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0"/>
  </p:notesMasterIdLst>
  <p:handoutMasterIdLst>
    <p:handoutMasterId r:id="rId31"/>
  </p:handoutMasterIdLst>
  <p:sldIdLst>
    <p:sldId id="680" r:id="rId5"/>
    <p:sldId id="681" r:id="rId6"/>
    <p:sldId id="797" r:id="rId7"/>
    <p:sldId id="780" r:id="rId8"/>
    <p:sldId id="785" r:id="rId9"/>
    <p:sldId id="786" r:id="rId10"/>
    <p:sldId id="798" r:id="rId11"/>
    <p:sldId id="781" r:id="rId12"/>
    <p:sldId id="789" r:id="rId13"/>
    <p:sldId id="790" r:id="rId14"/>
    <p:sldId id="791" r:id="rId15"/>
    <p:sldId id="800" r:id="rId16"/>
    <p:sldId id="796" r:id="rId17"/>
    <p:sldId id="795" r:id="rId18"/>
    <p:sldId id="794" r:id="rId19"/>
    <p:sldId id="782" r:id="rId20"/>
    <p:sldId id="801" r:id="rId21"/>
    <p:sldId id="783" r:id="rId22"/>
    <p:sldId id="802" r:id="rId23"/>
    <p:sldId id="803" r:id="rId24"/>
    <p:sldId id="804" r:id="rId25"/>
    <p:sldId id="806" r:id="rId26"/>
    <p:sldId id="772" r:id="rId27"/>
    <p:sldId id="669" r:id="rId28"/>
    <p:sldId id="693" r:id="rId29"/>
  </p:sldIdLst>
  <p:sldSz cx="12192000" cy="6858000"/>
  <p:notesSz cx="6858000" cy="9144000"/>
  <p:defaultTextStyle>
    <a:defPPr>
      <a:defRPr lang="en-US"/>
    </a:defPPr>
    <a:lvl1pPr marL="0" algn="l" defTabSz="325892" rtl="0" eaLnBrk="1" latinLnBrk="0" hangingPunct="1">
      <a:defRPr sz="1283" kern="1200">
        <a:solidFill>
          <a:schemeClr val="tx1"/>
        </a:solidFill>
        <a:latin typeface="+mn-lt"/>
        <a:ea typeface="+mn-ea"/>
        <a:cs typeface="+mn-cs"/>
      </a:defRPr>
    </a:lvl1pPr>
    <a:lvl2pPr marL="325892" algn="l" defTabSz="325892" rtl="0" eaLnBrk="1" latinLnBrk="0" hangingPunct="1">
      <a:defRPr sz="1283" kern="1200">
        <a:solidFill>
          <a:schemeClr val="tx1"/>
        </a:solidFill>
        <a:latin typeface="+mn-lt"/>
        <a:ea typeface="+mn-ea"/>
        <a:cs typeface="+mn-cs"/>
      </a:defRPr>
    </a:lvl2pPr>
    <a:lvl3pPr marL="651784" algn="l" defTabSz="325892" rtl="0" eaLnBrk="1" latinLnBrk="0" hangingPunct="1">
      <a:defRPr sz="1283" kern="1200">
        <a:solidFill>
          <a:schemeClr val="tx1"/>
        </a:solidFill>
        <a:latin typeface="+mn-lt"/>
        <a:ea typeface="+mn-ea"/>
        <a:cs typeface="+mn-cs"/>
      </a:defRPr>
    </a:lvl3pPr>
    <a:lvl4pPr marL="977676" algn="l" defTabSz="325892" rtl="0" eaLnBrk="1" latinLnBrk="0" hangingPunct="1">
      <a:defRPr sz="1283" kern="1200">
        <a:solidFill>
          <a:schemeClr val="tx1"/>
        </a:solidFill>
        <a:latin typeface="+mn-lt"/>
        <a:ea typeface="+mn-ea"/>
        <a:cs typeface="+mn-cs"/>
      </a:defRPr>
    </a:lvl4pPr>
    <a:lvl5pPr marL="1303569" algn="l" defTabSz="325892" rtl="0" eaLnBrk="1" latinLnBrk="0" hangingPunct="1">
      <a:defRPr sz="1283" kern="1200">
        <a:solidFill>
          <a:schemeClr val="tx1"/>
        </a:solidFill>
        <a:latin typeface="+mn-lt"/>
        <a:ea typeface="+mn-ea"/>
        <a:cs typeface="+mn-cs"/>
      </a:defRPr>
    </a:lvl5pPr>
    <a:lvl6pPr marL="1629461" algn="l" defTabSz="325892" rtl="0" eaLnBrk="1" latinLnBrk="0" hangingPunct="1">
      <a:defRPr sz="1283" kern="1200">
        <a:solidFill>
          <a:schemeClr val="tx1"/>
        </a:solidFill>
        <a:latin typeface="+mn-lt"/>
        <a:ea typeface="+mn-ea"/>
        <a:cs typeface="+mn-cs"/>
      </a:defRPr>
    </a:lvl6pPr>
    <a:lvl7pPr marL="1955353" algn="l" defTabSz="325892" rtl="0" eaLnBrk="1" latinLnBrk="0" hangingPunct="1">
      <a:defRPr sz="1283" kern="1200">
        <a:solidFill>
          <a:schemeClr val="tx1"/>
        </a:solidFill>
        <a:latin typeface="+mn-lt"/>
        <a:ea typeface="+mn-ea"/>
        <a:cs typeface="+mn-cs"/>
      </a:defRPr>
    </a:lvl7pPr>
    <a:lvl8pPr marL="2281245" algn="l" defTabSz="325892" rtl="0" eaLnBrk="1" latinLnBrk="0" hangingPunct="1">
      <a:defRPr sz="1283" kern="1200">
        <a:solidFill>
          <a:schemeClr val="tx1"/>
        </a:solidFill>
        <a:latin typeface="+mn-lt"/>
        <a:ea typeface="+mn-ea"/>
        <a:cs typeface="+mn-cs"/>
      </a:defRPr>
    </a:lvl8pPr>
    <a:lvl9pPr marL="2607137" algn="l" defTabSz="325892" rtl="0" eaLnBrk="1" latinLnBrk="0" hangingPunct="1">
      <a:defRPr sz="128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D83"/>
    <a:srgbClr val="2D62AE"/>
    <a:srgbClr val="F37321"/>
    <a:srgbClr val="B79974"/>
    <a:srgbClr val="7654A2"/>
    <a:srgbClr val="305C6F"/>
    <a:srgbClr val="7C946D"/>
    <a:srgbClr val="005744"/>
    <a:srgbClr val="94A2A2"/>
    <a:srgbClr val="151D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846D3C-9EC4-B869-F752-41DFB4666B68}" v="101" dt="2026-03-26T17:39:15.7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1" autoAdjust="0"/>
    <p:restoredTop sz="84981" autoAdjust="0"/>
  </p:normalViewPr>
  <p:slideViewPr>
    <p:cSldViewPr snapToGrid="0">
      <p:cViewPr varScale="1">
        <p:scale>
          <a:sx n="115" d="100"/>
          <a:sy n="115" d="100"/>
        </p:scale>
        <p:origin x="9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raimi\Dropbox\Prosumers%20in%20District%20Heating\Prosumers%20in%20District%20Heating_Shared\Saules%20kolektors\Factscheet\Jauda_temperatur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'0'!$I$2</c:f>
              <c:strCache>
                <c:ptCount val="1"/>
                <c:pt idx="0">
                  <c:v>FPC Nr.1</c:v>
                </c:pt>
              </c:strCache>
            </c:strRef>
          </c:tx>
          <c:spPr>
            <a:ln w="19050" cap="rnd">
              <a:solidFill>
                <a:srgbClr val="FF0000"/>
              </a:solidFill>
              <a:round/>
            </a:ln>
            <a:effectLst/>
          </c:spPr>
          <c:marker>
            <c:symbol val="none"/>
          </c:marker>
          <c:xVal>
            <c:numRef>
              <c:f>'0'!$H$3:$H$27</c:f>
              <c:numCache>
                <c:formatCode>General</c:formatCode>
                <c:ptCount val="2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numCache>
            </c:numRef>
          </c:xVal>
          <c:yVal>
            <c:numRef>
              <c:f>'0'!$I$3:$I$27</c:f>
              <c:numCache>
                <c:formatCode>General</c:formatCode>
                <c:ptCount val="25"/>
                <c:pt idx="0">
                  <c:v>831</c:v>
                </c:pt>
                <c:pt idx="1">
                  <c:v>799.19999999999993</c:v>
                </c:pt>
                <c:pt idx="2">
                  <c:v>765.4</c:v>
                </c:pt>
                <c:pt idx="3">
                  <c:v>729.59999999999991</c:v>
                </c:pt>
                <c:pt idx="4">
                  <c:v>691.8</c:v>
                </c:pt>
                <c:pt idx="5">
                  <c:v>651.99999999999989</c:v>
                </c:pt>
                <c:pt idx="6">
                  <c:v>610.19999999999982</c:v>
                </c:pt>
                <c:pt idx="7">
                  <c:v>566.39999999999986</c:v>
                </c:pt>
                <c:pt idx="8">
                  <c:v>520.59999999999991</c:v>
                </c:pt>
                <c:pt idx="9">
                  <c:v>472.79999999999995</c:v>
                </c:pt>
                <c:pt idx="10">
                  <c:v>422.99999999999994</c:v>
                </c:pt>
                <c:pt idx="11">
                  <c:v>371.2</c:v>
                </c:pt>
                <c:pt idx="12">
                  <c:v>317.39999999999992</c:v>
                </c:pt>
                <c:pt idx="13">
                  <c:v>261.59999999999997</c:v>
                </c:pt>
                <c:pt idx="14">
                  <c:v>203.79999999999998</c:v>
                </c:pt>
                <c:pt idx="15">
                  <c:v>143.99999999999994</c:v>
                </c:pt>
                <c:pt idx="16">
                  <c:v>82.199999999999946</c:v>
                </c:pt>
                <c:pt idx="17">
                  <c:v>18.399999999999917</c:v>
                </c:pt>
                <c:pt idx="18">
                  <c:v>-47.400000000000055</c:v>
                </c:pt>
                <c:pt idx="19">
                  <c:v>-115.20000000000007</c:v>
                </c:pt>
                <c:pt idx="20">
                  <c:v>-185.00000000000006</c:v>
                </c:pt>
                <c:pt idx="21">
                  <c:v>-256.80000000000007</c:v>
                </c:pt>
                <c:pt idx="22">
                  <c:v>-330.6</c:v>
                </c:pt>
                <c:pt idx="23">
                  <c:v>-406.40000000000009</c:v>
                </c:pt>
                <c:pt idx="24">
                  <c:v>-484.2000000000001</c:v>
                </c:pt>
              </c:numCache>
            </c:numRef>
          </c:yVal>
          <c:smooth val="1"/>
          <c:extLst>
            <c:ext xmlns:c16="http://schemas.microsoft.com/office/drawing/2014/chart" uri="{C3380CC4-5D6E-409C-BE32-E72D297353CC}">
              <c16:uniqueId val="{00000000-9792-4921-AC65-DFDE052F5B8F}"/>
            </c:ext>
          </c:extLst>
        </c:ser>
        <c:ser>
          <c:idx val="1"/>
          <c:order val="1"/>
          <c:tx>
            <c:strRef>
              <c:f>'0'!$J$2</c:f>
              <c:strCache>
                <c:ptCount val="1"/>
                <c:pt idx="0">
                  <c:v>FPC Nr.2</c:v>
                </c:pt>
              </c:strCache>
            </c:strRef>
          </c:tx>
          <c:spPr>
            <a:ln w="19050" cap="rnd">
              <a:solidFill>
                <a:srgbClr val="00B050"/>
              </a:solidFill>
              <a:round/>
            </a:ln>
            <a:effectLst/>
          </c:spPr>
          <c:marker>
            <c:symbol val="none"/>
          </c:marker>
          <c:xVal>
            <c:numRef>
              <c:f>'0'!$H$3:$H$27</c:f>
              <c:numCache>
                <c:formatCode>General</c:formatCode>
                <c:ptCount val="2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numCache>
            </c:numRef>
          </c:xVal>
          <c:yVal>
            <c:numRef>
              <c:f>'0'!$J$3:$J$27</c:f>
              <c:numCache>
                <c:formatCode>General</c:formatCode>
                <c:ptCount val="25"/>
                <c:pt idx="0">
                  <c:v>773</c:v>
                </c:pt>
                <c:pt idx="1">
                  <c:v>748.49</c:v>
                </c:pt>
                <c:pt idx="2">
                  <c:v>720.36</c:v>
                </c:pt>
                <c:pt idx="3">
                  <c:v>688.61</c:v>
                </c:pt>
                <c:pt idx="4">
                  <c:v>653.24</c:v>
                </c:pt>
                <c:pt idx="5">
                  <c:v>614.25</c:v>
                </c:pt>
                <c:pt idx="6">
                  <c:v>571.64</c:v>
                </c:pt>
                <c:pt idx="7">
                  <c:v>525.41</c:v>
                </c:pt>
                <c:pt idx="8">
                  <c:v>475.56000000000006</c:v>
                </c:pt>
                <c:pt idx="9">
                  <c:v>422.09</c:v>
                </c:pt>
                <c:pt idx="10">
                  <c:v>365</c:v>
                </c:pt>
                <c:pt idx="11">
                  <c:v>304.29000000000008</c:v>
                </c:pt>
                <c:pt idx="12">
                  <c:v>239.96</c:v>
                </c:pt>
                <c:pt idx="13">
                  <c:v>172.00999999999993</c:v>
                </c:pt>
                <c:pt idx="14">
                  <c:v>100.43999999999991</c:v>
                </c:pt>
                <c:pt idx="15">
                  <c:v>25.24999999999994</c:v>
                </c:pt>
                <c:pt idx="16">
                  <c:v>-53.559999999999938</c:v>
                </c:pt>
                <c:pt idx="17">
                  <c:v>-135.99</c:v>
                </c:pt>
                <c:pt idx="18">
                  <c:v>-222.04000000000008</c:v>
                </c:pt>
                <c:pt idx="19">
                  <c:v>-311.71000000000004</c:v>
                </c:pt>
                <c:pt idx="20">
                  <c:v>-405.00000000000006</c:v>
                </c:pt>
                <c:pt idx="21">
                  <c:v>-501.91000000000008</c:v>
                </c:pt>
                <c:pt idx="22">
                  <c:v>-602.43999999999994</c:v>
                </c:pt>
                <c:pt idx="23">
                  <c:v>-706.59000000000015</c:v>
                </c:pt>
                <c:pt idx="24">
                  <c:v>-814.36000000000013</c:v>
                </c:pt>
              </c:numCache>
            </c:numRef>
          </c:yVal>
          <c:smooth val="1"/>
          <c:extLst>
            <c:ext xmlns:c16="http://schemas.microsoft.com/office/drawing/2014/chart" uri="{C3380CC4-5D6E-409C-BE32-E72D297353CC}">
              <c16:uniqueId val="{00000001-9792-4921-AC65-DFDE052F5B8F}"/>
            </c:ext>
          </c:extLst>
        </c:ser>
        <c:ser>
          <c:idx val="2"/>
          <c:order val="2"/>
          <c:tx>
            <c:strRef>
              <c:f>'0'!$K$2</c:f>
              <c:strCache>
                <c:ptCount val="1"/>
                <c:pt idx="0">
                  <c:v>FPC Nr.3</c:v>
                </c:pt>
              </c:strCache>
            </c:strRef>
          </c:tx>
          <c:spPr>
            <a:ln w="19050" cap="rnd">
              <a:solidFill>
                <a:srgbClr val="0070C0"/>
              </a:solidFill>
              <a:round/>
            </a:ln>
            <a:effectLst/>
          </c:spPr>
          <c:marker>
            <c:symbol val="none"/>
          </c:marker>
          <c:xVal>
            <c:numRef>
              <c:f>'0'!$H$3:$H$27</c:f>
              <c:numCache>
                <c:formatCode>General</c:formatCode>
                <c:ptCount val="2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numCache>
            </c:numRef>
          </c:xVal>
          <c:yVal>
            <c:numRef>
              <c:f>'0'!$K$3:$K$27</c:f>
              <c:numCache>
                <c:formatCode>General</c:formatCode>
                <c:ptCount val="25"/>
                <c:pt idx="0">
                  <c:v>613</c:v>
                </c:pt>
                <c:pt idx="1">
                  <c:v>557.41</c:v>
                </c:pt>
                <c:pt idx="2">
                  <c:v>499.64000000000004</c:v>
                </c:pt>
                <c:pt idx="3">
                  <c:v>439.69</c:v>
                </c:pt>
                <c:pt idx="4">
                  <c:v>377.56</c:v>
                </c:pt>
                <c:pt idx="5">
                  <c:v>313.25</c:v>
                </c:pt>
                <c:pt idx="6">
                  <c:v>246.76</c:v>
                </c:pt>
                <c:pt idx="7">
                  <c:v>178.08999999999997</c:v>
                </c:pt>
                <c:pt idx="8">
                  <c:v>107.24</c:v>
                </c:pt>
                <c:pt idx="9">
                  <c:v>34.209999999999994</c:v>
                </c:pt>
                <c:pt idx="10">
                  <c:v>-41.00000000000005</c:v>
                </c:pt>
                <c:pt idx="11">
                  <c:v>-118.39000000000003</c:v>
                </c:pt>
                <c:pt idx="12">
                  <c:v>-197.96000000000006</c:v>
                </c:pt>
                <c:pt idx="13">
                  <c:v>-279.71000000000004</c:v>
                </c:pt>
                <c:pt idx="14">
                  <c:v>-363.64000000000004</c:v>
                </c:pt>
                <c:pt idx="15">
                  <c:v>-449.75</c:v>
                </c:pt>
                <c:pt idx="16">
                  <c:v>-538.04000000000008</c:v>
                </c:pt>
                <c:pt idx="17">
                  <c:v>-628.51</c:v>
                </c:pt>
                <c:pt idx="18">
                  <c:v>-721.16</c:v>
                </c:pt>
                <c:pt idx="19">
                  <c:v>-815.99000000000012</c:v>
                </c:pt>
                <c:pt idx="20">
                  <c:v>-913</c:v>
                </c:pt>
                <c:pt idx="21">
                  <c:v>-1012.1900000000002</c:v>
                </c:pt>
                <c:pt idx="22">
                  <c:v>-1113.5600000000002</c:v>
                </c:pt>
                <c:pt idx="23">
                  <c:v>-1217.1100000000001</c:v>
                </c:pt>
                <c:pt idx="24">
                  <c:v>-1322.8400000000001</c:v>
                </c:pt>
              </c:numCache>
            </c:numRef>
          </c:yVal>
          <c:smooth val="1"/>
          <c:extLst>
            <c:ext xmlns:c16="http://schemas.microsoft.com/office/drawing/2014/chart" uri="{C3380CC4-5D6E-409C-BE32-E72D297353CC}">
              <c16:uniqueId val="{00000002-9792-4921-AC65-DFDE052F5B8F}"/>
            </c:ext>
          </c:extLst>
        </c:ser>
        <c:ser>
          <c:idx val="3"/>
          <c:order val="3"/>
          <c:tx>
            <c:strRef>
              <c:f>'0'!$L$2</c:f>
              <c:strCache>
                <c:ptCount val="1"/>
                <c:pt idx="0">
                  <c:v>ETC Nr.1</c:v>
                </c:pt>
              </c:strCache>
            </c:strRef>
          </c:tx>
          <c:spPr>
            <a:ln w="19050" cap="rnd">
              <a:solidFill>
                <a:srgbClr val="FF0000"/>
              </a:solidFill>
              <a:prstDash val="sysDash"/>
              <a:round/>
            </a:ln>
            <a:effectLst/>
          </c:spPr>
          <c:marker>
            <c:symbol val="none"/>
          </c:marker>
          <c:xVal>
            <c:numRef>
              <c:f>'0'!$H$3:$H$27</c:f>
              <c:numCache>
                <c:formatCode>General</c:formatCode>
                <c:ptCount val="2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numCache>
            </c:numRef>
          </c:xVal>
          <c:yVal>
            <c:numRef>
              <c:f>'0'!$L$3:$L$27</c:f>
              <c:numCache>
                <c:formatCode>General</c:formatCode>
                <c:ptCount val="25"/>
                <c:pt idx="0">
                  <c:v>608</c:v>
                </c:pt>
                <c:pt idx="1">
                  <c:v>596.48</c:v>
                </c:pt>
                <c:pt idx="2">
                  <c:v>584.71999999999991</c:v>
                </c:pt>
                <c:pt idx="3">
                  <c:v>572.72</c:v>
                </c:pt>
                <c:pt idx="4">
                  <c:v>560.48</c:v>
                </c:pt>
                <c:pt idx="5">
                  <c:v>547.99999999999989</c:v>
                </c:pt>
                <c:pt idx="6">
                  <c:v>535.28</c:v>
                </c:pt>
                <c:pt idx="7">
                  <c:v>522.32000000000005</c:v>
                </c:pt>
                <c:pt idx="8">
                  <c:v>509.12</c:v>
                </c:pt>
                <c:pt idx="9">
                  <c:v>495.67999999999995</c:v>
                </c:pt>
                <c:pt idx="10">
                  <c:v>482</c:v>
                </c:pt>
                <c:pt idx="11">
                  <c:v>468.08000000000004</c:v>
                </c:pt>
                <c:pt idx="12">
                  <c:v>453.92</c:v>
                </c:pt>
                <c:pt idx="13">
                  <c:v>439.52</c:v>
                </c:pt>
                <c:pt idx="14">
                  <c:v>424.88000000000005</c:v>
                </c:pt>
                <c:pt idx="15">
                  <c:v>410.00000000000006</c:v>
                </c:pt>
                <c:pt idx="16">
                  <c:v>394.88</c:v>
                </c:pt>
                <c:pt idx="17">
                  <c:v>379.52000000000004</c:v>
                </c:pt>
                <c:pt idx="18">
                  <c:v>363.92</c:v>
                </c:pt>
                <c:pt idx="19">
                  <c:v>348.08</c:v>
                </c:pt>
                <c:pt idx="20">
                  <c:v>332</c:v>
                </c:pt>
                <c:pt idx="21">
                  <c:v>315.68000000000006</c:v>
                </c:pt>
                <c:pt idx="22">
                  <c:v>299.12</c:v>
                </c:pt>
                <c:pt idx="23">
                  <c:v>282.32</c:v>
                </c:pt>
                <c:pt idx="24">
                  <c:v>265.28000000000009</c:v>
                </c:pt>
              </c:numCache>
            </c:numRef>
          </c:yVal>
          <c:smooth val="1"/>
          <c:extLst>
            <c:ext xmlns:c16="http://schemas.microsoft.com/office/drawing/2014/chart" uri="{C3380CC4-5D6E-409C-BE32-E72D297353CC}">
              <c16:uniqueId val="{00000003-9792-4921-AC65-DFDE052F5B8F}"/>
            </c:ext>
          </c:extLst>
        </c:ser>
        <c:ser>
          <c:idx val="4"/>
          <c:order val="4"/>
          <c:tx>
            <c:strRef>
              <c:f>'0'!$M$2</c:f>
              <c:strCache>
                <c:ptCount val="1"/>
                <c:pt idx="0">
                  <c:v>ETC Nr.2</c:v>
                </c:pt>
              </c:strCache>
            </c:strRef>
          </c:tx>
          <c:spPr>
            <a:ln w="19050" cap="rnd">
              <a:solidFill>
                <a:srgbClr val="00B050"/>
              </a:solidFill>
              <a:prstDash val="sysDash"/>
              <a:round/>
            </a:ln>
            <a:effectLst/>
          </c:spPr>
          <c:marker>
            <c:symbol val="none"/>
          </c:marker>
          <c:xVal>
            <c:numRef>
              <c:f>'0'!$H$3:$H$27</c:f>
              <c:numCache>
                <c:formatCode>General</c:formatCode>
                <c:ptCount val="2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numCache>
            </c:numRef>
          </c:xVal>
          <c:yVal>
            <c:numRef>
              <c:f>'0'!$M$3:$M$27</c:f>
              <c:numCache>
                <c:formatCode>General</c:formatCode>
                <c:ptCount val="25"/>
                <c:pt idx="0">
                  <c:v>568</c:v>
                </c:pt>
                <c:pt idx="1">
                  <c:v>557.36</c:v>
                </c:pt>
                <c:pt idx="2">
                  <c:v>546.2399999999999</c:v>
                </c:pt>
                <c:pt idx="3">
                  <c:v>534.63999999999987</c:v>
                </c:pt>
                <c:pt idx="4">
                  <c:v>522.56000000000006</c:v>
                </c:pt>
                <c:pt idx="5">
                  <c:v>509.99999999999989</c:v>
                </c:pt>
                <c:pt idx="6">
                  <c:v>496.96</c:v>
                </c:pt>
                <c:pt idx="7">
                  <c:v>483.44</c:v>
                </c:pt>
                <c:pt idx="8">
                  <c:v>469.43999999999994</c:v>
                </c:pt>
                <c:pt idx="9">
                  <c:v>454.95999999999992</c:v>
                </c:pt>
                <c:pt idx="10">
                  <c:v>439.99999999999994</c:v>
                </c:pt>
                <c:pt idx="11">
                  <c:v>424.55999999999995</c:v>
                </c:pt>
                <c:pt idx="12">
                  <c:v>408.63999999999993</c:v>
                </c:pt>
                <c:pt idx="13">
                  <c:v>392.23999999999995</c:v>
                </c:pt>
                <c:pt idx="14">
                  <c:v>375.3599999999999</c:v>
                </c:pt>
                <c:pt idx="15">
                  <c:v>357.99999999999994</c:v>
                </c:pt>
                <c:pt idx="16">
                  <c:v>340.15999999999997</c:v>
                </c:pt>
                <c:pt idx="17">
                  <c:v>321.83999999999992</c:v>
                </c:pt>
                <c:pt idx="18">
                  <c:v>303.03999999999991</c:v>
                </c:pt>
                <c:pt idx="19">
                  <c:v>283.75999999999993</c:v>
                </c:pt>
                <c:pt idx="20">
                  <c:v>264</c:v>
                </c:pt>
                <c:pt idx="21">
                  <c:v>243.75999999999993</c:v>
                </c:pt>
                <c:pt idx="22">
                  <c:v>223.03999999999996</c:v>
                </c:pt>
                <c:pt idx="23">
                  <c:v>201.83999999999995</c:v>
                </c:pt>
                <c:pt idx="24">
                  <c:v>180.15999999999994</c:v>
                </c:pt>
              </c:numCache>
            </c:numRef>
          </c:yVal>
          <c:smooth val="1"/>
          <c:extLst>
            <c:ext xmlns:c16="http://schemas.microsoft.com/office/drawing/2014/chart" uri="{C3380CC4-5D6E-409C-BE32-E72D297353CC}">
              <c16:uniqueId val="{00000004-9792-4921-AC65-DFDE052F5B8F}"/>
            </c:ext>
          </c:extLst>
        </c:ser>
        <c:ser>
          <c:idx val="5"/>
          <c:order val="5"/>
          <c:tx>
            <c:strRef>
              <c:f>'0'!$N$2</c:f>
              <c:strCache>
                <c:ptCount val="1"/>
                <c:pt idx="0">
                  <c:v>ETC Nr.3</c:v>
                </c:pt>
              </c:strCache>
            </c:strRef>
          </c:tx>
          <c:spPr>
            <a:ln w="19050" cap="rnd">
              <a:solidFill>
                <a:srgbClr val="0070C0"/>
              </a:solidFill>
              <a:prstDash val="dash"/>
              <a:round/>
            </a:ln>
            <a:effectLst/>
          </c:spPr>
          <c:marker>
            <c:symbol val="none"/>
          </c:marker>
          <c:xVal>
            <c:numRef>
              <c:f>'0'!$H$3:$H$27</c:f>
              <c:numCache>
                <c:formatCode>General</c:formatCode>
                <c:ptCount val="2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numCache>
            </c:numRef>
          </c:xVal>
          <c:yVal>
            <c:numRef>
              <c:f>'0'!$N$3:$N$27</c:f>
              <c:numCache>
                <c:formatCode>General</c:formatCode>
                <c:ptCount val="25"/>
                <c:pt idx="0">
                  <c:v>368</c:v>
                </c:pt>
                <c:pt idx="1">
                  <c:v>361.44</c:v>
                </c:pt>
                <c:pt idx="2">
                  <c:v>353.96</c:v>
                </c:pt>
                <c:pt idx="3">
                  <c:v>345.56000000000006</c:v>
                </c:pt>
                <c:pt idx="4">
                  <c:v>336.24000000000007</c:v>
                </c:pt>
                <c:pt idx="5">
                  <c:v>326</c:v>
                </c:pt>
                <c:pt idx="6">
                  <c:v>314.83999999999997</c:v>
                </c:pt>
                <c:pt idx="7">
                  <c:v>302.76</c:v>
                </c:pt>
                <c:pt idx="8">
                  <c:v>289.75999999999993</c:v>
                </c:pt>
                <c:pt idx="9">
                  <c:v>275.83999999999997</c:v>
                </c:pt>
                <c:pt idx="10">
                  <c:v>261</c:v>
                </c:pt>
                <c:pt idx="11">
                  <c:v>245.24</c:v>
                </c:pt>
                <c:pt idx="12">
                  <c:v>228.56</c:v>
                </c:pt>
                <c:pt idx="13">
                  <c:v>210.96000000000004</c:v>
                </c:pt>
                <c:pt idx="14">
                  <c:v>192.44000000000003</c:v>
                </c:pt>
                <c:pt idx="15">
                  <c:v>173</c:v>
                </c:pt>
                <c:pt idx="16">
                  <c:v>152.63999999999999</c:v>
                </c:pt>
                <c:pt idx="17">
                  <c:v>131.35999999999999</c:v>
                </c:pt>
                <c:pt idx="18">
                  <c:v>109.15999999999998</c:v>
                </c:pt>
                <c:pt idx="19">
                  <c:v>86.039999999999978</c:v>
                </c:pt>
                <c:pt idx="20">
                  <c:v>62</c:v>
                </c:pt>
                <c:pt idx="21">
                  <c:v>37.04000000000002</c:v>
                </c:pt>
                <c:pt idx="22">
                  <c:v>11.16000000000003</c:v>
                </c:pt>
                <c:pt idx="23">
                  <c:v>-15.639999999999986</c:v>
                </c:pt>
                <c:pt idx="24">
                  <c:v>-43.359999999999985</c:v>
                </c:pt>
              </c:numCache>
            </c:numRef>
          </c:yVal>
          <c:smooth val="1"/>
          <c:extLst>
            <c:ext xmlns:c16="http://schemas.microsoft.com/office/drawing/2014/chart" uri="{C3380CC4-5D6E-409C-BE32-E72D297353CC}">
              <c16:uniqueId val="{00000005-9792-4921-AC65-DFDE052F5B8F}"/>
            </c:ext>
          </c:extLst>
        </c:ser>
        <c:dLbls>
          <c:showLegendKey val="0"/>
          <c:showVal val="0"/>
          <c:showCatName val="0"/>
          <c:showSerName val="0"/>
          <c:showPercent val="0"/>
          <c:showBubbleSize val="0"/>
        </c:dLbls>
        <c:axId val="539633984"/>
        <c:axId val="539635624"/>
      </c:scatterChart>
      <c:valAx>
        <c:axId val="539633984"/>
        <c:scaling>
          <c:orientation val="minMax"/>
          <c:max val="240"/>
          <c:min val="0"/>
        </c:scaling>
        <c:delete val="0"/>
        <c:axPos val="b"/>
        <c:majorGridlines>
          <c:spPr>
            <a:ln w="3175" cap="flat" cmpd="sng" algn="ctr">
              <a:solidFill>
                <a:schemeClr val="tx1">
                  <a:lumMod val="15000"/>
                  <a:lumOff val="85000"/>
                </a:schemeClr>
              </a:solidFill>
              <a:round/>
            </a:ln>
            <a:effectLst/>
          </c:spPr>
        </c:majorGridlines>
        <c:minorGridlines>
          <c:spPr>
            <a:ln w="317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8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dirty="0"/>
                  <a:t>Temperature difference</a:t>
                </a:r>
                <a:r>
                  <a:rPr lang="lv-LV" dirty="0"/>
                  <a:t> (</a:t>
                </a:r>
                <a:r>
                  <a:rPr lang="lv-LV" dirty="0" err="1"/>
                  <a:t>T</a:t>
                </a:r>
                <a:r>
                  <a:rPr lang="lv-LV" baseline="-25000" dirty="0" err="1"/>
                  <a:t>m,f</a:t>
                </a:r>
                <a:r>
                  <a:rPr lang="lv-LV" baseline="-25000" dirty="0"/>
                  <a:t> </a:t>
                </a:r>
                <a:r>
                  <a:rPr lang="lv-LV" dirty="0"/>
                  <a:t>− </a:t>
                </a:r>
                <a:r>
                  <a:rPr lang="lv-LV" dirty="0" err="1"/>
                  <a:t>T</a:t>
                </a:r>
                <a:r>
                  <a:rPr lang="lv-LV" baseline="-25000" dirty="0" err="1"/>
                  <a:t>a</a:t>
                </a:r>
                <a:r>
                  <a:rPr lang="lv-LV" dirty="0"/>
                  <a:t>)</a:t>
                </a:r>
                <a:r>
                  <a:rPr lang="en-US" dirty="0"/>
                  <a:t>,</a:t>
                </a:r>
                <a:r>
                  <a:rPr lang="lv-LV" dirty="0"/>
                  <a:t> K</a:t>
                </a:r>
              </a:p>
            </c:rich>
          </c:tx>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lv-LV"/>
            </a:p>
          </c:txPr>
        </c:title>
        <c:numFmt formatCode="General" sourceLinked="1"/>
        <c:majorTickMark val="none"/>
        <c:minorTickMark val="none"/>
        <c:tickLblPos val="nextTo"/>
        <c:spPr>
          <a:noFill/>
          <a:ln w="317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lv-LV"/>
          </a:p>
        </c:txPr>
        <c:crossAx val="539635624"/>
        <c:crosses val="autoZero"/>
        <c:crossBetween val="midCat"/>
        <c:majorUnit val="50"/>
        <c:minorUnit val="10"/>
      </c:valAx>
      <c:valAx>
        <c:axId val="539635624"/>
        <c:scaling>
          <c:orientation val="minMax"/>
          <c:min val="0"/>
        </c:scaling>
        <c:delete val="0"/>
        <c:axPos val="l"/>
        <c:majorGridlines>
          <c:spPr>
            <a:ln w="3175" cap="flat" cmpd="sng" algn="ctr">
              <a:solidFill>
                <a:schemeClr val="tx1">
                  <a:lumMod val="15000"/>
                  <a:lumOff val="85000"/>
                </a:schemeClr>
              </a:solidFill>
              <a:round/>
            </a:ln>
            <a:effectLst/>
          </c:spPr>
        </c:majorGridlines>
        <c:minorGridlines>
          <c:spPr>
            <a:ln w="317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dirty="0"/>
                  <a:t>Thermal output of the collector, W/m</a:t>
                </a:r>
                <a:r>
                  <a:rPr lang="en-US" baseline="30000" dirty="0"/>
                  <a:t>2</a:t>
                </a:r>
                <a:r>
                  <a:rPr lang="en-US" dirty="0"/>
                  <a:t> gross area</a:t>
                </a:r>
                <a:endParaRPr lang="lv-LV" dirty="0"/>
              </a:p>
            </c:rich>
          </c:tx>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lv-LV"/>
            </a:p>
          </c:txPr>
        </c:title>
        <c:numFmt formatCode="General" sourceLinked="1"/>
        <c:majorTickMark val="none"/>
        <c:minorTickMark val="none"/>
        <c:tickLblPos val="nextTo"/>
        <c:spPr>
          <a:noFill/>
          <a:ln w="317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lv-LV"/>
          </a:p>
        </c:txPr>
        <c:crossAx val="539633984"/>
        <c:crosses val="autoZero"/>
        <c:crossBetween val="midCat"/>
        <c:minorUnit val="100"/>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lv-LV"/>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80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7E7518-D7D3-A342-B9A1-57B91EA8AD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9238D92-CE55-1642-B171-5E9305F007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378577-8B88-EE4C-8516-6703E5E700B5}" type="datetimeFigureOut">
              <a:rPr lang="en-US" smtClean="0"/>
              <a:t>7/26/2026</a:t>
            </a:fld>
            <a:endParaRPr lang="en-US"/>
          </a:p>
        </p:txBody>
      </p:sp>
      <p:sp>
        <p:nvSpPr>
          <p:cNvPr id="4" name="Footer Placeholder 3">
            <a:extLst>
              <a:ext uri="{FF2B5EF4-FFF2-40B4-BE49-F238E27FC236}">
                <a16:creationId xmlns:a16="http://schemas.microsoft.com/office/drawing/2014/main" id="{294DC253-90BB-9447-B456-77404052F1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E73BA3A-C6D1-EB41-8906-A8CC76B3C0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09957D-E1A3-9D46-BB8D-8C509470EB58}" type="slidenum">
              <a:rPr lang="en-US" smtClean="0"/>
              <a:t>‹#›</a:t>
            </a:fld>
            <a:endParaRPr lang="en-US"/>
          </a:p>
        </p:txBody>
      </p:sp>
    </p:spTree>
    <p:extLst>
      <p:ext uri="{BB962C8B-B14F-4D97-AF65-F5344CB8AC3E}">
        <p14:creationId xmlns:p14="http://schemas.microsoft.com/office/powerpoint/2010/main" val="152892645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E1DF58-7EE3-C448-983E-EBFA8BC3FAB5}" type="datetimeFigureOut">
              <a:rPr lang="en-US" smtClean="0"/>
              <a:t>7/26/2026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5372A-F483-BF4C-A311-87AB670BD6E8}" type="slidenum">
              <a:rPr lang="en-US" smtClean="0"/>
              <a:t>‹#›</a:t>
            </a:fld>
            <a:endParaRPr lang="en-US"/>
          </a:p>
        </p:txBody>
      </p:sp>
    </p:spTree>
    <p:extLst>
      <p:ext uri="{BB962C8B-B14F-4D97-AF65-F5344CB8AC3E}">
        <p14:creationId xmlns:p14="http://schemas.microsoft.com/office/powerpoint/2010/main" val="1810596504"/>
      </p:ext>
    </p:extLst>
  </p:cSld>
  <p:clrMap bg1="lt1" tx1="dk1" bg2="lt2" tx2="dk2" accent1="accent1" accent2="accent2" accent3="accent3" accent4="accent4" accent5="accent5" accent6="accent6" hlink="hlink" folHlink="folHlink"/>
  <p:hf sldNum="0" hdr="0" ftr="0" dt="0"/>
  <p:notesStyle>
    <a:lvl1pPr marL="0" algn="l" defTabSz="875998" rtl="0" eaLnBrk="1" latinLnBrk="0" hangingPunct="1">
      <a:defRPr sz="1150" kern="1200">
        <a:solidFill>
          <a:schemeClr val="tx1"/>
        </a:solidFill>
        <a:latin typeface="+mn-lt"/>
        <a:ea typeface="+mn-ea"/>
        <a:cs typeface="+mn-cs"/>
      </a:defRPr>
    </a:lvl1pPr>
    <a:lvl2pPr marL="437999" algn="l" defTabSz="875998" rtl="0" eaLnBrk="1" latinLnBrk="0" hangingPunct="1">
      <a:defRPr sz="1150" kern="1200">
        <a:solidFill>
          <a:schemeClr val="tx1"/>
        </a:solidFill>
        <a:latin typeface="+mn-lt"/>
        <a:ea typeface="+mn-ea"/>
        <a:cs typeface="+mn-cs"/>
      </a:defRPr>
    </a:lvl2pPr>
    <a:lvl3pPr marL="875998" algn="l" defTabSz="875998" rtl="0" eaLnBrk="1" latinLnBrk="0" hangingPunct="1">
      <a:defRPr sz="1150" kern="1200">
        <a:solidFill>
          <a:schemeClr val="tx1"/>
        </a:solidFill>
        <a:latin typeface="+mn-lt"/>
        <a:ea typeface="+mn-ea"/>
        <a:cs typeface="+mn-cs"/>
      </a:defRPr>
    </a:lvl3pPr>
    <a:lvl4pPr marL="1313997" algn="l" defTabSz="875998" rtl="0" eaLnBrk="1" latinLnBrk="0" hangingPunct="1">
      <a:defRPr sz="1150" kern="1200">
        <a:solidFill>
          <a:schemeClr val="tx1"/>
        </a:solidFill>
        <a:latin typeface="+mn-lt"/>
        <a:ea typeface="+mn-ea"/>
        <a:cs typeface="+mn-cs"/>
      </a:defRPr>
    </a:lvl4pPr>
    <a:lvl5pPr marL="1751996" algn="l" defTabSz="875998" rtl="0" eaLnBrk="1" latinLnBrk="0" hangingPunct="1">
      <a:defRPr sz="1150" kern="1200">
        <a:solidFill>
          <a:schemeClr val="tx1"/>
        </a:solidFill>
        <a:latin typeface="+mn-lt"/>
        <a:ea typeface="+mn-ea"/>
        <a:cs typeface="+mn-cs"/>
      </a:defRPr>
    </a:lvl5pPr>
    <a:lvl6pPr marL="2189995" algn="l" defTabSz="875998" rtl="0" eaLnBrk="1" latinLnBrk="0" hangingPunct="1">
      <a:defRPr sz="1150" kern="1200">
        <a:solidFill>
          <a:schemeClr val="tx1"/>
        </a:solidFill>
        <a:latin typeface="+mn-lt"/>
        <a:ea typeface="+mn-ea"/>
        <a:cs typeface="+mn-cs"/>
      </a:defRPr>
    </a:lvl6pPr>
    <a:lvl7pPr marL="2627995" algn="l" defTabSz="875998" rtl="0" eaLnBrk="1" latinLnBrk="0" hangingPunct="1">
      <a:defRPr sz="1150" kern="1200">
        <a:solidFill>
          <a:schemeClr val="tx1"/>
        </a:solidFill>
        <a:latin typeface="+mn-lt"/>
        <a:ea typeface="+mn-ea"/>
        <a:cs typeface="+mn-cs"/>
      </a:defRPr>
    </a:lvl7pPr>
    <a:lvl8pPr marL="3065994" algn="l" defTabSz="875998" rtl="0" eaLnBrk="1" latinLnBrk="0" hangingPunct="1">
      <a:defRPr sz="1150" kern="1200">
        <a:solidFill>
          <a:schemeClr val="tx1"/>
        </a:solidFill>
        <a:latin typeface="+mn-lt"/>
        <a:ea typeface="+mn-ea"/>
        <a:cs typeface="+mn-cs"/>
      </a:defRPr>
    </a:lvl8pPr>
    <a:lvl9pPr marL="3503992" algn="l" defTabSz="875998" rtl="0" eaLnBrk="1" latinLnBrk="0" hangingPunct="1">
      <a:defRPr sz="115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54793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725059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err="1"/>
              <a:t>Sector</a:t>
            </a:r>
            <a:r>
              <a:rPr lang="de-DE" b="1" dirty="0"/>
              <a:t> </a:t>
            </a:r>
            <a:r>
              <a:rPr lang="de-DE" b="1" dirty="0" err="1"/>
              <a:t>coupling</a:t>
            </a:r>
            <a:r>
              <a:rPr lang="de-DE" b="1" dirty="0"/>
              <a:t> </a:t>
            </a:r>
            <a:r>
              <a:rPr lang="de-DE" b="1" dirty="0" err="1"/>
              <a:t>is</a:t>
            </a:r>
            <a:r>
              <a:rPr lang="de-DE" b="1" dirty="0"/>
              <a:t> </a:t>
            </a:r>
            <a:r>
              <a:rPr lang="de-DE" b="1" dirty="0" err="1"/>
              <a:t>defined</a:t>
            </a:r>
            <a:r>
              <a:rPr lang="de-DE" b="1" dirty="0"/>
              <a:t> </a:t>
            </a:r>
            <a:r>
              <a:rPr lang="de-DE" b="1" dirty="0" err="1"/>
              <a:t>too</a:t>
            </a:r>
            <a:r>
              <a:rPr lang="de-DE" b="1" dirty="0"/>
              <a:t> </a:t>
            </a:r>
            <a:r>
              <a:rPr lang="de-DE" b="1" dirty="0" err="1"/>
              <a:t>narrowly</a:t>
            </a:r>
            <a:r>
              <a:rPr lang="de-DE" b="1" dirty="0"/>
              <a:t>.</a:t>
            </a:r>
            <a:r>
              <a:rPr lang="de-DE" dirty="0"/>
              <a:t> </a:t>
            </a:r>
            <a:r>
              <a:rPr lang="de-DE" dirty="0" err="1"/>
              <a:t>It</a:t>
            </a:r>
            <a:r>
              <a:rPr lang="de-DE" dirty="0"/>
              <a:t> </a:t>
            </a:r>
            <a:r>
              <a:rPr lang="de-DE" dirty="0" err="1"/>
              <a:t>is</a:t>
            </a:r>
            <a:r>
              <a:rPr lang="de-DE" dirty="0"/>
              <a:t> </a:t>
            </a:r>
            <a:r>
              <a:rPr lang="de-DE" dirty="0" err="1"/>
              <a:t>broader</a:t>
            </a:r>
            <a:r>
              <a:rPr lang="de-DE" dirty="0"/>
              <a:t> </a:t>
            </a:r>
            <a:r>
              <a:rPr lang="de-DE" dirty="0" err="1"/>
              <a:t>than</a:t>
            </a:r>
            <a:r>
              <a:rPr lang="de-DE" dirty="0"/>
              <a:t> </a:t>
            </a:r>
            <a:r>
              <a:rPr lang="de-DE" dirty="0" err="1"/>
              <a:t>changing</a:t>
            </a:r>
            <a:r>
              <a:rPr lang="de-DE" dirty="0"/>
              <a:t> </a:t>
            </a:r>
            <a:r>
              <a:rPr lang="de-DE" dirty="0" err="1"/>
              <a:t>electricity</a:t>
            </a:r>
            <a:r>
              <a:rPr lang="de-DE" dirty="0"/>
              <a:t> </a:t>
            </a:r>
            <a:r>
              <a:rPr lang="de-DE" dirty="0" err="1"/>
              <a:t>use</a:t>
            </a:r>
            <a:r>
              <a:rPr lang="de-DE" dirty="0"/>
              <a:t> in </a:t>
            </a:r>
            <a:r>
              <a:rPr lang="de-DE" dirty="0" err="1"/>
              <a:t>response</a:t>
            </a:r>
            <a:r>
              <a:rPr lang="de-DE" dirty="0"/>
              <a:t> </a:t>
            </a:r>
            <a:r>
              <a:rPr lang="de-DE" dirty="0" err="1"/>
              <a:t>to</a:t>
            </a:r>
            <a:r>
              <a:rPr lang="de-DE" dirty="0"/>
              <a:t> </a:t>
            </a:r>
            <a:r>
              <a:rPr lang="de-DE" dirty="0" err="1"/>
              <a:t>prices</a:t>
            </a:r>
            <a:r>
              <a:rPr lang="de-DE" dirty="0"/>
              <a:t>; </a:t>
            </a:r>
            <a:r>
              <a:rPr lang="de-DE" dirty="0" err="1"/>
              <a:t>it</a:t>
            </a:r>
            <a:r>
              <a:rPr lang="de-DE" dirty="0"/>
              <a:t> also </a:t>
            </a:r>
            <a:r>
              <a:rPr lang="de-DE" dirty="0" err="1"/>
              <a:t>includes</a:t>
            </a:r>
            <a:r>
              <a:rPr lang="de-DE" dirty="0"/>
              <a:t> </a:t>
            </a:r>
            <a:r>
              <a:rPr lang="de-DE" dirty="0" err="1"/>
              <a:t>coordinated</a:t>
            </a:r>
            <a:r>
              <a:rPr lang="de-DE" dirty="0"/>
              <a:t> </a:t>
            </a:r>
            <a:r>
              <a:rPr lang="de-DE" dirty="0" err="1"/>
              <a:t>planning</a:t>
            </a:r>
            <a:r>
              <a:rPr lang="de-DE" dirty="0"/>
              <a:t> and </a:t>
            </a:r>
            <a:r>
              <a:rPr lang="de-DE" dirty="0" err="1"/>
              <a:t>operation</a:t>
            </a:r>
            <a:r>
              <a:rPr lang="de-DE" dirty="0"/>
              <a:t> </a:t>
            </a:r>
            <a:r>
              <a:rPr lang="de-DE" dirty="0" err="1"/>
              <a:t>across</a:t>
            </a:r>
            <a:r>
              <a:rPr lang="de-DE" dirty="0"/>
              <a:t> </a:t>
            </a:r>
            <a:r>
              <a:rPr lang="de-DE" dirty="0" err="1"/>
              <a:t>electricity</a:t>
            </a:r>
            <a:r>
              <a:rPr lang="de-DE" dirty="0"/>
              <a:t>, </a:t>
            </a:r>
            <a:r>
              <a:rPr lang="de-DE" dirty="0" err="1"/>
              <a:t>heat</a:t>
            </a:r>
            <a:r>
              <a:rPr lang="de-DE" dirty="0"/>
              <a:t>, </a:t>
            </a:r>
            <a:r>
              <a:rPr lang="de-DE" dirty="0" err="1"/>
              <a:t>storage</a:t>
            </a:r>
            <a:r>
              <a:rPr lang="de-DE" dirty="0"/>
              <a:t> and </a:t>
            </a:r>
            <a:r>
              <a:rPr lang="de-DE" dirty="0" err="1"/>
              <a:t>potentially</a:t>
            </a:r>
            <a:r>
              <a:rPr lang="de-DE" dirty="0"/>
              <a:t> </a:t>
            </a:r>
            <a:r>
              <a:rPr lang="de-DE" dirty="0" err="1"/>
              <a:t>other</a:t>
            </a:r>
            <a:r>
              <a:rPr lang="de-DE" dirty="0"/>
              <a:t> </a:t>
            </a:r>
            <a:r>
              <a:rPr lang="de-DE" dirty="0" err="1"/>
              <a:t>energy</a:t>
            </a:r>
            <a:r>
              <a:rPr lang="de-DE" dirty="0"/>
              <a:t> </a:t>
            </a:r>
            <a:r>
              <a:rPr lang="de-DE" dirty="0" err="1"/>
              <a:t>carriers</a:t>
            </a:r>
            <a:r>
              <a:rPr lang="de-DE" dirty="0"/>
              <a:t>.</a:t>
            </a:r>
          </a:p>
        </p:txBody>
      </p:sp>
    </p:spTree>
    <p:extLst>
      <p:ext uri="{BB962C8B-B14F-4D97-AF65-F5344CB8AC3E}">
        <p14:creationId xmlns:p14="http://schemas.microsoft.com/office/powerpoint/2010/main" val="1246711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5998" rtl="0" eaLnBrk="1" fontAlgn="auto" latinLnBrk="0" hangingPunct="1">
              <a:lnSpc>
                <a:spcPct val="100000"/>
              </a:lnSpc>
              <a:spcBef>
                <a:spcPts val="0"/>
              </a:spcBef>
              <a:spcAft>
                <a:spcPts val="0"/>
              </a:spcAft>
              <a:buClrTx/>
              <a:buSzTx/>
              <a:buFontTx/>
              <a:buNone/>
              <a:tabLst/>
              <a:defRPr/>
            </a:pPr>
            <a:r>
              <a:rPr lang="de-DE" sz="1150" b="0" i="0" kern="1200" dirty="0">
                <a:solidFill>
                  <a:schemeClr val="tx1"/>
                </a:solidFill>
                <a:effectLst/>
                <a:latin typeface="+mn-lt"/>
                <a:ea typeface="+mn-ea"/>
                <a:cs typeface="+mn-cs"/>
              </a:rPr>
              <a:t>By </a:t>
            </a:r>
            <a:r>
              <a:rPr lang="de-DE" sz="1150" b="0" i="0" kern="1200" dirty="0" err="1">
                <a:solidFill>
                  <a:schemeClr val="tx1"/>
                </a:solidFill>
                <a:effectLst/>
                <a:latin typeface="+mn-lt"/>
                <a:ea typeface="+mn-ea"/>
                <a:cs typeface="+mn-cs"/>
              </a:rPr>
              <a:t>discharging</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during</a:t>
            </a:r>
            <a:r>
              <a:rPr lang="de-DE" sz="1150" b="0" i="0" kern="1200" dirty="0">
                <a:solidFill>
                  <a:schemeClr val="tx1"/>
                </a:solidFill>
                <a:effectLst/>
                <a:latin typeface="+mn-lt"/>
                <a:ea typeface="+mn-ea"/>
                <a:cs typeface="+mn-cs"/>
              </a:rPr>
              <a:t> extreme </a:t>
            </a:r>
            <a:r>
              <a:rPr lang="de-DE" sz="1150" b="0" i="0" kern="1200" dirty="0" err="1">
                <a:solidFill>
                  <a:schemeClr val="tx1"/>
                </a:solidFill>
                <a:effectLst/>
                <a:latin typeface="+mn-lt"/>
                <a:ea typeface="+mn-ea"/>
                <a:cs typeface="+mn-cs"/>
              </a:rPr>
              <a:t>demand</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periods</a:t>
            </a:r>
            <a:r>
              <a:rPr lang="de-DE" sz="1150" b="0" i="0" kern="1200" dirty="0">
                <a:solidFill>
                  <a:schemeClr val="tx1"/>
                </a:solidFill>
                <a:effectLst/>
                <a:latin typeface="+mn-lt"/>
                <a:ea typeface="+mn-ea"/>
                <a:cs typeface="+mn-cs"/>
              </a:rPr>
              <a:t>, TES </a:t>
            </a:r>
            <a:r>
              <a:rPr lang="de-DE" sz="1150" b="0" i="0" kern="1200" dirty="0" err="1">
                <a:solidFill>
                  <a:schemeClr val="tx1"/>
                </a:solidFill>
                <a:effectLst/>
                <a:latin typeface="+mn-lt"/>
                <a:ea typeface="+mn-ea"/>
                <a:cs typeface="+mn-cs"/>
              </a:rPr>
              <a:t>reduces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the</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need</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to</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start</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up</a:t>
            </a:r>
            <a:r>
              <a:rPr lang="de-DE" sz="1150" b="0" i="0" kern="1200" dirty="0">
                <a:solidFill>
                  <a:schemeClr val="tx1"/>
                </a:solidFill>
                <a:effectLst/>
                <a:latin typeface="+mn-lt"/>
                <a:ea typeface="+mn-ea"/>
                <a:cs typeface="+mn-cs"/>
              </a:rPr>
              <a:t> expensive and </a:t>
            </a:r>
            <a:r>
              <a:rPr lang="de-DE" sz="1150" b="0" i="0" kern="1200" dirty="0" err="1">
                <a:solidFill>
                  <a:schemeClr val="tx1"/>
                </a:solidFill>
                <a:effectLst/>
                <a:latin typeface="+mn-lt"/>
                <a:ea typeface="+mn-ea"/>
                <a:cs typeface="+mn-cs"/>
              </a:rPr>
              <a:t>often</a:t>
            </a:r>
            <a:r>
              <a:rPr lang="de-DE" sz="1150" b="0" i="0" kern="1200" dirty="0">
                <a:solidFill>
                  <a:schemeClr val="tx1"/>
                </a:solidFill>
                <a:effectLst/>
                <a:latin typeface="+mn-lt"/>
                <a:ea typeface="+mn-ea"/>
                <a:cs typeface="+mn-cs"/>
              </a:rPr>
              <a:t> high-emission fossil-</a:t>
            </a:r>
            <a:r>
              <a:rPr lang="de-DE" sz="1150" b="0" i="0" kern="1200" dirty="0" err="1">
                <a:solidFill>
                  <a:schemeClr val="tx1"/>
                </a:solidFill>
                <a:effectLst/>
                <a:latin typeface="+mn-lt"/>
                <a:ea typeface="+mn-ea"/>
                <a:cs typeface="+mn-cs"/>
              </a:rPr>
              <a:t>fueled</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peak</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load</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boilers</a:t>
            </a:r>
            <a:r>
              <a:rPr lang="de-DE" sz="1150" b="0" i="0" kern="1200" dirty="0">
                <a:solidFill>
                  <a:schemeClr val="tx1"/>
                </a:solidFill>
                <a:effectLst/>
                <a:latin typeface="+mn-lt"/>
                <a:ea typeface="+mn-ea"/>
                <a:cs typeface="+mn-cs"/>
              </a:rPr>
              <a:t>.</a:t>
            </a:r>
          </a:p>
          <a:p>
            <a:pPr marL="0" marR="0" lvl="0" indent="0" algn="l" defTabSz="875998" rtl="0" eaLnBrk="1" fontAlgn="auto" latinLnBrk="0" hangingPunct="1">
              <a:lnSpc>
                <a:spcPct val="100000"/>
              </a:lnSpc>
              <a:spcBef>
                <a:spcPts val="0"/>
              </a:spcBef>
              <a:spcAft>
                <a:spcPts val="0"/>
              </a:spcAft>
              <a:buClrTx/>
              <a:buSzTx/>
              <a:buFontTx/>
              <a:buNone/>
              <a:tabLst/>
              <a:defRPr/>
            </a:pPr>
            <a:r>
              <a:rPr lang="de-DE" sz="1150" b="0" i="0" kern="1200" dirty="0">
                <a:solidFill>
                  <a:schemeClr val="tx1"/>
                </a:solidFill>
                <a:effectLst/>
                <a:latin typeface="+mn-lt"/>
                <a:ea typeface="+mn-ea"/>
                <a:cs typeface="+mn-cs"/>
              </a:rPr>
              <a:t>TES </a:t>
            </a:r>
            <a:r>
              <a:rPr lang="de-DE" sz="1150" b="0" i="0" kern="1200" dirty="0" err="1">
                <a:solidFill>
                  <a:schemeClr val="tx1"/>
                </a:solidFill>
                <a:effectLst/>
                <a:latin typeface="+mn-lt"/>
                <a:ea typeface="+mn-ea"/>
                <a:cs typeface="+mn-cs"/>
              </a:rPr>
              <a:t>allows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electrified</a:t>
            </a:r>
            <a:r>
              <a:rPr lang="de-DE" sz="1150" b="0" i="0" kern="1200" dirty="0">
                <a:solidFill>
                  <a:schemeClr val="tx1"/>
                </a:solidFill>
                <a:effectLst/>
                <a:latin typeface="+mn-lt"/>
                <a:ea typeface="+mn-ea"/>
                <a:cs typeface="+mn-cs"/>
              </a:rPr>
              <a:t> DH </a:t>
            </a:r>
            <a:r>
              <a:rPr lang="de-DE" sz="1150" b="0" i="0" kern="1200" dirty="0" err="1">
                <a:solidFill>
                  <a:schemeClr val="tx1"/>
                </a:solidFill>
                <a:effectLst/>
                <a:latin typeface="+mn-lt"/>
                <a:ea typeface="+mn-ea"/>
                <a:cs typeface="+mn-cs"/>
              </a:rPr>
              <a:t>systems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using</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heat</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pumps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or</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electric</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boilers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to</a:t>
            </a:r>
            <a:r>
              <a:rPr lang="de-DE" sz="1150" b="0"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consume</a:t>
            </a:r>
            <a:r>
              <a:rPr lang="de-DE" sz="1150" b="1"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electricity</a:t>
            </a:r>
            <a:r>
              <a:rPr lang="de-DE" sz="1150" b="1"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when</a:t>
            </a:r>
            <a:r>
              <a:rPr lang="de-DE" sz="1150" b="1"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prices</a:t>
            </a:r>
            <a:r>
              <a:rPr lang="de-DE" sz="1150" b="1"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are</a:t>
            </a:r>
            <a:r>
              <a:rPr lang="de-DE" sz="1150" b="1"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low</a:t>
            </a:r>
            <a:r>
              <a:rPr lang="de-DE" sz="1150" b="0" i="0" kern="1200" dirty="0">
                <a:solidFill>
                  <a:schemeClr val="tx1"/>
                </a:solidFill>
                <a:effectLst/>
                <a:latin typeface="+mn-lt"/>
                <a:ea typeface="+mn-ea"/>
                <a:cs typeface="+mn-cs"/>
              </a:rPr>
              <a:t> (e.g., </a:t>
            </a:r>
            <a:r>
              <a:rPr lang="de-DE" sz="1150" b="0" i="0" kern="1200" dirty="0" err="1">
                <a:solidFill>
                  <a:schemeClr val="tx1"/>
                </a:solidFill>
                <a:effectLst/>
                <a:latin typeface="+mn-lt"/>
                <a:ea typeface="+mn-ea"/>
                <a:cs typeface="+mn-cs"/>
              </a:rPr>
              <a:t>during</a:t>
            </a:r>
            <a:r>
              <a:rPr lang="de-DE" sz="1150" b="0" i="0" kern="1200" dirty="0">
                <a:solidFill>
                  <a:schemeClr val="tx1"/>
                </a:solidFill>
                <a:effectLst/>
                <a:latin typeface="+mn-lt"/>
                <a:ea typeface="+mn-ea"/>
                <a:cs typeface="+mn-cs"/>
              </a:rPr>
              <a:t> wind </a:t>
            </a:r>
            <a:r>
              <a:rPr lang="de-DE" sz="1150" b="0" i="0" kern="1200" dirty="0" err="1">
                <a:solidFill>
                  <a:schemeClr val="tx1"/>
                </a:solidFill>
                <a:effectLst/>
                <a:latin typeface="+mn-lt"/>
                <a:ea typeface="+mn-ea"/>
                <a:cs typeface="+mn-cs"/>
              </a:rPr>
              <a:t>or</a:t>
            </a:r>
            <a:r>
              <a:rPr lang="de-DE" sz="1150" b="0" i="0" kern="1200" dirty="0">
                <a:solidFill>
                  <a:schemeClr val="tx1"/>
                </a:solidFill>
                <a:effectLst/>
                <a:latin typeface="+mn-lt"/>
                <a:ea typeface="+mn-ea"/>
                <a:cs typeface="+mn-cs"/>
              </a:rPr>
              <a:t> solar </a:t>
            </a:r>
            <a:r>
              <a:rPr lang="de-DE" sz="1150" b="0" i="0" kern="1200" dirty="0" err="1">
                <a:solidFill>
                  <a:schemeClr val="tx1"/>
                </a:solidFill>
                <a:effectLst/>
                <a:latin typeface="+mn-lt"/>
                <a:ea typeface="+mn-ea"/>
                <a:cs typeface="+mn-cs"/>
              </a:rPr>
              <a:t>peaks</a:t>
            </a:r>
            <a:r>
              <a:rPr lang="de-DE" sz="1150" b="0" i="0" kern="1200" dirty="0">
                <a:solidFill>
                  <a:schemeClr val="tx1"/>
                </a:solidFill>
                <a:effectLst/>
                <a:latin typeface="+mn-lt"/>
                <a:ea typeface="+mn-ea"/>
                <a:cs typeface="+mn-cs"/>
              </a:rPr>
              <a:t>) and </a:t>
            </a:r>
            <a:r>
              <a:rPr lang="de-DE" sz="1150" b="0" i="0" kern="1200" dirty="0" err="1">
                <a:solidFill>
                  <a:schemeClr val="tx1"/>
                </a:solidFill>
                <a:effectLst/>
                <a:latin typeface="+mn-lt"/>
                <a:ea typeface="+mn-ea"/>
                <a:cs typeface="+mn-cs"/>
              </a:rPr>
              <a:t>rely</a:t>
            </a:r>
            <a:r>
              <a:rPr lang="de-DE" sz="1150" b="0" i="0" kern="1200" dirty="0">
                <a:solidFill>
                  <a:schemeClr val="tx1"/>
                </a:solidFill>
                <a:effectLst/>
                <a:latin typeface="+mn-lt"/>
                <a:ea typeface="+mn-ea"/>
                <a:cs typeface="+mn-cs"/>
              </a:rPr>
              <a:t> on </a:t>
            </a:r>
            <a:r>
              <a:rPr lang="de-DE" sz="1150" b="0" i="0" kern="1200" dirty="0" err="1">
                <a:solidFill>
                  <a:schemeClr val="tx1"/>
                </a:solidFill>
                <a:effectLst/>
                <a:latin typeface="+mn-lt"/>
                <a:ea typeface="+mn-ea"/>
                <a:cs typeface="+mn-cs"/>
              </a:rPr>
              <a:t>stored</a:t>
            </a:r>
            <a:r>
              <a:rPr lang="de-DE" sz="1150" b="0" i="0" kern="1200" dirty="0">
                <a:solidFill>
                  <a:schemeClr val="tx1"/>
                </a:solidFill>
                <a:effectLst/>
                <a:latin typeface="+mn-lt"/>
                <a:ea typeface="+mn-ea"/>
                <a:cs typeface="+mn-cs"/>
              </a:rPr>
              <a:t> thermal </a:t>
            </a:r>
            <a:r>
              <a:rPr lang="de-DE" sz="1150" b="0" i="0" kern="1200" dirty="0" err="1">
                <a:solidFill>
                  <a:schemeClr val="tx1"/>
                </a:solidFill>
                <a:effectLst/>
                <a:latin typeface="+mn-lt"/>
                <a:ea typeface="+mn-ea"/>
                <a:cs typeface="+mn-cs"/>
              </a:rPr>
              <a:t>energy</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when</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electricity</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prices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are</a:t>
            </a:r>
            <a:r>
              <a:rPr lang="de-DE" sz="1150" b="0" i="0" kern="1200" dirty="0">
                <a:solidFill>
                  <a:schemeClr val="tx1"/>
                </a:solidFill>
                <a:effectLst/>
                <a:latin typeface="+mn-lt"/>
                <a:ea typeface="+mn-ea"/>
                <a:cs typeface="+mn-cs"/>
              </a:rPr>
              <a:t> high.</a:t>
            </a:r>
          </a:p>
          <a:p>
            <a:pPr marL="0" marR="0" lvl="0" indent="0" algn="l" defTabSz="875998" rtl="0" eaLnBrk="1" fontAlgn="auto" latinLnBrk="0" hangingPunct="1">
              <a:lnSpc>
                <a:spcPct val="100000"/>
              </a:lnSpc>
              <a:spcBef>
                <a:spcPts val="0"/>
              </a:spcBef>
              <a:spcAft>
                <a:spcPts val="0"/>
              </a:spcAft>
              <a:buClrTx/>
              <a:buSzTx/>
              <a:buFontTx/>
              <a:buNone/>
              <a:tabLst/>
              <a:defRPr/>
            </a:pPr>
            <a:r>
              <a:rPr lang="de-DE" sz="1150" b="0" i="0" kern="1200" dirty="0">
                <a:solidFill>
                  <a:schemeClr val="tx1"/>
                </a:solidFill>
                <a:effectLst/>
                <a:latin typeface="+mn-lt"/>
                <a:ea typeface="+mn-ea"/>
                <a:cs typeface="+mn-cs"/>
              </a:rPr>
              <a:t>In </a:t>
            </a:r>
            <a:r>
              <a:rPr lang="de-DE" sz="1150" b="0" i="0" kern="1200" dirty="0" err="1">
                <a:solidFill>
                  <a:schemeClr val="tx1"/>
                </a:solidFill>
                <a:effectLst/>
                <a:latin typeface="+mn-lt"/>
                <a:ea typeface="+mn-ea"/>
                <a:cs typeface="+mn-cs"/>
              </a:rPr>
              <a:t>systems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with</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combined</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heat</a:t>
            </a:r>
            <a:r>
              <a:rPr lang="de-DE" sz="1150" b="0" i="0" kern="1200" dirty="0">
                <a:solidFill>
                  <a:schemeClr val="tx1"/>
                </a:solidFill>
                <a:effectLst/>
                <a:latin typeface="+mn-lt"/>
                <a:ea typeface="+mn-ea"/>
                <a:cs typeface="+mn-cs"/>
              </a:rPr>
              <a:t> and power (CHP) plants, TES </a:t>
            </a:r>
            <a:r>
              <a:rPr lang="de-DE" sz="1150" b="0" i="0" kern="1200" dirty="0" err="1">
                <a:solidFill>
                  <a:schemeClr val="tx1"/>
                </a:solidFill>
                <a:effectLst/>
                <a:latin typeface="+mn-lt"/>
                <a:ea typeface="+mn-ea"/>
                <a:cs typeface="+mn-cs"/>
              </a:rPr>
              <a:t>enables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the</a:t>
            </a:r>
            <a:r>
              <a:rPr lang="de-DE" sz="1150" b="0" i="0" kern="1200" dirty="0">
                <a:solidFill>
                  <a:schemeClr val="tx1"/>
                </a:solidFill>
                <a:effectLst/>
                <a:latin typeface="+mn-lt"/>
                <a:ea typeface="+mn-ea"/>
                <a:cs typeface="+mn-cs"/>
              </a:rPr>
              <a:t> plant </a:t>
            </a:r>
            <a:r>
              <a:rPr lang="de-DE" sz="1150" b="0" i="0" kern="1200" dirty="0" err="1">
                <a:solidFill>
                  <a:schemeClr val="tx1"/>
                </a:solidFill>
                <a:effectLst/>
                <a:latin typeface="+mn-lt"/>
                <a:ea typeface="+mn-ea"/>
                <a:cs typeface="+mn-cs"/>
              </a:rPr>
              <a:t>to</a:t>
            </a:r>
            <a:r>
              <a:rPr lang="de-DE" sz="1150" b="0"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generate</a:t>
            </a:r>
            <a:r>
              <a:rPr lang="de-DE" sz="1150" b="1"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electricity</a:t>
            </a:r>
            <a:r>
              <a:rPr lang="de-DE" sz="1150" b="1"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when</a:t>
            </a:r>
            <a:r>
              <a:rPr lang="de-DE" sz="1150" b="1"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market</a:t>
            </a:r>
            <a:r>
              <a:rPr lang="de-DE" sz="1150" b="1"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prices</a:t>
            </a:r>
            <a:r>
              <a:rPr lang="de-DE" sz="1150" b="1"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are</a:t>
            </a:r>
            <a:r>
              <a:rPr lang="de-DE" sz="1150" b="1" i="0" kern="1200" dirty="0">
                <a:solidFill>
                  <a:schemeClr val="tx1"/>
                </a:solidFill>
                <a:effectLst/>
                <a:latin typeface="+mn-lt"/>
                <a:ea typeface="+mn-ea"/>
                <a:cs typeface="+mn-cs"/>
              </a:rPr>
              <a:t> </a:t>
            </a:r>
            <a:r>
              <a:rPr lang="de-DE" sz="1150" b="1" i="0" kern="1200" dirty="0" err="1">
                <a:solidFill>
                  <a:schemeClr val="tx1"/>
                </a:solidFill>
                <a:effectLst/>
                <a:latin typeface="+mn-lt"/>
                <a:ea typeface="+mn-ea"/>
                <a:cs typeface="+mn-cs"/>
              </a:rPr>
              <a:t>highest</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regardless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of</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whether</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there</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is</a:t>
            </a:r>
            <a:r>
              <a:rPr lang="de-DE" sz="1150" b="0" i="0" kern="1200" dirty="0">
                <a:solidFill>
                  <a:schemeClr val="tx1"/>
                </a:solidFill>
                <a:effectLst/>
                <a:latin typeface="+mn-lt"/>
                <a:ea typeface="+mn-ea"/>
                <a:cs typeface="+mn-cs"/>
              </a:rPr>
              <a:t> an immediate </a:t>
            </a:r>
            <a:r>
              <a:rPr lang="de-DE" sz="1150" b="0" i="0" kern="1200" dirty="0" err="1">
                <a:solidFill>
                  <a:schemeClr val="tx1"/>
                </a:solidFill>
                <a:effectLst/>
                <a:latin typeface="+mn-lt"/>
                <a:ea typeface="+mn-ea"/>
                <a:cs typeface="+mn-cs"/>
              </a:rPr>
              <a:t>need</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for</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heat</a:t>
            </a:r>
            <a:endParaRPr lang="de-DE" dirty="0"/>
          </a:p>
        </p:txBody>
      </p:sp>
    </p:spTree>
    <p:extLst>
      <p:ext uri="{BB962C8B-B14F-4D97-AF65-F5344CB8AC3E}">
        <p14:creationId xmlns:p14="http://schemas.microsoft.com/office/powerpoint/2010/main" val="2934595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Inertia: </a:t>
            </a:r>
            <a:r>
              <a:rPr lang="en-US" sz="1150" kern="1200" dirty="0">
                <a:solidFill>
                  <a:schemeClr val="tx1"/>
                </a:solidFill>
                <a:effectLst/>
                <a:latin typeface="+mn-lt"/>
                <a:ea typeface="+mn-ea"/>
                <a:cs typeface="+mn-cs"/>
              </a:rPr>
              <a:t>available energy is location-dependent and limited by customer supply-temperature requirements and transport delay.</a:t>
            </a:r>
            <a:endParaRPr lang="de-DE" dirty="0"/>
          </a:p>
        </p:txBody>
      </p:sp>
    </p:spTree>
    <p:extLst>
      <p:ext uri="{BB962C8B-B14F-4D97-AF65-F5344CB8AC3E}">
        <p14:creationId xmlns:p14="http://schemas.microsoft.com/office/powerpoint/2010/main" val="4275100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b="1" dirty="0"/>
              <a:t>Building thermal mass</a:t>
            </a:r>
            <a:r>
              <a:rPr lang="en-US" dirty="0"/>
              <a:t>: acting as a “virtual battery,” buildings can store excess heat during “preheating” phases (pre-heating slightly within comfort limits) and release it when the active supply is reduced or cut off during peak price periods.</a:t>
            </a:r>
          </a:p>
        </p:txBody>
      </p:sp>
    </p:spTree>
    <p:extLst>
      <p:ext uri="{BB962C8B-B14F-4D97-AF65-F5344CB8AC3E}">
        <p14:creationId xmlns:p14="http://schemas.microsoft.com/office/powerpoint/2010/main" val="591707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The </a:t>
            </a:r>
            <a:r>
              <a:rPr lang="de-DE" dirty="0" err="1"/>
              <a:t>efficiency</a:t>
            </a:r>
            <a:r>
              <a:rPr lang="de-DE" dirty="0"/>
              <a:t> </a:t>
            </a:r>
            <a:r>
              <a:rPr lang="de-DE" dirty="0" err="1"/>
              <a:t>depends</a:t>
            </a:r>
            <a:r>
              <a:rPr lang="de-DE" dirty="0"/>
              <a:t> on </a:t>
            </a:r>
            <a:r>
              <a:rPr lang="de-DE" dirty="0" err="1"/>
              <a:t>manufacturer‑specified</a:t>
            </a:r>
            <a:r>
              <a:rPr lang="de-DE" dirty="0"/>
              <a:t> </a:t>
            </a:r>
            <a:r>
              <a:rPr lang="de-DE" dirty="0" err="1"/>
              <a:t>parameters</a:t>
            </a:r>
            <a:r>
              <a:rPr lang="de-DE" dirty="0"/>
              <a:t>, such </a:t>
            </a:r>
            <a:r>
              <a:rPr lang="de-DE" dirty="0" err="1"/>
              <a:t>as</a:t>
            </a:r>
            <a:r>
              <a:rPr lang="de-DE" dirty="0"/>
              <a:t> </a:t>
            </a:r>
            <a:r>
              <a:rPr lang="de-DE" b="1" dirty="0"/>
              <a:t>η₀</a:t>
            </a:r>
            <a:r>
              <a:rPr lang="de-DE" dirty="0"/>
              <a:t> (maximum </a:t>
            </a:r>
            <a:r>
              <a:rPr lang="de-DE" dirty="0" err="1"/>
              <a:t>efficiency</a:t>
            </a:r>
            <a:r>
              <a:rPr lang="de-DE" dirty="0"/>
              <a:t>) and </a:t>
            </a:r>
            <a:r>
              <a:rPr lang="de-DE" dirty="0" err="1"/>
              <a:t>the</a:t>
            </a:r>
            <a:r>
              <a:rPr lang="de-DE" dirty="0"/>
              <a:t> </a:t>
            </a:r>
            <a:r>
              <a:rPr lang="de-DE" dirty="0" err="1"/>
              <a:t>heat‑loss</a:t>
            </a:r>
            <a:r>
              <a:rPr lang="de-DE" dirty="0"/>
              <a:t> </a:t>
            </a:r>
            <a:r>
              <a:rPr lang="de-DE" dirty="0" err="1"/>
              <a:t>coefficients</a:t>
            </a:r>
            <a:r>
              <a:rPr lang="de-DE" dirty="0"/>
              <a:t> </a:t>
            </a:r>
            <a:r>
              <a:rPr lang="de-DE" b="1" dirty="0"/>
              <a:t>a₁</a:t>
            </a:r>
            <a:r>
              <a:rPr lang="de-DE" dirty="0"/>
              <a:t> and </a:t>
            </a:r>
            <a:r>
              <a:rPr lang="de-DE" b="1" dirty="0"/>
              <a:t>a₂</a:t>
            </a:r>
            <a:r>
              <a:rPr lang="de-DE" dirty="0"/>
              <a:t>,</a:t>
            </a:r>
            <a:r>
              <a:rPr lang="de-DE" b="1" dirty="0"/>
              <a:t> </a:t>
            </a:r>
            <a:r>
              <a:rPr lang="de-DE" dirty="0" err="1"/>
              <a:t>as</a:t>
            </a:r>
            <a:r>
              <a:rPr lang="de-DE" dirty="0"/>
              <a:t> </a:t>
            </a:r>
            <a:r>
              <a:rPr lang="de-DE" dirty="0" err="1"/>
              <a:t>well</a:t>
            </a:r>
            <a:r>
              <a:rPr lang="de-DE" dirty="0"/>
              <a:t> </a:t>
            </a:r>
            <a:r>
              <a:rPr lang="de-DE" dirty="0" err="1"/>
              <a:t>as</a:t>
            </a:r>
            <a:r>
              <a:rPr lang="de-DE" dirty="0"/>
              <a:t> on </a:t>
            </a:r>
            <a:r>
              <a:rPr lang="de-DE" dirty="0" err="1"/>
              <a:t>the</a:t>
            </a:r>
            <a:r>
              <a:rPr lang="de-DE" dirty="0"/>
              <a:t> </a:t>
            </a:r>
            <a:r>
              <a:rPr lang="de-DE" dirty="0" err="1"/>
              <a:t>difference</a:t>
            </a:r>
            <a:r>
              <a:rPr lang="de-DE" dirty="0"/>
              <a:t> </a:t>
            </a:r>
            <a:r>
              <a:rPr lang="de-DE" dirty="0" err="1"/>
              <a:t>between</a:t>
            </a:r>
            <a:r>
              <a:rPr lang="de-DE" dirty="0"/>
              <a:t> </a:t>
            </a:r>
            <a:r>
              <a:rPr lang="de-DE" dirty="0" err="1"/>
              <a:t>the</a:t>
            </a:r>
            <a:r>
              <a:rPr lang="de-DE" dirty="0"/>
              <a:t> </a:t>
            </a:r>
            <a:r>
              <a:rPr lang="de-DE" dirty="0" err="1"/>
              <a:t>collector</a:t>
            </a:r>
            <a:r>
              <a:rPr lang="de-DE" dirty="0"/>
              <a:t> fluid and ambient </a:t>
            </a:r>
            <a:r>
              <a:rPr lang="de-DE" dirty="0" err="1"/>
              <a:t>air</a:t>
            </a:r>
            <a:r>
              <a:rPr lang="de-DE" dirty="0"/>
              <a:t> </a:t>
            </a:r>
            <a:r>
              <a:rPr lang="de-DE" dirty="0" err="1"/>
              <a:t>temperatures</a:t>
            </a:r>
            <a:r>
              <a:rPr lang="de-DE" dirty="0"/>
              <a:t>.</a:t>
            </a:r>
          </a:p>
          <a:p>
            <a:endParaRPr lang="de-DE" dirty="0"/>
          </a:p>
          <a:p>
            <a:r>
              <a:rPr lang="de-DE" dirty="0"/>
              <a:t>Thermal </a:t>
            </a:r>
            <a:r>
              <a:rPr lang="de-DE" dirty="0" err="1"/>
              <a:t>losses</a:t>
            </a:r>
            <a:r>
              <a:rPr lang="de-DE" dirty="0"/>
              <a:t> </a:t>
            </a:r>
            <a:r>
              <a:rPr lang="de-DE" dirty="0" err="1"/>
              <a:t>increase</a:t>
            </a:r>
            <a:r>
              <a:rPr lang="de-DE" dirty="0"/>
              <a:t> </a:t>
            </a:r>
            <a:r>
              <a:rPr lang="de-DE" dirty="0" err="1"/>
              <a:t>with</a:t>
            </a:r>
            <a:r>
              <a:rPr lang="de-DE" dirty="0"/>
              <a:t> </a:t>
            </a:r>
            <a:r>
              <a:rPr lang="de-DE" dirty="0" err="1"/>
              <a:t>higher</a:t>
            </a:r>
            <a:r>
              <a:rPr lang="de-DE" dirty="0"/>
              <a:t> </a:t>
            </a:r>
            <a:r>
              <a:rPr lang="de-DE" dirty="0" err="1"/>
              <a:t>temperature</a:t>
            </a:r>
            <a:r>
              <a:rPr lang="de-DE" dirty="0"/>
              <a:t> </a:t>
            </a:r>
            <a:r>
              <a:rPr lang="de-DE" dirty="0" err="1"/>
              <a:t>difference</a:t>
            </a:r>
            <a:r>
              <a:rPr lang="de-DE" dirty="0"/>
              <a:t>, so </a:t>
            </a:r>
            <a:r>
              <a:rPr lang="de-DE" dirty="0" err="1"/>
              <a:t>designers</a:t>
            </a:r>
            <a:r>
              <a:rPr lang="de-DE" dirty="0"/>
              <a:t> </a:t>
            </a:r>
            <a:r>
              <a:rPr lang="de-DE" dirty="0" err="1"/>
              <a:t>can</a:t>
            </a:r>
            <a:r>
              <a:rPr lang="de-DE" dirty="0"/>
              <a:t> </a:t>
            </a:r>
            <a:r>
              <a:rPr lang="de-DE" dirty="0" err="1"/>
              <a:t>improve</a:t>
            </a:r>
            <a:r>
              <a:rPr lang="de-DE" dirty="0"/>
              <a:t> real </a:t>
            </a:r>
            <a:r>
              <a:rPr lang="de-DE" dirty="0" err="1"/>
              <a:t>operating</a:t>
            </a:r>
            <a:r>
              <a:rPr lang="de-DE" dirty="0"/>
              <a:t> </a:t>
            </a:r>
            <a:r>
              <a:rPr lang="de-DE" dirty="0" err="1"/>
              <a:t>efficiency</a:t>
            </a:r>
            <a:r>
              <a:rPr lang="de-DE" dirty="0"/>
              <a:t> </a:t>
            </a:r>
            <a:r>
              <a:rPr lang="de-DE" dirty="0" err="1"/>
              <a:t>by</a:t>
            </a:r>
            <a:r>
              <a:rPr lang="de-DE" dirty="0"/>
              <a:t> </a:t>
            </a:r>
            <a:r>
              <a:rPr lang="de-DE" dirty="0" err="1"/>
              <a:t>lowering</a:t>
            </a:r>
            <a:r>
              <a:rPr lang="de-DE" dirty="0"/>
              <a:t> fluid </a:t>
            </a:r>
            <a:r>
              <a:rPr lang="de-DE" dirty="0" err="1"/>
              <a:t>temperatures</a:t>
            </a:r>
            <a:r>
              <a:rPr lang="de-DE" dirty="0"/>
              <a:t>.</a:t>
            </a:r>
          </a:p>
          <a:p>
            <a:endParaRPr lang="de-DE" dirty="0"/>
          </a:p>
        </p:txBody>
      </p:sp>
    </p:spTree>
    <p:extLst>
      <p:ext uri="{BB962C8B-B14F-4D97-AF65-F5344CB8AC3E}">
        <p14:creationId xmlns:p14="http://schemas.microsoft.com/office/powerpoint/2010/main" val="2958542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117983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5998" rtl="0" eaLnBrk="1" fontAlgn="auto" latinLnBrk="0" hangingPunct="1">
              <a:lnSpc>
                <a:spcPct val="100000"/>
              </a:lnSpc>
              <a:spcBef>
                <a:spcPts val="0"/>
              </a:spcBef>
              <a:spcAft>
                <a:spcPts val="0"/>
              </a:spcAft>
              <a:buClrTx/>
              <a:buSzTx/>
              <a:buFontTx/>
              <a:buNone/>
              <a:tabLst/>
              <a:defRPr/>
            </a:pPr>
            <a:r>
              <a:rPr lang="en-US" sz="1150" kern="1200" dirty="0">
                <a:solidFill>
                  <a:schemeClr val="tx1"/>
                </a:solidFill>
                <a:effectLst/>
                <a:latin typeface="+mn-lt"/>
                <a:ea typeface="+mn-ea"/>
                <a:cs typeface="+mn-cs"/>
              </a:rPr>
              <a:t>Thermal solar collectors are a technology used to capture renewable energy, but their potential is often limited by fluctuations in heat production, as they generate no heat at night and produce less during cloudy weather. To meet heat demand, more solar collectors can be installed, with excess heat stored in local accumulation tanks. However, an oversized collector system can result in surplus heat that cannot be stored, causing the heat carrier's temperature to rise, leading to system ting and reduced efficiency.</a:t>
            </a:r>
          </a:p>
          <a:p>
            <a:pPr marL="0" marR="0" lvl="0" indent="0" algn="l" defTabSz="875998" rtl="0" eaLnBrk="1" fontAlgn="auto" latinLnBrk="0" hangingPunct="1">
              <a:lnSpc>
                <a:spcPct val="100000"/>
              </a:lnSpc>
              <a:spcBef>
                <a:spcPts val="0"/>
              </a:spcBef>
              <a:spcAft>
                <a:spcPts val="0"/>
              </a:spcAft>
              <a:buClrTx/>
              <a:buSzTx/>
              <a:buFontTx/>
              <a:buNone/>
              <a:tabLst/>
              <a:defRPr/>
            </a:pPr>
            <a:endParaRPr lang="en-US" sz="1150" kern="1200" dirty="0">
              <a:solidFill>
                <a:schemeClr val="tx1"/>
              </a:solidFill>
              <a:effectLst/>
              <a:latin typeface="+mn-lt"/>
              <a:ea typeface="+mn-ea"/>
              <a:cs typeface="+mn-cs"/>
            </a:endParaRPr>
          </a:p>
          <a:p>
            <a:pPr marL="0" marR="0" lvl="0" indent="0" algn="l" defTabSz="875998" rtl="0" eaLnBrk="1" fontAlgn="auto" latinLnBrk="0" hangingPunct="1">
              <a:lnSpc>
                <a:spcPct val="100000"/>
              </a:lnSpc>
              <a:spcBef>
                <a:spcPts val="0"/>
              </a:spcBef>
              <a:spcAft>
                <a:spcPts val="0"/>
              </a:spcAft>
              <a:buClrTx/>
              <a:buSzTx/>
              <a:buFontTx/>
              <a:buNone/>
              <a:tabLst/>
              <a:defRPr/>
            </a:pPr>
            <a:r>
              <a:rPr lang="de-DE" dirty="0" err="1"/>
              <a:t>To</a:t>
            </a:r>
            <a:r>
              <a:rPr lang="de-DE" dirty="0"/>
              <a:t> </a:t>
            </a:r>
            <a:r>
              <a:rPr lang="de-DE" dirty="0" err="1"/>
              <a:t>effectively</a:t>
            </a:r>
            <a:r>
              <a:rPr lang="de-DE" dirty="0"/>
              <a:t> harvest </a:t>
            </a:r>
            <a:r>
              <a:rPr lang="de-DE" dirty="0" err="1"/>
              <a:t>the</a:t>
            </a:r>
            <a:r>
              <a:rPr lang="de-DE" dirty="0"/>
              <a:t> </a:t>
            </a:r>
            <a:r>
              <a:rPr lang="de-DE" dirty="0" err="1"/>
              <a:t>flexibility</a:t>
            </a:r>
            <a:r>
              <a:rPr lang="de-DE" dirty="0"/>
              <a:t> potential </a:t>
            </a:r>
            <a:r>
              <a:rPr lang="de-DE" dirty="0" err="1"/>
              <a:t>of</a:t>
            </a:r>
            <a:r>
              <a:rPr lang="de-DE" dirty="0"/>
              <a:t> solar thermal </a:t>
            </a:r>
            <a:r>
              <a:rPr lang="de-DE" dirty="0" err="1"/>
              <a:t>integration</a:t>
            </a:r>
            <a:r>
              <a:rPr lang="de-DE" dirty="0"/>
              <a:t>, </a:t>
            </a:r>
            <a:r>
              <a:rPr lang="de-DE" dirty="0" err="1"/>
              <a:t>systems</a:t>
            </a:r>
            <a:r>
              <a:rPr lang="de-DE" dirty="0"/>
              <a:t> </a:t>
            </a:r>
            <a:r>
              <a:rPr lang="de-DE" dirty="0" err="1"/>
              <a:t>must</a:t>
            </a:r>
            <a:r>
              <a:rPr lang="de-DE" dirty="0"/>
              <a:t> </a:t>
            </a:r>
            <a:r>
              <a:rPr lang="de-DE" dirty="0" err="1"/>
              <a:t>utilize</a:t>
            </a:r>
            <a:r>
              <a:rPr lang="de-DE" dirty="0"/>
              <a:t> </a:t>
            </a:r>
            <a:r>
              <a:rPr lang="de-DE" b="1" dirty="0" err="1"/>
              <a:t>Seasonal</a:t>
            </a:r>
            <a:r>
              <a:rPr lang="de-DE" b="1" dirty="0"/>
              <a:t> Thermal Energy Storage (STES)</a:t>
            </a:r>
            <a:r>
              <a:rPr lang="de-DE" dirty="0"/>
              <a:t> and </a:t>
            </a:r>
            <a:r>
              <a:rPr lang="de-DE" dirty="0" err="1"/>
              <a:t>short</a:t>
            </a:r>
            <a:r>
              <a:rPr lang="de-DE" dirty="0"/>
              <a:t>-term </a:t>
            </a:r>
            <a:r>
              <a:rPr lang="de-DE" dirty="0" err="1"/>
              <a:t>buffers</a:t>
            </a:r>
            <a:r>
              <a:rPr lang="de-DE" dirty="0"/>
              <a:t>.</a:t>
            </a:r>
          </a:p>
          <a:p>
            <a:pPr marL="0" marR="0" lvl="0" indent="0" algn="l" defTabSz="875998" rtl="0" eaLnBrk="1" fontAlgn="auto" latinLnBrk="0" hangingPunct="1">
              <a:lnSpc>
                <a:spcPct val="100000"/>
              </a:lnSpc>
              <a:spcBef>
                <a:spcPts val="0"/>
              </a:spcBef>
              <a:spcAft>
                <a:spcPts val="0"/>
              </a:spcAft>
              <a:buClrTx/>
              <a:buSzTx/>
              <a:buFontTx/>
              <a:buNone/>
              <a:tabLst/>
              <a:defRPr/>
            </a:pPr>
            <a:endParaRPr lang="de-DE" dirty="0"/>
          </a:p>
          <a:p>
            <a:pPr marL="0" marR="0" lvl="0" indent="0" algn="l" defTabSz="875998" rtl="0" eaLnBrk="1" fontAlgn="auto" latinLnBrk="0" hangingPunct="1">
              <a:lnSpc>
                <a:spcPct val="100000"/>
              </a:lnSpc>
              <a:spcBef>
                <a:spcPts val="0"/>
              </a:spcBef>
              <a:spcAft>
                <a:spcPts val="0"/>
              </a:spcAft>
              <a:buClrTx/>
              <a:buSzTx/>
              <a:buFontTx/>
              <a:buNone/>
              <a:tabLst/>
              <a:defRPr/>
            </a:pPr>
            <a:r>
              <a:rPr lang="de-DE" dirty="0"/>
              <a:t>Solar </a:t>
            </a:r>
            <a:r>
              <a:rPr lang="de-DE" dirty="0" err="1"/>
              <a:t>daily</a:t>
            </a:r>
            <a:r>
              <a:rPr lang="de-DE" dirty="0"/>
              <a:t> and </a:t>
            </a:r>
            <a:r>
              <a:rPr lang="de-DE" dirty="0" err="1"/>
              <a:t>seasonal</a:t>
            </a:r>
            <a:r>
              <a:rPr lang="de-DE" dirty="0"/>
              <a:t> </a:t>
            </a:r>
            <a:r>
              <a:rPr lang="de-DE" dirty="0" err="1"/>
              <a:t>mismatch</a:t>
            </a:r>
            <a:r>
              <a:rPr lang="de-DE" dirty="0"/>
              <a:t> </a:t>
            </a:r>
            <a:r>
              <a:rPr lang="de-DE" dirty="0" err="1"/>
              <a:t>should</a:t>
            </a:r>
            <a:r>
              <a:rPr lang="de-DE" dirty="0"/>
              <a:t> </a:t>
            </a:r>
            <a:r>
              <a:rPr lang="de-DE" dirty="0" err="1"/>
              <a:t>be</a:t>
            </a:r>
            <a:r>
              <a:rPr lang="de-DE" dirty="0"/>
              <a:t> </a:t>
            </a:r>
            <a:r>
              <a:rPr lang="de-DE" dirty="0" err="1"/>
              <a:t>shown</a:t>
            </a:r>
            <a:r>
              <a:rPr lang="de-DE" dirty="0"/>
              <a:t> </a:t>
            </a:r>
            <a:r>
              <a:rPr lang="de-DE" dirty="0" err="1"/>
              <a:t>with</a:t>
            </a:r>
            <a:r>
              <a:rPr lang="de-DE" dirty="0"/>
              <a:t> a </a:t>
            </a:r>
            <a:r>
              <a:rPr lang="de-DE" dirty="0" err="1"/>
              <a:t>graph</a:t>
            </a:r>
            <a:r>
              <a:rPr lang="de-DE" dirty="0"/>
              <a:t> </a:t>
            </a:r>
            <a:r>
              <a:rPr lang="de-DE" dirty="0" err="1"/>
              <a:t>rather</a:t>
            </a:r>
            <a:r>
              <a:rPr lang="de-DE" dirty="0"/>
              <a:t> </a:t>
            </a:r>
            <a:r>
              <a:rPr lang="de-DE" dirty="0" err="1"/>
              <a:t>than</a:t>
            </a:r>
            <a:r>
              <a:rPr lang="de-DE" dirty="0"/>
              <a:t> </a:t>
            </a:r>
            <a:r>
              <a:rPr lang="de-DE" dirty="0" err="1"/>
              <a:t>presented</a:t>
            </a:r>
            <a:r>
              <a:rPr lang="de-DE" dirty="0"/>
              <a:t> </a:t>
            </a:r>
            <a:r>
              <a:rPr lang="de-DE" dirty="0" err="1"/>
              <a:t>only</a:t>
            </a:r>
            <a:r>
              <a:rPr lang="de-DE" dirty="0"/>
              <a:t> </a:t>
            </a:r>
            <a:r>
              <a:rPr lang="de-DE" dirty="0" err="1"/>
              <a:t>as</a:t>
            </a:r>
            <a:r>
              <a:rPr lang="de-DE" dirty="0"/>
              <a:t> </a:t>
            </a:r>
            <a:r>
              <a:rPr lang="de-DE" dirty="0" err="1"/>
              <a:t>text</a:t>
            </a:r>
            <a:r>
              <a:rPr lang="de-DE" dirty="0"/>
              <a:t>. </a:t>
            </a:r>
          </a:p>
          <a:p>
            <a:pPr marL="0" marR="0" lvl="0" indent="0" algn="l" defTabSz="875998" rtl="0" eaLnBrk="1" fontAlgn="auto" latinLnBrk="0" hangingPunct="1">
              <a:lnSpc>
                <a:spcPct val="100000"/>
              </a:lnSpc>
              <a:spcBef>
                <a:spcPts val="0"/>
              </a:spcBef>
              <a:spcAft>
                <a:spcPts val="0"/>
              </a:spcAft>
              <a:buClrTx/>
              <a:buSzTx/>
              <a:buFontTx/>
              <a:buNone/>
              <a:tabLst/>
              <a:defRPr/>
            </a:pPr>
            <a:r>
              <a:rPr lang="en-US" sz="1150" kern="1200" dirty="0">
                <a:solidFill>
                  <a:schemeClr val="tx1"/>
                </a:solidFill>
                <a:effectLst/>
                <a:latin typeface="+mn-lt"/>
                <a:ea typeface="+mn-ea"/>
                <a:cs typeface="+mn-cs"/>
              </a:rPr>
              <a:t>surplus heat can be shared only if the network has a useful heat sink, acceptable temperature level and available capacity</a:t>
            </a:r>
            <a:endParaRPr lang="de-DE" dirty="0"/>
          </a:p>
          <a:p>
            <a:endParaRPr lang="de-DE" dirty="0"/>
          </a:p>
        </p:txBody>
      </p:sp>
    </p:spTree>
    <p:extLst>
      <p:ext uri="{BB962C8B-B14F-4D97-AF65-F5344CB8AC3E}">
        <p14:creationId xmlns:p14="http://schemas.microsoft.com/office/powerpoint/2010/main" val="1242002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Geothermal </a:t>
            </a:r>
            <a:r>
              <a:rPr lang="de-DE" dirty="0" err="1"/>
              <a:t>heat</a:t>
            </a:r>
            <a:r>
              <a:rPr lang="de-DE" dirty="0"/>
              <a:t> </a:t>
            </a:r>
            <a:r>
              <a:rPr lang="de-DE" dirty="0" err="1"/>
              <a:t>should</a:t>
            </a:r>
            <a:r>
              <a:rPr lang="de-DE" dirty="0"/>
              <a:t> not </a:t>
            </a:r>
            <a:r>
              <a:rPr lang="de-DE" dirty="0" err="1"/>
              <a:t>automatically</a:t>
            </a:r>
            <a:r>
              <a:rPr lang="de-DE" dirty="0"/>
              <a:t> </a:t>
            </a:r>
            <a:r>
              <a:rPr lang="de-DE" dirty="0" err="1"/>
              <a:t>be</a:t>
            </a:r>
            <a:r>
              <a:rPr lang="de-DE" dirty="0"/>
              <a:t> </a:t>
            </a:r>
            <a:r>
              <a:rPr lang="de-DE" dirty="0" err="1"/>
              <a:t>described</a:t>
            </a:r>
            <a:r>
              <a:rPr lang="de-DE" dirty="0"/>
              <a:t> </a:t>
            </a:r>
            <a:r>
              <a:rPr lang="de-DE" dirty="0" err="1"/>
              <a:t>as</a:t>
            </a:r>
            <a:r>
              <a:rPr lang="de-DE" dirty="0"/>
              <a:t> </a:t>
            </a:r>
            <a:r>
              <a:rPr lang="de-DE" dirty="0" err="1"/>
              <a:t>stable</a:t>
            </a:r>
            <a:r>
              <a:rPr lang="de-DE" dirty="0"/>
              <a:t> </a:t>
            </a:r>
            <a:r>
              <a:rPr lang="de-DE" dirty="0" err="1"/>
              <a:t>baseload</a:t>
            </a:r>
            <a:r>
              <a:rPr lang="de-DE" dirty="0"/>
              <a:t>. </a:t>
            </a:r>
            <a:r>
              <a:rPr lang="de-DE" dirty="0" err="1"/>
              <a:t>Stability</a:t>
            </a:r>
            <a:r>
              <a:rPr lang="de-DE" dirty="0"/>
              <a:t> </a:t>
            </a:r>
            <a:r>
              <a:rPr lang="de-DE" dirty="0" err="1"/>
              <a:t>depends</a:t>
            </a:r>
            <a:r>
              <a:rPr lang="de-DE" dirty="0"/>
              <a:t> on </a:t>
            </a:r>
            <a:r>
              <a:rPr lang="de-DE" dirty="0" err="1"/>
              <a:t>resource</a:t>
            </a:r>
            <a:r>
              <a:rPr lang="de-DE" dirty="0"/>
              <a:t> </a:t>
            </a:r>
            <a:r>
              <a:rPr lang="de-DE" dirty="0" err="1"/>
              <a:t>characteristics</a:t>
            </a:r>
            <a:r>
              <a:rPr lang="de-DE" dirty="0"/>
              <a:t>, </a:t>
            </a:r>
            <a:r>
              <a:rPr lang="de-DE" dirty="0" err="1"/>
              <a:t>permits</a:t>
            </a:r>
            <a:r>
              <a:rPr lang="de-DE" dirty="0"/>
              <a:t>, </a:t>
            </a:r>
            <a:r>
              <a:rPr lang="de-DE" dirty="0" err="1"/>
              <a:t>extraction</a:t>
            </a:r>
            <a:r>
              <a:rPr lang="de-DE" dirty="0"/>
              <a:t> </a:t>
            </a:r>
            <a:r>
              <a:rPr lang="de-DE" dirty="0" err="1"/>
              <a:t>limits</a:t>
            </a:r>
            <a:r>
              <a:rPr lang="de-DE" dirty="0"/>
              <a:t>, </a:t>
            </a:r>
            <a:r>
              <a:rPr lang="de-DE" dirty="0" err="1"/>
              <a:t>reinjection</a:t>
            </a:r>
            <a:r>
              <a:rPr lang="de-DE" dirty="0"/>
              <a:t>, </a:t>
            </a:r>
            <a:r>
              <a:rPr lang="de-DE" dirty="0" err="1"/>
              <a:t>heat</a:t>
            </a:r>
            <a:r>
              <a:rPr lang="de-DE" dirty="0"/>
              <a:t>-pump </a:t>
            </a:r>
            <a:r>
              <a:rPr lang="de-DE" dirty="0" err="1"/>
              <a:t>operation</a:t>
            </a:r>
            <a:r>
              <a:rPr lang="de-DE" dirty="0"/>
              <a:t> and </a:t>
            </a:r>
            <a:r>
              <a:rPr lang="de-DE" dirty="0" err="1"/>
              <a:t>maintenance</a:t>
            </a:r>
            <a:r>
              <a:rPr lang="de-DE" dirty="0"/>
              <a:t>. </a:t>
            </a:r>
            <a:r>
              <a:rPr lang="en-US" sz="1150" kern="1200" dirty="0">
                <a:solidFill>
                  <a:schemeClr val="tx1"/>
                </a:solidFill>
                <a:effectLst/>
                <a:latin typeface="+mn-lt"/>
                <a:ea typeface="+mn-ea"/>
                <a:cs typeface="+mn-cs"/>
              </a:rPr>
              <a:t>can provide stable long-running heat where the resource and permits allow</a:t>
            </a:r>
            <a:endParaRPr lang="de-DE" dirty="0"/>
          </a:p>
        </p:txBody>
      </p:sp>
    </p:spTree>
    <p:extLst>
      <p:ext uri="{BB962C8B-B14F-4D97-AF65-F5344CB8AC3E}">
        <p14:creationId xmlns:p14="http://schemas.microsoft.com/office/powerpoint/2010/main" val="659646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1609539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85" name="Freeform 84">
            <a:extLst>
              <a:ext uri="{FF2B5EF4-FFF2-40B4-BE49-F238E27FC236}">
                <a16:creationId xmlns:a16="http://schemas.microsoft.com/office/drawing/2014/main" id="{AA9B7715-6268-FDD6-91C0-C5F1888A3C57}"/>
              </a:ext>
            </a:extLst>
          </p:cNvPr>
          <p:cNvSpPr/>
          <p:nvPr userDrawn="1"/>
        </p:nvSpPr>
        <p:spPr>
          <a:xfrm>
            <a:off x="0" y="2693726"/>
            <a:ext cx="12192000" cy="3193489"/>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
        <p:nvSpPr>
          <p:cNvPr id="86" name="Text Placeholder 32">
            <a:extLst>
              <a:ext uri="{FF2B5EF4-FFF2-40B4-BE49-F238E27FC236}">
                <a16:creationId xmlns:a16="http://schemas.microsoft.com/office/drawing/2014/main" id="{B44AD947-E962-8DEC-BC3E-A9D0C61C47A0}"/>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87" name="Text Placeholder 32">
            <a:extLst>
              <a:ext uri="{FF2B5EF4-FFF2-40B4-BE49-F238E27FC236}">
                <a16:creationId xmlns:a16="http://schemas.microsoft.com/office/drawing/2014/main" id="{AAC208EE-B489-916C-108F-2537D258C8D9}"/>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sp>
        <p:nvSpPr>
          <p:cNvPr id="273" name="Picture Placeholder 272">
            <a:extLst>
              <a:ext uri="{FF2B5EF4-FFF2-40B4-BE49-F238E27FC236}">
                <a16:creationId xmlns:a16="http://schemas.microsoft.com/office/drawing/2014/main" id="{2B28F943-9786-4327-6248-0421E0EAB530}"/>
              </a:ext>
            </a:extLst>
          </p:cNvPr>
          <p:cNvSpPr>
            <a:spLocks noGrp="1"/>
          </p:cNvSpPr>
          <p:nvPr>
            <p:ph type="pic" sz="quarter" idx="44" hasCustomPrompt="1"/>
          </p:nvPr>
        </p:nvSpPr>
        <p:spPr>
          <a:xfrm>
            <a:off x="5835282" y="435952"/>
            <a:ext cx="5982506" cy="4551482"/>
          </a:xfrm>
          <a:custGeom>
            <a:avLst/>
            <a:gdLst>
              <a:gd name="connsiteX0" fmla="*/ 0 w 5982506"/>
              <a:gd name="connsiteY0" fmla="*/ 0 h 4551482"/>
              <a:gd name="connsiteX1" fmla="*/ 5982506 w 5982506"/>
              <a:gd name="connsiteY1" fmla="*/ 0 h 4551482"/>
              <a:gd name="connsiteX2" fmla="*/ 5982506 w 5982506"/>
              <a:gd name="connsiteY2" fmla="*/ 4551482 h 4551482"/>
              <a:gd name="connsiteX3" fmla="*/ 0 w 5982506"/>
              <a:gd name="connsiteY3" fmla="*/ 4551482 h 4551482"/>
              <a:gd name="connsiteX4" fmla="*/ 0 w 5982506"/>
              <a:gd name="connsiteY4" fmla="*/ 4242146 h 4551482"/>
              <a:gd name="connsiteX5" fmla="*/ 147355 w 5982506"/>
              <a:gd name="connsiteY5" fmla="*/ 4242146 h 4551482"/>
              <a:gd name="connsiteX6" fmla="*/ 147355 w 5982506"/>
              <a:gd name="connsiteY6" fmla="*/ 2802145 h 4551482"/>
              <a:gd name="connsiteX7" fmla="*/ 0 w 5982506"/>
              <a:gd name="connsiteY7" fmla="*/ 2802145 h 45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2506" h="4551482">
                <a:moveTo>
                  <a:pt x="0" y="0"/>
                </a:moveTo>
                <a:lnTo>
                  <a:pt x="5982506" y="0"/>
                </a:lnTo>
                <a:lnTo>
                  <a:pt x="5982506" y="4551482"/>
                </a:lnTo>
                <a:lnTo>
                  <a:pt x="0" y="4551482"/>
                </a:lnTo>
                <a:lnTo>
                  <a:pt x="0" y="4242146"/>
                </a:lnTo>
                <a:lnTo>
                  <a:pt x="147355" y="4242146"/>
                </a:lnTo>
                <a:lnTo>
                  <a:pt x="147355" y="2802145"/>
                </a:lnTo>
                <a:lnTo>
                  <a:pt x="0" y="280214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a:t>g</a:t>
            </a:r>
          </a:p>
        </p:txBody>
      </p:sp>
      <p:sp>
        <p:nvSpPr>
          <p:cNvPr id="270" name="Text Placeholder 32">
            <a:extLst>
              <a:ext uri="{FF2B5EF4-FFF2-40B4-BE49-F238E27FC236}">
                <a16:creationId xmlns:a16="http://schemas.microsoft.com/office/drawing/2014/main" id="{64CC0190-4955-504C-7436-08AD8558AFE8}"/>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274" name="Freeform 273">
            <a:extLst>
              <a:ext uri="{FF2B5EF4-FFF2-40B4-BE49-F238E27FC236}">
                <a16:creationId xmlns:a16="http://schemas.microsoft.com/office/drawing/2014/main" id="{B0E0F667-C112-09AB-4F5B-95A4E5DA4A9D}"/>
              </a:ext>
            </a:extLst>
          </p:cNvPr>
          <p:cNvSpPr/>
          <p:nvPr userDrawn="1"/>
        </p:nvSpPr>
        <p:spPr>
          <a:xfrm rot="16200000">
            <a:off x="5082637" y="3778098"/>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7" cap="flat">
            <a:noFill/>
            <a:prstDash val="solid"/>
            <a:miter/>
          </a:ln>
        </p:spPr>
        <p:txBody>
          <a:bodyPr rtlCol="0" anchor="ctr"/>
          <a:lstStyle/>
          <a:p>
            <a:endParaRPr lang="en-US" sz="2069"/>
          </a:p>
        </p:txBody>
      </p:sp>
      <p:pic>
        <p:nvPicPr>
          <p:cNvPr id="5" name="Picture 4" descr="Co-funded by the European Union logo in png for web usage">
            <a:extLst>
              <a:ext uri="{FF2B5EF4-FFF2-40B4-BE49-F238E27FC236}">
                <a16:creationId xmlns:a16="http://schemas.microsoft.com/office/drawing/2014/main" id="{E0A1BD1D-E14C-5F22-F326-FCEDC9B2DBA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pic>
        <p:nvPicPr>
          <p:cNvPr id="6" name="Picture 5">
            <a:extLst>
              <a:ext uri="{FF2B5EF4-FFF2-40B4-BE49-F238E27FC236}">
                <a16:creationId xmlns:a16="http://schemas.microsoft.com/office/drawing/2014/main" id="{305C8423-F96E-2CD7-9382-57D67FF50C27}"/>
              </a:ext>
            </a:extLst>
          </p:cNvPr>
          <p:cNvPicPr>
            <a:picLocks noChangeAspect="1"/>
          </p:cNvPicPr>
          <p:nvPr userDrawn="1"/>
        </p:nvPicPr>
        <p:blipFill>
          <a:blip r:embed="rId3"/>
          <a:stretch>
            <a:fillRect/>
          </a:stretch>
        </p:blipFill>
        <p:spPr>
          <a:xfrm>
            <a:off x="289868" y="846642"/>
            <a:ext cx="4798967" cy="1664947"/>
          </a:xfrm>
          <a:prstGeom prst="rect">
            <a:avLst/>
          </a:prstGeom>
        </p:spPr>
      </p:pic>
    </p:spTree>
    <p:extLst>
      <p:ext uri="{BB962C8B-B14F-4D97-AF65-F5344CB8AC3E}">
        <p14:creationId xmlns:p14="http://schemas.microsoft.com/office/powerpoint/2010/main" val="3755541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85" name="Freeform 84">
            <a:extLst>
              <a:ext uri="{FF2B5EF4-FFF2-40B4-BE49-F238E27FC236}">
                <a16:creationId xmlns:a16="http://schemas.microsoft.com/office/drawing/2014/main" id="{AA9B7715-6268-FDD6-91C0-C5F1888A3C57}"/>
              </a:ext>
            </a:extLst>
          </p:cNvPr>
          <p:cNvSpPr/>
          <p:nvPr userDrawn="1"/>
        </p:nvSpPr>
        <p:spPr>
          <a:xfrm>
            <a:off x="0" y="2708030"/>
            <a:ext cx="12192000" cy="3179185"/>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
        <p:nvSpPr>
          <p:cNvPr id="7" name="Text Placeholder 32">
            <a:extLst>
              <a:ext uri="{FF2B5EF4-FFF2-40B4-BE49-F238E27FC236}">
                <a16:creationId xmlns:a16="http://schemas.microsoft.com/office/drawing/2014/main" id="{BE385FC8-A4F5-2283-E5FC-2EFE2B60CCA4}"/>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8" name="Freeform 7">
            <a:extLst>
              <a:ext uri="{FF2B5EF4-FFF2-40B4-BE49-F238E27FC236}">
                <a16:creationId xmlns:a16="http://schemas.microsoft.com/office/drawing/2014/main" id="{C6790810-D067-F353-EB7C-089ED015D6BF}"/>
              </a:ext>
            </a:extLst>
          </p:cNvPr>
          <p:cNvSpPr/>
          <p:nvPr userDrawn="1"/>
        </p:nvSpPr>
        <p:spPr>
          <a:xfrm>
            <a:off x="788933" y="2525767"/>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7" cap="flat">
            <a:noFill/>
            <a:prstDash val="solid"/>
            <a:miter/>
          </a:ln>
        </p:spPr>
        <p:txBody>
          <a:bodyPr rtlCol="0" anchor="ctr"/>
          <a:lstStyle/>
          <a:p>
            <a:endParaRPr lang="en-US" sz="2069"/>
          </a:p>
        </p:txBody>
      </p:sp>
      <p:pic>
        <p:nvPicPr>
          <p:cNvPr id="9" name="Picture 8">
            <a:extLst>
              <a:ext uri="{FF2B5EF4-FFF2-40B4-BE49-F238E27FC236}">
                <a16:creationId xmlns:a16="http://schemas.microsoft.com/office/drawing/2014/main" id="{6CE36D01-DDDF-EDFC-25C2-5411F1D19AAF}"/>
              </a:ext>
            </a:extLst>
          </p:cNvPr>
          <p:cNvPicPr>
            <a:picLocks noChangeAspect="1"/>
          </p:cNvPicPr>
          <p:nvPr userDrawn="1"/>
        </p:nvPicPr>
        <p:blipFill>
          <a:blip r:embed="rId2"/>
          <a:stretch>
            <a:fillRect/>
          </a:stretch>
        </p:blipFill>
        <p:spPr>
          <a:xfrm>
            <a:off x="6949085" y="707494"/>
            <a:ext cx="4798967" cy="1664947"/>
          </a:xfrm>
          <a:prstGeom prst="rect">
            <a:avLst/>
          </a:prstGeom>
        </p:spPr>
      </p:pic>
      <p:sp>
        <p:nvSpPr>
          <p:cNvPr id="10" name="Text Placeholder 32">
            <a:extLst>
              <a:ext uri="{FF2B5EF4-FFF2-40B4-BE49-F238E27FC236}">
                <a16:creationId xmlns:a16="http://schemas.microsoft.com/office/drawing/2014/main" id="{DDCAD1D7-3B46-C806-79AC-96A3BCFBDB59}"/>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11" name="Text Placeholder 32">
            <a:extLst>
              <a:ext uri="{FF2B5EF4-FFF2-40B4-BE49-F238E27FC236}">
                <a16:creationId xmlns:a16="http://schemas.microsoft.com/office/drawing/2014/main" id="{03EE628A-E844-A606-F807-0E5C7A6C4733}"/>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pic>
        <p:nvPicPr>
          <p:cNvPr id="12" name="Picture 11" descr="Co-funded by the European Union logo in png for web usage">
            <a:extLst>
              <a:ext uri="{FF2B5EF4-FFF2-40B4-BE49-F238E27FC236}">
                <a16:creationId xmlns:a16="http://schemas.microsoft.com/office/drawing/2014/main" id="{97F69BE6-94A9-D754-E4D7-4C1FE765F8F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spTree>
    <p:extLst>
      <p:ext uri="{BB962C8B-B14F-4D97-AF65-F5344CB8AC3E}">
        <p14:creationId xmlns:p14="http://schemas.microsoft.com/office/powerpoint/2010/main" val="2813297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4451D53C-BEDD-0149-939C-B08D828FC303}"/>
              </a:ext>
            </a:extLst>
          </p:cNvPr>
          <p:cNvSpPr/>
          <p:nvPr/>
        </p:nvSpPr>
        <p:spPr>
          <a:xfrm>
            <a:off x="-21078" y="2782956"/>
            <a:ext cx="12214365" cy="284259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2700000" scaled="0"/>
          </a:gradFill>
          <a:ln w="30808" cap="flat">
            <a:noFill/>
            <a:prstDash val="solid"/>
            <a:miter/>
          </a:ln>
        </p:spPr>
        <p:txBody>
          <a:bodyPr rtlCol="0" anchor="ctr"/>
          <a:lstStyle/>
          <a:p>
            <a:endParaRPr lang="en-US" sz="2069"/>
          </a:p>
        </p:txBody>
      </p:sp>
      <p:sp>
        <p:nvSpPr>
          <p:cNvPr id="53" name="Picture Placeholder 52">
            <a:extLst>
              <a:ext uri="{FF2B5EF4-FFF2-40B4-BE49-F238E27FC236}">
                <a16:creationId xmlns:a16="http://schemas.microsoft.com/office/drawing/2014/main" id="{FA3EDB46-CD35-B86E-152C-5F64E01608A9}"/>
              </a:ext>
            </a:extLst>
          </p:cNvPr>
          <p:cNvSpPr>
            <a:spLocks noGrp="1"/>
          </p:cNvSpPr>
          <p:nvPr>
            <p:ph type="pic" sz="quarter" idx="22"/>
          </p:nvPr>
        </p:nvSpPr>
        <p:spPr>
          <a:xfrm>
            <a:off x="6290665" y="0"/>
            <a:ext cx="4961115" cy="6879449"/>
          </a:xfrm>
          <a:custGeom>
            <a:avLst/>
            <a:gdLst>
              <a:gd name="connsiteX0" fmla="*/ 0 w 4961115"/>
              <a:gd name="connsiteY0" fmla="*/ 0 h 6879449"/>
              <a:gd name="connsiteX1" fmla="*/ 4961115 w 4961115"/>
              <a:gd name="connsiteY1" fmla="*/ 0 h 6879449"/>
              <a:gd name="connsiteX2" fmla="*/ 4961115 w 4961115"/>
              <a:gd name="connsiteY2" fmla="*/ 2607767 h 6879449"/>
              <a:gd name="connsiteX3" fmla="*/ 4781114 w 4961115"/>
              <a:gd name="connsiteY3" fmla="*/ 2607767 h 6879449"/>
              <a:gd name="connsiteX4" fmla="*/ 4781114 w 4961115"/>
              <a:gd name="connsiteY4" fmla="*/ 4047768 h 6879449"/>
              <a:gd name="connsiteX5" fmla="*/ 4961115 w 4961115"/>
              <a:gd name="connsiteY5" fmla="*/ 4047768 h 6879449"/>
              <a:gd name="connsiteX6" fmla="*/ 4961115 w 4961115"/>
              <a:gd name="connsiteY6" fmla="*/ 6879449 h 6879449"/>
              <a:gd name="connsiteX7" fmla="*/ 0 w 4961115"/>
              <a:gd name="connsiteY7" fmla="*/ 6879449 h 687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1115" h="6879449">
                <a:moveTo>
                  <a:pt x="0" y="0"/>
                </a:moveTo>
                <a:lnTo>
                  <a:pt x="4961115" y="0"/>
                </a:lnTo>
                <a:lnTo>
                  <a:pt x="4961115" y="2607767"/>
                </a:lnTo>
                <a:lnTo>
                  <a:pt x="4781114" y="2607767"/>
                </a:lnTo>
                <a:lnTo>
                  <a:pt x="4781114" y="4047768"/>
                </a:lnTo>
                <a:lnTo>
                  <a:pt x="4961115" y="4047768"/>
                </a:lnTo>
                <a:lnTo>
                  <a:pt x="4961115" y="6879449"/>
                </a:lnTo>
                <a:lnTo>
                  <a:pt x="0" y="6879449"/>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33" name="Freeform 32">
            <a:extLst>
              <a:ext uri="{FF2B5EF4-FFF2-40B4-BE49-F238E27FC236}">
                <a16:creationId xmlns:a16="http://schemas.microsoft.com/office/drawing/2014/main" id="{527A8425-B90A-4347-AF48-00C1D5CC2D28}"/>
              </a:ext>
            </a:extLst>
          </p:cNvPr>
          <p:cNvSpPr/>
          <p:nvPr/>
        </p:nvSpPr>
        <p:spPr>
          <a:xfrm>
            <a:off x="5273389" y="2987628"/>
            <a:ext cx="7298951" cy="1969126"/>
          </a:xfrm>
          <a:custGeom>
            <a:avLst/>
            <a:gdLst>
              <a:gd name="connsiteX0" fmla="*/ 0 w 4525730"/>
              <a:gd name="connsiteY0" fmla="*/ 0 h 3029130"/>
              <a:gd name="connsiteX1" fmla="*/ 4525731 w 4525730"/>
              <a:gd name="connsiteY1" fmla="*/ 0 h 3029130"/>
              <a:gd name="connsiteX2" fmla="*/ 4525731 w 4525730"/>
              <a:gd name="connsiteY2" fmla="*/ 3029131 h 3029130"/>
              <a:gd name="connsiteX3" fmla="*/ 1 w 4525730"/>
              <a:gd name="connsiteY3" fmla="*/ 3029131 h 3029130"/>
            </a:gdLst>
            <a:ahLst/>
            <a:cxnLst>
              <a:cxn ang="0">
                <a:pos x="connsiteX0" y="connsiteY0"/>
              </a:cxn>
              <a:cxn ang="0">
                <a:pos x="connsiteX1" y="connsiteY1"/>
              </a:cxn>
              <a:cxn ang="0">
                <a:pos x="connsiteX2" y="connsiteY2"/>
              </a:cxn>
              <a:cxn ang="0">
                <a:pos x="connsiteX3" y="connsiteY3"/>
              </a:cxn>
            </a:cxnLst>
            <a:rect l="l" t="t" r="r" b="b"/>
            <a:pathLst>
              <a:path w="4525730" h="3029130">
                <a:moveTo>
                  <a:pt x="0" y="0"/>
                </a:moveTo>
                <a:lnTo>
                  <a:pt x="4525731" y="0"/>
                </a:lnTo>
                <a:lnTo>
                  <a:pt x="4525731" y="3029131"/>
                </a:lnTo>
                <a:lnTo>
                  <a:pt x="1" y="3029131"/>
                </a:lnTo>
                <a:close/>
              </a:path>
            </a:pathLst>
          </a:custGeom>
          <a:noFill/>
          <a:ln w="30808" cap="flat">
            <a:noFill/>
            <a:prstDash val="solid"/>
            <a:miter/>
          </a:ln>
        </p:spPr>
        <p:txBody>
          <a:bodyPr rtlCol="0" anchor="ctr"/>
          <a:lstStyle/>
          <a:p>
            <a:endParaRPr lang="en-US" sz="2069"/>
          </a:p>
        </p:txBody>
      </p:sp>
      <p:sp>
        <p:nvSpPr>
          <p:cNvPr id="58" name="Freeform 57">
            <a:extLst>
              <a:ext uri="{FF2B5EF4-FFF2-40B4-BE49-F238E27FC236}">
                <a16:creationId xmlns:a16="http://schemas.microsoft.com/office/drawing/2014/main" id="{6298F67B-E667-C4F2-DDED-BD740C92FACD}"/>
              </a:ext>
            </a:extLst>
          </p:cNvPr>
          <p:cNvSpPr/>
          <p:nvPr userDrawn="1"/>
        </p:nvSpPr>
        <p:spPr>
          <a:xfrm rot="16200000">
            <a:off x="10531780" y="3147768"/>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pic>
        <p:nvPicPr>
          <p:cNvPr id="24" name="Picture 23" descr="Co-funded by the European Union logo in png for web usage">
            <a:extLst>
              <a:ext uri="{FF2B5EF4-FFF2-40B4-BE49-F238E27FC236}">
                <a16:creationId xmlns:a16="http://schemas.microsoft.com/office/drawing/2014/main" id="{BB626E57-E4F8-55A1-71FF-113432AC1FD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pic>
        <p:nvPicPr>
          <p:cNvPr id="44" name="Picture 43">
            <a:extLst>
              <a:ext uri="{FF2B5EF4-FFF2-40B4-BE49-F238E27FC236}">
                <a16:creationId xmlns:a16="http://schemas.microsoft.com/office/drawing/2014/main" id="{8668694A-CF1D-DCC6-0735-CF4C7CA09E8C}"/>
              </a:ext>
            </a:extLst>
          </p:cNvPr>
          <p:cNvPicPr>
            <a:picLocks noChangeAspect="1"/>
          </p:cNvPicPr>
          <p:nvPr userDrawn="1"/>
        </p:nvPicPr>
        <p:blipFill>
          <a:blip r:embed="rId3"/>
          <a:stretch>
            <a:fillRect/>
          </a:stretch>
        </p:blipFill>
        <p:spPr>
          <a:xfrm>
            <a:off x="269990" y="528589"/>
            <a:ext cx="4798967" cy="1664947"/>
          </a:xfrm>
          <a:prstGeom prst="rect">
            <a:avLst/>
          </a:prstGeom>
        </p:spPr>
      </p:pic>
      <p:sp>
        <p:nvSpPr>
          <p:cNvPr id="45" name="Text Placeholder 32">
            <a:extLst>
              <a:ext uri="{FF2B5EF4-FFF2-40B4-BE49-F238E27FC236}">
                <a16:creationId xmlns:a16="http://schemas.microsoft.com/office/drawing/2014/main" id="{D4F925AB-6DDF-FC5C-611A-BBDF95D34039}"/>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46" name="Text Placeholder 32">
            <a:extLst>
              <a:ext uri="{FF2B5EF4-FFF2-40B4-BE49-F238E27FC236}">
                <a16:creationId xmlns:a16="http://schemas.microsoft.com/office/drawing/2014/main" id="{2B51A8A8-BEA7-4B95-5566-1904DBC6F45E}"/>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47" name="Text Placeholder 32">
            <a:extLst>
              <a:ext uri="{FF2B5EF4-FFF2-40B4-BE49-F238E27FC236}">
                <a16:creationId xmlns:a16="http://schemas.microsoft.com/office/drawing/2014/main" id="{272766E3-F862-CCD0-8363-FEF00D89C37E}"/>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spTree>
    <p:extLst>
      <p:ext uri="{BB962C8B-B14F-4D97-AF65-F5344CB8AC3E}">
        <p14:creationId xmlns:p14="http://schemas.microsoft.com/office/powerpoint/2010/main" val="3819293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age">
    <p:spTree>
      <p:nvGrpSpPr>
        <p:cNvPr id="1" name=""/>
        <p:cNvGrpSpPr/>
        <p:nvPr/>
      </p:nvGrpSpPr>
      <p:grpSpPr>
        <a:xfrm>
          <a:off x="0" y="0"/>
          <a:ext cx="0" cy="0"/>
          <a:chOff x="0" y="0"/>
          <a:chExt cx="0" cy="0"/>
        </a:xfrm>
      </p:grpSpPr>
      <p:sp>
        <p:nvSpPr>
          <p:cNvPr id="143" name="Text Placeholder 32">
            <a:extLst>
              <a:ext uri="{FF2B5EF4-FFF2-40B4-BE49-F238E27FC236}">
                <a16:creationId xmlns:a16="http://schemas.microsoft.com/office/drawing/2014/main" id="{E246BE9B-0F08-0141-BFBB-5CD2D858EA02}"/>
              </a:ext>
            </a:extLst>
          </p:cNvPr>
          <p:cNvSpPr>
            <a:spLocks noGrp="1"/>
          </p:cNvSpPr>
          <p:nvPr>
            <p:ph type="body" sz="quarter" idx="11" hasCustomPrompt="1"/>
          </p:nvPr>
        </p:nvSpPr>
        <p:spPr>
          <a:xfrm>
            <a:off x="2679029" y="2070648"/>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01</a:t>
            </a:r>
            <a:endParaRPr lang="en-US"/>
          </a:p>
        </p:txBody>
      </p:sp>
      <p:sp>
        <p:nvSpPr>
          <p:cNvPr id="144" name="Text Placeholder 32">
            <a:extLst>
              <a:ext uri="{FF2B5EF4-FFF2-40B4-BE49-F238E27FC236}">
                <a16:creationId xmlns:a16="http://schemas.microsoft.com/office/drawing/2014/main" id="{C9C54D80-1128-5642-AF19-023C1AFBB107}"/>
              </a:ext>
            </a:extLst>
          </p:cNvPr>
          <p:cNvSpPr>
            <a:spLocks noGrp="1"/>
          </p:cNvSpPr>
          <p:nvPr>
            <p:ph type="body" sz="quarter" idx="49" hasCustomPrompt="1"/>
          </p:nvPr>
        </p:nvSpPr>
        <p:spPr>
          <a:xfrm>
            <a:off x="3812737" y="2070648"/>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Introduction</a:t>
            </a:r>
            <a:endParaRPr lang="en-US"/>
          </a:p>
        </p:txBody>
      </p:sp>
      <p:sp>
        <p:nvSpPr>
          <p:cNvPr id="145" name="Text Placeholder 32">
            <a:extLst>
              <a:ext uri="{FF2B5EF4-FFF2-40B4-BE49-F238E27FC236}">
                <a16:creationId xmlns:a16="http://schemas.microsoft.com/office/drawing/2014/main" id="{67A3DCF8-C8C1-A54D-B2A9-2AEDD386F887}"/>
              </a:ext>
            </a:extLst>
          </p:cNvPr>
          <p:cNvSpPr>
            <a:spLocks noGrp="1"/>
          </p:cNvSpPr>
          <p:nvPr>
            <p:ph type="body" sz="quarter" idx="13" hasCustomPrompt="1"/>
          </p:nvPr>
        </p:nvSpPr>
        <p:spPr>
          <a:xfrm>
            <a:off x="2679029" y="253223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02</a:t>
            </a:r>
            <a:endParaRPr lang="en-US"/>
          </a:p>
        </p:txBody>
      </p:sp>
      <p:sp>
        <p:nvSpPr>
          <p:cNvPr id="146" name="Text Placeholder 32">
            <a:extLst>
              <a:ext uri="{FF2B5EF4-FFF2-40B4-BE49-F238E27FC236}">
                <a16:creationId xmlns:a16="http://schemas.microsoft.com/office/drawing/2014/main" id="{9FDD29A6-533C-7341-8E91-02079E2FE43E}"/>
              </a:ext>
            </a:extLst>
          </p:cNvPr>
          <p:cNvSpPr>
            <a:spLocks noGrp="1"/>
          </p:cNvSpPr>
          <p:nvPr>
            <p:ph type="body" sz="quarter" idx="14" hasCustomPrompt="1"/>
          </p:nvPr>
        </p:nvSpPr>
        <p:spPr>
          <a:xfrm>
            <a:off x="3812737" y="2532237"/>
            <a:ext cx="5715653" cy="223986"/>
          </a:xfrm>
          <a:prstGeom prst="rect">
            <a:avLst/>
          </a:prstGeom>
        </p:spPr>
        <p:txBody>
          <a:bodyPr anchor="ctr">
            <a:noAutofit/>
          </a:bodyPr>
          <a:lstStyle>
            <a:lvl1pPr marL="0" marR="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marL="0" marR="0" lvl="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a:pPr>
            <a:r>
              <a:rPr lang="en-GB"/>
              <a:t>About us</a:t>
            </a:r>
            <a:endParaRPr lang="en-US"/>
          </a:p>
        </p:txBody>
      </p:sp>
      <p:sp>
        <p:nvSpPr>
          <p:cNvPr id="147" name="Text Placeholder 32">
            <a:extLst>
              <a:ext uri="{FF2B5EF4-FFF2-40B4-BE49-F238E27FC236}">
                <a16:creationId xmlns:a16="http://schemas.microsoft.com/office/drawing/2014/main" id="{57CE5420-826A-4046-981E-1B3B3695529C}"/>
              </a:ext>
            </a:extLst>
          </p:cNvPr>
          <p:cNvSpPr>
            <a:spLocks noGrp="1"/>
          </p:cNvSpPr>
          <p:nvPr>
            <p:ph type="body" sz="quarter" idx="15" hasCustomPrompt="1"/>
          </p:nvPr>
        </p:nvSpPr>
        <p:spPr>
          <a:xfrm>
            <a:off x="2679029" y="2958181"/>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03</a:t>
            </a:r>
            <a:endParaRPr lang="en-US"/>
          </a:p>
        </p:txBody>
      </p:sp>
      <p:sp>
        <p:nvSpPr>
          <p:cNvPr id="148" name="Text Placeholder 32">
            <a:extLst>
              <a:ext uri="{FF2B5EF4-FFF2-40B4-BE49-F238E27FC236}">
                <a16:creationId xmlns:a16="http://schemas.microsoft.com/office/drawing/2014/main" id="{3F6D97E9-C4D5-AC44-89B9-EABADCA7224E}"/>
              </a:ext>
            </a:extLst>
          </p:cNvPr>
          <p:cNvSpPr>
            <a:spLocks noGrp="1"/>
          </p:cNvSpPr>
          <p:nvPr>
            <p:ph type="body" sz="quarter" idx="19" hasCustomPrompt="1"/>
          </p:nvPr>
        </p:nvSpPr>
        <p:spPr>
          <a:xfrm>
            <a:off x="3812737" y="2958181"/>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The Project</a:t>
            </a:r>
            <a:endParaRPr lang="en-US"/>
          </a:p>
        </p:txBody>
      </p:sp>
      <p:sp>
        <p:nvSpPr>
          <p:cNvPr id="152" name="Text Placeholder 32">
            <a:extLst>
              <a:ext uri="{FF2B5EF4-FFF2-40B4-BE49-F238E27FC236}">
                <a16:creationId xmlns:a16="http://schemas.microsoft.com/office/drawing/2014/main" id="{1EDA7C9E-6821-614B-B581-5907A46DAE4B}"/>
              </a:ext>
            </a:extLst>
          </p:cNvPr>
          <p:cNvSpPr>
            <a:spLocks noGrp="1"/>
          </p:cNvSpPr>
          <p:nvPr>
            <p:ph type="body" sz="quarter" idx="17" hasCustomPrompt="1"/>
          </p:nvPr>
        </p:nvSpPr>
        <p:spPr>
          <a:xfrm>
            <a:off x="2679029" y="337094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04</a:t>
            </a:r>
            <a:endParaRPr lang="en-US"/>
          </a:p>
        </p:txBody>
      </p:sp>
      <p:sp>
        <p:nvSpPr>
          <p:cNvPr id="156" name="Text Placeholder 32">
            <a:extLst>
              <a:ext uri="{FF2B5EF4-FFF2-40B4-BE49-F238E27FC236}">
                <a16:creationId xmlns:a16="http://schemas.microsoft.com/office/drawing/2014/main" id="{3EECCB46-72D7-5740-9CED-11684DF47D53}"/>
              </a:ext>
            </a:extLst>
          </p:cNvPr>
          <p:cNvSpPr>
            <a:spLocks noGrp="1"/>
          </p:cNvSpPr>
          <p:nvPr>
            <p:ph type="body" sz="quarter" idx="20" hasCustomPrompt="1"/>
          </p:nvPr>
        </p:nvSpPr>
        <p:spPr>
          <a:xfrm>
            <a:off x="3812737" y="3370947"/>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Gallery</a:t>
            </a:r>
            <a:endParaRPr lang="en-US"/>
          </a:p>
        </p:txBody>
      </p:sp>
      <p:sp>
        <p:nvSpPr>
          <p:cNvPr id="158" name="Text Placeholder 32">
            <a:extLst>
              <a:ext uri="{FF2B5EF4-FFF2-40B4-BE49-F238E27FC236}">
                <a16:creationId xmlns:a16="http://schemas.microsoft.com/office/drawing/2014/main" id="{2B4AC3CD-CBEF-5E4F-B4DD-BD4814C7F019}"/>
              </a:ext>
            </a:extLst>
          </p:cNvPr>
          <p:cNvSpPr>
            <a:spLocks noGrp="1"/>
          </p:cNvSpPr>
          <p:nvPr>
            <p:ph type="body" sz="quarter" idx="21" hasCustomPrompt="1"/>
          </p:nvPr>
        </p:nvSpPr>
        <p:spPr>
          <a:xfrm>
            <a:off x="2679029" y="3797309"/>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05</a:t>
            </a:r>
            <a:endParaRPr lang="en-US"/>
          </a:p>
        </p:txBody>
      </p:sp>
      <p:sp>
        <p:nvSpPr>
          <p:cNvPr id="159" name="Text Placeholder 32">
            <a:extLst>
              <a:ext uri="{FF2B5EF4-FFF2-40B4-BE49-F238E27FC236}">
                <a16:creationId xmlns:a16="http://schemas.microsoft.com/office/drawing/2014/main" id="{F367CBF7-CF02-8943-9062-D02DDFD8E2D1}"/>
              </a:ext>
            </a:extLst>
          </p:cNvPr>
          <p:cNvSpPr>
            <a:spLocks noGrp="1"/>
          </p:cNvSpPr>
          <p:nvPr>
            <p:ph type="body" sz="quarter" idx="22" hasCustomPrompt="1"/>
          </p:nvPr>
        </p:nvSpPr>
        <p:spPr>
          <a:xfrm>
            <a:off x="3812737" y="3797309"/>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Our Team</a:t>
            </a:r>
            <a:endParaRPr lang="en-US"/>
          </a:p>
        </p:txBody>
      </p:sp>
      <p:sp>
        <p:nvSpPr>
          <p:cNvPr id="161" name="Text Placeholder 32">
            <a:extLst>
              <a:ext uri="{FF2B5EF4-FFF2-40B4-BE49-F238E27FC236}">
                <a16:creationId xmlns:a16="http://schemas.microsoft.com/office/drawing/2014/main" id="{BA3A5A09-F937-7549-8085-E87DDB3C3436}"/>
              </a:ext>
            </a:extLst>
          </p:cNvPr>
          <p:cNvSpPr>
            <a:spLocks noGrp="1"/>
          </p:cNvSpPr>
          <p:nvPr>
            <p:ph type="body" sz="quarter" idx="51" hasCustomPrompt="1"/>
          </p:nvPr>
        </p:nvSpPr>
        <p:spPr>
          <a:xfrm>
            <a:off x="2694576" y="4241250"/>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06</a:t>
            </a:r>
            <a:endParaRPr lang="en-US"/>
          </a:p>
        </p:txBody>
      </p:sp>
      <p:sp>
        <p:nvSpPr>
          <p:cNvPr id="162" name="Text Placeholder 32">
            <a:extLst>
              <a:ext uri="{FF2B5EF4-FFF2-40B4-BE49-F238E27FC236}">
                <a16:creationId xmlns:a16="http://schemas.microsoft.com/office/drawing/2014/main" id="{3125800D-400A-CB4E-BB45-05A321F773EC}"/>
              </a:ext>
            </a:extLst>
          </p:cNvPr>
          <p:cNvSpPr>
            <a:spLocks noGrp="1"/>
          </p:cNvSpPr>
          <p:nvPr>
            <p:ph type="body" sz="quarter" idx="52" hasCustomPrompt="1"/>
          </p:nvPr>
        </p:nvSpPr>
        <p:spPr>
          <a:xfrm>
            <a:off x="3828284" y="4241250"/>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Question and Answers</a:t>
            </a:r>
            <a:endParaRPr lang="en-US"/>
          </a:p>
        </p:txBody>
      </p:sp>
      <p:sp>
        <p:nvSpPr>
          <p:cNvPr id="163" name="Text Placeholder 32">
            <a:extLst>
              <a:ext uri="{FF2B5EF4-FFF2-40B4-BE49-F238E27FC236}">
                <a16:creationId xmlns:a16="http://schemas.microsoft.com/office/drawing/2014/main" id="{8BE77D08-2226-F241-BD4C-C1EE8B229A90}"/>
              </a:ext>
            </a:extLst>
          </p:cNvPr>
          <p:cNvSpPr>
            <a:spLocks noGrp="1"/>
          </p:cNvSpPr>
          <p:nvPr>
            <p:ph type="body" sz="quarter" idx="53" hasCustomPrompt="1"/>
          </p:nvPr>
        </p:nvSpPr>
        <p:spPr>
          <a:xfrm>
            <a:off x="2694576" y="472551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07</a:t>
            </a:r>
            <a:endParaRPr lang="en-US"/>
          </a:p>
        </p:txBody>
      </p:sp>
      <p:sp>
        <p:nvSpPr>
          <p:cNvPr id="164" name="Text Placeholder 32">
            <a:extLst>
              <a:ext uri="{FF2B5EF4-FFF2-40B4-BE49-F238E27FC236}">
                <a16:creationId xmlns:a16="http://schemas.microsoft.com/office/drawing/2014/main" id="{32184336-7547-9A40-A148-9E9B78DCBBAF}"/>
              </a:ext>
            </a:extLst>
          </p:cNvPr>
          <p:cNvSpPr>
            <a:spLocks noGrp="1"/>
          </p:cNvSpPr>
          <p:nvPr>
            <p:ph type="body" sz="quarter" idx="54" hasCustomPrompt="1"/>
          </p:nvPr>
        </p:nvSpPr>
        <p:spPr>
          <a:xfrm>
            <a:off x="3828284" y="4725517"/>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Conclusion</a:t>
            </a:r>
            <a:endParaRPr lang="en-US"/>
          </a:p>
        </p:txBody>
      </p:sp>
      <p:sp>
        <p:nvSpPr>
          <p:cNvPr id="286" name="Rectangle 285">
            <a:extLst>
              <a:ext uri="{FF2B5EF4-FFF2-40B4-BE49-F238E27FC236}">
                <a16:creationId xmlns:a16="http://schemas.microsoft.com/office/drawing/2014/main" id="{DB242B25-6F94-3545-A2C1-E1A9B68738D1}"/>
              </a:ext>
            </a:extLst>
          </p:cNvPr>
          <p:cNvSpPr/>
          <p:nvPr userDrawn="1"/>
        </p:nvSpPr>
        <p:spPr>
          <a:xfrm>
            <a:off x="4504764" y="5540186"/>
            <a:ext cx="5453689" cy="538802"/>
          </a:xfrm>
          <a:prstGeom prst="rect">
            <a:avLst/>
          </a:prstGeom>
        </p:spPr>
        <p:txBody>
          <a:bodyPr wrap="square">
            <a:spAutoFit/>
          </a:bodyPr>
          <a:lstStyle/>
          <a:p>
            <a:pPr marL="0" marR="0" indent="0" algn="just" defTabSz="293378" rtl="0" eaLnBrk="1" fontAlgn="auto" latinLnBrk="0" hangingPunct="0">
              <a:lnSpc>
                <a:spcPct val="100000"/>
              </a:lnSpc>
              <a:spcBef>
                <a:spcPts val="0"/>
              </a:spcBef>
              <a:spcAft>
                <a:spcPts val="0"/>
              </a:spcAft>
              <a:buClrTx/>
              <a:buSzTx/>
              <a:buFontTx/>
              <a:buNone/>
              <a:tabLst/>
              <a:defRPr/>
            </a:pPr>
            <a:r>
              <a:rPr lang="en-US" sz="967" dirty="0">
                <a:solidFill>
                  <a:srgbClr val="2D62AE"/>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
        <p:nvSpPr>
          <p:cNvPr id="31" name="Rectangle 5">
            <a:extLst>
              <a:ext uri="{FF2B5EF4-FFF2-40B4-BE49-F238E27FC236}">
                <a16:creationId xmlns:a16="http://schemas.microsoft.com/office/drawing/2014/main" id="{6A0AD0FB-DB78-8B4A-B00E-1C744896C494}"/>
              </a:ext>
            </a:extLst>
          </p:cNvPr>
          <p:cNvSpPr/>
          <p:nvPr userDrawn="1"/>
        </p:nvSpPr>
        <p:spPr bwMode="auto">
          <a:xfrm rot="5400000">
            <a:off x="-2885546" y="2886605"/>
            <a:ext cx="6856941" cy="1085850"/>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234555" tIns="117276" rIns="234555" bIns="117276" numCol="1" rtlCol="0" anchor="t" anchorCtr="0" compatLnSpc="1">
            <a:prstTxWarp prst="textNoShape">
              <a:avLst/>
            </a:prstTxWarp>
          </a:bodyPr>
          <a:lstStyle/>
          <a:p>
            <a:pPr algn="ctr"/>
            <a:endParaRPr lang="fr-CA" sz="6926"/>
          </a:p>
        </p:txBody>
      </p:sp>
      <p:grpSp>
        <p:nvGrpSpPr>
          <p:cNvPr id="5" name="Group 4">
            <a:extLst>
              <a:ext uri="{FF2B5EF4-FFF2-40B4-BE49-F238E27FC236}">
                <a16:creationId xmlns:a16="http://schemas.microsoft.com/office/drawing/2014/main" id="{795E9240-C10D-8849-BAE0-7C438EC081DC}"/>
              </a:ext>
            </a:extLst>
          </p:cNvPr>
          <p:cNvGrpSpPr/>
          <p:nvPr userDrawn="1"/>
        </p:nvGrpSpPr>
        <p:grpSpPr>
          <a:xfrm>
            <a:off x="2315424" y="2387814"/>
            <a:ext cx="7663872" cy="2650297"/>
            <a:chOff x="2315424" y="2387814"/>
            <a:chExt cx="7663872" cy="1942883"/>
          </a:xfrm>
          <a:solidFill>
            <a:srgbClr val="2D62AE"/>
          </a:solidFill>
        </p:grpSpPr>
        <p:grpSp>
          <p:nvGrpSpPr>
            <p:cNvPr id="3" name="Group 2">
              <a:extLst>
                <a:ext uri="{FF2B5EF4-FFF2-40B4-BE49-F238E27FC236}">
                  <a16:creationId xmlns:a16="http://schemas.microsoft.com/office/drawing/2014/main" id="{2F0747C1-EB9A-C241-9511-DEA85DB5444C}"/>
                </a:ext>
              </a:extLst>
            </p:cNvPr>
            <p:cNvGrpSpPr/>
            <p:nvPr userDrawn="1"/>
          </p:nvGrpSpPr>
          <p:grpSpPr>
            <a:xfrm>
              <a:off x="2315424" y="2387814"/>
              <a:ext cx="7663872" cy="978369"/>
              <a:chOff x="1265109" y="2728756"/>
              <a:chExt cx="4752000" cy="1525304"/>
            </a:xfrm>
            <a:grpFill/>
          </p:grpSpPr>
          <p:sp>
            <p:nvSpPr>
              <p:cNvPr id="57" name="Rectangle 56">
                <a:extLst>
                  <a:ext uri="{FF2B5EF4-FFF2-40B4-BE49-F238E27FC236}">
                    <a16:creationId xmlns:a16="http://schemas.microsoft.com/office/drawing/2014/main" id="{683CB224-BC37-A449-A879-B518A8300CF6}"/>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69" name="Rectangle 68">
                <a:extLst>
                  <a:ext uri="{FF2B5EF4-FFF2-40B4-BE49-F238E27FC236}">
                    <a16:creationId xmlns:a16="http://schemas.microsoft.com/office/drawing/2014/main" id="{5E0C682E-9999-0944-9853-BF0C05DDBEFD}"/>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0" name="Rectangle 69">
                <a:extLst>
                  <a:ext uri="{FF2B5EF4-FFF2-40B4-BE49-F238E27FC236}">
                    <a16:creationId xmlns:a16="http://schemas.microsoft.com/office/drawing/2014/main" id="{CFBE4FB1-974E-C042-9FE7-2EC8CB8A2A56}"/>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1" name="Rectangle 70">
                <a:extLst>
                  <a:ext uri="{FF2B5EF4-FFF2-40B4-BE49-F238E27FC236}">
                    <a16:creationId xmlns:a16="http://schemas.microsoft.com/office/drawing/2014/main" id="{895CE4C3-6683-AB4A-B2F4-EAA4EBA84200}"/>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grpSp>
        <p:grpSp>
          <p:nvGrpSpPr>
            <p:cNvPr id="73" name="Group 72">
              <a:extLst>
                <a:ext uri="{FF2B5EF4-FFF2-40B4-BE49-F238E27FC236}">
                  <a16:creationId xmlns:a16="http://schemas.microsoft.com/office/drawing/2014/main" id="{7ACA618A-FADD-A245-9DF6-634F7B8B10BB}"/>
                </a:ext>
              </a:extLst>
            </p:cNvPr>
            <p:cNvGrpSpPr/>
            <p:nvPr userDrawn="1"/>
          </p:nvGrpSpPr>
          <p:grpSpPr>
            <a:xfrm>
              <a:off x="2315424" y="3673833"/>
              <a:ext cx="7663872" cy="656864"/>
              <a:chOff x="1265109" y="3229991"/>
              <a:chExt cx="4752000" cy="1024069"/>
            </a:xfrm>
            <a:grpFill/>
          </p:grpSpPr>
          <p:sp>
            <p:nvSpPr>
              <p:cNvPr id="75" name="Rectangle 74">
                <a:extLst>
                  <a:ext uri="{FF2B5EF4-FFF2-40B4-BE49-F238E27FC236}">
                    <a16:creationId xmlns:a16="http://schemas.microsoft.com/office/drawing/2014/main" id="{35748608-FDE9-4648-BB0B-46BD9D014EC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EA326F4A-FE37-8649-AB33-C936A66D8C1B}"/>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7" name="Rectangle 76">
                <a:extLst>
                  <a:ext uri="{FF2B5EF4-FFF2-40B4-BE49-F238E27FC236}">
                    <a16:creationId xmlns:a16="http://schemas.microsoft.com/office/drawing/2014/main" id="{B3A4C318-6189-4F4F-B62C-B7A913454FBF}"/>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grpSp>
      </p:grpSp>
      <p:grpSp>
        <p:nvGrpSpPr>
          <p:cNvPr id="2" name="Graphic 40">
            <a:extLst>
              <a:ext uri="{FF2B5EF4-FFF2-40B4-BE49-F238E27FC236}">
                <a16:creationId xmlns:a16="http://schemas.microsoft.com/office/drawing/2014/main" id="{91614186-6A23-76ED-A9A8-3F34F68A0367}"/>
              </a:ext>
            </a:extLst>
          </p:cNvPr>
          <p:cNvGrpSpPr/>
          <p:nvPr userDrawn="1"/>
        </p:nvGrpSpPr>
        <p:grpSpPr>
          <a:xfrm>
            <a:off x="-2286581" y="5718088"/>
            <a:ext cx="3924090" cy="2433120"/>
            <a:chOff x="-3997860" y="6017904"/>
            <a:chExt cx="935163" cy="579845"/>
          </a:xfrm>
          <a:solidFill>
            <a:schemeClr val="bg1">
              <a:alpha val="14000"/>
            </a:schemeClr>
          </a:solidFill>
        </p:grpSpPr>
        <p:sp>
          <p:nvSpPr>
            <p:cNvPr id="4" name="Freeform 3">
              <a:extLst>
                <a:ext uri="{FF2B5EF4-FFF2-40B4-BE49-F238E27FC236}">
                  <a16:creationId xmlns:a16="http://schemas.microsoft.com/office/drawing/2014/main" id="{8059C211-0F73-7C9C-3558-B3F94C1BCDCF}"/>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3C715BF1-51BB-8E8D-CF3A-E5CFCC9F746D}"/>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BF1D0138-F804-954D-6053-1C98338A2DD4}"/>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CA5C0B9-ABEB-05CB-1C42-2F1F328B25C8}"/>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pic>
        <p:nvPicPr>
          <p:cNvPr id="9" name="Picture 8">
            <a:extLst>
              <a:ext uri="{FF2B5EF4-FFF2-40B4-BE49-F238E27FC236}">
                <a16:creationId xmlns:a16="http://schemas.microsoft.com/office/drawing/2014/main" id="{00C9357B-B99F-47D9-B8C8-7D791B8840DA}"/>
              </a:ext>
            </a:extLst>
          </p:cNvPr>
          <p:cNvPicPr>
            <a:picLocks noChangeAspect="1"/>
          </p:cNvPicPr>
          <p:nvPr userDrawn="1"/>
        </p:nvPicPr>
        <p:blipFill>
          <a:blip r:embed="rId2">
            <a:biLevel thresh="25000"/>
            <a:extLst>
              <a:ext uri="{BEBA8EAE-BF5A-486C-A8C5-ECC9F3942E4B}">
                <a14:imgProps xmlns:a14="http://schemas.microsoft.com/office/drawing/2010/main">
                  <a14:imgLayer r:embed="rId3">
                    <a14:imgEffect>
                      <a14:saturation sat="0"/>
                    </a14:imgEffect>
                    <a14:imgEffect>
                      <a14:brightnessContrast contrast="24000"/>
                    </a14:imgEffect>
                  </a14:imgLayer>
                </a14:imgProps>
              </a:ext>
            </a:extLst>
          </a:blip>
          <a:stretch>
            <a:fillRect/>
          </a:stretch>
        </p:blipFill>
        <p:spPr>
          <a:xfrm rot="16200000">
            <a:off x="-734512" y="4931250"/>
            <a:ext cx="2661263" cy="923295"/>
          </a:xfrm>
          <a:prstGeom prst="rect">
            <a:avLst/>
          </a:prstGeom>
        </p:spPr>
      </p:pic>
      <p:sp>
        <p:nvSpPr>
          <p:cNvPr id="10" name="Text Placeholder 32">
            <a:extLst>
              <a:ext uri="{FF2B5EF4-FFF2-40B4-BE49-F238E27FC236}">
                <a16:creationId xmlns:a16="http://schemas.microsoft.com/office/drawing/2014/main" id="{F617E5E8-283D-95D2-3117-DAAD5170B128}"/>
              </a:ext>
            </a:extLst>
          </p:cNvPr>
          <p:cNvSpPr>
            <a:spLocks noGrp="1"/>
          </p:cNvSpPr>
          <p:nvPr>
            <p:ph type="body" sz="quarter" idx="30" hasCustomPrompt="1"/>
          </p:nvPr>
        </p:nvSpPr>
        <p:spPr>
          <a:xfrm>
            <a:off x="490245" y="567349"/>
            <a:ext cx="4538955" cy="804252"/>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TABLE OF CONTENTS</a:t>
            </a:r>
            <a:endParaRPr lang="en-US"/>
          </a:p>
        </p:txBody>
      </p:sp>
      <p:pic>
        <p:nvPicPr>
          <p:cNvPr id="12" name="Picture 11" descr="Co-funded by the European Union logo in png for web usage">
            <a:extLst>
              <a:ext uri="{FF2B5EF4-FFF2-40B4-BE49-F238E27FC236}">
                <a16:creationId xmlns:a16="http://schemas.microsoft.com/office/drawing/2014/main" id="{834BB300-FAE3-7029-ADB2-A2FDFFC0F0E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434587" y="5606499"/>
            <a:ext cx="2112521" cy="442118"/>
          </a:xfrm>
          <a:prstGeom prst="rect">
            <a:avLst/>
          </a:prstGeom>
          <a:noFill/>
          <a:ln>
            <a:noFill/>
          </a:ln>
        </p:spPr>
      </p:pic>
    </p:spTree>
    <p:extLst>
      <p:ext uri="{BB962C8B-B14F-4D97-AF65-F5344CB8AC3E}">
        <p14:creationId xmlns:p14="http://schemas.microsoft.com/office/powerpoint/2010/main" val="2047572136"/>
      </p:ext>
    </p:extLst>
  </p:cSld>
  <p:clrMapOvr>
    <a:masterClrMapping/>
  </p:clrMapOvr>
  <p:extLst>
    <p:ext uri="{DCECCB84-F9BA-43D5-87BE-67443E8EF086}">
      <p15:sldGuideLst xmlns:p15="http://schemas.microsoft.com/office/powerpoint/2012/main">
        <p15:guide id="1" pos="47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elcome/Intro Slid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EDA844F8-FCB0-C045-A083-951082B6589C}"/>
              </a:ext>
            </a:extLst>
          </p:cNvPr>
          <p:cNvSpPr>
            <a:spLocks noGrp="1"/>
          </p:cNvSpPr>
          <p:nvPr>
            <p:ph type="pic" sz="quarter" idx="21"/>
          </p:nvPr>
        </p:nvSpPr>
        <p:spPr>
          <a:xfrm>
            <a:off x="884606" y="0"/>
            <a:ext cx="4993772" cy="6858000"/>
          </a:xfrm>
          <a:custGeom>
            <a:avLst/>
            <a:gdLst>
              <a:gd name="connsiteX0" fmla="*/ 0 w 4993772"/>
              <a:gd name="connsiteY0" fmla="*/ 0 h 6858000"/>
              <a:gd name="connsiteX1" fmla="*/ 4993772 w 4993772"/>
              <a:gd name="connsiteY1" fmla="*/ 0 h 6858000"/>
              <a:gd name="connsiteX2" fmla="*/ 4993772 w 4993772"/>
              <a:gd name="connsiteY2" fmla="*/ 6858000 h 6858000"/>
              <a:gd name="connsiteX3" fmla="*/ 0 w 4993772"/>
              <a:gd name="connsiteY3" fmla="*/ 6858000 h 6858000"/>
              <a:gd name="connsiteX4" fmla="*/ 0 w 4993772"/>
              <a:gd name="connsiteY4" fmla="*/ 6301946 h 6858000"/>
              <a:gd name="connsiteX5" fmla="*/ 180000 w 4993772"/>
              <a:gd name="connsiteY5" fmla="*/ 6301946 h 6858000"/>
              <a:gd name="connsiteX6" fmla="*/ 180000 w 4993772"/>
              <a:gd name="connsiteY6" fmla="*/ 4861945 h 6858000"/>
              <a:gd name="connsiteX7" fmla="*/ 0 w 4993772"/>
              <a:gd name="connsiteY7" fmla="*/ 48619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3772" h="6858000">
                <a:moveTo>
                  <a:pt x="0" y="0"/>
                </a:moveTo>
                <a:lnTo>
                  <a:pt x="4993772" y="0"/>
                </a:lnTo>
                <a:lnTo>
                  <a:pt x="4993772" y="6858000"/>
                </a:lnTo>
                <a:lnTo>
                  <a:pt x="0" y="6858000"/>
                </a:lnTo>
                <a:lnTo>
                  <a:pt x="0" y="6301946"/>
                </a:lnTo>
                <a:lnTo>
                  <a:pt x="180000" y="6301946"/>
                </a:lnTo>
                <a:lnTo>
                  <a:pt x="180000" y="4861945"/>
                </a:lnTo>
                <a:lnTo>
                  <a:pt x="0" y="4861945"/>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33" name="Text Placeholder 32">
            <a:extLst>
              <a:ext uri="{FF2B5EF4-FFF2-40B4-BE49-F238E27FC236}">
                <a16:creationId xmlns:a16="http://schemas.microsoft.com/office/drawing/2014/main" id="{CAF944C7-C217-DB48-AC66-EC08BD9F2E64}"/>
              </a:ext>
            </a:extLst>
          </p:cNvPr>
          <p:cNvSpPr>
            <a:spLocks noGrp="1"/>
          </p:cNvSpPr>
          <p:nvPr>
            <p:ph type="body" sz="quarter" idx="30" hasCustomPrompt="1"/>
          </p:nvPr>
        </p:nvSpPr>
        <p:spPr>
          <a:xfrm>
            <a:off x="4890795" y="738798"/>
            <a:ext cx="4064946" cy="842867"/>
          </a:xfrm>
          <a:prstGeom prst="rect">
            <a:avLst/>
          </a:prstGeom>
          <a:gradFill>
            <a:gsLst>
              <a:gs pos="40000">
                <a:srgbClr val="2D62AE"/>
              </a:gs>
              <a:gs pos="85000">
                <a:srgbClr val="33A5CC"/>
              </a:gs>
              <a:gs pos="100000">
                <a:srgbClr val="77CBC4"/>
              </a:gs>
            </a:gsLst>
            <a:lin ang="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YOUR HEADING</a:t>
            </a:r>
            <a:endParaRPr lang="en-US"/>
          </a:p>
        </p:txBody>
      </p:sp>
      <p:sp>
        <p:nvSpPr>
          <p:cNvPr id="19" name="Freeform 18">
            <a:extLst>
              <a:ext uri="{FF2B5EF4-FFF2-40B4-BE49-F238E27FC236}">
                <a16:creationId xmlns:a16="http://schemas.microsoft.com/office/drawing/2014/main" id="{7D1B8551-0063-BE4F-89AA-952EFED3A2B1}"/>
              </a:ext>
            </a:extLst>
          </p:cNvPr>
          <p:cNvSpPr/>
          <p:nvPr userDrawn="1"/>
        </p:nvSpPr>
        <p:spPr>
          <a:xfrm rot="16200000">
            <a:off x="164606" y="5401946"/>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sp>
        <p:nvSpPr>
          <p:cNvPr id="20" name="Text Placeholder 32">
            <a:extLst>
              <a:ext uri="{FF2B5EF4-FFF2-40B4-BE49-F238E27FC236}">
                <a16:creationId xmlns:a16="http://schemas.microsoft.com/office/drawing/2014/main" id="{64ED5023-80E2-C04D-8620-99E5F464CE91}"/>
              </a:ext>
            </a:extLst>
          </p:cNvPr>
          <p:cNvSpPr>
            <a:spLocks noGrp="1"/>
          </p:cNvSpPr>
          <p:nvPr>
            <p:ph type="body" sz="quarter" idx="48" hasCustomPrompt="1"/>
          </p:nvPr>
        </p:nvSpPr>
        <p:spPr>
          <a:xfrm>
            <a:off x="6461760" y="2113281"/>
            <a:ext cx="5205633" cy="4188666"/>
          </a:xfrm>
          <a:prstGeom prst="rect">
            <a:avLst/>
          </a:prstGeom>
        </p:spPr>
        <p:txBody>
          <a:bodyPr numCol="1" spcCol="288000" anchor="t">
            <a:noAutofit/>
          </a:bodyPr>
          <a:lstStyle>
            <a:lvl1pPr marL="0" indent="0" algn="l">
              <a:lnSpc>
                <a:spcPct val="100000"/>
              </a:lnSpc>
              <a:spcBef>
                <a:spcPts val="0"/>
              </a:spcBef>
              <a:buNone/>
              <a:defRPr sz="1774"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3884995921"/>
      </p:ext>
    </p:extLst>
  </p:cSld>
  <p:clrMapOvr>
    <a:masterClrMapping/>
  </p:clrMapOvr>
  <p:extLst>
    <p:ext uri="{DCECCB84-F9BA-43D5-87BE-67443E8EF086}">
      <p15:sldGuideLst xmlns:p15="http://schemas.microsoft.com/office/powerpoint/2012/main">
        <p15:guide id="1" pos="475" userDrawn="1">
          <p15:clr>
            <a:srgbClr val="FBAE40"/>
          </p15:clr>
        </p15:guide>
        <p15:guide id="2" pos="716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19260DE6-26E0-F749-A3D0-10A46E29D4EB}"/>
              </a:ext>
            </a:extLst>
          </p:cNvPr>
          <p:cNvSpPr/>
          <p:nvPr userDrawn="1"/>
        </p:nvSpPr>
        <p:spPr>
          <a:xfrm>
            <a:off x="4348480" y="772160"/>
            <a:ext cx="7843520" cy="4572000"/>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gradFill>
            <a:gsLst>
              <a:gs pos="40000">
                <a:srgbClr val="2D62AE"/>
              </a:gs>
              <a:gs pos="85000">
                <a:srgbClr val="33A5CC"/>
              </a:gs>
              <a:gs pos="100000">
                <a:srgbClr val="77CBC4"/>
              </a:gs>
            </a:gsLst>
            <a:lin ang="2700000" scaled="0"/>
          </a:gradFill>
          <a:ln w="30808" cap="flat">
            <a:noFill/>
            <a:prstDash val="solid"/>
            <a:miter/>
          </a:ln>
        </p:spPr>
        <p:txBody>
          <a:bodyPr rtlCol="0" anchor="ctr"/>
          <a:lstStyle/>
          <a:p>
            <a:endParaRPr lang="en-US" sz="2069"/>
          </a:p>
        </p:txBody>
      </p:sp>
      <p:sp>
        <p:nvSpPr>
          <p:cNvPr id="57" name="Text Placeholder 3">
            <a:extLst>
              <a:ext uri="{FF2B5EF4-FFF2-40B4-BE49-F238E27FC236}">
                <a16:creationId xmlns:a16="http://schemas.microsoft.com/office/drawing/2014/main" id="{72EE2CF0-D590-9D49-88CE-03DDDC527CE3}"/>
              </a:ext>
            </a:extLst>
          </p:cNvPr>
          <p:cNvSpPr>
            <a:spLocks noGrp="1"/>
          </p:cNvSpPr>
          <p:nvPr>
            <p:ph type="body" sz="quarter" idx="14" hasCustomPrompt="1"/>
          </p:nvPr>
        </p:nvSpPr>
        <p:spPr>
          <a:xfrm>
            <a:off x="5201669" y="612446"/>
            <a:ext cx="4279038" cy="757034"/>
          </a:xfrm>
          <a:prstGeom prst="rect">
            <a:avLst/>
          </a:prstGeom>
          <a:effectLst>
            <a:glow rad="127000">
              <a:srgbClr val="414141"/>
            </a:glow>
          </a:effectLst>
        </p:spPr>
        <p:txBody>
          <a:bodyPr>
            <a:noAutofit/>
          </a:bodyPr>
          <a:lstStyle>
            <a:lvl1pPr marL="0" indent="0" algn="l">
              <a:buNone/>
              <a:defRPr sz="11613" b="1">
                <a:solidFill>
                  <a:schemeClr val="bg1"/>
                </a:solidFill>
                <a:latin typeface="Calibri" panose="020F0502020204030204" pitchFamily="34" charset="0"/>
                <a:cs typeface="Calibri" panose="020F0502020204030204" pitchFamily="34" charset="0"/>
              </a:defRPr>
            </a:lvl1pPr>
          </a:lstStyle>
          <a:p>
            <a:pPr lvl="0"/>
            <a:r>
              <a:rPr lang="en-GB"/>
              <a:t>01</a:t>
            </a:r>
            <a:endParaRPr lang="en-US"/>
          </a:p>
        </p:txBody>
      </p:sp>
      <p:sp>
        <p:nvSpPr>
          <p:cNvPr id="5" name="Picture Placeholder 2">
            <a:extLst>
              <a:ext uri="{FF2B5EF4-FFF2-40B4-BE49-F238E27FC236}">
                <a16:creationId xmlns:a16="http://schemas.microsoft.com/office/drawing/2014/main" id="{3876EDEE-C120-4EE8-5C21-695CC31886BD}"/>
              </a:ext>
            </a:extLst>
          </p:cNvPr>
          <p:cNvSpPr>
            <a:spLocks noGrp="1"/>
          </p:cNvSpPr>
          <p:nvPr>
            <p:ph type="pic" sz="quarter" idx="21"/>
          </p:nvPr>
        </p:nvSpPr>
        <p:spPr>
          <a:xfrm>
            <a:off x="0" y="2743200"/>
            <a:ext cx="6800850" cy="3810000"/>
          </a:xfrm>
          <a:prstGeom prst="rect">
            <a:avLst/>
          </a:prstGeom>
          <a:solidFill>
            <a:schemeClr val="bg1">
              <a:lumMod val="85000"/>
            </a:schemeClr>
          </a:solidFill>
        </p:spPr>
        <p:txBody>
          <a:bodyPr/>
          <a:lstStyle>
            <a:lvl1pPr marL="0" indent="0" algn="ctr">
              <a:buNone/>
              <a:defRPr>
                <a:solidFill>
                  <a:schemeClr val="bg1">
                    <a:lumMod val="85000"/>
                  </a:schemeClr>
                </a:solidFill>
              </a:defRPr>
            </a:lvl1pPr>
          </a:lstStyle>
          <a:p>
            <a:endParaRPr lang="en-US"/>
          </a:p>
        </p:txBody>
      </p:sp>
      <p:sp>
        <p:nvSpPr>
          <p:cNvPr id="6" name="Freeform 5">
            <a:extLst>
              <a:ext uri="{FF2B5EF4-FFF2-40B4-BE49-F238E27FC236}">
                <a16:creationId xmlns:a16="http://schemas.microsoft.com/office/drawing/2014/main" id="{055E2925-A3E7-87F4-F411-9ED516A2FD50}"/>
              </a:ext>
            </a:extLst>
          </p:cNvPr>
          <p:cNvSpPr/>
          <p:nvPr userDrawn="1"/>
        </p:nvSpPr>
        <p:spPr>
          <a:xfrm>
            <a:off x="5171744" y="627379"/>
            <a:ext cx="1651966" cy="208641"/>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grpSp>
        <p:nvGrpSpPr>
          <p:cNvPr id="7" name="Graphic 40">
            <a:extLst>
              <a:ext uri="{FF2B5EF4-FFF2-40B4-BE49-F238E27FC236}">
                <a16:creationId xmlns:a16="http://schemas.microsoft.com/office/drawing/2014/main" id="{889E183C-C022-13A5-2A0A-9981EC3292D3}"/>
              </a:ext>
            </a:extLst>
          </p:cNvPr>
          <p:cNvGrpSpPr/>
          <p:nvPr userDrawn="1"/>
        </p:nvGrpSpPr>
        <p:grpSpPr>
          <a:xfrm>
            <a:off x="7951153" y="2751364"/>
            <a:ext cx="5194023" cy="3220538"/>
            <a:chOff x="-3997860" y="6017904"/>
            <a:chExt cx="935163" cy="579845"/>
          </a:xfrm>
          <a:solidFill>
            <a:schemeClr val="bg1">
              <a:alpha val="13000"/>
            </a:schemeClr>
          </a:solidFill>
        </p:grpSpPr>
        <p:sp>
          <p:nvSpPr>
            <p:cNvPr id="8" name="Freeform 7">
              <a:extLst>
                <a:ext uri="{FF2B5EF4-FFF2-40B4-BE49-F238E27FC236}">
                  <a16:creationId xmlns:a16="http://schemas.microsoft.com/office/drawing/2014/main" id="{3A78E437-8C3E-609B-53DA-9F776E504F98}"/>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7815CF30-5D99-4806-593C-B6D72803B0F2}"/>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B1D916BE-3322-C649-1BF7-90EFE4397C47}"/>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C58D6EC6-81E2-05DD-7456-E5C447E96099}"/>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
        <p:nvSpPr>
          <p:cNvPr id="12" name="Text Placeholder 32">
            <a:extLst>
              <a:ext uri="{FF2B5EF4-FFF2-40B4-BE49-F238E27FC236}">
                <a16:creationId xmlns:a16="http://schemas.microsoft.com/office/drawing/2014/main" id="{20AA9990-FB56-9895-0884-965BDC63E976}"/>
              </a:ext>
            </a:extLst>
          </p:cNvPr>
          <p:cNvSpPr>
            <a:spLocks noGrp="1"/>
          </p:cNvSpPr>
          <p:nvPr>
            <p:ph type="body" sz="quarter" idx="30" hasCustomPrompt="1"/>
          </p:nvPr>
        </p:nvSpPr>
        <p:spPr>
          <a:xfrm>
            <a:off x="5595645" y="3348649"/>
            <a:ext cx="1833855" cy="651852"/>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TITLE</a:t>
            </a:r>
            <a:endParaRPr lang="en-US"/>
          </a:p>
        </p:txBody>
      </p:sp>
    </p:spTree>
    <p:extLst>
      <p:ext uri="{BB962C8B-B14F-4D97-AF65-F5344CB8AC3E}">
        <p14:creationId xmlns:p14="http://schemas.microsoft.com/office/powerpoint/2010/main" val="3094033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Slide 2">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FB69382-839E-D646-89C9-E5867CB9B0E9}"/>
              </a:ext>
            </a:extLst>
          </p:cNvPr>
          <p:cNvSpPr>
            <a:spLocks noGrp="1"/>
          </p:cNvSpPr>
          <p:nvPr>
            <p:ph type="pic" sz="quarter" idx="21"/>
          </p:nvPr>
        </p:nvSpPr>
        <p:spPr>
          <a:xfrm>
            <a:off x="0" y="0"/>
            <a:ext cx="5875886" cy="6858000"/>
          </a:xfrm>
          <a:custGeom>
            <a:avLst/>
            <a:gdLst>
              <a:gd name="connsiteX0" fmla="*/ 0 w 5875886"/>
              <a:gd name="connsiteY0" fmla="*/ 0 h 6858000"/>
              <a:gd name="connsiteX1" fmla="*/ 5875886 w 5875886"/>
              <a:gd name="connsiteY1" fmla="*/ 0 h 6858000"/>
              <a:gd name="connsiteX2" fmla="*/ 5875886 w 5875886"/>
              <a:gd name="connsiteY2" fmla="*/ 737390 h 6858000"/>
              <a:gd name="connsiteX3" fmla="*/ 5688883 w 5875886"/>
              <a:gd name="connsiteY3" fmla="*/ 737390 h 6858000"/>
              <a:gd name="connsiteX4" fmla="*/ 5688883 w 5875886"/>
              <a:gd name="connsiteY4" fmla="*/ 2177391 h 6858000"/>
              <a:gd name="connsiteX5" fmla="*/ 5875886 w 5875886"/>
              <a:gd name="connsiteY5" fmla="*/ 2177391 h 6858000"/>
              <a:gd name="connsiteX6" fmla="*/ 5875886 w 5875886"/>
              <a:gd name="connsiteY6" fmla="*/ 6858000 h 6858000"/>
              <a:gd name="connsiteX7" fmla="*/ 0 w 587588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5886" h="6858000">
                <a:moveTo>
                  <a:pt x="0" y="0"/>
                </a:moveTo>
                <a:lnTo>
                  <a:pt x="5875886" y="0"/>
                </a:lnTo>
                <a:lnTo>
                  <a:pt x="5875886" y="737390"/>
                </a:lnTo>
                <a:lnTo>
                  <a:pt x="5688883" y="737390"/>
                </a:lnTo>
                <a:lnTo>
                  <a:pt x="5688883" y="2177391"/>
                </a:lnTo>
                <a:lnTo>
                  <a:pt x="5875886" y="2177391"/>
                </a:lnTo>
                <a:lnTo>
                  <a:pt x="5875886" y="6858000"/>
                </a:lnTo>
                <a:lnTo>
                  <a:pt x="0" y="6858000"/>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18" name="Text Placeholder 32">
            <a:extLst>
              <a:ext uri="{FF2B5EF4-FFF2-40B4-BE49-F238E27FC236}">
                <a16:creationId xmlns:a16="http://schemas.microsoft.com/office/drawing/2014/main" id="{D1327D4F-D423-AA4A-B02C-CB1BD40DADE5}"/>
              </a:ext>
            </a:extLst>
          </p:cNvPr>
          <p:cNvSpPr>
            <a:spLocks noGrp="1"/>
          </p:cNvSpPr>
          <p:nvPr>
            <p:ph type="body" sz="quarter" idx="30" hasCustomPrompt="1"/>
          </p:nvPr>
        </p:nvSpPr>
        <p:spPr>
          <a:xfrm>
            <a:off x="6621429" y="1034821"/>
            <a:ext cx="4951851" cy="845139"/>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0" name="Text Placeholder 32">
            <a:extLst>
              <a:ext uri="{FF2B5EF4-FFF2-40B4-BE49-F238E27FC236}">
                <a16:creationId xmlns:a16="http://schemas.microsoft.com/office/drawing/2014/main" id="{0D0EC778-7AF1-8B42-A6E0-0E1E706BF8C5}"/>
              </a:ext>
            </a:extLst>
          </p:cNvPr>
          <p:cNvSpPr>
            <a:spLocks noGrp="1"/>
          </p:cNvSpPr>
          <p:nvPr>
            <p:ph type="body" sz="quarter" idx="48" hasCustomPrompt="1"/>
          </p:nvPr>
        </p:nvSpPr>
        <p:spPr>
          <a:xfrm>
            <a:off x="6621429" y="2603039"/>
            <a:ext cx="4939670" cy="3466570"/>
          </a:xfrm>
          <a:prstGeom prst="rect">
            <a:avLst/>
          </a:prstGeom>
        </p:spPr>
        <p:txBody>
          <a:bodyPr numCol="1" spcCol="288000" anchor="t">
            <a:noAutofit/>
          </a:bodyPr>
          <a:lstStyle>
            <a:lvl1pPr marL="0" indent="0" algn="l">
              <a:lnSpc>
                <a:spcPct val="100000"/>
              </a:lnSpc>
              <a:spcBef>
                <a:spcPts val="0"/>
              </a:spcBef>
              <a:buNone/>
              <a:defRPr sz="1774"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15" name="Freeform 14">
            <a:extLst>
              <a:ext uri="{FF2B5EF4-FFF2-40B4-BE49-F238E27FC236}">
                <a16:creationId xmlns:a16="http://schemas.microsoft.com/office/drawing/2014/main" id="{BD492FCF-3263-2845-8310-FBF1FA7259A3}"/>
              </a:ext>
            </a:extLst>
          </p:cNvPr>
          <p:cNvSpPr/>
          <p:nvPr userDrawn="1"/>
        </p:nvSpPr>
        <p:spPr>
          <a:xfrm rot="16200000">
            <a:off x="5148884" y="1277391"/>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Tree>
    <p:extLst>
      <p:ext uri="{BB962C8B-B14F-4D97-AF65-F5344CB8AC3E}">
        <p14:creationId xmlns:p14="http://schemas.microsoft.com/office/powerpoint/2010/main" val="1900292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3">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B587D0C7-C4F0-F44B-8FD9-25E71566265C}"/>
              </a:ext>
            </a:extLst>
          </p:cNvPr>
          <p:cNvGrpSpPr/>
          <p:nvPr userDrawn="1"/>
        </p:nvGrpSpPr>
        <p:grpSpPr>
          <a:xfrm>
            <a:off x="2031600" y="-4917"/>
            <a:ext cx="8128800" cy="4665503"/>
            <a:chOff x="987424" y="0"/>
            <a:chExt cx="5584826" cy="3254142"/>
          </a:xfrm>
        </p:grpSpPr>
        <p:sp>
          <p:nvSpPr>
            <p:cNvPr id="21" name="Rectangle 20">
              <a:extLst>
                <a:ext uri="{FF2B5EF4-FFF2-40B4-BE49-F238E27FC236}">
                  <a16:creationId xmlns:a16="http://schemas.microsoft.com/office/drawing/2014/main" id="{37FAD2C0-DBDF-CC43-8DF5-5E7DB4F84012}"/>
                </a:ext>
              </a:extLst>
            </p:cNvPr>
            <p:cNvSpPr/>
            <p:nvPr userDrawn="1"/>
          </p:nvSpPr>
          <p:spPr bwMode="auto">
            <a:xfrm>
              <a:off x="987424" y="215901"/>
              <a:ext cx="5584826" cy="3038241"/>
            </a:xfrm>
            <a:prstGeom prst="rect">
              <a:avLst/>
            </a:prstGeom>
            <a:solidFill>
              <a:schemeClr val="bg1"/>
            </a:solidFill>
            <a:ln w="12700" cap="flat">
              <a:noFill/>
              <a:prstDash val="solid"/>
              <a:miter lim="800000"/>
              <a:headEnd/>
              <a:tailEnd/>
            </a:ln>
            <a:effectLst/>
          </p:spPr>
          <p:txBody>
            <a:bodyPr vert="horz" wrap="square" lIns="145436" tIns="72717" rIns="145436" bIns="72717" numCol="1" rtlCol="0" anchor="t" anchorCtr="0" compatLnSpc="1">
              <a:prstTxWarp prst="textNoShape">
                <a:avLst/>
              </a:prstTxWarp>
            </a:bodyPr>
            <a:lstStyle/>
            <a:p>
              <a:pPr algn="ctr"/>
              <a:endParaRPr lang="fr-CA" sz="6926"/>
            </a:p>
          </p:txBody>
        </p:sp>
        <p:sp>
          <p:nvSpPr>
            <p:cNvPr id="22" name="Rectangle 5">
              <a:extLst>
                <a:ext uri="{FF2B5EF4-FFF2-40B4-BE49-F238E27FC236}">
                  <a16:creationId xmlns:a16="http://schemas.microsoft.com/office/drawing/2014/main" id="{BB91B351-EDDA-B34A-B0F8-DBC4CBB99DAF}"/>
                </a:ext>
              </a:extLst>
            </p:cNvPr>
            <p:cNvSpPr/>
            <p:nvPr userDrawn="1"/>
          </p:nvSpPr>
          <p:spPr bwMode="auto">
            <a:xfrm>
              <a:off x="987424" y="0"/>
              <a:ext cx="5584826" cy="300434"/>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145436" tIns="72717" rIns="145436" bIns="72717" numCol="1" rtlCol="0" anchor="t" anchorCtr="0" compatLnSpc="1">
              <a:prstTxWarp prst="textNoShape">
                <a:avLst/>
              </a:prstTxWarp>
            </a:bodyPr>
            <a:lstStyle/>
            <a:p>
              <a:pPr algn="ctr"/>
              <a:endParaRPr lang="fr-CA" sz="6926"/>
            </a:p>
          </p:txBody>
        </p:sp>
      </p:grpSp>
      <p:sp>
        <p:nvSpPr>
          <p:cNvPr id="13" name="Text Placeholder 32">
            <a:extLst>
              <a:ext uri="{FF2B5EF4-FFF2-40B4-BE49-F238E27FC236}">
                <a16:creationId xmlns:a16="http://schemas.microsoft.com/office/drawing/2014/main" id="{3F020C69-ED5E-F94A-97D2-8608828E755F}"/>
              </a:ext>
            </a:extLst>
          </p:cNvPr>
          <p:cNvSpPr>
            <a:spLocks noGrp="1"/>
          </p:cNvSpPr>
          <p:nvPr>
            <p:ph type="body" sz="quarter" idx="30" hasCustomPrompt="1"/>
          </p:nvPr>
        </p:nvSpPr>
        <p:spPr>
          <a:xfrm>
            <a:off x="2363461" y="676344"/>
            <a:ext cx="7465079" cy="723352"/>
          </a:xfrm>
          <a:prstGeom prst="rect">
            <a:avLst/>
          </a:prstGeom>
        </p:spPr>
        <p:txBody>
          <a:bodyPr>
            <a:noAutofit/>
          </a:bodyPr>
          <a:lstStyle>
            <a:lvl1pPr marL="0" indent="0" algn="ctr">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14" name="Text Placeholder 32">
            <a:extLst>
              <a:ext uri="{FF2B5EF4-FFF2-40B4-BE49-F238E27FC236}">
                <a16:creationId xmlns:a16="http://schemas.microsoft.com/office/drawing/2014/main" id="{507FF297-8125-B740-A6B3-F1766B3775B1}"/>
              </a:ext>
            </a:extLst>
          </p:cNvPr>
          <p:cNvSpPr>
            <a:spLocks noGrp="1"/>
          </p:cNvSpPr>
          <p:nvPr>
            <p:ph type="body" sz="quarter" idx="48" hasCustomPrompt="1"/>
          </p:nvPr>
        </p:nvSpPr>
        <p:spPr>
          <a:xfrm>
            <a:off x="2363461" y="1694964"/>
            <a:ext cx="7465079" cy="2654613"/>
          </a:xfrm>
          <a:prstGeom prst="rect">
            <a:avLst/>
          </a:prstGeom>
        </p:spPr>
        <p:txBody>
          <a:bodyPr numCol="1" spcCol="288000" anchor="t">
            <a:noAutofit/>
          </a:bodyPr>
          <a:lstStyle>
            <a:lvl1pPr marL="0" indent="0" algn="ctr">
              <a:lnSpc>
                <a:spcPct val="100000"/>
              </a:lnSpc>
              <a:spcBef>
                <a:spcPts val="0"/>
              </a:spcBef>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2" name="Picture Placeholder 18">
            <a:extLst>
              <a:ext uri="{FF2B5EF4-FFF2-40B4-BE49-F238E27FC236}">
                <a16:creationId xmlns:a16="http://schemas.microsoft.com/office/drawing/2014/main" id="{8B9D3D8F-588C-89A8-21E1-7A9F89B3B4FD}"/>
              </a:ext>
            </a:extLst>
          </p:cNvPr>
          <p:cNvSpPr>
            <a:spLocks noGrp="1"/>
          </p:cNvSpPr>
          <p:nvPr>
            <p:ph type="pic" sz="quarter" idx="21"/>
          </p:nvPr>
        </p:nvSpPr>
        <p:spPr>
          <a:xfrm>
            <a:off x="0" y="0"/>
            <a:ext cx="12192000" cy="6858000"/>
          </a:xfrm>
          <a:custGeom>
            <a:avLst/>
            <a:gdLst>
              <a:gd name="connsiteX0" fmla="*/ 0 w 12192000"/>
              <a:gd name="connsiteY0" fmla="*/ 0 h 6858000"/>
              <a:gd name="connsiteX1" fmla="*/ 2031600 w 12192000"/>
              <a:gd name="connsiteY1" fmla="*/ 0 h 6858000"/>
              <a:gd name="connsiteX2" fmla="*/ 2031600 w 12192000"/>
              <a:gd name="connsiteY2" fmla="*/ 304623 h 6858000"/>
              <a:gd name="connsiteX3" fmla="*/ 2031600 w 12192000"/>
              <a:gd name="connsiteY3" fmla="*/ 425819 h 6858000"/>
              <a:gd name="connsiteX4" fmla="*/ 2031600 w 12192000"/>
              <a:gd name="connsiteY4" fmla="*/ 4660586 h 6858000"/>
              <a:gd name="connsiteX5" fmla="*/ 10160400 w 12192000"/>
              <a:gd name="connsiteY5" fmla="*/ 4660586 h 6858000"/>
              <a:gd name="connsiteX6" fmla="*/ 10160400 w 12192000"/>
              <a:gd name="connsiteY6" fmla="*/ 425819 h 6858000"/>
              <a:gd name="connsiteX7" fmla="*/ 10160400 w 12192000"/>
              <a:gd name="connsiteY7" fmla="*/ 304623 h 6858000"/>
              <a:gd name="connsiteX8" fmla="*/ 1016040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2031600" y="0"/>
                </a:lnTo>
                <a:lnTo>
                  <a:pt x="2031600" y="304623"/>
                </a:lnTo>
                <a:lnTo>
                  <a:pt x="2031600" y="425819"/>
                </a:lnTo>
                <a:lnTo>
                  <a:pt x="2031600" y="4660586"/>
                </a:lnTo>
                <a:lnTo>
                  <a:pt x="10160400" y="4660586"/>
                </a:lnTo>
                <a:lnTo>
                  <a:pt x="10160400" y="425819"/>
                </a:lnTo>
                <a:lnTo>
                  <a:pt x="10160400" y="304623"/>
                </a:lnTo>
                <a:lnTo>
                  <a:pt x="10160400" y="0"/>
                </a:lnTo>
                <a:lnTo>
                  <a:pt x="12192000" y="0"/>
                </a:lnTo>
                <a:lnTo>
                  <a:pt x="12192000" y="6858000"/>
                </a:lnTo>
                <a:lnTo>
                  <a:pt x="0" y="6858000"/>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Tree>
    <p:extLst>
      <p:ext uri="{BB962C8B-B14F-4D97-AF65-F5344CB8AC3E}">
        <p14:creationId xmlns:p14="http://schemas.microsoft.com/office/powerpoint/2010/main" val="149973717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Slide 4">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A460BEF3-61C2-4742-AAA9-8A775E25A8B1}"/>
              </a:ext>
            </a:extLst>
          </p:cNvPr>
          <p:cNvGrpSpPr/>
          <p:nvPr userDrawn="1"/>
        </p:nvGrpSpPr>
        <p:grpSpPr>
          <a:xfrm rot="5400000">
            <a:off x="1642620" y="-686627"/>
            <a:ext cx="4845505" cy="8130745"/>
            <a:chOff x="987424" y="0"/>
            <a:chExt cx="5584826" cy="5669757"/>
          </a:xfrm>
        </p:grpSpPr>
        <p:sp>
          <p:nvSpPr>
            <p:cNvPr id="19" name="Rectangle 18">
              <a:extLst>
                <a:ext uri="{FF2B5EF4-FFF2-40B4-BE49-F238E27FC236}">
                  <a16:creationId xmlns:a16="http://schemas.microsoft.com/office/drawing/2014/main" id="{BEE93A69-EE97-8E46-B290-315304A87853}"/>
                </a:ext>
              </a:extLst>
            </p:cNvPr>
            <p:cNvSpPr/>
            <p:nvPr userDrawn="1"/>
          </p:nvSpPr>
          <p:spPr bwMode="auto">
            <a:xfrm>
              <a:off x="987424" y="215901"/>
              <a:ext cx="5584826" cy="5453856"/>
            </a:xfrm>
            <a:prstGeom prst="rect">
              <a:avLst/>
            </a:prstGeom>
            <a:solidFill>
              <a:schemeClr val="bg1"/>
            </a:solidFill>
            <a:ln w="12700" cap="flat">
              <a:noFill/>
              <a:prstDash val="solid"/>
              <a:miter lim="800000"/>
              <a:headEnd/>
              <a:tailEnd/>
            </a:ln>
            <a:effectLst/>
          </p:spPr>
          <p:txBody>
            <a:bodyPr vert="horz" wrap="square" lIns="145436" tIns="72717" rIns="145436" bIns="72717" numCol="1" rtlCol="0" anchor="t" anchorCtr="0" compatLnSpc="1">
              <a:prstTxWarp prst="textNoShape">
                <a:avLst/>
              </a:prstTxWarp>
            </a:bodyPr>
            <a:lstStyle/>
            <a:p>
              <a:pPr algn="ctr"/>
              <a:endParaRPr lang="fr-CA" sz="6926"/>
            </a:p>
          </p:txBody>
        </p:sp>
        <p:sp>
          <p:nvSpPr>
            <p:cNvPr id="20" name="Rectangle 5">
              <a:extLst>
                <a:ext uri="{FF2B5EF4-FFF2-40B4-BE49-F238E27FC236}">
                  <a16:creationId xmlns:a16="http://schemas.microsoft.com/office/drawing/2014/main" id="{9AF571A1-90AF-2040-A9E6-44B98CE9D84A}"/>
                </a:ext>
              </a:extLst>
            </p:cNvPr>
            <p:cNvSpPr/>
            <p:nvPr userDrawn="1"/>
          </p:nvSpPr>
          <p:spPr bwMode="auto">
            <a:xfrm>
              <a:off x="987424" y="0"/>
              <a:ext cx="5584826" cy="300434"/>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145436" tIns="72717" rIns="145436" bIns="72717" numCol="1" rtlCol="0" anchor="t" anchorCtr="0" compatLnSpc="1">
              <a:prstTxWarp prst="textNoShape">
                <a:avLst/>
              </a:prstTxWarp>
            </a:bodyPr>
            <a:lstStyle/>
            <a:p>
              <a:pPr algn="ctr"/>
              <a:endParaRPr lang="fr-CA" sz="6926"/>
            </a:p>
          </p:txBody>
        </p:sp>
      </p:grpSp>
      <p:sp>
        <p:nvSpPr>
          <p:cNvPr id="17" name="Picture Placeholder 16">
            <a:extLst>
              <a:ext uri="{FF2B5EF4-FFF2-40B4-BE49-F238E27FC236}">
                <a16:creationId xmlns:a16="http://schemas.microsoft.com/office/drawing/2014/main" id="{93ABB9DF-1DB8-C14F-B6BD-AD6307C52AE0}"/>
              </a:ext>
            </a:extLst>
          </p:cNvPr>
          <p:cNvSpPr>
            <a:spLocks noGrp="1"/>
          </p:cNvSpPr>
          <p:nvPr>
            <p:ph type="pic" sz="quarter" idx="2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801498 h 6858000"/>
              <a:gd name="connsiteX5" fmla="*/ 7699906 w 12192000"/>
              <a:gd name="connsiteY5" fmla="*/ 5801498 h 6858000"/>
              <a:gd name="connsiteX6" fmla="*/ 7821131 w 12192000"/>
              <a:gd name="connsiteY6" fmla="*/ 5801498 h 6858000"/>
              <a:gd name="connsiteX7" fmla="*/ 8130745 w 12192000"/>
              <a:gd name="connsiteY7" fmla="*/ 5801498 h 6858000"/>
              <a:gd name="connsiteX8" fmla="*/ 8130745 w 12192000"/>
              <a:gd name="connsiteY8" fmla="*/ 955993 h 6858000"/>
              <a:gd name="connsiteX9" fmla="*/ 7821131 w 12192000"/>
              <a:gd name="connsiteY9" fmla="*/ 955993 h 6858000"/>
              <a:gd name="connsiteX10" fmla="*/ 7699906 w 12192000"/>
              <a:gd name="connsiteY10" fmla="*/ 955993 h 6858000"/>
              <a:gd name="connsiteX11" fmla="*/ 0 w 12192000"/>
              <a:gd name="connsiteY11" fmla="*/ 9559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12192000" y="0"/>
                </a:lnTo>
                <a:lnTo>
                  <a:pt x="12192000" y="6858000"/>
                </a:lnTo>
                <a:lnTo>
                  <a:pt x="0" y="6858000"/>
                </a:lnTo>
                <a:lnTo>
                  <a:pt x="0" y="5801498"/>
                </a:lnTo>
                <a:lnTo>
                  <a:pt x="7699906" y="5801498"/>
                </a:lnTo>
                <a:lnTo>
                  <a:pt x="7821131" y="5801498"/>
                </a:lnTo>
                <a:lnTo>
                  <a:pt x="8130745" y="5801498"/>
                </a:lnTo>
                <a:lnTo>
                  <a:pt x="8130745" y="955993"/>
                </a:lnTo>
                <a:lnTo>
                  <a:pt x="7821131" y="955993"/>
                </a:lnTo>
                <a:lnTo>
                  <a:pt x="7699906" y="955993"/>
                </a:lnTo>
                <a:lnTo>
                  <a:pt x="0" y="955993"/>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24" name="Text Placeholder 32">
            <a:extLst>
              <a:ext uri="{FF2B5EF4-FFF2-40B4-BE49-F238E27FC236}">
                <a16:creationId xmlns:a16="http://schemas.microsoft.com/office/drawing/2014/main" id="{066AB797-8A89-1847-80D1-724FF4999920}"/>
              </a:ext>
            </a:extLst>
          </p:cNvPr>
          <p:cNvSpPr>
            <a:spLocks noGrp="1"/>
          </p:cNvSpPr>
          <p:nvPr>
            <p:ph type="body" sz="quarter" idx="30" hasCustomPrompt="1"/>
          </p:nvPr>
        </p:nvSpPr>
        <p:spPr>
          <a:xfrm>
            <a:off x="640956" y="1409888"/>
            <a:ext cx="6749339" cy="808098"/>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6" name="Text Placeholder 32">
            <a:extLst>
              <a:ext uri="{FF2B5EF4-FFF2-40B4-BE49-F238E27FC236}">
                <a16:creationId xmlns:a16="http://schemas.microsoft.com/office/drawing/2014/main" id="{FEE3E3B2-D340-544F-9FCD-5AF1F67067B2}"/>
              </a:ext>
            </a:extLst>
          </p:cNvPr>
          <p:cNvSpPr>
            <a:spLocks noGrp="1"/>
          </p:cNvSpPr>
          <p:nvPr>
            <p:ph type="body" sz="quarter" idx="48" hasCustomPrompt="1"/>
          </p:nvPr>
        </p:nvSpPr>
        <p:spPr>
          <a:xfrm>
            <a:off x="640953" y="2428508"/>
            <a:ext cx="6749339" cy="2965622"/>
          </a:xfrm>
          <a:prstGeom prst="rect">
            <a:avLst/>
          </a:prstGeom>
        </p:spPr>
        <p:txBody>
          <a:bodyPr numCol="1" spcCol="288000" anchor="t">
            <a:noAutofit/>
          </a:bodyPr>
          <a:lstStyle>
            <a:lvl1pPr marL="0" indent="0" algn="l">
              <a:lnSpc>
                <a:spcPct val="100000"/>
              </a:lnSpc>
              <a:spcBef>
                <a:spcPts val="0"/>
              </a:spcBef>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3371789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hoto Slide 5">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6AEC429-C7CB-E74A-9334-7837722EA799}"/>
              </a:ext>
            </a:extLst>
          </p:cNvPr>
          <p:cNvSpPr>
            <a:spLocks noGrp="1"/>
          </p:cNvSpPr>
          <p:nvPr>
            <p:ph type="pic" sz="quarter" idx="21"/>
          </p:nvPr>
        </p:nvSpPr>
        <p:spPr>
          <a:xfrm>
            <a:off x="0" y="548640"/>
            <a:ext cx="12192000" cy="5403273"/>
          </a:xfrm>
          <a:prstGeom prst="rect">
            <a:avLst/>
          </a:prstGeom>
          <a:solidFill>
            <a:schemeClr val="bg1">
              <a:lumMod val="85000"/>
            </a:schemeClr>
          </a:solidFill>
        </p:spPr>
        <p:txBody>
          <a:bodyPr/>
          <a:lstStyle>
            <a:lvl1pPr marL="0" indent="0" algn="ctr">
              <a:buNone/>
              <a:defRPr>
                <a:solidFill>
                  <a:schemeClr val="bg1">
                    <a:lumMod val="85000"/>
                  </a:schemeClr>
                </a:solidFill>
              </a:defRPr>
            </a:lvl1pPr>
          </a:lstStyle>
          <a:p>
            <a:endParaRPr lang="en-US"/>
          </a:p>
        </p:txBody>
      </p:sp>
      <p:sp>
        <p:nvSpPr>
          <p:cNvPr id="20" name="Text Placeholder 32">
            <a:extLst>
              <a:ext uri="{FF2B5EF4-FFF2-40B4-BE49-F238E27FC236}">
                <a16:creationId xmlns:a16="http://schemas.microsoft.com/office/drawing/2014/main" id="{8EB196D6-D69C-2F42-9841-B7A481B12B29}"/>
              </a:ext>
            </a:extLst>
          </p:cNvPr>
          <p:cNvSpPr>
            <a:spLocks noGrp="1"/>
          </p:cNvSpPr>
          <p:nvPr>
            <p:ph type="body" sz="quarter" idx="30" hasCustomPrompt="1"/>
          </p:nvPr>
        </p:nvSpPr>
        <p:spPr>
          <a:xfrm>
            <a:off x="422380" y="3908985"/>
            <a:ext cx="10644249" cy="479206"/>
          </a:xfrm>
          <a:prstGeom prst="rect">
            <a:avLst/>
          </a:prstGeom>
        </p:spPr>
        <p:txBody>
          <a:bodyPr>
            <a:noAutofit/>
          </a:bodyPr>
          <a:lstStyle>
            <a:lvl1pPr marL="0" indent="0" algn="l">
              <a:buNone/>
              <a:defRPr sz="36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6" name="Text Placeholder 32">
            <a:extLst>
              <a:ext uri="{FF2B5EF4-FFF2-40B4-BE49-F238E27FC236}">
                <a16:creationId xmlns:a16="http://schemas.microsoft.com/office/drawing/2014/main" id="{706DB040-92B2-B29E-1796-46B955769BD9}"/>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pic>
        <p:nvPicPr>
          <p:cNvPr id="7" name="Picture 6" descr="Co-funded by the European Union logo in png for web usage">
            <a:extLst>
              <a:ext uri="{FF2B5EF4-FFF2-40B4-BE49-F238E27FC236}">
                <a16:creationId xmlns:a16="http://schemas.microsoft.com/office/drawing/2014/main" id="{71BA83CC-E3AD-13FF-103E-1562E18F4C5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spTree>
    <p:extLst>
      <p:ext uri="{BB962C8B-B14F-4D97-AF65-F5344CB8AC3E}">
        <p14:creationId xmlns:p14="http://schemas.microsoft.com/office/powerpoint/2010/main" val="2728685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1723900"/>
            <a:ext cx="12191998" cy="4053499"/>
          </a:xfrm>
          <a:prstGeom prst="rect">
            <a:avLst/>
          </a:prstGeom>
          <a:gradFill>
            <a:gsLst>
              <a:gs pos="40000">
                <a:srgbClr val="2D62AE"/>
              </a:gs>
              <a:gs pos="85000">
                <a:srgbClr val="33A5CC"/>
              </a:gs>
              <a:gs pos="100000">
                <a:srgbClr val="77CBC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69"/>
          </a:p>
        </p:txBody>
      </p:sp>
      <p:sp>
        <p:nvSpPr>
          <p:cNvPr id="22" name="Text Placeholder 32">
            <a:extLst>
              <a:ext uri="{FF2B5EF4-FFF2-40B4-BE49-F238E27FC236}">
                <a16:creationId xmlns:a16="http://schemas.microsoft.com/office/drawing/2014/main" id="{1CFA480F-7E74-BF47-8D97-68745F852A4D}"/>
              </a:ext>
            </a:extLst>
          </p:cNvPr>
          <p:cNvSpPr>
            <a:spLocks noGrp="1"/>
          </p:cNvSpPr>
          <p:nvPr>
            <p:ph type="body" sz="quarter" idx="30" hasCustomPrompt="1"/>
          </p:nvPr>
        </p:nvSpPr>
        <p:spPr>
          <a:xfrm>
            <a:off x="773875" y="612133"/>
            <a:ext cx="10644249" cy="808786"/>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4" name="Text Placeholder 32">
            <a:extLst>
              <a:ext uri="{FF2B5EF4-FFF2-40B4-BE49-F238E27FC236}">
                <a16:creationId xmlns:a16="http://schemas.microsoft.com/office/drawing/2014/main" id="{34A7C2CE-8B7D-0642-9F33-2728633924AF}"/>
              </a:ext>
            </a:extLst>
          </p:cNvPr>
          <p:cNvSpPr>
            <a:spLocks noGrp="1"/>
          </p:cNvSpPr>
          <p:nvPr>
            <p:ph type="body" sz="quarter" idx="48" hasCustomPrompt="1"/>
          </p:nvPr>
        </p:nvSpPr>
        <p:spPr>
          <a:xfrm>
            <a:off x="773877" y="2527915"/>
            <a:ext cx="5322123" cy="2538354"/>
          </a:xfrm>
          <a:prstGeom prst="rect">
            <a:avLst/>
          </a:prstGeom>
        </p:spPr>
        <p:txBody>
          <a:bodyPr numCol="1" spcCol="288000" anchor="t">
            <a:noAutofit/>
          </a:bodyPr>
          <a:lstStyle>
            <a:lvl1pPr marL="0" indent="0" algn="l">
              <a:lnSpc>
                <a:spcPct val="100000"/>
              </a:lnSpc>
              <a:spcBef>
                <a:spcPts val="0"/>
              </a:spcBef>
              <a:buNone/>
              <a:defRPr sz="24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15" name="Freeform 14">
            <a:extLst>
              <a:ext uri="{FF2B5EF4-FFF2-40B4-BE49-F238E27FC236}">
                <a16:creationId xmlns:a16="http://schemas.microsoft.com/office/drawing/2014/main" id="{CE08122F-E767-A948-900A-223BD6B9F4BF}"/>
              </a:ext>
            </a:extLst>
          </p:cNvPr>
          <p:cNvSpPr/>
          <p:nvPr userDrawn="1"/>
        </p:nvSpPr>
        <p:spPr>
          <a:xfrm>
            <a:off x="9978124" y="1618626"/>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spTree>
    <p:extLst>
      <p:ext uri="{BB962C8B-B14F-4D97-AF65-F5344CB8AC3E}">
        <p14:creationId xmlns:p14="http://schemas.microsoft.com/office/powerpoint/2010/main" val="31915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 1 column">
    <p:spTree>
      <p:nvGrpSpPr>
        <p:cNvPr id="1" name=""/>
        <p:cNvGrpSpPr/>
        <p:nvPr/>
      </p:nvGrpSpPr>
      <p:grpSpPr>
        <a:xfrm>
          <a:off x="0" y="0"/>
          <a:ext cx="0" cy="0"/>
          <a:chOff x="0" y="0"/>
          <a:chExt cx="0" cy="0"/>
        </a:xfrm>
      </p:grpSpPr>
      <p:sp>
        <p:nvSpPr>
          <p:cNvPr id="8" name="Text Placeholder 32">
            <a:extLst>
              <a:ext uri="{FF2B5EF4-FFF2-40B4-BE49-F238E27FC236}">
                <a16:creationId xmlns:a16="http://schemas.microsoft.com/office/drawing/2014/main" id="{9C716BEC-845A-8B40-99E1-C9C8BEB7C846}"/>
              </a:ext>
            </a:extLst>
          </p:cNvPr>
          <p:cNvSpPr>
            <a:spLocks noGrp="1"/>
          </p:cNvSpPr>
          <p:nvPr>
            <p:ph type="body" sz="quarter" idx="30" hasCustomPrompt="1"/>
          </p:nvPr>
        </p:nvSpPr>
        <p:spPr>
          <a:xfrm>
            <a:off x="854280" y="925680"/>
            <a:ext cx="10483431" cy="804265"/>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14" name="Rectangle 5">
            <a:extLst>
              <a:ext uri="{FF2B5EF4-FFF2-40B4-BE49-F238E27FC236}">
                <a16:creationId xmlns:a16="http://schemas.microsoft.com/office/drawing/2014/main" id="{4D113688-F5CD-D748-B2E0-4E39C6AEA211}"/>
              </a:ext>
            </a:extLst>
          </p:cNvPr>
          <p:cNvSpPr/>
          <p:nvPr userDrawn="1"/>
        </p:nvSpPr>
        <p:spPr bwMode="auto">
          <a:xfrm>
            <a:off x="1592486" y="-1"/>
            <a:ext cx="9007028" cy="345989"/>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234555" tIns="117276" rIns="234555" bIns="117276" numCol="1" rtlCol="0" anchor="t" anchorCtr="0" compatLnSpc="1">
            <a:prstTxWarp prst="textNoShape">
              <a:avLst/>
            </a:prstTxWarp>
          </a:bodyPr>
          <a:lstStyle/>
          <a:p>
            <a:pPr algn="ctr"/>
            <a:endParaRPr lang="fr-CA" sz="6926"/>
          </a:p>
        </p:txBody>
      </p:sp>
      <p:sp>
        <p:nvSpPr>
          <p:cNvPr id="16" name="Text Placeholder 32">
            <a:extLst>
              <a:ext uri="{FF2B5EF4-FFF2-40B4-BE49-F238E27FC236}">
                <a16:creationId xmlns:a16="http://schemas.microsoft.com/office/drawing/2014/main" id="{AE20B737-C724-BC42-9305-29BFF3FA1BB8}"/>
              </a:ext>
            </a:extLst>
          </p:cNvPr>
          <p:cNvSpPr>
            <a:spLocks noGrp="1"/>
          </p:cNvSpPr>
          <p:nvPr>
            <p:ph type="body" sz="quarter" idx="48" hasCustomPrompt="1"/>
          </p:nvPr>
        </p:nvSpPr>
        <p:spPr>
          <a:xfrm>
            <a:off x="854282" y="1864553"/>
            <a:ext cx="10483429" cy="4439577"/>
          </a:xfrm>
          <a:prstGeom prst="rect">
            <a:avLst/>
          </a:prstGeom>
        </p:spPr>
        <p:txBody>
          <a:bodyPr numCol="1" spcCol="288000" anchor="t">
            <a:noAutofit/>
          </a:bodyPr>
          <a:lstStyle>
            <a:lvl1pPr marL="0" indent="0" algn="l">
              <a:lnSpc>
                <a:spcPct val="100000"/>
              </a:lnSpc>
              <a:spcBef>
                <a:spcPts val="0"/>
              </a:spcBef>
              <a:buNone/>
              <a:defRPr sz="2400" b="0" i="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1978311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79A7BE3-ADB3-6045-9800-D5B95B46CD87}"/>
              </a:ext>
            </a:extLst>
          </p:cNvPr>
          <p:cNvCxnSpPr>
            <a:cxnSpLocks/>
          </p:cNvCxnSpPr>
          <p:nvPr userDrawn="1"/>
        </p:nvCxnSpPr>
        <p:spPr>
          <a:xfrm flipV="1">
            <a:off x="11969230" y="6419863"/>
            <a:ext cx="0" cy="281607"/>
          </a:xfrm>
          <a:prstGeom prst="line">
            <a:avLst/>
          </a:prstGeom>
          <a:noFill/>
          <a:ln w="9525" cap="flat">
            <a:solidFill>
              <a:srgbClr val="F37321"/>
            </a:solidFill>
            <a:prstDash val="solid"/>
            <a:miter lim="400000"/>
          </a:ln>
          <a:effectLst/>
          <a:sp3d/>
        </p:spPr>
        <p:style>
          <a:lnRef idx="0">
            <a:scrgbClr r="0" g="0" b="0"/>
          </a:lnRef>
          <a:fillRef idx="0">
            <a:scrgbClr r="0" g="0" b="0"/>
          </a:fillRef>
          <a:effectRef idx="0">
            <a:scrgbClr r="0" g="0" b="0"/>
          </a:effectRef>
          <a:fontRef idx="none"/>
        </p:style>
      </p:cxnSp>
      <p:sp>
        <p:nvSpPr>
          <p:cNvPr id="3" name="Rectangle 2">
            <a:extLst>
              <a:ext uri="{FF2B5EF4-FFF2-40B4-BE49-F238E27FC236}">
                <a16:creationId xmlns:a16="http://schemas.microsoft.com/office/drawing/2014/main" id="{0239EAC7-5754-4E13-48A3-A525B384A5C0}"/>
              </a:ext>
            </a:extLst>
          </p:cNvPr>
          <p:cNvSpPr/>
          <p:nvPr userDrawn="1"/>
        </p:nvSpPr>
        <p:spPr>
          <a:xfrm>
            <a:off x="7095606" y="6476732"/>
            <a:ext cx="4866467" cy="215444"/>
          </a:xfrm>
          <a:prstGeom prst="rect">
            <a:avLst/>
          </a:prstGeom>
        </p:spPr>
        <p:txBody>
          <a:bodyPr wrap="square">
            <a:spAutoFit/>
          </a:bodyPr>
          <a:lstStyle/>
          <a:p>
            <a:pPr lvl="0" algn="r"/>
            <a:r>
              <a:rPr lang="en-GB" sz="800" spc="0" dirty="0">
                <a:solidFill>
                  <a:srgbClr val="243D83"/>
                </a:solidFill>
                <a:latin typeface="Calibri" panose="020F0502020204030204" pitchFamily="34" charset="0"/>
                <a:cs typeface="Calibri" panose="020F0502020204030204" pitchFamily="34" charset="0"/>
              </a:rPr>
              <a:t>Sustainable Skills for Heating and Cooling Professionals</a:t>
            </a:r>
          </a:p>
        </p:txBody>
      </p:sp>
    </p:spTree>
    <p:extLst>
      <p:ext uri="{BB962C8B-B14F-4D97-AF65-F5344CB8AC3E}">
        <p14:creationId xmlns:p14="http://schemas.microsoft.com/office/powerpoint/2010/main" val="430657063"/>
      </p:ext>
    </p:extLst>
  </p:cSld>
  <p:clrMap bg1="lt1" tx1="dk1" bg2="lt2" tx2="dk2" accent1="accent1" accent2="accent2" accent3="accent3" accent4="accent4" accent5="accent5" accent6="accent6" hlink="hlink" folHlink="folHlink"/>
  <p:sldLayoutIdLst>
    <p:sldLayoutId id="2147483694" r:id="rId1"/>
    <p:sldLayoutId id="2147483737" r:id="rId2"/>
    <p:sldLayoutId id="2147483736" r:id="rId3"/>
    <p:sldLayoutId id="2147483683" r:id="rId4"/>
    <p:sldLayoutId id="2147483697" r:id="rId5"/>
    <p:sldLayoutId id="2147483703" r:id="rId6"/>
    <p:sldLayoutId id="2147483723" r:id="rId7"/>
    <p:sldLayoutId id="2147483698" r:id="rId8"/>
    <p:sldLayoutId id="2147483695" r:id="rId9"/>
    <p:sldLayoutId id="2147483702" r:id="rId10"/>
    <p:sldLayoutId id="2147483708" r:id="rId11"/>
    <p:sldLayoutId id="2147483733" r:id="rId12"/>
  </p:sldLayoutIdLst>
  <p:hf hdr="0"/>
  <p:txStyles>
    <p:titleStyle>
      <a:lvl1pPr algn="l" defTabSz="3343281" rtl="0" eaLnBrk="1" latinLnBrk="0" hangingPunct="1">
        <a:lnSpc>
          <a:spcPct val="90000"/>
        </a:lnSpc>
        <a:spcBef>
          <a:spcPct val="0"/>
        </a:spcBef>
        <a:buNone/>
        <a:defRPr sz="3870" kern="1200">
          <a:solidFill>
            <a:srgbClr val="011E3B"/>
          </a:solidFill>
          <a:latin typeface="Calibri" panose="020F0502020204030204" pitchFamily="34" charset="0"/>
          <a:ea typeface="+mj-ea"/>
          <a:cs typeface="Calibri" panose="020F0502020204030204" pitchFamily="34" charset="0"/>
        </a:defRPr>
      </a:lvl1pPr>
    </p:titleStyle>
    <p:bodyStyle>
      <a:lvl1pPr marL="835822" indent="-835822" algn="l" defTabSz="3343281" rtl="0" eaLnBrk="1" latinLnBrk="0" hangingPunct="1">
        <a:lnSpc>
          <a:spcPct val="100000"/>
        </a:lnSpc>
        <a:spcBef>
          <a:spcPts val="3657"/>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1pPr>
      <a:lvl2pPr marL="2507462"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2pPr>
      <a:lvl3pPr marL="4179101"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3pPr>
      <a:lvl4pPr marL="5850740"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4pPr>
      <a:lvl5pPr marL="7522384"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p:bodyStyle>
    <p:otherStyle>
      <a:defPPr>
        <a:defRPr lang="en-US"/>
      </a:defPPr>
      <a:lvl1pPr marL="0" algn="l" defTabSz="3343281" rtl="0" eaLnBrk="1" latinLnBrk="0" hangingPunct="1">
        <a:defRPr sz="6580" kern="1200">
          <a:solidFill>
            <a:schemeClr val="tx1"/>
          </a:solidFill>
          <a:latin typeface="+mn-lt"/>
          <a:ea typeface="+mn-ea"/>
          <a:cs typeface="+mn-cs"/>
        </a:defRPr>
      </a:lvl1pPr>
      <a:lvl2pPr marL="1671639" algn="l" defTabSz="3343281" rtl="0" eaLnBrk="1" latinLnBrk="0" hangingPunct="1">
        <a:defRPr sz="6580" kern="1200">
          <a:solidFill>
            <a:schemeClr val="tx1"/>
          </a:solidFill>
          <a:latin typeface="+mn-lt"/>
          <a:ea typeface="+mn-ea"/>
          <a:cs typeface="+mn-cs"/>
        </a:defRPr>
      </a:lvl2pPr>
      <a:lvl3pPr marL="3343281" algn="l" defTabSz="3343281" rtl="0" eaLnBrk="1" latinLnBrk="0" hangingPunct="1">
        <a:defRPr sz="6580" kern="1200">
          <a:solidFill>
            <a:schemeClr val="tx1"/>
          </a:solidFill>
          <a:latin typeface="+mn-lt"/>
          <a:ea typeface="+mn-ea"/>
          <a:cs typeface="+mn-cs"/>
        </a:defRPr>
      </a:lvl3pPr>
      <a:lvl4pPr marL="5014923" algn="l" defTabSz="3343281" rtl="0" eaLnBrk="1" latinLnBrk="0" hangingPunct="1">
        <a:defRPr sz="6580" kern="1200">
          <a:solidFill>
            <a:schemeClr val="tx1"/>
          </a:solidFill>
          <a:latin typeface="+mn-lt"/>
          <a:ea typeface="+mn-ea"/>
          <a:cs typeface="+mn-cs"/>
        </a:defRPr>
      </a:lvl4pPr>
      <a:lvl5pPr marL="6686564" algn="l" defTabSz="3343281" rtl="0" eaLnBrk="1" latinLnBrk="0" hangingPunct="1">
        <a:defRPr sz="6580" kern="1200">
          <a:solidFill>
            <a:schemeClr val="tx1"/>
          </a:solidFill>
          <a:latin typeface="+mn-lt"/>
          <a:ea typeface="+mn-ea"/>
          <a:cs typeface="+mn-cs"/>
        </a:defRPr>
      </a:lvl5pPr>
      <a:lvl6pPr marL="8358202" algn="l" defTabSz="3343281" rtl="0" eaLnBrk="1" latinLnBrk="0" hangingPunct="1">
        <a:defRPr sz="6580" kern="1200">
          <a:solidFill>
            <a:schemeClr val="tx1"/>
          </a:solidFill>
          <a:latin typeface="+mn-lt"/>
          <a:ea typeface="+mn-ea"/>
          <a:cs typeface="+mn-cs"/>
        </a:defRPr>
      </a:lvl6pPr>
      <a:lvl7pPr marL="10029841" algn="l" defTabSz="3343281" rtl="0" eaLnBrk="1" latinLnBrk="0" hangingPunct="1">
        <a:defRPr sz="6580" kern="1200">
          <a:solidFill>
            <a:schemeClr val="tx1"/>
          </a:solidFill>
          <a:latin typeface="+mn-lt"/>
          <a:ea typeface="+mn-ea"/>
          <a:cs typeface="+mn-cs"/>
        </a:defRPr>
      </a:lvl7pPr>
      <a:lvl8pPr marL="11701485" algn="l" defTabSz="3343281" rtl="0" eaLnBrk="1" latinLnBrk="0" hangingPunct="1">
        <a:defRPr sz="6580" kern="1200">
          <a:solidFill>
            <a:schemeClr val="tx1"/>
          </a:solidFill>
          <a:latin typeface="+mn-lt"/>
          <a:ea typeface="+mn-ea"/>
          <a:cs typeface="+mn-cs"/>
        </a:defRPr>
      </a:lvl8pPr>
      <a:lvl9pPr marL="13373124" algn="l" defTabSz="3343281" rtl="0" eaLnBrk="1" latinLnBrk="0" hangingPunct="1">
        <a:defRPr sz="65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10.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2AFE743-6C40-DB4C-8CF5-092E62157340}"/>
              </a:ext>
            </a:extLst>
          </p:cNvPr>
          <p:cNvSpPr>
            <a:spLocks noGrp="1"/>
          </p:cNvSpPr>
          <p:nvPr>
            <p:ph type="body" sz="quarter" idx="16"/>
          </p:nvPr>
        </p:nvSpPr>
        <p:spPr>
          <a:xfrm>
            <a:off x="734913" y="3902968"/>
            <a:ext cx="5331453" cy="1008397"/>
          </a:xfrm>
          <a:prstGeom prst="rect">
            <a:avLst/>
          </a:prstGeom>
        </p:spPr>
        <p:txBody>
          <a:bodyPr/>
          <a:lstStyle/>
          <a:p>
            <a:pPr fontAlgn="base"/>
            <a:r>
              <a:rPr lang="de-DE" sz="3200" dirty="0" err="1"/>
              <a:t>Flexibility</a:t>
            </a:r>
            <a:r>
              <a:rPr lang="de-DE" sz="3200" dirty="0"/>
              <a:t> in </a:t>
            </a:r>
            <a:r>
              <a:rPr lang="de-DE" sz="3200" dirty="0" err="1"/>
              <a:t>District</a:t>
            </a:r>
            <a:r>
              <a:rPr lang="de-DE" sz="3200" dirty="0"/>
              <a:t> </a:t>
            </a:r>
            <a:r>
              <a:rPr lang="de-DE" sz="3200" dirty="0" err="1"/>
              <a:t>Heating</a:t>
            </a:r>
            <a:br>
              <a:rPr lang="de-DE" sz="3200" dirty="0"/>
            </a:br>
            <a:r>
              <a:rPr lang="de-DE" sz="3200" dirty="0" err="1"/>
              <a:t>Integrating</a:t>
            </a:r>
            <a:r>
              <a:rPr lang="de-DE" sz="3200" dirty="0"/>
              <a:t> </a:t>
            </a:r>
            <a:r>
              <a:rPr lang="de-DE" sz="3200" dirty="0" err="1"/>
              <a:t>renewable</a:t>
            </a:r>
            <a:r>
              <a:rPr lang="de-DE" sz="3200" dirty="0"/>
              <a:t> </a:t>
            </a:r>
            <a:r>
              <a:rPr lang="de-DE" sz="3200" dirty="0" err="1"/>
              <a:t>heat</a:t>
            </a:r>
            <a:r>
              <a:rPr lang="de-DE" sz="3200" dirty="0"/>
              <a:t> and thermal </a:t>
            </a:r>
            <a:r>
              <a:rPr lang="de-DE" sz="3200" dirty="0" err="1"/>
              <a:t>storage</a:t>
            </a:r>
            <a:endParaRPr lang="en-US" sz="3200" b="0" dirty="0"/>
          </a:p>
        </p:txBody>
      </p:sp>
      <p:sp>
        <p:nvSpPr>
          <p:cNvPr id="3" name="Slide Number Placeholder 2">
            <a:extLst>
              <a:ext uri="{FF2B5EF4-FFF2-40B4-BE49-F238E27FC236}">
                <a16:creationId xmlns:a16="http://schemas.microsoft.com/office/drawing/2014/main" id="{8B51DB12-F7FD-5442-9AD5-321562BAB222}"/>
              </a:ext>
            </a:extLst>
          </p:cNvPr>
          <p:cNvSpPr>
            <a:spLocks noGrp="1"/>
          </p:cNvSpPr>
          <p:nvPr>
            <p:ph type="sldNum" sz="quarter" idx="4294967295"/>
          </p:nvPr>
        </p:nvSpPr>
        <p:spPr>
          <a:xfrm>
            <a:off x="11615738" y="11444288"/>
            <a:ext cx="576262" cy="430212"/>
          </a:xfrm>
          <a:prstGeom prst="rect">
            <a:avLst/>
          </a:prstGeom>
        </p:spPr>
        <p:txBody>
          <a:bodyPr/>
          <a:lstStyle/>
          <a:p>
            <a:fld id="{CB2079F2-58AF-ED44-82D7-E04B2F6FD686}" type="slidenum">
              <a:rPr lang="en-US" smtClean="0"/>
              <a:pPr/>
              <a:t>1</a:t>
            </a:fld>
            <a:endParaRPr lang="en-US"/>
          </a:p>
        </p:txBody>
      </p:sp>
      <p:sp>
        <p:nvSpPr>
          <p:cNvPr id="4" name="Text Placeholder 3">
            <a:extLst>
              <a:ext uri="{FF2B5EF4-FFF2-40B4-BE49-F238E27FC236}">
                <a16:creationId xmlns:a16="http://schemas.microsoft.com/office/drawing/2014/main" id="{EBC8E6E1-EEDA-FF4C-23E3-0A3F1729A52A}"/>
              </a:ext>
            </a:extLst>
          </p:cNvPr>
          <p:cNvSpPr>
            <a:spLocks noGrp="1"/>
          </p:cNvSpPr>
          <p:nvPr>
            <p:ph type="body" sz="quarter" idx="19"/>
          </p:nvPr>
        </p:nvSpPr>
        <p:spPr/>
        <p:txBody>
          <a:bodyPr/>
          <a:lstStyle/>
          <a:p>
            <a:pPr fontAlgn="base"/>
            <a:r>
              <a:rPr lang="en-US" dirty="0"/>
              <a:t>Unit 4</a:t>
            </a:r>
          </a:p>
        </p:txBody>
      </p:sp>
      <p:grpSp>
        <p:nvGrpSpPr>
          <p:cNvPr id="7" name="Graphic 40">
            <a:extLst>
              <a:ext uri="{FF2B5EF4-FFF2-40B4-BE49-F238E27FC236}">
                <a16:creationId xmlns:a16="http://schemas.microsoft.com/office/drawing/2014/main" id="{CC96C022-D59F-2F64-A68C-1208B1D05412}"/>
              </a:ext>
            </a:extLst>
          </p:cNvPr>
          <p:cNvGrpSpPr/>
          <p:nvPr/>
        </p:nvGrpSpPr>
        <p:grpSpPr>
          <a:xfrm>
            <a:off x="8841537" y="3958687"/>
            <a:ext cx="4675957" cy="2899313"/>
            <a:chOff x="-3997860" y="6017904"/>
            <a:chExt cx="935163" cy="579845"/>
          </a:xfrm>
          <a:solidFill>
            <a:schemeClr val="bg1">
              <a:alpha val="29965"/>
            </a:schemeClr>
          </a:solidFill>
        </p:grpSpPr>
        <p:sp>
          <p:nvSpPr>
            <p:cNvPr id="10" name="Freeform 9">
              <a:extLst>
                <a:ext uri="{FF2B5EF4-FFF2-40B4-BE49-F238E27FC236}">
                  <a16:creationId xmlns:a16="http://schemas.microsoft.com/office/drawing/2014/main" id="{E24C12B1-51D5-D61C-7725-C94B47F6F4E7}"/>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B2ED0AC9-9DF5-6A4F-A1A7-05BB09FF68BB}"/>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9020E49D-EDFE-ED5D-FF09-9F228517BF4B}"/>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D65873F9-0B9E-5A89-E8BC-C25B97FB6283}"/>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
        <p:nvSpPr>
          <p:cNvPr id="13" name="Text Placeholder 12">
            <a:extLst>
              <a:ext uri="{FF2B5EF4-FFF2-40B4-BE49-F238E27FC236}">
                <a16:creationId xmlns:a16="http://schemas.microsoft.com/office/drawing/2014/main" id="{576528DC-283F-4400-01DD-56A32F29041B}"/>
              </a:ext>
            </a:extLst>
          </p:cNvPr>
          <p:cNvSpPr>
            <a:spLocks noGrp="1"/>
          </p:cNvSpPr>
          <p:nvPr>
            <p:ph type="body" sz="quarter" idx="20"/>
          </p:nvPr>
        </p:nvSpPr>
        <p:spPr>
          <a:xfrm>
            <a:off x="7559040" y="5565912"/>
            <a:ext cx="4632960" cy="655983"/>
          </a:xfrm>
        </p:spPr>
        <p:txBody>
          <a:bodyPr/>
          <a:lstStyle/>
          <a:p>
            <a:r>
              <a:rPr lang="en-US" sz="2800" err="1"/>
              <a:t>www.</a:t>
            </a:r>
            <a:r>
              <a:rPr lang="en-US" sz="2800" b="1" err="1"/>
              <a:t>repowerregions</a:t>
            </a:r>
            <a:r>
              <a:rPr lang="en-US" sz="2800" err="1"/>
              <a:t>.eu</a:t>
            </a:r>
            <a:endParaRPr lang="en-US" sz="2800"/>
          </a:p>
        </p:txBody>
      </p:sp>
      <p:sp>
        <p:nvSpPr>
          <p:cNvPr id="5" name="TextBox 4">
            <a:extLst>
              <a:ext uri="{FF2B5EF4-FFF2-40B4-BE49-F238E27FC236}">
                <a16:creationId xmlns:a16="http://schemas.microsoft.com/office/drawing/2014/main" id="{2DC1484C-0E27-0B03-15C5-F94B1C8F4D25}"/>
              </a:ext>
            </a:extLst>
          </p:cNvPr>
          <p:cNvSpPr txBox="1"/>
          <p:nvPr/>
        </p:nvSpPr>
        <p:spPr>
          <a:xfrm>
            <a:off x="777039" y="5489041"/>
            <a:ext cx="6760632" cy="307777"/>
          </a:xfrm>
          <a:prstGeom prst="rect">
            <a:avLst/>
          </a:prstGeom>
          <a:noFill/>
        </p:spPr>
        <p:txBody>
          <a:bodyPr wrap="square">
            <a:spAutoFit/>
          </a:bodyPr>
          <a:lstStyle/>
          <a:p>
            <a:r>
              <a:rPr lang="en-US" sz="1400" b="1" dirty="0">
                <a:solidFill>
                  <a:schemeClr val="bg1"/>
                </a:solidFill>
                <a:latin typeface="Calibri" panose="020F0502020204030204" pitchFamily="34" charset="0"/>
              </a:rPr>
              <a:t>Module 4. Integrating with District ​&amp; Renewable Heat  </a:t>
            </a:r>
            <a:endParaRPr lang="de-DE" sz="1200" dirty="0">
              <a:solidFill>
                <a:schemeClr val="bg1"/>
              </a:solidFill>
            </a:endParaRPr>
          </a:p>
        </p:txBody>
      </p:sp>
      <p:sp>
        <p:nvSpPr>
          <p:cNvPr id="15" name="Picture Placeholder 14">
            <a:extLst>
              <a:ext uri="{FF2B5EF4-FFF2-40B4-BE49-F238E27FC236}">
                <a16:creationId xmlns:a16="http://schemas.microsoft.com/office/drawing/2014/main" id="{0E36451D-2A9D-FF79-4886-1B57801DAE6A}"/>
              </a:ext>
            </a:extLst>
          </p:cNvPr>
          <p:cNvSpPr>
            <a:spLocks noGrp="1"/>
          </p:cNvSpPr>
          <p:nvPr>
            <p:ph type="pic" sz="quarter" idx="44"/>
          </p:nvPr>
        </p:nvSpPr>
        <p:spPr/>
        <p:txBody>
          <a:bodyPr/>
          <a:lstStyle/>
          <a:p>
            <a:endParaRPr lang="de-DE"/>
          </a:p>
        </p:txBody>
      </p:sp>
    </p:spTree>
    <p:extLst>
      <p:ext uri="{BB962C8B-B14F-4D97-AF65-F5344CB8AC3E}">
        <p14:creationId xmlns:p14="http://schemas.microsoft.com/office/powerpoint/2010/main" val="1836906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D08E74D-8824-1D45-92D0-C558923AA8CC}"/>
              </a:ext>
            </a:extLst>
          </p:cNvPr>
          <p:cNvSpPr>
            <a:spLocks noGrp="1"/>
          </p:cNvSpPr>
          <p:nvPr>
            <p:ph type="body" sz="quarter" idx="11"/>
          </p:nvPr>
        </p:nvSpPr>
        <p:spPr/>
        <p:txBody>
          <a:bodyPr/>
          <a:lstStyle/>
          <a:p>
            <a:r>
              <a:rPr lang="en-US"/>
              <a:t>01</a:t>
            </a:r>
          </a:p>
        </p:txBody>
      </p:sp>
      <p:sp>
        <p:nvSpPr>
          <p:cNvPr id="18" name="Text Placeholder 17">
            <a:extLst>
              <a:ext uri="{FF2B5EF4-FFF2-40B4-BE49-F238E27FC236}">
                <a16:creationId xmlns:a16="http://schemas.microsoft.com/office/drawing/2014/main" id="{5BD3EE41-58A4-F347-B487-F6E6A4B2A74A}"/>
              </a:ext>
            </a:extLst>
          </p:cNvPr>
          <p:cNvSpPr>
            <a:spLocks noGrp="1"/>
          </p:cNvSpPr>
          <p:nvPr>
            <p:ph type="body" sz="quarter" idx="49"/>
          </p:nvPr>
        </p:nvSpPr>
        <p:spPr>
          <a:xfrm>
            <a:off x="3812737" y="2070648"/>
            <a:ext cx="7731563" cy="223473"/>
          </a:xfrm>
        </p:spPr>
        <p:txBody>
          <a:bodyPr/>
          <a:lstStyle/>
          <a:p>
            <a:r>
              <a:rPr lang="de-DE" dirty="0"/>
              <a:t>Why </a:t>
            </a:r>
            <a:r>
              <a:rPr lang="de-DE" dirty="0" err="1"/>
              <a:t>flexibility</a:t>
            </a:r>
            <a:r>
              <a:rPr lang="de-DE" dirty="0"/>
              <a:t> </a:t>
            </a:r>
            <a:r>
              <a:rPr lang="de-DE" dirty="0" err="1"/>
              <a:t>is</a:t>
            </a:r>
            <a:r>
              <a:rPr lang="de-DE" dirty="0"/>
              <a:t> </a:t>
            </a:r>
            <a:r>
              <a:rPr lang="de-DE" dirty="0" err="1"/>
              <a:t>needed</a:t>
            </a:r>
            <a:endParaRPr lang="en-US" dirty="0"/>
          </a:p>
        </p:txBody>
      </p:sp>
      <p:sp>
        <p:nvSpPr>
          <p:cNvPr id="10" name="Text Placeholder 9">
            <a:extLst>
              <a:ext uri="{FF2B5EF4-FFF2-40B4-BE49-F238E27FC236}">
                <a16:creationId xmlns:a16="http://schemas.microsoft.com/office/drawing/2014/main" id="{9FF91A7C-8453-734D-8C11-8B904D12FD0D}"/>
              </a:ext>
            </a:extLst>
          </p:cNvPr>
          <p:cNvSpPr>
            <a:spLocks noGrp="1"/>
          </p:cNvSpPr>
          <p:nvPr>
            <p:ph type="body" sz="quarter" idx="13"/>
          </p:nvPr>
        </p:nvSpPr>
        <p:spPr/>
        <p:txBody>
          <a:bodyPr/>
          <a:lstStyle/>
          <a:p>
            <a:r>
              <a:rPr lang="en-US"/>
              <a:t>02</a:t>
            </a:r>
          </a:p>
        </p:txBody>
      </p:sp>
      <p:sp>
        <p:nvSpPr>
          <p:cNvPr id="11" name="Text Placeholder 10">
            <a:extLst>
              <a:ext uri="{FF2B5EF4-FFF2-40B4-BE49-F238E27FC236}">
                <a16:creationId xmlns:a16="http://schemas.microsoft.com/office/drawing/2014/main" id="{24ED337C-F64E-DA49-AD56-28A14BCEEFB2}"/>
              </a:ext>
            </a:extLst>
          </p:cNvPr>
          <p:cNvSpPr>
            <a:spLocks noGrp="1"/>
          </p:cNvSpPr>
          <p:nvPr>
            <p:ph type="body" sz="quarter" idx="14"/>
          </p:nvPr>
        </p:nvSpPr>
        <p:spPr>
          <a:xfrm>
            <a:off x="3812736" y="2532237"/>
            <a:ext cx="5894481" cy="223986"/>
          </a:xfrm>
        </p:spPr>
        <p:txBody>
          <a:bodyPr/>
          <a:lstStyle/>
          <a:p>
            <a:r>
              <a:rPr lang="de-DE" dirty="0" err="1"/>
              <a:t>Flexibility</a:t>
            </a:r>
            <a:r>
              <a:rPr lang="de-DE" dirty="0"/>
              <a:t> </a:t>
            </a:r>
            <a:r>
              <a:rPr lang="de-DE" dirty="0" err="1"/>
              <a:t>resources</a:t>
            </a:r>
            <a:r>
              <a:rPr lang="de-DE" dirty="0"/>
              <a:t> and </a:t>
            </a:r>
            <a:r>
              <a:rPr lang="de-DE" dirty="0" err="1"/>
              <a:t>operating</a:t>
            </a:r>
            <a:r>
              <a:rPr lang="de-DE" dirty="0"/>
              <a:t> </a:t>
            </a:r>
            <a:r>
              <a:rPr lang="de-DE" dirty="0" err="1"/>
              <a:t>limits</a:t>
            </a:r>
            <a:endParaRPr lang="en-US" dirty="0"/>
          </a:p>
        </p:txBody>
      </p:sp>
      <p:sp>
        <p:nvSpPr>
          <p:cNvPr id="12" name="Text Placeholder 11">
            <a:extLst>
              <a:ext uri="{FF2B5EF4-FFF2-40B4-BE49-F238E27FC236}">
                <a16:creationId xmlns:a16="http://schemas.microsoft.com/office/drawing/2014/main" id="{BF5B6173-46F8-114D-AC3C-D521B40B69DA}"/>
              </a:ext>
            </a:extLst>
          </p:cNvPr>
          <p:cNvSpPr>
            <a:spLocks noGrp="1"/>
          </p:cNvSpPr>
          <p:nvPr>
            <p:ph type="body" sz="quarter" idx="15"/>
          </p:nvPr>
        </p:nvSpPr>
        <p:spPr/>
        <p:txBody>
          <a:bodyPr/>
          <a:lstStyle/>
          <a:p>
            <a:r>
              <a:rPr lang="en-US"/>
              <a:t>03</a:t>
            </a:r>
          </a:p>
        </p:txBody>
      </p:sp>
      <p:sp>
        <p:nvSpPr>
          <p:cNvPr id="14" name="Text Placeholder 13">
            <a:extLst>
              <a:ext uri="{FF2B5EF4-FFF2-40B4-BE49-F238E27FC236}">
                <a16:creationId xmlns:a16="http://schemas.microsoft.com/office/drawing/2014/main" id="{67C331F7-5757-6641-9BBF-CD38714CB570}"/>
              </a:ext>
            </a:extLst>
          </p:cNvPr>
          <p:cNvSpPr>
            <a:spLocks noGrp="1"/>
          </p:cNvSpPr>
          <p:nvPr>
            <p:ph type="body" sz="quarter" idx="19"/>
          </p:nvPr>
        </p:nvSpPr>
        <p:spPr>
          <a:xfrm>
            <a:off x="3812737" y="2958181"/>
            <a:ext cx="7731563" cy="223473"/>
          </a:xfrm>
        </p:spPr>
        <p:txBody>
          <a:bodyPr/>
          <a:lstStyle/>
          <a:p>
            <a:r>
              <a:rPr lang="de-DE" dirty="0"/>
              <a:t>Thermal </a:t>
            </a:r>
            <a:r>
              <a:rPr lang="de-DE" dirty="0" err="1"/>
              <a:t>energy</a:t>
            </a:r>
            <a:r>
              <a:rPr lang="de-DE" dirty="0"/>
              <a:t> </a:t>
            </a:r>
            <a:r>
              <a:rPr lang="de-DE" dirty="0" err="1"/>
              <a:t>storage</a:t>
            </a:r>
            <a:endParaRPr lang="en-US" dirty="0"/>
          </a:p>
        </p:txBody>
      </p:sp>
      <p:sp>
        <p:nvSpPr>
          <p:cNvPr id="13" name="Text Placeholder 12">
            <a:extLst>
              <a:ext uri="{FF2B5EF4-FFF2-40B4-BE49-F238E27FC236}">
                <a16:creationId xmlns:a16="http://schemas.microsoft.com/office/drawing/2014/main" id="{52310EBE-4E3C-B445-BD97-7B2640FD7918}"/>
              </a:ext>
            </a:extLst>
          </p:cNvPr>
          <p:cNvSpPr>
            <a:spLocks noGrp="1"/>
          </p:cNvSpPr>
          <p:nvPr>
            <p:ph type="body" sz="quarter" idx="17"/>
          </p:nvPr>
        </p:nvSpPr>
        <p:spPr/>
        <p:txBody>
          <a:bodyPr/>
          <a:lstStyle/>
          <a:p>
            <a:r>
              <a:rPr lang="en-US"/>
              <a:t>04</a:t>
            </a:r>
          </a:p>
        </p:txBody>
      </p:sp>
      <p:sp>
        <p:nvSpPr>
          <p:cNvPr id="15" name="Text Placeholder 14">
            <a:extLst>
              <a:ext uri="{FF2B5EF4-FFF2-40B4-BE49-F238E27FC236}">
                <a16:creationId xmlns:a16="http://schemas.microsoft.com/office/drawing/2014/main" id="{A3B016CE-DAB6-9640-B44D-A78DE1197BA2}"/>
              </a:ext>
            </a:extLst>
          </p:cNvPr>
          <p:cNvSpPr>
            <a:spLocks noGrp="1"/>
          </p:cNvSpPr>
          <p:nvPr>
            <p:ph type="body" sz="quarter" idx="20"/>
          </p:nvPr>
        </p:nvSpPr>
        <p:spPr>
          <a:xfrm>
            <a:off x="3812737" y="3370947"/>
            <a:ext cx="6202801" cy="223473"/>
          </a:xfrm>
        </p:spPr>
        <p:txBody>
          <a:bodyPr/>
          <a:lstStyle/>
          <a:p>
            <a:r>
              <a:rPr lang="de-DE" dirty="0" err="1"/>
              <a:t>Integrating</a:t>
            </a:r>
            <a:r>
              <a:rPr lang="de-DE" dirty="0"/>
              <a:t> solar and geothermal </a:t>
            </a:r>
            <a:r>
              <a:rPr lang="de-DE" dirty="0" err="1"/>
              <a:t>heat</a:t>
            </a:r>
            <a:endParaRPr lang="en-US" dirty="0"/>
          </a:p>
        </p:txBody>
      </p:sp>
      <p:sp>
        <p:nvSpPr>
          <p:cNvPr id="16" name="Text Placeholder 15">
            <a:extLst>
              <a:ext uri="{FF2B5EF4-FFF2-40B4-BE49-F238E27FC236}">
                <a16:creationId xmlns:a16="http://schemas.microsoft.com/office/drawing/2014/main" id="{1337B424-7DC9-8345-8319-760211015880}"/>
              </a:ext>
            </a:extLst>
          </p:cNvPr>
          <p:cNvSpPr>
            <a:spLocks noGrp="1"/>
          </p:cNvSpPr>
          <p:nvPr>
            <p:ph type="body" sz="quarter" idx="21"/>
          </p:nvPr>
        </p:nvSpPr>
        <p:spPr/>
        <p:txBody>
          <a:bodyPr/>
          <a:lstStyle/>
          <a:p>
            <a:r>
              <a:rPr lang="en-US"/>
              <a:t>05</a:t>
            </a:r>
          </a:p>
        </p:txBody>
      </p:sp>
      <p:sp>
        <p:nvSpPr>
          <p:cNvPr id="17" name="Text Placeholder 16">
            <a:extLst>
              <a:ext uri="{FF2B5EF4-FFF2-40B4-BE49-F238E27FC236}">
                <a16:creationId xmlns:a16="http://schemas.microsoft.com/office/drawing/2014/main" id="{EF33781D-C6EB-6446-9C85-FB2000012C60}"/>
              </a:ext>
            </a:extLst>
          </p:cNvPr>
          <p:cNvSpPr>
            <a:spLocks noGrp="1"/>
          </p:cNvSpPr>
          <p:nvPr>
            <p:ph type="body" sz="quarter" idx="22"/>
          </p:nvPr>
        </p:nvSpPr>
        <p:spPr>
          <a:xfrm>
            <a:off x="3812737" y="3797309"/>
            <a:ext cx="6450451" cy="223473"/>
          </a:xfrm>
        </p:spPr>
        <p:txBody>
          <a:bodyPr/>
          <a:lstStyle/>
          <a:p>
            <a:r>
              <a:rPr lang="de-DE" dirty="0"/>
              <a:t>Control </a:t>
            </a:r>
            <a:r>
              <a:rPr lang="de-DE" dirty="0" err="1"/>
              <a:t>logic</a:t>
            </a:r>
            <a:r>
              <a:rPr lang="de-DE" dirty="0"/>
              <a:t> and </a:t>
            </a:r>
            <a:r>
              <a:rPr lang="de-DE" dirty="0" err="1"/>
              <a:t>monitoring</a:t>
            </a:r>
            <a:endParaRPr lang="en-US" dirty="0"/>
          </a:p>
        </p:txBody>
      </p:sp>
      <p:sp>
        <p:nvSpPr>
          <p:cNvPr id="19" name="Text Placeholder 18">
            <a:extLst>
              <a:ext uri="{FF2B5EF4-FFF2-40B4-BE49-F238E27FC236}">
                <a16:creationId xmlns:a16="http://schemas.microsoft.com/office/drawing/2014/main" id="{84367E26-76EA-4E40-9D99-7C3977776A6D}"/>
              </a:ext>
            </a:extLst>
          </p:cNvPr>
          <p:cNvSpPr>
            <a:spLocks noGrp="1"/>
          </p:cNvSpPr>
          <p:nvPr>
            <p:ph type="body" sz="quarter" idx="51"/>
          </p:nvPr>
        </p:nvSpPr>
        <p:spPr/>
        <p:txBody>
          <a:bodyPr/>
          <a:lstStyle/>
          <a:p>
            <a:r>
              <a:rPr lang="en-US"/>
              <a:t>06</a:t>
            </a:r>
          </a:p>
        </p:txBody>
      </p:sp>
      <p:sp>
        <p:nvSpPr>
          <p:cNvPr id="20" name="Text Placeholder 19">
            <a:extLst>
              <a:ext uri="{FF2B5EF4-FFF2-40B4-BE49-F238E27FC236}">
                <a16:creationId xmlns:a16="http://schemas.microsoft.com/office/drawing/2014/main" id="{E794E5C9-0EA8-BF47-A0AF-E0B7D9858292}"/>
              </a:ext>
            </a:extLst>
          </p:cNvPr>
          <p:cNvSpPr>
            <a:spLocks noGrp="1"/>
          </p:cNvSpPr>
          <p:nvPr>
            <p:ph type="body" sz="quarter" idx="52"/>
          </p:nvPr>
        </p:nvSpPr>
        <p:spPr/>
        <p:txBody>
          <a:bodyPr/>
          <a:lstStyle/>
          <a:p>
            <a:r>
              <a:rPr lang="de-DE" dirty="0" err="1"/>
              <a:t>Recognising</a:t>
            </a:r>
            <a:r>
              <a:rPr lang="de-DE" dirty="0"/>
              <a:t> normal and abnormal </a:t>
            </a:r>
            <a:r>
              <a:rPr lang="de-DE" dirty="0" err="1"/>
              <a:t>operation</a:t>
            </a:r>
            <a:endParaRPr lang="en-US" dirty="0"/>
          </a:p>
        </p:txBody>
      </p:sp>
      <p:sp>
        <p:nvSpPr>
          <p:cNvPr id="21" name="Text Placeholder 20">
            <a:extLst>
              <a:ext uri="{FF2B5EF4-FFF2-40B4-BE49-F238E27FC236}">
                <a16:creationId xmlns:a16="http://schemas.microsoft.com/office/drawing/2014/main" id="{78F19BA0-100A-BA42-BED3-4F4CB3AB15F7}"/>
              </a:ext>
            </a:extLst>
          </p:cNvPr>
          <p:cNvSpPr>
            <a:spLocks noGrp="1"/>
          </p:cNvSpPr>
          <p:nvPr>
            <p:ph type="body" sz="quarter" idx="53"/>
          </p:nvPr>
        </p:nvSpPr>
        <p:spPr/>
        <p:txBody>
          <a:bodyPr/>
          <a:lstStyle/>
          <a:p>
            <a:r>
              <a:rPr lang="en-US" dirty="0"/>
              <a:t>07</a:t>
            </a:r>
          </a:p>
        </p:txBody>
      </p:sp>
      <p:sp>
        <p:nvSpPr>
          <p:cNvPr id="22" name="Text Placeholder 21">
            <a:extLst>
              <a:ext uri="{FF2B5EF4-FFF2-40B4-BE49-F238E27FC236}">
                <a16:creationId xmlns:a16="http://schemas.microsoft.com/office/drawing/2014/main" id="{11D52E53-546D-EF42-A264-22D89E5373E9}"/>
              </a:ext>
            </a:extLst>
          </p:cNvPr>
          <p:cNvSpPr>
            <a:spLocks noGrp="1"/>
          </p:cNvSpPr>
          <p:nvPr>
            <p:ph type="body" sz="quarter" idx="54"/>
          </p:nvPr>
        </p:nvSpPr>
        <p:spPr/>
        <p:txBody>
          <a:bodyPr/>
          <a:lstStyle/>
          <a:p>
            <a:r>
              <a:rPr lang="de-DE" dirty="0"/>
              <a:t>Applied </a:t>
            </a:r>
            <a:r>
              <a:rPr lang="de-DE" dirty="0" err="1"/>
              <a:t>task</a:t>
            </a:r>
            <a:r>
              <a:rPr lang="de-DE" dirty="0"/>
              <a:t> and </a:t>
            </a:r>
            <a:r>
              <a:rPr lang="de-DE" dirty="0" err="1"/>
              <a:t>key</a:t>
            </a:r>
            <a:r>
              <a:rPr lang="de-DE" dirty="0"/>
              <a:t> </a:t>
            </a:r>
            <a:r>
              <a:rPr lang="de-DE" dirty="0" err="1"/>
              <a:t>takeaways</a:t>
            </a:r>
            <a:endParaRPr lang="en-US" dirty="0"/>
          </a:p>
        </p:txBody>
      </p:sp>
      <p:sp>
        <p:nvSpPr>
          <p:cNvPr id="23" name="Text Placeholder 22">
            <a:extLst>
              <a:ext uri="{FF2B5EF4-FFF2-40B4-BE49-F238E27FC236}">
                <a16:creationId xmlns:a16="http://schemas.microsoft.com/office/drawing/2014/main" id="{2A918B5F-90D1-504A-8107-BD0E2D1B59B1}"/>
              </a:ext>
            </a:extLst>
          </p:cNvPr>
          <p:cNvSpPr>
            <a:spLocks noGrp="1"/>
          </p:cNvSpPr>
          <p:nvPr>
            <p:ph type="body" sz="quarter" idx="30"/>
          </p:nvPr>
        </p:nvSpPr>
        <p:spPr>
          <a:xfrm>
            <a:off x="490245" y="567349"/>
            <a:ext cx="4202779" cy="804252"/>
          </a:xfrm>
          <a:prstGeom prst="rect">
            <a:avLst/>
          </a:prstGeom>
        </p:spPr>
        <p:txBody>
          <a:bodyPr/>
          <a:lstStyle/>
          <a:p>
            <a:r>
              <a:rPr lang="en-US" dirty="0"/>
              <a:t>TABLE OF CONTENTS</a:t>
            </a:r>
          </a:p>
        </p:txBody>
      </p:sp>
    </p:spTree>
    <p:extLst>
      <p:ext uri="{BB962C8B-B14F-4D97-AF65-F5344CB8AC3E}">
        <p14:creationId xmlns:p14="http://schemas.microsoft.com/office/powerpoint/2010/main" val="4010686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C55458-31C0-4885-7323-80B5281B1DF3}"/>
              </a:ext>
            </a:extLst>
          </p:cNvPr>
          <p:cNvSpPr>
            <a:spLocks noGrp="1"/>
          </p:cNvSpPr>
          <p:nvPr>
            <p:ph type="body" sz="quarter" idx="30"/>
          </p:nvPr>
        </p:nvSpPr>
        <p:spPr/>
        <p:txBody>
          <a:bodyPr/>
          <a:lstStyle/>
          <a:p>
            <a:r>
              <a:rPr lang="de-DE" dirty="0"/>
              <a:t>Learning </a:t>
            </a:r>
            <a:r>
              <a:rPr lang="de-DE" dirty="0" err="1"/>
              <a:t>objective</a:t>
            </a:r>
            <a:endParaRPr lang="de-DE" dirty="0"/>
          </a:p>
        </p:txBody>
      </p:sp>
      <p:sp>
        <p:nvSpPr>
          <p:cNvPr id="3" name="Text Placeholder 2">
            <a:extLst>
              <a:ext uri="{FF2B5EF4-FFF2-40B4-BE49-F238E27FC236}">
                <a16:creationId xmlns:a16="http://schemas.microsoft.com/office/drawing/2014/main" id="{08430396-C66B-D9BD-C224-BD92431B9A2A}"/>
              </a:ext>
            </a:extLst>
          </p:cNvPr>
          <p:cNvSpPr>
            <a:spLocks noGrp="1"/>
          </p:cNvSpPr>
          <p:nvPr>
            <p:ph type="body" sz="quarter" idx="48"/>
          </p:nvPr>
        </p:nvSpPr>
        <p:spPr/>
        <p:txBody>
          <a:bodyPr/>
          <a:lstStyle/>
          <a:p>
            <a:r>
              <a:rPr lang="de-DE" dirty="0"/>
              <a:t>By </a:t>
            </a:r>
            <a:r>
              <a:rPr lang="de-DE" dirty="0" err="1"/>
              <a:t>the</a:t>
            </a:r>
            <a:r>
              <a:rPr lang="de-DE" dirty="0"/>
              <a:t> end </a:t>
            </a:r>
            <a:r>
              <a:rPr lang="de-DE" dirty="0" err="1"/>
              <a:t>of</a:t>
            </a:r>
            <a:r>
              <a:rPr lang="de-DE" dirty="0"/>
              <a:t> </a:t>
            </a:r>
            <a:r>
              <a:rPr lang="de-DE" dirty="0" err="1"/>
              <a:t>this</a:t>
            </a:r>
            <a:r>
              <a:rPr lang="de-DE" dirty="0"/>
              <a:t> </a:t>
            </a:r>
            <a:r>
              <a:rPr lang="de-DE" dirty="0" err="1"/>
              <a:t>session</a:t>
            </a:r>
            <a:r>
              <a:rPr lang="de-DE" dirty="0"/>
              <a:t>, </a:t>
            </a:r>
            <a:r>
              <a:rPr lang="de-DE" dirty="0" err="1"/>
              <a:t>learners</a:t>
            </a:r>
            <a:r>
              <a:rPr lang="de-DE" dirty="0"/>
              <a:t> </a:t>
            </a:r>
            <a:r>
              <a:rPr lang="de-DE" dirty="0" err="1"/>
              <a:t>should</a:t>
            </a:r>
            <a:r>
              <a:rPr lang="de-DE" dirty="0"/>
              <a:t> </a:t>
            </a:r>
            <a:r>
              <a:rPr lang="de-DE" dirty="0" err="1"/>
              <a:t>be</a:t>
            </a:r>
            <a:r>
              <a:rPr lang="de-DE" dirty="0"/>
              <a:t> </a:t>
            </a:r>
            <a:r>
              <a:rPr lang="de-DE" dirty="0" err="1"/>
              <a:t>able</a:t>
            </a:r>
            <a:r>
              <a:rPr lang="de-DE" dirty="0"/>
              <a:t> </a:t>
            </a:r>
            <a:r>
              <a:rPr lang="de-DE" dirty="0" err="1"/>
              <a:t>to</a:t>
            </a:r>
            <a:r>
              <a:rPr lang="de-DE" dirty="0"/>
              <a:t>:</a:t>
            </a:r>
          </a:p>
          <a:p>
            <a:pPr marL="342900" indent="-342900">
              <a:buFont typeface="Arial" panose="020B0604020202020204" pitchFamily="34" charset="0"/>
              <a:buChar char="•"/>
            </a:pPr>
            <a:r>
              <a:rPr lang="de-DE" b="1" dirty="0" err="1"/>
              <a:t>explain</a:t>
            </a:r>
            <a:r>
              <a:rPr lang="de-DE" dirty="0"/>
              <a:t> </a:t>
            </a:r>
            <a:r>
              <a:rPr lang="de-DE" dirty="0" err="1"/>
              <a:t>why</a:t>
            </a:r>
            <a:r>
              <a:rPr lang="de-DE" dirty="0"/>
              <a:t> </a:t>
            </a:r>
            <a:r>
              <a:rPr lang="de-DE" dirty="0" err="1"/>
              <a:t>district-heating</a:t>
            </a:r>
            <a:r>
              <a:rPr lang="de-DE" dirty="0"/>
              <a:t> </a:t>
            </a:r>
            <a:r>
              <a:rPr lang="de-DE" dirty="0" err="1"/>
              <a:t>systems</a:t>
            </a:r>
            <a:r>
              <a:rPr lang="de-DE" dirty="0"/>
              <a:t> </a:t>
            </a:r>
            <a:r>
              <a:rPr lang="de-DE" dirty="0" err="1"/>
              <a:t>need</a:t>
            </a:r>
            <a:r>
              <a:rPr lang="de-DE" dirty="0"/>
              <a:t> </a:t>
            </a:r>
            <a:r>
              <a:rPr lang="de-DE" dirty="0" err="1"/>
              <a:t>flexibility</a:t>
            </a:r>
            <a:r>
              <a:rPr lang="de-DE" dirty="0"/>
              <a:t>; </a:t>
            </a:r>
          </a:p>
          <a:p>
            <a:pPr marL="342900" indent="-342900">
              <a:buFont typeface="Arial" panose="020B0604020202020204" pitchFamily="34" charset="0"/>
              <a:buChar char="•"/>
            </a:pPr>
            <a:r>
              <a:rPr lang="de-DE" b="1" dirty="0" err="1"/>
              <a:t>identify</a:t>
            </a:r>
            <a:r>
              <a:rPr lang="de-DE" dirty="0"/>
              <a:t> </a:t>
            </a:r>
            <a:r>
              <a:rPr lang="de-DE" dirty="0" err="1"/>
              <a:t>the</a:t>
            </a:r>
            <a:r>
              <a:rPr lang="de-DE" dirty="0"/>
              <a:t> </a:t>
            </a:r>
            <a:r>
              <a:rPr lang="de-DE" dirty="0" err="1"/>
              <a:t>roles</a:t>
            </a:r>
            <a:r>
              <a:rPr lang="de-DE" dirty="0"/>
              <a:t> </a:t>
            </a:r>
            <a:r>
              <a:rPr lang="de-DE" dirty="0" err="1"/>
              <a:t>of</a:t>
            </a:r>
            <a:r>
              <a:rPr lang="de-DE" dirty="0"/>
              <a:t> thermal </a:t>
            </a:r>
            <a:r>
              <a:rPr lang="de-DE" dirty="0" err="1"/>
              <a:t>storage</a:t>
            </a:r>
            <a:r>
              <a:rPr lang="de-DE" dirty="0"/>
              <a:t>, </a:t>
            </a:r>
            <a:r>
              <a:rPr lang="de-DE" dirty="0" err="1"/>
              <a:t>renewable</a:t>
            </a:r>
            <a:r>
              <a:rPr lang="de-DE" dirty="0"/>
              <a:t> </a:t>
            </a:r>
            <a:r>
              <a:rPr lang="de-DE" dirty="0" err="1"/>
              <a:t>heat</a:t>
            </a:r>
            <a:r>
              <a:rPr lang="de-DE" dirty="0"/>
              <a:t> and </a:t>
            </a:r>
            <a:r>
              <a:rPr lang="de-DE" dirty="0" err="1"/>
              <a:t>controllable</a:t>
            </a:r>
            <a:r>
              <a:rPr lang="de-DE" dirty="0"/>
              <a:t> </a:t>
            </a:r>
            <a:r>
              <a:rPr lang="de-DE" dirty="0" err="1"/>
              <a:t>demand</a:t>
            </a:r>
            <a:r>
              <a:rPr lang="de-DE" dirty="0"/>
              <a:t>; </a:t>
            </a:r>
          </a:p>
          <a:p>
            <a:pPr marL="342900" indent="-342900">
              <a:buFont typeface="Arial" panose="020B0604020202020204" pitchFamily="34" charset="0"/>
              <a:buChar char="•"/>
            </a:pPr>
            <a:r>
              <a:rPr lang="de-DE" b="1" dirty="0" err="1"/>
              <a:t>interpret</a:t>
            </a:r>
            <a:r>
              <a:rPr lang="de-DE" dirty="0"/>
              <a:t> </a:t>
            </a:r>
            <a:r>
              <a:rPr lang="de-DE" dirty="0" err="1"/>
              <a:t>basic</a:t>
            </a:r>
            <a:r>
              <a:rPr lang="de-DE" dirty="0"/>
              <a:t> </a:t>
            </a:r>
            <a:r>
              <a:rPr lang="de-DE" dirty="0" err="1"/>
              <a:t>meter</a:t>
            </a:r>
            <a:r>
              <a:rPr lang="de-DE" dirty="0"/>
              <a:t> and BMS </a:t>
            </a:r>
            <a:r>
              <a:rPr lang="de-DE" dirty="0" err="1"/>
              <a:t>trends</a:t>
            </a:r>
            <a:r>
              <a:rPr lang="de-DE" dirty="0"/>
              <a:t> </a:t>
            </a:r>
            <a:r>
              <a:rPr lang="de-DE" dirty="0" err="1"/>
              <a:t>for</a:t>
            </a:r>
            <a:r>
              <a:rPr lang="de-DE" dirty="0"/>
              <a:t> </a:t>
            </a:r>
            <a:r>
              <a:rPr lang="de-DE" dirty="0" err="1"/>
              <a:t>sources</a:t>
            </a:r>
            <a:r>
              <a:rPr lang="de-DE" dirty="0"/>
              <a:t>, </a:t>
            </a:r>
            <a:r>
              <a:rPr lang="de-DE" dirty="0" err="1"/>
              <a:t>storage</a:t>
            </a:r>
            <a:r>
              <a:rPr lang="de-DE" dirty="0"/>
              <a:t> and </a:t>
            </a:r>
            <a:r>
              <a:rPr lang="de-DE" dirty="0" err="1"/>
              <a:t>consumer</a:t>
            </a:r>
            <a:r>
              <a:rPr lang="de-DE" dirty="0"/>
              <a:t> </a:t>
            </a:r>
            <a:r>
              <a:rPr lang="de-DE" dirty="0" err="1"/>
              <a:t>demand</a:t>
            </a:r>
            <a:r>
              <a:rPr lang="de-DE" dirty="0"/>
              <a:t>; </a:t>
            </a:r>
          </a:p>
          <a:p>
            <a:pPr marL="342900" indent="-342900">
              <a:buFont typeface="Arial" panose="020B0604020202020204" pitchFamily="34" charset="0"/>
              <a:buChar char="•"/>
            </a:pPr>
            <a:r>
              <a:rPr lang="de-DE" b="1" dirty="0" err="1"/>
              <a:t>distinguish</a:t>
            </a:r>
            <a:r>
              <a:rPr lang="de-DE" dirty="0"/>
              <a:t> </a:t>
            </a:r>
            <a:r>
              <a:rPr lang="de-DE" dirty="0" err="1"/>
              <a:t>intended</a:t>
            </a:r>
            <a:r>
              <a:rPr lang="de-DE" dirty="0"/>
              <a:t> </a:t>
            </a:r>
            <a:r>
              <a:rPr lang="de-DE" dirty="0" err="1"/>
              <a:t>flexibility</a:t>
            </a:r>
            <a:r>
              <a:rPr lang="de-DE" dirty="0"/>
              <a:t> </a:t>
            </a:r>
            <a:r>
              <a:rPr lang="de-DE" dirty="0" err="1"/>
              <a:t>operation</a:t>
            </a:r>
            <a:r>
              <a:rPr lang="de-DE" dirty="0"/>
              <a:t> </a:t>
            </a:r>
            <a:r>
              <a:rPr lang="de-DE" dirty="0" err="1"/>
              <a:t>from</a:t>
            </a:r>
            <a:r>
              <a:rPr lang="de-DE" dirty="0"/>
              <a:t> abnormal </a:t>
            </a:r>
            <a:r>
              <a:rPr lang="de-DE" dirty="0" err="1"/>
              <a:t>behaviour</a:t>
            </a:r>
            <a:r>
              <a:rPr lang="de-DE" dirty="0"/>
              <a:t>; </a:t>
            </a:r>
          </a:p>
          <a:p>
            <a:pPr marL="342900" indent="-342900">
              <a:buFont typeface="Arial" panose="020B0604020202020204" pitchFamily="34" charset="0"/>
              <a:buChar char="•"/>
            </a:pPr>
            <a:r>
              <a:rPr lang="de-DE" b="1" dirty="0" err="1"/>
              <a:t>state</a:t>
            </a:r>
            <a:r>
              <a:rPr lang="de-DE" b="1" dirty="0"/>
              <a:t> </a:t>
            </a:r>
            <a:r>
              <a:rPr lang="de-DE" b="1" dirty="0" err="1"/>
              <a:t>what</a:t>
            </a:r>
            <a:r>
              <a:rPr lang="de-DE" b="1" dirty="0"/>
              <a:t> additional </a:t>
            </a:r>
            <a:r>
              <a:rPr lang="de-DE" b="1" dirty="0" err="1"/>
              <a:t>data</a:t>
            </a:r>
            <a:r>
              <a:rPr lang="de-DE" b="1" dirty="0"/>
              <a:t> </a:t>
            </a:r>
            <a:r>
              <a:rPr lang="de-DE" b="1" dirty="0" err="1"/>
              <a:t>is</a:t>
            </a:r>
            <a:r>
              <a:rPr lang="de-DE" b="1" dirty="0"/>
              <a:t> </a:t>
            </a:r>
            <a:r>
              <a:rPr lang="de-DE" b="1" dirty="0" err="1"/>
              <a:t>needed</a:t>
            </a:r>
            <a:r>
              <a:rPr lang="de-DE" dirty="0"/>
              <a:t> </a:t>
            </a:r>
            <a:r>
              <a:rPr lang="de-DE" dirty="0" err="1"/>
              <a:t>before</a:t>
            </a:r>
            <a:r>
              <a:rPr lang="de-DE" dirty="0"/>
              <a:t> </a:t>
            </a:r>
            <a:r>
              <a:rPr lang="de-DE" dirty="0" err="1"/>
              <a:t>diagnosing</a:t>
            </a:r>
            <a:r>
              <a:rPr lang="de-DE" dirty="0"/>
              <a:t> a fault.</a:t>
            </a:r>
          </a:p>
        </p:txBody>
      </p:sp>
    </p:spTree>
    <p:extLst>
      <p:ext uri="{BB962C8B-B14F-4D97-AF65-F5344CB8AC3E}">
        <p14:creationId xmlns:p14="http://schemas.microsoft.com/office/powerpoint/2010/main" val="1198215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0EB36F-5420-B8A9-F202-2A2A6ED47EBA}"/>
              </a:ext>
            </a:extLst>
          </p:cNvPr>
          <p:cNvSpPr>
            <a:spLocks noGrp="1"/>
          </p:cNvSpPr>
          <p:nvPr>
            <p:ph type="body" sz="quarter" idx="30"/>
          </p:nvPr>
        </p:nvSpPr>
        <p:spPr/>
        <p:txBody>
          <a:bodyPr/>
          <a:lstStyle/>
          <a:p>
            <a:r>
              <a:rPr lang="de-DE" dirty="0" err="1"/>
              <a:t>What</a:t>
            </a:r>
            <a:r>
              <a:rPr lang="de-DE" dirty="0"/>
              <a:t> </a:t>
            </a:r>
            <a:r>
              <a:rPr lang="de-DE" dirty="0" err="1"/>
              <a:t>is</a:t>
            </a:r>
            <a:r>
              <a:rPr lang="de-DE" dirty="0"/>
              <a:t> </a:t>
            </a:r>
            <a:r>
              <a:rPr lang="de-DE" dirty="0" err="1"/>
              <a:t>flexibility</a:t>
            </a:r>
            <a:r>
              <a:rPr lang="de-DE" dirty="0"/>
              <a:t> in </a:t>
            </a:r>
            <a:r>
              <a:rPr lang="de-DE" dirty="0" err="1"/>
              <a:t>district</a:t>
            </a:r>
            <a:r>
              <a:rPr lang="de-DE" dirty="0"/>
              <a:t> </a:t>
            </a:r>
            <a:r>
              <a:rPr lang="de-DE" dirty="0" err="1"/>
              <a:t>heating</a:t>
            </a:r>
            <a:r>
              <a:rPr lang="de-DE" dirty="0"/>
              <a:t>?</a:t>
            </a:r>
          </a:p>
        </p:txBody>
      </p:sp>
      <p:sp>
        <p:nvSpPr>
          <p:cNvPr id="3" name="Text Placeholder 2">
            <a:extLst>
              <a:ext uri="{FF2B5EF4-FFF2-40B4-BE49-F238E27FC236}">
                <a16:creationId xmlns:a16="http://schemas.microsoft.com/office/drawing/2014/main" id="{007F43AD-127E-5A58-C687-D133F45D1457}"/>
              </a:ext>
            </a:extLst>
          </p:cNvPr>
          <p:cNvSpPr>
            <a:spLocks noGrp="1"/>
          </p:cNvSpPr>
          <p:nvPr>
            <p:ph type="body" sz="quarter" idx="48"/>
          </p:nvPr>
        </p:nvSpPr>
        <p:spPr>
          <a:xfrm>
            <a:off x="854282" y="1864553"/>
            <a:ext cx="10598416" cy="4439577"/>
          </a:xfrm>
        </p:spPr>
        <p:txBody>
          <a:bodyPr/>
          <a:lstStyle/>
          <a:p>
            <a:r>
              <a:rPr lang="de-DE" dirty="0" err="1"/>
              <a:t>Flexibility</a:t>
            </a:r>
            <a:r>
              <a:rPr lang="de-DE" dirty="0"/>
              <a:t> </a:t>
            </a:r>
            <a:r>
              <a:rPr lang="de-DE" dirty="0" err="1"/>
              <a:t>is</a:t>
            </a:r>
            <a:r>
              <a:rPr lang="de-DE" dirty="0"/>
              <a:t> </a:t>
            </a:r>
            <a:r>
              <a:rPr lang="de-DE" dirty="0" err="1"/>
              <a:t>the</a:t>
            </a:r>
            <a:r>
              <a:rPr lang="de-DE" dirty="0"/>
              <a:t> </a:t>
            </a:r>
            <a:r>
              <a:rPr lang="de-DE" dirty="0" err="1"/>
              <a:t>ability</a:t>
            </a:r>
            <a:r>
              <a:rPr lang="de-DE" dirty="0"/>
              <a:t> </a:t>
            </a:r>
            <a:r>
              <a:rPr lang="de-DE" dirty="0" err="1"/>
              <a:t>of</a:t>
            </a:r>
            <a:r>
              <a:rPr lang="de-DE" dirty="0"/>
              <a:t> a </a:t>
            </a:r>
            <a:r>
              <a:rPr lang="de-DE" dirty="0" err="1"/>
              <a:t>heat</a:t>
            </a:r>
            <a:r>
              <a:rPr lang="de-DE" dirty="0"/>
              <a:t>-network </a:t>
            </a:r>
            <a:r>
              <a:rPr lang="de-DE" dirty="0" err="1"/>
              <a:t>system</a:t>
            </a:r>
            <a:r>
              <a:rPr lang="de-DE" dirty="0"/>
              <a:t> </a:t>
            </a:r>
            <a:r>
              <a:rPr lang="de-DE" dirty="0" err="1"/>
              <a:t>to</a:t>
            </a:r>
            <a:r>
              <a:rPr lang="de-DE" dirty="0"/>
              <a:t> </a:t>
            </a:r>
            <a:r>
              <a:rPr lang="de-DE" dirty="0" err="1"/>
              <a:t>change</a:t>
            </a:r>
            <a:r>
              <a:rPr lang="de-DE" dirty="0"/>
              <a:t>:</a:t>
            </a:r>
          </a:p>
          <a:p>
            <a:pPr marL="342900" indent="-342900">
              <a:buFont typeface="Arial" panose="020B0604020202020204" pitchFamily="34" charset="0"/>
              <a:buChar char="•"/>
            </a:pPr>
            <a:r>
              <a:rPr lang="de-DE" dirty="0" err="1"/>
              <a:t>when</a:t>
            </a:r>
            <a:r>
              <a:rPr lang="de-DE" dirty="0"/>
              <a:t> </a:t>
            </a:r>
            <a:r>
              <a:rPr lang="de-DE" dirty="0" err="1"/>
              <a:t>heat</a:t>
            </a:r>
            <a:r>
              <a:rPr lang="de-DE" dirty="0"/>
              <a:t> </a:t>
            </a:r>
            <a:r>
              <a:rPr lang="de-DE" dirty="0" err="1"/>
              <a:t>is</a:t>
            </a:r>
            <a:r>
              <a:rPr lang="de-DE" dirty="0"/>
              <a:t> </a:t>
            </a:r>
            <a:r>
              <a:rPr lang="de-DE" dirty="0" err="1"/>
              <a:t>produced</a:t>
            </a:r>
            <a:r>
              <a:rPr lang="de-DE" dirty="0"/>
              <a:t>; </a:t>
            </a:r>
          </a:p>
          <a:p>
            <a:pPr marL="342900" indent="-342900">
              <a:buFont typeface="Arial" panose="020B0604020202020204" pitchFamily="34" charset="0"/>
              <a:buChar char="•"/>
            </a:pPr>
            <a:r>
              <a:rPr lang="de-DE" dirty="0" err="1"/>
              <a:t>which</a:t>
            </a:r>
            <a:r>
              <a:rPr lang="de-DE" dirty="0"/>
              <a:t> </a:t>
            </a:r>
            <a:r>
              <a:rPr lang="de-DE" dirty="0" err="1"/>
              <a:t>heat</a:t>
            </a:r>
            <a:r>
              <a:rPr lang="de-DE" dirty="0"/>
              <a:t> source </a:t>
            </a:r>
            <a:r>
              <a:rPr lang="de-DE" dirty="0" err="1"/>
              <a:t>is</a:t>
            </a:r>
            <a:r>
              <a:rPr lang="de-DE" dirty="0"/>
              <a:t> </a:t>
            </a:r>
            <a:r>
              <a:rPr lang="de-DE" dirty="0" err="1"/>
              <a:t>used</a:t>
            </a:r>
            <a:r>
              <a:rPr lang="de-DE" dirty="0"/>
              <a:t>; </a:t>
            </a:r>
          </a:p>
          <a:p>
            <a:pPr marL="342900" indent="-342900">
              <a:buFont typeface="Arial" panose="020B0604020202020204" pitchFamily="34" charset="0"/>
              <a:buChar char="•"/>
            </a:pPr>
            <a:r>
              <a:rPr lang="de-DE" dirty="0" err="1"/>
              <a:t>when</a:t>
            </a:r>
            <a:r>
              <a:rPr lang="de-DE" dirty="0"/>
              <a:t> </a:t>
            </a:r>
            <a:r>
              <a:rPr lang="de-DE" dirty="0" err="1"/>
              <a:t>heat</a:t>
            </a:r>
            <a:r>
              <a:rPr lang="de-DE" dirty="0"/>
              <a:t> </a:t>
            </a:r>
            <a:r>
              <a:rPr lang="de-DE" dirty="0" err="1"/>
              <a:t>is</a:t>
            </a:r>
            <a:r>
              <a:rPr lang="de-DE" dirty="0"/>
              <a:t> </a:t>
            </a:r>
            <a:r>
              <a:rPr lang="de-DE" dirty="0" err="1"/>
              <a:t>stored</a:t>
            </a:r>
            <a:r>
              <a:rPr lang="de-DE" dirty="0"/>
              <a:t> </a:t>
            </a:r>
            <a:r>
              <a:rPr lang="de-DE" dirty="0" err="1"/>
              <a:t>or</a:t>
            </a:r>
            <a:r>
              <a:rPr lang="de-DE" dirty="0"/>
              <a:t> </a:t>
            </a:r>
            <a:r>
              <a:rPr lang="de-DE" dirty="0" err="1"/>
              <a:t>released</a:t>
            </a:r>
            <a:r>
              <a:rPr lang="de-DE" dirty="0"/>
              <a:t>; </a:t>
            </a:r>
          </a:p>
          <a:p>
            <a:pPr marL="342900" indent="-342900">
              <a:buFont typeface="Arial" panose="020B0604020202020204" pitchFamily="34" charset="0"/>
              <a:buChar char="•"/>
            </a:pPr>
            <a:r>
              <a:rPr lang="de-DE" dirty="0" err="1"/>
              <a:t>how</a:t>
            </a:r>
            <a:r>
              <a:rPr lang="de-DE" dirty="0"/>
              <a:t> </a:t>
            </a:r>
            <a:r>
              <a:rPr lang="de-DE" dirty="0" err="1"/>
              <a:t>much</a:t>
            </a:r>
            <a:r>
              <a:rPr lang="de-DE" dirty="0"/>
              <a:t> </a:t>
            </a:r>
            <a:r>
              <a:rPr lang="de-DE" dirty="0" err="1"/>
              <a:t>heat</a:t>
            </a:r>
            <a:r>
              <a:rPr lang="de-DE" dirty="0"/>
              <a:t> </a:t>
            </a:r>
            <a:r>
              <a:rPr lang="de-DE" dirty="0" err="1"/>
              <a:t>consumers</a:t>
            </a:r>
            <a:r>
              <a:rPr lang="de-DE" dirty="0"/>
              <a:t> </a:t>
            </a:r>
            <a:r>
              <a:rPr lang="de-DE" dirty="0" err="1"/>
              <a:t>take</a:t>
            </a:r>
            <a:r>
              <a:rPr lang="de-DE" dirty="0"/>
              <a:t>; </a:t>
            </a:r>
          </a:p>
          <a:p>
            <a:pPr marL="342900" indent="-342900">
              <a:buFont typeface="Arial" panose="020B0604020202020204" pitchFamily="34" charset="0"/>
              <a:buChar char="•"/>
            </a:pPr>
            <a:r>
              <a:rPr lang="de-DE" dirty="0" err="1"/>
              <a:t>how</a:t>
            </a:r>
            <a:r>
              <a:rPr lang="de-DE" dirty="0"/>
              <a:t> </a:t>
            </a:r>
            <a:r>
              <a:rPr lang="de-DE" dirty="0" err="1"/>
              <a:t>electricity-consuming</a:t>
            </a:r>
            <a:r>
              <a:rPr lang="de-DE" dirty="0"/>
              <a:t> </a:t>
            </a:r>
            <a:r>
              <a:rPr lang="de-DE" dirty="0" err="1"/>
              <a:t>equipment</a:t>
            </a:r>
            <a:r>
              <a:rPr lang="de-DE" dirty="0"/>
              <a:t> </a:t>
            </a:r>
            <a:r>
              <a:rPr lang="de-DE" dirty="0" err="1"/>
              <a:t>operates</a:t>
            </a:r>
            <a:r>
              <a:rPr lang="de-DE" dirty="0"/>
              <a:t>. </a:t>
            </a:r>
          </a:p>
          <a:p>
            <a:endParaRPr lang="de-DE" dirty="0"/>
          </a:p>
          <a:p>
            <a:r>
              <a:rPr lang="de-DE" dirty="0"/>
              <a:t>The </a:t>
            </a:r>
            <a:r>
              <a:rPr lang="de-DE" dirty="0" err="1"/>
              <a:t>system</a:t>
            </a:r>
            <a:r>
              <a:rPr lang="de-DE" dirty="0"/>
              <a:t> </a:t>
            </a:r>
            <a:r>
              <a:rPr lang="de-DE" dirty="0" err="1"/>
              <a:t>should</a:t>
            </a:r>
            <a:r>
              <a:rPr lang="de-DE" dirty="0"/>
              <a:t> </a:t>
            </a:r>
            <a:r>
              <a:rPr lang="de-DE" dirty="0" err="1"/>
              <a:t>adapt</a:t>
            </a:r>
            <a:r>
              <a:rPr lang="de-DE" dirty="0"/>
              <a:t> </a:t>
            </a:r>
            <a:r>
              <a:rPr lang="de-DE" dirty="0" err="1"/>
              <a:t>while</a:t>
            </a:r>
            <a:r>
              <a:rPr lang="de-DE" dirty="0"/>
              <a:t> </a:t>
            </a:r>
            <a:r>
              <a:rPr lang="de-DE" dirty="0" err="1"/>
              <a:t>maintaining</a:t>
            </a:r>
            <a:r>
              <a:rPr lang="de-DE" dirty="0"/>
              <a:t> </a:t>
            </a:r>
            <a:r>
              <a:rPr lang="de-DE" dirty="0" err="1"/>
              <a:t>comfort</a:t>
            </a:r>
            <a:r>
              <a:rPr lang="de-DE" dirty="0"/>
              <a:t>, </a:t>
            </a:r>
            <a:r>
              <a:rPr lang="de-DE" dirty="0" err="1"/>
              <a:t>domestic</a:t>
            </a:r>
            <a:r>
              <a:rPr lang="de-DE" dirty="0"/>
              <a:t>-hot-</a:t>
            </a:r>
            <a:r>
              <a:rPr lang="de-DE" dirty="0" err="1"/>
              <a:t>water</a:t>
            </a:r>
            <a:r>
              <a:rPr lang="de-DE" dirty="0"/>
              <a:t> </a:t>
            </a:r>
            <a:r>
              <a:rPr lang="de-DE" dirty="0" err="1"/>
              <a:t>service</a:t>
            </a:r>
            <a:r>
              <a:rPr lang="de-DE" dirty="0"/>
              <a:t>, </a:t>
            </a:r>
            <a:r>
              <a:rPr lang="de-DE" dirty="0" err="1"/>
              <a:t>safety</a:t>
            </a:r>
            <a:r>
              <a:rPr lang="de-DE" dirty="0"/>
              <a:t> and </a:t>
            </a:r>
            <a:r>
              <a:rPr lang="de-DE" dirty="0" err="1"/>
              <a:t>stable</a:t>
            </a:r>
            <a:r>
              <a:rPr lang="de-DE" dirty="0"/>
              <a:t> network </a:t>
            </a:r>
            <a:r>
              <a:rPr lang="de-DE" dirty="0" err="1"/>
              <a:t>operation</a:t>
            </a:r>
            <a:r>
              <a:rPr lang="de-DE" dirty="0"/>
              <a:t>. </a:t>
            </a:r>
          </a:p>
          <a:p>
            <a:r>
              <a:rPr lang="de-DE" dirty="0" err="1"/>
              <a:t>Flexibility</a:t>
            </a:r>
            <a:r>
              <a:rPr lang="de-DE" dirty="0"/>
              <a:t> </a:t>
            </a:r>
            <a:r>
              <a:rPr lang="de-DE" dirty="0" err="1"/>
              <a:t>changes</a:t>
            </a:r>
            <a:r>
              <a:rPr lang="de-DE" dirty="0"/>
              <a:t> </a:t>
            </a:r>
            <a:r>
              <a:rPr lang="de-DE" dirty="0" err="1"/>
              <a:t>the</a:t>
            </a:r>
            <a:r>
              <a:rPr lang="de-DE" dirty="0"/>
              <a:t> </a:t>
            </a:r>
            <a:r>
              <a:rPr lang="de-DE" dirty="0" err="1"/>
              <a:t>timing</a:t>
            </a:r>
            <a:r>
              <a:rPr lang="de-DE" dirty="0"/>
              <a:t> </a:t>
            </a:r>
            <a:r>
              <a:rPr lang="de-DE" dirty="0" err="1"/>
              <a:t>or</a:t>
            </a:r>
            <a:r>
              <a:rPr lang="de-DE" dirty="0"/>
              <a:t> source </a:t>
            </a:r>
            <a:r>
              <a:rPr lang="de-DE" dirty="0" err="1"/>
              <a:t>of</a:t>
            </a:r>
            <a:r>
              <a:rPr lang="de-DE" dirty="0"/>
              <a:t> </a:t>
            </a:r>
            <a:r>
              <a:rPr lang="de-DE" dirty="0" err="1"/>
              <a:t>heat</a:t>
            </a:r>
            <a:r>
              <a:rPr lang="de-DE" dirty="0"/>
              <a:t>, not </a:t>
            </a:r>
            <a:r>
              <a:rPr lang="de-DE" dirty="0" err="1"/>
              <a:t>the</a:t>
            </a:r>
            <a:r>
              <a:rPr lang="de-DE" dirty="0"/>
              <a:t> </a:t>
            </a:r>
            <a:r>
              <a:rPr lang="de-DE" dirty="0" err="1"/>
              <a:t>required</a:t>
            </a:r>
            <a:r>
              <a:rPr lang="de-DE" dirty="0"/>
              <a:t> </a:t>
            </a:r>
            <a:r>
              <a:rPr lang="de-DE" dirty="0" err="1"/>
              <a:t>service</a:t>
            </a:r>
            <a:r>
              <a:rPr lang="de-DE" dirty="0"/>
              <a:t> </a:t>
            </a:r>
            <a:r>
              <a:rPr lang="de-DE" dirty="0" err="1"/>
              <a:t>to</a:t>
            </a:r>
            <a:r>
              <a:rPr lang="de-DE" dirty="0"/>
              <a:t> </a:t>
            </a:r>
            <a:r>
              <a:rPr lang="de-DE" dirty="0" err="1"/>
              <a:t>the</a:t>
            </a:r>
            <a:r>
              <a:rPr lang="de-DE" dirty="0"/>
              <a:t> </a:t>
            </a:r>
            <a:r>
              <a:rPr lang="de-DE" dirty="0" err="1"/>
              <a:t>user</a:t>
            </a:r>
            <a:r>
              <a:rPr lang="de-DE" dirty="0"/>
              <a:t>. </a:t>
            </a:r>
            <a:r>
              <a:rPr lang="en-US" dirty="0"/>
              <a:t>Flexibility should be described by service, magnitude, duration, response time, location and recovery effect.</a:t>
            </a:r>
            <a:endParaRPr lang="de-DE" dirty="0"/>
          </a:p>
        </p:txBody>
      </p:sp>
    </p:spTree>
    <p:extLst>
      <p:ext uri="{BB962C8B-B14F-4D97-AF65-F5344CB8AC3E}">
        <p14:creationId xmlns:p14="http://schemas.microsoft.com/office/powerpoint/2010/main" val="2021963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F9109F-B644-8D2A-55CA-3DFE0C98272B}"/>
              </a:ext>
            </a:extLst>
          </p:cNvPr>
          <p:cNvSpPr>
            <a:spLocks noGrp="1"/>
          </p:cNvSpPr>
          <p:nvPr>
            <p:ph type="body" sz="quarter" idx="30"/>
          </p:nvPr>
        </p:nvSpPr>
        <p:spPr/>
        <p:txBody>
          <a:bodyPr/>
          <a:lstStyle/>
          <a:p>
            <a:r>
              <a:rPr lang="de-DE" dirty="0" err="1"/>
              <a:t>Three</a:t>
            </a:r>
            <a:r>
              <a:rPr lang="de-DE" dirty="0"/>
              <a:t> </a:t>
            </a:r>
            <a:r>
              <a:rPr lang="de-DE" dirty="0" err="1"/>
              <a:t>related</a:t>
            </a:r>
            <a:r>
              <a:rPr lang="de-DE" dirty="0"/>
              <a:t> </a:t>
            </a:r>
            <a:r>
              <a:rPr lang="de-DE" dirty="0" err="1"/>
              <a:t>flexibility</a:t>
            </a:r>
            <a:r>
              <a:rPr lang="de-DE" dirty="0"/>
              <a:t> </a:t>
            </a:r>
            <a:r>
              <a:rPr lang="de-DE" dirty="0" err="1"/>
              <a:t>concepts</a:t>
            </a:r>
            <a:endParaRPr lang="de-DE" dirty="0"/>
          </a:p>
        </p:txBody>
      </p:sp>
      <p:sp>
        <p:nvSpPr>
          <p:cNvPr id="3" name="Text Placeholder 2">
            <a:extLst>
              <a:ext uri="{FF2B5EF4-FFF2-40B4-BE49-F238E27FC236}">
                <a16:creationId xmlns:a16="http://schemas.microsoft.com/office/drawing/2014/main" id="{FACF452F-B0AF-47ED-499F-9D25EB1DE829}"/>
              </a:ext>
            </a:extLst>
          </p:cNvPr>
          <p:cNvSpPr>
            <a:spLocks noGrp="1"/>
          </p:cNvSpPr>
          <p:nvPr>
            <p:ph type="body" sz="quarter" idx="48"/>
          </p:nvPr>
        </p:nvSpPr>
        <p:spPr>
          <a:xfrm>
            <a:off x="854282" y="1653703"/>
            <a:ext cx="10483429" cy="4650428"/>
          </a:xfrm>
        </p:spPr>
        <p:txBody>
          <a:bodyPr/>
          <a:lstStyle/>
          <a:p>
            <a:r>
              <a:rPr lang="de-DE" sz="2000" b="1" dirty="0"/>
              <a:t>Thermal </a:t>
            </a:r>
            <a:r>
              <a:rPr lang="de-DE" sz="2000" b="1" dirty="0" err="1"/>
              <a:t>flexibility</a:t>
            </a:r>
            <a:endParaRPr lang="de-DE" sz="2000" b="1" dirty="0"/>
          </a:p>
          <a:p>
            <a:r>
              <a:rPr lang="de-DE" sz="2000" dirty="0" err="1"/>
              <a:t>Changing</a:t>
            </a:r>
            <a:r>
              <a:rPr lang="de-DE" sz="2000" dirty="0"/>
              <a:t> </a:t>
            </a:r>
            <a:r>
              <a:rPr lang="de-DE" sz="2000" dirty="0" err="1"/>
              <a:t>the</a:t>
            </a:r>
            <a:r>
              <a:rPr lang="de-DE" sz="2000" dirty="0"/>
              <a:t> </a:t>
            </a:r>
            <a:r>
              <a:rPr lang="de-DE" sz="2000" dirty="0" err="1"/>
              <a:t>timing</a:t>
            </a:r>
            <a:r>
              <a:rPr lang="de-DE" sz="2000" dirty="0"/>
              <a:t> </a:t>
            </a:r>
            <a:r>
              <a:rPr lang="de-DE" sz="2000" dirty="0" err="1"/>
              <a:t>of</a:t>
            </a:r>
            <a:r>
              <a:rPr lang="de-DE" sz="2000" dirty="0"/>
              <a:t> </a:t>
            </a:r>
            <a:r>
              <a:rPr lang="de-DE" sz="2000" dirty="0" err="1"/>
              <a:t>heat</a:t>
            </a:r>
            <a:r>
              <a:rPr lang="de-DE" sz="2000" dirty="0"/>
              <a:t> </a:t>
            </a:r>
            <a:r>
              <a:rPr lang="de-DE" sz="2000" dirty="0" err="1"/>
              <a:t>production</a:t>
            </a:r>
            <a:r>
              <a:rPr lang="de-DE" sz="2000" dirty="0"/>
              <a:t> </a:t>
            </a:r>
            <a:r>
              <a:rPr lang="de-DE" sz="2000" dirty="0" err="1"/>
              <a:t>or</a:t>
            </a:r>
            <a:r>
              <a:rPr lang="de-DE" sz="2000" dirty="0"/>
              <a:t> </a:t>
            </a:r>
            <a:r>
              <a:rPr lang="de-DE" sz="2000" dirty="0" err="1"/>
              <a:t>consumption</a:t>
            </a:r>
            <a:r>
              <a:rPr lang="de-DE" sz="2000" dirty="0"/>
              <a:t> </a:t>
            </a:r>
            <a:r>
              <a:rPr lang="de-DE" sz="2000" dirty="0" err="1"/>
              <a:t>using</a:t>
            </a:r>
            <a:r>
              <a:rPr lang="de-DE" sz="2000" dirty="0"/>
              <a:t>:</a:t>
            </a:r>
          </a:p>
          <a:p>
            <a:pPr marL="342900" indent="-342900">
              <a:buFont typeface="Arial" panose="020B0604020202020204" pitchFamily="34" charset="0"/>
              <a:buChar char="•"/>
            </a:pPr>
            <a:r>
              <a:rPr lang="de-DE" sz="2000" dirty="0"/>
              <a:t>thermal </a:t>
            </a:r>
            <a:r>
              <a:rPr lang="de-DE" sz="2000" dirty="0" err="1"/>
              <a:t>storage</a:t>
            </a:r>
            <a:r>
              <a:rPr lang="de-DE" sz="2000" dirty="0"/>
              <a:t>; </a:t>
            </a:r>
          </a:p>
          <a:p>
            <a:pPr marL="342900" indent="-342900">
              <a:buFont typeface="Arial" panose="020B0604020202020204" pitchFamily="34" charset="0"/>
              <a:buChar char="•"/>
            </a:pPr>
            <a:r>
              <a:rPr lang="de-DE" sz="2000" dirty="0" err="1"/>
              <a:t>building</a:t>
            </a:r>
            <a:r>
              <a:rPr lang="de-DE" sz="2000" dirty="0"/>
              <a:t> thermal </a:t>
            </a:r>
            <a:r>
              <a:rPr lang="de-DE" sz="2000" dirty="0" err="1"/>
              <a:t>mass</a:t>
            </a:r>
            <a:r>
              <a:rPr lang="de-DE" sz="2000" dirty="0"/>
              <a:t>; </a:t>
            </a:r>
          </a:p>
          <a:p>
            <a:pPr marL="342900" indent="-342900">
              <a:buFont typeface="Arial" panose="020B0604020202020204" pitchFamily="34" charset="0"/>
              <a:buChar char="•"/>
            </a:pPr>
            <a:r>
              <a:rPr lang="de-DE" sz="2000" dirty="0"/>
              <a:t>network-</a:t>
            </a:r>
            <a:r>
              <a:rPr lang="de-DE" sz="2000" dirty="0" err="1"/>
              <a:t>water</a:t>
            </a:r>
            <a:r>
              <a:rPr lang="de-DE" sz="2000" dirty="0"/>
              <a:t> </a:t>
            </a:r>
            <a:r>
              <a:rPr lang="de-DE" sz="2000" dirty="0" err="1"/>
              <a:t>volume</a:t>
            </a:r>
            <a:r>
              <a:rPr lang="de-DE" sz="2000" dirty="0"/>
              <a:t>; </a:t>
            </a:r>
          </a:p>
          <a:p>
            <a:pPr marL="342900" indent="-342900">
              <a:buFont typeface="Arial" panose="020B0604020202020204" pitchFamily="34" charset="0"/>
              <a:buChar char="•"/>
            </a:pPr>
            <a:r>
              <a:rPr lang="de-DE" sz="2000" dirty="0" err="1"/>
              <a:t>controllable</a:t>
            </a:r>
            <a:r>
              <a:rPr lang="de-DE" sz="2000" dirty="0"/>
              <a:t> </a:t>
            </a:r>
            <a:r>
              <a:rPr lang="de-DE" sz="2000" dirty="0" err="1"/>
              <a:t>heat</a:t>
            </a:r>
            <a:r>
              <a:rPr lang="de-DE" sz="2000" dirty="0"/>
              <a:t> </a:t>
            </a:r>
            <a:r>
              <a:rPr lang="de-DE" sz="2000" dirty="0" err="1"/>
              <a:t>demand</a:t>
            </a:r>
            <a:r>
              <a:rPr lang="de-DE" sz="2000" dirty="0"/>
              <a:t>. </a:t>
            </a:r>
          </a:p>
          <a:p>
            <a:r>
              <a:rPr lang="de-DE" sz="2000" b="1" dirty="0"/>
              <a:t>Operational </a:t>
            </a:r>
            <a:r>
              <a:rPr lang="de-DE" sz="2000" b="1" dirty="0" err="1"/>
              <a:t>flexibility</a:t>
            </a:r>
            <a:endParaRPr lang="de-DE" sz="2000" b="1" dirty="0"/>
          </a:p>
          <a:p>
            <a:r>
              <a:rPr lang="de-DE" sz="2000" dirty="0" err="1"/>
              <a:t>Changing</a:t>
            </a:r>
            <a:r>
              <a:rPr lang="de-DE" sz="2000" dirty="0"/>
              <a:t> </a:t>
            </a:r>
            <a:r>
              <a:rPr lang="de-DE" sz="2000" dirty="0" err="1"/>
              <a:t>which</a:t>
            </a:r>
            <a:r>
              <a:rPr lang="de-DE" sz="2000" dirty="0"/>
              <a:t> </a:t>
            </a:r>
            <a:r>
              <a:rPr lang="de-DE" sz="2000" dirty="0" err="1"/>
              <a:t>equipment</a:t>
            </a:r>
            <a:r>
              <a:rPr lang="de-DE" sz="2000" dirty="0"/>
              <a:t> </a:t>
            </a:r>
            <a:r>
              <a:rPr lang="de-DE" sz="2000" dirty="0" err="1"/>
              <a:t>operates</a:t>
            </a:r>
            <a:r>
              <a:rPr lang="de-DE" sz="2000" dirty="0"/>
              <a:t>, </a:t>
            </a:r>
            <a:r>
              <a:rPr lang="de-DE" sz="2000" dirty="0" err="1"/>
              <a:t>when</a:t>
            </a:r>
            <a:r>
              <a:rPr lang="de-DE" sz="2000" dirty="0"/>
              <a:t> </a:t>
            </a:r>
            <a:r>
              <a:rPr lang="de-DE" sz="2000" dirty="0" err="1"/>
              <a:t>it</a:t>
            </a:r>
            <a:r>
              <a:rPr lang="de-DE" sz="2000" dirty="0"/>
              <a:t> </a:t>
            </a:r>
            <a:r>
              <a:rPr lang="de-DE" sz="2000" dirty="0" err="1"/>
              <a:t>starts</a:t>
            </a:r>
            <a:r>
              <a:rPr lang="de-DE" sz="2000" dirty="0"/>
              <a:t> and </a:t>
            </a:r>
            <a:r>
              <a:rPr lang="de-DE" sz="2000" dirty="0" err="1"/>
              <a:t>what</a:t>
            </a:r>
            <a:r>
              <a:rPr lang="de-DE" sz="2000" dirty="0"/>
              <a:t> </a:t>
            </a:r>
            <a:r>
              <a:rPr lang="de-DE" sz="2000" dirty="0" err="1"/>
              <a:t>output</a:t>
            </a:r>
            <a:r>
              <a:rPr lang="de-DE" sz="2000" dirty="0"/>
              <a:t> </a:t>
            </a:r>
            <a:r>
              <a:rPr lang="de-DE" sz="2000" dirty="0" err="1"/>
              <a:t>it</a:t>
            </a:r>
            <a:r>
              <a:rPr lang="de-DE" sz="2000" dirty="0"/>
              <a:t> </a:t>
            </a:r>
            <a:r>
              <a:rPr lang="de-DE" sz="2000" dirty="0" err="1"/>
              <a:t>provides</a:t>
            </a:r>
            <a:r>
              <a:rPr lang="de-DE" sz="2000" dirty="0"/>
              <a:t>.</a:t>
            </a:r>
          </a:p>
          <a:p>
            <a:r>
              <a:rPr lang="de-DE" sz="2000" b="1" dirty="0" err="1"/>
              <a:t>Sector</a:t>
            </a:r>
            <a:r>
              <a:rPr lang="de-DE" sz="2000" b="1" dirty="0"/>
              <a:t> </a:t>
            </a:r>
            <a:r>
              <a:rPr lang="de-DE" sz="2000" b="1" dirty="0" err="1"/>
              <a:t>coupling</a:t>
            </a:r>
            <a:endParaRPr lang="de-DE" sz="2000" b="1" dirty="0"/>
          </a:p>
          <a:p>
            <a:r>
              <a:rPr lang="de-DE" sz="2000" dirty="0" err="1"/>
              <a:t>Coordinating</a:t>
            </a:r>
            <a:r>
              <a:rPr lang="de-DE" sz="2000" dirty="0"/>
              <a:t> </a:t>
            </a:r>
            <a:r>
              <a:rPr lang="de-DE" sz="2000" dirty="0" err="1"/>
              <a:t>heating</a:t>
            </a:r>
            <a:r>
              <a:rPr lang="de-DE" sz="2000" dirty="0"/>
              <a:t> </a:t>
            </a:r>
            <a:r>
              <a:rPr lang="de-DE" sz="2000" dirty="0" err="1"/>
              <a:t>with</a:t>
            </a:r>
            <a:r>
              <a:rPr lang="de-DE" sz="2000" dirty="0"/>
              <a:t> </a:t>
            </a:r>
            <a:r>
              <a:rPr lang="de-DE" sz="2000" dirty="0" err="1"/>
              <a:t>the</a:t>
            </a:r>
            <a:r>
              <a:rPr lang="de-DE" sz="2000" dirty="0"/>
              <a:t> </a:t>
            </a:r>
            <a:r>
              <a:rPr lang="de-DE" sz="2000" dirty="0" err="1"/>
              <a:t>electricity</a:t>
            </a:r>
            <a:r>
              <a:rPr lang="de-DE" sz="2000" dirty="0"/>
              <a:t> </a:t>
            </a:r>
            <a:r>
              <a:rPr lang="de-DE" sz="2000" dirty="0" err="1"/>
              <a:t>system</a:t>
            </a:r>
            <a:r>
              <a:rPr lang="de-DE" sz="2000" dirty="0"/>
              <a:t> </a:t>
            </a:r>
            <a:r>
              <a:rPr lang="de-DE" sz="2000" dirty="0" err="1"/>
              <a:t>through</a:t>
            </a:r>
            <a:r>
              <a:rPr lang="de-DE" sz="2000" dirty="0"/>
              <a:t>:</a:t>
            </a:r>
          </a:p>
          <a:p>
            <a:pPr marL="342900" indent="-342900">
              <a:buFont typeface="Arial" panose="020B0604020202020204" pitchFamily="34" charset="0"/>
              <a:buChar char="•"/>
            </a:pPr>
            <a:r>
              <a:rPr lang="de-DE" sz="2000" dirty="0" err="1"/>
              <a:t>heat</a:t>
            </a:r>
            <a:r>
              <a:rPr lang="de-DE" sz="2000" dirty="0"/>
              <a:t> </a:t>
            </a:r>
            <a:r>
              <a:rPr lang="de-DE" sz="2000" dirty="0" err="1"/>
              <a:t>pumps</a:t>
            </a:r>
            <a:r>
              <a:rPr lang="de-DE" sz="2000" dirty="0"/>
              <a:t>; </a:t>
            </a:r>
          </a:p>
          <a:p>
            <a:pPr marL="342900" indent="-342900">
              <a:buFont typeface="Arial" panose="020B0604020202020204" pitchFamily="34" charset="0"/>
              <a:buChar char="•"/>
            </a:pPr>
            <a:r>
              <a:rPr lang="de-DE" sz="2000" dirty="0" err="1"/>
              <a:t>electric</a:t>
            </a:r>
            <a:r>
              <a:rPr lang="de-DE" sz="2000" dirty="0"/>
              <a:t> </a:t>
            </a:r>
            <a:r>
              <a:rPr lang="de-DE" sz="2000" dirty="0" err="1"/>
              <a:t>boilers</a:t>
            </a:r>
            <a:r>
              <a:rPr lang="de-DE" sz="2000" dirty="0"/>
              <a:t>; </a:t>
            </a:r>
          </a:p>
          <a:p>
            <a:pPr marL="342900" indent="-342900">
              <a:buFont typeface="Arial" panose="020B0604020202020204" pitchFamily="34" charset="0"/>
              <a:buChar char="•"/>
            </a:pPr>
            <a:r>
              <a:rPr lang="de-DE" sz="2000" dirty="0" err="1"/>
              <a:t>combined</a:t>
            </a:r>
            <a:r>
              <a:rPr lang="de-DE" sz="2000" dirty="0"/>
              <a:t> </a:t>
            </a:r>
            <a:r>
              <a:rPr lang="de-DE" sz="2000" dirty="0" err="1"/>
              <a:t>heat</a:t>
            </a:r>
            <a:r>
              <a:rPr lang="de-DE" sz="2000" dirty="0"/>
              <a:t> and power; </a:t>
            </a:r>
          </a:p>
          <a:p>
            <a:pPr marL="342900" indent="-342900">
              <a:buFont typeface="Arial" panose="020B0604020202020204" pitchFamily="34" charset="0"/>
              <a:buChar char="•"/>
            </a:pPr>
            <a:r>
              <a:rPr lang="de-DE" sz="2000" dirty="0" err="1"/>
              <a:t>electricity-price</a:t>
            </a:r>
            <a:r>
              <a:rPr lang="de-DE" sz="2000" dirty="0"/>
              <a:t> </a:t>
            </a:r>
            <a:r>
              <a:rPr lang="de-DE" sz="2000" dirty="0" err="1"/>
              <a:t>or</a:t>
            </a:r>
            <a:r>
              <a:rPr lang="de-DE" sz="2000" dirty="0"/>
              <a:t> </a:t>
            </a:r>
            <a:r>
              <a:rPr lang="de-DE" sz="2000" dirty="0" err="1"/>
              <a:t>carbon-intensity</a:t>
            </a:r>
            <a:r>
              <a:rPr lang="de-DE" sz="2000" dirty="0"/>
              <a:t> </a:t>
            </a:r>
            <a:r>
              <a:rPr lang="de-DE" sz="2000" dirty="0" err="1"/>
              <a:t>signals</a:t>
            </a:r>
            <a:r>
              <a:rPr lang="de-DE" sz="2000" dirty="0"/>
              <a:t>.</a:t>
            </a:r>
          </a:p>
          <a:p>
            <a:r>
              <a:rPr lang="en-US" sz="2000" dirty="0"/>
              <a:t>Sector coupling is beneficial only when electricity price/carbon signal, conversion efficiency and network constraints support it.</a:t>
            </a:r>
            <a:endParaRPr lang="de-DE" sz="2000" dirty="0"/>
          </a:p>
        </p:txBody>
      </p:sp>
    </p:spTree>
    <p:extLst>
      <p:ext uri="{BB962C8B-B14F-4D97-AF65-F5344CB8AC3E}">
        <p14:creationId xmlns:p14="http://schemas.microsoft.com/office/powerpoint/2010/main" val="4134999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015DE4-77B8-7DD0-F0CD-8048BCA199DC}"/>
              </a:ext>
            </a:extLst>
          </p:cNvPr>
          <p:cNvSpPr>
            <a:spLocks noGrp="1"/>
          </p:cNvSpPr>
          <p:nvPr>
            <p:ph type="body" sz="quarter" idx="30"/>
          </p:nvPr>
        </p:nvSpPr>
        <p:spPr/>
        <p:txBody>
          <a:bodyPr/>
          <a:lstStyle/>
          <a:p>
            <a:r>
              <a:rPr lang="de-DE" dirty="0" err="1"/>
              <a:t>Where</a:t>
            </a:r>
            <a:r>
              <a:rPr lang="de-DE" dirty="0"/>
              <a:t> </a:t>
            </a:r>
            <a:r>
              <a:rPr lang="de-DE" dirty="0" err="1"/>
              <a:t>can</a:t>
            </a:r>
            <a:r>
              <a:rPr lang="de-DE" dirty="0"/>
              <a:t> </a:t>
            </a:r>
            <a:r>
              <a:rPr lang="de-DE" dirty="0" err="1"/>
              <a:t>flexibility</a:t>
            </a:r>
            <a:r>
              <a:rPr lang="de-DE" dirty="0"/>
              <a:t> </a:t>
            </a:r>
            <a:r>
              <a:rPr lang="de-DE" dirty="0" err="1"/>
              <a:t>come</a:t>
            </a:r>
            <a:r>
              <a:rPr lang="de-DE" dirty="0"/>
              <a:t> </a:t>
            </a:r>
            <a:r>
              <a:rPr lang="de-DE" dirty="0" err="1"/>
              <a:t>from</a:t>
            </a:r>
            <a:r>
              <a:rPr lang="de-DE" dirty="0"/>
              <a:t>?</a:t>
            </a:r>
          </a:p>
        </p:txBody>
      </p:sp>
      <p:sp>
        <p:nvSpPr>
          <p:cNvPr id="3" name="Text Placeholder 2">
            <a:extLst>
              <a:ext uri="{FF2B5EF4-FFF2-40B4-BE49-F238E27FC236}">
                <a16:creationId xmlns:a16="http://schemas.microsoft.com/office/drawing/2014/main" id="{61388750-2B76-C724-F5F2-743AF943FE3C}"/>
              </a:ext>
            </a:extLst>
          </p:cNvPr>
          <p:cNvSpPr>
            <a:spLocks noGrp="1"/>
          </p:cNvSpPr>
          <p:nvPr>
            <p:ph type="body" sz="quarter" idx="48"/>
          </p:nvPr>
        </p:nvSpPr>
        <p:spPr>
          <a:xfrm>
            <a:off x="854282" y="1621277"/>
            <a:ext cx="10483429" cy="4682853"/>
          </a:xfrm>
        </p:spPr>
        <p:txBody>
          <a:bodyPr/>
          <a:lstStyle/>
          <a:p>
            <a:r>
              <a:rPr lang="de-DE" sz="2000" b="1" dirty="0"/>
              <a:t>Heat-</a:t>
            </a:r>
            <a:r>
              <a:rPr lang="de-DE" sz="2000" b="1" dirty="0" err="1"/>
              <a:t>production</a:t>
            </a:r>
            <a:r>
              <a:rPr lang="de-DE" sz="2000" b="1" dirty="0"/>
              <a:t> </a:t>
            </a:r>
            <a:r>
              <a:rPr lang="de-DE" sz="2000" b="1" dirty="0" err="1"/>
              <a:t>flexibility</a:t>
            </a:r>
            <a:endParaRPr lang="de-DE" sz="2000" b="1" dirty="0"/>
          </a:p>
          <a:p>
            <a:pPr marL="342900" indent="-342900">
              <a:buFont typeface="Arial" panose="020B0604020202020204" pitchFamily="34" charset="0"/>
              <a:buChar char="•"/>
            </a:pPr>
            <a:r>
              <a:rPr lang="de-DE" sz="2000" dirty="0" err="1"/>
              <a:t>switching</a:t>
            </a:r>
            <a:r>
              <a:rPr lang="de-DE" sz="2000" dirty="0"/>
              <a:t> </a:t>
            </a:r>
            <a:r>
              <a:rPr lang="de-DE" sz="2000" dirty="0" err="1"/>
              <a:t>between</a:t>
            </a:r>
            <a:r>
              <a:rPr lang="de-DE" sz="2000" dirty="0"/>
              <a:t> </a:t>
            </a:r>
            <a:r>
              <a:rPr lang="de-DE" sz="2000" dirty="0" err="1"/>
              <a:t>available</a:t>
            </a:r>
            <a:r>
              <a:rPr lang="de-DE" sz="2000" dirty="0"/>
              <a:t> </a:t>
            </a:r>
            <a:r>
              <a:rPr lang="de-DE" sz="2000" dirty="0" err="1"/>
              <a:t>heat</a:t>
            </a:r>
            <a:r>
              <a:rPr lang="de-DE" sz="2000" dirty="0"/>
              <a:t> </a:t>
            </a:r>
            <a:r>
              <a:rPr lang="de-DE" sz="2000" dirty="0" err="1"/>
              <a:t>sources</a:t>
            </a:r>
            <a:r>
              <a:rPr lang="de-DE" sz="2000" dirty="0"/>
              <a:t>; </a:t>
            </a:r>
          </a:p>
          <a:p>
            <a:pPr marL="342900" indent="-342900">
              <a:buFont typeface="Arial" panose="020B0604020202020204" pitchFamily="34" charset="0"/>
              <a:buChar char="•"/>
            </a:pPr>
            <a:r>
              <a:rPr lang="de-DE" sz="2000" dirty="0" err="1"/>
              <a:t>modulating</a:t>
            </a:r>
            <a:r>
              <a:rPr lang="de-DE" sz="2000" dirty="0"/>
              <a:t> </a:t>
            </a:r>
            <a:r>
              <a:rPr lang="de-DE" sz="2000" dirty="0" err="1"/>
              <a:t>heat</a:t>
            </a:r>
            <a:r>
              <a:rPr lang="de-DE" sz="2000" dirty="0"/>
              <a:t>-pump </a:t>
            </a:r>
            <a:r>
              <a:rPr lang="de-DE" sz="2000" dirty="0" err="1"/>
              <a:t>or</a:t>
            </a:r>
            <a:r>
              <a:rPr lang="de-DE" sz="2000" dirty="0"/>
              <a:t> </a:t>
            </a:r>
            <a:r>
              <a:rPr lang="de-DE" sz="2000" dirty="0" err="1"/>
              <a:t>boiler</a:t>
            </a:r>
            <a:r>
              <a:rPr lang="de-DE" sz="2000" dirty="0"/>
              <a:t> </a:t>
            </a:r>
            <a:r>
              <a:rPr lang="de-DE" sz="2000" dirty="0" err="1"/>
              <a:t>output</a:t>
            </a:r>
            <a:r>
              <a:rPr lang="de-DE" sz="2000" dirty="0"/>
              <a:t>; </a:t>
            </a:r>
          </a:p>
          <a:p>
            <a:pPr marL="342900" indent="-342900">
              <a:buFont typeface="Arial" panose="020B0604020202020204" pitchFamily="34" charset="0"/>
              <a:buChar char="•"/>
            </a:pPr>
            <a:r>
              <a:rPr lang="de-DE" sz="2000" dirty="0" err="1"/>
              <a:t>scheduling</a:t>
            </a:r>
            <a:r>
              <a:rPr lang="de-DE" sz="2000" dirty="0"/>
              <a:t> </a:t>
            </a:r>
            <a:r>
              <a:rPr lang="de-DE" sz="2000" dirty="0" err="1"/>
              <a:t>electric</a:t>
            </a:r>
            <a:r>
              <a:rPr lang="de-DE" sz="2000" dirty="0"/>
              <a:t> </a:t>
            </a:r>
            <a:r>
              <a:rPr lang="de-DE" sz="2000" dirty="0" err="1"/>
              <a:t>boilers</a:t>
            </a:r>
            <a:r>
              <a:rPr lang="de-DE" sz="2000" dirty="0"/>
              <a:t> </a:t>
            </a:r>
            <a:r>
              <a:rPr lang="de-DE" sz="2000" dirty="0" err="1"/>
              <a:t>or</a:t>
            </a:r>
            <a:r>
              <a:rPr lang="de-DE" sz="2000" dirty="0"/>
              <a:t> large </a:t>
            </a:r>
            <a:r>
              <a:rPr lang="de-DE" sz="2000" dirty="0" err="1"/>
              <a:t>heat</a:t>
            </a:r>
            <a:r>
              <a:rPr lang="de-DE" sz="2000" dirty="0"/>
              <a:t> </a:t>
            </a:r>
            <a:r>
              <a:rPr lang="de-DE" sz="2000" dirty="0" err="1"/>
              <a:t>pumps</a:t>
            </a:r>
            <a:r>
              <a:rPr lang="de-DE" sz="2000" dirty="0"/>
              <a:t>; </a:t>
            </a:r>
          </a:p>
          <a:p>
            <a:r>
              <a:rPr lang="de-DE" sz="2000" b="1" dirty="0"/>
              <a:t>Storage </a:t>
            </a:r>
            <a:r>
              <a:rPr lang="de-DE" sz="2000" b="1" dirty="0" err="1"/>
              <a:t>flexibility</a:t>
            </a:r>
            <a:endParaRPr lang="de-DE" sz="2000" b="1" dirty="0"/>
          </a:p>
          <a:p>
            <a:pPr marL="342900" indent="-342900">
              <a:buFont typeface="Arial" panose="020B0604020202020204" pitchFamily="34" charset="0"/>
              <a:buChar char="•"/>
            </a:pPr>
            <a:r>
              <a:rPr lang="de-DE" sz="2000" dirty="0"/>
              <a:t>hot-</a:t>
            </a:r>
            <a:r>
              <a:rPr lang="de-DE" sz="2000" dirty="0" err="1"/>
              <a:t>water</a:t>
            </a:r>
            <a:r>
              <a:rPr lang="de-DE" sz="2000" dirty="0"/>
              <a:t> </a:t>
            </a:r>
            <a:r>
              <a:rPr lang="de-DE" sz="2000" dirty="0" err="1"/>
              <a:t>tanks</a:t>
            </a:r>
            <a:r>
              <a:rPr lang="de-DE" sz="2000" dirty="0"/>
              <a:t>, </a:t>
            </a:r>
            <a:r>
              <a:rPr lang="de-DE" sz="2000" dirty="0" err="1"/>
              <a:t>pit</a:t>
            </a:r>
            <a:r>
              <a:rPr lang="de-DE" sz="2000" dirty="0"/>
              <a:t>, </a:t>
            </a:r>
            <a:r>
              <a:rPr lang="de-DE" sz="2000" dirty="0" err="1"/>
              <a:t>borehole</a:t>
            </a:r>
            <a:r>
              <a:rPr lang="de-DE" sz="2000" dirty="0"/>
              <a:t> </a:t>
            </a:r>
            <a:r>
              <a:rPr lang="de-DE" sz="2000" dirty="0" err="1"/>
              <a:t>or</a:t>
            </a:r>
            <a:r>
              <a:rPr lang="de-DE" sz="2000" dirty="0"/>
              <a:t> </a:t>
            </a:r>
            <a:r>
              <a:rPr lang="de-DE" sz="2000" dirty="0" err="1"/>
              <a:t>aquifer</a:t>
            </a:r>
            <a:r>
              <a:rPr lang="de-DE" sz="2000" dirty="0"/>
              <a:t> </a:t>
            </a:r>
            <a:r>
              <a:rPr lang="de-DE" sz="2000" dirty="0" err="1"/>
              <a:t>storage</a:t>
            </a:r>
            <a:r>
              <a:rPr lang="de-DE" sz="2000" dirty="0"/>
              <a:t>; </a:t>
            </a:r>
          </a:p>
          <a:p>
            <a:pPr marL="342900" indent="-342900">
              <a:buFont typeface="Arial" panose="020B0604020202020204" pitchFamily="34" charset="0"/>
              <a:buChar char="•"/>
            </a:pPr>
            <a:r>
              <a:rPr lang="de-DE" sz="2000" dirty="0"/>
              <a:t>network thermal </a:t>
            </a:r>
            <a:r>
              <a:rPr lang="de-DE" sz="2000" dirty="0" err="1"/>
              <a:t>inertia</a:t>
            </a:r>
            <a:r>
              <a:rPr lang="de-DE" sz="2000" dirty="0"/>
              <a:t>. </a:t>
            </a:r>
          </a:p>
          <a:p>
            <a:r>
              <a:rPr lang="de-DE" sz="2000" b="1" dirty="0"/>
              <a:t>Consumer-</a:t>
            </a:r>
            <a:r>
              <a:rPr lang="de-DE" sz="2000" b="1" dirty="0" err="1"/>
              <a:t>side</a:t>
            </a:r>
            <a:r>
              <a:rPr lang="de-DE" sz="2000" b="1" dirty="0"/>
              <a:t> </a:t>
            </a:r>
            <a:r>
              <a:rPr lang="de-DE" sz="2000" b="1" dirty="0" err="1"/>
              <a:t>flexibility</a:t>
            </a:r>
            <a:endParaRPr lang="de-DE" sz="2000" b="1" dirty="0"/>
          </a:p>
          <a:p>
            <a:pPr marL="342900" indent="-342900">
              <a:buFont typeface="Arial" panose="020B0604020202020204" pitchFamily="34" charset="0"/>
              <a:buChar char="•"/>
            </a:pPr>
            <a:r>
              <a:rPr lang="de-DE" sz="2000" dirty="0" err="1"/>
              <a:t>temporary</a:t>
            </a:r>
            <a:r>
              <a:rPr lang="de-DE" sz="2000" dirty="0"/>
              <a:t> </a:t>
            </a:r>
            <a:r>
              <a:rPr lang="de-DE" sz="2000" dirty="0" err="1"/>
              <a:t>load</a:t>
            </a:r>
            <a:r>
              <a:rPr lang="de-DE" sz="2000" dirty="0"/>
              <a:t> </a:t>
            </a:r>
            <a:r>
              <a:rPr lang="de-DE" sz="2000" dirty="0" err="1"/>
              <a:t>reduction</a:t>
            </a:r>
            <a:r>
              <a:rPr lang="de-DE" sz="2000" dirty="0"/>
              <a:t>; </a:t>
            </a:r>
          </a:p>
          <a:p>
            <a:pPr marL="342900" indent="-342900">
              <a:buFont typeface="Arial" panose="020B0604020202020204" pitchFamily="34" charset="0"/>
              <a:buChar char="•"/>
            </a:pPr>
            <a:r>
              <a:rPr lang="de-DE" sz="2000" dirty="0" err="1"/>
              <a:t>controlled</a:t>
            </a:r>
            <a:r>
              <a:rPr lang="de-DE" sz="2000" dirty="0"/>
              <a:t> </a:t>
            </a:r>
            <a:r>
              <a:rPr lang="de-DE" sz="2000" dirty="0" err="1"/>
              <a:t>preheating</a:t>
            </a:r>
            <a:r>
              <a:rPr lang="de-DE" sz="2000" dirty="0"/>
              <a:t>; </a:t>
            </a:r>
          </a:p>
          <a:p>
            <a:pPr marL="342900" indent="-342900">
              <a:buFont typeface="Arial" panose="020B0604020202020204" pitchFamily="34" charset="0"/>
              <a:buChar char="•"/>
            </a:pPr>
            <a:r>
              <a:rPr lang="de-DE" sz="2000" dirty="0"/>
              <a:t>shifting </a:t>
            </a:r>
            <a:r>
              <a:rPr lang="de-DE" sz="2000" dirty="0" err="1"/>
              <a:t>suitable</a:t>
            </a:r>
            <a:r>
              <a:rPr lang="de-DE" sz="2000" dirty="0"/>
              <a:t> non-</a:t>
            </a:r>
            <a:r>
              <a:rPr lang="de-DE" sz="2000" dirty="0" err="1"/>
              <a:t>critical</a:t>
            </a:r>
            <a:r>
              <a:rPr lang="de-DE" sz="2000" dirty="0"/>
              <a:t> </a:t>
            </a:r>
            <a:r>
              <a:rPr lang="de-DE" sz="2000" dirty="0" err="1"/>
              <a:t>demand</a:t>
            </a:r>
            <a:r>
              <a:rPr lang="de-DE" sz="2000" dirty="0"/>
              <a:t>; </a:t>
            </a:r>
          </a:p>
          <a:p>
            <a:r>
              <a:rPr lang="de-DE" sz="2000" b="1" dirty="0"/>
              <a:t>Signals </a:t>
            </a:r>
            <a:r>
              <a:rPr lang="de-DE" sz="2000" b="1" dirty="0" err="1"/>
              <a:t>that</a:t>
            </a:r>
            <a:r>
              <a:rPr lang="de-DE" sz="2000" b="1" dirty="0"/>
              <a:t> </a:t>
            </a:r>
            <a:r>
              <a:rPr lang="de-DE" sz="2000" b="1" dirty="0" err="1"/>
              <a:t>activate</a:t>
            </a:r>
            <a:r>
              <a:rPr lang="de-DE" sz="2000" b="1" dirty="0"/>
              <a:t> </a:t>
            </a:r>
            <a:r>
              <a:rPr lang="de-DE" sz="2000" b="1" dirty="0" err="1"/>
              <a:t>flexibility</a:t>
            </a:r>
            <a:endParaRPr lang="de-DE" sz="2000" b="1" dirty="0"/>
          </a:p>
          <a:p>
            <a:pPr marL="342900" indent="-342900">
              <a:buFont typeface="Arial" panose="020B0604020202020204" pitchFamily="34" charset="0"/>
              <a:buChar char="•"/>
            </a:pPr>
            <a:r>
              <a:rPr lang="de-DE" sz="2000" dirty="0" err="1"/>
              <a:t>weather</a:t>
            </a:r>
            <a:r>
              <a:rPr lang="de-DE" sz="2000" dirty="0"/>
              <a:t> </a:t>
            </a:r>
            <a:r>
              <a:rPr lang="de-DE" sz="2000" dirty="0" err="1"/>
              <a:t>forecasts</a:t>
            </a:r>
            <a:r>
              <a:rPr lang="de-DE" sz="2000" dirty="0"/>
              <a:t>; </a:t>
            </a:r>
          </a:p>
          <a:p>
            <a:pPr marL="342900" indent="-342900">
              <a:buFont typeface="Arial" panose="020B0604020202020204" pitchFamily="34" charset="0"/>
              <a:buChar char="•"/>
            </a:pPr>
            <a:r>
              <a:rPr lang="de-DE" sz="2000" dirty="0" err="1"/>
              <a:t>electricity</a:t>
            </a:r>
            <a:r>
              <a:rPr lang="de-DE" sz="2000" dirty="0"/>
              <a:t> </a:t>
            </a:r>
            <a:r>
              <a:rPr lang="de-DE" sz="2000" dirty="0" err="1"/>
              <a:t>price</a:t>
            </a:r>
            <a:r>
              <a:rPr lang="de-DE" sz="2000" dirty="0"/>
              <a:t>; </a:t>
            </a:r>
          </a:p>
          <a:p>
            <a:pPr marL="342900" indent="-342900">
              <a:buFont typeface="Arial" panose="020B0604020202020204" pitchFamily="34" charset="0"/>
              <a:buChar char="•"/>
            </a:pPr>
            <a:r>
              <a:rPr lang="de-DE" sz="2000" dirty="0" err="1"/>
              <a:t>grid</a:t>
            </a:r>
            <a:r>
              <a:rPr lang="de-DE" sz="2000" dirty="0"/>
              <a:t> </a:t>
            </a:r>
            <a:r>
              <a:rPr lang="de-DE" sz="2000" dirty="0" err="1"/>
              <a:t>carbon</a:t>
            </a:r>
            <a:r>
              <a:rPr lang="de-DE" sz="2000" dirty="0"/>
              <a:t> </a:t>
            </a:r>
            <a:r>
              <a:rPr lang="de-DE" sz="2000" dirty="0" err="1"/>
              <a:t>intensity</a:t>
            </a:r>
            <a:r>
              <a:rPr lang="de-DE" sz="2000" dirty="0"/>
              <a:t>; </a:t>
            </a:r>
          </a:p>
          <a:p>
            <a:pPr marL="342900" indent="-342900">
              <a:buFont typeface="Arial" panose="020B0604020202020204" pitchFamily="34" charset="0"/>
              <a:buChar char="•"/>
            </a:pPr>
            <a:r>
              <a:rPr lang="de-DE" sz="2000" dirty="0" err="1"/>
              <a:t>renewable-energy</a:t>
            </a:r>
            <a:r>
              <a:rPr lang="de-DE" sz="2000" dirty="0"/>
              <a:t> </a:t>
            </a:r>
            <a:r>
              <a:rPr lang="de-DE" sz="2000" dirty="0" err="1"/>
              <a:t>availability</a:t>
            </a:r>
            <a:r>
              <a:rPr lang="de-DE" sz="2000" dirty="0"/>
              <a:t>.</a:t>
            </a:r>
          </a:p>
        </p:txBody>
      </p:sp>
    </p:spTree>
    <p:extLst>
      <p:ext uri="{BB962C8B-B14F-4D97-AF65-F5344CB8AC3E}">
        <p14:creationId xmlns:p14="http://schemas.microsoft.com/office/powerpoint/2010/main" val="3382729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1DBAFD-3AFE-ECA2-B900-514992D0D8D3}"/>
              </a:ext>
            </a:extLst>
          </p:cNvPr>
          <p:cNvSpPr>
            <a:spLocks noGrp="1"/>
          </p:cNvSpPr>
          <p:nvPr>
            <p:ph type="body" sz="quarter" idx="30"/>
          </p:nvPr>
        </p:nvSpPr>
        <p:spPr/>
        <p:txBody>
          <a:bodyPr/>
          <a:lstStyle/>
          <a:p>
            <a:r>
              <a:rPr lang="de-DE" sz="2800" dirty="0" err="1"/>
              <a:t>Renewable</a:t>
            </a:r>
            <a:r>
              <a:rPr lang="de-DE" sz="2800" dirty="0"/>
              <a:t> </a:t>
            </a:r>
            <a:r>
              <a:rPr lang="de-DE" sz="2800" dirty="0" err="1"/>
              <a:t>heat</a:t>
            </a:r>
            <a:r>
              <a:rPr lang="de-DE" sz="2800" dirty="0"/>
              <a:t> and </a:t>
            </a:r>
            <a:r>
              <a:rPr lang="de-DE" sz="2800" dirty="0" err="1"/>
              <a:t>demand</a:t>
            </a:r>
            <a:r>
              <a:rPr lang="de-DE" sz="2800" dirty="0"/>
              <a:t> do not </a:t>
            </a:r>
            <a:r>
              <a:rPr lang="de-DE" sz="2800" dirty="0" err="1"/>
              <a:t>always</a:t>
            </a:r>
            <a:r>
              <a:rPr lang="de-DE" sz="2800" dirty="0"/>
              <a:t> </a:t>
            </a:r>
            <a:r>
              <a:rPr lang="de-DE" sz="2800" dirty="0" err="1"/>
              <a:t>occur</a:t>
            </a:r>
            <a:r>
              <a:rPr lang="de-DE" sz="2800" dirty="0"/>
              <a:t> at </a:t>
            </a:r>
            <a:r>
              <a:rPr lang="de-DE" sz="2800" dirty="0" err="1"/>
              <a:t>the</a:t>
            </a:r>
            <a:r>
              <a:rPr lang="de-DE" sz="2800" dirty="0"/>
              <a:t> same time</a:t>
            </a:r>
          </a:p>
        </p:txBody>
      </p:sp>
      <p:sp>
        <p:nvSpPr>
          <p:cNvPr id="3" name="Text Placeholder 2">
            <a:extLst>
              <a:ext uri="{FF2B5EF4-FFF2-40B4-BE49-F238E27FC236}">
                <a16:creationId xmlns:a16="http://schemas.microsoft.com/office/drawing/2014/main" id="{A34EFE8E-C84A-683F-3BB5-17AAF443118C}"/>
              </a:ext>
            </a:extLst>
          </p:cNvPr>
          <p:cNvSpPr>
            <a:spLocks noGrp="1"/>
          </p:cNvSpPr>
          <p:nvPr>
            <p:ph type="body" sz="quarter" idx="48"/>
          </p:nvPr>
        </p:nvSpPr>
        <p:spPr/>
        <p:txBody>
          <a:bodyPr/>
          <a:lstStyle/>
          <a:p>
            <a:r>
              <a:rPr lang="de-DE" b="1" dirty="0" err="1"/>
              <a:t>Flexibility</a:t>
            </a:r>
            <a:r>
              <a:rPr lang="de-DE" b="1" dirty="0"/>
              <a:t> </a:t>
            </a:r>
            <a:r>
              <a:rPr lang="de-DE" b="1" dirty="0" err="1"/>
              <a:t>can</a:t>
            </a:r>
            <a:r>
              <a:rPr lang="de-DE" b="1" dirty="0"/>
              <a:t> </a:t>
            </a:r>
            <a:r>
              <a:rPr lang="de-DE" b="1" dirty="0" err="1"/>
              <a:t>respond</a:t>
            </a:r>
            <a:r>
              <a:rPr lang="de-DE" b="1" dirty="0"/>
              <a:t> </a:t>
            </a:r>
            <a:r>
              <a:rPr lang="de-DE" b="1" dirty="0" err="1"/>
              <a:t>by</a:t>
            </a:r>
            <a:r>
              <a:rPr lang="de-DE" b="1" dirty="0"/>
              <a:t>:</a:t>
            </a:r>
          </a:p>
          <a:p>
            <a:pPr marL="342900" indent="-342900">
              <a:buFont typeface="Arial" panose="020B0604020202020204" pitchFamily="34" charset="0"/>
              <a:buChar char="•"/>
            </a:pPr>
            <a:r>
              <a:rPr lang="de-DE" dirty="0" err="1"/>
              <a:t>charging</a:t>
            </a:r>
            <a:r>
              <a:rPr lang="de-DE" dirty="0"/>
              <a:t> thermal </a:t>
            </a:r>
            <a:r>
              <a:rPr lang="de-DE" dirty="0" err="1"/>
              <a:t>storage</a:t>
            </a:r>
            <a:r>
              <a:rPr lang="de-DE" dirty="0"/>
              <a:t> </a:t>
            </a:r>
            <a:r>
              <a:rPr lang="de-DE" dirty="0" err="1"/>
              <a:t>when</a:t>
            </a:r>
            <a:r>
              <a:rPr lang="de-DE" dirty="0"/>
              <a:t> </a:t>
            </a:r>
            <a:r>
              <a:rPr lang="de-DE" dirty="0" err="1"/>
              <a:t>renewable</a:t>
            </a:r>
            <a:r>
              <a:rPr lang="de-DE" dirty="0"/>
              <a:t> </a:t>
            </a:r>
            <a:r>
              <a:rPr lang="de-DE" dirty="0" err="1"/>
              <a:t>heat</a:t>
            </a:r>
            <a:r>
              <a:rPr lang="de-DE" dirty="0"/>
              <a:t> </a:t>
            </a:r>
            <a:r>
              <a:rPr lang="de-DE" dirty="0" err="1"/>
              <a:t>is</a:t>
            </a:r>
            <a:r>
              <a:rPr lang="de-DE" dirty="0"/>
              <a:t> </a:t>
            </a:r>
            <a:r>
              <a:rPr lang="de-DE" dirty="0" err="1"/>
              <a:t>available</a:t>
            </a:r>
            <a:r>
              <a:rPr lang="de-DE" dirty="0"/>
              <a:t>; </a:t>
            </a:r>
          </a:p>
          <a:p>
            <a:pPr marL="342900" indent="-342900">
              <a:buFont typeface="Arial" panose="020B0604020202020204" pitchFamily="34" charset="0"/>
              <a:buChar char="•"/>
            </a:pPr>
            <a:r>
              <a:rPr lang="de-DE" dirty="0" err="1"/>
              <a:t>discharging</a:t>
            </a:r>
            <a:r>
              <a:rPr lang="de-DE" dirty="0"/>
              <a:t> </a:t>
            </a:r>
            <a:r>
              <a:rPr lang="de-DE" dirty="0" err="1"/>
              <a:t>storage</a:t>
            </a:r>
            <a:r>
              <a:rPr lang="de-DE" dirty="0"/>
              <a:t> </a:t>
            </a:r>
            <a:r>
              <a:rPr lang="de-DE" dirty="0" err="1"/>
              <a:t>during</a:t>
            </a:r>
            <a:r>
              <a:rPr lang="de-DE" dirty="0"/>
              <a:t> </a:t>
            </a:r>
            <a:r>
              <a:rPr lang="de-DE" dirty="0" err="1"/>
              <a:t>peak</a:t>
            </a:r>
            <a:r>
              <a:rPr lang="de-DE" dirty="0"/>
              <a:t> </a:t>
            </a:r>
            <a:r>
              <a:rPr lang="de-DE" dirty="0" err="1"/>
              <a:t>demand</a:t>
            </a:r>
            <a:r>
              <a:rPr lang="de-DE" dirty="0"/>
              <a:t>; </a:t>
            </a:r>
          </a:p>
          <a:p>
            <a:pPr marL="342900" indent="-342900">
              <a:buFont typeface="Arial" panose="020B0604020202020204" pitchFamily="34" charset="0"/>
              <a:buChar char="•"/>
            </a:pPr>
            <a:r>
              <a:rPr lang="de-DE" dirty="0" err="1"/>
              <a:t>reducing</a:t>
            </a:r>
            <a:r>
              <a:rPr lang="de-DE" dirty="0"/>
              <a:t> </a:t>
            </a:r>
            <a:r>
              <a:rPr lang="de-DE" dirty="0" err="1"/>
              <a:t>or</a:t>
            </a:r>
            <a:r>
              <a:rPr lang="de-DE" dirty="0"/>
              <a:t> shifting </a:t>
            </a:r>
            <a:r>
              <a:rPr lang="de-DE" dirty="0" err="1"/>
              <a:t>suitable</a:t>
            </a:r>
            <a:r>
              <a:rPr lang="de-DE" dirty="0"/>
              <a:t> </a:t>
            </a:r>
            <a:r>
              <a:rPr lang="de-DE" dirty="0" err="1"/>
              <a:t>building</a:t>
            </a:r>
            <a:r>
              <a:rPr lang="de-DE" dirty="0"/>
              <a:t> </a:t>
            </a:r>
            <a:r>
              <a:rPr lang="de-DE" dirty="0" err="1"/>
              <a:t>load</a:t>
            </a:r>
            <a:r>
              <a:rPr lang="de-DE" dirty="0"/>
              <a:t>; </a:t>
            </a:r>
          </a:p>
          <a:p>
            <a:pPr marL="342900" indent="-342900">
              <a:buFont typeface="Arial" panose="020B0604020202020204" pitchFamily="34" charset="0"/>
              <a:buChar char="•"/>
            </a:pPr>
            <a:r>
              <a:rPr lang="de-DE" dirty="0" err="1"/>
              <a:t>changing</a:t>
            </a:r>
            <a:r>
              <a:rPr lang="de-DE" dirty="0"/>
              <a:t> </a:t>
            </a:r>
            <a:r>
              <a:rPr lang="de-DE" dirty="0" err="1"/>
              <a:t>the</a:t>
            </a:r>
            <a:r>
              <a:rPr lang="de-DE" dirty="0"/>
              <a:t> </a:t>
            </a:r>
            <a:r>
              <a:rPr lang="de-DE" dirty="0" err="1"/>
              <a:t>heat</a:t>
            </a:r>
            <a:r>
              <a:rPr lang="de-DE" dirty="0"/>
              <a:t>-source </a:t>
            </a:r>
            <a:r>
              <a:rPr lang="de-DE" dirty="0" err="1"/>
              <a:t>operating</a:t>
            </a:r>
            <a:r>
              <a:rPr lang="de-DE" dirty="0"/>
              <a:t> </a:t>
            </a:r>
            <a:r>
              <a:rPr lang="de-DE" dirty="0" err="1"/>
              <a:t>schedule</a:t>
            </a:r>
            <a:r>
              <a:rPr lang="de-DE" dirty="0"/>
              <a:t>; </a:t>
            </a:r>
          </a:p>
          <a:p>
            <a:pPr marL="342900" indent="-342900">
              <a:buFont typeface="Arial" panose="020B0604020202020204" pitchFamily="34" charset="0"/>
              <a:buChar char="•"/>
            </a:pPr>
            <a:r>
              <a:rPr lang="de-DE" dirty="0" err="1"/>
              <a:t>using</a:t>
            </a:r>
            <a:r>
              <a:rPr lang="de-DE" dirty="0"/>
              <a:t> </a:t>
            </a:r>
            <a:r>
              <a:rPr lang="de-DE" dirty="0" err="1"/>
              <a:t>backup</a:t>
            </a:r>
            <a:r>
              <a:rPr lang="de-DE" dirty="0"/>
              <a:t> </a:t>
            </a:r>
            <a:r>
              <a:rPr lang="de-DE" dirty="0" err="1"/>
              <a:t>generation</a:t>
            </a:r>
            <a:r>
              <a:rPr lang="de-DE" dirty="0"/>
              <a:t> </a:t>
            </a:r>
            <a:r>
              <a:rPr lang="de-DE" dirty="0" err="1"/>
              <a:t>only</a:t>
            </a:r>
            <a:r>
              <a:rPr lang="de-DE" dirty="0"/>
              <a:t> </a:t>
            </a:r>
            <a:r>
              <a:rPr lang="de-DE" dirty="0" err="1"/>
              <a:t>when</a:t>
            </a:r>
            <a:r>
              <a:rPr lang="de-DE" dirty="0"/>
              <a:t> </a:t>
            </a:r>
            <a:r>
              <a:rPr lang="de-DE" dirty="0" err="1"/>
              <a:t>required</a:t>
            </a:r>
            <a:r>
              <a:rPr lang="de-DE" dirty="0"/>
              <a:t>. </a:t>
            </a:r>
          </a:p>
          <a:p>
            <a:endParaRPr lang="de-DE" dirty="0"/>
          </a:p>
          <a:p>
            <a:r>
              <a:rPr lang="de-DE" b="1" dirty="0" err="1"/>
              <a:t>Flexibility</a:t>
            </a:r>
            <a:r>
              <a:rPr lang="de-DE" b="1" dirty="0"/>
              <a:t> </a:t>
            </a:r>
            <a:r>
              <a:rPr lang="de-DE" b="1" dirty="0" err="1"/>
              <a:t>connects</a:t>
            </a:r>
            <a:r>
              <a:rPr lang="de-DE" b="1" dirty="0"/>
              <a:t> </a:t>
            </a:r>
            <a:r>
              <a:rPr lang="de-DE" b="1" dirty="0" err="1"/>
              <a:t>energy</a:t>
            </a:r>
            <a:r>
              <a:rPr lang="de-DE" b="1" dirty="0"/>
              <a:t> </a:t>
            </a:r>
            <a:r>
              <a:rPr lang="de-DE" b="1" dirty="0" err="1"/>
              <a:t>available</a:t>
            </a:r>
            <a:r>
              <a:rPr lang="de-DE" b="1" dirty="0"/>
              <a:t> at </a:t>
            </a:r>
            <a:r>
              <a:rPr lang="de-DE" b="1" dirty="0" err="1"/>
              <a:t>one</a:t>
            </a:r>
            <a:r>
              <a:rPr lang="de-DE" b="1" dirty="0"/>
              <a:t> time </a:t>
            </a:r>
            <a:r>
              <a:rPr lang="de-DE" b="1" dirty="0" err="1"/>
              <a:t>with</a:t>
            </a:r>
            <a:r>
              <a:rPr lang="de-DE" b="1" dirty="0"/>
              <a:t> </a:t>
            </a:r>
            <a:r>
              <a:rPr lang="de-DE" b="1" dirty="0" err="1"/>
              <a:t>heat</a:t>
            </a:r>
            <a:r>
              <a:rPr lang="de-DE" b="1" dirty="0"/>
              <a:t> </a:t>
            </a:r>
            <a:r>
              <a:rPr lang="de-DE" b="1" dirty="0" err="1"/>
              <a:t>demand</a:t>
            </a:r>
            <a:r>
              <a:rPr lang="de-DE" b="1" dirty="0"/>
              <a:t> </a:t>
            </a:r>
            <a:r>
              <a:rPr lang="de-DE" b="1" dirty="0" err="1"/>
              <a:t>occurring</a:t>
            </a:r>
            <a:r>
              <a:rPr lang="de-DE" b="1" dirty="0"/>
              <a:t> at </a:t>
            </a:r>
            <a:r>
              <a:rPr lang="de-DE" b="1" dirty="0" err="1"/>
              <a:t>another</a:t>
            </a:r>
            <a:r>
              <a:rPr lang="de-DE" b="1" dirty="0"/>
              <a:t>.</a:t>
            </a:r>
          </a:p>
        </p:txBody>
      </p:sp>
    </p:spTree>
    <p:extLst>
      <p:ext uri="{BB962C8B-B14F-4D97-AF65-F5344CB8AC3E}">
        <p14:creationId xmlns:p14="http://schemas.microsoft.com/office/powerpoint/2010/main" val="1557677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10FCD0-E8C5-0BC5-31BD-6CF55C3CB789}"/>
              </a:ext>
            </a:extLst>
          </p:cNvPr>
          <p:cNvSpPr>
            <a:spLocks noGrp="1"/>
          </p:cNvSpPr>
          <p:nvPr>
            <p:ph type="body" sz="quarter" idx="30"/>
          </p:nvPr>
        </p:nvSpPr>
        <p:spPr/>
        <p:txBody>
          <a:bodyPr/>
          <a:lstStyle/>
          <a:p>
            <a:r>
              <a:rPr lang="de-DE" dirty="0" err="1"/>
              <a:t>What</a:t>
            </a:r>
            <a:r>
              <a:rPr lang="de-DE" dirty="0"/>
              <a:t> </a:t>
            </a:r>
            <a:r>
              <a:rPr lang="de-DE" dirty="0" err="1"/>
              <a:t>does</a:t>
            </a:r>
            <a:r>
              <a:rPr lang="de-DE" dirty="0"/>
              <a:t> thermal </a:t>
            </a:r>
            <a:r>
              <a:rPr lang="de-DE" dirty="0" err="1"/>
              <a:t>storage</a:t>
            </a:r>
            <a:r>
              <a:rPr lang="de-DE" dirty="0"/>
              <a:t> do?</a:t>
            </a:r>
          </a:p>
        </p:txBody>
      </p:sp>
      <p:sp>
        <p:nvSpPr>
          <p:cNvPr id="3" name="Text Placeholder 2">
            <a:extLst>
              <a:ext uri="{FF2B5EF4-FFF2-40B4-BE49-F238E27FC236}">
                <a16:creationId xmlns:a16="http://schemas.microsoft.com/office/drawing/2014/main" id="{DA0C9BE7-4D09-FC16-B08A-1032473D5252}"/>
              </a:ext>
            </a:extLst>
          </p:cNvPr>
          <p:cNvSpPr>
            <a:spLocks noGrp="1"/>
          </p:cNvSpPr>
          <p:nvPr>
            <p:ph type="body" sz="quarter" idx="48"/>
          </p:nvPr>
        </p:nvSpPr>
        <p:spPr/>
        <p:txBody>
          <a:bodyPr/>
          <a:lstStyle/>
          <a:p>
            <a:r>
              <a:rPr lang="de-DE" dirty="0"/>
              <a:t>Thermal </a:t>
            </a:r>
            <a:r>
              <a:rPr lang="de-DE" dirty="0" err="1"/>
              <a:t>energy</a:t>
            </a:r>
            <a:r>
              <a:rPr lang="de-DE" dirty="0"/>
              <a:t> </a:t>
            </a:r>
            <a:r>
              <a:rPr lang="de-DE" dirty="0" err="1"/>
              <a:t>storage</a:t>
            </a:r>
            <a:r>
              <a:rPr lang="de-DE" dirty="0"/>
              <a:t> separates </a:t>
            </a:r>
            <a:r>
              <a:rPr lang="de-DE" dirty="0" err="1"/>
              <a:t>the</a:t>
            </a:r>
            <a:r>
              <a:rPr lang="de-DE" dirty="0"/>
              <a:t> </a:t>
            </a:r>
            <a:r>
              <a:rPr lang="de-DE" dirty="0" err="1"/>
              <a:t>timing</a:t>
            </a:r>
            <a:r>
              <a:rPr lang="de-DE" dirty="0"/>
              <a:t> </a:t>
            </a:r>
            <a:r>
              <a:rPr lang="de-DE" dirty="0" err="1"/>
              <a:t>of</a:t>
            </a:r>
            <a:r>
              <a:rPr lang="de-DE" dirty="0"/>
              <a:t>:</a:t>
            </a:r>
          </a:p>
          <a:p>
            <a:pPr marL="342900" indent="-342900">
              <a:buFont typeface="Arial" panose="020B0604020202020204" pitchFamily="34" charset="0"/>
              <a:buChar char="•"/>
            </a:pPr>
            <a:r>
              <a:rPr lang="de-DE" dirty="0" err="1"/>
              <a:t>heat</a:t>
            </a:r>
            <a:r>
              <a:rPr lang="de-DE" dirty="0"/>
              <a:t> </a:t>
            </a:r>
            <a:r>
              <a:rPr lang="de-DE" dirty="0" err="1"/>
              <a:t>production</a:t>
            </a:r>
            <a:r>
              <a:rPr lang="de-DE" dirty="0"/>
              <a:t>; and </a:t>
            </a:r>
          </a:p>
          <a:p>
            <a:pPr marL="342900" indent="-342900">
              <a:buFont typeface="Arial" panose="020B0604020202020204" pitchFamily="34" charset="0"/>
              <a:buChar char="•"/>
            </a:pPr>
            <a:r>
              <a:rPr lang="de-DE" dirty="0" err="1"/>
              <a:t>heat</a:t>
            </a:r>
            <a:r>
              <a:rPr lang="de-DE" dirty="0"/>
              <a:t> </a:t>
            </a:r>
            <a:r>
              <a:rPr lang="de-DE" dirty="0" err="1"/>
              <a:t>consumption</a:t>
            </a:r>
            <a:r>
              <a:rPr lang="de-DE" dirty="0"/>
              <a:t>. </a:t>
            </a:r>
          </a:p>
          <a:p>
            <a:r>
              <a:rPr lang="de-DE" dirty="0"/>
              <a:t>Storage </a:t>
            </a:r>
            <a:r>
              <a:rPr lang="de-DE" dirty="0" err="1"/>
              <a:t>can</a:t>
            </a:r>
            <a:r>
              <a:rPr lang="de-DE" dirty="0"/>
              <a:t> </a:t>
            </a:r>
            <a:r>
              <a:rPr lang="de-DE" dirty="0" err="1"/>
              <a:t>help</a:t>
            </a:r>
            <a:r>
              <a:rPr lang="de-DE" dirty="0"/>
              <a:t>:</a:t>
            </a:r>
          </a:p>
          <a:p>
            <a:pPr marL="342900" indent="-342900">
              <a:buFont typeface="Arial" panose="020B0604020202020204" pitchFamily="34" charset="0"/>
              <a:buChar char="•"/>
            </a:pPr>
            <a:r>
              <a:rPr lang="de-DE" dirty="0" err="1"/>
              <a:t>absorb</a:t>
            </a:r>
            <a:r>
              <a:rPr lang="de-DE" dirty="0"/>
              <a:t> </a:t>
            </a:r>
            <a:r>
              <a:rPr lang="de-DE" dirty="0" err="1"/>
              <a:t>excess</a:t>
            </a:r>
            <a:r>
              <a:rPr lang="de-DE" dirty="0"/>
              <a:t> </a:t>
            </a:r>
            <a:r>
              <a:rPr lang="de-DE" dirty="0" err="1"/>
              <a:t>renewable</a:t>
            </a:r>
            <a:r>
              <a:rPr lang="de-DE" dirty="0"/>
              <a:t> </a:t>
            </a:r>
            <a:r>
              <a:rPr lang="de-DE" dirty="0" err="1"/>
              <a:t>or</a:t>
            </a:r>
            <a:r>
              <a:rPr lang="de-DE" dirty="0"/>
              <a:t> </a:t>
            </a:r>
            <a:r>
              <a:rPr lang="de-DE" dirty="0" err="1"/>
              <a:t>recovered</a:t>
            </a:r>
            <a:r>
              <a:rPr lang="de-DE" dirty="0"/>
              <a:t> </a:t>
            </a:r>
            <a:r>
              <a:rPr lang="de-DE" dirty="0" err="1"/>
              <a:t>heat</a:t>
            </a:r>
            <a:r>
              <a:rPr lang="de-DE" dirty="0"/>
              <a:t>; </a:t>
            </a:r>
          </a:p>
          <a:p>
            <a:pPr marL="342900" indent="-342900">
              <a:buFont typeface="Arial" panose="020B0604020202020204" pitchFamily="34" charset="0"/>
              <a:buChar char="•"/>
            </a:pPr>
            <a:r>
              <a:rPr lang="de-DE" dirty="0" err="1"/>
              <a:t>reduce</a:t>
            </a:r>
            <a:r>
              <a:rPr lang="de-DE" dirty="0"/>
              <a:t> </a:t>
            </a:r>
            <a:r>
              <a:rPr lang="de-DE" dirty="0" err="1"/>
              <a:t>peak</a:t>
            </a:r>
            <a:r>
              <a:rPr lang="de-DE" dirty="0"/>
              <a:t> </a:t>
            </a:r>
            <a:r>
              <a:rPr lang="de-DE" dirty="0" err="1"/>
              <a:t>generation</a:t>
            </a:r>
            <a:r>
              <a:rPr lang="de-DE" dirty="0"/>
              <a:t> </a:t>
            </a:r>
            <a:r>
              <a:rPr lang="de-DE" dirty="0" err="1"/>
              <a:t>demand</a:t>
            </a:r>
            <a:r>
              <a:rPr lang="de-DE" dirty="0"/>
              <a:t>; </a:t>
            </a:r>
          </a:p>
          <a:p>
            <a:pPr marL="342900" indent="-342900">
              <a:buFont typeface="Arial" panose="020B0604020202020204" pitchFamily="34" charset="0"/>
              <a:buChar char="•"/>
            </a:pPr>
            <a:r>
              <a:rPr lang="de-DE" dirty="0" err="1"/>
              <a:t>reduce</a:t>
            </a:r>
            <a:r>
              <a:rPr lang="de-DE" dirty="0"/>
              <a:t> </a:t>
            </a:r>
            <a:r>
              <a:rPr lang="de-DE" dirty="0" err="1"/>
              <a:t>equipment</a:t>
            </a:r>
            <a:r>
              <a:rPr lang="de-DE" dirty="0"/>
              <a:t> </a:t>
            </a:r>
            <a:r>
              <a:rPr lang="de-DE" dirty="0" err="1"/>
              <a:t>cycling</a:t>
            </a:r>
            <a:r>
              <a:rPr lang="de-DE" dirty="0"/>
              <a:t>; </a:t>
            </a:r>
          </a:p>
          <a:p>
            <a:pPr marL="342900" indent="-342900">
              <a:buFont typeface="Arial" panose="020B0604020202020204" pitchFamily="34" charset="0"/>
              <a:buChar char="•"/>
            </a:pPr>
            <a:r>
              <a:rPr lang="de-DE" dirty="0"/>
              <a:t>shift </a:t>
            </a:r>
            <a:r>
              <a:rPr lang="de-DE" dirty="0" err="1"/>
              <a:t>electric</a:t>
            </a:r>
            <a:r>
              <a:rPr lang="de-DE" dirty="0"/>
              <a:t> </a:t>
            </a:r>
            <a:r>
              <a:rPr lang="de-DE" dirty="0" err="1"/>
              <a:t>heat</a:t>
            </a:r>
            <a:r>
              <a:rPr lang="de-DE" dirty="0"/>
              <a:t> </a:t>
            </a:r>
            <a:r>
              <a:rPr lang="de-DE" dirty="0" err="1"/>
              <a:t>production</a:t>
            </a:r>
            <a:r>
              <a:rPr lang="de-DE" dirty="0"/>
              <a:t> </a:t>
            </a:r>
            <a:r>
              <a:rPr lang="de-DE" dirty="0" err="1"/>
              <a:t>to</a:t>
            </a:r>
            <a:r>
              <a:rPr lang="de-DE" dirty="0"/>
              <a:t> </a:t>
            </a:r>
            <a:r>
              <a:rPr lang="de-DE" dirty="0" err="1"/>
              <a:t>favourable</a:t>
            </a:r>
            <a:r>
              <a:rPr lang="de-DE" dirty="0"/>
              <a:t> </a:t>
            </a:r>
            <a:r>
              <a:rPr lang="de-DE" dirty="0" err="1"/>
              <a:t>periods</a:t>
            </a:r>
            <a:r>
              <a:rPr lang="de-DE" dirty="0"/>
              <a:t>; </a:t>
            </a:r>
          </a:p>
          <a:p>
            <a:pPr marL="342900" indent="-342900">
              <a:buFont typeface="Arial" panose="020B0604020202020204" pitchFamily="34" charset="0"/>
              <a:buChar char="•"/>
            </a:pPr>
            <a:r>
              <a:rPr lang="de-DE" dirty="0" err="1"/>
              <a:t>provide</a:t>
            </a:r>
            <a:r>
              <a:rPr lang="de-DE" dirty="0"/>
              <a:t> </a:t>
            </a:r>
            <a:r>
              <a:rPr lang="de-DE" dirty="0" err="1"/>
              <a:t>reserve</a:t>
            </a:r>
            <a:r>
              <a:rPr lang="de-DE" dirty="0"/>
              <a:t> </a:t>
            </a:r>
            <a:r>
              <a:rPr lang="de-DE" dirty="0" err="1"/>
              <a:t>during</a:t>
            </a:r>
            <a:r>
              <a:rPr lang="de-DE" dirty="0"/>
              <a:t> </a:t>
            </a:r>
            <a:r>
              <a:rPr lang="de-DE" dirty="0" err="1"/>
              <a:t>short</a:t>
            </a:r>
            <a:r>
              <a:rPr lang="de-DE" dirty="0"/>
              <a:t>-term </a:t>
            </a:r>
            <a:r>
              <a:rPr lang="de-DE" dirty="0" err="1"/>
              <a:t>disturbances</a:t>
            </a:r>
            <a:r>
              <a:rPr lang="de-DE" dirty="0"/>
              <a:t>. </a:t>
            </a:r>
          </a:p>
          <a:p>
            <a:r>
              <a:rPr lang="de-DE" dirty="0"/>
              <a:t>Storage </a:t>
            </a:r>
            <a:r>
              <a:rPr lang="de-DE" dirty="0" err="1"/>
              <a:t>is</a:t>
            </a:r>
            <a:r>
              <a:rPr lang="de-DE" dirty="0"/>
              <a:t> </a:t>
            </a:r>
            <a:r>
              <a:rPr lang="de-DE" dirty="0" err="1"/>
              <a:t>one</a:t>
            </a:r>
            <a:r>
              <a:rPr lang="de-DE" dirty="0"/>
              <a:t> </a:t>
            </a:r>
            <a:r>
              <a:rPr lang="de-DE" dirty="0" err="1"/>
              <a:t>flexibility</a:t>
            </a:r>
            <a:r>
              <a:rPr lang="de-DE" dirty="0"/>
              <a:t> </a:t>
            </a:r>
            <a:r>
              <a:rPr lang="de-DE" dirty="0" err="1"/>
              <a:t>option</a:t>
            </a:r>
            <a:r>
              <a:rPr lang="de-DE" dirty="0"/>
              <a:t>. </a:t>
            </a:r>
            <a:r>
              <a:rPr lang="de-DE" dirty="0" err="1"/>
              <a:t>Its</a:t>
            </a:r>
            <a:r>
              <a:rPr lang="de-DE" dirty="0"/>
              <a:t> </a:t>
            </a:r>
            <a:r>
              <a:rPr lang="de-DE" dirty="0" err="1"/>
              <a:t>value</a:t>
            </a:r>
            <a:r>
              <a:rPr lang="de-DE" dirty="0"/>
              <a:t> </a:t>
            </a:r>
            <a:r>
              <a:rPr lang="de-DE" dirty="0" err="1"/>
              <a:t>depends</a:t>
            </a:r>
            <a:r>
              <a:rPr lang="de-DE" dirty="0"/>
              <a:t> on </a:t>
            </a:r>
            <a:r>
              <a:rPr lang="de-DE" dirty="0" err="1"/>
              <a:t>system</a:t>
            </a:r>
            <a:r>
              <a:rPr lang="de-DE" dirty="0"/>
              <a:t> </a:t>
            </a:r>
            <a:r>
              <a:rPr lang="de-DE" dirty="0" err="1"/>
              <a:t>size</a:t>
            </a:r>
            <a:r>
              <a:rPr lang="de-DE" dirty="0"/>
              <a:t>, </a:t>
            </a:r>
            <a:r>
              <a:rPr lang="de-DE" dirty="0" err="1"/>
              <a:t>heat</a:t>
            </a:r>
            <a:r>
              <a:rPr lang="de-DE" dirty="0"/>
              <a:t> </a:t>
            </a:r>
            <a:r>
              <a:rPr lang="de-DE" dirty="0" err="1"/>
              <a:t>sources</a:t>
            </a:r>
            <a:r>
              <a:rPr lang="de-DE" dirty="0"/>
              <a:t>, </a:t>
            </a:r>
            <a:r>
              <a:rPr lang="de-DE" dirty="0" err="1"/>
              <a:t>load</a:t>
            </a:r>
            <a:r>
              <a:rPr lang="de-DE" dirty="0"/>
              <a:t> </a:t>
            </a:r>
            <a:r>
              <a:rPr lang="de-DE" dirty="0" err="1"/>
              <a:t>profile</a:t>
            </a:r>
            <a:r>
              <a:rPr lang="de-DE" dirty="0"/>
              <a:t>, </a:t>
            </a:r>
            <a:r>
              <a:rPr lang="de-DE" dirty="0" err="1"/>
              <a:t>losses</a:t>
            </a:r>
            <a:r>
              <a:rPr lang="de-DE" dirty="0"/>
              <a:t> and </a:t>
            </a:r>
            <a:r>
              <a:rPr lang="de-DE" dirty="0" err="1"/>
              <a:t>operating</a:t>
            </a:r>
            <a:r>
              <a:rPr lang="de-DE" dirty="0"/>
              <a:t> </a:t>
            </a:r>
            <a:r>
              <a:rPr lang="de-DE" dirty="0" err="1"/>
              <a:t>strategy</a:t>
            </a:r>
            <a:r>
              <a:rPr lang="de-DE" dirty="0"/>
              <a:t>.</a:t>
            </a:r>
          </a:p>
        </p:txBody>
      </p:sp>
    </p:spTree>
    <p:extLst>
      <p:ext uri="{BB962C8B-B14F-4D97-AF65-F5344CB8AC3E}">
        <p14:creationId xmlns:p14="http://schemas.microsoft.com/office/powerpoint/2010/main" val="4141887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12A434-0AB2-0BBC-84BF-EBE19F003725}"/>
              </a:ext>
            </a:extLst>
          </p:cNvPr>
          <p:cNvSpPr>
            <a:spLocks noGrp="1"/>
          </p:cNvSpPr>
          <p:nvPr>
            <p:ph type="body" sz="quarter" idx="30"/>
          </p:nvPr>
        </p:nvSpPr>
        <p:spPr/>
        <p:txBody>
          <a:bodyPr/>
          <a:lstStyle/>
          <a:p>
            <a:r>
              <a:rPr lang="de-DE" dirty="0"/>
              <a:t>Short-term thermal </a:t>
            </a:r>
            <a:r>
              <a:rPr lang="de-DE" dirty="0" err="1"/>
              <a:t>storage</a:t>
            </a:r>
            <a:endParaRPr lang="de-DE" dirty="0"/>
          </a:p>
        </p:txBody>
      </p:sp>
      <p:sp>
        <p:nvSpPr>
          <p:cNvPr id="3" name="Text Placeholder 2">
            <a:extLst>
              <a:ext uri="{FF2B5EF4-FFF2-40B4-BE49-F238E27FC236}">
                <a16:creationId xmlns:a16="http://schemas.microsoft.com/office/drawing/2014/main" id="{9C295940-96EE-48EC-AF93-D59FAE547AAA}"/>
              </a:ext>
            </a:extLst>
          </p:cNvPr>
          <p:cNvSpPr>
            <a:spLocks noGrp="1"/>
          </p:cNvSpPr>
          <p:nvPr>
            <p:ph type="body" sz="quarter" idx="48"/>
          </p:nvPr>
        </p:nvSpPr>
        <p:spPr/>
        <p:txBody>
          <a:bodyPr/>
          <a:lstStyle/>
          <a:p>
            <a:r>
              <a:rPr lang="de-DE" b="1" dirty="0"/>
              <a:t>Hot-</a:t>
            </a:r>
            <a:r>
              <a:rPr lang="de-DE" b="1" dirty="0" err="1"/>
              <a:t>water</a:t>
            </a:r>
            <a:r>
              <a:rPr lang="de-DE" b="1" dirty="0"/>
              <a:t> tank </a:t>
            </a:r>
            <a:r>
              <a:rPr lang="de-DE" b="1" dirty="0" err="1"/>
              <a:t>storage</a:t>
            </a:r>
            <a:endParaRPr lang="de-DE" b="1" dirty="0"/>
          </a:p>
          <a:p>
            <a:pPr marL="342900" indent="-342900">
              <a:buFont typeface="Arial" panose="020B0604020202020204" pitchFamily="34" charset="0"/>
              <a:buChar char="•"/>
            </a:pPr>
            <a:r>
              <a:rPr lang="de-DE" dirty="0" err="1"/>
              <a:t>insulated</a:t>
            </a:r>
            <a:r>
              <a:rPr lang="de-DE" dirty="0"/>
              <a:t> </a:t>
            </a:r>
            <a:r>
              <a:rPr lang="de-DE" dirty="0" err="1"/>
              <a:t>water</a:t>
            </a:r>
            <a:r>
              <a:rPr lang="de-DE" dirty="0"/>
              <a:t> tank; </a:t>
            </a:r>
          </a:p>
          <a:p>
            <a:pPr marL="342900" indent="-342900">
              <a:buFont typeface="Arial" panose="020B0604020202020204" pitchFamily="34" charset="0"/>
              <a:buChar char="•"/>
            </a:pPr>
            <a:r>
              <a:rPr lang="de-DE" dirty="0" err="1"/>
              <a:t>clear</a:t>
            </a:r>
            <a:r>
              <a:rPr lang="de-DE" dirty="0"/>
              <a:t> </a:t>
            </a:r>
            <a:r>
              <a:rPr lang="de-DE" dirty="0" err="1"/>
              <a:t>charging</a:t>
            </a:r>
            <a:r>
              <a:rPr lang="de-DE" dirty="0"/>
              <a:t> and </a:t>
            </a:r>
            <a:r>
              <a:rPr lang="de-DE" dirty="0" err="1"/>
              <a:t>discharging</a:t>
            </a:r>
            <a:r>
              <a:rPr lang="de-DE" dirty="0"/>
              <a:t> </a:t>
            </a:r>
            <a:r>
              <a:rPr lang="de-DE" dirty="0" err="1"/>
              <a:t>connections</a:t>
            </a:r>
            <a:r>
              <a:rPr lang="de-DE" dirty="0"/>
              <a:t>; </a:t>
            </a:r>
          </a:p>
          <a:p>
            <a:pPr marL="342900" indent="-342900">
              <a:buFont typeface="Arial" panose="020B0604020202020204" pitchFamily="34" charset="0"/>
              <a:buChar char="•"/>
            </a:pPr>
            <a:r>
              <a:rPr lang="de-DE" dirty="0" err="1"/>
              <a:t>commonly</a:t>
            </a:r>
            <a:r>
              <a:rPr lang="de-DE" dirty="0"/>
              <a:t> </a:t>
            </a:r>
            <a:r>
              <a:rPr lang="de-DE" dirty="0" err="1"/>
              <a:t>uses</a:t>
            </a:r>
            <a:r>
              <a:rPr lang="de-DE" dirty="0"/>
              <a:t> thermal </a:t>
            </a:r>
            <a:r>
              <a:rPr lang="de-DE" dirty="0" err="1"/>
              <a:t>stratification</a:t>
            </a:r>
            <a:r>
              <a:rPr lang="de-DE" dirty="0"/>
              <a:t>; </a:t>
            </a:r>
          </a:p>
          <a:p>
            <a:pPr marL="342900" indent="-342900">
              <a:buFont typeface="Arial" panose="020B0604020202020204" pitchFamily="34" charset="0"/>
              <a:buChar char="•"/>
            </a:pPr>
            <a:r>
              <a:rPr lang="de-DE" dirty="0" err="1"/>
              <a:t>suitable</a:t>
            </a:r>
            <a:r>
              <a:rPr lang="de-DE" dirty="0"/>
              <a:t> </a:t>
            </a:r>
            <a:r>
              <a:rPr lang="de-DE" dirty="0" err="1"/>
              <a:t>for</a:t>
            </a:r>
            <a:r>
              <a:rPr lang="de-DE" dirty="0"/>
              <a:t> </a:t>
            </a:r>
            <a:r>
              <a:rPr lang="de-DE" dirty="0" err="1"/>
              <a:t>daily</a:t>
            </a:r>
            <a:r>
              <a:rPr lang="de-DE" dirty="0"/>
              <a:t> </a:t>
            </a:r>
            <a:r>
              <a:rPr lang="de-DE" dirty="0" err="1"/>
              <a:t>peak</a:t>
            </a:r>
            <a:r>
              <a:rPr lang="de-DE" dirty="0"/>
              <a:t> shifting and plant </a:t>
            </a:r>
            <a:r>
              <a:rPr lang="de-DE" dirty="0" err="1"/>
              <a:t>optimisation</a:t>
            </a:r>
            <a:r>
              <a:rPr lang="de-DE" dirty="0"/>
              <a:t>. </a:t>
            </a:r>
          </a:p>
          <a:p>
            <a:endParaRPr lang="de-DE" b="1" dirty="0"/>
          </a:p>
          <a:p>
            <a:r>
              <a:rPr lang="de-DE" b="1" dirty="0"/>
              <a:t>Network thermal </a:t>
            </a:r>
            <a:r>
              <a:rPr lang="de-DE" b="1" dirty="0" err="1"/>
              <a:t>inertia</a:t>
            </a:r>
            <a:endParaRPr lang="de-DE" b="1" dirty="0"/>
          </a:p>
          <a:p>
            <a:pPr marL="342900" indent="-342900">
              <a:buFont typeface="Arial" panose="020B0604020202020204" pitchFamily="34" charset="0"/>
              <a:buChar char="•"/>
            </a:pPr>
            <a:r>
              <a:rPr lang="de-DE" dirty="0" err="1"/>
              <a:t>uses</a:t>
            </a:r>
            <a:r>
              <a:rPr lang="de-DE" dirty="0"/>
              <a:t> </a:t>
            </a:r>
            <a:r>
              <a:rPr lang="de-DE" dirty="0" err="1"/>
              <a:t>the</a:t>
            </a:r>
            <a:r>
              <a:rPr lang="de-DE" dirty="0"/>
              <a:t> </a:t>
            </a:r>
            <a:r>
              <a:rPr lang="de-DE" dirty="0" err="1"/>
              <a:t>water</a:t>
            </a:r>
            <a:r>
              <a:rPr lang="de-DE" dirty="0"/>
              <a:t> and </a:t>
            </a:r>
            <a:r>
              <a:rPr lang="de-DE" dirty="0" err="1"/>
              <a:t>pipework</a:t>
            </a:r>
            <a:r>
              <a:rPr lang="de-DE" dirty="0"/>
              <a:t> </a:t>
            </a:r>
            <a:r>
              <a:rPr lang="de-DE" dirty="0" err="1"/>
              <a:t>already</a:t>
            </a:r>
            <a:r>
              <a:rPr lang="de-DE" dirty="0"/>
              <a:t> in </a:t>
            </a:r>
            <a:r>
              <a:rPr lang="de-DE" dirty="0" err="1"/>
              <a:t>the</a:t>
            </a:r>
            <a:r>
              <a:rPr lang="de-DE" dirty="0"/>
              <a:t> network; </a:t>
            </a:r>
          </a:p>
          <a:p>
            <a:pPr marL="342900" indent="-342900">
              <a:buFont typeface="Arial" panose="020B0604020202020204" pitchFamily="34" charset="0"/>
              <a:buChar char="•"/>
            </a:pPr>
            <a:r>
              <a:rPr lang="de-DE" dirty="0" err="1"/>
              <a:t>can</a:t>
            </a:r>
            <a:r>
              <a:rPr lang="de-DE" dirty="0"/>
              <a:t> </a:t>
            </a:r>
            <a:r>
              <a:rPr lang="de-DE" dirty="0" err="1"/>
              <a:t>absorb</a:t>
            </a:r>
            <a:r>
              <a:rPr lang="de-DE" dirty="0"/>
              <a:t> </a:t>
            </a:r>
            <a:r>
              <a:rPr lang="de-DE" dirty="0" err="1"/>
              <a:t>small</a:t>
            </a:r>
            <a:r>
              <a:rPr lang="de-DE" dirty="0"/>
              <a:t>, </a:t>
            </a:r>
            <a:r>
              <a:rPr lang="de-DE" dirty="0" err="1"/>
              <a:t>short</a:t>
            </a:r>
            <a:r>
              <a:rPr lang="de-DE" dirty="0"/>
              <a:t>-term </a:t>
            </a:r>
            <a:r>
              <a:rPr lang="de-DE" dirty="0" err="1"/>
              <a:t>changes</a:t>
            </a:r>
            <a:r>
              <a:rPr lang="de-DE" dirty="0"/>
              <a:t>; </a:t>
            </a:r>
          </a:p>
          <a:p>
            <a:pPr marL="342900" indent="-342900">
              <a:buFont typeface="Arial" panose="020B0604020202020204" pitchFamily="34" charset="0"/>
              <a:buChar char="•"/>
            </a:pPr>
            <a:r>
              <a:rPr lang="de-DE" dirty="0" err="1"/>
              <a:t>does</a:t>
            </a:r>
            <a:r>
              <a:rPr lang="de-DE" dirty="0"/>
              <a:t> not </a:t>
            </a:r>
            <a:r>
              <a:rPr lang="de-DE" dirty="0" err="1"/>
              <a:t>provide</a:t>
            </a:r>
            <a:r>
              <a:rPr lang="de-DE" dirty="0"/>
              <a:t> </a:t>
            </a:r>
            <a:r>
              <a:rPr lang="de-DE" dirty="0" err="1"/>
              <a:t>the</a:t>
            </a:r>
            <a:r>
              <a:rPr lang="de-DE" dirty="0"/>
              <a:t> same </a:t>
            </a:r>
            <a:r>
              <a:rPr lang="de-DE" dirty="0" err="1"/>
              <a:t>controllability</a:t>
            </a:r>
            <a:r>
              <a:rPr lang="de-DE" dirty="0"/>
              <a:t> </a:t>
            </a:r>
            <a:r>
              <a:rPr lang="de-DE" dirty="0" err="1"/>
              <a:t>or</a:t>
            </a:r>
            <a:r>
              <a:rPr lang="de-DE" dirty="0"/>
              <a:t> </a:t>
            </a:r>
            <a:r>
              <a:rPr lang="de-DE" dirty="0" err="1"/>
              <a:t>capacity</a:t>
            </a:r>
            <a:r>
              <a:rPr lang="de-DE" dirty="0"/>
              <a:t> </a:t>
            </a:r>
            <a:r>
              <a:rPr lang="de-DE" dirty="0" err="1"/>
              <a:t>as</a:t>
            </a:r>
            <a:r>
              <a:rPr lang="de-DE" dirty="0"/>
              <a:t> a </a:t>
            </a:r>
            <a:r>
              <a:rPr lang="de-DE" dirty="0" err="1"/>
              <a:t>dedicated</a:t>
            </a:r>
            <a:r>
              <a:rPr lang="de-DE" dirty="0"/>
              <a:t> tank; </a:t>
            </a:r>
          </a:p>
          <a:p>
            <a:pPr marL="342900" indent="-342900">
              <a:buFont typeface="Arial" panose="020B0604020202020204" pitchFamily="34" charset="0"/>
              <a:buChar char="•"/>
            </a:pPr>
            <a:r>
              <a:rPr lang="de-DE" dirty="0" err="1"/>
              <a:t>temperature</a:t>
            </a:r>
            <a:r>
              <a:rPr lang="de-DE" dirty="0"/>
              <a:t> </a:t>
            </a:r>
            <a:r>
              <a:rPr lang="de-DE" dirty="0" err="1"/>
              <a:t>changes</a:t>
            </a:r>
            <a:r>
              <a:rPr lang="de-DE" dirty="0"/>
              <a:t> </a:t>
            </a:r>
            <a:r>
              <a:rPr lang="de-DE" dirty="0" err="1"/>
              <a:t>must</a:t>
            </a:r>
            <a:r>
              <a:rPr lang="de-DE" dirty="0"/>
              <a:t> </a:t>
            </a:r>
            <a:r>
              <a:rPr lang="de-DE" dirty="0" err="1"/>
              <a:t>remain</a:t>
            </a:r>
            <a:r>
              <a:rPr lang="de-DE" dirty="0"/>
              <a:t> </a:t>
            </a:r>
            <a:r>
              <a:rPr lang="de-DE" dirty="0" err="1"/>
              <a:t>within</a:t>
            </a:r>
            <a:r>
              <a:rPr lang="de-DE" dirty="0"/>
              <a:t> </a:t>
            </a:r>
            <a:r>
              <a:rPr lang="de-DE" dirty="0" err="1"/>
              <a:t>consumer</a:t>
            </a:r>
            <a:r>
              <a:rPr lang="de-DE" dirty="0"/>
              <a:t> and network </a:t>
            </a:r>
            <a:r>
              <a:rPr lang="de-DE" dirty="0" err="1"/>
              <a:t>limits</a:t>
            </a:r>
            <a:r>
              <a:rPr lang="de-DE" dirty="0"/>
              <a:t>.</a:t>
            </a:r>
          </a:p>
        </p:txBody>
      </p:sp>
    </p:spTree>
    <p:extLst>
      <p:ext uri="{BB962C8B-B14F-4D97-AF65-F5344CB8AC3E}">
        <p14:creationId xmlns:p14="http://schemas.microsoft.com/office/powerpoint/2010/main" val="2575382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948E90-CE18-07BA-8ADE-3F346F884E5F}"/>
              </a:ext>
            </a:extLst>
          </p:cNvPr>
          <p:cNvSpPr>
            <a:spLocks noGrp="1"/>
          </p:cNvSpPr>
          <p:nvPr>
            <p:ph type="body" sz="quarter" idx="30"/>
          </p:nvPr>
        </p:nvSpPr>
        <p:spPr/>
        <p:txBody>
          <a:bodyPr/>
          <a:lstStyle/>
          <a:p>
            <a:r>
              <a:rPr lang="de-DE" dirty="0"/>
              <a:t>Long-duration and </a:t>
            </a:r>
            <a:r>
              <a:rPr lang="de-DE" dirty="0" err="1"/>
              <a:t>seasonal</a:t>
            </a:r>
            <a:r>
              <a:rPr lang="de-DE" dirty="0"/>
              <a:t> </a:t>
            </a:r>
            <a:r>
              <a:rPr lang="de-DE" dirty="0" err="1"/>
              <a:t>storage</a:t>
            </a:r>
            <a:endParaRPr lang="de-DE" dirty="0"/>
          </a:p>
        </p:txBody>
      </p:sp>
      <p:sp>
        <p:nvSpPr>
          <p:cNvPr id="3" name="Text Placeholder 2">
            <a:extLst>
              <a:ext uri="{FF2B5EF4-FFF2-40B4-BE49-F238E27FC236}">
                <a16:creationId xmlns:a16="http://schemas.microsoft.com/office/drawing/2014/main" id="{B01B9609-94C3-0957-4F00-91186124A214}"/>
              </a:ext>
            </a:extLst>
          </p:cNvPr>
          <p:cNvSpPr>
            <a:spLocks noGrp="1"/>
          </p:cNvSpPr>
          <p:nvPr>
            <p:ph type="body" sz="quarter" idx="48"/>
          </p:nvPr>
        </p:nvSpPr>
        <p:spPr/>
        <p:txBody>
          <a:bodyPr/>
          <a:lstStyle/>
          <a:p>
            <a:r>
              <a:rPr lang="en-US" dirty="0"/>
              <a:t>Long-duration storage may shift heat across days or weeks; </a:t>
            </a:r>
          </a:p>
          <a:p>
            <a:r>
              <a:rPr lang="en-US" dirty="0"/>
              <a:t>seasonal storage shifts heat across seasons or many months</a:t>
            </a:r>
          </a:p>
          <a:p>
            <a:endParaRPr lang="de-DE" b="1" dirty="0"/>
          </a:p>
          <a:p>
            <a:r>
              <a:rPr lang="de-DE" b="1" dirty="0" err="1"/>
              <a:t>Examples</a:t>
            </a:r>
            <a:r>
              <a:rPr lang="de-DE" b="1" dirty="0"/>
              <a:t>:</a:t>
            </a:r>
          </a:p>
          <a:p>
            <a:pPr marL="342900" indent="-342900">
              <a:buFont typeface="Arial" panose="020B0604020202020204" pitchFamily="34" charset="0"/>
              <a:buChar char="•"/>
            </a:pPr>
            <a:r>
              <a:rPr lang="de-DE" b="1" dirty="0"/>
              <a:t>Pit thermal-</a:t>
            </a:r>
            <a:r>
              <a:rPr lang="de-DE" b="1" dirty="0" err="1"/>
              <a:t>energy</a:t>
            </a:r>
            <a:r>
              <a:rPr lang="de-DE" b="1" dirty="0"/>
              <a:t> </a:t>
            </a:r>
            <a:r>
              <a:rPr lang="de-DE" b="1" dirty="0" err="1"/>
              <a:t>storage</a:t>
            </a:r>
            <a:r>
              <a:rPr lang="de-DE" b="1" dirty="0"/>
              <a:t> — PTES</a:t>
            </a:r>
            <a:br>
              <a:rPr lang="de-DE" b="1" dirty="0"/>
            </a:br>
            <a:r>
              <a:rPr lang="de-DE" dirty="0"/>
              <a:t>A large </a:t>
            </a:r>
            <a:r>
              <a:rPr lang="de-DE" dirty="0" err="1"/>
              <a:t>insulated</a:t>
            </a:r>
            <a:r>
              <a:rPr lang="de-DE" dirty="0"/>
              <a:t> </a:t>
            </a:r>
            <a:r>
              <a:rPr lang="de-DE" dirty="0" err="1"/>
              <a:t>water-filled</a:t>
            </a:r>
            <a:r>
              <a:rPr lang="de-DE" dirty="0"/>
              <a:t> </a:t>
            </a:r>
            <a:r>
              <a:rPr lang="de-DE" dirty="0" err="1"/>
              <a:t>excavation</a:t>
            </a:r>
            <a:r>
              <a:rPr lang="de-DE" dirty="0"/>
              <a:t> </a:t>
            </a:r>
            <a:r>
              <a:rPr lang="de-DE" dirty="0" err="1"/>
              <a:t>used</a:t>
            </a:r>
            <a:r>
              <a:rPr lang="de-DE" dirty="0"/>
              <a:t> </a:t>
            </a:r>
            <a:r>
              <a:rPr lang="de-DE" dirty="0" err="1"/>
              <a:t>for</a:t>
            </a:r>
            <a:r>
              <a:rPr lang="de-DE" dirty="0"/>
              <a:t> high-</a:t>
            </a:r>
            <a:r>
              <a:rPr lang="de-DE" dirty="0" err="1"/>
              <a:t>capacity</a:t>
            </a:r>
            <a:r>
              <a:rPr lang="de-DE" dirty="0"/>
              <a:t> </a:t>
            </a:r>
            <a:r>
              <a:rPr lang="de-DE" dirty="0" err="1"/>
              <a:t>storage</a:t>
            </a:r>
            <a:r>
              <a:rPr lang="de-DE" dirty="0"/>
              <a:t>.</a:t>
            </a:r>
          </a:p>
          <a:p>
            <a:pPr marL="342900" indent="-342900">
              <a:buFont typeface="Arial" panose="020B0604020202020204" pitchFamily="34" charset="0"/>
              <a:buChar char="•"/>
            </a:pPr>
            <a:r>
              <a:rPr lang="de-DE" b="1" dirty="0" err="1"/>
              <a:t>Borehole</a:t>
            </a:r>
            <a:r>
              <a:rPr lang="de-DE" b="1" dirty="0"/>
              <a:t> thermal-</a:t>
            </a:r>
            <a:r>
              <a:rPr lang="de-DE" b="1" dirty="0" err="1"/>
              <a:t>energy</a:t>
            </a:r>
            <a:r>
              <a:rPr lang="de-DE" b="1" dirty="0"/>
              <a:t> </a:t>
            </a:r>
            <a:r>
              <a:rPr lang="de-DE" b="1" dirty="0" err="1"/>
              <a:t>storage</a:t>
            </a:r>
            <a:r>
              <a:rPr lang="de-DE" b="1" dirty="0"/>
              <a:t> — BTES</a:t>
            </a:r>
            <a:br>
              <a:rPr lang="de-DE" b="1" dirty="0"/>
            </a:br>
            <a:r>
              <a:rPr lang="de-DE" dirty="0"/>
              <a:t>Heat </a:t>
            </a:r>
            <a:r>
              <a:rPr lang="de-DE" dirty="0" err="1"/>
              <a:t>is</a:t>
            </a:r>
            <a:r>
              <a:rPr lang="de-DE" dirty="0"/>
              <a:t> </a:t>
            </a:r>
            <a:r>
              <a:rPr lang="de-DE" dirty="0" err="1"/>
              <a:t>stored</a:t>
            </a:r>
            <a:r>
              <a:rPr lang="de-DE" dirty="0"/>
              <a:t> in </a:t>
            </a:r>
            <a:r>
              <a:rPr lang="de-DE" dirty="0" err="1"/>
              <a:t>the</a:t>
            </a:r>
            <a:r>
              <a:rPr lang="de-DE" dirty="0"/>
              <a:t> </a:t>
            </a:r>
            <a:r>
              <a:rPr lang="de-DE" dirty="0" err="1"/>
              <a:t>ground</a:t>
            </a:r>
            <a:r>
              <a:rPr lang="de-DE" dirty="0"/>
              <a:t> </a:t>
            </a:r>
            <a:r>
              <a:rPr lang="de-DE" dirty="0" err="1"/>
              <a:t>through</a:t>
            </a:r>
            <a:r>
              <a:rPr lang="de-DE" dirty="0"/>
              <a:t> an </a:t>
            </a:r>
            <a:r>
              <a:rPr lang="de-DE" dirty="0" err="1"/>
              <a:t>array</a:t>
            </a:r>
            <a:r>
              <a:rPr lang="de-DE" dirty="0"/>
              <a:t> </a:t>
            </a:r>
            <a:r>
              <a:rPr lang="de-DE" dirty="0" err="1"/>
              <a:t>of</a:t>
            </a:r>
            <a:r>
              <a:rPr lang="de-DE" dirty="0"/>
              <a:t> </a:t>
            </a:r>
            <a:r>
              <a:rPr lang="de-DE" dirty="0" err="1"/>
              <a:t>borehole</a:t>
            </a:r>
            <a:r>
              <a:rPr lang="de-DE" dirty="0"/>
              <a:t> </a:t>
            </a:r>
            <a:r>
              <a:rPr lang="de-DE" dirty="0" err="1"/>
              <a:t>heat</a:t>
            </a:r>
            <a:r>
              <a:rPr lang="de-DE" dirty="0"/>
              <a:t> </a:t>
            </a:r>
            <a:r>
              <a:rPr lang="de-DE" dirty="0" err="1"/>
              <a:t>exchangers</a:t>
            </a:r>
            <a:r>
              <a:rPr lang="de-DE" dirty="0"/>
              <a:t>.</a:t>
            </a:r>
          </a:p>
          <a:p>
            <a:pPr marL="342900" indent="-342900">
              <a:buFont typeface="Arial" panose="020B0604020202020204" pitchFamily="34" charset="0"/>
              <a:buChar char="•"/>
            </a:pPr>
            <a:r>
              <a:rPr lang="de-DE" b="1" dirty="0"/>
              <a:t>Aquifer thermal-</a:t>
            </a:r>
            <a:r>
              <a:rPr lang="de-DE" b="1" dirty="0" err="1"/>
              <a:t>energy</a:t>
            </a:r>
            <a:r>
              <a:rPr lang="de-DE" b="1" dirty="0"/>
              <a:t> </a:t>
            </a:r>
            <a:r>
              <a:rPr lang="de-DE" b="1" dirty="0" err="1"/>
              <a:t>storage</a:t>
            </a:r>
            <a:r>
              <a:rPr lang="de-DE" b="1" dirty="0"/>
              <a:t> — ATES</a:t>
            </a:r>
            <a:br>
              <a:rPr lang="de-DE" b="1" dirty="0"/>
            </a:br>
            <a:r>
              <a:rPr lang="de-DE" dirty="0"/>
              <a:t>Groundwater </a:t>
            </a:r>
            <a:r>
              <a:rPr lang="de-DE" dirty="0" err="1"/>
              <a:t>aquifers</a:t>
            </a:r>
            <a:r>
              <a:rPr lang="de-DE" dirty="0"/>
              <a:t> </a:t>
            </a:r>
            <a:r>
              <a:rPr lang="de-DE" dirty="0" err="1"/>
              <a:t>are</a:t>
            </a:r>
            <a:r>
              <a:rPr lang="de-DE" dirty="0"/>
              <a:t> </a:t>
            </a:r>
            <a:r>
              <a:rPr lang="de-DE" dirty="0" err="1"/>
              <a:t>used</a:t>
            </a:r>
            <a:r>
              <a:rPr lang="de-DE" dirty="0"/>
              <a:t> </a:t>
            </a:r>
            <a:r>
              <a:rPr lang="de-DE" dirty="0" err="1"/>
              <a:t>for</a:t>
            </a:r>
            <a:r>
              <a:rPr lang="de-DE" dirty="0"/>
              <a:t> </a:t>
            </a:r>
            <a:r>
              <a:rPr lang="de-DE" dirty="0" err="1"/>
              <a:t>seasonal</a:t>
            </a:r>
            <a:r>
              <a:rPr lang="de-DE" dirty="0"/>
              <a:t> </a:t>
            </a:r>
            <a:r>
              <a:rPr lang="de-DE" dirty="0" err="1"/>
              <a:t>heat</a:t>
            </a:r>
            <a:r>
              <a:rPr lang="de-DE" dirty="0"/>
              <a:t> and </a:t>
            </a:r>
            <a:r>
              <a:rPr lang="de-DE" dirty="0" err="1"/>
              <a:t>cold</a:t>
            </a:r>
            <a:r>
              <a:rPr lang="de-DE" dirty="0"/>
              <a:t> </a:t>
            </a:r>
            <a:r>
              <a:rPr lang="de-DE" dirty="0" err="1"/>
              <a:t>storage</a:t>
            </a:r>
            <a:r>
              <a:rPr lang="de-DE" dirty="0"/>
              <a:t> </a:t>
            </a:r>
            <a:r>
              <a:rPr lang="de-DE" dirty="0" err="1"/>
              <a:t>where</a:t>
            </a:r>
            <a:r>
              <a:rPr lang="de-DE" dirty="0"/>
              <a:t> </a:t>
            </a:r>
            <a:r>
              <a:rPr lang="de-DE" dirty="0" err="1"/>
              <a:t>geology</a:t>
            </a:r>
            <a:r>
              <a:rPr lang="de-DE" dirty="0"/>
              <a:t> and </a:t>
            </a:r>
            <a:r>
              <a:rPr lang="de-DE" dirty="0" err="1"/>
              <a:t>regulation</a:t>
            </a:r>
            <a:r>
              <a:rPr lang="de-DE" dirty="0"/>
              <a:t> </a:t>
            </a:r>
            <a:r>
              <a:rPr lang="de-DE" dirty="0" err="1"/>
              <a:t>permit</a:t>
            </a:r>
            <a:r>
              <a:rPr lang="de-DE" dirty="0"/>
              <a:t>.</a:t>
            </a:r>
          </a:p>
        </p:txBody>
      </p:sp>
    </p:spTree>
    <p:extLst>
      <p:ext uri="{BB962C8B-B14F-4D97-AF65-F5344CB8AC3E}">
        <p14:creationId xmlns:p14="http://schemas.microsoft.com/office/powerpoint/2010/main" val="1567553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0C11D8-B111-EEFE-159A-DF76146DB1B7}"/>
              </a:ext>
            </a:extLst>
          </p:cNvPr>
          <p:cNvSpPr>
            <a:spLocks noGrp="1"/>
          </p:cNvSpPr>
          <p:nvPr>
            <p:ph type="body" sz="quarter" idx="30"/>
          </p:nvPr>
        </p:nvSpPr>
        <p:spPr/>
        <p:txBody>
          <a:bodyPr/>
          <a:lstStyle/>
          <a:p>
            <a:r>
              <a:rPr lang="de-DE" dirty="0" err="1"/>
              <a:t>Using</a:t>
            </a:r>
            <a:r>
              <a:rPr lang="de-DE" dirty="0"/>
              <a:t> </a:t>
            </a:r>
            <a:r>
              <a:rPr lang="de-DE" dirty="0" err="1"/>
              <a:t>building</a:t>
            </a:r>
            <a:r>
              <a:rPr lang="de-DE" dirty="0"/>
              <a:t> thermal </a:t>
            </a:r>
            <a:r>
              <a:rPr lang="de-DE" dirty="0" err="1"/>
              <a:t>mass</a:t>
            </a:r>
            <a:r>
              <a:rPr lang="de-DE" dirty="0"/>
              <a:t> </a:t>
            </a:r>
            <a:r>
              <a:rPr lang="de-DE" dirty="0" err="1"/>
              <a:t>as</a:t>
            </a:r>
            <a:r>
              <a:rPr lang="de-DE" dirty="0"/>
              <a:t> </a:t>
            </a:r>
            <a:r>
              <a:rPr lang="de-DE" dirty="0" err="1"/>
              <a:t>flexibility</a:t>
            </a:r>
            <a:endParaRPr lang="de-DE" dirty="0"/>
          </a:p>
        </p:txBody>
      </p:sp>
      <p:sp>
        <p:nvSpPr>
          <p:cNvPr id="3" name="Text Placeholder 2">
            <a:extLst>
              <a:ext uri="{FF2B5EF4-FFF2-40B4-BE49-F238E27FC236}">
                <a16:creationId xmlns:a16="http://schemas.microsoft.com/office/drawing/2014/main" id="{80364624-AECA-68A6-5E38-1FB3415F5308}"/>
              </a:ext>
            </a:extLst>
          </p:cNvPr>
          <p:cNvSpPr>
            <a:spLocks noGrp="1"/>
          </p:cNvSpPr>
          <p:nvPr>
            <p:ph type="body" sz="quarter" idx="48"/>
          </p:nvPr>
        </p:nvSpPr>
        <p:spPr/>
        <p:txBody>
          <a:bodyPr/>
          <a:lstStyle/>
          <a:p>
            <a:r>
              <a:rPr lang="en-US" sz="2000" dirty="0"/>
              <a:t>Building thermal mass can act as a limited virtual thermal store when pre-heating, pre-cooling or temporary setpoint changes are controlled within comfort limits</a:t>
            </a:r>
            <a:r>
              <a:rPr lang="de-DE" sz="2000" dirty="0"/>
              <a:t>.</a:t>
            </a:r>
          </a:p>
          <a:p>
            <a:endParaRPr lang="de-DE" dirty="0"/>
          </a:p>
          <a:p>
            <a:r>
              <a:rPr lang="de-DE" sz="2000" b="1" dirty="0"/>
              <a:t>A </a:t>
            </a:r>
            <a:r>
              <a:rPr lang="de-DE" sz="2000" b="1" dirty="0" err="1"/>
              <a:t>control</a:t>
            </a:r>
            <a:r>
              <a:rPr lang="de-DE" sz="2000" b="1" dirty="0"/>
              <a:t> </a:t>
            </a:r>
            <a:r>
              <a:rPr lang="de-DE" sz="2000" b="1" dirty="0" err="1"/>
              <a:t>strategy</a:t>
            </a:r>
            <a:r>
              <a:rPr lang="de-DE" sz="2000" b="1" dirty="0"/>
              <a:t> </a:t>
            </a:r>
            <a:r>
              <a:rPr lang="de-DE" sz="2000" b="1" dirty="0" err="1"/>
              <a:t>may</a:t>
            </a:r>
            <a:r>
              <a:rPr lang="de-DE" sz="2000" b="1" dirty="0"/>
              <a:t>:</a:t>
            </a:r>
          </a:p>
          <a:p>
            <a:pPr marL="342900" indent="-342900">
              <a:buFont typeface="Arial" panose="020B0604020202020204" pitchFamily="34" charset="0"/>
              <a:buChar char="•"/>
            </a:pPr>
            <a:r>
              <a:rPr lang="de-DE" sz="2000" dirty="0" err="1"/>
              <a:t>raise</a:t>
            </a:r>
            <a:r>
              <a:rPr lang="de-DE" sz="2000" dirty="0"/>
              <a:t> </a:t>
            </a:r>
            <a:r>
              <a:rPr lang="de-DE" sz="2000" dirty="0" err="1"/>
              <a:t>the</a:t>
            </a:r>
            <a:r>
              <a:rPr lang="de-DE" sz="2000" dirty="0"/>
              <a:t> indoor-</a:t>
            </a:r>
            <a:r>
              <a:rPr lang="de-DE" sz="2000" dirty="0" err="1"/>
              <a:t>temperature</a:t>
            </a:r>
            <a:r>
              <a:rPr lang="de-DE" sz="2000" dirty="0"/>
              <a:t> </a:t>
            </a:r>
            <a:r>
              <a:rPr lang="de-DE" sz="2000" dirty="0" err="1"/>
              <a:t>target</a:t>
            </a:r>
            <a:r>
              <a:rPr lang="de-DE" sz="2000" dirty="0"/>
              <a:t> </a:t>
            </a:r>
            <a:r>
              <a:rPr lang="de-DE" sz="2000" dirty="0" err="1"/>
              <a:t>slightly</a:t>
            </a:r>
            <a:r>
              <a:rPr lang="de-DE" sz="2000" dirty="0"/>
              <a:t> </a:t>
            </a:r>
            <a:r>
              <a:rPr lang="de-DE" sz="2000" dirty="0" err="1"/>
              <a:t>before</a:t>
            </a:r>
            <a:r>
              <a:rPr lang="de-DE" sz="2000" dirty="0"/>
              <a:t> a </a:t>
            </a:r>
            <a:r>
              <a:rPr lang="de-DE" sz="2000" dirty="0" err="1"/>
              <a:t>peak</a:t>
            </a:r>
            <a:r>
              <a:rPr lang="de-DE" sz="2000" dirty="0"/>
              <a:t> </a:t>
            </a:r>
            <a:r>
              <a:rPr lang="de-DE" sz="2000" dirty="0" err="1"/>
              <a:t>period</a:t>
            </a:r>
            <a:r>
              <a:rPr lang="de-DE" sz="2000" dirty="0"/>
              <a:t>; </a:t>
            </a:r>
          </a:p>
          <a:p>
            <a:pPr marL="342900" indent="-342900">
              <a:buFont typeface="Arial" panose="020B0604020202020204" pitchFamily="34" charset="0"/>
              <a:buChar char="•"/>
            </a:pPr>
            <a:r>
              <a:rPr lang="de-DE" sz="2000" dirty="0" err="1"/>
              <a:t>reduce</a:t>
            </a:r>
            <a:r>
              <a:rPr lang="de-DE" sz="2000" dirty="0"/>
              <a:t> </a:t>
            </a:r>
            <a:r>
              <a:rPr lang="de-DE" sz="2000" dirty="0" err="1"/>
              <a:t>heating</a:t>
            </a:r>
            <a:r>
              <a:rPr lang="de-DE" sz="2000" dirty="0"/>
              <a:t> power </a:t>
            </a:r>
            <a:r>
              <a:rPr lang="de-DE" sz="2000" dirty="0" err="1"/>
              <a:t>temporarily</a:t>
            </a:r>
            <a:r>
              <a:rPr lang="de-DE" sz="2000" dirty="0"/>
              <a:t> </a:t>
            </a:r>
            <a:r>
              <a:rPr lang="de-DE" sz="2000" dirty="0" err="1"/>
              <a:t>during</a:t>
            </a:r>
            <a:r>
              <a:rPr lang="de-DE" sz="2000" dirty="0"/>
              <a:t> </a:t>
            </a:r>
            <a:r>
              <a:rPr lang="de-DE" sz="2000" dirty="0" err="1"/>
              <a:t>the</a:t>
            </a:r>
            <a:r>
              <a:rPr lang="de-DE" sz="2000" dirty="0"/>
              <a:t> </a:t>
            </a:r>
            <a:r>
              <a:rPr lang="de-DE" sz="2000" dirty="0" err="1"/>
              <a:t>peak</a:t>
            </a:r>
            <a:r>
              <a:rPr lang="de-DE" sz="2000" dirty="0"/>
              <a:t>; </a:t>
            </a:r>
          </a:p>
          <a:p>
            <a:pPr marL="342900" indent="-342900">
              <a:buFont typeface="Arial" panose="020B0604020202020204" pitchFamily="34" charset="0"/>
              <a:buChar char="•"/>
            </a:pPr>
            <a:r>
              <a:rPr lang="de-DE" sz="2000" dirty="0" err="1"/>
              <a:t>allow</a:t>
            </a:r>
            <a:r>
              <a:rPr lang="de-DE" sz="2000" dirty="0"/>
              <a:t> </a:t>
            </a:r>
            <a:r>
              <a:rPr lang="de-DE" sz="2000" dirty="0" err="1"/>
              <a:t>the</a:t>
            </a:r>
            <a:r>
              <a:rPr lang="de-DE" sz="2000" dirty="0"/>
              <a:t> </a:t>
            </a:r>
            <a:r>
              <a:rPr lang="de-DE" sz="2000" dirty="0" err="1"/>
              <a:t>stored</a:t>
            </a:r>
            <a:r>
              <a:rPr lang="de-DE" sz="2000" dirty="0"/>
              <a:t> </a:t>
            </a:r>
            <a:r>
              <a:rPr lang="de-DE" sz="2000" dirty="0" err="1"/>
              <a:t>heat</a:t>
            </a:r>
            <a:r>
              <a:rPr lang="de-DE" sz="2000" dirty="0"/>
              <a:t> in </a:t>
            </a:r>
            <a:r>
              <a:rPr lang="de-DE" sz="2000" dirty="0" err="1"/>
              <a:t>walls</a:t>
            </a:r>
            <a:r>
              <a:rPr lang="de-DE" sz="2000" dirty="0"/>
              <a:t> and </a:t>
            </a:r>
            <a:r>
              <a:rPr lang="de-DE" sz="2000" dirty="0" err="1"/>
              <a:t>floors</a:t>
            </a:r>
            <a:r>
              <a:rPr lang="de-DE" sz="2000" dirty="0"/>
              <a:t> </a:t>
            </a:r>
            <a:r>
              <a:rPr lang="de-DE" sz="2000" dirty="0" err="1"/>
              <a:t>to</a:t>
            </a:r>
            <a:r>
              <a:rPr lang="de-DE" sz="2000" dirty="0"/>
              <a:t> </a:t>
            </a:r>
            <a:r>
              <a:rPr lang="de-DE" sz="2000" dirty="0" err="1"/>
              <a:t>maintain</a:t>
            </a:r>
            <a:r>
              <a:rPr lang="de-DE" sz="2000" dirty="0"/>
              <a:t> </a:t>
            </a:r>
            <a:r>
              <a:rPr lang="de-DE" sz="2000" dirty="0" err="1"/>
              <a:t>comfort</a:t>
            </a:r>
            <a:r>
              <a:rPr lang="de-DE" sz="2000" dirty="0"/>
              <a:t>; </a:t>
            </a:r>
          </a:p>
          <a:p>
            <a:pPr marL="342900" indent="-342900">
              <a:buFont typeface="Arial" panose="020B0604020202020204" pitchFamily="34" charset="0"/>
              <a:buChar char="•"/>
            </a:pPr>
            <a:r>
              <a:rPr lang="de-DE" sz="2000" dirty="0"/>
              <a:t>restore normal </a:t>
            </a:r>
            <a:r>
              <a:rPr lang="de-DE" sz="2000" dirty="0" err="1"/>
              <a:t>operation</a:t>
            </a:r>
            <a:r>
              <a:rPr lang="de-DE" sz="2000" dirty="0"/>
              <a:t> </a:t>
            </a:r>
            <a:r>
              <a:rPr lang="de-DE" sz="2000" dirty="0" err="1"/>
              <a:t>gradually</a:t>
            </a:r>
            <a:r>
              <a:rPr lang="de-DE" sz="2000" dirty="0"/>
              <a:t> </a:t>
            </a:r>
            <a:r>
              <a:rPr lang="de-DE" sz="2000" dirty="0" err="1"/>
              <a:t>afterwards</a:t>
            </a:r>
            <a:r>
              <a:rPr lang="de-DE" sz="2000" dirty="0"/>
              <a:t>. </a:t>
            </a:r>
          </a:p>
          <a:p>
            <a:r>
              <a:rPr lang="de-DE" sz="2000" b="1" dirty="0"/>
              <a:t>Limits</a:t>
            </a:r>
          </a:p>
          <a:p>
            <a:pPr marL="342900" indent="-342900">
              <a:buFont typeface="Arial" panose="020B0604020202020204" pitchFamily="34" charset="0"/>
              <a:buChar char="•"/>
            </a:pPr>
            <a:r>
              <a:rPr lang="de-DE" sz="2000" dirty="0" err="1"/>
              <a:t>occupied</a:t>
            </a:r>
            <a:r>
              <a:rPr lang="de-DE" sz="2000" dirty="0"/>
              <a:t> </a:t>
            </a:r>
            <a:r>
              <a:rPr lang="de-DE" sz="2000" dirty="0" err="1"/>
              <a:t>comfort</a:t>
            </a:r>
            <a:r>
              <a:rPr lang="de-DE" sz="2000" dirty="0"/>
              <a:t> </a:t>
            </a:r>
            <a:r>
              <a:rPr lang="de-DE" sz="2000" dirty="0" err="1"/>
              <a:t>range</a:t>
            </a:r>
            <a:r>
              <a:rPr lang="de-DE" sz="2000" dirty="0"/>
              <a:t>; </a:t>
            </a:r>
          </a:p>
          <a:p>
            <a:pPr marL="342900" indent="-342900">
              <a:buFont typeface="Arial" panose="020B0604020202020204" pitchFamily="34" charset="0"/>
              <a:buChar char="•"/>
            </a:pPr>
            <a:r>
              <a:rPr lang="de-DE" sz="2000" dirty="0" err="1"/>
              <a:t>building</a:t>
            </a:r>
            <a:r>
              <a:rPr lang="de-DE" sz="2000" dirty="0"/>
              <a:t> thermal </a:t>
            </a:r>
            <a:r>
              <a:rPr lang="de-DE" sz="2000" dirty="0" err="1"/>
              <a:t>response</a:t>
            </a:r>
            <a:r>
              <a:rPr lang="de-DE" sz="2000" dirty="0"/>
              <a:t>; </a:t>
            </a:r>
          </a:p>
          <a:p>
            <a:pPr marL="342900" indent="-342900">
              <a:buFont typeface="Arial" panose="020B0604020202020204" pitchFamily="34" charset="0"/>
              <a:buChar char="•"/>
            </a:pPr>
            <a:r>
              <a:rPr lang="de-DE" sz="2000" dirty="0" err="1"/>
              <a:t>weather</a:t>
            </a:r>
            <a:r>
              <a:rPr lang="de-DE" sz="2000" dirty="0"/>
              <a:t> </a:t>
            </a:r>
            <a:r>
              <a:rPr lang="de-DE" sz="2000" dirty="0" err="1"/>
              <a:t>conditions</a:t>
            </a:r>
            <a:r>
              <a:rPr lang="de-DE" sz="2000" dirty="0"/>
              <a:t>; </a:t>
            </a:r>
          </a:p>
          <a:p>
            <a:pPr marL="342900" indent="-342900">
              <a:buFont typeface="Arial" panose="020B0604020202020204" pitchFamily="34" charset="0"/>
              <a:buChar char="•"/>
            </a:pPr>
            <a:r>
              <a:rPr lang="de-DE" sz="2000" dirty="0" err="1"/>
              <a:t>ventilation</a:t>
            </a:r>
            <a:r>
              <a:rPr lang="de-DE" sz="2000" dirty="0"/>
              <a:t> and solar </a:t>
            </a:r>
            <a:r>
              <a:rPr lang="de-DE" sz="2000" dirty="0" err="1"/>
              <a:t>gains</a:t>
            </a:r>
            <a:r>
              <a:rPr lang="de-DE" sz="2000" dirty="0"/>
              <a:t>; </a:t>
            </a:r>
          </a:p>
          <a:p>
            <a:pPr marL="342900" indent="-342900">
              <a:buFont typeface="Arial" panose="020B0604020202020204" pitchFamily="34" charset="0"/>
              <a:buChar char="•"/>
            </a:pPr>
            <a:r>
              <a:rPr lang="de-DE" sz="2000" dirty="0"/>
              <a:t>resident </a:t>
            </a:r>
            <a:r>
              <a:rPr lang="de-DE" sz="2000" dirty="0" err="1"/>
              <a:t>or</a:t>
            </a:r>
            <a:r>
              <a:rPr lang="de-DE" sz="2000" dirty="0"/>
              <a:t> </a:t>
            </a:r>
            <a:r>
              <a:rPr lang="de-DE" sz="2000" dirty="0" err="1"/>
              <a:t>operator</a:t>
            </a:r>
            <a:r>
              <a:rPr lang="de-DE" sz="2000" dirty="0"/>
              <a:t> </a:t>
            </a:r>
            <a:r>
              <a:rPr lang="de-DE" sz="2000" dirty="0" err="1"/>
              <a:t>agreement</a:t>
            </a:r>
            <a:r>
              <a:rPr lang="de-DE" sz="2000" dirty="0"/>
              <a:t>; </a:t>
            </a:r>
          </a:p>
          <a:p>
            <a:pPr marL="342900" indent="-342900">
              <a:buFont typeface="Arial" panose="020B0604020202020204" pitchFamily="34" charset="0"/>
              <a:buChar char="•"/>
            </a:pPr>
            <a:r>
              <a:rPr lang="de-DE" sz="2000" dirty="0" err="1"/>
              <a:t>rebound</a:t>
            </a:r>
            <a:r>
              <a:rPr lang="de-DE" sz="2000" dirty="0"/>
              <a:t> </a:t>
            </a:r>
            <a:r>
              <a:rPr lang="de-DE" sz="2000" dirty="0" err="1"/>
              <a:t>demand</a:t>
            </a:r>
            <a:r>
              <a:rPr lang="de-DE" sz="2000" dirty="0"/>
              <a:t> after </a:t>
            </a:r>
            <a:r>
              <a:rPr lang="de-DE" sz="2000" dirty="0" err="1"/>
              <a:t>the</a:t>
            </a:r>
            <a:r>
              <a:rPr lang="de-DE" sz="2000" dirty="0"/>
              <a:t> </a:t>
            </a:r>
            <a:r>
              <a:rPr lang="de-DE" sz="2000" dirty="0" err="1"/>
              <a:t>event</a:t>
            </a:r>
            <a:r>
              <a:rPr lang="de-DE" sz="2000" dirty="0"/>
              <a:t>.</a:t>
            </a:r>
          </a:p>
          <a:p>
            <a:endParaRPr lang="de-DE" dirty="0"/>
          </a:p>
        </p:txBody>
      </p:sp>
    </p:spTree>
    <p:extLst>
      <p:ext uri="{BB962C8B-B14F-4D97-AF65-F5344CB8AC3E}">
        <p14:creationId xmlns:p14="http://schemas.microsoft.com/office/powerpoint/2010/main" val="102243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27DB7D-13D5-8B72-206E-FE88CCED2EEE}"/>
              </a:ext>
            </a:extLst>
          </p:cNvPr>
          <p:cNvSpPr>
            <a:spLocks noGrp="1"/>
          </p:cNvSpPr>
          <p:nvPr>
            <p:ph type="body" sz="quarter" idx="30"/>
          </p:nvPr>
        </p:nvSpPr>
        <p:spPr/>
        <p:txBody>
          <a:bodyPr/>
          <a:lstStyle/>
          <a:p>
            <a:r>
              <a:rPr lang="de-DE" sz="3200" dirty="0" err="1"/>
              <a:t>What</a:t>
            </a:r>
            <a:r>
              <a:rPr lang="de-DE" sz="3200" dirty="0"/>
              <a:t> </a:t>
            </a:r>
            <a:r>
              <a:rPr lang="de-DE" sz="3200" dirty="0" err="1"/>
              <a:t>should</a:t>
            </a:r>
            <a:r>
              <a:rPr lang="de-DE" sz="3200" dirty="0"/>
              <a:t> </a:t>
            </a:r>
            <a:r>
              <a:rPr lang="de-DE" sz="3200" dirty="0" err="1"/>
              <a:t>be</a:t>
            </a:r>
            <a:r>
              <a:rPr lang="de-DE" sz="3200" dirty="0"/>
              <a:t> </a:t>
            </a:r>
            <a:r>
              <a:rPr lang="de-DE" sz="3200" dirty="0" err="1"/>
              <a:t>monitored</a:t>
            </a:r>
            <a:r>
              <a:rPr lang="de-DE" sz="3200" dirty="0"/>
              <a:t> on thermal </a:t>
            </a:r>
            <a:r>
              <a:rPr lang="de-DE" sz="3200" dirty="0" err="1"/>
              <a:t>storage</a:t>
            </a:r>
            <a:r>
              <a:rPr lang="de-DE" sz="3200" dirty="0"/>
              <a:t>?</a:t>
            </a:r>
          </a:p>
        </p:txBody>
      </p:sp>
      <p:sp>
        <p:nvSpPr>
          <p:cNvPr id="3" name="Text Placeholder 2">
            <a:extLst>
              <a:ext uri="{FF2B5EF4-FFF2-40B4-BE49-F238E27FC236}">
                <a16:creationId xmlns:a16="http://schemas.microsoft.com/office/drawing/2014/main" id="{83BCB17D-9ED6-4ACF-FAE9-B5E55A88699F}"/>
              </a:ext>
            </a:extLst>
          </p:cNvPr>
          <p:cNvSpPr>
            <a:spLocks noGrp="1"/>
          </p:cNvSpPr>
          <p:nvPr>
            <p:ph type="body" sz="quarter" idx="48"/>
          </p:nvPr>
        </p:nvSpPr>
        <p:spPr>
          <a:xfrm>
            <a:off x="854280" y="1729944"/>
            <a:ext cx="4482961" cy="4439577"/>
          </a:xfrm>
        </p:spPr>
        <p:txBody>
          <a:bodyPr/>
          <a:lstStyle/>
          <a:p>
            <a:r>
              <a:rPr lang="de-DE" sz="1800" b="1" dirty="0" err="1"/>
              <a:t>Temperatures</a:t>
            </a:r>
            <a:endParaRPr lang="de-DE" sz="1800" b="1" dirty="0"/>
          </a:p>
          <a:p>
            <a:r>
              <a:rPr lang="de-DE" sz="1800" dirty="0"/>
              <a:t>top, </a:t>
            </a:r>
            <a:r>
              <a:rPr lang="de-DE" sz="1800" dirty="0" err="1"/>
              <a:t>middle</a:t>
            </a:r>
            <a:r>
              <a:rPr lang="de-DE" sz="1800" dirty="0"/>
              <a:t> and </a:t>
            </a:r>
            <a:r>
              <a:rPr lang="de-DE" sz="1800" dirty="0" err="1"/>
              <a:t>bottom</a:t>
            </a:r>
            <a:r>
              <a:rPr lang="de-DE" sz="1800" dirty="0"/>
              <a:t> tank </a:t>
            </a:r>
            <a:r>
              <a:rPr lang="de-DE" sz="1800" dirty="0" err="1"/>
              <a:t>temperatures</a:t>
            </a:r>
            <a:r>
              <a:rPr lang="de-DE" sz="1800" dirty="0"/>
              <a:t>; </a:t>
            </a:r>
          </a:p>
          <a:p>
            <a:r>
              <a:rPr lang="de-DE" sz="1800" dirty="0" err="1"/>
              <a:t>charge</a:t>
            </a:r>
            <a:r>
              <a:rPr lang="de-DE" sz="1800" dirty="0"/>
              <a:t> and </a:t>
            </a:r>
            <a:r>
              <a:rPr lang="de-DE" sz="1800" dirty="0" err="1"/>
              <a:t>discharge</a:t>
            </a:r>
            <a:r>
              <a:rPr lang="de-DE" sz="1800" dirty="0"/>
              <a:t> </a:t>
            </a:r>
            <a:r>
              <a:rPr lang="de-DE" sz="1800" dirty="0" err="1"/>
              <a:t>temperatures</a:t>
            </a:r>
            <a:r>
              <a:rPr lang="de-DE" sz="1800" dirty="0"/>
              <a:t>; </a:t>
            </a:r>
          </a:p>
          <a:p>
            <a:r>
              <a:rPr lang="de-DE" sz="1800" dirty="0"/>
              <a:t>network </a:t>
            </a:r>
            <a:r>
              <a:rPr lang="de-DE" sz="1800" dirty="0" err="1"/>
              <a:t>supply</a:t>
            </a:r>
            <a:r>
              <a:rPr lang="de-DE" sz="1800" dirty="0"/>
              <a:t> and </a:t>
            </a:r>
            <a:r>
              <a:rPr lang="de-DE" sz="1800" dirty="0" err="1"/>
              <a:t>return</a:t>
            </a:r>
            <a:r>
              <a:rPr lang="de-DE" sz="1800" dirty="0"/>
              <a:t> </a:t>
            </a:r>
            <a:r>
              <a:rPr lang="de-DE" sz="1800" dirty="0" err="1"/>
              <a:t>temperatures</a:t>
            </a:r>
            <a:r>
              <a:rPr lang="de-DE" sz="1800" dirty="0"/>
              <a:t>. </a:t>
            </a:r>
          </a:p>
          <a:p>
            <a:r>
              <a:rPr lang="de-DE" sz="1800" b="1" dirty="0"/>
              <a:t>Flow and power</a:t>
            </a:r>
          </a:p>
          <a:p>
            <a:r>
              <a:rPr lang="de-DE" sz="1800" dirty="0" err="1"/>
              <a:t>charge</a:t>
            </a:r>
            <a:r>
              <a:rPr lang="de-DE" sz="1800" dirty="0"/>
              <a:t> </a:t>
            </a:r>
            <a:r>
              <a:rPr lang="de-DE" sz="1800" dirty="0" err="1"/>
              <a:t>flow</a:t>
            </a:r>
            <a:r>
              <a:rPr lang="de-DE" sz="1800" dirty="0"/>
              <a:t>; </a:t>
            </a:r>
          </a:p>
          <a:p>
            <a:r>
              <a:rPr lang="de-DE" sz="1800" dirty="0" err="1"/>
              <a:t>discharge</a:t>
            </a:r>
            <a:r>
              <a:rPr lang="de-DE" sz="1800" dirty="0"/>
              <a:t> </a:t>
            </a:r>
            <a:r>
              <a:rPr lang="de-DE" sz="1800" dirty="0" err="1"/>
              <a:t>flow</a:t>
            </a:r>
            <a:r>
              <a:rPr lang="de-DE" sz="1800" dirty="0"/>
              <a:t>; </a:t>
            </a:r>
          </a:p>
          <a:p>
            <a:r>
              <a:rPr lang="de-DE" sz="1800" dirty="0" err="1"/>
              <a:t>calculated</a:t>
            </a:r>
            <a:r>
              <a:rPr lang="de-DE" sz="1800" dirty="0"/>
              <a:t> thermal power; </a:t>
            </a:r>
          </a:p>
          <a:p>
            <a:r>
              <a:rPr lang="de-DE" sz="1800" dirty="0"/>
              <a:t>pump </a:t>
            </a:r>
            <a:r>
              <a:rPr lang="de-DE" sz="1800" dirty="0" err="1"/>
              <a:t>status</a:t>
            </a:r>
            <a:r>
              <a:rPr lang="de-DE" sz="1800" dirty="0"/>
              <a:t> and </a:t>
            </a:r>
            <a:r>
              <a:rPr lang="de-DE" sz="1800" dirty="0" err="1"/>
              <a:t>speed</a:t>
            </a:r>
            <a:r>
              <a:rPr lang="de-DE" sz="1800" dirty="0"/>
              <a:t>. </a:t>
            </a:r>
          </a:p>
          <a:p>
            <a:r>
              <a:rPr lang="de-DE" sz="1800" b="1" dirty="0"/>
              <a:t>Storage </a:t>
            </a:r>
            <a:r>
              <a:rPr lang="de-DE" sz="1800" b="1" dirty="0" err="1"/>
              <a:t>condition</a:t>
            </a:r>
            <a:endParaRPr lang="de-DE" sz="1800" b="1" dirty="0"/>
          </a:p>
          <a:p>
            <a:r>
              <a:rPr lang="de-DE" sz="1800" dirty="0" err="1"/>
              <a:t>estimated</a:t>
            </a:r>
            <a:r>
              <a:rPr lang="de-DE" sz="1800" dirty="0"/>
              <a:t> </a:t>
            </a:r>
            <a:r>
              <a:rPr lang="de-DE" sz="1800" dirty="0" err="1"/>
              <a:t>state</a:t>
            </a:r>
            <a:r>
              <a:rPr lang="de-DE" sz="1800" dirty="0"/>
              <a:t> </a:t>
            </a:r>
            <a:r>
              <a:rPr lang="de-DE" sz="1800" dirty="0" err="1"/>
              <a:t>of</a:t>
            </a:r>
            <a:r>
              <a:rPr lang="de-DE" sz="1800" dirty="0"/>
              <a:t> </a:t>
            </a:r>
            <a:r>
              <a:rPr lang="de-DE" sz="1800" dirty="0" err="1"/>
              <a:t>charge</a:t>
            </a:r>
            <a:r>
              <a:rPr lang="de-DE" sz="1800" dirty="0"/>
              <a:t>; </a:t>
            </a:r>
          </a:p>
          <a:p>
            <a:r>
              <a:rPr lang="de-DE" sz="1800" dirty="0" err="1"/>
              <a:t>available</a:t>
            </a:r>
            <a:r>
              <a:rPr lang="de-DE" sz="1800" dirty="0"/>
              <a:t> </a:t>
            </a:r>
            <a:r>
              <a:rPr lang="de-DE" sz="1800" dirty="0" err="1"/>
              <a:t>capacity</a:t>
            </a:r>
            <a:r>
              <a:rPr lang="de-DE" sz="1800" dirty="0"/>
              <a:t>; </a:t>
            </a:r>
          </a:p>
          <a:p>
            <a:r>
              <a:rPr lang="de-DE" sz="1800" dirty="0" err="1"/>
              <a:t>stratification</a:t>
            </a:r>
            <a:r>
              <a:rPr lang="de-DE" sz="1800" dirty="0"/>
              <a:t> </a:t>
            </a:r>
            <a:r>
              <a:rPr lang="de-DE" sz="1800" dirty="0" err="1"/>
              <a:t>quality</a:t>
            </a:r>
            <a:r>
              <a:rPr lang="de-DE" sz="1800" dirty="0"/>
              <a:t>; </a:t>
            </a:r>
          </a:p>
          <a:p>
            <a:r>
              <a:rPr lang="de-DE" sz="1800" dirty="0" err="1"/>
              <a:t>standing</a:t>
            </a:r>
            <a:r>
              <a:rPr lang="de-DE" sz="1800" dirty="0"/>
              <a:t> </a:t>
            </a:r>
            <a:r>
              <a:rPr lang="de-DE" sz="1800" dirty="0" err="1"/>
              <a:t>heat</a:t>
            </a:r>
            <a:r>
              <a:rPr lang="de-DE" sz="1800" dirty="0"/>
              <a:t> </a:t>
            </a:r>
            <a:r>
              <a:rPr lang="de-DE" sz="1800" dirty="0" err="1"/>
              <a:t>loss</a:t>
            </a:r>
            <a:r>
              <a:rPr lang="de-DE" sz="1800" dirty="0"/>
              <a:t>. </a:t>
            </a:r>
          </a:p>
        </p:txBody>
      </p:sp>
      <p:sp>
        <p:nvSpPr>
          <p:cNvPr id="4" name="Text Placeholder 2">
            <a:extLst>
              <a:ext uri="{FF2B5EF4-FFF2-40B4-BE49-F238E27FC236}">
                <a16:creationId xmlns:a16="http://schemas.microsoft.com/office/drawing/2014/main" id="{1C8A434A-1C4F-5C2C-9195-262471BF9DE2}"/>
              </a:ext>
            </a:extLst>
          </p:cNvPr>
          <p:cNvSpPr txBox="1">
            <a:spLocks/>
          </p:cNvSpPr>
          <p:nvPr/>
        </p:nvSpPr>
        <p:spPr>
          <a:xfrm>
            <a:off x="6330954" y="1729945"/>
            <a:ext cx="4482961" cy="4439577"/>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sz="1800" b="1" dirty="0"/>
              <a:t>Control </a:t>
            </a:r>
            <a:r>
              <a:rPr lang="de-DE" sz="1800" b="1" dirty="0" err="1"/>
              <a:t>status</a:t>
            </a:r>
            <a:endParaRPr lang="de-DE" sz="1800" b="1" dirty="0"/>
          </a:p>
          <a:p>
            <a:r>
              <a:rPr lang="de-DE" sz="1800" dirty="0" err="1"/>
              <a:t>charge</a:t>
            </a:r>
            <a:r>
              <a:rPr lang="de-DE" sz="1800" dirty="0"/>
              <a:t> </a:t>
            </a:r>
            <a:r>
              <a:rPr lang="de-DE" sz="1800" dirty="0" err="1"/>
              <a:t>command</a:t>
            </a:r>
            <a:r>
              <a:rPr lang="de-DE" sz="1800" dirty="0"/>
              <a:t>; </a:t>
            </a:r>
          </a:p>
          <a:p>
            <a:r>
              <a:rPr lang="de-DE" sz="1800" dirty="0" err="1"/>
              <a:t>discharge</a:t>
            </a:r>
            <a:r>
              <a:rPr lang="de-DE" sz="1800" dirty="0"/>
              <a:t> </a:t>
            </a:r>
            <a:r>
              <a:rPr lang="de-DE" sz="1800" dirty="0" err="1"/>
              <a:t>command</a:t>
            </a:r>
            <a:r>
              <a:rPr lang="de-DE" sz="1800" dirty="0"/>
              <a:t>; </a:t>
            </a:r>
          </a:p>
          <a:p>
            <a:r>
              <a:rPr lang="de-DE" sz="1800" dirty="0" err="1"/>
              <a:t>operating</a:t>
            </a:r>
            <a:r>
              <a:rPr lang="de-DE" sz="1800" dirty="0"/>
              <a:t> </a:t>
            </a:r>
            <a:r>
              <a:rPr lang="de-DE" sz="1800" dirty="0" err="1"/>
              <a:t>mode</a:t>
            </a:r>
            <a:r>
              <a:rPr lang="de-DE" sz="1800" dirty="0"/>
              <a:t>; </a:t>
            </a:r>
          </a:p>
          <a:p>
            <a:r>
              <a:rPr lang="de-DE" sz="1800" dirty="0" err="1"/>
              <a:t>valve</a:t>
            </a:r>
            <a:r>
              <a:rPr lang="de-DE" sz="1800" dirty="0"/>
              <a:t> </a:t>
            </a:r>
            <a:r>
              <a:rPr lang="de-DE" sz="1800" dirty="0" err="1"/>
              <a:t>position</a:t>
            </a:r>
            <a:r>
              <a:rPr lang="de-DE" sz="1800" dirty="0"/>
              <a:t>; </a:t>
            </a:r>
          </a:p>
          <a:p>
            <a:r>
              <a:rPr lang="de-DE" sz="1800" dirty="0" err="1"/>
              <a:t>active</a:t>
            </a:r>
            <a:r>
              <a:rPr lang="de-DE" sz="1800" dirty="0"/>
              <a:t> </a:t>
            </a:r>
            <a:r>
              <a:rPr lang="de-DE" sz="1800" dirty="0" err="1"/>
              <a:t>limits</a:t>
            </a:r>
            <a:r>
              <a:rPr lang="de-DE" sz="1800" dirty="0"/>
              <a:t> and </a:t>
            </a:r>
            <a:r>
              <a:rPr lang="de-DE" sz="1800" dirty="0" err="1"/>
              <a:t>alarms</a:t>
            </a:r>
            <a:r>
              <a:rPr lang="de-DE" sz="1800" dirty="0"/>
              <a:t>. </a:t>
            </a:r>
          </a:p>
          <a:p>
            <a:endParaRPr lang="de-DE" sz="1800" b="1" dirty="0"/>
          </a:p>
          <a:p>
            <a:r>
              <a:rPr lang="de-DE" sz="1800" b="1" dirty="0" err="1"/>
              <a:t>Warning</a:t>
            </a:r>
            <a:r>
              <a:rPr lang="de-DE" sz="1800" b="1" dirty="0"/>
              <a:t> </a:t>
            </a:r>
            <a:r>
              <a:rPr lang="de-DE" sz="1800" b="1" dirty="0" err="1"/>
              <a:t>patterns</a:t>
            </a:r>
            <a:endParaRPr lang="de-DE" sz="1800" b="1" dirty="0"/>
          </a:p>
          <a:p>
            <a:r>
              <a:rPr lang="de-DE" sz="1800" dirty="0" err="1"/>
              <a:t>charging</a:t>
            </a:r>
            <a:r>
              <a:rPr lang="de-DE" sz="1800" dirty="0"/>
              <a:t> </a:t>
            </a:r>
            <a:r>
              <a:rPr lang="de-DE" sz="1800" dirty="0" err="1"/>
              <a:t>command</a:t>
            </a:r>
            <a:r>
              <a:rPr lang="de-DE" sz="1800" dirty="0"/>
              <a:t> but </a:t>
            </a:r>
            <a:r>
              <a:rPr lang="de-DE" sz="1800" dirty="0" err="1"/>
              <a:t>no</a:t>
            </a:r>
            <a:r>
              <a:rPr lang="de-DE" sz="1800" dirty="0"/>
              <a:t> </a:t>
            </a:r>
            <a:r>
              <a:rPr lang="de-DE" sz="1800" dirty="0" err="1"/>
              <a:t>temperature</a:t>
            </a:r>
            <a:r>
              <a:rPr lang="de-DE" sz="1800" dirty="0"/>
              <a:t> </a:t>
            </a:r>
            <a:r>
              <a:rPr lang="de-DE" sz="1800" dirty="0" err="1"/>
              <a:t>rise</a:t>
            </a:r>
            <a:r>
              <a:rPr lang="de-DE" sz="1800" dirty="0"/>
              <a:t>; </a:t>
            </a:r>
          </a:p>
          <a:p>
            <a:r>
              <a:rPr lang="de-DE" sz="1800" dirty="0" err="1"/>
              <a:t>simultaneous</a:t>
            </a:r>
            <a:r>
              <a:rPr lang="de-DE" sz="1800" dirty="0"/>
              <a:t> </a:t>
            </a:r>
            <a:r>
              <a:rPr lang="de-DE" sz="1800" dirty="0" err="1"/>
              <a:t>charging</a:t>
            </a:r>
            <a:r>
              <a:rPr lang="de-DE" sz="1800" dirty="0"/>
              <a:t> and </a:t>
            </a:r>
            <a:r>
              <a:rPr lang="de-DE" sz="1800" dirty="0" err="1"/>
              <a:t>discharging</a:t>
            </a:r>
            <a:r>
              <a:rPr lang="de-DE" sz="1800" dirty="0"/>
              <a:t>; </a:t>
            </a:r>
          </a:p>
          <a:p>
            <a:r>
              <a:rPr lang="de-DE" sz="1800" dirty="0"/>
              <a:t>rapid </a:t>
            </a:r>
            <a:r>
              <a:rPr lang="de-DE" sz="1800" dirty="0" err="1"/>
              <a:t>loss</a:t>
            </a:r>
            <a:r>
              <a:rPr lang="de-DE" sz="1800" dirty="0"/>
              <a:t> </a:t>
            </a:r>
            <a:r>
              <a:rPr lang="de-DE" sz="1800" dirty="0" err="1"/>
              <a:t>of</a:t>
            </a:r>
            <a:r>
              <a:rPr lang="de-DE" sz="1800" dirty="0"/>
              <a:t> </a:t>
            </a:r>
            <a:r>
              <a:rPr lang="de-DE" sz="1800" dirty="0" err="1"/>
              <a:t>stratification</a:t>
            </a:r>
            <a:r>
              <a:rPr lang="de-DE" sz="1800" dirty="0"/>
              <a:t>; </a:t>
            </a:r>
          </a:p>
          <a:p>
            <a:r>
              <a:rPr lang="de-DE" sz="1800" dirty="0"/>
              <a:t>high </a:t>
            </a:r>
            <a:r>
              <a:rPr lang="de-DE" sz="1800" dirty="0" err="1"/>
              <a:t>flow</a:t>
            </a:r>
            <a:r>
              <a:rPr lang="de-DE" sz="1800" dirty="0"/>
              <a:t> </a:t>
            </a:r>
            <a:r>
              <a:rPr lang="de-DE" sz="1800" dirty="0" err="1"/>
              <a:t>with</a:t>
            </a:r>
            <a:r>
              <a:rPr lang="de-DE" sz="1800" dirty="0"/>
              <a:t> </a:t>
            </a:r>
            <a:r>
              <a:rPr lang="de-DE" sz="1800" dirty="0" err="1"/>
              <a:t>little</a:t>
            </a:r>
            <a:r>
              <a:rPr lang="de-DE" sz="1800" dirty="0"/>
              <a:t> </a:t>
            </a:r>
            <a:r>
              <a:rPr lang="de-DE" sz="1800" dirty="0" err="1"/>
              <a:t>transferred</a:t>
            </a:r>
            <a:r>
              <a:rPr lang="de-DE" sz="1800" dirty="0"/>
              <a:t> </a:t>
            </a:r>
            <a:r>
              <a:rPr lang="de-DE" sz="1800" dirty="0" err="1"/>
              <a:t>heat</a:t>
            </a:r>
            <a:r>
              <a:rPr lang="de-DE" sz="1800" dirty="0"/>
              <a:t>; </a:t>
            </a:r>
          </a:p>
          <a:p>
            <a:r>
              <a:rPr lang="de-DE" sz="1800" dirty="0" err="1"/>
              <a:t>state</a:t>
            </a:r>
            <a:r>
              <a:rPr lang="de-DE" sz="1800" dirty="0"/>
              <a:t> </a:t>
            </a:r>
            <a:r>
              <a:rPr lang="de-DE" sz="1800" dirty="0" err="1"/>
              <a:t>of</a:t>
            </a:r>
            <a:r>
              <a:rPr lang="de-DE" sz="1800" dirty="0"/>
              <a:t> </a:t>
            </a:r>
            <a:r>
              <a:rPr lang="de-DE" sz="1800" dirty="0" err="1"/>
              <a:t>charge</a:t>
            </a:r>
            <a:r>
              <a:rPr lang="de-DE" sz="1800" dirty="0"/>
              <a:t> </a:t>
            </a:r>
            <a:r>
              <a:rPr lang="de-DE" sz="1800" dirty="0" err="1"/>
              <a:t>inconsistent</a:t>
            </a:r>
            <a:r>
              <a:rPr lang="de-DE" sz="1800" dirty="0"/>
              <a:t> </a:t>
            </a:r>
            <a:r>
              <a:rPr lang="de-DE" sz="1800" dirty="0" err="1"/>
              <a:t>with</a:t>
            </a:r>
            <a:r>
              <a:rPr lang="de-DE" sz="1800" dirty="0"/>
              <a:t> </a:t>
            </a:r>
            <a:r>
              <a:rPr lang="de-DE" sz="1800" dirty="0" err="1"/>
              <a:t>measured</a:t>
            </a:r>
            <a:r>
              <a:rPr lang="de-DE" sz="1800" dirty="0"/>
              <a:t> </a:t>
            </a:r>
            <a:r>
              <a:rPr lang="de-DE" sz="1800" dirty="0" err="1"/>
              <a:t>temperatures</a:t>
            </a:r>
            <a:r>
              <a:rPr lang="de-DE" sz="1800" dirty="0"/>
              <a:t>.</a:t>
            </a:r>
          </a:p>
        </p:txBody>
      </p:sp>
    </p:spTree>
    <p:extLst>
      <p:ext uri="{BB962C8B-B14F-4D97-AF65-F5344CB8AC3E}">
        <p14:creationId xmlns:p14="http://schemas.microsoft.com/office/powerpoint/2010/main" val="1089830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5760F4-FE82-BE47-94FD-555E82CAC13D}"/>
              </a:ext>
            </a:extLst>
          </p:cNvPr>
          <p:cNvSpPr>
            <a:spLocks noGrp="1"/>
          </p:cNvSpPr>
          <p:nvPr>
            <p:ph type="body" sz="quarter" idx="30"/>
          </p:nvPr>
        </p:nvSpPr>
        <p:spPr/>
        <p:txBody>
          <a:bodyPr/>
          <a:lstStyle/>
          <a:p>
            <a:r>
              <a:rPr lang="de-DE" dirty="0"/>
              <a:t>How a solar-thermal </a:t>
            </a:r>
            <a:r>
              <a:rPr lang="de-DE" dirty="0" err="1"/>
              <a:t>system</a:t>
            </a:r>
            <a:r>
              <a:rPr lang="de-DE" dirty="0"/>
              <a:t> </a:t>
            </a:r>
            <a:r>
              <a:rPr lang="de-DE" dirty="0" err="1"/>
              <a:t>supplies</a:t>
            </a:r>
            <a:r>
              <a:rPr lang="de-DE" dirty="0"/>
              <a:t> </a:t>
            </a:r>
            <a:r>
              <a:rPr lang="de-DE" dirty="0" err="1"/>
              <a:t>heat</a:t>
            </a:r>
            <a:endParaRPr lang="de-DE" dirty="0"/>
          </a:p>
        </p:txBody>
      </p:sp>
      <p:sp>
        <p:nvSpPr>
          <p:cNvPr id="3" name="Text Placeholder 2">
            <a:extLst>
              <a:ext uri="{FF2B5EF4-FFF2-40B4-BE49-F238E27FC236}">
                <a16:creationId xmlns:a16="http://schemas.microsoft.com/office/drawing/2014/main" id="{1940633C-770F-5032-8DDC-2DD4DD33A016}"/>
              </a:ext>
            </a:extLst>
          </p:cNvPr>
          <p:cNvSpPr>
            <a:spLocks noGrp="1"/>
          </p:cNvSpPr>
          <p:nvPr>
            <p:ph type="body" sz="quarter" idx="48"/>
          </p:nvPr>
        </p:nvSpPr>
        <p:spPr>
          <a:xfrm>
            <a:off x="854282" y="1864553"/>
            <a:ext cx="7096458" cy="4439577"/>
          </a:xfrm>
        </p:spPr>
        <p:txBody>
          <a:bodyPr/>
          <a:lstStyle/>
          <a:p>
            <a:r>
              <a:rPr lang="de-DE" dirty="0"/>
              <a:t>A solar </a:t>
            </a:r>
            <a:r>
              <a:rPr lang="de-DE" dirty="0" err="1"/>
              <a:t>collector</a:t>
            </a:r>
            <a:r>
              <a:rPr lang="de-DE" dirty="0"/>
              <a:t> </a:t>
            </a:r>
            <a:r>
              <a:rPr lang="de-DE" dirty="0" err="1"/>
              <a:t>converts</a:t>
            </a:r>
            <a:r>
              <a:rPr lang="de-DE" dirty="0"/>
              <a:t> solar </a:t>
            </a:r>
            <a:r>
              <a:rPr lang="de-DE" dirty="0" err="1"/>
              <a:t>radiation</a:t>
            </a:r>
            <a:r>
              <a:rPr lang="de-DE" dirty="0"/>
              <a:t> </a:t>
            </a:r>
            <a:r>
              <a:rPr lang="de-DE" dirty="0" err="1"/>
              <a:t>into</a:t>
            </a:r>
            <a:r>
              <a:rPr lang="de-DE" dirty="0"/>
              <a:t> </a:t>
            </a:r>
            <a:r>
              <a:rPr lang="de-DE" dirty="0" err="1"/>
              <a:t>heat</a:t>
            </a:r>
            <a:r>
              <a:rPr lang="de-DE" dirty="0"/>
              <a:t> in a </a:t>
            </a:r>
            <a:r>
              <a:rPr lang="de-DE" dirty="0" err="1"/>
              <a:t>circulating</a:t>
            </a:r>
            <a:r>
              <a:rPr lang="de-DE" dirty="0"/>
              <a:t> fluid.</a:t>
            </a:r>
          </a:p>
          <a:p>
            <a:endParaRPr lang="de-DE" dirty="0"/>
          </a:p>
          <a:p>
            <a:r>
              <a:rPr lang="de-DE" b="1" dirty="0"/>
              <a:t>A </a:t>
            </a:r>
            <a:r>
              <a:rPr lang="de-DE" b="1" dirty="0" err="1"/>
              <a:t>district-heating</a:t>
            </a:r>
            <a:r>
              <a:rPr lang="de-DE" b="1" dirty="0"/>
              <a:t> </a:t>
            </a:r>
            <a:r>
              <a:rPr lang="de-DE" b="1" dirty="0" err="1"/>
              <a:t>installation</a:t>
            </a:r>
            <a:r>
              <a:rPr lang="de-DE" b="1" dirty="0"/>
              <a:t> </a:t>
            </a:r>
            <a:r>
              <a:rPr lang="de-DE" b="1" dirty="0" err="1"/>
              <a:t>may</a:t>
            </a:r>
            <a:r>
              <a:rPr lang="de-DE" b="1" dirty="0"/>
              <a:t> </a:t>
            </a:r>
            <a:r>
              <a:rPr lang="de-DE" b="1" dirty="0" err="1"/>
              <a:t>include</a:t>
            </a:r>
            <a:r>
              <a:rPr lang="de-DE" b="1" dirty="0"/>
              <a:t>:</a:t>
            </a:r>
          </a:p>
          <a:p>
            <a:pPr marL="285750" indent="-285750">
              <a:buFont typeface="Arial" panose="020B0604020202020204" pitchFamily="34" charset="0"/>
              <a:buChar char="•"/>
            </a:pPr>
            <a:r>
              <a:rPr lang="de-DE" dirty="0" err="1"/>
              <a:t>collector</a:t>
            </a:r>
            <a:r>
              <a:rPr lang="de-DE" dirty="0"/>
              <a:t> </a:t>
            </a:r>
            <a:r>
              <a:rPr lang="de-DE" dirty="0" err="1"/>
              <a:t>field</a:t>
            </a:r>
            <a:r>
              <a:rPr lang="de-DE" dirty="0"/>
              <a:t>; </a:t>
            </a:r>
          </a:p>
          <a:p>
            <a:pPr marL="285750" indent="-285750">
              <a:buFont typeface="Arial" panose="020B0604020202020204" pitchFamily="34" charset="0"/>
              <a:buChar char="•"/>
            </a:pPr>
            <a:r>
              <a:rPr lang="de-DE" dirty="0" err="1"/>
              <a:t>collector</a:t>
            </a:r>
            <a:r>
              <a:rPr lang="de-DE" dirty="0"/>
              <a:t> </a:t>
            </a:r>
            <a:r>
              <a:rPr lang="de-DE" dirty="0" err="1"/>
              <a:t>circulation</a:t>
            </a:r>
            <a:r>
              <a:rPr lang="de-DE" dirty="0"/>
              <a:t> pump; </a:t>
            </a:r>
          </a:p>
          <a:p>
            <a:pPr marL="285750" indent="-285750">
              <a:buFont typeface="Arial" panose="020B0604020202020204" pitchFamily="34" charset="0"/>
              <a:buChar char="•"/>
            </a:pPr>
            <a:r>
              <a:rPr lang="de-DE" dirty="0" err="1"/>
              <a:t>heat</a:t>
            </a:r>
            <a:r>
              <a:rPr lang="de-DE" dirty="0"/>
              <a:t> </a:t>
            </a:r>
            <a:r>
              <a:rPr lang="de-DE" dirty="0" err="1"/>
              <a:t>exchanger</a:t>
            </a:r>
            <a:r>
              <a:rPr lang="de-DE" dirty="0"/>
              <a:t>; </a:t>
            </a:r>
          </a:p>
          <a:p>
            <a:pPr marL="285750" indent="-285750">
              <a:buFont typeface="Arial" panose="020B0604020202020204" pitchFamily="34" charset="0"/>
              <a:buChar char="•"/>
            </a:pPr>
            <a:r>
              <a:rPr lang="de-DE" dirty="0" err="1"/>
              <a:t>control</a:t>
            </a:r>
            <a:r>
              <a:rPr lang="de-DE" dirty="0"/>
              <a:t> </a:t>
            </a:r>
            <a:r>
              <a:rPr lang="de-DE" dirty="0" err="1"/>
              <a:t>valves</a:t>
            </a:r>
            <a:r>
              <a:rPr lang="de-DE" dirty="0"/>
              <a:t>; </a:t>
            </a:r>
          </a:p>
          <a:p>
            <a:pPr marL="285750" indent="-285750">
              <a:buFont typeface="Arial" panose="020B0604020202020204" pitchFamily="34" charset="0"/>
              <a:buChar char="•"/>
            </a:pPr>
            <a:r>
              <a:rPr lang="de-DE" dirty="0"/>
              <a:t>thermal </a:t>
            </a:r>
            <a:r>
              <a:rPr lang="de-DE" dirty="0" err="1"/>
              <a:t>storage</a:t>
            </a:r>
            <a:r>
              <a:rPr lang="de-DE" dirty="0"/>
              <a:t>; </a:t>
            </a:r>
          </a:p>
          <a:p>
            <a:pPr marL="285750" indent="-285750">
              <a:buFont typeface="Arial" panose="020B0604020202020204" pitchFamily="34" charset="0"/>
              <a:buChar char="•"/>
            </a:pPr>
            <a:r>
              <a:rPr lang="de-DE" dirty="0"/>
              <a:t>network </a:t>
            </a:r>
            <a:r>
              <a:rPr lang="de-DE" dirty="0" err="1"/>
              <a:t>connection</a:t>
            </a:r>
            <a:r>
              <a:rPr lang="de-DE" dirty="0"/>
              <a:t>; </a:t>
            </a:r>
          </a:p>
          <a:p>
            <a:pPr marL="285750" indent="-285750">
              <a:buFont typeface="Arial" panose="020B0604020202020204" pitchFamily="34" charset="0"/>
              <a:buChar char="•"/>
            </a:pPr>
            <a:r>
              <a:rPr lang="de-DE" dirty="0" err="1"/>
              <a:t>heat</a:t>
            </a:r>
            <a:r>
              <a:rPr lang="de-DE" dirty="0"/>
              <a:t> </a:t>
            </a:r>
            <a:r>
              <a:rPr lang="de-DE" dirty="0" err="1"/>
              <a:t>meter</a:t>
            </a:r>
            <a:r>
              <a:rPr lang="de-DE" dirty="0"/>
              <a:t> and </a:t>
            </a:r>
            <a:r>
              <a:rPr lang="de-DE" dirty="0" err="1"/>
              <a:t>temperature</a:t>
            </a:r>
            <a:r>
              <a:rPr lang="de-DE" dirty="0"/>
              <a:t> </a:t>
            </a:r>
            <a:r>
              <a:rPr lang="de-DE" dirty="0" err="1"/>
              <a:t>sensors</a:t>
            </a:r>
            <a:r>
              <a:rPr lang="de-DE" dirty="0"/>
              <a:t>;</a:t>
            </a:r>
          </a:p>
          <a:p>
            <a:pPr marL="285750" indent="-285750">
              <a:buFont typeface="Arial" panose="020B0604020202020204" pitchFamily="34" charset="0"/>
              <a:buChar char="•"/>
            </a:pPr>
            <a:r>
              <a:rPr lang="en-US" dirty="0"/>
              <a:t>anti-stagnation/overtemperature protection</a:t>
            </a:r>
            <a:r>
              <a:rPr lang="de-DE" dirty="0"/>
              <a:t>. </a:t>
            </a:r>
          </a:p>
          <a:p>
            <a:endParaRPr lang="de-DE" dirty="0"/>
          </a:p>
        </p:txBody>
      </p:sp>
      <p:pic>
        <p:nvPicPr>
          <p:cNvPr id="13" name="Picture 12">
            <a:extLst>
              <a:ext uri="{FF2B5EF4-FFF2-40B4-BE49-F238E27FC236}">
                <a16:creationId xmlns:a16="http://schemas.microsoft.com/office/drawing/2014/main" id="{0433582D-F710-3ED1-206E-366908C79610}"/>
              </a:ext>
            </a:extLst>
          </p:cNvPr>
          <p:cNvPicPr>
            <a:picLocks noChangeAspect="1"/>
          </p:cNvPicPr>
          <p:nvPr/>
        </p:nvPicPr>
        <p:blipFill>
          <a:blip r:embed="rId2"/>
          <a:srcRect l="8407" r="50589"/>
          <a:stretch>
            <a:fillRect/>
          </a:stretch>
        </p:blipFill>
        <p:spPr>
          <a:xfrm>
            <a:off x="8092646" y="1729945"/>
            <a:ext cx="2654948" cy="4574185"/>
          </a:xfrm>
          <a:prstGeom prst="rect">
            <a:avLst/>
          </a:prstGeom>
        </p:spPr>
      </p:pic>
    </p:spTree>
    <p:extLst>
      <p:ext uri="{BB962C8B-B14F-4D97-AF65-F5344CB8AC3E}">
        <p14:creationId xmlns:p14="http://schemas.microsoft.com/office/powerpoint/2010/main" val="2044165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0C560A-97A1-8824-C62C-9E2ECC82743A}"/>
              </a:ext>
            </a:extLst>
          </p:cNvPr>
          <p:cNvSpPr>
            <a:spLocks noGrp="1"/>
          </p:cNvSpPr>
          <p:nvPr>
            <p:ph type="body" sz="quarter" idx="30"/>
          </p:nvPr>
        </p:nvSpPr>
        <p:spPr>
          <a:xfrm>
            <a:off x="854280" y="475563"/>
            <a:ext cx="11409056" cy="805526"/>
          </a:xfrm>
        </p:spPr>
        <p:txBody>
          <a:bodyPr/>
          <a:lstStyle/>
          <a:p>
            <a:r>
              <a:rPr lang="de-DE" sz="2800" dirty="0"/>
              <a:t>Lower </a:t>
            </a:r>
            <a:r>
              <a:rPr lang="de-DE" sz="2800" dirty="0" err="1"/>
              <a:t>operating</a:t>
            </a:r>
            <a:r>
              <a:rPr lang="de-DE" sz="2800" dirty="0"/>
              <a:t> </a:t>
            </a:r>
            <a:r>
              <a:rPr lang="de-DE" sz="2800" dirty="0" err="1"/>
              <a:t>temperature</a:t>
            </a:r>
            <a:r>
              <a:rPr lang="de-DE" sz="2800" dirty="0"/>
              <a:t> </a:t>
            </a:r>
            <a:br>
              <a:rPr lang="de-DE" sz="2800" dirty="0"/>
            </a:br>
            <a:r>
              <a:rPr lang="de-DE" sz="2800" dirty="0" err="1"/>
              <a:t>improves</a:t>
            </a:r>
            <a:r>
              <a:rPr lang="de-DE" sz="2800" dirty="0"/>
              <a:t> solar-thermal </a:t>
            </a:r>
            <a:r>
              <a:rPr lang="de-DE" sz="2800" dirty="0" err="1"/>
              <a:t>output</a:t>
            </a:r>
            <a:endParaRPr lang="de-DE" sz="2800" dirty="0"/>
          </a:p>
        </p:txBody>
      </p:sp>
      <p:sp>
        <p:nvSpPr>
          <p:cNvPr id="3" name="Text Placeholder 2">
            <a:extLst>
              <a:ext uri="{FF2B5EF4-FFF2-40B4-BE49-F238E27FC236}">
                <a16:creationId xmlns:a16="http://schemas.microsoft.com/office/drawing/2014/main" id="{17AFF8BD-E23D-0793-C49F-8CE376AB640A}"/>
              </a:ext>
            </a:extLst>
          </p:cNvPr>
          <p:cNvSpPr>
            <a:spLocks noGrp="1"/>
          </p:cNvSpPr>
          <p:nvPr>
            <p:ph type="body" sz="quarter" idx="48"/>
          </p:nvPr>
        </p:nvSpPr>
        <p:spPr>
          <a:xfrm>
            <a:off x="854282" y="1508529"/>
            <a:ext cx="5170786" cy="4795602"/>
          </a:xfrm>
        </p:spPr>
        <p:txBody>
          <a:bodyPr/>
          <a:lstStyle/>
          <a:p>
            <a:r>
              <a:rPr lang="en-US" dirty="0"/>
              <a:t>At the same solar irradiance, useful collector output decreases as the collector fluid temperature rises above ambient; therefore lower network temperatures increase useful solar yield.</a:t>
            </a:r>
            <a:endParaRPr lang="de-DE" dirty="0"/>
          </a:p>
        </p:txBody>
      </p:sp>
      <p:graphicFrame>
        <p:nvGraphicFramePr>
          <p:cNvPr id="4" name="Chart 3">
            <a:extLst>
              <a:ext uri="{FF2B5EF4-FFF2-40B4-BE49-F238E27FC236}">
                <a16:creationId xmlns:a16="http://schemas.microsoft.com/office/drawing/2014/main" id="{5C4EAA11-8D6A-4302-B434-3C75B691AEA2}"/>
              </a:ext>
            </a:extLst>
          </p:cNvPr>
          <p:cNvGraphicFramePr/>
          <p:nvPr>
            <p:extLst>
              <p:ext uri="{D42A27DB-BD31-4B8C-83A1-F6EECF244321}">
                <p14:modId xmlns:p14="http://schemas.microsoft.com/office/powerpoint/2010/main" val="2654732158"/>
              </p:ext>
            </p:extLst>
          </p:nvPr>
        </p:nvGraphicFramePr>
        <p:xfrm>
          <a:off x="6025068" y="1179241"/>
          <a:ext cx="5753100" cy="4320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CD0C05D-3D04-0F90-601B-A2FD0A88BA59}"/>
              </a:ext>
            </a:extLst>
          </p:cNvPr>
          <p:cNvSpPr txBox="1"/>
          <p:nvPr/>
        </p:nvSpPr>
        <p:spPr>
          <a:xfrm>
            <a:off x="6095995" y="5861654"/>
            <a:ext cx="5611246" cy="520784"/>
          </a:xfrm>
          <a:prstGeom prst="rect">
            <a:avLst/>
          </a:prstGeom>
          <a:noFill/>
        </p:spPr>
        <p:txBody>
          <a:bodyPr wrap="square">
            <a:spAutoFit/>
          </a:bodyPr>
          <a:lstStyle/>
          <a:p>
            <a:pPr indent="226695" algn="just">
              <a:lnSpc>
                <a:spcPct val="120000"/>
              </a:lnSpc>
              <a:buNone/>
            </a:pPr>
            <a:r>
              <a:rPr lang="en-US" sz="1200" dirty="0">
                <a:effectLst/>
                <a:latin typeface="Calibri" panose="020F0502020204030204" pitchFamily="34" charset="0"/>
                <a:ea typeface="Calibri" panose="020F0502020204030204" pitchFamily="34" charset="0"/>
                <a:cs typeface="Calibri" panose="020F0502020204030204" pitchFamily="34" charset="0"/>
              </a:rPr>
              <a:t>FPC – flat-plate collector; </a:t>
            </a:r>
            <a:r>
              <a:rPr lang="en-US" sz="1200" dirty="0">
                <a:latin typeface="Calibri" panose="020F0502020204030204" pitchFamily="34" charset="0"/>
                <a:ea typeface="Calibri" panose="020F0502020204030204" pitchFamily="34" charset="0"/>
                <a:cs typeface="Calibri" panose="020F0502020204030204" pitchFamily="34" charset="0"/>
              </a:rPr>
              <a:t>ETC – evacuated tube collector</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p>
            <a:pPr indent="226695" algn="just">
              <a:lnSpc>
                <a:spcPct val="120000"/>
              </a:lnSpc>
              <a:buNone/>
            </a:pPr>
            <a:r>
              <a:rPr lang="en-US" sz="1200" i="1" dirty="0" err="1">
                <a:effectLst/>
                <a:latin typeface="Calibri" panose="020F0502020204030204" pitchFamily="34" charset="0"/>
                <a:ea typeface="Calibri" panose="020F0502020204030204" pitchFamily="34" charset="0"/>
                <a:cs typeface="Calibri" panose="020F0502020204030204" pitchFamily="34" charset="0"/>
              </a:rPr>
              <a:t>T</a:t>
            </a:r>
            <a:r>
              <a:rPr lang="en-US" sz="1200" baseline="-25000" dirty="0" err="1">
                <a:effectLst/>
                <a:latin typeface="Calibri" panose="020F0502020204030204" pitchFamily="34" charset="0"/>
                <a:ea typeface="Calibri" panose="020F0502020204030204" pitchFamily="34" charset="0"/>
                <a:cs typeface="Calibri" panose="020F0502020204030204" pitchFamily="34" charset="0"/>
              </a:rPr>
              <a:t>m,f</a:t>
            </a:r>
            <a:r>
              <a:rPr lang="en-US" sz="1200" baseline="-25000" dirty="0">
                <a:effectLst/>
                <a:latin typeface="Calibri" panose="020F0502020204030204" pitchFamily="34" charset="0"/>
                <a:ea typeface="Calibri" panose="020F0502020204030204" pitchFamily="34" charset="0"/>
                <a:cs typeface="Calibri" panose="020F0502020204030204" pitchFamily="34" charset="0"/>
              </a:rPr>
              <a:t> </a:t>
            </a:r>
            <a:r>
              <a:rPr lang="en-US" sz="1200" dirty="0">
                <a:effectLst/>
                <a:latin typeface="Calibri" panose="020F0502020204030204" pitchFamily="34" charset="0"/>
                <a:ea typeface="Calibri" panose="020F0502020204030204" pitchFamily="34" charset="0"/>
                <a:cs typeface="Calibri" panose="020F0502020204030204" pitchFamily="34" charset="0"/>
              </a:rPr>
              <a:t>– mean fluid temperature in the collector, °C;</a:t>
            </a:r>
            <a:r>
              <a:rPr lang="de-DE" sz="1200" dirty="0">
                <a:latin typeface="Calibri" panose="020F0502020204030204" pitchFamily="34" charset="0"/>
                <a:ea typeface="Calibri" panose="020F0502020204030204" pitchFamily="34" charset="0"/>
                <a:cs typeface="Calibri" panose="020F0502020204030204" pitchFamily="34" charset="0"/>
              </a:rPr>
              <a:t> </a:t>
            </a:r>
            <a:r>
              <a:rPr lang="en-US" sz="1200" i="1" dirty="0">
                <a:effectLst/>
                <a:latin typeface="Calibri" panose="020F0502020204030204" pitchFamily="34" charset="0"/>
                <a:ea typeface="Calibri" panose="020F0502020204030204" pitchFamily="34" charset="0"/>
                <a:cs typeface="Calibri" panose="020F0502020204030204" pitchFamily="34" charset="0"/>
              </a:rPr>
              <a:t>T</a:t>
            </a:r>
            <a:r>
              <a:rPr lang="en-US" sz="1200" baseline="-25000" dirty="0">
                <a:effectLst/>
                <a:latin typeface="Calibri" panose="020F0502020204030204" pitchFamily="34" charset="0"/>
                <a:ea typeface="Calibri" panose="020F0502020204030204" pitchFamily="34" charset="0"/>
                <a:cs typeface="Calibri" panose="020F0502020204030204" pitchFamily="34" charset="0"/>
              </a:rPr>
              <a:t>a</a:t>
            </a:r>
            <a:r>
              <a:rPr lang="en-US" sz="1200" dirty="0">
                <a:effectLst/>
                <a:latin typeface="Calibri" panose="020F0502020204030204" pitchFamily="34" charset="0"/>
                <a:ea typeface="Calibri" panose="020F0502020204030204" pitchFamily="34" charset="0"/>
                <a:cs typeface="Calibri" panose="020F0502020204030204" pitchFamily="34" charset="0"/>
              </a:rPr>
              <a:t> – ambient air temperature, °C.</a:t>
            </a:r>
            <a:endParaRPr lang="de-DE" sz="1200" dirty="0">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Table 6">
            <a:extLst>
              <a:ext uri="{FF2B5EF4-FFF2-40B4-BE49-F238E27FC236}">
                <a16:creationId xmlns:a16="http://schemas.microsoft.com/office/drawing/2014/main" id="{3A5BB977-DD3A-085D-326D-6D9712937E75}"/>
              </a:ext>
            </a:extLst>
          </p:cNvPr>
          <p:cNvGraphicFramePr>
            <a:graphicFrameLocks noGrp="1"/>
          </p:cNvGraphicFramePr>
          <p:nvPr>
            <p:extLst>
              <p:ext uri="{D42A27DB-BD31-4B8C-83A1-F6EECF244321}">
                <p14:modId xmlns:p14="http://schemas.microsoft.com/office/powerpoint/2010/main" val="3111295897"/>
              </p:ext>
            </p:extLst>
          </p:nvPr>
        </p:nvGraphicFramePr>
        <p:xfrm>
          <a:off x="8635460" y="650091"/>
          <a:ext cx="3074386" cy="1333500"/>
        </p:xfrm>
        <a:graphic>
          <a:graphicData uri="http://schemas.openxmlformats.org/drawingml/2006/table">
            <a:tbl>
              <a:tblPr firstRow="1" firstCol="1" bandRow="1">
                <a:tableStyleId>{2D5ABB26-0587-4C30-8999-92F81FD0307C}</a:tableStyleId>
              </a:tblPr>
              <a:tblGrid>
                <a:gridCol w="914386">
                  <a:extLst>
                    <a:ext uri="{9D8B030D-6E8A-4147-A177-3AD203B41FA5}">
                      <a16:colId xmlns:a16="http://schemas.microsoft.com/office/drawing/2014/main" val="1518654430"/>
                    </a:ext>
                  </a:extLst>
                </a:gridCol>
                <a:gridCol w="720000">
                  <a:extLst>
                    <a:ext uri="{9D8B030D-6E8A-4147-A177-3AD203B41FA5}">
                      <a16:colId xmlns:a16="http://schemas.microsoft.com/office/drawing/2014/main" val="2062295473"/>
                    </a:ext>
                  </a:extLst>
                </a:gridCol>
                <a:gridCol w="720000">
                  <a:extLst>
                    <a:ext uri="{9D8B030D-6E8A-4147-A177-3AD203B41FA5}">
                      <a16:colId xmlns:a16="http://schemas.microsoft.com/office/drawing/2014/main" val="1911509610"/>
                    </a:ext>
                  </a:extLst>
                </a:gridCol>
                <a:gridCol w="720000">
                  <a:extLst>
                    <a:ext uri="{9D8B030D-6E8A-4147-A177-3AD203B41FA5}">
                      <a16:colId xmlns:a16="http://schemas.microsoft.com/office/drawing/2014/main" val="1244241457"/>
                    </a:ext>
                  </a:extLst>
                </a:gridCol>
              </a:tblGrid>
              <a:tr h="190500">
                <a:tc>
                  <a:txBody>
                    <a:bodyPr/>
                    <a:lstStyle/>
                    <a:p>
                      <a:pPr indent="0" algn="ctr">
                        <a:lnSpc>
                          <a:spcPct val="100000"/>
                        </a:lnSpc>
                        <a:buNone/>
                      </a:pPr>
                      <a:r>
                        <a:rPr lang="en-US" sz="1200" dirty="0">
                          <a:effectLst/>
                          <a:latin typeface="Calibri" panose="020F0502020204030204" pitchFamily="34" charset="0"/>
                          <a:ea typeface="Calibri" panose="020F0502020204030204" pitchFamily="34" charset="0"/>
                          <a:cs typeface="Calibri" panose="020F0502020204030204" pitchFamily="34" charset="0"/>
                        </a:rPr>
                        <a:t>ST collector</a:t>
                      </a:r>
                      <a:endParaRPr lang="de-DE"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dirty="0">
                          <a:effectLst/>
                          <a:latin typeface="Calibri" panose="020F0502020204030204" pitchFamily="34" charset="0"/>
                          <a:ea typeface="Calibri" panose="020F0502020204030204" pitchFamily="34" charset="0"/>
                          <a:cs typeface="Calibri" panose="020F0502020204030204" pitchFamily="34" charset="0"/>
                        </a:rPr>
                        <a:t>η</a:t>
                      </a:r>
                      <a:r>
                        <a:rPr lang="en-US" sz="1200" baseline="-25000" dirty="0">
                          <a:effectLst/>
                          <a:latin typeface="Calibri" panose="020F0502020204030204" pitchFamily="34" charset="0"/>
                          <a:ea typeface="Calibri" panose="020F0502020204030204" pitchFamily="34" charset="0"/>
                          <a:cs typeface="Calibri" panose="020F0502020204030204" pitchFamily="34" charset="0"/>
                        </a:rPr>
                        <a:t>0</a:t>
                      </a:r>
                      <a:endParaRPr lang="de-DE"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a</a:t>
                      </a:r>
                      <a:r>
                        <a:rPr lang="en-US" sz="1200" baseline="-25000">
                          <a:effectLst/>
                          <a:latin typeface="Calibri" panose="020F0502020204030204" pitchFamily="34" charset="0"/>
                          <a:ea typeface="Calibri" panose="020F0502020204030204" pitchFamily="34" charset="0"/>
                          <a:cs typeface="Calibri" panose="020F0502020204030204" pitchFamily="34" charset="0"/>
                        </a:rPr>
                        <a:t>1</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a</a:t>
                      </a:r>
                      <a:r>
                        <a:rPr lang="en-US" sz="1200" baseline="-25000">
                          <a:effectLst/>
                          <a:latin typeface="Calibri" panose="020F0502020204030204" pitchFamily="34" charset="0"/>
                          <a:ea typeface="Calibri" panose="020F0502020204030204" pitchFamily="34" charset="0"/>
                          <a:cs typeface="Calibri" panose="020F0502020204030204" pitchFamily="34" charset="0"/>
                        </a:rPr>
                        <a:t>2</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07679684"/>
                  </a:ext>
                </a:extLst>
              </a:tr>
              <a:tr h="190500">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FPC Nr.1</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dirty="0">
                          <a:effectLst/>
                          <a:latin typeface="Calibri" panose="020F0502020204030204" pitchFamily="34" charset="0"/>
                          <a:ea typeface="Calibri" panose="020F0502020204030204" pitchFamily="34" charset="0"/>
                          <a:cs typeface="Calibri" panose="020F0502020204030204" pitchFamily="34" charset="0"/>
                        </a:rPr>
                        <a:t>0.831</a:t>
                      </a:r>
                      <a:endParaRPr lang="de-DE"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3.08</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0.0100</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8437192"/>
                  </a:ext>
                </a:extLst>
              </a:tr>
              <a:tr h="190500">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FPC Nr.2</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0.773</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dirty="0">
                          <a:effectLst/>
                          <a:latin typeface="Calibri" panose="020F0502020204030204" pitchFamily="34" charset="0"/>
                          <a:ea typeface="Calibri" panose="020F0502020204030204" pitchFamily="34" charset="0"/>
                          <a:cs typeface="Calibri" panose="020F0502020204030204" pitchFamily="34" charset="0"/>
                        </a:rPr>
                        <a:t>2.27</a:t>
                      </a:r>
                      <a:endParaRPr lang="de-DE"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0.0181</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7577499"/>
                  </a:ext>
                </a:extLst>
              </a:tr>
              <a:tr h="190500">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FPC Nr.3</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0.613</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dirty="0">
                          <a:effectLst/>
                          <a:latin typeface="Calibri" panose="020F0502020204030204" pitchFamily="34" charset="0"/>
                          <a:ea typeface="Calibri" panose="020F0502020204030204" pitchFamily="34" charset="0"/>
                          <a:cs typeface="Calibri" panose="020F0502020204030204" pitchFamily="34" charset="0"/>
                        </a:rPr>
                        <a:t>5.45</a:t>
                      </a:r>
                      <a:endParaRPr lang="de-DE"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0.0109</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0365400"/>
                  </a:ext>
                </a:extLst>
              </a:tr>
              <a:tr h="190500">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ETC Nr.1</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0.608</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1.14</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dirty="0">
                          <a:effectLst/>
                          <a:latin typeface="Calibri" panose="020F0502020204030204" pitchFamily="34" charset="0"/>
                          <a:ea typeface="Calibri" panose="020F0502020204030204" pitchFamily="34" charset="0"/>
                          <a:cs typeface="Calibri" panose="020F0502020204030204" pitchFamily="34" charset="0"/>
                        </a:rPr>
                        <a:t>0.0012</a:t>
                      </a:r>
                      <a:endParaRPr lang="de-DE"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69316188"/>
                  </a:ext>
                </a:extLst>
              </a:tr>
              <a:tr h="190500">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ETC Nr.2</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0.568</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1.04</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dirty="0">
                          <a:effectLst/>
                          <a:latin typeface="Calibri" panose="020F0502020204030204" pitchFamily="34" charset="0"/>
                          <a:ea typeface="Calibri" panose="020F0502020204030204" pitchFamily="34" charset="0"/>
                          <a:cs typeface="Calibri" panose="020F0502020204030204" pitchFamily="34" charset="0"/>
                        </a:rPr>
                        <a:t>0.0024</a:t>
                      </a:r>
                      <a:endParaRPr lang="de-DE"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2451228"/>
                  </a:ext>
                </a:extLst>
              </a:tr>
              <a:tr h="190500">
                <a:tc>
                  <a:txBody>
                    <a:bodyPr/>
                    <a:lstStyle/>
                    <a:p>
                      <a:pPr indent="0" algn="ctr">
                        <a:lnSpc>
                          <a:spcPct val="100000"/>
                        </a:lnSpc>
                        <a:buNone/>
                      </a:pPr>
                      <a:r>
                        <a:rPr lang="en-US" sz="1200">
                          <a:effectLst/>
                          <a:latin typeface="Calibri" panose="020F0502020204030204" pitchFamily="34" charset="0"/>
                          <a:ea typeface="Calibri" panose="020F0502020204030204" pitchFamily="34" charset="0"/>
                          <a:cs typeface="Calibri" panose="020F0502020204030204" pitchFamily="34" charset="0"/>
                        </a:rPr>
                        <a:t>ETC Nr.3</a:t>
                      </a:r>
                      <a:endParaRPr lang="de-DE"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dirty="0">
                          <a:effectLst/>
                          <a:latin typeface="Calibri" panose="020F0502020204030204" pitchFamily="34" charset="0"/>
                          <a:ea typeface="Calibri" panose="020F0502020204030204" pitchFamily="34" charset="0"/>
                          <a:cs typeface="Calibri" panose="020F0502020204030204" pitchFamily="34" charset="0"/>
                        </a:rPr>
                        <a:t>0.368</a:t>
                      </a:r>
                      <a:endParaRPr lang="de-DE"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dirty="0">
                          <a:effectLst/>
                          <a:latin typeface="Calibri" panose="020F0502020204030204" pitchFamily="34" charset="0"/>
                          <a:ea typeface="Calibri" panose="020F0502020204030204" pitchFamily="34" charset="0"/>
                          <a:cs typeface="Calibri" panose="020F0502020204030204" pitchFamily="34" charset="0"/>
                        </a:rPr>
                        <a:t>0.61</a:t>
                      </a:r>
                      <a:endParaRPr lang="de-DE"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indent="0" algn="ctr">
                        <a:lnSpc>
                          <a:spcPct val="100000"/>
                        </a:lnSpc>
                        <a:buNone/>
                      </a:pPr>
                      <a:r>
                        <a:rPr lang="en-US" sz="1200" dirty="0">
                          <a:effectLst/>
                          <a:latin typeface="Calibri" panose="020F0502020204030204" pitchFamily="34" charset="0"/>
                          <a:ea typeface="Calibri" panose="020F0502020204030204" pitchFamily="34" charset="0"/>
                          <a:cs typeface="Calibri" panose="020F0502020204030204" pitchFamily="34" charset="0"/>
                        </a:rPr>
                        <a:t>0.0046</a:t>
                      </a:r>
                      <a:endParaRPr lang="de-DE"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6945509"/>
                  </a:ext>
                </a:extLst>
              </a:tr>
            </a:tbl>
          </a:graphicData>
        </a:graphic>
      </p:graphicFrame>
      <p:sp>
        <p:nvSpPr>
          <p:cNvPr id="10" name="Text Placeholder 2">
            <a:extLst>
              <a:ext uri="{FF2B5EF4-FFF2-40B4-BE49-F238E27FC236}">
                <a16:creationId xmlns:a16="http://schemas.microsoft.com/office/drawing/2014/main" id="{548F00B3-75FD-52D4-3B76-589BE6B898A8}"/>
              </a:ext>
            </a:extLst>
          </p:cNvPr>
          <p:cNvSpPr txBox="1">
            <a:spLocks/>
          </p:cNvSpPr>
          <p:nvPr/>
        </p:nvSpPr>
        <p:spPr>
          <a:xfrm>
            <a:off x="6263367" y="5376599"/>
            <a:ext cx="5514801" cy="691246"/>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algn="ctr"/>
            <a:r>
              <a:rPr lang="en-US" sz="1400" dirty="0">
                <a:ea typeface="Calibri" panose="020F0502020204030204" pitchFamily="34" charset="0"/>
              </a:rPr>
              <a:t>The dependence of the thermal output of solar collectors on the temperature difference at the intensity of solar irradiation of 1000 W/m</a:t>
            </a:r>
            <a:r>
              <a:rPr lang="en-US" sz="1400" baseline="30000" dirty="0">
                <a:ea typeface="Calibri" panose="020F0502020204030204" pitchFamily="34" charset="0"/>
              </a:rPr>
              <a:t>2</a:t>
            </a:r>
            <a:r>
              <a:rPr lang="en-US" sz="1400" dirty="0">
                <a:ea typeface="Calibri" panose="020F0502020204030204" pitchFamily="34" charset="0"/>
              </a:rPr>
              <a:t> </a:t>
            </a:r>
            <a:endParaRPr lang="de-DE" sz="1400" dirty="0">
              <a:ea typeface="Calibri" panose="020F0502020204030204" pitchFamily="34" charset="0"/>
            </a:endParaRPr>
          </a:p>
        </p:txBody>
      </p:sp>
    </p:spTree>
    <p:extLst>
      <p:ext uri="{BB962C8B-B14F-4D97-AF65-F5344CB8AC3E}">
        <p14:creationId xmlns:p14="http://schemas.microsoft.com/office/powerpoint/2010/main" val="1166471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5D561E-1F9F-D560-4CE1-610C9FA31FA0}"/>
              </a:ext>
            </a:extLst>
          </p:cNvPr>
          <p:cNvSpPr>
            <a:spLocks noGrp="1"/>
          </p:cNvSpPr>
          <p:nvPr>
            <p:ph type="body" sz="quarter" idx="30"/>
          </p:nvPr>
        </p:nvSpPr>
        <p:spPr/>
        <p:txBody>
          <a:bodyPr/>
          <a:lstStyle/>
          <a:p>
            <a:r>
              <a:rPr lang="de-DE" sz="3200" dirty="0"/>
              <a:t>Why </a:t>
            </a:r>
            <a:r>
              <a:rPr lang="de-DE" sz="3200" dirty="0" err="1"/>
              <a:t>lower-temperature</a:t>
            </a:r>
            <a:r>
              <a:rPr lang="de-DE" sz="3200" dirty="0"/>
              <a:t> </a:t>
            </a:r>
            <a:r>
              <a:rPr lang="de-DE" sz="3200" dirty="0" err="1"/>
              <a:t>networks</a:t>
            </a:r>
            <a:r>
              <a:rPr lang="de-DE" sz="3200" dirty="0"/>
              <a:t> </a:t>
            </a:r>
            <a:r>
              <a:rPr lang="de-DE" sz="3200" dirty="0" err="1"/>
              <a:t>help</a:t>
            </a:r>
            <a:r>
              <a:rPr lang="de-DE" sz="3200" dirty="0"/>
              <a:t> solar </a:t>
            </a:r>
            <a:r>
              <a:rPr lang="de-DE" sz="3200" dirty="0" err="1"/>
              <a:t>integration</a:t>
            </a:r>
            <a:endParaRPr lang="de-DE" sz="3200" dirty="0"/>
          </a:p>
        </p:txBody>
      </p:sp>
      <p:sp>
        <p:nvSpPr>
          <p:cNvPr id="3" name="Text Placeholder 2">
            <a:extLst>
              <a:ext uri="{FF2B5EF4-FFF2-40B4-BE49-F238E27FC236}">
                <a16:creationId xmlns:a16="http://schemas.microsoft.com/office/drawing/2014/main" id="{E87D3A11-9CB4-0361-6EB3-7011D2CAE01C}"/>
              </a:ext>
            </a:extLst>
          </p:cNvPr>
          <p:cNvSpPr>
            <a:spLocks noGrp="1"/>
          </p:cNvSpPr>
          <p:nvPr>
            <p:ph type="body" sz="quarter" idx="48"/>
          </p:nvPr>
        </p:nvSpPr>
        <p:spPr>
          <a:xfrm>
            <a:off x="854282" y="1549941"/>
            <a:ext cx="10483429" cy="4754190"/>
          </a:xfrm>
        </p:spPr>
        <p:txBody>
          <a:bodyPr/>
          <a:lstStyle/>
          <a:p>
            <a:r>
              <a:rPr lang="de-DE" dirty="0"/>
              <a:t>Solar thermal </a:t>
            </a:r>
            <a:r>
              <a:rPr lang="de-DE" dirty="0" err="1"/>
              <a:t>is</a:t>
            </a:r>
            <a:r>
              <a:rPr lang="de-DE" dirty="0"/>
              <a:t> </a:t>
            </a:r>
            <a:r>
              <a:rPr lang="de-DE" dirty="0" err="1"/>
              <a:t>easier</a:t>
            </a:r>
            <a:r>
              <a:rPr lang="de-DE" dirty="0"/>
              <a:t> </a:t>
            </a:r>
            <a:r>
              <a:rPr lang="de-DE" dirty="0" err="1"/>
              <a:t>to</a:t>
            </a:r>
            <a:r>
              <a:rPr lang="de-DE" dirty="0"/>
              <a:t> </a:t>
            </a:r>
            <a:r>
              <a:rPr lang="de-DE" dirty="0" err="1"/>
              <a:t>use</a:t>
            </a:r>
            <a:r>
              <a:rPr lang="de-DE" dirty="0"/>
              <a:t> </a:t>
            </a:r>
            <a:r>
              <a:rPr lang="de-DE" dirty="0" err="1"/>
              <a:t>when</a:t>
            </a:r>
            <a:r>
              <a:rPr lang="de-DE" dirty="0"/>
              <a:t> </a:t>
            </a:r>
            <a:r>
              <a:rPr lang="de-DE" dirty="0" err="1"/>
              <a:t>the</a:t>
            </a:r>
            <a:r>
              <a:rPr lang="de-DE" dirty="0"/>
              <a:t> network </a:t>
            </a:r>
            <a:r>
              <a:rPr lang="de-DE" dirty="0" err="1"/>
              <a:t>requires</a:t>
            </a:r>
            <a:r>
              <a:rPr lang="de-DE" dirty="0"/>
              <a:t> a </a:t>
            </a:r>
            <a:r>
              <a:rPr lang="de-DE" dirty="0" err="1"/>
              <a:t>lower</a:t>
            </a:r>
            <a:r>
              <a:rPr lang="de-DE" dirty="0"/>
              <a:t> </a:t>
            </a:r>
            <a:r>
              <a:rPr lang="de-DE" dirty="0" err="1"/>
              <a:t>temperature</a:t>
            </a:r>
            <a:r>
              <a:rPr lang="de-DE" dirty="0"/>
              <a:t>.</a:t>
            </a:r>
          </a:p>
          <a:p>
            <a:r>
              <a:rPr lang="de-DE" b="1" dirty="0"/>
              <a:t>Benefits </a:t>
            </a:r>
            <a:r>
              <a:rPr lang="de-DE" b="1" dirty="0" err="1"/>
              <a:t>include</a:t>
            </a:r>
            <a:r>
              <a:rPr lang="de-DE" b="1" dirty="0"/>
              <a:t>:</a:t>
            </a:r>
          </a:p>
          <a:p>
            <a:pPr marL="342900" indent="-342900">
              <a:buFont typeface="Arial" panose="020B0604020202020204" pitchFamily="34" charset="0"/>
              <a:buChar char="•"/>
            </a:pPr>
            <a:r>
              <a:rPr lang="de-DE" dirty="0" err="1"/>
              <a:t>more</a:t>
            </a:r>
            <a:r>
              <a:rPr lang="de-DE" dirty="0"/>
              <a:t> </a:t>
            </a:r>
            <a:r>
              <a:rPr lang="de-DE" dirty="0" err="1"/>
              <a:t>collector</a:t>
            </a:r>
            <a:r>
              <a:rPr lang="de-DE" dirty="0"/>
              <a:t> </a:t>
            </a:r>
            <a:r>
              <a:rPr lang="de-DE" dirty="0" err="1"/>
              <a:t>operating</a:t>
            </a:r>
            <a:r>
              <a:rPr lang="de-DE" dirty="0"/>
              <a:t> </a:t>
            </a:r>
            <a:r>
              <a:rPr lang="de-DE" dirty="0" err="1"/>
              <a:t>hours</a:t>
            </a:r>
            <a:r>
              <a:rPr lang="de-DE" dirty="0"/>
              <a:t>; </a:t>
            </a:r>
          </a:p>
          <a:p>
            <a:pPr marL="342900" indent="-342900">
              <a:buFont typeface="Arial" panose="020B0604020202020204" pitchFamily="34" charset="0"/>
              <a:buChar char="•"/>
            </a:pPr>
            <a:r>
              <a:rPr lang="de-DE" dirty="0" err="1"/>
              <a:t>higher</a:t>
            </a:r>
            <a:r>
              <a:rPr lang="de-DE" dirty="0"/>
              <a:t> </a:t>
            </a:r>
            <a:r>
              <a:rPr lang="de-DE" dirty="0" err="1"/>
              <a:t>collector</a:t>
            </a:r>
            <a:r>
              <a:rPr lang="de-DE" dirty="0"/>
              <a:t> </a:t>
            </a:r>
            <a:r>
              <a:rPr lang="de-DE" dirty="0" err="1"/>
              <a:t>efficiency</a:t>
            </a:r>
            <a:r>
              <a:rPr lang="de-DE" dirty="0"/>
              <a:t>; </a:t>
            </a:r>
          </a:p>
          <a:p>
            <a:pPr marL="342900" indent="-342900">
              <a:buFont typeface="Arial" panose="020B0604020202020204" pitchFamily="34" charset="0"/>
              <a:buChar char="•"/>
            </a:pPr>
            <a:r>
              <a:rPr lang="de-DE" dirty="0" err="1"/>
              <a:t>easier</a:t>
            </a:r>
            <a:r>
              <a:rPr lang="de-DE" dirty="0"/>
              <a:t> </a:t>
            </a:r>
            <a:r>
              <a:rPr lang="de-DE" dirty="0" err="1"/>
              <a:t>charging</a:t>
            </a:r>
            <a:r>
              <a:rPr lang="de-DE" dirty="0"/>
              <a:t> </a:t>
            </a:r>
            <a:r>
              <a:rPr lang="de-DE" dirty="0" err="1"/>
              <a:t>of</a:t>
            </a:r>
            <a:r>
              <a:rPr lang="de-DE" dirty="0"/>
              <a:t> thermal </a:t>
            </a:r>
            <a:r>
              <a:rPr lang="de-DE" dirty="0" err="1"/>
              <a:t>storage</a:t>
            </a:r>
            <a:r>
              <a:rPr lang="de-DE" dirty="0"/>
              <a:t>; </a:t>
            </a:r>
          </a:p>
          <a:p>
            <a:pPr marL="342900" indent="-342900">
              <a:buFont typeface="Arial" panose="020B0604020202020204" pitchFamily="34" charset="0"/>
              <a:buChar char="•"/>
            </a:pPr>
            <a:r>
              <a:rPr lang="de-DE" dirty="0" err="1"/>
              <a:t>reduced</a:t>
            </a:r>
            <a:r>
              <a:rPr lang="de-DE" dirty="0"/>
              <a:t> </a:t>
            </a:r>
            <a:r>
              <a:rPr lang="de-DE" dirty="0" err="1"/>
              <a:t>need</a:t>
            </a:r>
            <a:r>
              <a:rPr lang="de-DE" dirty="0"/>
              <a:t> </a:t>
            </a:r>
            <a:r>
              <a:rPr lang="de-DE" dirty="0" err="1"/>
              <a:t>for</a:t>
            </a:r>
            <a:r>
              <a:rPr lang="de-DE" dirty="0"/>
              <a:t> </a:t>
            </a:r>
            <a:r>
              <a:rPr lang="de-DE" dirty="0" err="1"/>
              <a:t>temperature</a:t>
            </a:r>
            <a:r>
              <a:rPr lang="de-DE" dirty="0"/>
              <a:t> </a:t>
            </a:r>
            <a:r>
              <a:rPr lang="de-DE" dirty="0" err="1"/>
              <a:t>boosting</a:t>
            </a:r>
            <a:r>
              <a:rPr lang="de-DE" dirty="0"/>
              <a:t>. </a:t>
            </a:r>
          </a:p>
          <a:p>
            <a:r>
              <a:rPr lang="de-DE" b="1" dirty="0"/>
              <a:t>System </a:t>
            </a:r>
            <a:r>
              <a:rPr lang="de-DE" b="1" dirty="0" err="1"/>
              <a:t>performance</a:t>
            </a:r>
            <a:r>
              <a:rPr lang="de-DE" b="1" dirty="0"/>
              <a:t> also </a:t>
            </a:r>
            <a:r>
              <a:rPr lang="de-DE" b="1" dirty="0" err="1"/>
              <a:t>depends</a:t>
            </a:r>
            <a:r>
              <a:rPr lang="de-DE" b="1" dirty="0"/>
              <a:t> on:</a:t>
            </a:r>
          </a:p>
          <a:p>
            <a:pPr marL="342900" indent="-342900">
              <a:buFont typeface="Arial" panose="020B0604020202020204" pitchFamily="34" charset="0"/>
              <a:buChar char="•"/>
            </a:pPr>
            <a:r>
              <a:rPr lang="de-DE" dirty="0"/>
              <a:t>network </a:t>
            </a:r>
            <a:r>
              <a:rPr lang="de-DE" dirty="0" err="1"/>
              <a:t>return</a:t>
            </a:r>
            <a:r>
              <a:rPr lang="de-DE" dirty="0"/>
              <a:t> </a:t>
            </a:r>
            <a:r>
              <a:rPr lang="de-DE" dirty="0" err="1"/>
              <a:t>temperature</a:t>
            </a:r>
            <a:r>
              <a:rPr lang="de-DE" dirty="0"/>
              <a:t>; </a:t>
            </a:r>
          </a:p>
          <a:p>
            <a:pPr marL="342900" indent="-342900">
              <a:buFont typeface="Arial" panose="020B0604020202020204" pitchFamily="34" charset="0"/>
              <a:buChar char="•"/>
            </a:pPr>
            <a:r>
              <a:rPr lang="de-DE" dirty="0" err="1"/>
              <a:t>collector</a:t>
            </a:r>
            <a:r>
              <a:rPr lang="de-DE" dirty="0"/>
              <a:t> type and </a:t>
            </a:r>
            <a:r>
              <a:rPr lang="de-DE" dirty="0" err="1"/>
              <a:t>area</a:t>
            </a:r>
            <a:r>
              <a:rPr lang="de-DE" dirty="0"/>
              <a:t>; </a:t>
            </a:r>
          </a:p>
          <a:p>
            <a:pPr marL="342900" indent="-342900">
              <a:buFont typeface="Arial" panose="020B0604020202020204" pitchFamily="34" charset="0"/>
              <a:buChar char="•"/>
            </a:pPr>
            <a:r>
              <a:rPr lang="de-DE" dirty="0" err="1"/>
              <a:t>weather</a:t>
            </a:r>
            <a:r>
              <a:rPr lang="de-DE" dirty="0"/>
              <a:t> and </a:t>
            </a:r>
            <a:r>
              <a:rPr lang="de-DE" dirty="0" err="1"/>
              <a:t>location</a:t>
            </a:r>
            <a:r>
              <a:rPr lang="de-DE" dirty="0"/>
              <a:t>; </a:t>
            </a:r>
          </a:p>
          <a:p>
            <a:pPr marL="342900" indent="-342900">
              <a:buFont typeface="Arial" panose="020B0604020202020204" pitchFamily="34" charset="0"/>
              <a:buChar char="•"/>
            </a:pPr>
            <a:r>
              <a:rPr lang="de-DE" dirty="0" err="1"/>
              <a:t>heat-exchanger</a:t>
            </a:r>
            <a:r>
              <a:rPr lang="de-DE" dirty="0"/>
              <a:t> </a:t>
            </a:r>
            <a:r>
              <a:rPr lang="de-DE" dirty="0" err="1"/>
              <a:t>approach</a:t>
            </a:r>
            <a:r>
              <a:rPr lang="de-DE" dirty="0"/>
              <a:t>; </a:t>
            </a:r>
          </a:p>
          <a:p>
            <a:pPr marL="342900" indent="-342900">
              <a:buFont typeface="Arial" panose="020B0604020202020204" pitchFamily="34" charset="0"/>
              <a:buChar char="•"/>
            </a:pPr>
            <a:r>
              <a:rPr lang="de-DE" dirty="0" err="1"/>
              <a:t>storage</a:t>
            </a:r>
            <a:r>
              <a:rPr lang="de-DE" dirty="0"/>
              <a:t> </a:t>
            </a:r>
            <a:r>
              <a:rPr lang="de-DE" dirty="0" err="1"/>
              <a:t>capacity</a:t>
            </a:r>
            <a:r>
              <a:rPr lang="de-DE" dirty="0"/>
              <a:t>; </a:t>
            </a:r>
          </a:p>
          <a:p>
            <a:pPr marL="342900" indent="-342900">
              <a:buFont typeface="Arial" panose="020B0604020202020204" pitchFamily="34" charset="0"/>
              <a:buChar char="•"/>
            </a:pPr>
            <a:r>
              <a:rPr lang="de-DE" dirty="0" err="1"/>
              <a:t>control</a:t>
            </a:r>
            <a:r>
              <a:rPr lang="de-DE" dirty="0"/>
              <a:t> </a:t>
            </a:r>
            <a:r>
              <a:rPr lang="de-DE" dirty="0" err="1"/>
              <a:t>strategy</a:t>
            </a:r>
            <a:r>
              <a:rPr lang="de-DE" dirty="0"/>
              <a:t>.</a:t>
            </a:r>
          </a:p>
        </p:txBody>
      </p:sp>
    </p:spTree>
    <p:extLst>
      <p:ext uri="{BB962C8B-B14F-4D97-AF65-F5344CB8AC3E}">
        <p14:creationId xmlns:p14="http://schemas.microsoft.com/office/powerpoint/2010/main" val="2135794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04344F-3B80-9833-DDDC-E3D051114134}"/>
              </a:ext>
            </a:extLst>
          </p:cNvPr>
          <p:cNvSpPr>
            <a:spLocks noGrp="1"/>
          </p:cNvSpPr>
          <p:nvPr>
            <p:ph type="body" sz="quarter" idx="30"/>
          </p:nvPr>
        </p:nvSpPr>
        <p:spPr/>
        <p:txBody>
          <a:bodyPr/>
          <a:lstStyle/>
          <a:p>
            <a:r>
              <a:rPr lang="de-DE" sz="3200" dirty="0"/>
              <a:t>Solar </a:t>
            </a:r>
            <a:r>
              <a:rPr lang="de-DE" sz="3200" dirty="0" err="1"/>
              <a:t>production</a:t>
            </a:r>
            <a:r>
              <a:rPr lang="de-DE" sz="3200" dirty="0"/>
              <a:t> and </a:t>
            </a:r>
            <a:r>
              <a:rPr lang="de-DE" sz="3200" dirty="0" err="1"/>
              <a:t>heat</a:t>
            </a:r>
            <a:r>
              <a:rPr lang="de-DE" sz="3200" dirty="0"/>
              <a:t> </a:t>
            </a:r>
            <a:r>
              <a:rPr lang="de-DE" sz="3200" dirty="0" err="1"/>
              <a:t>demand</a:t>
            </a:r>
            <a:r>
              <a:rPr lang="de-DE" sz="3200" dirty="0"/>
              <a:t> follow different </a:t>
            </a:r>
            <a:r>
              <a:rPr lang="de-DE" sz="3200" dirty="0" err="1"/>
              <a:t>patterns</a:t>
            </a:r>
            <a:endParaRPr lang="de-DE" sz="3200" dirty="0"/>
          </a:p>
        </p:txBody>
      </p:sp>
      <p:sp>
        <p:nvSpPr>
          <p:cNvPr id="3" name="Text Placeholder 2">
            <a:extLst>
              <a:ext uri="{FF2B5EF4-FFF2-40B4-BE49-F238E27FC236}">
                <a16:creationId xmlns:a16="http://schemas.microsoft.com/office/drawing/2014/main" id="{F766A7BD-2D06-33A6-373F-F344B54485C2}"/>
              </a:ext>
            </a:extLst>
          </p:cNvPr>
          <p:cNvSpPr>
            <a:spLocks noGrp="1"/>
          </p:cNvSpPr>
          <p:nvPr>
            <p:ph type="body" sz="quarter" idx="48"/>
          </p:nvPr>
        </p:nvSpPr>
        <p:spPr>
          <a:xfrm>
            <a:off x="854282" y="1729945"/>
            <a:ext cx="10483429" cy="4574185"/>
          </a:xfrm>
        </p:spPr>
        <p:txBody>
          <a:bodyPr/>
          <a:lstStyle/>
          <a:p>
            <a:r>
              <a:rPr lang="de-DE" sz="1800" b="1" dirty="0"/>
              <a:t>Daily </a:t>
            </a:r>
            <a:r>
              <a:rPr lang="de-DE" sz="1800" b="1" dirty="0" err="1"/>
              <a:t>mismatch</a:t>
            </a:r>
            <a:endParaRPr lang="de-DE" sz="1800" b="1" dirty="0"/>
          </a:p>
          <a:p>
            <a:r>
              <a:rPr lang="de-DE" sz="1800" dirty="0"/>
              <a:t>Solar </a:t>
            </a:r>
            <a:r>
              <a:rPr lang="de-DE" sz="1800" dirty="0" err="1"/>
              <a:t>production</a:t>
            </a:r>
            <a:r>
              <a:rPr lang="de-DE" sz="1800" dirty="0"/>
              <a:t> </a:t>
            </a:r>
            <a:r>
              <a:rPr lang="de-DE" sz="1800" dirty="0" err="1"/>
              <a:t>is</a:t>
            </a:r>
            <a:r>
              <a:rPr lang="de-DE" sz="1800" dirty="0"/>
              <a:t> </a:t>
            </a:r>
            <a:r>
              <a:rPr lang="de-DE" sz="1800" dirty="0" err="1"/>
              <a:t>concentrated</a:t>
            </a:r>
            <a:r>
              <a:rPr lang="de-DE" sz="1800" dirty="0"/>
              <a:t> </a:t>
            </a:r>
            <a:r>
              <a:rPr lang="de-DE" sz="1800" dirty="0" err="1"/>
              <a:t>around</a:t>
            </a:r>
            <a:r>
              <a:rPr lang="de-DE" sz="1800" dirty="0"/>
              <a:t> </a:t>
            </a:r>
            <a:r>
              <a:rPr lang="de-DE" sz="1800" dirty="0" err="1"/>
              <a:t>daylight</a:t>
            </a:r>
            <a:r>
              <a:rPr lang="de-DE" sz="1800" dirty="0"/>
              <a:t> </a:t>
            </a:r>
            <a:r>
              <a:rPr lang="de-DE" sz="1800" dirty="0" err="1"/>
              <a:t>hours</a:t>
            </a:r>
            <a:r>
              <a:rPr lang="de-DE" sz="1800" dirty="0"/>
              <a:t>, </a:t>
            </a:r>
            <a:r>
              <a:rPr lang="de-DE" sz="1800" dirty="0" err="1"/>
              <a:t>while</a:t>
            </a:r>
            <a:r>
              <a:rPr lang="de-DE" sz="1800" dirty="0"/>
              <a:t> </a:t>
            </a:r>
            <a:r>
              <a:rPr lang="de-DE" sz="1800" dirty="0" err="1"/>
              <a:t>building</a:t>
            </a:r>
            <a:r>
              <a:rPr lang="de-DE" sz="1800" dirty="0"/>
              <a:t> </a:t>
            </a:r>
            <a:r>
              <a:rPr lang="de-DE" sz="1800" dirty="0" err="1"/>
              <a:t>demand</a:t>
            </a:r>
            <a:r>
              <a:rPr lang="de-DE" sz="1800" dirty="0"/>
              <a:t> </a:t>
            </a:r>
            <a:r>
              <a:rPr lang="de-DE" sz="1800" dirty="0" err="1"/>
              <a:t>may</a:t>
            </a:r>
            <a:r>
              <a:rPr lang="de-DE" sz="1800" dirty="0"/>
              <a:t> </a:t>
            </a:r>
            <a:r>
              <a:rPr lang="de-DE" sz="1800" dirty="0" err="1"/>
              <a:t>peak</a:t>
            </a:r>
            <a:r>
              <a:rPr lang="de-DE" sz="1800" dirty="0"/>
              <a:t> in </a:t>
            </a:r>
            <a:r>
              <a:rPr lang="de-DE" sz="1800" dirty="0" err="1"/>
              <a:t>the</a:t>
            </a:r>
            <a:r>
              <a:rPr lang="de-DE" sz="1800" dirty="0"/>
              <a:t> </a:t>
            </a:r>
            <a:r>
              <a:rPr lang="de-DE" sz="1800" dirty="0" err="1"/>
              <a:t>morning</a:t>
            </a:r>
            <a:r>
              <a:rPr lang="de-DE" sz="1800" dirty="0"/>
              <a:t> </a:t>
            </a:r>
            <a:r>
              <a:rPr lang="de-DE" sz="1800" dirty="0" err="1"/>
              <a:t>or</a:t>
            </a:r>
            <a:r>
              <a:rPr lang="de-DE" sz="1800" dirty="0"/>
              <a:t> </a:t>
            </a:r>
            <a:r>
              <a:rPr lang="de-DE" sz="1800" dirty="0" err="1"/>
              <a:t>evening</a:t>
            </a:r>
            <a:r>
              <a:rPr lang="de-DE" sz="1800" dirty="0"/>
              <a:t>.</a:t>
            </a:r>
          </a:p>
          <a:p>
            <a:r>
              <a:rPr lang="de-DE" sz="1800" b="1" dirty="0" err="1"/>
              <a:t>Seasonal</a:t>
            </a:r>
            <a:r>
              <a:rPr lang="de-DE" sz="1800" b="1" dirty="0"/>
              <a:t> </a:t>
            </a:r>
            <a:r>
              <a:rPr lang="de-DE" sz="1800" b="1" dirty="0" err="1"/>
              <a:t>mismatch</a:t>
            </a:r>
            <a:endParaRPr lang="de-DE" sz="1800" b="1" dirty="0"/>
          </a:p>
          <a:p>
            <a:r>
              <a:rPr lang="de-DE" sz="1800" dirty="0"/>
              <a:t>Solar </a:t>
            </a:r>
            <a:r>
              <a:rPr lang="de-DE" sz="1800" dirty="0" err="1"/>
              <a:t>output</a:t>
            </a:r>
            <a:r>
              <a:rPr lang="de-DE" sz="1800" dirty="0"/>
              <a:t> </a:t>
            </a:r>
            <a:r>
              <a:rPr lang="de-DE" sz="1800" dirty="0" err="1"/>
              <a:t>is</a:t>
            </a:r>
            <a:r>
              <a:rPr lang="de-DE" sz="1800" dirty="0"/>
              <a:t> </a:t>
            </a:r>
            <a:r>
              <a:rPr lang="de-DE" sz="1800" dirty="0" err="1"/>
              <a:t>highest</a:t>
            </a:r>
            <a:r>
              <a:rPr lang="de-DE" sz="1800" dirty="0"/>
              <a:t> in </a:t>
            </a:r>
            <a:r>
              <a:rPr lang="de-DE" sz="1800" dirty="0" err="1"/>
              <a:t>summer</a:t>
            </a:r>
            <a:r>
              <a:rPr lang="de-DE" sz="1800" dirty="0"/>
              <a:t>, </a:t>
            </a:r>
            <a:r>
              <a:rPr lang="de-DE" sz="1800" dirty="0" err="1"/>
              <a:t>while</a:t>
            </a:r>
            <a:r>
              <a:rPr lang="de-DE" sz="1800" dirty="0"/>
              <a:t> </a:t>
            </a:r>
            <a:r>
              <a:rPr lang="de-DE" sz="1800" dirty="0" err="1"/>
              <a:t>space-heating</a:t>
            </a:r>
            <a:r>
              <a:rPr lang="de-DE" sz="1800" dirty="0"/>
              <a:t> </a:t>
            </a:r>
            <a:r>
              <a:rPr lang="de-DE" sz="1800" dirty="0" err="1"/>
              <a:t>demand</a:t>
            </a:r>
            <a:r>
              <a:rPr lang="de-DE" sz="1800" dirty="0"/>
              <a:t> </a:t>
            </a:r>
            <a:r>
              <a:rPr lang="de-DE" sz="1800" dirty="0" err="1"/>
              <a:t>is</a:t>
            </a:r>
            <a:r>
              <a:rPr lang="de-DE" sz="1800" dirty="0"/>
              <a:t> </a:t>
            </a:r>
            <a:r>
              <a:rPr lang="de-DE" sz="1800" dirty="0" err="1"/>
              <a:t>highest</a:t>
            </a:r>
            <a:r>
              <a:rPr lang="de-DE" sz="1800" dirty="0"/>
              <a:t> in </a:t>
            </a:r>
            <a:r>
              <a:rPr lang="de-DE" sz="1800" dirty="0" err="1"/>
              <a:t>winter</a:t>
            </a:r>
            <a:r>
              <a:rPr lang="de-DE" sz="1800" dirty="0"/>
              <a:t>.</a:t>
            </a:r>
          </a:p>
          <a:p>
            <a:r>
              <a:rPr lang="de-DE" sz="1800" b="1" dirty="0"/>
              <a:t>Operational </a:t>
            </a:r>
            <a:r>
              <a:rPr lang="de-DE" sz="1800" b="1" dirty="0" err="1"/>
              <a:t>consequence</a:t>
            </a:r>
            <a:endParaRPr lang="de-DE" sz="1800" b="1" dirty="0"/>
          </a:p>
          <a:p>
            <a:r>
              <a:rPr lang="de-DE" sz="1800" dirty="0" err="1"/>
              <a:t>Without</a:t>
            </a:r>
            <a:r>
              <a:rPr lang="de-DE" sz="1800" dirty="0"/>
              <a:t> a </a:t>
            </a:r>
            <a:r>
              <a:rPr lang="de-DE" sz="1800" dirty="0" err="1"/>
              <a:t>suitable</a:t>
            </a:r>
            <a:r>
              <a:rPr lang="de-DE" sz="1800" dirty="0"/>
              <a:t> </a:t>
            </a:r>
            <a:r>
              <a:rPr lang="de-DE" sz="1800" dirty="0" err="1"/>
              <a:t>heat</a:t>
            </a:r>
            <a:r>
              <a:rPr lang="de-DE" sz="1800" dirty="0"/>
              <a:t> sink, </a:t>
            </a:r>
            <a:r>
              <a:rPr lang="de-DE" sz="1800" dirty="0" err="1"/>
              <a:t>output</a:t>
            </a:r>
            <a:r>
              <a:rPr lang="de-DE" sz="1800" dirty="0"/>
              <a:t> </a:t>
            </a:r>
            <a:r>
              <a:rPr lang="de-DE" sz="1800" dirty="0" err="1"/>
              <a:t>may</a:t>
            </a:r>
            <a:r>
              <a:rPr lang="de-DE" sz="1800" dirty="0"/>
              <a:t> </a:t>
            </a:r>
            <a:r>
              <a:rPr lang="de-DE" sz="1800" dirty="0" err="1"/>
              <a:t>need</a:t>
            </a:r>
            <a:r>
              <a:rPr lang="de-DE" sz="1800" dirty="0"/>
              <a:t> </a:t>
            </a:r>
            <a:r>
              <a:rPr lang="de-DE" sz="1800" dirty="0" err="1"/>
              <a:t>to</a:t>
            </a:r>
            <a:r>
              <a:rPr lang="de-DE" sz="1800" dirty="0"/>
              <a:t> </a:t>
            </a:r>
            <a:r>
              <a:rPr lang="de-DE" sz="1800" dirty="0" err="1"/>
              <a:t>be</a:t>
            </a:r>
            <a:r>
              <a:rPr lang="de-DE" sz="1800" dirty="0"/>
              <a:t>:</a:t>
            </a:r>
          </a:p>
          <a:p>
            <a:pPr marL="285750" indent="-285750">
              <a:buFont typeface="Arial" panose="020B0604020202020204" pitchFamily="34" charset="0"/>
              <a:buChar char="•"/>
            </a:pPr>
            <a:r>
              <a:rPr lang="de-DE" sz="1800" dirty="0" err="1"/>
              <a:t>sent</a:t>
            </a:r>
            <a:r>
              <a:rPr lang="de-DE" sz="1800" dirty="0"/>
              <a:t> </a:t>
            </a:r>
            <a:r>
              <a:rPr lang="de-DE" sz="1800" dirty="0" err="1"/>
              <a:t>to</a:t>
            </a:r>
            <a:r>
              <a:rPr lang="de-DE" sz="1800" dirty="0"/>
              <a:t> thermal </a:t>
            </a:r>
            <a:r>
              <a:rPr lang="de-DE" sz="1800" dirty="0" err="1"/>
              <a:t>storage</a:t>
            </a:r>
            <a:r>
              <a:rPr lang="de-DE" sz="1800" dirty="0"/>
              <a:t>; </a:t>
            </a:r>
          </a:p>
          <a:p>
            <a:pPr marL="285750" indent="-285750">
              <a:buFont typeface="Arial" panose="020B0604020202020204" pitchFamily="34" charset="0"/>
              <a:buChar char="•"/>
            </a:pPr>
            <a:r>
              <a:rPr lang="de-DE" sz="1800" dirty="0" err="1"/>
              <a:t>shared</a:t>
            </a:r>
            <a:r>
              <a:rPr lang="de-DE" sz="1800" dirty="0"/>
              <a:t> </a:t>
            </a:r>
            <a:r>
              <a:rPr lang="de-DE" sz="1800" dirty="0" err="1"/>
              <a:t>through</a:t>
            </a:r>
            <a:r>
              <a:rPr lang="de-DE" sz="1800" dirty="0"/>
              <a:t> </a:t>
            </a:r>
            <a:r>
              <a:rPr lang="de-DE" sz="1800" dirty="0" err="1"/>
              <a:t>the</a:t>
            </a:r>
            <a:r>
              <a:rPr lang="de-DE" sz="1800" dirty="0"/>
              <a:t> </a:t>
            </a:r>
            <a:r>
              <a:rPr lang="de-DE" sz="1800" dirty="0" err="1"/>
              <a:t>heat</a:t>
            </a:r>
            <a:r>
              <a:rPr lang="de-DE" sz="1800" dirty="0"/>
              <a:t> network; </a:t>
            </a:r>
          </a:p>
          <a:p>
            <a:pPr marL="285750" indent="-285750">
              <a:buFont typeface="Arial" panose="020B0604020202020204" pitchFamily="34" charset="0"/>
              <a:buChar char="•"/>
            </a:pPr>
            <a:r>
              <a:rPr lang="de-DE" sz="1800" dirty="0" err="1"/>
              <a:t>reduced</a:t>
            </a:r>
            <a:r>
              <a:rPr lang="de-DE" sz="1800" dirty="0"/>
              <a:t> </a:t>
            </a:r>
            <a:r>
              <a:rPr lang="de-DE" sz="1800" dirty="0" err="1"/>
              <a:t>through</a:t>
            </a:r>
            <a:r>
              <a:rPr lang="de-DE" sz="1800" dirty="0"/>
              <a:t> </a:t>
            </a:r>
            <a:r>
              <a:rPr lang="de-DE" sz="1800" dirty="0" err="1"/>
              <a:t>collector</a:t>
            </a:r>
            <a:r>
              <a:rPr lang="de-DE" sz="1800" dirty="0"/>
              <a:t> </a:t>
            </a:r>
            <a:r>
              <a:rPr lang="de-DE" sz="1800" dirty="0" err="1"/>
              <a:t>control</a:t>
            </a:r>
            <a:r>
              <a:rPr lang="de-DE" sz="1800" dirty="0"/>
              <a:t>; </a:t>
            </a:r>
          </a:p>
          <a:p>
            <a:pPr marL="285750" indent="-285750">
              <a:buFont typeface="Arial" panose="020B0604020202020204" pitchFamily="34" charset="0"/>
              <a:buChar char="•"/>
            </a:pPr>
            <a:r>
              <a:rPr lang="de-DE" sz="1800" dirty="0" err="1"/>
              <a:t>or</a:t>
            </a:r>
            <a:r>
              <a:rPr lang="de-DE" sz="1800" dirty="0"/>
              <a:t> </a:t>
            </a:r>
            <a:r>
              <a:rPr lang="de-DE" sz="1800" dirty="0" err="1"/>
              <a:t>rejected</a:t>
            </a:r>
            <a:r>
              <a:rPr lang="de-DE" sz="1800" dirty="0"/>
              <a:t> </a:t>
            </a:r>
            <a:r>
              <a:rPr lang="de-DE" sz="1800" dirty="0" err="1"/>
              <a:t>during</a:t>
            </a:r>
            <a:r>
              <a:rPr lang="de-DE" sz="1800" dirty="0"/>
              <a:t> extreme </a:t>
            </a:r>
            <a:r>
              <a:rPr lang="de-DE" sz="1800" dirty="0" err="1"/>
              <a:t>surplus</a:t>
            </a:r>
            <a:r>
              <a:rPr lang="de-DE" sz="1800" dirty="0"/>
              <a:t> </a:t>
            </a:r>
            <a:r>
              <a:rPr lang="de-DE" sz="1800" dirty="0" err="1"/>
              <a:t>conditions</a:t>
            </a:r>
            <a:r>
              <a:rPr lang="de-DE" sz="1800" dirty="0"/>
              <a:t>. </a:t>
            </a:r>
          </a:p>
          <a:p>
            <a:r>
              <a:rPr lang="de-DE" sz="1800" b="1" dirty="0" err="1"/>
              <a:t>Flexibility</a:t>
            </a:r>
            <a:r>
              <a:rPr lang="de-DE" sz="1800" b="1" dirty="0"/>
              <a:t> </a:t>
            </a:r>
            <a:r>
              <a:rPr lang="de-DE" sz="1800" b="1" dirty="0" err="1"/>
              <a:t>options</a:t>
            </a:r>
            <a:endParaRPr lang="de-DE" sz="1800" b="1" dirty="0"/>
          </a:p>
          <a:p>
            <a:pPr marL="285750" indent="-285750">
              <a:buFont typeface="Arial" panose="020B0604020202020204" pitchFamily="34" charset="0"/>
              <a:buChar char="•"/>
            </a:pPr>
            <a:r>
              <a:rPr lang="de-DE" sz="1800" dirty="0" err="1"/>
              <a:t>short</a:t>
            </a:r>
            <a:r>
              <a:rPr lang="de-DE" sz="1800" dirty="0"/>
              <a:t>-term </a:t>
            </a:r>
            <a:r>
              <a:rPr lang="de-DE" sz="1800" dirty="0" err="1"/>
              <a:t>storage</a:t>
            </a:r>
            <a:r>
              <a:rPr lang="de-DE" sz="1800" dirty="0"/>
              <a:t>; </a:t>
            </a:r>
          </a:p>
          <a:p>
            <a:pPr marL="285750" indent="-285750">
              <a:buFont typeface="Arial" panose="020B0604020202020204" pitchFamily="34" charset="0"/>
              <a:buChar char="•"/>
            </a:pPr>
            <a:r>
              <a:rPr lang="de-DE" sz="1800" dirty="0" err="1"/>
              <a:t>seasonal</a:t>
            </a:r>
            <a:r>
              <a:rPr lang="de-DE" sz="1800" dirty="0"/>
              <a:t> </a:t>
            </a:r>
            <a:r>
              <a:rPr lang="de-DE" sz="1800" dirty="0" err="1"/>
              <a:t>storage</a:t>
            </a:r>
            <a:r>
              <a:rPr lang="de-DE" sz="1800" dirty="0"/>
              <a:t>; </a:t>
            </a:r>
          </a:p>
          <a:p>
            <a:pPr marL="285750" indent="-285750">
              <a:buFont typeface="Arial" panose="020B0604020202020204" pitchFamily="34" charset="0"/>
              <a:buChar char="•"/>
            </a:pPr>
            <a:r>
              <a:rPr lang="de-DE" sz="1800" dirty="0" err="1"/>
              <a:t>lower</a:t>
            </a:r>
            <a:r>
              <a:rPr lang="de-DE" sz="1800" dirty="0"/>
              <a:t> network </a:t>
            </a:r>
            <a:r>
              <a:rPr lang="de-DE" sz="1800" dirty="0" err="1"/>
              <a:t>operating</a:t>
            </a:r>
            <a:r>
              <a:rPr lang="de-DE" sz="1800" dirty="0"/>
              <a:t> </a:t>
            </a:r>
            <a:r>
              <a:rPr lang="de-DE" sz="1800" dirty="0" err="1"/>
              <a:t>temperature</a:t>
            </a:r>
            <a:r>
              <a:rPr lang="de-DE" sz="1800" dirty="0"/>
              <a:t>; </a:t>
            </a:r>
          </a:p>
          <a:p>
            <a:pPr marL="285750" indent="-285750">
              <a:buFont typeface="Arial" panose="020B0604020202020204" pitchFamily="34" charset="0"/>
              <a:buChar char="•"/>
            </a:pPr>
            <a:r>
              <a:rPr lang="de-DE" sz="1800" dirty="0" err="1"/>
              <a:t>coordinated</a:t>
            </a:r>
            <a:r>
              <a:rPr lang="de-DE" sz="1800" dirty="0"/>
              <a:t> DHW </a:t>
            </a:r>
            <a:r>
              <a:rPr lang="de-DE" sz="1800" dirty="0" err="1"/>
              <a:t>production</a:t>
            </a:r>
            <a:r>
              <a:rPr lang="de-DE" sz="1800" dirty="0"/>
              <a:t>; </a:t>
            </a:r>
          </a:p>
          <a:p>
            <a:pPr marL="285750" indent="-285750">
              <a:buFont typeface="Arial" panose="020B0604020202020204" pitchFamily="34" charset="0"/>
              <a:buChar char="•"/>
            </a:pPr>
            <a:r>
              <a:rPr lang="de-DE" sz="1800" dirty="0"/>
              <a:t>alternative </a:t>
            </a:r>
            <a:r>
              <a:rPr lang="de-DE" sz="1800" dirty="0" err="1"/>
              <a:t>heat</a:t>
            </a:r>
            <a:r>
              <a:rPr lang="de-DE" sz="1800" dirty="0"/>
              <a:t>-source </a:t>
            </a:r>
            <a:r>
              <a:rPr lang="de-DE" sz="1800" dirty="0" err="1"/>
              <a:t>scheduling</a:t>
            </a:r>
            <a:r>
              <a:rPr lang="de-DE" sz="1800" dirty="0"/>
              <a:t>. </a:t>
            </a:r>
          </a:p>
        </p:txBody>
      </p:sp>
    </p:spTree>
    <p:extLst>
      <p:ext uri="{BB962C8B-B14F-4D97-AF65-F5344CB8AC3E}">
        <p14:creationId xmlns:p14="http://schemas.microsoft.com/office/powerpoint/2010/main" val="2976842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2E96F2-4F95-62FE-A4A3-68A5F1677131}"/>
              </a:ext>
            </a:extLst>
          </p:cNvPr>
          <p:cNvSpPr>
            <a:spLocks noGrp="1"/>
          </p:cNvSpPr>
          <p:nvPr>
            <p:ph type="body" sz="quarter" idx="30"/>
          </p:nvPr>
        </p:nvSpPr>
        <p:spPr/>
        <p:txBody>
          <a:bodyPr/>
          <a:lstStyle/>
          <a:p>
            <a:r>
              <a:rPr lang="de-DE" dirty="0" err="1"/>
              <a:t>What</a:t>
            </a:r>
            <a:r>
              <a:rPr lang="de-DE" dirty="0"/>
              <a:t> </a:t>
            </a:r>
            <a:r>
              <a:rPr lang="de-DE" dirty="0" err="1"/>
              <a:t>does</a:t>
            </a:r>
            <a:r>
              <a:rPr lang="de-DE" dirty="0"/>
              <a:t> normal solar-thermal </a:t>
            </a:r>
            <a:r>
              <a:rPr lang="de-DE" dirty="0" err="1"/>
              <a:t>operation</a:t>
            </a:r>
            <a:r>
              <a:rPr lang="de-DE" dirty="0"/>
              <a:t> </a:t>
            </a:r>
            <a:r>
              <a:rPr lang="de-DE" dirty="0" err="1"/>
              <a:t>look</a:t>
            </a:r>
            <a:r>
              <a:rPr lang="de-DE" dirty="0"/>
              <a:t> like?</a:t>
            </a:r>
          </a:p>
        </p:txBody>
      </p:sp>
      <p:sp>
        <p:nvSpPr>
          <p:cNvPr id="3" name="Text Placeholder 2">
            <a:extLst>
              <a:ext uri="{FF2B5EF4-FFF2-40B4-BE49-F238E27FC236}">
                <a16:creationId xmlns:a16="http://schemas.microsoft.com/office/drawing/2014/main" id="{90875AD4-3447-2A2E-B6A8-11FAA1C348CA}"/>
              </a:ext>
            </a:extLst>
          </p:cNvPr>
          <p:cNvSpPr>
            <a:spLocks noGrp="1"/>
          </p:cNvSpPr>
          <p:nvPr>
            <p:ph type="body" sz="quarter" idx="48"/>
          </p:nvPr>
        </p:nvSpPr>
        <p:spPr>
          <a:xfrm>
            <a:off x="854283" y="1729945"/>
            <a:ext cx="6318246" cy="4574185"/>
          </a:xfrm>
        </p:spPr>
        <p:txBody>
          <a:bodyPr/>
          <a:lstStyle/>
          <a:p>
            <a:r>
              <a:rPr lang="de-DE" sz="1800" b="1" dirty="0" err="1"/>
              <a:t>Expected</a:t>
            </a:r>
            <a:r>
              <a:rPr lang="de-DE" sz="1800" b="1" dirty="0"/>
              <a:t> </a:t>
            </a:r>
            <a:r>
              <a:rPr lang="de-DE" sz="1800" b="1" dirty="0" err="1"/>
              <a:t>daily</a:t>
            </a:r>
            <a:r>
              <a:rPr lang="de-DE" sz="1800" b="1" dirty="0"/>
              <a:t> </a:t>
            </a:r>
            <a:r>
              <a:rPr lang="de-DE" sz="1800" b="1" dirty="0" err="1"/>
              <a:t>pattern</a:t>
            </a:r>
            <a:endParaRPr lang="de-DE" sz="1800" b="1" dirty="0"/>
          </a:p>
          <a:p>
            <a:r>
              <a:rPr lang="de-DE" sz="1800" dirty="0"/>
              <a:t>solar </a:t>
            </a:r>
            <a:r>
              <a:rPr lang="de-DE" sz="1800" dirty="0" err="1"/>
              <a:t>irradiance</a:t>
            </a:r>
            <a:r>
              <a:rPr lang="de-DE" sz="1800" dirty="0"/>
              <a:t> </a:t>
            </a:r>
            <a:r>
              <a:rPr lang="de-DE" sz="1800" dirty="0" err="1"/>
              <a:t>rises</a:t>
            </a:r>
            <a:r>
              <a:rPr lang="de-DE" sz="1800" dirty="0"/>
              <a:t> after </a:t>
            </a:r>
            <a:r>
              <a:rPr lang="de-DE" sz="1800" dirty="0" err="1"/>
              <a:t>sunrise</a:t>
            </a:r>
            <a:r>
              <a:rPr lang="de-DE" sz="1800" dirty="0"/>
              <a:t>; </a:t>
            </a:r>
          </a:p>
          <a:p>
            <a:r>
              <a:rPr lang="de-DE" sz="1800" dirty="0" err="1"/>
              <a:t>collector</a:t>
            </a:r>
            <a:r>
              <a:rPr lang="de-DE" sz="1800" dirty="0"/>
              <a:t> </a:t>
            </a:r>
            <a:r>
              <a:rPr lang="de-DE" sz="1800" dirty="0" err="1"/>
              <a:t>temperature</a:t>
            </a:r>
            <a:r>
              <a:rPr lang="de-DE" sz="1800" dirty="0"/>
              <a:t> </a:t>
            </a:r>
            <a:r>
              <a:rPr lang="de-DE" sz="1800" dirty="0" err="1"/>
              <a:t>increases</a:t>
            </a:r>
            <a:r>
              <a:rPr lang="de-DE" sz="1800" dirty="0"/>
              <a:t>; </a:t>
            </a:r>
          </a:p>
          <a:p>
            <a:r>
              <a:rPr lang="de-DE" sz="1800" dirty="0" err="1"/>
              <a:t>circulation</a:t>
            </a:r>
            <a:r>
              <a:rPr lang="de-DE" sz="1800" dirty="0"/>
              <a:t> </a:t>
            </a:r>
            <a:r>
              <a:rPr lang="de-DE" sz="1800" dirty="0" err="1"/>
              <a:t>begins</a:t>
            </a:r>
            <a:r>
              <a:rPr lang="de-DE" sz="1800" dirty="0"/>
              <a:t> </a:t>
            </a:r>
            <a:r>
              <a:rPr lang="de-DE" sz="1800" dirty="0" err="1"/>
              <a:t>when</a:t>
            </a:r>
            <a:r>
              <a:rPr lang="de-DE" sz="1800" dirty="0"/>
              <a:t> </a:t>
            </a:r>
            <a:r>
              <a:rPr lang="de-DE" sz="1800" dirty="0" err="1"/>
              <a:t>useful</a:t>
            </a:r>
            <a:r>
              <a:rPr lang="de-DE" sz="1800" dirty="0"/>
              <a:t> </a:t>
            </a:r>
            <a:r>
              <a:rPr lang="de-DE" sz="1800" dirty="0" err="1"/>
              <a:t>temperature</a:t>
            </a:r>
            <a:r>
              <a:rPr lang="de-DE" sz="1800" dirty="0"/>
              <a:t> </a:t>
            </a:r>
            <a:r>
              <a:rPr lang="de-DE" sz="1800" dirty="0" err="1"/>
              <a:t>difference</a:t>
            </a:r>
            <a:r>
              <a:rPr lang="de-DE" sz="1800" dirty="0"/>
              <a:t> </a:t>
            </a:r>
            <a:r>
              <a:rPr lang="de-DE" sz="1800" dirty="0" err="1"/>
              <a:t>is</a:t>
            </a:r>
            <a:r>
              <a:rPr lang="de-DE" sz="1800" dirty="0"/>
              <a:t> </a:t>
            </a:r>
            <a:r>
              <a:rPr lang="de-DE" sz="1800" dirty="0" err="1"/>
              <a:t>available</a:t>
            </a:r>
            <a:r>
              <a:rPr lang="de-DE" sz="1800" dirty="0"/>
              <a:t>; </a:t>
            </a:r>
          </a:p>
          <a:p>
            <a:r>
              <a:rPr lang="de-DE" sz="1800" dirty="0"/>
              <a:t>thermal power </a:t>
            </a:r>
            <a:r>
              <a:rPr lang="de-DE" sz="1800" dirty="0" err="1"/>
              <a:t>rises</a:t>
            </a:r>
            <a:r>
              <a:rPr lang="de-DE" sz="1800" dirty="0"/>
              <a:t> </a:t>
            </a:r>
            <a:r>
              <a:rPr lang="de-DE" sz="1800" dirty="0" err="1"/>
              <a:t>around</a:t>
            </a:r>
            <a:r>
              <a:rPr lang="de-DE" sz="1800" dirty="0"/>
              <a:t> </a:t>
            </a:r>
            <a:r>
              <a:rPr lang="de-DE" sz="1800" dirty="0" err="1"/>
              <a:t>midday</a:t>
            </a:r>
            <a:r>
              <a:rPr lang="de-DE" sz="1800" dirty="0"/>
              <a:t>; </a:t>
            </a:r>
          </a:p>
          <a:p>
            <a:r>
              <a:rPr lang="de-DE" sz="1800" dirty="0" err="1"/>
              <a:t>output</a:t>
            </a:r>
            <a:r>
              <a:rPr lang="de-DE" sz="1800" dirty="0"/>
              <a:t> falls </a:t>
            </a:r>
            <a:r>
              <a:rPr lang="de-DE" sz="1800" dirty="0" err="1"/>
              <a:t>as</a:t>
            </a:r>
            <a:r>
              <a:rPr lang="de-DE" sz="1800" dirty="0"/>
              <a:t> </a:t>
            </a:r>
            <a:r>
              <a:rPr lang="de-DE" sz="1800" dirty="0" err="1"/>
              <a:t>irradiance</a:t>
            </a:r>
            <a:r>
              <a:rPr lang="de-DE" sz="1800" dirty="0"/>
              <a:t> </a:t>
            </a:r>
            <a:r>
              <a:rPr lang="de-DE" sz="1800" dirty="0" err="1"/>
              <a:t>decreases</a:t>
            </a:r>
            <a:r>
              <a:rPr lang="de-DE" sz="1800" dirty="0"/>
              <a:t>; </a:t>
            </a:r>
          </a:p>
          <a:p>
            <a:r>
              <a:rPr lang="de-DE" sz="1800" dirty="0" err="1"/>
              <a:t>circulation</a:t>
            </a:r>
            <a:r>
              <a:rPr lang="de-DE" sz="1800" dirty="0"/>
              <a:t> </a:t>
            </a:r>
            <a:r>
              <a:rPr lang="de-DE" sz="1800" dirty="0" err="1"/>
              <a:t>stops</a:t>
            </a:r>
            <a:r>
              <a:rPr lang="de-DE" sz="1800" dirty="0"/>
              <a:t> </a:t>
            </a:r>
            <a:r>
              <a:rPr lang="de-DE" sz="1800" dirty="0" err="1"/>
              <a:t>when</a:t>
            </a:r>
            <a:r>
              <a:rPr lang="de-DE" sz="1800" dirty="0"/>
              <a:t> </a:t>
            </a:r>
            <a:r>
              <a:rPr lang="de-DE" sz="1800" dirty="0" err="1"/>
              <a:t>useful</a:t>
            </a:r>
            <a:r>
              <a:rPr lang="de-DE" sz="1800" dirty="0"/>
              <a:t> </a:t>
            </a:r>
            <a:r>
              <a:rPr lang="de-DE" sz="1800" dirty="0" err="1"/>
              <a:t>heat</a:t>
            </a:r>
            <a:r>
              <a:rPr lang="de-DE" sz="1800" dirty="0"/>
              <a:t> </a:t>
            </a:r>
            <a:r>
              <a:rPr lang="de-DE" sz="1800" dirty="0" err="1"/>
              <a:t>transfer</a:t>
            </a:r>
            <a:r>
              <a:rPr lang="de-DE" sz="1800" dirty="0"/>
              <a:t> </a:t>
            </a:r>
            <a:r>
              <a:rPr lang="de-DE" sz="1800" dirty="0" err="1"/>
              <a:t>is</a:t>
            </a:r>
            <a:r>
              <a:rPr lang="de-DE" sz="1800" dirty="0"/>
              <a:t> </a:t>
            </a:r>
            <a:r>
              <a:rPr lang="de-DE" sz="1800" dirty="0" err="1"/>
              <a:t>no</a:t>
            </a:r>
            <a:r>
              <a:rPr lang="de-DE" sz="1800" dirty="0"/>
              <a:t> </a:t>
            </a:r>
            <a:r>
              <a:rPr lang="de-DE" sz="1800" dirty="0" err="1"/>
              <a:t>longer</a:t>
            </a:r>
            <a:r>
              <a:rPr lang="de-DE" sz="1800" dirty="0"/>
              <a:t> possible. </a:t>
            </a:r>
          </a:p>
          <a:p>
            <a:r>
              <a:rPr lang="de-DE" sz="1800" b="1" dirty="0"/>
              <a:t>Monitor</a:t>
            </a:r>
          </a:p>
          <a:p>
            <a:r>
              <a:rPr lang="de-DE" sz="1800" dirty="0"/>
              <a:t>solar </a:t>
            </a:r>
            <a:r>
              <a:rPr lang="de-DE" sz="1800" dirty="0" err="1"/>
              <a:t>irradiance</a:t>
            </a:r>
            <a:r>
              <a:rPr lang="de-DE" sz="1800" dirty="0"/>
              <a:t>; </a:t>
            </a:r>
          </a:p>
          <a:p>
            <a:r>
              <a:rPr lang="de-DE" sz="1800" dirty="0" err="1"/>
              <a:t>collector</a:t>
            </a:r>
            <a:r>
              <a:rPr lang="de-DE" sz="1800" dirty="0"/>
              <a:t> </a:t>
            </a:r>
            <a:r>
              <a:rPr lang="de-DE" sz="1800" dirty="0" err="1"/>
              <a:t>inlet</a:t>
            </a:r>
            <a:r>
              <a:rPr lang="de-DE" sz="1800" dirty="0"/>
              <a:t> and </a:t>
            </a:r>
            <a:r>
              <a:rPr lang="de-DE" sz="1800" dirty="0" err="1"/>
              <a:t>outlet</a:t>
            </a:r>
            <a:r>
              <a:rPr lang="de-DE" sz="1800" dirty="0"/>
              <a:t> </a:t>
            </a:r>
            <a:r>
              <a:rPr lang="de-DE" sz="1800" dirty="0" err="1"/>
              <a:t>temperatures</a:t>
            </a:r>
            <a:r>
              <a:rPr lang="de-DE" sz="1800" dirty="0"/>
              <a:t>; </a:t>
            </a:r>
          </a:p>
          <a:p>
            <a:r>
              <a:rPr lang="de-DE" sz="1800" dirty="0" err="1"/>
              <a:t>collector</a:t>
            </a:r>
            <a:r>
              <a:rPr lang="de-DE" sz="1800" dirty="0"/>
              <a:t> </a:t>
            </a:r>
            <a:r>
              <a:rPr lang="de-DE" sz="1800" dirty="0" err="1"/>
              <a:t>flow</a:t>
            </a:r>
            <a:r>
              <a:rPr lang="de-DE" sz="1800" dirty="0"/>
              <a:t>; </a:t>
            </a:r>
          </a:p>
          <a:p>
            <a:r>
              <a:rPr lang="de-DE" sz="1800" dirty="0"/>
              <a:t>thermal power and </a:t>
            </a:r>
            <a:r>
              <a:rPr lang="de-DE" sz="1800" dirty="0" err="1"/>
              <a:t>energy</a:t>
            </a:r>
            <a:r>
              <a:rPr lang="de-DE" sz="1800" dirty="0"/>
              <a:t>; </a:t>
            </a:r>
          </a:p>
          <a:p>
            <a:r>
              <a:rPr lang="de-DE" sz="1800" dirty="0" err="1"/>
              <a:t>storage</a:t>
            </a:r>
            <a:r>
              <a:rPr lang="de-DE" sz="1800" dirty="0"/>
              <a:t> </a:t>
            </a:r>
            <a:r>
              <a:rPr lang="de-DE" sz="1800" dirty="0" err="1"/>
              <a:t>temperatures</a:t>
            </a:r>
            <a:r>
              <a:rPr lang="de-DE" sz="1800" dirty="0"/>
              <a:t> and </a:t>
            </a:r>
            <a:r>
              <a:rPr lang="de-DE" sz="1800" dirty="0" err="1"/>
              <a:t>state</a:t>
            </a:r>
            <a:r>
              <a:rPr lang="de-DE" sz="1800" dirty="0"/>
              <a:t> </a:t>
            </a:r>
            <a:r>
              <a:rPr lang="de-DE" sz="1800" dirty="0" err="1"/>
              <a:t>of</a:t>
            </a:r>
            <a:r>
              <a:rPr lang="de-DE" sz="1800" dirty="0"/>
              <a:t> </a:t>
            </a:r>
            <a:r>
              <a:rPr lang="de-DE" sz="1800" dirty="0" err="1"/>
              <a:t>charge</a:t>
            </a:r>
            <a:r>
              <a:rPr lang="de-DE" sz="1800" dirty="0"/>
              <a:t>; </a:t>
            </a:r>
          </a:p>
          <a:p>
            <a:r>
              <a:rPr lang="de-DE" sz="1800" dirty="0"/>
              <a:t>pump </a:t>
            </a:r>
            <a:r>
              <a:rPr lang="de-DE" sz="1800" dirty="0" err="1"/>
              <a:t>status</a:t>
            </a:r>
            <a:r>
              <a:rPr lang="de-DE" sz="1800" dirty="0"/>
              <a:t>; </a:t>
            </a:r>
          </a:p>
          <a:p>
            <a:r>
              <a:rPr lang="de-DE" sz="1800" dirty="0" err="1"/>
              <a:t>heat-exchanger</a:t>
            </a:r>
            <a:r>
              <a:rPr lang="de-DE" sz="1800" dirty="0"/>
              <a:t> </a:t>
            </a:r>
            <a:r>
              <a:rPr lang="de-DE" sz="1800" dirty="0" err="1"/>
              <a:t>temperatures</a:t>
            </a:r>
            <a:r>
              <a:rPr lang="de-DE" sz="1800" dirty="0"/>
              <a:t>; </a:t>
            </a:r>
          </a:p>
          <a:p>
            <a:r>
              <a:rPr lang="de-DE" sz="1800" dirty="0" err="1"/>
              <a:t>stagnation</a:t>
            </a:r>
            <a:r>
              <a:rPr lang="de-DE" sz="1800" dirty="0"/>
              <a:t> </a:t>
            </a:r>
            <a:r>
              <a:rPr lang="de-DE" sz="1800" dirty="0" err="1"/>
              <a:t>or</a:t>
            </a:r>
            <a:r>
              <a:rPr lang="de-DE" sz="1800" dirty="0"/>
              <a:t> </a:t>
            </a:r>
            <a:r>
              <a:rPr lang="de-DE" sz="1800" dirty="0" err="1"/>
              <a:t>overtemperature</a:t>
            </a:r>
            <a:r>
              <a:rPr lang="de-DE" sz="1800" dirty="0"/>
              <a:t> </a:t>
            </a:r>
            <a:r>
              <a:rPr lang="de-DE" sz="1800" dirty="0" err="1"/>
              <a:t>alarms</a:t>
            </a:r>
            <a:r>
              <a:rPr lang="de-DE" sz="1800" dirty="0"/>
              <a:t>. </a:t>
            </a:r>
          </a:p>
        </p:txBody>
      </p:sp>
      <p:sp>
        <p:nvSpPr>
          <p:cNvPr id="4" name="Text Placeholder 2">
            <a:extLst>
              <a:ext uri="{FF2B5EF4-FFF2-40B4-BE49-F238E27FC236}">
                <a16:creationId xmlns:a16="http://schemas.microsoft.com/office/drawing/2014/main" id="{BF0431EF-21A1-B2AC-CFFF-1DFFEB8470E7}"/>
              </a:ext>
            </a:extLst>
          </p:cNvPr>
          <p:cNvSpPr txBox="1">
            <a:spLocks/>
          </p:cNvSpPr>
          <p:nvPr/>
        </p:nvSpPr>
        <p:spPr>
          <a:xfrm>
            <a:off x="5923716" y="4429848"/>
            <a:ext cx="6115232" cy="1502472"/>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sz="1800" b="1" dirty="0"/>
              <a:t>Possible faults</a:t>
            </a:r>
          </a:p>
          <a:p>
            <a:r>
              <a:rPr lang="de-DE" sz="1800" dirty="0" err="1"/>
              <a:t>irradiance</a:t>
            </a:r>
            <a:r>
              <a:rPr lang="de-DE" sz="1800" dirty="0"/>
              <a:t> </a:t>
            </a:r>
            <a:r>
              <a:rPr lang="de-DE" sz="1800" dirty="0" err="1"/>
              <a:t>present</a:t>
            </a:r>
            <a:r>
              <a:rPr lang="de-DE" sz="1800" dirty="0"/>
              <a:t> but </a:t>
            </a:r>
            <a:r>
              <a:rPr lang="de-DE" sz="1800" dirty="0" err="1"/>
              <a:t>no</a:t>
            </a:r>
            <a:r>
              <a:rPr lang="de-DE" sz="1800" dirty="0"/>
              <a:t> </a:t>
            </a:r>
            <a:r>
              <a:rPr lang="de-DE" sz="1800" dirty="0" err="1"/>
              <a:t>collector</a:t>
            </a:r>
            <a:r>
              <a:rPr lang="de-DE" sz="1800" dirty="0"/>
              <a:t> </a:t>
            </a:r>
            <a:r>
              <a:rPr lang="de-DE" sz="1800" dirty="0" err="1"/>
              <a:t>flow</a:t>
            </a:r>
            <a:r>
              <a:rPr lang="de-DE" sz="1800" dirty="0"/>
              <a:t>; </a:t>
            </a:r>
          </a:p>
          <a:p>
            <a:r>
              <a:rPr lang="de-DE" sz="1800" dirty="0"/>
              <a:t>pump </a:t>
            </a:r>
            <a:r>
              <a:rPr lang="de-DE" sz="1800" dirty="0" err="1"/>
              <a:t>running</a:t>
            </a:r>
            <a:r>
              <a:rPr lang="de-DE" sz="1800" dirty="0"/>
              <a:t> </a:t>
            </a:r>
            <a:r>
              <a:rPr lang="de-DE" sz="1800" dirty="0" err="1"/>
              <a:t>with</a:t>
            </a:r>
            <a:r>
              <a:rPr lang="de-DE" sz="1800" dirty="0"/>
              <a:t> </a:t>
            </a:r>
            <a:r>
              <a:rPr lang="de-DE" sz="1800" dirty="0" err="1"/>
              <a:t>no</a:t>
            </a:r>
            <a:r>
              <a:rPr lang="de-DE" sz="1800" dirty="0"/>
              <a:t> </a:t>
            </a:r>
            <a:r>
              <a:rPr lang="de-DE" sz="1800" dirty="0" err="1"/>
              <a:t>useful</a:t>
            </a:r>
            <a:r>
              <a:rPr lang="de-DE" sz="1800" dirty="0"/>
              <a:t> </a:t>
            </a:r>
            <a:r>
              <a:rPr lang="de-DE" sz="1800" dirty="0" err="1"/>
              <a:t>temperature</a:t>
            </a:r>
            <a:r>
              <a:rPr lang="de-DE" sz="1800" dirty="0"/>
              <a:t> </a:t>
            </a:r>
            <a:r>
              <a:rPr lang="de-DE" sz="1800" dirty="0" err="1"/>
              <a:t>rise</a:t>
            </a:r>
            <a:r>
              <a:rPr lang="de-DE" sz="1800" dirty="0"/>
              <a:t>; </a:t>
            </a:r>
          </a:p>
          <a:p>
            <a:r>
              <a:rPr lang="de-DE" sz="1800" dirty="0"/>
              <a:t>high </a:t>
            </a:r>
            <a:r>
              <a:rPr lang="de-DE" sz="1800" dirty="0" err="1"/>
              <a:t>collector</a:t>
            </a:r>
            <a:r>
              <a:rPr lang="de-DE" sz="1800" dirty="0"/>
              <a:t> </a:t>
            </a:r>
            <a:r>
              <a:rPr lang="de-DE" sz="1800" dirty="0" err="1"/>
              <a:t>temperature</a:t>
            </a:r>
            <a:r>
              <a:rPr lang="de-DE" sz="1800" dirty="0"/>
              <a:t> but </a:t>
            </a:r>
            <a:r>
              <a:rPr lang="de-DE" sz="1800" dirty="0" err="1"/>
              <a:t>no</a:t>
            </a:r>
            <a:r>
              <a:rPr lang="de-DE" sz="1800" dirty="0"/>
              <a:t> </a:t>
            </a:r>
            <a:r>
              <a:rPr lang="de-DE" sz="1800" dirty="0" err="1"/>
              <a:t>heat</a:t>
            </a:r>
            <a:r>
              <a:rPr lang="de-DE" sz="1800" dirty="0"/>
              <a:t> </a:t>
            </a:r>
            <a:r>
              <a:rPr lang="de-DE" sz="1800" dirty="0" err="1"/>
              <a:t>transfer</a:t>
            </a:r>
            <a:r>
              <a:rPr lang="de-DE" sz="1800" dirty="0"/>
              <a:t>; </a:t>
            </a:r>
          </a:p>
          <a:p>
            <a:r>
              <a:rPr lang="de-DE" sz="1800" dirty="0"/>
              <a:t>frequent pump </a:t>
            </a:r>
            <a:r>
              <a:rPr lang="de-DE" sz="1800" dirty="0" err="1"/>
              <a:t>cycling</a:t>
            </a:r>
            <a:r>
              <a:rPr lang="de-DE" sz="1800" dirty="0"/>
              <a:t>; </a:t>
            </a:r>
          </a:p>
          <a:p>
            <a:r>
              <a:rPr lang="de-DE" sz="1800" dirty="0" err="1"/>
              <a:t>storage</a:t>
            </a:r>
            <a:r>
              <a:rPr lang="de-DE" sz="1800" dirty="0"/>
              <a:t> fully </a:t>
            </a:r>
            <a:r>
              <a:rPr lang="de-DE" sz="1800" dirty="0" err="1"/>
              <a:t>charged</a:t>
            </a:r>
            <a:r>
              <a:rPr lang="de-DE" sz="1800" dirty="0"/>
              <a:t> </a:t>
            </a:r>
            <a:r>
              <a:rPr lang="de-DE" sz="1800" dirty="0" err="1"/>
              <a:t>while</a:t>
            </a:r>
            <a:r>
              <a:rPr lang="de-DE" sz="1800" dirty="0"/>
              <a:t> </a:t>
            </a:r>
            <a:r>
              <a:rPr lang="de-DE" sz="1800" dirty="0" err="1"/>
              <a:t>collectors</a:t>
            </a:r>
            <a:r>
              <a:rPr lang="de-DE" sz="1800" dirty="0"/>
              <a:t> </a:t>
            </a:r>
            <a:r>
              <a:rPr lang="de-DE" sz="1800" dirty="0" err="1"/>
              <a:t>continue</a:t>
            </a:r>
            <a:r>
              <a:rPr lang="de-DE" sz="1800" dirty="0"/>
              <a:t> </a:t>
            </a:r>
            <a:r>
              <a:rPr lang="de-DE" sz="1800" dirty="0" err="1"/>
              <a:t>ting</a:t>
            </a:r>
            <a:r>
              <a:rPr lang="de-DE" sz="1800" dirty="0"/>
              <a:t>.</a:t>
            </a:r>
          </a:p>
        </p:txBody>
      </p:sp>
    </p:spTree>
    <p:extLst>
      <p:ext uri="{BB962C8B-B14F-4D97-AF65-F5344CB8AC3E}">
        <p14:creationId xmlns:p14="http://schemas.microsoft.com/office/powerpoint/2010/main" val="2453993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1C275C-052C-8457-F337-06B272AE9198}"/>
              </a:ext>
            </a:extLst>
          </p:cNvPr>
          <p:cNvSpPr>
            <a:spLocks noGrp="1"/>
          </p:cNvSpPr>
          <p:nvPr>
            <p:ph type="body" sz="quarter" idx="30"/>
          </p:nvPr>
        </p:nvSpPr>
        <p:spPr/>
        <p:txBody>
          <a:bodyPr/>
          <a:lstStyle/>
          <a:p>
            <a:r>
              <a:rPr lang="de-DE" dirty="0"/>
              <a:t>How geothermal </a:t>
            </a:r>
            <a:r>
              <a:rPr lang="de-DE" dirty="0" err="1"/>
              <a:t>heat</a:t>
            </a:r>
            <a:r>
              <a:rPr lang="de-DE" dirty="0"/>
              <a:t> </a:t>
            </a:r>
            <a:r>
              <a:rPr lang="de-DE" dirty="0" err="1"/>
              <a:t>can</a:t>
            </a:r>
            <a:r>
              <a:rPr lang="de-DE" dirty="0"/>
              <a:t> support a </a:t>
            </a:r>
            <a:r>
              <a:rPr lang="de-DE" dirty="0" err="1"/>
              <a:t>heat</a:t>
            </a:r>
            <a:r>
              <a:rPr lang="de-DE" dirty="0"/>
              <a:t> network</a:t>
            </a:r>
          </a:p>
        </p:txBody>
      </p:sp>
      <p:sp>
        <p:nvSpPr>
          <p:cNvPr id="3" name="Text Placeholder 2">
            <a:extLst>
              <a:ext uri="{FF2B5EF4-FFF2-40B4-BE49-F238E27FC236}">
                <a16:creationId xmlns:a16="http://schemas.microsoft.com/office/drawing/2014/main" id="{C4F5EC49-D96F-567D-594A-3DC888243541}"/>
              </a:ext>
            </a:extLst>
          </p:cNvPr>
          <p:cNvSpPr>
            <a:spLocks noGrp="1"/>
          </p:cNvSpPr>
          <p:nvPr>
            <p:ph type="body" sz="quarter" idx="48"/>
          </p:nvPr>
        </p:nvSpPr>
        <p:spPr>
          <a:xfrm>
            <a:off x="854282" y="1864553"/>
            <a:ext cx="4857405" cy="4439577"/>
          </a:xfrm>
        </p:spPr>
        <p:txBody>
          <a:bodyPr/>
          <a:lstStyle/>
          <a:p>
            <a:r>
              <a:rPr lang="de-DE" sz="1800" b="1" dirty="0"/>
              <a:t>Deep geothermal</a:t>
            </a:r>
          </a:p>
          <a:p>
            <a:r>
              <a:rPr lang="de-DE" sz="1800" dirty="0" err="1"/>
              <a:t>may</a:t>
            </a:r>
            <a:r>
              <a:rPr lang="de-DE" sz="1800" dirty="0"/>
              <a:t> </a:t>
            </a:r>
            <a:r>
              <a:rPr lang="de-DE" sz="1800" dirty="0" err="1"/>
              <a:t>provide</a:t>
            </a:r>
            <a:r>
              <a:rPr lang="de-DE" sz="1800" dirty="0"/>
              <a:t> </a:t>
            </a:r>
            <a:r>
              <a:rPr lang="de-DE" sz="1800" dirty="0" err="1"/>
              <a:t>heat</a:t>
            </a:r>
            <a:r>
              <a:rPr lang="de-DE" sz="1800" dirty="0"/>
              <a:t> at a </a:t>
            </a:r>
            <a:r>
              <a:rPr lang="de-DE" sz="1800" dirty="0" err="1"/>
              <a:t>temperature</a:t>
            </a:r>
            <a:r>
              <a:rPr lang="de-DE" sz="1800" dirty="0"/>
              <a:t> </a:t>
            </a:r>
            <a:r>
              <a:rPr lang="de-DE" sz="1800" dirty="0" err="1"/>
              <a:t>suitable</a:t>
            </a:r>
            <a:r>
              <a:rPr lang="de-DE" sz="1800" dirty="0"/>
              <a:t> </a:t>
            </a:r>
            <a:r>
              <a:rPr lang="de-DE" sz="1800" dirty="0" err="1"/>
              <a:t>for</a:t>
            </a:r>
            <a:r>
              <a:rPr lang="de-DE" sz="1800" dirty="0"/>
              <a:t>:</a:t>
            </a:r>
          </a:p>
          <a:p>
            <a:pPr marL="285750" indent="-285750">
              <a:buFont typeface="Arial" panose="020B0604020202020204" pitchFamily="34" charset="0"/>
              <a:buChar char="•"/>
            </a:pPr>
            <a:r>
              <a:rPr lang="de-DE" sz="1800" dirty="0" err="1"/>
              <a:t>direct</a:t>
            </a:r>
            <a:r>
              <a:rPr lang="de-DE" sz="1800" dirty="0"/>
              <a:t> network </a:t>
            </a:r>
            <a:r>
              <a:rPr lang="de-DE" sz="1800" dirty="0" err="1"/>
              <a:t>supply</a:t>
            </a:r>
            <a:r>
              <a:rPr lang="de-DE" sz="1800" dirty="0"/>
              <a:t>; </a:t>
            </a:r>
          </a:p>
          <a:p>
            <a:pPr marL="285750" indent="-285750">
              <a:buFont typeface="Arial" panose="020B0604020202020204" pitchFamily="34" charset="0"/>
              <a:buChar char="•"/>
            </a:pPr>
            <a:r>
              <a:rPr lang="de-DE" sz="1800" dirty="0" err="1"/>
              <a:t>supply</a:t>
            </a:r>
            <a:r>
              <a:rPr lang="de-DE" sz="1800" dirty="0"/>
              <a:t> </a:t>
            </a:r>
            <a:r>
              <a:rPr lang="de-DE" sz="1800" dirty="0" err="1"/>
              <a:t>through</a:t>
            </a:r>
            <a:r>
              <a:rPr lang="de-DE" sz="1800" dirty="0"/>
              <a:t> a </a:t>
            </a:r>
            <a:r>
              <a:rPr lang="de-DE" sz="1800" dirty="0" err="1"/>
              <a:t>heat</a:t>
            </a:r>
            <a:r>
              <a:rPr lang="de-DE" sz="1800" dirty="0"/>
              <a:t> </a:t>
            </a:r>
            <a:r>
              <a:rPr lang="de-DE" sz="1800" dirty="0" err="1"/>
              <a:t>exchanger</a:t>
            </a:r>
            <a:r>
              <a:rPr lang="de-DE" sz="1800" dirty="0"/>
              <a:t>; </a:t>
            </a:r>
          </a:p>
          <a:p>
            <a:pPr marL="285750" indent="-285750">
              <a:buFont typeface="Arial" panose="020B0604020202020204" pitchFamily="34" charset="0"/>
              <a:buChar char="•"/>
            </a:pPr>
            <a:r>
              <a:rPr lang="de-DE" sz="1800" dirty="0" err="1"/>
              <a:t>or</a:t>
            </a:r>
            <a:r>
              <a:rPr lang="de-DE" sz="1800" dirty="0"/>
              <a:t> additional </a:t>
            </a:r>
            <a:r>
              <a:rPr lang="de-DE" sz="1800" dirty="0" err="1"/>
              <a:t>heat</a:t>
            </a:r>
            <a:r>
              <a:rPr lang="de-DE" sz="1800" dirty="0"/>
              <a:t>-pump </a:t>
            </a:r>
            <a:r>
              <a:rPr lang="de-DE" sz="1800" dirty="0" err="1"/>
              <a:t>boosting</a:t>
            </a:r>
            <a:r>
              <a:rPr lang="de-DE" sz="1800" dirty="0"/>
              <a:t>. </a:t>
            </a:r>
          </a:p>
          <a:p>
            <a:r>
              <a:rPr lang="de-DE" sz="1800" b="1" dirty="0"/>
              <a:t>Shallow geothermal</a:t>
            </a:r>
          </a:p>
          <a:p>
            <a:r>
              <a:rPr lang="de-DE" sz="1800" dirty="0" err="1"/>
              <a:t>usually</a:t>
            </a:r>
            <a:r>
              <a:rPr lang="de-DE" sz="1800" dirty="0"/>
              <a:t> </a:t>
            </a:r>
            <a:r>
              <a:rPr lang="de-DE" sz="1800" dirty="0" err="1"/>
              <a:t>provides</a:t>
            </a:r>
            <a:r>
              <a:rPr lang="de-DE" sz="1800" dirty="0"/>
              <a:t> </a:t>
            </a:r>
            <a:r>
              <a:rPr lang="de-DE" sz="1800" dirty="0" err="1"/>
              <a:t>lower-temperature</a:t>
            </a:r>
            <a:r>
              <a:rPr lang="de-DE" sz="1800" dirty="0"/>
              <a:t> </a:t>
            </a:r>
            <a:r>
              <a:rPr lang="de-DE" sz="1800" dirty="0" err="1"/>
              <a:t>heat</a:t>
            </a:r>
            <a:r>
              <a:rPr lang="de-DE" sz="1800" dirty="0"/>
              <a:t> </a:t>
            </a:r>
            <a:r>
              <a:rPr lang="de-DE" sz="1800" dirty="0" err="1"/>
              <a:t>through</a:t>
            </a:r>
            <a:r>
              <a:rPr lang="de-DE" sz="1800" dirty="0"/>
              <a:t>:</a:t>
            </a:r>
          </a:p>
          <a:p>
            <a:pPr marL="285750" indent="-285750">
              <a:buFont typeface="Arial" panose="020B0604020202020204" pitchFamily="34" charset="0"/>
              <a:buChar char="•"/>
            </a:pPr>
            <a:r>
              <a:rPr lang="de-DE" sz="1800" dirty="0" err="1"/>
              <a:t>boreholes</a:t>
            </a:r>
            <a:r>
              <a:rPr lang="de-DE" sz="1800" dirty="0"/>
              <a:t>; </a:t>
            </a:r>
          </a:p>
          <a:p>
            <a:pPr marL="285750" indent="-285750">
              <a:buFont typeface="Arial" panose="020B0604020202020204" pitchFamily="34" charset="0"/>
              <a:buChar char="•"/>
            </a:pPr>
            <a:r>
              <a:rPr lang="de-DE" sz="1800" dirty="0" err="1"/>
              <a:t>ground</a:t>
            </a:r>
            <a:r>
              <a:rPr lang="de-DE" sz="1800" dirty="0"/>
              <a:t> </a:t>
            </a:r>
            <a:r>
              <a:rPr lang="de-DE" sz="1800" dirty="0" err="1"/>
              <a:t>loops</a:t>
            </a:r>
            <a:r>
              <a:rPr lang="de-DE" sz="1800" dirty="0"/>
              <a:t>; </a:t>
            </a:r>
          </a:p>
          <a:p>
            <a:pPr marL="285750" indent="-285750">
              <a:buFont typeface="Arial" panose="020B0604020202020204" pitchFamily="34" charset="0"/>
              <a:buChar char="•"/>
            </a:pPr>
            <a:r>
              <a:rPr lang="de-DE" sz="1800" dirty="0" err="1"/>
              <a:t>groundwater</a:t>
            </a:r>
            <a:r>
              <a:rPr lang="de-DE" sz="1800" dirty="0"/>
              <a:t>; </a:t>
            </a:r>
          </a:p>
          <a:p>
            <a:pPr marL="285750" indent="-285750">
              <a:buFont typeface="Arial" panose="020B0604020202020204" pitchFamily="34" charset="0"/>
              <a:buChar char="•"/>
            </a:pPr>
            <a:r>
              <a:rPr lang="de-DE" sz="1800" dirty="0" err="1"/>
              <a:t>mine-water</a:t>
            </a:r>
            <a:r>
              <a:rPr lang="de-DE" sz="1800" dirty="0"/>
              <a:t> </a:t>
            </a:r>
            <a:r>
              <a:rPr lang="de-DE" sz="1800" dirty="0" err="1"/>
              <a:t>systems</a:t>
            </a:r>
            <a:r>
              <a:rPr lang="de-DE" sz="1800" dirty="0"/>
              <a:t>. </a:t>
            </a:r>
          </a:p>
          <a:p>
            <a:r>
              <a:rPr lang="de-DE" sz="1800" dirty="0"/>
              <a:t>A </a:t>
            </a:r>
            <a:r>
              <a:rPr lang="de-DE" sz="1800" dirty="0" err="1"/>
              <a:t>heat</a:t>
            </a:r>
            <a:r>
              <a:rPr lang="de-DE" sz="1800" dirty="0"/>
              <a:t> pump </a:t>
            </a:r>
            <a:r>
              <a:rPr lang="de-DE" sz="1800" dirty="0" err="1"/>
              <a:t>commonly</a:t>
            </a:r>
            <a:r>
              <a:rPr lang="de-DE" sz="1800" dirty="0"/>
              <a:t> </a:t>
            </a:r>
            <a:r>
              <a:rPr lang="de-DE" sz="1800" dirty="0" err="1"/>
              <a:t>raises</a:t>
            </a:r>
            <a:r>
              <a:rPr lang="de-DE" sz="1800" dirty="0"/>
              <a:t> </a:t>
            </a:r>
            <a:r>
              <a:rPr lang="de-DE" sz="1800" dirty="0" err="1"/>
              <a:t>the</a:t>
            </a:r>
            <a:r>
              <a:rPr lang="de-DE" sz="1800" dirty="0"/>
              <a:t> </a:t>
            </a:r>
            <a:r>
              <a:rPr lang="de-DE" sz="1800" dirty="0" err="1"/>
              <a:t>temperature</a:t>
            </a:r>
            <a:r>
              <a:rPr lang="de-DE" sz="1800" dirty="0"/>
              <a:t> </a:t>
            </a:r>
            <a:r>
              <a:rPr lang="de-DE" sz="1800" dirty="0" err="1"/>
              <a:t>for</a:t>
            </a:r>
            <a:r>
              <a:rPr lang="de-DE" sz="1800" dirty="0"/>
              <a:t> </a:t>
            </a:r>
            <a:r>
              <a:rPr lang="de-DE" sz="1800" dirty="0" err="1"/>
              <a:t>useful</a:t>
            </a:r>
            <a:r>
              <a:rPr lang="de-DE" sz="1800" dirty="0"/>
              <a:t> </a:t>
            </a:r>
            <a:r>
              <a:rPr lang="de-DE" sz="1800" dirty="0" err="1"/>
              <a:t>heating</a:t>
            </a:r>
            <a:r>
              <a:rPr lang="de-DE" sz="1800" dirty="0"/>
              <a:t>.</a:t>
            </a:r>
          </a:p>
          <a:p>
            <a:endParaRPr lang="de-DE" sz="1800" dirty="0"/>
          </a:p>
        </p:txBody>
      </p:sp>
      <p:sp>
        <p:nvSpPr>
          <p:cNvPr id="4" name="Text Placeholder 2">
            <a:extLst>
              <a:ext uri="{FF2B5EF4-FFF2-40B4-BE49-F238E27FC236}">
                <a16:creationId xmlns:a16="http://schemas.microsoft.com/office/drawing/2014/main" id="{5098FFAE-7058-3901-10C9-5D38342A8F1B}"/>
              </a:ext>
            </a:extLst>
          </p:cNvPr>
          <p:cNvSpPr txBox="1">
            <a:spLocks/>
          </p:cNvSpPr>
          <p:nvPr/>
        </p:nvSpPr>
        <p:spPr>
          <a:xfrm>
            <a:off x="6095995" y="1729945"/>
            <a:ext cx="4857405" cy="4439577"/>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sz="1800" b="1" dirty="0" err="1"/>
              <a:t>Strengths</a:t>
            </a:r>
            <a:endParaRPr lang="de-DE" sz="1800" b="1" dirty="0"/>
          </a:p>
          <a:p>
            <a:pPr marL="285750" indent="-285750">
              <a:buFont typeface="Arial" panose="020B0604020202020204" pitchFamily="34" charset="0"/>
              <a:buChar char="•"/>
            </a:pPr>
            <a:r>
              <a:rPr lang="de-DE" sz="1800" dirty="0" err="1"/>
              <a:t>comparatively</a:t>
            </a:r>
            <a:r>
              <a:rPr lang="de-DE" sz="1800" dirty="0"/>
              <a:t> </a:t>
            </a:r>
            <a:r>
              <a:rPr lang="de-DE" sz="1800" dirty="0" err="1"/>
              <a:t>stable</a:t>
            </a:r>
            <a:r>
              <a:rPr lang="de-DE" sz="1800" dirty="0"/>
              <a:t> source </a:t>
            </a:r>
            <a:r>
              <a:rPr lang="de-DE" sz="1800" dirty="0" err="1"/>
              <a:t>temperature</a:t>
            </a:r>
            <a:r>
              <a:rPr lang="de-DE" sz="1800" dirty="0"/>
              <a:t>; </a:t>
            </a:r>
          </a:p>
          <a:p>
            <a:pPr marL="285750" indent="-285750">
              <a:buFont typeface="Arial" panose="020B0604020202020204" pitchFamily="34" charset="0"/>
              <a:buChar char="•"/>
            </a:pPr>
            <a:r>
              <a:rPr lang="de-DE" sz="1800" dirty="0" err="1"/>
              <a:t>low</a:t>
            </a:r>
            <a:r>
              <a:rPr lang="de-DE" sz="1800" dirty="0"/>
              <a:t> operational </a:t>
            </a:r>
            <a:r>
              <a:rPr lang="de-DE" sz="1800" dirty="0" err="1"/>
              <a:t>emissions</a:t>
            </a:r>
            <a:r>
              <a:rPr lang="de-DE" sz="1800" dirty="0"/>
              <a:t> </a:t>
            </a:r>
            <a:r>
              <a:rPr lang="de-DE" sz="1800" dirty="0" err="1"/>
              <a:t>where</a:t>
            </a:r>
            <a:r>
              <a:rPr lang="de-DE" sz="1800" dirty="0"/>
              <a:t> </a:t>
            </a:r>
            <a:r>
              <a:rPr lang="de-DE" sz="1800" dirty="0" err="1"/>
              <a:t>electricity</a:t>
            </a:r>
            <a:r>
              <a:rPr lang="de-DE" sz="1800" dirty="0"/>
              <a:t> </a:t>
            </a:r>
            <a:r>
              <a:rPr lang="de-DE" sz="1800" dirty="0" err="1"/>
              <a:t>is</a:t>
            </a:r>
            <a:r>
              <a:rPr lang="de-DE" sz="1800" dirty="0"/>
              <a:t> </a:t>
            </a:r>
            <a:r>
              <a:rPr lang="de-DE" sz="1800" dirty="0" err="1"/>
              <a:t>low-carbon</a:t>
            </a:r>
            <a:r>
              <a:rPr lang="de-DE" sz="1800" dirty="0"/>
              <a:t>; </a:t>
            </a:r>
          </a:p>
          <a:p>
            <a:pPr marL="285750" indent="-285750">
              <a:buFont typeface="Arial" panose="020B0604020202020204" pitchFamily="34" charset="0"/>
              <a:buChar char="•"/>
            </a:pPr>
            <a:r>
              <a:rPr lang="de-DE" sz="1800" dirty="0"/>
              <a:t>potential </a:t>
            </a:r>
            <a:r>
              <a:rPr lang="de-DE" sz="1800" dirty="0" err="1"/>
              <a:t>long</a:t>
            </a:r>
            <a:r>
              <a:rPr lang="de-DE" sz="1800" dirty="0"/>
              <a:t> </a:t>
            </a:r>
            <a:r>
              <a:rPr lang="de-DE" sz="1800" dirty="0" err="1"/>
              <a:t>operating</a:t>
            </a:r>
            <a:r>
              <a:rPr lang="de-DE" sz="1800" dirty="0"/>
              <a:t> </a:t>
            </a:r>
            <a:r>
              <a:rPr lang="de-DE" sz="1800" dirty="0" err="1"/>
              <a:t>hours</a:t>
            </a:r>
            <a:r>
              <a:rPr lang="de-DE" sz="1800" dirty="0"/>
              <a:t>. </a:t>
            </a:r>
          </a:p>
          <a:p>
            <a:r>
              <a:rPr lang="de-DE" sz="1800" b="1" dirty="0"/>
              <a:t>Constraints</a:t>
            </a:r>
          </a:p>
          <a:p>
            <a:pPr marL="285750" indent="-285750">
              <a:buFont typeface="Arial" panose="020B0604020202020204" pitchFamily="34" charset="0"/>
              <a:buChar char="•"/>
            </a:pPr>
            <a:r>
              <a:rPr lang="de-DE" sz="1800" dirty="0" err="1"/>
              <a:t>geology</a:t>
            </a:r>
            <a:r>
              <a:rPr lang="de-DE" sz="1800" dirty="0"/>
              <a:t> and </a:t>
            </a:r>
            <a:r>
              <a:rPr lang="de-DE" sz="1800" dirty="0" err="1"/>
              <a:t>drilling</a:t>
            </a:r>
            <a:r>
              <a:rPr lang="de-DE" sz="1800" dirty="0"/>
              <a:t> </a:t>
            </a:r>
            <a:r>
              <a:rPr lang="de-DE" sz="1800" dirty="0" err="1"/>
              <a:t>risk</a:t>
            </a:r>
            <a:r>
              <a:rPr lang="de-DE" sz="1800" dirty="0"/>
              <a:t>; </a:t>
            </a:r>
          </a:p>
          <a:p>
            <a:pPr marL="285750" indent="-285750">
              <a:buFont typeface="Arial" panose="020B0604020202020204" pitchFamily="34" charset="0"/>
              <a:buChar char="•"/>
            </a:pPr>
            <a:r>
              <a:rPr lang="de-DE" sz="1800" dirty="0" err="1"/>
              <a:t>pumping</a:t>
            </a:r>
            <a:r>
              <a:rPr lang="de-DE" sz="1800" dirty="0"/>
              <a:t> </a:t>
            </a:r>
            <a:r>
              <a:rPr lang="de-DE" sz="1800" dirty="0" err="1"/>
              <a:t>energy</a:t>
            </a:r>
            <a:r>
              <a:rPr lang="de-DE" sz="1800" dirty="0"/>
              <a:t>; </a:t>
            </a:r>
          </a:p>
          <a:p>
            <a:pPr marL="285750" indent="-285750">
              <a:buFont typeface="Arial" panose="020B0604020202020204" pitchFamily="34" charset="0"/>
              <a:buChar char="•"/>
            </a:pPr>
            <a:r>
              <a:rPr lang="de-DE" sz="1800" dirty="0" err="1"/>
              <a:t>water</a:t>
            </a:r>
            <a:r>
              <a:rPr lang="de-DE" sz="1800" dirty="0"/>
              <a:t> </a:t>
            </a:r>
            <a:r>
              <a:rPr lang="de-DE" sz="1800" dirty="0" err="1"/>
              <a:t>chemistry</a:t>
            </a:r>
            <a:r>
              <a:rPr lang="de-DE" sz="1800" dirty="0"/>
              <a:t> and </a:t>
            </a:r>
            <a:r>
              <a:rPr lang="de-DE" sz="1800" dirty="0" err="1"/>
              <a:t>scaling</a:t>
            </a:r>
            <a:r>
              <a:rPr lang="de-DE" sz="1800" dirty="0"/>
              <a:t>; </a:t>
            </a:r>
          </a:p>
          <a:p>
            <a:pPr marL="285750" indent="-285750">
              <a:buFont typeface="Arial" panose="020B0604020202020204" pitchFamily="34" charset="0"/>
              <a:buChar char="•"/>
            </a:pPr>
            <a:r>
              <a:rPr lang="de-DE" sz="1800" dirty="0" err="1"/>
              <a:t>reinjection</a:t>
            </a:r>
            <a:r>
              <a:rPr lang="de-DE" sz="1800" dirty="0"/>
              <a:t> </a:t>
            </a:r>
            <a:r>
              <a:rPr lang="de-DE" sz="1800" dirty="0" err="1"/>
              <a:t>requirements</a:t>
            </a:r>
            <a:r>
              <a:rPr lang="de-DE" sz="1800" dirty="0"/>
              <a:t>; </a:t>
            </a:r>
          </a:p>
          <a:p>
            <a:pPr marL="285750" indent="-285750">
              <a:buFont typeface="Arial" panose="020B0604020202020204" pitchFamily="34" charset="0"/>
              <a:buChar char="•"/>
            </a:pPr>
            <a:r>
              <a:rPr lang="de-DE" sz="1800" dirty="0" err="1"/>
              <a:t>permitting</a:t>
            </a:r>
            <a:r>
              <a:rPr lang="de-DE" sz="1800" dirty="0"/>
              <a:t> and environmental </a:t>
            </a:r>
            <a:r>
              <a:rPr lang="de-DE" sz="1800" dirty="0" err="1"/>
              <a:t>impact</a:t>
            </a:r>
            <a:r>
              <a:rPr lang="de-DE" sz="1800" dirty="0"/>
              <a:t>.</a:t>
            </a:r>
          </a:p>
        </p:txBody>
      </p:sp>
    </p:spTree>
    <p:extLst>
      <p:ext uri="{BB962C8B-B14F-4D97-AF65-F5344CB8AC3E}">
        <p14:creationId xmlns:p14="http://schemas.microsoft.com/office/powerpoint/2010/main" val="2626404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8B8293-CC24-F80A-061E-50D59F5A781B}"/>
              </a:ext>
            </a:extLst>
          </p:cNvPr>
          <p:cNvSpPr>
            <a:spLocks noGrp="1"/>
          </p:cNvSpPr>
          <p:nvPr>
            <p:ph type="body" sz="quarter" idx="30"/>
          </p:nvPr>
        </p:nvSpPr>
        <p:spPr/>
        <p:txBody>
          <a:bodyPr/>
          <a:lstStyle/>
          <a:p>
            <a:r>
              <a:rPr lang="de-DE" sz="3200" dirty="0" err="1"/>
              <a:t>What</a:t>
            </a:r>
            <a:r>
              <a:rPr lang="de-DE" sz="3200" dirty="0"/>
              <a:t> </a:t>
            </a:r>
            <a:r>
              <a:rPr lang="de-DE" sz="3200" dirty="0" err="1"/>
              <a:t>should</a:t>
            </a:r>
            <a:r>
              <a:rPr lang="de-DE" sz="3200" dirty="0"/>
              <a:t> </a:t>
            </a:r>
            <a:r>
              <a:rPr lang="de-DE" sz="3200" dirty="0" err="1"/>
              <a:t>be</a:t>
            </a:r>
            <a:r>
              <a:rPr lang="de-DE" sz="3200" dirty="0"/>
              <a:t> </a:t>
            </a:r>
            <a:r>
              <a:rPr lang="de-DE" sz="3200" dirty="0" err="1"/>
              <a:t>monitored</a:t>
            </a:r>
            <a:r>
              <a:rPr lang="de-DE" sz="3200" dirty="0"/>
              <a:t> on a geothermal </a:t>
            </a:r>
            <a:r>
              <a:rPr lang="de-DE" sz="3200" dirty="0" err="1"/>
              <a:t>heat</a:t>
            </a:r>
            <a:r>
              <a:rPr lang="de-DE" sz="3200" dirty="0"/>
              <a:t> source?</a:t>
            </a:r>
          </a:p>
        </p:txBody>
      </p:sp>
      <p:sp>
        <p:nvSpPr>
          <p:cNvPr id="3" name="Text Placeholder 2">
            <a:extLst>
              <a:ext uri="{FF2B5EF4-FFF2-40B4-BE49-F238E27FC236}">
                <a16:creationId xmlns:a16="http://schemas.microsoft.com/office/drawing/2014/main" id="{2D85CB71-DA55-A9FA-BDD2-A294CD1CAAC7}"/>
              </a:ext>
            </a:extLst>
          </p:cNvPr>
          <p:cNvSpPr>
            <a:spLocks noGrp="1"/>
          </p:cNvSpPr>
          <p:nvPr>
            <p:ph type="body" sz="quarter" idx="48"/>
          </p:nvPr>
        </p:nvSpPr>
        <p:spPr>
          <a:xfrm>
            <a:off x="854282" y="1864553"/>
            <a:ext cx="4742365" cy="4439577"/>
          </a:xfrm>
        </p:spPr>
        <p:txBody>
          <a:bodyPr/>
          <a:lstStyle/>
          <a:p>
            <a:r>
              <a:rPr lang="de-DE" sz="1800" b="1" dirty="0"/>
              <a:t>Source </a:t>
            </a:r>
            <a:r>
              <a:rPr lang="de-DE" sz="1800" b="1" dirty="0" err="1"/>
              <a:t>side</a:t>
            </a:r>
            <a:endParaRPr lang="de-DE" sz="1800" b="1" dirty="0"/>
          </a:p>
          <a:p>
            <a:r>
              <a:rPr lang="de-DE" sz="1800" dirty="0" err="1"/>
              <a:t>extraction</a:t>
            </a:r>
            <a:r>
              <a:rPr lang="de-DE" sz="1800" dirty="0"/>
              <a:t> </a:t>
            </a:r>
            <a:r>
              <a:rPr lang="de-DE" sz="1800" dirty="0" err="1"/>
              <a:t>temperature</a:t>
            </a:r>
            <a:r>
              <a:rPr lang="de-DE" sz="1800" dirty="0"/>
              <a:t>; </a:t>
            </a:r>
          </a:p>
          <a:p>
            <a:r>
              <a:rPr lang="de-DE" sz="1800" dirty="0" err="1"/>
              <a:t>reinjection</a:t>
            </a:r>
            <a:r>
              <a:rPr lang="de-DE" sz="1800" dirty="0"/>
              <a:t> </a:t>
            </a:r>
            <a:r>
              <a:rPr lang="de-DE" sz="1800" dirty="0" err="1"/>
              <a:t>or</a:t>
            </a:r>
            <a:r>
              <a:rPr lang="de-DE" sz="1800" dirty="0"/>
              <a:t> </a:t>
            </a:r>
            <a:r>
              <a:rPr lang="de-DE" sz="1800" dirty="0" err="1"/>
              <a:t>return</a:t>
            </a:r>
            <a:r>
              <a:rPr lang="de-DE" sz="1800" dirty="0"/>
              <a:t> </a:t>
            </a:r>
            <a:r>
              <a:rPr lang="de-DE" sz="1800" dirty="0" err="1"/>
              <a:t>temperature</a:t>
            </a:r>
            <a:r>
              <a:rPr lang="de-DE" sz="1800" dirty="0"/>
              <a:t>; </a:t>
            </a:r>
          </a:p>
          <a:p>
            <a:r>
              <a:rPr lang="de-DE" sz="1800" dirty="0"/>
              <a:t>source </a:t>
            </a:r>
            <a:r>
              <a:rPr lang="de-DE" sz="1800" dirty="0" err="1"/>
              <a:t>flow</a:t>
            </a:r>
            <a:r>
              <a:rPr lang="de-DE" sz="1800" dirty="0"/>
              <a:t> rate; </a:t>
            </a:r>
          </a:p>
          <a:p>
            <a:r>
              <a:rPr lang="de-DE" sz="1800" dirty="0" err="1"/>
              <a:t>well</a:t>
            </a:r>
            <a:r>
              <a:rPr lang="de-DE" sz="1800" dirty="0"/>
              <a:t> </a:t>
            </a:r>
            <a:r>
              <a:rPr lang="de-DE" sz="1800" dirty="0" err="1"/>
              <a:t>or</a:t>
            </a:r>
            <a:r>
              <a:rPr lang="de-DE" sz="1800" dirty="0"/>
              <a:t> loop </a:t>
            </a:r>
            <a:r>
              <a:rPr lang="de-DE" sz="1800" dirty="0" err="1"/>
              <a:t>pressure</a:t>
            </a:r>
            <a:r>
              <a:rPr lang="de-DE" sz="1800" dirty="0"/>
              <a:t>; </a:t>
            </a:r>
          </a:p>
          <a:p>
            <a:r>
              <a:rPr lang="de-DE" sz="1800" dirty="0"/>
              <a:t>pump </a:t>
            </a:r>
            <a:r>
              <a:rPr lang="de-DE" sz="1800" dirty="0" err="1"/>
              <a:t>status</a:t>
            </a:r>
            <a:r>
              <a:rPr lang="de-DE" sz="1800" dirty="0"/>
              <a:t> and </a:t>
            </a:r>
            <a:r>
              <a:rPr lang="de-DE" sz="1800" dirty="0" err="1"/>
              <a:t>electrical</a:t>
            </a:r>
            <a:r>
              <a:rPr lang="de-DE" sz="1800" dirty="0"/>
              <a:t> </a:t>
            </a:r>
            <a:r>
              <a:rPr lang="de-DE" sz="1800" dirty="0" err="1"/>
              <a:t>use</a:t>
            </a:r>
            <a:r>
              <a:rPr lang="de-DE" sz="1800" dirty="0"/>
              <a:t>;</a:t>
            </a:r>
          </a:p>
          <a:p>
            <a:r>
              <a:rPr lang="en-US" sz="1800" dirty="0"/>
              <a:t>annual heat extraction/rejection balance and long-term temperature drift.</a:t>
            </a:r>
            <a:endParaRPr lang="de-DE" sz="1800" dirty="0"/>
          </a:p>
          <a:p>
            <a:endParaRPr lang="de-DE" sz="1800" b="1" dirty="0"/>
          </a:p>
          <a:p>
            <a:r>
              <a:rPr lang="de-DE" sz="1800" b="1" dirty="0"/>
              <a:t>Heat-transfer </a:t>
            </a:r>
            <a:r>
              <a:rPr lang="de-DE" sz="1800" b="1" dirty="0" err="1"/>
              <a:t>side</a:t>
            </a:r>
            <a:endParaRPr lang="de-DE" sz="1800" b="1" dirty="0"/>
          </a:p>
          <a:p>
            <a:r>
              <a:rPr lang="de-DE" sz="1800" dirty="0" err="1"/>
              <a:t>heat-exchanger</a:t>
            </a:r>
            <a:r>
              <a:rPr lang="de-DE" sz="1800" dirty="0"/>
              <a:t> </a:t>
            </a:r>
            <a:r>
              <a:rPr lang="de-DE" sz="1800" dirty="0" err="1"/>
              <a:t>inlet</a:t>
            </a:r>
            <a:r>
              <a:rPr lang="de-DE" sz="1800" dirty="0"/>
              <a:t> and </a:t>
            </a:r>
            <a:r>
              <a:rPr lang="de-DE" sz="1800" dirty="0" err="1"/>
              <a:t>outlet</a:t>
            </a:r>
            <a:r>
              <a:rPr lang="de-DE" sz="1800" dirty="0"/>
              <a:t> </a:t>
            </a:r>
            <a:r>
              <a:rPr lang="de-DE" sz="1800" dirty="0" err="1"/>
              <a:t>temperatures</a:t>
            </a:r>
            <a:r>
              <a:rPr lang="de-DE" sz="1800" dirty="0"/>
              <a:t>; </a:t>
            </a:r>
          </a:p>
          <a:p>
            <a:r>
              <a:rPr lang="de-DE" sz="1800" dirty="0" err="1"/>
              <a:t>heat</a:t>
            </a:r>
            <a:r>
              <a:rPr lang="de-DE" sz="1800" dirty="0"/>
              <a:t> </a:t>
            </a:r>
            <a:r>
              <a:rPr lang="de-DE" sz="1800" dirty="0" err="1"/>
              <a:t>transferred</a:t>
            </a:r>
            <a:r>
              <a:rPr lang="de-DE" sz="1800" dirty="0"/>
              <a:t>; </a:t>
            </a:r>
          </a:p>
          <a:p>
            <a:r>
              <a:rPr lang="de-DE" sz="1800" dirty="0" err="1"/>
              <a:t>approach</a:t>
            </a:r>
            <a:r>
              <a:rPr lang="de-DE" sz="1800" dirty="0"/>
              <a:t> </a:t>
            </a:r>
            <a:r>
              <a:rPr lang="de-DE" sz="1800" dirty="0" err="1"/>
              <a:t>temperature</a:t>
            </a:r>
            <a:r>
              <a:rPr lang="de-DE" sz="1800" dirty="0"/>
              <a:t>; </a:t>
            </a:r>
          </a:p>
          <a:p>
            <a:r>
              <a:rPr lang="de-DE" sz="1800" dirty="0" err="1"/>
              <a:t>fouling</a:t>
            </a:r>
            <a:r>
              <a:rPr lang="de-DE" sz="1800" dirty="0"/>
              <a:t> </a:t>
            </a:r>
            <a:r>
              <a:rPr lang="de-DE" sz="1800" dirty="0" err="1"/>
              <a:t>or</a:t>
            </a:r>
            <a:r>
              <a:rPr lang="de-DE" sz="1800" dirty="0"/>
              <a:t> </a:t>
            </a:r>
            <a:r>
              <a:rPr lang="de-DE" sz="1800" dirty="0" err="1"/>
              <a:t>pressure</a:t>
            </a:r>
            <a:r>
              <a:rPr lang="de-DE" sz="1800" dirty="0"/>
              <a:t> </a:t>
            </a:r>
            <a:r>
              <a:rPr lang="de-DE" sz="1800" dirty="0" err="1"/>
              <a:t>drop</a:t>
            </a:r>
            <a:r>
              <a:rPr lang="de-DE" sz="1800" dirty="0"/>
              <a:t>. </a:t>
            </a:r>
          </a:p>
          <a:p>
            <a:endParaRPr lang="de-DE" sz="1800" dirty="0"/>
          </a:p>
        </p:txBody>
      </p:sp>
      <p:sp>
        <p:nvSpPr>
          <p:cNvPr id="4" name="Text Placeholder 2">
            <a:extLst>
              <a:ext uri="{FF2B5EF4-FFF2-40B4-BE49-F238E27FC236}">
                <a16:creationId xmlns:a16="http://schemas.microsoft.com/office/drawing/2014/main" id="{50F4F319-DADF-FF8A-7D18-066A31FC1AC6}"/>
              </a:ext>
            </a:extLst>
          </p:cNvPr>
          <p:cNvSpPr txBox="1">
            <a:spLocks/>
          </p:cNvSpPr>
          <p:nvPr/>
        </p:nvSpPr>
        <p:spPr>
          <a:xfrm>
            <a:off x="6253133" y="1729945"/>
            <a:ext cx="4742365" cy="4439577"/>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sz="1800" b="1" dirty="0"/>
              <a:t>Heat pump, </a:t>
            </a:r>
            <a:r>
              <a:rPr lang="de-DE" sz="1800" b="1" dirty="0" err="1"/>
              <a:t>where</a:t>
            </a:r>
            <a:r>
              <a:rPr lang="de-DE" sz="1800" b="1" dirty="0"/>
              <a:t> </a:t>
            </a:r>
            <a:r>
              <a:rPr lang="de-DE" sz="1800" b="1" dirty="0" err="1"/>
              <a:t>used</a:t>
            </a:r>
            <a:endParaRPr lang="de-DE" sz="1800" b="1" dirty="0"/>
          </a:p>
          <a:p>
            <a:r>
              <a:rPr lang="de-DE" sz="1800" dirty="0" err="1"/>
              <a:t>evaporator</a:t>
            </a:r>
            <a:r>
              <a:rPr lang="de-DE" sz="1800" dirty="0"/>
              <a:t> and </a:t>
            </a:r>
            <a:r>
              <a:rPr lang="de-DE" sz="1800" dirty="0" err="1"/>
              <a:t>condenser</a:t>
            </a:r>
            <a:r>
              <a:rPr lang="de-DE" sz="1800" dirty="0"/>
              <a:t> </a:t>
            </a:r>
            <a:r>
              <a:rPr lang="de-DE" sz="1800" dirty="0" err="1"/>
              <a:t>temperatures</a:t>
            </a:r>
            <a:r>
              <a:rPr lang="de-DE" sz="1800" dirty="0"/>
              <a:t>; </a:t>
            </a:r>
          </a:p>
          <a:p>
            <a:r>
              <a:rPr lang="de-DE" sz="1800" dirty="0"/>
              <a:t>thermal </a:t>
            </a:r>
            <a:r>
              <a:rPr lang="de-DE" sz="1800" dirty="0" err="1"/>
              <a:t>output</a:t>
            </a:r>
            <a:r>
              <a:rPr lang="de-DE" sz="1800" dirty="0"/>
              <a:t>; </a:t>
            </a:r>
          </a:p>
          <a:p>
            <a:r>
              <a:rPr lang="de-DE" sz="1800" dirty="0" err="1"/>
              <a:t>electrical</a:t>
            </a:r>
            <a:r>
              <a:rPr lang="de-DE" sz="1800" dirty="0"/>
              <a:t> </a:t>
            </a:r>
            <a:r>
              <a:rPr lang="de-DE" sz="1800" dirty="0" err="1"/>
              <a:t>input</a:t>
            </a:r>
            <a:r>
              <a:rPr lang="de-DE" sz="1800" dirty="0"/>
              <a:t>; </a:t>
            </a:r>
          </a:p>
          <a:p>
            <a:r>
              <a:rPr lang="de-DE" sz="1800" dirty="0"/>
              <a:t>COP; </a:t>
            </a:r>
          </a:p>
          <a:p>
            <a:r>
              <a:rPr lang="de-DE" sz="1800" dirty="0" err="1"/>
              <a:t>start</a:t>
            </a:r>
            <a:r>
              <a:rPr lang="de-DE" sz="1800" dirty="0"/>
              <a:t>/</a:t>
            </a:r>
            <a:r>
              <a:rPr lang="de-DE" sz="1800" dirty="0" err="1"/>
              <a:t>stop</a:t>
            </a:r>
            <a:r>
              <a:rPr lang="de-DE" sz="1800" dirty="0"/>
              <a:t> </a:t>
            </a:r>
            <a:r>
              <a:rPr lang="de-DE" sz="1800" dirty="0" err="1"/>
              <a:t>frequency</a:t>
            </a:r>
            <a:r>
              <a:rPr lang="de-DE" sz="1800" dirty="0"/>
              <a:t>; </a:t>
            </a:r>
          </a:p>
          <a:p>
            <a:r>
              <a:rPr lang="de-DE" sz="1800" dirty="0" err="1"/>
              <a:t>alarms</a:t>
            </a:r>
            <a:r>
              <a:rPr lang="de-DE" sz="1800" dirty="0"/>
              <a:t> and </a:t>
            </a:r>
            <a:r>
              <a:rPr lang="de-DE" sz="1800" dirty="0" err="1"/>
              <a:t>operating</a:t>
            </a:r>
            <a:r>
              <a:rPr lang="de-DE" sz="1800" dirty="0"/>
              <a:t> </a:t>
            </a:r>
            <a:r>
              <a:rPr lang="de-DE" sz="1800" dirty="0" err="1"/>
              <a:t>limits</a:t>
            </a:r>
            <a:r>
              <a:rPr lang="de-DE" sz="1800" dirty="0"/>
              <a:t>. </a:t>
            </a:r>
          </a:p>
          <a:p>
            <a:r>
              <a:rPr lang="de-DE" sz="1800" b="1" dirty="0"/>
              <a:t>Long-term </a:t>
            </a:r>
            <a:r>
              <a:rPr lang="de-DE" sz="1800" b="1" dirty="0" err="1"/>
              <a:t>warning</a:t>
            </a:r>
            <a:r>
              <a:rPr lang="de-DE" sz="1800" b="1" dirty="0"/>
              <a:t> </a:t>
            </a:r>
            <a:r>
              <a:rPr lang="de-DE" sz="1800" b="1" dirty="0" err="1"/>
              <a:t>signs</a:t>
            </a:r>
            <a:endParaRPr lang="de-DE" sz="1800" b="1" dirty="0"/>
          </a:p>
          <a:p>
            <a:r>
              <a:rPr lang="de-DE" sz="1800" dirty="0" err="1"/>
              <a:t>falling</a:t>
            </a:r>
            <a:r>
              <a:rPr lang="de-DE" sz="1800" dirty="0"/>
              <a:t> source </a:t>
            </a:r>
            <a:r>
              <a:rPr lang="de-DE" sz="1800" dirty="0" err="1"/>
              <a:t>temperature</a:t>
            </a:r>
            <a:r>
              <a:rPr lang="de-DE" sz="1800" dirty="0"/>
              <a:t>; </a:t>
            </a:r>
          </a:p>
          <a:p>
            <a:r>
              <a:rPr lang="de-DE" sz="1800" dirty="0" err="1"/>
              <a:t>rising</a:t>
            </a:r>
            <a:r>
              <a:rPr lang="de-DE" sz="1800" dirty="0"/>
              <a:t> </a:t>
            </a:r>
            <a:r>
              <a:rPr lang="de-DE" sz="1800" dirty="0" err="1"/>
              <a:t>pumping</a:t>
            </a:r>
            <a:r>
              <a:rPr lang="de-DE" sz="1800" dirty="0"/>
              <a:t> power; </a:t>
            </a:r>
          </a:p>
          <a:p>
            <a:r>
              <a:rPr lang="de-DE" sz="1800" dirty="0" err="1"/>
              <a:t>reduced</a:t>
            </a:r>
            <a:r>
              <a:rPr lang="de-DE" sz="1800" dirty="0"/>
              <a:t> </a:t>
            </a:r>
            <a:r>
              <a:rPr lang="de-DE" sz="1800" dirty="0" err="1"/>
              <a:t>flow</a:t>
            </a:r>
            <a:r>
              <a:rPr lang="de-DE" sz="1800" dirty="0"/>
              <a:t>; </a:t>
            </a:r>
          </a:p>
          <a:p>
            <a:r>
              <a:rPr lang="de-DE" sz="1800" dirty="0" err="1"/>
              <a:t>scaling</a:t>
            </a:r>
            <a:r>
              <a:rPr lang="de-DE" sz="1800" dirty="0"/>
              <a:t> </a:t>
            </a:r>
            <a:r>
              <a:rPr lang="de-DE" sz="1800" dirty="0" err="1"/>
              <a:t>or</a:t>
            </a:r>
            <a:r>
              <a:rPr lang="de-DE" sz="1800" dirty="0"/>
              <a:t> </a:t>
            </a:r>
            <a:r>
              <a:rPr lang="de-DE" sz="1800" dirty="0" err="1"/>
              <a:t>fouling</a:t>
            </a:r>
            <a:r>
              <a:rPr lang="de-DE" sz="1800" dirty="0"/>
              <a:t>; </a:t>
            </a:r>
          </a:p>
          <a:p>
            <a:r>
              <a:rPr lang="de-DE" sz="1800" dirty="0" err="1"/>
              <a:t>excessive</a:t>
            </a:r>
            <a:r>
              <a:rPr lang="de-DE" sz="1800" dirty="0"/>
              <a:t> </a:t>
            </a:r>
            <a:r>
              <a:rPr lang="de-DE" sz="1800" dirty="0" err="1"/>
              <a:t>cycling</a:t>
            </a:r>
            <a:r>
              <a:rPr lang="de-DE" sz="1800" dirty="0"/>
              <a:t>; </a:t>
            </a:r>
          </a:p>
          <a:p>
            <a:r>
              <a:rPr lang="de-DE" sz="1800" dirty="0" err="1"/>
              <a:t>imbalance</a:t>
            </a:r>
            <a:r>
              <a:rPr lang="de-DE" sz="1800" dirty="0"/>
              <a:t> </a:t>
            </a:r>
            <a:r>
              <a:rPr lang="de-DE" sz="1800" dirty="0" err="1"/>
              <a:t>between</a:t>
            </a:r>
            <a:r>
              <a:rPr lang="de-DE" sz="1800" dirty="0"/>
              <a:t> annual </a:t>
            </a:r>
            <a:r>
              <a:rPr lang="de-DE" sz="1800" dirty="0" err="1"/>
              <a:t>heat</a:t>
            </a:r>
            <a:r>
              <a:rPr lang="de-DE" sz="1800" dirty="0"/>
              <a:t> </a:t>
            </a:r>
            <a:r>
              <a:rPr lang="de-DE" sz="1800" dirty="0" err="1"/>
              <a:t>extraction</a:t>
            </a:r>
            <a:r>
              <a:rPr lang="de-DE" sz="1800" dirty="0"/>
              <a:t> and </a:t>
            </a:r>
            <a:r>
              <a:rPr lang="de-DE" sz="1800" dirty="0" err="1"/>
              <a:t>regeneration</a:t>
            </a:r>
            <a:r>
              <a:rPr lang="de-DE" sz="1800" dirty="0"/>
              <a:t>.</a:t>
            </a:r>
          </a:p>
        </p:txBody>
      </p:sp>
    </p:spTree>
    <p:extLst>
      <p:ext uri="{BB962C8B-B14F-4D97-AF65-F5344CB8AC3E}">
        <p14:creationId xmlns:p14="http://schemas.microsoft.com/office/powerpoint/2010/main" val="803241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037715-E2E2-37A6-FDE0-BD956F9DFEDD}"/>
              </a:ext>
            </a:extLst>
          </p:cNvPr>
          <p:cNvSpPr>
            <a:spLocks noGrp="1"/>
          </p:cNvSpPr>
          <p:nvPr>
            <p:ph type="body" sz="quarter" idx="30"/>
          </p:nvPr>
        </p:nvSpPr>
        <p:spPr/>
        <p:txBody>
          <a:bodyPr/>
          <a:lstStyle/>
          <a:p>
            <a:r>
              <a:rPr lang="de-DE" dirty="0"/>
              <a:t>From </a:t>
            </a:r>
            <a:r>
              <a:rPr lang="de-DE" dirty="0" err="1"/>
              <a:t>measurement</a:t>
            </a:r>
            <a:r>
              <a:rPr lang="de-DE" dirty="0"/>
              <a:t> </a:t>
            </a:r>
            <a:r>
              <a:rPr lang="de-DE" dirty="0" err="1"/>
              <a:t>to</a:t>
            </a:r>
            <a:r>
              <a:rPr lang="de-DE" dirty="0"/>
              <a:t> </a:t>
            </a:r>
            <a:r>
              <a:rPr lang="de-DE" dirty="0" err="1"/>
              <a:t>control</a:t>
            </a:r>
            <a:r>
              <a:rPr lang="de-DE" dirty="0"/>
              <a:t> </a:t>
            </a:r>
            <a:r>
              <a:rPr lang="de-DE" dirty="0" err="1"/>
              <a:t>action</a:t>
            </a:r>
            <a:endParaRPr lang="de-DE" dirty="0"/>
          </a:p>
        </p:txBody>
      </p:sp>
      <p:sp>
        <p:nvSpPr>
          <p:cNvPr id="3" name="Text Placeholder 2">
            <a:extLst>
              <a:ext uri="{FF2B5EF4-FFF2-40B4-BE49-F238E27FC236}">
                <a16:creationId xmlns:a16="http://schemas.microsoft.com/office/drawing/2014/main" id="{6B01B920-834D-3C3D-F3F5-10EF982767E3}"/>
              </a:ext>
            </a:extLst>
          </p:cNvPr>
          <p:cNvSpPr>
            <a:spLocks noGrp="1"/>
          </p:cNvSpPr>
          <p:nvPr>
            <p:ph type="body" sz="quarter" idx="48"/>
          </p:nvPr>
        </p:nvSpPr>
        <p:spPr>
          <a:xfrm>
            <a:off x="854282" y="1864553"/>
            <a:ext cx="5131471" cy="4439577"/>
          </a:xfrm>
        </p:spPr>
        <p:txBody>
          <a:bodyPr/>
          <a:lstStyle/>
          <a:p>
            <a:r>
              <a:rPr lang="de-DE" sz="1800" b="1" dirty="0"/>
              <a:t>1. </a:t>
            </a:r>
            <a:r>
              <a:rPr lang="de-DE" sz="1800" b="1" dirty="0" err="1"/>
              <a:t>Measurements</a:t>
            </a:r>
            <a:endParaRPr lang="de-DE" sz="1800" b="1" dirty="0"/>
          </a:p>
          <a:p>
            <a:r>
              <a:rPr lang="de-DE" sz="1800" dirty="0" err="1"/>
              <a:t>heat</a:t>
            </a:r>
            <a:r>
              <a:rPr lang="de-DE" sz="1800" dirty="0"/>
              <a:t> </a:t>
            </a:r>
            <a:r>
              <a:rPr lang="de-DE" sz="1800" dirty="0" err="1"/>
              <a:t>demand</a:t>
            </a:r>
            <a:r>
              <a:rPr lang="de-DE" sz="1800" dirty="0"/>
              <a:t>; </a:t>
            </a:r>
          </a:p>
          <a:p>
            <a:r>
              <a:rPr lang="de-DE" sz="1800" dirty="0" err="1"/>
              <a:t>temperatures</a:t>
            </a:r>
            <a:r>
              <a:rPr lang="de-DE" sz="1800" dirty="0"/>
              <a:t>; </a:t>
            </a:r>
          </a:p>
          <a:p>
            <a:r>
              <a:rPr lang="de-DE" sz="1800" dirty="0" err="1"/>
              <a:t>flow</a:t>
            </a:r>
            <a:r>
              <a:rPr lang="de-DE" sz="1800" dirty="0"/>
              <a:t> and </a:t>
            </a:r>
            <a:r>
              <a:rPr lang="de-DE" sz="1800" dirty="0" err="1"/>
              <a:t>pressure</a:t>
            </a:r>
            <a:r>
              <a:rPr lang="de-DE" sz="1800" dirty="0"/>
              <a:t>; </a:t>
            </a:r>
          </a:p>
          <a:p>
            <a:r>
              <a:rPr lang="de-DE" sz="1800" dirty="0" err="1"/>
              <a:t>storage</a:t>
            </a:r>
            <a:r>
              <a:rPr lang="de-DE" sz="1800" dirty="0"/>
              <a:t> </a:t>
            </a:r>
            <a:r>
              <a:rPr lang="de-DE" sz="1800" dirty="0" err="1"/>
              <a:t>state</a:t>
            </a:r>
            <a:r>
              <a:rPr lang="de-DE" sz="1800" dirty="0"/>
              <a:t> </a:t>
            </a:r>
            <a:r>
              <a:rPr lang="de-DE" sz="1800" dirty="0" err="1"/>
              <a:t>of</a:t>
            </a:r>
            <a:r>
              <a:rPr lang="de-DE" sz="1800" dirty="0"/>
              <a:t> </a:t>
            </a:r>
            <a:r>
              <a:rPr lang="de-DE" sz="1800" dirty="0" err="1"/>
              <a:t>charge</a:t>
            </a:r>
            <a:r>
              <a:rPr lang="de-DE" sz="1800" dirty="0"/>
              <a:t>; </a:t>
            </a:r>
          </a:p>
          <a:p>
            <a:r>
              <a:rPr lang="de-DE" sz="1800" dirty="0"/>
              <a:t>source </a:t>
            </a:r>
            <a:r>
              <a:rPr lang="de-DE" sz="1800" dirty="0" err="1"/>
              <a:t>availability</a:t>
            </a:r>
            <a:r>
              <a:rPr lang="de-DE" sz="1800" dirty="0"/>
              <a:t>; </a:t>
            </a:r>
          </a:p>
          <a:p>
            <a:r>
              <a:rPr lang="de-DE" sz="1800" dirty="0" err="1"/>
              <a:t>weather</a:t>
            </a:r>
            <a:r>
              <a:rPr lang="de-DE" sz="1800" dirty="0"/>
              <a:t> </a:t>
            </a:r>
            <a:r>
              <a:rPr lang="de-DE" sz="1800" dirty="0" err="1"/>
              <a:t>or</a:t>
            </a:r>
            <a:r>
              <a:rPr lang="de-DE" sz="1800" dirty="0"/>
              <a:t> </a:t>
            </a:r>
            <a:r>
              <a:rPr lang="de-DE" sz="1800" dirty="0" err="1"/>
              <a:t>electricity</a:t>
            </a:r>
            <a:r>
              <a:rPr lang="de-DE" sz="1800" dirty="0"/>
              <a:t> </a:t>
            </a:r>
            <a:r>
              <a:rPr lang="de-DE" sz="1800" dirty="0" err="1"/>
              <a:t>signal</a:t>
            </a:r>
            <a:r>
              <a:rPr lang="de-DE" sz="1800" dirty="0"/>
              <a:t>. </a:t>
            </a:r>
          </a:p>
          <a:p>
            <a:r>
              <a:rPr lang="de-DE" sz="1800" b="1" dirty="0"/>
              <a:t>2. Control </a:t>
            </a:r>
            <a:r>
              <a:rPr lang="de-DE" sz="1800" b="1" dirty="0" err="1"/>
              <a:t>rules</a:t>
            </a:r>
            <a:endParaRPr lang="de-DE" sz="1800" b="1" dirty="0"/>
          </a:p>
          <a:p>
            <a:r>
              <a:rPr lang="de-DE" sz="1800" dirty="0" err="1"/>
              <a:t>Examples</a:t>
            </a:r>
            <a:r>
              <a:rPr lang="de-DE" sz="1800" dirty="0"/>
              <a:t>:</a:t>
            </a:r>
          </a:p>
          <a:p>
            <a:r>
              <a:rPr lang="de-DE" sz="1800" dirty="0" err="1"/>
              <a:t>charge</a:t>
            </a:r>
            <a:r>
              <a:rPr lang="de-DE" sz="1800" dirty="0"/>
              <a:t> </a:t>
            </a:r>
            <a:r>
              <a:rPr lang="de-DE" sz="1800" dirty="0" err="1"/>
              <a:t>storage</a:t>
            </a:r>
            <a:r>
              <a:rPr lang="de-DE" sz="1800" dirty="0"/>
              <a:t> </a:t>
            </a:r>
            <a:r>
              <a:rPr lang="de-DE" sz="1800" dirty="0" err="1"/>
              <a:t>when</a:t>
            </a:r>
            <a:r>
              <a:rPr lang="de-DE" sz="1800" dirty="0"/>
              <a:t> </a:t>
            </a:r>
            <a:r>
              <a:rPr lang="de-DE" sz="1800" dirty="0" err="1"/>
              <a:t>renewable</a:t>
            </a:r>
            <a:r>
              <a:rPr lang="de-DE" sz="1800" dirty="0"/>
              <a:t> </a:t>
            </a:r>
            <a:r>
              <a:rPr lang="de-DE" sz="1800" dirty="0" err="1"/>
              <a:t>heat</a:t>
            </a:r>
            <a:r>
              <a:rPr lang="de-DE" sz="1800" dirty="0"/>
              <a:t> </a:t>
            </a:r>
            <a:r>
              <a:rPr lang="de-DE" sz="1800" dirty="0" err="1"/>
              <a:t>is</a:t>
            </a:r>
            <a:r>
              <a:rPr lang="de-DE" sz="1800" dirty="0"/>
              <a:t> </a:t>
            </a:r>
            <a:r>
              <a:rPr lang="de-DE" sz="1800" dirty="0" err="1"/>
              <a:t>available</a:t>
            </a:r>
            <a:r>
              <a:rPr lang="de-DE" sz="1800" dirty="0"/>
              <a:t>; </a:t>
            </a:r>
          </a:p>
          <a:p>
            <a:r>
              <a:rPr lang="de-DE" sz="1800" dirty="0" err="1"/>
              <a:t>discharge</a:t>
            </a:r>
            <a:r>
              <a:rPr lang="de-DE" sz="1800" dirty="0"/>
              <a:t> </a:t>
            </a:r>
            <a:r>
              <a:rPr lang="de-DE" sz="1800" dirty="0" err="1"/>
              <a:t>during</a:t>
            </a:r>
            <a:r>
              <a:rPr lang="de-DE" sz="1800" dirty="0"/>
              <a:t> </a:t>
            </a:r>
            <a:r>
              <a:rPr lang="de-DE" sz="1800" dirty="0" err="1"/>
              <a:t>peak</a:t>
            </a:r>
            <a:r>
              <a:rPr lang="de-DE" sz="1800" dirty="0"/>
              <a:t> </a:t>
            </a:r>
            <a:r>
              <a:rPr lang="de-DE" sz="1800" dirty="0" err="1"/>
              <a:t>demand</a:t>
            </a:r>
            <a:r>
              <a:rPr lang="de-DE" sz="1800" dirty="0"/>
              <a:t>; </a:t>
            </a:r>
          </a:p>
          <a:p>
            <a:r>
              <a:rPr lang="de-DE" sz="1800" dirty="0" err="1"/>
              <a:t>stop</a:t>
            </a:r>
            <a:r>
              <a:rPr lang="de-DE" sz="1800" dirty="0"/>
              <a:t> </a:t>
            </a:r>
            <a:r>
              <a:rPr lang="de-DE" sz="1800" dirty="0" err="1"/>
              <a:t>charging</a:t>
            </a:r>
            <a:r>
              <a:rPr lang="de-DE" sz="1800" dirty="0"/>
              <a:t> at maximum </a:t>
            </a:r>
            <a:r>
              <a:rPr lang="de-DE" sz="1800" dirty="0" err="1"/>
              <a:t>temperature</a:t>
            </a:r>
            <a:r>
              <a:rPr lang="de-DE" sz="1800" dirty="0"/>
              <a:t>; </a:t>
            </a:r>
          </a:p>
          <a:p>
            <a:r>
              <a:rPr lang="de-DE" sz="1800" dirty="0" err="1"/>
              <a:t>preserve</a:t>
            </a:r>
            <a:r>
              <a:rPr lang="de-DE" sz="1800" dirty="0"/>
              <a:t> </a:t>
            </a:r>
            <a:r>
              <a:rPr lang="de-DE" sz="1800" dirty="0" err="1"/>
              <a:t>minimum</a:t>
            </a:r>
            <a:r>
              <a:rPr lang="de-DE" sz="1800" dirty="0"/>
              <a:t> </a:t>
            </a:r>
            <a:r>
              <a:rPr lang="de-DE" sz="1800" dirty="0" err="1"/>
              <a:t>reserve</a:t>
            </a:r>
            <a:r>
              <a:rPr lang="de-DE" sz="1800" dirty="0"/>
              <a:t> </a:t>
            </a:r>
            <a:r>
              <a:rPr lang="de-DE" sz="1800" dirty="0" err="1"/>
              <a:t>capacity</a:t>
            </a:r>
            <a:r>
              <a:rPr lang="de-DE" sz="1800" dirty="0"/>
              <a:t>; </a:t>
            </a:r>
          </a:p>
          <a:p>
            <a:r>
              <a:rPr lang="de-DE" sz="1800" dirty="0" err="1"/>
              <a:t>maintain</a:t>
            </a:r>
            <a:r>
              <a:rPr lang="de-DE" sz="1800" dirty="0"/>
              <a:t> </a:t>
            </a:r>
            <a:r>
              <a:rPr lang="de-DE" sz="1800" dirty="0" err="1"/>
              <a:t>consumer</a:t>
            </a:r>
            <a:r>
              <a:rPr lang="de-DE" sz="1800" dirty="0"/>
              <a:t> </a:t>
            </a:r>
            <a:r>
              <a:rPr lang="de-DE" sz="1800" dirty="0" err="1"/>
              <a:t>comfort</a:t>
            </a:r>
            <a:r>
              <a:rPr lang="de-DE" sz="1800" dirty="0"/>
              <a:t> and DHW </a:t>
            </a:r>
            <a:r>
              <a:rPr lang="de-DE" sz="1800" dirty="0" err="1"/>
              <a:t>requirements</a:t>
            </a:r>
            <a:r>
              <a:rPr lang="de-DE" sz="1800" dirty="0"/>
              <a:t>;</a:t>
            </a:r>
          </a:p>
          <a:p>
            <a:r>
              <a:rPr lang="de-DE" sz="1800" dirty="0" err="1"/>
              <a:t>set</a:t>
            </a:r>
            <a:r>
              <a:rPr lang="de-DE" sz="1800" dirty="0"/>
              <a:t> </a:t>
            </a:r>
            <a:r>
              <a:rPr lang="de-DE" sz="1800" dirty="0" err="1"/>
              <a:t>minimum</a:t>
            </a:r>
            <a:r>
              <a:rPr lang="de-DE" sz="1800" dirty="0"/>
              <a:t> </a:t>
            </a:r>
            <a:r>
              <a:rPr lang="de-DE" sz="1800" dirty="0" err="1"/>
              <a:t>run</a:t>
            </a:r>
            <a:r>
              <a:rPr lang="de-DE" sz="1800" dirty="0"/>
              <a:t> </a:t>
            </a:r>
            <a:r>
              <a:rPr lang="de-DE" sz="1800" dirty="0" err="1"/>
              <a:t>times</a:t>
            </a:r>
            <a:r>
              <a:rPr lang="de-DE" sz="1800" dirty="0"/>
              <a:t>, </a:t>
            </a:r>
            <a:r>
              <a:rPr lang="de-DE" sz="1800" dirty="0" err="1"/>
              <a:t>deadbands</a:t>
            </a:r>
            <a:r>
              <a:rPr lang="de-DE" sz="1800" dirty="0"/>
              <a:t> and </a:t>
            </a:r>
            <a:r>
              <a:rPr lang="de-DE" sz="1800" dirty="0" err="1"/>
              <a:t>controller</a:t>
            </a:r>
            <a:r>
              <a:rPr lang="de-DE" sz="1800" dirty="0"/>
              <a:t> </a:t>
            </a:r>
            <a:r>
              <a:rPr lang="de-DE" sz="1800" dirty="0" err="1"/>
              <a:t>priority</a:t>
            </a:r>
            <a:r>
              <a:rPr lang="de-DE" sz="1800" dirty="0"/>
              <a:t>.</a:t>
            </a:r>
          </a:p>
          <a:p>
            <a:endParaRPr lang="de-DE" sz="1800" dirty="0"/>
          </a:p>
        </p:txBody>
      </p:sp>
      <p:sp>
        <p:nvSpPr>
          <p:cNvPr id="4" name="Text Placeholder 2">
            <a:extLst>
              <a:ext uri="{FF2B5EF4-FFF2-40B4-BE49-F238E27FC236}">
                <a16:creationId xmlns:a16="http://schemas.microsoft.com/office/drawing/2014/main" id="{BDE9226B-0552-63A9-3225-A8A96DC3AC2F}"/>
              </a:ext>
            </a:extLst>
          </p:cNvPr>
          <p:cNvSpPr txBox="1">
            <a:spLocks/>
          </p:cNvSpPr>
          <p:nvPr/>
        </p:nvSpPr>
        <p:spPr>
          <a:xfrm>
            <a:off x="6095995" y="1864552"/>
            <a:ext cx="5131471" cy="4439577"/>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sz="1800" b="1" dirty="0"/>
              <a:t>3. </a:t>
            </a:r>
            <a:r>
              <a:rPr lang="de-DE" sz="1800" b="1" dirty="0" err="1"/>
              <a:t>Commands</a:t>
            </a:r>
            <a:endParaRPr lang="de-DE" sz="1800" b="1" dirty="0"/>
          </a:p>
          <a:p>
            <a:r>
              <a:rPr lang="de-DE" sz="1800" dirty="0" err="1"/>
              <a:t>start</a:t>
            </a:r>
            <a:r>
              <a:rPr lang="de-DE" sz="1800" dirty="0"/>
              <a:t>/</a:t>
            </a:r>
            <a:r>
              <a:rPr lang="de-DE" sz="1800" dirty="0" err="1"/>
              <a:t>stop</a:t>
            </a:r>
            <a:r>
              <a:rPr lang="de-DE" sz="1800" dirty="0"/>
              <a:t> </a:t>
            </a:r>
            <a:r>
              <a:rPr lang="de-DE" sz="1800" dirty="0" err="1"/>
              <a:t>heat</a:t>
            </a:r>
            <a:r>
              <a:rPr lang="de-DE" sz="1800" dirty="0"/>
              <a:t> source; </a:t>
            </a:r>
          </a:p>
          <a:p>
            <a:r>
              <a:rPr lang="de-DE" sz="1800" dirty="0" err="1"/>
              <a:t>modulate</a:t>
            </a:r>
            <a:r>
              <a:rPr lang="de-DE" sz="1800" dirty="0"/>
              <a:t> pump </a:t>
            </a:r>
            <a:r>
              <a:rPr lang="de-DE" sz="1800" dirty="0" err="1"/>
              <a:t>speed</a:t>
            </a:r>
            <a:r>
              <a:rPr lang="de-DE" sz="1800" dirty="0"/>
              <a:t>; </a:t>
            </a:r>
          </a:p>
          <a:p>
            <a:r>
              <a:rPr lang="de-DE" sz="1800" dirty="0"/>
              <a:t>open </a:t>
            </a:r>
            <a:r>
              <a:rPr lang="de-DE" sz="1800" dirty="0" err="1"/>
              <a:t>or</a:t>
            </a:r>
            <a:r>
              <a:rPr lang="de-DE" sz="1800" dirty="0"/>
              <a:t> </a:t>
            </a:r>
            <a:r>
              <a:rPr lang="de-DE" sz="1800" dirty="0" err="1"/>
              <a:t>close</a:t>
            </a:r>
            <a:r>
              <a:rPr lang="de-DE" sz="1800" dirty="0"/>
              <a:t> </a:t>
            </a:r>
            <a:r>
              <a:rPr lang="de-DE" sz="1800" dirty="0" err="1"/>
              <a:t>valve</a:t>
            </a:r>
            <a:r>
              <a:rPr lang="de-DE" sz="1800" dirty="0"/>
              <a:t>; </a:t>
            </a:r>
          </a:p>
          <a:p>
            <a:r>
              <a:rPr lang="de-DE" sz="1800" dirty="0" err="1"/>
              <a:t>charge</a:t>
            </a:r>
            <a:r>
              <a:rPr lang="de-DE" sz="1800" dirty="0"/>
              <a:t> </a:t>
            </a:r>
            <a:r>
              <a:rPr lang="de-DE" sz="1800" dirty="0" err="1"/>
              <a:t>or</a:t>
            </a:r>
            <a:r>
              <a:rPr lang="de-DE" sz="1800" dirty="0"/>
              <a:t> </a:t>
            </a:r>
            <a:r>
              <a:rPr lang="de-DE" sz="1800" dirty="0" err="1"/>
              <a:t>discharge</a:t>
            </a:r>
            <a:r>
              <a:rPr lang="de-DE" sz="1800" dirty="0"/>
              <a:t> </a:t>
            </a:r>
            <a:r>
              <a:rPr lang="de-DE" sz="1800" dirty="0" err="1"/>
              <a:t>storage</a:t>
            </a:r>
            <a:r>
              <a:rPr lang="de-DE" sz="1800" dirty="0"/>
              <a:t>; </a:t>
            </a:r>
          </a:p>
          <a:p>
            <a:r>
              <a:rPr lang="de-DE" sz="1800" dirty="0" err="1"/>
              <a:t>adjust</a:t>
            </a:r>
            <a:r>
              <a:rPr lang="de-DE" sz="1800" dirty="0"/>
              <a:t> </a:t>
            </a:r>
            <a:r>
              <a:rPr lang="de-DE" sz="1800" dirty="0" err="1"/>
              <a:t>building</a:t>
            </a:r>
            <a:r>
              <a:rPr lang="de-DE" sz="1800" dirty="0"/>
              <a:t> </a:t>
            </a:r>
            <a:r>
              <a:rPr lang="de-DE" sz="1800" dirty="0" err="1"/>
              <a:t>demand</a:t>
            </a:r>
            <a:r>
              <a:rPr lang="de-DE" sz="1800" dirty="0"/>
              <a:t>. </a:t>
            </a:r>
          </a:p>
          <a:p>
            <a:r>
              <a:rPr lang="de-DE" sz="1800" b="1" dirty="0"/>
              <a:t>4. Feedback and </a:t>
            </a:r>
            <a:r>
              <a:rPr lang="de-DE" sz="1800" b="1" dirty="0" err="1"/>
              <a:t>alarms</a:t>
            </a:r>
            <a:endParaRPr lang="de-DE" sz="1800" b="1" dirty="0"/>
          </a:p>
          <a:p>
            <a:r>
              <a:rPr lang="de-DE" sz="1800" dirty="0" err="1"/>
              <a:t>verify</a:t>
            </a:r>
            <a:r>
              <a:rPr lang="de-DE" sz="1800" dirty="0"/>
              <a:t> </a:t>
            </a:r>
            <a:r>
              <a:rPr lang="de-DE" sz="1800" dirty="0" err="1"/>
              <a:t>that</a:t>
            </a:r>
            <a:r>
              <a:rPr lang="de-DE" sz="1800" dirty="0"/>
              <a:t> </a:t>
            </a:r>
            <a:r>
              <a:rPr lang="de-DE" sz="1800" dirty="0" err="1"/>
              <a:t>the</a:t>
            </a:r>
            <a:r>
              <a:rPr lang="de-DE" sz="1800" dirty="0"/>
              <a:t> </a:t>
            </a:r>
            <a:r>
              <a:rPr lang="de-DE" sz="1800" dirty="0" err="1"/>
              <a:t>command</a:t>
            </a:r>
            <a:r>
              <a:rPr lang="de-DE" sz="1800" dirty="0"/>
              <a:t> </a:t>
            </a:r>
            <a:r>
              <a:rPr lang="de-DE" sz="1800" dirty="0" err="1"/>
              <a:t>produced</a:t>
            </a:r>
            <a:r>
              <a:rPr lang="de-DE" sz="1800" dirty="0"/>
              <a:t> </a:t>
            </a:r>
            <a:r>
              <a:rPr lang="de-DE" sz="1800" dirty="0" err="1"/>
              <a:t>the</a:t>
            </a:r>
            <a:r>
              <a:rPr lang="de-DE" sz="1800" dirty="0"/>
              <a:t> </a:t>
            </a:r>
            <a:r>
              <a:rPr lang="de-DE" sz="1800" dirty="0" err="1"/>
              <a:t>expected</a:t>
            </a:r>
            <a:r>
              <a:rPr lang="de-DE" sz="1800" dirty="0"/>
              <a:t> </a:t>
            </a:r>
            <a:r>
              <a:rPr lang="de-DE" sz="1800" dirty="0" err="1"/>
              <a:t>response</a:t>
            </a:r>
            <a:r>
              <a:rPr lang="de-DE" sz="1800" dirty="0"/>
              <a:t>; </a:t>
            </a:r>
          </a:p>
          <a:p>
            <a:r>
              <a:rPr lang="de-DE" sz="1800" dirty="0" err="1"/>
              <a:t>alarm</a:t>
            </a:r>
            <a:r>
              <a:rPr lang="de-DE" sz="1800" dirty="0"/>
              <a:t> </a:t>
            </a:r>
            <a:r>
              <a:rPr lang="de-DE" sz="1800" dirty="0" err="1"/>
              <a:t>if</a:t>
            </a:r>
            <a:r>
              <a:rPr lang="de-DE" sz="1800" dirty="0"/>
              <a:t> </a:t>
            </a:r>
            <a:r>
              <a:rPr lang="de-DE" sz="1800" dirty="0" err="1"/>
              <a:t>temperatures</a:t>
            </a:r>
            <a:r>
              <a:rPr lang="de-DE" sz="1800" dirty="0"/>
              <a:t>, </a:t>
            </a:r>
            <a:r>
              <a:rPr lang="de-DE" sz="1800" dirty="0" err="1"/>
              <a:t>flow</a:t>
            </a:r>
            <a:r>
              <a:rPr lang="de-DE" sz="1800" dirty="0"/>
              <a:t> </a:t>
            </a:r>
            <a:r>
              <a:rPr lang="de-DE" sz="1800" dirty="0" err="1"/>
              <a:t>or</a:t>
            </a:r>
            <a:r>
              <a:rPr lang="de-DE" sz="1800" dirty="0"/>
              <a:t> </a:t>
            </a:r>
            <a:r>
              <a:rPr lang="de-DE" sz="1800" dirty="0" err="1"/>
              <a:t>equipment</a:t>
            </a:r>
            <a:r>
              <a:rPr lang="de-DE" sz="1800" dirty="0"/>
              <a:t> </a:t>
            </a:r>
            <a:r>
              <a:rPr lang="de-DE" sz="1800" dirty="0" err="1"/>
              <a:t>state</a:t>
            </a:r>
            <a:r>
              <a:rPr lang="de-DE" sz="1800" dirty="0"/>
              <a:t> </a:t>
            </a:r>
            <a:r>
              <a:rPr lang="de-DE" sz="1800" dirty="0" err="1"/>
              <a:t>are</a:t>
            </a:r>
            <a:r>
              <a:rPr lang="de-DE" sz="1800" dirty="0"/>
              <a:t> </a:t>
            </a:r>
            <a:r>
              <a:rPr lang="de-DE" sz="1800" dirty="0" err="1"/>
              <a:t>inconsistent</a:t>
            </a:r>
            <a:r>
              <a:rPr lang="de-DE" sz="1800" dirty="0"/>
              <a:t>.</a:t>
            </a:r>
          </a:p>
        </p:txBody>
      </p:sp>
    </p:spTree>
    <p:extLst>
      <p:ext uri="{BB962C8B-B14F-4D97-AF65-F5344CB8AC3E}">
        <p14:creationId xmlns:p14="http://schemas.microsoft.com/office/powerpoint/2010/main" val="3207554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320004-A97B-BD09-FFE2-90322E132736}"/>
              </a:ext>
            </a:extLst>
          </p:cNvPr>
          <p:cNvSpPr>
            <a:spLocks noGrp="1"/>
          </p:cNvSpPr>
          <p:nvPr>
            <p:ph type="body" sz="quarter" idx="30"/>
          </p:nvPr>
        </p:nvSpPr>
        <p:spPr/>
        <p:txBody>
          <a:bodyPr/>
          <a:lstStyle/>
          <a:p>
            <a:r>
              <a:rPr lang="de-DE" dirty="0"/>
              <a:t>Essential </a:t>
            </a:r>
            <a:r>
              <a:rPr lang="de-DE" dirty="0" err="1"/>
              <a:t>monitoring</a:t>
            </a:r>
            <a:r>
              <a:rPr lang="de-DE" dirty="0"/>
              <a:t> </a:t>
            </a:r>
            <a:r>
              <a:rPr lang="de-DE" dirty="0" err="1"/>
              <a:t>points</a:t>
            </a:r>
            <a:endParaRPr lang="de-DE" dirty="0"/>
          </a:p>
        </p:txBody>
      </p:sp>
      <p:graphicFrame>
        <p:nvGraphicFramePr>
          <p:cNvPr id="4" name="Table 3">
            <a:extLst>
              <a:ext uri="{FF2B5EF4-FFF2-40B4-BE49-F238E27FC236}">
                <a16:creationId xmlns:a16="http://schemas.microsoft.com/office/drawing/2014/main" id="{4D511864-035F-8A7A-38E8-3D6DC4F1EBCB}"/>
              </a:ext>
            </a:extLst>
          </p:cNvPr>
          <p:cNvGraphicFramePr>
            <a:graphicFrameLocks noGrp="1"/>
          </p:cNvGraphicFramePr>
          <p:nvPr>
            <p:extLst>
              <p:ext uri="{D42A27DB-BD31-4B8C-83A1-F6EECF244321}">
                <p14:modId xmlns:p14="http://schemas.microsoft.com/office/powerpoint/2010/main" val="1302670220"/>
              </p:ext>
            </p:extLst>
          </p:nvPr>
        </p:nvGraphicFramePr>
        <p:xfrm>
          <a:off x="695995" y="1729945"/>
          <a:ext cx="10800000" cy="4741200"/>
        </p:xfrm>
        <a:graphic>
          <a:graphicData uri="http://schemas.openxmlformats.org/drawingml/2006/table">
            <a:tbl>
              <a:tblPr firstRow="1" bandRow="1">
                <a:tableStyleId>{00A15C55-8517-42AA-B614-E9B94910E393}</a:tableStyleId>
              </a:tblPr>
              <a:tblGrid>
                <a:gridCol w="2520000">
                  <a:extLst>
                    <a:ext uri="{9D8B030D-6E8A-4147-A177-3AD203B41FA5}">
                      <a16:colId xmlns:a16="http://schemas.microsoft.com/office/drawing/2014/main" val="504008233"/>
                    </a:ext>
                  </a:extLst>
                </a:gridCol>
                <a:gridCol w="8280000">
                  <a:extLst>
                    <a:ext uri="{9D8B030D-6E8A-4147-A177-3AD203B41FA5}">
                      <a16:colId xmlns:a16="http://schemas.microsoft.com/office/drawing/2014/main" val="3640108121"/>
                    </a:ext>
                  </a:extLst>
                </a:gridCol>
              </a:tblGrid>
              <a:tr h="31200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System area</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Minimum useful points</a:t>
                      </a:r>
                    </a:p>
                  </a:txBody>
                  <a:tcPr anchor="ctr"/>
                </a:tc>
                <a:extLst>
                  <a:ext uri="{0D108BD9-81ED-4DB2-BD59-A6C34878D82A}">
                    <a16:rowId xmlns:a16="http://schemas.microsoft.com/office/drawing/2014/main" val="416345158"/>
                  </a:ext>
                </a:extLst>
              </a:tr>
              <a:tr h="552000">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Network</a:t>
                      </a:r>
                    </a:p>
                  </a:txBody>
                  <a:tcPr anchor="ctr"/>
                </a:tc>
                <a:tc>
                  <a:txBody>
                    <a:bodyPr/>
                    <a:lstStyle/>
                    <a:p>
                      <a:pPr>
                        <a:buNone/>
                      </a:pPr>
                      <a:r>
                        <a:rPr lang="de-DE" sz="2000" dirty="0" err="1">
                          <a:latin typeface="Calibri" panose="020F0502020204030204" pitchFamily="34" charset="0"/>
                          <a:ea typeface="Calibri" panose="020F0502020204030204" pitchFamily="34" charset="0"/>
                          <a:cs typeface="Calibri" panose="020F0502020204030204" pitchFamily="34" charset="0"/>
                        </a:rPr>
                        <a:t>supply</a:t>
                      </a:r>
                      <a:r>
                        <a:rPr lang="de-DE" sz="2000" dirty="0">
                          <a:latin typeface="Calibri" panose="020F0502020204030204" pitchFamily="34" charset="0"/>
                          <a:ea typeface="Calibri" panose="020F0502020204030204" pitchFamily="34" charset="0"/>
                          <a:cs typeface="Calibri" panose="020F0502020204030204" pitchFamily="34" charset="0"/>
                        </a:rPr>
                        <a:t>/</a:t>
                      </a:r>
                      <a:r>
                        <a:rPr lang="de-DE" sz="2000" dirty="0" err="1">
                          <a:latin typeface="Calibri" panose="020F0502020204030204" pitchFamily="34" charset="0"/>
                          <a:ea typeface="Calibri" panose="020F0502020204030204" pitchFamily="34" charset="0"/>
                          <a:cs typeface="Calibri" panose="020F0502020204030204" pitchFamily="34" charset="0"/>
                        </a:rPr>
                        <a:t>return</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temperature</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flow</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pressure</a:t>
                      </a:r>
                      <a:r>
                        <a:rPr lang="de-DE" sz="2000" dirty="0">
                          <a:latin typeface="Calibri" panose="020F0502020204030204" pitchFamily="34" charset="0"/>
                          <a:ea typeface="Calibri" panose="020F0502020204030204" pitchFamily="34" charset="0"/>
                          <a:cs typeface="Calibri" panose="020F0502020204030204" pitchFamily="34" charset="0"/>
                        </a:rPr>
                        <a:t>, thermal power</a:t>
                      </a:r>
                    </a:p>
                  </a:txBody>
                  <a:tcPr anchor="ctr"/>
                </a:tc>
                <a:extLst>
                  <a:ext uri="{0D108BD9-81ED-4DB2-BD59-A6C34878D82A}">
                    <a16:rowId xmlns:a16="http://schemas.microsoft.com/office/drawing/2014/main" val="728274841"/>
                  </a:ext>
                </a:extLst>
              </a:tr>
              <a:tr h="31200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Heat sources</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available capacity, output, operating state, alarms</a:t>
                      </a:r>
                    </a:p>
                  </a:txBody>
                  <a:tcPr anchor="ctr"/>
                </a:tc>
                <a:extLst>
                  <a:ext uri="{0D108BD9-81ED-4DB2-BD59-A6C34878D82A}">
                    <a16:rowId xmlns:a16="http://schemas.microsoft.com/office/drawing/2014/main" val="1660934704"/>
                  </a:ext>
                </a:extLst>
              </a:tr>
              <a:tr h="55200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Heat pump</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heat output, electrical input, COP, starts and run time</a:t>
                      </a:r>
                    </a:p>
                  </a:txBody>
                  <a:tcPr anchor="ctr"/>
                </a:tc>
                <a:extLst>
                  <a:ext uri="{0D108BD9-81ED-4DB2-BD59-A6C34878D82A}">
                    <a16:rowId xmlns:a16="http://schemas.microsoft.com/office/drawing/2014/main" val="3423202015"/>
                  </a:ext>
                </a:extLst>
              </a:tr>
              <a:tr h="31200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Thermal storage</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temperatures, flow, charge/discharge power, SoC</a:t>
                      </a:r>
                    </a:p>
                  </a:txBody>
                  <a:tcPr anchor="ctr"/>
                </a:tc>
                <a:extLst>
                  <a:ext uri="{0D108BD9-81ED-4DB2-BD59-A6C34878D82A}">
                    <a16:rowId xmlns:a16="http://schemas.microsoft.com/office/drawing/2014/main" val="279867086"/>
                  </a:ext>
                </a:extLst>
              </a:tr>
              <a:tr h="31200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Solar thermal</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irradiance, collector temperatures, flow, output</a:t>
                      </a:r>
                    </a:p>
                  </a:txBody>
                  <a:tcPr anchor="ctr"/>
                </a:tc>
                <a:extLst>
                  <a:ext uri="{0D108BD9-81ED-4DB2-BD59-A6C34878D82A}">
                    <a16:rowId xmlns:a16="http://schemas.microsoft.com/office/drawing/2014/main" val="673316868"/>
                  </a:ext>
                </a:extLst>
              </a:tr>
              <a:tr h="31200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Geothermal</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source temperature, flow, pressure, pump power</a:t>
                      </a:r>
                    </a:p>
                  </a:txBody>
                  <a:tcPr anchor="ctr"/>
                </a:tc>
                <a:extLst>
                  <a:ext uri="{0D108BD9-81ED-4DB2-BD59-A6C34878D82A}">
                    <a16:rowId xmlns:a16="http://schemas.microsoft.com/office/drawing/2014/main" val="1010779806"/>
                  </a:ext>
                </a:extLst>
              </a:tr>
              <a:tr h="55200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Buildings</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heat demand, indoor temperature where permitted, operating mode</a:t>
                      </a:r>
                    </a:p>
                  </a:txBody>
                  <a:tcPr anchor="ctr"/>
                </a:tc>
                <a:extLst>
                  <a:ext uri="{0D108BD9-81ED-4DB2-BD59-A6C34878D82A}">
                    <a16:rowId xmlns:a16="http://schemas.microsoft.com/office/drawing/2014/main" val="119498652"/>
                  </a:ext>
                </a:extLst>
              </a:tr>
              <a:tr h="55200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Controls</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setpoints, valve commands, pump commands, schedules</a:t>
                      </a:r>
                    </a:p>
                  </a:txBody>
                  <a:tcPr anchor="ctr"/>
                </a:tc>
                <a:extLst>
                  <a:ext uri="{0D108BD9-81ED-4DB2-BD59-A6C34878D82A}">
                    <a16:rowId xmlns:a16="http://schemas.microsoft.com/office/drawing/2014/main" val="1077893673"/>
                  </a:ext>
                </a:extLst>
              </a:tr>
              <a:tr h="55200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External signals</a:t>
                      </a:r>
                    </a:p>
                  </a:txBody>
                  <a:tcPr anchor="ctr"/>
                </a:tc>
                <a:tc>
                  <a:txBody>
                    <a:bodyPr/>
                    <a:lstStyle/>
                    <a:p>
                      <a:pPr>
                        <a:buNone/>
                      </a:pPr>
                      <a:r>
                        <a:rPr lang="de-DE" sz="2000" dirty="0" err="1">
                          <a:latin typeface="Calibri" panose="020F0502020204030204" pitchFamily="34" charset="0"/>
                          <a:ea typeface="Calibri" panose="020F0502020204030204" pitchFamily="34" charset="0"/>
                          <a:cs typeface="Calibri" panose="020F0502020204030204" pitchFamily="34" charset="0"/>
                        </a:rPr>
                        <a:t>outdoor</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temperature</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forecast</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electricity</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price</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or</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carbon</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signal</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47402505"/>
                  </a:ext>
                </a:extLst>
              </a:tr>
            </a:tbl>
          </a:graphicData>
        </a:graphic>
      </p:graphicFrame>
    </p:spTree>
    <p:extLst>
      <p:ext uri="{BB962C8B-B14F-4D97-AF65-F5344CB8AC3E}">
        <p14:creationId xmlns:p14="http://schemas.microsoft.com/office/powerpoint/2010/main" val="3146234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000BDF-37AA-CBEA-FA40-B5D5A031DD0B}"/>
              </a:ext>
            </a:extLst>
          </p:cNvPr>
          <p:cNvSpPr>
            <a:spLocks noGrp="1"/>
          </p:cNvSpPr>
          <p:nvPr>
            <p:ph type="body" sz="quarter" idx="30"/>
          </p:nvPr>
        </p:nvSpPr>
        <p:spPr/>
        <p:txBody>
          <a:bodyPr/>
          <a:lstStyle/>
          <a:p>
            <a:r>
              <a:rPr lang="de-DE" dirty="0"/>
              <a:t>Signs </a:t>
            </a:r>
            <a:r>
              <a:rPr lang="de-DE" dirty="0" err="1"/>
              <a:t>of</a:t>
            </a:r>
            <a:r>
              <a:rPr lang="de-DE" dirty="0"/>
              <a:t> </a:t>
            </a:r>
            <a:r>
              <a:rPr lang="de-DE" dirty="0" err="1"/>
              <a:t>poor</a:t>
            </a:r>
            <a:r>
              <a:rPr lang="de-DE" dirty="0"/>
              <a:t> source–</a:t>
            </a:r>
            <a:r>
              <a:rPr lang="de-DE" dirty="0" err="1"/>
              <a:t>load</a:t>
            </a:r>
            <a:r>
              <a:rPr lang="de-DE" dirty="0"/>
              <a:t> </a:t>
            </a:r>
            <a:r>
              <a:rPr lang="de-DE" dirty="0" err="1"/>
              <a:t>matching</a:t>
            </a:r>
            <a:endParaRPr lang="de-DE" dirty="0"/>
          </a:p>
        </p:txBody>
      </p:sp>
      <p:sp>
        <p:nvSpPr>
          <p:cNvPr id="3" name="Text Placeholder 2">
            <a:extLst>
              <a:ext uri="{FF2B5EF4-FFF2-40B4-BE49-F238E27FC236}">
                <a16:creationId xmlns:a16="http://schemas.microsoft.com/office/drawing/2014/main" id="{4453C717-6EDF-C511-AAB9-8D17D02F4552}"/>
              </a:ext>
            </a:extLst>
          </p:cNvPr>
          <p:cNvSpPr>
            <a:spLocks noGrp="1"/>
          </p:cNvSpPr>
          <p:nvPr>
            <p:ph type="body" sz="quarter" idx="48"/>
          </p:nvPr>
        </p:nvSpPr>
        <p:spPr/>
        <p:txBody>
          <a:bodyPr/>
          <a:lstStyle/>
          <a:p>
            <a:r>
              <a:rPr lang="de-DE" sz="1600" b="1" dirty="0"/>
              <a:t>Possible </a:t>
            </a:r>
            <a:r>
              <a:rPr lang="de-DE" sz="1600" b="1" dirty="0" err="1"/>
              <a:t>symptoms</a:t>
            </a:r>
            <a:endParaRPr lang="de-DE" sz="1600" b="1" dirty="0"/>
          </a:p>
          <a:p>
            <a:r>
              <a:rPr lang="de-DE" sz="1600" dirty="0"/>
              <a:t>frequent </a:t>
            </a:r>
            <a:r>
              <a:rPr lang="de-DE" sz="1600" dirty="0" err="1"/>
              <a:t>heat</a:t>
            </a:r>
            <a:r>
              <a:rPr lang="de-DE" sz="1600" dirty="0"/>
              <a:t>-pump </a:t>
            </a:r>
            <a:r>
              <a:rPr lang="de-DE" sz="1600" dirty="0" err="1"/>
              <a:t>starts</a:t>
            </a:r>
            <a:r>
              <a:rPr lang="de-DE" sz="1600" dirty="0"/>
              <a:t> and </a:t>
            </a:r>
            <a:r>
              <a:rPr lang="de-DE" sz="1600" dirty="0" err="1"/>
              <a:t>stops</a:t>
            </a:r>
            <a:r>
              <a:rPr lang="de-DE" sz="1600" dirty="0"/>
              <a:t>; </a:t>
            </a:r>
          </a:p>
          <a:p>
            <a:r>
              <a:rPr lang="de-DE" sz="1600" dirty="0" err="1"/>
              <a:t>storage</a:t>
            </a:r>
            <a:r>
              <a:rPr lang="de-DE" sz="1600" dirty="0"/>
              <a:t> </a:t>
            </a:r>
            <a:r>
              <a:rPr lang="de-DE" sz="1600" dirty="0" err="1"/>
              <a:t>alternates</a:t>
            </a:r>
            <a:r>
              <a:rPr lang="de-DE" sz="1600" dirty="0"/>
              <a:t> </a:t>
            </a:r>
            <a:r>
              <a:rPr lang="de-DE" sz="1600" dirty="0" err="1"/>
              <a:t>rapidly</a:t>
            </a:r>
            <a:r>
              <a:rPr lang="de-DE" sz="1600" dirty="0"/>
              <a:t> </a:t>
            </a:r>
            <a:r>
              <a:rPr lang="de-DE" sz="1600" dirty="0" err="1"/>
              <a:t>between</a:t>
            </a:r>
            <a:r>
              <a:rPr lang="de-DE" sz="1600" dirty="0"/>
              <a:t> </a:t>
            </a:r>
            <a:r>
              <a:rPr lang="de-DE" sz="1600" dirty="0" err="1"/>
              <a:t>charge</a:t>
            </a:r>
            <a:r>
              <a:rPr lang="de-DE" sz="1600" dirty="0"/>
              <a:t> and </a:t>
            </a:r>
            <a:r>
              <a:rPr lang="de-DE" sz="1600" dirty="0" err="1"/>
              <a:t>discharge</a:t>
            </a:r>
            <a:r>
              <a:rPr lang="de-DE" sz="1600" dirty="0"/>
              <a:t>; </a:t>
            </a:r>
          </a:p>
          <a:p>
            <a:r>
              <a:rPr lang="de-DE" sz="1600" dirty="0" err="1"/>
              <a:t>renewable</a:t>
            </a:r>
            <a:r>
              <a:rPr lang="de-DE" sz="1600" dirty="0"/>
              <a:t> </a:t>
            </a:r>
            <a:r>
              <a:rPr lang="de-DE" sz="1600" dirty="0" err="1"/>
              <a:t>heat</a:t>
            </a:r>
            <a:r>
              <a:rPr lang="de-DE" sz="1600" dirty="0"/>
              <a:t> </a:t>
            </a:r>
            <a:r>
              <a:rPr lang="de-DE" sz="1600" dirty="0" err="1"/>
              <a:t>is</a:t>
            </a:r>
            <a:r>
              <a:rPr lang="de-DE" sz="1600" dirty="0"/>
              <a:t> </a:t>
            </a:r>
            <a:r>
              <a:rPr lang="de-DE" sz="1600" dirty="0" err="1"/>
              <a:t>curtailed</a:t>
            </a:r>
            <a:r>
              <a:rPr lang="de-DE" sz="1600" dirty="0"/>
              <a:t> </a:t>
            </a:r>
            <a:r>
              <a:rPr lang="de-DE" sz="1600" dirty="0" err="1"/>
              <a:t>while</a:t>
            </a:r>
            <a:r>
              <a:rPr lang="de-DE" sz="1600" dirty="0"/>
              <a:t> </a:t>
            </a:r>
            <a:r>
              <a:rPr lang="de-DE" sz="1600" dirty="0" err="1"/>
              <a:t>backup</a:t>
            </a:r>
            <a:r>
              <a:rPr lang="de-DE" sz="1600" dirty="0"/>
              <a:t> </a:t>
            </a:r>
            <a:r>
              <a:rPr lang="de-DE" sz="1600" dirty="0" err="1"/>
              <a:t>heat</a:t>
            </a:r>
            <a:r>
              <a:rPr lang="de-DE" sz="1600" dirty="0"/>
              <a:t> </a:t>
            </a:r>
            <a:r>
              <a:rPr lang="de-DE" sz="1600" dirty="0" err="1"/>
              <a:t>operates</a:t>
            </a:r>
            <a:r>
              <a:rPr lang="de-DE" sz="1600" dirty="0"/>
              <a:t>; </a:t>
            </a:r>
          </a:p>
          <a:p>
            <a:r>
              <a:rPr lang="de-DE" sz="1600" dirty="0" err="1"/>
              <a:t>storage</a:t>
            </a:r>
            <a:r>
              <a:rPr lang="de-DE" sz="1600" dirty="0"/>
              <a:t> </a:t>
            </a:r>
            <a:r>
              <a:rPr lang="de-DE" sz="1600" dirty="0" err="1"/>
              <a:t>reaches</a:t>
            </a:r>
            <a:r>
              <a:rPr lang="de-DE" sz="1600" dirty="0"/>
              <a:t> maximum </a:t>
            </a:r>
            <a:r>
              <a:rPr lang="de-DE" sz="1600" dirty="0" err="1"/>
              <a:t>or</a:t>
            </a:r>
            <a:r>
              <a:rPr lang="de-DE" sz="1600" dirty="0"/>
              <a:t> </a:t>
            </a:r>
            <a:r>
              <a:rPr lang="de-DE" sz="1600" dirty="0" err="1"/>
              <a:t>minimum</a:t>
            </a:r>
            <a:r>
              <a:rPr lang="de-DE" sz="1600" dirty="0"/>
              <a:t> </a:t>
            </a:r>
            <a:r>
              <a:rPr lang="de-DE" sz="1600" dirty="0" err="1"/>
              <a:t>state</a:t>
            </a:r>
            <a:r>
              <a:rPr lang="de-DE" sz="1600" dirty="0"/>
              <a:t> </a:t>
            </a:r>
            <a:r>
              <a:rPr lang="de-DE" sz="1600" dirty="0" err="1"/>
              <a:t>of</a:t>
            </a:r>
            <a:r>
              <a:rPr lang="de-DE" sz="1600" dirty="0"/>
              <a:t> </a:t>
            </a:r>
            <a:r>
              <a:rPr lang="de-DE" sz="1600" dirty="0" err="1"/>
              <a:t>charge</a:t>
            </a:r>
            <a:r>
              <a:rPr lang="de-DE" sz="1600" dirty="0"/>
              <a:t> </a:t>
            </a:r>
            <a:r>
              <a:rPr lang="de-DE" sz="1600" dirty="0" err="1"/>
              <a:t>too</a:t>
            </a:r>
            <a:r>
              <a:rPr lang="de-DE" sz="1600" dirty="0"/>
              <a:t> </a:t>
            </a:r>
            <a:r>
              <a:rPr lang="de-DE" sz="1600" dirty="0" err="1"/>
              <a:t>early</a:t>
            </a:r>
            <a:r>
              <a:rPr lang="de-DE" sz="1600" dirty="0"/>
              <a:t>; </a:t>
            </a:r>
          </a:p>
          <a:p>
            <a:r>
              <a:rPr lang="de-DE" sz="1600" dirty="0"/>
              <a:t>source </a:t>
            </a:r>
            <a:r>
              <a:rPr lang="de-DE" sz="1600" dirty="0" err="1"/>
              <a:t>output</a:t>
            </a:r>
            <a:r>
              <a:rPr lang="de-DE" sz="1600" dirty="0"/>
              <a:t> </a:t>
            </a:r>
            <a:r>
              <a:rPr lang="de-DE" sz="1600" dirty="0" err="1"/>
              <a:t>repeatedly</a:t>
            </a:r>
            <a:r>
              <a:rPr lang="de-DE" sz="1600" dirty="0"/>
              <a:t> </a:t>
            </a:r>
            <a:r>
              <a:rPr lang="de-DE" sz="1600" dirty="0" err="1"/>
              <a:t>overshoots</a:t>
            </a:r>
            <a:r>
              <a:rPr lang="de-DE" sz="1600" dirty="0"/>
              <a:t> </a:t>
            </a:r>
            <a:r>
              <a:rPr lang="de-DE" sz="1600" dirty="0" err="1"/>
              <a:t>demand</a:t>
            </a:r>
            <a:r>
              <a:rPr lang="de-DE" sz="1600" dirty="0"/>
              <a:t>; </a:t>
            </a:r>
          </a:p>
          <a:p>
            <a:r>
              <a:rPr lang="de-DE" sz="1600" dirty="0" err="1"/>
              <a:t>return</a:t>
            </a:r>
            <a:r>
              <a:rPr lang="de-DE" sz="1600" dirty="0"/>
              <a:t> </a:t>
            </a:r>
            <a:r>
              <a:rPr lang="de-DE" sz="1600" dirty="0" err="1"/>
              <a:t>temperature</a:t>
            </a:r>
            <a:r>
              <a:rPr lang="de-DE" sz="1600" dirty="0"/>
              <a:t> and </a:t>
            </a:r>
            <a:r>
              <a:rPr lang="de-DE" sz="1600" dirty="0" err="1"/>
              <a:t>flow</a:t>
            </a:r>
            <a:r>
              <a:rPr lang="de-DE" sz="1600" dirty="0"/>
              <a:t> </a:t>
            </a:r>
            <a:r>
              <a:rPr lang="de-DE" sz="1600" dirty="0" err="1"/>
              <a:t>oscillate</a:t>
            </a:r>
            <a:r>
              <a:rPr lang="de-DE" sz="1600" dirty="0"/>
              <a:t>. </a:t>
            </a:r>
          </a:p>
          <a:p>
            <a:r>
              <a:rPr lang="de-DE" sz="1600" b="1" dirty="0"/>
              <a:t>Possible </a:t>
            </a:r>
            <a:r>
              <a:rPr lang="de-DE" sz="1600" b="1" dirty="0" err="1"/>
              <a:t>causes</a:t>
            </a:r>
            <a:endParaRPr lang="de-DE" sz="1600" b="1" dirty="0"/>
          </a:p>
          <a:p>
            <a:r>
              <a:rPr lang="de-DE" sz="1600" dirty="0" err="1"/>
              <a:t>incorrect</a:t>
            </a:r>
            <a:r>
              <a:rPr lang="de-DE" sz="1600" dirty="0"/>
              <a:t> </a:t>
            </a:r>
            <a:r>
              <a:rPr lang="de-DE" sz="1600" dirty="0" err="1"/>
              <a:t>start</a:t>
            </a:r>
            <a:r>
              <a:rPr lang="de-DE" sz="1600" dirty="0"/>
              <a:t>/</a:t>
            </a:r>
            <a:r>
              <a:rPr lang="de-DE" sz="1600" dirty="0" err="1"/>
              <a:t>stop</a:t>
            </a:r>
            <a:r>
              <a:rPr lang="de-DE" sz="1600" dirty="0"/>
              <a:t> </a:t>
            </a:r>
            <a:r>
              <a:rPr lang="de-DE" sz="1600" dirty="0" err="1"/>
              <a:t>thresholds</a:t>
            </a:r>
            <a:r>
              <a:rPr lang="de-DE" sz="1600" dirty="0"/>
              <a:t>; </a:t>
            </a:r>
          </a:p>
          <a:p>
            <a:r>
              <a:rPr lang="de-DE" sz="1600" dirty="0" err="1"/>
              <a:t>insufficient</a:t>
            </a:r>
            <a:r>
              <a:rPr lang="de-DE" sz="1600" dirty="0"/>
              <a:t> </a:t>
            </a:r>
            <a:r>
              <a:rPr lang="de-DE" sz="1600" dirty="0" err="1"/>
              <a:t>storage</a:t>
            </a:r>
            <a:r>
              <a:rPr lang="de-DE" sz="1600" dirty="0"/>
              <a:t> </a:t>
            </a:r>
            <a:r>
              <a:rPr lang="de-DE" sz="1600" dirty="0" err="1"/>
              <a:t>capacity</a:t>
            </a:r>
            <a:r>
              <a:rPr lang="de-DE" sz="1600" dirty="0"/>
              <a:t> </a:t>
            </a:r>
            <a:r>
              <a:rPr lang="de-DE" sz="1600" dirty="0" err="1"/>
              <a:t>or</a:t>
            </a:r>
            <a:r>
              <a:rPr lang="de-DE" sz="1600" dirty="0"/>
              <a:t> </a:t>
            </a:r>
            <a:r>
              <a:rPr lang="de-DE" sz="1600" dirty="0" err="1"/>
              <a:t>charge</a:t>
            </a:r>
            <a:r>
              <a:rPr lang="de-DE" sz="1600" dirty="0"/>
              <a:t> power; </a:t>
            </a:r>
          </a:p>
          <a:p>
            <a:r>
              <a:rPr lang="de-DE" sz="1600" dirty="0" err="1"/>
              <a:t>poor</a:t>
            </a:r>
            <a:r>
              <a:rPr lang="de-DE" sz="1600" dirty="0"/>
              <a:t> </a:t>
            </a:r>
            <a:r>
              <a:rPr lang="de-DE" sz="1600" dirty="0" err="1"/>
              <a:t>forecasting</a:t>
            </a:r>
            <a:r>
              <a:rPr lang="de-DE" sz="1600" dirty="0"/>
              <a:t>; </a:t>
            </a:r>
          </a:p>
          <a:p>
            <a:r>
              <a:rPr lang="de-DE" sz="1600" dirty="0" err="1"/>
              <a:t>minimum</a:t>
            </a:r>
            <a:r>
              <a:rPr lang="de-DE" sz="1600" dirty="0"/>
              <a:t> </a:t>
            </a:r>
            <a:r>
              <a:rPr lang="de-DE" sz="1600" dirty="0" err="1"/>
              <a:t>equipment</a:t>
            </a:r>
            <a:r>
              <a:rPr lang="de-DE" sz="1600" dirty="0"/>
              <a:t> </a:t>
            </a:r>
            <a:r>
              <a:rPr lang="de-DE" sz="1600" dirty="0" err="1"/>
              <a:t>output</a:t>
            </a:r>
            <a:r>
              <a:rPr lang="de-DE" sz="1600" dirty="0"/>
              <a:t> </a:t>
            </a:r>
            <a:r>
              <a:rPr lang="de-DE" sz="1600" dirty="0" err="1"/>
              <a:t>higher</a:t>
            </a:r>
            <a:r>
              <a:rPr lang="de-DE" sz="1600" dirty="0"/>
              <a:t> </a:t>
            </a:r>
            <a:r>
              <a:rPr lang="de-DE" sz="1600" dirty="0" err="1"/>
              <a:t>than</a:t>
            </a:r>
            <a:r>
              <a:rPr lang="de-DE" sz="1600" dirty="0"/>
              <a:t> </a:t>
            </a:r>
            <a:r>
              <a:rPr lang="de-DE" sz="1600" dirty="0" err="1"/>
              <a:t>demand</a:t>
            </a:r>
            <a:r>
              <a:rPr lang="de-DE" sz="1600" dirty="0"/>
              <a:t>; </a:t>
            </a:r>
          </a:p>
          <a:p>
            <a:r>
              <a:rPr lang="de-DE" sz="1600" dirty="0" err="1"/>
              <a:t>inaccurate</a:t>
            </a:r>
            <a:r>
              <a:rPr lang="de-DE" sz="1600" dirty="0"/>
              <a:t> </a:t>
            </a:r>
            <a:r>
              <a:rPr lang="de-DE" sz="1600" dirty="0" err="1"/>
              <a:t>state</a:t>
            </a:r>
            <a:r>
              <a:rPr lang="de-DE" sz="1600" dirty="0"/>
              <a:t>-</a:t>
            </a:r>
            <a:r>
              <a:rPr lang="de-DE" sz="1600" dirty="0" err="1"/>
              <a:t>of</a:t>
            </a:r>
            <a:r>
              <a:rPr lang="de-DE" sz="1600" dirty="0"/>
              <a:t>-charge </a:t>
            </a:r>
            <a:r>
              <a:rPr lang="de-DE" sz="1600" dirty="0" err="1"/>
              <a:t>estimate</a:t>
            </a:r>
            <a:r>
              <a:rPr lang="de-DE" sz="1600" dirty="0"/>
              <a:t>; </a:t>
            </a:r>
          </a:p>
          <a:p>
            <a:r>
              <a:rPr lang="de-DE" sz="1600" dirty="0" err="1"/>
              <a:t>conflicting</a:t>
            </a:r>
            <a:r>
              <a:rPr lang="de-DE" sz="1600" dirty="0"/>
              <a:t> </a:t>
            </a:r>
            <a:r>
              <a:rPr lang="de-DE" sz="1600" dirty="0" err="1"/>
              <a:t>controllers</a:t>
            </a:r>
            <a:r>
              <a:rPr lang="de-DE" sz="1600" dirty="0"/>
              <a:t>. </a:t>
            </a:r>
          </a:p>
          <a:p>
            <a:r>
              <a:rPr lang="de-DE" sz="1600" b="1" dirty="0"/>
              <a:t>First </a:t>
            </a:r>
            <a:r>
              <a:rPr lang="de-DE" sz="1600" b="1" dirty="0" err="1"/>
              <a:t>checks</a:t>
            </a:r>
            <a:endParaRPr lang="de-DE" sz="1600" b="1" dirty="0"/>
          </a:p>
          <a:p>
            <a:r>
              <a:rPr lang="de-DE" sz="1600" dirty="0" err="1"/>
              <a:t>compare</a:t>
            </a:r>
            <a:r>
              <a:rPr lang="de-DE" sz="1600" dirty="0"/>
              <a:t> </a:t>
            </a:r>
            <a:r>
              <a:rPr lang="de-DE" sz="1600" dirty="0" err="1"/>
              <a:t>demand</a:t>
            </a:r>
            <a:r>
              <a:rPr lang="de-DE" sz="1600" dirty="0"/>
              <a:t>, source </a:t>
            </a:r>
            <a:r>
              <a:rPr lang="de-DE" sz="1600" dirty="0" err="1"/>
              <a:t>output</a:t>
            </a:r>
            <a:r>
              <a:rPr lang="de-DE" sz="1600" dirty="0"/>
              <a:t> and </a:t>
            </a:r>
            <a:r>
              <a:rPr lang="de-DE" sz="1600" dirty="0" err="1"/>
              <a:t>storage</a:t>
            </a:r>
            <a:r>
              <a:rPr lang="de-DE" sz="1600" dirty="0"/>
              <a:t> power on </a:t>
            </a:r>
            <a:r>
              <a:rPr lang="de-DE" sz="1600" dirty="0" err="1"/>
              <a:t>the</a:t>
            </a:r>
            <a:r>
              <a:rPr lang="de-DE" sz="1600" dirty="0"/>
              <a:t> same time </a:t>
            </a:r>
            <a:r>
              <a:rPr lang="de-DE" sz="1600" dirty="0" err="1"/>
              <a:t>axis</a:t>
            </a:r>
            <a:r>
              <a:rPr lang="de-DE" sz="1600" dirty="0"/>
              <a:t>; </a:t>
            </a:r>
          </a:p>
          <a:p>
            <a:r>
              <a:rPr lang="de-DE" sz="1600" dirty="0"/>
              <a:t>review </a:t>
            </a:r>
            <a:r>
              <a:rPr lang="de-DE" sz="1600" dirty="0" err="1"/>
              <a:t>minimum</a:t>
            </a:r>
            <a:r>
              <a:rPr lang="de-DE" sz="1600" dirty="0"/>
              <a:t> </a:t>
            </a:r>
            <a:r>
              <a:rPr lang="de-DE" sz="1600" dirty="0" err="1"/>
              <a:t>run</a:t>
            </a:r>
            <a:r>
              <a:rPr lang="de-DE" sz="1600" dirty="0"/>
              <a:t> time and </a:t>
            </a:r>
            <a:r>
              <a:rPr lang="de-DE" sz="1600" dirty="0" err="1"/>
              <a:t>deadband</a:t>
            </a:r>
            <a:r>
              <a:rPr lang="de-DE" sz="1600" dirty="0"/>
              <a:t>; </a:t>
            </a:r>
          </a:p>
          <a:p>
            <a:r>
              <a:rPr lang="de-DE" sz="1600" dirty="0" err="1"/>
              <a:t>confirm</a:t>
            </a:r>
            <a:r>
              <a:rPr lang="de-DE" sz="1600" dirty="0"/>
              <a:t> </a:t>
            </a:r>
            <a:r>
              <a:rPr lang="de-DE" sz="1600" dirty="0" err="1"/>
              <a:t>sensor</a:t>
            </a:r>
            <a:r>
              <a:rPr lang="de-DE" sz="1600" dirty="0"/>
              <a:t> </a:t>
            </a:r>
            <a:r>
              <a:rPr lang="de-DE" sz="1600" dirty="0" err="1"/>
              <a:t>accuracy</a:t>
            </a:r>
            <a:r>
              <a:rPr lang="de-DE" sz="1600" dirty="0"/>
              <a:t>; </a:t>
            </a:r>
          </a:p>
          <a:p>
            <a:r>
              <a:rPr lang="de-DE" sz="1600" dirty="0"/>
              <a:t>check </a:t>
            </a:r>
            <a:r>
              <a:rPr lang="de-DE" sz="1600" dirty="0" err="1"/>
              <a:t>which</a:t>
            </a:r>
            <a:r>
              <a:rPr lang="de-DE" sz="1600" dirty="0"/>
              <a:t> </a:t>
            </a:r>
            <a:r>
              <a:rPr lang="de-DE" sz="1600" dirty="0" err="1"/>
              <a:t>controller</a:t>
            </a:r>
            <a:r>
              <a:rPr lang="de-DE" sz="1600" dirty="0"/>
              <a:t> </a:t>
            </a:r>
            <a:r>
              <a:rPr lang="de-DE" sz="1600" dirty="0" err="1"/>
              <a:t>has</a:t>
            </a:r>
            <a:r>
              <a:rPr lang="de-DE" sz="1600" dirty="0"/>
              <a:t> </a:t>
            </a:r>
            <a:r>
              <a:rPr lang="de-DE" sz="1600" dirty="0" err="1"/>
              <a:t>priority</a:t>
            </a:r>
            <a:r>
              <a:rPr lang="de-DE" sz="1600" dirty="0"/>
              <a:t>.</a:t>
            </a:r>
          </a:p>
        </p:txBody>
      </p:sp>
    </p:spTree>
    <p:extLst>
      <p:ext uri="{BB962C8B-B14F-4D97-AF65-F5344CB8AC3E}">
        <p14:creationId xmlns:p14="http://schemas.microsoft.com/office/powerpoint/2010/main" val="3505352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1A59B7-9DD3-FFEA-B261-A72F83DAA343}"/>
              </a:ext>
            </a:extLst>
          </p:cNvPr>
          <p:cNvSpPr>
            <a:spLocks noGrp="1"/>
          </p:cNvSpPr>
          <p:nvPr>
            <p:ph type="body" sz="quarter" idx="30"/>
          </p:nvPr>
        </p:nvSpPr>
        <p:spPr/>
        <p:txBody>
          <a:bodyPr/>
          <a:lstStyle/>
          <a:p>
            <a:r>
              <a:rPr lang="de-DE" dirty="0" err="1"/>
              <a:t>Advanced</a:t>
            </a:r>
            <a:r>
              <a:rPr lang="de-DE" dirty="0"/>
              <a:t> </a:t>
            </a:r>
            <a:r>
              <a:rPr lang="de-DE" dirty="0" err="1"/>
              <a:t>optimisation</a:t>
            </a:r>
            <a:r>
              <a:rPr lang="de-DE" dirty="0"/>
              <a:t> </a:t>
            </a:r>
            <a:r>
              <a:rPr lang="de-DE" dirty="0" err="1"/>
              <a:t>builds</a:t>
            </a:r>
            <a:r>
              <a:rPr lang="de-DE" dirty="0"/>
              <a:t> on reliable </a:t>
            </a:r>
            <a:r>
              <a:rPr lang="de-DE" dirty="0" err="1"/>
              <a:t>basic</a:t>
            </a:r>
            <a:r>
              <a:rPr lang="de-DE" dirty="0"/>
              <a:t> </a:t>
            </a:r>
            <a:r>
              <a:rPr lang="de-DE" dirty="0" err="1"/>
              <a:t>control</a:t>
            </a:r>
            <a:endParaRPr lang="de-DE" dirty="0"/>
          </a:p>
        </p:txBody>
      </p:sp>
      <p:sp>
        <p:nvSpPr>
          <p:cNvPr id="3" name="Text Placeholder 2">
            <a:extLst>
              <a:ext uri="{FF2B5EF4-FFF2-40B4-BE49-F238E27FC236}">
                <a16:creationId xmlns:a16="http://schemas.microsoft.com/office/drawing/2014/main" id="{1C1CD421-ACE8-F1AD-6C43-D6ACBE940CBA}"/>
              </a:ext>
            </a:extLst>
          </p:cNvPr>
          <p:cNvSpPr>
            <a:spLocks noGrp="1"/>
          </p:cNvSpPr>
          <p:nvPr>
            <p:ph type="body" sz="quarter" idx="48"/>
          </p:nvPr>
        </p:nvSpPr>
        <p:spPr>
          <a:xfrm>
            <a:off x="854282" y="1864553"/>
            <a:ext cx="3970637" cy="4439577"/>
          </a:xfrm>
        </p:spPr>
        <p:txBody>
          <a:bodyPr/>
          <a:lstStyle/>
          <a:p>
            <a:r>
              <a:rPr lang="de-DE" sz="1800" b="1" dirty="0"/>
              <a:t>A smart-</a:t>
            </a:r>
            <a:r>
              <a:rPr lang="de-DE" sz="1800" b="1" dirty="0" err="1"/>
              <a:t>control</a:t>
            </a:r>
            <a:r>
              <a:rPr lang="de-DE" sz="1800" b="1" dirty="0"/>
              <a:t> </a:t>
            </a:r>
            <a:r>
              <a:rPr lang="de-DE" sz="1800" b="1" dirty="0" err="1"/>
              <a:t>platform</a:t>
            </a:r>
            <a:r>
              <a:rPr lang="de-DE" sz="1800" b="1" dirty="0"/>
              <a:t> </a:t>
            </a:r>
            <a:r>
              <a:rPr lang="de-DE" sz="1800" b="1" dirty="0" err="1"/>
              <a:t>may</a:t>
            </a:r>
            <a:r>
              <a:rPr lang="de-DE" sz="1800" b="1" dirty="0"/>
              <a:t> </a:t>
            </a:r>
            <a:r>
              <a:rPr lang="de-DE" sz="1800" b="1" dirty="0" err="1"/>
              <a:t>combine</a:t>
            </a:r>
            <a:r>
              <a:rPr lang="de-DE" sz="1800" b="1" dirty="0"/>
              <a:t>:</a:t>
            </a:r>
          </a:p>
          <a:p>
            <a:pPr marL="285750" indent="-285750">
              <a:buFont typeface="Arial" panose="020B0604020202020204" pitchFamily="34" charset="0"/>
              <a:buChar char="•"/>
            </a:pPr>
            <a:r>
              <a:rPr lang="de-DE" sz="1800" dirty="0" err="1"/>
              <a:t>current</a:t>
            </a:r>
            <a:r>
              <a:rPr lang="de-DE" sz="1800" dirty="0"/>
              <a:t> </a:t>
            </a:r>
            <a:r>
              <a:rPr lang="de-DE" sz="1800" dirty="0" err="1"/>
              <a:t>measurements</a:t>
            </a:r>
            <a:r>
              <a:rPr lang="de-DE" sz="1800" dirty="0"/>
              <a:t>; </a:t>
            </a:r>
          </a:p>
          <a:p>
            <a:pPr marL="285750" indent="-285750">
              <a:buFont typeface="Arial" panose="020B0604020202020204" pitchFamily="34" charset="0"/>
              <a:buChar char="•"/>
            </a:pPr>
            <a:r>
              <a:rPr lang="de-DE" sz="1800" dirty="0" err="1"/>
              <a:t>weather</a:t>
            </a:r>
            <a:r>
              <a:rPr lang="de-DE" sz="1800" dirty="0"/>
              <a:t> </a:t>
            </a:r>
            <a:r>
              <a:rPr lang="de-DE" sz="1800" dirty="0" err="1"/>
              <a:t>forecasts</a:t>
            </a:r>
            <a:r>
              <a:rPr lang="de-DE" sz="1800" dirty="0"/>
              <a:t>; </a:t>
            </a:r>
          </a:p>
          <a:p>
            <a:pPr marL="285750" indent="-285750">
              <a:buFont typeface="Arial" panose="020B0604020202020204" pitchFamily="34" charset="0"/>
              <a:buChar char="•"/>
            </a:pPr>
            <a:r>
              <a:rPr lang="de-DE" sz="1800" dirty="0" err="1"/>
              <a:t>heat-demand</a:t>
            </a:r>
            <a:r>
              <a:rPr lang="de-DE" sz="1800" dirty="0"/>
              <a:t> </a:t>
            </a:r>
            <a:r>
              <a:rPr lang="de-DE" sz="1800" dirty="0" err="1"/>
              <a:t>forecasts</a:t>
            </a:r>
            <a:r>
              <a:rPr lang="de-DE" sz="1800" dirty="0"/>
              <a:t>; </a:t>
            </a:r>
          </a:p>
          <a:p>
            <a:pPr marL="285750" indent="-285750">
              <a:buFont typeface="Arial" panose="020B0604020202020204" pitchFamily="34" charset="0"/>
              <a:buChar char="•"/>
            </a:pPr>
            <a:r>
              <a:rPr lang="de-DE" sz="1800" dirty="0" err="1"/>
              <a:t>electricity</a:t>
            </a:r>
            <a:r>
              <a:rPr lang="de-DE" sz="1800" dirty="0"/>
              <a:t> </a:t>
            </a:r>
            <a:r>
              <a:rPr lang="de-DE" sz="1800" dirty="0" err="1"/>
              <a:t>prices</a:t>
            </a:r>
            <a:r>
              <a:rPr lang="de-DE" sz="1800" dirty="0"/>
              <a:t>; </a:t>
            </a:r>
          </a:p>
          <a:p>
            <a:pPr marL="285750" indent="-285750">
              <a:buFont typeface="Arial" panose="020B0604020202020204" pitchFamily="34" charset="0"/>
              <a:buChar char="•"/>
            </a:pPr>
            <a:r>
              <a:rPr lang="de-DE" sz="1800" dirty="0" err="1"/>
              <a:t>carbon-intensity</a:t>
            </a:r>
            <a:r>
              <a:rPr lang="de-DE" sz="1800" dirty="0"/>
              <a:t> </a:t>
            </a:r>
            <a:r>
              <a:rPr lang="de-DE" sz="1800" dirty="0" err="1"/>
              <a:t>signals</a:t>
            </a:r>
            <a:r>
              <a:rPr lang="de-DE" sz="1800" dirty="0"/>
              <a:t>; </a:t>
            </a:r>
          </a:p>
          <a:p>
            <a:pPr marL="285750" indent="-285750">
              <a:buFont typeface="Arial" panose="020B0604020202020204" pitchFamily="34" charset="0"/>
              <a:buChar char="•"/>
            </a:pPr>
            <a:r>
              <a:rPr lang="de-DE" sz="1800" dirty="0"/>
              <a:t>source </a:t>
            </a:r>
            <a:r>
              <a:rPr lang="de-DE" sz="1800" dirty="0" err="1"/>
              <a:t>availability</a:t>
            </a:r>
            <a:r>
              <a:rPr lang="de-DE" sz="1800" dirty="0"/>
              <a:t>; </a:t>
            </a:r>
          </a:p>
          <a:p>
            <a:pPr marL="285750" indent="-285750">
              <a:buFont typeface="Arial" panose="020B0604020202020204" pitchFamily="34" charset="0"/>
              <a:buChar char="•"/>
            </a:pPr>
            <a:r>
              <a:rPr lang="de-DE" sz="1800" dirty="0" err="1"/>
              <a:t>storage</a:t>
            </a:r>
            <a:r>
              <a:rPr lang="de-DE" sz="1800" dirty="0"/>
              <a:t> </a:t>
            </a:r>
            <a:r>
              <a:rPr lang="de-DE" sz="1800" dirty="0" err="1"/>
              <a:t>state</a:t>
            </a:r>
            <a:r>
              <a:rPr lang="de-DE" sz="1800" dirty="0"/>
              <a:t> </a:t>
            </a:r>
            <a:r>
              <a:rPr lang="de-DE" sz="1800" dirty="0" err="1"/>
              <a:t>of</a:t>
            </a:r>
            <a:r>
              <a:rPr lang="de-DE" sz="1800" dirty="0"/>
              <a:t> </a:t>
            </a:r>
            <a:r>
              <a:rPr lang="de-DE" sz="1800" dirty="0" err="1"/>
              <a:t>charge</a:t>
            </a:r>
            <a:r>
              <a:rPr lang="de-DE" sz="1800" dirty="0"/>
              <a:t>; </a:t>
            </a:r>
          </a:p>
          <a:p>
            <a:pPr marL="285750" indent="-285750">
              <a:buFont typeface="Arial" panose="020B0604020202020204" pitchFamily="34" charset="0"/>
              <a:buChar char="•"/>
            </a:pPr>
            <a:r>
              <a:rPr lang="de-DE" sz="1800" dirty="0" err="1"/>
              <a:t>comfort</a:t>
            </a:r>
            <a:r>
              <a:rPr lang="de-DE" sz="1800" dirty="0"/>
              <a:t> and </a:t>
            </a:r>
            <a:r>
              <a:rPr lang="de-DE" sz="1800" dirty="0" err="1"/>
              <a:t>equipment</a:t>
            </a:r>
            <a:r>
              <a:rPr lang="de-DE" sz="1800" dirty="0"/>
              <a:t> </a:t>
            </a:r>
            <a:r>
              <a:rPr lang="de-DE" sz="1800" dirty="0" err="1"/>
              <a:t>constraints</a:t>
            </a:r>
            <a:r>
              <a:rPr lang="de-DE" sz="1800" dirty="0"/>
              <a:t>. </a:t>
            </a:r>
          </a:p>
          <a:p>
            <a:pPr marL="285750" indent="-285750">
              <a:buFont typeface="Arial" panose="020B0604020202020204" pitchFamily="34" charset="0"/>
              <a:buChar char="•"/>
            </a:pPr>
            <a:r>
              <a:rPr lang="de-DE" sz="1800" dirty="0" err="1"/>
              <a:t>It</a:t>
            </a:r>
            <a:r>
              <a:rPr lang="de-DE" sz="1800" dirty="0"/>
              <a:t> </a:t>
            </a:r>
            <a:r>
              <a:rPr lang="de-DE" sz="1800" dirty="0" err="1"/>
              <a:t>may</a:t>
            </a:r>
            <a:r>
              <a:rPr lang="de-DE" sz="1800" dirty="0"/>
              <a:t> </a:t>
            </a:r>
            <a:r>
              <a:rPr lang="de-DE" sz="1800" dirty="0" err="1"/>
              <a:t>then</a:t>
            </a:r>
            <a:r>
              <a:rPr lang="de-DE" sz="1800" dirty="0"/>
              <a:t> </a:t>
            </a:r>
            <a:r>
              <a:rPr lang="de-DE" sz="1800" dirty="0" err="1"/>
              <a:t>schedule</a:t>
            </a:r>
            <a:r>
              <a:rPr lang="de-DE" sz="1800" dirty="0"/>
              <a:t>:</a:t>
            </a:r>
          </a:p>
          <a:p>
            <a:pPr marL="285750" indent="-285750">
              <a:buFont typeface="Arial" panose="020B0604020202020204" pitchFamily="34" charset="0"/>
              <a:buChar char="•"/>
            </a:pPr>
            <a:r>
              <a:rPr lang="de-DE" sz="1800" dirty="0" err="1"/>
              <a:t>heat</a:t>
            </a:r>
            <a:r>
              <a:rPr lang="de-DE" sz="1800" dirty="0"/>
              <a:t>-pump </a:t>
            </a:r>
            <a:r>
              <a:rPr lang="de-DE" sz="1800" dirty="0" err="1"/>
              <a:t>operation</a:t>
            </a:r>
            <a:r>
              <a:rPr lang="de-DE" sz="1800" dirty="0"/>
              <a:t>; </a:t>
            </a:r>
          </a:p>
          <a:p>
            <a:pPr marL="285750" indent="-285750">
              <a:buFont typeface="Arial" panose="020B0604020202020204" pitchFamily="34" charset="0"/>
              <a:buChar char="•"/>
            </a:pPr>
            <a:r>
              <a:rPr lang="de-DE" sz="1800" dirty="0"/>
              <a:t>thermal-</a:t>
            </a:r>
            <a:r>
              <a:rPr lang="de-DE" sz="1800" dirty="0" err="1"/>
              <a:t>storage</a:t>
            </a:r>
            <a:r>
              <a:rPr lang="de-DE" sz="1800" dirty="0"/>
              <a:t> </a:t>
            </a:r>
            <a:r>
              <a:rPr lang="de-DE" sz="1800" dirty="0" err="1"/>
              <a:t>charging</a:t>
            </a:r>
            <a:r>
              <a:rPr lang="de-DE" sz="1800" dirty="0"/>
              <a:t>; </a:t>
            </a:r>
          </a:p>
          <a:p>
            <a:pPr marL="285750" indent="-285750">
              <a:buFont typeface="Arial" panose="020B0604020202020204" pitchFamily="34" charset="0"/>
              <a:buChar char="•"/>
            </a:pPr>
            <a:r>
              <a:rPr lang="de-DE" sz="1800" dirty="0" err="1"/>
              <a:t>backup</a:t>
            </a:r>
            <a:r>
              <a:rPr lang="de-DE" sz="1800" dirty="0"/>
              <a:t> </a:t>
            </a:r>
            <a:r>
              <a:rPr lang="de-DE" sz="1800" dirty="0" err="1"/>
              <a:t>generation</a:t>
            </a:r>
            <a:r>
              <a:rPr lang="de-DE" sz="1800" dirty="0"/>
              <a:t>; </a:t>
            </a:r>
          </a:p>
          <a:p>
            <a:pPr marL="285750" indent="-285750">
              <a:buFont typeface="Arial" panose="020B0604020202020204" pitchFamily="34" charset="0"/>
              <a:buChar char="•"/>
            </a:pPr>
            <a:r>
              <a:rPr lang="de-DE" sz="1800" dirty="0" err="1"/>
              <a:t>controlled</a:t>
            </a:r>
            <a:r>
              <a:rPr lang="de-DE" sz="1800" dirty="0"/>
              <a:t> </a:t>
            </a:r>
            <a:r>
              <a:rPr lang="de-DE" sz="1800" dirty="0" err="1"/>
              <a:t>building</a:t>
            </a:r>
            <a:r>
              <a:rPr lang="de-DE" sz="1800" dirty="0"/>
              <a:t> </a:t>
            </a:r>
            <a:r>
              <a:rPr lang="de-DE" sz="1800" dirty="0" err="1"/>
              <a:t>flexibility</a:t>
            </a:r>
            <a:r>
              <a:rPr lang="de-DE" sz="1800" dirty="0"/>
              <a:t>. </a:t>
            </a:r>
          </a:p>
          <a:p>
            <a:endParaRPr lang="de-DE" sz="1800" dirty="0"/>
          </a:p>
        </p:txBody>
      </p:sp>
      <p:sp>
        <p:nvSpPr>
          <p:cNvPr id="4" name="Text Placeholder 2">
            <a:extLst>
              <a:ext uri="{FF2B5EF4-FFF2-40B4-BE49-F238E27FC236}">
                <a16:creationId xmlns:a16="http://schemas.microsoft.com/office/drawing/2014/main" id="{721A5798-86AD-502D-DA65-5C44A3CE9DC3}"/>
              </a:ext>
            </a:extLst>
          </p:cNvPr>
          <p:cNvSpPr txBox="1">
            <a:spLocks/>
          </p:cNvSpPr>
          <p:nvPr/>
        </p:nvSpPr>
        <p:spPr>
          <a:xfrm>
            <a:off x="6220707" y="1864552"/>
            <a:ext cx="3970637" cy="4439577"/>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sz="1800" b="1" dirty="0" err="1"/>
              <a:t>Important</a:t>
            </a:r>
            <a:r>
              <a:rPr lang="de-DE" sz="1800" b="1" dirty="0"/>
              <a:t> </a:t>
            </a:r>
            <a:r>
              <a:rPr lang="de-DE" sz="1800" b="1" dirty="0" err="1"/>
              <a:t>conditions</a:t>
            </a:r>
            <a:endParaRPr lang="de-DE" sz="1800" b="1" dirty="0"/>
          </a:p>
          <a:p>
            <a:r>
              <a:rPr lang="de-DE" sz="1800" b="1" dirty="0" err="1"/>
              <a:t>advanced</a:t>
            </a:r>
            <a:r>
              <a:rPr lang="de-DE" sz="1800" b="1" dirty="0"/>
              <a:t> </a:t>
            </a:r>
            <a:r>
              <a:rPr lang="de-DE" sz="1800" b="1" dirty="0" err="1"/>
              <a:t>optimisation</a:t>
            </a:r>
            <a:r>
              <a:rPr lang="de-DE" sz="1800" b="1" dirty="0"/>
              <a:t> </a:t>
            </a:r>
            <a:r>
              <a:rPr lang="de-DE" sz="1800" b="1" dirty="0" err="1"/>
              <a:t>requires</a:t>
            </a:r>
            <a:r>
              <a:rPr lang="de-DE" sz="1800" b="1" dirty="0"/>
              <a:t>:</a:t>
            </a:r>
          </a:p>
          <a:p>
            <a:pPr marL="285750" indent="-285750">
              <a:buFont typeface="Arial" panose="020B0604020202020204" pitchFamily="34" charset="0"/>
              <a:buChar char="•"/>
            </a:pPr>
            <a:r>
              <a:rPr lang="de-DE" sz="1800" dirty="0"/>
              <a:t>reliable </a:t>
            </a:r>
            <a:r>
              <a:rPr lang="de-DE" sz="1800" dirty="0" err="1"/>
              <a:t>sensors</a:t>
            </a:r>
            <a:r>
              <a:rPr lang="de-DE" sz="1800" dirty="0"/>
              <a:t>; </a:t>
            </a:r>
          </a:p>
          <a:p>
            <a:pPr marL="285750" indent="-285750">
              <a:buFont typeface="Arial" panose="020B0604020202020204" pitchFamily="34" charset="0"/>
              <a:buChar char="•"/>
            </a:pPr>
            <a:r>
              <a:rPr lang="de-DE" sz="1800" dirty="0" err="1"/>
              <a:t>correct</a:t>
            </a:r>
            <a:r>
              <a:rPr lang="de-DE" sz="1800" dirty="0"/>
              <a:t> </a:t>
            </a:r>
            <a:r>
              <a:rPr lang="de-DE" sz="1800" dirty="0" err="1"/>
              <a:t>equipment</a:t>
            </a:r>
            <a:r>
              <a:rPr lang="de-DE" sz="1800" dirty="0"/>
              <a:t> </a:t>
            </a:r>
            <a:r>
              <a:rPr lang="de-DE" sz="1800" dirty="0" err="1"/>
              <a:t>models</a:t>
            </a:r>
            <a:r>
              <a:rPr lang="de-DE" sz="1800" dirty="0"/>
              <a:t>; </a:t>
            </a:r>
          </a:p>
          <a:p>
            <a:pPr marL="285750" indent="-285750">
              <a:buFont typeface="Arial" panose="020B0604020202020204" pitchFamily="34" charset="0"/>
              <a:buChar char="•"/>
            </a:pPr>
            <a:r>
              <a:rPr lang="de-DE" sz="1800" dirty="0" err="1"/>
              <a:t>clear</a:t>
            </a:r>
            <a:r>
              <a:rPr lang="de-DE" sz="1800" dirty="0"/>
              <a:t> </a:t>
            </a:r>
            <a:r>
              <a:rPr lang="de-DE" sz="1800" dirty="0" err="1"/>
              <a:t>control</a:t>
            </a:r>
            <a:r>
              <a:rPr lang="de-DE" sz="1800" dirty="0"/>
              <a:t> </a:t>
            </a:r>
            <a:r>
              <a:rPr lang="de-DE" sz="1800" dirty="0" err="1"/>
              <a:t>priorities</a:t>
            </a:r>
            <a:r>
              <a:rPr lang="de-DE" sz="1800" dirty="0"/>
              <a:t>; </a:t>
            </a:r>
          </a:p>
          <a:p>
            <a:pPr marL="285750" indent="-285750">
              <a:buFont typeface="Arial" panose="020B0604020202020204" pitchFamily="34" charset="0"/>
              <a:buChar char="•"/>
            </a:pPr>
            <a:r>
              <a:rPr lang="de-DE" sz="1800" dirty="0"/>
              <a:t>fail-safe </a:t>
            </a:r>
            <a:r>
              <a:rPr lang="de-DE" sz="1800" dirty="0" err="1"/>
              <a:t>local</a:t>
            </a:r>
            <a:r>
              <a:rPr lang="de-DE" sz="1800" dirty="0"/>
              <a:t> </a:t>
            </a:r>
            <a:r>
              <a:rPr lang="de-DE" sz="1800" dirty="0" err="1"/>
              <a:t>control</a:t>
            </a:r>
            <a:r>
              <a:rPr lang="de-DE" sz="1800" dirty="0"/>
              <a:t>; </a:t>
            </a:r>
          </a:p>
          <a:p>
            <a:pPr marL="285750" indent="-285750">
              <a:buFont typeface="Arial" panose="020B0604020202020204" pitchFamily="34" charset="0"/>
              <a:buChar char="•"/>
            </a:pPr>
            <a:r>
              <a:rPr lang="de-DE" sz="1800" dirty="0" err="1"/>
              <a:t>cybersecurity</a:t>
            </a:r>
            <a:r>
              <a:rPr lang="de-DE" sz="1800" dirty="0"/>
              <a:t>; </a:t>
            </a:r>
          </a:p>
          <a:p>
            <a:pPr marL="285750" indent="-285750">
              <a:buFont typeface="Arial" panose="020B0604020202020204" pitchFamily="34" charset="0"/>
              <a:buChar char="•"/>
            </a:pPr>
            <a:r>
              <a:rPr lang="de-DE" sz="1800" dirty="0" err="1"/>
              <a:t>operator</a:t>
            </a:r>
            <a:r>
              <a:rPr lang="de-DE" sz="1800" dirty="0"/>
              <a:t> </a:t>
            </a:r>
            <a:r>
              <a:rPr lang="de-DE" sz="1800" dirty="0" err="1"/>
              <a:t>oversight</a:t>
            </a:r>
            <a:r>
              <a:rPr lang="de-DE" sz="1800" dirty="0"/>
              <a:t>. </a:t>
            </a:r>
          </a:p>
          <a:p>
            <a:endParaRPr lang="de-DE" sz="1800" dirty="0"/>
          </a:p>
          <a:p>
            <a:r>
              <a:rPr lang="de-DE" sz="1800" dirty="0" err="1"/>
              <a:t>Predictive</a:t>
            </a:r>
            <a:r>
              <a:rPr lang="de-DE" sz="1800" dirty="0"/>
              <a:t> </a:t>
            </a:r>
            <a:r>
              <a:rPr lang="de-DE" sz="1800" dirty="0" err="1"/>
              <a:t>control</a:t>
            </a:r>
            <a:r>
              <a:rPr lang="de-DE" sz="1800" dirty="0"/>
              <a:t> </a:t>
            </a:r>
            <a:r>
              <a:rPr lang="de-DE" sz="1800" dirty="0" err="1"/>
              <a:t>cannot</a:t>
            </a:r>
            <a:r>
              <a:rPr lang="de-DE" sz="1800" dirty="0"/>
              <a:t> </a:t>
            </a:r>
            <a:r>
              <a:rPr lang="de-DE" sz="1800" dirty="0" err="1"/>
              <a:t>compensate</a:t>
            </a:r>
            <a:r>
              <a:rPr lang="de-DE" sz="1800" dirty="0"/>
              <a:t> </a:t>
            </a:r>
            <a:r>
              <a:rPr lang="de-DE" sz="1800" dirty="0" err="1"/>
              <a:t>for</a:t>
            </a:r>
            <a:r>
              <a:rPr lang="de-DE" sz="1800" dirty="0"/>
              <a:t> </a:t>
            </a:r>
            <a:r>
              <a:rPr lang="de-DE" sz="1800" dirty="0" err="1"/>
              <a:t>faulty</a:t>
            </a:r>
            <a:r>
              <a:rPr lang="de-DE" sz="1800" dirty="0"/>
              <a:t> </a:t>
            </a:r>
            <a:r>
              <a:rPr lang="de-DE" sz="1800" dirty="0" err="1"/>
              <a:t>sensors</a:t>
            </a:r>
            <a:r>
              <a:rPr lang="de-DE" sz="1800" dirty="0"/>
              <a:t>, </a:t>
            </a:r>
            <a:r>
              <a:rPr lang="de-DE" sz="1800" dirty="0" err="1"/>
              <a:t>poor</a:t>
            </a:r>
            <a:r>
              <a:rPr lang="de-DE" sz="1800" dirty="0"/>
              <a:t> </a:t>
            </a:r>
            <a:r>
              <a:rPr lang="de-DE" sz="1800" dirty="0" err="1"/>
              <a:t>commissioning</a:t>
            </a:r>
            <a:r>
              <a:rPr lang="de-DE" sz="1800" dirty="0"/>
              <a:t> </a:t>
            </a:r>
            <a:r>
              <a:rPr lang="de-DE" sz="1800" dirty="0" err="1"/>
              <a:t>or</a:t>
            </a:r>
            <a:r>
              <a:rPr lang="de-DE" sz="1800" dirty="0"/>
              <a:t> </a:t>
            </a:r>
            <a:r>
              <a:rPr lang="de-DE" sz="1800" dirty="0" err="1"/>
              <a:t>unclear</a:t>
            </a:r>
            <a:r>
              <a:rPr lang="de-DE" sz="1800" dirty="0"/>
              <a:t> </a:t>
            </a:r>
            <a:r>
              <a:rPr lang="de-DE" sz="1800" dirty="0" err="1"/>
              <a:t>operating</a:t>
            </a:r>
            <a:r>
              <a:rPr lang="de-DE" sz="1800" dirty="0"/>
              <a:t> </a:t>
            </a:r>
            <a:r>
              <a:rPr lang="de-DE" sz="1800" dirty="0" err="1"/>
              <a:t>limits</a:t>
            </a:r>
            <a:r>
              <a:rPr lang="de-DE" sz="1800" dirty="0"/>
              <a:t>. </a:t>
            </a:r>
          </a:p>
        </p:txBody>
      </p:sp>
    </p:spTree>
    <p:extLst>
      <p:ext uri="{BB962C8B-B14F-4D97-AF65-F5344CB8AC3E}">
        <p14:creationId xmlns:p14="http://schemas.microsoft.com/office/powerpoint/2010/main" val="1807956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59B8471-04D3-9F4E-82BB-AEB6E1AC3D1D}"/>
              </a:ext>
            </a:extLst>
          </p:cNvPr>
          <p:cNvSpPr>
            <a:spLocks noGrp="1"/>
          </p:cNvSpPr>
          <p:nvPr>
            <p:ph type="body" sz="quarter" idx="30"/>
          </p:nvPr>
        </p:nvSpPr>
        <p:spPr/>
        <p:txBody>
          <a:bodyPr/>
          <a:lstStyle/>
          <a:p>
            <a:r>
              <a:rPr lang="de-DE" dirty="0"/>
              <a:t>Five </a:t>
            </a:r>
            <a:r>
              <a:rPr lang="de-DE" dirty="0" err="1"/>
              <a:t>rules</a:t>
            </a:r>
            <a:r>
              <a:rPr lang="de-DE" dirty="0"/>
              <a:t> </a:t>
            </a:r>
            <a:r>
              <a:rPr lang="de-DE" dirty="0" err="1"/>
              <a:t>for</a:t>
            </a:r>
            <a:r>
              <a:rPr lang="de-DE" dirty="0"/>
              <a:t> </a:t>
            </a:r>
            <a:r>
              <a:rPr lang="de-DE" dirty="0" err="1"/>
              <a:t>useful</a:t>
            </a:r>
            <a:r>
              <a:rPr lang="de-DE" dirty="0"/>
              <a:t> </a:t>
            </a:r>
            <a:r>
              <a:rPr lang="de-DE" dirty="0" err="1"/>
              <a:t>district-heating</a:t>
            </a:r>
            <a:r>
              <a:rPr lang="de-DE" dirty="0"/>
              <a:t> </a:t>
            </a:r>
            <a:r>
              <a:rPr lang="de-DE" dirty="0" err="1"/>
              <a:t>flexibility</a:t>
            </a:r>
            <a:endParaRPr lang="en-US" dirty="0"/>
          </a:p>
        </p:txBody>
      </p:sp>
      <p:sp>
        <p:nvSpPr>
          <p:cNvPr id="12" name="Text Placeholder 11">
            <a:extLst>
              <a:ext uri="{FF2B5EF4-FFF2-40B4-BE49-F238E27FC236}">
                <a16:creationId xmlns:a16="http://schemas.microsoft.com/office/drawing/2014/main" id="{D8CCD757-F64B-C54D-8552-D12AA00A92AD}"/>
              </a:ext>
            </a:extLst>
          </p:cNvPr>
          <p:cNvSpPr>
            <a:spLocks noGrp="1"/>
          </p:cNvSpPr>
          <p:nvPr>
            <p:ph type="body" sz="quarter" idx="48"/>
          </p:nvPr>
        </p:nvSpPr>
        <p:spPr>
          <a:xfrm>
            <a:off x="239949" y="1939046"/>
            <a:ext cx="11459183" cy="3664085"/>
          </a:xfrm>
        </p:spPr>
        <p:txBody>
          <a:bodyPr/>
          <a:lstStyle/>
          <a:p>
            <a:pPr marL="457200" indent="-457200">
              <a:buFont typeface="+mj-lt"/>
              <a:buAutoNum type="arabicPeriod"/>
            </a:pPr>
            <a:r>
              <a:rPr lang="de-DE" sz="2000" b="1" dirty="0"/>
              <a:t>Start </a:t>
            </a:r>
            <a:r>
              <a:rPr lang="de-DE" sz="2000" b="1" dirty="0" err="1"/>
              <a:t>with</a:t>
            </a:r>
            <a:r>
              <a:rPr lang="de-DE" sz="2000" b="1" dirty="0"/>
              <a:t> </a:t>
            </a:r>
            <a:r>
              <a:rPr lang="de-DE" sz="2000" b="1" dirty="0" err="1"/>
              <a:t>the</a:t>
            </a:r>
            <a:r>
              <a:rPr lang="de-DE" sz="2000" b="1" dirty="0"/>
              <a:t> </a:t>
            </a:r>
            <a:r>
              <a:rPr lang="de-DE" sz="2000" b="1" dirty="0" err="1"/>
              <a:t>heat</a:t>
            </a:r>
            <a:r>
              <a:rPr lang="de-DE" sz="2000" b="1" dirty="0"/>
              <a:t>-service </a:t>
            </a:r>
            <a:r>
              <a:rPr lang="de-DE" sz="2000" b="1" dirty="0" err="1"/>
              <a:t>requirement</a:t>
            </a:r>
            <a:r>
              <a:rPr lang="de-DE" sz="2000" b="1" dirty="0"/>
              <a:t>.</a:t>
            </a:r>
            <a:br>
              <a:rPr lang="de-DE" sz="2000" dirty="0"/>
            </a:br>
            <a:r>
              <a:rPr lang="de-DE" sz="2000" dirty="0"/>
              <a:t>Comfort, DHW, </a:t>
            </a:r>
            <a:r>
              <a:rPr lang="de-DE" sz="2000" dirty="0" err="1"/>
              <a:t>safety</a:t>
            </a:r>
            <a:r>
              <a:rPr lang="de-DE" sz="2000" dirty="0"/>
              <a:t> and network </a:t>
            </a:r>
            <a:r>
              <a:rPr lang="de-DE" sz="2000" dirty="0" err="1"/>
              <a:t>stability</a:t>
            </a:r>
            <a:r>
              <a:rPr lang="de-DE" sz="2000" dirty="0"/>
              <a:t> </a:t>
            </a:r>
            <a:r>
              <a:rPr lang="de-DE" sz="2000" dirty="0" err="1"/>
              <a:t>remain</a:t>
            </a:r>
            <a:r>
              <a:rPr lang="de-DE" sz="2000" dirty="0"/>
              <a:t> </a:t>
            </a:r>
            <a:r>
              <a:rPr lang="de-DE" sz="2000" dirty="0" err="1"/>
              <a:t>constraints</a:t>
            </a:r>
            <a:r>
              <a:rPr lang="de-DE" sz="2000" dirty="0"/>
              <a:t>. </a:t>
            </a:r>
          </a:p>
          <a:p>
            <a:pPr marL="457200" indent="-457200">
              <a:buFont typeface="+mj-lt"/>
              <a:buAutoNum type="arabicPeriod"/>
            </a:pPr>
            <a:r>
              <a:rPr lang="de-DE" sz="2000" b="1" dirty="0"/>
              <a:t>Match </a:t>
            </a:r>
            <a:r>
              <a:rPr lang="de-DE" sz="2000" b="1" dirty="0" err="1"/>
              <a:t>the</a:t>
            </a:r>
            <a:r>
              <a:rPr lang="de-DE" sz="2000" b="1" dirty="0"/>
              <a:t> </a:t>
            </a:r>
            <a:r>
              <a:rPr lang="de-DE" sz="2000" b="1" dirty="0" err="1"/>
              <a:t>flexibility</a:t>
            </a:r>
            <a:r>
              <a:rPr lang="de-DE" sz="2000" b="1" dirty="0"/>
              <a:t> </a:t>
            </a:r>
            <a:r>
              <a:rPr lang="de-DE" sz="2000" b="1" dirty="0" err="1"/>
              <a:t>resource</a:t>
            </a:r>
            <a:r>
              <a:rPr lang="de-DE" sz="2000" b="1" dirty="0"/>
              <a:t> </a:t>
            </a:r>
            <a:r>
              <a:rPr lang="de-DE" sz="2000" b="1" dirty="0" err="1"/>
              <a:t>to</a:t>
            </a:r>
            <a:r>
              <a:rPr lang="de-DE" sz="2000" b="1" dirty="0"/>
              <a:t> </a:t>
            </a:r>
            <a:r>
              <a:rPr lang="de-DE" sz="2000" b="1" dirty="0" err="1"/>
              <a:t>the</a:t>
            </a:r>
            <a:r>
              <a:rPr lang="de-DE" sz="2000" b="1" dirty="0"/>
              <a:t> </a:t>
            </a:r>
            <a:r>
              <a:rPr lang="de-DE" sz="2000" b="1" dirty="0" err="1"/>
              <a:t>timescale</a:t>
            </a:r>
            <a:r>
              <a:rPr lang="de-DE" sz="2000" b="1" dirty="0"/>
              <a:t>.</a:t>
            </a:r>
            <a:br>
              <a:rPr lang="de-DE" sz="2000" dirty="0"/>
            </a:br>
            <a:r>
              <a:rPr lang="de-DE" sz="2000" dirty="0"/>
              <a:t>Network </a:t>
            </a:r>
            <a:r>
              <a:rPr lang="de-DE" sz="2000" dirty="0" err="1"/>
              <a:t>inertia</a:t>
            </a:r>
            <a:r>
              <a:rPr lang="de-DE" sz="2000" dirty="0"/>
              <a:t> </a:t>
            </a:r>
            <a:r>
              <a:rPr lang="de-DE" sz="2000" dirty="0" err="1"/>
              <a:t>supports</a:t>
            </a:r>
            <a:r>
              <a:rPr lang="de-DE" sz="2000" dirty="0"/>
              <a:t> </a:t>
            </a:r>
            <a:r>
              <a:rPr lang="de-DE" sz="2000" dirty="0" err="1"/>
              <a:t>short</a:t>
            </a:r>
            <a:r>
              <a:rPr lang="de-DE" sz="2000" dirty="0"/>
              <a:t> </a:t>
            </a:r>
            <a:r>
              <a:rPr lang="de-DE" sz="2000" dirty="0" err="1"/>
              <a:t>events</a:t>
            </a:r>
            <a:r>
              <a:rPr lang="de-DE" sz="2000" dirty="0"/>
              <a:t>; </a:t>
            </a:r>
            <a:r>
              <a:rPr lang="de-DE" sz="2000" dirty="0" err="1"/>
              <a:t>tanks</a:t>
            </a:r>
            <a:r>
              <a:rPr lang="de-DE" sz="2000" dirty="0"/>
              <a:t> support </a:t>
            </a:r>
            <a:r>
              <a:rPr lang="de-DE" sz="2000" dirty="0" err="1"/>
              <a:t>daily</a:t>
            </a:r>
            <a:r>
              <a:rPr lang="de-DE" sz="2000" dirty="0"/>
              <a:t> shifting; </a:t>
            </a:r>
            <a:r>
              <a:rPr lang="de-DE" sz="2000" dirty="0" err="1"/>
              <a:t>seasonal</a:t>
            </a:r>
            <a:r>
              <a:rPr lang="de-DE" sz="2000" dirty="0"/>
              <a:t> </a:t>
            </a:r>
            <a:r>
              <a:rPr lang="de-DE" sz="2000" dirty="0" err="1"/>
              <a:t>stores</a:t>
            </a:r>
            <a:r>
              <a:rPr lang="de-DE" sz="2000" dirty="0"/>
              <a:t> </a:t>
            </a:r>
            <a:r>
              <a:rPr lang="de-DE" sz="2000" dirty="0" err="1"/>
              <a:t>address</a:t>
            </a:r>
            <a:r>
              <a:rPr lang="de-DE" sz="2000" dirty="0"/>
              <a:t> </a:t>
            </a:r>
            <a:r>
              <a:rPr lang="de-DE" sz="2000" dirty="0" err="1"/>
              <a:t>longer</a:t>
            </a:r>
            <a:r>
              <a:rPr lang="de-DE" sz="2000" dirty="0"/>
              <a:t> </a:t>
            </a:r>
            <a:r>
              <a:rPr lang="de-DE" sz="2000" dirty="0" err="1"/>
              <a:t>mismatches</a:t>
            </a:r>
            <a:r>
              <a:rPr lang="de-DE" sz="2000" dirty="0"/>
              <a:t>. </a:t>
            </a:r>
          </a:p>
          <a:p>
            <a:pPr marL="457200" indent="-457200">
              <a:buFont typeface="+mj-lt"/>
              <a:buAutoNum type="arabicPeriod"/>
            </a:pPr>
            <a:r>
              <a:rPr lang="de-DE" sz="2000" b="1" dirty="0"/>
              <a:t>Use </a:t>
            </a:r>
            <a:r>
              <a:rPr lang="de-DE" sz="2000" b="1" dirty="0" err="1"/>
              <a:t>renewable</a:t>
            </a:r>
            <a:r>
              <a:rPr lang="de-DE" sz="2000" b="1" dirty="0"/>
              <a:t> </a:t>
            </a:r>
            <a:r>
              <a:rPr lang="de-DE" sz="2000" b="1" dirty="0" err="1"/>
              <a:t>heat</a:t>
            </a:r>
            <a:r>
              <a:rPr lang="de-DE" sz="2000" b="1" dirty="0"/>
              <a:t> </a:t>
            </a:r>
            <a:r>
              <a:rPr lang="de-DE" sz="2000" b="1" dirty="0" err="1"/>
              <a:t>when</a:t>
            </a:r>
            <a:r>
              <a:rPr lang="de-DE" sz="2000" b="1" dirty="0"/>
              <a:t> </a:t>
            </a:r>
            <a:r>
              <a:rPr lang="de-DE" sz="2000" b="1" dirty="0" err="1"/>
              <a:t>it</a:t>
            </a:r>
            <a:r>
              <a:rPr lang="de-DE" sz="2000" b="1" dirty="0"/>
              <a:t> </a:t>
            </a:r>
            <a:r>
              <a:rPr lang="de-DE" sz="2000" b="1" dirty="0" err="1"/>
              <a:t>is</a:t>
            </a:r>
            <a:r>
              <a:rPr lang="de-DE" sz="2000" b="1" dirty="0"/>
              <a:t> </a:t>
            </a:r>
            <a:r>
              <a:rPr lang="de-DE" sz="2000" b="1" dirty="0" err="1"/>
              <a:t>available</a:t>
            </a:r>
            <a:r>
              <a:rPr lang="de-DE" sz="2000" b="1" dirty="0"/>
              <a:t>.</a:t>
            </a:r>
            <a:br>
              <a:rPr lang="de-DE" sz="2000" dirty="0"/>
            </a:br>
            <a:r>
              <a:rPr lang="de-DE" sz="2000" dirty="0"/>
              <a:t>Storage and </a:t>
            </a:r>
            <a:r>
              <a:rPr lang="de-DE" sz="2000" dirty="0" err="1"/>
              <a:t>coordinated</a:t>
            </a:r>
            <a:r>
              <a:rPr lang="de-DE" sz="2000" dirty="0"/>
              <a:t> </a:t>
            </a:r>
            <a:r>
              <a:rPr lang="de-DE" sz="2000" dirty="0" err="1"/>
              <a:t>demand</a:t>
            </a:r>
            <a:r>
              <a:rPr lang="de-DE" sz="2000" dirty="0"/>
              <a:t> </a:t>
            </a:r>
            <a:r>
              <a:rPr lang="de-DE" sz="2000" dirty="0" err="1"/>
              <a:t>help</a:t>
            </a:r>
            <a:r>
              <a:rPr lang="de-DE" sz="2000" dirty="0"/>
              <a:t> connect variable </a:t>
            </a:r>
            <a:r>
              <a:rPr lang="de-DE" sz="2000" dirty="0" err="1"/>
              <a:t>production</a:t>
            </a:r>
            <a:r>
              <a:rPr lang="de-DE" sz="2000" dirty="0"/>
              <a:t> </a:t>
            </a:r>
            <a:r>
              <a:rPr lang="de-DE" sz="2000" dirty="0" err="1"/>
              <a:t>with</a:t>
            </a:r>
            <a:r>
              <a:rPr lang="de-DE" sz="2000" dirty="0"/>
              <a:t> </a:t>
            </a:r>
            <a:r>
              <a:rPr lang="de-DE" sz="2000" dirty="0" err="1"/>
              <a:t>later</a:t>
            </a:r>
            <a:r>
              <a:rPr lang="de-DE" sz="2000" dirty="0"/>
              <a:t> </a:t>
            </a:r>
            <a:r>
              <a:rPr lang="de-DE" sz="2000" dirty="0" err="1"/>
              <a:t>demand</a:t>
            </a:r>
            <a:r>
              <a:rPr lang="de-DE" sz="2000" dirty="0"/>
              <a:t>. </a:t>
            </a:r>
          </a:p>
          <a:p>
            <a:pPr marL="457200" indent="-457200">
              <a:buFont typeface="+mj-lt"/>
              <a:buAutoNum type="arabicPeriod"/>
            </a:pPr>
            <a:r>
              <a:rPr lang="de-DE" sz="2000" b="1" dirty="0" err="1"/>
              <a:t>Measure</a:t>
            </a:r>
            <a:r>
              <a:rPr lang="de-DE" sz="2000" b="1" dirty="0"/>
              <a:t> </a:t>
            </a:r>
            <a:r>
              <a:rPr lang="de-DE" sz="2000" b="1" dirty="0" err="1"/>
              <a:t>commands</a:t>
            </a:r>
            <a:r>
              <a:rPr lang="de-DE" sz="2000" b="1" dirty="0"/>
              <a:t> and </a:t>
            </a:r>
            <a:r>
              <a:rPr lang="de-DE" sz="2000" b="1" dirty="0" err="1"/>
              <a:t>responses</a:t>
            </a:r>
            <a:r>
              <a:rPr lang="de-DE" sz="2000" b="1" dirty="0"/>
              <a:t>.</a:t>
            </a:r>
            <a:br>
              <a:rPr lang="de-DE" sz="2000" dirty="0"/>
            </a:br>
            <a:r>
              <a:rPr lang="de-DE" sz="2000" dirty="0" err="1"/>
              <a:t>Setpoints</a:t>
            </a:r>
            <a:r>
              <a:rPr lang="de-DE" sz="2000" dirty="0"/>
              <a:t> and </a:t>
            </a:r>
            <a:r>
              <a:rPr lang="de-DE" sz="2000" dirty="0" err="1"/>
              <a:t>schedules</a:t>
            </a:r>
            <a:r>
              <a:rPr lang="de-DE" sz="2000" dirty="0"/>
              <a:t> </a:t>
            </a:r>
            <a:r>
              <a:rPr lang="de-DE" sz="2000" dirty="0" err="1"/>
              <a:t>show</a:t>
            </a:r>
            <a:r>
              <a:rPr lang="de-DE" sz="2000" dirty="0"/>
              <a:t> </a:t>
            </a:r>
            <a:r>
              <a:rPr lang="de-DE" sz="2000" dirty="0" err="1"/>
              <a:t>intent</a:t>
            </a:r>
            <a:r>
              <a:rPr lang="de-DE" sz="2000" dirty="0"/>
              <a:t>; </a:t>
            </a:r>
            <a:r>
              <a:rPr lang="de-DE" sz="2000" dirty="0" err="1"/>
              <a:t>temperatures</a:t>
            </a:r>
            <a:r>
              <a:rPr lang="de-DE" sz="2000" dirty="0"/>
              <a:t>, </a:t>
            </a:r>
            <a:r>
              <a:rPr lang="de-DE" sz="2000" dirty="0" err="1"/>
              <a:t>flow</a:t>
            </a:r>
            <a:r>
              <a:rPr lang="de-DE" sz="2000" dirty="0"/>
              <a:t> and power </a:t>
            </a:r>
            <a:r>
              <a:rPr lang="de-DE" sz="2000" dirty="0" err="1"/>
              <a:t>show</a:t>
            </a:r>
            <a:r>
              <a:rPr lang="de-DE" sz="2000" dirty="0"/>
              <a:t> </a:t>
            </a:r>
            <a:r>
              <a:rPr lang="de-DE" sz="2000" dirty="0" err="1"/>
              <a:t>what</a:t>
            </a:r>
            <a:r>
              <a:rPr lang="de-DE" sz="2000" dirty="0"/>
              <a:t> </a:t>
            </a:r>
            <a:r>
              <a:rPr lang="de-DE" sz="2000" dirty="0" err="1"/>
              <a:t>actually</a:t>
            </a:r>
            <a:r>
              <a:rPr lang="de-DE" sz="2000" dirty="0"/>
              <a:t> </a:t>
            </a:r>
            <a:r>
              <a:rPr lang="de-DE" sz="2000" dirty="0" err="1"/>
              <a:t>happened</a:t>
            </a:r>
            <a:r>
              <a:rPr lang="de-DE" sz="2000" dirty="0"/>
              <a:t>. </a:t>
            </a:r>
          </a:p>
          <a:p>
            <a:pPr marL="457200" indent="-457200">
              <a:buFont typeface="+mj-lt"/>
              <a:buAutoNum type="arabicPeriod"/>
            </a:pPr>
            <a:r>
              <a:rPr lang="de-DE" sz="2000" b="1" dirty="0" err="1"/>
              <a:t>Distinguish</a:t>
            </a:r>
            <a:r>
              <a:rPr lang="de-DE" sz="2000" b="1" dirty="0"/>
              <a:t> </a:t>
            </a:r>
            <a:r>
              <a:rPr lang="de-DE" sz="2000" b="1" dirty="0" err="1"/>
              <a:t>flexibility</a:t>
            </a:r>
            <a:r>
              <a:rPr lang="de-DE" sz="2000" b="1" dirty="0"/>
              <a:t> </a:t>
            </a:r>
            <a:r>
              <a:rPr lang="de-DE" sz="2000" b="1" dirty="0" err="1"/>
              <a:t>from</a:t>
            </a:r>
            <a:r>
              <a:rPr lang="de-DE" sz="2000" b="1" dirty="0"/>
              <a:t> </a:t>
            </a:r>
            <a:r>
              <a:rPr lang="de-DE" sz="2000" b="1" dirty="0" err="1"/>
              <a:t>malfunction</a:t>
            </a:r>
            <a:r>
              <a:rPr lang="de-DE" sz="2000" b="1" dirty="0"/>
              <a:t>.</a:t>
            </a:r>
            <a:br>
              <a:rPr lang="de-DE" sz="2000" dirty="0"/>
            </a:br>
            <a:r>
              <a:rPr lang="en-US" sz="2000" dirty="0"/>
              <a:t>Check command, response, operating mode, event log and expected recovery </a:t>
            </a:r>
            <a:r>
              <a:rPr lang="de-DE" sz="2000" dirty="0" err="1"/>
              <a:t>before</a:t>
            </a:r>
            <a:r>
              <a:rPr lang="de-DE" sz="2000" dirty="0"/>
              <a:t> </a:t>
            </a:r>
            <a:r>
              <a:rPr lang="de-DE" sz="2000" dirty="0" err="1"/>
              <a:t>diagnosing</a:t>
            </a:r>
            <a:r>
              <a:rPr lang="de-DE" sz="2000" dirty="0"/>
              <a:t> a fault.</a:t>
            </a:r>
          </a:p>
        </p:txBody>
      </p:sp>
      <p:sp>
        <p:nvSpPr>
          <p:cNvPr id="14" name="Slide Number Placeholder 22">
            <a:extLst>
              <a:ext uri="{FF2B5EF4-FFF2-40B4-BE49-F238E27FC236}">
                <a16:creationId xmlns:a16="http://schemas.microsoft.com/office/drawing/2014/main" id="{DB21C841-77D2-274A-BA4C-84A809F06940}"/>
              </a:ext>
            </a:extLst>
          </p:cNvPr>
          <p:cNvSpPr>
            <a:spLocks noGrp="1"/>
          </p:cNvSpPr>
          <p:nvPr>
            <p:ph type="sldNum" sz="quarter" idx="4294967295"/>
          </p:nvPr>
        </p:nvSpPr>
        <p:spPr>
          <a:xfrm>
            <a:off x="11615738" y="11445875"/>
            <a:ext cx="576262" cy="428625"/>
          </a:xfrm>
          <a:prstGeom prst="rect">
            <a:avLst/>
          </a:prstGeom>
        </p:spPr>
        <p:txBody>
          <a:bodyPr/>
          <a:lstStyle/>
          <a:p>
            <a:fld id="{CB2079F2-58AF-ED44-82D7-E04B2F6FD686}" type="slidenum">
              <a:rPr lang="en-US" smtClean="0"/>
              <a:pPr/>
              <a:t>24</a:t>
            </a:fld>
            <a:endParaRPr lang="en-US"/>
          </a:p>
        </p:txBody>
      </p:sp>
      <p:grpSp>
        <p:nvGrpSpPr>
          <p:cNvPr id="2" name="Graphic 40">
            <a:extLst>
              <a:ext uri="{FF2B5EF4-FFF2-40B4-BE49-F238E27FC236}">
                <a16:creationId xmlns:a16="http://schemas.microsoft.com/office/drawing/2014/main" id="{E1AC8E19-B320-79B6-2CD6-494688DB2A86}"/>
              </a:ext>
            </a:extLst>
          </p:cNvPr>
          <p:cNvGrpSpPr/>
          <p:nvPr/>
        </p:nvGrpSpPr>
        <p:grpSpPr>
          <a:xfrm>
            <a:off x="8340607" y="3165612"/>
            <a:ext cx="5008963" cy="3105792"/>
            <a:chOff x="-3997860" y="6017904"/>
            <a:chExt cx="935163" cy="579845"/>
          </a:xfrm>
          <a:solidFill>
            <a:schemeClr val="bg1">
              <a:alpha val="14000"/>
            </a:schemeClr>
          </a:solidFill>
        </p:grpSpPr>
        <p:sp>
          <p:nvSpPr>
            <p:cNvPr id="3" name="Freeform 2">
              <a:extLst>
                <a:ext uri="{FF2B5EF4-FFF2-40B4-BE49-F238E27FC236}">
                  <a16:creationId xmlns:a16="http://schemas.microsoft.com/office/drawing/2014/main" id="{FAB31A52-B89F-7529-049A-5E9B8BFD3843}"/>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2B95FFEA-445C-F913-74D4-BD52DFE416DA}"/>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C8D88BF5-4C6B-80A6-B88A-BA13AE115846}"/>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1FAFEC1-3831-DE9A-BD84-C83A78496B4D}"/>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
        <p:nvSpPr>
          <p:cNvPr id="6" name="Text Placeholder 11">
            <a:extLst>
              <a:ext uri="{FF2B5EF4-FFF2-40B4-BE49-F238E27FC236}">
                <a16:creationId xmlns:a16="http://schemas.microsoft.com/office/drawing/2014/main" id="{B48A2267-2408-9D49-4FFF-6B2C311931C5}"/>
              </a:ext>
            </a:extLst>
          </p:cNvPr>
          <p:cNvSpPr txBox="1">
            <a:spLocks/>
          </p:cNvSpPr>
          <p:nvPr/>
        </p:nvSpPr>
        <p:spPr>
          <a:xfrm>
            <a:off x="444686" y="5797685"/>
            <a:ext cx="11459183" cy="2875951"/>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b="1" dirty="0" err="1">
                <a:solidFill>
                  <a:srgbClr val="243D83"/>
                </a:solidFill>
              </a:rPr>
              <a:t>Flexibility</a:t>
            </a:r>
            <a:r>
              <a:rPr lang="de-DE" b="1" dirty="0">
                <a:solidFill>
                  <a:srgbClr val="243D83"/>
                </a:solidFill>
              </a:rPr>
              <a:t> </a:t>
            </a:r>
            <a:r>
              <a:rPr lang="de-DE" b="1" dirty="0" err="1">
                <a:solidFill>
                  <a:srgbClr val="243D83"/>
                </a:solidFill>
              </a:rPr>
              <a:t>is</a:t>
            </a:r>
            <a:r>
              <a:rPr lang="de-DE" b="1" dirty="0">
                <a:solidFill>
                  <a:srgbClr val="243D83"/>
                </a:solidFill>
              </a:rPr>
              <a:t> </a:t>
            </a:r>
            <a:r>
              <a:rPr lang="de-DE" b="1" dirty="0" err="1">
                <a:solidFill>
                  <a:srgbClr val="243D83"/>
                </a:solidFill>
              </a:rPr>
              <a:t>valuable</a:t>
            </a:r>
            <a:r>
              <a:rPr lang="de-DE" b="1" dirty="0">
                <a:solidFill>
                  <a:srgbClr val="243D83"/>
                </a:solidFill>
              </a:rPr>
              <a:t> </a:t>
            </a:r>
            <a:r>
              <a:rPr lang="de-DE" b="1" dirty="0" err="1">
                <a:solidFill>
                  <a:srgbClr val="243D83"/>
                </a:solidFill>
              </a:rPr>
              <a:t>when</a:t>
            </a:r>
            <a:r>
              <a:rPr lang="de-DE" b="1" dirty="0">
                <a:solidFill>
                  <a:srgbClr val="243D83"/>
                </a:solidFill>
              </a:rPr>
              <a:t> </a:t>
            </a:r>
            <a:r>
              <a:rPr lang="de-DE" b="1" dirty="0" err="1">
                <a:solidFill>
                  <a:srgbClr val="243D83"/>
                </a:solidFill>
              </a:rPr>
              <a:t>it</a:t>
            </a:r>
            <a:r>
              <a:rPr lang="de-DE" b="1" dirty="0">
                <a:solidFill>
                  <a:srgbClr val="243D83"/>
                </a:solidFill>
              </a:rPr>
              <a:t> </a:t>
            </a:r>
            <a:r>
              <a:rPr lang="de-DE" b="1" dirty="0" err="1">
                <a:solidFill>
                  <a:srgbClr val="243D83"/>
                </a:solidFill>
              </a:rPr>
              <a:t>shifts</a:t>
            </a:r>
            <a:r>
              <a:rPr lang="de-DE" b="1" dirty="0">
                <a:solidFill>
                  <a:srgbClr val="243D83"/>
                </a:solidFill>
              </a:rPr>
              <a:t> </a:t>
            </a:r>
            <a:r>
              <a:rPr lang="de-DE" b="1" dirty="0" err="1">
                <a:solidFill>
                  <a:srgbClr val="243D83"/>
                </a:solidFill>
              </a:rPr>
              <a:t>heat</a:t>
            </a:r>
            <a:r>
              <a:rPr lang="de-DE" b="1" dirty="0">
                <a:solidFill>
                  <a:srgbClr val="243D83"/>
                </a:solidFill>
              </a:rPr>
              <a:t> </a:t>
            </a:r>
            <a:r>
              <a:rPr lang="de-DE" b="1" dirty="0" err="1">
                <a:solidFill>
                  <a:srgbClr val="243D83"/>
                </a:solidFill>
              </a:rPr>
              <a:t>intelligently</a:t>
            </a:r>
            <a:r>
              <a:rPr lang="de-DE" b="1" dirty="0">
                <a:solidFill>
                  <a:srgbClr val="243D83"/>
                </a:solidFill>
              </a:rPr>
              <a:t> </a:t>
            </a:r>
            <a:r>
              <a:rPr lang="de-DE" b="1" dirty="0" err="1">
                <a:solidFill>
                  <a:srgbClr val="243D83"/>
                </a:solidFill>
              </a:rPr>
              <a:t>without</a:t>
            </a:r>
            <a:r>
              <a:rPr lang="de-DE" b="1" dirty="0">
                <a:solidFill>
                  <a:srgbClr val="243D83"/>
                </a:solidFill>
              </a:rPr>
              <a:t> </a:t>
            </a:r>
            <a:r>
              <a:rPr lang="de-DE" b="1" dirty="0" err="1">
                <a:solidFill>
                  <a:srgbClr val="243D83"/>
                </a:solidFill>
              </a:rPr>
              <a:t>compromising</a:t>
            </a:r>
            <a:r>
              <a:rPr lang="de-DE" b="1" dirty="0">
                <a:solidFill>
                  <a:srgbClr val="243D83"/>
                </a:solidFill>
              </a:rPr>
              <a:t> </a:t>
            </a:r>
            <a:r>
              <a:rPr lang="de-DE" b="1" dirty="0" err="1">
                <a:solidFill>
                  <a:srgbClr val="243D83"/>
                </a:solidFill>
              </a:rPr>
              <a:t>service</a:t>
            </a:r>
            <a:r>
              <a:rPr lang="de-DE" b="1" dirty="0">
                <a:solidFill>
                  <a:srgbClr val="243D83"/>
                </a:solidFill>
              </a:rPr>
              <a:t>, </a:t>
            </a:r>
            <a:r>
              <a:rPr lang="de-DE" b="1" dirty="0" err="1">
                <a:solidFill>
                  <a:srgbClr val="243D83"/>
                </a:solidFill>
              </a:rPr>
              <a:t>efficiency</a:t>
            </a:r>
            <a:r>
              <a:rPr lang="de-DE" b="1" dirty="0">
                <a:solidFill>
                  <a:srgbClr val="243D83"/>
                </a:solidFill>
              </a:rPr>
              <a:t> </a:t>
            </a:r>
            <a:r>
              <a:rPr lang="de-DE" b="1" dirty="0" err="1">
                <a:solidFill>
                  <a:srgbClr val="243D83"/>
                </a:solidFill>
              </a:rPr>
              <a:t>or</a:t>
            </a:r>
            <a:r>
              <a:rPr lang="de-DE" b="1" dirty="0">
                <a:solidFill>
                  <a:srgbClr val="243D83"/>
                </a:solidFill>
              </a:rPr>
              <a:t> </a:t>
            </a:r>
            <a:r>
              <a:rPr lang="de-DE" b="1" dirty="0" err="1">
                <a:solidFill>
                  <a:srgbClr val="243D83"/>
                </a:solidFill>
              </a:rPr>
              <a:t>equipment</a:t>
            </a:r>
            <a:r>
              <a:rPr lang="de-DE" b="1" dirty="0">
                <a:solidFill>
                  <a:srgbClr val="243D83"/>
                </a:solidFill>
              </a:rPr>
              <a:t> </a:t>
            </a:r>
            <a:r>
              <a:rPr lang="de-DE" b="1" dirty="0" err="1">
                <a:solidFill>
                  <a:srgbClr val="243D83"/>
                </a:solidFill>
              </a:rPr>
              <a:t>operation</a:t>
            </a:r>
            <a:r>
              <a:rPr lang="de-DE" b="1" dirty="0">
                <a:solidFill>
                  <a:srgbClr val="243D83"/>
                </a:solidFill>
              </a:rPr>
              <a:t>.</a:t>
            </a:r>
            <a:endParaRPr lang="en-US" b="1" dirty="0">
              <a:solidFill>
                <a:srgbClr val="243D83"/>
              </a:solidFill>
            </a:endParaRPr>
          </a:p>
        </p:txBody>
      </p:sp>
    </p:spTree>
    <p:extLst>
      <p:ext uri="{BB962C8B-B14F-4D97-AF65-F5344CB8AC3E}">
        <p14:creationId xmlns:p14="http://schemas.microsoft.com/office/powerpoint/2010/main" val="3050761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B448212-AFA7-C801-8F23-FF1074933E3F}"/>
              </a:ext>
            </a:extLst>
          </p:cNvPr>
          <p:cNvPicPr>
            <a:picLocks noGrp="1" noChangeAspect="1"/>
          </p:cNvPicPr>
          <p:nvPr>
            <p:ph type="pic" sz="quarter" idx="21"/>
          </p:nvPr>
        </p:nvPicPr>
        <p:blipFill rotWithShape="1">
          <a:blip r:embed="rId2"/>
          <a:srcRect t="7813" b="7813"/>
          <a:stretch/>
        </p:blipFill>
        <p:spPr>
          <a:xfrm>
            <a:off x="4075536" y="0"/>
            <a:ext cx="8116464" cy="4845799"/>
          </a:xfrm>
          <a:prstGeom prst="rect">
            <a:avLst/>
          </a:prstGeom>
        </p:spPr>
      </p:pic>
      <p:pic>
        <p:nvPicPr>
          <p:cNvPr id="12" name="Picture 11">
            <a:extLst>
              <a:ext uri="{FF2B5EF4-FFF2-40B4-BE49-F238E27FC236}">
                <a16:creationId xmlns:a16="http://schemas.microsoft.com/office/drawing/2014/main" id="{C31DC548-0695-3321-A4B2-A33D09E9700C}"/>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Effect>
                      <a14:brightnessContrast contrast="24000"/>
                    </a14:imgEffect>
                  </a14:imgLayer>
                </a14:imgProps>
              </a:ext>
            </a:extLst>
          </a:blip>
          <a:stretch>
            <a:fillRect/>
          </a:stretch>
        </p:blipFill>
        <p:spPr>
          <a:xfrm>
            <a:off x="292388" y="4155337"/>
            <a:ext cx="3534005" cy="1226083"/>
          </a:xfrm>
          <a:prstGeom prst="rect">
            <a:avLst/>
          </a:prstGeom>
        </p:spPr>
      </p:pic>
      <p:sp>
        <p:nvSpPr>
          <p:cNvPr id="13" name="Freeform 12">
            <a:extLst>
              <a:ext uri="{FF2B5EF4-FFF2-40B4-BE49-F238E27FC236}">
                <a16:creationId xmlns:a16="http://schemas.microsoft.com/office/drawing/2014/main" id="{C76A1345-C374-2476-EFFF-9020720B84CB}"/>
              </a:ext>
            </a:extLst>
          </p:cNvPr>
          <p:cNvSpPr/>
          <p:nvPr/>
        </p:nvSpPr>
        <p:spPr>
          <a:xfrm>
            <a:off x="0" y="2571750"/>
            <a:ext cx="7265324" cy="31640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a:p>
        </p:txBody>
      </p:sp>
      <p:grpSp>
        <p:nvGrpSpPr>
          <p:cNvPr id="14" name="Graphic 40">
            <a:extLst>
              <a:ext uri="{FF2B5EF4-FFF2-40B4-BE49-F238E27FC236}">
                <a16:creationId xmlns:a16="http://schemas.microsoft.com/office/drawing/2014/main" id="{E287BD2A-85D3-444D-A8BD-2C1A2C7CA23E}"/>
              </a:ext>
            </a:extLst>
          </p:cNvPr>
          <p:cNvGrpSpPr/>
          <p:nvPr/>
        </p:nvGrpSpPr>
        <p:grpSpPr>
          <a:xfrm>
            <a:off x="3402847" y="1935328"/>
            <a:ext cx="5008963" cy="3105792"/>
            <a:chOff x="-3997860" y="6017904"/>
            <a:chExt cx="935163" cy="579845"/>
          </a:xfrm>
          <a:solidFill>
            <a:schemeClr val="bg1">
              <a:alpha val="14000"/>
            </a:schemeClr>
          </a:solidFill>
        </p:grpSpPr>
        <p:sp>
          <p:nvSpPr>
            <p:cNvPr id="15" name="Freeform 14">
              <a:extLst>
                <a:ext uri="{FF2B5EF4-FFF2-40B4-BE49-F238E27FC236}">
                  <a16:creationId xmlns:a16="http://schemas.microsoft.com/office/drawing/2014/main" id="{19B21C5C-5B8A-597C-E26B-6ABC2C720866}"/>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7C6A032D-6E22-AC74-B1C5-E3243FBEC655}"/>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0034D08-FC3F-1A9C-52D6-564953FD2765}"/>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A8B09239-E126-9D33-4C7B-09D54CE60F37}"/>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grpSp>
        <p:nvGrpSpPr>
          <p:cNvPr id="19" name="Group 18">
            <a:extLst>
              <a:ext uri="{FF2B5EF4-FFF2-40B4-BE49-F238E27FC236}">
                <a16:creationId xmlns:a16="http://schemas.microsoft.com/office/drawing/2014/main" id="{CD7B9958-CD19-3CFE-AD87-AB5F69D5178B}"/>
              </a:ext>
            </a:extLst>
          </p:cNvPr>
          <p:cNvGrpSpPr/>
          <p:nvPr/>
        </p:nvGrpSpPr>
        <p:grpSpPr>
          <a:xfrm>
            <a:off x="634540" y="4206240"/>
            <a:ext cx="3725917" cy="521077"/>
            <a:chOff x="1435435" y="1664126"/>
            <a:chExt cx="7687263" cy="1075079"/>
          </a:xfrm>
        </p:grpSpPr>
        <p:grpSp>
          <p:nvGrpSpPr>
            <p:cNvPr id="20" name="Graphic 3">
              <a:extLst>
                <a:ext uri="{FF2B5EF4-FFF2-40B4-BE49-F238E27FC236}">
                  <a16:creationId xmlns:a16="http://schemas.microsoft.com/office/drawing/2014/main" id="{59E85D05-360E-6028-A2DB-73480E884F4D}"/>
                </a:ext>
              </a:extLst>
            </p:cNvPr>
            <p:cNvGrpSpPr/>
            <p:nvPr/>
          </p:nvGrpSpPr>
          <p:grpSpPr>
            <a:xfrm>
              <a:off x="5403223" y="1664126"/>
              <a:ext cx="1074283" cy="1074283"/>
              <a:chOff x="1950027" y="2499889"/>
              <a:chExt cx="850463" cy="850463"/>
            </a:xfrm>
          </p:grpSpPr>
          <p:sp>
            <p:nvSpPr>
              <p:cNvPr id="39" name="Freeform 38">
                <a:extLst>
                  <a:ext uri="{FF2B5EF4-FFF2-40B4-BE49-F238E27FC236}">
                    <a16:creationId xmlns:a16="http://schemas.microsoft.com/office/drawing/2014/main" id="{D3840869-CD49-130F-CFCB-6E7604D92CBE}"/>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40" name="Graphic 3">
                <a:extLst>
                  <a:ext uri="{FF2B5EF4-FFF2-40B4-BE49-F238E27FC236}">
                    <a16:creationId xmlns:a16="http://schemas.microsoft.com/office/drawing/2014/main" id="{004B8C9E-B024-553E-30E4-80316E33F621}"/>
                  </a:ext>
                </a:extLst>
              </p:cNvPr>
              <p:cNvGrpSpPr/>
              <p:nvPr/>
            </p:nvGrpSpPr>
            <p:grpSpPr>
              <a:xfrm>
                <a:off x="2107521" y="2657382"/>
                <a:ext cx="535476" cy="535477"/>
                <a:chOff x="2107521" y="2657382"/>
                <a:chExt cx="535476" cy="535477"/>
              </a:xfrm>
              <a:solidFill>
                <a:srgbClr val="FFFFFF"/>
              </a:solidFill>
            </p:grpSpPr>
            <p:sp>
              <p:nvSpPr>
                <p:cNvPr id="41" name="Freeform 40">
                  <a:extLst>
                    <a:ext uri="{FF2B5EF4-FFF2-40B4-BE49-F238E27FC236}">
                      <a16:creationId xmlns:a16="http://schemas.microsoft.com/office/drawing/2014/main" id="{A61D3428-E237-C51B-CB5B-D1212530D10D}"/>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2" name="Freeform 41">
                  <a:extLst>
                    <a:ext uri="{FF2B5EF4-FFF2-40B4-BE49-F238E27FC236}">
                      <a16:creationId xmlns:a16="http://schemas.microsoft.com/office/drawing/2014/main" id="{55583C8F-9FA3-205F-31C1-73F93A33502B}"/>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3" name="Freeform 42">
                  <a:extLst>
                    <a:ext uri="{FF2B5EF4-FFF2-40B4-BE49-F238E27FC236}">
                      <a16:creationId xmlns:a16="http://schemas.microsoft.com/office/drawing/2014/main" id="{04AF8E2D-E42D-B38F-1DDA-184A58327395}"/>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21" name="Graphic 3">
              <a:extLst>
                <a:ext uri="{FF2B5EF4-FFF2-40B4-BE49-F238E27FC236}">
                  <a16:creationId xmlns:a16="http://schemas.microsoft.com/office/drawing/2014/main" id="{3C29E6BE-2064-E1BF-E44F-6AB99B25A182}"/>
                </a:ext>
              </a:extLst>
            </p:cNvPr>
            <p:cNvGrpSpPr/>
            <p:nvPr/>
          </p:nvGrpSpPr>
          <p:grpSpPr>
            <a:xfrm>
              <a:off x="6725819" y="1664126"/>
              <a:ext cx="1074283" cy="1074283"/>
              <a:chOff x="2998302" y="2499889"/>
              <a:chExt cx="850463" cy="850463"/>
            </a:xfrm>
          </p:grpSpPr>
          <p:sp>
            <p:nvSpPr>
              <p:cNvPr id="37" name="Freeform 36">
                <a:extLst>
                  <a:ext uri="{FF2B5EF4-FFF2-40B4-BE49-F238E27FC236}">
                    <a16:creationId xmlns:a16="http://schemas.microsoft.com/office/drawing/2014/main" id="{D170348B-6C79-6300-8C28-BD65B344D7A3}"/>
                  </a:ext>
                </a:extLst>
              </p:cNvPr>
              <p:cNvSpPr/>
              <p:nvPr/>
            </p:nvSpPr>
            <p:spPr>
              <a:xfrm>
                <a:off x="2998302" y="2499889"/>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4C56650D-62AD-08B8-3076-655E5A382CC9}"/>
                  </a:ext>
                </a:extLst>
              </p:cNvPr>
              <p:cNvSpPr/>
              <p:nvPr/>
            </p:nvSpPr>
            <p:spPr>
              <a:xfrm>
                <a:off x="3139416" y="2726679"/>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2" name="Graphic 3">
              <a:extLst>
                <a:ext uri="{FF2B5EF4-FFF2-40B4-BE49-F238E27FC236}">
                  <a16:creationId xmlns:a16="http://schemas.microsoft.com/office/drawing/2014/main" id="{3593F806-BB04-0094-7310-5726D60E613F}"/>
                </a:ext>
              </a:extLst>
            </p:cNvPr>
            <p:cNvGrpSpPr/>
            <p:nvPr/>
          </p:nvGrpSpPr>
          <p:grpSpPr>
            <a:xfrm>
              <a:off x="1435435" y="1664126"/>
              <a:ext cx="1074283" cy="1075079"/>
              <a:chOff x="-1196056" y="2499889"/>
              <a:chExt cx="850463" cy="851093"/>
            </a:xfrm>
          </p:grpSpPr>
          <p:sp>
            <p:nvSpPr>
              <p:cNvPr id="35" name="Freeform 34">
                <a:extLst>
                  <a:ext uri="{FF2B5EF4-FFF2-40B4-BE49-F238E27FC236}">
                    <a16:creationId xmlns:a16="http://schemas.microsoft.com/office/drawing/2014/main" id="{B3456E44-B9BF-0E53-13B9-4E86A3C0F83F}"/>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E55DCE3F-AC7D-3B4A-AFCE-2810427A1CF4}"/>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3" name="Group 22">
              <a:extLst>
                <a:ext uri="{FF2B5EF4-FFF2-40B4-BE49-F238E27FC236}">
                  <a16:creationId xmlns:a16="http://schemas.microsoft.com/office/drawing/2014/main" id="{DA8F9FCD-6ED9-5FC3-1253-BF800E650078}"/>
                </a:ext>
              </a:extLst>
            </p:cNvPr>
            <p:cNvGrpSpPr/>
            <p:nvPr/>
          </p:nvGrpSpPr>
          <p:grpSpPr>
            <a:xfrm>
              <a:off x="4080627" y="1664126"/>
              <a:ext cx="1074283" cy="1074283"/>
              <a:chOff x="3094393" y="4759137"/>
              <a:chExt cx="1074283" cy="1074283"/>
            </a:xfrm>
          </p:grpSpPr>
          <p:sp>
            <p:nvSpPr>
              <p:cNvPr id="30" name="Freeform 29">
                <a:extLst>
                  <a:ext uri="{FF2B5EF4-FFF2-40B4-BE49-F238E27FC236}">
                    <a16:creationId xmlns:a16="http://schemas.microsoft.com/office/drawing/2014/main" id="{708168D5-A048-0DE0-7B53-E2D0E03205C6}"/>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31" name="Group 30">
                <a:extLst>
                  <a:ext uri="{FF2B5EF4-FFF2-40B4-BE49-F238E27FC236}">
                    <a16:creationId xmlns:a16="http://schemas.microsoft.com/office/drawing/2014/main" id="{5EE6430E-74F6-64B5-7977-A7BFEE702DB3}"/>
                  </a:ext>
                </a:extLst>
              </p:cNvPr>
              <p:cNvGrpSpPr/>
              <p:nvPr/>
            </p:nvGrpSpPr>
            <p:grpSpPr>
              <a:xfrm>
                <a:off x="3303016" y="4946695"/>
                <a:ext cx="685139" cy="655838"/>
                <a:chOff x="3303016" y="4946695"/>
                <a:chExt cx="685139" cy="655838"/>
              </a:xfrm>
            </p:grpSpPr>
            <p:sp>
              <p:nvSpPr>
                <p:cNvPr id="32" name="Freeform 31">
                  <a:extLst>
                    <a:ext uri="{FF2B5EF4-FFF2-40B4-BE49-F238E27FC236}">
                      <a16:creationId xmlns:a16="http://schemas.microsoft.com/office/drawing/2014/main" id="{D0134C21-CFDF-ACED-4688-0D43F99F59B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F6C69316-DCEF-9713-19D6-B51B4A6C4474}"/>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D581E454-A541-D041-FA58-6146EC973B91}"/>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grpSp>
          <p:nvGrpSpPr>
            <p:cNvPr id="24" name="Group 23">
              <a:extLst>
                <a:ext uri="{FF2B5EF4-FFF2-40B4-BE49-F238E27FC236}">
                  <a16:creationId xmlns:a16="http://schemas.microsoft.com/office/drawing/2014/main" id="{5F3149CC-36F6-9935-3094-1590A82F7ED5}"/>
                </a:ext>
              </a:extLst>
            </p:cNvPr>
            <p:cNvGrpSpPr/>
            <p:nvPr/>
          </p:nvGrpSpPr>
          <p:grpSpPr>
            <a:xfrm>
              <a:off x="8048415" y="1664126"/>
              <a:ext cx="1074283" cy="1074283"/>
              <a:chOff x="9322844" y="1664126"/>
              <a:chExt cx="1074283" cy="1074283"/>
            </a:xfrm>
          </p:grpSpPr>
          <p:sp>
            <p:nvSpPr>
              <p:cNvPr id="28" name="Freeform 27">
                <a:extLst>
                  <a:ext uri="{FF2B5EF4-FFF2-40B4-BE49-F238E27FC236}">
                    <a16:creationId xmlns:a16="http://schemas.microsoft.com/office/drawing/2014/main" id="{78C5B9D1-70EC-6700-89D7-DCC2E523BAB2}"/>
                  </a:ext>
                </a:extLst>
              </p:cNvPr>
              <p:cNvSpPr/>
              <p:nvPr/>
            </p:nvSpPr>
            <p:spPr>
              <a:xfrm>
                <a:off x="9322844" y="1664126"/>
                <a:ext cx="1074283" cy="107428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7C8A7E7E-0300-82D4-AE57-93BBFA1A6BC1}"/>
                  </a:ext>
                </a:extLst>
              </p:cNvPr>
              <p:cNvSpPr/>
              <p:nvPr/>
            </p:nvSpPr>
            <p:spPr>
              <a:xfrm>
                <a:off x="9579398" y="1892779"/>
                <a:ext cx="576768" cy="659079"/>
              </a:xfrm>
              <a:custGeom>
                <a:avLst/>
                <a:gdLst>
                  <a:gd name="connsiteX0" fmla="*/ 432429 w 434715"/>
                  <a:gd name="connsiteY0" fmla="*/ 121749 h 496754"/>
                  <a:gd name="connsiteX1" fmla="*/ 430143 w 434715"/>
                  <a:gd name="connsiteY1" fmla="*/ 119462 h 496754"/>
                  <a:gd name="connsiteX2" fmla="*/ 413570 w 434715"/>
                  <a:gd name="connsiteY2" fmla="*/ 117748 h 496754"/>
                  <a:gd name="connsiteX3" fmla="*/ 316986 w 434715"/>
                  <a:gd name="connsiteY3" fmla="*/ 24022 h 496754"/>
                  <a:gd name="connsiteX4" fmla="*/ 314129 w 434715"/>
                  <a:gd name="connsiteY4" fmla="*/ 2876 h 496754"/>
                  <a:gd name="connsiteX5" fmla="*/ 311271 w 434715"/>
                  <a:gd name="connsiteY5" fmla="*/ 19 h 496754"/>
                  <a:gd name="connsiteX6" fmla="*/ 309557 w 434715"/>
                  <a:gd name="connsiteY6" fmla="*/ 19 h 496754"/>
                  <a:gd name="connsiteX7" fmla="*/ 232976 w 434715"/>
                  <a:gd name="connsiteY7" fmla="*/ 19 h 496754"/>
                  <a:gd name="connsiteX8" fmla="*/ 228404 w 434715"/>
                  <a:gd name="connsiteY8" fmla="*/ 4591 h 496754"/>
                  <a:gd name="connsiteX9" fmla="*/ 228404 w 434715"/>
                  <a:gd name="connsiteY9" fmla="*/ 337775 h 496754"/>
                  <a:gd name="connsiteX10" fmla="*/ 227833 w 434715"/>
                  <a:gd name="connsiteY10" fmla="*/ 350349 h 496754"/>
                  <a:gd name="connsiteX11" fmla="*/ 194114 w 434715"/>
                  <a:gd name="connsiteY11" fmla="*/ 400069 h 496754"/>
                  <a:gd name="connsiteX12" fmla="*/ 142108 w 434715"/>
                  <a:gd name="connsiteY12" fmla="*/ 409213 h 496754"/>
                  <a:gd name="connsiteX13" fmla="*/ 124963 w 434715"/>
                  <a:gd name="connsiteY13" fmla="*/ 403498 h 496754"/>
                  <a:gd name="connsiteX14" fmla="*/ 123819 w 434715"/>
                  <a:gd name="connsiteY14" fmla="*/ 402355 h 496754"/>
                  <a:gd name="connsiteX15" fmla="*/ 118104 w 434715"/>
                  <a:gd name="connsiteY15" fmla="*/ 398354 h 496754"/>
                  <a:gd name="connsiteX16" fmla="*/ 86672 w 434715"/>
                  <a:gd name="connsiteY16" fmla="*/ 330346 h 496754"/>
                  <a:gd name="connsiteX17" fmla="*/ 134106 w 434715"/>
                  <a:gd name="connsiteY17" fmla="*/ 271482 h 496754"/>
                  <a:gd name="connsiteX18" fmla="*/ 159824 w 434715"/>
                  <a:gd name="connsiteY18" fmla="*/ 267481 h 496754"/>
                  <a:gd name="connsiteX19" fmla="*/ 176398 w 434715"/>
                  <a:gd name="connsiteY19" fmla="*/ 269767 h 496754"/>
                  <a:gd name="connsiteX20" fmla="*/ 179255 w 434715"/>
                  <a:gd name="connsiteY20" fmla="*/ 267481 h 496754"/>
                  <a:gd name="connsiteX21" fmla="*/ 179255 w 434715"/>
                  <a:gd name="connsiteY21" fmla="*/ 265195 h 496754"/>
                  <a:gd name="connsiteX22" fmla="*/ 178683 w 434715"/>
                  <a:gd name="connsiteY22" fmla="*/ 201759 h 496754"/>
                  <a:gd name="connsiteX23" fmla="*/ 178683 w 434715"/>
                  <a:gd name="connsiteY23" fmla="*/ 184614 h 496754"/>
                  <a:gd name="connsiteX24" fmla="*/ 176398 w 434715"/>
                  <a:gd name="connsiteY24" fmla="*/ 182327 h 496754"/>
                  <a:gd name="connsiteX25" fmla="*/ 145536 w 434715"/>
                  <a:gd name="connsiteY25" fmla="*/ 181756 h 496754"/>
                  <a:gd name="connsiteX26" fmla="*/ 103817 w 434715"/>
                  <a:gd name="connsiteY26" fmla="*/ 190900 h 496754"/>
                  <a:gd name="connsiteX27" fmla="*/ 46667 w 434715"/>
                  <a:gd name="connsiteY27" fmla="*/ 226904 h 496754"/>
                  <a:gd name="connsiteX28" fmla="*/ 13520 w 434715"/>
                  <a:gd name="connsiteY28" fmla="*/ 274339 h 496754"/>
                  <a:gd name="connsiteX29" fmla="*/ 375 w 434715"/>
                  <a:gd name="connsiteY29" fmla="*/ 328060 h 496754"/>
                  <a:gd name="connsiteX30" fmla="*/ 947 w 434715"/>
                  <a:gd name="connsiteY30" fmla="*/ 352634 h 496754"/>
                  <a:gd name="connsiteX31" fmla="*/ 7805 w 434715"/>
                  <a:gd name="connsiteY31" fmla="*/ 385782 h 496754"/>
                  <a:gd name="connsiteX32" fmla="*/ 60954 w 434715"/>
                  <a:gd name="connsiteY32" fmla="*/ 462362 h 496754"/>
                  <a:gd name="connsiteX33" fmla="*/ 68955 w 434715"/>
                  <a:gd name="connsiteY33" fmla="*/ 468077 h 496754"/>
                  <a:gd name="connsiteX34" fmla="*/ 68955 w 434715"/>
                  <a:gd name="connsiteY34" fmla="*/ 468077 h 496754"/>
                  <a:gd name="connsiteX35" fmla="*/ 72956 w 434715"/>
                  <a:gd name="connsiteY35" fmla="*/ 471507 h 496754"/>
                  <a:gd name="connsiteX36" fmla="*/ 86100 w 434715"/>
                  <a:gd name="connsiteY36" fmla="*/ 479507 h 496754"/>
                  <a:gd name="connsiteX37" fmla="*/ 176398 w 434715"/>
                  <a:gd name="connsiteY37" fmla="*/ 495509 h 496754"/>
                  <a:gd name="connsiteX38" fmla="*/ 278696 w 434715"/>
                  <a:gd name="connsiteY38" fmla="*/ 441217 h 496754"/>
                  <a:gd name="connsiteX39" fmla="*/ 316415 w 434715"/>
                  <a:gd name="connsiteY39" fmla="*/ 338347 h 496754"/>
                  <a:gd name="connsiteX40" fmla="*/ 316415 w 434715"/>
                  <a:gd name="connsiteY40" fmla="*/ 172612 h 496754"/>
                  <a:gd name="connsiteX41" fmla="*/ 316986 w 434715"/>
                  <a:gd name="connsiteY41" fmla="*/ 168611 h 496754"/>
                  <a:gd name="connsiteX42" fmla="*/ 320415 w 434715"/>
                  <a:gd name="connsiteY42" fmla="*/ 170326 h 496754"/>
                  <a:gd name="connsiteX43" fmla="*/ 387281 w 434715"/>
                  <a:gd name="connsiteY43" fmla="*/ 198901 h 496754"/>
                  <a:gd name="connsiteX44" fmla="*/ 429572 w 434715"/>
                  <a:gd name="connsiteY44" fmla="*/ 204044 h 496754"/>
                  <a:gd name="connsiteX45" fmla="*/ 434716 w 434715"/>
                  <a:gd name="connsiteY45" fmla="*/ 199472 h 496754"/>
                  <a:gd name="connsiteX46" fmla="*/ 432429 w 434715"/>
                  <a:gd name="connsiteY46" fmla="*/ 121749 h 49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4715" h="496754">
                    <a:moveTo>
                      <a:pt x="432429" y="121749"/>
                    </a:moveTo>
                    <a:cubicBezTo>
                      <a:pt x="432429" y="119462"/>
                      <a:pt x="432429" y="119462"/>
                      <a:pt x="430143" y="119462"/>
                    </a:cubicBezTo>
                    <a:cubicBezTo>
                      <a:pt x="424429" y="119462"/>
                      <a:pt x="418714" y="118891"/>
                      <a:pt x="413570" y="117748"/>
                    </a:cubicBezTo>
                    <a:cubicBezTo>
                      <a:pt x="393568" y="114890"/>
                      <a:pt x="327845" y="80600"/>
                      <a:pt x="316986" y="24022"/>
                    </a:cubicBezTo>
                    <a:cubicBezTo>
                      <a:pt x="316986" y="22879"/>
                      <a:pt x="314129" y="9163"/>
                      <a:pt x="314129" y="2876"/>
                    </a:cubicBezTo>
                    <a:cubicBezTo>
                      <a:pt x="314129" y="19"/>
                      <a:pt x="314129" y="19"/>
                      <a:pt x="311271" y="19"/>
                    </a:cubicBezTo>
                    <a:cubicBezTo>
                      <a:pt x="310700" y="19"/>
                      <a:pt x="310129" y="19"/>
                      <a:pt x="309557" y="19"/>
                    </a:cubicBezTo>
                    <a:cubicBezTo>
                      <a:pt x="283839" y="19"/>
                      <a:pt x="258122" y="19"/>
                      <a:pt x="232976" y="19"/>
                    </a:cubicBezTo>
                    <a:cubicBezTo>
                      <a:pt x="227833" y="19"/>
                      <a:pt x="228404" y="-553"/>
                      <a:pt x="228404" y="4591"/>
                    </a:cubicBezTo>
                    <a:cubicBezTo>
                      <a:pt x="228404" y="115462"/>
                      <a:pt x="228404" y="226904"/>
                      <a:pt x="228404" y="337775"/>
                    </a:cubicBezTo>
                    <a:cubicBezTo>
                      <a:pt x="228404" y="341776"/>
                      <a:pt x="228404" y="345777"/>
                      <a:pt x="227833" y="350349"/>
                    </a:cubicBezTo>
                    <a:cubicBezTo>
                      <a:pt x="223832" y="372065"/>
                      <a:pt x="212973" y="388639"/>
                      <a:pt x="194114" y="400069"/>
                    </a:cubicBezTo>
                    <a:cubicBezTo>
                      <a:pt x="178112" y="409784"/>
                      <a:pt x="160395" y="412642"/>
                      <a:pt x="142108" y="409213"/>
                    </a:cubicBezTo>
                    <a:cubicBezTo>
                      <a:pt x="136393" y="408070"/>
                      <a:pt x="130678" y="405784"/>
                      <a:pt x="124963" y="403498"/>
                    </a:cubicBezTo>
                    <a:cubicBezTo>
                      <a:pt x="124391" y="402927"/>
                      <a:pt x="123819" y="402927"/>
                      <a:pt x="123819" y="402355"/>
                    </a:cubicBezTo>
                    <a:cubicBezTo>
                      <a:pt x="122105" y="400640"/>
                      <a:pt x="119819" y="399497"/>
                      <a:pt x="118104" y="398354"/>
                    </a:cubicBezTo>
                    <a:cubicBezTo>
                      <a:pt x="94673" y="381781"/>
                      <a:pt x="83243" y="358921"/>
                      <a:pt x="86672" y="330346"/>
                    </a:cubicBezTo>
                    <a:cubicBezTo>
                      <a:pt x="90101" y="301199"/>
                      <a:pt x="106674" y="281769"/>
                      <a:pt x="134106" y="271482"/>
                    </a:cubicBezTo>
                    <a:cubicBezTo>
                      <a:pt x="142108" y="268624"/>
                      <a:pt x="150680" y="267481"/>
                      <a:pt x="159824" y="267481"/>
                    </a:cubicBezTo>
                    <a:cubicBezTo>
                      <a:pt x="165539" y="268052"/>
                      <a:pt x="171254" y="268624"/>
                      <a:pt x="176398" y="269767"/>
                    </a:cubicBezTo>
                    <a:cubicBezTo>
                      <a:pt x="178112" y="270339"/>
                      <a:pt x="179255" y="269767"/>
                      <a:pt x="179255" y="267481"/>
                    </a:cubicBezTo>
                    <a:cubicBezTo>
                      <a:pt x="179255" y="266909"/>
                      <a:pt x="179255" y="266338"/>
                      <a:pt x="179255" y="265195"/>
                    </a:cubicBezTo>
                    <a:cubicBezTo>
                      <a:pt x="179255" y="245192"/>
                      <a:pt x="178683" y="201759"/>
                      <a:pt x="178683" y="201759"/>
                    </a:cubicBezTo>
                    <a:cubicBezTo>
                      <a:pt x="178683" y="196044"/>
                      <a:pt x="178683" y="190329"/>
                      <a:pt x="178683" y="184614"/>
                    </a:cubicBezTo>
                    <a:cubicBezTo>
                      <a:pt x="178683" y="182899"/>
                      <a:pt x="178112" y="182899"/>
                      <a:pt x="176398" y="182327"/>
                    </a:cubicBezTo>
                    <a:cubicBezTo>
                      <a:pt x="166110" y="181184"/>
                      <a:pt x="155823" y="180613"/>
                      <a:pt x="145536" y="181756"/>
                    </a:cubicBezTo>
                    <a:cubicBezTo>
                      <a:pt x="131249" y="182899"/>
                      <a:pt x="117533" y="185756"/>
                      <a:pt x="103817" y="190900"/>
                    </a:cubicBezTo>
                    <a:cubicBezTo>
                      <a:pt x="82100" y="198901"/>
                      <a:pt x="63240" y="210902"/>
                      <a:pt x="46667" y="226904"/>
                    </a:cubicBezTo>
                    <a:cubicBezTo>
                      <a:pt x="32379" y="240620"/>
                      <a:pt x="21521" y="256622"/>
                      <a:pt x="13520" y="274339"/>
                    </a:cubicBezTo>
                    <a:cubicBezTo>
                      <a:pt x="5519" y="291484"/>
                      <a:pt x="1518" y="309772"/>
                      <a:pt x="375" y="328060"/>
                    </a:cubicBezTo>
                    <a:cubicBezTo>
                      <a:pt x="-196" y="336061"/>
                      <a:pt x="-196" y="344634"/>
                      <a:pt x="947" y="352634"/>
                    </a:cubicBezTo>
                    <a:cubicBezTo>
                      <a:pt x="2090" y="364064"/>
                      <a:pt x="4376" y="374923"/>
                      <a:pt x="7805" y="385782"/>
                    </a:cubicBezTo>
                    <a:cubicBezTo>
                      <a:pt x="17520" y="416642"/>
                      <a:pt x="35808" y="442360"/>
                      <a:pt x="60954" y="462362"/>
                    </a:cubicBezTo>
                    <a:cubicBezTo>
                      <a:pt x="63812" y="464649"/>
                      <a:pt x="66098" y="466934"/>
                      <a:pt x="68955" y="468077"/>
                    </a:cubicBezTo>
                    <a:cubicBezTo>
                      <a:pt x="68955" y="468077"/>
                      <a:pt x="68955" y="468077"/>
                      <a:pt x="68955" y="468077"/>
                    </a:cubicBezTo>
                    <a:cubicBezTo>
                      <a:pt x="70098" y="469220"/>
                      <a:pt x="71813" y="470364"/>
                      <a:pt x="72956" y="471507"/>
                    </a:cubicBezTo>
                    <a:cubicBezTo>
                      <a:pt x="76956" y="474364"/>
                      <a:pt x="81528" y="477222"/>
                      <a:pt x="86100" y="479507"/>
                    </a:cubicBezTo>
                    <a:cubicBezTo>
                      <a:pt x="114675" y="493795"/>
                      <a:pt x="144393" y="499510"/>
                      <a:pt x="176398" y="495509"/>
                    </a:cubicBezTo>
                    <a:cubicBezTo>
                      <a:pt x="217545" y="490366"/>
                      <a:pt x="251835" y="472078"/>
                      <a:pt x="278696" y="441217"/>
                    </a:cubicBezTo>
                    <a:cubicBezTo>
                      <a:pt x="303842" y="411499"/>
                      <a:pt x="316415" y="377209"/>
                      <a:pt x="316415" y="338347"/>
                    </a:cubicBezTo>
                    <a:cubicBezTo>
                      <a:pt x="316986" y="282912"/>
                      <a:pt x="316415" y="227476"/>
                      <a:pt x="316415" y="172612"/>
                    </a:cubicBezTo>
                    <a:cubicBezTo>
                      <a:pt x="316415" y="171469"/>
                      <a:pt x="315844" y="169183"/>
                      <a:pt x="316986" y="168611"/>
                    </a:cubicBezTo>
                    <a:cubicBezTo>
                      <a:pt x="318129" y="168040"/>
                      <a:pt x="319273" y="169754"/>
                      <a:pt x="320415" y="170326"/>
                    </a:cubicBezTo>
                    <a:cubicBezTo>
                      <a:pt x="340989" y="184042"/>
                      <a:pt x="363278" y="193757"/>
                      <a:pt x="387281" y="198901"/>
                    </a:cubicBezTo>
                    <a:cubicBezTo>
                      <a:pt x="400997" y="202330"/>
                      <a:pt x="415284" y="204044"/>
                      <a:pt x="429572" y="204044"/>
                    </a:cubicBezTo>
                    <a:cubicBezTo>
                      <a:pt x="434144" y="204044"/>
                      <a:pt x="434716" y="204044"/>
                      <a:pt x="434716" y="199472"/>
                    </a:cubicBezTo>
                    <a:cubicBezTo>
                      <a:pt x="433001" y="180613"/>
                      <a:pt x="432429" y="126892"/>
                      <a:pt x="432429" y="121749"/>
                    </a:cubicBezTo>
                    <a:close/>
                  </a:path>
                </a:pathLst>
              </a:custGeom>
              <a:solidFill>
                <a:srgbClr val="FFFFFF"/>
              </a:solidFill>
              <a:ln w="5715" cap="flat">
                <a:noFill/>
                <a:prstDash val="solid"/>
                <a:miter/>
              </a:ln>
            </p:spPr>
            <p:txBody>
              <a:bodyPr rtlCol="0" anchor="ctr"/>
              <a:lstStyle/>
              <a:p>
                <a:endParaRPr lang="en-US"/>
              </a:p>
            </p:txBody>
          </p:sp>
        </p:grpSp>
        <p:grpSp>
          <p:nvGrpSpPr>
            <p:cNvPr id="25" name="Group 24">
              <a:extLst>
                <a:ext uri="{FF2B5EF4-FFF2-40B4-BE49-F238E27FC236}">
                  <a16:creationId xmlns:a16="http://schemas.microsoft.com/office/drawing/2014/main" id="{87F9643B-03EB-D035-41E3-073E561412E4}"/>
                </a:ext>
              </a:extLst>
            </p:cNvPr>
            <p:cNvGrpSpPr/>
            <p:nvPr/>
          </p:nvGrpSpPr>
          <p:grpSpPr>
            <a:xfrm>
              <a:off x="2758031" y="1664126"/>
              <a:ext cx="1074283" cy="1074283"/>
              <a:chOff x="2779401" y="1664126"/>
              <a:chExt cx="1074283" cy="1074283"/>
            </a:xfrm>
          </p:grpSpPr>
          <p:sp>
            <p:nvSpPr>
              <p:cNvPr id="26" name="Freeform 25">
                <a:extLst>
                  <a:ext uri="{FF2B5EF4-FFF2-40B4-BE49-F238E27FC236}">
                    <a16:creationId xmlns:a16="http://schemas.microsoft.com/office/drawing/2014/main" id="{E2FBD999-7785-63D9-4FFB-A2DCB10A84D3}"/>
                  </a:ext>
                </a:extLst>
              </p:cNvPr>
              <p:cNvSpPr/>
              <p:nvPr/>
            </p:nvSpPr>
            <p:spPr>
              <a:xfrm>
                <a:off x="2779401" y="166412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Graphic 3">
                <a:extLst>
                  <a:ext uri="{FF2B5EF4-FFF2-40B4-BE49-F238E27FC236}">
                    <a16:creationId xmlns:a16="http://schemas.microsoft.com/office/drawing/2014/main" id="{46A32A10-FD89-FDD3-C451-8E412CE964E2}"/>
                  </a:ext>
                </a:extLst>
              </p:cNvPr>
              <p:cNvSpPr/>
              <p:nvPr/>
            </p:nvSpPr>
            <p:spPr>
              <a:xfrm>
                <a:off x="2990503" y="1889431"/>
                <a:ext cx="652752" cy="615571"/>
              </a:xfrm>
              <a:custGeom>
                <a:avLst/>
                <a:gdLst>
                  <a:gd name="connsiteX0" fmla="*/ 40005 w 300989"/>
                  <a:gd name="connsiteY0" fmla="*/ 18097 h 283844"/>
                  <a:gd name="connsiteX1" fmla="*/ 220980 w 300989"/>
                  <a:gd name="connsiteY1" fmla="*/ 260985 h 283844"/>
                  <a:gd name="connsiteX2" fmla="*/ 258127 w 300989"/>
                  <a:gd name="connsiteY2" fmla="*/ 260985 h 283844"/>
                  <a:gd name="connsiteX3" fmla="*/ 76200 w 300989"/>
                  <a:gd name="connsiteY3" fmla="*/ 18097 h 283844"/>
                  <a:gd name="connsiteX4" fmla="*/ 40005 w 300989"/>
                  <a:gd name="connsiteY4" fmla="*/ 18097 h 283844"/>
                  <a:gd name="connsiteX5" fmla="*/ 0 w 300989"/>
                  <a:gd name="connsiteY5" fmla="*/ 0 h 283844"/>
                  <a:gd name="connsiteX6" fmla="*/ 85725 w 300989"/>
                  <a:gd name="connsiteY6" fmla="*/ 0 h 283844"/>
                  <a:gd name="connsiteX7" fmla="*/ 164782 w 300989"/>
                  <a:gd name="connsiteY7" fmla="*/ 102870 h 283844"/>
                  <a:gd name="connsiteX8" fmla="*/ 263842 w 300989"/>
                  <a:gd name="connsiteY8" fmla="*/ 0 h 283844"/>
                  <a:gd name="connsiteX9" fmla="*/ 290513 w 300989"/>
                  <a:gd name="connsiteY9" fmla="*/ 0 h 283844"/>
                  <a:gd name="connsiteX10" fmla="*/ 178117 w 300989"/>
                  <a:gd name="connsiteY10" fmla="*/ 121920 h 283844"/>
                  <a:gd name="connsiteX11" fmla="*/ 164782 w 300989"/>
                  <a:gd name="connsiteY11" fmla="*/ 104775 h 283844"/>
                  <a:gd name="connsiteX12" fmla="*/ 300990 w 300989"/>
                  <a:gd name="connsiteY12" fmla="*/ 283845 h 283844"/>
                  <a:gd name="connsiteX13" fmla="*/ 208597 w 300989"/>
                  <a:gd name="connsiteY13" fmla="*/ 283845 h 283844"/>
                  <a:gd name="connsiteX14" fmla="*/ 126682 w 300989"/>
                  <a:gd name="connsiteY14" fmla="*/ 173355 h 283844"/>
                  <a:gd name="connsiteX15" fmla="*/ 31432 w 300989"/>
                  <a:gd name="connsiteY15" fmla="*/ 276225 h 283844"/>
                  <a:gd name="connsiteX16" fmla="*/ 3810 w 300989"/>
                  <a:gd name="connsiteY16" fmla="*/ 276225 h 283844"/>
                  <a:gd name="connsiteX17" fmla="*/ 116205 w 300989"/>
                  <a:gd name="connsiteY17" fmla="*/ 157163 h 283844"/>
                  <a:gd name="connsiteX18" fmla="*/ 0 w 300989"/>
                  <a:gd name="connsiteY18" fmla="*/ 0 h 28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989" h="283844">
                    <a:moveTo>
                      <a:pt x="40005" y="18097"/>
                    </a:moveTo>
                    <a:lnTo>
                      <a:pt x="220980" y="260985"/>
                    </a:lnTo>
                    <a:lnTo>
                      <a:pt x="258127" y="260985"/>
                    </a:lnTo>
                    <a:lnTo>
                      <a:pt x="76200" y="18097"/>
                    </a:lnTo>
                    <a:lnTo>
                      <a:pt x="40005" y="18097"/>
                    </a:lnTo>
                    <a:close/>
                    <a:moveTo>
                      <a:pt x="0" y="0"/>
                    </a:moveTo>
                    <a:lnTo>
                      <a:pt x="85725" y="0"/>
                    </a:lnTo>
                    <a:lnTo>
                      <a:pt x="164782" y="102870"/>
                    </a:lnTo>
                    <a:lnTo>
                      <a:pt x="263842" y="0"/>
                    </a:lnTo>
                    <a:lnTo>
                      <a:pt x="290513" y="0"/>
                    </a:lnTo>
                    <a:lnTo>
                      <a:pt x="178117" y="121920"/>
                    </a:lnTo>
                    <a:lnTo>
                      <a:pt x="164782" y="104775"/>
                    </a:lnTo>
                    <a:lnTo>
                      <a:pt x="300990" y="283845"/>
                    </a:lnTo>
                    <a:lnTo>
                      <a:pt x="208597" y="283845"/>
                    </a:lnTo>
                    <a:lnTo>
                      <a:pt x="126682" y="173355"/>
                    </a:lnTo>
                    <a:lnTo>
                      <a:pt x="31432" y="276225"/>
                    </a:lnTo>
                    <a:lnTo>
                      <a:pt x="3810" y="276225"/>
                    </a:lnTo>
                    <a:lnTo>
                      <a:pt x="116205" y="157163"/>
                    </a:lnTo>
                    <a:lnTo>
                      <a:pt x="0" y="0"/>
                    </a:lnTo>
                    <a:close/>
                  </a:path>
                </a:pathLst>
              </a:custGeom>
              <a:solidFill>
                <a:srgbClr val="FFFFFF"/>
              </a:solidFill>
              <a:ln w="9525" cap="flat">
                <a:noFill/>
                <a:prstDash val="solid"/>
                <a:miter/>
              </a:ln>
            </p:spPr>
            <p:txBody>
              <a:bodyPr rtlCol="0" anchor="ctr"/>
              <a:lstStyle/>
              <a:p>
                <a:endParaRPr lang="en-US"/>
              </a:p>
            </p:txBody>
          </p:sp>
        </p:grpSp>
      </p:grpSp>
      <p:pic>
        <p:nvPicPr>
          <p:cNvPr id="46" name="Picture 45">
            <a:extLst>
              <a:ext uri="{FF2B5EF4-FFF2-40B4-BE49-F238E27FC236}">
                <a16:creationId xmlns:a16="http://schemas.microsoft.com/office/drawing/2014/main" id="{8CCFCDC5-EC93-AE6C-D339-60B8455378C8}"/>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Effect>
                      <a14:brightnessContrast contrast="24000"/>
                    </a14:imgEffect>
                  </a14:imgLayer>
                </a14:imgProps>
              </a:ext>
            </a:extLst>
          </a:blip>
          <a:stretch>
            <a:fillRect/>
          </a:stretch>
        </p:blipFill>
        <p:spPr>
          <a:xfrm>
            <a:off x="7427479" y="3225337"/>
            <a:ext cx="4353683" cy="1510461"/>
          </a:xfrm>
          <a:prstGeom prst="rect">
            <a:avLst/>
          </a:prstGeom>
        </p:spPr>
      </p:pic>
      <p:sp>
        <p:nvSpPr>
          <p:cNvPr id="47" name="Text Placeholder 12">
            <a:extLst>
              <a:ext uri="{FF2B5EF4-FFF2-40B4-BE49-F238E27FC236}">
                <a16:creationId xmlns:a16="http://schemas.microsoft.com/office/drawing/2014/main" id="{36C72C74-BE12-6622-5ABE-A0E6D8E012CD}"/>
              </a:ext>
            </a:extLst>
          </p:cNvPr>
          <p:cNvSpPr txBox="1">
            <a:spLocks/>
          </p:cNvSpPr>
          <p:nvPr/>
        </p:nvSpPr>
        <p:spPr>
          <a:xfrm>
            <a:off x="7049193" y="5482785"/>
            <a:ext cx="5142807"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defTabSz="3343281" rtl="0" eaLnBrk="1" latinLnBrk="0" hangingPunct="1">
              <a:lnSpc>
                <a:spcPct val="100000"/>
              </a:lnSpc>
              <a:spcBef>
                <a:spcPts val="0"/>
              </a:spcBef>
              <a:buFont typeface="Arial" panose="020B0604020202020204" pitchFamily="34" charset="0"/>
              <a:buNone/>
              <a:tabLst/>
              <a:defRPr sz="26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algn="ctr"/>
            <a:r>
              <a:rPr lang="en-US" sz="2800" err="1"/>
              <a:t>www.</a:t>
            </a:r>
            <a:r>
              <a:rPr lang="en-US" sz="2800" b="1" err="1"/>
              <a:t>repowerregions</a:t>
            </a:r>
            <a:r>
              <a:rPr lang="en-US" sz="2800" err="1"/>
              <a:t>.eu</a:t>
            </a:r>
            <a:endParaRPr lang="en-US" sz="2800"/>
          </a:p>
        </p:txBody>
      </p:sp>
      <p:sp>
        <p:nvSpPr>
          <p:cNvPr id="48" name="Text Placeholder 3">
            <a:extLst>
              <a:ext uri="{FF2B5EF4-FFF2-40B4-BE49-F238E27FC236}">
                <a16:creationId xmlns:a16="http://schemas.microsoft.com/office/drawing/2014/main" id="{2889597E-B149-4893-CD8B-77B7F9038A24}"/>
              </a:ext>
            </a:extLst>
          </p:cNvPr>
          <p:cNvSpPr txBox="1">
            <a:spLocks/>
          </p:cNvSpPr>
          <p:nvPr/>
        </p:nvSpPr>
        <p:spPr>
          <a:xfrm>
            <a:off x="585285" y="3321077"/>
            <a:ext cx="4853086" cy="1008397"/>
          </a:xfrm>
          <a:prstGeom prst="rect">
            <a:avLst/>
          </a:prstGeom>
        </p:spPr>
        <p:txBody>
          <a:bodyPr/>
          <a:lstStyle>
            <a:lvl1pPr marL="835822" indent="-835822" algn="l" defTabSz="3343281" rtl="0" eaLnBrk="1" latinLnBrk="0" hangingPunct="1">
              <a:lnSpc>
                <a:spcPct val="100000"/>
              </a:lnSpc>
              <a:spcBef>
                <a:spcPts val="3657"/>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1pPr>
            <a:lvl2pPr marL="2507462"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2pPr>
            <a:lvl3pPr marL="4179101"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3pPr>
            <a:lvl4pPr marL="5850740"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4pPr>
            <a:lvl5pPr marL="7522384"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0" indent="0">
              <a:buNone/>
            </a:pPr>
            <a:r>
              <a:rPr lang="en-US" b="1" dirty="0">
                <a:solidFill>
                  <a:schemeClr val="bg1"/>
                </a:solidFill>
              </a:rPr>
              <a:t>Follow our journey</a:t>
            </a:r>
          </a:p>
        </p:txBody>
      </p:sp>
    </p:spTree>
    <p:extLst>
      <p:ext uri="{BB962C8B-B14F-4D97-AF65-F5344CB8AC3E}">
        <p14:creationId xmlns:p14="http://schemas.microsoft.com/office/powerpoint/2010/main" val="1745708739"/>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gazine Layout 01 - AE_CA_v4" id="{F9D5F4D5-9454-45C5-AFC0-38A7887A0E87}" vid="{A7535069-094F-4B33-8094-ED35EDC7CF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02253C9AEBC71C47A227A4829C21DF97" ma:contentTypeVersion="12" ma:contentTypeDescription="Создание документа." ma:contentTypeScope="" ma:versionID="c08ecda7829650c9ca8e883389edc514">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95b37ab51bf15cb650d477a5fdec67b1"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Теги изображений"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C608A1-BE74-439D-935C-D10972817A01}"/>
</file>

<file path=customXml/itemProps2.xml><?xml version="1.0" encoding="utf-8"?>
<ds:datastoreItem xmlns:ds="http://schemas.openxmlformats.org/officeDocument/2006/customXml" ds:itemID="{969AD2B3-D789-4FC7-A14D-89ADA76B73A8}">
  <ds:schemaRefs>
    <ds:schemaRef ds:uri="http://schemas.microsoft.com/office/infopath/2007/PartnerControls"/>
    <ds:schemaRef ds:uri="http://www.w3.org/XML/1998/namespace"/>
    <ds:schemaRef ds:uri="http://schemas.microsoft.com/office/2006/documentManagement/types"/>
    <ds:schemaRef ds:uri="http://purl.org/dc/dcmitype/"/>
    <ds:schemaRef ds:uri="http://purl.org/dc/elements/1.1/"/>
    <ds:schemaRef ds:uri="6c6dc0c2-662f-483e-a2ac-c4906ac02010"/>
    <ds:schemaRef ds:uri="http://schemas.openxmlformats.org/package/2006/metadata/core-properties"/>
    <ds:schemaRef ds:uri="02ef16f0-a918-4a7c-ac07-b4517a8518d9"/>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39800E7-4362-4A70-9B48-B5AE1C9F47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Magazine layout</Template>
  <TotalTime>0</TotalTime>
  <Words>2727</Words>
  <Application>Microsoft Office PowerPoint</Application>
  <PresentationFormat>Widescreen</PresentationFormat>
  <Paragraphs>422</Paragraphs>
  <Slides>25</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 cover</dc:title>
  <dc:creator>Samantha Carty</dc:creator>
  <cp:lastModifiedBy>Raimonds Bogdanovičs</cp:lastModifiedBy>
  <cp:revision>104</cp:revision>
  <dcterms:created xsi:type="dcterms:W3CDTF">2021-06-15T11:45:52Z</dcterms:created>
  <dcterms:modified xsi:type="dcterms:W3CDTF">2026-07-26T16:57:34Z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y fmtid="{D5CDD505-2E9C-101B-9397-08002B2CF9AE}" pid="3" name="MediaServiceImageTags">
    <vt:lpwstr/>
  </property>
</Properties>
</file>