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handoutMasterIdLst>
    <p:handoutMasterId r:id="rId33"/>
  </p:handoutMasterIdLst>
  <p:sldIdLst>
    <p:sldId id="680" r:id="rId5"/>
    <p:sldId id="681" r:id="rId6"/>
    <p:sldId id="789" r:id="rId7"/>
    <p:sldId id="757" r:id="rId8"/>
    <p:sldId id="758" r:id="rId9"/>
    <p:sldId id="760" r:id="rId10"/>
    <p:sldId id="780" r:id="rId11"/>
    <p:sldId id="786" r:id="rId12"/>
    <p:sldId id="761" r:id="rId13"/>
    <p:sldId id="764" r:id="rId14"/>
    <p:sldId id="762" r:id="rId15"/>
    <p:sldId id="787" r:id="rId16"/>
    <p:sldId id="788" r:id="rId17"/>
    <p:sldId id="752" r:id="rId18"/>
    <p:sldId id="767" r:id="rId19"/>
    <p:sldId id="765" r:id="rId20"/>
    <p:sldId id="753" r:id="rId21"/>
    <p:sldId id="769" r:id="rId22"/>
    <p:sldId id="773" r:id="rId23"/>
    <p:sldId id="754" r:id="rId24"/>
    <p:sldId id="781" r:id="rId25"/>
    <p:sldId id="783" r:id="rId26"/>
    <p:sldId id="775" r:id="rId27"/>
    <p:sldId id="776" r:id="rId28"/>
    <p:sldId id="778" r:id="rId29"/>
    <p:sldId id="669" r:id="rId30"/>
    <p:sldId id="693" r:id="rId31"/>
  </p:sldIdLst>
  <p:sldSz cx="12192000" cy="6858000"/>
  <p:notesSz cx="6858000" cy="9144000"/>
  <p:defaultTextStyle>
    <a:defPPr>
      <a:defRPr lang="en-US"/>
    </a:defPPr>
    <a:lvl1pPr marL="0" algn="l" defTabSz="325892" rtl="0" eaLnBrk="1" latinLnBrk="0" hangingPunct="1">
      <a:defRPr sz="1283" kern="1200">
        <a:solidFill>
          <a:schemeClr val="tx1"/>
        </a:solidFill>
        <a:latin typeface="+mn-lt"/>
        <a:ea typeface="+mn-ea"/>
        <a:cs typeface="+mn-cs"/>
      </a:defRPr>
    </a:lvl1pPr>
    <a:lvl2pPr marL="325892" algn="l" defTabSz="325892" rtl="0" eaLnBrk="1" latinLnBrk="0" hangingPunct="1">
      <a:defRPr sz="1283" kern="1200">
        <a:solidFill>
          <a:schemeClr val="tx1"/>
        </a:solidFill>
        <a:latin typeface="+mn-lt"/>
        <a:ea typeface="+mn-ea"/>
        <a:cs typeface="+mn-cs"/>
      </a:defRPr>
    </a:lvl2pPr>
    <a:lvl3pPr marL="651784" algn="l" defTabSz="325892" rtl="0" eaLnBrk="1" latinLnBrk="0" hangingPunct="1">
      <a:defRPr sz="1283" kern="1200">
        <a:solidFill>
          <a:schemeClr val="tx1"/>
        </a:solidFill>
        <a:latin typeface="+mn-lt"/>
        <a:ea typeface="+mn-ea"/>
        <a:cs typeface="+mn-cs"/>
      </a:defRPr>
    </a:lvl3pPr>
    <a:lvl4pPr marL="977676" algn="l" defTabSz="325892" rtl="0" eaLnBrk="1" latinLnBrk="0" hangingPunct="1">
      <a:defRPr sz="1283" kern="1200">
        <a:solidFill>
          <a:schemeClr val="tx1"/>
        </a:solidFill>
        <a:latin typeface="+mn-lt"/>
        <a:ea typeface="+mn-ea"/>
        <a:cs typeface="+mn-cs"/>
      </a:defRPr>
    </a:lvl4pPr>
    <a:lvl5pPr marL="1303569" algn="l" defTabSz="325892" rtl="0" eaLnBrk="1" latinLnBrk="0" hangingPunct="1">
      <a:defRPr sz="1283" kern="1200">
        <a:solidFill>
          <a:schemeClr val="tx1"/>
        </a:solidFill>
        <a:latin typeface="+mn-lt"/>
        <a:ea typeface="+mn-ea"/>
        <a:cs typeface="+mn-cs"/>
      </a:defRPr>
    </a:lvl5pPr>
    <a:lvl6pPr marL="1629461" algn="l" defTabSz="325892" rtl="0" eaLnBrk="1" latinLnBrk="0" hangingPunct="1">
      <a:defRPr sz="1283" kern="1200">
        <a:solidFill>
          <a:schemeClr val="tx1"/>
        </a:solidFill>
        <a:latin typeface="+mn-lt"/>
        <a:ea typeface="+mn-ea"/>
        <a:cs typeface="+mn-cs"/>
      </a:defRPr>
    </a:lvl6pPr>
    <a:lvl7pPr marL="1955353" algn="l" defTabSz="325892" rtl="0" eaLnBrk="1" latinLnBrk="0" hangingPunct="1">
      <a:defRPr sz="1283" kern="1200">
        <a:solidFill>
          <a:schemeClr val="tx1"/>
        </a:solidFill>
        <a:latin typeface="+mn-lt"/>
        <a:ea typeface="+mn-ea"/>
        <a:cs typeface="+mn-cs"/>
      </a:defRPr>
    </a:lvl7pPr>
    <a:lvl8pPr marL="2281245" algn="l" defTabSz="325892" rtl="0" eaLnBrk="1" latinLnBrk="0" hangingPunct="1">
      <a:defRPr sz="1283" kern="1200">
        <a:solidFill>
          <a:schemeClr val="tx1"/>
        </a:solidFill>
        <a:latin typeface="+mn-lt"/>
        <a:ea typeface="+mn-ea"/>
        <a:cs typeface="+mn-cs"/>
      </a:defRPr>
    </a:lvl8pPr>
    <a:lvl9pPr marL="2607137" algn="l" defTabSz="325892" rtl="0" eaLnBrk="1" latinLnBrk="0" hangingPunct="1">
      <a:defRPr sz="128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D83"/>
    <a:srgbClr val="F37321"/>
    <a:srgbClr val="2D62AE"/>
    <a:srgbClr val="B79974"/>
    <a:srgbClr val="7654A2"/>
    <a:srgbClr val="305C6F"/>
    <a:srgbClr val="7C946D"/>
    <a:srgbClr val="005744"/>
    <a:srgbClr val="94A2A2"/>
    <a:srgbClr val="151D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46D3C-9EC4-B869-F752-41DFB4666B68}" v="101" dt="2026-03-26T17:39:15.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76031" autoAdjust="0"/>
  </p:normalViewPr>
  <p:slideViewPr>
    <p:cSldViewPr snapToGrid="0">
      <p:cViewPr varScale="1">
        <p:scale>
          <a:sx n="105" d="100"/>
          <a:sy n="105" d="100"/>
        </p:scale>
        <p:origin x="94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7/26/2026</a:t>
            </a:fld>
            <a:endParaRPr lang="en-US"/>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7/26/2026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479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72505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5998" rtl="0" eaLnBrk="1" fontAlgn="auto" latinLnBrk="0" hangingPunct="1">
              <a:lnSpc>
                <a:spcPct val="100000"/>
              </a:lnSpc>
              <a:spcBef>
                <a:spcPts val="0"/>
              </a:spcBef>
              <a:spcAft>
                <a:spcPts val="0"/>
              </a:spcAft>
              <a:buClrTx/>
              <a:buSzTx/>
              <a:buFontTx/>
              <a:buNone/>
              <a:tabLst/>
              <a:defRPr/>
            </a:pPr>
            <a:r>
              <a:rPr lang="de-DE" dirty="0"/>
              <a:t>In a </a:t>
            </a:r>
            <a:r>
              <a:rPr lang="de-DE" dirty="0" err="1"/>
              <a:t>district</a:t>
            </a:r>
            <a:r>
              <a:rPr lang="de-DE" dirty="0"/>
              <a:t> </a:t>
            </a:r>
            <a:r>
              <a:rPr lang="de-DE" dirty="0" err="1"/>
              <a:t>heating</a:t>
            </a:r>
            <a:r>
              <a:rPr lang="de-DE" dirty="0"/>
              <a:t> network, </a:t>
            </a:r>
            <a:r>
              <a:rPr lang="de-DE" dirty="0" err="1"/>
              <a:t>heat</a:t>
            </a:r>
            <a:r>
              <a:rPr lang="de-DE" dirty="0"/>
              <a:t> </a:t>
            </a:r>
            <a:r>
              <a:rPr lang="de-DE" dirty="0" err="1"/>
              <a:t>is</a:t>
            </a:r>
            <a:r>
              <a:rPr lang="de-DE" dirty="0"/>
              <a:t> </a:t>
            </a:r>
            <a:r>
              <a:rPr lang="de-DE" dirty="0" err="1"/>
              <a:t>transported</a:t>
            </a:r>
            <a:r>
              <a:rPr lang="de-DE" dirty="0"/>
              <a:t> via a </a:t>
            </a:r>
            <a:r>
              <a:rPr lang="de-DE" dirty="0" err="1"/>
              <a:t>closed</a:t>
            </a:r>
            <a:r>
              <a:rPr lang="de-DE" dirty="0"/>
              <a:t> </a:t>
            </a:r>
            <a:r>
              <a:rPr lang="de-DE" dirty="0" err="1"/>
              <a:t>system</a:t>
            </a:r>
            <a:r>
              <a:rPr lang="de-DE" dirty="0"/>
              <a:t> </a:t>
            </a:r>
            <a:r>
              <a:rPr lang="de-DE" dirty="0" err="1"/>
              <a:t>of</a:t>
            </a:r>
            <a:r>
              <a:rPr lang="de-DE" dirty="0"/>
              <a:t> </a:t>
            </a:r>
            <a:r>
              <a:rPr lang="de-DE" dirty="0" err="1"/>
              <a:t>continuously</a:t>
            </a:r>
            <a:r>
              <a:rPr lang="de-DE" dirty="0"/>
              <a:t> </a:t>
            </a:r>
            <a:r>
              <a:rPr lang="de-DE" dirty="0" err="1"/>
              <a:t>recirculating</a:t>
            </a:r>
            <a:r>
              <a:rPr lang="de-DE" dirty="0"/>
              <a:t> </a:t>
            </a:r>
            <a:r>
              <a:rPr lang="de-DE" dirty="0" err="1"/>
              <a:t>water</a:t>
            </a:r>
            <a:r>
              <a:rPr lang="de-DE" dirty="0"/>
              <a:t>.</a:t>
            </a:r>
            <a:r>
              <a:rPr lang="de-DE" b="1" dirty="0"/>
              <a:t> </a:t>
            </a:r>
          </a:p>
          <a:p>
            <a:endParaRPr lang="de-DE" dirty="0"/>
          </a:p>
        </p:txBody>
      </p:sp>
    </p:spTree>
    <p:extLst>
      <p:ext uri="{BB962C8B-B14F-4D97-AF65-F5344CB8AC3E}">
        <p14:creationId xmlns:p14="http://schemas.microsoft.com/office/powerpoint/2010/main" val="3004365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5998" rtl="0" eaLnBrk="1" fontAlgn="auto" latinLnBrk="0" hangingPunct="1">
              <a:lnSpc>
                <a:spcPct val="100000"/>
              </a:lnSpc>
              <a:spcBef>
                <a:spcPts val="0"/>
              </a:spcBef>
              <a:spcAft>
                <a:spcPts val="0"/>
              </a:spcAft>
              <a:buClrTx/>
              <a:buSzTx/>
              <a:buFontTx/>
              <a:buNone/>
              <a:tabLst/>
              <a:defRPr/>
            </a:pPr>
            <a:r>
              <a:rPr lang="de-DE" dirty="0"/>
              <a:t>A wider Δ</a:t>
            </a:r>
            <a:r>
              <a:rPr lang="de-DE" i="1" dirty="0"/>
              <a:t>T</a:t>
            </a:r>
            <a:r>
              <a:rPr lang="de-DE" dirty="0"/>
              <a:t> (</a:t>
            </a:r>
            <a:r>
              <a:rPr lang="de-DE" dirty="0" err="1"/>
              <a:t>achieved</a:t>
            </a:r>
            <a:r>
              <a:rPr lang="de-DE" dirty="0"/>
              <a:t> </a:t>
            </a:r>
            <a:r>
              <a:rPr lang="de-DE" dirty="0" err="1"/>
              <a:t>by</a:t>
            </a:r>
            <a:r>
              <a:rPr lang="de-DE" dirty="0"/>
              <a:t> a </a:t>
            </a:r>
            <a:r>
              <a:rPr lang="de-DE" dirty="0" err="1"/>
              <a:t>low</a:t>
            </a:r>
            <a:r>
              <a:rPr lang="de-DE" dirty="0"/>
              <a:t> </a:t>
            </a:r>
            <a:r>
              <a:rPr lang="de-DE" dirty="0" err="1"/>
              <a:t>return</a:t>
            </a:r>
            <a:r>
              <a:rPr lang="de-DE" dirty="0"/>
              <a:t> </a:t>
            </a:r>
            <a:r>
              <a:rPr lang="de-DE" dirty="0" err="1"/>
              <a:t>temperature</a:t>
            </a:r>
            <a:r>
              <a:rPr lang="de-DE" dirty="0"/>
              <a:t>) </a:t>
            </a:r>
            <a:r>
              <a:rPr lang="de-DE" dirty="0" err="1"/>
              <a:t>allows</a:t>
            </a:r>
            <a:r>
              <a:rPr lang="de-DE" dirty="0"/>
              <a:t> </a:t>
            </a:r>
            <a:r>
              <a:rPr lang="de-DE" dirty="0" err="1"/>
              <a:t>the</a:t>
            </a:r>
            <a:r>
              <a:rPr lang="de-DE" dirty="0"/>
              <a:t> same </a:t>
            </a:r>
            <a:r>
              <a:rPr lang="de-DE" dirty="0" err="1"/>
              <a:t>amount</a:t>
            </a:r>
            <a:r>
              <a:rPr lang="de-DE" dirty="0"/>
              <a:t> </a:t>
            </a:r>
            <a:r>
              <a:rPr lang="de-DE" dirty="0" err="1"/>
              <a:t>of</a:t>
            </a:r>
            <a:r>
              <a:rPr lang="de-DE" dirty="0"/>
              <a:t> </a:t>
            </a:r>
            <a:r>
              <a:rPr lang="de-DE" dirty="0" err="1"/>
              <a:t>heat</a:t>
            </a:r>
            <a:r>
              <a:rPr lang="de-DE" dirty="0"/>
              <a:t> </a:t>
            </a:r>
            <a:r>
              <a:rPr lang="de-DE" dirty="0" err="1"/>
              <a:t>to</a:t>
            </a:r>
            <a:r>
              <a:rPr lang="de-DE" dirty="0"/>
              <a:t> </a:t>
            </a:r>
            <a:r>
              <a:rPr lang="de-DE" dirty="0" err="1"/>
              <a:t>be</a:t>
            </a:r>
            <a:r>
              <a:rPr lang="de-DE" dirty="0"/>
              <a:t> </a:t>
            </a:r>
            <a:r>
              <a:rPr lang="de-DE" dirty="0" err="1"/>
              <a:t>delivered</a:t>
            </a:r>
            <a:r>
              <a:rPr lang="de-DE" dirty="0"/>
              <a:t> </a:t>
            </a:r>
            <a:r>
              <a:rPr lang="de-DE" dirty="0" err="1"/>
              <a:t>using</a:t>
            </a:r>
            <a:r>
              <a:rPr lang="de-DE" dirty="0"/>
              <a:t> a </a:t>
            </a:r>
            <a:r>
              <a:rPr lang="de-DE" dirty="0" err="1"/>
              <a:t>lower</a:t>
            </a:r>
            <a:r>
              <a:rPr lang="de-DE" dirty="0"/>
              <a:t> </a:t>
            </a:r>
            <a:r>
              <a:rPr lang="de-DE" dirty="0" err="1"/>
              <a:t>volume</a:t>
            </a:r>
            <a:r>
              <a:rPr lang="de-DE" dirty="0"/>
              <a:t> </a:t>
            </a:r>
            <a:r>
              <a:rPr lang="de-DE" dirty="0" err="1"/>
              <a:t>of</a:t>
            </a:r>
            <a:r>
              <a:rPr lang="de-DE" dirty="0"/>
              <a:t> </a:t>
            </a:r>
            <a:r>
              <a:rPr lang="de-DE" dirty="0" err="1"/>
              <a:t>water</a:t>
            </a:r>
            <a:r>
              <a:rPr lang="de-DE" dirty="0"/>
              <a:t>. </a:t>
            </a:r>
            <a:endParaRPr lang="de-DE" b="1" dirty="0"/>
          </a:p>
          <a:p>
            <a:endParaRPr lang="de-DE" dirty="0"/>
          </a:p>
        </p:txBody>
      </p:sp>
    </p:spTree>
    <p:extLst>
      <p:ext uri="{BB962C8B-B14F-4D97-AF65-F5344CB8AC3E}">
        <p14:creationId xmlns:p14="http://schemas.microsoft.com/office/powerpoint/2010/main" val="1288087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5998" rtl="0" eaLnBrk="1" fontAlgn="auto" latinLnBrk="0" hangingPunct="1">
              <a:lnSpc>
                <a:spcPct val="100000"/>
              </a:lnSpc>
              <a:spcBef>
                <a:spcPts val="0"/>
              </a:spcBef>
              <a:spcAft>
                <a:spcPts val="0"/>
              </a:spcAft>
              <a:buClrTx/>
              <a:buSzTx/>
              <a:buFontTx/>
              <a:buNone/>
              <a:tabLst/>
              <a:defRPr/>
            </a:pPr>
            <a:r>
              <a:rPr lang="de-DE" sz="1200" dirty="0"/>
              <a:t>These </a:t>
            </a:r>
            <a:r>
              <a:rPr lang="de-DE" sz="1200" dirty="0" err="1"/>
              <a:t>are</a:t>
            </a:r>
            <a:r>
              <a:rPr lang="de-DE" sz="1200" dirty="0"/>
              <a:t> possible </a:t>
            </a:r>
            <a:r>
              <a:rPr lang="de-DE" sz="1200" dirty="0" err="1"/>
              <a:t>causes</a:t>
            </a:r>
            <a:r>
              <a:rPr lang="de-DE" sz="1200" dirty="0"/>
              <a:t>. </a:t>
            </a:r>
            <a:r>
              <a:rPr lang="de-DE" sz="1200" dirty="0" err="1"/>
              <a:t>Confirm</a:t>
            </a:r>
            <a:r>
              <a:rPr lang="de-DE" sz="1200" dirty="0"/>
              <a:t> </a:t>
            </a:r>
            <a:r>
              <a:rPr lang="de-DE" sz="1200" dirty="0" err="1"/>
              <a:t>the</a:t>
            </a:r>
            <a:r>
              <a:rPr lang="de-DE" sz="1200" dirty="0"/>
              <a:t> </a:t>
            </a:r>
            <a:r>
              <a:rPr lang="de-DE" sz="1200" dirty="0" err="1"/>
              <a:t>operating</a:t>
            </a:r>
            <a:r>
              <a:rPr lang="de-DE" sz="1200" dirty="0"/>
              <a:t> </a:t>
            </a:r>
            <a:r>
              <a:rPr lang="de-DE" sz="1200" dirty="0" err="1"/>
              <a:t>mode</a:t>
            </a:r>
            <a:r>
              <a:rPr lang="de-DE" sz="1200" dirty="0"/>
              <a:t> and </a:t>
            </a:r>
            <a:r>
              <a:rPr lang="de-DE" sz="1200" dirty="0" err="1"/>
              <a:t>measurements</a:t>
            </a:r>
            <a:r>
              <a:rPr lang="de-DE" sz="1200" dirty="0"/>
              <a:t> </a:t>
            </a:r>
            <a:r>
              <a:rPr lang="de-DE" sz="1200" dirty="0" err="1"/>
              <a:t>before</a:t>
            </a:r>
            <a:r>
              <a:rPr lang="de-DE" sz="1200" dirty="0"/>
              <a:t> </a:t>
            </a:r>
            <a:r>
              <a:rPr lang="de-DE" sz="1200" dirty="0" err="1"/>
              <a:t>diagnosing</a:t>
            </a:r>
            <a:r>
              <a:rPr lang="de-DE" sz="1200" dirty="0"/>
              <a:t> </a:t>
            </a:r>
            <a:r>
              <a:rPr lang="de-DE" sz="1200" dirty="0" err="1"/>
              <a:t>the</a:t>
            </a:r>
            <a:r>
              <a:rPr lang="de-DE" sz="1200" dirty="0"/>
              <a:t> fault.</a:t>
            </a:r>
          </a:p>
          <a:p>
            <a:endParaRPr lang="de-DE" dirty="0"/>
          </a:p>
        </p:txBody>
      </p:sp>
    </p:spTree>
    <p:extLst>
      <p:ext uri="{BB962C8B-B14F-4D97-AF65-F5344CB8AC3E}">
        <p14:creationId xmlns:p14="http://schemas.microsoft.com/office/powerpoint/2010/main" val="3385740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err="1"/>
              <a:t>Expected</a:t>
            </a:r>
            <a:r>
              <a:rPr lang="de-DE" b="1" dirty="0"/>
              <a:t> </a:t>
            </a:r>
            <a:r>
              <a:rPr lang="de-DE" b="1" dirty="0" err="1"/>
              <a:t>response</a:t>
            </a:r>
            <a:endParaRPr lang="de-DE" b="1" dirty="0"/>
          </a:p>
          <a:p>
            <a:r>
              <a:rPr lang="de-DE" dirty="0"/>
              <a:t>ΔT </a:t>
            </a:r>
            <a:r>
              <a:rPr lang="de-DE" dirty="0" err="1"/>
              <a:t>is</a:t>
            </a:r>
            <a:r>
              <a:rPr lang="de-DE" dirty="0"/>
              <a:t> </a:t>
            </a:r>
            <a:r>
              <a:rPr lang="de-DE" dirty="0" err="1"/>
              <a:t>approximately</a:t>
            </a:r>
            <a:r>
              <a:rPr lang="de-DE" dirty="0"/>
              <a:t> </a:t>
            </a:r>
            <a:r>
              <a:rPr lang="de-DE" b="1" dirty="0"/>
              <a:t>1 K</a:t>
            </a:r>
            <a:r>
              <a:rPr lang="de-DE" dirty="0"/>
              <a:t>. </a:t>
            </a:r>
          </a:p>
          <a:p>
            <a:r>
              <a:rPr lang="de-DE" dirty="0"/>
              <a:t>The </a:t>
            </a:r>
            <a:r>
              <a:rPr lang="de-DE" dirty="0" err="1"/>
              <a:t>pattern</a:t>
            </a:r>
            <a:r>
              <a:rPr lang="de-DE" dirty="0"/>
              <a:t> </a:t>
            </a:r>
            <a:r>
              <a:rPr lang="de-DE" dirty="0" err="1"/>
              <a:t>suggests</a:t>
            </a:r>
            <a:r>
              <a:rPr lang="de-DE" dirty="0"/>
              <a:t> </a:t>
            </a:r>
            <a:r>
              <a:rPr lang="de-DE" dirty="0" err="1"/>
              <a:t>bypass</a:t>
            </a:r>
            <a:r>
              <a:rPr lang="de-DE" dirty="0"/>
              <a:t> </a:t>
            </a:r>
            <a:r>
              <a:rPr lang="de-DE" dirty="0" err="1"/>
              <a:t>flow</a:t>
            </a:r>
            <a:r>
              <a:rPr lang="de-DE" dirty="0"/>
              <a:t>, </a:t>
            </a:r>
            <a:r>
              <a:rPr lang="de-DE" dirty="0" err="1"/>
              <a:t>valve</a:t>
            </a:r>
            <a:r>
              <a:rPr lang="de-DE" dirty="0"/>
              <a:t> </a:t>
            </a:r>
            <a:r>
              <a:rPr lang="de-DE" dirty="0" err="1"/>
              <a:t>leakage</a:t>
            </a:r>
            <a:r>
              <a:rPr lang="de-DE" dirty="0"/>
              <a:t> </a:t>
            </a:r>
            <a:r>
              <a:rPr lang="de-DE" dirty="0" err="1"/>
              <a:t>or</a:t>
            </a:r>
            <a:r>
              <a:rPr lang="de-DE" dirty="0"/>
              <a:t> an </a:t>
            </a:r>
            <a:r>
              <a:rPr lang="de-DE" dirty="0" err="1"/>
              <a:t>intentionally</a:t>
            </a:r>
            <a:r>
              <a:rPr lang="de-DE" dirty="0"/>
              <a:t> </a:t>
            </a:r>
            <a:r>
              <a:rPr lang="de-DE" dirty="0" err="1"/>
              <a:t>active</a:t>
            </a:r>
            <a:r>
              <a:rPr lang="de-DE" dirty="0"/>
              <a:t> </a:t>
            </a:r>
            <a:r>
              <a:rPr lang="de-DE" dirty="0" err="1"/>
              <a:t>keep</a:t>
            </a:r>
            <a:r>
              <a:rPr lang="de-DE" dirty="0"/>
              <a:t>-warm </a:t>
            </a:r>
            <a:r>
              <a:rPr lang="de-DE" dirty="0" err="1"/>
              <a:t>arrangement</a:t>
            </a:r>
            <a:r>
              <a:rPr lang="de-DE" dirty="0"/>
              <a:t>. </a:t>
            </a:r>
          </a:p>
          <a:p>
            <a:r>
              <a:rPr lang="de-DE" dirty="0"/>
              <a:t>First </a:t>
            </a:r>
            <a:r>
              <a:rPr lang="de-DE" dirty="0" err="1"/>
              <a:t>validate</a:t>
            </a:r>
            <a:r>
              <a:rPr lang="de-DE" dirty="0"/>
              <a:t> </a:t>
            </a:r>
            <a:r>
              <a:rPr lang="de-DE" dirty="0" err="1"/>
              <a:t>sensors</a:t>
            </a:r>
            <a:r>
              <a:rPr lang="de-DE" dirty="0"/>
              <a:t> and </a:t>
            </a:r>
            <a:r>
              <a:rPr lang="de-DE" dirty="0" err="1"/>
              <a:t>confirm</a:t>
            </a:r>
            <a:r>
              <a:rPr lang="de-DE" dirty="0"/>
              <a:t> </a:t>
            </a:r>
            <a:r>
              <a:rPr lang="de-DE" dirty="0" err="1"/>
              <a:t>that</a:t>
            </a:r>
            <a:r>
              <a:rPr lang="de-DE" dirty="0"/>
              <a:t> </a:t>
            </a:r>
            <a:r>
              <a:rPr lang="de-DE" dirty="0" err="1"/>
              <a:t>demand</a:t>
            </a:r>
            <a:r>
              <a:rPr lang="de-DE" dirty="0"/>
              <a:t> </a:t>
            </a:r>
            <a:r>
              <a:rPr lang="de-DE" dirty="0" err="1"/>
              <a:t>is</a:t>
            </a:r>
            <a:r>
              <a:rPr lang="de-DE" dirty="0"/>
              <a:t> </a:t>
            </a:r>
            <a:r>
              <a:rPr lang="de-DE" dirty="0" err="1"/>
              <a:t>genuinely</a:t>
            </a:r>
            <a:r>
              <a:rPr lang="de-DE" dirty="0"/>
              <a:t> </a:t>
            </a:r>
            <a:r>
              <a:rPr lang="de-DE" dirty="0" err="1"/>
              <a:t>zero</a:t>
            </a:r>
            <a:r>
              <a:rPr lang="de-DE" dirty="0"/>
              <a:t>. </a:t>
            </a:r>
          </a:p>
          <a:p>
            <a:r>
              <a:rPr lang="de-DE" dirty="0" err="1"/>
              <a:t>Compare</a:t>
            </a:r>
            <a:r>
              <a:rPr lang="de-DE" dirty="0"/>
              <a:t> </a:t>
            </a:r>
            <a:r>
              <a:rPr lang="de-DE" dirty="0" err="1"/>
              <a:t>the</a:t>
            </a:r>
            <a:r>
              <a:rPr lang="de-DE" dirty="0"/>
              <a:t> </a:t>
            </a:r>
            <a:r>
              <a:rPr lang="de-DE" dirty="0" err="1"/>
              <a:t>bypass</a:t>
            </a:r>
            <a:r>
              <a:rPr lang="de-DE" dirty="0"/>
              <a:t> </a:t>
            </a:r>
            <a:r>
              <a:rPr lang="de-DE" dirty="0" err="1"/>
              <a:t>arrangement</a:t>
            </a:r>
            <a:r>
              <a:rPr lang="de-DE" dirty="0"/>
              <a:t> </a:t>
            </a:r>
            <a:r>
              <a:rPr lang="de-DE" dirty="0" err="1"/>
              <a:t>with</a:t>
            </a:r>
            <a:r>
              <a:rPr lang="de-DE" dirty="0"/>
              <a:t> </a:t>
            </a:r>
            <a:r>
              <a:rPr lang="de-DE" dirty="0" err="1"/>
              <a:t>the</a:t>
            </a:r>
            <a:r>
              <a:rPr lang="de-DE" dirty="0"/>
              <a:t> </a:t>
            </a:r>
            <a:r>
              <a:rPr lang="de-DE" dirty="0" err="1"/>
              <a:t>approved</a:t>
            </a:r>
            <a:r>
              <a:rPr lang="de-DE" dirty="0"/>
              <a:t> </a:t>
            </a:r>
            <a:r>
              <a:rPr lang="de-DE" dirty="0" err="1"/>
              <a:t>schematic</a:t>
            </a:r>
            <a:r>
              <a:rPr lang="de-DE" dirty="0"/>
              <a:t>. </a:t>
            </a:r>
          </a:p>
          <a:p>
            <a:r>
              <a:rPr lang="de-DE" dirty="0" err="1"/>
              <a:t>Escalate</a:t>
            </a:r>
            <a:r>
              <a:rPr lang="de-DE" dirty="0"/>
              <a:t> </a:t>
            </a:r>
            <a:r>
              <a:rPr lang="de-DE" dirty="0" err="1"/>
              <a:t>unauthorised</a:t>
            </a:r>
            <a:r>
              <a:rPr lang="de-DE" dirty="0"/>
              <a:t> </a:t>
            </a:r>
            <a:r>
              <a:rPr lang="de-DE" dirty="0" err="1"/>
              <a:t>or</a:t>
            </a:r>
            <a:r>
              <a:rPr lang="de-DE" dirty="0"/>
              <a:t> </a:t>
            </a:r>
            <a:r>
              <a:rPr lang="de-DE" dirty="0" err="1"/>
              <a:t>unexplained</a:t>
            </a:r>
            <a:r>
              <a:rPr lang="de-DE" dirty="0"/>
              <a:t> </a:t>
            </a:r>
            <a:r>
              <a:rPr lang="de-DE" dirty="0" err="1"/>
              <a:t>bypass</a:t>
            </a:r>
            <a:r>
              <a:rPr lang="de-DE" dirty="0"/>
              <a:t> </a:t>
            </a:r>
            <a:r>
              <a:rPr lang="de-DE" dirty="0" err="1"/>
              <a:t>flow</a:t>
            </a:r>
            <a:r>
              <a:rPr lang="de-DE" dirty="0"/>
              <a:t> </a:t>
            </a:r>
            <a:r>
              <a:rPr lang="de-DE" dirty="0" err="1"/>
              <a:t>to</a:t>
            </a:r>
            <a:r>
              <a:rPr lang="de-DE" dirty="0"/>
              <a:t> </a:t>
            </a:r>
            <a:r>
              <a:rPr lang="de-DE" dirty="0" err="1"/>
              <a:t>the</a:t>
            </a:r>
            <a:r>
              <a:rPr lang="de-DE" dirty="0"/>
              <a:t> </a:t>
            </a:r>
            <a:r>
              <a:rPr lang="de-DE" dirty="0" err="1"/>
              <a:t>maintenance</a:t>
            </a:r>
            <a:r>
              <a:rPr lang="de-DE" dirty="0"/>
              <a:t> </a:t>
            </a:r>
            <a:r>
              <a:rPr lang="de-DE" dirty="0" err="1"/>
              <a:t>or</a:t>
            </a:r>
            <a:r>
              <a:rPr lang="de-DE" dirty="0"/>
              <a:t> </a:t>
            </a:r>
            <a:r>
              <a:rPr lang="de-DE" dirty="0" err="1"/>
              <a:t>commissioning</a:t>
            </a:r>
            <a:r>
              <a:rPr lang="de-DE" dirty="0"/>
              <a:t> </a:t>
            </a:r>
            <a:r>
              <a:rPr lang="de-DE" dirty="0" err="1"/>
              <a:t>responsible</a:t>
            </a:r>
            <a:r>
              <a:rPr lang="de-DE" dirty="0"/>
              <a:t> </a:t>
            </a:r>
            <a:r>
              <a:rPr lang="de-DE" dirty="0" err="1"/>
              <a:t>person</a:t>
            </a:r>
            <a:r>
              <a:rPr lang="de-DE" dirty="0"/>
              <a:t>. </a:t>
            </a:r>
          </a:p>
          <a:p>
            <a:r>
              <a:rPr lang="de-DE" dirty="0"/>
              <a:t>Do not </a:t>
            </a:r>
            <a:r>
              <a:rPr lang="de-DE" dirty="0" err="1"/>
              <a:t>close</a:t>
            </a:r>
            <a:r>
              <a:rPr lang="de-DE" dirty="0"/>
              <a:t> a </a:t>
            </a:r>
            <a:r>
              <a:rPr lang="de-DE" dirty="0" err="1"/>
              <a:t>valve</a:t>
            </a:r>
            <a:r>
              <a:rPr lang="de-DE" dirty="0"/>
              <a:t> </a:t>
            </a:r>
            <a:r>
              <a:rPr lang="de-DE" dirty="0" err="1"/>
              <a:t>until</a:t>
            </a:r>
            <a:r>
              <a:rPr lang="de-DE" dirty="0"/>
              <a:t> </a:t>
            </a:r>
            <a:r>
              <a:rPr lang="de-DE" dirty="0" err="1"/>
              <a:t>its</a:t>
            </a:r>
            <a:r>
              <a:rPr lang="de-DE" dirty="0"/>
              <a:t> design </a:t>
            </a:r>
            <a:r>
              <a:rPr lang="de-DE" dirty="0" err="1"/>
              <a:t>purpose</a:t>
            </a:r>
            <a:r>
              <a:rPr lang="de-DE" dirty="0"/>
              <a:t> </a:t>
            </a:r>
            <a:r>
              <a:rPr lang="de-DE" dirty="0" err="1"/>
              <a:t>is</a:t>
            </a:r>
            <a:r>
              <a:rPr lang="de-DE" dirty="0"/>
              <a:t> </a:t>
            </a:r>
            <a:r>
              <a:rPr lang="de-DE" dirty="0" err="1"/>
              <a:t>confirmed</a:t>
            </a:r>
            <a:r>
              <a:rPr lang="de-DE" dirty="0"/>
              <a:t>. </a:t>
            </a:r>
          </a:p>
          <a:p>
            <a:endParaRPr lang="de-DE" dirty="0"/>
          </a:p>
        </p:txBody>
      </p:sp>
    </p:spTree>
    <p:extLst>
      <p:ext uri="{BB962C8B-B14F-4D97-AF65-F5344CB8AC3E}">
        <p14:creationId xmlns:p14="http://schemas.microsoft.com/office/powerpoint/2010/main" val="6161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0CAD-2D5A-C72B-DCD5-8FC47A223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BCDD0-8570-BE6A-F926-7E92681F0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402378-B8A1-93D5-4DC6-4AF100E89704}"/>
              </a:ext>
            </a:extLst>
          </p:cNvPr>
          <p:cNvSpPr>
            <a:spLocks noGrp="1"/>
          </p:cNvSpPr>
          <p:nvPr>
            <p:ph type="body" idx="1"/>
          </p:nvPr>
        </p:nvSpPr>
        <p:spPr/>
        <p:txBody>
          <a:bodyPr/>
          <a:lstStyle/>
          <a:p>
            <a:r>
              <a:rPr lang="de-DE" b="1" dirty="0" err="1"/>
              <a:t>Expected</a:t>
            </a:r>
            <a:r>
              <a:rPr lang="de-DE" b="1" dirty="0"/>
              <a:t> </a:t>
            </a:r>
            <a:r>
              <a:rPr lang="de-DE" b="1" dirty="0" err="1"/>
              <a:t>response</a:t>
            </a:r>
            <a:endParaRPr lang="de-DE" b="1" dirty="0"/>
          </a:p>
          <a:p>
            <a:r>
              <a:rPr lang="de-DE" dirty="0"/>
              <a:t>The </a:t>
            </a:r>
            <a:r>
              <a:rPr lang="de-DE" dirty="0" err="1"/>
              <a:t>timing</a:t>
            </a:r>
            <a:r>
              <a:rPr lang="de-DE" dirty="0"/>
              <a:t> </a:t>
            </a:r>
            <a:r>
              <a:rPr lang="de-DE" dirty="0" err="1"/>
              <a:t>suggests</a:t>
            </a:r>
            <a:r>
              <a:rPr lang="de-DE" dirty="0"/>
              <a:t> </a:t>
            </a:r>
            <a:r>
              <a:rPr lang="de-DE" dirty="0" err="1"/>
              <a:t>insufficient</a:t>
            </a:r>
            <a:r>
              <a:rPr lang="de-DE" dirty="0"/>
              <a:t> </a:t>
            </a:r>
            <a:r>
              <a:rPr lang="de-DE" dirty="0" err="1"/>
              <a:t>available</a:t>
            </a:r>
            <a:r>
              <a:rPr lang="de-DE" dirty="0"/>
              <a:t> </a:t>
            </a:r>
            <a:r>
              <a:rPr lang="de-DE" dirty="0" err="1"/>
              <a:t>flow</a:t>
            </a:r>
            <a:r>
              <a:rPr lang="de-DE" dirty="0"/>
              <a:t> </a:t>
            </a:r>
            <a:r>
              <a:rPr lang="de-DE" dirty="0" err="1"/>
              <a:t>or</a:t>
            </a:r>
            <a:r>
              <a:rPr lang="de-DE" dirty="0"/>
              <a:t> differential </a:t>
            </a:r>
            <a:r>
              <a:rPr lang="de-DE" dirty="0" err="1"/>
              <a:t>pressure</a:t>
            </a:r>
            <a:r>
              <a:rPr lang="de-DE" dirty="0"/>
              <a:t> </a:t>
            </a:r>
            <a:r>
              <a:rPr lang="de-DE" dirty="0" err="1"/>
              <a:t>during</a:t>
            </a:r>
            <a:r>
              <a:rPr lang="de-DE" dirty="0"/>
              <a:t> </a:t>
            </a:r>
            <a:r>
              <a:rPr lang="de-DE" dirty="0" err="1"/>
              <a:t>coincident</a:t>
            </a:r>
            <a:r>
              <a:rPr lang="de-DE" dirty="0"/>
              <a:t> </a:t>
            </a:r>
            <a:r>
              <a:rPr lang="de-DE" dirty="0" err="1"/>
              <a:t>demand</a:t>
            </a:r>
            <a:r>
              <a:rPr lang="de-DE" dirty="0"/>
              <a:t>. </a:t>
            </a:r>
          </a:p>
          <a:p>
            <a:r>
              <a:rPr lang="de-DE" dirty="0"/>
              <a:t>Check </a:t>
            </a:r>
            <a:r>
              <a:rPr lang="de-DE" dirty="0" err="1"/>
              <a:t>primary</a:t>
            </a:r>
            <a:r>
              <a:rPr lang="de-DE" dirty="0"/>
              <a:t> </a:t>
            </a:r>
            <a:r>
              <a:rPr lang="de-DE" dirty="0" err="1"/>
              <a:t>supply</a:t>
            </a:r>
            <a:r>
              <a:rPr lang="de-DE" dirty="0"/>
              <a:t> </a:t>
            </a:r>
            <a:r>
              <a:rPr lang="de-DE" dirty="0" err="1"/>
              <a:t>temperature</a:t>
            </a:r>
            <a:r>
              <a:rPr lang="de-DE" dirty="0"/>
              <a:t>, differential-</a:t>
            </a:r>
            <a:r>
              <a:rPr lang="de-DE" dirty="0" err="1"/>
              <a:t>pressure</a:t>
            </a:r>
            <a:r>
              <a:rPr lang="de-DE" dirty="0"/>
              <a:t> </a:t>
            </a:r>
            <a:r>
              <a:rPr lang="de-DE" dirty="0" err="1"/>
              <a:t>trends</a:t>
            </a:r>
            <a:r>
              <a:rPr lang="de-DE" dirty="0"/>
              <a:t>, </a:t>
            </a:r>
            <a:r>
              <a:rPr lang="de-DE" dirty="0" err="1"/>
              <a:t>flow</a:t>
            </a:r>
            <a:r>
              <a:rPr lang="de-DE" dirty="0"/>
              <a:t>, </a:t>
            </a:r>
            <a:r>
              <a:rPr lang="de-DE" dirty="0" err="1"/>
              <a:t>valve</a:t>
            </a:r>
            <a:r>
              <a:rPr lang="de-DE" dirty="0"/>
              <a:t> </a:t>
            </a:r>
            <a:r>
              <a:rPr lang="de-DE" dirty="0" err="1"/>
              <a:t>position</a:t>
            </a:r>
            <a:r>
              <a:rPr lang="de-DE" dirty="0"/>
              <a:t> and </a:t>
            </a:r>
            <a:r>
              <a:rPr lang="de-DE" dirty="0" err="1"/>
              <a:t>whether</a:t>
            </a:r>
            <a:r>
              <a:rPr lang="de-DE" dirty="0"/>
              <a:t> </a:t>
            </a:r>
            <a:r>
              <a:rPr lang="de-DE" dirty="0" err="1"/>
              <a:t>other</a:t>
            </a:r>
            <a:r>
              <a:rPr lang="de-DE" dirty="0"/>
              <a:t> </a:t>
            </a:r>
            <a:r>
              <a:rPr lang="de-DE" dirty="0" err="1"/>
              <a:t>dwellings</a:t>
            </a:r>
            <a:r>
              <a:rPr lang="de-DE" dirty="0"/>
              <a:t> </a:t>
            </a:r>
            <a:r>
              <a:rPr lang="de-DE" dirty="0" err="1"/>
              <a:t>experience</a:t>
            </a:r>
            <a:r>
              <a:rPr lang="de-DE" dirty="0"/>
              <a:t> </a:t>
            </a:r>
            <a:r>
              <a:rPr lang="de-DE" dirty="0" err="1"/>
              <a:t>the</a:t>
            </a:r>
            <a:r>
              <a:rPr lang="de-DE" dirty="0"/>
              <a:t> same </a:t>
            </a:r>
            <a:r>
              <a:rPr lang="de-DE" dirty="0" err="1"/>
              <a:t>issue</a:t>
            </a:r>
            <a:r>
              <a:rPr lang="de-DE" dirty="0"/>
              <a:t>. </a:t>
            </a:r>
          </a:p>
          <a:p>
            <a:r>
              <a:rPr lang="de-DE" dirty="0" err="1"/>
              <a:t>Inspect</a:t>
            </a:r>
            <a:r>
              <a:rPr lang="de-DE" dirty="0"/>
              <a:t> </a:t>
            </a:r>
            <a:r>
              <a:rPr lang="de-DE" dirty="0" err="1"/>
              <a:t>the</a:t>
            </a:r>
            <a:r>
              <a:rPr lang="de-DE" dirty="0"/>
              <a:t> </a:t>
            </a:r>
            <a:r>
              <a:rPr lang="de-DE" dirty="0" err="1"/>
              <a:t>local</a:t>
            </a:r>
            <a:r>
              <a:rPr lang="de-DE" dirty="0"/>
              <a:t> </a:t>
            </a:r>
            <a:r>
              <a:rPr lang="de-DE" dirty="0" err="1"/>
              <a:t>strainer</a:t>
            </a:r>
            <a:r>
              <a:rPr lang="de-DE" dirty="0"/>
              <a:t> </a:t>
            </a:r>
            <a:r>
              <a:rPr lang="de-DE" dirty="0" err="1"/>
              <a:t>only</a:t>
            </a:r>
            <a:r>
              <a:rPr lang="de-DE" dirty="0"/>
              <a:t> </a:t>
            </a:r>
            <a:r>
              <a:rPr lang="de-DE" dirty="0" err="1"/>
              <a:t>if</a:t>
            </a:r>
            <a:r>
              <a:rPr lang="de-DE" dirty="0"/>
              <a:t> </a:t>
            </a:r>
            <a:r>
              <a:rPr lang="de-DE" dirty="0" err="1"/>
              <a:t>there</a:t>
            </a:r>
            <a:r>
              <a:rPr lang="de-DE" dirty="0"/>
              <a:t> </a:t>
            </a:r>
            <a:r>
              <a:rPr lang="de-DE" dirty="0" err="1"/>
              <a:t>is</a:t>
            </a:r>
            <a:r>
              <a:rPr lang="de-DE" dirty="0"/>
              <a:t> </a:t>
            </a:r>
            <a:r>
              <a:rPr lang="de-DE" dirty="0" err="1"/>
              <a:t>evidence</a:t>
            </a:r>
            <a:r>
              <a:rPr lang="de-DE" dirty="0"/>
              <a:t> </a:t>
            </a:r>
            <a:r>
              <a:rPr lang="de-DE" dirty="0" err="1"/>
              <a:t>of</a:t>
            </a:r>
            <a:r>
              <a:rPr lang="de-DE" dirty="0"/>
              <a:t> a persistent </a:t>
            </a:r>
            <a:r>
              <a:rPr lang="de-DE" dirty="0" err="1"/>
              <a:t>restriction</a:t>
            </a:r>
            <a:r>
              <a:rPr lang="de-DE" dirty="0"/>
              <a:t>. </a:t>
            </a:r>
          </a:p>
          <a:p>
            <a:r>
              <a:rPr lang="de-DE" dirty="0" err="1"/>
              <a:t>Escalate</a:t>
            </a:r>
            <a:r>
              <a:rPr lang="de-DE" dirty="0"/>
              <a:t> </a:t>
            </a:r>
            <a:r>
              <a:rPr lang="de-DE" dirty="0" err="1"/>
              <a:t>to</a:t>
            </a:r>
            <a:r>
              <a:rPr lang="de-DE" dirty="0"/>
              <a:t> </a:t>
            </a:r>
            <a:r>
              <a:rPr lang="de-DE" dirty="0" err="1"/>
              <a:t>the</a:t>
            </a:r>
            <a:r>
              <a:rPr lang="de-DE" dirty="0"/>
              <a:t> network </a:t>
            </a:r>
            <a:r>
              <a:rPr lang="de-DE" dirty="0" err="1"/>
              <a:t>or</a:t>
            </a:r>
            <a:r>
              <a:rPr lang="de-DE" dirty="0"/>
              <a:t> </a:t>
            </a:r>
            <a:r>
              <a:rPr lang="de-DE" dirty="0" err="1"/>
              <a:t>controls</a:t>
            </a:r>
            <a:r>
              <a:rPr lang="de-DE" dirty="0"/>
              <a:t> </a:t>
            </a:r>
            <a:r>
              <a:rPr lang="de-DE" dirty="0" err="1"/>
              <a:t>specialist</a:t>
            </a:r>
            <a:r>
              <a:rPr lang="de-DE" dirty="0"/>
              <a:t> </a:t>
            </a:r>
            <a:r>
              <a:rPr lang="de-DE" dirty="0" err="1"/>
              <a:t>if</a:t>
            </a:r>
            <a:r>
              <a:rPr lang="de-DE" dirty="0"/>
              <a:t> </a:t>
            </a:r>
            <a:r>
              <a:rPr lang="de-DE" dirty="0" err="1"/>
              <a:t>pumps</a:t>
            </a:r>
            <a:r>
              <a:rPr lang="de-DE" dirty="0"/>
              <a:t>, differential-</a:t>
            </a:r>
            <a:r>
              <a:rPr lang="de-DE" dirty="0" err="1"/>
              <a:t>pressure</a:t>
            </a:r>
            <a:r>
              <a:rPr lang="de-DE" dirty="0"/>
              <a:t> </a:t>
            </a:r>
            <a:r>
              <a:rPr lang="de-DE" dirty="0" err="1"/>
              <a:t>control</a:t>
            </a:r>
            <a:r>
              <a:rPr lang="de-DE" dirty="0"/>
              <a:t> </a:t>
            </a:r>
            <a:r>
              <a:rPr lang="de-DE" dirty="0" err="1"/>
              <a:t>or</a:t>
            </a:r>
            <a:r>
              <a:rPr lang="de-DE" dirty="0"/>
              <a:t> network </a:t>
            </a:r>
            <a:r>
              <a:rPr lang="de-DE" dirty="0" err="1"/>
              <a:t>capacity</a:t>
            </a:r>
            <a:r>
              <a:rPr lang="de-DE" dirty="0"/>
              <a:t> </a:t>
            </a:r>
            <a:r>
              <a:rPr lang="de-DE" dirty="0" err="1"/>
              <a:t>are</a:t>
            </a:r>
            <a:r>
              <a:rPr lang="de-DE" dirty="0"/>
              <a:t> </a:t>
            </a:r>
            <a:r>
              <a:rPr lang="de-DE" dirty="0" err="1"/>
              <a:t>implicated</a:t>
            </a:r>
            <a:r>
              <a:rPr lang="de-DE" dirty="0"/>
              <a:t>.</a:t>
            </a:r>
          </a:p>
          <a:p>
            <a:pPr marL="0" marR="0" lvl="0" indent="0" algn="l" defTabSz="875998"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309007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693726"/>
            <a:ext cx="12192000" cy="3193489"/>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86" name="Text Placeholder 32">
            <a:extLst>
              <a:ext uri="{FF2B5EF4-FFF2-40B4-BE49-F238E27FC236}">
                <a16:creationId xmlns:a16="http://schemas.microsoft.com/office/drawing/2014/main" id="{B44AD947-E962-8DEC-BC3E-A9D0C61C47A0}"/>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87" name="Text Placeholder 32">
            <a:extLst>
              <a:ext uri="{FF2B5EF4-FFF2-40B4-BE49-F238E27FC236}">
                <a16:creationId xmlns:a16="http://schemas.microsoft.com/office/drawing/2014/main" id="{AAC208EE-B489-916C-108F-2537D258C8D9}"/>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
        <p:nvSpPr>
          <p:cNvPr id="273" name="Picture Placeholder 272">
            <a:extLst>
              <a:ext uri="{FF2B5EF4-FFF2-40B4-BE49-F238E27FC236}">
                <a16:creationId xmlns:a16="http://schemas.microsoft.com/office/drawing/2014/main" id="{2B28F943-9786-4327-6248-0421E0EAB530}"/>
              </a:ext>
            </a:extLst>
          </p:cNvPr>
          <p:cNvSpPr>
            <a:spLocks noGrp="1"/>
          </p:cNvSpPr>
          <p:nvPr>
            <p:ph type="pic" sz="quarter" idx="44" hasCustomPrompt="1"/>
          </p:nvPr>
        </p:nvSpPr>
        <p:spPr>
          <a:xfrm>
            <a:off x="5835282" y="435952"/>
            <a:ext cx="5982506" cy="4551482"/>
          </a:xfrm>
          <a:custGeom>
            <a:avLst/>
            <a:gdLst>
              <a:gd name="connsiteX0" fmla="*/ 0 w 5982506"/>
              <a:gd name="connsiteY0" fmla="*/ 0 h 4551482"/>
              <a:gd name="connsiteX1" fmla="*/ 5982506 w 5982506"/>
              <a:gd name="connsiteY1" fmla="*/ 0 h 4551482"/>
              <a:gd name="connsiteX2" fmla="*/ 5982506 w 5982506"/>
              <a:gd name="connsiteY2" fmla="*/ 4551482 h 4551482"/>
              <a:gd name="connsiteX3" fmla="*/ 0 w 5982506"/>
              <a:gd name="connsiteY3" fmla="*/ 4551482 h 4551482"/>
              <a:gd name="connsiteX4" fmla="*/ 0 w 5982506"/>
              <a:gd name="connsiteY4" fmla="*/ 4242146 h 4551482"/>
              <a:gd name="connsiteX5" fmla="*/ 147355 w 5982506"/>
              <a:gd name="connsiteY5" fmla="*/ 4242146 h 4551482"/>
              <a:gd name="connsiteX6" fmla="*/ 147355 w 5982506"/>
              <a:gd name="connsiteY6" fmla="*/ 2802145 h 4551482"/>
              <a:gd name="connsiteX7" fmla="*/ 0 w 5982506"/>
              <a:gd name="connsiteY7" fmla="*/ 2802145 h 45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2506" h="4551482">
                <a:moveTo>
                  <a:pt x="0" y="0"/>
                </a:moveTo>
                <a:lnTo>
                  <a:pt x="5982506" y="0"/>
                </a:lnTo>
                <a:lnTo>
                  <a:pt x="5982506" y="4551482"/>
                </a:lnTo>
                <a:lnTo>
                  <a:pt x="0" y="4551482"/>
                </a:lnTo>
                <a:lnTo>
                  <a:pt x="0" y="4242146"/>
                </a:lnTo>
                <a:lnTo>
                  <a:pt x="147355" y="4242146"/>
                </a:lnTo>
                <a:lnTo>
                  <a:pt x="147355" y="2802145"/>
                </a:lnTo>
                <a:lnTo>
                  <a:pt x="0" y="280214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270" name="Text Placeholder 32">
            <a:extLst>
              <a:ext uri="{FF2B5EF4-FFF2-40B4-BE49-F238E27FC236}">
                <a16:creationId xmlns:a16="http://schemas.microsoft.com/office/drawing/2014/main" id="{64CC0190-4955-504C-7436-08AD8558AFE8}"/>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274" name="Freeform 273">
            <a:extLst>
              <a:ext uri="{FF2B5EF4-FFF2-40B4-BE49-F238E27FC236}">
                <a16:creationId xmlns:a16="http://schemas.microsoft.com/office/drawing/2014/main" id="{B0E0F667-C112-09AB-4F5B-95A4E5DA4A9D}"/>
              </a:ext>
            </a:extLst>
          </p:cNvPr>
          <p:cNvSpPr/>
          <p:nvPr userDrawn="1"/>
        </p:nvSpPr>
        <p:spPr>
          <a:xfrm rot="16200000">
            <a:off x="5082637" y="377809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5" name="Picture 4" descr="Co-funded by the European Union logo in png for web usage">
            <a:extLst>
              <a:ext uri="{FF2B5EF4-FFF2-40B4-BE49-F238E27FC236}">
                <a16:creationId xmlns:a16="http://schemas.microsoft.com/office/drawing/2014/main" id="{E0A1BD1D-E14C-5F22-F326-FCEDC9B2DB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6" name="Picture 5">
            <a:extLst>
              <a:ext uri="{FF2B5EF4-FFF2-40B4-BE49-F238E27FC236}">
                <a16:creationId xmlns:a16="http://schemas.microsoft.com/office/drawing/2014/main" id="{305C8423-F96E-2CD7-9382-57D67FF50C27}"/>
              </a:ext>
            </a:extLst>
          </p:cNvPr>
          <p:cNvPicPr>
            <a:picLocks noChangeAspect="1"/>
          </p:cNvPicPr>
          <p:nvPr userDrawn="1"/>
        </p:nvPicPr>
        <p:blipFill>
          <a:blip r:embed="rId3"/>
          <a:stretch>
            <a:fillRect/>
          </a:stretch>
        </p:blipFill>
        <p:spPr>
          <a:xfrm>
            <a:off x="289868" y="846642"/>
            <a:ext cx="4798967" cy="1664947"/>
          </a:xfrm>
          <a:prstGeom prst="rect">
            <a:avLst/>
          </a:prstGeom>
        </p:spPr>
      </p:pic>
    </p:spTree>
    <p:extLst>
      <p:ext uri="{BB962C8B-B14F-4D97-AF65-F5344CB8AC3E}">
        <p14:creationId xmlns:p14="http://schemas.microsoft.com/office/powerpoint/2010/main" val="375554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708030"/>
            <a:ext cx="12192000" cy="3179185"/>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7" name="Text Placeholder 32">
            <a:extLst>
              <a:ext uri="{FF2B5EF4-FFF2-40B4-BE49-F238E27FC236}">
                <a16:creationId xmlns:a16="http://schemas.microsoft.com/office/drawing/2014/main" id="{BE385FC8-A4F5-2283-E5FC-2EFE2B60CCA4}"/>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8" name="Freeform 7">
            <a:extLst>
              <a:ext uri="{FF2B5EF4-FFF2-40B4-BE49-F238E27FC236}">
                <a16:creationId xmlns:a16="http://schemas.microsoft.com/office/drawing/2014/main" id="{C6790810-D067-F353-EB7C-089ED015D6BF}"/>
              </a:ext>
            </a:extLst>
          </p:cNvPr>
          <p:cNvSpPr/>
          <p:nvPr userDrawn="1"/>
        </p:nvSpPr>
        <p:spPr>
          <a:xfrm>
            <a:off x="788933" y="2525767"/>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9" name="Picture 8">
            <a:extLst>
              <a:ext uri="{FF2B5EF4-FFF2-40B4-BE49-F238E27FC236}">
                <a16:creationId xmlns:a16="http://schemas.microsoft.com/office/drawing/2014/main" id="{6CE36D01-DDDF-EDFC-25C2-5411F1D19AAF}"/>
              </a:ext>
            </a:extLst>
          </p:cNvPr>
          <p:cNvPicPr>
            <a:picLocks noChangeAspect="1"/>
          </p:cNvPicPr>
          <p:nvPr userDrawn="1"/>
        </p:nvPicPr>
        <p:blipFill>
          <a:blip r:embed="rId2"/>
          <a:stretch>
            <a:fillRect/>
          </a:stretch>
        </p:blipFill>
        <p:spPr>
          <a:xfrm>
            <a:off x="6949085" y="707494"/>
            <a:ext cx="4798967" cy="1664947"/>
          </a:xfrm>
          <a:prstGeom prst="rect">
            <a:avLst/>
          </a:prstGeom>
        </p:spPr>
      </p:pic>
      <p:sp>
        <p:nvSpPr>
          <p:cNvPr id="10" name="Text Placeholder 32">
            <a:extLst>
              <a:ext uri="{FF2B5EF4-FFF2-40B4-BE49-F238E27FC236}">
                <a16:creationId xmlns:a16="http://schemas.microsoft.com/office/drawing/2014/main" id="{DDCAD1D7-3B46-C806-79AC-96A3BCFBDB59}"/>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11" name="Text Placeholder 32">
            <a:extLst>
              <a:ext uri="{FF2B5EF4-FFF2-40B4-BE49-F238E27FC236}">
                <a16:creationId xmlns:a16="http://schemas.microsoft.com/office/drawing/2014/main" id="{03EE628A-E844-A606-F807-0E5C7A6C4733}"/>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pic>
        <p:nvPicPr>
          <p:cNvPr id="12" name="Picture 11" descr="Co-funded by the European Union logo in png for web usage">
            <a:extLst>
              <a:ext uri="{FF2B5EF4-FFF2-40B4-BE49-F238E27FC236}">
                <a16:creationId xmlns:a16="http://schemas.microsoft.com/office/drawing/2014/main" id="{97F69BE6-94A9-D754-E4D7-4C1FE765F8F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81329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4451D53C-BEDD-0149-939C-B08D828FC303}"/>
              </a:ext>
            </a:extLst>
          </p:cNvPr>
          <p:cNvSpPr/>
          <p:nvPr/>
        </p:nvSpPr>
        <p:spPr>
          <a:xfrm>
            <a:off x="-21078" y="2782956"/>
            <a:ext cx="12214365" cy="284259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3" name="Picture Placeholder 52">
            <a:extLst>
              <a:ext uri="{FF2B5EF4-FFF2-40B4-BE49-F238E27FC236}">
                <a16:creationId xmlns:a16="http://schemas.microsoft.com/office/drawing/2014/main" id="{FA3EDB46-CD35-B86E-152C-5F64E01608A9}"/>
              </a:ext>
            </a:extLst>
          </p:cNvPr>
          <p:cNvSpPr>
            <a:spLocks noGrp="1"/>
          </p:cNvSpPr>
          <p:nvPr>
            <p:ph type="pic" sz="quarter" idx="22"/>
          </p:nvPr>
        </p:nvSpPr>
        <p:spPr>
          <a:xfrm>
            <a:off x="6290665" y="0"/>
            <a:ext cx="4961115" cy="6879449"/>
          </a:xfrm>
          <a:custGeom>
            <a:avLst/>
            <a:gdLst>
              <a:gd name="connsiteX0" fmla="*/ 0 w 4961115"/>
              <a:gd name="connsiteY0" fmla="*/ 0 h 6879449"/>
              <a:gd name="connsiteX1" fmla="*/ 4961115 w 4961115"/>
              <a:gd name="connsiteY1" fmla="*/ 0 h 6879449"/>
              <a:gd name="connsiteX2" fmla="*/ 4961115 w 4961115"/>
              <a:gd name="connsiteY2" fmla="*/ 2607767 h 6879449"/>
              <a:gd name="connsiteX3" fmla="*/ 4781114 w 4961115"/>
              <a:gd name="connsiteY3" fmla="*/ 2607767 h 6879449"/>
              <a:gd name="connsiteX4" fmla="*/ 4781114 w 4961115"/>
              <a:gd name="connsiteY4" fmla="*/ 4047768 h 6879449"/>
              <a:gd name="connsiteX5" fmla="*/ 4961115 w 4961115"/>
              <a:gd name="connsiteY5" fmla="*/ 4047768 h 6879449"/>
              <a:gd name="connsiteX6" fmla="*/ 4961115 w 4961115"/>
              <a:gd name="connsiteY6" fmla="*/ 6879449 h 6879449"/>
              <a:gd name="connsiteX7" fmla="*/ 0 w 4961115"/>
              <a:gd name="connsiteY7" fmla="*/ 6879449 h 68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1115" h="6879449">
                <a:moveTo>
                  <a:pt x="0" y="0"/>
                </a:moveTo>
                <a:lnTo>
                  <a:pt x="4961115" y="0"/>
                </a:lnTo>
                <a:lnTo>
                  <a:pt x="4961115" y="2607767"/>
                </a:lnTo>
                <a:lnTo>
                  <a:pt x="4781114" y="2607767"/>
                </a:lnTo>
                <a:lnTo>
                  <a:pt x="4781114" y="4047768"/>
                </a:lnTo>
                <a:lnTo>
                  <a:pt x="4961115" y="4047768"/>
                </a:lnTo>
                <a:lnTo>
                  <a:pt x="4961115" y="6879449"/>
                </a:lnTo>
                <a:lnTo>
                  <a:pt x="0" y="6879449"/>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Freeform 32">
            <a:extLst>
              <a:ext uri="{FF2B5EF4-FFF2-40B4-BE49-F238E27FC236}">
                <a16:creationId xmlns:a16="http://schemas.microsoft.com/office/drawing/2014/main" id="{527A8425-B90A-4347-AF48-00C1D5CC2D28}"/>
              </a:ext>
            </a:extLst>
          </p:cNvPr>
          <p:cNvSpPr/>
          <p:nvPr/>
        </p:nvSpPr>
        <p:spPr>
          <a:xfrm>
            <a:off x="5273389" y="2987628"/>
            <a:ext cx="7298951" cy="1969126"/>
          </a:xfrm>
          <a:custGeom>
            <a:avLst/>
            <a:gdLst>
              <a:gd name="connsiteX0" fmla="*/ 0 w 4525730"/>
              <a:gd name="connsiteY0" fmla="*/ 0 h 3029130"/>
              <a:gd name="connsiteX1" fmla="*/ 4525731 w 4525730"/>
              <a:gd name="connsiteY1" fmla="*/ 0 h 3029130"/>
              <a:gd name="connsiteX2" fmla="*/ 4525731 w 4525730"/>
              <a:gd name="connsiteY2" fmla="*/ 3029131 h 3029130"/>
              <a:gd name="connsiteX3" fmla="*/ 1 w 4525730"/>
              <a:gd name="connsiteY3" fmla="*/ 3029131 h 3029130"/>
            </a:gdLst>
            <a:ahLst/>
            <a:cxnLst>
              <a:cxn ang="0">
                <a:pos x="connsiteX0" y="connsiteY0"/>
              </a:cxn>
              <a:cxn ang="0">
                <a:pos x="connsiteX1" y="connsiteY1"/>
              </a:cxn>
              <a:cxn ang="0">
                <a:pos x="connsiteX2" y="connsiteY2"/>
              </a:cxn>
              <a:cxn ang="0">
                <a:pos x="connsiteX3" y="connsiteY3"/>
              </a:cxn>
            </a:cxnLst>
            <a:rect l="l" t="t" r="r" b="b"/>
            <a:pathLst>
              <a:path w="4525730" h="3029130">
                <a:moveTo>
                  <a:pt x="0" y="0"/>
                </a:moveTo>
                <a:lnTo>
                  <a:pt x="4525731" y="0"/>
                </a:lnTo>
                <a:lnTo>
                  <a:pt x="4525731" y="3029131"/>
                </a:lnTo>
                <a:lnTo>
                  <a:pt x="1" y="3029131"/>
                </a:lnTo>
                <a:close/>
              </a:path>
            </a:pathLst>
          </a:custGeom>
          <a:noFill/>
          <a:ln w="30808" cap="flat">
            <a:noFill/>
            <a:prstDash val="solid"/>
            <a:miter/>
          </a:ln>
        </p:spPr>
        <p:txBody>
          <a:bodyPr rtlCol="0" anchor="ctr"/>
          <a:lstStyle/>
          <a:p>
            <a:endParaRPr lang="en-US" sz="2069"/>
          </a:p>
        </p:txBody>
      </p:sp>
      <p:sp>
        <p:nvSpPr>
          <p:cNvPr id="58" name="Freeform 57">
            <a:extLst>
              <a:ext uri="{FF2B5EF4-FFF2-40B4-BE49-F238E27FC236}">
                <a16:creationId xmlns:a16="http://schemas.microsoft.com/office/drawing/2014/main" id="{6298F67B-E667-C4F2-DDED-BD740C92FACD}"/>
              </a:ext>
            </a:extLst>
          </p:cNvPr>
          <p:cNvSpPr/>
          <p:nvPr userDrawn="1"/>
        </p:nvSpPr>
        <p:spPr>
          <a:xfrm rot="16200000">
            <a:off x="10531780" y="314776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pic>
        <p:nvPicPr>
          <p:cNvPr id="24" name="Picture 23" descr="Co-funded by the European Union logo in png for web usage">
            <a:extLst>
              <a:ext uri="{FF2B5EF4-FFF2-40B4-BE49-F238E27FC236}">
                <a16:creationId xmlns:a16="http://schemas.microsoft.com/office/drawing/2014/main" id="{BB626E57-E4F8-55A1-71FF-113432AC1FD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44" name="Picture 43">
            <a:extLst>
              <a:ext uri="{FF2B5EF4-FFF2-40B4-BE49-F238E27FC236}">
                <a16:creationId xmlns:a16="http://schemas.microsoft.com/office/drawing/2014/main" id="{8668694A-CF1D-DCC6-0735-CF4C7CA09E8C}"/>
              </a:ext>
            </a:extLst>
          </p:cNvPr>
          <p:cNvPicPr>
            <a:picLocks noChangeAspect="1"/>
          </p:cNvPicPr>
          <p:nvPr userDrawn="1"/>
        </p:nvPicPr>
        <p:blipFill>
          <a:blip r:embed="rId3"/>
          <a:stretch>
            <a:fillRect/>
          </a:stretch>
        </p:blipFill>
        <p:spPr>
          <a:xfrm>
            <a:off x="269990" y="528589"/>
            <a:ext cx="4798967" cy="1664947"/>
          </a:xfrm>
          <a:prstGeom prst="rect">
            <a:avLst/>
          </a:prstGeom>
        </p:spPr>
      </p:pic>
      <p:sp>
        <p:nvSpPr>
          <p:cNvPr id="45" name="Text Placeholder 32">
            <a:extLst>
              <a:ext uri="{FF2B5EF4-FFF2-40B4-BE49-F238E27FC236}">
                <a16:creationId xmlns:a16="http://schemas.microsoft.com/office/drawing/2014/main" id="{D4F925AB-6DDF-FC5C-611A-BBDF95D3403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46" name="Text Placeholder 32">
            <a:extLst>
              <a:ext uri="{FF2B5EF4-FFF2-40B4-BE49-F238E27FC236}">
                <a16:creationId xmlns:a16="http://schemas.microsoft.com/office/drawing/2014/main" id="{2B51A8A8-BEA7-4B95-5566-1904DBC6F45E}"/>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47" name="Text Placeholder 32">
            <a:extLst>
              <a:ext uri="{FF2B5EF4-FFF2-40B4-BE49-F238E27FC236}">
                <a16:creationId xmlns:a16="http://schemas.microsoft.com/office/drawing/2014/main" id="{272766E3-F862-CCD0-8363-FEF00D89C37E}"/>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Tree>
    <p:extLst>
      <p:ext uri="{BB962C8B-B14F-4D97-AF65-F5344CB8AC3E}">
        <p14:creationId xmlns:p14="http://schemas.microsoft.com/office/powerpoint/2010/main" val="381929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2679029" y="2070648"/>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01</a:t>
            </a:r>
            <a:endParaRPr lang="en-US"/>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3812737" y="2070648"/>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Introduction</a:t>
            </a:r>
            <a:endParaRPr lang="en-US"/>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2679029" y="253223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02</a:t>
            </a:r>
            <a:endParaRPr lang="en-US"/>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3812737" y="2532237"/>
            <a:ext cx="5715653" cy="223986"/>
          </a:xfrm>
          <a:prstGeom prst="rect">
            <a:avLst/>
          </a:prstGeo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a:t>About us</a:t>
            </a:r>
            <a:endParaRPr lang="en-US"/>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2679029" y="2958181"/>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03</a:t>
            </a:r>
            <a:endParaRPr lang="en-US"/>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3812737" y="2958181"/>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The Project</a:t>
            </a:r>
            <a:endParaRPr lang="en-US"/>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2679029" y="337094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04</a:t>
            </a:r>
            <a:endParaRPr lang="en-US"/>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3812737" y="337094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Gallery</a:t>
            </a:r>
            <a:endParaRPr lang="en-US"/>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2679029" y="3797309"/>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05</a:t>
            </a:r>
            <a:endParaRPr lang="en-US"/>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3812737" y="3797309"/>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Our Team</a:t>
            </a:r>
            <a:endParaRPr lang="en-US"/>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2694576" y="4241250"/>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06</a:t>
            </a:r>
            <a:endParaRPr lang="en-US"/>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3828284" y="4241250"/>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Question and Answers</a:t>
            </a:r>
            <a:endParaRPr lang="en-US"/>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2694576" y="472551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07</a:t>
            </a:r>
            <a:endParaRPr lang="en-US"/>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3828284" y="472551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Conclusion</a:t>
            </a:r>
            <a:endParaRPr lang="en-US"/>
          </a:p>
        </p:txBody>
      </p:sp>
      <p:sp>
        <p:nvSpPr>
          <p:cNvPr id="286" name="Rectangle 285">
            <a:extLst>
              <a:ext uri="{FF2B5EF4-FFF2-40B4-BE49-F238E27FC236}">
                <a16:creationId xmlns:a16="http://schemas.microsoft.com/office/drawing/2014/main" id="{DB242B25-6F94-3545-A2C1-E1A9B68738D1}"/>
              </a:ext>
            </a:extLst>
          </p:cNvPr>
          <p:cNvSpPr/>
          <p:nvPr userDrawn="1"/>
        </p:nvSpPr>
        <p:spPr>
          <a:xfrm>
            <a:off x="4504764" y="5540186"/>
            <a:ext cx="5453689" cy="538802"/>
          </a:xfrm>
          <a:prstGeom prst="rect">
            <a:avLst/>
          </a:prstGeom>
        </p:spPr>
        <p:txBody>
          <a:bodyPr wrap="square">
            <a:spAutoFit/>
          </a:bodyPr>
          <a:lstStyle/>
          <a:p>
            <a:pPr marL="0" marR="0" indent="0" algn="just" defTabSz="293378" rtl="0" eaLnBrk="1" fontAlgn="auto" latinLnBrk="0" hangingPunct="0">
              <a:lnSpc>
                <a:spcPct val="100000"/>
              </a:lnSpc>
              <a:spcBef>
                <a:spcPts val="0"/>
              </a:spcBef>
              <a:spcAft>
                <a:spcPts val="0"/>
              </a:spcAft>
              <a:buClrTx/>
              <a:buSzTx/>
              <a:buFontTx/>
              <a:buNone/>
              <a:tabLst/>
              <a:defRPr/>
            </a:pPr>
            <a:r>
              <a:rPr lang="en-US" sz="967" dirty="0">
                <a:solidFill>
                  <a:srgbClr val="2D62AE"/>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
        <p:nvSpPr>
          <p:cNvPr id="31" name="Rectangle 5">
            <a:extLst>
              <a:ext uri="{FF2B5EF4-FFF2-40B4-BE49-F238E27FC236}">
                <a16:creationId xmlns:a16="http://schemas.microsoft.com/office/drawing/2014/main" id="{6A0AD0FB-DB78-8B4A-B00E-1C744896C494}"/>
              </a:ext>
            </a:extLst>
          </p:cNvPr>
          <p:cNvSpPr/>
          <p:nvPr userDrawn="1"/>
        </p:nvSpPr>
        <p:spPr bwMode="auto">
          <a:xfrm rot="5400000">
            <a:off x="-2885546" y="2886605"/>
            <a:ext cx="6856941" cy="1085850"/>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grpSp>
        <p:nvGrpSpPr>
          <p:cNvPr id="5" name="Group 4">
            <a:extLst>
              <a:ext uri="{FF2B5EF4-FFF2-40B4-BE49-F238E27FC236}">
                <a16:creationId xmlns:a16="http://schemas.microsoft.com/office/drawing/2014/main" id="{795E9240-C10D-8849-BAE0-7C438EC081DC}"/>
              </a:ext>
            </a:extLst>
          </p:cNvPr>
          <p:cNvGrpSpPr/>
          <p:nvPr userDrawn="1"/>
        </p:nvGrpSpPr>
        <p:grpSpPr>
          <a:xfrm>
            <a:off x="2315424" y="2387814"/>
            <a:ext cx="7663872" cy="2650297"/>
            <a:chOff x="2315424" y="2387814"/>
            <a:chExt cx="7663872" cy="1942883"/>
          </a:xfrm>
          <a:solidFill>
            <a:srgbClr val="2D62AE"/>
          </a:solidFill>
        </p:grpSpPr>
        <p:grpSp>
          <p:nvGrpSpPr>
            <p:cNvPr id="3" name="Group 2">
              <a:extLst>
                <a:ext uri="{FF2B5EF4-FFF2-40B4-BE49-F238E27FC236}">
                  <a16:creationId xmlns:a16="http://schemas.microsoft.com/office/drawing/2014/main" id="{2F0747C1-EB9A-C241-9511-DEA85DB5444C}"/>
                </a:ext>
              </a:extLst>
            </p:cNvPr>
            <p:cNvGrpSpPr/>
            <p:nvPr userDrawn="1"/>
          </p:nvGrpSpPr>
          <p:grpSpPr>
            <a:xfrm>
              <a:off x="2315424" y="2387814"/>
              <a:ext cx="7663872" cy="978369"/>
              <a:chOff x="1265109" y="2728756"/>
              <a:chExt cx="4752000" cy="1525304"/>
            </a:xfrm>
            <a:grpFill/>
          </p:grpSpPr>
          <p:sp>
            <p:nvSpPr>
              <p:cNvPr id="57" name="Rectangle 56">
                <a:extLst>
                  <a:ext uri="{FF2B5EF4-FFF2-40B4-BE49-F238E27FC236}">
                    <a16:creationId xmlns:a16="http://schemas.microsoft.com/office/drawing/2014/main" id="{683CB224-BC37-A449-A879-B518A8300CF6}"/>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5E0C682E-9999-0944-9853-BF0C05DDBEFD}"/>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CFBE4FB1-974E-C042-9FE7-2EC8CB8A2A56}"/>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895CE4C3-6683-AB4A-B2F4-EAA4EBA84200}"/>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nvGrpSpPr>
            <p:cNvPr id="73" name="Group 72">
              <a:extLst>
                <a:ext uri="{FF2B5EF4-FFF2-40B4-BE49-F238E27FC236}">
                  <a16:creationId xmlns:a16="http://schemas.microsoft.com/office/drawing/2014/main" id="{7ACA618A-FADD-A245-9DF6-634F7B8B10BB}"/>
                </a:ext>
              </a:extLst>
            </p:cNvPr>
            <p:cNvGrpSpPr/>
            <p:nvPr userDrawn="1"/>
          </p:nvGrpSpPr>
          <p:grpSpPr>
            <a:xfrm>
              <a:off x="2315424" y="3673833"/>
              <a:ext cx="7663872" cy="656864"/>
              <a:chOff x="1265109" y="3229991"/>
              <a:chExt cx="4752000" cy="1024069"/>
            </a:xfrm>
            <a:grpFill/>
          </p:grpSpPr>
          <p:sp>
            <p:nvSpPr>
              <p:cNvPr id="75" name="Rectangle 74">
                <a:extLst>
                  <a:ext uri="{FF2B5EF4-FFF2-40B4-BE49-F238E27FC236}">
                    <a16:creationId xmlns:a16="http://schemas.microsoft.com/office/drawing/2014/main" id="{35748608-FDE9-4648-BB0B-46BD9D014EC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EA326F4A-FE37-8649-AB33-C936A66D8C1B}"/>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B3A4C318-6189-4F4F-B62C-B7A913454FBF}"/>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grpSp>
        <p:nvGrpSpPr>
          <p:cNvPr id="2" name="Graphic 40">
            <a:extLst>
              <a:ext uri="{FF2B5EF4-FFF2-40B4-BE49-F238E27FC236}">
                <a16:creationId xmlns:a16="http://schemas.microsoft.com/office/drawing/2014/main" id="{91614186-6A23-76ED-A9A8-3F34F68A0367}"/>
              </a:ext>
            </a:extLst>
          </p:cNvPr>
          <p:cNvGrpSpPr/>
          <p:nvPr userDrawn="1"/>
        </p:nvGrpSpPr>
        <p:grpSpPr>
          <a:xfrm>
            <a:off x="-2286581" y="5718088"/>
            <a:ext cx="3924090" cy="2433120"/>
            <a:chOff x="-3997860" y="6017904"/>
            <a:chExt cx="935163" cy="579845"/>
          </a:xfrm>
          <a:solidFill>
            <a:schemeClr val="bg1">
              <a:alpha val="14000"/>
            </a:schemeClr>
          </a:solidFill>
        </p:grpSpPr>
        <p:sp>
          <p:nvSpPr>
            <p:cNvPr id="4" name="Freeform 3">
              <a:extLst>
                <a:ext uri="{FF2B5EF4-FFF2-40B4-BE49-F238E27FC236}">
                  <a16:creationId xmlns:a16="http://schemas.microsoft.com/office/drawing/2014/main" id="{8059C211-0F73-7C9C-3558-B3F94C1BCDCF}"/>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C715BF1-51BB-8E8D-CF3A-E5CFCC9F746D}"/>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F1D0138-F804-954D-6053-1C98338A2DD4}"/>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CA5C0B9-ABEB-05CB-1C42-2F1F328B25C8}"/>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pic>
        <p:nvPicPr>
          <p:cNvPr id="9" name="Picture 8">
            <a:extLst>
              <a:ext uri="{FF2B5EF4-FFF2-40B4-BE49-F238E27FC236}">
                <a16:creationId xmlns:a16="http://schemas.microsoft.com/office/drawing/2014/main" id="{00C9357B-B99F-47D9-B8C8-7D791B8840DA}"/>
              </a:ext>
            </a:extLst>
          </p:cNvPr>
          <p:cNvPicPr>
            <a:picLocks noChangeAspect="1"/>
          </p:cNvPicPr>
          <p:nvPr userDrawn="1"/>
        </p:nvPicPr>
        <p:blipFill>
          <a:blip r:embed="rId2">
            <a:biLevel thresh="25000"/>
            <a:extLst>
              <a:ext uri="{BEBA8EAE-BF5A-486C-A8C5-ECC9F3942E4B}">
                <a14:imgProps xmlns:a14="http://schemas.microsoft.com/office/drawing/2010/main">
                  <a14:imgLayer r:embed="rId3">
                    <a14:imgEffect>
                      <a14:saturation sat="0"/>
                    </a14:imgEffect>
                    <a14:imgEffect>
                      <a14:brightnessContrast contrast="24000"/>
                    </a14:imgEffect>
                  </a14:imgLayer>
                </a14:imgProps>
              </a:ext>
            </a:extLst>
          </a:blip>
          <a:stretch>
            <a:fillRect/>
          </a:stretch>
        </p:blipFill>
        <p:spPr>
          <a:xfrm rot="16200000">
            <a:off x="-734512" y="4931250"/>
            <a:ext cx="2661263" cy="923295"/>
          </a:xfrm>
          <a:prstGeom prst="rect">
            <a:avLst/>
          </a:prstGeom>
        </p:spPr>
      </p:pic>
      <p:sp>
        <p:nvSpPr>
          <p:cNvPr id="10" name="Text Placeholder 32">
            <a:extLst>
              <a:ext uri="{FF2B5EF4-FFF2-40B4-BE49-F238E27FC236}">
                <a16:creationId xmlns:a16="http://schemas.microsoft.com/office/drawing/2014/main" id="{F617E5E8-283D-95D2-3117-DAAD5170B128}"/>
              </a:ext>
            </a:extLst>
          </p:cNvPr>
          <p:cNvSpPr>
            <a:spLocks noGrp="1"/>
          </p:cNvSpPr>
          <p:nvPr>
            <p:ph type="body" sz="quarter" idx="30" hasCustomPrompt="1"/>
          </p:nvPr>
        </p:nvSpPr>
        <p:spPr>
          <a:xfrm>
            <a:off x="490245" y="567349"/>
            <a:ext cx="4538955" cy="8042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TABLE OF CONTENTS</a:t>
            </a:r>
            <a:endParaRPr lang="en-US"/>
          </a:p>
        </p:txBody>
      </p:sp>
      <p:pic>
        <p:nvPicPr>
          <p:cNvPr id="12" name="Picture 11" descr="Co-funded by the European Union logo in png for web usage">
            <a:extLst>
              <a:ext uri="{FF2B5EF4-FFF2-40B4-BE49-F238E27FC236}">
                <a16:creationId xmlns:a16="http://schemas.microsoft.com/office/drawing/2014/main" id="{834BB300-FAE3-7029-ADB2-A2FDFFC0F0E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34587" y="5606499"/>
            <a:ext cx="2112521" cy="442118"/>
          </a:xfrm>
          <a:prstGeom prst="rect">
            <a:avLst/>
          </a:prstGeom>
          <a:noFill/>
          <a:ln>
            <a:noFill/>
          </a:ln>
        </p:spPr>
      </p:pic>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lcome/Intro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EDA844F8-FCB0-C045-A083-951082B6589C}"/>
              </a:ext>
            </a:extLst>
          </p:cNvPr>
          <p:cNvSpPr>
            <a:spLocks noGrp="1"/>
          </p:cNvSpPr>
          <p:nvPr>
            <p:ph type="pic" sz="quarter" idx="21"/>
          </p:nvPr>
        </p:nvSpPr>
        <p:spPr>
          <a:xfrm>
            <a:off x="884606" y="0"/>
            <a:ext cx="4993772" cy="6858000"/>
          </a:xfrm>
          <a:custGeom>
            <a:avLst/>
            <a:gdLst>
              <a:gd name="connsiteX0" fmla="*/ 0 w 4993772"/>
              <a:gd name="connsiteY0" fmla="*/ 0 h 6858000"/>
              <a:gd name="connsiteX1" fmla="*/ 4993772 w 4993772"/>
              <a:gd name="connsiteY1" fmla="*/ 0 h 6858000"/>
              <a:gd name="connsiteX2" fmla="*/ 4993772 w 4993772"/>
              <a:gd name="connsiteY2" fmla="*/ 6858000 h 6858000"/>
              <a:gd name="connsiteX3" fmla="*/ 0 w 4993772"/>
              <a:gd name="connsiteY3" fmla="*/ 6858000 h 6858000"/>
              <a:gd name="connsiteX4" fmla="*/ 0 w 4993772"/>
              <a:gd name="connsiteY4" fmla="*/ 6301946 h 6858000"/>
              <a:gd name="connsiteX5" fmla="*/ 180000 w 4993772"/>
              <a:gd name="connsiteY5" fmla="*/ 6301946 h 6858000"/>
              <a:gd name="connsiteX6" fmla="*/ 180000 w 4993772"/>
              <a:gd name="connsiteY6" fmla="*/ 4861945 h 6858000"/>
              <a:gd name="connsiteX7" fmla="*/ 0 w 4993772"/>
              <a:gd name="connsiteY7" fmla="*/ 4861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3772" h="6858000">
                <a:moveTo>
                  <a:pt x="0" y="0"/>
                </a:moveTo>
                <a:lnTo>
                  <a:pt x="4993772" y="0"/>
                </a:lnTo>
                <a:lnTo>
                  <a:pt x="4993772" y="6858000"/>
                </a:lnTo>
                <a:lnTo>
                  <a:pt x="0" y="6858000"/>
                </a:lnTo>
                <a:lnTo>
                  <a:pt x="0" y="6301946"/>
                </a:lnTo>
                <a:lnTo>
                  <a:pt x="180000" y="6301946"/>
                </a:lnTo>
                <a:lnTo>
                  <a:pt x="180000" y="4861945"/>
                </a:lnTo>
                <a:lnTo>
                  <a:pt x="0" y="4861945"/>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Text Placeholder 32">
            <a:extLst>
              <a:ext uri="{FF2B5EF4-FFF2-40B4-BE49-F238E27FC236}">
                <a16:creationId xmlns:a16="http://schemas.microsoft.com/office/drawing/2014/main" id="{CAF944C7-C217-DB48-AC66-EC08BD9F2E64}"/>
              </a:ext>
            </a:extLst>
          </p:cNvPr>
          <p:cNvSpPr>
            <a:spLocks noGrp="1"/>
          </p:cNvSpPr>
          <p:nvPr>
            <p:ph type="body" sz="quarter" idx="30" hasCustomPrompt="1"/>
          </p:nvPr>
        </p:nvSpPr>
        <p:spPr>
          <a:xfrm>
            <a:off x="4890795" y="738798"/>
            <a:ext cx="4064946" cy="842867"/>
          </a:xfrm>
          <a:prstGeom prst="rect">
            <a:avLst/>
          </a:prstGeom>
          <a:gradFill>
            <a:gsLst>
              <a:gs pos="40000">
                <a:srgbClr val="2D62AE"/>
              </a:gs>
              <a:gs pos="85000">
                <a:srgbClr val="33A5CC"/>
              </a:gs>
              <a:gs pos="100000">
                <a:srgbClr val="77CBC4"/>
              </a:gs>
            </a:gsLst>
            <a:lin ang="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YOUR HEADING</a:t>
            </a:r>
            <a:endParaRPr lang="en-US"/>
          </a:p>
        </p:txBody>
      </p:sp>
      <p:sp>
        <p:nvSpPr>
          <p:cNvPr id="19" name="Freeform 18">
            <a:extLst>
              <a:ext uri="{FF2B5EF4-FFF2-40B4-BE49-F238E27FC236}">
                <a16:creationId xmlns:a16="http://schemas.microsoft.com/office/drawing/2014/main" id="{7D1B8551-0063-BE4F-89AA-952EFED3A2B1}"/>
              </a:ext>
            </a:extLst>
          </p:cNvPr>
          <p:cNvSpPr/>
          <p:nvPr userDrawn="1"/>
        </p:nvSpPr>
        <p:spPr>
          <a:xfrm rot="16200000">
            <a:off x="164606" y="540194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
        <p:nvSpPr>
          <p:cNvPr id="20" name="Text Placeholder 32">
            <a:extLst>
              <a:ext uri="{FF2B5EF4-FFF2-40B4-BE49-F238E27FC236}">
                <a16:creationId xmlns:a16="http://schemas.microsoft.com/office/drawing/2014/main" id="{64ED5023-80E2-C04D-8620-99E5F464CE91}"/>
              </a:ext>
            </a:extLst>
          </p:cNvPr>
          <p:cNvSpPr>
            <a:spLocks noGrp="1"/>
          </p:cNvSpPr>
          <p:nvPr>
            <p:ph type="body" sz="quarter" idx="48" hasCustomPrompt="1"/>
          </p:nvPr>
        </p:nvSpPr>
        <p:spPr>
          <a:xfrm>
            <a:off x="6461760" y="2113281"/>
            <a:ext cx="5205633" cy="4188666"/>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19260DE6-26E0-F749-A3D0-10A46E29D4EB}"/>
              </a:ext>
            </a:extLst>
          </p:cNvPr>
          <p:cNvSpPr/>
          <p:nvPr userDrawn="1"/>
        </p:nvSpPr>
        <p:spPr>
          <a:xfrm>
            <a:off x="4348480" y="772160"/>
            <a:ext cx="7843520" cy="4572000"/>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5201669" y="612446"/>
            <a:ext cx="4279038" cy="757034"/>
          </a:xfrm>
          <a:prstGeom prst="rect">
            <a:avLst/>
          </a:prstGeom>
          <a:effectLst>
            <a:glow rad="127000">
              <a:srgbClr val="414141"/>
            </a:glow>
          </a:effectLst>
        </p:spPr>
        <p:txBody>
          <a:bodyPr>
            <a:noAutofit/>
          </a:bodyPr>
          <a:lstStyle>
            <a:lvl1pPr marL="0" indent="0" algn="l">
              <a:buNone/>
              <a:defRPr sz="11613" b="1">
                <a:solidFill>
                  <a:schemeClr val="bg1"/>
                </a:solidFill>
                <a:latin typeface="Calibri" panose="020F0502020204030204" pitchFamily="34" charset="0"/>
                <a:cs typeface="Calibri" panose="020F0502020204030204" pitchFamily="34" charset="0"/>
              </a:defRPr>
            </a:lvl1pPr>
          </a:lstStyle>
          <a:p>
            <a:pPr lvl="0"/>
            <a:r>
              <a:rPr lang="en-GB"/>
              <a:t>01</a:t>
            </a:r>
            <a:endParaRPr lang="en-US"/>
          </a:p>
        </p:txBody>
      </p:sp>
      <p:sp>
        <p:nvSpPr>
          <p:cNvPr id="5" name="Picture Placeholder 2">
            <a:extLst>
              <a:ext uri="{FF2B5EF4-FFF2-40B4-BE49-F238E27FC236}">
                <a16:creationId xmlns:a16="http://schemas.microsoft.com/office/drawing/2014/main" id="{3876EDEE-C120-4EE8-5C21-695CC31886BD}"/>
              </a:ext>
            </a:extLst>
          </p:cNvPr>
          <p:cNvSpPr>
            <a:spLocks noGrp="1"/>
          </p:cNvSpPr>
          <p:nvPr>
            <p:ph type="pic" sz="quarter" idx="21"/>
          </p:nvPr>
        </p:nvSpPr>
        <p:spPr>
          <a:xfrm>
            <a:off x="0" y="2743200"/>
            <a:ext cx="6800850" cy="3810000"/>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6" name="Freeform 5">
            <a:extLst>
              <a:ext uri="{FF2B5EF4-FFF2-40B4-BE49-F238E27FC236}">
                <a16:creationId xmlns:a16="http://schemas.microsoft.com/office/drawing/2014/main" id="{055E2925-A3E7-87F4-F411-9ED516A2FD50}"/>
              </a:ext>
            </a:extLst>
          </p:cNvPr>
          <p:cNvSpPr/>
          <p:nvPr userDrawn="1"/>
        </p:nvSpPr>
        <p:spPr>
          <a:xfrm>
            <a:off x="5171744" y="627379"/>
            <a:ext cx="1651966" cy="208641"/>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grpSp>
        <p:nvGrpSpPr>
          <p:cNvPr id="7" name="Graphic 40">
            <a:extLst>
              <a:ext uri="{FF2B5EF4-FFF2-40B4-BE49-F238E27FC236}">
                <a16:creationId xmlns:a16="http://schemas.microsoft.com/office/drawing/2014/main" id="{889E183C-C022-13A5-2A0A-9981EC3292D3}"/>
              </a:ext>
            </a:extLst>
          </p:cNvPr>
          <p:cNvGrpSpPr/>
          <p:nvPr userDrawn="1"/>
        </p:nvGrpSpPr>
        <p:grpSpPr>
          <a:xfrm>
            <a:off x="7951153" y="2751364"/>
            <a:ext cx="5194023" cy="3220538"/>
            <a:chOff x="-3997860" y="6017904"/>
            <a:chExt cx="935163" cy="579845"/>
          </a:xfrm>
          <a:solidFill>
            <a:schemeClr val="bg1">
              <a:alpha val="13000"/>
            </a:schemeClr>
          </a:solidFill>
        </p:grpSpPr>
        <p:sp>
          <p:nvSpPr>
            <p:cNvPr id="8" name="Freeform 7">
              <a:extLst>
                <a:ext uri="{FF2B5EF4-FFF2-40B4-BE49-F238E27FC236}">
                  <a16:creationId xmlns:a16="http://schemas.microsoft.com/office/drawing/2014/main" id="{3A78E437-8C3E-609B-53DA-9F776E504F98}"/>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815CF30-5D99-4806-593C-B6D72803B0F2}"/>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1D916BE-3322-C649-1BF7-90EFE4397C47}"/>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58D6EC6-81E2-05DD-7456-E5C447E96099}"/>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2" name="Text Placeholder 32">
            <a:extLst>
              <a:ext uri="{FF2B5EF4-FFF2-40B4-BE49-F238E27FC236}">
                <a16:creationId xmlns:a16="http://schemas.microsoft.com/office/drawing/2014/main" id="{20AA9990-FB56-9895-0884-965BDC63E976}"/>
              </a:ext>
            </a:extLst>
          </p:cNvPr>
          <p:cNvSpPr>
            <a:spLocks noGrp="1"/>
          </p:cNvSpPr>
          <p:nvPr>
            <p:ph type="body" sz="quarter" idx="30" hasCustomPrompt="1"/>
          </p:nvPr>
        </p:nvSpPr>
        <p:spPr>
          <a:xfrm>
            <a:off x="5595645" y="3348649"/>
            <a:ext cx="1833855" cy="6518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TITLE</a:t>
            </a:r>
            <a:endParaRPr lang="en-US"/>
          </a:p>
        </p:txBody>
      </p:sp>
    </p:spTree>
    <p:extLst>
      <p:ext uri="{BB962C8B-B14F-4D97-AF65-F5344CB8AC3E}">
        <p14:creationId xmlns:p14="http://schemas.microsoft.com/office/powerpoint/2010/main" val="3094033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lid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B69382-839E-D646-89C9-E5867CB9B0E9}"/>
              </a:ext>
            </a:extLst>
          </p:cNvPr>
          <p:cNvSpPr>
            <a:spLocks noGrp="1"/>
          </p:cNvSpPr>
          <p:nvPr>
            <p:ph type="pic" sz="quarter" idx="21"/>
          </p:nvPr>
        </p:nvSpPr>
        <p:spPr>
          <a:xfrm>
            <a:off x="0" y="0"/>
            <a:ext cx="5875886" cy="6858000"/>
          </a:xfrm>
          <a:custGeom>
            <a:avLst/>
            <a:gdLst>
              <a:gd name="connsiteX0" fmla="*/ 0 w 5875886"/>
              <a:gd name="connsiteY0" fmla="*/ 0 h 6858000"/>
              <a:gd name="connsiteX1" fmla="*/ 5875886 w 5875886"/>
              <a:gd name="connsiteY1" fmla="*/ 0 h 6858000"/>
              <a:gd name="connsiteX2" fmla="*/ 5875886 w 5875886"/>
              <a:gd name="connsiteY2" fmla="*/ 737390 h 6858000"/>
              <a:gd name="connsiteX3" fmla="*/ 5688883 w 5875886"/>
              <a:gd name="connsiteY3" fmla="*/ 737390 h 6858000"/>
              <a:gd name="connsiteX4" fmla="*/ 5688883 w 5875886"/>
              <a:gd name="connsiteY4" fmla="*/ 2177391 h 6858000"/>
              <a:gd name="connsiteX5" fmla="*/ 5875886 w 5875886"/>
              <a:gd name="connsiteY5" fmla="*/ 2177391 h 6858000"/>
              <a:gd name="connsiteX6" fmla="*/ 5875886 w 5875886"/>
              <a:gd name="connsiteY6" fmla="*/ 6858000 h 6858000"/>
              <a:gd name="connsiteX7" fmla="*/ 0 w 58758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886" h="6858000">
                <a:moveTo>
                  <a:pt x="0" y="0"/>
                </a:moveTo>
                <a:lnTo>
                  <a:pt x="5875886" y="0"/>
                </a:lnTo>
                <a:lnTo>
                  <a:pt x="5875886" y="737390"/>
                </a:lnTo>
                <a:lnTo>
                  <a:pt x="5688883" y="737390"/>
                </a:lnTo>
                <a:lnTo>
                  <a:pt x="5688883" y="2177391"/>
                </a:lnTo>
                <a:lnTo>
                  <a:pt x="5875886" y="2177391"/>
                </a:lnTo>
                <a:lnTo>
                  <a:pt x="5875886"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6621429" y="1034821"/>
            <a:ext cx="4951851" cy="845139"/>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6621429" y="2603039"/>
            <a:ext cx="4939670" cy="3466570"/>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BD492FCF-3263-2845-8310-FBF1FA7259A3}"/>
              </a:ext>
            </a:extLst>
          </p:cNvPr>
          <p:cNvSpPr/>
          <p:nvPr userDrawn="1"/>
        </p:nvSpPr>
        <p:spPr>
          <a:xfrm rot="16200000">
            <a:off x="5148884" y="1277391"/>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190029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3">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87D0C7-C4F0-F44B-8FD9-25E71566265C}"/>
              </a:ext>
            </a:extLst>
          </p:cNvPr>
          <p:cNvGrpSpPr/>
          <p:nvPr userDrawn="1"/>
        </p:nvGrpSpPr>
        <p:grpSpPr>
          <a:xfrm>
            <a:off x="2031600" y="-4917"/>
            <a:ext cx="8128800" cy="4665503"/>
            <a:chOff x="987424" y="0"/>
            <a:chExt cx="5584826" cy="3254142"/>
          </a:xfrm>
        </p:grpSpPr>
        <p:sp>
          <p:nvSpPr>
            <p:cNvPr id="21" name="Rectangle 20">
              <a:extLst>
                <a:ext uri="{FF2B5EF4-FFF2-40B4-BE49-F238E27FC236}">
                  <a16:creationId xmlns:a16="http://schemas.microsoft.com/office/drawing/2014/main" id="{37FAD2C0-DBDF-CC43-8DF5-5E7DB4F84012}"/>
                </a:ext>
              </a:extLst>
            </p:cNvPr>
            <p:cNvSpPr/>
            <p:nvPr userDrawn="1"/>
          </p:nvSpPr>
          <p:spPr bwMode="auto">
            <a:xfrm>
              <a:off x="987424" y="215901"/>
              <a:ext cx="5584826" cy="3038241"/>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2" name="Rectangle 5">
              <a:extLst>
                <a:ext uri="{FF2B5EF4-FFF2-40B4-BE49-F238E27FC236}">
                  <a16:creationId xmlns:a16="http://schemas.microsoft.com/office/drawing/2014/main" id="{BB91B351-EDDA-B34A-B0F8-DBC4CBB99DAF}"/>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3" name="Text Placeholder 32">
            <a:extLst>
              <a:ext uri="{FF2B5EF4-FFF2-40B4-BE49-F238E27FC236}">
                <a16:creationId xmlns:a16="http://schemas.microsoft.com/office/drawing/2014/main" id="{3F020C69-ED5E-F94A-97D2-8608828E755F}"/>
              </a:ext>
            </a:extLst>
          </p:cNvPr>
          <p:cNvSpPr>
            <a:spLocks noGrp="1"/>
          </p:cNvSpPr>
          <p:nvPr>
            <p:ph type="body" sz="quarter" idx="30" hasCustomPrompt="1"/>
          </p:nvPr>
        </p:nvSpPr>
        <p:spPr>
          <a:xfrm>
            <a:off x="2363461" y="676344"/>
            <a:ext cx="7465079" cy="723352"/>
          </a:xfrm>
          <a:prstGeom prst="rect">
            <a:avLst/>
          </a:prstGeom>
        </p:spPr>
        <p:txBody>
          <a:bodyPr>
            <a:noAutofit/>
          </a:bodyPr>
          <a:lstStyle>
            <a:lvl1pPr marL="0" indent="0" algn="ctr">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Text Placeholder 32">
            <a:extLst>
              <a:ext uri="{FF2B5EF4-FFF2-40B4-BE49-F238E27FC236}">
                <a16:creationId xmlns:a16="http://schemas.microsoft.com/office/drawing/2014/main" id="{507FF297-8125-B740-A6B3-F1766B3775B1}"/>
              </a:ext>
            </a:extLst>
          </p:cNvPr>
          <p:cNvSpPr>
            <a:spLocks noGrp="1"/>
          </p:cNvSpPr>
          <p:nvPr>
            <p:ph type="body" sz="quarter" idx="48" hasCustomPrompt="1"/>
          </p:nvPr>
        </p:nvSpPr>
        <p:spPr>
          <a:xfrm>
            <a:off x="2363461" y="1694964"/>
            <a:ext cx="7465079" cy="2654613"/>
          </a:xfrm>
          <a:prstGeom prst="rect">
            <a:avLst/>
          </a:prstGeom>
        </p:spPr>
        <p:txBody>
          <a:bodyPr numCol="1" spcCol="288000" anchor="t">
            <a:noAutofit/>
          </a:bodyPr>
          <a:lstStyle>
            <a:lvl1pPr marL="0" indent="0" algn="ctr">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2" name="Picture Placeholder 18">
            <a:extLst>
              <a:ext uri="{FF2B5EF4-FFF2-40B4-BE49-F238E27FC236}">
                <a16:creationId xmlns:a16="http://schemas.microsoft.com/office/drawing/2014/main" id="{8B9D3D8F-588C-89A8-21E1-7A9F89B3B4FD}"/>
              </a:ext>
            </a:extLst>
          </p:cNvPr>
          <p:cNvSpPr>
            <a:spLocks noGrp="1"/>
          </p:cNvSpPr>
          <p:nvPr>
            <p:ph type="pic" sz="quarter" idx="21"/>
          </p:nvPr>
        </p:nvSpPr>
        <p:spPr>
          <a:xfrm>
            <a:off x="0" y="0"/>
            <a:ext cx="12192000" cy="6858000"/>
          </a:xfrm>
          <a:custGeom>
            <a:avLst/>
            <a:gdLst>
              <a:gd name="connsiteX0" fmla="*/ 0 w 12192000"/>
              <a:gd name="connsiteY0" fmla="*/ 0 h 6858000"/>
              <a:gd name="connsiteX1" fmla="*/ 2031600 w 12192000"/>
              <a:gd name="connsiteY1" fmla="*/ 0 h 6858000"/>
              <a:gd name="connsiteX2" fmla="*/ 2031600 w 12192000"/>
              <a:gd name="connsiteY2" fmla="*/ 304623 h 6858000"/>
              <a:gd name="connsiteX3" fmla="*/ 2031600 w 12192000"/>
              <a:gd name="connsiteY3" fmla="*/ 425819 h 6858000"/>
              <a:gd name="connsiteX4" fmla="*/ 2031600 w 12192000"/>
              <a:gd name="connsiteY4" fmla="*/ 4660586 h 6858000"/>
              <a:gd name="connsiteX5" fmla="*/ 10160400 w 12192000"/>
              <a:gd name="connsiteY5" fmla="*/ 4660586 h 6858000"/>
              <a:gd name="connsiteX6" fmla="*/ 10160400 w 12192000"/>
              <a:gd name="connsiteY6" fmla="*/ 425819 h 6858000"/>
              <a:gd name="connsiteX7" fmla="*/ 10160400 w 12192000"/>
              <a:gd name="connsiteY7" fmla="*/ 304623 h 6858000"/>
              <a:gd name="connsiteX8" fmla="*/ 1016040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2031600" y="0"/>
                </a:lnTo>
                <a:lnTo>
                  <a:pt x="2031600" y="304623"/>
                </a:lnTo>
                <a:lnTo>
                  <a:pt x="2031600" y="425819"/>
                </a:lnTo>
                <a:lnTo>
                  <a:pt x="2031600" y="4660586"/>
                </a:lnTo>
                <a:lnTo>
                  <a:pt x="10160400" y="4660586"/>
                </a:lnTo>
                <a:lnTo>
                  <a:pt x="10160400" y="425819"/>
                </a:lnTo>
                <a:lnTo>
                  <a:pt x="10160400" y="304623"/>
                </a:lnTo>
                <a:lnTo>
                  <a:pt x="10160400" y="0"/>
                </a:lnTo>
                <a:lnTo>
                  <a:pt x="12192000" y="0"/>
                </a:lnTo>
                <a:lnTo>
                  <a:pt x="12192000"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Tree>
    <p:extLst>
      <p:ext uri="{BB962C8B-B14F-4D97-AF65-F5344CB8AC3E}">
        <p14:creationId xmlns:p14="http://schemas.microsoft.com/office/powerpoint/2010/main" val="149973717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4">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460BEF3-61C2-4742-AAA9-8A775E25A8B1}"/>
              </a:ext>
            </a:extLst>
          </p:cNvPr>
          <p:cNvGrpSpPr/>
          <p:nvPr userDrawn="1"/>
        </p:nvGrpSpPr>
        <p:grpSpPr>
          <a:xfrm rot="5400000">
            <a:off x="1642620" y="-686627"/>
            <a:ext cx="4845505" cy="8130745"/>
            <a:chOff x="987424" y="0"/>
            <a:chExt cx="5584826" cy="5669757"/>
          </a:xfrm>
        </p:grpSpPr>
        <p:sp>
          <p:nvSpPr>
            <p:cNvPr id="19" name="Rectangle 18">
              <a:extLst>
                <a:ext uri="{FF2B5EF4-FFF2-40B4-BE49-F238E27FC236}">
                  <a16:creationId xmlns:a16="http://schemas.microsoft.com/office/drawing/2014/main" id="{BEE93A69-EE97-8E46-B290-315304A87853}"/>
                </a:ext>
              </a:extLst>
            </p:cNvPr>
            <p:cNvSpPr/>
            <p:nvPr userDrawn="1"/>
          </p:nvSpPr>
          <p:spPr bwMode="auto">
            <a:xfrm>
              <a:off x="987424" y="215901"/>
              <a:ext cx="5584826" cy="5453856"/>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0" name="Rectangle 5">
              <a:extLst>
                <a:ext uri="{FF2B5EF4-FFF2-40B4-BE49-F238E27FC236}">
                  <a16:creationId xmlns:a16="http://schemas.microsoft.com/office/drawing/2014/main" id="{9AF571A1-90AF-2040-A9E6-44B98CE9D84A}"/>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7" name="Picture Placeholder 16">
            <a:extLst>
              <a:ext uri="{FF2B5EF4-FFF2-40B4-BE49-F238E27FC236}">
                <a16:creationId xmlns:a16="http://schemas.microsoft.com/office/drawing/2014/main" id="{93ABB9DF-1DB8-C14F-B6BD-AD6307C52AE0}"/>
              </a:ext>
            </a:extLst>
          </p:cNvPr>
          <p:cNvSpPr>
            <a:spLocks noGrp="1"/>
          </p:cNvSpPr>
          <p:nvPr>
            <p:ph type="pic" sz="quarter" idx="2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801498 h 6858000"/>
              <a:gd name="connsiteX5" fmla="*/ 7699906 w 12192000"/>
              <a:gd name="connsiteY5" fmla="*/ 5801498 h 6858000"/>
              <a:gd name="connsiteX6" fmla="*/ 7821131 w 12192000"/>
              <a:gd name="connsiteY6" fmla="*/ 5801498 h 6858000"/>
              <a:gd name="connsiteX7" fmla="*/ 8130745 w 12192000"/>
              <a:gd name="connsiteY7" fmla="*/ 5801498 h 6858000"/>
              <a:gd name="connsiteX8" fmla="*/ 8130745 w 12192000"/>
              <a:gd name="connsiteY8" fmla="*/ 955993 h 6858000"/>
              <a:gd name="connsiteX9" fmla="*/ 7821131 w 12192000"/>
              <a:gd name="connsiteY9" fmla="*/ 955993 h 6858000"/>
              <a:gd name="connsiteX10" fmla="*/ 7699906 w 12192000"/>
              <a:gd name="connsiteY10" fmla="*/ 955993 h 6858000"/>
              <a:gd name="connsiteX11" fmla="*/ 0 w 12192000"/>
              <a:gd name="connsiteY11" fmla="*/ 9559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6858000"/>
                </a:lnTo>
                <a:lnTo>
                  <a:pt x="0" y="6858000"/>
                </a:lnTo>
                <a:lnTo>
                  <a:pt x="0" y="5801498"/>
                </a:lnTo>
                <a:lnTo>
                  <a:pt x="7699906" y="5801498"/>
                </a:lnTo>
                <a:lnTo>
                  <a:pt x="7821131" y="5801498"/>
                </a:lnTo>
                <a:lnTo>
                  <a:pt x="8130745" y="5801498"/>
                </a:lnTo>
                <a:lnTo>
                  <a:pt x="8130745" y="955993"/>
                </a:lnTo>
                <a:lnTo>
                  <a:pt x="7821131" y="955993"/>
                </a:lnTo>
                <a:lnTo>
                  <a:pt x="7699906" y="955993"/>
                </a:lnTo>
                <a:lnTo>
                  <a:pt x="0" y="955993"/>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24" name="Text Placeholder 32">
            <a:extLst>
              <a:ext uri="{FF2B5EF4-FFF2-40B4-BE49-F238E27FC236}">
                <a16:creationId xmlns:a16="http://schemas.microsoft.com/office/drawing/2014/main" id="{066AB797-8A89-1847-80D1-724FF4999920}"/>
              </a:ext>
            </a:extLst>
          </p:cNvPr>
          <p:cNvSpPr>
            <a:spLocks noGrp="1"/>
          </p:cNvSpPr>
          <p:nvPr>
            <p:ph type="body" sz="quarter" idx="30" hasCustomPrompt="1"/>
          </p:nvPr>
        </p:nvSpPr>
        <p:spPr>
          <a:xfrm>
            <a:off x="640956" y="1409888"/>
            <a:ext cx="6749339" cy="808098"/>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6" name="Text Placeholder 32">
            <a:extLst>
              <a:ext uri="{FF2B5EF4-FFF2-40B4-BE49-F238E27FC236}">
                <a16:creationId xmlns:a16="http://schemas.microsoft.com/office/drawing/2014/main" id="{FEE3E3B2-D340-544F-9FCD-5AF1F67067B2}"/>
              </a:ext>
            </a:extLst>
          </p:cNvPr>
          <p:cNvSpPr>
            <a:spLocks noGrp="1"/>
          </p:cNvSpPr>
          <p:nvPr>
            <p:ph type="body" sz="quarter" idx="48" hasCustomPrompt="1"/>
          </p:nvPr>
        </p:nvSpPr>
        <p:spPr>
          <a:xfrm>
            <a:off x="640953" y="2428508"/>
            <a:ext cx="6749339" cy="2965622"/>
          </a:xfrm>
          <a:prstGeom prst="rect">
            <a:avLst/>
          </a:prstGeom>
        </p:spPr>
        <p:txBody>
          <a:bodyPr numCol="1" spcCol="288000" anchor="t">
            <a:noAutofit/>
          </a:bodyPr>
          <a:lstStyle>
            <a:lvl1pPr marL="0" indent="0" algn="l">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37178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hoto Slide 5">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6AEC429-C7CB-E74A-9334-7837722EA799}"/>
              </a:ext>
            </a:extLst>
          </p:cNvPr>
          <p:cNvSpPr>
            <a:spLocks noGrp="1"/>
          </p:cNvSpPr>
          <p:nvPr>
            <p:ph type="pic" sz="quarter" idx="21"/>
          </p:nvPr>
        </p:nvSpPr>
        <p:spPr>
          <a:xfrm>
            <a:off x="0" y="548640"/>
            <a:ext cx="12192000" cy="5403273"/>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20" name="Text Placeholder 32">
            <a:extLst>
              <a:ext uri="{FF2B5EF4-FFF2-40B4-BE49-F238E27FC236}">
                <a16:creationId xmlns:a16="http://schemas.microsoft.com/office/drawing/2014/main" id="{8EB196D6-D69C-2F42-9841-B7A481B12B29}"/>
              </a:ext>
            </a:extLst>
          </p:cNvPr>
          <p:cNvSpPr>
            <a:spLocks noGrp="1"/>
          </p:cNvSpPr>
          <p:nvPr>
            <p:ph type="body" sz="quarter" idx="30" hasCustomPrompt="1"/>
          </p:nvPr>
        </p:nvSpPr>
        <p:spPr>
          <a:xfrm>
            <a:off x="422380" y="3908985"/>
            <a:ext cx="10644249" cy="479206"/>
          </a:xfrm>
          <a:prstGeom prst="rect">
            <a:avLst/>
          </a:prstGeom>
        </p:spPr>
        <p:txBody>
          <a:bodyPr>
            <a:noAutofit/>
          </a:bodyPr>
          <a:lstStyle>
            <a:lvl1pPr marL="0" indent="0" algn="l">
              <a:buNone/>
              <a:defRPr sz="36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6" name="Text Placeholder 32">
            <a:extLst>
              <a:ext uri="{FF2B5EF4-FFF2-40B4-BE49-F238E27FC236}">
                <a16:creationId xmlns:a16="http://schemas.microsoft.com/office/drawing/2014/main" id="{706DB040-92B2-B29E-1796-46B955769BD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pic>
        <p:nvPicPr>
          <p:cNvPr id="7" name="Picture 6" descr="Co-funded by the European Union logo in png for web usage">
            <a:extLst>
              <a:ext uri="{FF2B5EF4-FFF2-40B4-BE49-F238E27FC236}">
                <a16:creationId xmlns:a16="http://schemas.microsoft.com/office/drawing/2014/main" id="{71BA83CC-E3AD-13FF-103E-1562E18F4C5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72868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1723900"/>
            <a:ext cx="12191998" cy="4053499"/>
          </a:xfrm>
          <a:prstGeom prst="rect">
            <a:avLst/>
          </a:prstGeom>
          <a:gradFill>
            <a:gsLst>
              <a:gs pos="40000">
                <a:srgbClr val="2D62AE"/>
              </a:gs>
              <a:gs pos="85000">
                <a:srgbClr val="33A5CC"/>
              </a:gs>
              <a:gs pos="100000">
                <a:srgbClr val="77CBC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69"/>
          </a:p>
        </p:txBody>
      </p:sp>
      <p:sp>
        <p:nvSpPr>
          <p:cNvPr id="22" name="Text Placeholder 32">
            <a:extLst>
              <a:ext uri="{FF2B5EF4-FFF2-40B4-BE49-F238E27FC236}">
                <a16:creationId xmlns:a16="http://schemas.microsoft.com/office/drawing/2014/main" id="{1CFA480F-7E74-BF47-8D97-68745F852A4D}"/>
              </a:ext>
            </a:extLst>
          </p:cNvPr>
          <p:cNvSpPr>
            <a:spLocks noGrp="1"/>
          </p:cNvSpPr>
          <p:nvPr>
            <p:ph type="body" sz="quarter" idx="30" hasCustomPrompt="1"/>
          </p:nvPr>
        </p:nvSpPr>
        <p:spPr>
          <a:xfrm>
            <a:off x="773875" y="612133"/>
            <a:ext cx="10644249" cy="808786"/>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4" name="Text Placeholder 32">
            <a:extLst>
              <a:ext uri="{FF2B5EF4-FFF2-40B4-BE49-F238E27FC236}">
                <a16:creationId xmlns:a16="http://schemas.microsoft.com/office/drawing/2014/main" id="{34A7C2CE-8B7D-0642-9F33-2728633924AF}"/>
              </a:ext>
            </a:extLst>
          </p:cNvPr>
          <p:cNvSpPr>
            <a:spLocks noGrp="1"/>
          </p:cNvSpPr>
          <p:nvPr>
            <p:ph type="body" sz="quarter" idx="48" hasCustomPrompt="1"/>
          </p:nvPr>
        </p:nvSpPr>
        <p:spPr>
          <a:xfrm>
            <a:off x="773877" y="2527915"/>
            <a:ext cx="5322123" cy="2538354"/>
          </a:xfrm>
          <a:prstGeom prst="rect">
            <a:avLst/>
          </a:prstGeom>
        </p:spPr>
        <p:txBody>
          <a:bodyPr numCol="1" spcCol="288000" anchor="t">
            <a:noAutofit/>
          </a:bodyPr>
          <a:lstStyle>
            <a:lvl1pPr marL="0" indent="0" algn="l">
              <a:lnSpc>
                <a:spcPct val="100000"/>
              </a:lnSpc>
              <a:spcBef>
                <a:spcPts val="0"/>
              </a:spcBef>
              <a:buNone/>
              <a:defRPr sz="24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CE08122F-E767-A948-900A-223BD6B9F4BF}"/>
              </a:ext>
            </a:extLst>
          </p:cNvPr>
          <p:cNvSpPr/>
          <p:nvPr userDrawn="1"/>
        </p:nvSpPr>
        <p:spPr>
          <a:xfrm>
            <a:off x="9978124" y="161862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31915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 1 column">
    <p:spTree>
      <p:nvGrpSpPr>
        <p:cNvPr id="1" name=""/>
        <p:cNvGrpSpPr/>
        <p:nvPr/>
      </p:nvGrpSpPr>
      <p:grpSpPr>
        <a:xfrm>
          <a:off x="0" y="0"/>
          <a:ext cx="0" cy="0"/>
          <a:chOff x="0" y="0"/>
          <a:chExt cx="0" cy="0"/>
        </a:xfrm>
      </p:grpSpPr>
      <p:sp>
        <p:nvSpPr>
          <p:cNvPr id="8" name="Text Placeholder 32">
            <a:extLst>
              <a:ext uri="{FF2B5EF4-FFF2-40B4-BE49-F238E27FC236}">
                <a16:creationId xmlns:a16="http://schemas.microsoft.com/office/drawing/2014/main" id="{9C716BEC-845A-8B40-99E1-C9C8BEB7C846}"/>
              </a:ext>
            </a:extLst>
          </p:cNvPr>
          <p:cNvSpPr>
            <a:spLocks noGrp="1"/>
          </p:cNvSpPr>
          <p:nvPr>
            <p:ph type="body" sz="quarter" idx="30" hasCustomPrompt="1"/>
          </p:nvPr>
        </p:nvSpPr>
        <p:spPr>
          <a:xfrm>
            <a:off x="854280" y="925680"/>
            <a:ext cx="10483431" cy="804265"/>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Rectangle 5">
            <a:extLst>
              <a:ext uri="{FF2B5EF4-FFF2-40B4-BE49-F238E27FC236}">
                <a16:creationId xmlns:a16="http://schemas.microsoft.com/office/drawing/2014/main" id="{4D113688-F5CD-D748-B2E0-4E39C6AEA211}"/>
              </a:ext>
            </a:extLst>
          </p:cNvPr>
          <p:cNvSpPr/>
          <p:nvPr userDrawn="1"/>
        </p:nvSpPr>
        <p:spPr bwMode="auto">
          <a:xfrm>
            <a:off x="1592486" y="-1"/>
            <a:ext cx="9007028" cy="345989"/>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854282" y="1864553"/>
            <a:ext cx="10483429" cy="4439577"/>
          </a:xfrm>
          <a:prstGeom prst="rect">
            <a:avLst/>
          </a:prstGeom>
        </p:spPr>
        <p:txBody>
          <a:bodyPr numCol="1" spcCol="288000" anchor="t">
            <a:noAutofit/>
          </a:bodyPr>
          <a:lstStyle>
            <a:lvl1pPr marL="0" indent="0" algn="l">
              <a:lnSpc>
                <a:spcPct val="100000"/>
              </a:lnSpc>
              <a:spcBef>
                <a:spcPts val="0"/>
              </a:spcBef>
              <a:buNone/>
              <a:defRPr sz="2400" b="0" i="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1978311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79A7BE3-ADB3-6045-9800-D5B95B46CD87}"/>
              </a:ext>
            </a:extLst>
          </p:cNvPr>
          <p:cNvCxnSpPr>
            <a:cxnSpLocks/>
          </p:cNvCxnSpPr>
          <p:nvPr userDrawn="1"/>
        </p:nvCxnSpPr>
        <p:spPr>
          <a:xfrm flipV="1">
            <a:off x="11969230" y="6419863"/>
            <a:ext cx="0" cy="281607"/>
          </a:xfrm>
          <a:prstGeom prst="line">
            <a:avLst/>
          </a:prstGeom>
          <a:noFill/>
          <a:ln w="9525" cap="flat">
            <a:solidFill>
              <a:srgbClr val="F37321"/>
            </a:solidFill>
            <a:prstDash val="solid"/>
            <a:miter lim="400000"/>
          </a:ln>
          <a:effectLst/>
          <a:sp3d/>
        </p:spPr>
        <p:style>
          <a:lnRef idx="0">
            <a:scrgbClr r="0" g="0" b="0"/>
          </a:lnRef>
          <a:fillRef idx="0">
            <a:scrgbClr r="0" g="0" b="0"/>
          </a:fillRef>
          <a:effectRef idx="0">
            <a:scrgbClr r="0" g="0" b="0"/>
          </a:effectRef>
          <a:fontRef idx="none"/>
        </p:style>
      </p:cxnSp>
      <p:sp>
        <p:nvSpPr>
          <p:cNvPr id="3" name="Rectangle 2">
            <a:extLst>
              <a:ext uri="{FF2B5EF4-FFF2-40B4-BE49-F238E27FC236}">
                <a16:creationId xmlns:a16="http://schemas.microsoft.com/office/drawing/2014/main" id="{0239EAC7-5754-4E13-48A3-A525B384A5C0}"/>
              </a:ext>
            </a:extLst>
          </p:cNvPr>
          <p:cNvSpPr/>
          <p:nvPr userDrawn="1"/>
        </p:nvSpPr>
        <p:spPr>
          <a:xfrm>
            <a:off x="7095606" y="6476732"/>
            <a:ext cx="4866467" cy="215444"/>
          </a:xfrm>
          <a:prstGeom prst="rect">
            <a:avLst/>
          </a:prstGeom>
        </p:spPr>
        <p:txBody>
          <a:bodyPr wrap="square">
            <a:spAutoFit/>
          </a:bodyPr>
          <a:lstStyle/>
          <a:p>
            <a:pPr lvl="0" algn="r"/>
            <a:r>
              <a:rPr lang="en-GB" sz="800" spc="0" dirty="0">
                <a:solidFill>
                  <a:srgbClr val="243D83"/>
                </a:solidFill>
                <a:latin typeface="Calibri" panose="020F0502020204030204" pitchFamily="34" charset="0"/>
                <a:cs typeface="Calibri" panose="020F0502020204030204" pitchFamily="34" charset="0"/>
              </a:rPr>
              <a:t>Sustainable Skills for Heating and Cooling Professionals</a:t>
            </a:r>
          </a:p>
        </p:txBody>
      </p:sp>
    </p:spTree>
    <p:extLst>
      <p:ext uri="{BB962C8B-B14F-4D97-AF65-F5344CB8AC3E}">
        <p14:creationId xmlns:p14="http://schemas.microsoft.com/office/powerpoint/2010/main" val="430657063"/>
      </p:ext>
    </p:extLst>
  </p:cSld>
  <p:clrMap bg1="lt1" tx1="dk1" bg2="lt2" tx2="dk2" accent1="accent1" accent2="accent2" accent3="accent3" accent4="accent4" accent5="accent5" accent6="accent6" hlink="hlink" folHlink="folHlink"/>
  <p:sldLayoutIdLst>
    <p:sldLayoutId id="2147483694" r:id="rId1"/>
    <p:sldLayoutId id="2147483737" r:id="rId2"/>
    <p:sldLayoutId id="2147483736" r:id="rId3"/>
    <p:sldLayoutId id="2147483683" r:id="rId4"/>
    <p:sldLayoutId id="2147483697" r:id="rId5"/>
    <p:sldLayoutId id="2147483703" r:id="rId6"/>
    <p:sldLayoutId id="2147483723" r:id="rId7"/>
    <p:sldLayoutId id="2147483698" r:id="rId8"/>
    <p:sldLayoutId id="2147483695" r:id="rId9"/>
    <p:sldLayoutId id="2147483702" r:id="rId10"/>
    <p:sldLayoutId id="2147483708" r:id="rId11"/>
    <p:sldLayoutId id="2147483733" r:id="rId12"/>
  </p:sldLayoutIdLst>
  <p:hf hdr="0"/>
  <p:txStyles>
    <p:titleStyle>
      <a:lvl1pPr algn="l" defTabSz="3343281" rtl="0" eaLnBrk="1" latinLnBrk="0" hangingPunct="1">
        <a:lnSpc>
          <a:spcPct val="90000"/>
        </a:lnSpc>
        <a:spcBef>
          <a:spcPct val="0"/>
        </a:spcBef>
        <a:buNone/>
        <a:defRPr sz="3870" kern="1200">
          <a:solidFill>
            <a:srgbClr val="011E3B"/>
          </a:solidFill>
          <a:latin typeface="Calibri" panose="020F0502020204030204" pitchFamily="34" charset="0"/>
          <a:ea typeface="+mj-ea"/>
          <a:cs typeface="Calibri" panose="020F0502020204030204" pitchFamily="34" charset="0"/>
        </a:defRPr>
      </a:lvl1pPr>
    </p:titleStyle>
    <p:body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p:bodyStyle>
    <p:otherStyle>
      <a:defPPr>
        <a:defRPr lang="en-US"/>
      </a:defPPr>
      <a:lvl1pPr marL="0" algn="l" defTabSz="3343281" rtl="0" eaLnBrk="1" latinLnBrk="0" hangingPunct="1">
        <a:defRPr sz="6580" kern="1200">
          <a:solidFill>
            <a:schemeClr val="tx1"/>
          </a:solidFill>
          <a:latin typeface="+mn-lt"/>
          <a:ea typeface="+mn-ea"/>
          <a:cs typeface="+mn-cs"/>
        </a:defRPr>
      </a:lvl1pPr>
      <a:lvl2pPr marL="1671639" algn="l" defTabSz="3343281" rtl="0" eaLnBrk="1" latinLnBrk="0" hangingPunct="1">
        <a:defRPr sz="6580" kern="1200">
          <a:solidFill>
            <a:schemeClr val="tx1"/>
          </a:solidFill>
          <a:latin typeface="+mn-lt"/>
          <a:ea typeface="+mn-ea"/>
          <a:cs typeface="+mn-cs"/>
        </a:defRPr>
      </a:lvl2pPr>
      <a:lvl3pPr marL="3343281" algn="l" defTabSz="3343281" rtl="0" eaLnBrk="1" latinLnBrk="0" hangingPunct="1">
        <a:defRPr sz="6580" kern="1200">
          <a:solidFill>
            <a:schemeClr val="tx1"/>
          </a:solidFill>
          <a:latin typeface="+mn-lt"/>
          <a:ea typeface="+mn-ea"/>
          <a:cs typeface="+mn-cs"/>
        </a:defRPr>
      </a:lvl3pPr>
      <a:lvl4pPr marL="5014923" algn="l" defTabSz="3343281" rtl="0" eaLnBrk="1" latinLnBrk="0" hangingPunct="1">
        <a:defRPr sz="6580" kern="1200">
          <a:solidFill>
            <a:schemeClr val="tx1"/>
          </a:solidFill>
          <a:latin typeface="+mn-lt"/>
          <a:ea typeface="+mn-ea"/>
          <a:cs typeface="+mn-cs"/>
        </a:defRPr>
      </a:lvl4pPr>
      <a:lvl5pPr marL="6686564" algn="l" defTabSz="3343281" rtl="0" eaLnBrk="1" latinLnBrk="0" hangingPunct="1">
        <a:defRPr sz="6580" kern="1200">
          <a:solidFill>
            <a:schemeClr val="tx1"/>
          </a:solidFill>
          <a:latin typeface="+mn-lt"/>
          <a:ea typeface="+mn-ea"/>
          <a:cs typeface="+mn-cs"/>
        </a:defRPr>
      </a:lvl5pPr>
      <a:lvl6pPr marL="8358202" algn="l" defTabSz="3343281" rtl="0" eaLnBrk="1" latinLnBrk="0" hangingPunct="1">
        <a:defRPr sz="6580" kern="1200">
          <a:solidFill>
            <a:schemeClr val="tx1"/>
          </a:solidFill>
          <a:latin typeface="+mn-lt"/>
          <a:ea typeface="+mn-ea"/>
          <a:cs typeface="+mn-cs"/>
        </a:defRPr>
      </a:lvl6pPr>
      <a:lvl7pPr marL="10029841" algn="l" defTabSz="3343281" rtl="0" eaLnBrk="1" latinLnBrk="0" hangingPunct="1">
        <a:defRPr sz="6580" kern="1200">
          <a:solidFill>
            <a:schemeClr val="tx1"/>
          </a:solidFill>
          <a:latin typeface="+mn-lt"/>
          <a:ea typeface="+mn-ea"/>
          <a:cs typeface="+mn-cs"/>
        </a:defRPr>
      </a:lvl7pPr>
      <a:lvl8pPr marL="11701485" algn="l" defTabSz="3343281" rtl="0" eaLnBrk="1" latinLnBrk="0" hangingPunct="1">
        <a:defRPr sz="6580" kern="1200">
          <a:solidFill>
            <a:schemeClr val="tx1"/>
          </a:solidFill>
          <a:latin typeface="+mn-lt"/>
          <a:ea typeface="+mn-ea"/>
          <a:cs typeface="+mn-cs"/>
        </a:defRPr>
      </a:lvl8pPr>
      <a:lvl9pPr marL="13373124" algn="l" defTabSz="3343281" rtl="0" eaLnBrk="1" latinLnBrk="0" hangingPunct="1">
        <a:defRPr sz="65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10.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AFE743-6C40-DB4C-8CF5-092E62157340}"/>
              </a:ext>
            </a:extLst>
          </p:cNvPr>
          <p:cNvSpPr>
            <a:spLocks noGrp="1"/>
          </p:cNvSpPr>
          <p:nvPr>
            <p:ph type="body" sz="quarter" idx="16"/>
          </p:nvPr>
        </p:nvSpPr>
        <p:spPr>
          <a:xfrm>
            <a:off x="218661" y="3902968"/>
            <a:ext cx="5847705" cy="1008397"/>
          </a:xfrm>
          <a:prstGeom prst="rect">
            <a:avLst/>
          </a:prstGeom>
        </p:spPr>
        <p:txBody>
          <a:bodyPr/>
          <a:lstStyle/>
          <a:p>
            <a:pPr fontAlgn="base"/>
            <a:r>
              <a:rPr lang="de-DE" sz="2800" dirty="0"/>
              <a:t>Performance </a:t>
            </a:r>
            <a:r>
              <a:rPr lang="de-DE" sz="2800" dirty="0" err="1"/>
              <a:t>Optimisation</a:t>
            </a:r>
            <a:r>
              <a:rPr lang="de-DE" sz="2800" dirty="0"/>
              <a:t> </a:t>
            </a:r>
            <a:br>
              <a:rPr lang="de-DE" sz="2800" dirty="0"/>
            </a:br>
            <a:r>
              <a:rPr lang="de-DE" sz="2800" dirty="0"/>
              <a:t>at </a:t>
            </a:r>
            <a:r>
              <a:rPr lang="de-DE" sz="2800" dirty="0" err="1"/>
              <a:t>the</a:t>
            </a:r>
            <a:r>
              <a:rPr lang="de-DE" sz="2800" dirty="0"/>
              <a:t> Building–Network Interface: </a:t>
            </a:r>
            <a:r>
              <a:rPr lang="de-DE" sz="2800" dirty="0" err="1"/>
              <a:t>return</a:t>
            </a:r>
            <a:r>
              <a:rPr lang="de-DE" sz="2800" dirty="0"/>
              <a:t> </a:t>
            </a:r>
            <a:r>
              <a:rPr lang="de-DE" sz="2800" dirty="0" err="1"/>
              <a:t>temperature</a:t>
            </a:r>
            <a:r>
              <a:rPr lang="de-DE" sz="2800" dirty="0"/>
              <a:t>, </a:t>
            </a:r>
            <a:r>
              <a:rPr lang="de-DE" sz="2800" dirty="0" err="1"/>
              <a:t>flow</a:t>
            </a:r>
            <a:r>
              <a:rPr lang="de-DE" sz="2800" dirty="0"/>
              <a:t> and ΔT</a:t>
            </a:r>
            <a:endParaRPr lang="en-US" sz="2800" b="0" dirty="0"/>
          </a:p>
        </p:txBody>
      </p:sp>
      <p:sp>
        <p:nvSpPr>
          <p:cNvPr id="3" name="Slide Number Placeholder 2">
            <a:extLst>
              <a:ext uri="{FF2B5EF4-FFF2-40B4-BE49-F238E27FC236}">
                <a16:creationId xmlns:a16="http://schemas.microsoft.com/office/drawing/2014/main" id="{8B51DB12-F7FD-5442-9AD5-321562BAB222}"/>
              </a:ext>
            </a:extLst>
          </p:cNvPr>
          <p:cNvSpPr>
            <a:spLocks noGrp="1"/>
          </p:cNvSpPr>
          <p:nvPr>
            <p:ph type="sldNum" sz="quarter" idx="4294967295"/>
          </p:nvPr>
        </p:nvSpPr>
        <p:spPr>
          <a:xfrm>
            <a:off x="11615738" y="11444288"/>
            <a:ext cx="576262" cy="430212"/>
          </a:xfrm>
          <a:prstGeom prst="rect">
            <a:avLst/>
          </a:prstGeom>
        </p:spPr>
        <p:txBody>
          <a:bodyPr/>
          <a:lstStyle/>
          <a:p>
            <a:fld id="{CB2079F2-58AF-ED44-82D7-E04B2F6FD686}" type="slidenum">
              <a:rPr lang="en-US" smtClean="0"/>
              <a:pPr/>
              <a:t>1</a:t>
            </a:fld>
            <a:endParaRPr lang="en-US"/>
          </a:p>
        </p:txBody>
      </p:sp>
      <p:sp>
        <p:nvSpPr>
          <p:cNvPr id="4" name="Text Placeholder 3">
            <a:extLst>
              <a:ext uri="{FF2B5EF4-FFF2-40B4-BE49-F238E27FC236}">
                <a16:creationId xmlns:a16="http://schemas.microsoft.com/office/drawing/2014/main" id="{EBC8E6E1-EEDA-FF4C-23E3-0A3F1729A52A}"/>
              </a:ext>
            </a:extLst>
          </p:cNvPr>
          <p:cNvSpPr>
            <a:spLocks noGrp="1"/>
          </p:cNvSpPr>
          <p:nvPr>
            <p:ph type="body" sz="quarter" idx="19"/>
          </p:nvPr>
        </p:nvSpPr>
        <p:spPr/>
        <p:txBody>
          <a:bodyPr/>
          <a:lstStyle/>
          <a:p>
            <a:pPr fontAlgn="base"/>
            <a:r>
              <a:rPr lang="en-US" dirty="0"/>
              <a:t>Unit 3</a:t>
            </a:r>
          </a:p>
        </p:txBody>
      </p:sp>
      <p:grpSp>
        <p:nvGrpSpPr>
          <p:cNvPr id="7" name="Graphic 40">
            <a:extLst>
              <a:ext uri="{FF2B5EF4-FFF2-40B4-BE49-F238E27FC236}">
                <a16:creationId xmlns:a16="http://schemas.microsoft.com/office/drawing/2014/main" id="{CC96C022-D59F-2F64-A68C-1208B1D05412}"/>
              </a:ext>
            </a:extLst>
          </p:cNvPr>
          <p:cNvGrpSpPr/>
          <p:nvPr/>
        </p:nvGrpSpPr>
        <p:grpSpPr>
          <a:xfrm>
            <a:off x="8841537" y="3958687"/>
            <a:ext cx="4675957" cy="2899313"/>
            <a:chOff x="-3997860" y="6017904"/>
            <a:chExt cx="935163" cy="579845"/>
          </a:xfrm>
          <a:solidFill>
            <a:schemeClr val="bg1">
              <a:alpha val="29965"/>
            </a:schemeClr>
          </a:solidFill>
        </p:grpSpPr>
        <p:sp>
          <p:nvSpPr>
            <p:cNvPr id="10" name="Freeform 9">
              <a:extLst>
                <a:ext uri="{FF2B5EF4-FFF2-40B4-BE49-F238E27FC236}">
                  <a16:creationId xmlns:a16="http://schemas.microsoft.com/office/drawing/2014/main" id="{E24C12B1-51D5-D61C-7725-C94B47F6F4E7}"/>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2ED0AC9-9DF5-6A4F-A1A7-05BB09FF68BB}"/>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020E49D-EDFE-ED5D-FF09-9F228517BF4B}"/>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65873F9-0B9E-5A89-E8BC-C25B97FB6283}"/>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576528DC-283F-4400-01DD-56A32F29041B}"/>
              </a:ext>
            </a:extLst>
          </p:cNvPr>
          <p:cNvSpPr>
            <a:spLocks noGrp="1"/>
          </p:cNvSpPr>
          <p:nvPr>
            <p:ph type="body" sz="quarter" idx="20"/>
          </p:nvPr>
        </p:nvSpPr>
        <p:spPr>
          <a:xfrm>
            <a:off x="7559040" y="5565912"/>
            <a:ext cx="4632960" cy="655983"/>
          </a:xfrm>
        </p:spPr>
        <p:txBody>
          <a:bodyPr/>
          <a:lstStyle/>
          <a:p>
            <a:r>
              <a:rPr lang="en-US" sz="2800" err="1"/>
              <a:t>www.</a:t>
            </a:r>
            <a:r>
              <a:rPr lang="en-US" sz="2800" b="1" err="1"/>
              <a:t>repowerregions</a:t>
            </a:r>
            <a:r>
              <a:rPr lang="en-US" sz="2800" err="1"/>
              <a:t>.eu</a:t>
            </a:r>
            <a:endParaRPr lang="en-US" sz="2800"/>
          </a:p>
        </p:txBody>
      </p:sp>
      <p:sp>
        <p:nvSpPr>
          <p:cNvPr id="5" name="TextBox 4">
            <a:extLst>
              <a:ext uri="{FF2B5EF4-FFF2-40B4-BE49-F238E27FC236}">
                <a16:creationId xmlns:a16="http://schemas.microsoft.com/office/drawing/2014/main" id="{2DC1484C-0E27-0B03-15C5-F94B1C8F4D25}"/>
              </a:ext>
            </a:extLst>
          </p:cNvPr>
          <p:cNvSpPr txBox="1"/>
          <p:nvPr/>
        </p:nvSpPr>
        <p:spPr>
          <a:xfrm>
            <a:off x="777039" y="5489041"/>
            <a:ext cx="6760632" cy="307777"/>
          </a:xfrm>
          <a:prstGeom prst="rect">
            <a:avLst/>
          </a:prstGeom>
          <a:noFill/>
        </p:spPr>
        <p:txBody>
          <a:bodyPr wrap="square">
            <a:spAutoFit/>
          </a:bodyPr>
          <a:lstStyle/>
          <a:p>
            <a:r>
              <a:rPr lang="en-US" sz="1400" b="1" dirty="0">
                <a:solidFill>
                  <a:schemeClr val="bg1"/>
                </a:solidFill>
                <a:latin typeface="Calibri" panose="020F0502020204030204" pitchFamily="34" charset="0"/>
              </a:rPr>
              <a:t>Module 4. Integrating with District ​&amp; Renewable Heat  </a:t>
            </a:r>
            <a:endParaRPr lang="de-DE" sz="1200" dirty="0">
              <a:solidFill>
                <a:schemeClr val="bg1"/>
              </a:solidFill>
            </a:endParaRPr>
          </a:p>
        </p:txBody>
      </p:sp>
      <p:sp>
        <p:nvSpPr>
          <p:cNvPr id="15" name="Picture Placeholder 14">
            <a:extLst>
              <a:ext uri="{FF2B5EF4-FFF2-40B4-BE49-F238E27FC236}">
                <a16:creationId xmlns:a16="http://schemas.microsoft.com/office/drawing/2014/main" id="{0E36451D-2A9D-FF79-4886-1B57801DAE6A}"/>
              </a:ext>
            </a:extLst>
          </p:cNvPr>
          <p:cNvSpPr>
            <a:spLocks noGrp="1"/>
          </p:cNvSpPr>
          <p:nvPr>
            <p:ph type="pic" sz="quarter" idx="44"/>
          </p:nvPr>
        </p:nvSpPr>
        <p:spPr/>
        <p:txBody>
          <a:bodyPr/>
          <a:lstStyle/>
          <a:p>
            <a:endParaRPr lang="de-DE" dirty="0"/>
          </a:p>
        </p:txBody>
      </p:sp>
    </p:spTree>
    <p:extLst>
      <p:ext uri="{BB962C8B-B14F-4D97-AF65-F5344CB8AC3E}">
        <p14:creationId xmlns:p14="http://schemas.microsoft.com/office/powerpoint/2010/main" val="183690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D08E74D-8824-1D45-92D0-C558923AA8CC}"/>
              </a:ext>
            </a:extLst>
          </p:cNvPr>
          <p:cNvSpPr>
            <a:spLocks noGrp="1"/>
          </p:cNvSpPr>
          <p:nvPr>
            <p:ph type="body" sz="quarter" idx="11"/>
          </p:nvPr>
        </p:nvSpPr>
        <p:spPr/>
        <p:txBody>
          <a:bodyPr/>
          <a:lstStyle/>
          <a:p>
            <a:r>
              <a:rPr lang="en-US"/>
              <a:t>01</a:t>
            </a:r>
          </a:p>
        </p:txBody>
      </p:sp>
      <p:sp>
        <p:nvSpPr>
          <p:cNvPr id="18" name="Text Placeholder 17">
            <a:extLst>
              <a:ext uri="{FF2B5EF4-FFF2-40B4-BE49-F238E27FC236}">
                <a16:creationId xmlns:a16="http://schemas.microsoft.com/office/drawing/2014/main" id="{5BD3EE41-58A4-F347-B487-F6E6A4B2A74A}"/>
              </a:ext>
            </a:extLst>
          </p:cNvPr>
          <p:cNvSpPr>
            <a:spLocks noGrp="1"/>
          </p:cNvSpPr>
          <p:nvPr>
            <p:ph type="body" sz="quarter" idx="49"/>
          </p:nvPr>
        </p:nvSpPr>
        <p:spPr>
          <a:xfrm>
            <a:off x="3812737" y="2070648"/>
            <a:ext cx="7731563" cy="223473"/>
          </a:xfrm>
        </p:spPr>
        <p:txBody>
          <a:bodyPr/>
          <a:lstStyle/>
          <a:p>
            <a:r>
              <a:rPr lang="de-DE" dirty="0"/>
              <a:t>Performance </a:t>
            </a:r>
            <a:r>
              <a:rPr lang="de-DE" dirty="0" err="1"/>
              <a:t>signals</a:t>
            </a:r>
            <a:r>
              <a:rPr lang="de-DE" dirty="0"/>
              <a:t> at </a:t>
            </a:r>
            <a:r>
              <a:rPr lang="de-DE" dirty="0" err="1"/>
              <a:t>the</a:t>
            </a:r>
            <a:r>
              <a:rPr lang="de-DE" dirty="0"/>
              <a:t> interface</a:t>
            </a:r>
            <a:endParaRPr lang="en-US" dirty="0"/>
          </a:p>
        </p:txBody>
      </p:sp>
      <p:sp>
        <p:nvSpPr>
          <p:cNvPr id="10" name="Text Placeholder 9">
            <a:extLst>
              <a:ext uri="{FF2B5EF4-FFF2-40B4-BE49-F238E27FC236}">
                <a16:creationId xmlns:a16="http://schemas.microsoft.com/office/drawing/2014/main" id="{9FF91A7C-8453-734D-8C11-8B904D12FD0D}"/>
              </a:ext>
            </a:extLst>
          </p:cNvPr>
          <p:cNvSpPr>
            <a:spLocks noGrp="1"/>
          </p:cNvSpPr>
          <p:nvPr>
            <p:ph type="body" sz="quarter" idx="13"/>
          </p:nvPr>
        </p:nvSpPr>
        <p:spPr/>
        <p:txBody>
          <a:bodyPr/>
          <a:lstStyle/>
          <a:p>
            <a:r>
              <a:rPr lang="en-US"/>
              <a:t>02</a:t>
            </a:r>
          </a:p>
        </p:txBody>
      </p:sp>
      <p:sp>
        <p:nvSpPr>
          <p:cNvPr id="11" name="Text Placeholder 10">
            <a:extLst>
              <a:ext uri="{FF2B5EF4-FFF2-40B4-BE49-F238E27FC236}">
                <a16:creationId xmlns:a16="http://schemas.microsoft.com/office/drawing/2014/main" id="{24ED337C-F64E-DA49-AD56-28A14BCEEFB2}"/>
              </a:ext>
            </a:extLst>
          </p:cNvPr>
          <p:cNvSpPr>
            <a:spLocks noGrp="1"/>
          </p:cNvSpPr>
          <p:nvPr>
            <p:ph type="body" sz="quarter" idx="14"/>
          </p:nvPr>
        </p:nvSpPr>
        <p:spPr>
          <a:xfrm>
            <a:off x="3812736" y="2532237"/>
            <a:ext cx="5894481" cy="223986"/>
          </a:xfrm>
        </p:spPr>
        <p:txBody>
          <a:bodyPr/>
          <a:lstStyle/>
          <a:p>
            <a:r>
              <a:rPr lang="de-DE" dirty="0"/>
              <a:t>Why </a:t>
            </a:r>
            <a:r>
              <a:rPr lang="de-DE" dirty="0" err="1"/>
              <a:t>return</a:t>
            </a:r>
            <a:r>
              <a:rPr lang="de-DE" dirty="0"/>
              <a:t> </a:t>
            </a:r>
            <a:r>
              <a:rPr lang="de-DE" dirty="0" err="1"/>
              <a:t>temperature</a:t>
            </a:r>
            <a:r>
              <a:rPr lang="de-DE" dirty="0"/>
              <a:t> and ΔT matter</a:t>
            </a:r>
            <a:endParaRPr lang="en-US" dirty="0"/>
          </a:p>
        </p:txBody>
      </p:sp>
      <p:sp>
        <p:nvSpPr>
          <p:cNvPr id="12" name="Text Placeholder 11">
            <a:extLst>
              <a:ext uri="{FF2B5EF4-FFF2-40B4-BE49-F238E27FC236}">
                <a16:creationId xmlns:a16="http://schemas.microsoft.com/office/drawing/2014/main" id="{BF5B6173-46F8-114D-AC3C-D521B40B69DA}"/>
              </a:ext>
            </a:extLst>
          </p:cNvPr>
          <p:cNvSpPr>
            <a:spLocks noGrp="1"/>
          </p:cNvSpPr>
          <p:nvPr>
            <p:ph type="body" sz="quarter" idx="15"/>
          </p:nvPr>
        </p:nvSpPr>
        <p:spPr/>
        <p:txBody>
          <a:bodyPr/>
          <a:lstStyle/>
          <a:p>
            <a:r>
              <a:rPr lang="en-US"/>
              <a:t>03</a:t>
            </a:r>
          </a:p>
        </p:txBody>
      </p:sp>
      <p:sp>
        <p:nvSpPr>
          <p:cNvPr id="14" name="Text Placeholder 13">
            <a:extLst>
              <a:ext uri="{FF2B5EF4-FFF2-40B4-BE49-F238E27FC236}">
                <a16:creationId xmlns:a16="http://schemas.microsoft.com/office/drawing/2014/main" id="{67C331F7-5757-6641-9BBF-CD38714CB570}"/>
              </a:ext>
            </a:extLst>
          </p:cNvPr>
          <p:cNvSpPr>
            <a:spLocks noGrp="1"/>
          </p:cNvSpPr>
          <p:nvPr>
            <p:ph type="body" sz="quarter" idx="19"/>
          </p:nvPr>
        </p:nvSpPr>
        <p:spPr/>
        <p:txBody>
          <a:bodyPr/>
          <a:lstStyle/>
          <a:p>
            <a:r>
              <a:rPr lang="de-DE" dirty="0" err="1"/>
              <a:t>Diagnosing</a:t>
            </a:r>
            <a:r>
              <a:rPr lang="de-DE" dirty="0"/>
              <a:t> </a:t>
            </a:r>
            <a:r>
              <a:rPr lang="de-DE" dirty="0" err="1"/>
              <a:t>poor</a:t>
            </a:r>
            <a:r>
              <a:rPr lang="de-DE" dirty="0"/>
              <a:t> </a:t>
            </a:r>
            <a:r>
              <a:rPr lang="de-DE" dirty="0" err="1"/>
              <a:t>performance</a:t>
            </a:r>
            <a:endParaRPr lang="en-US" dirty="0"/>
          </a:p>
        </p:txBody>
      </p:sp>
      <p:sp>
        <p:nvSpPr>
          <p:cNvPr id="13" name="Text Placeholder 12">
            <a:extLst>
              <a:ext uri="{FF2B5EF4-FFF2-40B4-BE49-F238E27FC236}">
                <a16:creationId xmlns:a16="http://schemas.microsoft.com/office/drawing/2014/main" id="{52310EBE-4E3C-B445-BD97-7B2640FD7918}"/>
              </a:ext>
            </a:extLst>
          </p:cNvPr>
          <p:cNvSpPr>
            <a:spLocks noGrp="1"/>
          </p:cNvSpPr>
          <p:nvPr>
            <p:ph type="body" sz="quarter" idx="17"/>
          </p:nvPr>
        </p:nvSpPr>
        <p:spPr/>
        <p:txBody>
          <a:bodyPr/>
          <a:lstStyle/>
          <a:p>
            <a:r>
              <a:rPr lang="en-US"/>
              <a:t>04</a:t>
            </a:r>
          </a:p>
        </p:txBody>
      </p:sp>
      <p:sp>
        <p:nvSpPr>
          <p:cNvPr id="15" name="Text Placeholder 14">
            <a:extLst>
              <a:ext uri="{FF2B5EF4-FFF2-40B4-BE49-F238E27FC236}">
                <a16:creationId xmlns:a16="http://schemas.microsoft.com/office/drawing/2014/main" id="{A3B016CE-DAB6-9640-B44D-A78DE1197BA2}"/>
              </a:ext>
            </a:extLst>
          </p:cNvPr>
          <p:cNvSpPr>
            <a:spLocks noGrp="1"/>
          </p:cNvSpPr>
          <p:nvPr>
            <p:ph type="body" sz="quarter" idx="20"/>
          </p:nvPr>
        </p:nvSpPr>
        <p:spPr>
          <a:xfrm>
            <a:off x="3812737" y="3370947"/>
            <a:ext cx="8091396" cy="223473"/>
          </a:xfrm>
        </p:spPr>
        <p:txBody>
          <a:bodyPr/>
          <a:lstStyle/>
          <a:p>
            <a:r>
              <a:rPr lang="de-DE" dirty="0"/>
              <a:t>Interface </a:t>
            </a:r>
            <a:r>
              <a:rPr lang="de-DE" dirty="0" err="1"/>
              <a:t>optimisation</a:t>
            </a:r>
            <a:r>
              <a:rPr lang="de-DE" dirty="0"/>
              <a:t> </a:t>
            </a:r>
            <a:r>
              <a:rPr lang="de-DE" dirty="0" err="1"/>
              <a:t>measures</a:t>
            </a:r>
            <a:endParaRPr lang="en-US" dirty="0"/>
          </a:p>
        </p:txBody>
      </p:sp>
      <p:sp>
        <p:nvSpPr>
          <p:cNvPr id="16" name="Text Placeholder 15">
            <a:extLst>
              <a:ext uri="{FF2B5EF4-FFF2-40B4-BE49-F238E27FC236}">
                <a16:creationId xmlns:a16="http://schemas.microsoft.com/office/drawing/2014/main" id="{1337B424-7DC9-8345-8319-760211015880}"/>
              </a:ext>
            </a:extLst>
          </p:cNvPr>
          <p:cNvSpPr>
            <a:spLocks noGrp="1"/>
          </p:cNvSpPr>
          <p:nvPr>
            <p:ph type="body" sz="quarter" idx="21"/>
          </p:nvPr>
        </p:nvSpPr>
        <p:spPr/>
        <p:txBody>
          <a:bodyPr/>
          <a:lstStyle/>
          <a:p>
            <a:r>
              <a:rPr lang="en-US"/>
              <a:t>05</a:t>
            </a:r>
          </a:p>
        </p:txBody>
      </p:sp>
      <p:sp>
        <p:nvSpPr>
          <p:cNvPr id="17" name="Text Placeholder 16">
            <a:extLst>
              <a:ext uri="{FF2B5EF4-FFF2-40B4-BE49-F238E27FC236}">
                <a16:creationId xmlns:a16="http://schemas.microsoft.com/office/drawing/2014/main" id="{EF33781D-C6EB-6446-9C85-FB2000012C60}"/>
              </a:ext>
            </a:extLst>
          </p:cNvPr>
          <p:cNvSpPr>
            <a:spLocks noGrp="1"/>
          </p:cNvSpPr>
          <p:nvPr>
            <p:ph type="body" sz="quarter" idx="22"/>
          </p:nvPr>
        </p:nvSpPr>
        <p:spPr/>
        <p:txBody>
          <a:bodyPr/>
          <a:lstStyle/>
          <a:p>
            <a:r>
              <a:rPr lang="de-DE" dirty="0"/>
              <a:t>Controls, DHW and </a:t>
            </a:r>
            <a:r>
              <a:rPr lang="de-DE" dirty="0" err="1"/>
              <a:t>system</a:t>
            </a:r>
            <a:r>
              <a:rPr lang="de-DE" dirty="0"/>
              <a:t> </a:t>
            </a:r>
            <a:r>
              <a:rPr lang="de-DE" dirty="0" err="1"/>
              <a:t>stability</a:t>
            </a:r>
            <a:endParaRPr lang="en-US" dirty="0"/>
          </a:p>
        </p:txBody>
      </p:sp>
      <p:sp>
        <p:nvSpPr>
          <p:cNvPr id="19" name="Text Placeholder 18">
            <a:extLst>
              <a:ext uri="{FF2B5EF4-FFF2-40B4-BE49-F238E27FC236}">
                <a16:creationId xmlns:a16="http://schemas.microsoft.com/office/drawing/2014/main" id="{84367E26-76EA-4E40-9D99-7C3977776A6D}"/>
              </a:ext>
            </a:extLst>
          </p:cNvPr>
          <p:cNvSpPr>
            <a:spLocks noGrp="1"/>
          </p:cNvSpPr>
          <p:nvPr>
            <p:ph type="body" sz="quarter" idx="51"/>
          </p:nvPr>
        </p:nvSpPr>
        <p:spPr/>
        <p:txBody>
          <a:bodyPr/>
          <a:lstStyle/>
          <a:p>
            <a:r>
              <a:rPr lang="en-US"/>
              <a:t>06</a:t>
            </a:r>
          </a:p>
        </p:txBody>
      </p:sp>
      <p:sp>
        <p:nvSpPr>
          <p:cNvPr id="20" name="Text Placeholder 19">
            <a:extLst>
              <a:ext uri="{FF2B5EF4-FFF2-40B4-BE49-F238E27FC236}">
                <a16:creationId xmlns:a16="http://schemas.microsoft.com/office/drawing/2014/main" id="{E794E5C9-0EA8-BF47-A0AF-E0B7D9858292}"/>
              </a:ext>
            </a:extLst>
          </p:cNvPr>
          <p:cNvSpPr>
            <a:spLocks noGrp="1"/>
          </p:cNvSpPr>
          <p:nvPr>
            <p:ph type="body" sz="quarter" idx="52"/>
          </p:nvPr>
        </p:nvSpPr>
        <p:spPr/>
        <p:txBody>
          <a:bodyPr/>
          <a:lstStyle/>
          <a:p>
            <a:r>
              <a:rPr lang="de-DE" dirty="0"/>
              <a:t>Monitoring and </a:t>
            </a:r>
            <a:r>
              <a:rPr lang="de-DE" dirty="0" err="1"/>
              <a:t>diagnostic</a:t>
            </a:r>
            <a:r>
              <a:rPr lang="de-DE" dirty="0"/>
              <a:t> </a:t>
            </a:r>
            <a:r>
              <a:rPr lang="de-DE" dirty="0" err="1"/>
              <a:t>evidence</a:t>
            </a:r>
            <a:endParaRPr lang="en-US" dirty="0"/>
          </a:p>
        </p:txBody>
      </p:sp>
      <p:sp>
        <p:nvSpPr>
          <p:cNvPr id="21" name="Text Placeholder 20">
            <a:extLst>
              <a:ext uri="{FF2B5EF4-FFF2-40B4-BE49-F238E27FC236}">
                <a16:creationId xmlns:a16="http://schemas.microsoft.com/office/drawing/2014/main" id="{78F19BA0-100A-BA42-BED3-4F4CB3AB15F7}"/>
              </a:ext>
            </a:extLst>
          </p:cNvPr>
          <p:cNvSpPr>
            <a:spLocks noGrp="1"/>
          </p:cNvSpPr>
          <p:nvPr>
            <p:ph type="body" sz="quarter" idx="53"/>
          </p:nvPr>
        </p:nvSpPr>
        <p:spPr/>
        <p:txBody>
          <a:bodyPr/>
          <a:lstStyle/>
          <a:p>
            <a:r>
              <a:rPr lang="en-US" dirty="0"/>
              <a:t>07</a:t>
            </a:r>
          </a:p>
        </p:txBody>
      </p:sp>
      <p:sp>
        <p:nvSpPr>
          <p:cNvPr id="22" name="Text Placeholder 21">
            <a:extLst>
              <a:ext uri="{FF2B5EF4-FFF2-40B4-BE49-F238E27FC236}">
                <a16:creationId xmlns:a16="http://schemas.microsoft.com/office/drawing/2014/main" id="{11D52E53-546D-EF42-A264-22D89E5373E9}"/>
              </a:ext>
            </a:extLst>
          </p:cNvPr>
          <p:cNvSpPr>
            <a:spLocks noGrp="1"/>
          </p:cNvSpPr>
          <p:nvPr>
            <p:ph type="body" sz="quarter" idx="54"/>
          </p:nvPr>
        </p:nvSpPr>
        <p:spPr/>
        <p:txBody>
          <a:bodyPr/>
          <a:lstStyle/>
          <a:p>
            <a:r>
              <a:rPr lang="de-DE" dirty="0"/>
              <a:t>Applied </a:t>
            </a:r>
            <a:r>
              <a:rPr lang="de-DE" dirty="0" err="1"/>
              <a:t>diagnostic</a:t>
            </a:r>
            <a:r>
              <a:rPr lang="de-DE" dirty="0"/>
              <a:t> </a:t>
            </a:r>
            <a:r>
              <a:rPr lang="de-DE" dirty="0" err="1"/>
              <a:t>task</a:t>
            </a:r>
            <a:r>
              <a:rPr lang="de-DE" dirty="0"/>
              <a:t> and </a:t>
            </a:r>
            <a:r>
              <a:rPr lang="de-DE" dirty="0" err="1"/>
              <a:t>conclusions</a:t>
            </a:r>
            <a:endParaRPr lang="en-US" dirty="0"/>
          </a:p>
        </p:txBody>
      </p:sp>
      <p:sp>
        <p:nvSpPr>
          <p:cNvPr id="23" name="Text Placeholder 22">
            <a:extLst>
              <a:ext uri="{FF2B5EF4-FFF2-40B4-BE49-F238E27FC236}">
                <a16:creationId xmlns:a16="http://schemas.microsoft.com/office/drawing/2014/main" id="{2A918B5F-90D1-504A-8107-BD0E2D1B59B1}"/>
              </a:ext>
            </a:extLst>
          </p:cNvPr>
          <p:cNvSpPr>
            <a:spLocks noGrp="1"/>
          </p:cNvSpPr>
          <p:nvPr>
            <p:ph type="body" sz="quarter" idx="30"/>
          </p:nvPr>
        </p:nvSpPr>
        <p:spPr>
          <a:xfrm>
            <a:off x="490245" y="567349"/>
            <a:ext cx="4202779" cy="804252"/>
          </a:xfrm>
          <a:prstGeom prst="rect">
            <a:avLst/>
          </a:prstGeom>
        </p:spPr>
        <p:txBody>
          <a:bodyPr/>
          <a:lstStyle/>
          <a:p>
            <a:r>
              <a:rPr lang="en-US" dirty="0"/>
              <a:t>TABLE OF CONTENTS</a:t>
            </a:r>
          </a:p>
        </p:txBody>
      </p:sp>
    </p:spTree>
    <p:extLst>
      <p:ext uri="{BB962C8B-B14F-4D97-AF65-F5344CB8AC3E}">
        <p14:creationId xmlns:p14="http://schemas.microsoft.com/office/powerpoint/2010/main" val="4010686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A01600-1E11-FB25-CA5E-807DEBEE33DA}"/>
              </a:ext>
            </a:extLst>
          </p:cNvPr>
          <p:cNvSpPr>
            <a:spLocks noGrp="1"/>
          </p:cNvSpPr>
          <p:nvPr>
            <p:ph type="body" sz="quarter" idx="30"/>
          </p:nvPr>
        </p:nvSpPr>
        <p:spPr/>
        <p:txBody>
          <a:bodyPr/>
          <a:lstStyle/>
          <a:p>
            <a:r>
              <a:rPr lang="en-US" dirty="0"/>
              <a:t>Learning objective</a:t>
            </a:r>
            <a:endParaRPr lang="de-DE" dirty="0"/>
          </a:p>
          <a:p>
            <a:endParaRPr lang="de-DE" dirty="0"/>
          </a:p>
        </p:txBody>
      </p:sp>
      <p:sp>
        <p:nvSpPr>
          <p:cNvPr id="3" name="Text Placeholder 2">
            <a:extLst>
              <a:ext uri="{FF2B5EF4-FFF2-40B4-BE49-F238E27FC236}">
                <a16:creationId xmlns:a16="http://schemas.microsoft.com/office/drawing/2014/main" id="{15DC27A9-7985-AE73-4D6B-18EC67B5644B}"/>
              </a:ext>
            </a:extLst>
          </p:cNvPr>
          <p:cNvSpPr>
            <a:spLocks noGrp="1"/>
          </p:cNvSpPr>
          <p:nvPr>
            <p:ph type="body" sz="quarter" idx="48"/>
          </p:nvPr>
        </p:nvSpPr>
        <p:spPr/>
        <p:txBody>
          <a:bodyPr/>
          <a:lstStyle/>
          <a:p>
            <a:r>
              <a:rPr lang="de-DE" dirty="0"/>
              <a:t>By </a:t>
            </a:r>
            <a:r>
              <a:rPr lang="de-DE" dirty="0" err="1"/>
              <a:t>the</a:t>
            </a:r>
            <a:r>
              <a:rPr lang="de-DE" dirty="0"/>
              <a:t> end </a:t>
            </a:r>
            <a:r>
              <a:rPr lang="de-DE" dirty="0" err="1"/>
              <a:t>of</a:t>
            </a:r>
            <a:r>
              <a:rPr lang="de-DE" dirty="0"/>
              <a:t> </a:t>
            </a:r>
            <a:r>
              <a:rPr lang="de-DE" dirty="0" err="1"/>
              <a:t>this</a:t>
            </a:r>
            <a:r>
              <a:rPr lang="de-DE" dirty="0"/>
              <a:t> </a:t>
            </a:r>
            <a:r>
              <a:rPr lang="de-DE" dirty="0" err="1"/>
              <a:t>session</a:t>
            </a:r>
            <a:r>
              <a:rPr lang="de-DE" dirty="0"/>
              <a:t>, </a:t>
            </a:r>
            <a:r>
              <a:rPr lang="de-DE" dirty="0" err="1"/>
              <a:t>learners</a:t>
            </a:r>
            <a:r>
              <a:rPr lang="de-DE" dirty="0"/>
              <a:t> </a:t>
            </a:r>
            <a:r>
              <a:rPr lang="de-DE" dirty="0" err="1"/>
              <a:t>should</a:t>
            </a:r>
            <a:r>
              <a:rPr lang="de-DE" dirty="0"/>
              <a:t> </a:t>
            </a:r>
            <a:r>
              <a:rPr lang="de-DE" dirty="0" err="1"/>
              <a:t>be</a:t>
            </a:r>
            <a:r>
              <a:rPr lang="de-DE" dirty="0"/>
              <a:t> </a:t>
            </a:r>
            <a:r>
              <a:rPr lang="de-DE" dirty="0" err="1"/>
              <a:t>able</a:t>
            </a:r>
            <a:r>
              <a:rPr lang="de-DE" dirty="0"/>
              <a:t> </a:t>
            </a:r>
            <a:r>
              <a:rPr lang="de-DE" dirty="0" err="1"/>
              <a:t>to</a:t>
            </a:r>
            <a:r>
              <a:rPr lang="de-DE" dirty="0"/>
              <a:t>:</a:t>
            </a:r>
          </a:p>
          <a:p>
            <a:pPr marL="342900" indent="-342900">
              <a:buFont typeface="Arial" panose="020B0604020202020204" pitchFamily="34" charset="0"/>
              <a:buChar char="•"/>
            </a:pPr>
            <a:r>
              <a:rPr lang="de-DE" b="1" dirty="0" err="1"/>
              <a:t>calculate</a:t>
            </a:r>
            <a:r>
              <a:rPr lang="de-DE" b="1" dirty="0"/>
              <a:t> and </a:t>
            </a:r>
            <a:r>
              <a:rPr lang="de-DE" b="1" dirty="0" err="1"/>
              <a:t>interpret</a:t>
            </a:r>
            <a:r>
              <a:rPr lang="de-DE" dirty="0"/>
              <a:t> </a:t>
            </a:r>
            <a:r>
              <a:rPr lang="de-DE" dirty="0" err="1"/>
              <a:t>return</a:t>
            </a:r>
            <a:r>
              <a:rPr lang="de-DE" dirty="0"/>
              <a:t> </a:t>
            </a:r>
            <a:r>
              <a:rPr lang="de-DE" dirty="0" err="1"/>
              <a:t>temperature</a:t>
            </a:r>
            <a:r>
              <a:rPr lang="de-DE" dirty="0"/>
              <a:t> and ΔT; </a:t>
            </a:r>
          </a:p>
          <a:p>
            <a:pPr marL="342900" indent="-342900">
              <a:buFont typeface="Arial" panose="020B0604020202020204" pitchFamily="34" charset="0"/>
              <a:buChar char="•"/>
            </a:pPr>
            <a:r>
              <a:rPr lang="de-DE" b="1" dirty="0" err="1"/>
              <a:t>recognise</a:t>
            </a:r>
            <a:r>
              <a:rPr lang="de-DE" dirty="0"/>
              <a:t> </a:t>
            </a:r>
            <a:r>
              <a:rPr lang="de-DE" dirty="0" err="1"/>
              <a:t>common</a:t>
            </a:r>
            <a:r>
              <a:rPr lang="de-DE" dirty="0"/>
              <a:t> </a:t>
            </a:r>
            <a:r>
              <a:rPr lang="de-DE" dirty="0" err="1"/>
              <a:t>signs</a:t>
            </a:r>
            <a:r>
              <a:rPr lang="de-DE" dirty="0"/>
              <a:t> </a:t>
            </a:r>
            <a:r>
              <a:rPr lang="de-DE" dirty="0" err="1"/>
              <a:t>of</a:t>
            </a:r>
            <a:r>
              <a:rPr lang="de-DE" dirty="0"/>
              <a:t> </a:t>
            </a:r>
            <a:r>
              <a:rPr lang="de-DE" dirty="0" err="1"/>
              <a:t>excessive</a:t>
            </a:r>
            <a:r>
              <a:rPr lang="de-DE" dirty="0"/>
              <a:t> </a:t>
            </a:r>
            <a:r>
              <a:rPr lang="de-DE" dirty="0" err="1"/>
              <a:t>flow</a:t>
            </a:r>
            <a:r>
              <a:rPr lang="de-DE" dirty="0"/>
              <a:t> </a:t>
            </a:r>
            <a:r>
              <a:rPr lang="de-DE" dirty="0" err="1"/>
              <a:t>or</a:t>
            </a:r>
            <a:r>
              <a:rPr lang="de-DE" dirty="0"/>
              <a:t> </a:t>
            </a:r>
            <a:r>
              <a:rPr lang="de-DE" dirty="0" err="1"/>
              <a:t>poor</a:t>
            </a:r>
            <a:r>
              <a:rPr lang="de-DE" dirty="0"/>
              <a:t> </a:t>
            </a:r>
            <a:r>
              <a:rPr lang="de-DE" dirty="0" err="1"/>
              <a:t>heat</a:t>
            </a:r>
            <a:r>
              <a:rPr lang="de-DE" dirty="0"/>
              <a:t> </a:t>
            </a:r>
            <a:r>
              <a:rPr lang="de-DE" dirty="0" err="1"/>
              <a:t>extraction</a:t>
            </a:r>
            <a:r>
              <a:rPr lang="de-DE" dirty="0"/>
              <a:t>; </a:t>
            </a:r>
          </a:p>
          <a:p>
            <a:pPr marL="342900" indent="-342900">
              <a:buFont typeface="Arial" panose="020B0604020202020204" pitchFamily="34" charset="0"/>
              <a:buChar char="•"/>
            </a:pPr>
            <a:r>
              <a:rPr lang="de-DE" b="1" dirty="0" err="1"/>
              <a:t>select</a:t>
            </a:r>
            <a:r>
              <a:rPr lang="de-DE" dirty="0"/>
              <a:t> an </a:t>
            </a:r>
            <a:r>
              <a:rPr lang="de-DE" dirty="0" err="1"/>
              <a:t>appropriate</a:t>
            </a:r>
            <a:r>
              <a:rPr lang="de-DE" dirty="0"/>
              <a:t> </a:t>
            </a:r>
            <a:r>
              <a:rPr lang="de-DE" dirty="0" err="1"/>
              <a:t>first</a:t>
            </a:r>
            <a:r>
              <a:rPr lang="de-DE" dirty="0"/>
              <a:t> check </a:t>
            </a:r>
            <a:r>
              <a:rPr lang="de-DE" dirty="0" err="1"/>
              <a:t>or</a:t>
            </a:r>
            <a:r>
              <a:rPr lang="de-DE" dirty="0"/>
              <a:t> </a:t>
            </a:r>
            <a:r>
              <a:rPr lang="de-DE" dirty="0" err="1"/>
              <a:t>improvement</a:t>
            </a:r>
            <a:r>
              <a:rPr lang="de-DE" dirty="0"/>
              <a:t> </a:t>
            </a:r>
            <a:r>
              <a:rPr lang="de-DE" dirty="0" err="1"/>
              <a:t>action</a:t>
            </a:r>
            <a:r>
              <a:rPr lang="de-DE" dirty="0"/>
              <a:t>; </a:t>
            </a:r>
          </a:p>
          <a:p>
            <a:pPr marL="342900" indent="-342900">
              <a:buFont typeface="Arial" panose="020B0604020202020204" pitchFamily="34" charset="0"/>
              <a:buChar char="•"/>
            </a:pPr>
            <a:r>
              <a:rPr lang="de-DE" b="1" dirty="0" err="1"/>
              <a:t>identify</a:t>
            </a:r>
            <a:r>
              <a:rPr lang="de-DE" b="1" dirty="0"/>
              <a:t> </a:t>
            </a:r>
            <a:r>
              <a:rPr lang="de-DE" b="1" dirty="0" err="1"/>
              <a:t>when</a:t>
            </a:r>
            <a:r>
              <a:rPr lang="de-DE" b="1" dirty="0"/>
              <a:t> </a:t>
            </a:r>
            <a:r>
              <a:rPr lang="de-DE" b="1" dirty="0" err="1"/>
              <a:t>to</a:t>
            </a:r>
            <a:r>
              <a:rPr lang="de-DE" b="1" dirty="0"/>
              <a:t> </a:t>
            </a:r>
            <a:r>
              <a:rPr lang="de-DE" b="1" dirty="0" err="1"/>
              <a:t>escalate</a:t>
            </a:r>
            <a:r>
              <a:rPr lang="de-DE" dirty="0"/>
              <a:t> </a:t>
            </a:r>
            <a:r>
              <a:rPr lang="de-DE" dirty="0" err="1"/>
              <a:t>to</a:t>
            </a:r>
            <a:r>
              <a:rPr lang="de-DE" dirty="0"/>
              <a:t> a </a:t>
            </a:r>
            <a:r>
              <a:rPr lang="de-DE" dirty="0" err="1"/>
              <a:t>controls</a:t>
            </a:r>
            <a:r>
              <a:rPr lang="de-DE" dirty="0"/>
              <a:t>, </a:t>
            </a:r>
            <a:r>
              <a:rPr lang="de-DE" dirty="0" err="1"/>
              <a:t>commissioning</a:t>
            </a:r>
            <a:r>
              <a:rPr lang="de-DE" dirty="0"/>
              <a:t>, </a:t>
            </a:r>
            <a:r>
              <a:rPr lang="de-DE" dirty="0" err="1"/>
              <a:t>maintenance</a:t>
            </a:r>
            <a:r>
              <a:rPr lang="de-DE" dirty="0"/>
              <a:t> </a:t>
            </a:r>
            <a:r>
              <a:rPr lang="de-DE" dirty="0" err="1"/>
              <a:t>or</a:t>
            </a:r>
            <a:r>
              <a:rPr lang="de-DE" dirty="0"/>
              <a:t> network </a:t>
            </a:r>
            <a:r>
              <a:rPr lang="de-DE" dirty="0" err="1"/>
              <a:t>specialist</a:t>
            </a:r>
            <a:r>
              <a:rPr lang="de-DE" dirty="0"/>
              <a:t>.</a:t>
            </a:r>
          </a:p>
        </p:txBody>
      </p:sp>
    </p:spTree>
    <p:extLst>
      <p:ext uri="{BB962C8B-B14F-4D97-AF65-F5344CB8AC3E}">
        <p14:creationId xmlns:p14="http://schemas.microsoft.com/office/powerpoint/2010/main" val="4122214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B3398E-9A61-6844-E093-6BF7F88B6E8C}"/>
              </a:ext>
            </a:extLst>
          </p:cNvPr>
          <p:cNvSpPr>
            <a:spLocks noGrp="1"/>
          </p:cNvSpPr>
          <p:nvPr>
            <p:ph type="body" sz="quarter" idx="30"/>
          </p:nvPr>
        </p:nvSpPr>
        <p:spPr/>
        <p:txBody>
          <a:bodyPr/>
          <a:lstStyle/>
          <a:p>
            <a:r>
              <a:rPr lang="de-DE" dirty="0" err="1"/>
              <a:t>What</a:t>
            </a:r>
            <a:r>
              <a:rPr lang="de-DE" dirty="0"/>
              <a:t> </a:t>
            </a:r>
            <a:r>
              <a:rPr lang="de-DE" dirty="0" err="1"/>
              <a:t>is</a:t>
            </a:r>
            <a:r>
              <a:rPr lang="de-DE" dirty="0"/>
              <a:t> </a:t>
            </a:r>
            <a:r>
              <a:rPr lang="de-DE" dirty="0" err="1"/>
              <a:t>measured</a:t>
            </a:r>
            <a:r>
              <a:rPr lang="de-DE" dirty="0"/>
              <a:t> at </a:t>
            </a:r>
            <a:r>
              <a:rPr lang="de-DE" dirty="0" err="1"/>
              <a:t>the</a:t>
            </a:r>
            <a:r>
              <a:rPr lang="de-DE" dirty="0"/>
              <a:t> interface?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FA83AFB1-32BB-6E90-FD1E-F50DD708C887}"/>
                  </a:ext>
                </a:extLst>
              </p:cNvPr>
              <p:cNvSpPr>
                <a:spLocks noGrp="1"/>
              </p:cNvSpPr>
              <p:nvPr>
                <p:ph type="body" sz="quarter" idx="48"/>
              </p:nvPr>
            </p:nvSpPr>
            <p:spPr/>
            <p:txBody>
              <a:bodyPr/>
              <a:lstStyle/>
              <a:p>
                <a:r>
                  <a:rPr lang="de-DE" dirty="0"/>
                  <a:t>At </a:t>
                </a:r>
                <a:r>
                  <a:rPr lang="de-DE" dirty="0" err="1"/>
                  <a:t>the</a:t>
                </a:r>
                <a:r>
                  <a:rPr lang="de-DE" dirty="0"/>
                  <a:t> </a:t>
                </a:r>
                <a:r>
                  <a:rPr lang="de-DE" dirty="0" err="1"/>
                  <a:t>building</a:t>
                </a:r>
                <a:r>
                  <a:rPr lang="de-DE" dirty="0"/>
                  <a:t>–network </a:t>
                </a:r>
                <a:r>
                  <a:rPr lang="de-DE" dirty="0" err="1"/>
                  <a:t>boundary</a:t>
                </a:r>
                <a:r>
                  <a:rPr lang="de-DE" dirty="0"/>
                  <a:t>:</a:t>
                </a:r>
              </a:p>
              <a:p>
                <a:r>
                  <a:rPr lang="de-DE" b="1" dirty="0"/>
                  <a:t>Supply </a:t>
                </a:r>
                <a:r>
                  <a:rPr lang="de-DE" b="1" dirty="0" err="1"/>
                  <a:t>temperature</a:t>
                </a:r>
                <a:r>
                  <a:rPr lang="de-DE" b="1" dirty="0"/>
                  <a:t>,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𝑇</m:t>
                        </m:r>
                      </m:e>
                      <m:sub>
                        <m:r>
                          <a:rPr lang="de-DE" i="1">
                            <a:latin typeface="Cambria Math" panose="02040503050406030204" pitchFamily="18" charset="0"/>
                          </a:rPr>
                          <m:t>𝑠</m:t>
                        </m:r>
                      </m:sub>
                    </m:sSub>
                  </m:oMath>
                </a14:m>
                <a:r>
                  <a:rPr lang="de-DE" b="1" dirty="0"/>
                  <a:t>:</a:t>
                </a:r>
                <a:r>
                  <a:rPr lang="de-DE" dirty="0"/>
                  <a:t> </a:t>
                </a:r>
                <a:r>
                  <a:rPr lang="de-DE" dirty="0" err="1"/>
                  <a:t>water</a:t>
                </a:r>
                <a:r>
                  <a:rPr lang="de-DE" dirty="0"/>
                  <a:t> </a:t>
                </a:r>
                <a:r>
                  <a:rPr lang="de-DE" dirty="0" err="1"/>
                  <a:t>temperature</a:t>
                </a:r>
                <a:r>
                  <a:rPr lang="de-DE" dirty="0"/>
                  <a:t> </a:t>
                </a:r>
                <a:r>
                  <a:rPr lang="de-DE" dirty="0" err="1"/>
                  <a:t>entering</a:t>
                </a:r>
                <a:r>
                  <a:rPr lang="de-DE" dirty="0"/>
                  <a:t> </a:t>
                </a:r>
                <a:r>
                  <a:rPr lang="de-DE" dirty="0" err="1"/>
                  <a:t>the</a:t>
                </a:r>
                <a:r>
                  <a:rPr lang="de-DE" dirty="0"/>
                  <a:t> </a:t>
                </a:r>
                <a:r>
                  <a:rPr lang="de-DE" dirty="0" err="1"/>
                  <a:t>building</a:t>
                </a:r>
                <a:r>
                  <a:rPr lang="de-DE" dirty="0"/>
                  <a:t> interface. </a:t>
                </a:r>
              </a:p>
              <a:p>
                <a:r>
                  <a:rPr lang="de-DE" b="1" dirty="0"/>
                  <a:t>Return </a:t>
                </a:r>
                <a:r>
                  <a:rPr lang="de-DE" b="1" dirty="0" err="1"/>
                  <a:t>temperature</a:t>
                </a:r>
                <a:r>
                  <a:rPr lang="de-DE" b="1" dirty="0"/>
                  <a:t>,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𝑇</m:t>
                        </m:r>
                      </m:e>
                      <m:sub>
                        <m:r>
                          <a:rPr lang="de-DE" i="1">
                            <a:latin typeface="Cambria Math" panose="02040503050406030204" pitchFamily="18" charset="0"/>
                          </a:rPr>
                          <m:t>𝑟</m:t>
                        </m:r>
                      </m:sub>
                    </m:sSub>
                  </m:oMath>
                </a14:m>
                <a:r>
                  <a:rPr lang="de-DE" b="1" dirty="0"/>
                  <a:t>:</a:t>
                </a:r>
                <a:r>
                  <a:rPr lang="de-DE" dirty="0"/>
                  <a:t> </a:t>
                </a:r>
                <a:r>
                  <a:rPr lang="de-DE" dirty="0" err="1"/>
                  <a:t>water</a:t>
                </a:r>
                <a:r>
                  <a:rPr lang="de-DE" dirty="0"/>
                  <a:t> </a:t>
                </a:r>
                <a:r>
                  <a:rPr lang="de-DE" dirty="0" err="1"/>
                  <a:t>temperature</a:t>
                </a:r>
                <a:r>
                  <a:rPr lang="de-DE" dirty="0"/>
                  <a:t> </a:t>
                </a:r>
                <a:r>
                  <a:rPr lang="de-DE" dirty="0" err="1"/>
                  <a:t>leaving</a:t>
                </a:r>
                <a:r>
                  <a:rPr lang="de-DE" dirty="0"/>
                  <a:t> </a:t>
                </a:r>
                <a:r>
                  <a:rPr lang="de-DE" dirty="0" err="1"/>
                  <a:t>the</a:t>
                </a:r>
                <a:r>
                  <a:rPr lang="de-DE" dirty="0"/>
                  <a:t> interface. </a:t>
                </a:r>
              </a:p>
              <a:p>
                <a:r>
                  <a:rPr lang="de-DE" b="1" dirty="0" err="1"/>
                  <a:t>Temperature</a:t>
                </a:r>
                <a:r>
                  <a:rPr lang="de-DE" b="1" dirty="0"/>
                  <a:t> </a:t>
                </a:r>
                <a:r>
                  <a:rPr lang="de-DE" b="1" dirty="0" err="1"/>
                  <a:t>difference</a:t>
                </a:r>
                <a:r>
                  <a:rPr lang="de-DE" b="1" dirty="0"/>
                  <a:t>, ΔT:</a:t>
                </a:r>
                <a:r>
                  <a:rPr lang="de-DE" dirty="0"/>
                  <a:t> </a:t>
                </a:r>
              </a:p>
              <a:p>
                <a:pPr/>
                <a14:m>
                  <m:oMathPara xmlns:m="http://schemas.openxmlformats.org/officeDocument/2006/math">
                    <m:oMathParaPr>
                      <m:jc m:val="centerGroup"/>
                    </m:oMathParaPr>
                    <m:oMath xmlns:m="http://schemas.openxmlformats.org/officeDocument/2006/math">
                      <m:r>
                        <m:rPr>
                          <m:sty m:val="p"/>
                        </m:rPr>
                        <a:rPr lang="de-DE">
                          <a:latin typeface="Cambria Math" panose="02040503050406030204" pitchFamily="18" charset="0"/>
                        </a:rPr>
                        <m:t>Δ</m:t>
                      </m:r>
                      <m:r>
                        <a:rPr lang="de-DE" i="1">
                          <a:latin typeface="Cambria Math" panose="02040503050406030204" pitchFamily="18" charset="0"/>
                        </a:rPr>
                        <m:t>𝑇</m:t>
                      </m:r>
                      <m:r>
                        <a:rPr lang="de-DE">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𝑇</m:t>
                          </m:r>
                        </m:e>
                        <m:sub>
                          <m:r>
                            <a:rPr lang="de-DE" i="1">
                              <a:latin typeface="Cambria Math" panose="02040503050406030204" pitchFamily="18" charset="0"/>
                            </a:rPr>
                            <m:t>𝑠</m:t>
                          </m:r>
                        </m:sub>
                      </m:sSub>
                      <m:r>
                        <a:rPr lang="de-DE">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𝑇</m:t>
                          </m:r>
                        </m:e>
                        <m:sub>
                          <m:r>
                            <a:rPr lang="de-DE" i="1">
                              <a:latin typeface="Cambria Math" panose="02040503050406030204" pitchFamily="18" charset="0"/>
                            </a:rPr>
                            <m:t>𝑟</m:t>
                          </m:r>
                        </m:sub>
                      </m:sSub>
                    </m:oMath>
                  </m:oMathPara>
                </a14:m>
                <a:endParaRPr lang="de-DE" dirty="0"/>
              </a:p>
              <a:p>
                <a:endParaRPr lang="de-DE" b="1" dirty="0"/>
              </a:p>
              <a:p>
                <a:r>
                  <a:rPr lang="de-DE" b="1" dirty="0"/>
                  <a:t>Flow rate, </a:t>
                </a:r>
                <a:r>
                  <a:rPr lang="de-DE" i="1" dirty="0"/>
                  <a:t>V</a:t>
                </a:r>
                <a:r>
                  <a:rPr lang="de-DE" b="1" dirty="0"/>
                  <a:t>:</a:t>
                </a:r>
                <a:r>
                  <a:rPr lang="de-DE" dirty="0"/>
                  <a:t> </a:t>
                </a:r>
                <a:r>
                  <a:rPr lang="de-DE" dirty="0" err="1"/>
                  <a:t>volume</a:t>
                </a:r>
                <a:r>
                  <a:rPr lang="de-DE" dirty="0"/>
                  <a:t> </a:t>
                </a:r>
                <a:r>
                  <a:rPr lang="de-DE" dirty="0" err="1"/>
                  <a:t>of</a:t>
                </a:r>
                <a:r>
                  <a:rPr lang="de-DE" dirty="0"/>
                  <a:t> </a:t>
                </a:r>
                <a:r>
                  <a:rPr lang="de-DE" dirty="0" err="1"/>
                  <a:t>water</a:t>
                </a:r>
                <a:r>
                  <a:rPr lang="de-DE" dirty="0"/>
                  <a:t> </a:t>
                </a:r>
                <a:r>
                  <a:rPr lang="de-DE" dirty="0" err="1"/>
                  <a:t>passing</a:t>
                </a:r>
                <a:r>
                  <a:rPr lang="de-DE" dirty="0"/>
                  <a:t> </a:t>
                </a:r>
                <a:r>
                  <a:rPr lang="de-DE" dirty="0" err="1"/>
                  <a:t>through</a:t>
                </a:r>
                <a:r>
                  <a:rPr lang="de-DE" dirty="0"/>
                  <a:t> </a:t>
                </a:r>
                <a:r>
                  <a:rPr lang="de-DE" dirty="0" err="1"/>
                  <a:t>the</a:t>
                </a:r>
                <a:r>
                  <a:rPr lang="de-DE" dirty="0"/>
                  <a:t> interface. </a:t>
                </a:r>
              </a:p>
              <a:p>
                <a:endParaRPr lang="de-DE" dirty="0"/>
              </a:p>
              <a:p>
                <a:r>
                  <a:rPr lang="de-DE" dirty="0"/>
                  <a:t>Always </a:t>
                </a:r>
                <a:r>
                  <a:rPr lang="de-DE" dirty="0" err="1"/>
                  <a:t>confirm</a:t>
                </a:r>
                <a:r>
                  <a:rPr lang="de-DE" dirty="0"/>
                  <a:t> </a:t>
                </a:r>
                <a:r>
                  <a:rPr lang="de-DE" dirty="0" err="1"/>
                  <a:t>which</a:t>
                </a:r>
                <a:r>
                  <a:rPr lang="de-DE" dirty="0"/>
                  <a:t> </a:t>
                </a:r>
                <a:r>
                  <a:rPr lang="de-DE" dirty="0" err="1"/>
                  <a:t>circuit</a:t>
                </a:r>
                <a:r>
                  <a:rPr lang="de-DE" dirty="0"/>
                  <a:t> and </a:t>
                </a:r>
                <a:r>
                  <a:rPr lang="de-DE" dirty="0" err="1"/>
                  <a:t>measurement</a:t>
                </a:r>
                <a:r>
                  <a:rPr lang="de-DE" dirty="0"/>
                  <a:t> </a:t>
                </a:r>
                <a:r>
                  <a:rPr lang="de-DE" dirty="0" err="1"/>
                  <a:t>boundary</a:t>
                </a:r>
                <a:r>
                  <a:rPr lang="de-DE" dirty="0"/>
                  <a:t> </a:t>
                </a:r>
                <a:r>
                  <a:rPr lang="de-DE" dirty="0" err="1"/>
                  <a:t>the</a:t>
                </a:r>
                <a:r>
                  <a:rPr lang="de-DE" dirty="0"/>
                  <a:t> </a:t>
                </a:r>
                <a:r>
                  <a:rPr lang="de-DE" dirty="0" err="1"/>
                  <a:t>readings</a:t>
                </a:r>
                <a:r>
                  <a:rPr lang="de-DE" dirty="0"/>
                  <a:t> </a:t>
                </a:r>
                <a:r>
                  <a:rPr lang="de-DE" dirty="0" err="1"/>
                  <a:t>represent</a:t>
                </a:r>
                <a:r>
                  <a:rPr lang="de-DE" dirty="0"/>
                  <a:t>.</a:t>
                </a:r>
              </a:p>
            </p:txBody>
          </p:sp>
        </mc:Choice>
        <mc:Fallback xmlns="">
          <p:sp>
            <p:nvSpPr>
              <p:cNvPr id="3" name="Text Placeholder 2">
                <a:extLst>
                  <a:ext uri="{FF2B5EF4-FFF2-40B4-BE49-F238E27FC236}">
                    <a16:creationId xmlns:a16="http://schemas.microsoft.com/office/drawing/2014/main" id="{FA83AFB1-32BB-6E90-FD1E-F50DD708C887}"/>
                  </a:ext>
                </a:extLst>
              </p:cNvPr>
              <p:cNvSpPr>
                <a:spLocks noGrp="1" noRot="1" noChangeAspect="1" noMove="1" noResize="1" noEditPoints="1" noAdjustHandles="1" noChangeArrowheads="1" noChangeShapeType="1" noTextEdit="1"/>
              </p:cNvSpPr>
              <p:nvPr>
                <p:ph type="body" sz="quarter" idx="48"/>
              </p:nvPr>
            </p:nvSpPr>
            <p:spPr>
              <a:blipFill>
                <a:blip r:embed="rId3"/>
                <a:stretch>
                  <a:fillRect l="-872" t="-1099"/>
                </a:stretch>
              </a:blipFill>
            </p:spPr>
            <p:txBody>
              <a:bodyPr/>
              <a:lstStyle/>
              <a:p>
                <a:r>
                  <a:rPr lang="de-DE">
                    <a:noFill/>
                  </a:rPr>
                  <a:t> </a:t>
                </a:r>
              </a:p>
            </p:txBody>
          </p:sp>
        </mc:Fallback>
      </mc:AlternateContent>
    </p:spTree>
    <p:extLst>
      <p:ext uri="{BB962C8B-B14F-4D97-AF65-F5344CB8AC3E}">
        <p14:creationId xmlns:p14="http://schemas.microsoft.com/office/powerpoint/2010/main" val="1366748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95CD83-C91E-A0F7-E5C7-8412F638BA42}"/>
              </a:ext>
            </a:extLst>
          </p:cNvPr>
          <p:cNvSpPr>
            <a:spLocks noGrp="1"/>
          </p:cNvSpPr>
          <p:nvPr>
            <p:ph type="body" sz="quarter" idx="30"/>
          </p:nvPr>
        </p:nvSpPr>
        <p:spPr/>
        <p:txBody>
          <a:bodyPr/>
          <a:lstStyle/>
          <a:p>
            <a:r>
              <a:rPr lang="de-DE" dirty="0"/>
              <a:t>Heat, </a:t>
            </a:r>
            <a:r>
              <a:rPr lang="de-DE" dirty="0" err="1"/>
              <a:t>flow</a:t>
            </a:r>
            <a:r>
              <a:rPr lang="de-DE" dirty="0"/>
              <a:t> and ΔT </a:t>
            </a:r>
            <a:r>
              <a:rPr lang="de-DE" dirty="0" err="1"/>
              <a:t>relationship</a:t>
            </a:r>
            <a:endParaRPr lang="de-DE" dirty="0"/>
          </a:p>
        </p:txBody>
      </p:sp>
      <p:sp>
        <p:nvSpPr>
          <p:cNvPr id="3" name="Text Placeholder 2">
            <a:extLst>
              <a:ext uri="{FF2B5EF4-FFF2-40B4-BE49-F238E27FC236}">
                <a16:creationId xmlns:a16="http://schemas.microsoft.com/office/drawing/2014/main" id="{A4266776-914E-B584-06CC-822509D63913}"/>
              </a:ext>
            </a:extLst>
          </p:cNvPr>
          <p:cNvSpPr>
            <a:spLocks noGrp="1"/>
          </p:cNvSpPr>
          <p:nvPr>
            <p:ph type="body" sz="quarter" idx="48"/>
          </p:nvPr>
        </p:nvSpPr>
        <p:spPr>
          <a:xfrm>
            <a:off x="854282" y="1864554"/>
            <a:ext cx="10483429" cy="1894845"/>
          </a:xfrm>
        </p:spPr>
        <p:txBody>
          <a:bodyPr/>
          <a:lstStyle/>
          <a:p>
            <a:r>
              <a:rPr lang="de-DE" dirty="0" err="1"/>
              <a:t>For</a:t>
            </a:r>
            <a:r>
              <a:rPr lang="de-DE" dirty="0"/>
              <a:t> a </a:t>
            </a:r>
            <a:r>
              <a:rPr lang="de-DE" dirty="0" err="1"/>
              <a:t>fixed</a:t>
            </a:r>
            <a:r>
              <a:rPr lang="de-DE" dirty="0"/>
              <a:t> </a:t>
            </a:r>
            <a:r>
              <a:rPr lang="de-DE" dirty="0" err="1"/>
              <a:t>heat</a:t>
            </a:r>
            <a:r>
              <a:rPr lang="de-DE" dirty="0"/>
              <a:t> </a:t>
            </a:r>
            <a:r>
              <a:rPr lang="de-DE" dirty="0" err="1"/>
              <a:t>duty</a:t>
            </a:r>
            <a:r>
              <a:rPr lang="de-DE" dirty="0"/>
              <a:t>, </a:t>
            </a:r>
            <a:r>
              <a:rPr lang="de-DE" dirty="0" err="1"/>
              <a:t>required</a:t>
            </a:r>
            <a:r>
              <a:rPr lang="de-DE" dirty="0"/>
              <a:t> </a:t>
            </a:r>
            <a:r>
              <a:rPr lang="de-DE" dirty="0" err="1"/>
              <a:t>flow</a:t>
            </a:r>
            <a:r>
              <a:rPr lang="de-DE" dirty="0"/>
              <a:t> </a:t>
            </a:r>
            <a:r>
              <a:rPr lang="de-DE" dirty="0" err="1"/>
              <a:t>is</a:t>
            </a:r>
            <a:r>
              <a:rPr lang="de-DE" dirty="0"/>
              <a:t> </a:t>
            </a:r>
            <a:r>
              <a:rPr lang="de-DE" dirty="0" err="1"/>
              <a:t>inversely</a:t>
            </a:r>
            <a:r>
              <a:rPr lang="de-DE" dirty="0"/>
              <a:t> proportional </a:t>
            </a:r>
            <a:r>
              <a:rPr lang="de-DE" dirty="0" err="1"/>
              <a:t>to</a:t>
            </a:r>
            <a:r>
              <a:rPr lang="de-DE" dirty="0"/>
              <a:t> ΔT. </a:t>
            </a:r>
          </a:p>
          <a:p>
            <a:pPr algn="ctr"/>
            <a:endParaRPr lang="de-DE" b="1" dirty="0"/>
          </a:p>
          <a:p>
            <a:pPr algn="ctr"/>
            <a:r>
              <a:rPr lang="de-DE" b="1" dirty="0"/>
              <a:t>high </a:t>
            </a:r>
            <a:r>
              <a:rPr lang="de-DE" b="1" dirty="0" err="1"/>
              <a:t>return</a:t>
            </a:r>
            <a:r>
              <a:rPr lang="de-DE" b="1" dirty="0"/>
              <a:t> </a:t>
            </a:r>
            <a:r>
              <a:rPr lang="de-DE" b="1" dirty="0" err="1"/>
              <a:t>temperature</a:t>
            </a:r>
            <a:r>
              <a:rPr lang="de-DE" b="1" dirty="0"/>
              <a:t> → </a:t>
            </a:r>
            <a:r>
              <a:rPr lang="de-DE" b="1" dirty="0" err="1"/>
              <a:t>low</a:t>
            </a:r>
            <a:r>
              <a:rPr lang="de-DE" b="1" dirty="0"/>
              <a:t> Δ</a:t>
            </a:r>
            <a:r>
              <a:rPr lang="de-DE" b="1" i="1" dirty="0"/>
              <a:t>T</a:t>
            </a:r>
            <a:r>
              <a:rPr lang="de-DE" b="1" dirty="0"/>
              <a:t> → </a:t>
            </a:r>
            <a:r>
              <a:rPr lang="de-DE" b="1" dirty="0" err="1"/>
              <a:t>increased</a:t>
            </a:r>
            <a:r>
              <a:rPr lang="de-DE" b="1" dirty="0"/>
              <a:t> </a:t>
            </a:r>
            <a:r>
              <a:rPr lang="de-DE" b="1" dirty="0" err="1"/>
              <a:t>flow</a:t>
            </a:r>
            <a:r>
              <a:rPr lang="de-DE" b="1" dirty="0"/>
              <a:t> rate V</a:t>
            </a:r>
            <a:r>
              <a:rPr lang="de-DE" b="1" baseline="-25000" dirty="0"/>
              <a:t>m3/h</a:t>
            </a:r>
            <a:endParaRPr lang="de-DE" b="1" dirty="0"/>
          </a:p>
        </p:txBody>
      </p:sp>
      <mc:AlternateContent xmlns:mc="http://schemas.openxmlformats.org/markup-compatibility/2006">
        <mc:Choice xmlns:a14="http://schemas.microsoft.com/office/drawing/2010/main" Requires="a14">
          <p:sp>
            <p:nvSpPr>
              <p:cNvPr id="4" name="Text Placeholder 2">
                <a:extLst>
                  <a:ext uri="{FF2B5EF4-FFF2-40B4-BE49-F238E27FC236}">
                    <a16:creationId xmlns:a16="http://schemas.microsoft.com/office/drawing/2014/main" id="{53422C03-6E28-AF45-E648-4A1E11D5AE21}"/>
                  </a:ext>
                </a:extLst>
              </p:cNvPr>
              <p:cNvSpPr txBox="1">
                <a:spLocks/>
              </p:cNvSpPr>
              <p:nvPr/>
            </p:nvSpPr>
            <p:spPr>
              <a:xfrm>
                <a:off x="916156" y="3114261"/>
                <a:ext cx="10971043" cy="332015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fontAlgn="base"/>
                <a:r>
                  <a:rPr lang="de-DE" dirty="0" err="1"/>
                  <a:t>For</a:t>
                </a:r>
                <a:r>
                  <a:rPr lang="de-DE" dirty="0"/>
                  <a:t> </a:t>
                </a:r>
                <a:r>
                  <a:rPr lang="de-DE" dirty="0" err="1"/>
                  <a:t>water</a:t>
                </a:r>
                <a:r>
                  <a:rPr lang="de-DE" dirty="0"/>
                  <a:t>:</a:t>
                </a:r>
                <a:endParaRPr lang="en-US" b="0" i="1" dirty="0">
                  <a:latin typeface="Cambria Math" panose="02040503050406030204" pitchFamily="18" charset="0"/>
                </a:endParaRPr>
              </a:p>
              <a:p>
                <a:pPr fontAlgn="base"/>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𝑉</m:t>
                          </m:r>
                        </m:e>
                        <m:sub>
                          <m:r>
                            <m:rPr>
                              <m:sty m:val="p"/>
                            </m:rPr>
                            <a:rPr lang="en-US" b="0" i="1" dirty="0" smtClean="0">
                              <a:latin typeface="Cambria Math" panose="02040503050406030204" pitchFamily="18" charset="0"/>
                            </a:rPr>
                            <m:t>m</m:t>
                          </m:r>
                          <m:r>
                            <a:rPr lang="en-US" b="0" i="1" baseline="30000" dirty="0" smtClean="0">
                              <a:latin typeface="Cambria Math" panose="02040503050406030204" pitchFamily="18" charset="0"/>
                            </a:rPr>
                            <m:t>3</m:t>
                          </m:r>
                          <m:r>
                            <a:rPr lang="en-US" b="0" i="1" dirty="0" smtClean="0">
                              <a:latin typeface="Cambria Math" panose="02040503050406030204" pitchFamily="18" charset="0"/>
                            </a:rPr>
                            <m:t>/</m:t>
                          </m:r>
                          <m:r>
                            <m:rPr>
                              <m:sty m:val="p"/>
                            </m:rPr>
                            <a:rPr lang="en-US" b="0" i="1" dirty="0" smtClean="0">
                              <a:latin typeface="Cambria Math" panose="02040503050406030204" pitchFamily="18" charset="0"/>
                            </a:rPr>
                            <m:t>h</m:t>
                          </m:r>
                        </m:sub>
                      </m:sSub>
                      <m:r>
                        <a:rPr lang="en-US" b="0" i="1" dirty="0" smtClean="0">
                          <a:latin typeface="Cambria Math" panose="02040503050406030204" pitchFamily="18" charset="0"/>
                        </a:rPr>
                        <m:t>=</m:t>
                      </m:r>
                      <m:f>
                        <m:fPr>
                          <m:ctrlPr>
                            <a:rPr lang="de-DE" b="0" i="1" dirty="0" smtClean="0">
                              <a:latin typeface="Cambria Math" panose="02040503050406030204" pitchFamily="18" charset="0"/>
                            </a:rPr>
                          </m:ctrlPr>
                        </m:fPr>
                        <m:num>
                          <m:sSub>
                            <m:sSubPr>
                              <m:ctrlPr>
                                <a:rPr lang="de-DE" b="0" i="1" dirty="0" smtClean="0">
                                  <a:latin typeface="Cambria Math" panose="02040503050406030204" pitchFamily="18" charset="0"/>
                                </a:rPr>
                              </m:ctrlPr>
                            </m:sSubPr>
                            <m:e>
                              <m:r>
                                <a:rPr lang="en-US" b="0" i="1" dirty="0" smtClean="0">
                                  <a:latin typeface="Cambria Math" panose="02040503050406030204" pitchFamily="18" charset="0"/>
                                </a:rPr>
                                <m:t>𝑃</m:t>
                              </m:r>
                            </m:e>
                            <m:sub>
                              <m:r>
                                <m:rPr>
                                  <m:sty m:val="p"/>
                                </m:rPr>
                                <a:rPr lang="en-US" b="0" i="1" dirty="0" smtClean="0">
                                  <a:latin typeface="Cambria Math" panose="02040503050406030204" pitchFamily="18" charset="0"/>
                                </a:rPr>
                                <m:t>kW</m:t>
                              </m:r>
                            </m:sub>
                          </m:sSub>
                        </m:num>
                        <m:den>
                          <m:r>
                            <a:rPr lang="en-US" b="0" i="1" dirty="0" smtClean="0">
                              <a:latin typeface="Cambria Math" panose="02040503050406030204" pitchFamily="18" charset="0"/>
                            </a:rPr>
                            <m:t>𝑐</m:t>
                          </m:r>
                          <m:r>
                            <a:rPr lang="en-US" b="0" i="1" dirty="0" smtClean="0">
                              <a:latin typeface="Cambria Math" panose="02040503050406030204" pitchFamily="18" charset="0"/>
                            </a:rPr>
                            <m:t> ∙ </m:t>
                          </m:r>
                          <m:r>
                            <a:rPr lang="en-US" b="0" i="1" dirty="0" smtClean="0">
                              <a:latin typeface="Cambria Math" panose="02040503050406030204" pitchFamily="18" charset="0"/>
                              <a:ea typeface="Cambria Math" panose="02040503050406030204" pitchFamily="18" charset="0"/>
                            </a:rPr>
                            <m:t>𝜌</m:t>
                          </m:r>
                          <m:r>
                            <a:rPr lang="en-US" b="0" i="1" dirty="0" smtClean="0">
                              <a:latin typeface="Cambria Math" panose="02040503050406030204" pitchFamily="18" charset="0"/>
                              <a:ea typeface="Cambria Math" panose="02040503050406030204" pitchFamily="18" charset="0"/>
                            </a:rPr>
                            <m:t> ∙ ∆</m:t>
                          </m:r>
                          <m:r>
                            <a:rPr lang="en-US" b="0" i="1" dirty="0" smtClean="0">
                              <a:latin typeface="Cambria Math" panose="02040503050406030204" pitchFamily="18" charset="0"/>
                              <a:ea typeface="Cambria Math" panose="02040503050406030204" pitchFamily="18" charset="0"/>
                            </a:rPr>
                            <m:t>𝑇</m:t>
                          </m:r>
                        </m:den>
                      </m:f>
                      <m:r>
                        <a:rPr lang="en-US" i="1" dirty="0">
                          <a:latin typeface="Cambria Math" panose="02040503050406030204" pitchFamily="18" charset="0"/>
                        </a:rPr>
                        <m:t>∙</m:t>
                      </m:r>
                      <m:r>
                        <a:rPr lang="en-US" b="0" i="1" dirty="0" smtClean="0">
                          <a:latin typeface="Cambria Math" panose="02040503050406030204" pitchFamily="18" charset="0"/>
                        </a:rPr>
                        <m:t> 3600</m:t>
                      </m:r>
                      <m:r>
                        <a:rPr lang="en-US" i="1" dirty="0" smtClean="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rPr>
                          </m:ctrlPr>
                        </m:fPr>
                        <m:num>
                          <m:sSub>
                            <m:sSubPr>
                              <m:ctrlPr>
                                <a:rPr lang="de-DE" i="1" dirty="0">
                                  <a:latin typeface="Cambria Math" panose="02040503050406030204" pitchFamily="18" charset="0"/>
                                </a:rPr>
                              </m:ctrlPr>
                            </m:sSubPr>
                            <m:e>
                              <m:r>
                                <a:rPr lang="en-US" b="0" i="1" dirty="0" smtClean="0">
                                  <a:latin typeface="Cambria Math" panose="02040503050406030204" pitchFamily="18" charset="0"/>
                                </a:rPr>
                                <m:t>𝑃</m:t>
                              </m:r>
                            </m:e>
                            <m:sub>
                              <m:r>
                                <m:rPr>
                                  <m:sty m:val="p"/>
                                </m:rPr>
                                <a:rPr lang="en-US" i="1" dirty="0">
                                  <a:latin typeface="Cambria Math" panose="02040503050406030204" pitchFamily="18" charset="0"/>
                                </a:rPr>
                                <m:t>kW</m:t>
                              </m:r>
                            </m:sub>
                          </m:sSub>
                        </m:num>
                        <m:den>
                          <m:r>
                            <a:rPr lang="en-US" b="0" i="1" dirty="0" smtClean="0">
                              <a:latin typeface="Cambria Math" panose="02040503050406030204" pitchFamily="18" charset="0"/>
                            </a:rPr>
                            <m:t>1.163 </m:t>
                          </m:r>
                          <m:r>
                            <a:rPr lang="en-US" i="1" dirty="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 </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𝑇</m:t>
                          </m:r>
                        </m:den>
                      </m:f>
                      <m:r>
                        <a:rPr lang="en-US" b="0" i="1" dirty="0" smtClean="0">
                          <a:latin typeface="Cambria Math" panose="02040503050406030204" pitchFamily="18" charset="0"/>
                          <a:ea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𝑉</m:t>
                          </m:r>
                        </m:e>
                        <m:sub>
                          <m:r>
                            <m:rPr>
                              <m:sty m:val="p"/>
                            </m:rPr>
                            <a:rPr lang="en-US" b="0" i="1" dirty="0" smtClean="0">
                              <a:latin typeface="Cambria Math" panose="02040503050406030204" pitchFamily="18" charset="0"/>
                            </a:rPr>
                            <m:t>L</m:t>
                          </m:r>
                          <m:r>
                            <a:rPr lang="en-US" i="1" dirty="0">
                              <a:latin typeface="Cambria Math" panose="02040503050406030204" pitchFamily="18" charset="0"/>
                            </a:rPr>
                            <m:t>/</m:t>
                          </m:r>
                          <m:r>
                            <m:rPr>
                              <m:sty m:val="p"/>
                            </m:rPr>
                            <a:rPr lang="en-US" i="1" dirty="0">
                              <a:latin typeface="Cambria Math" panose="02040503050406030204" pitchFamily="18" charset="0"/>
                            </a:rPr>
                            <m:t>h</m:t>
                          </m:r>
                        </m:sub>
                      </m:sSub>
                      <m:r>
                        <a:rPr lang="en-US" i="1" dirty="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rPr>
                          </m:ctrlPr>
                        </m:fPr>
                        <m:num>
                          <m:sSub>
                            <m:sSubPr>
                              <m:ctrlPr>
                                <a:rPr lang="de-DE" i="1" dirty="0">
                                  <a:latin typeface="Cambria Math" panose="02040503050406030204" pitchFamily="18" charset="0"/>
                                </a:rPr>
                              </m:ctrlPr>
                            </m:sSubPr>
                            <m:e>
                              <m:r>
                                <a:rPr lang="en-US" b="0" i="1" dirty="0" smtClean="0">
                                  <a:latin typeface="Cambria Math" panose="02040503050406030204" pitchFamily="18" charset="0"/>
                                </a:rPr>
                                <m:t>𝑃</m:t>
                              </m:r>
                            </m:e>
                            <m:sub>
                              <m:r>
                                <m:rPr>
                                  <m:sty m:val="p"/>
                                </m:rPr>
                                <a:rPr lang="en-US" i="1" dirty="0">
                                  <a:latin typeface="Cambria Math" panose="02040503050406030204" pitchFamily="18" charset="0"/>
                                </a:rPr>
                                <m:t>kW</m:t>
                              </m:r>
                            </m:sub>
                          </m:sSub>
                        </m:num>
                        <m:den>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𝑇</m:t>
                          </m:r>
                        </m:den>
                      </m:f>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860</m:t>
                      </m:r>
                    </m:oMath>
                  </m:oMathPara>
                </a14:m>
                <a:endParaRPr lang="de-DE" i="1" dirty="0"/>
              </a:p>
              <a:p>
                <a:pPr fontAlgn="base"/>
                <a:r>
                  <a:rPr lang="de-DE" sz="1800" dirty="0" err="1"/>
                  <a:t>where</a:t>
                </a:r>
                <a:r>
                  <a:rPr lang="de-DE" sz="1800" dirty="0"/>
                  <a:t> </a:t>
                </a:r>
              </a:p>
              <a:p>
                <a:pPr fontAlgn="base"/>
                <a:r>
                  <a:rPr lang="de-DE" sz="1800" i="1" dirty="0"/>
                  <a:t>c</a:t>
                </a:r>
                <a:r>
                  <a:rPr lang="de-DE" sz="1800" dirty="0"/>
                  <a:t> </a:t>
                </a:r>
                <a:r>
                  <a:rPr lang="en-US" sz="1800" dirty="0">
                    <a:latin typeface="Times New Roman" panose="02020603050405020304" pitchFamily="18" charset="0"/>
                    <a:ea typeface="Calibri" panose="020F0502020204030204" pitchFamily="34" charset="0"/>
                    <a:cs typeface="Times New Roman" panose="02020603050405020304" pitchFamily="18" charset="0"/>
                  </a:rPr>
                  <a:t>–</a:t>
                </a:r>
                <a:r>
                  <a:rPr lang="de-DE" sz="1800" dirty="0"/>
                  <a:t> </a:t>
                </a:r>
                <a:r>
                  <a:rPr lang="de-DE" sz="1800" dirty="0" err="1"/>
                  <a:t>specific</a:t>
                </a:r>
                <a:r>
                  <a:rPr lang="de-DE" sz="1800" dirty="0"/>
                  <a:t> </a:t>
                </a:r>
                <a:r>
                  <a:rPr lang="de-DE" sz="1800" dirty="0" err="1"/>
                  <a:t>heat</a:t>
                </a:r>
                <a:r>
                  <a:rPr lang="de-DE" sz="1800" dirty="0"/>
                  <a:t> </a:t>
                </a:r>
                <a:r>
                  <a:rPr lang="de-DE" sz="1800" dirty="0" err="1"/>
                  <a:t>capacity</a:t>
                </a:r>
                <a:r>
                  <a:rPr lang="de-DE" sz="1800" dirty="0"/>
                  <a:t> </a:t>
                </a:r>
                <a:r>
                  <a:rPr lang="de-DE" sz="1800" dirty="0" err="1"/>
                  <a:t>of</a:t>
                </a:r>
                <a:r>
                  <a:rPr lang="de-DE" sz="1800" dirty="0"/>
                  <a:t> </a:t>
                </a:r>
                <a:r>
                  <a:rPr lang="de-DE" sz="1800" dirty="0" err="1">
                    <a:ea typeface="Calibri" panose="020F0502020204030204" pitchFamily="34" charset="0"/>
                  </a:rPr>
                  <a:t>water</a:t>
                </a:r>
                <a:r>
                  <a:rPr lang="de-DE" sz="1800" dirty="0">
                    <a:ea typeface="Calibri" panose="020F0502020204030204" pitchFamily="34" charset="0"/>
                  </a:rPr>
                  <a:t> (≈ 4.186 </a:t>
                </a:r>
                <a:r>
                  <a:rPr lang="lv-LV" sz="1800" dirty="0" err="1">
                    <a:ea typeface="Calibri" panose="020F0502020204030204" pitchFamily="34" charset="0"/>
                  </a:rPr>
                  <a:t>kJ</a:t>
                </a:r>
                <a:r>
                  <a:rPr lang="lv-LV" sz="1800" dirty="0">
                    <a:ea typeface="Calibri" panose="020F0502020204030204" pitchFamily="34" charset="0"/>
                  </a:rPr>
                  <a:t>/(kg∙℃)</a:t>
                </a:r>
                <a:r>
                  <a:rPr lang="en-US" sz="1800" dirty="0">
                    <a:ea typeface="Calibri" panose="020F0502020204030204" pitchFamily="34" charset="0"/>
                  </a:rPr>
                  <a:t>;</a:t>
                </a:r>
              </a:p>
              <a:p>
                <a:pPr fontAlgn="base"/>
                <a:r>
                  <a:rPr lang="en-US" sz="1800" dirty="0">
                    <a:latin typeface="Times New Roman" panose="02020603050405020304" pitchFamily="18" charset="0"/>
                    <a:ea typeface="Calibri" panose="020F0502020204030204" pitchFamily="34" charset="0"/>
                    <a:cs typeface="Times New Roman" panose="02020603050405020304" pitchFamily="18" charset="0"/>
                  </a:rPr>
                  <a:t>ρ – </a:t>
                </a:r>
                <a:r>
                  <a:rPr lang="de-DE" sz="1800" dirty="0" err="1"/>
                  <a:t>density</a:t>
                </a:r>
                <a:r>
                  <a:rPr lang="de-DE" sz="1800" dirty="0"/>
                  <a:t> </a:t>
                </a:r>
                <a:r>
                  <a:rPr lang="de-DE" sz="1800" dirty="0" err="1"/>
                  <a:t>of</a:t>
                </a:r>
                <a:r>
                  <a:rPr lang="de-DE" sz="1800" dirty="0"/>
                  <a:t> </a:t>
                </a:r>
                <a:r>
                  <a:rPr lang="de-DE" sz="1800" dirty="0" err="1">
                    <a:ea typeface="Calibri" panose="020F0502020204030204" pitchFamily="34" charset="0"/>
                  </a:rPr>
                  <a:t>water</a:t>
                </a:r>
                <a:r>
                  <a:rPr lang="de-DE" sz="1800" dirty="0">
                    <a:ea typeface="Calibri" panose="020F0502020204030204" pitchFamily="34" charset="0"/>
                  </a:rPr>
                  <a:t> (≈ 1000 kg/m</a:t>
                </a:r>
                <a:r>
                  <a:rPr lang="de-DE" sz="1800" baseline="30000" dirty="0">
                    <a:ea typeface="Calibri" panose="020F0502020204030204" pitchFamily="34" charset="0"/>
                  </a:rPr>
                  <a:t>3</a:t>
                </a:r>
                <a:r>
                  <a:rPr lang="de-DE" sz="1800" dirty="0">
                    <a:ea typeface="Calibri" panose="020F0502020204030204" pitchFamily="34" charset="0"/>
                  </a:rPr>
                  <a:t>).</a:t>
                </a:r>
              </a:p>
              <a:p>
                <a:pPr fontAlgn="base"/>
                <a:endParaRPr lang="de-DE" sz="2000" b="1" dirty="0"/>
              </a:p>
              <a:p>
                <a:pPr fontAlgn="base"/>
                <a:r>
                  <a:rPr lang="de-DE" sz="2000" b="1" dirty="0" err="1"/>
                  <a:t>Example</a:t>
                </a:r>
                <a:r>
                  <a:rPr lang="de-DE" sz="2000" b="1" dirty="0"/>
                  <a:t>:</a:t>
                </a:r>
              </a:p>
              <a:p>
                <a:pPr fontAlgn="base"/>
                <a:r>
                  <a:rPr lang="de-DE" sz="2000" b="1" i="1" dirty="0" err="1"/>
                  <a:t>P</a:t>
                </a:r>
                <a:r>
                  <a:rPr lang="de-DE" sz="2000" b="1" baseline="-25000" dirty="0" err="1"/>
                  <a:t>kW</a:t>
                </a:r>
                <a:r>
                  <a:rPr lang="de-DE" sz="2000" b="1" dirty="0"/>
                  <a:t> = 100 kW, </a:t>
                </a:r>
                <a:r>
                  <a:rPr lang="de-DE" sz="2000" dirty="0" err="1"/>
                  <a:t>with</a:t>
                </a:r>
                <a:r>
                  <a:rPr lang="de-DE" sz="2000" dirty="0"/>
                  <a:t> 60 </a:t>
                </a:r>
                <a:r>
                  <a:rPr lang="de-DE" sz="2000" dirty="0">
                    <a:ea typeface="Calibri" panose="020F0502020204030204" pitchFamily="34" charset="0"/>
                  </a:rPr>
                  <a:t>℃</a:t>
                </a:r>
                <a:r>
                  <a:rPr lang="lv-LV" sz="2000" dirty="0">
                    <a:ea typeface="Calibri" panose="020F0502020204030204" pitchFamily="34" charset="0"/>
                  </a:rPr>
                  <a:t> </a:t>
                </a:r>
                <a:r>
                  <a:rPr lang="en-US" sz="2000" dirty="0">
                    <a:ea typeface="Calibri" panose="020F0502020204030204" pitchFamily="34" charset="0"/>
                  </a:rPr>
                  <a:t>supply and 40 </a:t>
                </a:r>
                <a:r>
                  <a:rPr lang="de-DE" sz="2000" dirty="0">
                    <a:ea typeface="Calibri" panose="020F0502020204030204" pitchFamily="34" charset="0"/>
                  </a:rPr>
                  <a:t>℃ </a:t>
                </a:r>
                <a:r>
                  <a:rPr lang="de-DE" sz="2000" dirty="0" err="1">
                    <a:ea typeface="Calibri" panose="020F0502020204030204" pitchFamily="34" charset="0"/>
                  </a:rPr>
                  <a:t>return</a:t>
                </a:r>
                <a:r>
                  <a:rPr lang="de-DE" sz="2000" dirty="0">
                    <a:ea typeface="Calibri" panose="020F0502020204030204" pitchFamily="34" charset="0"/>
                  </a:rPr>
                  <a:t> </a:t>
                </a:r>
                <a:r>
                  <a:rPr lang="de-DE" sz="2000" dirty="0" err="1">
                    <a:ea typeface="Calibri" panose="020F0502020204030204" pitchFamily="34" charset="0"/>
                  </a:rPr>
                  <a:t>temperatures</a:t>
                </a:r>
                <a:r>
                  <a:rPr lang="de-DE" sz="2000" dirty="0">
                    <a:ea typeface="Calibri" panose="020F0502020204030204" pitchFamily="34" charset="0"/>
                  </a:rPr>
                  <a:t> </a:t>
                </a:r>
                <a:r>
                  <a:rPr lang="de-DE" sz="2000" dirty="0" err="1">
                    <a:ea typeface="Calibri" panose="020F0502020204030204" pitchFamily="34" charset="0"/>
                  </a:rPr>
                  <a:t>flow</a:t>
                </a:r>
                <a:r>
                  <a:rPr lang="de-DE" sz="2000" dirty="0">
                    <a:ea typeface="Calibri" panose="020F0502020204030204" pitchFamily="34" charset="0"/>
                  </a:rPr>
                  <a:t> = 4.3 m</a:t>
                </a:r>
                <a:r>
                  <a:rPr lang="de-DE" sz="2000" baseline="30000" dirty="0">
                    <a:ea typeface="Calibri" panose="020F0502020204030204" pitchFamily="34" charset="0"/>
                  </a:rPr>
                  <a:t>3</a:t>
                </a:r>
                <a:r>
                  <a:rPr lang="de-DE" sz="2000" dirty="0">
                    <a:ea typeface="Calibri" panose="020F0502020204030204" pitchFamily="34" charset="0"/>
                  </a:rPr>
                  <a:t>/h </a:t>
                </a:r>
              </a:p>
              <a:p>
                <a:pPr fontAlgn="base"/>
                <a:r>
                  <a:rPr lang="de-DE" sz="2000" b="1" i="1" dirty="0" err="1"/>
                  <a:t>P</a:t>
                </a:r>
                <a:r>
                  <a:rPr lang="de-DE" sz="2000" b="1" baseline="-25000" dirty="0" err="1"/>
                  <a:t>kW</a:t>
                </a:r>
                <a:r>
                  <a:rPr lang="de-DE" sz="2000" b="1" dirty="0"/>
                  <a:t> = 100 kW, </a:t>
                </a:r>
                <a:r>
                  <a:rPr lang="de-DE" sz="2000" dirty="0" err="1"/>
                  <a:t>with</a:t>
                </a:r>
                <a:r>
                  <a:rPr lang="de-DE" sz="2000" dirty="0"/>
                  <a:t> 60 </a:t>
                </a:r>
                <a:r>
                  <a:rPr lang="de-DE" sz="2000" dirty="0">
                    <a:ea typeface="Calibri" panose="020F0502020204030204" pitchFamily="34" charset="0"/>
                  </a:rPr>
                  <a:t>℃</a:t>
                </a:r>
                <a:r>
                  <a:rPr lang="lv-LV" sz="2000" dirty="0">
                    <a:ea typeface="Calibri" panose="020F0502020204030204" pitchFamily="34" charset="0"/>
                  </a:rPr>
                  <a:t> </a:t>
                </a:r>
                <a:r>
                  <a:rPr lang="en-US" sz="2000" dirty="0">
                    <a:ea typeface="Calibri" panose="020F0502020204030204" pitchFamily="34" charset="0"/>
                  </a:rPr>
                  <a:t>supply and 50 </a:t>
                </a:r>
                <a:r>
                  <a:rPr lang="de-DE" sz="2000" dirty="0">
                    <a:ea typeface="Calibri" panose="020F0502020204030204" pitchFamily="34" charset="0"/>
                  </a:rPr>
                  <a:t>℃ </a:t>
                </a:r>
                <a:r>
                  <a:rPr lang="de-DE" sz="2000" dirty="0" err="1">
                    <a:ea typeface="Calibri" panose="020F0502020204030204" pitchFamily="34" charset="0"/>
                  </a:rPr>
                  <a:t>return</a:t>
                </a:r>
                <a:r>
                  <a:rPr lang="de-DE" sz="2000" dirty="0">
                    <a:ea typeface="Calibri" panose="020F0502020204030204" pitchFamily="34" charset="0"/>
                  </a:rPr>
                  <a:t> </a:t>
                </a:r>
                <a:r>
                  <a:rPr lang="de-DE" sz="2000" dirty="0" err="1">
                    <a:ea typeface="Calibri" panose="020F0502020204030204" pitchFamily="34" charset="0"/>
                  </a:rPr>
                  <a:t>temperatures</a:t>
                </a:r>
                <a:r>
                  <a:rPr lang="de-DE" sz="2000" dirty="0">
                    <a:ea typeface="Calibri" panose="020F0502020204030204" pitchFamily="34" charset="0"/>
                  </a:rPr>
                  <a:t> </a:t>
                </a:r>
                <a:r>
                  <a:rPr lang="de-DE" sz="2000" dirty="0" err="1">
                    <a:ea typeface="Calibri" panose="020F0502020204030204" pitchFamily="34" charset="0"/>
                  </a:rPr>
                  <a:t>flow</a:t>
                </a:r>
                <a:r>
                  <a:rPr lang="de-DE" sz="2000" dirty="0">
                    <a:ea typeface="Calibri" panose="020F0502020204030204" pitchFamily="34" charset="0"/>
                  </a:rPr>
                  <a:t> = 8.6 m</a:t>
                </a:r>
                <a:r>
                  <a:rPr lang="de-DE" sz="2000" baseline="30000" dirty="0">
                    <a:ea typeface="Calibri" panose="020F0502020204030204" pitchFamily="34" charset="0"/>
                  </a:rPr>
                  <a:t>3</a:t>
                </a:r>
                <a:r>
                  <a:rPr lang="de-DE" sz="2000" dirty="0">
                    <a:ea typeface="Calibri" panose="020F0502020204030204" pitchFamily="34" charset="0"/>
                  </a:rPr>
                  <a:t>/h </a:t>
                </a:r>
              </a:p>
              <a:p>
                <a:pPr fontAlgn="base"/>
                <a:endParaRPr lang="de-DE" dirty="0">
                  <a:ea typeface="Calibri" panose="020F0502020204030204" pitchFamily="34" charset="0"/>
                </a:endParaRPr>
              </a:p>
            </p:txBody>
          </p:sp>
        </mc:Choice>
        <mc:Fallback>
          <p:sp>
            <p:nvSpPr>
              <p:cNvPr id="4" name="Text Placeholder 2">
                <a:extLst>
                  <a:ext uri="{FF2B5EF4-FFF2-40B4-BE49-F238E27FC236}">
                    <a16:creationId xmlns:a16="http://schemas.microsoft.com/office/drawing/2014/main" id="{53422C03-6E28-AF45-E648-4A1E11D5AE21}"/>
                  </a:ext>
                </a:extLst>
              </p:cNvPr>
              <p:cNvSpPr txBox="1">
                <a:spLocks noRot="1" noChangeAspect="1" noMove="1" noResize="1" noEditPoints="1" noAdjustHandles="1" noChangeArrowheads="1" noChangeShapeType="1" noTextEdit="1"/>
              </p:cNvSpPr>
              <p:nvPr/>
            </p:nvSpPr>
            <p:spPr>
              <a:xfrm>
                <a:off x="916156" y="3114261"/>
                <a:ext cx="10971043" cy="3320157"/>
              </a:xfrm>
              <a:prstGeom prst="rect">
                <a:avLst/>
              </a:prstGeom>
              <a:blipFill>
                <a:blip r:embed="rId3"/>
                <a:stretch>
                  <a:fillRect l="-833" t="-1468" b="-1101"/>
                </a:stretch>
              </a:blipFill>
            </p:spPr>
            <p:txBody>
              <a:bodyPr/>
              <a:lstStyle/>
              <a:p>
                <a:r>
                  <a:rPr lang="de-DE">
                    <a:noFill/>
                  </a:rPr>
                  <a:t> </a:t>
                </a:r>
              </a:p>
            </p:txBody>
          </p:sp>
        </mc:Fallback>
      </mc:AlternateContent>
    </p:spTree>
    <p:extLst>
      <p:ext uri="{BB962C8B-B14F-4D97-AF65-F5344CB8AC3E}">
        <p14:creationId xmlns:p14="http://schemas.microsoft.com/office/powerpoint/2010/main" val="2252762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F382AF-7197-7B1F-8355-3440A56A29AB}"/>
              </a:ext>
            </a:extLst>
          </p:cNvPr>
          <p:cNvSpPr>
            <a:spLocks noGrp="1"/>
          </p:cNvSpPr>
          <p:nvPr>
            <p:ph type="body" sz="quarter" idx="30"/>
          </p:nvPr>
        </p:nvSpPr>
        <p:spPr/>
        <p:txBody>
          <a:bodyPr/>
          <a:lstStyle/>
          <a:p>
            <a:r>
              <a:rPr lang="de-DE" dirty="0"/>
              <a:t>Why </a:t>
            </a:r>
            <a:r>
              <a:rPr lang="de-DE" dirty="0" err="1"/>
              <a:t>does</a:t>
            </a:r>
            <a:r>
              <a:rPr lang="de-DE" dirty="0"/>
              <a:t> </a:t>
            </a:r>
            <a:r>
              <a:rPr lang="de-DE" dirty="0" err="1"/>
              <a:t>return</a:t>
            </a:r>
            <a:r>
              <a:rPr lang="de-DE" dirty="0"/>
              <a:t> </a:t>
            </a:r>
            <a:r>
              <a:rPr lang="de-DE" dirty="0" err="1"/>
              <a:t>temperature</a:t>
            </a:r>
            <a:r>
              <a:rPr lang="de-DE" dirty="0"/>
              <a:t> matter?</a:t>
            </a:r>
          </a:p>
        </p:txBody>
      </p:sp>
      <p:sp>
        <p:nvSpPr>
          <p:cNvPr id="3" name="Text Placeholder 2">
            <a:extLst>
              <a:ext uri="{FF2B5EF4-FFF2-40B4-BE49-F238E27FC236}">
                <a16:creationId xmlns:a16="http://schemas.microsoft.com/office/drawing/2014/main" id="{23C41CAE-39A2-4450-53FC-973746C93CD4}"/>
              </a:ext>
            </a:extLst>
          </p:cNvPr>
          <p:cNvSpPr>
            <a:spLocks noGrp="1"/>
          </p:cNvSpPr>
          <p:nvPr>
            <p:ph type="body" sz="quarter" idx="48"/>
          </p:nvPr>
        </p:nvSpPr>
        <p:spPr/>
        <p:txBody>
          <a:bodyPr/>
          <a:lstStyle/>
          <a:p>
            <a:r>
              <a:rPr lang="de-DE" dirty="0" err="1"/>
              <a:t>For</a:t>
            </a:r>
            <a:r>
              <a:rPr lang="de-DE" dirty="0"/>
              <a:t> </a:t>
            </a:r>
            <a:r>
              <a:rPr lang="de-DE" dirty="0" err="1"/>
              <a:t>the</a:t>
            </a:r>
            <a:r>
              <a:rPr lang="de-DE" dirty="0"/>
              <a:t> </a:t>
            </a:r>
            <a:r>
              <a:rPr lang="de-DE" dirty="0" err="1"/>
              <a:t>required</a:t>
            </a:r>
            <a:r>
              <a:rPr lang="de-DE" dirty="0"/>
              <a:t> </a:t>
            </a:r>
            <a:r>
              <a:rPr lang="de-DE" dirty="0" err="1"/>
              <a:t>heat</a:t>
            </a:r>
            <a:r>
              <a:rPr lang="de-DE" dirty="0"/>
              <a:t> </a:t>
            </a:r>
            <a:r>
              <a:rPr lang="de-DE" dirty="0" err="1"/>
              <a:t>duty</a:t>
            </a:r>
            <a:r>
              <a:rPr lang="de-DE" dirty="0"/>
              <a:t>, a </a:t>
            </a:r>
            <a:r>
              <a:rPr lang="de-DE" dirty="0" err="1"/>
              <a:t>suitable</a:t>
            </a:r>
            <a:r>
              <a:rPr lang="de-DE" dirty="0"/>
              <a:t> </a:t>
            </a:r>
            <a:r>
              <a:rPr lang="de-DE" dirty="0" err="1"/>
              <a:t>low</a:t>
            </a:r>
            <a:r>
              <a:rPr lang="de-DE" dirty="0"/>
              <a:t> </a:t>
            </a:r>
            <a:r>
              <a:rPr lang="de-DE" dirty="0" err="1"/>
              <a:t>return</a:t>
            </a:r>
            <a:r>
              <a:rPr lang="de-DE" dirty="0"/>
              <a:t> </a:t>
            </a:r>
            <a:r>
              <a:rPr lang="de-DE" dirty="0" err="1"/>
              <a:t>temperature</a:t>
            </a:r>
            <a:r>
              <a:rPr lang="de-DE" dirty="0"/>
              <a:t> </a:t>
            </a:r>
            <a:r>
              <a:rPr lang="de-DE" dirty="0" err="1"/>
              <a:t>can</a:t>
            </a:r>
            <a:r>
              <a:rPr lang="de-DE" dirty="0"/>
              <a:t> support:</a:t>
            </a:r>
          </a:p>
          <a:p>
            <a:pPr marL="342900" indent="-342900">
              <a:buFont typeface="Arial" panose="020B0604020202020204" pitchFamily="34" charset="0"/>
              <a:buChar char="•"/>
            </a:pPr>
            <a:r>
              <a:rPr lang="de-DE" dirty="0" err="1"/>
              <a:t>lower</a:t>
            </a:r>
            <a:r>
              <a:rPr lang="de-DE" dirty="0"/>
              <a:t> </a:t>
            </a:r>
            <a:r>
              <a:rPr lang="de-DE" dirty="0" err="1"/>
              <a:t>required</a:t>
            </a:r>
            <a:r>
              <a:rPr lang="de-DE" dirty="0"/>
              <a:t> network </a:t>
            </a:r>
            <a:r>
              <a:rPr lang="de-DE" dirty="0" err="1"/>
              <a:t>flow</a:t>
            </a:r>
            <a:r>
              <a:rPr lang="de-DE" dirty="0"/>
              <a:t>; </a:t>
            </a:r>
          </a:p>
          <a:p>
            <a:pPr marL="342900" indent="-342900">
              <a:buFont typeface="Arial" panose="020B0604020202020204" pitchFamily="34" charset="0"/>
              <a:buChar char="•"/>
            </a:pPr>
            <a:r>
              <a:rPr lang="de-DE" dirty="0" err="1"/>
              <a:t>lower</a:t>
            </a:r>
            <a:r>
              <a:rPr lang="de-DE" dirty="0"/>
              <a:t> </a:t>
            </a:r>
            <a:r>
              <a:rPr lang="de-DE" dirty="0" err="1"/>
              <a:t>pumping</a:t>
            </a:r>
            <a:r>
              <a:rPr lang="de-DE" dirty="0"/>
              <a:t> </a:t>
            </a:r>
            <a:r>
              <a:rPr lang="de-DE" dirty="0" err="1"/>
              <a:t>energy</a:t>
            </a:r>
            <a:r>
              <a:rPr lang="de-DE" dirty="0"/>
              <a:t>; </a:t>
            </a:r>
          </a:p>
          <a:p>
            <a:pPr marL="342900" indent="-342900">
              <a:buFont typeface="Arial" panose="020B0604020202020204" pitchFamily="34" charset="0"/>
              <a:buChar char="•"/>
            </a:pPr>
            <a:r>
              <a:rPr lang="de-DE" dirty="0" err="1"/>
              <a:t>greater</a:t>
            </a:r>
            <a:r>
              <a:rPr lang="de-DE" dirty="0"/>
              <a:t> network </a:t>
            </a:r>
            <a:r>
              <a:rPr lang="de-DE" dirty="0" err="1"/>
              <a:t>capacity</a:t>
            </a:r>
            <a:r>
              <a:rPr lang="de-DE" dirty="0"/>
              <a:t>; </a:t>
            </a:r>
          </a:p>
          <a:p>
            <a:pPr marL="342900" indent="-342900">
              <a:buFont typeface="Arial" panose="020B0604020202020204" pitchFamily="34" charset="0"/>
              <a:buChar char="•"/>
            </a:pPr>
            <a:r>
              <a:rPr lang="de-DE" dirty="0" err="1"/>
              <a:t>lower</a:t>
            </a:r>
            <a:r>
              <a:rPr lang="de-DE" dirty="0"/>
              <a:t> </a:t>
            </a:r>
            <a:r>
              <a:rPr lang="de-DE" dirty="0" err="1"/>
              <a:t>average</a:t>
            </a:r>
            <a:r>
              <a:rPr lang="de-DE" dirty="0"/>
              <a:t> network </a:t>
            </a:r>
            <a:r>
              <a:rPr lang="de-DE" dirty="0" err="1"/>
              <a:t>temperature</a:t>
            </a:r>
            <a:r>
              <a:rPr lang="de-DE" dirty="0"/>
              <a:t> and </a:t>
            </a:r>
            <a:r>
              <a:rPr lang="de-DE" dirty="0" err="1"/>
              <a:t>heat</a:t>
            </a:r>
            <a:r>
              <a:rPr lang="de-DE" dirty="0"/>
              <a:t> </a:t>
            </a:r>
            <a:r>
              <a:rPr lang="de-DE" dirty="0" err="1"/>
              <a:t>loss</a:t>
            </a:r>
            <a:r>
              <a:rPr lang="de-DE" dirty="0"/>
              <a:t>; </a:t>
            </a:r>
          </a:p>
          <a:p>
            <a:pPr marL="342900" indent="-342900">
              <a:buFont typeface="Arial" panose="020B0604020202020204" pitchFamily="34" charset="0"/>
              <a:buChar char="•"/>
            </a:pPr>
            <a:r>
              <a:rPr lang="de-DE" dirty="0" err="1"/>
              <a:t>improved</a:t>
            </a:r>
            <a:r>
              <a:rPr lang="de-DE" dirty="0"/>
              <a:t> </a:t>
            </a:r>
            <a:r>
              <a:rPr lang="de-DE" dirty="0" err="1"/>
              <a:t>performance</a:t>
            </a:r>
            <a:r>
              <a:rPr lang="de-DE" dirty="0"/>
              <a:t> </a:t>
            </a:r>
            <a:r>
              <a:rPr lang="de-DE" dirty="0" err="1"/>
              <a:t>of</a:t>
            </a:r>
            <a:r>
              <a:rPr lang="de-DE" dirty="0"/>
              <a:t> </a:t>
            </a:r>
            <a:r>
              <a:rPr lang="de-DE" dirty="0" err="1"/>
              <a:t>some</a:t>
            </a:r>
            <a:r>
              <a:rPr lang="de-DE" dirty="0"/>
              <a:t> </a:t>
            </a:r>
            <a:r>
              <a:rPr lang="de-DE" dirty="0" err="1"/>
              <a:t>heat</a:t>
            </a:r>
            <a:r>
              <a:rPr lang="de-DE" dirty="0"/>
              <a:t> </a:t>
            </a:r>
            <a:r>
              <a:rPr lang="de-DE" dirty="0" err="1"/>
              <a:t>sources</a:t>
            </a:r>
            <a:r>
              <a:rPr lang="de-DE" dirty="0"/>
              <a:t>; </a:t>
            </a:r>
          </a:p>
          <a:p>
            <a:pPr marL="342900" indent="-342900">
              <a:buFont typeface="Arial" panose="020B0604020202020204" pitchFamily="34" charset="0"/>
              <a:buChar char="•"/>
            </a:pPr>
            <a:r>
              <a:rPr lang="de-DE" dirty="0" err="1"/>
              <a:t>easier</a:t>
            </a:r>
            <a:r>
              <a:rPr lang="de-DE" dirty="0"/>
              <a:t> </a:t>
            </a:r>
            <a:r>
              <a:rPr lang="de-DE" dirty="0" err="1"/>
              <a:t>integration</a:t>
            </a:r>
            <a:r>
              <a:rPr lang="de-DE" dirty="0"/>
              <a:t> </a:t>
            </a:r>
            <a:r>
              <a:rPr lang="de-DE" dirty="0" err="1"/>
              <a:t>of</a:t>
            </a:r>
            <a:r>
              <a:rPr lang="de-DE" dirty="0"/>
              <a:t> </a:t>
            </a:r>
            <a:r>
              <a:rPr lang="de-DE" dirty="0" err="1"/>
              <a:t>low-temperature</a:t>
            </a:r>
            <a:r>
              <a:rPr lang="de-DE" dirty="0"/>
              <a:t> </a:t>
            </a:r>
            <a:r>
              <a:rPr lang="de-DE" dirty="0" err="1"/>
              <a:t>heat</a:t>
            </a:r>
            <a:r>
              <a:rPr lang="de-DE" dirty="0"/>
              <a:t>. </a:t>
            </a:r>
          </a:p>
          <a:p>
            <a:endParaRPr lang="de-DE" b="1" dirty="0"/>
          </a:p>
          <a:p>
            <a:r>
              <a:rPr lang="de-DE" b="1" dirty="0"/>
              <a:t>Operating </a:t>
            </a:r>
            <a:r>
              <a:rPr lang="de-DE" b="1" dirty="0" err="1"/>
              <a:t>principle</a:t>
            </a:r>
            <a:endParaRPr lang="de-DE" b="1" dirty="0"/>
          </a:p>
          <a:p>
            <a:r>
              <a:rPr lang="de-DE" dirty="0"/>
              <a:t>Deliver </a:t>
            </a:r>
            <a:r>
              <a:rPr lang="de-DE" dirty="0" err="1"/>
              <a:t>the</a:t>
            </a:r>
            <a:r>
              <a:rPr lang="de-DE" dirty="0"/>
              <a:t> </a:t>
            </a:r>
            <a:r>
              <a:rPr lang="de-DE" dirty="0" err="1"/>
              <a:t>required</a:t>
            </a:r>
            <a:r>
              <a:rPr lang="de-DE" dirty="0"/>
              <a:t> </a:t>
            </a:r>
            <a:r>
              <a:rPr lang="de-DE" dirty="0" err="1"/>
              <a:t>comfort</a:t>
            </a:r>
            <a:r>
              <a:rPr lang="de-DE" dirty="0"/>
              <a:t> and DHW </a:t>
            </a:r>
            <a:r>
              <a:rPr lang="de-DE" dirty="0" err="1"/>
              <a:t>service</a:t>
            </a:r>
            <a:r>
              <a:rPr lang="de-DE" dirty="0"/>
              <a:t> </a:t>
            </a:r>
            <a:r>
              <a:rPr lang="de-DE" dirty="0" err="1"/>
              <a:t>with</a:t>
            </a:r>
            <a:r>
              <a:rPr lang="de-DE" dirty="0"/>
              <a:t> </a:t>
            </a:r>
            <a:r>
              <a:rPr lang="de-DE" dirty="0" err="1"/>
              <a:t>the</a:t>
            </a:r>
            <a:r>
              <a:rPr lang="de-DE" dirty="0"/>
              <a:t> </a:t>
            </a:r>
            <a:r>
              <a:rPr lang="de-DE" dirty="0" err="1"/>
              <a:t>lowest</a:t>
            </a:r>
            <a:r>
              <a:rPr lang="de-DE" dirty="0"/>
              <a:t> </a:t>
            </a:r>
            <a:r>
              <a:rPr lang="de-DE" dirty="0" err="1"/>
              <a:t>practical</a:t>
            </a:r>
            <a:r>
              <a:rPr lang="de-DE" dirty="0"/>
              <a:t> </a:t>
            </a:r>
            <a:r>
              <a:rPr lang="de-DE" dirty="0" err="1"/>
              <a:t>return</a:t>
            </a:r>
            <a:r>
              <a:rPr lang="de-DE" dirty="0"/>
              <a:t> </a:t>
            </a:r>
            <a:r>
              <a:rPr lang="de-DE" dirty="0" err="1"/>
              <a:t>temperature</a:t>
            </a:r>
            <a:r>
              <a:rPr lang="de-DE" dirty="0"/>
              <a:t> and </a:t>
            </a:r>
            <a:r>
              <a:rPr lang="de-DE" dirty="0" err="1"/>
              <a:t>appropriate</a:t>
            </a:r>
            <a:r>
              <a:rPr lang="de-DE" dirty="0"/>
              <a:t> </a:t>
            </a:r>
            <a:r>
              <a:rPr lang="de-DE" dirty="0" err="1"/>
              <a:t>flow</a:t>
            </a:r>
            <a:r>
              <a:rPr lang="de-DE" dirty="0"/>
              <a:t>—</a:t>
            </a:r>
            <a:r>
              <a:rPr lang="de-DE" dirty="0" err="1"/>
              <a:t>without</a:t>
            </a:r>
            <a:r>
              <a:rPr lang="de-DE" dirty="0"/>
              <a:t> </a:t>
            </a:r>
            <a:r>
              <a:rPr lang="de-DE" dirty="0" err="1"/>
              <a:t>compromising</a:t>
            </a:r>
            <a:r>
              <a:rPr lang="de-DE" dirty="0"/>
              <a:t> </a:t>
            </a:r>
            <a:r>
              <a:rPr lang="de-DE" dirty="0" err="1"/>
              <a:t>hygiene</a:t>
            </a:r>
            <a:r>
              <a:rPr lang="de-DE" dirty="0"/>
              <a:t>, </a:t>
            </a:r>
            <a:r>
              <a:rPr lang="de-DE" dirty="0" err="1"/>
              <a:t>safety</a:t>
            </a:r>
            <a:r>
              <a:rPr lang="de-DE" dirty="0"/>
              <a:t> </a:t>
            </a:r>
            <a:r>
              <a:rPr lang="de-DE" dirty="0" err="1"/>
              <a:t>or</a:t>
            </a:r>
            <a:r>
              <a:rPr lang="de-DE" dirty="0"/>
              <a:t> </a:t>
            </a:r>
            <a:r>
              <a:rPr lang="de-DE" dirty="0" err="1"/>
              <a:t>control</a:t>
            </a:r>
            <a:r>
              <a:rPr lang="de-DE" dirty="0"/>
              <a:t> </a:t>
            </a:r>
            <a:r>
              <a:rPr lang="de-DE" dirty="0" err="1"/>
              <a:t>stability</a:t>
            </a:r>
            <a:r>
              <a:rPr lang="de-DE" dirty="0"/>
              <a:t>.</a:t>
            </a:r>
          </a:p>
        </p:txBody>
      </p:sp>
    </p:spTree>
    <p:extLst>
      <p:ext uri="{BB962C8B-B14F-4D97-AF65-F5344CB8AC3E}">
        <p14:creationId xmlns:p14="http://schemas.microsoft.com/office/powerpoint/2010/main" val="2861317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F53137-5CCF-DDC0-E619-61A93BB889F8}"/>
              </a:ext>
            </a:extLst>
          </p:cNvPr>
          <p:cNvSpPr>
            <a:spLocks noGrp="1"/>
          </p:cNvSpPr>
          <p:nvPr>
            <p:ph type="body" sz="quarter" idx="30"/>
          </p:nvPr>
        </p:nvSpPr>
        <p:spPr/>
        <p:txBody>
          <a:bodyPr/>
          <a:lstStyle/>
          <a:p>
            <a:r>
              <a:rPr lang="de-DE" dirty="0"/>
              <a:t>Do not </a:t>
            </a:r>
            <a:r>
              <a:rPr lang="de-DE" dirty="0" err="1"/>
              <a:t>diagnose</a:t>
            </a:r>
            <a:r>
              <a:rPr lang="de-DE" dirty="0"/>
              <a:t> </a:t>
            </a:r>
            <a:r>
              <a:rPr lang="de-DE" dirty="0" err="1"/>
              <a:t>from</a:t>
            </a:r>
            <a:r>
              <a:rPr lang="de-DE" dirty="0"/>
              <a:t> ΔT </a:t>
            </a:r>
            <a:r>
              <a:rPr lang="de-DE" dirty="0" err="1"/>
              <a:t>alone</a:t>
            </a:r>
            <a:endParaRPr lang="de-DE" dirty="0"/>
          </a:p>
        </p:txBody>
      </p:sp>
      <p:sp>
        <p:nvSpPr>
          <p:cNvPr id="3" name="Text Placeholder 2">
            <a:extLst>
              <a:ext uri="{FF2B5EF4-FFF2-40B4-BE49-F238E27FC236}">
                <a16:creationId xmlns:a16="http://schemas.microsoft.com/office/drawing/2014/main" id="{931A26C3-6D58-CFD8-131D-2D5267272A51}"/>
              </a:ext>
            </a:extLst>
          </p:cNvPr>
          <p:cNvSpPr>
            <a:spLocks noGrp="1"/>
          </p:cNvSpPr>
          <p:nvPr>
            <p:ph type="body" sz="quarter" idx="48"/>
          </p:nvPr>
        </p:nvSpPr>
        <p:spPr/>
        <p:txBody>
          <a:bodyPr/>
          <a:lstStyle/>
          <a:p>
            <a:r>
              <a:rPr lang="de-DE" sz="1800" b="1" dirty="0"/>
              <a:t>A </a:t>
            </a:r>
            <a:r>
              <a:rPr lang="de-DE" sz="1800" b="1" dirty="0" err="1"/>
              <a:t>small</a:t>
            </a:r>
            <a:r>
              <a:rPr lang="de-DE" sz="1800" b="1" dirty="0"/>
              <a:t> ΔT </a:t>
            </a:r>
            <a:r>
              <a:rPr lang="de-DE" sz="1800" b="1" dirty="0" err="1"/>
              <a:t>can</a:t>
            </a:r>
            <a:r>
              <a:rPr lang="de-DE" sz="1800" b="1" dirty="0"/>
              <a:t> </a:t>
            </a:r>
            <a:r>
              <a:rPr lang="de-DE" sz="1800" b="1" dirty="0" err="1"/>
              <a:t>result</a:t>
            </a:r>
            <a:r>
              <a:rPr lang="de-DE" sz="1800" b="1" dirty="0"/>
              <a:t> </a:t>
            </a:r>
            <a:r>
              <a:rPr lang="de-DE" sz="1800" b="1" dirty="0" err="1"/>
              <a:t>from</a:t>
            </a:r>
            <a:r>
              <a:rPr lang="de-DE" sz="1800" b="1" dirty="0"/>
              <a:t>:</a:t>
            </a:r>
          </a:p>
          <a:p>
            <a:pPr marL="285750" indent="-285750">
              <a:buFont typeface="Arial" panose="020B0604020202020204" pitchFamily="34" charset="0"/>
              <a:buChar char="•"/>
            </a:pPr>
            <a:r>
              <a:rPr lang="de-DE" sz="1800" dirty="0" err="1"/>
              <a:t>excessive</a:t>
            </a:r>
            <a:r>
              <a:rPr lang="de-DE" sz="1800" dirty="0"/>
              <a:t> </a:t>
            </a:r>
            <a:r>
              <a:rPr lang="de-DE" sz="1800" dirty="0" err="1"/>
              <a:t>flow</a:t>
            </a:r>
            <a:r>
              <a:rPr lang="de-DE" sz="1800" dirty="0"/>
              <a:t>; </a:t>
            </a:r>
          </a:p>
          <a:p>
            <a:pPr marL="285750" indent="-285750">
              <a:buFont typeface="Arial" panose="020B0604020202020204" pitchFamily="34" charset="0"/>
              <a:buChar char="•"/>
            </a:pPr>
            <a:r>
              <a:rPr lang="de-DE" sz="1800" dirty="0"/>
              <a:t>a high </a:t>
            </a:r>
            <a:r>
              <a:rPr lang="de-DE" sz="1800" dirty="0" err="1"/>
              <a:t>return</a:t>
            </a:r>
            <a:r>
              <a:rPr lang="de-DE" sz="1800" dirty="0"/>
              <a:t> </a:t>
            </a:r>
            <a:r>
              <a:rPr lang="de-DE" sz="1800" dirty="0" err="1"/>
              <a:t>temperature</a:t>
            </a:r>
            <a:r>
              <a:rPr lang="de-DE" sz="1800" dirty="0"/>
              <a:t>; </a:t>
            </a:r>
          </a:p>
          <a:p>
            <a:pPr marL="285750" indent="-285750">
              <a:buFont typeface="Arial" panose="020B0604020202020204" pitchFamily="34" charset="0"/>
              <a:buChar char="•"/>
            </a:pPr>
            <a:r>
              <a:rPr lang="de-DE" sz="1800" dirty="0"/>
              <a:t>a </a:t>
            </a:r>
            <a:r>
              <a:rPr lang="de-DE" sz="1800" dirty="0" err="1"/>
              <a:t>low</a:t>
            </a:r>
            <a:r>
              <a:rPr lang="de-DE" sz="1800" dirty="0"/>
              <a:t> </a:t>
            </a:r>
            <a:r>
              <a:rPr lang="de-DE" sz="1800" dirty="0" err="1"/>
              <a:t>supply</a:t>
            </a:r>
            <a:r>
              <a:rPr lang="de-DE" sz="1800" dirty="0"/>
              <a:t> </a:t>
            </a:r>
            <a:r>
              <a:rPr lang="de-DE" sz="1800" dirty="0" err="1"/>
              <a:t>temperature</a:t>
            </a:r>
            <a:r>
              <a:rPr lang="de-DE" sz="1800" dirty="0"/>
              <a:t>; </a:t>
            </a:r>
          </a:p>
          <a:p>
            <a:pPr marL="285750" indent="-285750">
              <a:buFont typeface="Arial" panose="020B0604020202020204" pitchFamily="34" charset="0"/>
              <a:buChar char="•"/>
            </a:pPr>
            <a:r>
              <a:rPr lang="de-DE" sz="1800" dirty="0" err="1"/>
              <a:t>bypass</a:t>
            </a:r>
            <a:r>
              <a:rPr lang="de-DE" sz="1800" dirty="0"/>
              <a:t> </a:t>
            </a:r>
            <a:r>
              <a:rPr lang="de-DE" sz="1800" dirty="0" err="1"/>
              <a:t>or</a:t>
            </a:r>
            <a:r>
              <a:rPr lang="de-DE" sz="1800" dirty="0"/>
              <a:t> </a:t>
            </a:r>
            <a:r>
              <a:rPr lang="de-DE" sz="1800" dirty="0" err="1"/>
              <a:t>keep</a:t>
            </a:r>
            <a:r>
              <a:rPr lang="de-DE" sz="1800" dirty="0"/>
              <a:t>-warm </a:t>
            </a:r>
            <a:r>
              <a:rPr lang="de-DE" sz="1800" dirty="0" err="1"/>
              <a:t>circulation</a:t>
            </a:r>
            <a:r>
              <a:rPr lang="de-DE" sz="1800" dirty="0"/>
              <a:t>; </a:t>
            </a:r>
          </a:p>
          <a:p>
            <a:pPr marL="285750" indent="-285750">
              <a:buFont typeface="Arial" panose="020B0604020202020204" pitchFamily="34" charset="0"/>
              <a:buChar char="•"/>
            </a:pPr>
            <a:r>
              <a:rPr lang="de-DE" sz="1800" dirty="0" err="1"/>
              <a:t>low-load</a:t>
            </a:r>
            <a:r>
              <a:rPr lang="de-DE" sz="1800" dirty="0"/>
              <a:t> </a:t>
            </a:r>
            <a:r>
              <a:rPr lang="de-DE" sz="1800" dirty="0" err="1"/>
              <a:t>operation</a:t>
            </a:r>
            <a:r>
              <a:rPr lang="de-DE" sz="1800" dirty="0"/>
              <a:t>; </a:t>
            </a:r>
          </a:p>
          <a:p>
            <a:pPr marL="285750" indent="-285750">
              <a:buFont typeface="Arial" panose="020B0604020202020204" pitchFamily="34" charset="0"/>
              <a:buChar char="•"/>
            </a:pPr>
            <a:r>
              <a:rPr lang="de-DE" sz="1800" dirty="0" err="1"/>
              <a:t>short</a:t>
            </a:r>
            <a:r>
              <a:rPr lang="de-DE" sz="1800" dirty="0"/>
              <a:t> DHW </a:t>
            </a:r>
            <a:r>
              <a:rPr lang="de-DE" sz="1800" dirty="0" err="1"/>
              <a:t>events</a:t>
            </a:r>
            <a:r>
              <a:rPr lang="de-DE" sz="1800" dirty="0"/>
              <a:t>; </a:t>
            </a:r>
          </a:p>
          <a:p>
            <a:pPr marL="285750" indent="-285750">
              <a:buFont typeface="Arial" panose="020B0604020202020204" pitchFamily="34" charset="0"/>
              <a:buChar char="•"/>
            </a:pPr>
            <a:r>
              <a:rPr lang="de-DE" sz="1800" dirty="0" err="1"/>
              <a:t>incorrect</a:t>
            </a:r>
            <a:r>
              <a:rPr lang="de-DE" sz="1800" dirty="0"/>
              <a:t> </a:t>
            </a:r>
            <a:r>
              <a:rPr lang="de-DE" sz="1800" dirty="0" err="1"/>
              <a:t>or</a:t>
            </a:r>
            <a:r>
              <a:rPr lang="de-DE" sz="1800" dirty="0"/>
              <a:t> </a:t>
            </a:r>
            <a:r>
              <a:rPr lang="de-DE" sz="1800" dirty="0" err="1"/>
              <a:t>reversed</a:t>
            </a:r>
            <a:r>
              <a:rPr lang="de-DE" sz="1800" dirty="0"/>
              <a:t> </a:t>
            </a:r>
            <a:r>
              <a:rPr lang="de-DE" sz="1800" dirty="0" err="1"/>
              <a:t>sensors</a:t>
            </a:r>
            <a:r>
              <a:rPr lang="de-DE" sz="1800" dirty="0"/>
              <a:t>; </a:t>
            </a:r>
          </a:p>
          <a:p>
            <a:pPr marL="285750" indent="-285750">
              <a:buFont typeface="Arial" panose="020B0604020202020204" pitchFamily="34" charset="0"/>
              <a:buChar char="•"/>
            </a:pPr>
            <a:r>
              <a:rPr lang="de-DE" sz="1800" dirty="0" err="1"/>
              <a:t>data</a:t>
            </a:r>
            <a:r>
              <a:rPr lang="de-DE" sz="1800" dirty="0"/>
              <a:t> </a:t>
            </a:r>
            <a:r>
              <a:rPr lang="de-DE" sz="1800" dirty="0" err="1"/>
              <a:t>averaged</a:t>
            </a:r>
            <a:r>
              <a:rPr lang="de-DE" sz="1800" dirty="0"/>
              <a:t> </a:t>
            </a:r>
            <a:r>
              <a:rPr lang="de-DE" sz="1800" dirty="0" err="1"/>
              <a:t>over</a:t>
            </a:r>
            <a:r>
              <a:rPr lang="de-DE" sz="1800" dirty="0"/>
              <a:t> an </a:t>
            </a:r>
            <a:r>
              <a:rPr lang="de-DE" sz="1800" dirty="0" err="1"/>
              <a:t>unsuitable</a:t>
            </a:r>
            <a:r>
              <a:rPr lang="de-DE" sz="1800" dirty="0"/>
              <a:t> </a:t>
            </a:r>
            <a:r>
              <a:rPr lang="de-DE" sz="1800" dirty="0" err="1"/>
              <a:t>interval</a:t>
            </a:r>
            <a:r>
              <a:rPr lang="de-DE" sz="1800" dirty="0"/>
              <a:t>. </a:t>
            </a:r>
          </a:p>
          <a:p>
            <a:r>
              <a:rPr lang="de-DE" sz="1800" b="1" dirty="0" err="1"/>
              <a:t>Before</a:t>
            </a:r>
            <a:r>
              <a:rPr lang="de-DE" sz="1800" b="1" dirty="0"/>
              <a:t> </a:t>
            </a:r>
            <a:r>
              <a:rPr lang="de-DE" sz="1800" b="1" dirty="0" err="1"/>
              <a:t>interpreting</a:t>
            </a:r>
            <a:r>
              <a:rPr lang="de-DE" sz="1800" b="1" dirty="0"/>
              <a:t> ΔT, </a:t>
            </a:r>
            <a:r>
              <a:rPr lang="de-DE" sz="1800" b="1" dirty="0" err="1"/>
              <a:t>confirm</a:t>
            </a:r>
            <a:r>
              <a:rPr lang="de-DE" sz="1800" b="1" dirty="0"/>
              <a:t>:</a:t>
            </a:r>
          </a:p>
          <a:p>
            <a:pPr marL="285750" indent="-285750">
              <a:buFont typeface="Arial" panose="020B0604020202020204" pitchFamily="34" charset="0"/>
              <a:buChar char="•"/>
            </a:pPr>
            <a:r>
              <a:rPr lang="de-DE" sz="1800" dirty="0" err="1"/>
              <a:t>the</a:t>
            </a:r>
            <a:r>
              <a:rPr lang="de-DE" sz="1800" dirty="0"/>
              <a:t> </a:t>
            </a:r>
            <a:r>
              <a:rPr lang="de-DE" sz="1800" dirty="0" err="1"/>
              <a:t>measurement</a:t>
            </a:r>
            <a:r>
              <a:rPr lang="de-DE" sz="1800" dirty="0"/>
              <a:t> </a:t>
            </a:r>
            <a:r>
              <a:rPr lang="de-DE" sz="1800" dirty="0" err="1"/>
              <a:t>boundary</a:t>
            </a:r>
            <a:r>
              <a:rPr lang="de-DE" sz="1800" dirty="0"/>
              <a:t>; </a:t>
            </a:r>
          </a:p>
          <a:p>
            <a:pPr marL="285750" indent="-285750">
              <a:buFont typeface="Arial" panose="020B0604020202020204" pitchFamily="34" charset="0"/>
              <a:buChar char="•"/>
            </a:pPr>
            <a:r>
              <a:rPr lang="de-DE" sz="1800" dirty="0" err="1"/>
              <a:t>the</a:t>
            </a:r>
            <a:r>
              <a:rPr lang="de-DE" sz="1800" dirty="0"/>
              <a:t> </a:t>
            </a:r>
            <a:r>
              <a:rPr lang="de-DE" sz="1800" dirty="0" err="1"/>
              <a:t>operating</a:t>
            </a:r>
            <a:r>
              <a:rPr lang="de-DE" sz="1800" dirty="0"/>
              <a:t> </a:t>
            </a:r>
            <a:r>
              <a:rPr lang="de-DE" sz="1800" dirty="0" err="1"/>
              <a:t>mode</a:t>
            </a:r>
            <a:r>
              <a:rPr lang="de-DE" sz="1800" dirty="0"/>
              <a:t>; </a:t>
            </a:r>
          </a:p>
          <a:p>
            <a:pPr marL="285750" indent="-285750">
              <a:buFont typeface="Arial" panose="020B0604020202020204" pitchFamily="34" charset="0"/>
              <a:buChar char="•"/>
            </a:pPr>
            <a:r>
              <a:rPr lang="de-DE" sz="1800" dirty="0" err="1"/>
              <a:t>the</a:t>
            </a:r>
            <a:r>
              <a:rPr lang="de-DE" sz="1800" dirty="0"/>
              <a:t> </a:t>
            </a:r>
            <a:r>
              <a:rPr lang="de-DE" sz="1800" dirty="0" err="1"/>
              <a:t>heat</a:t>
            </a:r>
            <a:r>
              <a:rPr lang="de-DE" sz="1800" dirty="0"/>
              <a:t> </a:t>
            </a:r>
            <a:r>
              <a:rPr lang="de-DE" sz="1800" dirty="0" err="1"/>
              <a:t>demand</a:t>
            </a:r>
            <a:r>
              <a:rPr lang="de-DE" sz="1800" dirty="0"/>
              <a:t>; </a:t>
            </a:r>
          </a:p>
          <a:p>
            <a:pPr marL="285750" indent="-285750">
              <a:buFont typeface="Arial" panose="020B0604020202020204" pitchFamily="34" charset="0"/>
              <a:buChar char="•"/>
            </a:pPr>
            <a:r>
              <a:rPr lang="de-DE" sz="1800" dirty="0" err="1"/>
              <a:t>flow</a:t>
            </a:r>
            <a:r>
              <a:rPr lang="de-DE" sz="1800" dirty="0"/>
              <a:t> and power; </a:t>
            </a:r>
          </a:p>
          <a:p>
            <a:pPr marL="285750" indent="-285750">
              <a:buFont typeface="Arial" panose="020B0604020202020204" pitchFamily="34" charset="0"/>
              <a:buChar char="•"/>
            </a:pPr>
            <a:r>
              <a:rPr lang="de-DE" sz="1800" dirty="0" err="1"/>
              <a:t>sensor</a:t>
            </a:r>
            <a:r>
              <a:rPr lang="de-DE" sz="1800" dirty="0"/>
              <a:t> </a:t>
            </a:r>
            <a:r>
              <a:rPr lang="de-DE" sz="1800" dirty="0" err="1"/>
              <a:t>plausibility</a:t>
            </a:r>
            <a:r>
              <a:rPr lang="de-DE" sz="1800" dirty="0"/>
              <a:t>; </a:t>
            </a:r>
          </a:p>
          <a:p>
            <a:pPr marL="285750" indent="-285750">
              <a:buFont typeface="Arial" panose="020B0604020202020204" pitchFamily="34" charset="0"/>
              <a:buChar char="•"/>
            </a:pPr>
            <a:r>
              <a:rPr lang="de-DE" sz="1800" dirty="0" err="1"/>
              <a:t>the</a:t>
            </a:r>
            <a:r>
              <a:rPr lang="de-DE" sz="1800" dirty="0"/>
              <a:t> time </a:t>
            </a:r>
            <a:r>
              <a:rPr lang="de-DE" sz="1800" dirty="0" err="1"/>
              <a:t>period</a:t>
            </a:r>
            <a:r>
              <a:rPr lang="de-DE" sz="1800" dirty="0"/>
              <a:t> </a:t>
            </a:r>
            <a:r>
              <a:rPr lang="de-DE" sz="1800" dirty="0" err="1"/>
              <a:t>represented</a:t>
            </a:r>
            <a:r>
              <a:rPr lang="de-DE" sz="1800" dirty="0"/>
              <a:t>. </a:t>
            </a:r>
          </a:p>
        </p:txBody>
      </p:sp>
      <p:sp>
        <p:nvSpPr>
          <p:cNvPr id="5" name="TextBox 4">
            <a:extLst>
              <a:ext uri="{FF2B5EF4-FFF2-40B4-BE49-F238E27FC236}">
                <a16:creationId xmlns:a16="http://schemas.microsoft.com/office/drawing/2014/main" id="{615B9647-E721-99B5-1FF0-55871CD72E3F}"/>
              </a:ext>
            </a:extLst>
          </p:cNvPr>
          <p:cNvSpPr txBox="1"/>
          <p:nvPr/>
        </p:nvSpPr>
        <p:spPr>
          <a:xfrm>
            <a:off x="7024914" y="1945903"/>
            <a:ext cx="3788229" cy="1323439"/>
          </a:xfrm>
          <a:prstGeom prst="rect">
            <a:avLst/>
          </a:prstGeom>
          <a:noFill/>
          <a:ln>
            <a:solidFill>
              <a:schemeClr val="tx1"/>
            </a:solidFill>
          </a:ln>
        </p:spPr>
        <p:txBody>
          <a:bodyPr wrap="square">
            <a:spAutoFit/>
          </a:bodyPr>
          <a:lstStyle/>
          <a:p>
            <a:r>
              <a:rPr lang="en-US" sz="2000" dirty="0">
                <a:solidFill>
                  <a:srgbClr val="243D83"/>
                </a:solidFill>
                <a:effectLst/>
                <a:latin typeface="Calibri" panose="020F0502020204030204" pitchFamily="34" charset="0"/>
                <a:ea typeface="Calibri" panose="020F0502020204030204" pitchFamily="34" charset="0"/>
                <a:cs typeface="Calibri" panose="020F0502020204030204" pitchFamily="34" charset="0"/>
              </a:rPr>
              <a:t>Low Delta T can be a symptom, not a root cause. Interpret it together with power, flow, operating mode and data quality.</a:t>
            </a:r>
            <a:endParaRPr lang="de-DE" sz="2000" dirty="0">
              <a:solidFill>
                <a:srgbClr val="243D8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7143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0F5728-7A9A-7E06-8504-A6E33E1DFB5B}"/>
              </a:ext>
            </a:extLst>
          </p:cNvPr>
          <p:cNvSpPr>
            <a:spLocks noGrp="1"/>
          </p:cNvSpPr>
          <p:nvPr>
            <p:ph type="body" sz="quarter" idx="30"/>
          </p:nvPr>
        </p:nvSpPr>
        <p:spPr/>
        <p:txBody>
          <a:bodyPr/>
          <a:lstStyle/>
          <a:p>
            <a:r>
              <a:rPr lang="de-DE" sz="3000" dirty="0"/>
              <a:t>Common </a:t>
            </a:r>
            <a:r>
              <a:rPr lang="de-DE" sz="3000" dirty="0" err="1"/>
              <a:t>causes</a:t>
            </a:r>
            <a:r>
              <a:rPr lang="de-DE" sz="3000" dirty="0"/>
              <a:t> </a:t>
            </a:r>
            <a:r>
              <a:rPr lang="de-DE" sz="3000" dirty="0" err="1"/>
              <a:t>of</a:t>
            </a:r>
            <a:r>
              <a:rPr lang="de-DE" sz="3000" dirty="0"/>
              <a:t> high </a:t>
            </a:r>
            <a:r>
              <a:rPr lang="de-DE" sz="3000" dirty="0" err="1"/>
              <a:t>return</a:t>
            </a:r>
            <a:r>
              <a:rPr lang="de-DE" sz="3000" dirty="0"/>
              <a:t> </a:t>
            </a:r>
            <a:r>
              <a:rPr lang="de-DE" sz="3000" dirty="0" err="1"/>
              <a:t>temperature</a:t>
            </a:r>
            <a:r>
              <a:rPr lang="de-DE" sz="3000" dirty="0"/>
              <a:t> </a:t>
            </a:r>
            <a:r>
              <a:rPr lang="de-DE" sz="3000" dirty="0" err="1"/>
              <a:t>or</a:t>
            </a:r>
            <a:r>
              <a:rPr lang="de-DE" sz="3000" dirty="0"/>
              <a:t> </a:t>
            </a:r>
            <a:r>
              <a:rPr lang="de-DE" sz="3000" dirty="0" err="1"/>
              <a:t>excessive</a:t>
            </a:r>
            <a:r>
              <a:rPr lang="de-DE" sz="3000" dirty="0"/>
              <a:t> </a:t>
            </a:r>
            <a:r>
              <a:rPr lang="de-DE" sz="3000" dirty="0" err="1"/>
              <a:t>flow</a:t>
            </a:r>
            <a:endParaRPr lang="de-DE" sz="3000" dirty="0"/>
          </a:p>
        </p:txBody>
      </p:sp>
      <p:sp>
        <p:nvSpPr>
          <p:cNvPr id="3" name="Text Placeholder 2">
            <a:extLst>
              <a:ext uri="{FF2B5EF4-FFF2-40B4-BE49-F238E27FC236}">
                <a16:creationId xmlns:a16="http://schemas.microsoft.com/office/drawing/2014/main" id="{C9CBC70D-A955-0100-E4F4-EBCD1ED99B3B}"/>
              </a:ext>
            </a:extLst>
          </p:cNvPr>
          <p:cNvSpPr>
            <a:spLocks noGrp="1"/>
          </p:cNvSpPr>
          <p:nvPr>
            <p:ph type="body" sz="quarter" idx="48"/>
          </p:nvPr>
        </p:nvSpPr>
        <p:spPr/>
        <p:txBody>
          <a:bodyPr/>
          <a:lstStyle/>
          <a:p>
            <a:r>
              <a:rPr lang="de-DE" sz="1800" b="1" dirty="0"/>
              <a:t>Building-</a:t>
            </a:r>
            <a:r>
              <a:rPr lang="de-DE" sz="1800" b="1" dirty="0" err="1"/>
              <a:t>side</a:t>
            </a:r>
            <a:r>
              <a:rPr lang="de-DE" sz="1800" b="1" dirty="0"/>
              <a:t> </a:t>
            </a:r>
            <a:r>
              <a:rPr lang="de-DE" sz="1800" b="1" dirty="0" err="1"/>
              <a:t>system</a:t>
            </a:r>
            <a:endParaRPr lang="de-DE" sz="1800" b="1" dirty="0"/>
          </a:p>
          <a:p>
            <a:pPr marL="342900" indent="-342900">
              <a:buFont typeface="Arial" panose="020B0604020202020204" pitchFamily="34" charset="0"/>
              <a:buChar char="•"/>
            </a:pPr>
            <a:r>
              <a:rPr lang="de-DE" sz="1800" dirty="0" err="1"/>
              <a:t>poor</a:t>
            </a:r>
            <a:r>
              <a:rPr lang="de-DE" sz="1800" dirty="0"/>
              <a:t> </a:t>
            </a:r>
            <a:r>
              <a:rPr lang="de-DE" sz="1800" dirty="0" err="1"/>
              <a:t>hydraulic</a:t>
            </a:r>
            <a:r>
              <a:rPr lang="de-DE" sz="1800" dirty="0"/>
              <a:t> </a:t>
            </a:r>
            <a:r>
              <a:rPr lang="de-DE" sz="1800" dirty="0" err="1"/>
              <a:t>balancing</a:t>
            </a:r>
            <a:r>
              <a:rPr lang="de-DE" sz="1800" dirty="0"/>
              <a:t>; </a:t>
            </a:r>
          </a:p>
          <a:p>
            <a:pPr marL="342900" indent="-342900">
              <a:buFont typeface="Arial" panose="020B0604020202020204" pitchFamily="34" charset="0"/>
              <a:buChar char="•"/>
            </a:pPr>
            <a:r>
              <a:rPr lang="de-DE" sz="1800" dirty="0"/>
              <a:t>oversized </a:t>
            </a:r>
            <a:r>
              <a:rPr lang="de-DE" sz="1800" dirty="0" err="1"/>
              <a:t>or</a:t>
            </a:r>
            <a:r>
              <a:rPr lang="de-DE" sz="1800" dirty="0"/>
              <a:t> </a:t>
            </a:r>
            <a:r>
              <a:rPr lang="de-DE" sz="1800" dirty="0" err="1"/>
              <a:t>continuously</a:t>
            </a:r>
            <a:r>
              <a:rPr lang="de-DE" sz="1800" dirty="0"/>
              <a:t> </a:t>
            </a:r>
            <a:r>
              <a:rPr lang="de-DE" sz="1800" dirty="0" err="1"/>
              <a:t>operating</a:t>
            </a:r>
            <a:r>
              <a:rPr lang="de-DE" sz="1800" dirty="0"/>
              <a:t> </a:t>
            </a:r>
            <a:r>
              <a:rPr lang="de-DE" sz="1800" dirty="0" err="1"/>
              <a:t>pumps</a:t>
            </a:r>
            <a:r>
              <a:rPr lang="de-DE" sz="1800" dirty="0"/>
              <a:t>; </a:t>
            </a:r>
          </a:p>
          <a:p>
            <a:pPr marL="342900" indent="-342900">
              <a:buFont typeface="Arial" panose="020B0604020202020204" pitchFamily="34" charset="0"/>
              <a:buChar char="•"/>
            </a:pPr>
            <a:r>
              <a:rPr lang="de-DE" sz="1800" dirty="0" err="1"/>
              <a:t>bypasses</a:t>
            </a:r>
            <a:r>
              <a:rPr lang="de-DE" sz="1800" dirty="0"/>
              <a:t> </a:t>
            </a:r>
            <a:r>
              <a:rPr lang="de-DE" sz="1800" dirty="0" err="1"/>
              <a:t>or</a:t>
            </a:r>
            <a:r>
              <a:rPr lang="de-DE" sz="1800" dirty="0"/>
              <a:t> shunt </a:t>
            </a:r>
            <a:r>
              <a:rPr lang="de-DE" sz="1800" dirty="0" err="1"/>
              <a:t>circuits</a:t>
            </a:r>
            <a:r>
              <a:rPr lang="de-DE" sz="1800" dirty="0"/>
              <a:t> </a:t>
            </a:r>
            <a:r>
              <a:rPr lang="de-DE" sz="1800" dirty="0" err="1"/>
              <a:t>passing</a:t>
            </a:r>
            <a:r>
              <a:rPr lang="de-DE" sz="1800" dirty="0"/>
              <a:t> </a:t>
            </a:r>
            <a:r>
              <a:rPr lang="de-DE" sz="1800" dirty="0" err="1"/>
              <a:t>unnecessary</a:t>
            </a:r>
            <a:r>
              <a:rPr lang="de-DE" sz="1800" dirty="0"/>
              <a:t> </a:t>
            </a:r>
            <a:r>
              <a:rPr lang="de-DE" sz="1800" dirty="0" err="1"/>
              <a:t>flow</a:t>
            </a:r>
            <a:r>
              <a:rPr lang="de-DE" sz="1800" dirty="0"/>
              <a:t>; </a:t>
            </a:r>
          </a:p>
          <a:p>
            <a:pPr marL="342900" indent="-342900">
              <a:buFont typeface="Arial" panose="020B0604020202020204" pitchFamily="34" charset="0"/>
              <a:buChar char="•"/>
            </a:pPr>
            <a:r>
              <a:rPr lang="de-DE" sz="1800" dirty="0" err="1"/>
              <a:t>emitters</a:t>
            </a:r>
            <a:r>
              <a:rPr lang="de-DE" sz="1800" dirty="0"/>
              <a:t> </a:t>
            </a:r>
            <a:r>
              <a:rPr lang="de-DE" sz="1800" dirty="0" err="1"/>
              <a:t>receiving</a:t>
            </a:r>
            <a:r>
              <a:rPr lang="de-DE" sz="1800" dirty="0"/>
              <a:t> </a:t>
            </a:r>
            <a:r>
              <a:rPr lang="de-DE" sz="1800" dirty="0" err="1"/>
              <a:t>more</a:t>
            </a:r>
            <a:r>
              <a:rPr lang="de-DE" sz="1800" dirty="0"/>
              <a:t> </a:t>
            </a:r>
            <a:r>
              <a:rPr lang="de-DE" sz="1800" dirty="0" err="1"/>
              <a:t>flow</a:t>
            </a:r>
            <a:r>
              <a:rPr lang="de-DE" sz="1800" dirty="0"/>
              <a:t> </a:t>
            </a:r>
            <a:r>
              <a:rPr lang="de-DE" sz="1800" dirty="0" err="1"/>
              <a:t>than</a:t>
            </a:r>
            <a:r>
              <a:rPr lang="de-DE" sz="1800" dirty="0"/>
              <a:t> </a:t>
            </a:r>
            <a:r>
              <a:rPr lang="de-DE" sz="1800" dirty="0" err="1"/>
              <a:t>required</a:t>
            </a:r>
            <a:r>
              <a:rPr lang="de-DE" sz="1800" dirty="0"/>
              <a:t>; </a:t>
            </a:r>
          </a:p>
          <a:p>
            <a:pPr marL="342900" indent="-342900">
              <a:buFont typeface="Arial" panose="020B0604020202020204" pitchFamily="34" charset="0"/>
              <a:buChar char="•"/>
            </a:pPr>
            <a:r>
              <a:rPr lang="de-DE" sz="1800" dirty="0" err="1"/>
              <a:t>heating</a:t>
            </a:r>
            <a:r>
              <a:rPr lang="de-DE" sz="1800" dirty="0"/>
              <a:t> </a:t>
            </a:r>
            <a:r>
              <a:rPr lang="de-DE" sz="1800" dirty="0" err="1"/>
              <a:t>curve</a:t>
            </a:r>
            <a:r>
              <a:rPr lang="de-DE" sz="1800" dirty="0"/>
              <a:t> </a:t>
            </a:r>
            <a:r>
              <a:rPr lang="de-DE" sz="1800" dirty="0" err="1"/>
              <a:t>or</a:t>
            </a:r>
            <a:r>
              <a:rPr lang="de-DE" sz="1800" dirty="0"/>
              <a:t> </a:t>
            </a:r>
            <a:r>
              <a:rPr lang="de-DE" sz="1800" dirty="0" err="1"/>
              <a:t>room-control</a:t>
            </a:r>
            <a:r>
              <a:rPr lang="de-DE" sz="1800" dirty="0"/>
              <a:t> </a:t>
            </a:r>
            <a:r>
              <a:rPr lang="de-DE" sz="1800" dirty="0" err="1"/>
              <a:t>settings</a:t>
            </a:r>
            <a:r>
              <a:rPr lang="de-DE" sz="1800" dirty="0"/>
              <a:t> </a:t>
            </a:r>
            <a:r>
              <a:rPr lang="de-DE" sz="1800" dirty="0" err="1"/>
              <a:t>too</a:t>
            </a:r>
            <a:r>
              <a:rPr lang="de-DE" sz="1800" dirty="0"/>
              <a:t> high. </a:t>
            </a:r>
          </a:p>
          <a:p>
            <a:r>
              <a:rPr lang="de-DE" sz="1800" b="1" dirty="0"/>
              <a:t>Interface </a:t>
            </a:r>
            <a:r>
              <a:rPr lang="de-DE" sz="1800" b="1" dirty="0" err="1"/>
              <a:t>controls</a:t>
            </a:r>
            <a:endParaRPr lang="de-DE" sz="1800" b="1" dirty="0"/>
          </a:p>
          <a:p>
            <a:pPr marL="342900" indent="-342900">
              <a:buFont typeface="Arial" panose="020B0604020202020204" pitchFamily="34" charset="0"/>
              <a:buChar char="•"/>
            </a:pPr>
            <a:r>
              <a:rPr lang="de-DE" sz="1800" dirty="0" err="1"/>
              <a:t>control</a:t>
            </a:r>
            <a:r>
              <a:rPr lang="de-DE" sz="1800" dirty="0"/>
              <a:t> </a:t>
            </a:r>
            <a:r>
              <a:rPr lang="de-DE" sz="1800" dirty="0" err="1"/>
              <a:t>valve</a:t>
            </a:r>
            <a:r>
              <a:rPr lang="de-DE" sz="1800" dirty="0"/>
              <a:t> oversized, </a:t>
            </a:r>
            <a:r>
              <a:rPr lang="de-DE" sz="1800" dirty="0" err="1"/>
              <a:t>unstable</a:t>
            </a:r>
            <a:r>
              <a:rPr lang="de-DE" sz="1800" dirty="0"/>
              <a:t> </a:t>
            </a:r>
            <a:r>
              <a:rPr lang="de-DE" sz="1800" dirty="0" err="1"/>
              <a:t>or</a:t>
            </a:r>
            <a:r>
              <a:rPr lang="de-DE" sz="1800" dirty="0"/>
              <a:t> </a:t>
            </a:r>
            <a:r>
              <a:rPr lang="de-DE" sz="1800" dirty="0" err="1"/>
              <a:t>passing</a:t>
            </a:r>
            <a:r>
              <a:rPr lang="de-DE" sz="1800" dirty="0"/>
              <a:t> </a:t>
            </a:r>
            <a:r>
              <a:rPr lang="de-DE" sz="1800" dirty="0" err="1"/>
              <a:t>when</a:t>
            </a:r>
            <a:r>
              <a:rPr lang="de-DE" sz="1800" dirty="0"/>
              <a:t> </a:t>
            </a:r>
            <a:r>
              <a:rPr lang="de-DE" sz="1800" dirty="0" err="1"/>
              <a:t>closed</a:t>
            </a:r>
            <a:r>
              <a:rPr lang="de-DE" sz="1800" dirty="0"/>
              <a:t>; </a:t>
            </a:r>
          </a:p>
          <a:p>
            <a:pPr marL="342900" indent="-342900">
              <a:buFont typeface="Arial" panose="020B0604020202020204" pitchFamily="34" charset="0"/>
              <a:buChar char="•"/>
            </a:pPr>
            <a:r>
              <a:rPr lang="de-DE" sz="1800" dirty="0" err="1"/>
              <a:t>incorrect</a:t>
            </a:r>
            <a:r>
              <a:rPr lang="de-DE" sz="1800" dirty="0"/>
              <a:t> differential-</a:t>
            </a:r>
            <a:r>
              <a:rPr lang="de-DE" sz="1800" dirty="0" err="1"/>
              <a:t>pressure</a:t>
            </a:r>
            <a:r>
              <a:rPr lang="de-DE" sz="1800" dirty="0"/>
              <a:t> </a:t>
            </a:r>
            <a:r>
              <a:rPr lang="de-DE" sz="1800" dirty="0" err="1"/>
              <a:t>settings</a:t>
            </a:r>
            <a:r>
              <a:rPr lang="de-DE" sz="1800" dirty="0"/>
              <a:t>; </a:t>
            </a:r>
          </a:p>
          <a:p>
            <a:pPr marL="342900" indent="-342900">
              <a:buFont typeface="Arial" panose="020B0604020202020204" pitchFamily="34" charset="0"/>
              <a:buChar char="•"/>
            </a:pPr>
            <a:r>
              <a:rPr lang="de-DE" sz="1800" dirty="0" err="1"/>
              <a:t>unsuitable</a:t>
            </a:r>
            <a:r>
              <a:rPr lang="de-DE" sz="1800" dirty="0"/>
              <a:t> DHW </a:t>
            </a:r>
            <a:r>
              <a:rPr lang="de-DE" sz="1800" dirty="0" err="1"/>
              <a:t>or</a:t>
            </a:r>
            <a:r>
              <a:rPr lang="de-DE" sz="1800" dirty="0"/>
              <a:t> </a:t>
            </a:r>
            <a:r>
              <a:rPr lang="de-DE" sz="1800" dirty="0" err="1"/>
              <a:t>standby</a:t>
            </a:r>
            <a:r>
              <a:rPr lang="de-DE" sz="1800" dirty="0"/>
              <a:t> </a:t>
            </a:r>
            <a:r>
              <a:rPr lang="de-DE" sz="1800" dirty="0" err="1"/>
              <a:t>settings</a:t>
            </a:r>
            <a:r>
              <a:rPr lang="de-DE" sz="1800" dirty="0"/>
              <a:t>; </a:t>
            </a:r>
          </a:p>
          <a:p>
            <a:pPr marL="342900" indent="-342900">
              <a:buFont typeface="Arial" panose="020B0604020202020204" pitchFamily="34" charset="0"/>
              <a:buChar char="•"/>
            </a:pPr>
            <a:r>
              <a:rPr lang="de-DE" sz="1800" dirty="0" err="1"/>
              <a:t>sensors</a:t>
            </a:r>
            <a:r>
              <a:rPr lang="de-DE" sz="1800" dirty="0"/>
              <a:t> </a:t>
            </a:r>
            <a:r>
              <a:rPr lang="de-DE" sz="1800" dirty="0" err="1"/>
              <a:t>installed</a:t>
            </a:r>
            <a:r>
              <a:rPr lang="de-DE" sz="1800" dirty="0"/>
              <a:t> </a:t>
            </a:r>
            <a:r>
              <a:rPr lang="de-DE" sz="1800" dirty="0" err="1"/>
              <a:t>incorrectly</a:t>
            </a:r>
            <a:r>
              <a:rPr lang="de-DE" sz="1800" dirty="0"/>
              <a:t> </a:t>
            </a:r>
            <a:r>
              <a:rPr lang="de-DE" sz="1800" dirty="0" err="1"/>
              <a:t>or</a:t>
            </a:r>
            <a:r>
              <a:rPr lang="de-DE" sz="1800" dirty="0"/>
              <a:t> </a:t>
            </a:r>
            <a:r>
              <a:rPr lang="de-DE" sz="1800" dirty="0" err="1"/>
              <a:t>reading</a:t>
            </a:r>
            <a:r>
              <a:rPr lang="de-DE" sz="1800" dirty="0"/>
              <a:t> </a:t>
            </a:r>
            <a:r>
              <a:rPr lang="de-DE" sz="1800" dirty="0" err="1"/>
              <a:t>inaccurately</a:t>
            </a:r>
            <a:r>
              <a:rPr lang="de-DE" sz="1800" dirty="0"/>
              <a:t>. </a:t>
            </a:r>
          </a:p>
          <a:p>
            <a:r>
              <a:rPr lang="de-DE" sz="1800" b="1" dirty="0"/>
              <a:t>Equipment </a:t>
            </a:r>
            <a:r>
              <a:rPr lang="de-DE" sz="1800" b="1" dirty="0" err="1"/>
              <a:t>condition</a:t>
            </a:r>
            <a:endParaRPr lang="de-DE" sz="1800" b="1" dirty="0"/>
          </a:p>
          <a:p>
            <a:pPr marL="342900" indent="-342900">
              <a:buFont typeface="Arial" panose="020B0604020202020204" pitchFamily="34" charset="0"/>
              <a:buChar char="•"/>
            </a:pPr>
            <a:r>
              <a:rPr lang="de-DE" sz="1800" dirty="0" err="1"/>
              <a:t>fouled</a:t>
            </a:r>
            <a:r>
              <a:rPr lang="de-DE" sz="1800" dirty="0"/>
              <a:t> </a:t>
            </a:r>
            <a:r>
              <a:rPr lang="de-DE" sz="1800" dirty="0" err="1"/>
              <a:t>or</a:t>
            </a:r>
            <a:r>
              <a:rPr lang="de-DE" sz="1800" dirty="0"/>
              <a:t> </a:t>
            </a:r>
            <a:r>
              <a:rPr lang="de-DE" sz="1800" dirty="0" err="1"/>
              <a:t>undersized</a:t>
            </a:r>
            <a:r>
              <a:rPr lang="de-DE" sz="1800" dirty="0"/>
              <a:t> </a:t>
            </a:r>
            <a:r>
              <a:rPr lang="de-DE" sz="1800" dirty="0" err="1"/>
              <a:t>heat</a:t>
            </a:r>
            <a:r>
              <a:rPr lang="de-DE" sz="1800" dirty="0"/>
              <a:t> </a:t>
            </a:r>
            <a:r>
              <a:rPr lang="de-DE" sz="1800" dirty="0" err="1"/>
              <a:t>exchanger</a:t>
            </a:r>
            <a:r>
              <a:rPr lang="de-DE" sz="1800" dirty="0"/>
              <a:t>; </a:t>
            </a:r>
          </a:p>
          <a:p>
            <a:pPr marL="342900" indent="-342900">
              <a:buFont typeface="Arial" panose="020B0604020202020204" pitchFamily="34" charset="0"/>
              <a:buChar char="•"/>
            </a:pPr>
            <a:r>
              <a:rPr lang="de-DE" sz="1800" dirty="0" err="1"/>
              <a:t>blocked</a:t>
            </a:r>
            <a:r>
              <a:rPr lang="de-DE" sz="1800" dirty="0"/>
              <a:t> </a:t>
            </a:r>
            <a:r>
              <a:rPr lang="de-DE" sz="1800" dirty="0" err="1"/>
              <a:t>strainers</a:t>
            </a:r>
            <a:r>
              <a:rPr lang="de-DE" sz="1800" dirty="0"/>
              <a:t>; </a:t>
            </a:r>
          </a:p>
          <a:p>
            <a:pPr marL="342900" indent="-342900">
              <a:buFont typeface="Arial" panose="020B0604020202020204" pitchFamily="34" charset="0"/>
              <a:buChar char="•"/>
            </a:pPr>
            <a:r>
              <a:rPr lang="de-DE" sz="1800" dirty="0" err="1"/>
              <a:t>failed</a:t>
            </a:r>
            <a:r>
              <a:rPr lang="de-DE" sz="1800" dirty="0"/>
              <a:t> </a:t>
            </a:r>
            <a:r>
              <a:rPr lang="de-DE" sz="1800" dirty="0" err="1"/>
              <a:t>actuators</a:t>
            </a:r>
            <a:r>
              <a:rPr lang="de-DE" sz="1800" dirty="0"/>
              <a:t> </a:t>
            </a:r>
            <a:r>
              <a:rPr lang="de-DE" sz="1800" dirty="0" err="1"/>
              <a:t>or</a:t>
            </a:r>
            <a:r>
              <a:rPr lang="de-DE" sz="1800" dirty="0"/>
              <a:t> </a:t>
            </a:r>
            <a:r>
              <a:rPr lang="de-DE" sz="1800" dirty="0" err="1"/>
              <a:t>control</a:t>
            </a:r>
            <a:r>
              <a:rPr lang="de-DE" sz="1800" dirty="0"/>
              <a:t> </a:t>
            </a:r>
            <a:r>
              <a:rPr lang="de-DE" sz="1800" dirty="0" err="1"/>
              <a:t>valves</a:t>
            </a:r>
            <a:r>
              <a:rPr lang="de-DE" sz="1800" dirty="0"/>
              <a:t>; </a:t>
            </a:r>
          </a:p>
          <a:p>
            <a:pPr marL="342900" indent="-342900">
              <a:buFont typeface="Arial" panose="020B0604020202020204" pitchFamily="34" charset="0"/>
              <a:buChar char="•"/>
            </a:pPr>
            <a:r>
              <a:rPr lang="de-DE" sz="1800" dirty="0" err="1"/>
              <a:t>incorrect</a:t>
            </a:r>
            <a:r>
              <a:rPr lang="de-DE" sz="1800" dirty="0"/>
              <a:t> pump </a:t>
            </a:r>
            <a:r>
              <a:rPr lang="de-DE" sz="1800" dirty="0" err="1"/>
              <a:t>control</a:t>
            </a:r>
            <a:r>
              <a:rPr lang="de-DE" sz="1800" dirty="0"/>
              <a:t> </a:t>
            </a:r>
            <a:r>
              <a:rPr lang="de-DE" sz="1800" dirty="0" err="1"/>
              <a:t>mode</a:t>
            </a:r>
            <a:r>
              <a:rPr lang="de-DE" sz="1800" dirty="0"/>
              <a:t>.</a:t>
            </a:r>
          </a:p>
        </p:txBody>
      </p:sp>
    </p:spTree>
    <p:extLst>
      <p:ext uri="{BB962C8B-B14F-4D97-AF65-F5344CB8AC3E}">
        <p14:creationId xmlns:p14="http://schemas.microsoft.com/office/powerpoint/2010/main" val="363319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A0F471-2BD0-52C7-B4AF-6A1B10F57671}"/>
              </a:ext>
            </a:extLst>
          </p:cNvPr>
          <p:cNvSpPr>
            <a:spLocks noGrp="1"/>
          </p:cNvSpPr>
          <p:nvPr>
            <p:ph type="body" sz="quarter" idx="30"/>
          </p:nvPr>
        </p:nvSpPr>
        <p:spPr/>
        <p:txBody>
          <a:bodyPr/>
          <a:lstStyle/>
          <a:p>
            <a:r>
              <a:rPr lang="de-DE" dirty="0" err="1"/>
              <a:t>Excessive</a:t>
            </a:r>
            <a:r>
              <a:rPr lang="de-DE" dirty="0"/>
              <a:t> </a:t>
            </a:r>
            <a:r>
              <a:rPr lang="de-DE" dirty="0" err="1"/>
              <a:t>flow</a:t>
            </a:r>
            <a:r>
              <a:rPr lang="de-DE" dirty="0"/>
              <a:t> </a:t>
            </a:r>
            <a:r>
              <a:rPr lang="de-DE" dirty="0" err="1"/>
              <a:t>increases</a:t>
            </a:r>
            <a:r>
              <a:rPr lang="de-DE" dirty="0"/>
              <a:t> </a:t>
            </a:r>
            <a:r>
              <a:rPr lang="de-DE" dirty="0" err="1"/>
              <a:t>pumping</a:t>
            </a:r>
            <a:r>
              <a:rPr lang="de-DE" dirty="0"/>
              <a:t> </a:t>
            </a:r>
            <a:r>
              <a:rPr lang="de-DE" dirty="0" err="1"/>
              <a:t>demand</a:t>
            </a:r>
            <a:endParaRPr lang="de-DE" dirty="0"/>
          </a:p>
        </p:txBody>
      </p:sp>
      <p:sp>
        <p:nvSpPr>
          <p:cNvPr id="3" name="Text Placeholder 2">
            <a:extLst>
              <a:ext uri="{FF2B5EF4-FFF2-40B4-BE49-F238E27FC236}">
                <a16:creationId xmlns:a16="http://schemas.microsoft.com/office/drawing/2014/main" id="{9F9E5BB2-B8B5-D52E-D05D-2A8948DF56AE}"/>
              </a:ext>
            </a:extLst>
          </p:cNvPr>
          <p:cNvSpPr>
            <a:spLocks noGrp="1"/>
          </p:cNvSpPr>
          <p:nvPr>
            <p:ph type="body" sz="quarter" idx="48"/>
          </p:nvPr>
        </p:nvSpPr>
        <p:spPr/>
        <p:txBody>
          <a:bodyPr/>
          <a:lstStyle/>
          <a:p>
            <a:r>
              <a:rPr lang="de-DE" dirty="0" err="1"/>
              <a:t>Pumping</a:t>
            </a:r>
            <a:r>
              <a:rPr lang="de-DE" dirty="0"/>
              <a:t> </a:t>
            </a:r>
            <a:r>
              <a:rPr lang="de-DE" dirty="0" err="1"/>
              <a:t>energy</a:t>
            </a:r>
            <a:r>
              <a:rPr lang="de-DE" dirty="0"/>
              <a:t> </a:t>
            </a:r>
            <a:r>
              <a:rPr lang="de-DE" dirty="0" err="1"/>
              <a:t>is</a:t>
            </a:r>
            <a:r>
              <a:rPr lang="de-DE" dirty="0"/>
              <a:t> </a:t>
            </a:r>
            <a:r>
              <a:rPr lang="de-DE" dirty="0" err="1"/>
              <a:t>highly</a:t>
            </a:r>
            <a:r>
              <a:rPr lang="de-DE" dirty="0"/>
              <a:t> sensitive </a:t>
            </a:r>
            <a:r>
              <a:rPr lang="de-DE" dirty="0" err="1"/>
              <a:t>to</a:t>
            </a:r>
            <a:r>
              <a:rPr lang="de-DE" dirty="0"/>
              <a:t> </a:t>
            </a:r>
            <a:r>
              <a:rPr lang="de-DE" dirty="0" err="1"/>
              <a:t>flow</a:t>
            </a:r>
            <a:r>
              <a:rPr lang="de-DE" dirty="0"/>
              <a:t> </a:t>
            </a:r>
            <a:r>
              <a:rPr lang="de-DE" dirty="0" err="1"/>
              <a:t>rates</a:t>
            </a:r>
            <a:r>
              <a:rPr lang="de-DE" dirty="0"/>
              <a:t>:</a:t>
            </a:r>
          </a:p>
          <a:p>
            <a:endParaRPr lang="de-DE" b="1" dirty="0"/>
          </a:p>
          <a:p>
            <a:r>
              <a:rPr lang="de-DE" dirty="0"/>
              <a:t>In a </a:t>
            </a:r>
            <a:r>
              <a:rPr lang="de-DE" dirty="0" err="1"/>
              <a:t>system</a:t>
            </a:r>
            <a:r>
              <a:rPr lang="de-DE" dirty="0"/>
              <a:t> </a:t>
            </a:r>
            <a:r>
              <a:rPr lang="de-DE" dirty="0" err="1"/>
              <a:t>dominated</a:t>
            </a:r>
            <a:r>
              <a:rPr lang="de-DE" dirty="0"/>
              <a:t> </a:t>
            </a:r>
            <a:r>
              <a:rPr lang="de-DE" dirty="0" err="1"/>
              <a:t>by</a:t>
            </a:r>
            <a:r>
              <a:rPr lang="de-DE" dirty="0"/>
              <a:t> </a:t>
            </a:r>
            <a:r>
              <a:rPr lang="de-DE" dirty="0" err="1"/>
              <a:t>friction</a:t>
            </a:r>
            <a:r>
              <a:rPr lang="de-DE" dirty="0"/>
              <a:t> </a:t>
            </a:r>
            <a:r>
              <a:rPr lang="de-DE" dirty="0" err="1"/>
              <a:t>losses</a:t>
            </a:r>
            <a:r>
              <a:rPr lang="de-DE" dirty="0"/>
              <a:t>, </a:t>
            </a:r>
            <a:r>
              <a:rPr lang="de-DE" b="1" dirty="0" err="1"/>
              <a:t>doubling</a:t>
            </a:r>
            <a:r>
              <a:rPr lang="de-DE" b="1" dirty="0"/>
              <a:t> </a:t>
            </a:r>
            <a:r>
              <a:rPr lang="de-DE" b="1" dirty="0" err="1"/>
              <a:t>flow</a:t>
            </a:r>
            <a:r>
              <a:rPr lang="de-DE" b="1" dirty="0"/>
              <a:t> </a:t>
            </a:r>
            <a:r>
              <a:rPr lang="de-DE" dirty="0" err="1"/>
              <a:t>can</a:t>
            </a:r>
            <a:r>
              <a:rPr lang="de-DE" dirty="0"/>
              <a:t> </a:t>
            </a:r>
            <a:r>
              <a:rPr lang="de-DE" dirty="0" err="1"/>
              <a:t>approximately</a:t>
            </a:r>
            <a:r>
              <a:rPr lang="de-DE" dirty="0"/>
              <a:t> </a:t>
            </a:r>
            <a:r>
              <a:rPr lang="de-DE" b="1" dirty="0" err="1"/>
              <a:t>quadruple</a:t>
            </a:r>
            <a:r>
              <a:rPr lang="de-DE" b="1" dirty="0"/>
              <a:t> </a:t>
            </a:r>
            <a:r>
              <a:rPr lang="de-DE" b="1" dirty="0" err="1"/>
              <a:t>pressure</a:t>
            </a:r>
            <a:r>
              <a:rPr lang="de-DE" b="1" dirty="0"/>
              <a:t> </a:t>
            </a:r>
            <a:r>
              <a:rPr lang="de-DE" b="1" dirty="0" err="1"/>
              <a:t>loss</a:t>
            </a:r>
            <a:r>
              <a:rPr lang="de-DE" b="1" dirty="0"/>
              <a:t> </a:t>
            </a:r>
            <a:r>
              <a:rPr lang="de-DE" dirty="0"/>
              <a:t>and </a:t>
            </a:r>
            <a:r>
              <a:rPr lang="de-DE" dirty="0" err="1"/>
              <a:t>increase</a:t>
            </a:r>
            <a:r>
              <a:rPr lang="de-DE" dirty="0"/>
              <a:t> </a:t>
            </a:r>
            <a:r>
              <a:rPr lang="de-DE" dirty="0" err="1"/>
              <a:t>hydraulic</a:t>
            </a:r>
            <a:r>
              <a:rPr lang="de-DE" dirty="0"/>
              <a:t> power </a:t>
            </a:r>
            <a:r>
              <a:rPr lang="de-DE" dirty="0" err="1"/>
              <a:t>by</a:t>
            </a:r>
            <a:r>
              <a:rPr lang="de-DE" dirty="0"/>
              <a:t> </a:t>
            </a:r>
            <a:r>
              <a:rPr lang="de-DE" b="1" dirty="0" err="1"/>
              <a:t>up</a:t>
            </a:r>
            <a:r>
              <a:rPr lang="de-DE" b="1" dirty="0"/>
              <a:t> </a:t>
            </a:r>
            <a:r>
              <a:rPr lang="de-DE" b="1" dirty="0" err="1"/>
              <a:t>to</a:t>
            </a:r>
            <a:r>
              <a:rPr lang="de-DE" b="1" dirty="0"/>
              <a:t> </a:t>
            </a:r>
            <a:r>
              <a:rPr lang="de-DE" b="1" dirty="0" err="1"/>
              <a:t>roughly</a:t>
            </a:r>
            <a:r>
              <a:rPr lang="de-DE" b="1" dirty="0"/>
              <a:t> </a:t>
            </a:r>
            <a:r>
              <a:rPr lang="de-DE" b="1" dirty="0" err="1"/>
              <a:t>eight</a:t>
            </a:r>
            <a:r>
              <a:rPr lang="de-DE" b="1" dirty="0"/>
              <a:t> </a:t>
            </a:r>
            <a:r>
              <a:rPr lang="de-DE" b="1" dirty="0" err="1"/>
              <a:t>times</a:t>
            </a:r>
            <a:r>
              <a:rPr lang="de-DE" b="1" dirty="0"/>
              <a:t> (!)</a:t>
            </a:r>
            <a:r>
              <a:rPr lang="de-DE" dirty="0"/>
              <a:t>, </a:t>
            </a:r>
            <a:r>
              <a:rPr lang="de-DE" dirty="0" err="1"/>
              <a:t>depending</a:t>
            </a:r>
            <a:r>
              <a:rPr lang="de-DE" dirty="0"/>
              <a:t> on pump </a:t>
            </a:r>
            <a:r>
              <a:rPr lang="de-DE" dirty="0" err="1"/>
              <a:t>efficiency</a:t>
            </a:r>
            <a:r>
              <a:rPr lang="de-DE" dirty="0"/>
              <a:t> and </a:t>
            </a:r>
            <a:r>
              <a:rPr lang="de-DE" dirty="0" err="1"/>
              <a:t>control</a:t>
            </a:r>
            <a:r>
              <a:rPr lang="de-DE" dirty="0"/>
              <a:t>.</a:t>
            </a:r>
            <a:endParaRPr lang="de-DE" b="1" dirty="0"/>
          </a:p>
          <a:p>
            <a:endParaRPr lang="de-DE" b="1" dirty="0"/>
          </a:p>
          <a:p>
            <a:r>
              <a:rPr lang="de-DE" dirty="0"/>
              <a:t>A high </a:t>
            </a:r>
            <a:r>
              <a:rPr lang="de-DE" dirty="0" err="1"/>
              <a:t>return</a:t>
            </a:r>
            <a:r>
              <a:rPr lang="de-DE" dirty="0"/>
              <a:t> </a:t>
            </a:r>
            <a:r>
              <a:rPr lang="de-DE" dirty="0" err="1"/>
              <a:t>temperature</a:t>
            </a:r>
            <a:r>
              <a:rPr lang="de-DE" dirty="0"/>
              <a:t> </a:t>
            </a:r>
            <a:r>
              <a:rPr lang="de-DE" dirty="0" err="1"/>
              <a:t>does</a:t>
            </a:r>
            <a:r>
              <a:rPr lang="de-DE" dirty="0"/>
              <a:t> not </a:t>
            </a:r>
            <a:r>
              <a:rPr lang="de-DE" dirty="0" err="1"/>
              <a:t>itself</a:t>
            </a:r>
            <a:r>
              <a:rPr lang="de-DE" dirty="0"/>
              <a:t> </a:t>
            </a:r>
            <a:r>
              <a:rPr lang="de-DE" dirty="0" err="1"/>
              <a:t>consume</a:t>
            </a:r>
            <a:r>
              <a:rPr lang="de-DE" dirty="0"/>
              <a:t> pump </a:t>
            </a:r>
            <a:r>
              <a:rPr lang="de-DE" dirty="0" err="1"/>
              <a:t>energy</a:t>
            </a:r>
            <a:r>
              <a:rPr lang="de-DE" dirty="0"/>
              <a:t>, but </a:t>
            </a:r>
            <a:r>
              <a:rPr lang="de-DE" dirty="0" err="1"/>
              <a:t>it</a:t>
            </a:r>
            <a:r>
              <a:rPr lang="de-DE" dirty="0"/>
              <a:t> </a:t>
            </a:r>
            <a:r>
              <a:rPr lang="de-DE" dirty="0" err="1"/>
              <a:t>is</a:t>
            </a:r>
            <a:r>
              <a:rPr lang="de-DE" dirty="0"/>
              <a:t> </a:t>
            </a:r>
            <a:r>
              <a:rPr lang="de-DE" dirty="0" err="1"/>
              <a:t>often</a:t>
            </a:r>
            <a:r>
              <a:rPr lang="de-DE" dirty="0"/>
              <a:t> </a:t>
            </a:r>
            <a:r>
              <a:rPr lang="de-DE" dirty="0" err="1"/>
              <a:t>associated</a:t>
            </a:r>
            <a:r>
              <a:rPr lang="de-DE" dirty="0"/>
              <a:t> </a:t>
            </a:r>
            <a:r>
              <a:rPr lang="de-DE" dirty="0" err="1"/>
              <a:t>with</a:t>
            </a:r>
            <a:r>
              <a:rPr lang="de-DE" dirty="0"/>
              <a:t> </a:t>
            </a:r>
            <a:r>
              <a:rPr lang="de-DE" dirty="0" err="1"/>
              <a:t>excessive</a:t>
            </a:r>
            <a:r>
              <a:rPr lang="de-DE" dirty="0"/>
              <a:t> </a:t>
            </a:r>
            <a:r>
              <a:rPr lang="de-DE" dirty="0" err="1"/>
              <a:t>or</a:t>
            </a:r>
            <a:r>
              <a:rPr lang="de-DE" dirty="0"/>
              <a:t> </a:t>
            </a:r>
            <a:r>
              <a:rPr lang="de-DE" dirty="0" err="1"/>
              <a:t>uncontrolled</a:t>
            </a:r>
            <a:r>
              <a:rPr lang="de-DE" dirty="0"/>
              <a:t> </a:t>
            </a:r>
            <a:r>
              <a:rPr lang="de-DE" dirty="0" err="1"/>
              <a:t>flow</a:t>
            </a:r>
            <a:r>
              <a:rPr lang="de-DE" dirty="0"/>
              <a:t>.</a:t>
            </a:r>
          </a:p>
        </p:txBody>
      </p:sp>
    </p:spTree>
    <p:extLst>
      <p:ext uri="{BB962C8B-B14F-4D97-AF65-F5344CB8AC3E}">
        <p14:creationId xmlns:p14="http://schemas.microsoft.com/office/powerpoint/2010/main" val="183708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8B6559-05F5-92EE-CA19-D6F553A07131}"/>
              </a:ext>
            </a:extLst>
          </p:cNvPr>
          <p:cNvSpPr>
            <a:spLocks noGrp="1"/>
          </p:cNvSpPr>
          <p:nvPr>
            <p:ph type="body" sz="quarter" idx="30"/>
          </p:nvPr>
        </p:nvSpPr>
        <p:spPr/>
        <p:txBody>
          <a:bodyPr/>
          <a:lstStyle/>
          <a:p>
            <a:r>
              <a:rPr lang="de-DE" dirty="0"/>
              <a:t>Lower </a:t>
            </a:r>
            <a:r>
              <a:rPr lang="de-DE" dirty="0" err="1"/>
              <a:t>average</a:t>
            </a:r>
            <a:r>
              <a:rPr lang="de-DE" dirty="0"/>
              <a:t> </a:t>
            </a:r>
            <a:r>
              <a:rPr lang="de-DE" dirty="0" err="1"/>
              <a:t>temperature</a:t>
            </a:r>
            <a:r>
              <a:rPr lang="de-DE" dirty="0"/>
              <a:t> </a:t>
            </a:r>
            <a:r>
              <a:rPr lang="de-DE" dirty="0" err="1"/>
              <a:t>reduces</a:t>
            </a:r>
            <a:r>
              <a:rPr lang="de-DE" dirty="0"/>
              <a:t> </a:t>
            </a:r>
            <a:r>
              <a:rPr lang="de-DE" dirty="0" err="1"/>
              <a:t>heat</a:t>
            </a:r>
            <a:r>
              <a:rPr lang="de-DE" dirty="0"/>
              <a:t> </a:t>
            </a:r>
            <a:r>
              <a:rPr lang="de-DE" dirty="0" err="1"/>
              <a:t>loss</a:t>
            </a:r>
            <a:endParaRPr lang="de-DE" dirty="0"/>
          </a:p>
        </p:txBody>
      </p:sp>
      <p:sp>
        <p:nvSpPr>
          <p:cNvPr id="3" name="Text Placeholder 2">
            <a:extLst>
              <a:ext uri="{FF2B5EF4-FFF2-40B4-BE49-F238E27FC236}">
                <a16:creationId xmlns:a16="http://schemas.microsoft.com/office/drawing/2014/main" id="{0F15B105-9C62-E1E6-58C3-F02434D6AE38}"/>
              </a:ext>
            </a:extLst>
          </p:cNvPr>
          <p:cNvSpPr>
            <a:spLocks noGrp="1"/>
          </p:cNvSpPr>
          <p:nvPr>
            <p:ph type="body" sz="quarter" idx="48"/>
          </p:nvPr>
        </p:nvSpPr>
        <p:spPr/>
        <p:txBody>
          <a:bodyPr/>
          <a:lstStyle/>
          <a:p>
            <a:r>
              <a:rPr lang="de-DE" b="1" dirty="0"/>
              <a:t>Network </a:t>
            </a:r>
            <a:r>
              <a:rPr lang="de-DE" b="1" dirty="0" err="1"/>
              <a:t>heat</a:t>
            </a:r>
            <a:r>
              <a:rPr lang="de-DE" b="1" dirty="0"/>
              <a:t> </a:t>
            </a:r>
            <a:r>
              <a:rPr lang="de-DE" b="1" dirty="0" err="1"/>
              <a:t>loss</a:t>
            </a:r>
            <a:r>
              <a:rPr lang="de-DE" b="1" dirty="0"/>
              <a:t> </a:t>
            </a:r>
            <a:r>
              <a:rPr lang="de-DE" b="1" dirty="0" err="1"/>
              <a:t>is</a:t>
            </a:r>
            <a:r>
              <a:rPr lang="de-DE" b="1" dirty="0"/>
              <a:t> </a:t>
            </a:r>
            <a:r>
              <a:rPr lang="de-DE" b="1" dirty="0" err="1"/>
              <a:t>influenced</a:t>
            </a:r>
            <a:r>
              <a:rPr lang="de-DE" b="1" dirty="0"/>
              <a:t> </a:t>
            </a:r>
            <a:r>
              <a:rPr lang="de-DE" b="1" dirty="0" err="1"/>
              <a:t>by</a:t>
            </a:r>
            <a:r>
              <a:rPr lang="de-DE" b="1" dirty="0"/>
              <a:t>:</a:t>
            </a:r>
          </a:p>
          <a:p>
            <a:pPr marL="342900" indent="-342900">
              <a:buFont typeface="Arial" panose="020B0604020202020204" pitchFamily="34" charset="0"/>
              <a:buChar char="•"/>
            </a:pPr>
            <a:r>
              <a:rPr lang="de-DE" dirty="0" err="1"/>
              <a:t>supply</a:t>
            </a:r>
            <a:r>
              <a:rPr lang="de-DE" dirty="0"/>
              <a:t> and </a:t>
            </a:r>
            <a:r>
              <a:rPr lang="de-DE" dirty="0" err="1"/>
              <a:t>return</a:t>
            </a:r>
            <a:r>
              <a:rPr lang="de-DE" dirty="0"/>
              <a:t> </a:t>
            </a:r>
            <a:r>
              <a:rPr lang="de-DE" dirty="0" err="1"/>
              <a:t>temperatures</a:t>
            </a:r>
            <a:r>
              <a:rPr lang="de-DE" dirty="0"/>
              <a:t>; </a:t>
            </a:r>
          </a:p>
          <a:p>
            <a:pPr marL="342900" indent="-342900">
              <a:buFont typeface="Arial" panose="020B0604020202020204" pitchFamily="34" charset="0"/>
              <a:buChar char="•"/>
            </a:pPr>
            <a:r>
              <a:rPr lang="de-DE" dirty="0" err="1"/>
              <a:t>pipe</a:t>
            </a:r>
            <a:r>
              <a:rPr lang="de-DE" dirty="0"/>
              <a:t> </a:t>
            </a:r>
            <a:r>
              <a:rPr lang="de-DE" dirty="0" err="1"/>
              <a:t>insulation</a:t>
            </a:r>
            <a:r>
              <a:rPr lang="de-DE" dirty="0"/>
              <a:t>; </a:t>
            </a:r>
          </a:p>
          <a:p>
            <a:pPr marL="342900" indent="-342900">
              <a:buFont typeface="Arial" panose="020B0604020202020204" pitchFamily="34" charset="0"/>
              <a:buChar char="•"/>
            </a:pPr>
            <a:r>
              <a:rPr lang="de-DE" dirty="0" err="1"/>
              <a:t>pipe</a:t>
            </a:r>
            <a:r>
              <a:rPr lang="de-DE" dirty="0"/>
              <a:t> </a:t>
            </a:r>
            <a:r>
              <a:rPr lang="de-DE" dirty="0" err="1"/>
              <a:t>length</a:t>
            </a:r>
            <a:r>
              <a:rPr lang="de-DE" dirty="0"/>
              <a:t> and </a:t>
            </a:r>
            <a:r>
              <a:rPr lang="de-DE" dirty="0" err="1"/>
              <a:t>diameter</a:t>
            </a:r>
            <a:r>
              <a:rPr lang="de-DE" dirty="0"/>
              <a:t>; </a:t>
            </a:r>
          </a:p>
          <a:p>
            <a:pPr marL="342900" indent="-342900">
              <a:buFont typeface="Arial" panose="020B0604020202020204" pitchFamily="34" charset="0"/>
              <a:buChar char="•"/>
            </a:pPr>
            <a:r>
              <a:rPr lang="de-DE" dirty="0" err="1"/>
              <a:t>ground</a:t>
            </a:r>
            <a:r>
              <a:rPr lang="de-DE" dirty="0"/>
              <a:t> </a:t>
            </a:r>
            <a:r>
              <a:rPr lang="de-DE" dirty="0" err="1"/>
              <a:t>or</a:t>
            </a:r>
            <a:r>
              <a:rPr lang="de-DE" dirty="0"/>
              <a:t> </a:t>
            </a:r>
            <a:r>
              <a:rPr lang="de-DE" dirty="0" err="1"/>
              <a:t>surrounding</a:t>
            </a:r>
            <a:r>
              <a:rPr lang="de-DE" dirty="0"/>
              <a:t> </a:t>
            </a:r>
            <a:r>
              <a:rPr lang="de-DE" dirty="0" err="1"/>
              <a:t>temperature</a:t>
            </a:r>
            <a:r>
              <a:rPr lang="de-DE" dirty="0"/>
              <a:t>; </a:t>
            </a:r>
          </a:p>
          <a:p>
            <a:pPr marL="342900" indent="-342900">
              <a:buFont typeface="Arial" panose="020B0604020202020204" pitchFamily="34" charset="0"/>
              <a:buChar char="•"/>
            </a:pPr>
            <a:r>
              <a:rPr lang="de-DE" dirty="0" err="1"/>
              <a:t>operating</a:t>
            </a:r>
            <a:r>
              <a:rPr lang="de-DE" dirty="0"/>
              <a:t> time. </a:t>
            </a:r>
          </a:p>
          <a:p>
            <a:r>
              <a:rPr lang="de-DE" b="1" dirty="0" err="1"/>
              <a:t>Reducing</a:t>
            </a:r>
            <a:r>
              <a:rPr lang="de-DE" b="1" dirty="0"/>
              <a:t> </a:t>
            </a:r>
            <a:r>
              <a:rPr lang="de-DE" b="1" dirty="0" err="1"/>
              <a:t>the</a:t>
            </a:r>
            <a:r>
              <a:rPr lang="de-DE" b="1" dirty="0"/>
              <a:t> </a:t>
            </a:r>
            <a:r>
              <a:rPr lang="de-DE" b="1" dirty="0" err="1"/>
              <a:t>average</a:t>
            </a:r>
            <a:r>
              <a:rPr lang="de-DE" b="1" dirty="0"/>
              <a:t> network </a:t>
            </a:r>
            <a:r>
              <a:rPr lang="de-DE" b="1" dirty="0" err="1"/>
              <a:t>temperature</a:t>
            </a:r>
            <a:r>
              <a:rPr lang="de-DE" b="1" dirty="0"/>
              <a:t> </a:t>
            </a:r>
            <a:r>
              <a:rPr lang="de-DE" b="1" dirty="0" err="1"/>
              <a:t>can</a:t>
            </a:r>
            <a:r>
              <a:rPr lang="de-DE" b="1" dirty="0"/>
              <a:t>:</a:t>
            </a:r>
          </a:p>
          <a:p>
            <a:pPr marL="342900" indent="-342900">
              <a:buFont typeface="Arial" panose="020B0604020202020204" pitchFamily="34" charset="0"/>
              <a:buChar char="•"/>
            </a:pPr>
            <a:r>
              <a:rPr lang="de-DE" dirty="0" err="1"/>
              <a:t>reduce</a:t>
            </a:r>
            <a:r>
              <a:rPr lang="de-DE" dirty="0"/>
              <a:t> </a:t>
            </a:r>
            <a:r>
              <a:rPr lang="de-DE" dirty="0" err="1"/>
              <a:t>distribution</a:t>
            </a:r>
            <a:r>
              <a:rPr lang="de-DE" dirty="0"/>
              <a:t> </a:t>
            </a:r>
            <a:r>
              <a:rPr lang="de-DE" dirty="0" err="1"/>
              <a:t>losses</a:t>
            </a:r>
            <a:r>
              <a:rPr lang="de-DE" dirty="0"/>
              <a:t>; </a:t>
            </a:r>
          </a:p>
          <a:p>
            <a:pPr marL="342900" indent="-342900">
              <a:buFont typeface="Arial" panose="020B0604020202020204" pitchFamily="34" charset="0"/>
              <a:buChar char="•"/>
            </a:pPr>
            <a:r>
              <a:rPr lang="de-DE" dirty="0" err="1"/>
              <a:t>reduce</a:t>
            </a:r>
            <a:r>
              <a:rPr lang="de-DE" dirty="0"/>
              <a:t> </a:t>
            </a:r>
            <a:r>
              <a:rPr lang="de-DE" dirty="0" err="1"/>
              <a:t>overheating</a:t>
            </a:r>
            <a:r>
              <a:rPr lang="de-DE" dirty="0"/>
              <a:t> in </a:t>
            </a:r>
            <a:r>
              <a:rPr lang="de-DE" dirty="0" err="1"/>
              <a:t>risers</a:t>
            </a:r>
            <a:r>
              <a:rPr lang="de-DE" dirty="0"/>
              <a:t> and </a:t>
            </a:r>
            <a:r>
              <a:rPr lang="de-DE" dirty="0" err="1"/>
              <a:t>communal</a:t>
            </a:r>
            <a:r>
              <a:rPr lang="de-DE" dirty="0"/>
              <a:t> </a:t>
            </a:r>
            <a:r>
              <a:rPr lang="de-DE" dirty="0" err="1"/>
              <a:t>spaces</a:t>
            </a:r>
            <a:r>
              <a:rPr lang="de-DE" dirty="0"/>
              <a:t>; </a:t>
            </a:r>
          </a:p>
          <a:p>
            <a:pPr marL="342900" indent="-342900">
              <a:buFont typeface="Arial" panose="020B0604020202020204" pitchFamily="34" charset="0"/>
              <a:buChar char="•"/>
            </a:pPr>
            <a:r>
              <a:rPr lang="de-DE" dirty="0" err="1"/>
              <a:t>improve</a:t>
            </a:r>
            <a:r>
              <a:rPr lang="de-DE" dirty="0"/>
              <a:t> </a:t>
            </a:r>
            <a:r>
              <a:rPr lang="de-DE" dirty="0" err="1"/>
              <a:t>conditions</a:t>
            </a:r>
            <a:r>
              <a:rPr lang="de-DE" dirty="0"/>
              <a:t> </a:t>
            </a:r>
            <a:r>
              <a:rPr lang="de-DE" dirty="0" err="1"/>
              <a:t>for</a:t>
            </a:r>
            <a:r>
              <a:rPr lang="de-DE" dirty="0"/>
              <a:t> </a:t>
            </a:r>
            <a:r>
              <a:rPr lang="de-DE" dirty="0" err="1"/>
              <a:t>low-temperature</a:t>
            </a:r>
            <a:r>
              <a:rPr lang="de-DE" dirty="0"/>
              <a:t> </a:t>
            </a:r>
            <a:r>
              <a:rPr lang="de-DE" dirty="0" err="1"/>
              <a:t>heat</a:t>
            </a:r>
            <a:r>
              <a:rPr lang="de-DE" dirty="0"/>
              <a:t> </a:t>
            </a:r>
            <a:r>
              <a:rPr lang="de-DE" dirty="0" err="1"/>
              <a:t>sources</a:t>
            </a:r>
            <a:r>
              <a:rPr lang="de-DE" dirty="0"/>
              <a:t>. </a:t>
            </a:r>
          </a:p>
          <a:p>
            <a:r>
              <a:rPr lang="de-DE" dirty="0"/>
              <a:t>Lower </a:t>
            </a:r>
            <a:r>
              <a:rPr lang="de-DE" dirty="0" err="1"/>
              <a:t>return</a:t>
            </a:r>
            <a:r>
              <a:rPr lang="de-DE" dirty="0"/>
              <a:t> </a:t>
            </a:r>
            <a:r>
              <a:rPr lang="de-DE" dirty="0" err="1"/>
              <a:t>temperature</a:t>
            </a:r>
            <a:r>
              <a:rPr lang="de-DE" dirty="0"/>
              <a:t> </a:t>
            </a:r>
            <a:r>
              <a:rPr lang="de-DE" dirty="0" err="1"/>
              <a:t>helps</a:t>
            </a:r>
            <a:r>
              <a:rPr lang="de-DE" dirty="0"/>
              <a:t>, but </a:t>
            </a:r>
            <a:r>
              <a:rPr lang="de-DE" dirty="0" err="1"/>
              <a:t>lowering</a:t>
            </a:r>
            <a:r>
              <a:rPr lang="de-DE" dirty="0"/>
              <a:t> an </a:t>
            </a:r>
            <a:r>
              <a:rPr lang="de-DE" dirty="0" err="1"/>
              <a:t>unnecessarily</a:t>
            </a:r>
            <a:r>
              <a:rPr lang="de-DE" dirty="0"/>
              <a:t> high </a:t>
            </a:r>
            <a:r>
              <a:rPr lang="de-DE" dirty="0" err="1"/>
              <a:t>supply</a:t>
            </a:r>
            <a:r>
              <a:rPr lang="de-DE" dirty="0"/>
              <a:t> </a:t>
            </a:r>
            <a:r>
              <a:rPr lang="de-DE" dirty="0" err="1"/>
              <a:t>temperature</a:t>
            </a:r>
            <a:r>
              <a:rPr lang="de-DE" dirty="0"/>
              <a:t> </a:t>
            </a:r>
            <a:r>
              <a:rPr lang="de-DE" dirty="0" err="1"/>
              <a:t>is</a:t>
            </a:r>
            <a:r>
              <a:rPr lang="de-DE" dirty="0"/>
              <a:t> </a:t>
            </a:r>
            <a:r>
              <a:rPr lang="de-DE" dirty="0" err="1"/>
              <a:t>often</a:t>
            </a:r>
            <a:r>
              <a:rPr lang="de-DE" dirty="0"/>
              <a:t> </a:t>
            </a:r>
            <a:r>
              <a:rPr lang="de-DE" dirty="0" err="1"/>
              <a:t>equally</a:t>
            </a:r>
            <a:r>
              <a:rPr lang="de-DE" dirty="0"/>
              <a:t> </a:t>
            </a:r>
            <a:r>
              <a:rPr lang="de-DE" dirty="0" err="1"/>
              <a:t>or</a:t>
            </a:r>
            <a:r>
              <a:rPr lang="de-DE" dirty="0"/>
              <a:t> </a:t>
            </a:r>
            <a:r>
              <a:rPr lang="de-DE" dirty="0" err="1"/>
              <a:t>more</a:t>
            </a:r>
            <a:r>
              <a:rPr lang="de-DE" dirty="0"/>
              <a:t> </a:t>
            </a:r>
            <a:r>
              <a:rPr lang="de-DE" dirty="0" err="1"/>
              <a:t>important</a:t>
            </a:r>
            <a:r>
              <a:rPr lang="de-DE" dirty="0"/>
              <a:t>.</a:t>
            </a:r>
          </a:p>
        </p:txBody>
      </p:sp>
    </p:spTree>
    <p:extLst>
      <p:ext uri="{BB962C8B-B14F-4D97-AF65-F5344CB8AC3E}">
        <p14:creationId xmlns:p14="http://schemas.microsoft.com/office/powerpoint/2010/main" val="2221221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E80373-73C2-6A1E-B4A6-A2EE756611B6}"/>
              </a:ext>
            </a:extLst>
          </p:cNvPr>
          <p:cNvSpPr>
            <a:spLocks noGrp="1"/>
          </p:cNvSpPr>
          <p:nvPr>
            <p:ph type="body" sz="quarter" idx="30"/>
          </p:nvPr>
        </p:nvSpPr>
        <p:spPr/>
        <p:txBody>
          <a:bodyPr/>
          <a:lstStyle/>
          <a:p>
            <a:r>
              <a:rPr lang="de-DE" dirty="0"/>
              <a:t>Heat-source </a:t>
            </a:r>
            <a:r>
              <a:rPr lang="de-DE" dirty="0" err="1"/>
              <a:t>performance</a:t>
            </a:r>
            <a:r>
              <a:rPr lang="de-DE" dirty="0"/>
              <a:t> </a:t>
            </a:r>
            <a:r>
              <a:rPr lang="de-DE" dirty="0" err="1"/>
              <a:t>depends</a:t>
            </a:r>
            <a:r>
              <a:rPr lang="de-DE" dirty="0"/>
              <a:t> on </a:t>
            </a:r>
            <a:r>
              <a:rPr lang="de-DE" dirty="0" err="1"/>
              <a:t>temperature</a:t>
            </a:r>
            <a:endParaRPr lang="de-DE" dirty="0"/>
          </a:p>
        </p:txBody>
      </p:sp>
      <p:sp>
        <p:nvSpPr>
          <p:cNvPr id="3" name="Text Placeholder 2">
            <a:extLst>
              <a:ext uri="{FF2B5EF4-FFF2-40B4-BE49-F238E27FC236}">
                <a16:creationId xmlns:a16="http://schemas.microsoft.com/office/drawing/2014/main" id="{EC09CE00-89E2-7301-FF69-C68254031570}"/>
              </a:ext>
            </a:extLst>
          </p:cNvPr>
          <p:cNvSpPr>
            <a:spLocks noGrp="1"/>
          </p:cNvSpPr>
          <p:nvPr>
            <p:ph type="body" sz="quarter" idx="48"/>
          </p:nvPr>
        </p:nvSpPr>
        <p:spPr/>
        <p:txBody>
          <a:bodyPr/>
          <a:lstStyle/>
          <a:p>
            <a:r>
              <a:rPr lang="de-DE" b="1" dirty="0" err="1"/>
              <a:t>Condensing</a:t>
            </a:r>
            <a:r>
              <a:rPr lang="de-DE" b="1" dirty="0"/>
              <a:t> </a:t>
            </a:r>
            <a:r>
              <a:rPr lang="de-DE" b="1" dirty="0" err="1"/>
              <a:t>boilers</a:t>
            </a:r>
            <a:endParaRPr lang="de-DE" b="1" dirty="0"/>
          </a:p>
          <a:p>
            <a:r>
              <a:rPr lang="de-DE" dirty="0"/>
              <a:t>A </a:t>
            </a:r>
            <a:r>
              <a:rPr lang="de-DE" dirty="0" err="1"/>
              <a:t>sufficiently</a:t>
            </a:r>
            <a:r>
              <a:rPr lang="de-DE" dirty="0"/>
              <a:t> </a:t>
            </a:r>
            <a:r>
              <a:rPr lang="de-DE" dirty="0" err="1"/>
              <a:t>low</a:t>
            </a:r>
            <a:r>
              <a:rPr lang="de-DE" dirty="0"/>
              <a:t> </a:t>
            </a:r>
            <a:r>
              <a:rPr lang="de-DE" dirty="0" err="1"/>
              <a:t>return</a:t>
            </a:r>
            <a:r>
              <a:rPr lang="de-DE" dirty="0"/>
              <a:t> </a:t>
            </a:r>
            <a:r>
              <a:rPr lang="de-DE" dirty="0" err="1"/>
              <a:t>temperature</a:t>
            </a:r>
            <a:r>
              <a:rPr lang="de-DE" dirty="0"/>
              <a:t> </a:t>
            </a:r>
            <a:r>
              <a:rPr lang="de-DE" dirty="0" err="1"/>
              <a:t>supports</a:t>
            </a:r>
            <a:r>
              <a:rPr lang="de-DE" dirty="0"/>
              <a:t> </a:t>
            </a:r>
            <a:r>
              <a:rPr lang="de-DE" dirty="0" err="1"/>
              <a:t>flue</a:t>
            </a:r>
            <a:r>
              <a:rPr lang="de-DE" dirty="0"/>
              <a:t>-gas </a:t>
            </a:r>
            <a:r>
              <a:rPr lang="de-DE" dirty="0" err="1"/>
              <a:t>condensation</a:t>
            </a:r>
            <a:r>
              <a:rPr lang="de-DE" dirty="0"/>
              <a:t> and </a:t>
            </a:r>
            <a:r>
              <a:rPr lang="de-DE" dirty="0" err="1"/>
              <a:t>higher</a:t>
            </a:r>
            <a:r>
              <a:rPr lang="de-DE" dirty="0"/>
              <a:t> </a:t>
            </a:r>
            <a:r>
              <a:rPr lang="de-DE" dirty="0" err="1"/>
              <a:t>efficiency</a:t>
            </a:r>
            <a:r>
              <a:rPr lang="de-DE" dirty="0"/>
              <a:t>. Use </a:t>
            </a:r>
            <a:r>
              <a:rPr lang="de-DE" dirty="0" err="1"/>
              <a:t>manufacturer</a:t>
            </a:r>
            <a:r>
              <a:rPr lang="de-DE" dirty="0"/>
              <a:t> </a:t>
            </a:r>
            <a:r>
              <a:rPr lang="de-DE" dirty="0" err="1"/>
              <a:t>performance</a:t>
            </a:r>
            <a:r>
              <a:rPr lang="de-DE" dirty="0"/>
              <a:t> </a:t>
            </a:r>
            <a:r>
              <a:rPr lang="de-DE" dirty="0" err="1"/>
              <a:t>data</a:t>
            </a:r>
            <a:r>
              <a:rPr lang="de-DE" dirty="0"/>
              <a:t> </a:t>
            </a:r>
            <a:r>
              <a:rPr lang="de-DE" dirty="0" err="1"/>
              <a:t>rather</a:t>
            </a:r>
            <a:r>
              <a:rPr lang="de-DE" dirty="0"/>
              <a:t> </a:t>
            </a:r>
            <a:r>
              <a:rPr lang="de-DE" dirty="0" err="1"/>
              <a:t>than</a:t>
            </a:r>
            <a:r>
              <a:rPr lang="de-DE" dirty="0"/>
              <a:t> </a:t>
            </a:r>
            <a:r>
              <a:rPr lang="de-DE" dirty="0" err="1"/>
              <a:t>one</a:t>
            </a:r>
            <a:r>
              <a:rPr lang="de-DE" dirty="0"/>
              <a:t> universal </a:t>
            </a:r>
            <a:r>
              <a:rPr lang="de-DE" dirty="0" err="1"/>
              <a:t>threshold</a:t>
            </a:r>
            <a:r>
              <a:rPr lang="de-DE" dirty="0"/>
              <a:t>.</a:t>
            </a:r>
          </a:p>
          <a:p>
            <a:endParaRPr lang="de-DE" b="1" dirty="0"/>
          </a:p>
          <a:p>
            <a:r>
              <a:rPr lang="de-DE" b="1" dirty="0"/>
              <a:t>Heat </a:t>
            </a:r>
            <a:r>
              <a:rPr lang="de-DE" b="1" dirty="0" err="1"/>
              <a:t>pumps</a:t>
            </a:r>
            <a:endParaRPr lang="de-DE" b="1" dirty="0"/>
          </a:p>
          <a:p>
            <a:r>
              <a:rPr lang="de-DE" dirty="0"/>
              <a:t>Lower </a:t>
            </a:r>
            <a:r>
              <a:rPr lang="de-DE" dirty="0" err="1"/>
              <a:t>required</a:t>
            </a:r>
            <a:r>
              <a:rPr lang="de-DE" dirty="0"/>
              <a:t> </a:t>
            </a:r>
            <a:r>
              <a:rPr lang="de-DE" b="1" dirty="0" err="1"/>
              <a:t>supply</a:t>
            </a:r>
            <a:r>
              <a:rPr lang="de-DE" b="1" dirty="0"/>
              <a:t> </a:t>
            </a:r>
            <a:r>
              <a:rPr lang="de-DE" b="1" dirty="0" err="1"/>
              <a:t>temperature</a:t>
            </a:r>
            <a:r>
              <a:rPr lang="de-DE" dirty="0"/>
              <a:t> </a:t>
            </a:r>
            <a:r>
              <a:rPr lang="de-DE" dirty="0" err="1"/>
              <a:t>generally</a:t>
            </a:r>
            <a:r>
              <a:rPr lang="de-DE" dirty="0"/>
              <a:t> </a:t>
            </a:r>
            <a:r>
              <a:rPr lang="de-DE" dirty="0" err="1"/>
              <a:t>reduces</a:t>
            </a:r>
            <a:r>
              <a:rPr lang="de-DE" dirty="0"/>
              <a:t> </a:t>
            </a:r>
            <a:r>
              <a:rPr lang="de-DE" dirty="0" err="1"/>
              <a:t>temperature</a:t>
            </a:r>
            <a:r>
              <a:rPr lang="de-DE" dirty="0"/>
              <a:t> </a:t>
            </a:r>
            <a:r>
              <a:rPr lang="de-DE" dirty="0" err="1"/>
              <a:t>lift</a:t>
            </a:r>
            <a:r>
              <a:rPr lang="de-DE" dirty="0"/>
              <a:t> and </a:t>
            </a:r>
            <a:r>
              <a:rPr lang="de-DE" dirty="0" err="1"/>
              <a:t>improves</a:t>
            </a:r>
            <a:r>
              <a:rPr lang="de-DE" dirty="0"/>
              <a:t> COP. The </a:t>
            </a:r>
            <a:r>
              <a:rPr lang="de-DE" dirty="0" err="1"/>
              <a:t>effect</a:t>
            </a:r>
            <a:r>
              <a:rPr lang="de-DE" dirty="0"/>
              <a:t> </a:t>
            </a:r>
            <a:r>
              <a:rPr lang="de-DE" dirty="0" err="1"/>
              <a:t>of</a:t>
            </a:r>
            <a:r>
              <a:rPr lang="de-DE" dirty="0"/>
              <a:t> network </a:t>
            </a:r>
            <a:r>
              <a:rPr lang="de-DE" dirty="0" err="1"/>
              <a:t>return</a:t>
            </a:r>
            <a:r>
              <a:rPr lang="de-DE" dirty="0"/>
              <a:t> </a:t>
            </a:r>
            <a:r>
              <a:rPr lang="de-DE" dirty="0" err="1"/>
              <a:t>temperature</a:t>
            </a:r>
            <a:r>
              <a:rPr lang="de-DE" dirty="0"/>
              <a:t> </a:t>
            </a:r>
            <a:r>
              <a:rPr lang="de-DE" dirty="0" err="1"/>
              <a:t>depends</a:t>
            </a:r>
            <a:r>
              <a:rPr lang="de-DE" dirty="0"/>
              <a:t> on </a:t>
            </a:r>
            <a:r>
              <a:rPr lang="de-DE" dirty="0" err="1"/>
              <a:t>the</a:t>
            </a:r>
            <a:r>
              <a:rPr lang="de-DE" dirty="0"/>
              <a:t> plant </a:t>
            </a:r>
            <a:r>
              <a:rPr lang="de-DE" dirty="0" err="1"/>
              <a:t>configuration</a:t>
            </a:r>
            <a:r>
              <a:rPr lang="de-DE" dirty="0"/>
              <a:t>.</a:t>
            </a:r>
          </a:p>
          <a:p>
            <a:endParaRPr lang="de-DE" b="1" dirty="0"/>
          </a:p>
          <a:p>
            <a:r>
              <a:rPr lang="de-DE" b="1" dirty="0" err="1"/>
              <a:t>Recovered</a:t>
            </a:r>
            <a:r>
              <a:rPr lang="de-DE" b="1" dirty="0"/>
              <a:t> and </a:t>
            </a:r>
            <a:r>
              <a:rPr lang="de-DE" b="1" dirty="0" err="1"/>
              <a:t>renewable</a:t>
            </a:r>
            <a:r>
              <a:rPr lang="de-DE" b="1" dirty="0"/>
              <a:t> </a:t>
            </a:r>
            <a:r>
              <a:rPr lang="de-DE" b="1" dirty="0" err="1"/>
              <a:t>heat</a:t>
            </a:r>
            <a:endParaRPr lang="de-DE" b="1" dirty="0"/>
          </a:p>
          <a:p>
            <a:r>
              <a:rPr lang="de-DE" dirty="0"/>
              <a:t>Lower network </a:t>
            </a:r>
            <a:r>
              <a:rPr lang="de-DE" dirty="0" err="1"/>
              <a:t>temperatures</a:t>
            </a:r>
            <a:r>
              <a:rPr lang="de-DE" dirty="0"/>
              <a:t> </a:t>
            </a:r>
            <a:r>
              <a:rPr lang="de-DE" dirty="0" err="1"/>
              <a:t>can</a:t>
            </a:r>
            <a:r>
              <a:rPr lang="de-DE" dirty="0"/>
              <a:t> </a:t>
            </a:r>
            <a:r>
              <a:rPr lang="de-DE" dirty="0" err="1"/>
              <a:t>make</a:t>
            </a:r>
            <a:r>
              <a:rPr lang="de-DE" dirty="0"/>
              <a:t> </a:t>
            </a:r>
            <a:r>
              <a:rPr lang="de-DE" dirty="0" err="1"/>
              <a:t>more</a:t>
            </a:r>
            <a:r>
              <a:rPr lang="de-DE" dirty="0"/>
              <a:t> </a:t>
            </a:r>
            <a:r>
              <a:rPr lang="de-DE" dirty="0" err="1"/>
              <a:t>low</a:t>
            </a:r>
            <a:r>
              <a:rPr lang="de-DE" dirty="0"/>
              <a:t>-grade </a:t>
            </a:r>
            <a:r>
              <a:rPr lang="de-DE" dirty="0" err="1"/>
              <a:t>heat</a:t>
            </a:r>
            <a:r>
              <a:rPr lang="de-DE" dirty="0"/>
              <a:t> </a:t>
            </a:r>
            <a:r>
              <a:rPr lang="de-DE" dirty="0" err="1"/>
              <a:t>sources</a:t>
            </a:r>
            <a:r>
              <a:rPr lang="de-DE" dirty="0"/>
              <a:t> </a:t>
            </a:r>
            <a:r>
              <a:rPr lang="de-DE" dirty="0" err="1"/>
              <a:t>usable</a:t>
            </a:r>
            <a:r>
              <a:rPr lang="de-DE" dirty="0"/>
              <a:t>.</a:t>
            </a:r>
          </a:p>
        </p:txBody>
      </p:sp>
    </p:spTree>
    <p:extLst>
      <p:ext uri="{BB962C8B-B14F-4D97-AF65-F5344CB8AC3E}">
        <p14:creationId xmlns:p14="http://schemas.microsoft.com/office/powerpoint/2010/main" val="2759247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9CE78-A6C1-1559-3116-E7E45233ECB0}"/>
              </a:ext>
            </a:extLst>
          </p:cNvPr>
          <p:cNvSpPr>
            <a:spLocks noGrp="1"/>
          </p:cNvSpPr>
          <p:nvPr>
            <p:ph type="body" sz="quarter" idx="30"/>
          </p:nvPr>
        </p:nvSpPr>
        <p:spPr/>
        <p:txBody>
          <a:bodyPr/>
          <a:lstStyle/>
          <a:p>
            <a:r>
              <a:rPr lang="de-DE" dirty="0"/>
              <a:t>Working </a:t>
            </a:r>
            <a:r>
              <a:rPr lang="de-DE" dirty="0" err="1"/>
              <a:t>with</a:t>
            </a:r>
            <a:r>
              <a:rPr lang="de-DE" dirty="0"/>
              <a:t> </a:t>
            </a:r>
            <a:r>
              <a:rPr lang="de-DE" dirty="0" err="1"/>
              <a:t>owners</a:t>
            </a:r>
            <a:r>
              <a:rPr lang="de-DE" dirty="0"/>
              <a:t> </a:t>
            </a:r>
            <a:r>
              <a:rPr lang="de-DE" dirty="0" err="1"/>
              <a:t>of</a:t>
            </a:r>
            <a:r>
              <a:rPr lang="de-DE" dirty="0"/>
              <a:t> </a:t>
            </a:r>
            <a:r>
              <a:rPr lang="de-DE" dirty="0" err="1"/>
              <a:t>problematic</a:t>
            </a:r>
            <a:r>
              <a:rPr lang="de-DE" dirty="0"/>
              <a:t> </a:t>
            </a:r>
            <a:r>
              <a:rPr lang="de-DE" dirty="0" err="1"/>
              <a:t>buildings</a:t>
            </a:r>
            <a:endParaRPr lang="de-DE" dirty="0"/>
          </a:p>
        </p:txBody>
      </p:sp>
      <p:sp>
        <p:nvSpPr>
          <p:cNvPr id="3" name="Text Placeholder 2">
            <a:extLst>
              <a:ext uri="{FF2B5EF4-FFF2-40B4-BE49-F238E27FC236}">
                <a16:creationId xmlns:a16="http://schemas.microsoft.com/office/drawing/2014/main" id="{7CBB886A-DB2D-5282-4F14-93A25F5D760C}"/>
              </a:ext>
            </a:extLst>
          </p:cNvPr>
          <p:cNvSpPr>
            <a:spLocks noGrp="1"/>
          </p:cNvSpPr>
          <p:nvPr>
            <p:ph type="body" sz="quarter" idx="48"/>
          </p:nvPr>
        </p:nvSpPr>
        <p:spPr/>
        <p:txBody>
          <a:bodyPr/>
          <a:lstStyle/>
          <a:p>
            <a:r>
              <a:rPr lang="de-DE" sz="2000" b="1" dirty="0" err="1"/>
              <a:t>When</a:t>
            </a:r>
            <a:r>
              <a:rPr lang="de-DE" sz="2000" b="1" dirty="0"/>
              <a:t> </a:t>
            </a:r>
            <a:r>
              <a:rPr lang="de-DE" sz="2000" b="1" dirty="0" err="1"/>
              <a:t>poor</a:t>
            </a:r>
            <a:r>
              <a:rPr lang="de-DE" sz="2000" b="1" dirty="0"/>
              <a:t> </a:t>
            </a:r>
            <a:r>
              <a:rPr lang="de-DE" sz="2000" b="1" dirty="0" err="1"/>
              <a:t>performance</a:t>
            </a:r>
            <a:r>
              <a:rPr lang="de-DE" sz="2000" b="1" dirty="0"/>
              <a:t> </a:t>
            </a:r>
            <a:r>
              <a:rPr lang="de-DE" sz="2000" b="1" dirty="0" err="1"/>
              <a:t>is</a:t>
            </a:r>
            <a:r>
              <a:rPr lang="de-DE" sz="2000" b="1" dirty="0"/>
              <a:t> </a:t>
            </a:r>
            <a:r>
              <a:rPr lang="de-DE" sz="2000" b="1" dirty="0" err="1"/>
              <a:t>identified</a:t>
            </a:r>
            <a:r>
              <a:rPr lang="de-DE" sz="2000" b="1" dirty="0"/>
              <a:t>:</a:t>
            </a:r>
          </a:p>
          <a:p>
            <a:pPr marL="457200" indent="-457200">
              <a:buFont typeface="+mj-lt"/>
              <a:buAutoNum type="arabicPeriod"/>
            </a:pPr>
            <a:r>
              <a:rPr lang="de-DE" sz="2000" dirty="0" err="1"/>
              <a:t>Explain</a:t>
            </a:r>
            <a:r>
              <a:rPr lang="de-DE" sz="2000" dirty="0"/>
              <a:t> </a:t>
            </a:r>
            <a:r>
              <a:rPr lang="de-DE" sz="2000" dirty="0" err="1"/>
              <a:t>the</a:t>
            </a:r>
            <a:r>
              <a:rPr lang="de-DE" sz="2000" dirty="0"/>
              <a:t> </a:t>
            </a:r>
            <a:r>
              <a:rPr lang="de-DE" sz="2000" dirty="0" err="1"/>
              <a:t>observed</a:t>
            </a:r>
            <a:r>
              <a:rPr lang="de-DE" sz="2000" dirty="0"/>
              <a:t> </a:t>
            </a:r>
            <a:r>
              <a:rPr lang="de-DE" sz="2000" dirty="0" err="1"/>
              <a:t>symptom</a:t>
            </a:r>
            <a:r>
              <a:rPr lang="de-DE" sz="2000" dirty="0"/>
              <a:t> in </a:t>
            </a:r>
            <a:r>
              <a:rPr lang="de-DE" sz="2000" dirty="0" err="1"/>
              <a:t>clear</a:t>
            </a:r>
            <a:r>
              <a:rPr lang="de-DE" sz="2000" dirty="0"/>
              <a:t> </a:t>
            </a:r>
            <a:r>
              <a:rPr lang="de-DE" sz="2000" dirty="0" err="1"/>
              <a:t>terms</a:t>
            </a:r>
            <a:r>
              <a:rPr lang="de-DE" sz="2000" dirty="0"/>
              <a:t>. </a:t>
            </a:r>
          </a:p>
          <a:p>
            <a:pPr marL="457200" indent="-457200">
              <a:buFont typeface="+mj-lt"/>
              <a:buAutoNum type="arabicPeriod"/>
            </a:pPr>
            <a:r>
              <a:rPr lang="de-DE" sz="2000" dirty="0"/>
              <a:t>Show </a:t>
            </a:r>
            <a:r>
              <a:rPr lang="de-DE" sz="2000" dirty="0" err="1"/>
              <a:t>the</a:t>
            </a:r>
            <a:r>
              <a:rPr lang="de-DE" sz="2000" dirty="0"/>
              <a:t> </a:t>
            </a:r>
            <a:r>
              <a:rPr lang="de-DE" sz="2000" dirty="0" err="1"/>
              <a:t>supporting</a:t>
            </a:r>
            <a:r>
              <a:rPr lang="de-DE" sz="2000" dirty="0"/>
              <a:t> </a:t>
            </a:r>
            <a:r>
              <a:rPr lang="de-DE" sz="2000" dirty="0" err="1"/>
              <a:t>readings</a:t>
            </a:r>
            <a:r>
              <a:rPr lang="de-DE" sz="2000" dirty="0"/>
              <a:t> </a:t>
            </a:r>
            <a:r>
              <a:rPr lang="de-DE" sz="2000" dirty="0" err="1"/>
              <a:t>or</a:t>
            </a:r>
            <a:r>
              <a:rPr lang="de-DE" sz="2000" dirty="0"/>
              <a:t> </a:t>
            </a:r>
            <a:r>
              <a:rPr lang="de-DE" sz="2000" dirty="0" err="1"/>
              <a:t>trend</a:t>
            </a:r>
            <a:r>
              <a:rPr lang="de-DE" sz="2000" dirty="0"/>
              <a:t>. </a:t>
            </a:r>
          </a:p>
          <a:p>
            <a:pPr marL="457200" indent="-457200">
              <a:buFont typeface="+mj-lt"/>
              <a:buAutoNum type="arabicPeriod"/>
            </a:pPr>
            <a:r>
              <a:rPr lang="de-DE" sz="2000" dirty="0" err="1"/>
              <a:t>Avoid</a:t>
            </a:r>
            <a:r>
              <a:rPr lang="de-DE" sz="2000" dirty="0"/>
              <a:t> </a:t>
            </a:r>
            <a:r>
              <a:rPr lang="de-DE" sz="2000" dirty="0" err="1"/>
              <a:t>claiming</a:t>
            </a:r>
            <a:r>
              <a:rPr lang="de-DE" sz="2000" dirty="0"/>
              <a:t> a root </a:t>
            </a:r>
            <a:r>
              <a:rPr lang="de-DE" sz="2000" dirty="0" err="1"/>
              <a:t>cause</a:t>
            </a:r>
            <a:r>
              <a:rPr lang="de-DE" sz="2000" dirty="0"/>
              <a:t> </a:t>
            </a:r>
            <a:r>
              <a:rPr lang="de-DE" sz="2000" dirty="0" err="1"/>
              <a:t>before</a:t>
            </a:r>
            <a:r>
              <a:rPr lang="de-DE" sz="2000" dirty="0"/>
              <a:t> </a:t>
            </a:r>
            <a:r>
              <a:rPr lang="de-DE" sz="2000" dirty="0" err="1"/>
              <a:t>checks</a:t>
            </a:r>
            <a:r>
              <a:rPr lang="de-DE" sz="2000" dirty="0"/>
              <a:t> </a:t>
            </a:r>
            <a:r>
              <a:rPr lang="de-DE" sz="2000" dirty="0" err="1"/>
              <a:t>are</a:t>
            </a:r>
            <a:r>
              <a:rPr lang="de-DE" sz="2000" dirty="0"/>
              <a:t> </a:t>
            </a:r>
            <a:r>
              <a:rPr lang="de-DE" sz="2000" dirty="0" err="1"/>
              <a:t>complete</a:t>
            </a:r>
            <a:r>
              <a:rPr lang="de-DE" sz="2000" dirty="0"/>
              <a:t>. </a:t>
            </a:r>
          </a:p>
          <a:p>
            <a:pPr marL="457200" indent="-457200">
              <a:buFont typeface="+mj-lt"/>
              <a:buAutoNum type="arabicPeriod"/>
            </a:pPr>
            <a:r>
              <a:rPr lang="de-DE" sz="2000" dirty="0" err="1"/>
              <a:t>Recommend</a:t>
            </a:r>
            <a:r>
              <a:rPr lang="de-DE" sz="2000" dirty="0"/>
              <a:t> a </a:t>
            </a:r>
            <a:r>
              <a:rPr lang="de-DE" sz="2000" dirty="0" err="1"/>
              <a:t>practical</a:t>
            </a:r>
            <a:r>
              <a:rPr lang="de-DE" sz="2000" dirty="0"/>
              <a:t> </a:t>
            </a:r>
            <a:r>
              <a:rPr lang="de-DE" sz="2000" dirty="0" err="1"/>
              <a:t>first</a:t>
            </a:r>
            <a:r>
              <a:rPr lang="de-DE" sz="2000" dirty="0"/>
              <a:t> </a:t>
            </a:r>
            <a:r>
              <a:rPr lang="de-DE" sz="2000" dirty="0" err="1"/>
              <a:t>action</a:t>
            </a:r>
            <a:r>
              <a:rPr lang="de-DE" sz="2000" dirty="0"/>
              <a:t>. </a:t>
            </a:r>
          </a:p>
          <a:p>
            <a:pPr marL="457200" indent="-457200">
              <a:buFont typeface="+mj-lt"/>
              <a:buAutoNum type="arabicPeriod"/>
            </a:pPr>
            <a:r>
              <a:rPr lang="de-DE" sz="2000" dirty="0" err="1"/>
              <a:t>Identify</a:t>
            </a:r>
            <a:r>
              <a:rPr lang="de-DE" sz="2000" dirty="0"/>
              <a:t> </a:t>
            </a:r>
            <a:r>
              <a:rPr lang="de-DE" sz="2000" dirty="0" err="1"/>
              <a:t>who</a:t>
            </a:r>
            <a:r>
              <a:rPr lang="de-DE" sz="2000" dirty="0"/>
              <a:t> </a:t>
            </a:r>
            <a:r>
              <a:rPr lang="de-DE" sz="2000" dirty="0" err="1"/>
              <a:t>is</a:t>
            </a:r>
            <a:r>
              <a:rPr lang="de-DE" sz="2000" dirty="0"/>
              <a:t> </a:t>
            </a:r>
            <a:r>
              <a:rPr lang="de-DE" sz="2000" dirty="0" err="1"/>
              <a:t>responsible</a:t>
            </a:r>
            <a:r>
              <a:rPr lang="de-DE" sz="2000" dirty="0"/>
              <a:t> </a:t>
            </a:r>
            <a:r>
              <a:rPr lang="de-DE" sz="2000" dirty="0" err="1"/>
              <a:t>for</a:t>
            </a:r>
            <a:r>
              <a:rPr lang="de-DE" sz="2000" dirty="0"/>
              <a:t> </a:t>
            </a:r>
            <a:r>
              <a:rPr lang="de-DE" sz="2000" dirty="0" err="1"/>
              <a:t>further</a:t>
            </a:r>
            <a:r>
              <a:rPr lang="de-DE" sz="2000" dirty="0"/>
              <a:t> </a:t>
            </a:r>
            <a:r>
              <a:rPr lang="de-DE" sz="2000" dirty="0" err="1"/>
              <a:t>investigation</a:t>
            </a:r>
            <a:r>
              <a:rPr lang="de-DE" sz="2000" dirty="0"/>
              <a:t>. </a:t>
            </a:r>
          </a:p>
          <a:p>
            <a:pPr marL="457200" indent="-457200">
              <a:buFont typeface="+mj-lt"/>
              <a:buAutoNum type="arabicPeriod"/>
            </a:pPr>
            <a:r>
              <a:rPr lang="de-DE" sz="2000" dirty="0" err="1"/>
              <a:t>Verify</a:t>
            </a:r>
            <a:r>
              <a:rPr lang="de-DE" sz="2000" dirty="0"/>
              <a:t> </a:t>
            </a:r>
            <a:r>
              <a:rPr lang="de-DE" sz="2000" dirty="0" err="1"/>
              <a:t>performance</a:t>
            </a:r>
            <a:r>
              <a:rPr lang="de-DE" sz="2000" dirty="0"/>
              <a:t> after </a:t>
            </a:r>
            <a:r>
              <a:rPr lang="de-DE" sz="2000" dirty="0" err="1"/>
              <a:t>corrective</a:t>
            </a:r>
            <a:r>
              <a:rPr lang="de-DE" sz="2000" dirty="0"/>
              <a:t> </a:t>
            </a:r>
            <a:r>
              <a:rPr lang="de-DE" sz="2000" dirty="0" err="1"/>
              <a:t>work</a:t>
            </a:r>
            <a:r>
              <a:rPr lang="de-DE" sz="2000" dirty="0"/>
              <a:t>. </a:t>
            </a:r>
          </a:p>
          <a:p>
            <a:endParaRPr lang="de-DE" sz="2000" b="1" dirty="0"/>
          </a:p>
          <a:p>
            <a:r>
              <a:rPr lang="de-DE" sz="2000" b="1" dirty="0" err="1"/>
              <a:t>Examples</a:t>
            </a:r>
            <a:r>
              <a:rPr lang="de-DE" sz="2000" b="1" dirty="0"/>
              <a:t> </a:t>
            </a:r>
            <a:r>
              <a:rPr lang="de-DE" sz="2000" b="1" dirty="0" err="1"/>
              <a:t>of</a:t>
            </a:r>
            <a:r>
              <a:rPr lang="de-DE" sz="2000" b="1" dirty="0"/>
              <a:t> support </a:t>
            </a:r>
            <a:r>
              <a:rPr lang="de-DE" sz="2000" b="1" dirty="0" err="1"/>
              <a:t>may</a:t>
            </a:r>
            <a:r>
              <a:rPr lang="de-DE" sz="2000" b="1" dirty="0"/>
              <a:t> </a:t>
            </a:r>
            <a:r>
              <a:rPr lang="de-DE" sz="2000" b="1" dirty="0" err="1"/>
              <a:t>include</a:t>
            </a:r>
            <a:r>
              <a:rPr lang="de-DE" sz="2000" b="1" dirty="0"/>
              <a:t>:</a:t>
            </a:r>
          </a:p>
          <a:p>
            <a:pPr marL="342900" indent="-342900">
              <a:buFont typeface="Arial" panose="020B0604020202020204" pitchFamily="34" charset="0"/>
              <a:buChar char="•"/>
            </a:pPr>
            <a:r>
              <a:rPr lang="de-DE" sz="2000" dirty="0" err="1"/>
              <a:t>guidance</a:t>
            </a:r>
            <a:r>
              <a:rPr lang="de-DE" sz="2000" dirty="0"/>
              <a:t> on </a:t>
            </a:r>
            <a:r>
              <a:rPr lang="de-DE" sz="2000" dirty="0" err="1"/>
              <a:t>common</a:t>
            </a:r>
            <a:r>
              <a:rPr lang="de-DE" sz="2000" dirty="0"/>
              <a:t> </a:t>
            </a:r>
            <a:r>
              <a:rPr lang="de-DE" sz="2000" dirty="0" err="1"/>
              <a:t>causes</a:t>
            </a:r>
            <a:r>
              <a:rPr lang="de-DE" sz="2000" dirty="0"/>
              <a:t>; </a:t>
            </a:r>
          </a:p>
          <a:p>
            <a:pPr marL="342900" indent="-342900">
              <a:buFont typeface="Arial" panose="020B0604020202020204" pitchFamily="34" charset="0"/>
              <a:buChar char="•"/>
            </a:pPr>
            <a:r>
              <a:rPr lang="de-DE" sz="2000" dirty="0"/>
              <a:t>an interface </a:t>
            </a:r>
            <a:r>
              <a:rPr lang="de-DE" sz="2000" dirty="0" err="1"/>
              <a:t>inspection</a:t>
            </a:r>
            <a:r>
              <a:rPr lang="de-DE" sz="2000" dirty="0"/>
              <a:t>; </a:t>
            </a:r>
          </a:p>
          <a:p>
            <a:pPr marL="342900" indent="-342900">
              <a:buFont typeface="Arial" panose="020B0604020202020204" pitchFamily="34" charset="0"/>
              <a:buChar char="•"/>
            </a:pPr>
            <a:r>
              <a:rPr lang="de-DE" sz="2000" dirty="0" err="1"/>
              <a:t>control</a:t>
            </a:r>
            <a:r>
              <a:rPr lang="de-DE" sz="2000" dirty="0"/>
              <a:t> review; </a:t>
            </a:r>
          </a:p>
          <a:p>
            <a:pPr marL="342900" indent="-342900">
              <a:buFont typeface="Arial" panose="020B0604020202020204" pitchFamily="34" charset="0"/>
              <a:buChar char="•"/>
            </a:pPr>
            <a:r>
              <a:rPr lang="de-DE" sz="2000" dirty="0" err="1"/>
              <a:t>balancing</a:t>
            </a:r>
            <a:r>
              <a:rPr lang="de-DE" sz="2000" dirty="0"/>
              <a:t> </a:t>
            </a:r>
            <a:r>
              <a:rPr lang="de-DE" sz="2000" dirty="0" err="1"/>
              <a:t>or</a:t>
            </a:r>
            <a:r>
              <a:rPr lang="de-DE" sz="2000" dirty="0"/>
              <a:t> </a:t>
            </a:r>
            <a:r>
              <a:rPr lang="de-DE" sz="2000" dirty="0" err="1"/>
              <a:t>recommissioning</a:t>
            </a:r>
            <a:r>
              <a:rPr lang="de-DE" sz="2000" dirty="0"/>
              <a:t>; </a:t>
            </a:r>
          </a:p>
          <a:p>
            <a:pPr marL="342900" indent="-342900">
              <a:buFont typeface="Arial" panose="020B0604020202020204" pitchFamily="34" charset="0"/>
              <a:buChar char="•"/>
            </a:pPr>
            <a:r>
              <a:rPr lang="de-DE" sz="2000" dirty="0" err="1"/>
              <a:t>monitoring</a:t>
            </a:r>
            <a:r>
              <a:rPr lang="de-DE" sz="2000" dirty="0"/>
              <a:t> after </a:t>
            </a:r>
            <a:r>
              <a:rPr lang="de-DE" sz="2000" dirty="0" err="1"/>
              <a:t>changes</a:t>
            </a:r>
            <a:r>
              <a:rPr lang="de-DE" sz="2000" dirty="0"/>
              <a:t>.</a:t>
            </a:r>
          </a:p>
        </p:txBody>
      </p:sp>
    </p:spTree>
    <p:extLst>
      <p:ext uri="{BB962C8B-B14F-4D97-AF65-F5344CB8AC3E}">
        <p14:creationId xmlns:p14="http://schemas.microsoft.com/office/powerpoint/2010/main" val="2840791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39AEB7-3525-22E7-DAFD-233ECC518BCA}"/>
              </a:ext>
            </a:extLst>
          </p:cNvPr>
          <p:cNvSpPr>
            <a:spLocks noGrp="1"/>
          </p:cNvSpPr>
          <p:nvPr>
            <p:ph type="body" sz="quarter" idx="30"/>
          </p:nvPr>
        </p:nvSpPr>
        <p:spPr>
          <a:xfrm>
            <a:off x="854280" y="553870"/>
            <a:ext cx="10483431" cy="1176075"/>
          </a:xfrm>
        </p:spPr>
        <p:txBody>
          <a:bodyPr/>
          <a:lstStyle/>
          <a:p>
            <a:r>
              <a:rPr lang="de-DE" dirty="0" err="1"/>
              <a:t>Improvement</a:t>
            </a:r>
            <a:r>
              <a:rPr lang="de-DE" dirty="0"/>
              <a:t> </a:t>
            </a:r>
            <a:r>
              <a:rPr lang="de-DE" dirty="0" err="1"/>
              <a:t>hierarchy</a:t>
            </a:r>
            <a:r>
              <a:rPr lang="de-DE" dirty="0"/>
              <a:t>: fix </a:t>
            </a:r>
            <a:r>
              <a:rPr lang="de-DE" dirty="0" err="1"/>
              <a:t>fundamentals</a:t>
            </a:r>
            <a:r>
              <a:rPr lang="de-DE" dirty="0"/>
              <a:t> </a:t>
            </a:r>
            <a:r>
              <a:rPr lang="de-DE" dirty="0" err="1"/>
              <a:t>first</a:t>
            </a:r>
            <a:r>
              <a:rPr lang="de-DE" dirty="0"/>
              <a:t>,</a:t>
            </a:r>
            <a:br>
              <a:rPr lang="de-DE" dirty="0"/>
            </a:br>
            <a:r>
              <a:rPr lang="de-DE" dirty="0" err="1"/>
              <a:t>use</a:t>
            </a:r>
            <a:r>
              <a:rPr lang="de-DE" dirty="0"/>
              <a:t> </a:t>
            </a:r>
            <a:r>
              <a:rPr lang="de-DE" dirty="0" err="1"/>
              <a:t>the</a:t>
            </a:r>
            <a:r>
              <a:rPr lang="de-DE" dirty="0"/>
              <a:t> least-disruptive </a:t>
            </a:r>
            <a:r>
              <a:rPr lang="de-DE" dirty="0" err="1"/>
              <a:t>effective</a:t>
            </a:r>
            <a:r>
              <a:rPr lang="de-DE" dirty="0"/>
              <a:t> </a:t>
            </a:r>
            <a:r>
              <a:rPr lang="de-DE" dirty="0" err="1"/>
              <a:t>intervention</a:t>
            </a:r>
            <a:endParaRPr lang="de-DE" dirty="0"/>
          </a:p>
          <a:p>
            <a:endParaRPr lang="de-DE" dirty="0"/>
          </a:p>
        </p:txBody>
      </p:sp>
      <p:sp>
        <p:nvSpPr>
          <p:cNvPr id="3" name="Text Placeholder 2">
            <a:extLst>
              <a:ext uri="{FF2B5EF4-FFF2-40B4-BE49-F238E27FC236}">
                <a16:creationId xmlns:a16="http://schemas.microsoft.com/office/drawing/2014/main" id="{B991F76F-CAB2-CC47-FC55-CE000ED65C5C}"/>
              </a:ext>
            </a:extLst>
          </p:cNvPr>
          <p:cNvSpPr>
            <a:spLocks noGrp="1"/>
          </p:cNvSpPr>
          <p:nvPr>
            <p:ph type="body" sz="quarter" idx="48"/>
          </p:nvPr>
        </p:nvSpPr>
        <p:spPr>
          <a:xfrm>
            <a:off x="854282" y="1864553"/>
            <a:ext cx="10066637" cy="4439577"/>
          </a:xfrm>
        </p:spPr>
        <p:txBody>
          <a:bodyPr/>
          <a:lstStyle/>
          <a:p>
            <a:r>
              <a:rPr lang="de-DE" sz="2000" b="1" dirty="0"/>
              <a:t>1. </a:t>
            </a:r>
            <a:r>
              <a:rPr lang="de-DE" sz="2000" b="1" dirty="0" err="1"/>
              <a:t>Verify</a:t>
            </a:r>
            <a:r>
              <a:rPr lang="de-DE" sz="2000" b="1" dirty="0"/>
              <a:t> </a:t>
            </a:r>
            <a:r>
              <a:rPr lang="de-DE" sz="2000" dirty="0" err="1"/>
              <a:t>the</a:t>
            </a:r>
            <a:r>
              <a:rPr lang="de-DE" sz="2000" dirty="0"/>
              <a:t> </a:t>
            </a:r>
            <a:r>
              <a:rPr lang="de-DE" sz="2000" dirty="0" err="1"/>
              <a:t>data</a:t>
            </a:r>
            <a:r>
              <a:rPr lang="de-DE" sz="2000" dirty="0"/>
              <a:t>, </a:t>
            </a:r>
            <a:r>
              <a:rPr lang="de-DE" sz="2000" dirty="0" err="1"/>
              <a:t>operating</a:t>
            </a:r>
            <a:r>
              <a:rPr lang="de-DE" sz="2000" dirty="0"/>
              <a:t> </a:t>
            </a:r>
            <a:r>
              <a:rPr lang="de-DE" sz="2000" dirty="0" err="1"/>
              <a:t>mode</a:t>
            </a:r>
            <a:r>
              <a:rPr lang="de-DE" sz="2000" dirty="0"/>
              <a:t> and </a:t>
            </a:r>
            <a:r>
              <a:rPr lang="de-DE" sz="2000" dirty="0" err="1"/>
              <a:t>approved</a:t>
            </a:r>
            <a:r>
              <a:rPr lang="de-DE" sz="2000" dirty="0"/>
              <a:t> design, </a:t>
            </a:r>
            <a:r>
              <a:rPr lang="de-DE" sz="2000" dirty="0" err="1"/>
              <a:t>confirm</a:t>
            </a:r>
            <a:r>
              <a:rPr lang="de-DE" sz="2000" dirty="0"/>
              <a:t> </a:t>
            </a:r>
            <a:r>
              <a:rPr lang="de-DE" sz="2000" dirty="0" err="1"/>
              <a:t>sensors</a:t>
            </a:r>
            <a:r>
              <a:rPr lang="de-DE" sz="2000" dirty="0"/>
              <a:t> </a:t>
            </a:r>
            <a:r>
              <a:rPr lang="de-DE" sz="2000" dirty="0" err="1"/>
              <a:t>locations</a:t>
            </a:r>
            <a:r>
              <a:rPr lang="de-DE" sz="2000" dirty="0"/>
              <a:t>, </a:t>
            </a:r>
            <a:r>
              <a:rPr lang="de-DE" sz="2000" dirty="0" err="1"/>
              <a:t>inspect</a:t>
            </a:r>
            <a:r>
              <a:rPr lang="de-DE" sz="2000" dirty="0"/>
              <a:t> </a:t>
            </a:r>
            <a:r>
              <a:rPr lang="de-DE" sz="2000" dirty="0" err="1"/>
              <a:t>for</a:t>
            </a:r>
            <a:r>
              <a:rPr lang="de-DE" sz="2000" dirty="0"/>
              <a:t> </a:t>
            </a:r>
            <a:r>
              <a:rPr lang="de-DE" sz="2000" dirty="0" err="1"/>
              <a:t>leakage</a:t>
            </a:r>
            <a:r>
              <a:rPr lang="de-DE" sz="2000" dirty="0"/>
              <a:t>, </a:t>
            </a:r>
            <a:r>
              <a:rPr lang="de-DE" sz="2000" dirty="0" err="1"/>
              <a:t>bypass</a:t>
            </a:r>
            <a:r>
              <a:rPr lang="de-DE" sz="2000" dirty="0"/>
              <a:t> </a:t>
            </a:r>
            <a:r>
              <a:rPr lang="de-DE" sz="2000" dirty="0" err="1"/>
              <a:t>flow</a:t>
            </a:r>
            <a:r>
              <a:rPr lang="de-DE" sz="2000" dirty="0"/>
              <a:t> and </a:t>
            </a:r>
            <a:r>
              <a:rPr lang="de-DE" sz="2000" dirty="0" err="1"/>
              <a:t>active</a:t>
            </a:r>
            <a:r>
              <a:rPr lang="de-DE" sz="2000" dirty="0"/>
              <a:t> </a:t>
            </a:r>
            <a:r>
              <a:rPr lang="de-DE" sz="2000" dirty="0" err="1"/>
              <a:t>alarms</a:t>
            </a:r>
            <a:r>
              <a:rPr lang="de-DE" sz="2000" dirty="0"/>
              <a:t>. </a:t>
            </a:r>
          </a:p>
          <a:p>
            <a:r>
              <a:rPr lang="de-DE" sz="2000" b="1" dirty="0"/>
              <a:t>2. </a:t>
            </a:r>
            <a:r>
              <a:rPr lang="de-DE" sz="2000" b="1" dirty="0" err="1"/>
              <a:t>Repair</a:t>
            </a:r>
            <a:r>
              <a:rPr lang="de-DE" sz="2000" b="1" dirty="0"/>
              <a:t> </a:t>
            </a:r>
            <a:r>
              <a:rPr lang="de-DE" sz="2000" dirty="0" err="1"/>
              <a:t>failed</a:t>
            </a:r>
            <a:r>
              <a:rPr lang="de-DE" sz="2000" dirty="0"/>
              <a:t> </a:t>
            </a:r>
            <a:r>
              <a:rPr lang="de-DE" sz="2000" dirty="0" err="1"/>
              <a:t>valves</a:t>
            </a:r>
            <a:r>
              <a:rPr lang="de-DE" sz="2000" dirty="0"/>
              <a:t>, </a:t>
            </a:r>
            <a:r>
              <a:rPr lang="de-DE" sz="2000" dirty="0" err="1"/>
              <a:t>actuators</a:t>
            </a:r>
            <a:r>
              <a:rPr lang="de-DE" sz="2000" dirty="0"/>
              <a:t>, </a:t>
            </a:r>
            <a:r>
              <a:rPr lang="de-DE" sz="2000" dirty="0" err="1"/>
              <a:t>sensors</a:t>
            </a:r>
            <a:r>
              <a:rPr lang="de-DE" sz="2000" dirty="0"/>
              <a:t>, </a:t>
            </a:r>
            <a:r>
              <a:rPr lang="de-DE" sz="2000" dirty="0" err="1"/>
              <a:t>pumps</a:t>
            </a:r>
            <a:r>
              <a:rPr lang="de-DE" sz="2000" dirty="0"/>
              <a:t> and </a:t>
            </a:r>
            <a:r>
              <a:rPr lang="de-DE" sz="2000" dirty="0" err="1"/>
              <a:t>blocked</a:t>
            </a:r>
            <a:r>
              <a:rPr lang="de-DE" sz="2000" dirty="0"/>
              <a:t> </a:t>
            </a:r>
            <a:r>
              <a:rPr lang="de-DE" sz="2000" dirty="0" err="1"/>
              <a:t>strainers</a:t>
            </a:r>
            <a:r>
              <a:rPr lang="de-DE" sz="2000" dirty="0"/>
              <a:t>. </a:t>
            </a:r>
          </a:p>
          <a:p>
            <a:r>
              <a:rPr lang="de-DE" sz="2000" b="1" dirty="0"/>
              <a:t>3. </a:t>
            </a:r>
            <a:r>
              <a:rPr lang="de-DE" sz="2000" b="1" dirty="0" err="1"/>
              <a:t>Recommission</a:t>
            </a:r>
            <a:r>
              <a:rPr lang="de-DE" sz="2000" b="1" dirty="0"/>
              <a:t> </a:t>
            </a:r>
            <a:r>
              <a:rPr lang="de-DE" sz="2000" dirty="0" err="1"/>
              <a:t>control-valve</a:t>
            </a:r>
            <a:r>
              <a:rPr lang="de-DE" sz="2000" dirty="0"/>
              <a:t> </a:t>
            </a:r>
            <a:r>
              <a:rPr lang="de-DE" sz="2000" dirty="0" err="1"/>
              <a:t>settings</a:t>
            </a:r>
            <a:r>
              <a:rPr lang="de-DE" sz="2000" dirty="0"/>
              <a:t>; differential </a:t>
            </a:r>
            <a:r>
              <a:rPr lang="de-DE" sz="2000" dirty="0" err="1"/>
              <a:t>pressure</a:t>
            </a:r>
            <a:r>
              <a:rPr lang="de-DE" sz="2000" dirty="0"/>
              <a:t>; </a:t>
            </a:r>
            <a:r>
              <a:rPr lang="de-DE" sz="2000" dirty="0" err="1"/>
              <a:t>heating</a:t>
            </a:r>
            <a:r>
              <a:rPr lang="de-DE" sz="2000" dirty="0"/>
              <a:t> </a:t>
            </a:r>
            <a:r>
              <a:rPr lang="de-DE" sz="2000" dirty="0" err="1"/>
              <a:t>curve</a:t>
            </a:r>
            <a:r>
              <a:rPr lang="de-DE" sz="2000" dirty="0"/>
              <a:t>; pump </a:t>
            </a:r>
            <a:r>
              <a:rPr lang="de-DE" sz="2000" dirty="0" err="1"/>
              <a:t>mode</a:t>
            </a:r>
            <a:r>
              <a:rPr lang="de-DE" sz="2000" dirty="0"/>
              <a:t>; DHW and </a:t>
            </a:r>
            <a:r>
              <a:rPr lang="de-DE" sz="2000" dirty="0" err="1"/>
              <a:t>standby</a:t>
            </a:r>
            <a:r>
              <a:rPr lang="de-DE" sz="2000" dirty="0"/>
              <a:t> </a:t>
            </a:r>
            <a:r>
              <a:rPr lang="de-DE" sz="2000" dirty="0" err="1"/>
              <a:t>settings</a:t>
            </a:r>
            <a:r>
              <a:rPr lang="de-DE" sz="2000" dirty="0"/>
              <a:t>; </a:t>
            </a:r>
            <a:r>
              <a:rPr lang="de-DE" sz="2000" dirty="0" err="1"/>
              <a:t>hydraulic</a:t>
            </a:r>
            <a:r>
              <a:rPr lang="de-DE" sz="2000" dirty="0"/>
              <a:t> </a:t>
            </a:r>
            <a:r>
              <a:rPr lang="de-DE" sz="2000" dirty="0" err="1"/>
              <a:t>balancing</a:t>
            </a:r>
            <a:r>
              <a:rPr lang="de-DE" sz="2000" dirty="0"/>
              <a:t>. </a:t>
            </a:r>
          </a:p>
          <a:p>
            <a:r>
              <a:rPr lang="de-DE" sz="2000" b="1" dirty="0"/>
              <a:t>4. </a:t>
            </a:r>
            <a:r>
              <a:rPr lang="de-DE" sz="2000" b="1" dirty="0" err="1"/>
              <a:t>Optimise</a:t>
            </a:r>
            <a:r>
              <a:rPr lang="de-DE" sz="2000" dirty="0"/>
              <a:t> </a:t>
            </a:r>
            <a:r>
              <a:rPr lang="de-DE" sz="2000" dirty="0" err="1"/>
              <a:t>schedules</a:t>
            </a:r>
            <a:r>
              <a:rPr lang="de-DE" sz="2000" dirty="0"/>
              <a:t> and </a:t>
            </a:r>
            <a:r>
              <a:rPr lang="de-DE" sz="2000" dirty="0" err="1"/>
              <a:t>control</a:t>
            </a:r>
            <a:r>
              <a:rPr lang="de-DE" sz="2000" dirty="0"/>
              <a:t> </a:t>
            </a:r>
            <a:r>
              <a:rPr lang="de-DE" sz="2000" dirty="0" err="1"/>
              <a:t>logic</a:t>
            </a:r>
            <a:r>
              <a:rPr lang="de-DE" sz="2000" dirty="0"/>
              <a:t>. </a:t>
            </a:r>
          </a:p>
          <a:p>
            <a:r>
              <a:rPr lang="de-DE" sz="2000" b="1" dirty="0"/>
              <a:t>5. Upgrade</a:t>
            </a:r>
            <a:r>
              <a:rPr lang="de-DE" sz="2000" dirty="0"/>
              <a:t> </a:t>
            </a:r>
            <a:r>
              <a:rPr lang="de-DE" sz="2000" dirty="0" err="1"/>
              <a:t>components</a:t>
            </a:r>
            <a:r>
              <a:rPr lang="de-DE" sz="2000" dirty="0"/>
              <a:t> </a:t>
            </a:r>
            <a:r>
              <a:rPr lang="de-DE" sz="2000" dirty="0" err="1"/>
              <a:t>where</a:t>
            </a:r>
            <a:r>
              <a:rPr lang="de-DE" sz="2000" dirty="0"/>
              <a:t> </a:t>
            </a:r>
            <a:r>
              <a:rPr lang="de-DE" sz="2000" dirty="0" err="1"/>
              <a:t>evidence</a:t>
            </a:r>
            <a:r>
              <a:rPr lang="de-DE" sz="2000" dirty="0"/>
              <a:t> </a:t>
            </a:r>
            <a:r>
              <a:rPr lang="de-DE" sz="2000" dirty="0" err="1"/>
              <a:t>justifies</a:t>
            </a:r>
            <a:r>
              <a:rPr lang="de-DE" sz="2000" dirty="0"/>
              <a:t> it. </a:t>
            </a:r>
          </a:p>
          <a:p>
            <a:r>
              <a:rPr lang="de-DE" sz="2000" b="1" dirty="0"/>
              <a:t>6. </a:t>
            </a:r>
            <a:r>
              <a:rPr lang="de-DE" sz="2000" b="1" dirty="0" err="1"/>
              <a:t>Replace</a:t>
            </a:r>
            <a:r>
              <a:rPr lang="de-DE" sz="2000" b="1" dirty="0"/>
              <a:t> </a:t>
            </a:r>
            <a:r>
              <a:rPr lang="de-DE" sz="2000" b="1" dirty="0" err="1"/>
              <a:t>or</a:t>
            </a:r>
            <a:r>
              <a:rPr lang="de-DE" sz="2000" b="1" dirty="0"/>
              <a:t> </a:t>
            </a:r>
            <a:r>
              <a:rPr lang="de-DE" sz="2000" b="1" dirty="0" err="1"/>
              <a:t>redesign</a:t>
            </a:r>
            <a:r>
              <a:rPr lang="de-DE" sz="2000" dirty="0"/>
              <a:t> </a:t>
            </a:r>
            <a:r>
              <a:rPr lang="de-DE" sz="2000" dirty="0" err="1"/>
              <a:t>only</a:t>
            </a:r>
            <a:r>
              <a:rPr lang="de-DE" sz="2000" dirty="0"/>
              <a:t> </a:t>
            </a:r>
            <a:r>
              <a:rPr lang="de-DE" sz="2000" dirty="0" err="1"/>
              <a:t>where</a:t>
            </a:r>
            <a:r>
              <a:rPr lang="de-DE" sz="2000" dirty="0"/>
              <a:t> </a:t>
            </a:r>
            <a:r>
              <a:rPr lang="de-DE" sz="2000" dirty="0" err="1"/>
              <a:t>existing</a:t>
            </a:r>
            <a:r>
              <a:rPr lang="de-DE" sz="2000" dirty="0"/>
              <a:t> </a:t>
            </a:r>
            <a:r>
              <a:rPr lang="de-DE" sz="2000" dirty="0" err="1"/>
              <a:t>equipment</a:t>
            </a:r>
            <a:r>
              <a:rPr lang="de-DE" sz="2000" dirty="0"/>
              <a:t> </a:t>
            </a:r>
            <a:r>
              <a:rPr lang="de-DE" sz="2000" dirty="0" err="1"/>
              <a:t>cannot</a:t>
            </a:r>
            <a:r>
              <a:rPr lang="de-DE" sz="2000" dirty="0"/>
              <a:t> </a:t>
            </a:r>
            <a:r>
              <a:rPr lang="de-DE" sz="2000" dirty="0" err="1"/>
              <a:t>meet</a:t>
            </a:r>
            <a:r>
              <a:rPr lang="de-DE" sz="2000" dirty="0"/>
              <a:t> </a:t>
            </a:r>
            <a:r>
              <a:rPr lang="de-DE" sz="2000" dirty="0" err="1"/>
              <a:t>requirements</a:t>
            </a:r>
            <a:r>
              <a:rPr lang="de-DE" sz="2000" dirty="0"/>
              <a:t>. </a:t>
            </a:r>
          </a:p>
          <a:p>
            <a:r>
              <a:rPr lang="de-DE" sz="2000" b="1" dirty="0"/>
              <a:t>7. </a:t>
            </a:r>
            <a:r>
              <a:rPr lang="de-DE" sz="2000" b="1" dirty="0" err="1"/>
              <a:t>Verify</a:t>
            </a:r>
            <a:r>
              <a:rPr lang="de-DE" sz="2000" b="1" dirty="0"/>
              <a:t> and </a:t>
            </a:r>
            <a:r>
              <a:rPr lang="de-DE" sz="2000" b="1" dirty="0" err="1"/>
              <a:t>document</a:t>
            </a:r>
            <a:r>
              <a:rPr lang="de-DE" sz="2000" dirty="0"/>
              <a:t> </a:t>
            </a:r>
            <a:r>
              <a:rPr lang="de-DE" sz="2000" dirty="0" err="1"/>
              <a:t>the</a:t>
            </a:r>
            <a:r>
              <a:rPr lang="de-DE" sz="2000" dirty="0"/>
              <a:t> </a:t>
            </a:r>
            <a:r>
              <a:rPr lang="de-DE" sz="2000" dirty="0" err="1"/>
              <a:t>result</a:t>
            </a:r>
            <a:r>
              <a:rPr lang="de-DE" sz="2000" dirty="0"/>
              <a:t>.</a:t>
            </a:r>
          </a:p>
          <a:p>
            <a:r>
              <a:rPr lang="de-DE" sz="2000" dirty="0" err="1"/>
              <a:t>Compare</a:t>
            </a:r>
            <a:r>
              <a:rPr lang="de-DE" sz="2000" dirty="0"/>
              <a:t> </a:t>
            </a:r>
            <a:r>
              <a:rPr lang="de-DE" sz="2000" dirty="0" err="1"/>
              <a:t>performance</a:t>
            </a:r>
            <a:r>
              <a:rPr lang="de-DE" sz="2000" dirty="0"/>
              <a:t> </a:t>
            </a:r>
            <a:r>
              <a:rPr lang="de-DE" sz="2000" dirty="0" err="1"/>
              <a:t>before</a:t>
            </a:r>
            <a:r>
              <a:rPr lang="de-DE" sz="2000" dirty="0"/>
              <a:t> and after </a:t>
            </a:r>
            <a:r>
              <a:rPr lang="de-DE" sz="2000" dirty="0" err="1"/>
              <a:t>the</a:t>
            </a:r>
            <a:r>
              <a:rPr lang="de-DE" sz="2000" dirty="0"/>
              <a:t> </a:t>
            </a:r>
            <a:r>
              <a:rPr lang="de-DE" sz="2000" dirty="0" err="1"/>
              <a:t>intervention</a:t>
            </a:r>
            <a:r>
              <a:rPr lang="de-DE" sz="2000" dirty="0"/>
              <a:t> </a:t>
            </a:r>
            <a:r>
              <a:rPr lang="de-DE" sz="2000" dirty="0" err="1"/>
              <a:t>under</a:t>
            </a:r>
            <a:r>
              <a:rPr lang="de-DE" sz="2000" dirty="0"/>
              <a:t> </a:t>
            </a:r>
            <a:r>
              <a:rPr lang="de-DE" sz="2000" dirty="0" err="1"/>
              <a:t>similar</a:t>
            </a:r>
            <a:r>
              <a:rPr lang="de-DE" sz="2000" dirty="0"/>
              <a:t> </a:t>
            </a:r>
            <a:r>
              <a:rPr lang="de-DE" sz="2000" dirty="0" err="1"/>
              <a:t>conditions</a:t>
            </a:r>
            <a:r>
              <a:rPr lang="de-DE" sz="2000" dirty="0"/>
              <a:t>.</a:t>
            </a:r>
          </a:p>
          <a:p>
            <a:endParaRPr lang="de-DE" sz="2000" dirty="0"/>
          </a:p>
          <a:p>
            <a:r>
              <a:rPr lang="de-DE" sz="2000" dirty="0"/>
              <a:t>Do not </a:t>
            </a:r>
            <a:r>
              <a:rPr lang="de-DE" sz="2000" dirty="0" err="1"/>
              <a:t>begin</a:t>
            </a:r>
            <a:r>
              <a:rPr lang="de-DE" sz="2000" dirty="0"/>
              <a:t> </a:t>
            </a:r>
            <a:r>
              <a:rPr lang="de-DE" sz="2000" dirty="0" err="1"/>
              <a:t>with</a:t>
            </a:r>
            <a:r>
              <a:rPr lang="de-DE" sz="2000" dirty="0"/>
              <a:t> </a:t>
            </a:r>
            <a:r>
              <a:rPr lang="de-DE" sz="2000" dirty="0" err="1"/>
              <a:t>equipment</a:t>
            </a:r>
            <a:r>
              <a:rPr lang="de-DE" sz="2000" dirty="0"/>
              <a:t> </a:t>
            </a:r>
            <a:r>
              <a:rPr lang="de-DE" sz="2000" dirty="0" err="1"/>
              <a:t>replacement</a:t>
            </a:r>
            <a:r>
              <a:rPr lang="de-DE" sz="2000" dirty="0"/>
              <a:t> </a:t>
            </a:r>
            <a:r>
              <a:rPr lang="de-DE" sz="2000" dirty="0" err="1"/>
              <a:t>when</a:t>
            </a:r>
            <a:r>
              <a:rPr lang="de-DE" sz="2000" dirty="0"/>
              <a:t> a </a:t>
            </a:r>
            <a:r>
              <a:rPr lang="de-DE" sz="2000" dirty="0" err="1"/>
              <a:t>sensor</a:t>
            </a:r>
            <a:r>
              <a:rPr lang="de-DE" sz="2000" dirty="0"/>
              <a:t>, </a:t>
            </a:r>
            <a:r>
              <a:rPr lang="de-DE" sz="2000" dirty="0" err="1"/>
              <a:t>setting</a:t>
            </a:r>
            <a:r>
              <a:rPr lang="de-DE" sz="2000" dirty="0"/>
              <a:t> </a:t>
            </a:r>
            <a:r>
              <a:rPr lang="de-DE" sz="2000" dirty="0" err="1"/>
              <a:t>or</a:t>
            </a:r>
            <a:r>
              <a:rPr lang="de-DE" sz="2000" dirty="0"/>
              <a:t> </a:t>
            </a:r>
            <a:r>
              <a:rPr lang="de-DE" sz="2000" dirty="0" err="1"/>
              <a:t>balancing</a:t>
            </a:r>
            <a:r>
              <a:rPr lang="de-DE" sz="2000" dirty="0"/>
              <a:t> fault </a:t>
            </a:r>
            <a:r>
              <a:rPr lang="de-DE" sz="2000" dirty="0" err="1"/>
              <a:t>may</a:t>
            </a:r>
            <a:r>
              <a:rPr lang="de-DE" sz="2000" dirty="0"/>
              <a:t> </a:t>
            </a:r>
            <a:r>
              <a:rPr lang="de-DE" sz="2000" dirty="0" err="1"/>
              <a:t>be</a:t>
            </a:r>
            <a:r>
              <a:rPr lang="de-DE" sz="2000" dirty="0"/>
              <a:t> </a:t>
            </a:r>
            <a:r>
              <a:rPr lang="de-DE" sz="2000" dirty="0" err="1"/>
              <a:t>responsible</a:t>
            </a:r>
            <a:r>
              <a:rPr lang="de-DE" sz="2000" dirty="0"/>
              <a:t>.</a:t>
            </a:r>
          </a:p>
          <a:p>
            <a:endParaRPr lang="de-DE" sz="2000" dirty="0"/>
          </a:p>
        </p:txBody>
      </p:sp>
    </p:spTree>
    <p:extLst>
      <p:ext uri="{BB962C8B-B14F-4D97-AF65-F5344CB8AC3E}">
        <p14:creationId xmlns:p14="http://schemas.microsoft.com/office/powerpoint/2010/main" val="2448895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AAC9BE-29B6-4D3A-A741-C19E5641EBBB}"/>
              </a:ext>
            </a:extLst>
          </p:cNvPr>
          <p:cNvSpPr>
            <a:spLocks noGrp="1"/>
          </p:cNvSpPr>
          <p:nvPr>
            <p:ph type="body" sz="quarter" idx="30"/>
          </p:nvPr>
        </p:nvSpPr>
        <p:spPr/>
        <p:txBody>
          <a:bodyPr/>
          <a:lstStyle/>
          <a:p>
            <a:r>
              <a:rPr lang="de-DE" dirty="0"/>
              <a:t>Use a </a:t>
            </a:r>
            <a:r>
              <a:rPr lang="de-DE" dirty="0" err="1"/>
              <a:t>consumer</a:t>
            </a:r>
            <a:r>
              <a:rPr lang="de-DE" dirty="0"/>
              <a:t>-first </a:t>
            </a:r>
            <a:r>
              <a:rPr lang="de-DE" dirty="0" err="1"/>
              <a:t>diagnostic</a:t>
            </a:r>
            <a:r>
              <a:rPr lang="de-DE" dirty="0"/>
              <a:t> </a:t>
            </a:r>
            <a:r>
              <a:rPr lang="de-DE" dirty="0" err="1"/>
              <a:t>hierarchy</a:t>
            </a:r>
            <a:endParaRPr lang="de-DE" dirty="0"/>
          </a:p>
        </p:txBody>
      </p:sp>
      <p:sp>
        <p:nvSpPr>
          <p:cNvPr id="3" name="Text Placeholder 2">
            <a:extLst>
              <a:ext uri="{FF2B5EF4-FFF2-40B4-BE49-F238E27FC236}">
                <a16:creationId xmlns:a16="http://schemas.microsoft.com/office/drawing/2014/main" id="{261580A8-06D8-08DE-DBC0-A92D077EA4C2}"/>
              </a:ext>
            </a:extLst>
          </p:cNvPr>
          <p:cNvSpPr>
            <a:spLocks noGrp="1"/>
          </p:cNvSpPr>
          <p:nvPr>
            <p:ph type="body" sz="quarter" idx="48"/>
          </p:nvPr>
        </p:nvSpPr>
        <p:spPr/>
        <p:txBody>
          <a:bodyPr/>
          <a:lstStyle/>
          <a:p>
            <a:r>
              <a:rPr lang="en-US" b="1" dirty="0" err="1"/>
              <a:t>Optimisation</a:t>
            </a:r>
            <a:r>
              <a:rPr lang="en-US" b="1" dirty="0"/>
              <a:t> starts where heat is actually used.</a:t>
            </a:r>
          </a:p>
          <a:p>
            <a:pPr marL="342900" indent="-342900">
              <a:buFont typeface="Arial" panose="020B0604020202020204" pitchFamily="34" charset="0"/>
              <a:buChar char="•"/>
            </a:pPr>
            <a:r>
              <a:rPr lang="de-DE" dirty="0" err="1"/>
              <a:t>Confirm</a:t>
            </a:r>
            <a:r>
              <a:rPr lang="de-DE" dirty="0"/>
              <a:t> </a:t>
            </a:r>
            <a:r>
              <a:rPr lang="de-DE" dirty="0" err="1"/>
              <a:t>demand</a:t>
            </a:r>
            <a:r>
              <a:rPr lang="de-DE" dirty="0"/>
              <a:t> and </a:t>
            </a:r>
            <a:r>
              <a:rPr lang="de-DE" dirty="0" err="1"/>
              <a:t>comfort</a:t>
            </a:r>
            <a:r>
              <a:rPr lang="de-DE" dirty="0"/>
              <a:t> at end-user</a:t>
            </a:r>
          </a:p>
          <a:p>
            <a:pPr marL="342900" indent="-342900">
              <a:buFont typeface="Arial" panose="020B0604020202020204" pitchFamily="34" charset="0"/>
              <a:buChar char="•"/>
            </a:pPr>
            <a:r>
              <a:rPr lang="de-DE" dirty="0"/>
              <a:t>Check </a:t>
            </a:r>
            <a:r>
              <a:rPr lang="de-DE" dirty="0" err="1"/>
              <a:t>emitters</a:t>
            </a:r>
            <a:r>
              <a:rPr lang="de-DE" dirty="0"/>
              <a:t> and </a:t>
            </a:r>
            <a:r>
              <a:rPr lang="de-DE" dirty="0" err="1"/>
              <a:t>building</a:t>
            </a:r>
            <a:r>
              <a:rPr lang="de-DE" dirty="0"/>
              <a:t> </a:t>
            </a:r>
            <a:r>
              <a:rPr lang="de-DE" dirty="0" err="1"/>
              <a:t>controls</a:t>
            </a:r>
            <a:r>
              <a:rPr lang="de-DE" dirty="0"/>
              <a:t> </a:t>
            </a:r>
          </a:p>
          <a:p>
            <a:pPr marL="342900" indent="-342900">
              <a:buFont typeface="Arial" panose="020B0604020202020204" pitchFamily="34" charset="0"/>
              <a:buChar char="•"/>
            </a:pPr>
            <a:r>
              <a:rPr lang="de-DE" dirty="0"/>
              <a:t>Check </a:t>
            </a:r>
            <a:r>
              <a:rPr lang="de-DE" dirty="0" err="1"/>
              <a:t>hydraulic</a:t>
            </a:r>
            <a:r>
              <a:rPr lang="de-DE" dirty="0"/>
              <a:t> </a:t>
            </a:r>
            <a:r>
              <a:rPr lang="de-DE" dirty="0" err="1"/>
              <a:t>balancing</a:t>
            </a:r>
            <a:r>
              <a:rPr lang="de-DE" dirty="0"/>
              <a:t> and pump </a:t>
            </a:r>
            <a:r>
              <a:rPr lang="de-DE" dirty="0" err="1"/>
              <a:t>operation</a:t>
            </a:r>
            <a:r>
              <a:rPr lang="de-DE" dirty="0"/>
              <a:t> </a:t>
            </a:r>
          </a:p>
          <a:p>
            <a:pPr marL="342900" indent="-342900">
              <a:buFont typeface="Arial" panose="020B0604020202020204" pitchFamily="34" charset="0"/>
              <a:buChar char="•"/>
            </a:pPr>
            <a:r>
              <a:rPr lang="de-DE" dirty="0"/>
              <a:t>Check interface </a:t>
            </a:r>
            <a:r>
              <a:rPr lang="de-DE" dirty="0" err="1"/>
              <a:t>valve</a:t>
            </a:r>
            <a:r>
              <a:rPr lang="de-DE" dirty="0"/>
              <a:t> and </a:t>
            </a:r>
            <a:r>
              <a:rPr lang="de-DE" dirty="0" err="1"/>
              <a:t>heat-exchanger</a:t>
            </a:r>
            <a:r>
              <a:rPr lang="de-DE" dirty="0"/>
              <a:t> </a:t>
            </a:r>
            <a:r>
              <a:rPr lang="de-DE" dirty="0" err="1"/>
              <a:t>operation</a:t>
            </a:r>
            <a:r>
              <a:rPr lang="de-DE" dirty="0"/>
              <a:t> </a:t>
            </a:r>
          </a:p>
          <a:p>
            <a:pPr marL="342900" indent="-342900">
              <a:buFont typeface="Arial" panose="020B0604020202020204" pitchFamily="34" charset="0"/>
              <a:buChar char="•"/>
            </a:pPr>
            <a:r>
              <a:rPr lang="de-DE" dirty="0"/>
              <a:t>Check DHW and </a:t>
            </a:r>
            <a:r>
              <a:rPr lang="de-DE" dirty="0" err="1"/>
              <a:t>standby</a:t>
            </a:r>
            <a:r>
              <a:rPr lang="de-DE" dirty="0"/>
              <a:t> </a:t>
            </a:r>
            <a:r>
              <a:rPr lang="de-DE" dirty="0" err="1"/>
              <a:t>modes</a:t>
            </a:r>
            <a:r>
              <a:rPr lang="de-DE" dirty="0"/>
              <a:t> </a:t>
            </a:r>
          </a:p>
          <a:p>
            <a:pPr marL="342900" indent="-342900">
              <a:buFont typeface="Arial" panose="020B0604020202020204" pitchFamily="34" charset="0"/>
              <a:buChar char="•"/>
            </a:pPr>
            <a:r>
              <a:rPr lang="de-DE" dirty="0"/>
              <a:t>Review network </a:t>
            </a:r>
            <a:r>
              <a:rPr lang="de-DE" dirty="0" err="1"/>
              <a:t>pressure</a:t>
            </a:r>
            <a:r>
              <a:rPr lang="de-DE" dirty="0"/>
              <a:t> and </a:t>
            </a:r>
            <a:r>
              <a:rPr lang="de-DE" dirty="0" err="1"/>
              <a:t>supply</a:t>
            </a:r>
            <a:r>
              <a:rPr lang="de-DE" dirty="0"/>
              <a:t> </a:t>
            </a:r>
            <a:r>
              <a:rPr lang="de-DE" dirty="0" err="1"/>
              <a:t>conditions</a:t>
            </a:r>
            <a:endParaRPr lang="de-DE" dirty="0"/>
          </a:p>
        </p:txBody>
      </p:sp>
    </p:spTree>
    <p:extLst>
      <p:ext uri="{BB962C8B-B14F-4D97-AF65-F5344CB8AC3E}">
        <p14:creationId xmlns:p14="http://schemas.microsoft.com/office/powerpoint/2010/main" val="1023337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146E10-D2CA-3756-F0F6-68653538EA5F}"/>
              </a:ext>
            </a:extLst>
          </p:cNvPr>
          <p:cNvSpPr>
            <a:spLocks noGrp="1"/>
          </p:cNvSpPr>
          <p:nvPr>
            <p:ph type="body" sz="quarter" idx="30"/>
          </p:nvPr>
        </p:nvSpPr>
        <p:spPr/>
        <p:txBody>
          <a:bodyPr/>
          <a:lstStyle/>
          <a:p>
            <a:r>
              <a:rPr lang="de-DE" dirty="0"/>
              <a:t>Balance </a:t>
            </a:r>
            <a:r>
              <a:rPr lang="de-DE" dirty="0" err="1"/>
              <a:t>the</a:t>
            </a:r>
            <a:r>
              <a:rPr lang="de-DE" dirty="0"/>
              <a:t> </a:t>
            </a:r>
            <a:r>
              <a:rPr lang="de-DE" dirty="0" err="1"/>
              <a:t>heating</a:t>
            </a:r>
            <a:r>
              <a:rPr lang="de-DE" dirty="0"/>
              <a:t> </a:t>
            </a:r>
            <a:r>
              <a:rPr lang="de-DE" dirty="0" err="1"/>
              <a:t>system</a:t>
            </a:r>
            <a:r>
              <a:rPr lang="de-DE" dirty="0"/>
              <a:t> </a:t>
            </a:r>
            <a:r>
              <a:rPr lang="de-DE" dirty="0" err="1"/>
              <a:t>for</a:t>
            </a:r>
            <a:r>
              <a:rPr lang="de-DE" dirty="0"/>
              <a:t> design </a:t>
            </a:r>
            <a:r>
              <a:rPr lang="de-DE" dirty="0" err="1"/>
              <a:t>flow</a:t>
            </a:r>
            <a:endParaRPr lang="de-DE" dirty="0"/>
          </a:p>
        </p:txBody>
      </p:sp>
      <p:sp>
        <p:nvSpPr>
          <p:cNvPr id="3" name="Text Placeholder 2">
            <a:extLst>
              <a:ext uri="{FF2B5EF4-FFF2-40B4-BE49-F238E27FC236}">
                <a16:creationId xmlns:a16="http://schemas.microsoft.com/office/drawing/2014/main" id="{F9827431-734E-99FE-46A1-3CA6E48D9C46}"/>
              </a:ext>
            </a:extLst>
          </p:cNvPr>
          <p:cNvSpPr>
            <a:spLocks noGrp="1"/>
          </p:cNvSpPr>
          <p:nvPr>
            <p:ph type="body" sz="quarter" idx="48"/>
          </p:nvPr>
        </p:nvSpPr>
        <p:spPr/>
        <p:txBody>
          <a:bodyPr/>
          <a:lstStyle/>
          <a:p>
            <a:r>
              <a:rPr lang="de-DE" sz="1800" dirty="0" err="1"/>
              <a:t>Hydraulic</a:t>
            </a:r>
            <a:r>
              <a:rPr lang="de-DE" sz="1800" dirty="0"/>
              <a:t> </a:t>
            </a:r>
            <a:r>
              <a:rPr lang="de-DE" sz="1800" dirty="0" err="1"/>
              <a:t>balancing</a:t>
            </a:r>
            <a:r>
              <a:rPr lang="de-DE" sz="1800" dirty="0"/>
              <a:t> </a:t>
            </a:r>
            <a:r>
              <a:rPr lang="de-DE" sz="1800" dirty="0" err="1"/>
              <a:t>aims</a:t>
            </a:r>
            <a:r>
              <a:rPr lang="de-DE" sz="1800" dirty="0"/>
              <a:t> </a:t>
            </a:r>
            <a:r>
              <a:rPr lang="de-DE" sz="1800" dirty="0" err="1"/>
              <a:t>to</a:t>
            </a:r>
            <a:r>
              <a:rPr lang="de-DE" sz="1800" dirty="0"/>
              <a:t> </a:t>
            </a:r>
            <a:r>
              <a:rPr lang="de-DE" sz="1800" dirty="0" err="1"/>
              <a:t>ensure</a:t>
            </a:r>
            <a:r>
              <a:rPr lang="de-DE" sz="1800" dirty="0"/>
              <a:t> </a:t>
            </a:r>
            <a:r>
              <a:rPr lang="de-DE" sz="1800" dirty="0" err="1"/>
              <a:t>that</a:t>
            </a:r>
            <a:r>
              <a:rPr lang="de-DE" sz="1800" dirty="0"/>
              <a:t> </a:t>
            </a:r>
            <a:r>
              <a:rPr lang="de-DE" sz="1800" dirty="0" err="1"/>
              <a:t>each</a:t>
            </a:r>
            <a:r>
              <a:rPr lang="de-DE" sz="1800" dirty="0"/>
              <a:t> </a:t>
            </a:r>
            <a:r>
              <a:rPr lang="de-DE" sz="1800" dirty="0" err="1"/>
              <a:t>emitter</a:t>
            </a:r>
            <a:r>
              <a:rPr lang="de-DE" sz="1800" dirty="0"/>
              <a:t> </a:t>
            </a:r>
            <a:r>
              <a:rPr lang="de-DE" sz="1800" dirty="0" err="1"/>
              <a:t>receives</a:t>
            </a:r>
            <a:r>
              <a:rPr lang="de-DE" sz="1800" dirty="0"/>
              <a:t> </a:t>
            </a:r>
            <a:r>
              <a:rPr lang="de-DE" sz="1800" dirty="0" err="1"/>
              <a:t>the</a:t>
            </a:r>
            <a:r>
              <a:rPr lang="de-DE" sz="1800" dirty="0"/>
              <a:t> </a:t>
            </a:r>
            <a:r>
              <a:rPr lang="de-DE" sz="1800" dirty="0" err="1"/>
              <a:t>flow</a:t>
            </a:r>
            <a:r>
              <a:rPr lang="de-DE" sz="1800" dirty="0"/>
              <a:t> </a:t>
            </a:r>
            <a:r>
              <a:rPr lang="de-DE" sz="1800" dirty="0" err="1"/>
              <a:t>needed</a:t>
            </a:r>
            <a:r>
              <a:rPr lang="de-DE" sz="1800" dirty="0"/>
              <a:t> </a:t>
            </a:r>
            <a:r>
              <a:rPr lang="de-DE" sz="1800" dirty="0" err="1"/>
              <a:t>to</a:t>
            </a:r>
            <a:r>
              <a:rPr lang="de-DE" sz="1800" dirty="0"/>
              <a:t> </a:t>
            </a:r>
            <a:r>
              <a:rPr lang="de-DE" sz="1800" dirty="0" err="1"/>
              <a:t>meet</a:t>
            </a:r>
            <a:r>
              <a:rPr lang="de-DE" sz="1800" dirty="0"/>
              <a:t> </a:t>
            </a:r>
            <a:r>
              <a:rPr lang="de-DE" sz="1800" dirty="0" err="1"/>
              <a:t>demand</a:t>
            </a:r>
            <a:r>
              <a:rPr lang="de-DE" sz="1800" dirty="0"/>
              <a:t>—</a:t>
            </a:r>
            <a:r>
              <a:rPr lang="de-DE" sz="1800" dirty="0" err="1"/>
              <a:t>without</a:t>
            </a:r>
            <a:r>
              <a:rPr lang="de-DE" sz="1800" dirty="0"/>
              <a:t> </a:t>
            </a:r>
            <a:r>
              <a:rPr lang="de-DE" sz="1800" dirty="0" err="1"/>
              <a:t>excessive</a:t>
            </a:r>
            <a:r>
              <a:rPr lang="de-DE" sz="1800" dirty="0"/>
              <a:t> </a:t>
            </a:r>
            <a:r>
              <a:rPr lang="de-DE" sz="1800" dirty="0" err="1"/>
              <a:t>circulation</a:t>
            </a:r>
            <a:r>
              <a:rPr lang="de-DE" sz="1800" dirty="0"/>
              <a:t>.</a:t>
            </a:r>
          </a:p>
          <a:p>
            <a:r>
              <a:rPr lang="de-DE" sz="1800" b="1" dirty="0"/>
              <a:t>Possible </a:t>
            </a:r>
            <a:r>
              <a:rPr lang="de-DE" sz="1800" b="1" dirty="0" err="1"/>
              <a:t>methods</a:t>
            </a:r>
            <a:r>
              <a:rPr lang="de-DE" sz="1800" b="1" dirty="0"/>
              <a:t> </a:t>
            </a:r>
            <a:r>
              <a:rPr lang="de-DE" sz="1800" b="1" dirty="0" err="1"/>
              <a:t>include</a:t>
            </a:r>
            <a:r>
              <a:rPr lang="de-DE" sz="1800" b="1" dirty="0"/>
              <a:t>:</a:t>
            </a:r>
          </a:p>
          <a:p>
            <a:pPr marL="342900" indent="-342900">
              <a:buFont typeface="Arial" panose="020B0604020202020204" pitchFamily="34" charset="0"/>
              <a:buChar char="•"/>
            </a:pPr>
            <a:r>
              <a:rPr lang="de-DE" sz="1800" dirty="0" err="1"/>
              <a:t>presettable</a:t>
            </a:r>
            <a:r>
              <a:rPr lang="de-DE" sz="1800" dirty="0"/>
              <a:t> </a:t>
            </a:r>
            <a:r>
              <a:rPr lang="de-DE" sz="1800" dirty="0" err="1"/>
              <a:t>thermostatic</a:t>
            </a:r>
            <a:r>
              <a:rPr lang="de-DE" sz="1800" dirty="0"/>
              <a:t> </a:t>
            </a:r>
            <a:r>
              <a:rPr lang="de-DE" sz="1800" dirty="0" err="1"/>
              <a:t>radiator</a:t>
            </a:r>
            <a:r>
              <a:rPr lang="de-DE" sz="1800" dirty="0"/>
              <a:t> </a:t>
            </a:r>
            <a:r>
              <a:rPr lang="de-DE" sz="1800" dirty="0" err="1"/>
              <a:t>valves</a:t>
            </a:r>
            <a:r>
              <a:rPr lang="de-DE" sz="1800" dirty="0"/>
              <a:t>; </a:t>
            </a:r>
          </a:p>
          <a:p>
            <a:pPr marL="342900" indent="-342900">
              <a:buFont typeface="Arial" panose="020B0604020202020204" pitchFamily="34" charset="0"/>
              <a:buChar char="•"/>
            </a:pPr>
            <a:r>
              <a:rPr lang="de-DE" sz="1800" dirty="0" err="1"/>
              <a:t>pressure</a:t>
            </a:r>
            <a:r>
              <a:rPr lang="de-DE" sz="1800" dirty="0"/>
              <a:t>-independent </a:t>
            </a:r>
            <a:r>
              <a:rPr lang="de-DE" sz="1800" dirty="0" err="1"/>
              <a:t>radiator</a:t>
            </a:r>
            <a:r>
              <a:rPr lang="de-DE" sz="1800" dirty="0"/>
              <a:t> </a:t>
            </a:r>
            <a:r>
              <a:rPr lang="de-DE" sz="1800" dirty="0" err="1"/>
              <a:t>valves</a:t>
            </a:r>
            <a:r>
              <a:rPr lang="de-DE" sz="1800" dirty="0"/>
              <a:t>; </a:t>
            </a:r>
          </a:p>
          <a:p>
            <a:pPr marL="342900" indent="-342900">
              <a:buFont typeface="Arial" panose="020B0604020202020204" pitchFamily="34" charset="0"/>
              <a:buChar char="•"/>
            </a:pPr>
            <a:r>
              <a:rPr lang="de-DE" sz="1800" dirty="0" err="1"/>
              <a:t>balancing</a:t>
            </a:r>
            <a:r>
              <a:rPr lang="de-DE" sz="1800" dirty="0"/>
              <a:t> </a:t>
            </a:r>
            <a:r>
              <a:rPr lang="de-DE" sz="1800" dirty="0" err="1"/>
              <a:t>valves</a:t>
            </a:r>
            <a:r>
              <a:rPr lang="de-DE" sz="1800" dirty="0"/>
              <a:t>; </a:t>
            </a:r>
          </a:p>
          <a:p>
            <a:pPr marL="342900" indent="-342900">
              <a:buFont typeface="Arial" panose="020B0604020202020204" pitchFamily="34" charset="0"/>
              <a:buChar char="•"/>
            </a:pPr>
            <a:r>
              <a:rPr lang="de-DE" sz="1800" dirty="0"/>
              <a:t>differential-</a:t>
            </a:r>
            <a:r>
              <a:rPr lang="de-DE" sz="1800" dirty="0" err="1"/>
              <a:t>pressure</a:t>
            </a:r>
            <a:r>
              <a:rPr lang="de-DE" sz="1800" dirty="0"/>
              <a:t> </a:t>
            </a:r>
            <a:r>
              <a:rPr lang="de-DE" sz="1800" dirty="0" err="1"/>
              <a:t>control</a:t>
            </a:r>
            <a:r>
              <a:rPr lang="de-DE" sz="1800" dirty="0"/>
              <a:t>; </a:t>
            </a:r>
          </a:p>
          <a:p>
            <a:pPr marL="342900" indent="-342900">
              <a:buFont typeface="Arial" panose="020B0604020202020204" pitchFamily="34" charset="0"/>
              <a:buChar char="•"/>
            </a:pPr>
            <a:r>
              <a:rPr lang="de-DE" sz="1800" dirty="0" err="1"/>
              <a:t>correctly</a:t>
            </a:r>
            <a:r>
              <a:rPr lang="de-DE" sz="1800" dirty="0"/>
              <a:t> </a:t>
            </a:r>
            <a:r>
              <a:rPr lang="de-DE" sz="1800" dirty="0" err="1"/>
              <a:t>configured</a:t>
            </a:r>
            <a:r>
              <a:rPr lang="de-DE" sz="1800" dirty="0"/>
              <a:t> variable-speed </a:t>
            </a:r>
            <a:r>
              <a:rPr lang="de-DE" sz="1800" dirty="0" err="1"/>
              <a:t>pumps</a:t>
            </a:r>
            <a:r>
              <a:rPr lang="de-DE" sz="1800" dirty="0"/>
              <a:t>. </a:t>
            </a:r>
          </a:p>
          <a:p>
            <a:r>
              <a:rPr lang="de-DE" sz="1800" b="1" dirty="0"/>
              <a:t>Signs </a:t>
            </a:r>
            <a:r>
              <a:rPr lang="de-DE" sz="1800" b="1" dirty="0" err="1"/>
              <a:t>of</a:t>
            </a:r>
            <a:r>
              <a:rPr lang="de-DE" sz="1800" b="1" dirty="0"/>
              <a:t> </a:t>
            </a:r>
            <a:r>
              <a:rPr lang="de-DE" sz="1800" b="1" dirty="0" err="1"/>
              <a:t>poor</a:t>
            </a:r>
            <a:r>
              <a:rPr lang="de-DE" sz="1800" b="1" dirty="0"/>
              <a:t> </a:t>
            </a:r>
            <a:r>
              <a:rPr lang="de-DE" sz="1800" b="1" dirty="0" err="1"/>
              <a:t>balancing</a:t>
            </a:r>
            <a:r>
              <a:rPr lang="de-DE" sz="1800" b="1" dirty="0"/>
              <a:t> </a:t>
            </a:r>
            <a:r>
              <a:rPr lang="de-DE" sz="1800" b="1" dirty="0" err="1"/>
              <a:t>can</a:t>
            </a:r>
            <a:r>
              <a:rPr lang="de-DE" sz="1800" b="1" dirty="0"/>
              <a:t> </a:t>
            </a:r>
            <a:r>
              <a:rPr lang="de-DE" sz="1800" b="1" dirty="0" err="1"/>
              <a:t>include</a:t>
            </a:r>
            <a:r>
              <a:rPr lang="de-DE" sz="1800" b="1" dirty="0"/>
              <a:t>:</a:t>
            </a:r>
          </a:p>
          <a:p>
            <a:pPr marL="285750" indent="-285750">
              <a:buFont typeface="Arial" panose="020B0604020202020204" pitchFamily="34" charset="0"/>
              <a:buChar char="•"/>
            </a:pPr>
            <a:r>
              <a:rPr lang="de-DE" sz="1800" dirty="0" err="1"/>
              <a:t>some</a:t>
            </a:r>
            <a:r>
              <a:rPr lang="de-DE" sz="1800" dirty="0"/>
              <a:t> </a:t>
            </a:r>
            <a:r>
              <a:rPr lang="de-DE" sz="1800" dirty="0" err="1"/>
              <a:t>rooms</a:t>
            </a:r>
            <a:r>
              <a:rPr lang="de-DE" sz="1800" dirty="0"/>
              <a:t> </a:t>
            </a:r>
            <a:r>
              <a:rPr lang="de-DE" sz="1800" dirty="0" err="1"/>
              <a:t>overheating</a:t>
            </a:r>
            <a:r>
              <a:rPr lang="de-DE" sz="1800" dirty="0"/>
              <a:t> </a:t>
            </a:r>
            <a:r>
              <a:rPr lang="de-DE" sz="1800" dirty="0" err="1"/>
              <a:t>while</a:t>
            </a:r>
            <a:r>
              <a:rPr lang="de-DE" sz="1800" dirty="0"/>
              <a:t> </a:t>
            </a:r>
            <a:r>
              <a:rPr lang="de-DE" sz="1800" dirty="0" err="1"/>
              <a:t>others</a:t>
            </a:r>
            <a:r>
              <a:rPr lang="de-DE" sz="1800" dirty="0"/>
              <a:t> </a:t>
            </a:r>
            <a:r>
              <a:rPr lang="de-DE" sz="1800" dirty="0" err="1"/>
              <a:t>remain</a:t>
            </a:r>
            <a:r>
              <a:rPr lang="de-DE" sz="1800" dirty="0"/>
              <a:t> </a:t>
            </a:r>
            <a:r>
              <a:rPr lang="de-DE" sz="1800" dirty="0" err="1"/>
              <a:t>cold</a:t>
            </a:r>
            <a:r>
              <a:rPr lang="de-DE" sz="1800" dirty="0"/>
              <a:t>; </a:t>
            </a:r>
          </a:p>
          <a:p>
            <a:pPr marL="285750" indent="-285750">
              <a:buFont typeface="Arial" panose="020B0604020202020204" pitchFamily="34" charset="0"/>
              <a:buChar char="•"/>
            </a:pPr>
            <a:r>
              <a:rPr lang="de-DE" sz="1800" dirty="0"/>
              <a:t>high </a:t>
            </a:r>
            <a:r>
              <a:rPr lang="de-DE" sz="1800" dirty="0" err="1"/>
              <a:t>flow</a:t>
            </a:r>
            <a:r>
              <a:rPr lang="de-DE" sz="1800" dirty="0"/>
              <a:t> </a:t>
            </a:r>
            <a:r>
              <a:rPr lang="de-DE" sz="1800" dirty="0" err="1"/>
              <a:t>with</a:t>
            </a:r>
            <a:r>
              <a:rPr lang="de-DE" sz="1800" dirty="0"/>
              <a:t> a </a:t>
            </a:r>
            <a:r>
              <a:rPr lang="de-DE" sz="1800" dirty="0" err="1"/>
              <a:t>small</a:t>
            </a:r>
            <a:r>
              <a:rPr lang="de-DE" sz="1800" dirty="0"/>
              <a:t> </a:t>
            </a:r>
            <a:r>
              <a:rPr lang="de-DE" sz="1800" dirty="0" err="1"/>
              <a:t>emitter</a:t>
            </a:r>
            <a:r>
              <a:rPr lang="de-DE" sz="1800" dirty="0"/>
              <a:t> ΔT; </a:t>
            </a:r>
          </a:p>
          <a:p>
            <a:pPr marL="285750" indent="-285750">
              <a:buFont typeface="Arial" panose="020B0604020202020204" pitchFamily="34" charset="0"/>
              <a:buChar char="•"/>
            </a:pPr>
            <a:r>
              <a:rPr lang="de-DE" sz="1800" dirty="0" err="1"/>
              <a:t>noise</a:t>
            </a:r>
            <a:r>
              <a:rPr lang="de-DE" sz="1800" dirty="0"/>
              <a:t> at </a:t>
            </a:r>
            <a:r>
              <a:rPr lang="de-DE" sz="1800" dirty="0" err="1"/>
              <a:t>valves</a:t>
            </a:r>
            <a:r>
              <a:rPr lang="de-DE" sz="1800" dirty="0"/>
              <a:t>; </a:t>
            </a:r>
          </a:p>
          <a:p>
            <a:pPr marL="285750" indent="-285750">
              <a:buFont typeface="Arial" panose="020B0604020202020204" pitchFamily="34" charset="0"/>
              <a:buChar char="•"/>
            </a:pPr>
            <a:r>
              <a:rPr lang="de-DE" sz="1800" dirty="0"/>
              <a:t>high </a:t>
            </a:r>
            <a:r>
              <a:rPr lang="de-DE" sz="1800" dirty="0" err="1"/>
              <a:t>return</a:t>
            </a:r>
            <a:r>
              <a:rPr lang="de-DE" sz="1800" dirty="0"/>
              <a:t> </a:t>
            </a:r>
            <a:r>
              <a:rPr lang="de-DE" sz="1800" dirty="0" err="1"/>
              <a:t>temperature</a:t>
            </a:r>
            <a:r>
              <a:rPr lang="de-DE" sz="1800" dirty="0"/>
              <a:t>; </a:t>
            </a:r>
          </a:p>
          <a:p>
            <a:pPr marL="285750" indent="-285750">
              <a:buFont typeface="Arial" panose="020B0604020202020204" pitchFamily="34" charset="0"/>
              <a:buChar char="•"/>
            </a:pPr>
            <a:r>
              <a:rPr lang="de-DE" sz="1800" dirty="0" err="1"/>
              <a:t>excessive</a:t>
            </a:r>
            <a:r>
              <a:rPr lang="de-DE" sz="1800" dirty="0"/>
              <a:t> pump </a:t>
            </a:r>
            <a:r>
              <a:rPr lang="de-DE" sz="1800" dirty="0" err="1"/>
              <a:t>head</a:t>
            </a:r>
            <a:r>
              <a:rPr lang="de-DE" sz="1800" dirty="0"/>
              <a:t>.</a:t>
            </a:r>
          </a:p>
        </p:txBody>
      </p:sp>
    </p:spTree>
    <p:extLst>
      <p:ext uri="{BB962C8B-B14F-4D97-AF65-F5344CB8AC3E}">
        <p14:creationId xmlns:p14="http://schemas.microsoft.com/office/powerpoint/2010/main" val="3355463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AB6368-81DC-FA12-E999-30BA930255C6}"/>
              </a:ext>
            </a:extLst>
          </p:cNvPr>
          <p:cNvSpPr>
            <a:spLocks noGrp="1"/>
          </p:cNvSpPr>
          <p:nvPr>
            <p:ph type="body" sz="quarter" idx="30"/>
          </p:nvPr>
        </p:nvSpPr>
        <p:spPr/>
        <p:txBody>
          <a:bodyPr/>
          <a:lstStyle/>
          <a:p>
            <a:r>
              <a:rPr lang="de-DE" dirty="0"/>
              <a:t>Match </a:t>
            </a:r>
            <a:r>
              <a:rPr lang="de-DE" dirty="0" err="1"/>
              <a:t>primary</a:t>
            </a:r>
            <a:r>
              <a:rPr lang="de-DE" dirty="0"/>
              <a:t> </a:t>
            </a:r>
            <a:r>
              <a:rPr lang="de-DE" dirty="0" err="1"/>
              <a:t>flow</a:t>
            </a:r>
            <a:r>
              <a:rPr lang="de-DE" dirty="0"/>
              <a:t> </a:t>
            </a:r>
            <a:r>
              <a:rPr lang="de-DE" dirty="0" err="1"/>
              <a:t>to</a:t>
            </a:r>
            <a:r>
              <a:rPr lang="de-DE" dirty="0"/>
              <a:t> </a:t>
            </a:r>
            <a:r>
              <a:rPr lang="de-DE" dirty="0" err="1"/>
              <a:t>actual</a:t>
            </a:r>
            <a:r>
              <a:rPr lang="de-DE" dirty="0"/>
              <a:t> </a:t>
            </a:r>
            <a:r>
              <a:rPr lang="de-DE" dirty="0" err="1"/>
              <a:t>demand</a:t>
            </a:r>
            <a:endParaRPr lang="de-DE" dirty="0"/>
          </a:p>
        </p:txBody>
      </p:sp>
      <p:sp>
        <p:nvSpPr>
          <p:cNvPr id="3" name="Text Placeholder 2">
            <a:extLst>
              <a:ext uri="{FF2B5EF4-FFF2-40B4-BE49-F238E27FC236}">
                <a16:creationId xmlns:a16="http://schemas.microsoft.com/office/drawing/2014/main" id="{ADDA8A49-1CDB-18A0-1605-8FA0F35C5F83}"/>
              </a:ext>
            </a:extLst>
          </p:cNvPr>
          <p:cNvSpPr>
            <a:spLocks noGrp="1"/>
          </p:cNvSpPr>
          <p:nvPr>
            <p:ph type="body" sz="quarter" idx="48"/>
          </p:nvPr>
        </p:nvSpPr>
        <p:spPr/>
        <p:txBody>
          <a:bodyPr/>
          <a:lstStyle/>
          <a:p>
            <a:r>
              <a:rPr lang="de-DE" dirty="0"/>
              <a:t>Check:</a:t>
            </a:r>
          </a:p>
          <a:p>
            <a:pPr marL="342900" indent="-342900">
              <a:buFont typeface="Arial" panose="020B0604020202020204" pitchFamily="34" charset="0"/>
              <a:buChar char="•"/>
            </a:pPr>
            <a:r>
              <a:rPr lang="de-DE" dirty="0" err="1"/>
              <a:t>valve</a:t>
            </a:r>
            <a:r>
              <a:rPr lang="de-DE" dirty="0"/>
              <a:t> </a:t>
            </a:r>
            <a:r>
              <a:rPr lang="de-DE" dirty="0" err="1"/>
              <a:t>flow</a:t>
            </a:r>
            <a:r>
              <a:rPr lang="de-DE" dirty="0"/>
              <a:t> </a:t>
            </a:r>
            <a:r>
              <a:rPr lang="de-DE" dirty="0" err="1"/>
              <a:t>direction</a:t>
            </a:r>
            <a:r>
              <a:rPr lang="de-DE" dirty="0"/>
              <a:t>; </a:t>
            </a:r>
          </a:p>
          <a:p>
            <a:pPr marL="342900" indent="-342900">
              <a:buFont typeface="Arial" panose="020B0604020202020204" pitchFamily="34" charset="0"/>
              <a:buChar char="•"/>
            </a:pPr>
            <a:r>
              <a:rPr lang="de-DE" dirty="0" err="1"/>
              <a:t>valve</a:t>
            </a:r>
            <a:r>
              <a:rPr lang="de-DE" dirty="0"/>
              <a:t> </a:t>
            </a:r>
            <a:r>
              <a:rPr lang="de-DE" dirty="0" err="1"/>
              <a:t>sizing</a:t>
            </a:r>
            <a:r>
              <a:rPr lang="de-DE" dirty="0"/>
              <a:t> and </a:t>
            </a:r>
            <a:r>
              <a:rPr lang="de-DE" dirty="0" err="1"/>
              <a:t>authority</a:t>
            </a:r>
            <a:r>
              <a:rPr lang="de-DE" dirty="0"/>
              <a:t>; </a:t>
            </a:r>
          </a:p>
          <a:p>
            <a:pPr marL="342900" indent="-342900">
              <a:buFont typeface="Arial" panose="020B0604020202020204" pitchFamily="34" charset="0"/>
              <a:buChar char="•"/>
            </a:pPr>
            <a:r>
              <a:rPr lang="de-DE" dirty="0" err="1"/>
              <a:t>actuator</a:t>
            </a:r>
            <a:r>
              <a:rPr lang="de-DE" dirty="0"/>
              <a:t> </a:t>
            </a:r>
            <a:r>
              <a:rPr lang="de-DE" dirty="0" err="1"/>
              <a:t>range</a:t>
            </a:r>
            <a:r>
              <a:rPr lang="de-DE" dirty="0"/>
              <a:t> and </a:t>
            </a:r>
            <a:r>
              <a:rPr lang="de-DE" dirty="0" err="1"/>
              <a:t>response</a:t>
            </a:r>
            <a:r>
              <a:rPr lang="de-DE" dirty="0"/>
              <a:t>; </a:t>
            </a:r>
          </a:p>
          <a:p>
            <a:pPr marL="342900" indent="-342900">
              <a:buFont typeface="Arial" panose="020B0604020202020204" pitchFamily="34" charset="0"/>
              <a:buChar char="•"/>
            </a:pPr>
            <a:r>
              <a:rPr lang="de-DE" dirty="0" err="1"/>
              <a:t>close</a:t>
            </a:r>
            <a:r>
              <a:rPr lang="de-DE" dirty="0"/>
              <a:t>-off </a:t>
            </a:r>
            <a:r>
              <a:rPr lang="de-DE" dirty="0" err="1"/>
              <a:t>capability</a:t>
            </a:r>
            <a:r>
              <a:rPr lang="de-DE" dirty="0"/>
              <a:t>; </a:t>
            </a:r>
          </a:p>
          <a:p>
            <a:pPr marL="342900" indent="-342900">
              <a:buFont typeface="Arial" panose="020B0604020202020204" pitchFamily="34" charset="0"/>
              <a:buChar char="•"/>
            </a:pPr>
            <a:r>
              <a:rPr lang="de-DE" dirty="0" err="1"/>
              <a:t>leakage</a:t>
            </a:r>
            <a:r>
              <a:rPr lang="de-DE" dirty="0"/>
              <a:t> </a:t>
            </a:r>
            <a:r>
              <a:rPr lang="de-DE" dirty="0" err="1"/>
              <a:t>when</a:t>
            </a:r>
            <a:r>
              <a:rPr lang="de-DE" dirty="0"/>
              <a:t> </a:t>
            </a:r>
            <a:r>
              <a:rPr lang="de-DE" dirty="0" err="1"/>
              <a:t>commanded</a:t>
            </a:r>
            <a:r>
              <a:rPr lang="de-DE" dirty="0"/>
              <a:t> </a:t>
            </a:r>
            <a:r>
              <a:rPr lang="de-DE" dirty="0" err="1"/>
              <a:t>closed</a:t>
            </a:r>
            <a:r>
              <a:rPr lang="de-DE" dirty="0"/>
              <a:t>; </a:t>
            </a:r>
          </a:p>
          <a:p>
            <a:pPr marL="342900" indent="-342900">
              <a:buFont typeface="Arial" panose="020B0604020202020204" pitchFamily="34" charset="0"/>
              <a:buChar char="•"/>
            </a:pPr>
            <a:r>
              <a:rPr lang="de-DE" dirty="0"/>
              <a:t>differential </a:t>
            </a:r>
            <a:r>
              <a:rPr lang="de-DE" dirty="0" err="1"/>
              <a:t>pressure</a:t>
            </a:r>
            <a:r>
              <a:rPr lang="de-DE" dirty="0"/>
              <a:t> </a:t>
            </a:r>
            <a:r>
              <a:rPr lang="de-DE" dirty="0" err="1"/>
              <a:t>across</a:t>
            </a:r>
            <a:r>
              <a:rPr lang="de-DE" dirty="0"/>
              <a:t> </a:t>
            </a:r>
            <a:r>
              <a:rPr lang="de-DE" dirty="0" err="1"/>
              <a:t>the</a:t>
            </a:r>
            <a:r>
              <a:rPr lang="de-DE" dirty="0"/>
              <a:t> </a:t>
            </a:r>
            <a:r>
              <a:rPr lang="de-DE" dirty="0" err="1"/>
              <a:t>valve</a:t>
            </a:r>
            <a:r>
              <a:rPr lang="de-DE" dirty="0"/>
              <a:t>; </a:t>
            </a:r>
          </a:p>
          <a:p>
            <a:pPr marL="342900" indent="-342900">
              <a:buFont typeface="Arial" panose="020B0604020202020204" pitchFamily="34" charset="0"/>
              <a:buChar char="•"/>
            </a:pPr>
            <a:r>
              <a:rPr lang="de-DE" dirty="0" err="1"/>
              <a:t>stability</a:t>
            </a:r>
            <a:r>
              <a:rPr lang="de-DE" dirty="0"/>
              <a:t> </a:t>
            </a:r>
            <a:r>
              <a:rPr lang="de-DE" dirty="0" err="1"/>
              <a:t>during</a:t>
            </a:r>
            <a:r>
              <a:rPr lang="de-DE" dirty="0"/>
              <a:t> </a:t>
            </a:r>
            <a:r>
              <a:rPr lang="de-DE" dirty="0" err="1"/>
              <a:t>load</a:t>
            </a:r>
            <a:r>
              <a:rPr lang="de-DE" dirty="0"/>
              <a:t> </a:t>
            </a:r>
            <a:r>
              <a:rPr lang="de-DE" dirty="0" err="1"/>
              <a:t>changes</a:t>
            </a:r>
            <a:r>
              <a:rPr lang="de-DE" dirty="0"/>
              <a:t>.</a:t>
            </a:r>
          </a:p>
          <a:p>
            <a:pPr marL="342900" indent="-342900">
              <a:buFont typeface="Arial" panose="020B0604020202020204" pitchFamily="34" charset="0"/>
              <a:buChar char="•"/>
            </a:pPr>
            <a:endParaRPr lang="de-DE" dirty="0"/>
          </a:p>
          <a:p>
            <a:r>
              <a:rPr lang="de-DE" dirty="0"/>
              <a:t>A </a:t>
            </a:r>
            <a:r>
              <a:rPr lang="de-DE" dirty="0" err="1"/>
              <a:t>control</a:t>
            </a:r>
            <a:r>
              <a:rPr lang="de-DE" dirty="0"/>
              <a:t> </a:t>
            </a:r>
            <a:r>
              <a:rPr lang="de-DE" dirty="0" err="1"/>
              <a:t>valve</a:t>
            </a:r>
            <a:r>
              <a:rPr lang="de-DE" dirty="0"/>
              <a:t> </a:t>
            </a:r>
            <a:r>
              <a:rPr lang="de-DE" dirty="0" err="1"/>
              <a:t>cannot</a:t>
            </a:r>
            <a:r>
              <a:rPr lang="de-DE" dirty="0"/>
              <a:t> </a:t>
            </a:r>
            <a:r>
              <a:rPr lang="de-DE" dirty="0" err="1"/>
              <a:t>provide</a:t>
            </a:r>
            <a:r>
              <a:rPr lang="de-DE" dirty="0"/>
              <a:t> </a:t>
            </a:r>
            <a:r>
              <a:rPr lang="de-DE" dirty="0" err="1"/>
              <a:t>stable</a:t>
            </a:r>
            <a:r>
              <a:rPr lang="de-DE" dirty="0"/>
              <a:t> </a:t>
            </a:r>
            <a:r>
              <a:rPr lang="de-DE" dirty="0" err="1"/>
              <a:t>control</a:t>
            </a:r>
            <a:r>
              <a:rPr lang="de-DE" dirty="0"/>
              <a:t> </a:t>
            </a:r>
            <a:r>
              <a:rPr lang="de-DE" dirty="0" err="1"/>
              <a:t>if</a:t>
            </a:r>
            <a:r>
              <a:rPr lang="de-DE" dirty="0"/>
              <a:t> </a:t>
            </a:r>
            <a:r>
              <a:rPr lang="de-DE" dirty="0" err="1"/>
              <a:t>it</a:t>
            </a:r>
            <a:r>
              <a:rPr lang="de-DE" dirty="0"/>
              <a:t> </a:t>
            </a:r>
            <a:r>
              <a:rPr lang="de-DE" dirty="0" err="1"/>
              <a:t>is</a:t>
            </a:r>
            <a:r>
              <a:rPr lang="de-DE" dirty="0"/>
              <a:t> oversized </a:t>
            </a:r>
            <a:r>
              <a:rPr lang="de-DE" dirty="0" err="1"/>
              <a:t>or</a:t>
            </a:r>
            <a:r>
              <a:rPr lang="de-DE" dirty="0"/>
              <a:t> </a:t>
            </a:r>
            <a:r>
              <a:rPr lang="de-DE" dirty="0" err="1"/>
              <a:t>exposed</a:t>
            </a:r>
            <a:r>
              <a:rPr lang="de-DE" dirty="0"/>
              <a:t> </a:t>
            </a:r>
            <a:r>
              <a:rPr lang="de-DE" dirty="0" err="1"/>
              <a:t>to</a:t>
            </a:r>
            <a:r>
              <a:rPr lang="de-DE" dirty="0"/>
              <a:t> </a:t>
            </a:r>
            <a:r>
              <a:rPr lang="de-DE" dirty="0" err="1"/>
              <a:t>unsuitable</a:t>
            </a:r>
            <a:r>
              <a:rPr lang="de-DE" dirty="0"/>
              <a:t> differential </a:t>
            </a:r>
            <a:r>
              <a:rPr lang="de-DE" dirty="0" err="1"/>
              <a:t>pressure</a:t>
            </a:r>
            <a:r>
              <a:rPr lang="de-DE" dirty="0"/>
              <a:t>.</a:t>
            </a:r>
          </a:p>
        </p:txBody>
      </p:sp>
    </p:spTree>
    <p:extLst>
      <p:ext uri="{BB962C8B-B14F-4D97-AF65-F5344CB8AC3E}">
        <p14:creationId xmlns:p14="http://schemas.microsoft.com/office/powerpoint/2010/main" val="4077606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6F012A-0E97-BBAF-16F7-4C0782AFC1ED}"/>
              </a:ext>
            </a:extLst>
          </p:cNvPr>
          <p:cNvSpPr>
            <a:spLocks noGrp="1"/>
          </p:cNvSpPr>
          <p:nvPr>
            <p:ph type="body" sz="quarter" idx="30"/>
          </p:nvPr>
        </p:nvSpPr>
        <p:spPr/>
        <p:txBody>
          <a:bodyPr/>
          <a:lstStyle/>
          <a:p>
            <a:r>
              <a:rPr lang="de-DE" dirty="0" err="1"/>
              <a:t>What</a:t>
            </a:r>
            <a:r>
              <a:rPr lang="de-DE" dirty="0"/>
              <a:t> </a:t>
            </a:r>
            <a:r>
              <a:rPr lang="de-DE" dirty="0" err="1"/>
              <a:t>should</a:t>
            </a:r>
            <a:r>
              <a:rPr lang="de-DE" dirty="0"/>
              <a:t> </a:t>
            </a:r>
            <a:r>
              <a:rPr lang="de-DE" dirty="0" err="1"/>
              <a:t>the</a:t>
            </a:r>
            <a:r>
              <a:rPr lang="de-DE" dirty="0"/>
              <a:t> </a:t>
            </a:r>
            <a:r>
              <a:rPr lang="de-DE" dirty="0" err="1"/>
              <a:t>controls</a:t>
            </a:r>
            <a:r>
              <a:rPr lang="de-DE" dirty="0"/>
              <a:t> </a:t>
            </a:r>
            <a:r>
              <a:rPr lang="de-DE" dirty="0" err="1"/>
              <a:t>achieve</a:t>
            </a:r>
            <a:r>
              <a:rPr lang="de-DE" dirty="0"/>
              <a:t>?</a:t>
            </a:r>
          </a:p>
        </p:txBody>
      </p:sp>
      <p:sp>
        <p:nvSpPr>
          <p:cNvPr id="3" name="Text Placeholder 2">
            <a:extLst>
              <a:ext uri="{FF2B5EF4-FFF2-40B4-BE49-F238E27FC236}">
                <a16:creationId xmlns:a16="http://schemas.microsoft.com/office/drawing/2014/main" id="{9AEAF827-EC56-C6C4-C281-2767EB3644F2}"/>
              </a:ext>
            </a:extLst>
          </p:cNvPr>
          <p:cNvSpPr>
            <a:spLocks noGrp="1"/>
          </p:cNvSpPr>
          <p:nvPr>
            <p:ph type="body" sz="quarter" idx="48"/>
          </p:nvPr>
        </p:nvSpPr>
        <p:spPr/>
        <p:txBody>
          <a:bodyPr/>
          <a:lstStyle/>
          <a:p>
            <a:r>
              <a:rPr lang="de-DE" dirty="0"/>
              <a:t>The </a:t>
            </a:r>
            <a:r>
              <a:rPr lang="de-DE" dirty="0" err="1"/>
              <a:t>control</a:t>
            </a:r>
            <a:r>
              <a:rPr lang="de-DE" dirty="0"/>
              <a:t> </a:t>
            </a:r>
            <a:r>
              <a:rPr lang="de-DE" dirty="0" err="1"/>
              <a:t>system</a:t>
            </a:r>
            <a:r>
              <a:rPr lang="de-DE" dirty="0"/>
              <a:t> </a:t>
            </a:r>
            <a:r>
              <a:rPr lang="de-DE" dirty="0" err="1"/>
              <a:t>should</a:t>
            </a:r>
            <a:r>
              <a:rPr lang="de-DE" dirty="0"/>
              <a:t>:</a:t>
            </a:r>
          </a:p>
          <a:p>
            <a:pPr marL="342900" indent="-342900">
              <a:buFont typeface="Arial" panose="020B0604020202020204" pitchFamily="34" charset="0"/>
              <a:buChar char="•"/>
            </a:pPr>
            <a:r>
              <a:rPr lang="de-DE" dirty="0" err="1"/>
              <a:t>deliver</a:t>
            </a:r>
            <a:r>
              <a:rPr lang="de-DE" dirty="0"/>
              <a:t> </a:t>
            </a:r>
            <a:r>
              <a:rPr lang="de-DE" dirty="0" err="1"/>
              <a:t>the</a:t>
            </a:r>
            <a:r>
              <a:rPr lang="de-DE" dirty="0"/>
              <a:t> </a:t>
            </a:r>
            <a:r>
              <a:rPr lang="de-DE" dirty="0" err="1"/>
              <a:t>required</a:t>
            </a:r>
            <a:r>
              <a:rPr lang="de-DE" dirty="0"/>
              <a:t> </a:t>
            </a:r>
            <a:r>
              <a:rPr lang="de-DE" dirty="0" err="1"/>
              <a:t>heat</a:t>
            </a:r>
            <a:r>
              <a:rPr lang="de-DE" dirty="0"/>
              <a:t> and DHW </a:t>
            </a:r>
            <a:r>
              <a:rPr lang="de-DE" dirty="0" err="1"/>
              <a:t>service</a:t>
            </a:r>
            <a:r>
              <a:rPr lang="de-DE" dirty="0"/>
              <a:t>; </a:t>
            </a:r>
          </a:p>
          <a:p>
            <a:pPr marL="342900" indent="-342900">
              <a:buFont typeface="Arial" panose="020B0604020202020204" pitchFamily="34" charset="0"/>
              <a:buChar char="•"/>
            </a:pPr>
            <a:r>
              <a:rPr lang="de-DE" dirty="0"/>
              <a:t>match </a:t>
            </a:r>
            <a:r>
              <a:rPr lang="de-DE" dirty="0" err="1"/>
              <a:t>flow</a:t>
            </a:r>
            <a:r>
              <a:rPr lang="de-DE" dirty="0"/>
              <a:t> </a:t>
            </a:r>
            <a:r>
              <a:rPr lang="de-DE" dirty="0" err="1"/>
              <a:t>to</a:t>
            </a:r>
            <a:r>
              <a:rPr lang="de-DE" dirty="0"/>
              <a:t> </a:t>
            </a:r>
            <a:r>
              <a:rPr lang="de-DE" dirty="0" err="1"/>
              <a:t>actual</a:t>
            </a:r>
            <a:r>
              <a:rPr lang="de-DE" dirty="0"/>
              <a:t> </a:t>
            </a:r>
            <a:r>
              <a:rPr lang="de-DE" dirty="0" err="1"/>
              <a:t>demand</a:t>
            </a:r>
            <a:r>
              <a:rPr lang="de-DE" dirty="0"/>
              <a:t>; </a:t>
            </a:r>
          </a:p>
          <a:p>
            <a:pPr marL="342900" indent="-342900">
              <a:buFont typeface="Arial" panose="020B0604020202020204" pitchFamily="34" charset="0"/>
              <a:buChar char="•"/>
            </a:pPr>
            <a:r>
              <a:rPr lang="de-DE" dirty="0" err="1"/>
              <a:t>maintain</a:t>
            </a:r>
            <a:r>
              <a:rPr lang="de-DE" dirty="0"/>
              <a:t> </a:t>
            </a:r>
            <a:r>
              <a:rPr lang="de-DE" dirty="0" err="1"/>
              <a:t>stable</a:t>
            </a:r>
            <a:r>
              <a:rPr lang="de-DE" dirty="0"/>
              <a:t> differential </a:t>
            </a:r>
            <a:r>
              <a:rPr lang="de-DE" dirty="0" err="1"/>
              <a:t>pressure</a:t>
            </a:r>
            <a:r>
              <a:rPr lang="de-DE" dirty="0"/>
              <a:t>; </a:t>
            </a:r>
          </a:p>
          <a:p>
            <a:pPr marL="342900" indent="-342900">
              <a:buFont typeface="Arial" panose="020B0604020202020204" pitchFamily="34" charset="0"/>
              <a:buChar char="•"/>
            </a:pPr>
            <a:r>
              <a:rPr lang="de-DE" dirty="0" err="1"/>
              <a:t>use</a:t>
            </a:r>
            <a:r>
              <a:rPr lang="de-DE" dirty="0"/>
              <a:t> </a:t>
            </a:r>
            <a:r>
              <a:rPr lang="de-DE" dirty="0" err="1"/>
              <a:t>the</a:t>
            </a:r>
            <a:r>
              <a:rPr lang="de-DE" dirty="0"/>
              <a:t> </a:t>
            </a:r>
            <a:r>
              <a:rPr lang="de-DE" dirty="0" err="1"/>
              <a:t>lowest</a:t>
            </a:r>
            <a:r>
              <a:rPr lang="de-DE" dirty="0"/>
              <a:t> </a:t>
            </a:r>
            <a:r>
              <a:rPr lang="de-DE" dirty="0" err="1"/>
              <a:t>practical</a:t>
            </a:r>
            <a:r>
              <a:rPr lang="de-DE" dirty="0"/>
              <a:t> </a:t>
            </a:r>
            <a:r>
              <a:rPr lang="de-DE" dirty="0" err="1"/>
              <a:t>supply</a:t>
            </a:r>
            <a:r>
              <a:rPr lang="de-DE" dirty="0"/>
              <a:t> </a:t>
            </a:r>
            <a:r>
              <a:rPr lang="de-DE" dirty="0" err="1"/>
              <a:t>temperature</a:t>
            </a:r>
            <a:r>
              <a:rPr lang="de-DE" dirty="0"/>
              <a:t>; </a:t>
            </a:r>
          </a:p>
          <a:p>
            <a:pPr marL="342900" indent="-342900">
              <a:buFont typeface="Arial" panose="020B0604020202020204" pitchFamily="34" charset="0"/>
              <a:buChar char="•"/>
            </a:pPr>
            <a:r>
              <a:rPr lang="de-DE" dirty="0" err="1"/>
              <a:t>avoid</a:t>
            </a:r>
            <a:r>
              <a:rPr lang="de-DE" dirty="0"/>
              <a:t> </a:t>
            </a:r>
            <a:r>
              <a:rPr lang="de-DE" dirty="0" err="1"/>
              <a:t>unnecessary</a:t>
            </a:r>
            <a:r>
              <a:rPr lang="de-DE" dirty="0"/>
              <a:t> </a:t>
            </a:r>
            <a:r>
              <a:rPr lang="de-DE" dirty="0" err="1"/>
              <a:t>standby</a:t>
            </a:r>
            <a:r>
              <a:rPr lang="de-DE" dirty="0"/>
              <a:t> </a:t>
            </a:r>
            <a:r>
              <a:rPr lang="de-DE" dirty="0" err="1"/>
              <a:t>circulation</a:t>
            </a:r>
            <a:r>
              <a:rPr lang="de-DE" dirty="0"/>
              <a:t>; </a:t>
            </a:r>
          </a:p>
          <a:p>
            <a:pPr marL="342900" indent="-342900">
              <a:buFont typeface="Arial" panose="020B0604020202020204" pitchFamily="34" charset="0"/>
              <a:buChar char="•"/>
            </a:pPr>
            <a:r>
              <a:rPr lang="de-DE" dirty="0" err="1"/>
              <a:t>respond</a:t>
            </a:r>
            <a:r>
              <a:rPr lang="de-DE" dirty="0"/>
              <a:t> </a:t>
            </a:r>
            <a:r>
              <a:rPr lang="de-DE" dirty="0" err="1"/>
              <a:t>without</a:t>
            </a:r>
            <a:r>
              <a:rPr lang="de-DE" dirty="0"/>
              <a:t> </a:t>
            </a:r>
            <a:r>
              <a:rPr lang="de-DE" dirty="0" err="1"/>
              <a:t>excessive</a:t>
            </a:r>
            <a:r>
              <a:rPr lang="de-DE" dirty="0"/>
              <a:t> </a:t>
            </a:r>
            <a:r>
              <a:rPr lang="de-DE" dirty="0" err="1"/>
              <a:t>oscillation</a:t>
            </a:r>
            <a:r>
              <a:rPr lang="de-DE" dirty="0"/>
              <a:t> </a:t>
            </a:r>
            <a:r>
              <a:rPr lang="de-DE" dirty="0" err="1"/>
              <a:t>or</a:t>
            </a:r>
            <a:r>
              <a:rPr lang="de-DE" dirty="0"/>
              <a:t> </a:t>
            </a:r>
            <a:r>
              <a:rPr lang="de-DE" dirty="0" err="1"/>
              <a:t>delay</a:t>
            </a:r>
            <a:r>
              <a:rPr lang="de-DE" dirty="0"/>
              <a:t>; </a:t>
            </a:r>
          </a:p>
          <a:p>
            <a:pPr marL="342900" indent="-342900">
              <a:buFont typeface="Arial" panose="020B0604020202020204" pitchFamily="34" charset="0"/>
              <a:buChar char="•"/>
            </a:pPr>
            <a:r>
              <a:rPr lang="de-DE" dirty="0" err="1"/>
              <a:t>generate</a:t>
            </a:r>
            <a:r>
              <a:rPr lang="de-DE" dirty="0"/>
              <a:t> </a:t>
            </a:r>
            <a:r>
              <a:rPr lang="de-DE" dirty="0" err="1"/>
              <a:t>useful</a:t>
            </a:r>
            <a:r>
              <a:rPr lang="de-DE" dirty="0"/>
              <a:t> </a:t>
            </a:r>
            <a:r>
              <a:rPr lang="de-DE" dirty="0" err="1"/>
              <a:t>alarms</a:t>
            </a:r>
            <a:r>
              <a:rPr lang="de-DE" dirty="0"/>
              <a:t> </a:t>
            </a:r>
            <a:r>
              <a:rPr lang="de-DE" dirty="0" err="1"/>
              <a:t>when</a:t>
            </a:r>
            <a:r>
              <a:rPr lang="de-DE" dirty="0"/>
              <a:t> </a:t>
            </a:r>
            <a:r>
              <a:rPr lang="de-DE" dirty="0" err="1"/>
              <a:t>performance</a:t>
            </a:r>
            <a:r>
              <a:rPr lang="de-DE" dirty="0"/>
              <a:t> </a:t>
            </a:r>
            <a:r>
              <a:rPr lang="de-DE" dirty="0" err="1"/>
              <a:t>moves</a:t>
            </a:r>
            <a:r>
              <a:rPr lang="de-DE" dirty="0"/>
              <a:t> outside </a:t>
            </a:r>
            <a:r>
              <a:rPr lang="de-DE" dirty="0" err="1"/>
              <a:t>limits</a:t>
            </a:r>
            <a:r>
              <a:rPr lang="de-DE" dirty="0"/>
              <a:t>.</a:t>
            </a:r>
          </a:p>
        </p:txBody>
      </p:sp>
    </p:spTree>
    <p:extLst>
      <p:ext uri="{BB962C8B-B14F-4D97-AF65-F5344CB8AC3E}">
        <p14:creationId xmlns:p14="http://schemas.microsoft.com/office/powerpoint/2010/main" val="1063130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2D1977-A873-BF3C-B488-A400B5503926}"/>
              </a:ext>
            </a:extLst>
          </p:cNvPr>
          <p:cNvSpPr>
            <a:spLocks noGrp="1"/>
          </p:cNvSpPr>
          <p:nvPr>
            <p:ph type="body" sz="quarter" idx="30"/>
          </p:nvPr>
        </p:nvSpPr>
        <p:spPr>
          <a:xfrm>
            <a:off x="854280" y="553870"/>
            <a:ext cx="10483431" cy="1176075"/>
          </a:xfrm>
        </p:spPr>
        <p:txBody>
          <a:bodyPr/>
          <a:lstStyle/>
          <a:p>
            <a:r>
              <a:rPr lang="de-DE" dirty="0"/>
              <a:t>Weather </a:t>
            </a:r>
            <a:r>
              <a:rPr lang="de-DE" dirty="0" err="1"/>
              <a:t>compensation</a:t>
            </a:r>
            <a:r>
              <a:rPr lang="de-DE" dirty="0"/>
              <a:t>: </a:t>
            </a:r>
            <a:br>
              <a:rPr lang="de-DE" dirty="0"/>
            </a:br>
            <a:r>
              <a:rPr lang="de-DE" dirty="0"/>
              <a:t>match </a:t>
            </a:r>
            <a:r>
              <a:rPr lang="de-DE" dirty="0" err="1"/>
              <a:t>heating</a:t>
            </a:r>
            <a:r>
              <a:rPr lang="de-DE" dirty="0"/>
              <a:t> </a:t>
            </a:r>
            <a:r>
              <a:rPr lang="de-DE" dirty="0" err="1"/>
              <a:t>temperature</a:t>
            </a:r>
            <a:r>
              <a:rPr lang="de-DE" dirty="0"/>
              <a:t> </a:t>
            </a:r>
            <a:r>
              <a:rPr lang="de-DE" dirty="0" err="1"/>
              <a:t>to</a:t>
            </a:r>
            <a:r>
              <a:rPr lang="de-DE" dirty="0"/>
              <a:t> </a:t>
            </a:r>
            <a:r>
              <a:rPr lang="de-DE" dirty="0" err="1"/>
              <a:t>demand</a:t>
            </a:r>
            <a:endParaRPr lang="de-DE" dirty="0"/>
          </a:p>
        </p:txBody>
      </p:sp>
      <p:sp>
        <p:nvSpPr>
          <p:cNvPr id="3" name="Text Placeholder 2">
            <a:extLst>
              <a:ext uri="{FF2B5EF4-FFF2-40B4-BE49-F238E27FC236}">
                <a16:creationId xmlns:a16="http://schemas.microsoft.com/office/drawing/2014/main" id="{446F712A-81AA-75E3-D124-0A208165D5F5}"/>
              </a:ext>
            </a:extLst>
          </p:cNvPr>
          <p:cNvSpPr>
            <a:spLocks noGrp="1"/>
          </p:cNvSpPr>
          <p:nvPr>
            <p:ph type="body" sz="quarter" idx="48"/>
          </p:nvPr>
        </p:nvSpPr>
        <p:spPr/>
        <p:txBody>
          <a:bodyPr/>
          <a:lstStyle/>
          <a:p>
            <a:r>
              <a:rPr lang="de-DE" dirty="0"/>
              <a:t>Weather </a:t>
            </a:r>
            <a:r>
              <a:rPr lang="de-DE" dirty="0" err="1"/>
              <a:t>compensation</a:t>
            </a:r>
            <a:r>
              <a:rPr lang="de-DE" dirty="0"/>
              <a:t> </a:t>
            </a:r>
            <a:r>
              <a:rPr lang="de-DE" dirty="0" err="1"/>
              <a:t>is</a:t>
            </a:r>
            <a:r>
              <a:rPr lang="de-DE" dirty="0"/>
              <a:t> a </a:t>
            </a:r>
            <a:r>
              <a:rPr lang="de-DE" b="1" dirty="0" err="1"/>
              <a:t>control</a:t>
            </a:r>
            <a:r>
              <a:rPr lang="de-DE" b="1" dirty="0"/>
              <a:t> </a:t>
            </a:r>
            <a:r>
              <a:rPr lang="de-DE" b="1" dirty="0" err="1"/>
              <a:t>strategy</a:t>
            </a:r>
            <a:r>
              <a:rPr lang="de-DE" dirty="0"/>
              <a:t> </a:t>
            </a:r>
            <a:r>
              <a:rPr lang="de-DE" dirty="0" err="1"/>
              <a:t>that</a:t>
            </a:r>
            <a:r>
              <a:rPr lang="de-DE" dirty="0"/>
              <a:t> </a:t>
            </a:r>
            <a:r>
              <a:rPr lang="de-DE" dirty="0" err="1"/>
              <a:t>automatically</a:t>
            </a:r>
            <a:r>
              <a:rPr lang="de-DE" dirty="0"/>
              <a:t> </a:t>
            </a:r>
            <a:r>
              <a:rPr lang="de-DE" dirty="0" err="1"/>
              <a:t>adjusts</a:t>
            </a:r>
            <a:r>
              <a:rPr lang="de-DE" dirty="0"/>
              <a:t> </a:t>
            </a:r>
            <a:r>
              <a:rPr lang="de-DE" dirty="0" err="1"/>
              <a:t>the</a:t>
            </a:r>
            <a:r>
              <a:rPr lang="de-DE" dirty="0"/>
              <a:t> </a:t>
            </a:r>
            <a:r>
              <a:rPr lang="de-DE" dirty="0" err="1"/>
              <a:t>supply</a:t>
            </a:r>
            <a:r>
              <a:rPr lang="de-DE" dirty="0"/>
              <a:t> </a:t>
            </a:r>
            <a:r>
              <a:rPr lang="de-DE" dirty="0" err="1"/>
              <a:t>flow</a:t>
            </a:r>
            <a:r>
              <a:rPr lang="de-DE" dirty="0"/>
              <a:t> </a:t>
            </a:r>
            <a:r>
              <a:rPr lang="de-DE" dirty="0" err="1"/>
              <a:t>temperature</a:t>
            </a:r>
            <a:r>
              <a:rPr lang="de-DE" dirty="0"/>
              <a:t> </a:t>
            </a:r>
            <a:r>
              <a:rPr lang="de-DE" dirty="0" err="1"/>
              <a:t>based</a:t>
            </a:r>
            <a:r>
              <a:rPr lang="de-DE" dirty="0"/>
              <a:t> on </a:t>
            </a:r>
            <a:r>
              <a:rPr lang="de-DE" dirty="0" err="1"/>
              <a:t>the</a:t>
            </a:r>
            <a:r>
              <a:rPr lang="de-DE" dirty="0"/>
              <a:t> outside </a:t>
            </a:r>
            <a:r>
              <a:rPr lang="de-DE" dirty="0" err="1"/>
              <a:t>air</a:t>
            </a:r>
            <a:r>
              <a:rPr lang="de-DE" dirty="0"/>
              <a:t> </a:t>
            </a:r>
            <a:r>
              <a:rPr lang="de-DE" dirty="0" err="1"/>
              <a:t>temperature</a:t>
            </a:r>
            <a:r>
              <a:rPr lang="de-DE" dirty="0"/>
              <a:t>.</a:t>
            </a:r>
          </a:p>
          <a:p>
            <a:endParaRPr lang="de-DE" dirty="0"/>
          </a:p>
          <a:p>
            <a:r>
              <a:rPr lang="de-DE" b="1" dirty="0"/>
              <a:t>How </a:t>
            </a:r>
            <a:r>
              <a:rPr lang="de-DE" b="1" dirty="0" err="1"/>
              <a:t>it</a:t>
            </a:r>
            <a:r>
              <a:rPr lang="de-DE" b="1" dirty="0"/>
              <a:t> </a:t>
            </a:r>
            <a:r>
              <a:rPr lang="de-DE" b="1" dirty="0" err="1"/>
              <a:t>works</a:t>
            </a:r>
            <a:r>
              <a:rPr lang="de-DE" b="1" dirty="0"/>
              <a:t>:</a:t>
            </a:r>
            <a:r>
              <a:rPr lang="de-DE" dirty="0"/>
              <a:t> As </a:t>
            </a:r>
            <a:r>
              <a:rPr lang="de-DE" dirty="0" err="1"/>
              <a:t>the</a:t>
            </a:r>
            <a:r>
              <a:rPr lang="de-DE" dirty="0"/>
              <a:t> </a:t>
            </a:r>
            <a:r>
              <a:rPr lang="de-DE" dirty="0" err="1"/>
              <a:t>outdoor</a:t>
            </a:r>
            <a:r>
              <a:rPr lang="de-DE" dirty="0"/>
              <a:t> </a:t>
            </a:r>
            <a:r>
              <a:rPr lang="de-DE" dirty="0" err="1"/>
              <a:t>temperature</a:t>
            </a:r>
            <a:r>
              <a:rPr lang="de-DE" dirty="0"/>
              <a:t> </a:t>
            </a:r>
            <a:r>
              <a:rPr lang="de-DE" dirty="0" err="1"/>
              <a:t>rises</a:t>
            </a:r>
            <a:r>
              <a:rPr lang="de-DE" dirty="0"/>
              <a:t> and </a:t>
            </a:r>
            <a:r>
              <a:rPr lang="de-DE" dirty="0" err="1"/>
              <a:t>the</a:t>
            </a:r>
            <a:r>
              <a:rPr lang="de-DE" dirty="0"/>
              <a:t> </a:t>
            </a:r>
            <a:r>
              <a:rPr lang="de-DE" dirty="0" err="1"/>
              <a:t>building's</a:t>
            </a:r>
            <a:r>
              <a:rPr lang="de-DE" dirty="0"/>
              <a:t> </a:t>
            </a:r>
            <a:r>
              <a:rPr lang="de-DE" dirty="0" err="1"/>
              <a:t>heat</a:t>
            </a:r>
            <a:r>
              <a:rPr lang="de-DE" dirty="0"/>
              <a:t> </a:t>
            </a:r>
            <a:r>
              <a:rPr lang="de-DE" dirty="0" err="1"/>
              <a:t>demand</a:t>
            </a:r>
            <a:r>
              <a:rPr lang="de-DE" dirty="0"/>
              <a:t> falls, </a:t>
            </a:r>
            <a:r>
              <a:rPr lang="de-DE" dirty="0" err="1"/>
              <a:t>the</a:t>
            </a:r>
            <a:r>
              <a:rPr lang="de-DE" dirty="0"/>
              <a:t> </a:t>
            </a:r>
            <a:r>
              <a:rPr lang="de-DE" dirty="0" err="1"/>
              <a:t>controller</a:t>
            </a:r>
            <a:r>
              <a:rPr lang="de-DE" dirty="0"/>
              <a:t> </a:t>
            </a:r>
            <a:r>
              <a:rPr lang="de-DE" dirty="0" err="1"/>
              <a:t>follows</a:t>
            </a:r>
            <a:r>
              <a:rPr lang="de-DE" dirty="0"/>
              <a:t> a "</a:t>
            </a:r>
            <a:r>
              <a:rPr lang="de-DE" dirty="0" err="1"/>
              <a:t>compensation</a:t>
            </a:r>
            <a:r>
              <a:rPr lang="de-DE" dirty="0"/>
              <a:t> </a:t>
            </a:r>
            <a:r>
              <a:rPr lang="de-DE" dirty="0" err="1"/>
              <a:t>curve</a:t>
            </a:r>
            <a:r>
              <a:rPr lang="de-DE" dirty="0"/>
              <a:t>" </a:t>
            </a:r>
            <a:r>
              <a:rPr lang="de-DE" dirty="0" err="1"/>
              <a:t>to</a:t>
            </a:r>
            <a:r>
              <a:rPr lang="de-DE" dirty="0"/>
              <a:t> </a:t>
            </a:r>
            <a:r>
              <a:rPr lang="de-DE" dirty="0" err="1"/>
              <a:t>lower</a:t>
            </a:r>
            <a:r>
              <a:rPr lang="de-DE" dirty="0"/>
              <a:t> </a:t>
            </a:r>
            <a:r>
              <a:rPr lang="de-DE" dirty="0" err="1"/>
              <a:t>the</a:t>
            </a:r>
            <a:r>
              <a:rPr lang="de-DE" dirty="0"/>
              <a:t> </a:t>
            </a:r>
            <a:r>
              <a:rPr lang="de-DE" dirty="0" err="1"/>
              <a:t>flow</a:t>
            </a:r>
            <a:r>
              <a:rPr lang="de-DE" dirty="0"/>
              <a:t> </a:t>
            </a:r>
            <a:r>
              <a:rPr lang="de-DE" dirty="0" err="1"/>
              <a:t>temperature</a:t>
            </a:r>
            <a:r>
              <a:rPr lang="de-DE" dirty="0"/>
              <a:t>.</a:t>
            </a:r>
          </a:p>
          <a:p>
            <a:endParaRPr lang="de-DE" b="1" dirty="0"/>
          </a:p>
          <a:p>
            <a:r>
              <a:rPr lang="de-DE" b="1" dirty="0"/>
              <a:t>Impact:</a:t>
            </a:r>
            <a:r>
              <a:rPr lang="de-DE" dirty="0"/>
              <a:t> </a:t>
            </a:r>
            <a:r>
              <a:rPr lang="de-DE" dirty="0" err="1"/>
              <a:t>Lowering</a:t>
            </a:r>
            <a:r>
              <a:rPr lang="de-DE" dirty="0"/>
              <a:t> </a:t>
            </a:r>
            <a:r>
              <a:rPr lang="de-DE" dirty="0" err="1"/>
              <a:t>the</a:t>
            </a:r>
            <a:r>
              <a:rPr lang="de-DE" dirty="0"/>
              <a:t> </a:t>
            </a:r>
            <a:r>
              <a:rPr lang="de-DE" dirty="0" err="1"/>
              <a:t>flow</a:t>
            </a:r>
            <a:r>
              <a:rPr lang="de-DE" dirty="0"/>
              <a:t> </a:t>
            </a:r>
            <a:r>
              <a:rPr lang="de-DE" dirty="0" err="1"/>
              <a:t>temperature</a:t>
            </a:r>
            <a:r>
              <a:rPr lang="de-DE" dirty="0"/>
              <a:t> </a:t>
            </a:r>
            <a:r>
              <a:rPr lang="de-DE" dirty="0" err="1"/>
              <a:t>during</a:t>
            </a:r>
            <a:r>
              <a:rPr lang="de-DE" dirty="0"/>
              <a:t> milder </a:t>
            </a:r>
            <a:r>
              <a:rPr lang="de-DE" dirty="0" err="1"/>
              <a:t>weather</a:t>
            </a:r>
            <a:r>
              <a:rPr lang="de-DE" dirty="0"/>
              <a:t> </a:t>
            </a:r>
            <a:r>
              <a:rPr lang="de-DE" dirty="0" err="1"/>
              <a:t>reduces</a:t>
            </a:r>
            <a:r>
              <a:rPr lang="de-DE" dirty="0"/>
              <a:t> </a:t>
            </a:r>
            <a:r>
              <a:rPr lang="de-DE" dirty="0" err="1"/>
              <a:t>heat</a:t>
            </a:r>
            <a:r>
              <a:rPr lang="de-DE" dirty="0"/>
              <a:t> </a:t>
            </a:r>
            <a:r>
              <a:rPr lang="de-DE" dirty="0" err="1"/>
              <a:t>losses</a:t>
            </a:r>
            <a:r>
              <a:rPr lang="de-DE" dirty="0"/>
              <a:t> </a:t>
            </a:r>
            <a:r>
              <a:rPr lang="de-DE" dirty="0" err="1"/>
              <a:t>from</a:t>
            </a:r>
            <a:r>
              <a:rPr lang="de-DE" dirty="0"/>
              <a:t> </a:t>
            </a:r>
            <a:r>
              <a:rPr lang="de-DE" dirty="0" err="1"/>
              <a:t>distribution</a:t>
            </a:r>
            <a:r>
              <a:rPr lang="de-DE" dirty="0"/>
              <a:t> </a:t>
            </a:r>
            <a:r>
              <a:rPr lang="de-DE" dirty="0" err="1"/>
              <a:t>pipework</a:t>
            </a:r>
            <a:r>
              <a:rPr lang="de-DE" dirty="0"/>
              <a:t> and </a:t>
            </a:r>
            <a:r>
              <a:rPr lang="de-DE" dirty="0" err="1"/>
              <a:t>improves</a:t>
            </a:r>
            <a:r>
              <a:rPr lang="de-DE" dirty="0"/>
              <a:t> </a:t>
            </a:r>
            <a:r>
              <a:rPr lang="de-DE" dirty="0" err="1"/>
              <a:t>the</a:t>
            </a:r>
            <a:r>
              <a:rPr lang="de-DE" dirty="0"/>
              <a:t> </a:t>
            </a:r>
            <a:r>
              <a:rPr lang="de-DE" dirty="0" err="1"/>
              <a:t>efficiency</a:t>
            </a:r>
            <a:r>
              <a:rPr lang="de-DE" dirty="0"/>
              <a:t> </a:t>
            </a:r>
            <a:r>
              <a:rPr lang="de-DE" dirty="0" err="1"/>
              <a:t>of</a:t>
            </a:r>
            <a:r>
              <a:rPr lang="de-DE" dirty="0"/>
              <a:t> </a:t>
            </a:r>
            <a:r>
              <a:rPr lang="de-DE" dirty="0" err="1"/>
              <a:t>heat</a:t>
            </a:r>
            <a:r>
              <a:rPr lang="de-DE" dirty="0"/>
              <a:t> </a:t>
            </a:r>
            <a:r>
              <a:rPr lang="de-DE" dirty="0" err="1"/>
              <a:t>sources</a:t>
            </a:r>
            <a:r>
              <a:rPr lang="de-DE" dirty="0"/>
              <a:t>.</a:t>
            </a:r>
          </a:p>
        </p:txBody>
      </p:sp>
    </p:spTree>
    <p:extLst>
      <p:ext uri="{BB962C8B-B14F-4D97-AF65-F5344CB8AC3E}">
        <p14:creationId xmlns:p14="http://schemas.microsoft.com/office/powerpoint/2010/main" val="2056949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AD1024-B2E2-8FF8-371D-114BD5A7A041}"/>
              </a:ext>
            </a:extLst>
          </p:cNvPr>
          <p:cNvSpPr>
            <a:spLocks noGrp="1"/>
          </p:cNvSpPr>
          <p:nvPr>
            <p:ph type="body" sz="quarter" idx="30"/>
          </p:nvPr>
        </p:nvSpPr>
        <p:spPr/>
        <p:txBody>
          <a:bodyPr/>
          <a:lstStyle/>
          <a:p>
            <a:r>
              <a:rPr lang="de-DE" dirty="0"/>
              <a:t>From </a:t>
            </a:r>
            <a:r>
              <a:rPr lang="de-DE" dirty="0" err="1"/>
              <a:t>meter</a:t>
            </a:r>
            <a:r>
              <a:rPr lang="de-DE" dirty="0"/>
              <a:t> </a:t>
            </a:r>
            <a:r>
              <a:rPr lang="de-DE" dirty="0" err="1"/>
              <a:t>to</a:t>
            </a:r>
            <a:r>
              <a:rPr lang="de-DE" dirty="0"/>
              <a:t> </a:t>
            </a:r>
            <a:r>
              <a:rPr lang="de-DE" dirty="0" err="1"/>
              <a:t>usable</a:t>
            </a:r>
            <a:r>
              <a:rPr lang="de-DE" dirty="0"/>
              <a:t> </a:t>
            </a:r>
            <a:r>
              <a:rPr lang="de-DE" dirty="0" err="1"/>
              <a:t>performance</a:t>
            </a:r>
            <a:r>
              <a:rPr lang="de-DE" dirty="0"/>
              <a:t> </a:t>
            </a:r>
            <a:r>
              <a:rPr lang="de-DE" dirty="0" err="1"/>
              <a:t>data</a:t>
            </a:r>
            <a:endParaRPr lang="de-DE" dirty="0"/>
          </a:p>
        </p:txBody>
      </p:sp>
      <p:sp>
        <p:nvSpPr>
          <p:cNvPr id="3" name="Text Placeholder 2">
            <a:extLst>
              <a:ext uri="{FF2B5EF4-FFF2-40B4-BE49-F238E27FC236}">
                <a16:creationId xmlns:a16="http://schemas.microsoft.com/office/drawing/2014/main" id="{1A695B24-2C5E-8534-8F5F-C49164396328}"/>
              </a:ext>
            </a:extLst>
          </p:cNvPr>
          <p:cNvSpPr>
            <a:spLocks noGrp="1"/>
          </p:cNvSpPr>
          <p:nvPr>
            <p:ph type="body" sz="quarter" idx="48"/>
          </p:nvPr>
        </p:nvSpPr>
        <p:spPr/>
        <p:txBody>
          <a:bodyPr/>
          <a:lstStyle/>
          <a:p>
            <a:r>
              <a:rPr lang="de-DE" sz="1800" dirty="0"/>
              <a:t>A </a:t>
            </a:r>
            <a:r>
              <a:rPr lang="de-DE" sz="1800" dirty="0" err="1"/>
              <a:t>monitoring</a:t>
            </a:r>
            <a:r>
              <a:rPr lang="de-DE" sz="1800" dirty="0"/>
              <a:t> </a:t>
            </a:r>
            <a:r>
              <a:rPr lang="de-DE" sz="1800" dirty="0" err="1"/>
              <a:t>system</a:t>
            </a:r>
            <a:r>
              <a:rPr lang="de-DE" sz="1800" dirty="0"/>
              <a:t> </a:t>
            </a:r>
            <a:r>
              <a:rPr lang="de-DE" sz="1800" dirty="0" err="1"/>
              <a:t>normally</a:t>
            </a:r>
            <a:r>
              <a:rPr lang="de-DE" sz="1800" dirty="0"/>
              <a:t> </a:t>
            </a:r>
            <a:r>
              <a:rPr lang="de-DE" sz="1800" dirty="0" err="1"/>
              <a:t>includes</a:t>
            </a:r>
            <a:r>
              <a:rPr lang="de-DE" sz="1800" dirty="0"/>
              <a:t>:</a:t>
            </a:r>
          </a:p>
          <a:p>
            <a:pPr marL="342900" indent="-342900">
              <a:buFont typeface="+mj-lt"/>
              <a:buAutoNum type="arabicPeriod"/>
            </a:pPr>
            <a:r>
              <a:rPr lang="de-DE" sz="1800" b="1" dirty="0"/>
              <a:t>Field </a:t>
            </a:r>
            <a:r>
              <a:rPr lang="de-DE" sz="1800" b="1" dirty="0" err="1"/>
              <a:t>devices</a:t>
            </a:r>
            <a:br>
              <a:rPr lang="de-DE" sz="1800" dirty="0"/>
            </a:br>
            <a:r>
              <a:rPr lang="de-DE" sz="1800" dirty="0"/>
              <a:t>Heat </a:t>
            </a:r>
            <a:r>
              <a:rPr lang="de-DE" sz="1800" dirty="0" err="1"/>
              <a:t>meter</a:t>
            </a:r>
            <a:r>
              <a:rPr lang="de-DE" sz="1800" dirty="0"/>
              <a:t>, </a:t>
            </a:r>
            <a:r>
              <a:rPr lang="de-DE" sz="1800" dirty="0" err="1"/>
              <a:t>temperature</a:t>
            </a:r>
            <a:r>
              <a:rPr lang="de-DE" sz="1800" dirty="0"/>
              <a:t> </a:t>
            </a:r>
            <a:r>
              <a:rPr lang="de-DE" sz="1800" dirty="0" err="1"/>
              <a:t>sensors</a:t>
            </a:r>
            <a:r>
              <a:rPr lang="de-DE" sz="1800" dirty="0"/>
              <a:t>, </a:t>
            </a:r>
            <a:r>
              <a:rPr lang="de-DE" sz="1800" dirty="0" err="1"/>
              <a:t>flow</a:t>
            </a:r>
            <a:r>
              <a:rPr lang="de-DE" sz="1800" dirty="0"/>
              <a:t> </a:t>
            </a:r>
            <a:r>
              <a:rPr lang="de-DE" sz="1800" dirty="0" err="1"/>
              <a:t>sensor</a:t>
            </a:r>
            <a:r>
              <a:rPr lang="de-DE" sz="1800" dirty="0"/>
              <a:t>, </a:t>
            </a:r>
            <a:r>
              <a:rPr lang="de-DE" sz="1800" dirty="0" err="1"/>
              <a:t>valve</a:t>
            </a:r>
            <a:r>
              <a:rPr lang="de-DE" sz="1800" dirty="0"/>
              <a:t> and pump </a:t>
            </a:r>
            <a:r>
              <a:rPr lang="de-DE" sz="1800" dirty="0" err="1"/>
              <a:t>status</a:t>
            </a:r>
            <a:r>
              <a:rPr lang="de-DE" sz="1800" dirty="0"/>
              <a:t>. </a:t>
            </a:r>
          </a:p>
          <a:p>
            <a:pPr marL="342900" indent="-342900">
              <a:buFont typeface="+mj-lt"/>
              <a:buAutoNum type="arabicPeriod"/>
            </a:pPr>
            <a:r>
              <a:rPr lang="de-DE" sz="1800" b="1" dirty="0"/>
              <a:t>Communication </a:t>
            </a:r>
            <a:r>
              <a:rPr lang="de-DE" sz="1800" b="1" dirty="0" err="1"/>
              <a:t>layer</a:t>
            </a:r>
            <a:br>
              <a:rPr lang="de-DE" sz="1800" dirty="0"/>
            </a:br>
            <a:r>
              <a:rPr lang="de-DE" sz="1800" dirty="0"/>
              <a:t>Transfers </a:t>
            </a:r>
            <a:r>
              <a:rPr lang="de-DE" sz="1800" dirty="0" err="1"/>
              <a:t>data</a:t>
            </a:r>
            <a:r>
              <a:rPr lang="de-DE" sz="1800" dirty="0"/>
              <a:t> </a:t>
            </a:r>
            <a:r>
              <a:rPr lang="de-DE" sz="1800" dirty="0" err="1"/>
              <a:t>from</a:t>
            </a:r>
            <a:r>
              <a:rPr lang="de-DE" sz="1800" dirty="0"/>
              <a:t> </a:t>
            </a:r>
            <a:r>
              <a:rPr lang="de-DE" sz="1800" dirty="0" err="1"/>
              <a:t>the</a:t>
            </a:r>
            <a:r>
              <a:rPr lang="de-DE" sz="1800" dirty="0"/>
              <a:t> interface. </a:t>
            </a:r>
          </a:p>
          <a:p>
            <a:pPr marL="342900" indent="-342900">
              <a:buFont typeface="+mj-lt"/>
              <a:buAutoNum type="arabicPeriod"/>
            </a:pPr>
            <a:r>
              <a:rPr lang="de-DE" sz="1800" b="1" dirty="0"/>
              <a:t>Data </a:t>
            </a:r>
            <a:r>
              <a:rPr lang="de-DE" sz="1800" b="1" dirty="0" err="1"/>
              <a:t>platform</a:t>
            </a:r>
            <a:br>
              <a:rPr lang="de-DE" sz="1800" dirty="0"/>
            </a:br>
            <a:r>
              <a:rPr lang="de-DE" sz="1800" dirty="0"/>
              <a:t>Stores, </a:t>
            </a:r>
            <a:r>
              <a:rPr lang="de-DE" sz="1800" dirty="0" err="1"/>
              <a:t>checks</a:t>
            </a:r>
            <a:r>
              <a:rPr lang="de-DE" sz="1800" dirty="0"/>
              <a:t> and </a:t>
            </a:r>
            <a:r>
              <a:rPr lang="de-DE" sz="1800" dirty="0" err="1"/>
              <a:t>displays</a:t>
            </a:r>
            <a:r>
              <a:rPr lang="de-DE" sz="1800" dirty="0"/>
              <a:t> </a:t>
            </a:r>
            <a:r>
              <a:rPr lang="de-DE" sz="1800" dirty="0" err="1"/>
              <a:t>values</a:t>
            </a:r>
            <a:r>
              <a:rPr lang="de-DE" sz="1800" dirty="0"/>
              <a:t>. </a:t>
            </a:r>
          </a:p>
          <a:p>
            <a:pPr marL="342900" indent="-342900">
              <a:buFont typeface="+mj-lt"/>
              <a:buAutoNum type="arabicPeriod"/>
            </a:pPr>
            <a:r>
              <a:rPr lang="de-DE" sz="1800" b="1" dirty="0"/>
              <a:t>Analysis and </a:t>
            </a:r>
            <a:r>
              <a:rPr lang="de-DE" sz="1800" b="1" dirty="0" err="1"/>
              <a:t>alarms</a:t>
            </a:r>
            <a:br>
              <a:rPr lang="de-DE" sz="1800" dirty="0"/>
            </a:br>
            <a:r>
              <a:rPr lang="de-DE" sz="1800" dirty="0" err="1"/>
              <a:t>Converts</a:t>
            </a:r>
            <a:r>
              <a:rPr lang="de-DE" sz="1800" dirty="0"/>
              <a:t> </a:t>
            </a:r>
            <a:r>
              <a:rPr lang="de-DE" sz="1800" dirty="0" err="1"/>
              <a:t>readings</a:t>
            </a:r>
            <a:r>
              <a:rPr lang="de-DE" sz="1800" dirty="0"/>
              <a:t> </a:t>
            </a:r>
            <a:r>
              <a:rPr lang="de-DE" sz="1800" dirty="0" err="1"/>
              <a:t>into</a:t>
            </a:r>
            <a:r>
              <a:rPr lang="de-DE" sz="1800" dirty="0"/>
              <a:t> </a:t>
            </a:r>
            <a:r>
              <a:rPr lang="de-DE" sz="1800" dirty="0" err="1"/>
              <a:t>trends</a:t>
            </a:r>
            <a:r>
              <a:rPr lang="de-DE" sz="1800" dirty="0"/>
              <a:t>, KPIs and fault </a:t>
            </a:r>
            <a:r>
              <a:rPr lang="de-DE" sz="1800" dirty="0" err="1"/>
              <a:t>indicators</a:t>
            </a:r>
            <a:r>
              <a:rPr lang="de-DE" sz="1800" dirty="0"/>
              <a:t>. </a:t>
            </a:r>
          </a:p>
          <a:p>
            <a:r>
              <a:rPr lang="de-DE" sz="1800" b="1" dirty="0" err="1"/>
              <a:t>Useful</a:t>
            </a:r>
            <a:r>
              <a:rPr lang="de-DE" sz="1800" b="1" dirty="0"/>
              <a:t> </a:t>
            </a:r>
            <a:r>
              <a:rPr lang="de-DE" sz="1800" b="1" dirty="0" err="1"/>
              <a:t>system</a:t>
            </a:r>
            <a:r>
              <a:rPr lang="de-DE" sz="1800" b="1" dirty="0"/>
              <a:t> </a:t>
            </a:r>
            <a:r>
              <a:rPr lang="de-DE" sz="1800" b="1" dirty="0" err="1"/>
              <a:t>requirements</a:t>
            </a:r>
            <a:r>
              <a:rPr lang="de-DE" sz="1800" b="1" dirty="0"/>
              <a:t> </a:t>
            </a:r>
            <a:r>
              <a:rPr lang="de-DE" sz="1800" b="1" dirty="0" err="1"/>
              <a:t>include</a:t>
            </a:r>
            <a:r>
              <a:rPr lang="de-DE" sz="1800" b="1" dirty="0"/>
              <a:t>:</a:t>
            </a:r>
          </a:p>
          <a:p>
            <a:pPr marL="285750" indent="-285750">
              <a:buFont typeface="Arial" panose="020B0604020202020204" pitchFamily="34" charset="0"/>
              <a:buChar char="•"/>
            </a:pPr>
            <a:r>
              <a:rPr lang="de-DE" sz="1800" dirty="0" err="1"/>
              <a:t>clear</a:t>
            </a:r>
            <a:r>
              <a:rPr lang="de-DE" sz="1800" dirty="0"/>
              <a:t> </a:t>
            </a:r>
            <a:r>
              <a:rPr lang="de-DE" sz="1800" dirty="0" err="1"/>
              <a:t>units</a:t>
            </a:r>
            <a:r>
              <a:rPr lang="de-DE" sz="1800" dirty="0"/>
              <a:t> and time </a:t>
            </a:r>
            <a:r>
              <a:rPr lang="de-DE" sz="1800" dirty="0" err="1"/>
              <a:t>stamps</a:t>
            </a:r>
            <a:r>
              <a:rPr lang="de-DE" sz="1800" dirty="0"/>
              <a:t>; </a:t>
            </a:r>
          </a:p>
          <a:p>
            <a:pPr marL="285750" indent="-285750">
              <a:buFont typeface="Arial" panose="020B0604020202020204" pitchFamily="34" charset="0"/>
              <a:buChar char="•"/>
            </a:pPr>
            <a:r>
              <a:rPr lang="de-DE" sz="1800" dirty="0"/>
              <a:t>reliable </a:t>
            </a:r>
            <a:r>
              <a:rPr lang="de-DE" sz="1800" dirty="0" err="1"/>
              <a:t>data</a:t>
            </a:r>
            <a:r>
              <a:rPr lang="de-DE" sz="1800" dirty="0"/>
              <a:t> </a:t>
            </a:r>
            <a:r>
              <a:rPr lang="de-DE" sz="1800" dirty="0" err="1"/>
              <a:t>completeness</a:t>
            </a:r>
            <a:r>
              <a:rPr lang="de-DE" sz="1800" dirty="0"/>
              <a:t>; </a:t>
            </a:r>
          </a:p>
          <a:p>
            <a:pPr marL="285750" indent="-285750">
              <a:buFont typeface="Arial" panose="020B0604020202020204" pitchFamily="34" charset="0"/>
              <a:buChar char="•"/>
            </a:pPr>
            <a:r>
              <a:rPr lang="de-DE" sz="1800" dirty="0" err="1"/>
              <a:t>suitable</a:t>
            </a:r>
            <a:r>
              <a:rPr lang="de-DE" sz="1800" dirty="0"/>
              <a:t> </a:t>
            </a:r>
            <a:r>
              <a:rPr lang="de-DE" sz="1800" dirty="0" err="1"/>
              <a:t>sampling</a:t>
            </a:r>
            <a:r>
              <a:rPr lang="de-DE" sz="1800" dirty="0"/>
              <a:t> </a:t>
            </a:r>
            <a:r>
              <a:rPr lang="de-DE" sz="1800" dirty="0" err="1"/>
              <a:t>interval</a:t>
            </a:r>
            <a:r>
              <a:rPr lang="de-DE" sz="1800" dirty="0"/>
              <a:t>; </a:t>
            </a:r>
          </a:p>
          <a:p>
            <a:pPr marL="285750" indent="-285750">
              <a:buFont typeface="Arial" panose="020B0604020202020204" pitchFamily="34" charset="0"/>
              <a:buChar char="•"/>
            </a:pPr>
            <a:r>
              <a:rPr lang="de-DE" sz="1800" dirty="0" err="1"/>
              <a:t>accessible</a:t>
            </a:r>
            <a:r>
              <a:rPr lang="de-DE" sz="1800" dirty="0"/>
              <a:t> </a:t>
            </a:r>
            <a:r>
              <a:rPr lang="de-DE" sz="1800" dirty="0" err="1"/>
              <a:t>data</a:t>
            </a:r>
            <a:r>
              <a:rPr lang="de-DE" sz="1800" dirty="0"/>
              <a:t> </a:t>
            </a:r>
            <a:r>
              <a:rPr lang="de-DE" sz="1800" dirty="0" err="1"/>
              <a:t>export</a:t>
            </a:r>
            <a:r>
              <a:rPr lang="de-DE" sz="1800" dirty="0"/>
              <a:t>; </a:t>
            </a:r>
          </a:p>
          <a:p>
            <a:pPr marL="285750" indent="-285750">
              <a:buFont typeface="Arial" panose="020B0604020202020204" pitchFamily="34" charset="0"/>
              <a:buChar char="•"/>
            </a:pPr>
            <a:r>
              <a:rPr lang="de-DE" sz="1800" dirty="0" err="1"/>
              <a:t>documented</a:t>
            </a:r>
            <a:r>
              <a:rPr lang="de-DE" sz="1800" dirty="0"/>
              <a:t> </a:t>
            </a:r>
            <a:r>
              <a:rPr lang="de-DE" sz="1800" dirty="0" err="1"/>
              <a:t>communication</a:t>
            </a:r>
            <a:r>
              <a:rPr lang="de-DE" sz="1800" dirty="0"/>
              <a:t> </a:t>
            </a:r>
            <a:r>
              <a:rPr lang="de-DE" sz="1800" dirty="0" err="1"/>
              <a:t>protocol</a:t>
            </a:r>
            <a:r>
              <a:rPr lang="de-DE" sz="1800" dirty="0"/>
              <a:t>; </a:t>
            </a:r>
          </a:p>
          <a:p>
            <a:pPr marL="285750" indent="-285750">
              <a:buFont typeface="Arial" panose="020B0604020202020204" pitchFamily="34" charset="0"/>
              <a:buChar char="•"/>
            </a:pPr>
            <a:r>
              <a:rPr lang="de-DE" sz="1800" dirty="0" err="1"/>
              <a:t>cybersecurity</a:t>
            </a:r>
            <a:r>
              <a:rPr lang="de-DE" sz="1800" dirty="0"/>
              <a:t> and </a:t>
            </a:r>
            <a:r>
              <a:rPr lang="de-DE" sz="1800" dirty="0" err="1"/>
              <a:t>access</a:t>
            </a:r>
            <a:r>
              <a:rPr lang="de-DE" sz="1800" dirty="0"/>
              <a:t> </a:t>
            </a:r>
            <a:r>
              <a:rPr lang="de-DE" sz="1800" dirty="0" err="1"/>
              <a:t>control</a:t>
            </a:r>
            <a:r>
              <a:rPr lang="de-DE" sz="1800" dirty="0"/>
              <a:t>.</a:t>
            </a:r>
          </a:p>
        </p:txBody>
      </p:sp>
    </p:spTree>
    <p:extLst>
      <p:ext uri="{BB962C8B-B14F-4D97-AF65-F5344CB8AC3E}">
        <p14:creationId xmlns:p14="http://schemas.microsoft.com/office/powerpoint/2010/main" val="1816785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2DE918-F7C4-A7AA-291A-0A312813504E}"/>
              </a:ext>
            </a:extLst>
          </p:cNvPr>
          <p:cNvSpPr>
            <a:spLocks noGrp="1"/>
          </p:cNvSpPr>
          <p:nvPr>
            <p:ph type="body" sz="quarter" idx="30"/>
          </p:nvPr>
        </p:nvSpPr>
        <p:spPr/>
        <p:txBody>
          <a:bodyPr/>
          <a:lstStyle/>
          <a:p>
            <a:r>
              <a:rPr lang="de-DE" dirty="0"/>
              <a:t>Match </a:t>
            </a:r>
            <a:r>
              <a:rPr lang="de-DE" dirty="0" err="1"/>
              <a:t>the</a:t>
            </a:r>
            <a:r>
              <a:rPr lang="de-DE" dirty="0"/>
              <a:t> </a:t>
            </a:r>
            <a:r>
              <a:rPr lang="de-DE" dirty="0" err="1"/>
              <a:t>sampling</a:t>
            </a:r>
            <a:r>
              <a:rPr lang="de-DE" dirty="0"/>
              <a:t> </a:t>
            </a:r>
            <a:r>
              <a:rPr lang="de-DE" dirty="0" err="1"/>
              <a:t>interval</a:t>
            </a:r>
            <a:r>
              <a:rPr lang="de-DE" dirty="0"/>
              <a:t> </a:t>
            </a:r>
            <a:r>
              <a:rPr lang="de-DE" dirty="0" err="1"/>
              <a:t>to</a:t>
            </a:r>
            <a:r>
              <a:rPr lang="de-DE" dirty="0"/>
              <a:t> </a:t>
            </a:r>
            <a:r>
              <a:rPr lang="de-DE" dirty="0" err="1"/>
              <a:t>the</a:t>
            </a:r>
            <a:r>
              <a:rPr lang="de-DE" dirty="0"/>
              <a:t> </a:t>
            </a:r>
            <a:r>
              <a:rPr lang="de-DE" dirty="0" err="1"/>
              <a:t>question</a:t>
            </a:r>
            <a:endParaRPr lang="de-DE" dirty="0"/>
          </a:p>
        </p:txBody>
      </p:sp>
      <p:sp>
        <p:nvSpPr>
          <p:cNvPr id="3" name="Text Placeholder 2">
            <a:extLst>
              <a:ext uri="{FF2B5EF4-FFF2-40B4-BE49-F238E27FC236}">
                <a16:creationId xmlns:a16="http://schemas.microsoft.com/office/drawing/2014/main" id="{498B4900-A058-30A2-279E-5FB31FCA849A}"/>
              </a:ext>
            </a:extLst>
          </p:cNvPr>
          <p:cNvSpPr>
            <a:spLocks noGrp="1"/>
          </p:cNvSpPr>
          <p:nvPr>
            <p:ph type="body" sz="quarter" idx="48"/>
          </p:nvPr>
        </p:nvSpPr>
        <p:spPr/>
        <p:txBody>
          <a:bodyPr/>
          <a:lstStyle/>
          <a:p>
            <a:r>
              <a:rPr lang="de-DE" b="1" dirty="0"/>
              <a:t>Core interface </a:t>
            </a:r>
            <a:r>
              <a:rPr lang="de-DE" b="1" dirty="0" err="1"/>
              <a:t>data</a:t>
            </a:r>
            <a:endParaRPr lang="de-DE" b="1" dirty="0"/>
          </a:p>
          <a:p>
            <a:pPr marL="342900" indent="-342900">
              <a:buFont typeface="Arial" panose="020B0604020202020204" pitchFamily="34" charset="0"/>
              <a:buChar char="•"/>
            </a:pPr>
            <a:r>
              <a:rPr lang="de-DE" dirty="0" err="1"/>
              <a:t>energy</a:t>
            </a:r>
            <a:r>
              <a:rPr lang="de-DE" dirty="0"/>
              <a:t>, kWh; </a:t>
            </a:r>
          </a:p>
          <a:p>
            <a:pPr marL="342900" indent="-342900">
              <a:buFont typeface="Arial" panose="020B0604020202020204" pitchFamily="34" charset="0"/>
              <a:buChar char="•"/>
            </a:pPr>
            <a:r>
              <a:rPr lang="de-DE" dirty="0"/>
              <a:t>thermal power, kW; </a:t>
            </a:r>
          </a:p>
          <a:p>
            <a:pPr marL="342900" indent="-342900">
              <a:buFont typeface="Arial" panose="020B0604020202020204" pitchFamily="34" charset="0"/>
              <a:buChar char="•"/>
            </a:pPr>
            <a:r>
              <a:rPr lang="de-DE" dirty="0" err="1"/>
              <a:t>flow</a:t>
            </a:r>
            <a:r>
              <a:rPr lang="de-DE" dirty="0"/>
              <a:t> rate; </a:t>
            </a:r>
          </a:p>
          <a:p>
            <a:pPr marL="342900" indent="-342900">
              <a:buFont typeface="Arial" panose="020B0604020202020204" pitchFamily="34" charset="0"/>
              <a:buChar char="•"/>
            </a:pPr>
            <a:r>
              <a:rPr lang="de-DE" dirty="0" err="1"/>
              <a:t>supply</a:t>
            </a:r>
            <a:r>
              <a:rPr lang="de-DE" dirty="0"/>
              <a:t> </a:t>
            </a:r>
            <a:r>
              <a:rPr lang="de-DE" dirty="0" err="1"/>
              <a:t>temperature</a:t>
            </a:r>
            <a:r>
              <a:rPr lang="de-DE" dirty="0"/>
              <a:t>; </a:t>
            </a:r>
          </a:p>
          <a:p>
            <a:pPr marL="342900" indent="-342900">
              <a:buFont typeface="Arial" panose="020B0604020202020204" pitchFamily="34" charset="0"/>
              <a:buChar char="•"/>
            </a:pPr>
            <a:r>
              <a:rPr lang="de-DE" dirty="0" err="1"/>
              <a:t>return</a:t>
            </a:r>
            <a:r>
              <a:rPr lang="de-DE" dirty="0"/>
              <a:t> </a:t>
            </a:r>
            <a:r>
              <a:rPr lang="de-DE" dirty="0" err="1"/>
              <a:t>temperature</a:t>
            </a:r>
            <a:r>
              <a:rPr lang="de-DE" dirty="0"/>
              <a:t>; </a:t>
            </a:r>
          </a:p>
          <a:p>
            <a:pPr marL="342900" indent="-342900">
              <a:buFont typeface="Arial" panose="020B0604020202020204" pitchFamily="34" charset="0"/>
              <a:buChar char="•"/>
            </a:pPr>
            <a:r>
              <a:rPr lang="de-DE" dirty="0" err="1"/>
              <a:t>accumulated</a:t>
            </a:r>
            <a:r>
              <a:rPr lang="de-DE" dirty="0"/>
              <a:t> </a:t>
            </a:r>
            <a:r>
              <a:rPr lang="de-DE" dirty="0" err="1"/>
              <a:t>volume</a:t>
            </a:r>
            <a:r>
              <a:rPr lang="de-DE" dirty="0"/>
              <a:t>; </a:t>
            </a:r>
          </a:p>
          <a:p>
            <a:pPr marL="342900" indent="-342900">
              <a:buFont typeface="Arial" panose="020B0604020202020204" pitchFamily="34" charset="0"/>
              <a:buChar char="•"/>
            </a:pPr>
            <a:r>
              <a:rPr lang="de-DE" dirty="0" err="1"/>
              <a:t>operating</a:t>
            </a:r>
            <a:r>
              <a:rPr lang="de-DE" dirty="0"/>
              <a:t> </a:t>
            </a:r>
            <a:r>
              <a:rPr lang="de-DE" dirty="0" err="1"/>
              <a:t>mode</a:t>
            </a:r>
            <a:r>
              <a:rPr lang="de-DE" dirty="0"/>
              <a:t>.</a:t>
            </a:r>
          </a:p>
        </p:txBody>
      </p:sp>
      <p:graphicFrame>
        <p:nvGraphicFramePr>
          <p:cNvPr id="4" name="Table 3">
            <a:extLst>
              <a:ext uri="{FF2B5EF4-FFF2-40B4-BE49-F238E27FC236}">
                <a16:creationId xmlns:a16="http://schemas.microsoft.com/office/drawing/2014/main" id="{76E8AB1C-B341-E9FF-B5C0-F0A92CAAD005}"/>
              </a:ext>
            </a:extLst>
          </p:cNvPr>
          <p:cNvGraphicFramePr>
            <a:graphicFrameLocks noGrp="1"/>
          </p:cNvGraphicFramePr>
          <p:nvPr>
            <p:extLst>
              <p:ext uri="{D42A27DB-BD31-4B8C-83A1-F6EECF244321}">
                <p14:modId xmlns:p14="http://schemas.microsoft.com/office/powerpoint/2010/main" val="365293965"/>
              </p:ext>
            </p:extLst>
          </p:nvPr>
        </p:nvGraphicFramePr>
        <p:xfrm>
          <a:off x="4857711" y="2078562"/>
          <a:ext cx="6480000" cy="2590800"/>
        </p:xfrm>
        <a:graphic>
          <a:graphicData uri="http://schemas.openxmlformats.org/drawingml/2006/table">
            <a:tbl>
              <a:tblPr firstRow="1" bandRow="1">
                <a:tableStyleId>{C083E6E3-FA7D-4D7B-A595-EF9225AFEA82}</a:tableStyleId>
              </a:tblPr>
              <a:tblGrid>
                <a:gridCol w="2880000">
                  <a:extLst>
                    <a:ext uri="{9D8B030D-6E8A-4147-A177-3AD203B41FA5}">
                      <a16:colId xmlns:a16="http://schemas.microsoft.com/office/drawing/2014/main" val="2544998627"/>
                    </a:ext>
                  </a:extLst>
                </a:gridCol>
                <a:gridCol w="3600000">
                  <a:extLst>
                    <a:ext uri="{9D8B030D-6E8A-4147-A177-3AD203B41FA5}">
                      <a16:colId xmlns:a16="http://schemas.microsoft.com/office/drawing/2014/main" val="2856231181"/>
                    </a:ext>
                  </a:extLst>
                </a:gridCol>
              </a:tblGrid>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Purpose</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Indicative interval</a:t>
                      </a:r>
                    </a:p>
                  </a:txBody>
                  <a:tcPr anchor="ctr"/>
                </a:tc>
                <a:extLst>
                  <a:ext uri="{0D108BD9-81ED-4DB2-BD59-A6C34878D82A}">
                    <a16:rowId xmlns:a16="http://schemas.microsoft.com/office/drawing/2014/main" val="1550971456"/>
                  </a:ext>
                </a:extLst>
              </a:tr>
              <a:tr h="370840">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Billing</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monthly or jurisdictional requirement</a:t>
                      </a:r>
                    </a:p>
                  </a:txBody>
                  <a:tcPr anchor="ctr"/>
                </a:tc>
                <a:extLst>
                  <a:ext uri="{0D108BD9-81ED-4DB2-BD59-A6C34878D82A}">
                    <a16:rowId xmlns:a16="http://schemas.microsoft.com/office/drawing/2014/main" val="161078917"/>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Long-term performance</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hourly or half-hourly</a:t>
                      </a:r>
                    </a:p>
                  </a:txBody>
                  <a:tcPr anchor="ctr"/>
                </a:tc>
                <a:extLst>
                  <a:ext uri="{0D108BD9-81ED-4DB2-BD59-A6C34878D82A}">
                    <a16:rowId xmlns:a16="http://schemas.microsoft.com/office/drawing/2014/main" val="2861779180"/>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Daily control behaviour</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5–15 minutes</a:t>
                      </a:r>
                    </a:p>
                  </a:txBody>
                  <a:tcPr anchor="ctr"/>
                </a:tc>
                <a:extLst>
                  <a:ext uri="{0D108BD9-81ED-4DB2-BD59-A6C34878D82A}">
                    <a16:rowId xmlns:a16="http://schemas.microsoft.com/office/drawing/2014/main" val="1391511331"/>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DHW draws or rapid oscillation</a:t>
                      </a:r>
                    </a:p>
                  </a:txBody>
                  <a:tcPr anchor="ctr"/>
                </a:tc>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shorter</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interval</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where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technically</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available</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750919018"/>
                  </a:ext>
                </a:extLst>
              </a:tr>
            </a:tbl>
          </a:graphicData>
        </a:graphic>
      </p:graphicFrame>
    </p:spTree>
    <p:extLst>
      <p:ext uri="{BB962C8B-B14F-4D97-AF65-F5344CB8AC3E}">
        <p14:creationId xmlns:p14="http://schemas.microsoft.com/office/powerpoint/2010/main" val="902200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AD7C9C-FDBF-0582-9ACC-68BA852889D4}"/>
              </a:ext>
            </a:extLst>
          </p:cNvPr>
          <p:cNvSpPr>
            <a:spLocks noGrp="1"/>
          </p:cNvSpPr>
          <p:nvPr>
            <p:ph type="body" sz="quarter" idx="30"/>
          </p:nvPr>
        </p:nvSpPr>
        <p:spPr/>
        <p:txBody>
          <a:bodyPr/>
          <a:lstStyle/>
          <a:p>
            <a:r>
              <a:rPr lang="de-DE" dirty="0" err="1"/>
              <a:t>Diagnostic</a:t>
            </a:r>
            <a:r>
              <a:rPr lang="de-DE" dirty="0"/>
              <a:t> </a:t>
            </a:r>
            <a:r>
              <a:rPr lang="de-DE" dirty="0" err="1"/>
              <a:t>workflow</a:t>
            </a:r>
            <a:endParaRPr lang="de-DE" dirty="0"/>
          </a:p>
        </p:txBody>
      </p:sp>
      <p:sp>
        <p:nvSpPr>
          <p:cNvPr id="3" name="Text Placeholder 2">
            <a:extLst>
              <a:ext uri="{FF2B5EF4-FFF2-40B4-BE49-F238E27FC236}">
                <a16:creationId xmlns:a16="http://schemas.microsoft.com/office/drawing/2014/main" id="{54F133F6-485C-1E4E-33BB-24D95E547B46}"/>
              </a:ext>
            </a:extLst>
          </p:cNvPr>
          <p:cNvSpPr>
            <a:spLocks noGrp="1"/>
          </p:cNvSpPr>
          <p:nvPr>
            <p:ph type="body" sz="quarter" idx="48"/>
          </p:nvPr>
        </p:nvSpPr>
        <p:spPr>
          <a:xfrm>
            <a:off x="854283" y="1864553"/>
            <a:ext cx="3730688" cy="4439577"/>
          </a:xfrm>
        </p:spPr>
        <p:txBody>
          <a:bodyPr/>
          <a:lstStyle/>
          <a:p>
            <a:r>
              <a:rPr lang="de-DE" b="1" dirty="0" err="1"/>
              <a:t>Step</a:t>
            </a:r>
            <a:r>
              <a:rPr lang="de-DE" b="1" dirty="0"/>
              <a:t> 1 — </a:t>
            </a:r>
            <a:r>
              <a:rPr lang="de-DE" b="1" dirty="0" err="1"/>
              <a:t>Validate</a:t>
            </a:r>
            <a:r>
              <a:rPr lang="de-DE" b="1" dirty="0"/>
              <a:t> </a:t>
            </a:r>
            <a:r>
              <a:rPr lang="de-DE" b="1" dirty="0" err="1"/>
              <a:t>the</a:t>
            </a:r>
            <a:r>
              <a:rPr lang="de-DE" b="1" dirty="0"/>
              <a:t> </a:t>
            </a:r>
            <a:r>
              <a:rPr lang="de-DE" b="1" dirty="0" err="1"/>
              <a:t>data</a:t>
            </a:r>
            <a:endParaRPr lang="de-DE" b="1" dirty="0"/>
          </a:p>
          <a:p>
            <a:r>
              <a:rPr lang="de-DE" dirty="0"/>
              <a:t>Check:</a:t>
            </a:r>
          </a:p>
          <a:p>
            <a:pPr marL="342900" indent="-342900">
              <a:buFont typeface="Arial" panose="020B0604020202020204" pitchFamily="34" charset="0"/>
              <a:buChar char="•"/>
            </a:pPr>
            <a:r>
              <a:rPr lang="de-DE" dirty="0" err="1"/>
              <a:t>measurement</a:t>
            </a:r>
            <a:r>
              <a:rPr lang="de-DE" dirty="0"/>
              <a:t> </a:t>
            </a:r>
            <a:r>
              <a:rPr lang="de-DE" dirty="0" err="1"/>
              <a:t>boundary</a:t>
            </a:r>
            <a:r>
              <a:rPr lang="de-DE" dirty="0"/>
              <a:t>; </a:t>
            </a:r>
          </a:p>
          <a:p>
            <a:pPr marL="342900" indent="-342900">
              <a:buFont typeface="Arial" panose="020B0604020202020204" pitchFamily="34" charset="0"/>
              <a:buChar char="•"/>
            </a:pPr>
            <a:r>
              <a:rPr lang="de-DE" dirty="0" err="1"/>
              <a:t>units</a:t>
            </a:r>
            <a:r>
              <a:rPr lang="de-DE" dirty="0"/>
              <a:t> and time </a:t>
            </a:r>
            <a:r>
              <a:rPr lang="de-DE" dirty="0" err="1"/>
              <a:t>stamps</a:t>
            </a:r>
            <a:r>
              <a:rPr lang="de-DE" dirty="0"/>
              <a:t>; </a:t>
            </a:r>
          </a:p>
          <a:p>
            <a:pPr marL="342900" indent="-342900">
              <a:buFont typeface="Arial" panose="020B0604020202020204" pitchFamily="34" charset="0"/>
              <a:buChar char="•"/>
            </a:pPr>
            <a:r>
              <a:rPr lang="de-DE" dirty="0" err="1"/>
              <a:t>sensor</a:t>
            </a:r>
            <a:r>
              <a:rPr lang="de-DE" dirty="0"/>
              <a:t> </a:t>
            </a:r>
            <a:r>
              <a:rPr lang="de-DE" dirty="0" err="1"/>
              <a:t>plausibility</a:t>
            </a:r>
            <a:r>
              <a:rPr lang="de-DE" dirty="0"/>
              <a:t>; </a:t>
            </a:r>
          </a:p>
          <a:p>
            <a:pPr marL="342900" indent="-342900">
              <a:buFont typeface="Arial" panose="020B0604020202020204" pitchFamily="34" charset="0"/>
              <a:buChar char="•"/>
            </a:pPr>
            <a:r>
              <a:rPr lang="de-DE" dirty="0" err="1"/>
              <a:t>missing</a:t>
            </a:r>
            <a:r>
              <a:rPr lang="de-DE" dirty="0"/>
              <a:t> </a:t>
            </a:r>
            <a:r>
              <a:rPr lang="de-DE" dirty="0" err="1"/>
              <a:t>or</a:t>
            </a:r>
            <a:r>
              <a:rPr lang="de-DE" dirty="0"/>
              <a:t> </a:t>
            </a:r>
            <a:r>
              <a:rPr lang="de-DE" dirty="0" err="1"/>
              <a:t>frozen</a:t>
            </a:r>
            <a:r>
              <a:rPr lang="de-DE" dirty="0"/>
              <a:t> </a:t>
            </a:r>
            <a:r>
              <a:rPr lang="de-DE" dirty="0" err="1"/>
              <a:t>data</a:t>
            </a:r>
            <a:r>
              <a:rPr lang="de-DE" dirty="0"/>
              <a:t>; </a:t>
            </a:r>
          </a:p>
          <a:p>
            <a:pPr marL="342900" indent="-342900">
              <a:buFont typeface="Arial" panose="020B0604020202020204" pitchFamily="34" charset="0"/>
              <a:buChar char="•"/>
            </a:pPr>
            <a:r>
              <a:rPr lang="de-DE" dirty="0" err="1"/>
              <a:t>meter</a:t>
            </a:r>
            <a:r>
              <a:rPr lang="de-DE" dirty="0"/>
              <a:t> </a:t>
            </a:r>
            <a:r>
              <a:rPr lang="de-DE" dirty="0" err="1"/>
              <a:t>direction</a:t>
            </a:r>
            <a:r>
              <a:rPr lang="de-DE" dirty="0"/>
              <a:t>; </a:t>
            </a:r>
          </a:p>
          <a:p>
            <a:pPr marL="342900" indent="-342900">
              <a:buFont typeface="Arial" panose="020B0604020202020204" pitchFamily="34" charset="0"/>
              <a:buChar char="•"/>
            </a:pPr>
            <a:r>
              <a:rPr lang="de-DE" dirty="0" err="1"/>
              <a:t>sampling</a:t>
            </a:r>
            <a:r>
              <a:rPr lang="de-DE" dirty="0"/>
              <a:t> </a:t>
            </a:r>
            <a:r>
              <a:rPr lang="de-DE" dirty="0" err="1"/>
              <a:t>interval</a:t>
            </a:r>
            <a:r>
              <a:rPr lang="de-DE" dirty="0"/>
              <a:t>.</a:t>
            </a:r>
          </a:p>
        </p:txBody>
      </p:sp>
      <p:sp>
        <p:nvSpPr>
          <p:cNvPr id="4" name="Text Placeholder 2">
            <a:extLst>
              <a:ext uri="{FF2B5EF4-FFF2-40B4-BE49-F238E27FC236}">
                <a16:creationId xmlns:a16="http://schemas.microsoft.com/office/drawing/2014/main" id="{1331BCF0-D80D-B2C2-55A1-EF5E1DC6B64D}"/>
              </a:ext>
            </a:extLst>
          </p:cNvPr>
          <p:cNvSpPr txBox="1">
            <a:spLocks/>
          </p:cNvSpPr>
          <p:nvPr/>
        </p:nvSpPr>
        <p:spPr>
          <a:xfrm>
            <a:off x="4644828" y="1864552"/>
            <a:ext cx="3730688"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b="1" dirty="0" err="1"/>
              <a:t>Step</a:t>
            </a:r>
            <a:r>
              <a:rPr lang="de-DE" b="1" dirty="0"/>
              <a:t> 2 — </a:t>
            </a:r>
            <a:r>
              <a:rPr lang="de-DE" b="1" dirty="0" err="1"/>
              <a:t>Identify</a:t>
            </a:r>
            <a:r>
              <a:rPr lang="de-DE" b="1" dirty="0"/>
              <a:t> </a:t>
            </a:r>
            <a:r>
              <a:rPr lang="de-DE" b="1" dirty="0" err="1"/>
              <a:t>the</a:t>
            </a:r>
            <a:r>
              <a:rPr lang="de-DE" b="1" dirty="0"/>
              <a:t> </a:t>
            </a:r>
            <a:r>
              <a:rPr lang="de-DE" b="1" dirty="0" err="1"/>
              <a:t>operating</a:t>
            </a:r>
            <a:r>
              <a:rPr lang="de-DE" b="1" dirty="0"/>
              <a:t> </a:t>
            </a:r>
            <a:r>
              <a:rPr lang="de-DE" b="1" dirty="0" err="1"/>
              <a:t>mode</a:t>
            </a:r>
            <a:endParaRPr lang="de-DE" b="1" dirty="0"/>
          </a:p>
          <a:p>
            <a:r>
              <a:rPr lang="de-DE" dirty="0"/>
              <a:t>Separate:</a:t>
            </a:r>
          </a:p>
          <a:p>
            <a:pPr marL="342900" indent="-342900">
              <a:buFont typeface="Arial" panose="020B0604020202020204" pitchFamily="34" charset="0"/>
              <a:buChar char="•"/>
            </a:pPr>
            <a:r>
              <a:rPr lang="de-DE" dirty="0" err="1"/>
              <a:t>space</a:t>
            </a:r>
            <a:r>
              <a:rPr lang="de-DE" dirty="0"/>
              <a:t> </a:t>
            </a:r>
            <a:r>
              <a:rPr lang="de-DE" dirty="0" err="1"/>
              <a:t>heating</a:t>
            </a:r>
            <a:r>
              <a:rPr lang="de-DE" dirty="0"/>
              <a:t>; </a:t>
            </a:r>
          </a:p>
          <a:p>
            <a:pPr marL="342900" indent="-342900">
              <a:buFont typeface="Arial" panose="020B0604020202020204" pitchFamily="34" charset="0"/>
              <a:buChar char="•"/>
            </a:pPr>
            <a:r>
              <a:rPr lang="de-DE" dirty="0"/>
              <a:t>DHW </a:t>
            </a:r>
            <a:r>
              <a:rPr lang="de-DE" dirty="0" err="1"/>
              <a:t>production</a:t>
            </a:r>
            <a:r>
              <a:rPr lang="de-DE" dirty="0"/>
              <a:t>; </a:t>
            </a:r>
          </a:p>
          <a:p>
            <a:pPr marL="342900" indent="-342900">
              <a:buFont typeface="Arial" panose="020B0604020202020204" pitchFamily="34" charset="0"/>
              <a:buChar char="•"/>
            </a:pPr>
            <a:r>
              <a:rPr lang="de-DE" dirty="0" err="1"/>
              <a:t>combined</a:t>
            </a:r>
            <a:r>
              <a:rPr lang="de-DE" dirty="0"/>
              <a:t> </a:t>
            </a:r>
            <a:r>
              <a:rPr lang="de-DE" dirty="0" err="1"/>
              <a:t>operation</a:t>
            </a:r>
            <a:r>
              <a:rPr lang="de-DE" dirty="0"/>
              <a:t>; </a:t>
            </a:r>
          </a:p>
          <a:p>
            <a:pPr marL="342900" indent="-342900">
              <a:buFont typeface="Arial" panose="020B0604020202020204" pitchFamily="34" charset="0"/>
              <a:buChar char="•"/>
            </a:pPr>
            <a:r>
              <a:rPr lang="de-DE" dirty="0" err="1"/>
              <a:t>standby</a:t>
            </a:r>
            <a:r>
              <a:rPr lang="de-DE" dirty="0"/>
              <a:t> </a:t>
            </a:r>
            <a:r>
              <a:rPr lang="de-DE" dirty="0" err="1"/>
              <a:t>or</a:t>
            </a:r>
            <a:r>
              <a:rPr lang="de-DE" dirty="0"/>
              <a:t> </a:t>
            </a:r>
            <a:r>
              <a:rPr lang="de-DE" dirty="0" err="1"/>
              <a:t>keep</a:t>
            </a:r>
            <a:r>
              <a:rPr lang="de-DE" dirty="0"/>
              <a:t>-warm; </a:t>
            </a:r>
          </a:p>
          <a:p>
            <a:pPr marL="342900" indent="-342900">
              <a:buFont typeface="Arial" panose="020B0604020202020204" pitchFamily="34" charset="0"/>
              <a:buChar char="•"/>
            </a:pPr>
            <a:r>
              <a:rPr lang="de-DE" dirty="0"/>
              <a:t>zero-</a:t>
            </a:r>
            <a:r>
              <a:rPr lang="de-DE" dirty="0" err="1"/>
              <a:t>demand</a:t>
            </a:r>
            <a:r>
              <a:rPr lang="de-DE" dirty="0"/>
              <a:t> </a:t>
            </a:r>
            <a:r>
              <a:rPr lang="de-DE" dirty="0" err="1"/>
              <a:t>periods</a:t>
            </a:r>
            <a:r>
              <a:rPr lang="de-DE" dirty="0"/>
              <a:t>.</a:t>
            </a:r>
          </a:p>
        </p:txBody>
      </p:sp>
      <p:sp>
        <p:nvSpPr>
          <p:cNvPr id="6" name="Text Placeholder 2">
            <a:extLst>
              <a:ext uri="{FF2B5EF4-FFF2-40B4-BE49-F238E27FC236}">
                <a16:creationId xmlns:a16="http://schemas.microsoft.com/office/drawing/2014/main" id="{1AD7ED91-9496-0818-FDDA-2D9E5387825B}"/>
              </a:ext>
            </a:extLst>
          </p:cNvPr>
          <p:cNvSpPr txBox="1">
            <a:spLocks/>
          </p:cNvSpPr>
          <p:nvPr/>
        </p:nvSpPr>
        <p:spPr>
          <a:xfrm>
            <a:off x="8375516" y="1864552"/>
            <a:ext cx="3730688"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b="1" dirty="0" err="1"/>
              <a:t>Step</a:t>
            </a:r>
            <a:r>
              <a:rPr lang="de-DE" b="1" dirty="0"/>
              <a:t> 3 — </a:t>
            </a:r>
            <a:r>
              <a:rPr lang="de-DE" b="1" dirty="0" err="1"/>
              <a:t>Compare</a:t>
            </a:r>
            <a:r>
              <a:rPr lang="de-DE" b="1" dirty="0"/>
              <a:t> </a:t>
            </a:r>
            <a:r>
              <a:rPr lang="de-DE" b="1" dirty="0" err="1"/>
              <a:t>with</a:t>
            </a:r>
            <a:r>
              <a:rPr lang="de-DE" b="1" dirty="0"/>
              <a:t> </a:t>
            </a:r>
            <a:r>
              <a:rPr lang="de-DE" b="1" dirty="0" err="1"/>
              <a:t>the</a:t>
            </a:r>
            <a:r>
              <a:rPr lang="de-DE" b="1" dirty="0"/>
              <a:t> </a:t>
            </a:r>
            <a:r>
              <a:rPr lang="de-DE" b="1" dirty="0" err="1"/>
              <a:t>appropriate</a:t>
            </a:r>
            <a:r>
              <a:rPr lang="de-DE" b="1" dirty="0"/>
              <a:t> </a:t>
            </a:r>
            <a:r>
              <a:rPr lang="de-DE" b="1" dirty="0" err="1"/>
              <a:t>target</a:t>
            </a:r>
            <a:endParaRPr lang="de-DE" b="1" dirty="0"/>
          </a:p>
          <a:p>
            <a:r>
              <a:rPr lang="de-DE" dirty="0"/>
              <a:t>Do not </a:t>
            </a:r>
            <a:r>
              <a:rPr lang="de-DE" dirty="0" err="1"/>
              <a:t>compare</a:t>
            </a:r>
            <a:r>
              <a:rPr lang="de-DE" dirty="0"/>
              <a:t> </a:t>
            </a:r>
            <a:r>
              <a:rPr lang="de-DE" dirty="0" err="1"/>
              <a:t>every</a:t>
            </a:r>
            <a:r>
              <a:rPr lang="de-DE" dirty="0"/>
              <a:t> </a:t>
            </a:r>
            <a:r>
              <a:rPr lang="de-DE" dirty="0" err="1"/>
              <a:t>reading</a:t>
            </a:r>
            <a:r>
              <a:rPr lang="de-DE" dirty="0"/>
              <a:t> </a:t>
            </a:r>
            <a:r>
              <a:rPr lang="de-DE" dirty="0" err="1"/>
              <a:t>with</a:t>
            </a:r>
            <a:r>
              <a:rPr lang="de-DE" dirty="0"/>
              <a:t> </a:t>
            </a:r>
            <a:r>
              <a:rPr lang="de-DE" dirty="0" err="1"/>
              <a:t>one</a:t>
            </a:r>
            <a:r>
              <a:rPr lang="de-DE" dirty="0"/>
              <a:t> universal ΔT </a:t>
            </a:r>
            <a:r>
              <a:rPr lang="de-DE" dirty="0" err="1"/>
              <a:t>value</a:t>
            </a:r>
            <a:r>
              <a:rPr lang="de-DE" dirty="0"/>
              <a:t>. Use a mode- and </a:t>
            </a:r>
            <a:r>
              <a:rPr lang="de-DE" dirty="0" err="1"/>
              <a:t>load-specific</a:t>
            </a:r>
            <a:r>
              <a:rPr lang="de-DE" dirty="0"/>
              <a:t> </a:t>
            </a:r>
            <a:r>
              <a:rPr lang="de-DE" dirty="0" err="1"/>
              <a:t>return-temperature</a:t>
            </a:r>
            <a:r>
              <a:rPr lang="de-DE" dirty="0"/>
              <a:t> </a:t>
            </a:r>
            <a:r>
              <a:rPr lang="de-DE" dirty="0" err="1"/>
              <a:t>or</a:t>
            </a:r>
            <a:r>
              <a:rPr lang="de-DE" dirty="0"/>
              <a:t> ΔT </a:t>
            </a:r>
            <a:r>
              <a:rPr lang="de-DE" dirty="0" err="1"/>
              <a:t>target</a:t>
            </a:r>
            <a:r>
              <a:rPr lang="de-DE" dirty="0"/>
              <a:t>.</a:t>
            </a:r>
          </a:p>
        </p:txBody>
      </p:sp>
    </p:spTree>
    <p:extLst>
      <p:ext uri="{BB962C8B-B14F-4D97-AF65-F5344CB8AC3E}">
        <p14:creationId xmlns:p14="http://schemas.microsoft.com/office/powerpoint/2010/main" val="131045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0773D-ED77-F80F-313E-CEB96E3D612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93C3C2E-0D99-3183-5596-7816B3D68AB3}"/>
              </a:ext>
            </a:extLst>
          </p:cNvPr>
          <p:cNvSpPr>
            <a:spLocks noGrp="1"/>
          </p:cNvSpPr>
          <p:nvPr>
            <p:ph type="body" sz="quarter" idx="30"/>
          </p:nvPr>
        </p:nvSpPr>
        <p:spPr/>
        <p:txBody>
          <a:bodyPr/>
          <a:lstStyle/>
          <a:p>
            <a:r>
              <a:rPr lang="de-DE" dirty="0" err="1"/>
              <a:t>Diagnostic</a:t>
            </a:r>
            <a:r>
              <a:rPr lang="de-DE" dirty="0"/>
              <a:t> </a:t>
            </a:r>
            <a:r>
              <a:rPr lang="de-DE" dirty="0" err="1"/>
              <a:t>workflow</a:t>
            </a:r>
            <a:endParaRPr lang="de-DE" dirty="0"/>
          </a:p>
        </p:txBody>
      </p:sp>
      <p:sp>
        <p:nvSpPr>
          <p:cNvPr id="3" name="Text Placeholder 2">
            <a:extLst>
              <a:ext uri="{FF2B5EF4-FFF2-40B4-BE49-F238E27FC236}">
                <a16:creationId xmlns:a16="http://schemas.microsoft.com/office/drawing/2014/main" id="{AEA12C5D-F9A6-A507-44FF-1F4923DA359A}"/>
              </a:ext>
            </a:extLst>
          </p:cNvPr>
          <p:cNvSpPr>
            <a:spLocks noGrp="1"/>
          </p:cNvSpPr>
          <p:nvPr>
            <p:ph type="body" sz="quarter" idx="48"/>
          </p:nvPr>
        </p:nvSpPr>
        <p:spPr>
          <a:xfrm>
            <a:off x="562453" y="1864551"/>
            <a:ext cx="3730688" cy="4439577"/>
          </a:xfrm>
        </p:spPr>
        <p:txBody>
          <a:bodyPr/>
          <a:lstStyle/>
          <a:p>
            <a:r>
              <a:rPr lang="de-DE" sz="2200" b="1" dirty="0" err="1"/>
              <a:t>Step</a:t>
            </a:r>
            <a:r>
              <a:rPr lang="de-DE" sz="2200" b="1" dirty="0"/>
              <a:t> 4 — </a:t>
            </a:r>
            <a:r>
              <a:rPr lang="de-DE" sz="2200" b="1" dirty="0" err="1"/>
              <a:t>Describe</a:t>
            </a:r>
            <a:r>
              <a:rPr lang="de-DE" sz="2200" b="1" dirty="0"/>
              <a:t> </a:t>
            </a:r>
            <a:r>
              <a:rPr lang="de-DE" sz="2200" b="1" dirty="0" err="1"/>
              <a:t>the</a:t>
            </a:r>
            <a:r>
              <a:rPr lang="de-DE" sz="2200" b="1" dirty="0"/>
              <a:t> </a:t>
            </a:r>
            <a:r>
              <a:rPr lang="de-DE" sz="2200" b="1" dirty="0" err="1"/>
              <a:t>symptom</a:t>
            </a:r>
            <a:endParaRPr lang="de-DE" sz="2200" b="1" dirty="0"/>
          </a:p>
          <a:p>
            <a:r>
              <a:rPr lang="de-DE" sz="2200" dirty="0" err="1"/>
              <a:t>Examples</a:t>
            </a:r>
            <a:r>
              <a:rPr lang="de-DE" sz="2200" dirty="0"/>
              <a:t>:</a:t>
            </a:r>
          </a:p>
          <a:p>
            <a:pPr marL="342900" indent="-342900">
              <a:buFont typeface="Arial" panose="020B0604020202020204" pitchFamily="34" charset="0"/>
              <a:buChar char="•"/>
            </a:pPr>
            <a:r>
              <a:rPr lang="de-DE" sz="2200" dirty="0"/>
              <a:t>high </a:t>
            </a:r>
            <a:r>
              <a:rPr lang="de-DE" sz="2200" dirty="0" err="1"/>
              <a:t>flow</a:t>
            </a:r>
            <a:r>
              <a:rPr lang="de-DE" sz="2200" dirty="0"/>
              <a:t> and high </a:t>
            </a:r>
            <a:r>
              <a:rPr lang="de-DE" sz="2200" dirty="0" err="1"/>
              <a:t>return</a:t>
            </a:r>
            <a:r>
              <a:rPr lang="de-DE" sz="2200" dirty="0"/>
              <a:t>; </a:t>
            </a:r>
          </a:p>
          <a:p>
            <a:pPr marL="342900" indent="-342900">
              <a:buFont typeface="Arial" panose="020B0604020202020204" pitchFamily="34" charset="0"/>
              <a:buChar char="•"/>
            </a:pPr>
            <a:r>
              <a:rPr lang="de-DE" sz="2200" dirty="0" err="1"/>
              <a:t>flow</a:t>
            </a:r>
            <a:r>
              <a:rPr lang="de-DE" sz="2200" dirty="0"/>
              <a:t> </a:t>
            </a:r>
            <a:r>
              <a:rPr lang="de-DE" sz="2200" dirty="0" err="1"/>
              <a:t>during</a:t>
            </a:r>
            <a:r>
              <a:rPr lang="de-DE" sz="2200" dirty="0"/>
              <a:t> </a:t>
            </a:r>
            <a:r>
              <a:rPr lang="de-DE" sz="2200" dirty="0" err="1"/>
              <a:t>zero</a:t>
            </a:r>
            <a:r>
              <a:rPr lang="de-DE" sz="2200" dirty="0"/>
              <a:t> </a:t>
            </a:r>
            <a:r>
              <a:rPr lang="de-DE" sz="2200" dirty="0" err="1"/>
              <a:t>demand</a:t>
            </a:r>
            <a:r>
              <a:rPr lang="de-DE" sz="2200" dirty="0"/>
              <a:t>; </a:t>
            </a:r>
          </a:p>
          <a:p>
            <a:pPr marL="342900" indent="-342900">
              <a:buFont typeface="Arial" panose="020B0604020202020204" pitchFamily="34" charset="0"/>
              <a:buChar char="•"/>
            </a:pPr>
            <a:r>
              <a:rPr lang="de-DE" sz="2200" dirty="0" err="1"/>
              <a:t>unstable</a:t>
            </a:r>
            <a:r>
              <a:rPr lang="de-DE" sz="2200" dirty="0"/>
              <a:t> </a:t>
            </a:r>
            <a:r>
              <a:rPr lang="de-DE" sz="2200" dirty="0" err="1"/>
              <a:t>temperature</a:t>
            </a:r>
            <a:r>
              <a:rPr lang="de-DE" sz="2200" dirty="0"/>
              <a:t> </a:t>
            </a:r>
            <a:r>
              <a:rPr lang="de-DE" sz="2200" dirty="0" err="1"/>
              <a:t>or</a:t>
            </a:r>
            <a:r>
              <a:rPr lang="de-DE" sz="2200" dirty="0"/>
              <a:t> </a:t>
            </a:r>
            <a:r>
              <a:rPr lang="de-DE" sz="2200" dirty="0" err="1"/>
              <a:t>flow</a:t>
            </a:r>
            <a:r>
              <a:rPr lang="de-DE" sz="2200" dirty="0"/>
              <a:t>; </a:t>
            </a:r>
          </a:p>
          <a:p>
            <a:pPr marL="342900" indent="-342900">
              <a:buFont typeface="Arial" panose="020B0604020202020204" pitchFamily="34" charset="0"/>
              <a:buChar char="•"/>
            </a:pPr>
            <a:r>
              <a:rPr lang="de-DE" sz="2200" dirty="0" err="1"/>
              <a:t>acceptable</a:t>
            </a:r>
            <a:r>
              <a:rPr lang="de-DE" sz="2200" dirty="0"/>
              <a:t> </a:t>
            </a:r>
            <a:r>
              <a:rPr lang="de-DE" sz="2200" dirty="0" err="1"/>
              <a:t>heating</a:t>
            </a:r>
            <a:r>
              <a:rPr lang="de-DE" sz="2200" dirty="0"/>
              <a:t> but </a:t>
            </a:r>
            <a:r>
              <a:rPr lang="de-DE" sz="2200" dirty="0" err="1"/>
              <a:t>poor</a:t>
            </a:r>
            <a:r>
              <a:rPr lang="de-DE" sz="2200" dirty="0"/>
              <a:t> </a:t>
            </a:r>
            <a:r>
              <a:rPr lang="de-DE" sz="2200" dirty="0" err="1"/>
              <a:t>standby</a:t>
            </a:r>
            <a:r>
              <a:rPr lang="de-DE" sz="2200" dirty="0"/>
              <a:t> </a:t>
            </a:r>
            <a:r>
              <a:rPr lang="de-DE" sz="2200" dirty="0" err="1"/>
              <a:t>performance</a:t>
            </a:r>
            <a:r>
              <a:rPr lang="de-DE" sz="2200" dirty="0"/>
              <a:t>; </a:t>
            </a:r>
          </a:p>
          <a:p>
            <a:pPr marL="342900" indent="-342900">
              <a:buFont typeface="Arial" panose="020B0604020202020204" pitchFamily="34" charset="0"/>
              <a:buChar char="•"/>
            </a:pPr>
            <a:r>
              <a:rPr lang="de-DE" sz="2200" dirty="0" err="1"/>
              <a:t>inadequate</a:t>
            </a:r>
            <a:r>
              <a:rPr lang="de-DE" sz="2200" dirty="0"/>
              <a:t> </a:t>
            </a:r>
            <a:r>
              <a:rPr lang="de-DE" sz="2200" dirty="0" err="1"/>
              <a:t>supply</a:t>
            </a:r>
            <a:r>
              <a:rPr lang="de-DE" sz="2200" dirty="0"/>
              <a:t> </a:t>
            </a:r>
            <a:r>
              <a:rPr lang="de-DE" sz="2200" dirty="0" err="1"/>
              <a:t>temperature</a:t>
            </a:r>
            <a:r>
              <a:rPr lang="de-DE" sz="2200" dirty="0"/>
              <a:t> </a:t>
            </a:r>
            <a:r>
              <a:rPr lang="de-DE" sz="2200" dirty="0" err="1"/>
              <a:t>or</a:t>
            </a:r>
            <a:r>
              <a:rPr lang="de-DE" sz="2200" dirty="0"/>
              <a:t> </a:t>
            </a:r>
            <a:r>
              <a:rPr lang="de-DE" sz="2200" dirty="0" err="1"/>
              <a:t>capacity</a:t>
            </a:r>
            <a:r>
              <a:rPr lang="de-DE" sz="2200" dirty="0"/>
              <a:t>.</a:t>
            </a:r>
          </a:p>
        </p:txBody>
      </p:sp>
      <p:sp>
        <p:nvSpPr>
          <p:cNvPr id="4" name="Text Placeholder 2">
            <a:extLst>
              <a:ext uri="{FF2B5EF4-FFF2-40B4-BE49-F238E27FC236}">
                <a16:creationId xmlns:a16="http://schemas.microsoft.com/office/drawing/2014/main" id="{C8D852DF-1613-2A4B-C7CC-A639EF3FBA7A}"/>
              </a:ext>
            </a:extLst>
          </p:cNvPr>
          <p:cNvSpPr txBox="1">
            <a:spLocks/>
          </p:cNvSpPr>
          <p:nvPr/>
        </p:nvSpPr>
        <p:spPr>
          <a:xfrm>
            <a:off x="4346513" y="1864550"/>
            <a:ext cx="3730688" cy="4439577"/>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2200" b="1" dirty="0" err="1"/>
              <a:t>Step</a:t>
            </a:r>
            <a:r>
              <a:rPr lang="de-DE" sz="2200" b="1" dirty="0"/>
              <a:t> 5 — </a:t>
            </a:r>
            <a:r>
              <a:rPr lang="de-DE" sz="2200" b="1" dirty="0" err="1"/>
              <a:t>Choose</a:t>
            </a:r>
            <a:r>
              <a:rPr lang="de-DE" sz="2200" b="1" dirty="0"/>
              <a:t> </a:t>
            </a:r>
            <a:r>
              <a:rPr lang="de-DE" sz="2200" b="1" dirty="0" err="1"/>
              <a:t>the</a:t>
            </a:r>
            <a:r>
              <a:rPr lang="de-DE" sz="2200" b="1" dirty="0"/>
              <a:t> </a:t>
            </a:r>
            <a:r>
              <a:rPr lang="de-DE" sz="2200" b="1" dirty="0" err="1"/>
              <a:t>first</a:t>
            </a:r>
            <a:r>
              <a:rPr lang="de-DE" sz="2200" b="1" dirty="0"/>
              <a:t> </a:t>
            </a:r>
            <a:r>
              <a:rPr lang="de-DE" sz="2200" dirty="0"/>
              <a:t>check</a:t>
            </a:r>
          </a:p>
          <a:p>
            <a:pPr marL="342900" indent="-342900">
              <a:buFont typeface="Arial" panose="020B0604020202020204" pitchFamily="34" charset="0"/>
              <a:buChar char="•"/>
            </a:pPr>
            <a:r>
              <a:rPr lang="de-DE" sz="2200" dirty="0"/>
              <a:t>review </a:t>
            </a:r>
            <a:r>
              <a:rPr lang="de-DE" sz="2200" dirty="0" err="1"/>
              <a:t>setpoints</a:t>
            </a:r>
            <a:r>
              <a:rPr lang="de-DE" sz="2200" dirty="0"/>
              <a:t> and </a:t>
            </a:r>
            <a:r>
              <a:rPr lang="de-DE" sz="2200" dirty="0" err="1"/>
              <a:t>schedules</a:t>
            </a:r>
            <a:r>
              <a:rPr lang="de-DE" sz="2200" dirty="0"/>
              <a:t>; </a:t>
            </a:r>
          </a:p>
          <a:p>
            <a:pPr marL="342900" indent="-342900">
              <a:buFont typeface="Arial" panose="020B0604020202020204" pitchFamily="34" charset="0"/>
              <a:buChar char="•"/>
            </a:pPr>
            <a:r>
              <a:rPr lang="de-DE" sz="2200" dirty="0" err="1"/>
              <a:t>inspect</a:t>
            </a:r>
            <a:r>
              <a:rPr lang="de-DE" sz="2200" dirty="0"/>
              <a:t> visible </a:t>
            </a:r>
            <a:r>
              <a:rPr lang="de-DE" sz="2200" dirty="0" err="1"/>
              <a:t>bypasses</a:t>
            </a:r>
            <a:r>
              <a:rPr lang="de-DE" sz="2200" dirty="0"/>
              <a:t>; </a:t>
            </a:r>
          </a:p>
          <a:p>
            <a:pPr marL="342900" indent="-342900">
              <a:buFont typeface="Arial" panose="020B0604020202020204" pitchFamily="34" charset="0"/>
              <a:buChar char="•"/>
            </a:pPr>
            <a:r>
              <a:rPr lang="de-DE" sz="2200" dirty="0"/>
              <a:t>check </a:t>
            </a:r>
            <a:r>
              <a:rPr lang="de-DE" sz="2200" dirty="0" err="1"/>
              <a:t>heating</a:t>
            </a:r>
            <a:r>
              <a:rPr lang="de-DE" sz="2200" dirty="0"/>
              <a:t> </a:t>
            </a:r>
            <a:r>
              <a:rPr lang="de-DE" sz="2200" dirty="0" err="1"/>
              <a:t>curve</a:t>
            </a:r>
            <a:r>
              <a:rPr lang="de-DE" sz="2200" dirty="0"/>
              <a:t>; </a:t>
            </a:r>
          </a:p>
          <a:p>
            <a:pPr marL="342900" indent="-342900">
              <a:buFont typeface="Arial" panose="020B0604020202020204" pitchFamily="34" charset="0"/>
              <a:buChar char="•"/>
            </a:pPr>
            <a:r>
              <a:rPr lang="de-DE" sz="2200" dirty="0" err="1"/>
              <a:t>confirm</a:t>
            </a:r>
            <a:r>
              <a:rPr lang="de-DE" sz="2200" dirty="0"/>
              <a:t> </a:t>
            </a:r>
            <a:r>
              <a:rPr lang="de-DE" sz="2200" dirty="0" err="1"/>
              <a:t>balancing</a:t>
            </a:r>
            <a:r>
              <a:rPr lang="de-DE" sz="2200" dirty="0"/>
              <a:t> </a:t>
            </a:r>
            <a:r>
              <a:rPr lang="de-DE" sz="2200" dirty="0" err="1"/>
              <a:t>records</a:t>
            </a:r>
            <a:r>
              <a:rPr lang="de-DE" sz="2200" dirty="0"/>
              <a:t>; </a:t>
            </a:r>
          </a:p>
          <a:p>
            <a:pPr marL="342900" indent="-342900">
              <a:buFont typeface="Arial" panose="020B0604020202020204" pitchFamily="34" charset="0"/>
              <a:buChar char="•"/>
            </a:pPr>
            <a:r>
              <a:rPr lang="de-DE" sz="2200" dirty="0"/>
              <a:t>check </a:t>
            </a:r>
            <a:r>
              <a:rPr lang="de-DE" sz="2200" dirty="0" err="1"/>
              <a:t>data</a:t>
            </a:r>
            <a:r>
              <a:rPr lang="de-DE" sz="2200" dirty="0"/>
              <a:t> </a:t>
            </a:r>
            <a:r>
              <a:rPr lang="de-DE" sz="2200" dirty="0" err="1"/>
              <a:t>resolution</a:t>
            </a:r>
            <a:r>
              <a:rPr lang="de-DE" sz="2200" dirty="0"/>
              <a:t>.</a:t>
            </a:r>
          </a:p>
        </p:txBody>
      </p:sp>
      <p:sp>
        <p:nvSpPr>
          <p:cNvPr id="6" name="Text Placeholder 2">
            <a:extLst>
              <a:ext uri="{FF2B5EF4-FFF2-40B4-BE49-F238E27FC236}">
                <a16:creationId xmlns:a16="http://schemas.microsoft.com/office/drawing/2014/main" id="{CBB045D6-468C-8DC0-4ABA-359071E1CD57}"/>
              </a:ext>
            </a:extLst>
          </p:cNvPr>
          <p:cNvSpPr txBox="1">
            <a:spLocks/>
          </p:cNvSpPr>
          <p:nvPr/>
        </p:nvSpPr>
        <p:spPr>
          <a:xfrm>
            <a:off x="8012350" y="1864550"/>
            <a:ext cx="3730688" cy="4698376"/>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2200" b="1" dirty="0" err="1"/>
              <a:t>Step</a:t>
            </a:r>
            <a:r>
              <a:rPr lang="de-DE" sz="2200" b="1" dirty="0"/>
              <a:t> 6 — </a:t>
            </a:r>
            <a:r>
              <a:rPr lang="de-DE" sz="2200" b="1" dirty="0" err="1"/>
              <a:t>Escalate</a:t>
            </a:r>
            <a:r>
              <a:rPr lang="de-DE" sz="2200" b="1" dirty="0"/>
              <a:t> </a:t>
            </a:r>
            <a:r>
              <a:rPr lang="de-DE" sz="2200" b="1" dirty="0" err="1"/>
              <a:t>if</a:t>
            </a:r>
            <a:r>
              <a:rPr lang="de-DE" sz="2200" b="1" dirty="0"/>
              <a:t> </a:t>
            </a:r>
            <a:r>
              <a:rPr lang="de-DE" sz="2200" b="1" dirty="0" err="1"/>
              <a:t>required</a:t>
            </a:r>
            <a:endParaRPr lang="de-DE" sz="2200" b="1" dirty="0"/>
          </a:p>
          <a:p>
            <a:pPr marL="342900" indent="-342900">
              <a:buFont typeface="Arial" panose="020B0604020202020204" pitchFamily="34" charset="0"/>
              <a:buChar char="•"/>
            </a:pPr>
            <a:r>
              <a:rPr lang="de-DE" sz="2200" dirty="0" err="1"/>
              <a:t>maintenance</a:t>
            </a:r>
            <a:r>
              <a:rPr lang="de-DE" sz="2200" dirty="0"/>
              <a:t> </a:t>
            </a:r>
            <a:r>
              <a:rPr lang="de-DE" sz="2200" dirty="0" err="1"/>
              <a:t>contractor</a:t>
            </a:r>
            <a:r>
              <a:rPr lang="de-DE" sz="2200" dirty="0"/>
              <a:t>; </a:t>
            </a:r>
          </a:p>
          <a:p>
            <a:pPr marL="342900" indent="-342900">
              <a:buFont typeface="Arial" panose="020B0604020202020204" pitchFamily="34" charset="0"/>
              <a:buChar char="•"/>
            </a:pPr>
            <a:r>
              <a:rPr lang="de-DE" sz="2200" dirty="0" err="1"/>
              <a:t>commissioning</a:t>
            </a:r>
            <a:r>
              <a:rPr lang="de-DE" sz="2200" dirty="0"/>
              <a:t> </a:t>
            </a:r>
            <a:r>
              <a:rPr lang="de-DE" sz="2200" dirty="0" err="1"/>
              <a:t>specialist</a:t>
            </a:r>
            <a:r>
              <a:rPr lang="de-DE" sz="2200" dirty="0"/>
              <a:t>; </a:t>
            </a:r>
          </a:p>
          <a:p>
            <a:pPr marL="342900" indent="-342900">
              <a:buFont typeface="Arial" panose="020B0604020202020204" pitchFamily="34" charset="0"/>
              <a:buChar char="•"/>
            </a:pPr>
            <a:r>
              <a:rPr lang="de-DE" sz="2200" dirty="0" err="1"/>
              <a:t>controls</a:t>
            </a:r>
            <a:r>
              <a:rPr lang="de-DE" sz="2200" dirty="0"/>
              <a:t>/BMS </a:t>
            </a:r>
            <a:r>
              <a:rPr lang="de-DE" sz="2200" dirty="0" err="1"/>
              <a:t>specialist</a:t>
            </a:r>
            <a:r>
              <a:rPr lang="de-DE" sz="2200" dirty="0"/>
              <a:t>; </a:t>
            </a:r>
          </a:p>
          <a:p>
            <a:pPr marL="342900" indent="-342900">
              <a:buFont typeface="Arial" panose="020B0604020202020204" pitchFamily="34" charset="0"/>
              <a:buChar char="•"/>
            </a:pPr>
            <a:r>
              <a:rPr lang="de-DE" sz="2200" dirty="0"/>
              <a:t>network </a:t>
            </a:r>
            <a:r>
              <a:rPr lang="de-DE" sz="2200" dirty="0" err="1"/>
              <a:t>operator</a:t>
            </a:r>
            <a:r>
              <a:rPr lang="de-DE" sz="2200" dirty="0"/>
              <a:t>; </a:t>
            </a:r>
          </a:p>
          <a:p>
            <a:pPr marL="342900" indent="-342900">
              <a:buFont typeface="Arial" panose="020B0604020202020204" pitchFamily="34" charset="0"/>
              <a:buChar char="•"/>
            </a:pPr>
            <a:r>
              <a:rPr lang="de-DE" sz="2200" dirty="0" err="1"/>
              <a:t>metering</a:t>
            </a:r>
            <a:r>
              <a:rPr lang="de-DE" sz="2200" dirty="0"/>
              <a:t> </a:t>
            </a:r>
            <a:r>
              <a:rPr lang="de-DE" sz="2200" dirty="0" err="1"/>
              <a:t>provider</a:t>
            </a:r>
            <a:r>
              <a:rPr lang="de-DE" sz="2200" dirty="0"/>
              <a:t>.</a:t>
            </a:r>
          </a:p>
          <a:p>
            <a:endParaRPr lang="de-DE" sz="2200" dirty="0"/>
          </a:p>
          <a:p>
            <a:r>
              <a:rPr lang="de-DE" sz="2200" b="1" dirty="0" err="1"/>
              <a:t>Step</a:t>
            </a:r>
            <a:r>
              <a:rPr lang="de-DE" sz="2200" b="1" dirty="0"/>
              <a:t> 7 — </a:t>
            </a:r>
            <a:r>
              <a:rPr lang="de-DE" sz="2200" b="1" dirty="0" err="1"/>
              <a:t>Verify</a:t>
            </a:r>
            <a:r>
              <a:rPr lang="de-DE" sz="2200" b="1" dirty="0"/>
              <a:t> </a:t>
            </a:r>
            <a:r>
              <a:rPr lang="de-DE" sz="2200" b="1" dirty="0" err="1"/>
              <a:t>the</a:t>
            </a:r>
            <a:r>
              <a:rPr lang="de-DE" sz="2200" b="1" dirty="0"/>
              <a:t> </a:t>
            </a:r>
            <a:r>
              <a:rPr lang="de-DE" sz="2200" b="1" dirty="0" err="1"/>
              <a:t>outcome</a:t>
            </a:r>
            <a:endParaRPr lang="de-DE" sz="2200" b="1" dirty="0"/>
          </a:p>
          <a:p>
            <a:r>
              <a:rPr lang="de-DE" sz="2200" dirty="0"/>
              <a:t>Repeat </a:t>
            </a:r>
            <a:r>
              <a:rPr lang="de-DE" sz="2200" dirty="0" err="1"/>
              <a:t>measurements</a:t>
            </a:r>
            <a:r>
              <a:rPr lang="de-DE" sz="2200" dirty="0"/>
              <a:t> </a:t>
            </a:r>
            <a:r>
              <a:rPr lang="de-DE" sz="2200" dirty="0" err="1"/>
              <a:t>under</a:t>
            </a:r>
            <a:r>
              <a:rPr lang="de-DE" sz="2200" dirty="0"/>
              <a:t> </a:t>
            </a:r>
            <a:r>
              <a:rPr lang="de-DE" sz="2200" dirty="0" err="1"/>
              <a:t>comparable</a:t>
            </a:r>
            <a:r>
              <a:rPr lang="de-DE" sz="2200" dirty="0"/>
              <a:t> </a:t>
            </a:r>
            <a:r>
              <a:rPr lang="de-DE" sz="2200" dirty="0" err="1"/>
              <a:t>operating</a:t>
            </a:r>
            <a:r>
              <a:rPr lang="de-DE" sz="2200" dirty="0"/>
              <a:t> </a:t>
            </a:r>
            <a:r>
              <a:rPr lang="de-DE" sz="2200" dirty="0" err="1"/>
              <a:t>conditions</a:t>
            </a:r>
            <a:r>
              <a:rPr lang="de-DE" sz="2200" dirty="0"/>
              <a:t> and </a:t>
            </a:r>
            <a:r>
              <a:rPr lang="de-DE" sz="2200" dirty="0" err="1"/>
              <a:t>document</a:t>
            </a:r>
            <a:r>
              <a:rPr lang="de-DE" sz="2200" dirty="0"/>
              <a:t> </a:t>
            </a:r>
            <a:r>
              <a:rPr lang="de-DE" sz="2200" dirty="0" err="1"/>
              <a:t>the</a:t>
            </a:r>
            <a:r>
              <a:rPr lang="de-DE" sz="2200" dirty="0"/>
              <a:t> </a:t>
            </a:r>
            <a:r>
              <a:rPr lang="de-DE" sz="2200" dirty="0" err="1"/>
              <a:t>result</a:t>
            </a:r>
            <a:r>
              <a:rPr lang="de-DE" sz="2200" dirty="0"/>
              <a:t>.</a:t>
            </a:r>
          </a:p>
          <a:p>
            <a:endParaRPr lang="de-DE" sz="2200" dirty="0"/>
          </a:p>
        </p:txBody>
      </p:sp>
    </p:spTree>
    <p:extLst>
      <p:ext uri="{BB962C8B-B14F-4D97-AF65-F5344CB8AC3E}">
        <p14:creationId xmlns:p14="http://schemas.microsoft.com/office/powerpoint/2010/main" val="1699358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B4D8D0-5EC5-F042-D4BF-B23926031A50}"/>
              </a:ext>
            </a:extLst>
          </p:cNvPr>
          <p:cNvSpPr>
            <a:spLocks noGrp="1"/>
          </p:cNvSpPr>
          <p:nvPr>
            <p:ph type="body" sz="quarter" idx="30"/>
          </p:nvPr>
        </p:nvSpPr>
        <p:spPr/>
        <p:txBody>
          <a:bodyPr/>
          <a:lstStyle/>
          <a:p>
            <a:r>
              <a:rPr lang="de-DE" dirty="0"/>
              <a:t>Scenario 1 — Flow </a:t>
            </a:r>
            <a:r>
              <a:rPr lang="de-DE" dirty="0" err="1"/>
              <a:t>during</a:t>
            </a:r>
            <a:r>
              <a:rPr lang="de-DE" dirty="0"/>
              <a:t> </a:t>
            </a:r>
            <a:r>
              <a:rPr lang="de-DE" dirty="0" err="1"/>
              <a:t>zero</a:t>
            </a:r>
            <a:r>
              <a:rPr lang="de-DE" dirty="0"/>
              <a:t> </a:t>
            </a:r>
            <a:r>
              <a:rPr lang="de-DE" dirty="0" err="1"/>
              <a:t>demand</a:t>
            </a:r>
            <a:endParaRPr lang="de-DE" dirty="0"/>
          </a:p>
        </p:txBody>
      </p:sp>
      <p:sp>
        <p:nvSpPr>
          <p:cNvPr id="3" name="Text Placeholder 2">
            <a:extLst>
              <a:ext uri="{FF2B5EF4-FFF2-40B4-BE49-F238E27FC236}">
                <a16:creationId xmlns:a16="http://schemas.microsoft.com/office/drawing/2014/main" id="{1201CE9A-6CDE-F7BE-69DD-D831FCBC8401}"/>
              </a:ext>
            </a:extLst>
          </p:cNvPr>
          <p:cNvSpPr>
            <a:spLocks noGrp="1"/>
          </p:cNvSpPr>
          <p:nvPr>
            <p:ph type="body" sz="quarter" idx="48"/>
          </p:nvPr>
        </p:nvSpPr>
        <p:spPr/>
        <p:txBody>
          <a:bodyPr/>
          <a:lstStyle/>
          <a:p>
            <a:r>
              <a:rPr lang="de-DE" b="1" dirty="0"/>
              <a:t>Readings</a:t>
            </a:r>
          </a:p>
          <a:p>
            <a:r>
              <a:rPr lang="de-DE" dirty="0"/>
              <a:t>Primary </a:t>
            </a:r>
            <a:r>
              <a:rPr lang="de-DE" dirty="0" err="1"/>
              <a:t>supply</a:t>
            </a:r>
            <a:r>
              <a:rPr lang="de-DE" dirty="0"/>
              <a:t>: </a:t>
            </a:r>
            <a:r>
              <a:rPr lang="de-DE" b="1" dirty="0"/>
              <a:t>80°C</a:t>
            </a:r>
            <a:r>
              <a:rPr lang="de-DE" dirty="0"/>
              <a:t> </a:t>
            </a:r>
          </a:p>
          <a:p>
            <a:r>
              <a:rPr lang="de-DE" dirty="0"/>
              <a:t>Primary </a:t>
            </a:r>
            <a:r>
              <a:rPr lang="de-DE" dirty="0" err="1"/>
              <a:t>return</a:t>
            </a:r>
            <a:r>
              <a:rPr lang="de-DE" dirty="0"/>
              <a:t>: </a:t>
            </a:r>
            <a:r>
              <a:rPr lang="de-DE" b="1" dirty="0"/>
              <a:t>79°C</a:t>
            </a:r>
            <a:r>
              <a:rPr lang="de-DE" dirty="0"/>
              <a:t> </a:t>
            </a:r>
          </a:p>
          <a:p>
            <a:r>
              <a:rPr lang="de-DE" dirty="0"/>
              <a:t>Flow: </a:t>
            </a:r>
            <a:r>
              <a:rPr lang="de-DE" dirty="0" err="1"/>
              <a:t>continuously</a:t>
            </a:r>
            <a:r>
              <a:rPr lang="de-DE" dirty="0"/>
              <a:t> high </a:t>
            </a:r>
          </a:p>
          <a:p>
            <a:r>
              <a:rPr lang="de-DE" dirty="0" err="1"/>
              <a:t>Dwelling</a:t>
            </a:r>
            <a:r>
              <a:rPr lang="de-DE" dirty="0"/>
              <a:t> </a:t>
            </a:r>
            <a:r>
              <a:rPr lang="de-DE" dirty="0" err="1"/>
              <a:t>demand</a:t>
            </a:r>
            <a:r>
              <a:rPr lang="de-DE" dirty="0"/>
              <a:t>: </a:t>
            </a:r>
            <a:r>
              <a:rPr lang="de-DE" dirty="0" err="1"/>
              <a:t>zero</a:t>
            </a:r>
            <a:r>
              <a:rPr lang="de-DE" dirty="0"/>
              <a:t> </a:t>
            </a:r>
          </a:p>
          <a:p>
            <a:r>
              <a:rPr lang="de-DE" dirty="0"/>
              <a:t>Observation: end-</a:t>
            </a:r>
            <a:r>
              <a:rPr lang="de-DE" dirty="0" err="1"/>
              <a:t>of</a:t>
            </a:r>
            <a:r>
              <a:rPr lang="de-DE" dirty="0"/>
              <a:t>-lateral </a:t>
            </a:r>
            <a:r>
              <a:rPr lang="de-DE" dirty="0" err="1"/>
              <a:t>bypass</a:t>
            </a:r>
            <a:r>
              <a:rPr lang="de-DE" dirty="0"/>
              <a:t> </a:t>
            </a:r>
            <a:r>
              <a:rPr lang="de-DE" dirty="0" err="1"/>
              <a:t>pipework</a:t>
            </a:r>
            <a:r>
              <a:rPr lang="de-DE" dirty="0"/>
              <a:t> </a:t>
            </a:r>
            <a:r>
              <a:rPr lang="de-DE" dirty="0" err="1"/>
              <a:t>is</a:t>
            </a:r>
            <a:r>
              <a:rPr lang="de-DE" dirty="0"/>
              <a:t> warm </a:t>
            </a:r>
          </a:p>
          <a:p>
            <a:r>
              <a:rPr lang="de-DE" b="1" dirty="0"/>
              <a:t>Questions</a:t>
            </a:r>
          </a:p>
          <a:p>
            <a:r>
              <a:rPr lang="de-DE" dirty="0" err="1"/>
              <a:t>What</a:t>
            </a:r>
            <a:r>
              <a:rPr lang="de-DE" dirty="0"/>
              <a:t> </a:t>
            </a:r>
            <a:r>
              <a:rPr lang="de-DE" dirty="0" err="1"/>
              <a:t>is</a:t>
            </a:r>
            <a:r>
              <a:rPr lang="de-DE" dirty="0"/>
              <a:t> </a:t>
            </a:r>
            <a:r>
              <a:rPr lang="de-DE" dirty="0" err="1"/>
              <a:t>the</a:t>
            </a:r>
            <a:r>
              <a:rPr lang="de-DE" dirty="0"/>
              <a:t> ΔT? </a:t>
            </a:r>
          </a:p>
          <a:p>
            <a:r>
              <a:rPr lang="de-DE" dirty="0" err="1"/>
              <a:t>What</a:t>
            </a:r>
            <a:r>
              <a:rPr lang="de-DE" dirty="0"/>
              <a:t> </a:t>
            </a:r>
            <a:r>
              <a:rPr lang="de-DE" dirty="0" err="1"/>
              <a:t>does</a:t>
            </a:r>
            <a:r>
              <a:rPr lang="de-DE" dirty="0"/>
              <a:t> </a:t>
            </a:r>
            <a:r>
              <a:rPr lang="de-DE" dirty="0" err="1"/>
              <a:t>the</a:t>
            </a:r>
            <a:r>
              <a:rPr lang="de-DE" dirty="0"/>
              <a:t> </a:t>
            </a:r>
            <a:r>
              <a:rPr lang="de-DE" dirty="0" err="1"/>
              <a:t>combination</a:t>
            </a:r>
            <a:r>
              <a:rPr lang="de-DE" dirty="0"/>
              <a:t> </a:t>
            </a:r>
            <a:r>
              <a:rPr lang="de-DE" dirty="0" err="1"/>
              <a:t>of</a:t>
            </a:r>
            <a:r>
              <a:rPr lang="de-DE" dirty="0"/>
              <a:t> high </a:t>
            </a:r>
            <a:r>
              <a:rPr lang="de-DE" dirty="0" err="1"/>
              <a:t>flow</a:t>
            </a:r>
            <a:r>
              <a:rPr lang="de-DE" dirty="0"/>
              <a:t> and 1 K ΔT </a:t>
            </a:r>
            <a:r>
              <a:rPr lang="de-DE" dirty="0" err="1"/>
              <a:t>suggest</a:t>
            </a:r>
            <a:r>
              <a:rPr lang="de-DE" dirty="0"/>
              <a:t>? </a:t>
            </a:r>
          </a:p>
          <a:p>
            <a:r>
              <a:rPr lang="de-DE" dirty="0" err="1"/>
              <a:t>What</a:t>
            </a:r>
            <a:r>
              <a:rPr lang="de-DE" dirty="0"/>
              <a:t> </a:t>
            </a:r>
            <a:r>
              <a:rPr lang="de-DE" dirty="0" err="1"/>
              <a:t>should</a:t>
            </a:r>
            <a:r>
              <a:rPr lang="de-DE" dirty="0"/>
              <a:t> </a:t>
            </a:r>
            <a:r>
              <a:rPr lang="de-DE" dirty="0" err="1"/>
              <a:t>be</a:t>
            </a:r>
            <a:r>
              <a:rPr lang="de-DE" dirty="0"/>
              <a:t> </a:t>
            </a:r>
            <a:r>
              <a:rPr lang="de-DE" dirty="0" err="1"/>
              <a:t>checked</a:t>
            </a:r>
            <a:r>
              <a:rPr lang="de-DE" dirty="0"/>
              <a:t> </a:t>
            </a:r>
            <a:r>
              <a:rPr lang="de-DE" dirty="0" err="1"/>
              <a:t>first</a:t>
            </a:r>
            <a:r>
              <a:rPr lang="de-DE" dirty="0"/>
              <a:t>? </a:t>
            </a:r>
          </a:p>
          <a:p>
            <a:r>
              <a:rPr lang="de-DE" dirty="0"/>
              <a:t>Who </a:t>
            </a:r>
            <a:r>
              <a:rPr lang="de-DE" dirty="0" err="1"/>
              <a:t>should</a:t>
            </a:r>
            <a:r>
              <a:rPr lang="de-DE" dirty="0"/>
              <a:t> </a:t>
            </a:r>
            <a:r>
              <a:rPr lang="de-DE" dirty="0" err="1"/>
              <a:t>authorise</a:t>
            </a:r>
            <a:r>
              <a:rPr lang="de-DE" dirty="0"/>
              <a:t> </a:t>
            </a:r>
            <a:r>
              <a:rPr lang="de-DE" dirty="0" err="1"/>
              <a:t>any</a:t>
            </a:r>
            <a:r>
              <a:rPr lang="de-DE" dirty="0"/>
              <a:t> </a:t>
            </a:r>
            <a:r>
              <a:rPr lang="de-DE" dirty="0" err="1"/>
              <a:t>valve</a:t>
            </a:r>
            <a:r>
              <a:rPr lang="de-DE" dirty="0"/>
              <a:t> </a:t>
            </a:r>
            <a:r>
              <a:rPr lang="de-DE" dirty="0" err="1"/>
              <a:t>adjustment</a:t>
            </a:r>
            <a:r>
              <a:rPr lang="de-DE" dirty="0"/>
              <a:t>?</a:t>
            </a:r>
          </a:p>
        </p:txBody>
      </p:sp>
    </p:spTree>
    <p:extLst>
      <p:ext uri="{BB962C8B-B14F-4D97-AF65-F5344CB8AC3E}">
        <p14:creationId xmlns:p14="http://schemas.microsoft.com/office/powerpoint/2010/main" val="2945718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076FD-DD3A-B8E6-F55A-54E867F996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092E92E-B128-E948-6933-AED46DF5078E}"/>
              </a:ext>
            </a:extLst>
          </p:cNvPr>
          <p:cNvSpPr>
            <a:spLocks noGrp="1"/>
          </p:cNvSpPr>
          <p:nvPr>
            <p:ph type="body" sz="quarter" idx="30"/>
          </p:nvPr>
        </p:nvSpPr>
        <p:spPr/>
        <p:txBody>
          <a:bodyPr/>
          <a:lstStyle/>
          <a:p>
            <a:r>
              <a:rPr lang="de-DE" dirty="0"/>
              <a:t>Scenario 2 — DHW </a:t>
            </a:r>
            <a:r>
              <a:rPr lang="de-DE" dirty="0" err="1"/>
              <a:t>temperature</a:t>
            </a:r>
            <a:r>
              <a:rPr lang="de-DE" dirty="0"/>
              <a:t> falls at </a:t>
            </a:r>
            <a:r>
              <a:rPr lang="de-DE" dirty="0" err="1"/>
              <a:t>peak</a:t>
            </a:r>
            <a:r>
              <a:rPr lang="de-DE" dirty="0"/>
              <a:t> </a:t>
            </a:r>
            <a:r>
              <a:rPr lang="de-DE" dirty="0" err="1"/>
              <a:t>demand</a:t>
            </a:r>
            <a:endParaRPr lang="de-DE" dirty="0"/>
          </a:p>
        </p:txBody>
      </p:sp>
      <p:sp>
        <p:nvSpPr>
          <p:cNvPr id="3" name="Text Placeholder 2">
            <a:extLst>
              <a:ext uri="{FF2B5EF4-FFF2-40B4-BE49-F238E27FC236}">
                <a16:creationId xmlns:a16="http://schemas.microsoft.com/office/drawing/2014/main" id="{0EF79098-87ED-74F6-F853-555CB3ADCBE9}"/>
              </a:ext>
            </a:extLst>
          </p:cNvPr>
          <p:cNvSpPr>
            <a:spLocks noGrp="1"/>
          </p:cNvSpPr>
          <p:nvPr>
            <p:ph type="body" sz="quarter" idx="48"/>
          </p:nvPr>
        </p:nvSpPr>
        <p:spPr/>
        <p:txBody>
          <a:bodyPr/>
          <a:lstStyle/>
          <a:p>
            <a:r>
              <a:rPr lang="de-DE" b="1" dirty="0" err="1"/>
              <a:t>Evidence</a:t>
            </a:r>
            <a:endParaRPr lang="de-DE" b="1" dirty="0"/>
          </a:p>
          <a:p>
            <a:r>
              <a:rPr lang="de-DE" dirty="0"/>
              <a:t>DHW </a:t>
            </a:r>
            <a:r>
              <a:rPr lang="de-DE" dirty="0" err="1"/>
              <a:t>outlet</a:t>
            </a:r>
            <a:r>
              <a:rPr lang="de-DE" dirty="0"/>
              <a:t> </a:t>
            </a:r>
            <a:r>
              <a:rPr lang="de-DE" dirty="0" err="1"/>
              <a:t>temperature</a:t>
            </a:r>
            <a:r>
              <a:rPr lang="de-DE" dirty="0"/>
              <a:t>: </a:t>
            </a:r>
            <a:r>
              <a:rPr lang="de-DE" b="1" dirty="0"/>
              <a:t>48°C</a:t>
            </a:r>
            <a:r>
              <a:rPr lang="de-DE" dirty="0"/>
              <a:t> </a:t>
            </a:r>
          </a:p>
          <a:p>
            <a:r>
              <a:rPr lang="de-DE" dirty="0"/>
              <a:t>Project </a:t>
            </a:r>
            <a:r>
              <a:rPr lang="de-DE" dirty="0" err="1"/>
              <a:t>target</a:t>
            </a:r>
            <a:r>
              <a:rPr lang="de-DE" dirty="0"/>
              <a:t>: </a:t>
            </a:r>
            <a:r>
              <a:rPr lang="de-DE" b="1" dirty="0"/>
              <a:t>55°C</a:t>
            </a:r>
            <a:r>
              <a:rPr lang="de-DE" dirty="0"/>
              <a:t> </a:t>
            </a:r>
          </a:p>
          <a:p>
            <a:r>
              <a:rPr lang="de-DE" dirty="0" err="1"/>
              <a:t>Complaint</a:t>
            </a:r>
            <a:r>
              <a:rPr lang="de-DE" dirty="0"/>
              <a:t> </a:t>
            </a:r>
            <a:r>
              <a:rPr lang="de-DE" dirty="0" err="1"/>
              <a:t>occurs</a:t>
            </a:r>
            <a:r>
              <a:rPr lang="de-DE" dirty="0"/>
              <a:t> </a:t>
            </a:r>
            <a:r>
              <a:rPr lang="de-DE" dirty="0" err="1"/>
              <a:t>between</a:t>
            </a:r>
            <a:r>
              <a:rPr lang="de-DE" dirty="0"/>
              <a:t> </a:t>
            </a:r>
            <a:r>
              <a:rPr lang="de-DE" b="1" dirty="0"/>
              <a:t>18:00 and 20:00</a:t>
            </a:r>
            <a:r>
              <a:rPr lang="de-DE" dirty="0"/>
              <a:t> </a:t>
            </a:r>
          </a:p>
          <a:p>
            <a:r>
              <a:rPr lang="de-DE" dirty="0"/>
              <a:t>Differential </a:t>
            </a:r>
            <a:r>
              <a:rPr lang="de-DE" dirty="0" err="1"/>
              <a:t>pressure</a:t>
            </a:r>
            <a:r>
              <a:rPr lang="de-DE" dirty="0"/>
              <a:t> at </a:t>
            </a:r>
            <a:r>
              <a:rPr lang="de-DE" dirty="0" err="1"/>
              <a:t>the</a:t>
            </a:r>
            <a:r>
              <a:rPr lang="de-DE" dirty="0"/>
              <a:t> </a:t>
            </a:r>
            <a:r>
              <a:rPr lang="de-DE" dirty="0" err="1"/>
              <a:t>dwelling</a:t>
            </a:r>
            <a:r>
              <a:rPr lang="de-DE" dirty="0"/>
              <a:t> </a:t>
            </a:r>
            <a:r>
              <a:rPr lang="de-DE" dirty="0" err="1"/>
              <a:t>connection</a:t>
            </a:r>
            <a:r>
              <a:rPr lang="de-DE" dirty="0"/>
              <a:t> falls </a:t>
            </a:r>
            <a:r>
              <a:rPr lang="de-DE" dirty="0" err="1"/>
              <a:t>during</a:t>
            </a:r>
            <a:r>
              <a:rPr lang="de-DE" dirty="0"/>
              <a:t> </a:t>
            </a:r>
            <a:r>
              <a:rPr lang="de-DE" dirty="0" err="1"/>
              <a:t>the</a:t>
            </a:r>
            <a:r>
              <a:rPr lang="de-DE" dirty="0"/>
              <a:t> same </a:t>
            </a:r>
            <a:r>
              <a:rPr lang="de-DE" dirty="0" err="1"/>
              <a:t>period</a:t>
            </a:r>
            <a:r>
              <a:rPr lang="de-DE" dirty="0"/>
              <a:t> </a:t>
            </a:r>
          </a:p>
          <a:p>
            <a:r>
              <a:rPr lang="de-DE" dirty="0"/>
              <a:t>Performance </a:t>
            </a:r>
            <a:r>
              <a:rPr lang="de-DE" dirty="0" err="1"/>
              <a:t>is</a:t>
            </a:r>
            <a:r>
              <a:rPr lang="de-DE" dirty="0"/>
              <a:t> </a:t>
            </a:r>
            <a:r>
              <a:rPr lang="de-DE" dirty="0" err="1"/>
              <a:t>acceptable</a:t>
            </a:r>
            <a:r>
              <a:rPr lang="de-DE" dirty="0"/>
              <a:t> outside </a:t>
            </a:r>
            <a:r>
              <a:rPr lang="de-DE" dirty="0" err="1"/>
              <a:t>the</a:t>
            </a:r>
            <a:r>
              <a:rPr lang="de-DE" dirty="0"/>
              <a:t> </a:t>
            </a:r>
            <a:r>
              <a:rPr lang="de-DE" dirty="0" err="1"/>
              <a:t>peak</a:t>
            </a:r>
            <a:r>
              <a:rPr lang="de-DE" dirty="0"/>
              <a:t> </a:t>
            </a:r>
            <a:r>
              <a:rPr lang="de-DE" dirty="0" err="1"/>
              <a:t>period</a:t>
            </a:r>
            <a:r>
              <a:rPr lang="de-DE" dirty="0"/>
              <a:t> </a:t>
            </a:r>
          </a:p>
          <a:p>
            <a:r>
              <a:rPr lang="de-DE" b="1" dirty="0"/>
              <a:t>Questions</a:t>
            </a:r>
          </a:p>
          <a:p>
            <a:r>
              <a:rPr lang="de-DE" dirty="0" err="1"/>
              <a:t>What</a:t>
            </a:r>
            <a:r>
              <a:rPr lang="de-DE" dirty="0"/>
              <a:t> </a:t>
            </a:r>
            <a:r>
              <a:rPr lang="de-DE" dirty="0" err="1"/>
              <a:t>does</a:t>
            </a:r>
            <a:r>
              <a:rPr lang="de-DE" dirty="0"/>
              <a:t> </a:t>
            </a:r>
            <a:r>
              <a:rPr lang="de-DE" dirty="0" err="1"/>
              <a:t>the</a:t>
            </a:r>
            <a:r>
              <a:rPr lang="de-DE" dirty="0"/>
              <a:t> </a:t>
            </a:r>
            <a:r>
              <a:rPr lang="de-DE" dirty="0" err="1"/>
              <a:t>timing</a:t>
            </a:r>
            <a:r>
              <a:rPr lang="de-DE" dirty="0"/>
              <a:t> </a:t>
            </a:r>
            <a:r>
              <a:rPr lang="de-DE" dirty="0" err="1"/>
              <a:t>suggest</a:t>
            </a:r>
            <a:r>
              <a:rPr lang="de-DE" dirty="0"/>
              <a:t>? </a:t>
            </a:r>
          </a:p>
          <a:p>
            <a:r>
              <a:rPr lang="de-DE" dirty="0" err="1"/>
              <a:t>Which</a:t>
            </a:r>
            <a:r>
              <a:rPr lang="de-DE" dirty="0"/>
              <a:t> </a:t>
            </a:r>
            <a:r>
              <a:rPr lang="de-DE" dirty="0" err="1"/>
              <a:t>evidence</a:t>
            </a:r>
            <a:r>
              <a:rPr lang="de-DE" dirty="0"/>
              <a:t> </a:t>
            </a:r>
            <a:r>
              <a:rPr lang="de-DE" dirty="0" err="1"/>
              <a:t>should</a:t>
            </a:r>
            <a:r>
              <a:rPr lang="de-DE" dirty="0"/>
              <a:t> </a:t>
            </a:r>
            <a:r>
              <a:rPr lang="de-DE" dirty="0" err="1"/>
              <a:t>be</a:t>
            </a:r>
            <a:r>
              <a:rPr lang="de-DE" dirty="0"/>
              <a:t> </a:t>
            </a:r>
            <a:r>
              <a:rPr lang="de-DE" dirty="0" err="1"/>
              <a:t>checked</a:t>
            </a:r>
            <a:r>
              <a:rPr lang="de-DE" dirty="0"/>
              <a:t> </a:t>
            </a:r>
            <a:r>
              <a:rPr lang="de-DE" dirty="0" err="1"/>
              <a:t>next</a:t>
            </a:r>
            <a:r>
              <a:rPr lang="de-DE" dirty="0"/>
              <a:t>? </a:t>
            </a:r>
          </a:p>
          <a:p>
            <a:r>
              <a:rPr lang="de-DE" dirty="0" err="1"/>
              <a:t>Is</a:t>
            </a:r>
            <a:r>
              <a:rPr lang="de-DE" dirty="0"/>
              <a:t> </a:t>
            </a:r>
            <a:r>
              <a:rPr lang="de-DE" dirty="0" err="1"/>
              <a:t>the</a:t>
            </a:r>
            <a:r>
              <a:rPr lang="de-DE" dirty="0"/>
              <a:t> </a:t>
            </a:r>
            <a:r>
              <a:rPr lang="de-DE" dirty="0" err="1"/>
              <a:t>likely</a:t>
            </a:r>
            <a:r>
              <a:rPr lang="de-DE" dirty="0"/>
              <a:t> </a:t>
            </a:r>
            <a:r>
              <a:rPr lang="de-DE" dirty="0" err="1"/>
              <a:t>issue</a:t>
            </a:r>
            <a:r>
              <a:rPr lang="de-DE" dirty="0"/>
              <a:t> </a:t>
            </a:r>
            <a:r>
              <a:rPr lang="de-DE" dirty="0" err="1"/>
              <a:t>local</a:t>
            </a:r>
            <a:r>
              <a:rPr lang="de-DE" dirty="0"/>
              <a:t>, network-</a:t>
            </a:r>
            <a:r>
              <a:rPr lang="de-DE" dirty="0" err="1"/>
              <a:t>wide</a:t>
            </a:r>
            <a:r>
              <a:rPr lang="de-DE" dirty="0"/>
              <a:t> </a:t>
            </a:r>
            <a:r>
              <a:rPr lang="de-DE" dirty="0" err="1"/>
              <a:t>or</a:t>
            </a:r>
            <a:r>
              <a:rPr lang="de-DE" dirty="0"/>
              <a:t> still </a:t>
            </a:r>
            <a:r>
              <a:rPr lang="de-DE" dirty="0" err="1"/>
              <a:t>uncertain</a:t>
            </a:r>
            <a:r>
              <a:rPr lang="de-DE" dirty="0"/>
              <a:t>? </a:t>
            </a:r>
          </a:p>
          <a:p>
            <a:r>
              <a:rPr lang="de-DE" dirty="0"/>
              <a:t>Who </a:t>
            </a:r>
            <a:r>
              <a:rPr lang="de-DE" dirty="0" err="1"/>
              <a:t>should</a:t>
            </a:r>
            <a:r>
              <a:rPr lang="de-DE" dirty="0"/>
              <a:t> </a:t>
            </a:r>
            <a:r>
              <a:rPr lang="de-DE" dirty="0" err="1"/>
              <a:t>investigate</a:t>
            </a:r>
            <a:r>
              <a:rPr lang="de-DE" dirty="0"/>
              <a:t>?</a:t>
            </a:r>
          </a:p>
        </p:txBody>
      </p:sp>
    </p:spTree>
    <p:extLst>
      <p:ext uri="{BB962C8B-B14F-4D97-AF65-F5344CB8AC3E}">
        <p14:creationId xmlns:p14="http://schemas.microsoft.com/office/powerpoint/2010/main" val="880582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AB495F-DB0C-2B62-FBAC-26CBA4DE0863}"/>
              </a:ext>
            </a:extLst>
          </p:cNvPr>
          <p:cNvSpPr>
            <a:spLocks noGrp="1"/>
          </p:cNvSpPr>
          <p:nvPr>
            <p:ph type="body" sz="quarter" idx="30"/>
          </p:nvPr>
        </p:nvSpPr>
        <p:spPr>
          <a:xfrm>
            <a:off x="854280" y="486230"/>
            <a:ext cx="10483431" cy="624113"/>
          </a:xfrm>
        </p:spPr>
        <p:txBody>
          <a:bodyPr/>
          <a:lstStyle/>
          <a:p>
            <a:r>
              <a:rPr lang="de-DE" dirty="0"/>
              <a:t>Action and </a:t>
            </a:r>
            <a:r>
              <a:rPr lang="de-DE" dirty="0" err="1"/>
              <a:t>escalation</a:t>
            </a:r>
            <a:r>
              <a:rPr lang="de-DE" dirty="0"/>
              <a:t> </a:t>
            </a:r>
            <a:r>
              <a:rPr lang="de-DE" dirty="0" err="1"/>
              <a:t>guide</a:t>
            </a:r>
            <a:endParaRPr lang="de-DE" dirty="0"/>
          </a:p>
        </p:txBody>
      </p:sp>
      <p:graphicFrame>
        <p:nvGraphicFramePr>
          <p:cNvPr id="5" name="Table 4">
            <a:extLst>
              <a:ext uri="{FF2B5EF4-FFF2-40B4-BE49-F238E27FC236}">
                <a16:creationId xmlns:a16="http://schemas.microsoft.com/office/drawing/2014/main" id="{CA21F884-84DA-65A8-BF70-C7B26651B7A8}"/>
              </a:ext>
            </a:extLst>
          </p:cNvPr>
          <p:cNvGraphicFramePr>
            <a:graphicFrameLocks noGrp="1"/>
          </p:cNvGraphicFramePr>
          <p:nvPr>
            <p:extLst>
              <p:ext uri="{D42A27DB-BD31-4B8C-83A1-F6EECF244321}">
                <p14:modId xmlns:p14="http://schemas.microsoft.com/office/powerpoint/2010/main" val="1673878864"/>
              </p:ext>
            </p:extLst>
          </p:nvPr>
        </p:nvGraphicFramePr>
        <p:xfrm>
          <a:off x="1055995" y="1358385"/>
          <a:ext cx="10080000" cy="5013385"/>
        </p:xfrm>
        <a:graphic>
          <a:graphicData uri="http://schemas.openxmlformats.org/drawingml/2006/table">
            <a:tbl>
              <a:tblPr>
                <a:tableStyleId>{793D81CF-94F2-401A-BA57-92F5A7B2D0C5}</a:tableStyleId>
              </a:tblPr>
              <a:tblGrid>
                <a:gridCol w="2880000">
                  <a:extLst>
                    <a:ext uri="{9D8B030D-6E8A-4147-A177-3AD203B41FA5}">
                      <a16:colId xmlns:a16="http://schemas.microsoft.com/office/drawing/2014/main" val="4158727939"/>
                    </a:ext>
                  </a:extLst>
                </a:gridCol>
                <a:gridCol w="3960000">
                  <a:extLst>
                    <a:ext uri="{9D8B030D-6E8A-4147-A177-3AD203B41FA5}">
                      <a16:colId xmlns:a16="http://schemas.microsoft.com/office/drawing/2014/main" val="455020601"/>
                    </a:ext>
                  </a:extLst>
                </a:gridCol>
                <a:gridCol w="3240000">
                  <a:extLst>
                    <a:ext uri="{9D8B030D-6E8A-4147-A177-3AD203B41FA5}">
                      <a16:colId xmlns:a16="http://schemas.microsoft.com/office/drawing/2014/main" val="33593323"/>
                    </a:ext>
                  </a:extLst>
                </a:gridCol>
              </a:tblGrid>
              <a:tr h="502345">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Symptom</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Safe </a:t>
                      </a:r>
                      <a:r>
                        <a:rPr lang="de-DE" sz="2000" dirty="0" err="1">
                          <a:latin typeface="Calibri" panose="020F0502020204030204" pitchFamily="34" charset="0"/>
                          <a:ea typeface="Calibri" panose="020F0502020204030204" pitchFamily="34" charset="0"/>
                          <a:cs typeface="Calibri" panose="020F0502020204030204" pitchFamily="34" charset="0"/>
                        </a:rPr>
                        <a:t>first</a:t>
                      </a:r>
                      <a:r>
                        <a:rPr lang="de-DE" sz="2000" dirty="0">
                          <a:latin typeface="Calibri" panose="020F0502020204030204" pitchFamily="34" charset="0"/>
                          <a:ea typeface="Calibri" panose="020F0502020204030204" pitchFamily="34" charset="0"/>
                          <a:cs typeface="Calibri" panose="020F0502020204030204" pitchFamily="34" charset="0"/>
                        </a:rPr>
                        <a:t> check</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Typical escalation</a:t>
                      </a:r>
                    </a:p>
                  </a:txBody>
                  <a:tcPr anchor="ctr"/>
                </a:tc>
                <a:extLst>
                  <a:ext uri="{0D108BD9-81ED-4DB2-BD59-A6C34878D82A}">
                    <a16:rowId xmlns:a16="http://schemas.microsoft.com/office/drawing/2014/main" val="3331867741"/>
                  </a:ext>
                </a:extLst>
              </a:tr>
              <a:tr h="667287">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High </a:t>
                      </a:r>
                      <a:r>
                        <a:rPr lang="de-DE" sz="2000" dirty="0" err="1">
                          <a:latin typeface="Calibri" panose="020F0502020204030204" pitchFamily="34" charset="0"/>
                          <a:ea typeface="Calibri" panose="020F0502020204030204" pitchFamily="34" charset="0"/>
                          <a:cs typeface="Calibri" panose="020F0502020204030204" pitchFamily="34" charset="0"/>
                        </a:rPr>
                        <a:t>flow</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during</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zero</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demand</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Confirm mode; inspect schematic and bypass status</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Maintenance/commissioning</a:t>
                      </a:r>
                    </a:p>
                  </a:txBody>
                  <a:tcPr anchor="ctr"/>
                </a:tc>
                <a:extLst>
                  <a:ext uri="{0D108BD9-81ED-4DB2-BD59-A6C34878D82A}">
                    <a16:rowId xmlns:a16="http://schemas.microsoft.com/office/drawing/2014/main" val="3701240698"/>
                  </a:ext>
                </a:extLst>
              </a:tr>
              <a:tr h="584816">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High return during heating</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Review </a:t>
                      </a:r>
                      <a:r>
                        <a:rPr lang="de-DE" sz="2000" dirty="0" err="1">
                          <a:latin typeface="Calibri" panose="020F0502020204030204" pitchFamily="34" charset="0"/>
                          <a:ea typeface="Calibri" panose="020F0502020204030204" pitchFamily="34" charset="0"/>
                          <a:cs typeface="Calibri" panose="020F0502020204030204" pitchFamily="34" charset="0"/>
                        </a:rPr>
                        <a:t>heating</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curve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flow</a:t>
                      </a:r>
                      <a:r>
                        <a:rPr lang="de-DE" sz="2000" dirty="0">
                          <a:latin typeface="Calibri" panose="020F0502020204030204" pitchFamily="34" charset="0"/>
                          <a:ea typeface="Calibri" panose="020F0502020204030204" pitchFamily="34" charset="0"/>
                          <a:cs typeface="Calibri" panose="020F0502020204030204" pitchFamily="34" charset="0"/>
                        </a:rPr>
                        <a:t> and </a:t>
                      </a:r>
                      <a:r>
                        <a:rPr lang="de-DE" sz="2000" dirty="0" err="1">
                          <a:latin typeface="Calibri" panose="020F0502020204030204" pitchFamily="34" charset="0"/>
                          <a:ea typeface="Calibri" panose="020F0502020204030204" pitchFamily="34" charset="0"/>
                          <a:cs typeface="Calibri" panose="020F0502020204030204" pitchFamily="34" charset="0"/>
                        </a:rPr>
                        <a:t>balancing</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evidence</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Commissioning specialist</a:t>
                      </a:r>
                    </a:p>
                  </a:txBody>
                  <a:tcPr anchor="ctr"/>
                </a:tc>
                <a:extLst>
                  <a:ext uri="{0D108BD9-81ED-4DB2-BD59-A6C34878D82A}">
                    <a16:rowId xmlns:a16="http://schemas.microsoft.com/office/drawing/2014/main" val="1591943238"/>
                  </a:ext>
                </a:extLst>
              </a:tr>
              <a:tr h="811104">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DHW temperature instability</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Compare DHW, primary temperature, flow and differential pressure</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Controls or network operator</a:t>
                      </a:r>
                    </a:p>
                  </a:txBody>
                  <a:tcPr anchor="ctr"/>
                </a:tc>
                <a:extLst>
                  <a:ext uri="{0D108BD9-81ED-4DB2-BD59-A6C34878D82A}">
                    <a16:rowId xmlns:a16="http://schemas.microsoft.com/office/drawing/2014/main" val="1686209602"/>
                  </a:ext>
                </a:extLst>
              </a:tr>
              <a:tr h="584816">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Oscillating flow/temperature</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Check </a:t>
                      </a:r>
                      <a:r>
                        <a:rPr lang="de-DE" sz="2000" dirty="0" err="1">
                          <a:latin typeface="Calibri" panose="020F0502020204030204" pitchFamily="34" charset="0"/>
                          <a:ea typeface="Calibri" panose="020F0502020204030204" pitchFamily="34" charset="0"/>
                          <a:cs typeface="Calibri" panose="020F0502020204030204" pitchFamily="34" charset="0"/>
                        </a:rPr>
                        <a:t>trend</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interval</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valve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signal</a:t>
                      </a:r>
                      <a:r>
                        <a:rPr lang="de-DE" sz="2000" dirty="0">
                          <a:latin typeface="Calibri" panose="020F0502020204030204" pitchFamily="34" charset="0"/>
                          <a:ea typeface="Calibri" panose="020F0502020204030204" pitchFamily="34" charset="0"/>
                          <a:cs typeface="Calibri" panose="020F0502020204030204" pitchFamily="34" charset="0"/>
                        </a:rPr>
                        <a:t> and </a:t>
                      </a:r>
                      <a:r>
                        <a:rPr lang="de-DE" sz="2000" dirty="0" err="1">
                          <a:latin typeface="Calibri" panose="020F0502020204030204" pitchFamily="34" charset="0"/>
                          <a:ea typeface="Calibri" panose="020F0502020204030204" pitchFamily="34" charset="0"/>
                          <a:cs typeface="Calibri" panose="020F0502020204030204" pitchFamily="34" charset="0"/>
                        </a:rPr>
                        <a:t>pressure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variation</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BMS/controls specialist</a:t>
                      </a:r>
                    </a:p>
                  </a:txBody>
                  <a:tcPr anchor="ctr"/>
                </a:tc>
                <a:extLst>
                  <a:ext uri="{0D108BD9-81ED-4DB2-BD59-A6C34878D82A}">
                    <a16:rowId xmlns:a16="http://schemas.microsoft.com/office/drawing/2014/main" val="4148518167"/>
                  </a:ext>
                </a:extLst>
              </a:tr>
              <a:tr h="584816">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Missing or frozen data</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Check power, communication and time stamps</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Metering/</a:t>
                      </a:r>
                      <a:r>
                        <a:rPr lang="de-DE" sz="2000" dirty="0" err="1">
                          <a:latin typeface="Calibri" panose="020F0502020204030204" pitchFamily="34" charset="0"/>
                          <a:ea typeface="Calibri" panose="020F0502020204030204" pitchFamily="34" charset="0"/>
                          <a:cs typeface="Calibri" panose="020F0502020204030204" pitchFamily="34" charset="0"/>
                        </a:rPr>
                        <a:t>communications</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provider</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740100656"/>
                  </a:ext>
                </a:extLst>
              </a:tr>
              <a:tr h="584816">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Repeated blockage or fouling</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Inspect strainers and water-quality records</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Maintenance/</a:t>
                      </a:r>
                      <a:r>
                        <a:rPr lang="de-DE" sz="2000" dirty="0" err="1">
                          <a:latin typeface="Calibri" panose="020F0502020204030204" pitchFamily="34" charset="0"/>
                          <a:ea typeface="Calibri" panose="020F0502020204030204" pitchFamily="34" charset="0"/>
                          <a:cs typeface="Calibri" panose="020F0502020204030204" pitchFamily="34" charset="0"/>
                        </a:rPr>
                        <a:t>water</a:t>
                      </a:r>
                      <a:r>
                        <a:rPr lang="de-DE" sz="2000" dirty="0">
                          <a:latin typeface="Calibri" panose="020F0502020204030204" pitchFamily="34" charset="0"/>
                          <a:ea typeface="Calibri" panose="020F0502020204030204" pitchFamily="34" charset="0"/>
                          <a:cs typeface="Calibri" panose="020F0502020204030204" pitchFamily="34" charset="0"/>
                        </a:rPr>
                        <a:t>-treatment </a:t>
                      </a:r>
                      <a:r>
                        <a:rPr lang="de-DE" sz="2000" dirty="0" err="1">
                          <a:latin typeface="Calibri" panose="020F0502020204030204" pitchFamily="34" charset="0"/>
                          <a:ea typeface="Calibri" panose="020F0502020204030204" pitchFamily="34" charset="0"/>
                          <a:cs typeface="Calibri" panose="020F0502020204030204" pitchFamily="34" charset="0"/>
                        </a:rPr>
                        <a:t>specialist</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92836094"/>
                  </a:ext>
                </a:extLst>
              </a:tr>
            </a:tbl>
          </a:graphicData>
        </a:graphic>
      </p:graphicFrame>
      <p:sp>
        <p:nvSpPr>
          <p:cNvPr id="4" name="TextBox 3">
            <a:extLst>
              <a:ext uri="{FF2B5EF4-FFF2-40B4-BE49-F238E27FC236}">
                <a16:creationId xmlns:a16="http://schemas.microsoft.com/office/drawing/2014/main" id="{3B682906-FB2A-DB88-D002-825B2CCFE88E}"/>
              </a:ext>
            </a:extLst>
          </p:cNvPr>
          <p:cNvSpPr txBox="1"/>
          <p:nvPr/>
        </p:nvSpPr>
        <p:spPr>
          <a:xfrm>
            <a:off x="6852797" y="712054"/>
            <a:ext cx="4484914" cy="646331"/>
          </a:xfrm>
          <a:prstGeom prst="rect">
            <a:avLst/>
          </a:prstGeom>
          <a:noFill/>
        </p:spPr>
        <p:txBody>
          <a:bodyPr wrap="square">
            <a:spAutoFit/>
          </a:bodyPr>
          <a:lstStyle/>
          <a:p>
            <a:r>
              <a:rPr lang="de-DE" sz="1800" dirty="0" err="1">
                <a:latin typeface="Calibri" panose="020F0502020204030204" pitchFamily="34" charset="0"/>
                <a:ea typeface="Calibri" panose="020F0502020204030204" pitchFamily="34" charset="0"/>
                <a:cs typeface="Calibri" panose="020F0502020204030204" pitchFamily="34" charset="0"/>
              </a:rPr>
              <a:t>Escalation</a:t>
            </a:r>
            <a:r>
              <a:rPr lang="de-DE" sz="1800" dirty="0">
                <a:latin typeface="Calibri" panose="020F0502020204030204" pitchFamily="34" charset="0"/>
                <a:ea typeface="Calibri" panose="020F0502020204030204" pitchFamily="34" charset="0"/>
                <a:cs typeface="Calibri" panose="020F0502020204030204" pitchFamily="34" charset="0"/>
              </a:rPr>
              <a:t> </a:t>
            </a:r>
            <a:r>
              <a:rPr lang="de-DE" sz="1800" dirty="0" err="1">
                <a:latin typeface="Calibri" panose="020F0502020204030204" pitchFamily="34" charset="0"/>
                <a:ea typeface="Calibri" panose="020F0502020204030204" pitchFamily="34" charset="0"/>
                <a:cs typeface="Calibri" panose="020F0502020204030204" pitchFamily="34" charset="0"/>
              </a:rPr>
              <a:t>responsibilities</a:t>
            </a:r>
            <a:r>
              <a:rPr lang="de-DE" sz="1800" dirty="0">
                <a:latin typeface="Calibri" panose="020F0502020204030204" pitchFamily="34" charset="0"/>
                <a:ea typeface="Calibri" panose="020F0502020204030204" pitchFamily="34" charset="0"/>
                <a:cs typeface="Calibri" panose="020F0502020204030204" pitchFamily="34" charset="0"/>
              </a:rPr>
              <a:t> </a:t>
            </a:r>
            <a:r>
              <a:rPr lang="de-DE" sz="1800" dirty="0" err="1">
                <a:latin typeface="Calibri" panose="020F0502020204030204" pitchFamily="34" charset="0"/>
                <a:ea typeface="Calibri" panose="020F0502020204030204" pitchFamily="34" charset="0"/>
                <a:cs typeface="Calibri" panose="020F0502020204030204" pitchFamily="34" charset="0"/>
              </a:rPr>
              <a:t>depend</a:t>
            </a:r>
            <a:r>
              <a:rPr lang="de-DE" sz="1800" dirty="0">
                <a:latin typeface="Calibri" panose="020F0502020204030204" pitchFamily="34" charset="0"/>
                <a:ea typeface="Calibri" panose="020F0502020204030204" pitchFamily="34" charset="0"/>
                <a:cs typeface="Calibri" panose="020F0502020204030204" pitchFamily="34" charset="0"/>
              </a:rPr>
              <a:t> on </a:t>
            </a:r>
            <a:r>
              <a:rPr lang="de-DE" sz="1800" dirty="0" err="1">
                <a:latin typeface="Calibri" panose="020F0502020204030204" pitchFamily="34" charset="0"/>
                <a:ea typeface="Calibri" panose="020F0502020204030204" pitchFamily="34" charset="0"/>
                <a:cs typeface="Calibri" panose="020F0502020204030204" pitchFamily="34" charset="0"/>
              </a:rPr>
              <a:t>project</a:t>
            </a:r>
            <a:r>
              <a:rPr lang="de-DE" sz="1800" dirty="0">
                <a:latin typeface="Calibri" panose="020F0502020204030204" pitchFamily="34" charset="0"/>
                <a:ea typeface="Calibri" panose="020F0502020204030204" pitchFamily="34" charset="0"/>
                <a:cs typeface="Calibri" panose="020F0502020204030204" pitchFamily="34" charset="0"/>
              </a:rPr>
              <a:t> </a:t>
            </a:r>
            <a:r>
              <a:rPr lang="de-DE" sz="1800" dirty="0" err="1">
                <a:latin typeface="Calibri" panose="020F0502020204030204" pitchFamily="34" charset="0"/>
                <a:ea typeface="Calibri" panose="020F0502020204030204" pitchFamily="34" charset="0"/>
                <a:cs typeface="Calibri" panose="020F0502020204030204" pitchFamily="34" charset="0"/>
              </a:rPr>
              <a:t>contracts</a:t>
            </a:r>
            <a:r>
              <a:rPr lang="de-DE" sz="1800" dirty="0">
                <a:latin typeface="Calibri" panose="020F0502020204030204" pitchFamily="34" charset="0"/>
                <a:ea typeface="Calibri" panose="020F0502020204030204" pitchFamily="34" charset="0"/>
                <a:cs typeface="Calibri" panose="020F0502020204030204" pitchFamily="34" charset="0"/>
              </a:rPr>
              <a:t> and </a:t>
            </a:r>
            <a:r>
              <a:rPr lang="de-DE" sz="1800" dirty="0" err="1">
                <a:latin typeface="Calibri" panose="020F0502020204030204" pitchFamily="34" charset="0"/>
                <a:ea typeface="Calibri" panose="020F0502020204030204" pitchFamily="34" charset="0"/>
                <a:cs typeface="Calibri" panose="020F0502020204030204" pitchFamily="34" charset="0"/>
              </a:rPr>
              <a:t>the</a:t>
            </a:r>
            <a:r>
              <a:rPr lang="de-DE" sz="1800" dirty="0">
                <a:latin typeface="Calibri" panose="020F0502020204030204" pitchFamily="34" charset="0"/>
                <a:ea typeface="Calibri" panose="020F0502020204030204" pitchFamily="34" charset="0"/>
                <a:cs typeface="Calibri" panose="020F0502020204030204" pitchFamily="34" charset="0"/>
              </a:rPr>
              <a:t> </a:t>
            </a:r>
            <a:r>
              <a:rPr lang="de-DE" sz="1800" dirty="0" err="1">
                <a:latin typeface="Calibri" panose="020F0502020204030204" pitchFamily="34" charset="0"/>
                <a:ea typeface="Calibri" panose="020F0502020204030204" pitchFamily="34" charset="0"/>
                <a:cs typeface="Calibri" panose="020F0502020204030204" pitchFamily="34" charset="0"/>
              </a:rPr>
              <a:t>learner’s</a:t>
            </a:r>
            <a:r>
              <a:rPr lang="de-DE" sz="1800" dirty="0">
                <a:latin typeface="Calibri" panose="020F0502020204030204" pitchFamily="34" charset="0"/>
                <a:ea typeface="Calibri" panose="020F0502020204030204" pitchFamily="34" charset="0"/>
                <a:cs typeface="Calibri" panose="020F0502020204030204" pitchFamily="34" charset="0"/>
              </a:rPr>
              <a:t> </a:t>
            </a:r>
            <a:r>
              <a:rPr lang="de-DE" sz="1800" dirty="0" err="1">
                <a:latin typeface="Calibri" panose="020F0502020204030204" pitchFamily="34" charset="0"/>
                <a:ea typeface="Calibri" panose="020F0502020204030204" pitchFamily="34" charset="0"/>
                <a:cs typeface="Calibri" panose="020F0502020204030204" pitchFamily="34" charset="0"/>
              </a:rPr>
              <a:t>authorised</a:t>
            </a:r>
            <a:r>
              <a:rPr lang="de-DE" sz="1800" dirty="0">
                <a:latin typeface="Calibri" panose="020F0502020204030204" pitchFamily="34" charset="0"/>
                <a:ea typeface="Calibri" panose="020F0502020204030204" pitchFamily="34" charset="0"/>
                <a:cs typeface="Calibri" panose="020F0502020204030204" pitchFamily="34" charset="0"/>
              </a:rPr>
              <a:t> </a:t>
            </a:r>
            <a:r>
              <a:rPr lang="de-DE" sz="1800" dirty="0" err="1">
                <a:latin typeface="Calibri" panose="020F0502020204030204" pitchFamily="34" charset="0"/>
                <a:ea typeface="Calibri" panose="020F0502020204030204" pitchFamily="34" charset="0"/>
                <a:cs typeface="Calibri" panose="020F0502020204030204" pitchFamily="34" charset="0"/>
              </a:rPr>
              <a:t>role</a:t>
            </a:r>
            <a:r>
              <a:rPr lang="de-DE" sz="18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80163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59B8471-04D3-9F4E-82BB-AEB6E1AC3D1D}"/>
              </a:ext>
            </a:extLst>
          </p:cNvPr>
          <p:cNvSpPr>
            <a:spLocks noGrp="1"/>
          </p:cNvSpPr>
          <p:nvPr>
            <p:ph type="body" sz="quarter" idx="30"/>
          </p:nvPr>
        </p:nvSpPr>
        <p:spPr/>
        <p:txBody>
          <a:bodyPr/>
          <a:lstStyle/>
          <a:p>
            <a:r>
              <a:rPr lang="de-DE" dirty="0"/>
              <a:t>Five </a:t>
            </a:r>
            <a:r>
              <a:rPr lang="de-DE" dirty="0" err="1"/>
              <a:t>rules</a:t>
            </a:r>
            <a:r>
              <a:rPr lang="de-DE" dirty="0"/>
              <a:t> </a:t>
            </a:r>
            <a:r>
              <a:rPr lang="de-DE" dirty="0" err="1"/>
              <a:t>for</a:t>
            </a:r>
            <a:r>
              <a:rPr lang="de-DE" dirty="0"/>
              <a:t> interface </a:t>
            </a:r>
            <a:r>
              <a:rPr lang="de-DE" dirty="0" err="1"/>
              <a:t>optimisation</a:t>
            </a:r>
            <a:endParaRPr lang="en-US" dirty="0"/>
          </a:p>
        </p:txBody>
      </p:sp>
      <p:sp>
        <p:nvSpPr>
          <p:cNvPr id="12" name="Text Placeholder 11">
            <a:extLst>
              <a:ext uri="{FF2B5EF4-FFF2-40B4-BE49-F238E27FC236}">
                <a16:creationId xmlns:a16="http://schemas.microsoft.com/office/drawing/2014/main" id="{D8CCD757-F64B-C54D-8552-D12AA00A92AD}"/>
              </a:ext>
            </a:extLst>
          </p:cNvPr>
          <p:cNvSpPr>
            <a:spLocks noGrp="1"/>
          </p:cNvSpPr>
          <p:nvPr>
            <p:ph type="body" sz="quarter" idx="48"/>
          </p:nvPr>
        </p:nvSpPr>
        <p:spPr>
          <a:xfrm>
            <a:off x="232229" y="1901371"/>
            <a:ext cx="11618685" cy="3164898"/>
          </a:xfrm>
        </p:spPr>
        <p:txBody>
          <a:bodyPr/>
          <a:lstStyle/>
          <a:p>
            <a:pPr marL="457200" indent="-457200">
              <a:buFont typeface="+mj-lt"/>
              <a:buAutoNum type="arabicPeriod"/>
            </a:pPr>
            <a:r>
              <a:rPr lang="de-DE" b="1" dirty="0"/>
              <a:t>Start </a:t>
            </a:r>
            <a:r>
              <a:rPr lang="de-DE" b="1" dirty="0" err="1"/>
              <a:t>with</a:t>
            </a:r>
            <a:r>
              <a:rPr lang="de-DE" b="1" dirty="0"/>
              <a:t> valid </a:t>
            </a:r>
            <a:r>
              <a:rPr lang="de-DE" b="1" dirty="0" err="1"/>
              <a:t>data</a:t>
            </a:r>
            <a:r>
              <a:rPr lang="de-DE" b="1" dirty="0"/>
              <a:t>.</a:t>
            </a:r>
            <a:br>
              <a:rPr lang="de-DE" dirty="0"/>
            </a:br>
            <a:r>
              <a:rPr lang="de-DE" dirty="0" err="1"/>
              <a:t>Confirm</a:t>
            </a:r>
            <a:r>
              <a:rPr lang="de-DE" dirty="0"/>
              <a:t> </a:t>
            </a:r>
            <a:r>
              <a:rPr lang="de-DE" dirty="0" err="1"/>
              <a:t>the</a:t>
            </a:r>
            <a:r>
              <a:rPr lang="de-DE" dirty="0"/>
              <a:t> </a:t>
            </a:r>
            <a:r>
              <a:rPr lang="de-DE" dirty="0" err="1"/>
              <a:t>measurement</a:t>
            </a:r>
            <a:r>
              <a:rPr lang="de-DE" dirty="0"/>
              <a:t> </a:t>
            </a:r>
            <a:r>
              <a:rPr lang="de-DE" dirty="0" err="1"/>
              <a:t>boundary</a:t>
            </a:r>
            <a:r>
              <a:rPr lang="de-DE" dirty="0"/>
              <a:t>, </a:t>
            </a:r>
            <a:r>
              <a:rPr lang="de-DE" dirty="0" err="1"/>
              <a:t>sensors</a:t>
            </a:r>
            <a:r>
              <a:rPr lang="de-DE" dirty="0"/>
              <a:t>, </a:t>
            </a:r>
            <a:r>
              <a:rPr lang="de-DE" dirty="0" err="1"/>
              <a:t>units</a:t>
            </a:r>
            <a:r>
              <a:rPr lang="de-DE" dirty="0"/>
              <a:t> and </a:t>
            </a:r>
            <a:r>
              <a:rPr lang="de-DE" dirty="0" err="1"/>
              <a:t>operating</a:t>
            </a:r>
            <a:r>
              <a:rPr lang="de-DE" dirty="0"/>
              <a:t> </a:t>
            </a:r>
            <a:r>
              <a:rPr lang="de-DE" dirty="0" err="1"/>
              <a:t>mode</a:t>
            </a:r>
            <a:r>
              <a:rPr lang="de-DE" dirty="0"/>
              <a:t>. </a:t>
            </a:r>
          </a:p>
          <a:p>
            <a:pPr marL="457200" indent="-457200">
              <a:buFont typeface="+mj-lt"/>
              <a:buAutoNum type="arabicPeriod"/>
            </a:pPr>
            <a:r>
              <a:rPr lang="de-DE" b="1" dirty="0"/>
              <a:t>Interpret </a:t>
            </a:r>
            <a:r>
              <a:rPr lang="de-DE" b="1" dirty="0" err="1"/>
              <a:t>flow</a:t>
            </a:r>
            <a:r>
              <a:rPr lang="de-DE" b="1" dirty="0"/>
              <a:t>, </a:t>
            </a:r>
            <a:r>
              <a:rPr lang="de-DE" b="1" dirty="0" err="1"/>
              <a:t>return</a:t>
            </a:r>
            <a:r>
              <a:rPr lang="de-DE" b="1" dirty="0"/>
              <a:t> </a:t>
            </a:r>
            <a:r>
              <a:rPr lang="de-DE" b="1" dirty="0" err="1"/>
              <a:t>temperature</a:t>
            </a:r>
            <a:r>
              <a:rPr lang="de-DE" b="1" dirty="0"/>
              <a:t> and ΔT </a:t>
            </a:r>
            <a:r>
              <a:rPr lang="de-DE" b="1" dirty="0" err="1"/>
              <a:t>together</a:t>
            </a:r>
            <a:r>
              <a:rPr lang="de-DE" b="1" dirty="0"/>
              <a:t>.</a:t>
            </a:r>
            <a:br>
              <a:rPr lang="de-DE" dirty="0"/>
            </a:br>
            <a:r>
              <a:rPr lang="de-DE" dirty="0" err="1"/>
              <a:t>No</a:t>
            </a:r>
            <a:r>
              <a:rPr lang="de-DE" dirty="0"/>
              <a:t> </a:t>
            </a:r>
            <a:r>
              <a:rPr lang="de-DE" dirty="0" err="1"/>
              <a:t>single</a:t>
            </a:r>
            <a:r>
              <a:rPr lang="de-DE" dirty="0"/>
              <a:t> </a:t>
            </a:r>
            <a:r>
              <a:rPr lang="de-DE" dirty="0" err="1"/>
              <a:t>value</a:t>
            </a:r>
            <a:r>
              <a:rPr lang="de-DE" dirty="0"/>
              <a:t> </a:t>
            </a:r>
            <a:r>
              <a:rPr lang="de-DE" dirty="0" err="1"/>
              <a:t>identifies</a:t>
            </a:r>
            <a:r>
              <a:rPr lang="de-DE" dirty="0"/>
              <a:t> </a:t>
            </a:r>
            <a:r>
              <a:rPr lang="de-DE" dirty="0" err="1"/>
              <a:t>the</a:t>
            </a:r>
            <a:r>
              <a:rPr lang="de-DE" dirty="0"/>
              <a:t> root </a:t>
            </a:r>
            <a:r>
              <a:rPr lang="de-DE" dirty="0" err="1"/>
              <a:t>cause</a:t>
            </a:r>
            <a:r>
              <a:rPr lang="de-DE" dirty="0"/>
              <a:t>. </a:t>
            </a:r>
          </a:p>
          <a:p>
            <a:pPr marL="457200" indent="-457200">
              <a:buFont typeface="+mj-lt"/>
              <a:buAutoNum type="arabicPeriod"/>
            </a:pPr>
            <a:r>
              <a:rPr lang="de-DE" b="1" dirty="0"/>
              <a:t>Fix </a:t>
            </a:r>
            <a:r>
              <a:rPr lang="de-DE" b="1" dirty="0" err="1"/>
              <a:t>fundamentals</a:t>
            </a:r>
            <a:r>
              <a:rPr lang="de-DE" b="1" dirty="0"/>
              <a:t> </a:t>
            </a:r>
            <a:r>
              <a:rPr lang="de-DE" b="1" dirty="0" err="1"/>
              <a:t>before</a:t>
            </a:r>
            <a:r>
              <a:rPr lang="de-DE" b="1" dirty="0"/>
              <a:t> </a:t>
            </a:r>
            <a:r>
              <a:rPr lang="de-DE" b="1" dirty="0" err="1"/>
              <a:t>adding</a:t>
            </a:r>
            <a:r>
              <a:rPr lang="de-DE" b="1" dirty="0"/>
              <a:t> </a:t>
            </a:r>
            <a:r>
              <a:rPr lang="de-DE" b="1" dirty="0" err="1"/>
              <a:t>technology</a:t>
            </a:r>
            <a:r>
              <a:rPr lang="de-DE" b="1" dirty="0"/>
              <a:t>.</a:t>
            </a:r>
            <a:br>
              <a:rPr lang="de-DE" dirty="0"/>
            </a:br>
            <a:r>
              <a:rPr lang="de-DE" dirty="0" err="1"/>
              <a:t>Repair</a:t>
            </a:r>
            <a:r>
              <a:rPr lang="de-DE" dirty="0"/>
              <a:t>, </a:t>
            </a:r>
            <a:r>
              <a:rPr lang="de-DE" dirty="0" err="1"/>
              <a:t>balance</a:t>
            </a:r>
            <a:r>
              <a:rPr lang="de-DE" dirty="0"/>
              <a:t> and </a:t>
            </a:r>
            <a:r>
              <a:rPr lang="de-DE" dirty="0" err="1"/>
              <a:t>recommission</a:t>
            </a:r>
            <a:r>
              <a:rPr lang="de-DE" dirty="0"/>
              <a:t> </a:t>
            </a:r>
            <a:r>
              <a:rPr lang="de-DE" dirty="0" err="1"/>
              <a:t>before</a:t>
            </a:r>
            <a:r>
              <a:rPr lang="de-DE" dirty="0"/>
              <a:t> </a:t>
            </a:r>
            <a:r>
              <a:rPr lang="de-DE" dirty="0" err="1"/>
              <a:t>replacing</a:t>
            </a:r>
            <a:r>
              <a:rPr lang="de-DE" dirty="0"/>
              <a:t> </a:t>
            </a:r>
            <a:r>
              <a:rPr lang="de-DE" dirty="0" err="1"/>
              <a:t>equipment</a:t>
            </a:r>
            <a:r>
              <a:rPr lang="de-DE" dirty="0"/>
              <a:t>. </a:t>
            </a:r>
          </a:p>
          <a:p>
            <a:pPr marL="457200" indent="-457200">
              <a:buFont typeface="+mj-lt"/>
              <a:buAutoNum type="arabicPeriod"/>
            </a:pPr>
            <a:r>
              <a:rPr lang="de-DE" b="1" dirty="0" err="1"/>
              <a:t>Protect</a:t>
            </a:r>
            <a:r>
              <a:rPr lang="de-DE" b="1" dirty="0"/>
              <a:t> </a:t>
            </a:r>
            <a:r>
              <a:rPr lang="de-DE" b="1" dirty="0" err="1"/>
              <a:t>service</a:t>
            </a:r>
            <a:r>
              <a:rPr lang="de-DE" b="1" dirty="0"/>
              <a:t> </a:t>
            </a:r>
            <a:r>
              <a:rPr lang="de-DE" b="1" dirty="0" err="1"/>
              <a:t>quality</a:t>
            </a:r>
            <a:r>
              <a:rPr lang="de-DE" b="1" dirty="0"/>
              <a:t>.</a:t>
            </a:r>
            <a:br>
              <a:rPr lang="de-DE" dirty="0"/>
            </a:br>
            <a:r>
              <a:rPr lang="de-DE" dirty="0" err="1"/>
              <a:t>Optimisation</a:t>
            </a:r>
            <a:r>
              <a:rPr lang="de-DE" dirty="0"/>
              <a:t> </a:t>
            </a:r>
            <a:r>
              <a:rPr lang="de-DE" dirty="0" err="1"/>
              <a:t>must</a:t>
            </a:r>
            <a:r>
              <a:rPr lang="de-DE" dirty="0"/>
              <a:t> </a:t>
            </a:r>
            <a:r>
              <a:rPr lang="de-DE" dirty="0" err="1"/>
              <a:t>maintain</a:t>
            </a:r>
            <a:r>
              <a:rPr lang="de-DE" dirty="0"/>
              <a:t> </a:t>
            </a:r>
            <a:r>
              <a:rPr lang="de-DE" dirty="0" err="1"/>
              <a:t>comfort</a:t>
            </a:r>
            <a:r>
              <a:rPr lang="de-DE" dirty="0"/>
              <a:t>, DHW </a:t>
            </a:r>
            <a:r>
              <a:rPr lang="de-DE" dirty="0" err="1"/>
              <a:t>hygiene</a:t>
            </a:r>
            <a:r>
              <a:rPr lang="de-DE" dirty="0"/>
              <a:t>, </a:t>
            </a:r>
            <a:r>
              <a:rPr lang="de-DE" dirty="0" err="1"/>
              <a:t>safety</a:t>
            </a:r>
            <a:r>
              <a:rPr lang="de-DE" dirty="0"/>
              <a:t> and </a:t>
            </a:r>
            <a:r>
              <a:rPr lang="de-DE" dirty="0" err="1"/>
              <a:t>stable</a:t>
            </a:r>
            <a:r>
              <a:rPr lang="de-DE" dirty="0"/>
              <a:t> </a:t>
            </a:r>
            <a:r>
              <a:rPr lang="de-DE" dirty="0" err="1"/>
              <a:t>control</a:t>
            </a:r>
            <a:r>
              <a:rPr lang="de-DE" dirty="0"/>
              <a:t>. </a:t>
            </a:r>
          </a:p>
          <a:p>
            <a:pPr marL="457200" indent="-457200">
              <a:buFont typeface="+mj-lt"/>
              <a:buAutoNum type="arabicPeriod"/>
            </a:pPr>
            <a:r>
              <a:rPr lang="de-DE" b="1" dirty="0" err="1"/>
              <a:t>Verify</a:t>
            </a:r>
            <a:r>
              <a:rPr lang="de-DE" b="1" dirty="0"/>
              <a:t> </a:t>
            </a:r>
            <a:r>
              <a:rPr lang="de-DE" b="1" dirty="0" err="1"/>
              <a:t>every</a:t>
            </a:r>
            <a:r>
              <a:rPr lang="de-DE" b="1" dirty="0"/>
              <a:t> </a:t>
            </a:r>
            <a:r>
              <a:rPr lang="de-DE" b="1" dirty="0" err="1"/>
              <a:t>intervention</a:t>
            </a:r>
            <a:r>
              <a:rPr lang="de-DE" b="1" dirty="0"/>
              <a:t>.</a:t>
            </a:r>
            <a:br>
              <a:rPr lang="de-DE" dirty="0"/>
            </a:br>
            <a:r>
              <a:rPr lang="de-DE" dirty="0" err="1"/>
              <a:t>Compare</a:t>
            </a:r>
            <a:r>
              <a:rPr lang="de-DE" dirty="0"/>
              <a:t> </a:t>
            </a:r>
            <a:r>
              <a:rPr lang="de-DE" dirty="0" err="1"/>
              <a:t>before</a:t>
            </a:r>
            <a:r>
              <a:rPr lang="de-DE" dirty="0"/>
              <a:t>-and-after </a:t>
            </a:r>
            <a:r>
              <a:rPr lang="de-DE" dirty="0" err="1"/>
              <a:t>performance</a:t>
            </a:r>
            <a:r>
              <a:rPr lang="de-DE" dirty="0"/>
              <a:t> </a:t>
            </a:r>
            <a:r>
              <a:rPr lang="de-DE" dirty="0" err="1"/>
              <a:t>under</a:t>
            </a:r>
            <a:r>
              <a:rPr lang="de-DE" dirty="0"/>
              <a:t> </a:t>
            </a:r>
            <a:r>
              <a:rPr lang="de-DE" dirty="0" err="1"/>
              <a:t>similar</a:t>
            </a:r>
            <a:r>
              <a:rPr lang="de-DE" dirty="0"/>
              <a:t> </a:t>
            </a:r>
            <a:r>
              <a:rPr lang="de-DE" dirty="0" err="1"/>
              <a:t>conditions</a:t>
            </a:r>
            <a:r>
              <a:rPr lang="de-DE" dirty="0"/>
              <a:t> and </a:t>
            </a:r>
            <a:r>
              <a:rPr lang="de-DE" dirty="0" err="1"/>
              <a:t>record</a:t>
            </a:r>
            <a:r>
              <a:rPr lang="de-DE" dirty="0"/>
              <a:t> </a:t>
            </a:r>
            <a:r>
              <a:rPr lang="de-DE" dirty="0" err="1"/>
              <a:t>the</a:t>
            </a:r>
            <a:r>
              <a:rPr lang="de-DE" dirty="0"/>
              <a:t> </a:t>
            </a:r>
            <a:r>
              <a:rPr lang="de-DE" dirty="0" err="1"/>
              <a:t>result</a:t>
            </a:r>
            <a:r>
              <a:rPr lang="de-DE" dirty="0"/>
              <a:t>.</a:t>
            </a:r>
            <a:endParaRPr lang="en-US" dirty="0"/>
          </a:p>
        </p:txBody>
      </p:sp>
      <p:sp>
        <p:nvSpPr>
          <p:cNvPr id="14" name="Slide Number Placeholder 22">
            <a:extLst>
              <a:ext uri="{FF2B5EF4-FFF2-40B4-BE49-F238E27FC236}">
                <a16:creationId xmlns:a16="http://schemas.microsoft.com/office/drawing/2014/main" id="{DB21C841-77D2-274A-BA4C-84A809F06940}"/>
              </a:ext>
            </a:extLst>
          </p:cNvPr>
          <p:cNvSpPr>
            <a:spLocks noGrp="1"/>
          </p:cNvSpPr>
          <p:nvPr>
            <p:ph type="sldNum" sz="quarter" idx="4294967295"/>
          </p:nvPr>
        </p:nvSpPr>
        <p:spPr>
          <a:xfrm>
            <a:off x="11615738" y="11445875"/>
            <a:ext cx="576262" cy="428625"/>
          </a:xfrm>
          <a:prstGeom prst="rect">
            <a:avLst/>
          </a:prstGeom>
        </p:spPr>
        <p:txBody>
          <a:bodyPr/>
          <a:lstStyle/>
          <a:p>
            <a:fld id="{CB2079F2-58AF-ED44-82D7-E04B2F6FD686}" type="slidenum">
              <a:rPr lang="en-US" smtClean="0"/>
              <a:pPr/>
              <a:t>26</a:t>
            </a:fld>
            <a:endParaRPr lang="en-US"/>
          </a:p>
        </p:txBody>
      </p:sp>
      <p:grpSp>
        <p:nvGrpSpPr>
          <p:cNvPr id="2" name="Graphic 40">
            <a:extLst>
              <a:ext uri="{FF2B5EF4-FFF2-40B4-BE49-F238E27FC236}">
                <a16:creationId xmlns:a16="http://schemas.microsoft.com/office/drawing/2014/main" id="{E1AC8E19-B320-79B6-2CD6-494688DB2A86}"/>
              </a:ext>
            </a:extLst>
          </p:cNvPr>
          <p:cNvGrpSpPr/>
          <p:nvPr/>
        </p:nvGrpSpPr>
        <p:grpSpPr>
          <a:xfrm>
            <a:off x="8340607" y="3165612"/>
            <a:ext cx="5008963" cy="3105792"/>
            <a:chOff x="-3997860" y="6017904"/>
            <a:chExt cx="935163" cy="579845"/>
          </a:xfrm>
          <a:solidFill>
            <a:schemeClr val="bg1">
              <a:alpha val="14000"/>
            </a:schemeClr>
          </a:solidFill>
        </p:grpSpPr>
        <p:sp>
          <p:nvSpPr>
            <p:cNvPr id="3" name="Freeform 2">
              <a:extLst>
                <a:ext uri="{FF2B5EF4-FFF2-40B4-BE49-F238E27FC236}">
                  <a16:creationId xmlns:a16="http://schemas.microsoft.com/office/drawing/2014/main" id="{FAB31A52-B89F-7529-049A-5E9B8BFD3843}"/>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2B95FFEA-445C-F913-74D4-BD52DFE416DA}"/>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C8D88BF5-4C6B-80A6-B88A-BA13AE115846}"/>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1FAFEC1-3831-DE9A-BD84-C83A78496B4D}"/>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Tree>
    <p:extLst>
      <p:ext uri="{BB962C8B-B14F-4D97-AF65-F5344CB8AC3E}">
        <p14:creationId xmlns:p14="http://schemas.microsoft.com/office/powerpoint/2010/main" val="3050761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B448212-AFA7-C801-8F23-FF1074933E3F}"/>
              </a:ext>
            </a:extLst>
          </p:cNvPr>
          <p:cNvPicPr>
            <a:picLocks noGrp="1" noChangeAspect="1"/>
          </p:cNvPicPr>
          <p:nvPr>
            <p:ph type="pic" sz="quarter" idx="21"/>
          </p:nvPr>
        </p:nvPicPr>
        <p:blipFill rotWithShape="1">
          <a:blip r:embed="rId2"/>
          <a:srcRect t="7813" b="7813"/>
          <a:stretch/>
        </p:blipFill>
        <p:spPr>
          <a:xfrm>
            <a:off x="4075536" y="0"/>
            <a:ext cx="8116464" cy="4845799"/>
          </a:xfrm>
          <a:prstGeom prst="rect">
            <a:avLst/>
          </a:prstGeom>
        </p:spPr>
      </p:pic>
      <p:pic>
        <p:nvPicPr>
          <p:cNvPr id="12" name="Picture 11">
            <a:extLst>
              <a:ext uri="{FF2B5EF4-FFF2-40B4-BE49-F238E27FC236}">
                <a16:creationId xmlns:a16="http://schemas.microsoft.com/office/drawing/2014/main" id="{C31DC548-0695-3321-A4B2-A33D09E9700C}"/>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292388" y="4155337"/>
            <a:ext cx="3534005" cy="1226083"/>
          </a:xfrm>
          <a:prstGeom prst="rect">
            <a:avLst/>
          </a:prstGeom>
        </p:spPr>
      </p:pic>
      <p:sp>
        <p:nvSpPr>
          <p:cNvPr id="13" name="Freeform 12">
            <a:extLst>
              <a:ext uri="{FF2B5EF4-FFF2-40B4-BE49-F238E27FC236}">
                <a16:creationId xmlns:a16="http://schemas.microsoft.com/office/drawing/2014/main" id="{C76A1345-C374-2476-EFFF-9020720B84CB}"/>
              </a:ext>
            </a:extLst>
          </p:cNvPr>
          <p:cNvSpPr/>
          <p:nvPr/>
        </p:nvSpPr>
        <p:spPr>
          <a:xfrm>
            <a:off x="0" y="2571750"/>
            <a:ext cx="7265324" cy="31640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a:p>
        </p:txBody>
      </p:sp>
      <p:grpSp>
        <p:nvGrpSpPr>
          <p:cNvPr id="14" name="Graphic 40">
            <a:extLst>
              <a:ext uri="{FF2B5EF4-FFF2-40B4-BE49-F238E27FC236}">
                <a16:creationId xmlns:a16="http://schemas.microsoft.com/office/drawing/2014/main" id="{E287BD2A-85D3-444D-A8BD-2C1A2C7CA23E}"/>
              </a:ext>
            </a:extLst>
          </p:cNvPr>
          <p:cNvGrpSpPr/>
          <p:nvPr/>
        </p:nvGrpSpPr>
        <p:grpSpPr>
          <a:xfrm>
            <a:off x="3402847" y="1935328"/>
            <a:ext cx="5008963" cy="3105792"/>
            <a:chOff x="-3997860" y="6017904"/>
            <a:chExt cx="935163" cy="579845"/>
          </a:xfrm>
          <a:solidFill>
            <a:schemeClr val="bg1">
              <a:alpha val="14000"/>
            </a:schemeClr>
          </a:solidFill>
        </p:grpSpPr>
        <p:sp>
          <p:nvSpPr>
            <p:cNvPr id="15" name="Freeform 14">
              <a:extLst>
                <a:ext uri="{FF2B5EF4-FFF2-40B4-BE49-F238E27FC236}">
                  <a16:creationId xmlns:a16="http://schemas.microsoft.com/office/drawing/2014/main" id="{19B21C5C-5B8A-597C-E26B-6ABC2C720866}"/>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C6A032D-6E22-AC74-B1C5-E3243FBEC655}"/>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0034D08-FC3F-1A9C-52D6-564953FD2765}"/>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8B09239-E126-9D33-4C7B-09D54CE60F37}"/>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CD7B9958-CD19-3CFE-AD87-AB5F69D5178B}"/>
              </a:ext>
            </a:extLst>
          </p:cNvPr>
          <p:cNvGrpSpPr/>
          <p:nvPr/>
        </p:nvGrpSpPr>
        <p:grpSpPr>
          <a:xfrm>
            <a:off x="634540" y="4206240"/>
            <a:ext cx="3725917" cy="521077"/>
            <a:chOff x="1435435" y="1664126"/>
            <a:chExt cx="7687263" cy="1075079"/>
          </a:xfrm>
        </p:grpSpPr>
        <p:grpSp>
          <p:nvGrpSpPr>
            <p:cNvPr id="20" name="Graphic 3">
              <a:extLst>
                <a:ext uri="{FF2B5EF4-FFF2-40B4-BE49-F238E27FC236}">
                  <a16:creationId xmlns:a16="http://schemas.microsoft.com/office/drawing/2014/main" id="{59E85D05-360E-6028-A2DB-73480E884F4D}"/>
                </a:ext>
              </a:extLst>
            </p:cNvPr>
            <p:cNvGrpSpPr/>
            <p:nvPr/>
          </p:nvGrpSpPr>
          <p:grpSpPr>
            <a:xfrm>
              <a:off x="5403223" y="1664126"/>
              <a:ext cx="1074283" cy="1074283"/>
              <a:chOff x="1950027" y="2499889"/>
              <a:chExt cx="850463" cy="850463"/>
            </a:xfrm>
          </p:grpSpPr>
          <p:sp>
            <p:nvSpPr>
              <p:cNvPr id="39" name="Freeform 38">
                <a:extLst>
                  <a:ext uri="{FF2B5EF4-FFF2-40B4-BE49-F238E27FC236}">
                    <a16:creationId xmlns:a16="http://schemas.microsoft.com/office/drawing/2014/main" id="{D3840869-CD49-130F-CFCB-6E7604D92CBE}"/>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40" name="Graphic 3">
                <a:extLst>
                  <a:ext uri="{FF2B5EF4-FFF2-40B4-BE49-F238E27FC236}">
                    <a16:creationId xmlns:a16="http://schemas.microsoft.com/office/drawing/2014/main" id="{004B8C9E-B024-553E-30E4-80316E33F621}"/>
                  </a:ext>
                </a:extLst>
              </p:cNvPr>
              <p:cNvGrpSpPr/>
              <p:nvPr/>
            </p:nvGrpSpPr>
            <p:grpSpPr>
              <a:xfrm>
                <a:off x="2107521" y="2657382"/>
                <a:ext cx="535476" cy="535477"/>
                <a:chOff x="2107521" y="2657382"/>
                <a:chExt cx="535476" cy="535477"/>
              </a:xfrm>
              <a:solidFill>
                <a:srgbClr val="FFFFFF"/>
              </a:solidFill>
            </p:grpSpPr>
            <p:sp>
              <p:nvSpPr>
                <p:cNvPr id="41" name="Freeform 40">
                  <a:extLst>
                    <a:ext uri="{FF2B5EF4-FFF2-40B4-BE49-F238E27FC236}">
                      <a16:creationId xmlns:a16="http://schemas.microsoft.com/office/drawing/2014/main" id="{A61D3428-E237-C51B-CB5B-D1212530D10D}"/>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55583C8F-9FA3-205F-31C1-73F93A33502B}"/>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04AF8E2D-E42D-B38F-1DDA-184A58327395}"/>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21" name="Graphic 3">
              <a:extLst>
                <a:ext uri="{FF2B5EF4-FFF2-40B4-BE49-F238E27FC236}">
                  <a16:creationId xmlns:a16="http://schemas.microsoft.com/office/drawing/2014/main" id="{3C29E6BE-2064-E1BF-E44F-6AB99B25A182}"/>
                </a:ext>
              </a:extLst>
            </p:cNvPr>
            <p:cNvGrpSpPr/>
            <p:nvPr/>
          </p:nvGrpSpPr>
          <p:grpSpPr>
            <a:xfrm>
              <a:off x="6725819" y="1664126"/>
              <a:ext cx="1074283" cy="1074283"/>
              <a:chOff x="2998302" y="2499889"/>
              <a:chExt cx="850463" cy="850463"/>
            </a:xfrm>
          </p:grpSpPr>
          <p:sp>
            <p:nvSpPr>
              <p:cNvPr id="37" name="Freeform 36">
                <a:extLst>
                  <a:ext uri="{FF2B5EF4-FFF2-40B4-BE49-F238E27FC236}">
                    <a16:creationId xmlns:a16="http://schemas.microsoft.com/office/drawing/2014/main" id="{D170348B-6C79-6300-8C28-BD65B344D7A3}"/>
                  </a:ext>
                </a:extLst>
              </p:cNvPr>
              <p:cNvSpPr/>
              <p:nvPr/>
            </p:nvSpPr>
            <p:spPr>
              <a:xfrm>
                <a:off x="2998302" y="2499889"/>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4C56650D-62AD-08B8-3076-655E5A382CC9}"/>
                  </a:ext>
                </a:extLst>
              </p:cNvPr>
              <p:cNvSpPr/>
              <p:nvPr/>
            </p:nvSpPr>
            <p:spPr>
              <a:xfrm>
                <a:off x="3139416" y="2726679"/>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 name="Graphic 3">
              <a:extLst>
                <a:ext uri="{FF2B5EF4-FFF2-40B4-BE49-F238E27FC236}">
                  <a16:creationId xmlns:a16="http://schemas.microsoft.com/office/drawing/2014/main" id="{3593F806-BB04-0094-7310-5726D60E613F}"/>
                </a:ext>
              </a:extLst>
            </p:cNvPr>
            <p:cNvGrpSpPr/>
            <p:nvPr/>
          </p:nvGrpSpPr>
          <p:grpSpPr>
            <a:xfrm>
              <a:off x="1435435" y="1664126"/>
              <a:ext cx="1074283" cy="1075079"/>
              <a:chOff x="-1196056" y="2499889"/>
              <a:chExt cx="850463" cy="851093"/>
            </a:xfrm>
          </p:grpSpPr>
          <p:sp>
            <p:nvSpPr>
              <p:cNvPr id="35" name="Freeform 34">
                <a:extLst>
                  <a:ext uri="{FF2B5EF4-FFF2-40B4-BE49-F238E27FC236}">
                    <a16:creationId xmlns:a16="http://schemas.microsoft.com/office/drawing/2014/main" id="{B3456E44-B9BF-0E53-13B9-4E86A3C0F83F}"/>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55DCE3F-AC7D-3B4A-AFCE-2810427A1CF4}"/>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DA8F9FCD-6ED9-5FC3-1253-BF800E650078}"/>
                </a:ext>
              </a:extLst>
            </p:cNvPr>
            <p:cNvGrpSpPr/>
            <p:nvPr/>
          </p:nvGrpSpPr>
          <p:grpSpPr>
            <a:xfrm>
              <a:off x="4080627" y="1664126"/>
              <a:ext cx="1074283" cy="1074283"/>
              <a:chOff x="3094393" y="4759137"/>
              <a:chExt cx="1074283" cy="1074283"/>
            </a:xfrm>
          </p:grpSpPr>
          <p:sp>
            <p:nvSpPr>
              <p:cNvPr id="30" name="Freeform 29">
                <a:extLst>
                  <a:ext uri="{FF2B5EF4-FFF2-40B4-BE49-F238E27FC236}">
                    <a16:creationId xmlns:a16="http://schemas.microsoft.com/office/drawing/2014/main" id="{708168D5-A048-0DE0-7B53-E2D0E03205C6}"/>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5EE6430E-74F6-64B5-7977-A7BFEE702DB3}"/>
                  </a:ext>
                </a:extLst>
              </p:cNvPr>
              <p:cNvGrpSpPr/>
              <p:nvPr/>
            </p:nvGrpSpPr>
            <p:grpSpPr>
              <a:xfrm>
                <a:off x="3303016" y="4946695"/>
                <a:ext cx="685139" cy="655838"/>
                <a:chOff x="3303016" y="4946695"/>
                <a:chExt cx="685139" cy="655838"/>
              </a:xfrm>
            </p:grpSpPr>
            <p:sp>
              <p:nvSpPr>
                <p:cNvPr id="32" name="Freeform 31">
                  <a:extLst>
                    <a:ext uri="{FF2B5EF4-FFF2-40B4-BE49-F238E27FC236}">
                      <a16:creationId xmlns:a16="http://schemas.microsoft.com/office/drawing/2014/main" id="{D0134C21-CFDF-ACED-4688-0D43F99F59B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6C69316-DCEF-9713-19D6-B51B4A6C4474}"/>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581E454-A541-D041-FA58-6146EC973B91}"/>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grpSp>
          <p:nvGrpSpPr>
            <p:cNvPr id="24" name="Group 23">
              <a:extLst>
                <a:ext uri="{FF2B5EF4-FFF2-40B4-BE49-F238E27FC236}">
                  <a16:creationId xmlns:a16="http://schemas.microsoft.com/office/drawing/2014/main" id="{5F3149CC-36F6-9935-3094-1590A82F7ED5}"/>
                </a:ext>
              </a:extLst>
            </p:cNvPr>
            <p:cNvGrpSpPr/>
            <p:nvPr/>
          </p:nvGrpSpPr>
          <p:grpSpPr>
            <a:xfrm>
              <a:off x="8048415" y="1664126"/>
              <a:ext cx="1074283" cy="1074283"/>
              <a:chOff x="9322844" y="1664126"/>
              <a:chExt cx="1074283" cy="1074283"/>
            </a:xfrm>
          </p:grpSpPr>
          <p:sp>
            <p:nvSpPr>
              <p:cNvPr id="28" name="Freeform 27">
                <a:extLst>
                  <a:ext uri="{FF2B5EF4-FFF2-40B4-BE49-F238E27FC236}">
                    <a16:creationId xmlns:a16="http://schemas.microsoft.com/office/drawing/2014/main" id="{78C5B9D1-70EC-6700-89D7-DCC2E523BAB2}"/>
                  </a:ext>
                </a:extLst>
              </p:cNvPr>
              <p:cNvSpPr/>
              <p:nvPr/>
            </p:nvSpPr>
            <p:spPr>
              <a:xfrm>
                <a:off x="9322844" y="1664126"/>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7C8A7E7E-0300-82D4-AE57-93BBFA1A6BC1}"/>
                  </a:ext>
                </a:extLst>
              </p:cNvPr>
              <p:cNvSpPr/>
              <p:nvPr/>
            </p:nvSpPr>
            <p:spPr>
              <a:xfrm>
                <a:off x="9579398" y="1892779"/>
                <a:ext cx="576768" cy="659079"/>
              </a:xfrm>
              <a:custGeom>
                <a:avLst/>
                <a:gdLst>
                  <a:gd name="connsiteX0" fmla="*/ 432429 w 434715"/>
                  <a:gd name="connsiteY0" fmla="*/ 121749 h 496754"/>
                  <a:gd name="connsiteX1" fmla="*/ 430143 w 434715"/>
                  <a:gd name="connsiteY1" fmla="*/ 119462 h 496754"/>
                  <a:gd name="connsiteX2" fmla="*/ 413570 w 434715"/>
                  <a:gd name="connsiteY2" fmla="*/ 117748 h 496754"/>
                  <a:gd name="connsiteX3" fmla="*/ 316986 w 434715"/>
                  <a:gd name="connsiteY3" fmla="*/ 24022 h 496754"/>
                  <a:gd name="connsiteX4" fmla="*/ 314129 w 434715"/>
                  <a:gd name="connsiteY4" fmla="*/ 2876 h 496754"/>
                  <a:gd name="connsiteX5" fmla="*/ 311271 w 434715"/>
                  <a:gd name="connsiteY5" fmla="*/ 19 h 496754"/>
                  <a:gd name="connsiteX6" fmla="*/ 309557 w 434715"/>
                  <a:gd name="connsiteY6" fmla="*/ 19 h 496754"/>
                  <a:gd name="connsiteX7" fmla="*/ 232976 w 434715"/>
                  <a:gd name="connsiteY7" fmla="*/ 19 h 496754"/>
                  <a:gd name="connsiteX8" fmla="*/ 228404 w 434715"/>
                  <a:gd name="connsiteY8" fmla="*/ 4591 h 496754"/>
                  <a:gd name="connsiteX9" fmla="*/ 228404 w 434715"/>
                  <a:gd name="connsiteY9" fmla="*/ 337775 h 496754"/>
                  <a:gd name="connsiteX10" fmla="*/ 227833 w 434715"/>
                  <a:gd name="connsiteY10" fmla="*/ 350349 h 496754"/>
                  <a:gd name="connsiteX11" fmla="*/ 194114 w 434715"/>
                  <a:gd name="connsiteY11" fmla="*/ 400069 h 496754"/>
                  <a:gd name="connsiteX12" fmla="*/ 142108 w 434715"/>
                  <a:gd name="connsiteY12" fmla="*/ 409213 h 496754"/>
                  <a:gd name="connsiteX13" fmla="*/ 124963 w 434715"/>
                  <a:gd name="connsiteY13" fmla="*/ 403498 h 496754"/>
                  <a:gd name="connsiteX14" fmla="*/ 123819 w 434715"/>
                  <a:gd name="connsiteY14" fmla="*/ 402355 h 496754"/>
                  <a:gd name="connsiteX15" fmla="*/ 118104 w 434715"/>
                  <a:gd name="connsiteY15" fmla="*/ 398354 h 496754"/>
                  <a:gd name="connsiteX16" fmla="*/ 86672 w 434715"/>
                  <a:gd name="connsiteY16" fmla="*/ 330346 h 496754"/>
                  <a:gd name="connsiteX17" fmla="*/ 134106 w 434715"/>
                  <a:gd name="connsiteY17" fmla="*/ 271482 h 496754"/>
                  <a:gd name="connsiteX18" fmla="*/ 159824 w 434715"/>
                  <a:gd name="connsiteY18" fmla="*/ 267481 h 496754"/>
                  <a:gd name="connsiteX19" fmla="*/ 176398 w 434715"/>
                  <a:gd name="connsiteY19" fmla="*/ 269767 h 496754"/>
                  <a:gd name="connsiteX20" fmla="*/ 179255 w 434715"/>
                  <a:gd name="connsiteY20" fmla="*/ 267481 h 496754"/>
                  <a:gd name="connsiteX21" fmla="*/ 179255 w 434715"/>
                  <a:gd name="connsiteY21" fmla="*/ 265195 h 496754"/>
                  <a:gd name="connsiteX22" fmla="*/ 178683 w 434715"/>
                  <a:gd name="connsiteY22" fmla="*/ 201759 h 496754"/>
                  <a:gd name="connsiteX23" fmla="*/ 178683 w 434715"/>
                  <a:gd name="connsiteY23" fmla="*/ 184614 h 496754"/>
                  <a:gd name="connsiteX24" fmla="*/ 176398 w 434715"/>
                  <a:gd name="connsiteY24" fmla="*/ 182327 h 496754"/>
                  <a:gd name="connsiteX25" fmla="*/ 145536 w 434715"/>
                  <a:gd name="connsiteY25" fmla="*/ 181756 h 496754"/>
                  <a:gd name="connsiteX26" fmla="*/ 103817 w 434715"/>
                  <a:gd name="connsiteY26" fmla="*/ 190900 h 496754"/>
                  <a:gd name="connsiteX27" fmla="*/ 46667 w 434715"/>
                  <a:gd name="connsiteY27" fmla="*/ 226904 h 496754"/>
                  <a:gd name="connsiteX28" fmla="*/ 13520 w 434715"/>
                  <a:gd name="connsiteY28" fmla="*/ 274339 h 496754"/>
                  <a:gd name="connsiteX29" fmla="*/ 375 w 434715"/>
                  <a:gd name="connsiteY29" fmla="*/ 328060 h 496754"/>
                  <a:gd name="connsiteX30" fmla="*/ 947 w 434715"/>
                  <a:gd name="connsiteY30" fmla="*/ 352634 h 496754"/>
                  <a:gd name="connsiteX31" fmla="*/ 7805 w 434715"/>
                  <a:gd name="connsiteY31" fmla="*/ 385782 h 496754"/>
                  <a:gd name="connsiteX32" fmla="*/ 60954 w 434715"/>
                  <a:gd name="connsiteY32" fmla="*/ 462362 h 496754"/>
                  <a:gd name="connsiteX33" fmla="*/ 68955 w 434715"/>
                  <a:gd name="connsiteY33" fmla="*/ 468077 h 496754"/>
                  <a:gd name="connsiteX34" fmla="*/ 68955 w 434715"/>
                  <a:gd name="connsiteY34" fmla="*/ 468077 h 496754"/>
                  <a:gd name="connsiteX35" fmla="*/ 72956 w 434715"/>
                  <a:gd name="connsiteY35" fmla="*/ 471507 h 496754"/>
                  <a:gd name="connsiteX36" fmla="*/ 86100 w 434715"/>
                  <a:gd name="connsiteY36" fmla="*/ 479507 h 496754"/>
                  <a:gd name="connsiteX37" fmla="*/ 176398 w 434715"/>
                  <a:gd name="connsiteY37" fmla="*/ 495509 h 496754"/>
                  <a:gd name="connsiteX38" fmla="*/ 278696 w 434715"/>
                  <a:gd name="connsiteY38" fmla="*/ 441217 h 496754"/>
                  <a:gd name="connsiteX39" fmla="*/ 316415 w 434715"/>
                  <a:gd name="connsiteY39" fmla="*/ 338347 h 496754"/>
                  <a:gd name="connsiteX40" fmla="*/ 316415 w 434715"/>
                  <a:gd name="connsiteY40" fmla="*/ 172612 h 496754"/>
                  <a:gd name="connsiteX41" fmla="*/ 316986 w 434715"/>
                  <a:gd name="connsiteY41" fmla="*/ 168611 h 496754"/>
                  <a:gd name="connsiteX42" fmla="*/ 320415 w 434715"/>
                  <a:gd name="connsiteY42" fmla="*/ 170326 h 496754"/>
                  <a:gd name="connsiteX43" fmla="*/ 387281 w 434715"/>
                  <a:gd name="connsiteY43" fmla="*/ 198901 h 496754"/>
                  <a:gd name="connsiteX44" fmla="*/ 429572 w 434715"/>
                  <a:gd name="connsiteY44" fmla="*/ 204044 h 496754"/>
                  <a:gd name="connsiteX45" fmla="*/ 434716 w 434715"/>
                  <a:gd name="connsiteY45" fmla="*/ 199472 h 496754"/>
                  <a:gd name="connsiteX46" fmla="*/ 432429 w 434715"/>
                  <a:gd name="connsiteY46" fmla="*/ 121749 h 49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4715" h="496754">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w="571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87F9643B-03EB-D035-41E3-073E561412E4}"/>
                </a:ext>
              </a:extLst>
            </p:cNvPr>
            <p:cNvGrpSpPr/>
            <p:nvPr/>
          </p:nvGrpSpPr>
          <p:grpSpPr>
            <a:xfrm>
              <a:off x="2758031" y="1664126"/>
              <a:ext cx="1074283" cy="1074283"/>
              <a:chOff x="2779401" y="1664126"/>
              <a:chExt cx="1074283" cy="1074283"/>
            </a:xfrm>
          </p:grpSpPr>
          <p:sp>
            <p:nvSpPr>
              <p:cNvPr id="26" name="Freeform 25">
                <a:extLst>
                  <a:ext uri="{FF2B5EF4-FFF2-40B4-BE49-F238E27FC236}">
                    <a16:creationId xmlns:a16="http://schemas.microsoft.com/office/drawing/2014/main" id="{E2FBD999-7785-63D9-4FFB-A2DCB10A84D3}"/>
                  </a:ext>
                </a:extLst>
              </p:cNvPr>
              <p:cNvSpPr/>
              <p:nvPr/>
            </p:nvSpPr>
            <p:spPr>
              <a:xfrm>
                <a:off x="2779401" y="166412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Graphic 3">
                <a:extLst>
                  <a:ext uri="{FF2B5EF4-FFF2-40B4-BE49-F238E27FC236}">
                    <a16:creationId xmlns:a16="http://schemas.microsoft.com/office/drawing/2014/main" id="{46A32A10-FD89-FDD3-C451-8E412CE964E2}"/>
                  </a:ext>
                </a:extLst>
              </p:cNvPr>
              <p:cNvSpPr/>
              <p:nvPr/>
            </p:nvSpPr>
            <p:spPr>
              <a:xfrm>
                <a:off x="2990503" y="1889431"/>
                <a:ext cx="652752" cy="615571"/>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en-US"/>
              </a:p>
            </p:txBody>
          </p:sp>
        </p:grpSp>
      </p:grpSp>
      <p:pic>
        <p:nvPicPr>
          <p:cNvPr id="46" name="Picture 45">
            <a:extLst>
              <a:ext uri="{FF2B5EF4-FFF2-40B4-BE49-F238E27FC236}">
                <a16:creationId xmlns:a16="http://schemas.microsoft.com/office/drawing/2014/main" id="{8CCFCDC5-EC93-AE6C-D339-60B8455378C8}"/>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7427479" y="3225337"/>
            <a:ext cx="4353683" cy="1510461"/>
          </a:xfrm>
          <a:prstGeom prst="rect">
            <a:avLst/>
          </a:prstGeom>
        </p:spPr>
      </p:pic>
      <p:sp>
        <p:nvSpPr>
          <p:cNvPr id="47" name="Text Placeholder 12">
            <a:extLst>
              <a:ext uri="{FF2B5EF4-FFF2-40B4-BE49-F238E27FC236}">
                <a16:creationId xmlns:a16="http://schemas.microsoft.com/office/drawing/2014/main" id="{36C72C74-BE12-6622-5ABE-A0E6D8E012CD}"/>
              </a:ext>
            </a:extLst>
          </p:cNvPr>
          <p:cNvSpPr txBox="1">
            <a:spLocks/>
          </p:cNvSpPr>
          <p:nvPr/>
        </p:nvSpPr>
        <p:spPr>
          <a:xfrm>
            <a:off x="7049193" y="5482785"/>
            <a:ext cx="5142807"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defTabSz="3343281" rtl="0" eaLnBrk="1" latinLnBrk="0" hangingPunct="1">
              <a:lnSpc>
                <a:spcPct val="100000"/>
              </a:lnSpc>
              <a:spcBef>
                <a:spcPts val="0"/>
              </a:spcBef>
              <a:buFont typeface="Arial" panose="020B0604020202020204" pitchFamily="34" charset="0"/>
              <a:buNone/>
              <a:tabLst/>
              <a:defRPr sz="26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en-US" sz="2800" err="1"/>
              <a:t>www.</a:t>
            </a:r>
            <a:r>
              <a:rPr lang="en-US" sz="2800" b="1" err="1"/>
              <a:t>repowerregions</a:t>
            </a:r>
            <a:r>
              <a:rPr lang="en-US" sz="2800" err="1"/>
              <a:t>.eu</a:t>
            </a:r>
            <a:endParaRPr lang="en-US" sz="2800"/>
          </a:p>
        </p:txBody>
      </p:sp>
      <p:sp>
        <p:nvSpPr>
          <p:cNvPr id="48" name="Text Placeholder 3">
            <a:extLst>
              <a:ext uri="{FF2B5EF4-FFF2-40B4-BE49-F238E27FC236}">
                <a16:creationId xmlns:a16="http://schemas.microsoft.com/office/drawing/2014/main" id="{2889597E-B149-4893-CD8B-77B7F9038A24}"/>
              </a:ext>
            </a:extLst>
          </p:cNvPr>
          <p:cNvSpPr txBox="1">
            <a:spLocks/>
          </p:cNvSpPr>
          <p:nvPr/>
        </p:nvSpPr>
        <p:spPr>
          <a:xfrm>
            <a:off x="585285" y="3321077"/>
            <a:ext cx="4853086" cy="1008397"/>
          </a:xfrm>
          <a:prstGeom prst="rect">
            <a:avLst/>
          </a:prstGeom>
        </p:spPr>
        <p:txBody>
          <a:bodyPr/>
          <a:lst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indent="0">
              <a:buNone/>
            </a:pPr>
            <a:r>
              <a:rPr lang="en-US" b="1" dirty="0">
                <a:solidFill>
                  <a:schemeClr val="bg1"/>
                </a:solidFill>
              </a:rPr>
              <a:t>Follow our journey</a:t>
            </a:r>
          </a:p>
        </p:txBody>
      </p:sp>
    </p:spTree>
    <p:extLst>
      <p:ext uri="{BB962C8B-B14F-4D97-AF65-F5344CB8AC3E}">
        <p14:creationId xmlns:p14="http://schemas.microsoft.com/office/powerpoint/2010/main" val="1745708739"/>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azine Layout 01 - AE_CA_v4" id="{F9D5F4D5-9454-45C5-AFC0-38A7887A0E87}" vid="{A7535069-094F-4B33-8094-ED35EDC7CF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02253C9AEBC71C47A227A4829C21DF97" ma:contentTypeVersion="12" ma:contentTypeDescription="Создание документа." ma:contentTypeScope="" ma:versionID="c08ecda7829650c9ca8e883389edc514">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95b37ab51bf15cb650d477a5fdec67b1"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9AD2B3-D789-4FC7-A14D-89ADA76B73A8}">
  <ds:schemaRefs>
    <ds:schemaRef ds:uri="http://schemas.microsoft.com/office/2006/metadata/properties"/>
    <ds:schemaRef ds:uri="http://schemas.openxmlformats.org/package/2006/metadata/core-properties"/>
    <ds:schemaRef ds:uri="6c6dc0c2-662f-483e-a2ac-c4906ac02010"/>
    <ds:schemaRef ds:uri="http://purl.org/dc/elements/1.1/"/>
    <ds:schemaRef ds:uri="http://schemas.microsoft.com/office/2006/documentManagement/types"/>
    <ds:schemaRef ds:uri="02ef16f0-a918-4a7c-ac07-b4517a8518d9"/>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B39800E7-4362-4A70-9B48-B5AE1C9F476B}">
  <ds:schemaRefs>
    <ds:schemaRef ds:uri="http://schemas.microsoft.com/sharepoint/v3/contenttype/forms"/>
  </ds:schemaRefs>
</ds:datastoreItem>
</file>

<file path=customXml/itemProps3.xml><?xml version="1.0" encoding="utf-8"?>
<ds:datastoreItem xmlns:ds="http://schemas.openxmlformats.org/officeDocument/2006/customXml" ds:itemID="{A3A30245-7CA7-41D4-A420-247387D7C25C}"/>
</file>

<file path=docProps/app.xml><?xml version="1.0" encoding="utf-8"?>
<Properties xmlns="http://schemas.openxmlformats.org/officeDocument/2006/extended-properties" xmlns:vt="http://schemas.openxmlformats.org/officeDocument/2006/docPropsVTypes">
  <Template>Magazine layout</Template>
  <TotalTime>0</TotalTime>
  <Words>2291</Words>
  <Application>Microsoft Office PowerPoint</Application>
  <PresentationFormat>Widescreen</PresentationFormat>
  <Paragraphs>340</Paragraphs>
  <Slides>27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Cambria Math</vt:lpstr>
      <vt:lpstr>Montserrat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Raimonds Bogdanovičs</cp:lastModifiedBy>
  <cp:revision>96</cp:revision>
  <dcterms:created xsi:type="dcterms:W3CDTF">2021-06-15T11:45:52Z</dcterms:created>
  <dcterms:modified xsi:type="dcterms:W3CDTF">2026-07-26T16:29:12Z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y fmtid="{D5CDD505-2E9C-101B-9397-08002B2CF9AE}" pid="3" name="MediaServiceImageTags">
    <vt:lpwstr/>
  </property>
</Properties>
</file>