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31"/>
  </p:notesMasterIdLst>
  <p:handoutMasterIdLst>
    <p:handoutMasterId r:id="rId32"/>
  </p:handoutMasterIdLst>
  <p:sldIdLst>
    <p:sldId id="680" r:id="rId5"/>
    <p:sldId id="681" r:id="rId6"/>
    <p:sldId id="746" r:id="rId7"/>
    <p:sldId id="729" r:id="rId8"/>
    <p:sldId id="755" r:id="rId9"/>
    <p:sldId id="756" r:id="rId10"/>
    <p:sldId id="757" r:id="rId11"/>
    <p:sldId id="747" r:id="rId12"/>
    <p:sldId id="758" r:id="rId13"/>
    <p:sldId id="759" r:id="rId14"/>
    <p:sldId id="735" r:id="rId15"/>
    <p:sldId id="762" r:id="rId16"/>
    <p:sldId id="763" r:id="rId17"/>
    <p:sldId id="764" r:id="rId18"/>
    <p:sldId id="765" r:id="rId19"/>
    <p:sldId id="753" r:id="rId20"/>
    <p:sldId id="731" r:id="rId21"/>
    <p:sldId id="767" r:id="rId22"/>
    <p:sldId id="768" r:id="rId23"/>
    <p:sldId id="769" r:id="rId24"/>
    <p:sldId id="751" r:id="rId25"/>
    <p:sldId id="770" r:id="rId26"/>
    <p:sldId id="752" r:id="rId27"/>
    <p:sldId id="694" r:id="rId28"/>
    <p:sldId id="669" r:id="rId29"/>
    <p:sldId id="693" r:id="rId30"/>
  </p:sldIdLst>
  <p:sldSz cx="12192000" cy="6858000"/>
  <p:notesSz cx="6858000" cy="9144000"/>
  <p:defaultTextStyle>
    <a:defPPr>
      <a:defRPr lang="en-US"/>
    </a:defPPr>
    <a:lvl1pPr marL="0" algn="l" defTabSz="325892" rtl="0" eaLnBrk="1" latinLnBrk="0" hangingPunct="1">
      <a:defRPr sz="1283" kern="1200">
        <a:solidFill>
          <a:schemeClr val="tx1"/>
        </a:solidFill>
        <a:latin typeface="+mn-lt"/>
        <a:ea typeface="+mn-ea"/>
        <a:cs typeface="+mn-cs"/>
      </a:defRPr>
    </a:lvl1pPr>
    <a:lvl2pPr marL="325892" algn="l" defTabSz="325892" rtl="0" eaLnBrk="1" latinLnBrk="0" hangingPunct="1">
      <a:defRPr sz="1283" kern="1200">
        <a:solidFill>
          <a:schemeClr val="tx1"/>
        </a:solidFill>
        <a:latin typeface="+mn-lt"/>
        <a:ea typeface="+mn-ea"/>
        <a:cs typeface="+mn-cs"/>
      </a:defRPr>
    </a:lvl2pPr>
    <a:lvl3pPr marL="651784" algn="l" defTabSz="325892" rtl="0" eaLnBrk="1" latinLnBrk="0" hangingPunct="1">
      <a:defRPr sz="1283" kern="1200">
        <a:solidFill>
          <a:schemeClr val="tx1"/>
        </a:solidFill>
        <a:latin typeface="+mn-lt"/>
        <a:ea typeface="+mn-ea"/>
        <a:cs typeface="+mn-cs"/>
      </a:defRPr>
    </a:lvl3pPr>
    <a:lvl4pPr marL="977676" algn="l" defTabSz="325892" rtl="0" eaLnBrk="1" latinLnBrk="0" hangingPunct="1">
      <a:defRPr sz="1283" kern="1200">
        <a:solidFill>
          <a:schemeClr val="tx1"/>
        </a:solidFill>
        <a:latin typeface="+mn-lt"/>
        <a:ea typeface="+mn-ea"/>
        <a:cs typeface="+mn-cs"/>
      </a:defRPr>
    </a:lvl4pPr>
    <a:lvl5pPr marL="1303569" algn="l" defTabSz="325892" rtl="0" eaLnBrk="1" latinLnBrk="0" hangingPunct="1">
      <a:defRPr sz="1283" kern="1200">
        <a:solidFill>
          <a:schemeClr val="tx1"/>
        </a:solidFill>
        <a:latin typeface="+mn-lt"/>
        <a:ea typeface="+mn-ea"/>
        <a:cs typeface="+mn-cs"/>
      </a:defRPr>
    </a:lvl5pPr>
    <a:lvl6pPr marL="1629461" algn="l" defTabSz="325892" rtl="0" eaLnBrk="1" latinLnBrk="0" hangingPunct="1">
      <a:defRPr sz="1283" kern="1200">
        <a:solidFill>
          <a:schemeClr val="tx1"/>
        </a:solidFill>
        <a:latin typeface="+mn-lt"/>
        <a:ea typeface="+mn-ea"/>
        <a:cs typeface="+mn-cs"/>
      </a:defRPr>
    </a:lvl6pPr>
    <a:lvl7pPr marL="1955353" algn="l" defTabSz="325892" rtl="0" eaLnBrk="1" latinLnBrk="0" hangingPunct="1">
      <a:defRPr sz="1283" kern="1200">
        <a:solidFill>
          <a:schemeClr val="tx1"/>
        </a:solidFill>
        <a:latin typeface="+mn-lt"/>
        <a:ea typeface="+mn-ea"/>
        <a:cs typeface="+mn-cs"/>
      </a:defRPr>
    </a:lvl7pPr>
    <a:lvl8pPr marL="2281245" algn="l" defTabSz="325892" rtl="0" eaLnBrk="1" latinLnBrk="0" hangingPunct="1">
      <a:defRPr sz="1283" kern="1200">
        <a:solidFill>
          <a:schemeClr val="tx1"/>
        </a:solidFill>
        <a:latin typeface="+mn-lt"/>
        <a:ea typeface="+mn-ea"/>
        <a:cs typeface="+mn-cs"/>
      </a:defRPr>
    </a:lvl8pPr>
    <a:lvl9pPr marL="2607137" algn="l" defTabSz="325892" rtl="0" eaLnBrk="1" latinLnBrk="0" hangingPunct="1">
      <a:defRPr sz="1283"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62AE"/>
    <a:srgbClr val="243D83"/>
    <a:srgbClr val="F37321"/>
    <a:srgbClr val="B79974"/>
    <a:srgbClr val="7654A2"/>
    <a:srgbClr val="305C6F"/>
    <a:srgbClr val="7C946D"/>
    <a:srgbClr val="005744"/>
    <a:srgbClr val="94A2A2"/>
    <a:srgbClr val="151D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8AD78A-051F-BF00-12F8-B4326A2A78A6}" v="9" dt="2026-07-04T09:36:24.01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693" autoAdjust="0"/>
  </p:normalViewPr>
  <p:slideViewPr>
    <p:cSldViewPr snapToGrid="0">
      <p:cViewPr varScale="1">
        <p:scale>
          <a:sx n="118" d="100"/>
          <a:sy n="118" d="100"/>
        </p:scale>
        <p:origin x="168"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tjana Tambovceva" userId="S::tatjana.tambovceva@rtu.lv::1402d28b-d72c-4766-bd23-2aad94888585" providerId="AD" clId="Web-{4D8AD78A-051F-BF00-12F8-B4326A2A78A6}"/>
    <pc:docChg chg="modSld">
      <pc:chgData name="Tatjana Tambovceva" userId="S::tatjana.tambovceva@rtu.lv::1402d28b-d72c-4766-bd23-2aad94888585" providerId="AD" clId="Web-{4D8AD78A-051F-BF00-12F8-B4326A2A78A6}" dt="2026-07-04T09:36:24.013" v="8" actId="14100"/>
      <pc:docMkLst>
        <pc:docMk/>
      </pc:docMkLst>
      <pc:sldChg chg="modSp">
        <pc:chgData name="Tatjana Tambovceva" userId="S::tatjana.tambovceva@rtu.lv::1402d28b-d72c-4766-bd23-2aad94888585" providerId="AD" clId="Web-{4D8AD78A-051F-BF00-12F8-B4326A2A78A6}" dt="2026-07-04T09:36:24.013" v="8" actId="14100"/>
        <pc:sldMkLst>
          <pc:docMk/>
          <pc:sldMk cId="3050761062" sldId="669"/>
        </pc:sldMkLst>
        <pc:spChg chg="mod">
          <ac:chgData name="Tatjana Tambovceva" userId="S::tatjana.tambovceva@rtu.lv::1402d28b-d72c-4766-bd23-2aad94888585" providerId="AD" clId="Web-{4D8AD78A-051F-BF00-12F8-B4326A2A78A6}" dt="2026-07-04T09:36:24.013" v="8" actId="14100"/>
          <ac:spMkLst>
            <pc:docMk/>
            <pc:sldMk cId="3050761062" sldId="669"/>
            <ac:spMk id="12" creationId="{D8CCD757-F64B-C54D-8552-D12AA00A92AD}"/>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77E7518-D7D3-A342-B9A1-57B91EA8AD9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9238D92-CE55-1642-B171-5E9305F007A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F378577-8B88-EE4C-8516-6703E5E700B5}" type="datetimeFigureOut">
              <a:rPr lang="en-US" smtClean="0"/>
              <a:t>7/26/2026</a:t>
            </a:fld>
            <a:endParaRPr lang="en-US"/>
          </a:p>
        </p:txBody>
      </p:sp>
      <p:sp>
        <p:nvSpPr>
          <p:cNvPr id="4" name="Footer Placeholder 3">
            <a:extLst>
              <a:ext uri="{FF2B5EF4-FFF2-40B4-BE49-F238E27FC236}">
                <a16:creationId xmlns:a16="http://schemas.microsoft.com/office/drawing/2014/main" id="{294DC253-90BB-9447-B456-77404052F1D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E73BA3A-C6D1-EB41-8906-A8CC76B3C0A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D09957D-E1A3-9D46-BB8D-8C509470EB58}" type="slidenum">
              <a:rPr lang="en-US" smtClean="0"/>
              <a:t>‹#›</a:t>
            </a:fld>
            <a:endParaRPr lang="en-US"/>
          </a:p>
        </p:txBody>
      </p:sp>
    </p:spTree>
    <p:extLst>
      <p:ext uri="{BB962C8B-B14F-4D97-AF65-F5344CB8AC3E}">
        <p14:creationId xmlns:p14="http://schemas.microsoft.com/office/powerpoint/2010/main" val="1528926450"/>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E1DF58-7EE3-C448-983E-EBFA8BC3FAB5}" type="datetimeFigureOut">
              <a:rPr lang="en-US" smtClean="0"/>
              <a:t>7/26/2026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75372A-F483-BF4C-A311-87AB670BD6E8}" type="slidenum">
              <a:rPr lang="en-US" smtClean="0"/>
              <a:t>‹#›</a:t>
            </a:fld>
            <a:endParaRPr lang="en-US"/>
          </a:p>
        </p:txBody>
      </p:sp>
    </p:spTree>
    <p:extLst>
      <p:ext uri="{BB962C8B-B14F-4D97-AF65-F5344CB8AC3E}">
        <p14:creationId xmlns:p14="http://schemas.microsoft.com/office/powerpoint/2010/main" val="1810596504"/>
      </p:ext>
    </p:extLst>
  </p:cSld>
  <p:clrMap bg1="lt1" tx1="dk1" bg2="lt2" tx2="dk2" accent1="accent1" accent2="accent2" accent3="accent3" accent4="accent4" accent5="accent5" accent6="accent6" hlink="hlink" folHlink="folHlink"/>
  <p:hf sldNum="0" hdr="0" ftr="0" dt="0"/>
  <p:notesStyle>
    <a:lvl1pPr marL="0" algn="l" defTabSz="875998" rtl="0" eaLnBrk="1" latinLnBrk="0" hangingPunct="1">
      <a:defRPr sz="1150" kern="1200">
        <a:solidFill>
          <a:schemeClr val="tx1"/>
        </a:solidFill>
        <a:latin typeface="+mn-lt"/>
        <a:ea typeface="+mn-ea"/>
        <a:cs typeface="+mn-cs"/>
      </a:defRPr>
    </a:lvl1pPr>
    <a:lvl2pPr marL="437999" algn="l" defTabSz="875998" rtl="0" eaLnBrk="1" latinLnBrk="0" hangingPunct="1">
      <a:defRPr sz="1150" kern="1200">
        <a:solidFill>
          <a:schemeClr val="tx1"/>
        </a:solidFill>
        <a:latin typeface="+mn-lt"/>
        <a:ea typeface="+mn-ea"/>
        <a:cs typeface="+mn-cs"/>
      </a:defRPr>
    </a:lvl2pPr>
    <a:lvl3pPr marL="875998" algn="l" defTabSz="875998" rtl="0" eaLnBrk="1" latinLnBrk="0" hangingPunct="1">
      <a:defRPr sz="1150" kern="1200">
        <a:solidFill>
          <a:schemeClr val="tx1"/>
        </a:solidFill>
        <a:latin typeface="+mn-lt"/>
        <a:ea typeface="+mn-ea"/>
        <a:cs typeface="+mn-cs"/>
      </a:defRPr>
    </a:lvl3pPr>
    <a:lvl4pPr marL="1313997" algn="l" defTabSz="875998" rtl="0" eaLnBrk="1" latinLnBrk="0" hangingPunct="1">
      <a:defRPr sz="1150" kern="1200">
        <a:solidFill>
          <a:schemeClr val="tx1"/>
        </a:solidFill>
        <a:latin typeface="+mn-lt"/>
        <a:ea typeface="+mn-ea"/>
        <a:cs typeface="+mn-cs"/>
      </a:defRPr>
    </a:lvl4pPr>
    <a:lvl5pPr marL="1751996" algn="l" defTabSz="875998" rtl="0" eaLnBrk="1" latinLnBrk="0" hangingPunct="1">
      <a:defRPr sz="1150" kern="1200">
        <a:solidFill>
          <a:schemeClr val="tx1"/>
        </a:solidFill>
        <a:latin typeface="+mn-lt"/>
        <a:ea typeface="+mn-ea"/>
        <a:cs typeface="+mn-cs"/>
      </a:defRPr>
    </a:lvl5pPr>
    <a:lvl6pPr marL="2189995" algn="l" defTabSz="875998" rtl="0" eaLnBrk="1" latinLnBrk="0" hangingPunct="1">
      <a:defRPr sz="1150" kern="1200">
        <a:solidFill>
          <a:schemeClr val="tx1"/>
        </a:solidFill>
        <a:latin typeface="+mn-lt"/>
        <a:ea typeface="+mn-ea"/>
        <a:cs typeface="+mn-cs"/>
      </a:defRPr>
    </a:lvl6pPr>
    <a:lvl7pPr marL="2627995" algn="l" defTabSz="875998" rtl="0" eaLnBrk="1" latinLnBrk="0" hangingPunct="1">
      <a:defRPr sz="1150" kern="1200">
        <a:solidFill>
          <a:schemeClr val="tx1"/>
        </a:solidFill>
        <a:latin typeface="+mn-lt"/>
        <a:ea typeface="+mn-ea"/>
        <a:cs typeface="+mn-cs"/>
      </a:defRPr>
    </a:lvl7pPr>
    <a:lvl8pPr marL="3065994" algn="l" defTabSz="875998" rtl="0" eaLnBrk="1" latinLnBrk="0" hangingPunct="1">
      <a:defRPr sz="1150" kern="1200">
        <a:solidFill>
          <a:schemeClr val="tx1"/>
        </a:solidFill>
        <a:latin typeface="+mn-lt"/>
        <a:ea typeface="+mn-ea"/>
        <a:cs typeface="+mn-cs"/>
      </a:defRPr>
    </a:lvl8pPr>
    <a:lvl9pPr marL="3503992" algn="l" defTabSz="875998" rtl="0" eaLnBrk="1" latinLnBrk="0" hangingPunct="1">
      <a:defRPr sz="115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4547931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37250594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150" b="1" i="0" kern="1200" dirty="0">
                <a:solidFill>
                  <a:schemeClr val="tx1"/>
                </a:solidFill>
                <a:effectLst/>
                <a:latin typeface="+mn-lt"/>
                <a:ea typeface="+mn-ea"/>
                <a:cs typeface="+mn-cs"/>
              </a:rPr>
              <a:t>Energy </a:t>
            </a:r>
            <a:r>
              <a:rPr lang="de-DE" sz="1150" b="1" i="0" kern="1200" dirty="0" err="1">
                <a:solidFill>
                  <a:schemeClr val="tx1"/>
                </a:solidFill>
                <a:effectLst/>
                <a:latin typeface="+mn-lt"/>
                <a:ea typeface="+mn-ea"/>
                <a:cs typeface="+mn-cs"/>
              </a:rPr>
              <a:t>Centre</a:t>
            </a:r>
            <a:r>
              <a:rPr lang="de-DE" sz="1150" b="1" i="0" kern="1200" dirty="0">
                <a:solidFill>
                  <a:schemeClr val="tx1"/>
                </a:solidFill>
                <a:effectLst/>
                <a:latin typeface="+mn-lt"/>
                <a:ea typeface="+mn-ea"/>
                <a:cs typeface="+mn-cs"/>
              </a:rPr>
              <a:t>:</a:t>
            </a:r>
            <a:r>
              <a:rPr lang="de-DE" sz="1150" b="0" i="0" kern="1200" dirty="0">
                <a:solidFill>
                  <a:schemeClr val="tx1"/>
                </a:solidFill>
                <a:effectLst/>
                <a:latin typeface="+mn-lt"/>
                <a:ea typeface="+mn-ea"/>
                <a:cs typeface="+mn-cs"/>
              </a:rPr>
              <a:t> Central plant </a:t>
            </a:r>
            <a:r>
              <a:rPr lang="de-DE" sz="1150" b="0" i="0" kern="1200" dirty="0" err="1">
                <a:solidFill>
                  <a:schemeClr val="tx1"/>
                </a:solidFill>
                <a:effectLst/>
                <a:latin typeface="+mn-lt"/>
                <a:ea typeface="+mn-ea"/>
                <a:cs typeface="+mn-cs"/>
              </a:rPr>
              <a:t>room</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for</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generation</a:t>
            </a:r>
            <a:r>
              <a:rPr lang="de-DE" sz="1150" b="0" i="0" kern="1200" dirty="0">
                <a:solidFill>
                  <a:schemeClr val="tx1"/>
                </a:solidFill>
                <a:effectLst/>
                <a:latin typeface="+mn-lt"/>
                <a:ea typeface="+mn-ea"/>
                <a:cs typeface="+mn-cs"/>
              </a:rPr>
              <a:t> and </a:t>
            </a:r>
            <a:r>
              <a:rPr lang="de-DE" sz="1150" b="0" i="0" kern="1200" dirty="0" err="1">
                <a:solidFill>
                  <a:schemeClr val="tx1"/>
                </a:solidFill>
                <a:effectLst/>
                <a:latin typeface="+mn-lt"/>
                <a:ea typeface="+mn-ea"/>
                <a:cs typeface="+mn-cs"/>
              </a:rPr>
              <a:t>storage</a:t>
            </a:r>
            <a:r>
              <a:rPr lang="de-DE" sz="1150" b="0" i="0" kern="1200" dirty="0">
                <a:solidFill>
                  <a:schemeClr val="tx1"/>
                </a:solidFill>
                <a:effectLst/>
                <a:latin typeface="+mn-lt"/>
                <a:ea typeface="+mn-ea"/>
                <a:cs typeface="+mn-cs"/>
              </a:rPr>
              <a:t>.</a:t>
            </a:r>
          </a:p>
          <a:p>
            <a:r>
              <a:rPr lang="de-DE" sz="1150" b="1" i="0" kern="1200" dirty="0" err="1">
                <a:solidFill>
                  <a:schemeClr val="tx1"/>
                </a:solidFill>
                <a:effectLst/>
                <a:latin typeface="+mn-lt"/>
                <a:ea typeface="+mn-ea"/>
                <a:cs typeface="+mn-cs"/>
              </a:rPr>
              <a:t>District</a:t>
            </a:r>
            <a:r>
              <a:rPr lang="de-DE" sz="1150" b="1" i="0" kern="1200" dirty="0">
                <a:solidFill>
                  <a:schemeClr val="tx1"/>
                </a:solidFill>
                <a:effectLst/>
                <a:latin typeface="+mn-lt"/>
                <a:ea typeface="+mn-ea"/>
                <a:cs typeface="+mn-cs"/>
              </a:rPr>
              <a:t> Distribution Network:</a:t>
            </a:r>
            <a:r>
              <a:rPr lang="de-DE" sz="1150" b="0" i="0" kern="1200" dirty="0">
                <a:solidFill>
                  <a:schemeClr val="tx1"/>
                </a:solidFill>
                <a:effectLst/>
                <a:latin typeface="+mn-lt"/>
                <a:ea typeface="+mn-ea"/>
                <a:cs typeface="+mn-cs"/>
              </a:rPr>
              <a:t> Main </a:t>
            </a:r>
            <a:r>
              <a:rPr lang="de-DE" sz="1150" b="0" i="0" kern="1200" dirty="0" err="1">
                <a:solidFill>
                  <a:schemeClr val="tx1"/>
                </a:solidFill>
                <a:effectLst/>
                <a:latin typeface="+mn-lt"/>
                <a:ea typeface="+mn-ea"/>
                <a:cs typeface="+mn-cs"/>
              </a:rPr>
              <a:t>pipes</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connecting</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the</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energy</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centre</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to</a:t>
            </a:r>
            <a:r>
              <a:rPr lang="de-DE" sz="1150" b="0" i="0" kern="1200" dirty="0">
                <a:solidFill>
                  <a:schemeClr val="tx1"/>
                </a:solidFill>
                <a:effectLst/>
                <a:latin typeface="+mn-lt"/>
                <a:ea typeface="+mn-ea"/>
                <a:cs typeface="+mn-cs"/>
              </a:rPr>
              <a:t> multiple </a:t>
            </a:r>
            <a:r>
              <a:rPr lang="de-DE" sz="1150" b="0" i="0" kern="1200" dirty="0" err="1">
                <a:solidFill>
                  <a:schemeClr val="tx1"/>
                </a:solidFill>
                <a:effectLst/>
                <a:latin typeface="+mn-lt"/>
                <a:ea typeface="+mn-ea"/>
                <a:cs typeface="+mn-cs"/>
              </a:rPr>
              <a:t>buildings</a:t>
            </a:r>
            <a:r>
              <a:rPr lang="de-DE" sz="1150" b="0" i="0" kern="1200" dirty="0">
                <a:solidFill>
                  <a:schemeClr val="tx1"/>
                </a:solidFill>
                <a:effectLst/>
                <a:latin typeface="+mn-lt"/>
                <a:ea typeface="+mn-ea"/>
                <a:cs typeface="+mn-cs"/>
              </a:rPr>
              <a:t>.</a:t>
            </a:r>
          </a:p>
          <a:p>
            <a:r>
              <a:rPr lang="de-DE" sz="1150" b="1" i="0" kern="1200" dirty="0">
                <a:solidFill>
                  <a:schemeClr val="tx1"/>
                </a:solidFill>
                <a:effectLst/>
                <a:latin typeface="+mn-lt"/>
                <a:ea typeface="+mn-ea"/>
                <a:cs typeface="+mn-cs"/>
              </a:rPr>
              <a:t>Substation (The Building Link):</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Typically</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packaged</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units</a:t>
            </a:r>
            <a:r>
              <a:rPr lang="de-DE" sz="1150" b="0" i="0" kern="1200" dirty="0">
                <a:solidFill>
                  <a:schemeClr val="tx1"/>
                </a:solidFill>
                <a:effectLst/>
                <a:latin typeface="+mn-lt"/>
                <a:ea typeface="+mn-ea"/>
                <a:cs typeface="+mn-cs"/>
              </a:rPr>
              <a:t> in </a:t>
            </a:r>
            <a:r>
              <a:rPr lang="de-DE" sz="1150" b="0" i="0" kern="1200" dirty="0" err="1">
                <a:solidFill>
                  <a:schemeClr val="tx1"/>
                </a:solidFill>
                <a:effectLst/>
                <a:latin typeface="+mn-lt"/>
                <a:ea typeface="+mn-ea"/>
                <a:cs typeface="+mn-cs"/>
              </a:rPr>
              <a:t>basements</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that</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demarcate</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district</a:t>
            </a:r>
            <a:r>
              <a:rPr lang="de-DE" sz="1150" b="0" i="0" kern="1200" dirty="0">
                <a:solidFill>
                  <a:schemeClr val="tx1"/>
                </a:solidFill>
                <a:effectLst/>
                <a:latin typeface="+mn-lt"/>
                <a:ea typeface="+mn-ea"/>
                <a:cs typeface="+mn-cs"/>
              </a:rPr>
              <a:t> and </a:t>
            </a:r>
            <a:r>
              <a:rPr lang="de-DE" sz="1150" b="0" i="0" kern="1200" dirty="0" err="1">
                <a:solidFill>
                  <a:schemeClr val="tx1"/>
                </a:solidFill>
                <a:effectLst/>
                <a:latin typeface="+mn-lt"/>
                <a:ea typeface="+mn-ea"/>
                <a:cs typeface="+mn-cs"/>
              </a:rPr>
              <a:t>communal</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systems</a:t>
            </a:r>
            <a:r>
              <a:rPr lang="de-DE" sz="1150" b="0" i="0" kern="1200" dirty="0">
                <a:solidFill>
                  <a:schemeClr val="tx1"/>
                </a:solidFill>
                <a:effectLst/>
                <a:latin typeface="+mn-lt"/>
                <a:ea typeface="+mn-ea"/>
                <a:cs typeface="+mn-cs"/>
              </a:rPr>
              <a:t>.</a:t>
            </a:r>
          </a:p>
          <a:p>
            <a:r>
              <a:rPr lang="de-DE" sz="1150" b="1" i="0" kern="1200" dirty="0" err="1">
                <a:solidFill>
                  <a:schemeClr val="tx1"/>
                </a:solidFill>
                <a:effectLst/>
                <a:latin typeface="+mn-lt"/>
                <a:ea typeface="+mn-ea"/>
                <a:cs typeface="+mn-cs"/>
              </a:rPr>
              <a:t>Communal</a:t>
            </a:r>
            <a:r>
              <a:rPr lang="de-DE" sz="1150" b="1" i="0" kern="1200" dirty="0">
                <a:solidFill>
                  <a:schemeClr val="tx1"/>
                </a:solidFill>
                <a:effectLst/>
                <a:latin typeface="+mn-lt"/>
                <a:ea typeface="+mn-ea"/>
                <a:cs typeface="+mn-cs"/>
              </a:rPr>
              <a:t> Distribution Network:</a:t>
            </a:r>
            <a:r>
              <a:rPr lang="de-DE" sz="1150" b="0" i="0" kern="1200" dirty="0">
                <a:solidFill>
                  <a:schemeClr val="tx1"/>
                </a:solidFill>
                <a:effectLst/>
                <a:latin typeface="+mn-lt"/>
                <a:ea typeface="+mn-ea"/>
                <a:cs typeface="+mn-cs"/>
              </a:rPr>
              <a:t> Internal </a:t>
            </a:r>
            <a:r>
              <a:rPr lang="de-DE" sz="1150" b="0" i="0" kern="1200" dirty="0" err="1">
                <a:solidFill>
                  <a:schemeClr val="tx1"/>
                </a:solidFill>
                <a:effectLst/>
                <a:latin typeface="+mn-lt"/>
                <a:ea typeface="+mn-ea"/>
                <a:cs typeface="+mn-cs"/>
              </a:rPr>
              <a:t>building</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pipework</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risers</a:t>
            </a:r>
            <a:r>
              <a:rPr lang="de-DE" sz="1150" b="0" i="0" kern="1200" dirty="0">
                <a:solidFill>
                  <a:schemeClr val="tx1"/>
                </a:solidFill>
                <a:effectLst/>
                <a:latin typeface="+mn-lt"/>
                <a:ea typeface="+mn-ea"/>
                <a:cs typeface="+mn-cs"/>
              </a:rPr>
              <a:t>/</a:t>
            </a:r>
            <a:r>
              <a:rPr lang="de-DE" sz="1150" b="0" i="0" kern="1200" dirty="0" err="1">
                <a:solidFill>
                  <a:schemeClr val="tx1"/>
                </a:solidFill>
                <a:effectLst/>
                <a:latin typeface="+mn-lt"/>
                <a:ea typeface="+mn-ea"/>
                <a:cs typeface="+mn-cs"/>
              </a:rPr>
              <a:t>laterals</a:t>
            </a:r>
            <a:r>
              <a:rPr lang="de-DE" sz="1150" b="0" i="0" kern="1200" dirty="0">
                <a:solidFill>
                  <a:schemeClr val="tx1"/>
                </a:solidFill>
                <a:effectLst/>
                <a:latin typeface="+mn-lt"/>
                <a:ea typeface="+mn-ea"/>
                <a:cs typeface="+mn-cs"/>
              </a:rPr>
              <a:t>).</a:t>
            </a:r>
          </a:p>
          <a:p>
            <a:r>
              <a:rPr lang="de-DE" sz="1150" b="1" i="0" kern="1200" dirty="0">
                <a:solidFill>
                  <a:schemeClr val="tx1"/>
                </a:solidFill>
                <a:effectLst/>
                <a:latin typeface="+mn-lt"/>
                <a:ea typeface="+mn-ea"/>
                <a:cs typeface="+mn-cs"/>
              </a:rPr>
              <a:t>Consumer Connection (The </a:t>
            </a:r>
            <a:r>
              <a:rPr lang="de-DE" sz="1150" b="1" i="0" kern="1200" dirty="0" err="1">
                <a:solidFill>
                  <a:schemeClr val="tx1"/>
                </a:solidFill>
                <a:effectLst/>
                <a:latin typeface="+mn-lt"/>
                <a:ea typeface="+mn-ea"/>
                <a:cs typeface="+mn-cs"/>
              </a:rPr>
              <a:t>Dwelling</a:t>
            </a:r>
            <a:r>
              <a:rPr lang="de-DE" sz="1150" b="1" i="0" kern="1200" dirty="0">
                <a:solidFill>
                  <a:schemeClr val="tx1"/>
                </a:solidFill>
                <a:effectLst/>
                <a:latin typeface="+mn-lt"/>
                <a:ea typeface="+mn-ea"/>
                <a:cs typeface="+mn-cs"/>
              </a:rPr>
              <a:t> Link):</a:t>
            </a:r>
            <a:r>
              <a:rPr lang="de-DE" sz="1150" b="0" i="0" kern="1200" dirty="0">
                <a:solidFill>
                  <a:schemeClr val="tx1"/>
                </a:solidFill>
                <a:effectLst/>
                <a:latin typeface="+mn-lt"/>
                <a:ea typeface="+mn-ea"/>
                <a:cs typeface="+mn-cs"/>
              </a:rPr>
              <a:t> The HIU </a:t>
            </a:r>
            <a:r>
              <a:rPr lang="de-DE" sz="1150" b="0" i="0" kern="1200" dirty="0" err="1">
                <a:solidFill>
                  <a:schemeClr val="tx1"/>
                </a:solidFill>
                <a:effectLst/>
                <a:latin typeface="+mn-lt"/>
                <a:ea typeface="+mn-ea"/>
                <a:cs typeface="+mn-cs"/>
              </a:rPr>
              <a:t>that</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controls</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heat</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flow</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into</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the</a:t>
            </a:r>
            <a:r>
              <a:rPr lang="de-DE" sz="1150" b="0" i="0" kern="1200" dirty="0">
                <a:solidFill>
                  <a:schemeClr val="tx1"/>
                </a:solidFill>
                <a:effectLst/>
                <a:latin typeface="+mn-lt"/>
                <a:ea typeface="+mn-ea"/>
                <a:cs typeface="+mn-cs"/>
              </a:rPr>
              <a:t> final </a:t>
            </a:r>
            <a:r>
              <a:rPr lang="de-DE" sz="1150" b="0" i="0" kern="1200" dirty="0" err="1">
                <a:solidFill>
                  <a:schemeClr val="tx1"/>
                </a:solidFill>
                <a:effectLst/>
                <a:latin typeface="+mn-lt"/>
                <a:ea typeface="+mn-ea"/>
                <a:cs typeface="+mn-cs"/>
              </a:rPr>
              <a:t>system</a:t>
            </a:r>
            <a:r>
              <a:rPr lang="de-DE" sz="1150" b="0" i="0" kern="1200" dirty="0">
                <a:solidFill>
                  <a:schemeClr val="tx1"/>
                </a:solidFill>
                <a:effectLst/>
                <a:latin typeface="+mn-lt"/>
                <a:ea typeface="+mn-ea"/>
                <a:cs typeface="+mn-cs"/>
              </a:rPr>
              <a:t>.</a:t>
            </a:r>
          </a:p>
          <a:p>
            <a:r>
              <a:rPr lang="de-DE" sz="1150" b="1" i="0" kern="1200" dirty="0">
                <a:solidFill>
                  <a:schemeClr val="tx1"/>
                </a:solidFill>
                <a:effectLst/>
                <a:latin typeface="+mn-lt"/>
                <a:ea typeface="+mn-ea"/>
                <a:cs typeface="+mn-cs"/>
              </a:rPr>
              <a:t>Consumer Heat System:</a:t>
            </a:r>
            <a:r>
              <a:rPr lang="de-DE" sz="1150" b="0" i="0" kern="1200" dirty="0">
                <a:solidFill>
                  <a:schemeClr val="tx1"/>
                </a:solidFill>
                <a:effectLst/>
                <a:latin typeface="+mn-lt"/>
                <a:ea typeface="+mn-ea"/>
                <a:cs typeface="+mn-cs"/>
              </a:rPr>
              <a:t> The </a:t>
            </a:r>
            <a:r>
              <a:rPr lang="de-DE" sz="1150" b="0" i="0" kern="1200" dirty="0" err="1">
                <a:solidFill>
                  <a:schemeClr val="tx1"/>
                </a:solidFill>
                <a:effectLst/>
                <a:latin typeface="+mn-lt"/>
                <a:ea typeface="+mn-ea"/>
                <a:cs typeface="+mn-cs"/>
              </a:rPr>
              <a:t>radiators</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underfloor</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heating</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or</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cylinders</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inside</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the</a:t>
            </a:r>
            <a:r>
              <a:rPr lang="de-DE" sz="1150" b="0" i="0" kern="1200" dirty="0">
                <a:solidFill>
                  <a:schemeClr val="tx1"/>
                </a:solidFill>
                <a:effectLst/>
                <a:latin typeface="+mn-lt"/>
                <a:ea typeface="+mn-ea"/>
                <a:cs typeface="+mn-cs"/>
              </a:rPr>
              <a:t> </a:t>
            </a:r>
            <a:r>
              <a:rPr lang="de-DE" sz="1150" b="0" i="0" kern="1200" dirty="0" err="1">
                <a:solidFill>
                  <a:schemeClr val="tx1"/>
                </a:solidFill>
                <a:effectLst/>
                <a:latin typeface="+mn-lt"/>
                <a:ea typeface="+mn-ea"/>
                <a:cs typeface="+mn-cs"/>
              </a:rPr>
              <a:t>dwelling</a:t>
            </a:r>
            <a:endParaRPr lang="de-DE" sz="1150" b="0" i="0" kern="1200" dirty="0">
              <a:solidFill>
                <a:schemeClr val="tx1"/>
              </a:solidFill>
              <a:effectLst/>
              <a:latin typeface="+mn-lt"/>
              <a:ea typeface="+mn-ea"/>
              <a:cs typeface="+mn-cs"/>
            </a:endParaRPr>
          </a:p>
          <a:p>
            <a:endParaRPr lang="de-DE" sz="1150" b="0" i="0" kern="1200" dirty="0">
              <a:solidFill>
                <a:schemeClr val="tx1"/>
              </a:solidFill>
              <a:effectLst/>
              <a:latin typeface="+mn-lt"/>
              <a:ea typeface="+mn-ea"/>
              <a:cs typeface="+mn-cs"/>
            </a:endParaRPr>
          </a:p>
          <a:p>
            <a:endParaRPr lang="de-DE" dirty="0"/>
          </a:p>
        </p:txBody>
      </p:sp>
    </p:spTree>
    <p:extLst>
      <p:ext uri="{BB962C8B-B14F-4D97-AF65-F5344CB8AC3E}">
        <p14:creationId xmlns:p14="http://schemas.microsoft.com/office/powerpoint/2010/main" val="19365248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The </a:t>
            </a:r>
            <a:r>
              <a:rPr lang="de-DE" dirty="0" err="1"/>
              <a:t>building</a:t>
            </a:r>
            <a:r>
              <a:rPr lang="de-DE" dirty="0"/>
              <a:t> </a:t>
            </a:r>
            <a:r>
              <a:rPr lang="de-DE" dirty="0" err="1"/>
              <a:t>substation</a:t>
            </a:r>
            <a:r>
              <a:rPr lang="de-DE" dirty="0"/>
              <a:t> </a:t>
            </a:r>
            <a:r>
              <a:rPr lang="de-DE" dirty="0" err="1"/>
              <a:t>is</a:t>
            </a:r>
            <a:r>
              <a:rPr lang="de-DE" dirty="0"/>
              <a:t> </a:t>
            </a:r>
            <a:r>
              <a:rPr lang="de-DE" dirty="0" err="1"/>
              <a:t>the</a:t>
            </a:r>
            <a:r>
              <a:rPr lang="de-DE" dirty="0"/>
              <a:t> </a:t>
            </a:r>
            <a:r>
              <a:rPr lang="de-DE" dirty="0" err="1"/>
              <a:t>first</a:t>
            </a:r>
            <a:r>
              <a:rPr lang="de-DE" dirty="0"/>
              <a:t> </a:t>
            </a:r>
            <a:r>
              <a:rPr lang="de-DE" dirty="0" err="1"/>
              <a:t>major</a:t>
            </a:r>
            <a:r>
              <a:rPr lang="de-DE" dirty="0"/>
              <a:t> </a:t>
            </a:r>
            <a:r>
              <a:rPr lang="de-DE" dirty="0" err="1"/>
              <a:t>control</a:t>
            </a:r>
            <a:r>
              <a:rPr lang="de-DE" dirty="0"/>
              <a:t> and </a:t>
            </a:r>
            <a:r>
              <a:rPr lang="de-DE" dirty="0" err="1"/>
              <a:t>transfer</a:t>
            </a:r>
            <a:r>
              <a:rPr lang="de-DE" dirty="0"/>
              <a:t> </a:t>
            </a:r>
            <a:r>
              <a:rPr lang="de-DE" dirty="0" err="1"/>
              <a:t>point</a:t>
            </a:r>
            <a:r>
              <a:rPr lang="de-DE" dirty="0"/>
              <a:t> </a:t>
            </a:r>
            <a:r>
              <a:rPr lang="de-DE" dirty="0" err="1"/>
              <a:t>inside</a:t>
            </a:r>
            <a:r>
              <a:rPr lang="de-DE" dirty="0"/>
              <a:t> </a:t>
            </a:r>
            <a:r>
              <a:rPr lang="de-DE" dirty="0" err="1"/>
              <a:t>the</a:t>
            </a:r>
            <a:r>
              <a:rPr lang="de-DE" dirty="0"/>
              <a:t> </a:t>
            </a:r>
            <a:r>
              <a:rPr lang="de-DE" dirty="0" err="1"/>
              <a:t>consumer’s</a:t>
            </a:r>
            <a:r>
              <a:rPr lang="de-DE" dirty="0"/>
              <a:t> </a:t>
            </a:r>
            <a:r>
              <a:rPr lang="de-DE" dirty="0" err="1"/>
              <a:t>premises</a:t>
            </a:r>
            <a:r>
              <a:rPr lang="de-DE" dirty="0"/>
              <a:t>. </a:t>
            </a:r>
          </a:p>
          <a:p>
            <a:endParaRPr lang="de-DE" dirty="0"/>
          </a:p>
          <a:p>
            <a:r>
              <a:rPr lang="de-DE" sz="1200" dirty="0">
                <a:solidFill>
                  <a:srgbClr val="C00000"/>
                </a:solidFill>
                <a:latin typeface="Calibri" panose="020F0502020204030204" pitchFamily="34" charset="0"/>
                <a:ea typeface="Calibri" panose="020F0502020204030204" pitchFamily="34" charset="0"/>
                <a:cs typeface="Calibri" panose="020F0502020204030204" pitchFamily="34" charset="0"/>
              </a:rPr>
              <a:t>ADD PHOTO OF BUILDING </a:t>
            </a:r>
          </a:p>
          <a:p>
            <a:r>
              <a:rPr lang="de-DE" sz="1200" dirty="0">
                <a:solidFill>
                  <a:srgbClr val="C00000"/>
                </a:solidFill>
                <a:latin typeface="Calibri" panose="020F0502020204030204" pitchFamily="34" charset="0"/>
                <a:ea typeface="Calibri" panose="020F0502020204030204" pitchFamily="34" charset="0"/>
                <a:cs typeface="Calibri" panose="020F0502020204030204" pitchFamily="34" charset="0"/>
              </a:rPr>
              <a:t>HEATING SUBSTATION</a:t>
            </a:r>
          </a:p>
          <a:p>
            <a:r>
              <a:rPr lang="de-DE" sz="1200" dirty="0">
                <a:solidFill>
                  <a:srgbClr val="C00000"/>
                </a:solidFill>
                <a:latin typeface="Calibri" panose="020F0502020204030204" pitchFamily="34" charset="0"/>
                <a:ea typeface="Calibri" panose="020F0502020204030204" pitchFamily="34" charset="0"/>
                <a:cs typeface="Calibri" panose="020F0502020204030204" pitchFamily="34" charset="0"/>
              </a:rPr>
              <a:t>(</a:t>
            </a:r>
            <a:r>
              <a:rPr lang="de-DE" sz="1200" dirty="0" err="1">
                <a:solidFill>
                  <a:srgbClr val="C00000"/>
                </a:solidFill>
                <a:latin typeface="Calibri" panose="020F0502020204030204" pitchFamily="34" charset="0"/>
                <a:ea typeface="Calibri" panose="020F0502020204030204" pitchFamily="34" charset="0"/>
                <a:cs typeface="Calibri" panose="020F0502020204030204" pitchFamily="34" charset="0"/>
              </a:rPr>
              <a:t>similar</a:t>
            </a:r>
            <a:r>
              <a:rPr lang="de-DE" sz="1200" dirty="0">
                <a:solidFill>
                  <a:srgbClr val="C00000"/>
                </a:solidFill>
                <a:latin typeface="Calibri" panose="020F0502020204030204" pitchFamily="34" charset="0"/>
                <a:ea typeface="Calibri" panose="020F0502020204030204" pitchFamily="34" charset="0"/>
                <a:cs typeface="Calibri" panose="020F0502020204030204" pitchFamily="34" charset="0"/>
              </a:rPr>
              <a:t> </a:t>
            </a:r>
            <a:r>
              <a:rPr lang="de-DE" sz="1200" dirty="0" err="1">
                <a:solidFill>
                  <a:srgbClr val="C00000"/>
                </a:solidFill>
                <a:latin typeface="Calibri" panose="020F0502020204030204" pitchFamily="34" charset="0"/>
                <a:ea typeface="Calibri" panose="020F0502020204030204" pitchFamily="34" charset="0"/>
                <a:cs typeface="Calibri" panose="020F0502020204030204" pitchFamily="34" charset="0"/>
              </a:rPr>
              <a:t>as</a:t>
            </a:r>
            <a:r>
              <a:rPr lang="de-DE" sz="1200" dirty="0">
                <a:solidFill>
                  <a:srgbClr val="C00000"/>
                </a:solidFill>
                <a:latin typeface="Calibri" panose="020F0502020204030204" pitchFamily="34" charset="0"/>
                <a:ea typeface="Calibri" panose="020F0502020204030204" pitchFamily="34" charset="0"/>
                <a:cs typeface="Calibri" panose="020F0502020204030204" pitchFamily="34" charset="0"/>
              </a:rPr>
              <a:t> on </a:t>
            </a:r>
            <a:r>
              <a:rPr lang="de-DE" sz="1200" dirty="0" err="1">
                <a:solidFill>
                  <a:srgbClr val="C00000"/>
                </a:solidFill>
                <a:latin typeface="Calibri" panose="020F0502020204030204" pitchFamily="34" charset="0"/>
                <a:ea typeface="Calibri" panose="020F0502020204030204" pitchFamily="34" charset="0"/>
                <a:cs typeface="Calibri" panose="020F0502020204030204" pitchFamily="34" charset="0"/>
              </a:rPr>
              <a:t>the</a:t>
            </a:r>
            <a:r>
              <a:rPr lang="de-DE" sz="1200" dirty="0">
                <a:solidFill>
                  <a:srgbClr val="C00000"/>
                </a:solidFill>
                <a:latin typeface="Calibri" panose="020F0502020204030204" pitchFamily="34" charset="0"/>
                <a:ea typeface="Calibri" panose="020F0502020204030204" pitchFamily="34" charset="0"/>
                <a:cs typeface="Calibri" panose="020F0502020204030204" pitchFamily="34" charset="0"/>
              </a:rPr>
              <a:t> </a:t>
            </a:r>
            <a:r>
              <a:rPr lang="de-DE" sz="1200" dirty="0" err="1">
                <a:solidFill>
                  <a:srgbClr val="C00000"/>
                </a:solidFill>
                <a:latin typeface="Calibri" panose="020F0502020204030204" pitchFamily="34" charset="0"/>
                <a:ea typeface="Calibri" panose="020F0502020204030204" pitchFamily="34" charset="0"/>
                <a:cs typeface="Calibri" panose="020F0502020204030204" pitchFamily="34" charset="0"/>
              </a:rPr>
              <a:t>slide</a:t>
            </a:r>
            <a:r>
              <a:rPr lang="de-DE" sz="1200" dirty="0">
                <a:solidFill>
                  <a:srgbClr val="C00000"/>
                </a:solidFill>
                <a:latin typeface="Calibri" panose="020F0502020204030204" pitchFamily="34" charset="0"/>
                <a:ea typeface="Calibri" panose="020F0502020204030204" pitchFamily="34" charset="0"/>
                <a:cs typeface="Calibri" panose="020F0502020204030204" pitchFamily="34" charset="0"/>
              </a:rPr>
              <a:t>, </a:t>
            </a:r>
          </a:p>
          <a:p>
            <a:r>
              <a:rPr lang="de-DE" sz="1200" dirty="0">
                <a:solidFill>
                  <a:srgbClr val="C00000"/>
                </a:solidFill>
                <a:latin typeface="Calibri" panose="020F0502020204030204" pitchFamily="34" charset="0"/>
                <a:ea typeface="Calibri" panose="020F0502020204030204" pitchFamily="34" charset="0"/>
                <a:cs typeface="Calibri" panose="020F0502020204030204" pitchFamily="34" charset="0"/>
              </a:rPr>
              <a:t>but check </a:t>
            </a:r>
            <a:r>
              <a:rPr lang="de-DE" sz="1200" dirty="0" err="1">
                <a:solidFill>
                  <a:srgbClr val="C00000"/>
                </a:solidFill>
                <a:latin typeface="Calibri" panose="020F0502020204030204" pitchFamily="34" charset="0"/>
                <a:ea typeface="Calibri" panose="020F0502020204030204" pitchFamily="34" charset="0"/>
                <a:cs typeface="Calibri" panose="020F0502020204030204" pitchFamily="34" charset="0"/>
              </a:rPr>
              <a:t>copyright</a:t>
            </a:r>
            <a:r>
              <a:rPr lang="de-DE" sz="1200" dirty="0">
                <a:solidFill>
                  <a:srgbClr val="C00000"/>
                </a:solidFill>
                <a:latin typeface="Calibri" panose="020F0502020204030204" pitchFamily="34" charset="0"/>
                <a:ea typeface="Calibri" panose="020F0502020204030204" pitchFamily="34" charset="0"/>
                <a:cs typeface="Calibri" panose="020F0502020204030204" pitchFamily="34" charset="0"/>
              </a:rPr>
              <a:t>)</a:t>
            </a:r>
          </a:p>
          <a:p>
            <a:endParaRPr lang="de-DE" dirty="0"/>
          </a:p>
          <a:p>
            <a:endParaRPr lang="de-DE" dirty="0"/>
          </a:p>
          <a:p>
            <a:r>
              <a:rPr lang="en-US" b="1" dirty="0"/>
              <a:t>Direct substations: </a:t>
            </a:r>
            <a:r>
              <a:rPr lang="en-US" dirty="0"/>
              <a:t>network water flows directly into the building system; features isolation valves and meters but fewer complex components.</a:t>
            </a:r>
          </a:p>
          <a:p>
            <a:r>
              <a:rPr lang="en-US" b="1" dirty="0"/>
              <a:t>Indirect substations</a:t>
            </a:r>
            <a:r>
              <a:rPr lang="en-US" dirty="0"/>
              <a:t>: systems are separated by a plate heat exchanger (</a:t>
            </a:r>
            <a:r>
              <a:rPr lang="de-DE" dirty="0" err="1"/>
              <a:t>provides</a:t>
            </a:r>
            <a:r>
              <a:rPr lang="de-DE" dirty="0"/>
              <a:t> </a:t>
            </a:r>
            <a:r>
              <a:rPr lang="de-DE" dirty="0" err="1"/>
              <a:t>hydraulic</a:t>
            </a:r>
            <a:r>
              <a:rPr lang="de-DE" dirty="0"/>
              <a:t> </a:t>
            </a:r>
            <a:r>
              <a:rPr lang="de-DE" dirty="0" err="1"/>
              <a:t>separation</a:t>
            </a:r>
            <a:r>
              <a:rPr lang="de-DE" dirty="0"/>
              <a:t>)</a:t>
            </a:r>
            <a:r>
              <a:rPr lang="en-US" dirty="0"/>
              <a:t>. Includes pumps, control valves, filters, metering system.</a:t>
            </a:r>
          </a:p>
          <a:p>
            <a:endParaRPr lang="en-US" dirty="0"/>
          </a:p>
          <a:p>
            <a:r>
              <a:rPr lang="en-US" dirty="0"/>
              <a:t>The indirect substations are most common in modern EU practice.</a:t>
            </a:r>
            <a:endParaRPr lang="de-DE" dirty="0"/>
          </a:p>
          <a:p>
            <a:endParaRPr lang="de-DE" dirty="0"/>
          </a:p>
        </p:txBody>
      </p:sp>
    </p:spTree>
    <p:extLst>
      <p:ext uri="{BB962C8B-B14F-4D97-AF65-F5344CB8AC3E}">
        <p14:creationId xmlns:p14="http://schemas.microsoft.com/office/powerpoint/2010/main" val="34455824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err="1"/>
              <a:t>Indirect</a:t>
            </a:r>
            <a:r>
              <a:rPr lang="de-DE" dirty="0"/>
              <a:t> </a:t>
            </a:r>
            <a:r>
              <a:rPr lang="de-DE" dirty="0" err="1"/>
              <a:t>connections</a:t>
            </a:r>
            <a:r>
              <a:rPr lang="de-DE" dirty="0"/>
              <a:t> </a:t>
            </a:r>
            <a:r>
              <a:rPr lang="de-DE" dirty="0" err="1"/>
              <a:t>are</a:t>
            </a:r>
            <a:r>
              <a:rPr lang="de-DE" dirty="0"/>
              <a:t> </a:t>
            </a:r>
            <a:r>
              <a:rPr lang="de-DE" dirty="0" err="1"/>
              <a:t>commonly</a:t>
            </a:r>
            <a:r>
              <a:rPr lang="de-DE" dirty="0"/>
              <a:t> </a:t>
            </a:r>
            <a:r>
              <a:rPr lang="de-DE" dirty="0" err="1"/>
              <a:t>used</a:t>
            </a:r>
            <a:r>
              <a:rPr lang="de-DE" dirty="0"/>
              <a:t> </a:t>
            </a:r>
            <a:r>
              <a:rPr lang="de-DE" dirty="0" err="1"/>
              <a:t>where</a:t>
            </a:r>
            <a:r>
              <a:rPr lang="de-DE" dirty="0"/>
              <a:t> </a:t>
            </a:r>
            <a:r>
              <a:rPr lang="de-DE" dirty="0" err="1"/>
              <a:t>hydraulic</a:t>
            </a:r>
            <a:r>
              <a:rPr lang="de-DE" dirty="0"/>
              <a:t> </a:t>
            </a:r>
            <a:r>
              <a:rPr lang="de-DE" dirty="0" err="1"/>
              <a:t>separation</a:t>
            </a:r>
            <a:r>
              <a:rPr lang="de-DE" dirty="0"/>
              <a:t> and </a:t>
            </a:r>
            <a:r>
              <a:rPr lang="de-DE" dirty="0" err="1"/>
              <a:t>independent</a:t>
            </a:r>
            <a:r>
              <a:rPr lang="de-DE" dirty="0"/>
              <a:t> building-</a:t>
            </a:r>
            <a:r>
              <a:rPr lang="de-DE" dirty="0" err="1"/>
              <a:t>side</a:t>
            </a:r>
            <a:r>
              <a:rPr lang="de-DE" dirty="0"/>
              <a:t> </a:t>
            </a:r>
            <a:r>
              <a:rPr lang="de-DE" dirty="0" err="1"/>
              <a:t>operation</a:t>
            </a:r>
            <a:r>
              <a:rPr lang="de-DE" dirty="0"/>
              <a:t> </a:t>
            </a:r>
            <a:r>
              <a:rPr lang="de-DE" dirty="0" err="1"/>
              <a:t>are</a:t>
            </a:r>
            <a:r>
              <a:rPr lang="de-DE" dirty="0"/>
              <a:t> </a:t>
            </a:r>
            <a:r>
              <a:rPr lang="de-DE" dirty="0" err="1"/>
              <a:t>required</a:t>
            </a:r>
            <a:r>
              <a:rPr lang="de-DE" dirty="0"/>
              <a:t>, but </a:t>
            </a:r>
            <a:r>
              <a:rPr lang="de-DE" dirty="0" err="1"/>
              <a:t>they</a:t>
            </a:r>
            <a:r>
              <a:rPr lang="de-DE" dirty="0"/>
              <a:t> </a:t>
            </a:r>
            <a:r>
              <a:rPr lang="de-DE" dirty="0" err="1"/>
              <a:t>are</a:t>
            </a:r>
            <a:r>
              <a:rPr lang="de-DE" dirty="0"/>
              <a:t> not </a:t>
            </a:r>
            <a:r>
              <a:rPr lang="de-DE" dirty="0" err="1"/>
              <a:t>universally</a:t>
            </a:r>
            <a:r>
              <a:rPr lang="de-DE" dirty="0"/>
              <a:t> </a:t>
            </a:r>
            <a:r>
              <a:rPr lang="de-DE" dirty="0" err="1"/>
              <a:t>necessary</a:t>
            </a:r>
            <a:r>
              <a:rPr lang="de-DE" dirty="0"/>
              <a:t>.</a:t>
            </a:r>
          </a:p>
        </p:txBody>
      </p:sp>
    </p:spTree>
    <p:extLst>
      <p:ext uri="{BB962C8B-B14F-4D97-AF65-F5344CB8AC3E}">
        <p14:creationId xmlns:p14="http://schemas.microsoft.com/office/powerpoint/2010/main" val="14394519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Schematic prepared by Copilot</a:t>
            </a:r>
            <a:endParaRPr lang="de-DE" dirty="0"/>
          </a:p>
        </p:txBody>
      </p:sp>
    </p:spTree>
    <p:extLst>
      <p:ext uri="{BB962C8B-B14F-4D97-AF65-F5344CB8AC3E}">
        <p14:creationId xmlns:p14="http://schemas.microsoft.com/office/powerpoint/2010/main" val="36387739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de-DE" b="1" dirty="0"/>
              <a:t>Plate </a:t>
            </a:r>
            <a:r>
              <a:rPr lang="de-DE" b="1" dirty="0" err="1"/>
              <a:t>heat</a:t>
            </a:r>
            <a:r>
              <a:rPr lang="de-DE" b="1" dirty="0"/>
              <a:t> </a:t>
            </a:r>
            <a:r>
              <a:rPr lang="de-DE" b="1" dirty="0" err="1"/>
              <a:t>exchanger</a:t>
            </a:r>
            <a:r>
              <a:rPr lang="de-DE" b="1" dirty="0"/>
              <a:t> (PHE)</a:t>
            </a:r>
            <a:r>
              <a:rPr lang="de-DE" dirty="0"/>
              <a:t> </a:t>
            </a:r>
            <a:r>
              <a:rPr lang="de-DE" dirty="0" err="1"/>
              <a:t>to</a:t>
            </a:r>
            <a:r>
              <a:rPr lang="de-DE" dirty="0"/>
              <a:t> </a:t>
            </a:r>
            <a:r>
              <a:rPr lang="de-DE" dirty="0" err="1"/>
              <a:t>transfer</a:t>
            </a:r>
            <a:r>
              <a:rPr lang="de-DE" dirty="0"/>
              <a:t> </a:t>
            </a:r>
            <a:r>
              <a:rPr lang="de-DE" dirty="0" err="1"/>
              <a:t>heat</a:t>
            </a:r>
            <a:r>
              <a:rPr lang="de-DE" dirty="0"/>
              <a:t> </a:t>
            </a:r>
            <a:r>
              <a:rPr lang="de-DE" dirty="0" err="1"/>
              <a:t>without</a:t>
            </a:r>
            <a:r>
              <a:rPr lang="de-DE" dirty="0"/>
              <a:t> </a:t>
            </a:r>
            <a:r>
              <a:rPr lang="de-DE" dirty="0" err="1"/>
              <a:t>mixing</a:t>
            </a:r>
            <a:r>
              <a:rPr lang="de-DE" dirty="0"/>
              <a:t> </a:t>
            </a:r>
            <a:r>
              <a:rPr lang="de-DE" dirty="0" err="1"/>
              <a:t>fluids</a:t>
            </a:r>
            <a:r>
              <a:rPr lang="de-DE" dirty="0"/>
              <a:t>.</a:t>
            </a:r>
          </a:p>
          <a:p>
            <a:pPr marL="342900" indent="-342900">
              <a:buFont typeface="Arial" panose="020B0604020202020204" pitchFamily="34" charset="0"/>
              <a:buChar char="•"/>
            </a:pPr>
            <a:r>
              <a:rPr lang="de-DE" b="1" dirty="0" err="1"/>
              <a:t>Secondary</a:t>
            </a:r>
            <a:r>
              <a:rPr lang="de-DE" b="1" dirty="0"/>
              <a:t> </a:t>
            </a:r>
            <a:r>
              <a:rPr lang="de-DE" b="1" dirty="0" err="1"/>
              <a:t>distribution</a:t>
            </a:r>
            <a:r>
              <a:rPr lang="de-DE" b="1" dirty="0"/>
              <a:t> pump </a:t>
            </a:r>
            <a:r>
              <a:rPr lang="de-DE" dirty="0" err="1"/>
              <a:t>with</a:t>
            </a:r>
            <a:r>
              <a:rPr lang="de-DE" dirty="0"/>
              <a:t> variable </a:t>
            </a:r>
            <a:r>
              <a:rPr lang="de-DE" dirty="0" err="1"/>
              <a:t>speed</a:t>
            </a:r>
            <a:r>
              <a:rPr lang="de-DE" dirty="0"/>
              <a:t> </a:t>
            </a:r>
            <a:r>
              <a:rPr lang="de-DE" dirty="0" err="1"/>
              <a:t>to</a:t>
            </a:r>
            <a:r>
              <a:rPr lang="de-DE" dirty="0"/>
              <a:t> match </a:t>
            </a:r>
            <a:r>
              <a:rPr lang="de-DE" dirty="0" err="1"/>
              <a:t>the</a:t>
            </a:r>
            <a:r>
              <a:rPr lang="de-DE" dirty="0"/>
              <a:t> </a:t>
            </a:r>
            <a:r>
              <a:rPr lang="de-DE" dirty="0" err="1"/>
              <a:t>varying</a:t>
            </a:r>
            <a:r>
              <a:rPr lang="de-DE" dirty="0"/>
              <a:t> </a:t>
            </a:r>
            <a:r>
              <a:rPr lang="de-DE" dirty="0" err="1"/>
              <a:t>flow</a:t>
            </a:r>
            <a:r>
              <a:rPr lang="de-DE" dirty="0"/>
              <a:t> </a:t>
            </a:r>
            <a:r>
              <a:rPr lang="de-DE" dirty="0" err="1"/>
              <a:t>demands</a:t>
            </a:r>
            <a:r>
              <a:rPr lang="de-DE" dirty="0"/>
              <a:t> </a:t>
            </a:r>
            <a:r>
              <a:rPr lang="de-DE" dirty="0" err="1"/>
              <a:t>of</a:t>
            </a:r>
            <a:r>
              <a:rPr lang="de-DE" dirty="0"/>
              <a:t> </a:t>
            </a:r>
            <a:r>
              <a:rPr lang="de-DE" dirty="0" err="1"/>
              <a:t>the</a:t>
            </a:r>
            <a:r>
              <a:rPr lang="de-DE" dirty="0"/>
              <a:t> </a:t>
            </a:r>
            <a:r>
              <a:rPr lang="de-DE" dirty="0" err="1"/>
              <a:t>building</a:t>
            </a:r>
            <a:r>
              <a:rPr lang="de-DE" dirty="0"/>
              <a:t>.</a:t>
            </a:r>
          </a:p>
          <a:p>
            <a:pPr marL="342900" indent="-342900">
              <a:buFont typeface="Arial" panose="020B0604020202020204" pitchFamily="34" charset="0"/>
              <a:buChar char="•"/>
            </a:pPr>
            <a:r>
              <a:rPr lang="de-DE" b="1" dirty="0"/>
              <a:t>Expansion </a:t>
            </a:r>
            <a:r>
              <a:rPr lang="de-DE" b="1" dirty="0" err="1"/>
              <a:t>vessel</a:t>
            </a:r>
            <a:r>
              <a:rPr lang="de-DE" b="1" dirty="0"/>
              <a:t> </a:t>
            </a:r>
            <a:r>
              <a:rPr lang="de-DE" dirty="0" err="1"/>
              <a:t>for</a:t>
            </a:r>
            <a:r>
              <a:rPr lang="de-DE" dirty="0"/>
              <a:t> </a:t>
            </a:r>
            <a:r>
              <a:rPr lang="de-DE" dirty="0" err="1"/>
              <a:t>maintaining</a:t>
            </a:r>
            <a:r>
              <a:rPr lang="de-DE" dirty="0"/>
              <a:t> </a:t>
            </a:r>
            <a:r>
              <a:rPr lang="de-DE" dirty="0" err="1"/>
              <a:t>system</a:t>
            </a:r>
            <a:r>
              <a:rPr lang="de-DE" dirty="0"/>
              <a:t> </a:t>
            </a:r>
            <a:r>
              <a:rPr lang="de-DE" dirty="0" err="1"/>
              <a:t>pressure</a:t>
            </a:r>
            <a:r>
              <a:rPr lang="de-DE" dirty="0"/>
              <a:t>.</a:t>
            </a:r>
          </a:p>
          <a:p>
            <a:pPr marL="342900" indent="-342900">
              <a:buFont typeface="Arial" panose="020B0604020202020204" pitchFamily="34" charset="0"/>
              <a:buChar char="•"/>
            </a:pPr>
            <a:r>
              <a:rPr lang="en-US" b="1" dirty="0"/>
              <a:t>Two-port valves</a:t>
            </a:r>
            <a:r>
              <a:rPr lang="en-US" dirty="0"/>
              <a:t> </a:t>
            </a:r>
            <a:r>
              <a:rPr lang="de-DE" dirty="0" err="1"/>
              <a:t>modulate</a:t>
            </a:r>
            <a:r>
              <a:rPr lang="de-DE" dirty="0"/>
              <a:t> </a:t>
            </a:r>
            <a:r>
              <a:rPr lang="de-DE" dirty="0" err="1"/>
              <a:t>the</a:t>
            </a:r>
            <a:r>
              <a:rPr lang="de-DE" dirty="0"/>
              <a:t> </a:t>
            </a:r>
            <a:r>
              <a:rPr lang="de-DE" dirty="0" err="1"/>
              <a:t>primary</a:t>
            </a:r>
            <a:r>
              <a:rPr lang="de-DE" dirty="0"/>
              <a:t> </a:t>
            </a:r>
            <a:r>
              <a:rPr lang="de-DE" dirty="0" err="1"/>
              <a:t>flow</a:t>
            </a:r>
            <a:r>
              <a:rPr lang="de-DE" dirty="0"/>
              <a:t> in </a:t>
            </a:r>
            <a:r>
              <a:rPr lang="de-DE" dirty="0" err="1"/>
              <a:t>response</a:t>
            </a:r>
            <a:r>
              <a:rPr lang="de-DE" dirty="0"/>
              <a:t> </a:t>
            </a:r>
            <a:r>
              <a:rPr lang="de-DE" dirty="0" err="1"/>
              <a:t>to</a:t>
            </a:r>
            <a:r>
              <a:rPr lang="de-DE" dirty="0"/>
              <a:t> </a:t>
            </a:r>
            <a:r>
              <a:rPr lang="de-DE" dirty="0" err="1"/>
              <a:t>building</a:t>
            </a:r>
            <a:r>
              <a:rPr lang="de-DE" dirty="0"/>
              <a:t> </a:t>
            </a:r>
            <a:r>
              <a:rPr lang="de-DE" dirty="0" err="1"/>
              <a:t>demand</a:t>
            </a:r>
            <a:r>
              <a:rPr lang="en-US" dirty="0"/>
              <a:t>, </a:t>
            </a:r>
            <a:r>
              <a:rPr lang="de-DE" dirty="0" err="1"/>
              <a:t>modulating</a:t>
            </a:r>
            <a:r>
              <a:rPr lang="de-DE" dirty="0"/>
              <a:t> </a:t>
            </a:r>
            <a:r>
              <a:rPr lang="de-DE" dirty="0" err="1"/>
              <a:t>primary</a:t>
            </a:r>
            <a:r>
              <a:rPr lang="de-DE" dirty="0"/>
              <a:t> </a:t>
            </a:r>
            <a:r>
              <a:rPr lang="de-DE" dirty="0" err="1"/>
              <a:t>flow</a:t>
            </a:r>
            <a:r>
              <a:rPr lang="de-DE" dirty="0"/>
              <a:t> </a:t>
            </a:r>
            <a:r>
              <a:rPr lang="de-DE" dirty="0" err="1"/>
              <a:t>to</a:t>
            </a:r>
            <a:r>
              <a:rPr lang="de-DE" dirty="0"/>
              <a:t> match </a:t>
            </a:r>
            <a:r>
              <a:rPr lang="de-DE" dirty="0" err="1"/>
              <a:t>demand</a:t>
            </a:r>
            <a:r>
              <a:rPr lang="de-DE" dirty="0"/>
              <a:t> and </a:t>
            </a:r>
            <a:r>
              <a:rPr lang="de-DE" dirty="0" err="1"/>
              <a:t>supporting</a:t>
            </a:r>
            <a:r>
              <a:rPr lang="de-DE" dirty="0"/>
              <a:t> </a:t>
            </a:r>
            <a:r>
              <a:rPr lang="de-DE" dirty="0" err="1"/>
              <a:t>low</a:t>
            </a:r>
            <a:r>
              <a:rPr lang="de-DE" dirty="0"/>
              <a:t> </a:t>
            </a:r>
            <a:r>
              <a:rPr lang="de-DE" dirty="0" err="1"/>
              <a:t>return-temperature</a:t>
            </a:r>
            <a:r>
              <a:rPr lang="de-DE" dirty="0"/>
              <a:t> </a:t>
            </a:r>
            <a:r>
              <a:rPr lang="de-DE" dirty="0" err="1"/>
              <a:t>operation</a:t>
            </a:r>
            <a:r>
              <a:rPr lang="de-DE" dirty="0"/>
              <a:t> </a:t>
            </a:r>
            <a:r>
              <a:rPr lang="de-DE" dirty="0" err="1"/>
              <a:t>when</a:t>
            </a:r>
            <a:r>
              <a:rPr lang="de-DE" dirty="0"/>
              <a:t> </a:t>
            </a:r>
            <a:r>
              <a:rPr lang="de-DE" dirty="0" err="1"/>
              <a:t>correctly</a:t>
            </a:r>
            <a:r>
              <a:rPr lang="de-DE" dirty="0"/>
              <a:t> </a:t>
            </a:r>
            <a:r>
              <a:rPr lang="de-DE" dirty="0" err="1"/>
              <a:t>sized</a:t>
            </a:r>
            <a:r>
              <a:rPr lang="de-DE" dirty="0"/>
              <a:t>, </a:t>
            </a:r>
            <a:r>
              <a:rPr lang="de-DE" dirty="0" err="1"/>
              <a:t>controlled</a:t>
            </a:r>
            <a:r>
              <a:rPr lang="de-DE" dirty="0"/>
              <a:t> and </a:t>
            </a:r>
            <a:r>
              <a:rPr lang="de-DE" dirty="0" err="1"/>
              <a:t>commissioned</a:t>
            </a:r>
            <a:r>
              <a:rPr lang="en-US" dirty="0"/>
              <a:t>.</a:t>
            </a:r>
          </a:p>
          <a:p>
            <a:pPr marL="342900" indent="-342900">
              <a:buFont typeface="Arial" panose="020B0604020202020204" pitchFamily="34" charset="0"/>
              <a:buChar char="•"/>
            </a:pPr>
            <a:r>
              <a:rPr lang="en-US" b="1" dirty="0"/>
              <a:t>Differential pressure control valve (DPCV)</a:t>
            </a:r>
            <a:r>
              <a:rPr lang="en-US" dirty="0"/>
              <a:t> maintains a stable pressure difference across the system.</a:t>
            </a:r>
          </a:p>
          <a:p>
            <a:pPr marL="342900" indent="-342900">
              <a:buFont typeface="Arial" panose="020B0604020202020204" pitchFamily="34" charset="0"/>
              <a:buChar char="•"/>
            </a:pPr>
            <a:r>
              <a:rPr lang="en-US" b="1" dirty="0"/>
              <a:t>Strainer</a:t>
            </a:r>
            <a:r>
              <a:rPr lang="en-US" dirty="0"/>
              <a:t> to protect the sensitive heat exchanger plates and meters from debris within the network water.</a:t>
            </a:r>
            <a:endParaRPr lang="de-DE" dirty="0"/>
          </a:p>
          <a:p>
            <a:endParaRPr lang="de-DE" dirty="0"/>
          </a:p>
        </p:txBody>
      </p:sp>
    </p:spTree>
    <p:extLst>
      <p:ext uri="{BB962C8B-B14F-4D97-AF65-F5344CB8AC3E}">
        <p14:creationId xmlns:p14="http://schemas.microsoft.com/office/powerpoint/2010/main" val="39909385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err="1"/>
              <a:t>We</a:t>
            </a:r>
            <a:r>
              <a:rPr lang="de-DE" dirty="0"/>
              <a:t> </a:t>
            </a:r>
            <a:r>
              <a:rPr lang="de-DE" dirty="0" err="1"/>
              <a:t>have</a:t>
            </a:r>
            <a:r>
              <a:rPr lang="de-DE" dirty="0"/>
              <a:t> </a:t>
            </a:r>
            <a:r>
              <a:rPr lang="de-DE" dirty="0" err="1"/>
              <a:t>examined</a:t>
            </a:r>
            <a:r>
              <a:rPr lang="de-DE" dirty="0"/>
              <a:t> </a:t>
            </a:r>
            <a:r>
              <a:rPr lang="de-DE" dirty="0" err="1"/>
              <a:t>the</a:t>
            </a:r>
            <a:r>
              <a:rPr lang="de-DE" dirty="0"/>
              <a:t> interface </a:t>
            </a:r>
            <a:r>
              <a:rPr lang="de-DE" dirty="0" err="1"/>
              <a:t>serving</a:t>
            </a:r>
            <a:r>
              <a:rPr lang="de-DE" dirty="0"/>
              <a:t> </a:t>
            </a:r>
            <a:r>
              <a:rPr lang="de-DE" dirty="0" err="1"/>
              <a:t>the</a:t>
            </a:r>
            <a:r>
              <a:rPr lang="de-DE" dirty="0"/>
              <a:t> </a:t>
            </a:r>
            <a:r>
              <a:rPr lang="de-DE" dirty="0" err="1"/>
              <a:t>whole</a:t>
            </a:r>
            <a:r>
              <a:rPr lang="de-DE" dirty="0"/>
              <a:t> </a:t>
            </a:r>
            <a:r>
              <a:rPr lang="de-DE" dirty="0" err="1"/>
              <a:t>building</a:t>
            </a:r>
            <a:r>
              <a:rPr lang="de-DE" dirty="0"/>
              <a:t>. The </a:t>
            </a:r>
            <a:r>
              <a:rPr lang="de-DE" dirty="0" err="1"/>
              <a:t>next</a:t>
            </a:r>
            <a:r>
              <a:rPr lang="de-DE" dirty="0"/>
              <a:t> </a:t>
            </a:r>
            <a:r>
              <a:rPr lang="de-DE" dirty="0" err="1"/>
              <a:t>step</a:t>
            </a:r>
            <a:r>
              <a:rPr lang="de-DE" dirty="0"/>
              <a:t> </a:t>
            </a:r>
            <a:r>
              <a:rPr lang="de-DE" dirty="0" err="1"/>
              <a:t>is</a:t>
            </a:r>
            <a:r>
              <a:rPr lang="de-DE" dirty="0"/>
              <a:t> </a:t>
            </a:r>
            <a:r>
              <a:rPr lang="de-DE" dirty="0" err="1"/>
              <a:t>the</a:t>
            </a:r>
            <a:r>
              <a:rPr lang="de-DE" dirty="0"/>
              <a:t> </a:t>
            </a:r>
            <a:r>
              <a:rPr lang="de-DE" dirty="0" err="1"/>
              <a:t>smaller</a:t>
            </a:r>
            <a:r>
              <a:rPr lang="de-DE" dirty="0"/>
              <a:t> interface </a:t>
            </a:r>
            <a:r>
              <a:rPr lang="de-DE" dirty="0" err="1"/>
              <a:t>that</a:t>
            </a:r>
            <a:r>
              <a:rPr lang="de-DE" dirty="0"/>
              <a:t> </a:t>
            </a:r>
            <a:r>
              <a:rPr lang="de-DE" dirty="0" err="1"/>
              <a:t>controls</a:t>
            </a:r>
            <a:r>
              <a:rPr lang="de-DE" dirty="0"/>
              <a:t> </a:t>
            </a:r>
            <a:r>
              <a:rPr lang="de-DE" dirty="0" err="1"/>
              <a:t>heat</a:t>
            </a:r>
            <a:r>
              <a:rPr lang="de-DE" dirty="0"/>
              <a:t> </a:t>
            </a:r>
            <a:r>
              <a:rPr lang="de-DE" dirty="0" err="1"/>
              <a:t>delivery</a:t>
            </a:r>
            <a:r>
              <a:rPr lang="de-DE" dirty="0"/>
              <a:t> </a:t>
            </a:r>
            <a:r>
              <a:rPr lang="de-DE" dirty="0" err="1"/>
              <a:t>to</a:t>
            </a:r>
            <a:r>
              <a:rPr lang="de-DE" dirty="0"/>
              <a:t> an individual </a:t>
            </a:r>
            <a:r>
              <a:rPr lang="de-DE" dirty="0" err="1"/>
              <a:t>dwelling</a:t>
            </a:r>
            <a:r>
              <a:rPr lang="de-DE" dirty="0"/>
              <a:t> </a:t>
            </a:r>
            <a:r>
              <a:rPr lang="de-DE" dirty="0" err="1"/>
              <a:t>or</a:t>
            </a:r>
            <a:r>
              <a:rPr lang="de-DE" dirty="0"/>
              <a:t> </a:t>
            </a:r>
            <a:r>
              <a:rPr lang="de-DE" dirty="0" err="1"/>
              <a:t>consumer</a:t>
            </a:r>
            <a:r>
              <a:rPr lang="de-DE" dirty="0"/>
              <a:t>: </a:t>
            </a:r>
            <a:r>
              <a:rPr lang="de-DE" dirty="0" err="1"/>
              <a:t>the</a:t>
            </a:r>
            <a:r>
              <a:rPr lang="de-DE" dirty="0"/>
              <a:t> Heat Interface Unit.</a:t>
            </a:r>
          </a:p>
        </p:txBody>
      </p:sp>
    </p:spTree>
    <p:extLst>
      <p:ext uri="{BB962C8B-B14F-4D97-AF65-F5344CB8AC3E}">
        <p14:creationId xmlns:p14="http://schemas.microsoft.com/office/powerpoint/2010/main" val="26111551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 from personal archive. Can be changed to another</a:t>
            </a:r>
            <a:endParaRPr lang="de-DE" dirty="0"/>
          </a:p>
        </p:txBody>
      </p:sp>
    </p:spTree>
    <p:extLst>
      <p:ext uri="{BB962C8B-B14F-4D97-AF65-F5344CB8AC3E}">
        <p14:creationId xmlns:p14="http://schemas.microsoft.com/office/powerpoint/2010/main" val="41733343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 Danfoss </a:t>
            </a:r>
            <a:r>
              <a:rPr lang="en-US" dirty="0" err="1"/>
              <a:t>EvoFlat</a:t>
            </a:r>
            <a:endParaRPr lang="en-US" dirty="0"/>
          </a:p>
          <a:p>
            <a:r>
              <a:rPr lang="en-US" dirty="0"/>
              <a:t>Flat station for single - family, semi - detached and terraced houses as well as flats</a:t>
            </a:r>
            <a:endParaRPr lang="de-DE" dirty="0"/>
          </a:p>
          <a:p>
            <a:endParaRPr lang="de-DE" dirty="0"/>
          </a:p>
        </p:txBody>
      </p:sp>
    </p:spTree>
    <p:extLst>
      <p:ext uri="{BB962C8B-B14F-4D97-AF65-F5344CB8AC3E}">
        <p14:creationId xmlns:p14="http://schemas.microsoft.com/office/powerpoint/2010/main" val="14240731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 from personal archive.</a:t>
            </a:r>
          </a:p>
          <a:p>
            <a:endParaRPr lang="en-US" dirty="0"/>
          </a:p>
          <a:p>
            <a:r>
              <a:rPr lang="de-DE" dirty="0"/>
              <a:t>A </a:t>
            </a:r>
            <a:r>
              <a:rPr lang="de-DE" dirty="0" err="1"/>
              <a:t>meter</a:t>
            </a:r>
            <a:r>
              <a:rPr lang="de-DE" dirty="0"/>
              <a:t> </a:t>
            </a:r>
            <a:r>
              <a:rPr lang="de-DE" dirty="0" err="1"/>
              <a:t>only</a:t>
            </a:r>
            <a:r>
              <a:rPr lang="de-DE" dirty="0"/>
              <a:t> </a:t>
            </a:r>
            <a:r>
              <a:rPr lang="de-DE" dirty="0" err="1"/>
              <a:t>describes</a:t>
            </a:r>
            <a:r>
              <a:rPr lang="de-DE" dirty="0"/>
              <a:t> </a:t>
            </a:r>
            <a:r>
              <a:rPr lang="de-DE" dirty="0" err="1"/>
              <a:t>the</a:t>
            </a:r>
            <a:r>
              <a:rPr lang="de-DE" dirty="0"/>
              <a:t> </a:t>
            </a:r>
            <a:r>
              <a:rPr lang="de-DE" dirty="0" err="1"/>
              <a:t>heat</a:t>
            </a:r>
            <a:r>
              <a:rPr lang="de-DE" dirty="0"/>
              <a:t> </a:t>
            </a:r>
            <a:r>
              <a:rPr lang="de-DE" dirty="0" err="1"/>
              <a:t>crossing</a:t>
            </a:r>
            <a:r>
              <a:rPr lang="de-DE" dirty="0"/>
              <a:t> </a:t>
            </a:r>
            <a:r>
              <a:rPr lang="de-DE" dirty="0" err="1"/>
              <a:t>its</a:t>
            </a:r>
            <a:r>
              <a:rPr lang="de-DE" dirty="0"/>
              <a:t> </a:t>
            </a:r>
            <a:r>
              <a:rPr lang="de-DE" dirty="0" err="1"/>
              <a:t>measurement</a:t>
            </a:r>
            <a:r>
              <a:rPr lang="de-DE" dirty="0"/>
              <a:t> </a:t>
            </a:r>
            <a:r>
              <a:rPr lang="de-DE" dirty="0" err="1"/>
              <a:t>boundary</a:t>
            </a:r>
            <a:r>
              <a:rPr lang="de-DE" dirty="0"/>
              <a:t>. </a:t>
            </a:r>
            <a:r>
              <a:rPr lang="de-DE" dirty="0" err="1"/>
              <a:t>Its</a:t>
            </a:r>
            <a:r>
              <a:rPr lang="de-DE" dirty="0"/>
              <a:t> </a:t>
            </a:r>
            <a:r>
              <a:rPr lang="de-DE" dirty="0" err="1"/>
              <a:t>location</a:t>
            </a:r>
            <a:r>
              <a:rPr lang="de-DE" dirty="0"/>
              <a:t> </a:t>
            </a:r>
            <a:r>
              <a:rPr lang="de-DE" dirty="0" err="1"/>
              <a:t>determines</a:t>
            </a:r>
            <a:r>
              <a:rPr lang="de-DE" dirty="0"/>
              <a:t> </a:t>
            </a:r>
            <a:r>
              <a:rPr lang="de-DE" dirty="0" err="1"/>
              <a:t>what</a:t>
            </a:r>
            <a:r>
              <a:rPr lang="de-DE" dirty="0"/>
              <a:t> </a:t>
            </a:r>
            <a:r>
              <a:rPr lang="de-DE" dirty="0" err="1"/>
              <a:t>the</a:t>
            </a:r>
            <a:r>
              <a:rPr lang="de-DE" dirty="0"/>
              <a:t> </a:t>
            </a:r>
            <a:r>
              <a:rPr lang="de-DE" dirty="0" err="1"/>
              <a:t>reading</a:t>
            </a:r>
            <a:r>
              <a:rPr lang="de-DE" dirty="0"/>
              <a:t> </a:t>
            </a:r>
            <a:r>
              <a:rPr lang="de-DE" dirty="0" err="1"/>
              <a:t>represents</a:t>
            </a:r>
            <a:r>
              <a:rPr lang="de-DE" dirty="0"/>
              <a:t>.</a:t>
            </a:r>
          </a:p>
        </p:txBody>
      </p:sp>
    </p:spTree>
    <p:extLst>
      <p:ext uri="{BB962C8B-B14F-4D97-AF65-F5344CB8AC3E}">
        <p14:creationId xmlns:p14="http://schemas.microsoft.com/office/powerpoint/2010/main" val="19162053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A </a:t>
            </a:r>
            <a:r>
              <a:rPr lang="de-DE" dirty="0" err="1"/>
              <a:t>complete</a:t>
            </a:r>
            <a:r>
              <a:rPr lang="de-DE" dirty="0"/>
              <a:t> </a:t>
            </a:r>
            <a:r>
              <a:rPr lang="de-DE" dirty="0" err="1"/>
              <a:t>heat-metering</a:t>
            </a:r>
            <a:r>
              <a:rPr lang="de-DE" dirty="0"/>
              <a:t> </a:t>
            </a:r>
            <a:r>
              <a:rPr lang="de-DE" dirty="0" err="1"/>
              <a:t>installation</a:t>
            </a:r>
            <a:r>
              <a:rPr lang="de-DE" dirty="0"/>
              <a:t> </a:t>
            </a:r>
            <a:r>
              <a:rPr lang="de-DE" dirty="0" err="1"/>
              <a:t>normally</a:t>
            </a:r>
            <a:r>
              <a:rPr lang="de-DE" dirty="0"/>
              <a:t> </a:t>
            </a:r>
            <a:r>
              <a:rPr lang="de-DE" dirty="0" err="1"/>
              <a:t>includes</a:t>
            </a:r>
            <a:r>
              <a:rPr lang="de-DE" dirty="0"/>
              <a:t>:</a:t>
            </a:r>
          </a:p>
          <a:p>
            <a:r>
              <a:rPr lang="de-DE" dirty="0"/>
              <a:t>a </a:t>
            </a:r>
            <a:r>
              <a:rPr lang="de-DE" b="1" dirty="0" err="1"/>
              <a:t>flow</a:t>
            </a:r>
            <a:r>
              <a:rPr lang="de-DE" b="1" dirty="0"/>
              <a:t> </a:t>
            </a:r>
            <a:r>
              <a:rPr lang="de-DE" b="1" dirty="0" err="1"/>
              <a:t>sensor</a:t>
            </a:r>
            <a:r>
              <a:rPr lang="de-DE" dirty="0"/>
              <a:t> </a:t>
            </a:r>
          </a:p>
          <a:p>
            <a:r>
              <a:rPr lang="de-DE" dirty="0"/>
              <a:t>a </a:t>
            </a:r>
            <a:r>
              <a:rPr lang="de-DE" b="1" dirty="0" err="1"/>
              <a:t>matched</a:t>
            </a:r>
            <a:r>
              <a:rPr lang="de-DE" b="1" dirty="0"/>
              <a:t> </a:t>
            </a:r>
            <a:r>
              <a:rPr lang="de-DE" b="1" dirty="0" err="1"/>
              <a:t>supply</a:t>
            </a:r>
            <a:r>
              <a:rPr lang="de-DE" b="1" dirty="0"/>
              <a:t> and </a:t>
            </a:r>
            <a:r>
              <a:rPr lang="de-DE" b="1" dirty="0" err="1"/>
              <a:t>return</a:t>
            </a:r>
            <a:r>
              <a:rPr lang="de-DE" b="1" dirty="0"/>
              <a:t> </a:t>
            </a:r>
            <a:r>
              <a:rPr lang="de-DE" b="1" dirty="0" err="1"/>
              <a:t>temperature</a:t>
            </a:r>
            <a:r>
              <a:rPr lang="de-DE" b="1" dirty="0"/>
              <a:t>-sensor pair</a:t>
            </a:r>
            <a:r>
              <a:rPr lang="de-DE" dirty="0"/>
              <a:t> </a:t>
            </a:r>
          </a:p>
          <a:p>
            <a:r>
              <a:rPr lang="de-DE" dirty="0"/>
              <a:t>a </a:t>
            </a:r>
            <a:r>
              <a:rPr lang="de-DE" b="1" dirty="0" err="1"/>
              <a:t>calculator</a:t>
            </a:r>
            <a:r>
              <a:rPr lang="de-DE" b="1" dirty="0"/>
              <a:t>/</a:t>
            </a:r>
            <a:r>
              <a:rPr lang="de-DE" b="1" dirty="0" err="1"/>
              <a:t>register</a:t>
            </a:r>
            <a:r>
              <a:rPr lang="de-DE" dirty="0"/>
              <a:t> </a:t>
            </a:r>
          </a:p>
          <a:p>
            <a:r>
              <a:rPr lang="de-DE" dirty="0" err="1"/>
              <a:t>sensor</a:t>
            </a:r>
            <a:r>
              <a:rPr lang="de-DE" dirty="0"/>
              <a:t> </a:t>
            </a:r>
            <a:r>
              <a:rPr lang="de-DE" dirty="0" err="1"/>
              <a:t>pockets</a:t>
            </a:r>
            <a:r>
              <a:rPr lang="de-DE" dirty="0"/>
              <a:t>, </a:t>
            </a:r>
            <a:r>
              <a:rPr lang="de-DE" dirty="0" err="1"/>
              <a:t>cables</a:t>
            </a:r>
            <a:r>
              <a:rPr lang="de-DE" dirty="0"/>
              <a:t> </a:t>
            </a:r>
            <a:r>
              <a:rPr lang="de-DE" dirty="0" err="1"/>
              <a:t>or</a:t>
            </a:r>
            <a:r>
              <a:rPr lang="de-DE" dirty="0"/>
              <a:t> </a:t>
            </a:r>
            <a:r>
              <a:rPr lang="de-DE" dirty="0" err="1"/>
              <a:t>integrated</a:t>
            </a:r>
            <a:r>
              <a:rPr lang="de-DE" dirty="0"/>
              <a:t> </a:t>
            </a:r>
            <a:r>
              <a:rPr lang="de-DE" dirty="0" err="1"/>
              <a:t>sensors</a:t>
            </a:r>
            <a:r>
              <a:rPr lang="de-DE" dirty="0"/>
              <a:t> </a:t>
            </a:r>
          </a:p>
          <a:p>
            <a:r>
              <a:rPr lang="de-DE" dirty="0"/>
              <a:t>a </a:t>
            </a:r>
            <a:r>
              <a:rPr lang="de-DE" dirty="0" err="1"/>
              <a:t>local</a:t>
            </a:r>
            <a:r>
              <a:rPr lang="de-DE" dirty="0"/>
              <a:t> </a:t>
            </a:r>
            <a:r>
              <a:rPr lang="de-DE" dirty="0" err="1"/>
              <a:t>display</a:t>
            </a:r>
            <a:r>
              <a:rPr lang="de-DE" dirty="0"/>
              <a:t> and/</a:t>
            </a:r>
            <a:r>
              <a:rPr lang="de-DE" dirty="0" err="1"/>
              <a:t>or</a:t>
            </a:r>
            <a:r>
              <a:rPr lang="de-DE" dirty="0"/>
              <a:t> </a:t>
            </a:r>
            <a:r>
              <a:rPr lang="de-DE" dirty="0" err="1"/>
              <a:t>communication</a:t>
            </a:r>
            <a:r>
              <a:rPr lang="de-DE" dirty="0"/>
              <a:t> </a:t>
            </a:r>
            <a:r>
              <a:rPr lang="de-DE" dirty="0" err="1"/>
              <a:t>connection</a:t>
            </a:r>
            <a:r>
              <a:rPr lang="de-DE" dirty="0"/>
              <a:t> </a:t>
            </a:r>
          </a:p>
          <a:p>
            <a:r>
              <a:rPr lang="de-DE" dirty="0" err="1"/>
              <a:t>identification</a:t>
            </a:r>
            <a:r>
              <a:rPr lang="de-DE" dirty="0"/>
              <a:t> and legal-</a:t>
            </a:r>
            <a:r>
              <a:rPr lang="de-DE" dirty="0" err="1"/>
              <a:t>metrology</a:t>
            </a:r>
            <a:r>
              <a:rPr lang="de-DE" dirty="0"/>
              <a:t> </a:t>
            </a:r>
            <a:r>
              <a:rPr lang="de-DE" dirty="0" err="1"/>
              <a:t>markings</a:t>
            </a:r>
            <a:r>
              <a:rPr lang="de-DE" dirty="0"/>
              <a:t> </a:t>
            </a:r>
            <a:r>
              <a:rPr lang="de-DE" dirty="0" err="1"/>
              <a:t>where</a:t>
            </a:r>
            <a:r>
              <a:rPr lang="de-DE" dirty="0"/>
              <a:t> </a:t>
            </a:r>
            <a:r>
              <a:rPr lang="de-DE" dirty="0" err="1"/>
              <a:t>required</a:t>
            </a:r>
            <a:endParaRPr lang="de-DE" dirty="0"/>
          </a:p>
        </p:txBody>
      </p:sp>
    </p:spTree>
    <p:extLst>
      <p:ext uri="{BB962C8B-B14F-4D97-AF65-F5344CB8AC3E}">
        <p14:creationId xmlns:p14="http://schemas.microsoft.com/office/powerpoint/2010/main" val="10490895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3339336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At </a:t>
            </a:r>
            <a:r>
              <a:rPr lang="de-DE" dirty="0" err="1"/>
              <a:t>dwelling</a:t>
            </a:r>
            <a:r>
              <a:rPr lang="de-DE" dirty="0"/>
              <a:t> </a:t>
            </a:r>
            <a:r>
              <a:rPr lang="de-DE" dirty="0" err="1"/>
              <a:t>level</a:t>
            </a:r>
            <a:r>
              <a:rPr lang="de-DE" dirty="0"/>
              <a:t>, </a:t>
            </a:r>
            <a:r>
              <a:rPr lang="de-DE" dirty="0" err="1"/>
              <a:t>the</a:t>
            </a:r>
            <a:r>
              <a:rPr lang="de-DE" dirty="0"/>
              <a:t> </a:t>
            </a:r>
            <a:r>
              <a:rPr lang="de-DE" dirty="0" err="1"/>
              <a:t>meter</a:t>
            </a:r>
            <a:r>
              <a:rPr lang="de-DE" dirty="0"/>
              <a:t> </a:t>
            </a:r>
            <a:r>
              <a:rPr lang="de-DE" dirty="0" err="1"/>
              <a:t>may</a:t>
            </a:r>
            <a:r>
              <a:rPr lang="de-DE" dirty="0"/>
              <a:t> </a:t>
            </a:r>
            <a:r>
              <a:rPr lang="de-DE" dirty="0" err="1"/>
              <a:t>be</a:t>
            </a:r>
            <a:r>
              <a:rPr lang="de-DE" dirty="0"/>
              <a:t>: </a:t>
            </a:r>
            <a:br>
              <a:rPr lang="de-DE" dirty="0"/>
            </a:br>
            <a:r>
              <a:rPr lang="de-DE" dirty="0" err="1"/>
              <a:t>integrated</a:t>
            </a:r>
            <a:r>
              <a:rPr lang="de-DE" dirty="0"/>
              <a:t> </a:t>
            </a:r>
            <a:r>
              <a:rPr lang="de-DE" dirty="0" err="1"/>
              <a:t>into</a:t>
            </a:r>
            <a:r>
              <a:rPr lang="de-DE" dirty="0"/>
              <a:t> a </a:t>
            </a:r>
            <a:r>
              <a:rPr lang="de-DE" dirty="0" err="1"/>
              <a:t>packaged</a:t>
            </a:r>
            <a:r>
              <a:rPr lang="de-DE" dirty="0"/>
              <a:t> HIU</a:t>
            </a:r>
            <a:br>
              <a:rPr lang="de-DE" dirty="0"/>
            </a:br>
            <a:r>
              <a:rPr lang="de-DE" dirty="0" err="1"/>
              <a:t>installed</a:t>
            </a:r>
            <a:r>
              <a:rPr lang="de-DE" dirty="0"/>
              <a:t> </a:t>
            </a:r>
            <a:r>
              <a:rPr lang="de-DE" dirty="0" err="1"/>
              <a:t>next</a:t>
            </a:r>
            <a:r>
              <a:rPr lang="de-DE" dirty="0"/>
              <a:t> </a:t>
            </a:r>
            <a:r>
              <a:rPr lang="de-DE" dirty="0" err="1"/>
              <a:t>to</a:t>
            </a:r>
            <a:r>
              <a:rPr lang="de-DE" dirty="0"/>
              <a:t> a </a:t>
            </a:r>
            <a:r>
              <a:rPr lang="de-DE" dirty="0" err="1"/>
              <a:t>balancing</a:t>
            </a:r>
            <a:r>
              <a:rPr lang="de-DE" dirty="0"/>
              <a:t> </a:t>
            </a:r>
            <a:r>
              <a:rPr lang="de-DE" dirty="0" err="1"/>
              <a:t>or</a:t>
            </a:r>
            <a:r>
              <a:rPr lang="de-DE" dirty="0"/>
              <a:t> </a:t>
            </a:r>
            <a:r>
              <a:rPr lang="de-DE" dirty="0" err="1"/>
              <a:t>control</a:t>
            </a:r>
            <a:r>
              <a:rPr lang="de-DE" dirty="0"/>
              <a:t> </a:t>
            </a:r>
            <a:r>
              <a:rPr lang="de-DE" dirty="0" err="1"/>
              <a:t>valve</a:t>
            </a:r>
            <a:r>
              <a:rPr lang="de-DE" dirty="0"/>
              <a:t> </a:t>
            </a:r>
          </a:p>
          <a:p>
            <a:r>
              <a:rPr lang="de-DE" dirty="0" err="1"/>
              <a:t>used</a:t>
            </a:r>
            <a:r>
              <a:rPr lang="de-DE" dirty="0"/>
              <a:t> </a:t>
            </a:r>
            <a:r>
              <a:rPr lang="de-DE" dirty="0" err="1"/>
              <a:t>with</a:t>
            </a:r>
            <a:r>
              <a:rPr lang="de-DE" dirty="0"/>
              <a:t> a </a:t>
            </a:r>
            <a:r>
              <a:rPr lang="de-DE" dirty="0" err="1"/>
              <a:t>direct</a:t>
            </a:r>
            <a:r>
              <a:rPr lang="de-DE" dirty="0"/>
              <a:t> </a:t>
            </a:r>
            <a:r>
              <a:rPr lang="de-DE" dirty="0" err="1"/>
              <a:t>heating</a:t>
            </a:r>
            <a:r>
              <a:rPr lang="de-DE" dirty="0"/>
              <a:t> </a:t>
            </a:r>
            <a:r>
              <a:rPr lang="de-DE" dirty="0" err="1"/>
              <a:t>connection</a:t>
            </a:r>
            <a:r>
              <a:rPr lang="de-DE" dirty="0"/>
              <a:t> </a:t>
            </a:r>
          </a:p>
          <a:p>
            <a:r>
              <a:rPr lang="de-DE" dirty="0" err="1"/>
              <a:t>used</a:t>
            </a:r>
            <a:r>
              <a:rPr lang="de-DE" dirty="0"/>
              <a:t> </a:t>
            </a:r>
            <a:r>
              <a:rPr lang="de-DE" dirty="0" err="1"/>
              <a:t>with</a:t>
            </a:r>
            <a:r>
              <a:rPr lang="de-DE" dirty="0"/>
              <a:t> an </a:t>
            </a:r>
            <a:r>
              <a:rPr lang="de-DE" dirty="0" err="1"/>
              <a:t>indirect</a:t>
            </a:r>
            <a:r>
              <a:rPr lang="de-DE" dirty="0"/>
              <a:t> HIU </a:t>
            </a:r>
            <a:r>
              <a:rPr lang="de-DE" dirty="0" err="1"/>
              <a:t>containing</a:t>
            </a:r>
            <a:r>
              <a:rPr lang="de-DE" dirty="0"/>
              <a:t> a </a:t>
            </a:r>
            <a:r>
              <a:rPr lang="de-DE" dirty="0" err="1"/>
              <a:t>heat</a:t>
            </a:r>
            <a:r>
              <a:rPr lang="de-DE" dirty="0"/>
              <a:t> </a:t>
            </a:r>
            <a:r>
              <a:rPr lang="de-DE" dirty="0" err="1"/>
              <a:t>exchanger</a:t>
            </a:r>
            <a:endParaRPr lang="de-DE" dirty="0"/>
          </a:p>
          <a:p>
            <a:endParaRPr lang="de-DE" dirty="0"/>
          </a:p>
        </p:txBody>
      </p:sp>
    </p:spTree>
    <p:extLst>
      <p:ext uri="{BB962C8B-B14F-4D97-AF65-F5344CB8AC3E}">
        <p14:creationId xmlns:p14="http://schemas.microsoft.com/office/powerpoint/2010/main" val="17485412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ΔT </a:t>
            </a:r>
            <a:r>
              <a:rPr lang="de-DE" dirty="0" err="1"/>
              <a:t>is</a:t>
            </a:r>
            <a:r>
              <a:rPr lang="de-DE" dirty="0"/>
              <a:t> </a:t>
            </a:r>
            <a:r>
              <a:rPr lang="de-DE" b="1" dirty="0"/>
              <a:t>4°C</a:t>
            </a:r>
            <a:r>
              <a:rPr lang="de-DE" dirty="0"/>
              <a:t>. </a:t>
            </a:r>
          </a:p>
          <a:p>
            <a:r>
              <a:rPr lang="de-DE" dirty="0"/>
              <a:t>1.95 kW</a:t>
            </a:r>
          </a:p>
          <a:p>
            <a:r>
              <a:rPr lang="de-DE" dirty="0" err="1"/>
              <a:t>may</a:t>
            </a:r>
            <a:r>
              <a:rPr lang="de-DE" dirty="0"/>
              <a:t> </a:t>
            </a:r>
            <a:r>
              <a:rPr lang="de-DE" dirty="0" err="1"/>
              <a:t>indicate</a:t>
            </a:r>
            <a:r>
              <a:rPr lang="de-DE" dirty="0"/>
              <a:t> </a:t>
            </a:r>
            <a:r>
              <a:rPr lang="de-DE" dirty="0" err="1"/>
              <a:t>excessive</a:t>
            </a:r>
            <a:r>
              <a:rPr lang="de-DE" dirty="0"/>
              <a:t> </a:t>
            </a:r>
            <a:r>
              <a:rPr lang="de-DE" dirty="0" err="1"/>
              <a:t>circulation</a:t>
            </a:r>
            <a:r>
              <a:rPr lang="de-DE" dirty="0"/>
              <a:t>, </a:t>
            </a:r>
            <a:r>
              <a:rPr lang="de-DE" dirty="0" err="1"/>
              <a:t>bypass</a:t>
            </a:r>
            <a:r>
              <a:rPr lang="de-DE" dirty="0"/>
              <a:t> </a:t>
            </a:r>
            <a:r>
              <a:rPr lang="de-DE" dirty="0" err="1"/>
              <a:t>flow</a:t>
            </a:r>
            <a:r>
              <a:rPr lang="de-DE" dirty="0"/>
              <a:t>, </a:t>
            </a:r>
            <a:r>
              <a:rPr lang="de-DE" dirty="0" err="1"/>
              <a:t>keep</a:t>
            </a:r>
            <a:r>
              <a:rPr lang="de-DE" dirty="0"/>
              <a:t>-warm </a:t>
            </a:r>
            <a:r>
              <a:rPr lang="de-DE" dirty="0" err="1"/>
              <a:t>operation</a:t>
            </a:r>
            <a:r>
              <a:rPr lang="de-DE" dirty="0"/>
              <a:t> </a:t>
            </a:r>
            <a:r>
              <a:rPr lang="de-DE" dirty="0" err="1"/>
              <a:t>or</a:t>
            </a:r>
            <a:r>
              <a:rPr lang="de-DE" dirty="0"/>
              <a:t> </a:t>
            </a:r>
            <a:r>
              <a:rPr lang="de-DE" dirty="0" err="1"/>
              <a:t>poor</a:t>
            </a:r>
            <a:r>
              <a:rPr lang="de-DE" dirty="0"/>
              <a:t> </a:t>
            </a:r>
            <a:r>
              <a:rPr lang="de-DE" dirty="0" err="1"/>
              <a:t>heat</a:t>
            </a:r>
            <a:r>
              <a:rPr lang="de-DE" dirty="0"/>
              <a:t> </a:t>
            </a:r>
            <a:r>
              <a:rPr lang="de-DE" dirty="0" err="1"/>
              <a:t>extraction</a:t>
            </a:r>
            <a:r>
              <a:rPr lang="de-DE" dirty="0"/>
              <a:t>. </a:t>
            </a:r>
          </a:p>
          <a:p>
            <a:r>
              <a:rPr lang="de-DE" dirty="0"/>
              <a:t>Check </a:t>
            </a:r>
            <a:r>
              <a:rPr lang="de-DE" dirty="0" err="1"/>
              <a:t>valve</a:t>
            </a:r>
            <a:r>
              <a:rPr lang="de-DE" dirty="0"/>
              <a:t> </a:t>
            </a:r>
            <a:r>
              <a:rPr lang="de-DE" dirty="0" err="1"/>
              <a:t>position</a:t>
            </a:r>
            <a:r>
              <a:rPr lang="de-DE" dirty="0"/>
              <a:t>, </a:t>
            </a:r>
            <a:r>
              <a:rPr lang="de-DE" dirty="0" err="1"/>
              <a:t>demand</a:t>
            </a:r>
            <a:r>
              <a:rPr lang="de-DE" dirty="0"/>
              <a:t> </a:t>
            </a:r>
            <a:r>
              <a:rPr lang="de-DE" dirty="0" err="1"/>
              <a:t>state</a:t>
            </a:r>
            <a:r>
              <a:rPr lang="de-DE" dirty="0"/>
              <a:t>, </a:t>
            </a:r>
            <a:r>
              <a:rPr lang="de-DE" dirty="0" err="1"/>
              <a:t>control</a:t>
            </a:r>
            <a:r>
              <a:rPr lang="de-DE" dirty="0"/>
              <a:t> </a:t>
            </a:r>
            <a:r>
              <a:rPr lang="de-DE" dirty="0" err="1"/>
              <a:t>settings</a:t>
            </a:r>
            <a:r>
              <a:rPr lang="de-DE" dirty="0"/>
              <a:t>, </a:t>
            </a:r>
            <a:r>
              <a:rPr lang="de-DE" dirty="0" err="1"/>
              <a:t>recent</a:t>
            </a:r>
            <a:r>
              <a:rPr lang="de-DE" dirty="0"/>
              <a:t> DHW </a:t>
            </a:r>
            <a:r>
              <a:rPr lang="de-DE" dirty="0" err="1"/>
              <a:t>demand</a:t>
            </a:r>
            <a:r>
              <a:rPr lang="de-DE" dirty="0"/>
              <a:t> and </a:t>
            </a:r>
            <a:r>
              <a:rPr lang="de-DE" dirty="0" err="1"/>
              <a:t>commissioning</a:t>
            </a:r>
            <a:r>
              <a:rPr lang="de-DE" dirty="0"/>
              <a:t> </a:t>
            </a:r>
            <a:r>
              <a:rPr lang="de-DE" dirty="0" err="1"/>
              <a:t>records</a:t>
            </a:r>
            <a:r>
              <a:rPr lang="de-DE" dirty="0"/>
              <a:t>. Do not </a:t>
            </a:r>
            <a:r>
              <a:rPr lang="de-DE" dirty="0" err="1"/>
              <a:t>diagnose</a:t>
            </a:r>
            <a:r>
              <a:rPr lang="de-DE" dirty="0"/>
              <a:t> </a:t>
            </a:r>
            <a:r>
              <a:rPr lang="de-DE" dirty="0" err="1"/>
              <a:t>the</a:t>
            </a:r>
            <a:r>
              <a:rPr lang="de-DE" dirty="0"/>
              <a:t> fault </a:t>
            </a:r>
            <a:r>
              <a:rPr lang="de-DE" dirty="0" err="1"/>
              <a:t>from</a:t>
            </a:r>
            <a:r>
              <a:rPr lang="de-DE" dirty="0"/>
              <a:t> </a:t>
            </a:r>
            <a:r>
              <a:rPr lang="de-DE" dirty="0" err="1"/>
              <a:t>one</a:t>
            </a:r>
            <a:r>
              <a:rPr lang="de-DE" dirty="0"/>
              <a:t> </a:t>
            </a:r>
            <a:r>
              <a:rPr lang="de-DE" dirty="0" err="1"/>
              <a:t>reading</a:t>
            </a:r>
            <a:r>
              <a:rPr lang="de-DE" dirty="0"/>
              <a:t> </a:t>
            </a:r>
            <a:r>
              <a:rPr lang="de-DE" dirty="0" err="1"/>
              <a:t>alone</a:t>
            </a:r>
            <a:r>
              <a:rPr lang="de-DE" dirty="0"/>
              <a:t>.</a:t>
            </a:r>
          </a:p>
        </p:txBody>
      </p:sp>
    </p:spTree>
    <p:extLst>
      <p:ext uri="{BB962C8B-B14F-4D97-AF65-F5344CB8AC3E}">
        <p14:creationId xmlns:p14="http://schemas.microsoft.com/office/powerpoint/2010/main" val="18123747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Slide">
    <p:spTree>
      <p:nvGrpSpPr>
        <p:cNvPr id="1" name=""/>
        <p:cNvGrpSpPr/>
        <p:nvPr/>
      </p:nvGrpSpPr>
      <p:grpSpPr>
        <a:xfrm>
          <a:off x="0" y="0"/>
          <a:ext cx="0" cy="0"/>
          <a:chOff x="0" y="0"/>
          <a:chExt cx="0" cy="0"/>
        </a:xfrm>
      </p:grpSpPr>
      <p:sp>
        <p:nvSpPr>
          <p:cNvPr id="85" name="Freeform 84">
            <a:extLst>
              <a:ext uri="{FF2B5EF4-FFF2-40B4-BE49-F238E27FC236}">
                <a16:creationId xmlns:a16="http://schemas.microsoft.com/office/drawing/2014/main" id="{AA9B7715-6268-FDD6-91C0-C5F1888A3C57}"/>
              </a:ext>
            </a:extLst>
          </p:cNvPr>
          <p:cNvSpPr/>
          <p:nvPr userDrawn="1"/>
        </p:nvSpPr>
        <p:spPr>
          <a:xfrm>
            <a:off x="0" y="2693726"/>
            <a:ext cx="12192000" cy="3193489"/>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gradFill>
            <a:gsLst>
              <a:gs pos="40000">
                <a:srgbClr val="2D62AE"/>
              </a:gs>
              <a:gs pos="85000">
                <a:srgbClr val="33A5CC"/>
              </a:gs>
              <a:gs pos="100000">
                <a:srgbClr val="77CBC4"/>
              </a:gs>
            </a:gsLst>
            <a:lin ang="0" scaled="0"/>
          </a:gradFill>
          <a:ln w="30808" cap="flat">
            <a:noFill/>
            <a:prstDash val="solid"/>
            <a:miter/>
          </a:ln>
        </p:spPr>
        <p:txBody>
          <a:bodyPr rtlCol="0" anchor="ctr"/>
          <a:lstStyle/>
          <a:p>
            <a:endParaRPr lang="en-US" sz="2069"/>
          </a:p>
        </p:txBody>
      </p:sp>
      <p:sp>
        <p:nvSpPr>
          <p:cNvPr id="86" name="Text Placeholder 32">
            <a:extLst>
              <a:ext uri="{FF2B5EF4-FFF2-40B4-BE49-F238E27FC236}">
                <a16:creationId xmlns:a16="http://schemas.microsoft.com/office/drawing/2014/main" id="{B44AD947-E962-8DEC-BC3E-A9D0C61C47A0}"/>
              </a:ext>
            </a:extLst>
          </p:cNvPr>
          <p:cNvSpPr>
            <a:spLocks noGrp="1"/>
          </p:cNvSpPr>
          <p:nvPr>
            <p:ph type="body" sz="quarter" idx="16" hasCustomPrompt="1"/>
          </p:nvPr>
        </p:nvSpPr>
        <p:spPr>
          <a:xfrm>
            <a:off x="734914" y="3902968"/>
            <a:ext cx="3354126" cy="1008397"/>
          </a:xfrm>
          <a:prstGeom prst="rect">
            <a:avLst/>
          </a:prstGeom>
        </p:spPr>
        <p:txBody>
          <a:bodyPr anchor="t">
            <a:noAutofit/>
          </a:bodyPr>
          <a:lstStyle>
            <a:lvl1pPr marL="0" indent="0" algn="l">
              <a:lnSpc>
                <a:spcPts val="3954"/>
              </a:lnSpc>
              <a:spcBef>
                <a:spcPts val="0"/>
              </a:spcBef>
              <a:buNone/>
              <a:defRPr sz="45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Repower Regions</a:t>
            </a:r>
            <a:endParaRPr lang="en-US"/>
          </a:p>
        </p:txBody>
      </p:sp>
      <p:sp>
        <p:nvSpPr>
          <p:cNvPr id="87" name="Text Placeholder 32">
            <a:extLst>
              <a:ext uri="{FF2B5EF4-FFF2-40B4-BE49-F238E27FC236}">
                <a16:creationId xmlns:a16="http://schemas.microsoft.com/office/drawing/2014/main" id="{AAC208EE-B489-916C-108F-2537D258C8D9}"/>
              </a:ext>
            </a:extLst>
          </p:cNvPr>
          <p:cNvSpPr>
            <a:spLocks noGrp="1"/>
          </p:cNvSpPr>
          <p:nvPr>
            <p:ph type="body" sz="quarter" idx="19" hasCustomPrompt="1"/>
          </p:nvPr>
        </p:nvSpPr>
        <p:spPr>
          <a:xfrm>
            <a:off x="777039" y="3212505"/>
            <a:ext cx="3311988" cy="533188"/>
          </a:xfrm>
          <a:prstGeom prst="rect">
            <a:avLst/>
          </a:prstGeom>
        </p:spPr>
        <p:txBody>
          <a:bodyPr anchor="t">
            <a:noAutofit/>
          </a:bodyPr>
          <a:lstStyle>
            <a:lvl1pPr marL="0" indent="0" algn="l">
              <a:lnSpc>
                <a:spcPct val="100000"/>
              </a:lnSpc>
              <a:spcBef>
                <a:spcPts val="0"/>
              </a:spcBef>
              <a:buNone/>
              <a:defRPr sz="3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Welcome to</a:t>
            </a:r>
          </a:p>
        </p:txBody>
      </p:sp>
      <p:sp>
        <p:nvSpPr>
          <p:cNvPr id="273" name="Picture Placeholder 272">
            <a:extLst>
              <a:ext uri="{FF2B5EF4-FFF2-40B4-BE49-F238E27FC236}">
                <a16:creationId xmlns:a16="http://schemas.microsoft.com/office/drawing/2014/main" id="{2B28F943-9786-4327-6248-0421E0EAB530}"/>
              </a:ext>
            </a:extLst>
          </p:cNvPr>
          <p:cNvSpPr>
            <a:spLocks noGrp="1"/>
          </p:cNvSpPr>
          <p:nvPr>
            <p:ph type="pic" sz="quarter" idx="44" hasCustomPrompt="1"/>
          </p:nvPr>
        </p:nvSpPr>
        <p:spPr>
          <a:xfrm>
            <a:off x="5835282" y="435952"/>
            <a:ext cx="5982506" cy="4551482"/>
          </a:xfrm>
          <a:custGeom>
            <a:avLst/>
            <a:gdLst>
              <a:gd name="connsiteX0" fmla="*/ 0 w 5982506"/>
              <a:gd name="connsiteY0" fmla="*/ 0 h 4551482"/>
              <a:gd name="connsiteX1" fmla="*/ 5982506 w 5982506"/>
              <a:gd name="connsiteY1" fmla="*/ 0 h 4551482"/>
              <a:gd name="connsiteX2" fmla="*/ 5982506 w 5982506"/>
              <a:gd name="connsiteY2" fmla="*/ 4551482 h 4551482"/>
              <a:gd name="connsiteX3" fmla="*/ 0 w 5982506"/>
              <a:gd name="connsiteY3" fmla="*/ 4551482 h 4551482"/>
              <a:gd name="connsiteX4" fmla="*/ 0 w 5982506"/>
              <a:gd name="connsiteY4" fmla="*/ 4242146 h 4551482"/>
              <a:gd name="connsiteX5" fmla="*/ 147355 w 5982506"/>
              <a:gd name="connsiteY5" fmla="*/ 4242146 h 4551482"/>
              <a:gd name="connsiteX6" fmla="*/ 147355 w 5982506"/>
              <a:gd name="connsiteY6" fmla="*/ 2802145 h 4551482"/>
              <a:gd name="connsiteX7" fmla="*/ 0 w 5982506"/>
              <a:gd name="connsiteY7" fmla="*/ 2802145 h 4551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82506" h="4551482">
                <a:moveTo>
                  <a:pt x="0" y="0"/>
                </a:moveTo>
                <a:lnTo>
                  <a:pt x="5982506" y="0"/>
                </a:lnTo>
                <a:lnTo>
                  <a:pt x="5982506" y="4551482"/>
                </a:lnTo>
                <a:lnTo>
                  <a:pt x="0" y="4551482"/>
                </a:lnTo>
                <a:lnTo>
                  <a:pt x="0" y="4242146"/>
                </a:lnTo>
                <a:lnTo>
                  <a:pt x="147355" y="4242146"/>
                </a:lnTo>
                <a:lnTo>
                  <a:pt x="147355" y="2802145"/>
                </a:lnTo>
                <a:lnTo>
                  <a:pt x="0" y="2802145"/>
                </a:lnTo>
                <a:close/>
              </a:path>
            </a:pathLst>
          </a:custGeom>
          <a:solidFill>
            <a:schemeClr val="bg1">
              <a:lumMod val="95000"/>
            </a:schemeClr>
          </a:solidFill>
        </p:spPr>
        <p:txBody>
          <a:bodyPr wrap="square">
            <a:noAutofit/>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a:t>g</a:t>
            </a:r>
          </a:p>
        </p:txBody>
      </p:sp>
      <p:sp>
        <p:nvSpPr>
          <p:cNvPr id="270" name="Text Placeholder 32">
            <a:extLst>
              <a:ext uri="{FF2B5EF4-FFF2-40B4-BE49-F238E27FC236}">
                <a16:creationId xmlns:a16="http://schemas.microsoft.com/office/drawing/2014/main" id="{64CC0190-4955-504C-7436-08AD8558AFE8}"/>
              </a:ext>
            </a:extLst>
          </p:cNvPr>
          <p:cNvSpPr>
            <a:spLocks noGrp="1"/>
          </p:cNvSpPr>
          <p:nvPr>
            <p:ph type="body" sz="quarter" idx="20" hasCustomPrompt="1"/>
          </p:nvPr>
        </p:nvSpPr>
        <p:spPr>
          <a:xfrm>
            <a:off x="8169965" y="5565912"/>
            <a:ext cx="4022035" cy="655983"/>
          </a:xfrm>
          <a:prstGeom prst="rect">
            <a:avLst/>
          </a:prstGeom>
          <a:gradFill>
            <a:gsLst>
              <a:gs pos="3000">
                <a:srgbClr val="EE2D24"/>
              </a:gs>
              <a:gs pos="68000">
                <a:srgbClr val="F37321"/>
              </a:gs>
              <a:gs pos="100000">
                <a:srgbClr val="FFCD05"/>
              </a:gs>
            </a:gsLst>
            <a:lin ang="2700000" scaled="0"/>
          </a:gradFill>
        </p:spPr>
        <p:txBody>
          <a:bodyPr anchor="ctr">
            <a:noAutofit/>
          </a:bodyPr>
          <a:lstStyle>
            <a:lvl1pPr marL="273050" indent="0" algn="l">
              <a:lnSpc>
                <a:spcPct val="100000"/>
              </a:lnSpc>
              <a:spcBef>
                <a:spcPts val="0"/>
              </a:spcBef>
              <a:buNone/>
              <a:tabLst/>
              <a:defRPr sz="26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err="1"/>
              <a:t>www.website.eu</a:t>
            </a:r>
            <a:endParaRPr lang="en-GB"/>
          </a:p>
        </p:txBody>
      </p:sp>
      <p:sp>
        <p:nvSpPr>
          <p:cNvPr id="274" name="Freeform 273">
            <a:extLst>
              <a:ext uri="{FF2B5EF4-FFF2-40B4-BE49-F238E27FC236}">
                <a16:creationId xmlns:a16="http://schemas.microsoft.com/office/drawing/2014/main" id="{B0E0F667-C112-09AB-4F5B-95A4E5DA4A9D}"/>
              </a:ext>
            </a:extLst>
          </p:cNvPr>
          <p:cNvSpPr/>
          <p:nvPr userDrawn="1"/>
        </p:nvSpPr>
        <p:spPr>
          <a:xfrm rot="16200000">
            <a:off x="5082637" y="3778098"/>
            <a:ext cx="1440000" cy="360000"/>
          </a:xfrm>
          <a:custGeom>
            <a:avLst/>
            <a:gdLst>
              <a:gd name="connsiteX0" fmla="*/ 0 w 1620513"/>
              <a:gd name="connsiteY0" fmla="*/ -1 h 304760"/>
              <a:gd name="connsiteX1" fmla="*/ 1620514 w 1620513"/>
              <a:gd name="connsiteY1" fmla="*/ -1 h 304760"/>
              <a:gd name="connsiteX2" fmla="*/ 1620514 w 1620513"/>
              <a:gd name="connsiteY2" fmla="*/ 304760 h 304760"/>
              <a:gd name="connsiteX3" fmla="*/ 0 w 1620513"/>
              <a:gd name="connsiteY3" fmla="*/ 304760 h 304760"/>
            </a:gdLst>
            <a:ahLst/>
            <a:cxnLst>
              <a:cxn ang="0">
                <a:pos x="connsiteX0" y="connsiteY0"/>
              </a:cxn>
              <a:cxn ang="0">
                <a:pos x="connsiteX1" y="connsiteY1"/>
              </a:cxn>
              <a:cxn ang="0">
                <a:pos x="connsiteX2" y="connsiteY2"/>
              </a:cxn>
              <a:cxn ang="0">
                <a:pos x="connsiteX3" y="connsiteY3"/>
              </a:cxn>
            </a:cxnLst>
            <a:rect l="l" t="t" r="r" b="b"/>
            <a:pathLst>
              <a:path w="1620513" h="304760">
                <a:moveTo>
                  <a:pt x="0" y="-1"/>
                </a:moveTo>
                <a:lnTo>
                  <a:pt x="1620514" y="-1"/>
                </a:lnTo>
                <a:lnTo>
                  <a:pt x="1620514" y="304760"/>
                </a:lnTo>
                <a:lnTo>
                  <a:pt x="0" y="304760"/>
                </a:lnTo>
                <a:close/>
              </a:path>
            </a:pathLst>
          </a:custGeom>
          <a:gradFill>
            <a:gsLst>
              <a:gs pos="3000">
                <a:srgbClr val="EE2D24"/>
              </a:gs>
              <a:gs pos="68000">
                <a:srgbClr val="F37321"/>
              </a:gs>
              <a:gs pos="100000">
                <a:srgbClr val="FFCD05"/>
              </a:gs>
            </a:gsLst>
            <a:lin ang="2700000" scaled="0"/>
          </a:gradFill>
          <a:ln w="30807" cap="flat">
            <a:noFill/>
            <a:prstDash val="solid"/>
            <a:miter/>
          </a:ln>
        </p:spPr>
        <p:txBody>
          <a:bodyPr rtlCol="0" anchor="ctr"/>
          <a:lstStyle/>
          <a:p>
            <a:endParaRPr lang="en-US" sz="2069"/>
          </a:p>
        </p:txBody>
      </p:sp>
      <p:pic>
        <p:nvPicPr>
          <p:cNvPr id="5" name="Picture 4" descr="Co-funded by the European Union logo in png for web usage">
            <a:extLst>
              <a:ext uri="{FF2B5EF4-FFF2-40B4-BE49-F238E27FC236}">
                <a16:creationId xmlns:a16="http://schemas.microsoft.com/office/drawing/2014/main" id="{E0A1BD1D-E14C-5F22-F326-FCEDC9B2DBA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15337" y="6082749"/>
            <a:ext cx="2112521" cy="442118"/>
          </a:xfrm>
          <a:prstGeom prst="rect">
            <a:avLst/>
          </a:prstGeom>
          <a:noFill/>
          <a:ln>
            <a:noFill/>
          </a:ln>
        </p:spPr>
      </p:pic>
      <p:pic>
        <p:nvPicPr>
          <p:cNvPr id="6" name="Picture 5">
            <a:extLst>
              <a:ext uri="{FF2B5EF4-FFF2-40B4-BE49-F238E27FC236}">
                <a16:creationId xmlns:a16="http://schemas.microsoft.com/office/drawing/2014/main" id="{305C8423-F96E-2CD7-9382-57D67FF50C27}"/>
              </a:ext>
            </a:extLst>
          </p:cNvPr>
          <p:cNvPicPr>
            <a:picLocks noChangeAspect="1"/>
          </p:cNvPicPr>
          <p:nvPr userDrawn="1"/>
        </p:nvPicPr>
        <p:blipFill>
          <a:blip r:embed="rId3"/>
          <a:stretch>
            <a:fillRect/>
          </a:stretch>
        </p:blipFill>
        <p:spPr>
          <a:xfrm>
            <a:off x="289868" y="846642"/>
            <a:ext cx="4798967" cy="1664947"/>
          </a:xfrm>
          <a:prstGeom prst="rect">
            <a:avLst/>
          </a:prstGeom>
        </p:spPr>
      </p:pic>
    </p:spTree>
    <p:extLst>
      <p:ext uri="{BB962C8B-B14F-4D97-AF65-F5344CB8AC3E}">
        <p14:creationId xmlns:p14="http://schemas.microsoft.com/office/powerpoint/2010/main" val="3755541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85" name="Freeform 84">
            <a:extLst>
              <a:ext uri="{FF2B5EF4-FFF2-40B4-BE49-F238E27FC236}">
                <a16:creationId xmlns:a16="http://schemas.microsoft.com/office/drawing/2014/main" id="{AA9B7715-6268-FDD6-91C0-C5F1888A3C57}"/>
              </a:ext>
            </a:extLst>
          </p:cNvPr>
          <p:cNvSpPr/>
          <p:nvPr userDrawn="1"/>
        </p:nvSpPr>
        <p:spPr>
          <a:xfrm>
            <a:off x="0" y="2708030"/>
            <a:ext cx="12192000" cy="3179185"/>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gradFill>
            <a:gsLst>
              <a:gs pos="40000">
                <a:srgbClr val="2D62AE"/>
              </a:gs>
              <a:gs pos="85000">
                <a:srgbClr val="33A5CC"/>
              </a:gs>
              <a:gs pos="100000">
                <a:srgbClr val="77CBC4"/>
              </a:gs>
            </a:gsLst>
            <a:lin ang="0" scaled="0"/>
          </a:gradFill>
          <a:ln w="30808" cap="flat">
            <a:noFill/>
            <a:prstDash val="solid"/>
            <a:miter/>
          </a:ln>
        </p:spPr>
        <p:txBody>
          <a:bodyPr rtlCol="0" anchor="ctr"/>
          <a:lstStyle/>
          <a:p>
            <a:endParaRPr lang="en-US" sz="2069"/>
          </a:p>
        </p:txBody>
      </p:sp>
      <p:sp>
        <p:nvSpPr>
          <p:cNvPr id="7" name="Text Placeholder 32">
            <a:extLst>
              <a:ext uri="{FF2B5EF4-FFF2-40B4-BE49-F238E27FC236}">
                <a16:creationId xmlns:a16="http://schemas.microsoft.com/office/drawing/2014/main" id="{BE385FC8-A4F5-2283-E5FC-2EFE2B60CCA4}"/>
              </a:ext>
            </a:extLst>
          </p:cNvPr>
          <p:cNvSpPr>
            <a:spLocks noGrp="1"/>
          </p:cNvSpPr>
          <p:nvPr>
            <p:ph type="body" sz="quarter" idx="20" hasCustomPrompt="1"/>
          </p:nvPr>
        </p:nvSpPr>
        <p:spPr>
          <a:xfrm>
            <a:off x="8169965" y="5565912"/>
            <a:ext cx="4022035" cy="655983"/>
          </a:xfrm>
          <a:prstGeom prst="rect">
            <a:avLst/>
          </a:prstGeom>
          <a:gradFill>
            <a:gsLst>
              <a:gs pos="3000">
                <a:srgbClr val="EE2D24"/>
              </a:gs>
              <a:gs pos="68000">
                <a:srgbClr val="F37321"/>
              </a:gs>
              <a:gs pos="100000">
                <a:srgbClr val="FFCD05"/>
              </a:gs>
            </a:gsLst>
            <a:lin ang="2700000" scaled="0"/>
          </a:gradFill>
        </p:spPr>
        <p:txBody>
          <a:bodyPr anchor="ctr">
            <a:noAutofit/>
          </a:bodyPr>
          <a:lstStyle>
            <a:lvl1pPr marL="273050" indent="0" algn="l">
              <a:lnSpc>
                <a:spcPct val="100000"/>
              </a:lnSpc>
              <a:spcBef>
                <a:spcPts val="0"/>
              </a:spcBef>
              <a:buNone/>
              <a:tabLst/>
              <a:defRPr sz="26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err="1"/>
              <a:t>www.website.eu</a:t>
            </a:r>
            <a:endParaRPr lang="en-GB"/>
          </a:p>
        </p:txBody>
      </p:sp>
      <p:sp>
        <p:nvSpPr>
          <p:cNvPr id="8" name="Freeform 7">
            <a:extLst>
              <a:ext uri="{FF2B5EF4-FFF2-40B4-BE49-F238E27FC236}">
                <a16:creationId xmlns:a16="http://schemas.microsoft.com/office/drawing/2014/main" id="{C6790810-D067-F353-EB7C-089ED015D6BF}"/>
              </a:ext>
            </a:extLst>
          </p:cNvPr>
          <p:cNvSpPr/>
          <p:nvPr userDrawn="1"/>
        </p:nvSpPr>
        <p:spPr>
          <a:xfrm>
            <a:off x="788933" y="2525767"/>
            <a:ext cx="1440000" cy="360000"/>
          </a:xfrm>
          <a:custGeom>
            <a:avLst/>
            <a:gdLst>
              <a:gd name="connsiteX0" fmla="*/ 0 w 1620513"/>
              <a:gd name="connsiteY0" fmla="*/ -1 h 304760"/>
              <a:gd name="connsiteX1" fmla="*/ 1620514 w 1620513"/>
              <a:gd name="connsiteY1" fmla="*/ -1 h 304760"/>
              <a:gd name="connsiteX2" fmla="*/ 1620514 w 1620513"/>
              <a:gd name="connsiteY2" fmla="*/ 304760 h 304760"/>
              <a:gd name="connsiteX3" fmla="*/ 0 w 1620513"/>
              <a:gd name="connsiteY3" fmla="*/ 304760 h 304760"/>
            </a:gdLst>
            <a:ahLst/>
            <a:cxnLst>
              <a:cxn ang="0">
                <a:pos x="connsiteX0" y="connsiteY0"/>
              </a:cxn>
              <a:cxn ang="0">
                <a:pos x="connsiteX1" y="connsiteY1"/>
              </a:cxn>
              <a:cxn ang="0">
                <a:pos x="connsiteX2" y="connsiteY2"/>
              </a:cxn>
              <a:cxn ang="0">
                <a:pos x="connsiteX3" y="connsiteY3"/>
              </a:cxn>
            </a:cxnLst>
            <a:rect l="l" t="t" r="r" b="b"/>
            <a:pathLst>
              <a:path w="1620513" h="304760">
                <a:moveTo>
                  <a:pt x="0" y="-1"/>
                </a:moveTo>
                <a:lnTo>
                  <a:pt x="1620514" y="-1"/>
                </a:lnTo>
                <a:lnTo>
                  <a:pt x="1620514" y="304760"/>
                </a:lnTo>
                <a:lnTo>
                  <a:pt x="0" y="304760"/>
                </a:lnTo>
                <a:close/>
              </a:path>
            </a:pathLst>
          </a:custGeom>
          <a:gradFill>
            <a:gsLst>
              <a:gs pos="3000">
                <a:srgbClr val="EE2D24"/>
              </a:gs>
              <a:gs pos="68000">
                <a:srgbClr val="F37321"/>
              </a:gs>
              <a:gs pos="100000">
                <a:srgbClr val="FFCD05"/>
              </a:gs>
            </a:gsLst>
            <a:lin ang="2700000" scaled="0"/>
          </a:gradFill>
          <a:ln w="30807" cap="flat">
            <a:noFill/>
            <a:prstDash val="solid"/>
            <a:miter/>
          </a:ln>
        </p:spPr>
        <p:txBody>
          <a:bodyPr rtlCol="0" anchor="ctr"/>
          <a:lstStyle/>
          <a:p>
            <a:endParaRPr lang="en-US" sz="2069"/>
          </a:p>
        </p:txBody>
      </p:sp>
      <p:pic>
        <p:nvPicPr>
          <p:cNvPr id="9" name="Picture 8">
            <a:extLst>
              <a:ext uri="{FF2B5EF4-FFF2-40B4-BE49-F238E27FC236}">
                <a16:creationId xmlns:a16="http://schemas.microsoft.com/office/drawing/2014/main" id="{6CE36D01-DDDF-EDFC-25C2-5411F1D19AAF}"/>
              </a:ext>
            </a:extLst>
          </p:cNvPr>
          <p:cNvPicPr>
            <a:picLocks noChangeAspect="1"/>
          </p:cNvPicPr>
          <p:nvPr userDrawn="1"/>
        </p:nvPicPr>
        <p:blipFill>
          <a:blip r:embed="rId2"/>
          <a:stretch>
            <a:fillRect/>
          </a:stretch>
        </p:blipFill>
        <p:spPr>
          <a:xfrm>
            <a:off x="6949085" y="707494"/>
            <a:ext cx="4798967" cy="1664947"/>
          </a:xfrm>
          <a:prstGeom prst="rect">
            <a:avLst/>
          </a:prstGeom>
        </p:spPr>
      </p:pic>
      <p:sp>
        <p:nvSpPr>
          <p:cNvPr id="10" name="Text Placeholder 32">
            <a:extLst>
              <a:ext uri="{FF2B5EF4-FFF2-40B4-BE49-F238E27FC236}">
                <a16:creationId xmlns:a16="http://schemas.microsoft.com/office/drawing/2014/main" id="{DDCAD1D7-3B46-C806-79AC-96A3BCFBDB59}"/>
              </a:ext>
            </a:extLst>
          </p:cNvPr>
          <p:cNvSpPr>
            <a:spLocks noGrp="1"/>
          </p:cNvSpPr>
          <p:nvPr>
            <p:ph type="body" sz="quarter" idx="16" hasCustomPrompt="1"/>
          </p:nvPr>
        </p:nvSpPr>
        <p:spPr>
          <a:xfrm>
            <a:off x="734914" y="3902968"/>
            <a:ext cx="3354126" cy="1008397"/>
          </a:xfrm>
          <a:prstGeom prst="rect">
            <a:avLst/>
          </a:prstGeom>
        </p:spPr>
        <p:txBody>
          <a:bodyPr anchor="t">
            <a:noAutofit/>
          </a:bodyPr>
          <a:lstStyle>
            <a:lvl1pPr marL="0" indent="0" algn="l">
              <a:lnSpc>
                <a:spcPts val="3954"/>
              </a:lnSpc>
              <a:spcBef>
                <a:spcPts val="0"/>
              </a:spcBef>
              <a:buNone/>
              <a:defRPr sz="45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Repower Regions</a:t>
            </a:r>
            <a:endParaRPr lang="en-US"/>
          </a:p>
        </p:txBody>
      </p:sp>
      <p:sp>
        <p:nvSpPr>
          <p:cNvPr id="11" name="Text Placeholder 32">
            <a:extLst>
              <a:ext uri="{FF2B5EF4-FFF2-40B4-BE49-F238E27FC236}">
                <a16:creationId xmlns:a16="http://schemas.microsoft.com/office/drawing/2014/main" id="{03EE628A-E844-A606-F807-0E5C7A6C4733}"/>
              </a:ext>
            </a:extLst>
          </p:cNvPr>
          <p:cNvSpPr>
            <a:spLocks noGrp="1"/>
          </p:cNvSpPr>
          <p:nvPr>
            <p:ph type="body" sz="quarter" idx="19" hasCustomPrompt="1"/>
          </p:nvPr>
        </p:nvSpPr>
        <p:spPr>
          <a:xfrm>
            <a:off x="777039" y="3212505"/>
            <a:ext cx="3311988" cy="533188"/>
          </a:xfrm>
          <a:prstGeom prst="rect">
            <a:avLst/>
          </a:prstGeom>
        </p:spPr>
        <p:txBody>
          <a:bodyPr anchor="t">
            <a:noAutofit/>
          </a:bodyPr>
          <a:lstStyle>
            <a:lvl1pPr marL="0" indent="0" algn="l">
              <a:lnSpc>
                <a:spcPct val="100000"/>
              </a:lnSpc>
              <a:spcBef>
                <a:spcPts val="0"/>
              </a:spcBef>
              <a:buNone/>
              <a:defRPr sz="3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Welcome to</a:t>
            </a:r>
          </a:p>
        </p:txBody>
      </p:sp>
      <p:pic>
        <p:nvPicPr>
          <p:cNvPr id="12" name="Picture 11" descr="Co-funded by the European Union logo in png for web usage">
            <a:extLst>
              <a:ext uri="{FF2B5EF4-FFF2-40B4-BE49-F238E27FC236}">
                <a16:creationId xmlns:a16="http://schemas.microsoft.com/office/drawing/2014/main" id="{97F69BE6-94A9-D754-E4D7-4C1FE765F8F6}"/>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15337" y="6082749"/>
            <a:ext cx="2112521" cy="442118"/>
          </a:xfrm>
          <a:prstGeom prst="rect">
            <a:avLst/>
          </a:prstGeom>
          <a:noFill/>
          <a:ln>
            <a:noFill/>
          </a:ln>
        </p:spPr>
      </p:pic>
    </p:spTree>
    <p:extLst>
      <p:ext uri="{BB962C8B-B14F-4D97-AF65-F5344CB8AC3E}">
        <p14:creationId xmlns:p14="http://schemas.microsoft.com/office/powerpoint/2010/main" val="28132973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Cover Slide">
    <p:spTree>
      <p:nvGrpSpPr>
        <p:cNvPr id="1" name=""/>
        <p:cNvGrpSpPr/>
        <p:nvPr/>
      </p:nvGrpSpPr>
      <p:grpSpPr>
        <a:xfrm>
          <a:off x="0" y="0"/>
          <a:ext cx="0" cy="0"/>
          <a:chOff x="0" y="0"/>
          <a:chExt cx="0" cy="0"/>
        </a:xfrm>
      </p:grpSpPr>
      <p:sp>
        <p:nvSpPr>
          <p:cNvPr id="26" name="Freeform 25">
            <a:extLst>
              <a:ext uri="{FF2B5EF4-FFF2-40B4-BE49-F238E27FC236}">
                <a16:creationId xmlns:a16="http://schemas.microsoft.com/office/drawing/2014/main" id="{4451D53C-BEDD-0149-939C-B08D828FC303}"/>
              </a:ext>
            </a:extLst>
          </p:cNvPr>
          <p:cNvSpPr/>
          <p:nvPr/>
        </p:nvSpPr>
        <p:spPr>
          <a:xfrm>
            <a:off x="-21078" y="2782956"/>
            <a:ext cx="12214365" cy="2842591"/>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gradFill>
            <a:gsLst>
              <a:gs pos="40000">
                <a:srgbClr val="2D62AE"/>
              </a:gs>
              <a:gs pos="85000">
                <a:srgbClr val="33A5CC"/>
              </a:gs>
              <a:gs pos="100000">
                <a:srgbClr val="77CBC4"/>
              </a:gs>
            </a:gsLst>
            <a:lin ang="2700000" scaled="0"/>
          </a:gradFill>
          <a:ln w="30808" cap="flat">
            <a:noFill/>
            <a:prstDash val="solid"/>
            <a:miter/>
          </a:ln>
        </p:spPr>
        <p:txBody>
          <a:bodyPr rtlCol="0" anchor="ctr"/>
          <a:lstStyle/>
          <a:p>
            <a:endParaRPr lang="en-US" sz="2069"/>
          </a:p>
        </p:txBody>
      </p:sp>
      <p:sp>
        <p:nvSpPr>
          <p:cNvPr id="53" name="Picture Placeholder 52">
            <a:extLst>
              <a:ext uri="{FF2B5EF4-FFF2-40B4-BE49-F238E27FC236}">
                <a16:creationId xmlns:a16="http://schemas.microsoft.com/office/drawing/2014/main" id="{FA3EDB46-CD35-B86E-152C-5F64E01608A9}"/>
              </a:ext>
            </a:extLst>
          </p:cNvPr>
          <p:cNvSpPr>
            <a:spLocks noGrp="1"/>
          </p:cNvSpPr>
          <p:nvPr>
            <p:ph type="pic" sz="quarter" idx="22"/>
          </p:nvPr>
        </p:nvSpPr>
        <p:spPr>
          <a:xfrm>
            <a:off x="6290665" y="0"/>
            <a:ext cx="4961115" cy="6879449"/>
          </a:xfrm>
          <a:custGeom>
            <a:avLst/>
            <a:gdLst>
              <a:gd name="connsiteX0" fmla="*/ 0 w 4961115"/>
              <a:gd name="connsiteY0" fmla="*/ 0 h 6879449"/>
              <a:gd name="connsiteX1" fmla="*/ 4961115 w 4961115"/>
              <a:gd name="connsiteY1" fmla="*/ 0 h 6879449"/>
              <a:gd name="connsiteX2" fmla="*/ 4961115 w 4961115"/>
              <a:gd name="connsiteY2" fmla="*/ 2607767 h 6879449"/>
              <a:gd name="connsiteX3" fmla="*/ 4781114 w 4961115"/>
              <a:gd name="connsiteY3" fmla="*/ 2607767 h 6879449"/>
              <a:gd name="connsiteX4" fmla="*/ 4781114 w 4961115"/>
              <a:gd name="connsiteY4" fmla="*/ 4047768 h 6879449"/>
              <a:gd name="connsiteX5" fmla="*/ 4961115 w 4961115"/>
              <a:gd name="connsiteY5" fmla="*/ 4047768 h 6879449"/>
              <a:gd name="connsiteX6" fmla="*/ 4961115 w 4961115"/>
              <a:gd name="connsiteY6" fmla="*/ 6879449 h 6879449"/>
              <a:gd name="connsiteX7" fmla="*/ 0 w 4961115"/>
              <a:gd name="connsiteY7" fmla="*/ 6879449 h 6879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61115" h="6879449">
                <a:moveTo>
                  <a:pt x="0" y="0"/>
                </a:moveTo>
                <a:lnTo>
                  <a:pt x="4961115" y="0"/>
                </a:lnTo>
                <a:lnTo>
                  <a:pt x="4961115" y="2607767"/>
                </a:lnTo>
                <a:lnTo>
                  <a:pt x="4781114" y="2607767"/>
                </a:lnTo>
                <a:lnTo>
                  <a:pt x="4781114" y="4047768"/>
                </a:lnTo>
                <a:lnTo>
                  <a:pt x="4961115" y="4047768"/>
                </a:lnTo>
                <a:lnTo>
                  <a:pt x="4961115" y="6879449"/>
                </a:lnTo>
                <a:lnTo>
                  <a:pt x="0" y="6879449"/>
                </a:lnTo>
                <a:close/>
              </a:path>
            </a:pathLst>
          </a:custGeom>
          <a:solidFill>
            <a:schemeClr val="bg1">
              <a:lumMod val="85000"/>
            </a:schemeClr>
          </a:solidFill>
        </p:spPr>
        <p:txBody>
          <a:bodyPr wrap="square">
            <a:noAutofit/>
          </a:bodyPr>
          <a:lstStyle>
            <a:lvl1pPr marL="0" indent="0" algn="ctr">
              <a:buNone/>
              <a:defRPr>
                <a:solidFill>
                  <a:schemeClr val="bg1">
                    <a:lumMod val="85000"/>
                  </a:schemeClr>
                </a:solidFill>
              </a:defRPr>
            </a:lvl1pPr>
          </a:lstStyle>
          <a:p>
            <a:endParaRPr lang="en-US"/>
          </a:p>
        </p:txBody>
      </p:sp>
      <p:sp>
        <p:nvSpPr>
          <p:cNvPr id="33" name="Freeform 32">
            <a:extLst>
              <a:ext uri="{FF2B5EF4-FFF2-40B4-BE49-F238E27FC236}">
                <a16:creationId xmlns:a16="http://schemas.microsoft.com/office/drawing/2014/main" id="{527A8425-B90A-4347-AF48-00C1D5CC2D28}"/>
              </a:ext>
            </a:extLst>
          </p:cNvPr>
          <p:cNvSpPr/>
          <p:nvPr/>
        </p:nvSpPr>
        <p:spPr>
          <a:xfrm>
            <a:off x="5273389" y="2987628"/>
            <a:ext cx="7298951" cy="1969126"/>
          </a:xfrm>
          <a:custGeom>
            <a:avLst/>
            <a:gdLst>
              <a:gd name="connsiteX0" fmla="*/ 0 w 4525730"/>
              <a:gd name="connsiteY0" fmla="*/ 0 h 3029130"/>
              <a:gd name="connsiteX1" fmla="*/ 4525731 w 4525730"/>
              <a:gd name="connsiteY1" fmla="*/ 0 h 3029130"/>
              <a:gd name="connsiteX2" fmla="*/ 4525731 w 4525730"/>
              <a:gd name="connsiteY2" fmla="*/ 3029131 h 3029130"/>
              <a:gd name="connsiteX3" fmla="*/ 1 w 4525730"/>
              <a:gd name="connsiteY3" fmla="*/ 3029131 h 3029130"/>
            </a:gdLst>
            <a:ahLst/>
            <a:cxnLst>
              <a:cxn ang="0">
                <a:pos x="connsiteX0" y="connsiteY0"/>
              </a:cxn>
              <a:cxn ang="0">
                <a:pos x="connsiteX1" y="connsiteY1"/>
              </a:cxn>
              <a:cxn ang="0">
                <a:pos x="connsiteX2" y="connsiteY2"/>
              </a:cxn>
              <a:cxn ang="0">
                <a:pos x="connsiteX3" y="connsiteY3"/>
              </a:cxn>
            </a:cxnLst>
            <a:rect l="l" t="t" r="r" b="b"/>
            <a:pathLst>
              <a:path w="4525730" h="3029130">
                <a:moveTo>
                  <a:pt x="0" y="0"/>
                </a:moveTo>
                <a:lnTo>
                  <a:pt x="4525731" y="0"/>
                </a:lnTo>
                <a:lnTo>
                  <a:pt x="4525731" y="3029131"/>
                </a:lnTo>
                <a:lnTo>
                  <a:pt x="1" y="3029131"/>
                </a:lnTo>
                <a:close/>
              </a:path>
            </a:pathLst>
          </a:custGeom>
          <a:noFill/>
          <a:ln w="30808" cap="flat">
            <a:noFill/>
            <a:prstDash val="solid"/>
            <a:miter/>
          </a:ln>
        </p:spPr>
        <p:txBody>
          <a:bodyPr rtlCol="0" anchor="ctr"/>
          <a:lstStyle/>
          <a:p>
            <a:endParaRPr lang="en-US" sz="2069"/>
          </a:p>
        </p:txBody>
      </p:sp>
      <p:sp>
        <p:nvSpPr>
          <p:cNvPr id="58" name="Freeform 57">
            <a:extLst>
              <a:ext uri="{FF2B5EF4-FFF2-40B4-BE49-F238E27FC236}">
                <a16:creationId xmlns:a16="http://schemas.microsoft.com/office/drawing/2014/main" id="{6298F67B-E667-C4F2-DDED-BD740C92FACD}"/>
              </a:ext>
            </a:extLst>
          </p:cNvPr>
          <p:cNvSpPr/>
          <p:nvPr userDrawn="1"/>
        </p:nvSpPr>
        <p:spPr>
          <a:xfrm rot="16200000">
            <a:off x="10531780" y="3147768"/>
            <a:ext cx="1440000" cy="360000"/>
          </a:xfrm>
          <a:custGeom>
            <a:avLst/>
            <a:gdLst>
              <a:gd name="connsiteX0" fmla="*/ 0 w 1620513"/>
              <a:gd name="connsiteY0" fmla="*/ -1 h 304760"/>
              <a:gd name="connsiteX1" fmla="*/ 1620514 w 1620513"/>
              <a:gd name="connsiteY1" fmla="*/ -1 h 304760"/>
              <a:gd name="connsiteX2" fmla="*/ 1620514 w 1620513"/>
              <a:gd name="connsiteY2" fmla="*/ 304760 h 304760"/>
              <a:gd name="connsiteX3" fmla="*/ 0 w 1620513"/>
              <a:gd name="connsiteY3" fmla="*/ 304760 h 304760"/>
            </a:gdLst>
            <a:ahLst/>
            <a:cxnLst>
              <a:cxn ang="0">
                <a:pos x="connsiteX0" y="connsiteY0"/>
              </a:cxn>
              <a:cxn ang="0">
                <a:pos x="connsiteX1" y="connsiteY1"/>
              </a:cxn>
              <a:cxn ang="0">
                <a:pos x="connsiteX2" y="connsiteY2"/>
              </a:cxn>
              <a:cxn ang="0">
                <a:pos x="connsiteX3" y="connsiteY3"/>
              </a:cxn>
            </a:cxnLst>
            <a:rect l="l" t="t" r="r" b="b"/>
            <a:pathLst>
              <a:path w="1620513" h="304760">
                <a:moveTo>
                  <a:pt x="0" y="-1"/>
                </a:moveTo>
                <a:lnTo>
                  <a:pt x="1620514" y="-1"/>
                </a:lnTo>
                <a:lnTo>
                  <a:pt x="1620514" y="304760"/>
                </a:lnTo>
                <a:lnTo>
                  <a:pt x="0" y="304760"/>
                </a:lnTo>
                <a:close/>
              </a:path>
            </a:pathLst>
          </a:custGeom>
          <a:gradFill>
            <a:gsLst>
              <a:gs pos="3000">
                <a:srgbClr val="EE2D24"/>
              </a:gs>
              <a:gs pos="68000">
                <a:srgbClr val="F37321"/>
              </a:gs>
              <a:gs pos="100000">
                <a:srgbClr val="FFCD05"/>
              </a:gs>
            </a:gsLst>
            <a:lin ang="2700000" scaled="0"/>
          </a:gradFill>
          <a:ln w="30808" cap="flat">
            <a:noFill/>
            <a:prstDash val="solid"/>
            <a:miter/>
          </a:ln>
        </p:spPr>
        <p:txBody>
          <a:bodyPr rtlCol="0" anchor="ctr"/>
          <a:lstStyle/>
          <a:p>
            <a:endParaRPr lang="en-US" sz="2069"/>
          </a:p>
        </p:txBody>
      </p:sp>
      <p:pic>
        <p:nvPicPr>
          <p:cNvPr id="24" name="Picture 23" descr="Co-funded by the European Union logo in png for web usage">
            <a:extLst>
              <a:ext uri="{FF2B5EF4-FFF2-40B4-BE49-F238E27FC236}">
                <a16:creationId xmlns:a16="http://schemas.microsoft.com/office/drawing/2014/main" id="{BB626E57-E4F8-55A1-71FF-113432AC1FD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15337" y="6082749"/>
            <a:ext cx="2112521" cy="442118"/>
          </a:xfrm>
          <a:prstGeom prst="rect">
            <a:avLst/>
          </a:prstGeom>
          <a:noFill/>
          <a:ln>
            <a:noFill/>
          </a:ln>
        </p:spPr>
      </p:pic>
      <p:pic>
        <p:nvPicPr>
          <p:cNvPr id="44" name="Picture 43">
            <a:extLst>
              <a:ext uri="{FF2B5EF4-FFF2-40B4-BE49-F238E27FC236}">
                <a16:creationId xmlns:a16="http://schemas.microsoft.com/office/drawing/2014/main" id="{8668694A-CF1D-DCC6-0735-CF4C7CA09E8C}"/>
              </a:ext>
            </a:extLst>
          </p:cNvPr>
          <p:cNvPicPr>
            <a:picLocks noChangeAspect="1"/>
          </p:cNvPicPr>
          <p:nvPr userDrawn="1"/>
        </p:nvPicPr>
        <p:blipFill>
          <a:blip r:embed="rId3"/>
          <a:stretch>
            <a:fillRect/>
          </a:stretch>
        </p:blipFill>
        <p:spPr>
          <a:xfrm>
            <a:off x="269990" y="528589"/>
            <a:ext cx="4798967" cy="1664947"/>
          </a:xfrm>
          <a:prstGeom prst="rect">
            <a:avLst/>
          </a:prstGeom>
        </p:spPr>
      </p:pic>
      <p:sp>
        <p:nvSpPr>
          <p:cNvPr id="45" name="Text Placeholder 32">
            <a:extLst>
              <a:ext uri="{FF2B5EF4-FFF2-40B4-BE49-F238E27FC236}">
                <a16:creationId xmlns:a16="http://schemas.microsoft.com/office/drawing/2014/main" id="{D4F925AB-6DDF-FC5C-611A-BBDF95D34039}"/>
              </a:ext>
            </a:extLst>
          </p:cNvPr>
          <p:cNvSpPr>
            <a:spLocks noGrp="1"/>
          </p:cNvSpPr>
          <p:nvPr>
            <p:ph type="body" sz="quarter" idx="20" hasCustomPrompt="1"/>
          </p:nvPr>
        </p:nvSpPr>
        <p:spPr>
          <a:xfrm>
            <a:off x="8169965" y="5565912"/>
            <a:ext cx="4022035" cy="655983"/>
          </a:xfrm>
          <a:prstGeom prst="rect">
            <a:avLst/>
          </a:prstGeom>
          <a:gradFill>
            <a:gsLst>
              <a:gs pos="3000">
                <a:srgbClr val="EE2D24"/>
              </a:gs>
              <a:gs pos="68000">
                <a:srgbClr val="F37321"/>
              </a:gs>
              <a:gs pos="100000">
                <a:srgbClr val="FFCD05"/>
              </a:gs>
            </a:gsLst>
            <a:lin ang="2700000" scaled="0"/>
          </a:gradFill>
        </p:spPr>
        <p:txBody>
          <a:bodyPr anchor="ctr">
            <a:noAutofit/>
          </a:bodyPr>
          <a:lstStyle>
            <a:lvl1pPr marL="273050" indent="0" algn="l">
              <a:lnSpc>
                <a:spcPct val="100000"/>
              </a:lnSpc>
              <a:spcBef>
                <a:spcPts val="0"/>
              </a:spcBef>
              <a:buNone/>
              <a:tabLst/>
              <a:defRPr sz="26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err="1"/>
              <a:t>www.website.eu</a:t>
            </a:r>
            <a:endParaRPr lang="en-GB"/>
          </a:p>
        </p:txBody>
      </p:sp>
      <p:sp>
        <p:nvSpPr>
          <p:cNvPr id="46" name="Text Placeholder 32">
            <a:extLst>
              <a:ext uri="{FF2B5EF4-FFF2-40B4-BE49-F238E27FC236}">
                <a16:creationId xmlns:a16="http://schemas.microsoft.com/office/drawing/2014/main" id="{2B51A8A8-BEA7-4B95-5566-1904DBC6F45E}"/>
              </a:ext>
            </a:extLst>
          </p:cNvPr>
          <p:cNvSpPr>
            <a:spLocks noGrp="1"/>
          </p:cNvSpPr>
          <p:nvPr>
            <p:ph type="body" sz="quarter" idx="16" hasCustomPrompt="1"/>
          </p:nvPr>
        </p:nvSpPr>
        <p:spPr>
          <a:xfrm>
            <a:off x="734914" y="3902968"/>
            <a:ext cx="3354126" cy="1008397"/>
          </a:xfrm>
          <a:prstGeom prst="rect">
            <a:avLst/>
          </a:prstGeom>
        </p:spPr>
        <p:txBody>
          <a:bodyPr anchor="t">
            <a:noAutofit/>
          </a:bodyPr>
          <a:lstStyle>
            <a:lvl1pPr marL="0" indent="0" algn="l">
              <a:lnSpc>
                <a:spcPts val="3954"/>
              </a:lnSpc>
              <a:spcBef>
                <a:spcPts val="0"/>
              </a:spcBef>
              <a:buNone/>
              <a:defRPr sz="45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Repower Regions</a:t>
            </a:r>
            <a:endParaRPr lang="en-US"/>
          </a:p>
        </p:txBody>
      </p:sp>
      <p:sp>
        <p:nvSpPr>
          <p:cNvPr id="47" name="Text Placeholder 32">
            <a:extLst>
              <a:ext uri="{FF2B5EF4-FFF2-40B4-BE49-F238E27FC236}">
                <a16:creationId xmlns:a16="http://schemas.microsoft.com/office/drawing/2014/main" id="{272766E3-F862-CCD0-8363-FEF00D89C37E}"/>
              </a:ext>
            </a:extLst>
          </p:cNvPr>
          <p:cNvSpPr>
            <a:spLocks noGrp="1"/>
          </p:cNvSpPr>
          <p:nvPr>
            <p:ph type="body" sz="quarter" idx="19" hasCustomPrompt="1"/>
          </p:nvPr>
        </p:nvSpPr>
        <p:spPr>
          <a:xfrm>
            <a:off x="777039" y="3212505"/>
            <a:ext cx="3311988" cy="533188"/>
          </a:xfrm>
          <a:prstGeom prst="rect">
            <a:avLst/>
          </a:prstGeom>
        </p:spPr>
        <p:txBody>
          <a:bodyPr anchor="t">
            <a:noAutofit/>
          </a:bodyPr>
          <a:lstStyle>
            <a:lvl1pPr marL="0" indent="0" algn="l">
              <a:lnSpc>
                <a:spcPct val="100000"/>
              </a:lnSpc>
              <a:spcBef>
                <a:spcPts val="0"/>
              </a:spcBef>
              <a:buNone/>
              <a:defRPr sz="3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Welcome to</a:t>
            </a:r>
          </a:p>
        </p:txBody>
      </p:sp>
    </p:spTree>
    <p:extLst>
      <p:ext uri="{BB962C8B-B14F-4D97-AF65-F5344CB8AC3E}">
        <p14:creationId xmlns:p14="http://schemas.microsoft.com/office/powerpoint/2010/main" val="38192938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Page">
    <p:spTree>
      <p:nvGrpSpPr>
        <p:cNvPr id="1" name=""/>
        <p:cNvGrpSpPr/>
        <p:nvPr/>
      </p:nvGrpSpPr>
      <p:grpSpPr>
        <a:xfrm>
          <a:off x="0" y="0"/>
          <a:ext cx="0" cy="0"/>
          <a:chOff x="0" y="0"/>
          <a:chExt cx="0" cy="0"/>
        </a:xfrm>
      </p:grpSpPr>
      <p:sp>
        <p:nvSpPr>
          <p:cNvPr id="143" name="Text Placeholder 32">
            <a:extLst>
              <a:ext uri="{FF2B5EF4-FFF2-40B4-BE49-F238E27FC236}">
                <a16:creationId xmlns:a16="http://schemas.microsoft.com/office/drawing/2014/main" id="{E246BE9B-0F08-0141-BFBB-5CD2D858EA02}"/>
              </a:ext>
            </a:extLst>
          </p:cNvPr>
          <p:cNvSpPr>
            <a:spLocks noGrp="1"/>
          </p:cNvSpPr>
          <p:nvPr>
            <p:ph type="body" sz="quarter" idx="11" hasCustomPrompt="1"/>
          </p:nvPr>
        </p:nvSpPr>
        <p:spPr>
          <a:xfrm>
            <a:off x="2679029" y="2070648"/>
            <a:ext cx="1045074" cy="223473"/>
          </a:xfrm>
          <a:prstGeom prst="rect">
            <a:avLst/>
          </a:prstGeom>
        </p:spPr>
        <p:txBody>
          <a:bodyPr anchor="ctr">
            <a:noAutofit/>
          </a:bodyPr>
          <a:lstStyle>
            <a:lvl1pPr marL="0" indent="0" algn="ctr">
              <a:buNone/>
              <a:defRPr sz="24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01</a:t>
            </a:r>
            <a:endParaRPr lang="en-US"/>
          </a:p>
        </p:txBody>
      </p:sp>
      <p:sp>
        <p:nvSpPr>
          <p:cNvPr id="144" name="Text Placeholder 32">
            <a:extLst>
              <a:ext uri="{FF2B5EF4-FFF2-40B4-BE49-F238E27FC236}">
                <a16:creationId xmlns:a16="http://schemas.microsoft.com/office/drawing/2014/main" id="{C9C54D80-1128-5642-AF19-023C1AFBB107}"/>
              </a:ext>
            </a:extLst>
          </p:cNvPr>
          <p:cNvSpPr>
            <a:spLocks noGrp="1"/>
          </p:cNvSpPr>
          <p:nvPr>
            <p:ph type="body" sz="quarter" idx="49" hasCustomPrompt="1"/>
          </p:nvPr>
        </p:nvSpPr>
        <p:spPr>
          <a:xfrm>
            <a:off x="3812737" y="2070648"/>
            <a:ext cx="5715653" cy="223473"/>
          </a:xfrm>
          <a:prstGeom prst="rect">
            <a:avLst/>
          </a:prstGeom>
        </p:spPr>
        <p:txBody>
          <a:bodyPr anchor="ctr">
            <a:noAutofit/>
          </a:bodyPr>
          <a:lstStyle>
            <a:lvl1pPr marL="0" indent="0" algn="l">
              <a:buNone/>
              <a:defRPr sz="2400"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Introduction</a:t>
            </a:r>
            <a:endParaRPr lang="en-US"/>
          </a:p>
        </p:txBody>
      </p:sp>
      <p:sp>
        <p:nvSpPr>
          <p:cNvPr id="145" name="Text Placeholder 32">
            <a:extLst>
              <a:ext uri="{FF2B5EF4-FFF2-40B4-BE49-F238E27FC236}">
                <a16:creationId xmlns:a16="http://schemas.microsoft.com/office/drawing/2014/main" id="{67A3DCF8-C8C1-A54D-B2A9-2AEDD386F887}"/>
              </a:ext>
            </a:extLst>
          </p:cNvPr>
          <p:cNvSpPr>
            <a:spLocks noGrp="1"/>
          </p:cNvSpPr>
          <p:nvPr>
            <p:ph type="body" sz="quarter" idx="13" hasCustomPrompt="1"/>
          </p:nvPr>
        </p:nvSpPr>
        <p:spPr>
          <a:xfrm>
            <a:off x="2679029" y="2532237"/>
            <a:ext cx="1045074" cy="223473"/>
          </a:xfrm>
          <a:prstGeom prst="rect">
            <a:avLst/>
          </a:prstGeom>
        </p:spPr>
        <p:txBody>
          <a:bodyPr anchor="ctr">
            <a:noAutofit/>
          </a:bodyPr>
          <a:lstStyle>
            <a:lvl1pPr marL="0" indent="0" algn="ctr">
              <a:buNone/>
              <a:defRPr sz="24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02</a:t>
            </a:r>
            <a:endParaRPr lang="en-US"/>
          </a:p>
        </p:txBody>
      </p:sp>
      <p:sp>
        <p:nvSpPr>
          <p:cNvPr id="146" name="Text Placeholder 32">
            <a:extLst>
              <a:ext uri="{FF2B5EF4-FFF2-40B4-BE49-F238E27FC236}">
                <a16:creationId xmlns:a16="http://schemas.microsoft.com/office/drawing/2014/main" id="{9FDD29A6-533C-7341-8E91-02079E2FE43E}"/>
              </a:ext>
            </a:extLst>
          </p:cNvPr>
          <p:cNvSpPr>
            <a:spLocks noGrp="1"/>
          </p:cNvSpPr>
          <p:nvPr>
            <p:ph type="body" sz="quarter" idx="14" hasCustomPrompt="1"/>
          </p:nvPr>
        </p:nvSpPr>
        <p:spPr>
          <a:xfrm>
            <a:off x="3812737" y="2532237"/>
            <a:ext cx="5715653" cy="223986"/>
          </a:xfrm>
          <a:prstGeom prst="rect">
            <a:avLst/>
          </a:prstGeom>
        </p:spPr>
        <p:txBody>
          <a:bodyPr anchor="ctr">
            <a:noAutofit/>
          </a:bodyPr>
          <a:lstStyle>
            <a:lvl1pPr marL="0" marR="0" indent="0" algn="l" defTabSz="3343281" rtl="0" eaLnBrk="1" fontAlgn="auto" latinLnBrk="0" hangingPunct="1">
              <a:lnSpc>
                <a:spcPct val="100000"/>
              </a:lnSpc>
              <a:spcBef>
                <a:spcPts val="3657"/>
              </a:spcBef>
              <a:spcAft>
                <a:spcPts val="0"/>
              </a:spcAft>
              <a:buClrTx/>
              <a:buSzTx/>
              <a:buFont typeface="Arial" panose="020B0604020202020204" pitchFamily="34" charset="0"/>
              <a:buNone/>
              <a:tabLst/>
              <a:defRPr sz="2400"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marL="0" marR="0" lvl="0" indent="0" algn="l" defTabSz="3343281" rtl="0" eaLnBrk="1" fontAlgn="auto" latinLnBrk="0" hangingPunct="1">
              <a:lnSpc>
                <a:spcPct val="100000"/>
              </a:lnSpc>
              <a:spcBef>
                <a:spcPts val="3657"/>
              </a:spcBef>
              <a:spcAft>
                <a:spcPts val="0"/>
              </a:spcAft>
              <a:buClrTx/>
              <a:buSzTx/>
              <a:buFont typeface="Arial" panose="020B0604020202020204" pitchFamily="34" charset="0"/>
              <a:buNone/>
              <a:tabLst/>
              <a:defRPr/>
            </a:pPr>
            <a:r>
              <a:rPr lang="en-GB"/>
              <a:t>About us</a:t>
            </a:r>
            <a:endParaRPr lang="en-US"/>
          </a:p>
        </p:txBody>
      </p:sp>
      <p:sp>
        <p:nvSpPr>
          <p:cNvPr id="147" name="Text Placeholder 32">
            <a:extLst>
              <a:ext uri="{FF2B5EF4-FFF2-40B4-BE49-F238E27FC236}">
                <a16:creationId xmlns:a16="http://schemas.microsoft.com/office/drawing/2014/main" id="{57CE5420-826A-4046-981E-1B3B3695529C}"/>
              </a:ext>
            </a:extLst>
          </p:cNvPr>
          <p:cNvSpPr>
            <a:spLocks noGrp="1"/>
          </p:cNvSpPr>
          <p:nvPr>
            <p:ph type="body" sz="quarter" idx="15" hasCustomPrompt="1"/>
          </p:nvPr>
        </p:nvSpPr>
        <p:spPr>
          <a:xfrm>
            <a:off x="2679029" y="2958181"/>
            <a:ext cx="1045074" cy="223473"/>
          </a:xfrm>
          <a:prstGeom prst="rect">
            <a:avLst/>
          </a:prstGeom>
        </p:spPr>
        <p:txBody>
          <a:bodyPr anchor="ctr">
            <a:noAutofit/>
          </a:bodyPr>
          <a:lstStyle>
            <a:lvl1pPr marL="0" indent="0" algn="ctr">
              <a:buNone/>
              <a:defRPr sz="24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03</a:t>
            </a:r>
            <a:endParaRPr lang="en-US"/>
          </a:p>
        </p:txBody>
      </p:sp>
      <p:sp>
        <p:nvSpPr>
          <p:cNvPr id="148" name="Text Placeholder 32">
            <a:extLst>
              <a:ext uri="{FF2B5EF4-FFF2-40B4-BE49-F238E27FC236}">
                <a16:creationId xmlns:a16="http://schemas.microsoft.com/office/drawing/2014/main" id="{3F6D97E9-C4D5-AC44-89B9-EABADCA7224E}"/>
              </a:ext>
            </a:extLst>
          </p:cNvPr>
          <p:cNvSpPr>
            <a:spLocks noGrp="1"/>
          </p:cNvSpPr>
          <p:nvPr>
            <p:ph type="body" sz="quarter" idx="19" hasCustomPrompt="1"/>
          </p:nvPr>
        </p:nvSpPr>
        <p:spPr>
          <a:xfrm>
            <a:off x="3812737" y="2958181"/>
            <a:ext cx="5715653" cy="223473"/>
          </a:xfrm>
          <a:prstGeom prst="rect">
            <a:avLst/>
          </a:prstGeom>
        </p:spPr>
        <p:txBody>
          <a:bodyPr anchor="ctr">
            <a:noAutofit/>
          </a:bodyPr>
          <a:lstStyle>
            <a:lvl1pPr marL="0" indent="0" algn="l">
              <a:buNone/>
              <a:defRPr sz="2400"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The Project</a:t>
            </a:r>
            <a:endParaRPr lang="en-US"/>
          </a:p>
        </p:txBody>
      </p:sp>
      <p:sp>
        <p:nvSpPr>
          <p:cNvPr id="152" name="Text Placeholder 32">
            <a:extLst>
              <a:ext uri="{FF2B5EF4-FFF2-40B4-BE49-F238E27FC236}">
                <a16:creationId xmlns:a16="http://schemas.microsoft.com/office/drawing/2014/main" id="{1EDA7C9E-6821-614B-B581-5907A46DAE4B}"/>
              </a:ext>
            </a:extLst>
          </p:cNvPr>
          <p:cNvSpPr>
            <a:spLocks noGrp="1"/>
          </p:cNvSpPr>
          <p:nvPr>
            <p:ph type="body" sz="quarter" idx="17" hasCustomPrompt="1"/>
          </p:nvPr>
        </p:nvSpPr>
        <p:spPr>
          <a:xfrm>
            <a:off x="2679029" y="3370947"/>
            <a:ext cx="1045074" cy="223473"/>
          </a:xfrm>
          <a:prstGeom prst="rect">
            <a:avLst/>
          </a:prstGeom>
        </p:spPr>
        <p:txBody>
          <a:bodyPr anchor="ctr">
            <a:noAutofit/>
          </a:bodyPr>
          <a:lstStyle>
            <a:lvl1pPr marL="0" indent="0" algn="ctr">
              <a:buNone/>
              <a:defRPr sz="24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04</a:t>
            </a:r>
            <a:endParaRPr lang="en-US"/>
          </a:p>
        </p:txBody>
      </p:sp>
      <p:sp>
        <p:nvSpPr>
          <p:cNvPr id="156" name="Text Placeholder 32">
            <a:extLst>
              <a:ext uri="{FF2B5EF4-FFF2-40B4-BE49-F238E27FC236}">
                <a16:creationId xmlns:a16="http://schemas.microsoft.com/office/drawing/2014/main" id="{3EECCB46-72D7-5740-9CED-11684DF47D53}"/>
              </a:ext>
            </a:extLst>
          </p:cNvPr>
          <p:cNvSpPr>
            <a:spLocks noGrp="1"/>
          </p:cNvSpPr>
          <p:nvPr>
            <p:ph type="body" sz="quarter" idx="20" hasCustomPrompt="1"/>
          </p:nvPr>
        </p:nvSpPr>
        <p:spPr>
          <a:xfrm>
            <a:off x="3812737" y="3370947"/>
            <a:ext cx="5715653" cy="223473"/>
          </a:xfrm>
          <a:prstGeom prst="rect">
            <a:avLst/>
          </a:prstGeom>
        </p:spPr>
        <p:txBody>
          <a:bodyPr anchor="ctr">
            <a:noAutofit/>
          </a:bodyPr>
          <a:lstStyle>
            <a:lvl1pPr marL="0" indent="0" algn="l">
              <a:buNone/>
              <a:defRPr sz="2400"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Gallery</a:t>
            </a:r>
            <a:endParaRPr lang="en-US"/>
          </a:p>
        </p:txBody>
      </p:sp>
      <p:sp>
        <p:nvSpPr>
          <p:cNvPr id="158" name="Text Placeholder 32">
            <a:extLst>
              <a:ext uri="{FF2B5EF4-FFF2-40B4-BE49-F238E27FC236}">
                <a16:creationId xmlns:a16="http://schemas.microsoft.com/office/drawing/2014/main" id="{2B4AC3CD-CBEF-5E4F-B4DD-BD4814C7F019}"/>
              </a:ext>
            </a:extLst>
          </p:cNvPr>
          <p:cNvSpPr>
            <a:spLocks noGrp="1"/>
          </p:cNvSpPr>
          <p:nvPr>
            <p:ph type="body" sz="quarter" idx="21" hasCustomPrompt="1"/>
          </p:nvPr>
        </p:nvSpPr>
        <p:spPr>
          <a:xfrm>
            <a:off x="2679029" y="3797309"/>
            <a:ext cx="1045074" cy="223473"/>
          </a:xfrm>
          <a:prstGeom prst="rect">
            <a:avLst/>
          </a:prstGeom>
        </p:spPr>
        <p:txBody>
          <a:bodyPr anchor="ctr">
            <a:noAutofit/>
          </a:bodyPr>
          <a:lstStyle>
            <a:lvl1pPr marL="0" indent="0" algn="ctr">
              <a:buNone/>
              <a:defRPr sz="24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05</a:t>
            </a:r>
            <a:endParaRPr lang="en-US"/>
          </a:p>
        </p:txBody>
      </p:sp>
      <p:sp>
        <p:nvSpPr>
          <p:cNvPr id="159" name="Text Placeholder 32">
            <a:extLst>
              <a:ext uri="{FF2B5EF4-FFF2-40B4-BE49-F238E27FC236}">
                <a16:creationId xmlns:a16="http://schemas.microsoft.com/office/drawing/2014/main" id="{F367CBF7-CF02-8943-9062-D02DDFD8E2D1}"/>
              </a:ext>
            </a:extLst>
          </p:cNvPr>
          <p:cNvSpPr>
            <a:spLocks noGrp="1"/>
          </p:cNvSpPr>
          <p:nvPr>
            <p:ph type="body" sz="quarter" idx="22" hasCustomPrompt="1"/>
          </p:nvPr>
        </p:nvSpPr>
        <p:spPr>
          <a:xfrm>
            <a:off x="3812737" y="3797309"/>
            <a:ext cx="5715653" cy="223473"/>
          </a:xfrm>
          <a:prstGeom prst="rect">
            <a:avLst/>
          </a:prstGeom>
        </p:spPr>
        <p:txBody>
          <a:bodyPr anchor="ctr">
            <a:noAutofit/>
          </a:bodyPr>
          <a:lstStyle>
            <a:lvl1pPr marL="0" indent="0" algn="l">
              <a:buNone/>
              <a:defRPr sz="2400"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Our Team</a:t>
            </a:r>
            <a:endParaRPr lang="en-US"/>
          </a:p>
        </p:txBody>
      </p:sp>
      <p:sp>
        <p:nvSpPr>
          <p:cNvPr id="161" name="Text Placeholder 32">
            <a:extLst>
              <a:ext uri="{FF2B5EF4-FFF2-40B4-BE49-F238E27FC236}">
                <a16:creationId xmlns:a16="http://schemas.microsoft.com/office/drawing/2014/main" id="{BA3A5A09-F937-7549-8085-E87DDB3C3436}"/>
              </a:ext>
            </a:extLst>
          </p:cNvPr>
          <p:cNvSpPr>
            <a:spLocks noGrp="1"/>
          </p:cNvSpPr>
          <p:nvPr>
            <p:ph type="body" sz="quarter" idx="51" hasCustomPrompt="1"/>
          </p:nvPr>
        </p:nvSpPr>
        <p:spPr>
          <a:xfrm>
            <a:off x="2694576" y="4241250"/>
            <a:ext cx="1045074" cy="223473"/>
          </a:xfrm>
          <a:prstGeom prst="rect">
            <a:avLst/>
          </a:prstGeom>
        </p:spPr>
        <p:txBody>
          <a:bodyPr anchor="ctr">
            <a:noAutofit/>
          </a:bodyPr>
          <a:lstStyle>
            <a:lvl1pPr marL="0" indent="0" algn="ctr">
              <a:buNone/>
              <a:defRPr sz="24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06</a:t>
            </a:r>
            <a:endParaRPr lang="en-US"/>
          </a:p>
        </p:txBody>
      </p:sp>
      <p:sp>
        <p:nvSpPr>
          <p:cNvPr id="162" name="Text Placeholder 32">
            <a:extLst>
              <a:ext uri="{FF2B5EF4-FFF2-40B4-BE49-F238E27FC236}">
                <a16:creationId xmlns:a16="http://schemas.microsoft.com/office/drawing/2014/main" id="{3125800D-400A-CB4E-BB45-05A321F773EC}"/>
              </a:ext>
            </a:extLst>
          </p:cNvPr>
          <p:cNvSpPr>
            <a:spLocks noGrp="1"/>
          </p:cNvSpPr>
          <p:nvPr>
            <p:ph type="body" sz="quarter" idx="52" hasCustomPrompt="1"/>
          </p:nvPr>
        </p:nvSpPr>
        <p:spPr>
          <a:xfrm>
            <a:off x="3828284" y="4241250"/>
            <a:ext cx="5715653" cy="223473"/>
          </a:xfrm>
          <a:prstGeom prst="rect">
            <a:avLst/>
          </a:prstGeom>
        </p:spPr>
        <p:txBody>
          <a:bodyPr anchor="ctr">
            <a:noAutofit/>
          </a:bodyPr>
          <a:lstStyle>
            <a:lvl1pPr marL="0" indent="0" algn="l">
              <a:buNone/>
              <a:defRPr sz="2400"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Question and Answers</a:t>
            </a:r>
            <a:endParaRPr lang="en-US"/>
          </a:p>
        </p:txBody>
      </p:sp>
      <p:sp>
        <p:nvSpPr>
          <p:cNvPr id="163" name="Text Placeholder 32">
            <a:extLst>
              <a:ext uri="{FF2B5EF4-FFF2-40B4-BE49-F238E27FC236}">
                <a16:creationId xmlns:a16="http://schemas.microsoft.com/office/drawing/2014/main" id="{8BE77D08-2226-F241-BD4C-C1EE8B229A90}"/>
              </a:ext>
            </a:extLst>
          </p:cNvPr>
          <p:cNvSpPr>
            <a:spLocks noGrp="1"/>
          </p:cNvSpPr>
          <p:nvPr>
            <p:ph type="body" sz="quarter" idx="53" hasCustomPrompt="1"/>
          </p:nvPr>
        </p:nvSpPr>
        <p:spPr>
          <a:xfrm>
            <a:off x="2694576" y="4725517"/>
            <a:ext cx="1045074" cy="223473"/>
          </a:xfrm>
          <a:prstGeom prst="rect">
            <a:avLst/>
          </a:prstGeom>
        </p:spPr>
        <p:txBody>
          <a:bodyPr anchor="ctr">
            <a:noAutofit/>
          </a:bodyPr>
          <a:lstStyle>
            <a:lvl1pPr marL="0" indent="0" algn="ctr">
              <a:buNone/>
              <a:defRPr sz="24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07</a:t>
            </a:r>
            <a:endParaRPr lang="en-US"/>
          </a:p>
        </p:txBody>
      </p:sp>
      <p:sp>
        <p:nvSpPr>
          <p:cNvPr id="164" name="Text Placeholder 32">
            <a:extLst>
              <a:ext uri="{FF2B5EF4-FFF2-40B4-BE49-F238E27FC236}">
                <a16:creationId xmlns:a16="http://schemas.microsoft.com/office/drawing/2014/main" id="{32184336-7547-9A40-A148-9E9B78DCBBAF}"/>
              </a:ext>
            </a:extLst>
          </p:cNvPr>
          <p:cNvSpPr>
            <a:spLocks noGrp="1"/>
          </p:cNvSpPr>
          <p:nvPr>
            <p:ph type="body" sz="quarter" idx="54" hasCustomPrompt="1"/>
          </p:nvPr>
        </p:nvSpPr>
        <p:spPr>
          <a:xfrm>
            <a:off x="3828284" y="4725517"/>
            <a:ext cx="5715653" cy="223473"/>
          </a:xfrm>
          <a:prstGeom prst="rect">
            <a:avLst/>
          </a:prstGeom>
        </p:spPr>
        <p:txBody>
          <a:bodyPr anchor="ctr">
            <a:noAutofit/>
          </a:bodyPr>
          <a:lstStyle>
            <a:lvl1pPr marL="0" indent="0" algn="l">
              <a:buNone/>
              <a:defRPr sz="2400"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Conclusion</a:t>
            </a:r>
            <a:endParaRPr lang="en-US"/>
          </a:p>
        </p:txBody>
      </p:sp>
      <p:sp>
        <p:nvSpPr>
          <p:cNvPr id="286" name="Rectangle 285">
            <a:extLst>
              <a:ext uri="{FF2B5EF4-FFF2-40B4-BE49-F238E27FC236}">
                <a16:creationId xmlns:a16="http://schemas.microsoft.com/office/drawing/2014/main" id="{DB242B25-6F94-3545-A2C1-E1A9B68738D1}"/>
              </a:ext>
            </a:extLst>
          </p:cNvPr>
          <p:cNvSpPr/>
          <p:nvPr userDrawn="1"/>
        </p:nvSpPr>
        <p:spPr>
          <a:xfrm>
            <a:off x="4504764" y="5540186"/>
            <a:ext cx="5453689" cy="538802"/>
          </a:xfrm>
          <a:prstGeom prst="rect">
            <a:avLst/>
          </a:prstGeom>
        </p:spPr>
        <p:txBody>
          <a:bodyPr wrap="square">
            <a:spAutoFit/>
          </a:bodyPr>
          <a:lstStyle/>
          <a:p>
            <a:pPr marL="0" marR="0" indent="0" algn="just" defTabSz="293378" rtl="0" eaLnBrk="1" fontAlgn="auto" latinLnBrk="0" hangingPunct="0">
              <a:lnSpc>
                <a:spcPct val="100000"/>
              </a:lnSpc>
              <a:spcBef>
                <a:spcPts val="0"/>
              </a:spcBef>
              <a:spcAft>
                <a:spcPts val="0"/>
              </a:spcAft>
              <a:buClrTx/>
              <a:buSzTx/>
              <a:buFontTx/>
              <a:buNone/>
              <a:tabLst/>
              <a:defRPr/>
            </a:pPr>
            <a:r>
              <a:rPr lang="en-US" sz="967">
                <a:solidFill>
                  <a:srgbClr val="2D62AE"/>
                </a:solidFill>
                <a:latin typeface="Calibri" panose="020F0502020204030204" pitchFamily="34" charset="0"/>
                <a:ea typeface="Open Sans" panose="020B060603050402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p>
        </p:txBody>
      </p:sp>
      <p:sp>
        <p:nvSpPr>
          <p:cNvPr id="31" name="Rectangle 5">
            <a:extLst>
              <a:ext uri="{FF2B5EF4-FFF2-40B4-BE49-F238E27FC236}">
                <a16:creationId xmlns:a16="http://schemas.microsoft.com/office/drawing/2014/main" id="{6A0AD0FB-DB78-8B4A-B00E-1C744896C494}"/>
              </a:ext>
            </a:extLst>
          </p:cNvPr>
          <p:cNvSpPr/>
          <p:nvPr userDrawn="1"/>
        </p:nvSpPr>
        <p:spPr bwMode="auto">
          <a:xfrm rot="5400000">
            <a:off x="-2885546" y="2886605"/>
            <a:ext cx="6856941" cy="1085850"/>
          </a:xfrm>
          <a:custGeom>
            <a:avLst/>
            <a:gdLst>
              <a:gd name="connsiteX0" fmla="*/ 0 w 10372477"/>
              <a:gd name="connsiteY0" fmla="*/ 0 h 4977432"/>
              <a:gd name="connsiteX1" fmla="*/ 10372477 w 10372477"/>
              <a:gd name="connsiteY1" fmla="*/ 0 h 4977432"/>
              <a:gd name="connsiteX2" fmla="*/ 10372477 w 10372477"/>
              <a:gd name="connsiteY2" fmla="*/ 4977432 h 4977432"/>
              <a:gd name="connsiteX3" fmla="*/ 0 w 10372477"/>
              <a:gd name="connsiteY3" fmla="*/ 4977432 h 4977432"/>
              <a:gd name="connsiteX4" fmla="*/ 0 w 10372477"/>
              <a:gd name="connsiteY4" fmla="*/ 0 h 4977432"/>
              <a:gd name="connsiteX0" fmla="*/ 0 w 10372477"/>
              <a:gd name="connsiteY0" fmla="*/ 0 h 4977432"/>
              <a:gd name="connsiteX1" fmla="*/ 10372477 w 10372477"/>
              <a:gd name="connsiteY1" fmla="*/ 0 h 4977432"/>
              <a:gd name="connsiteX2" fmla="*/ 10372477 w 10372477"/>
              <a:gd name="connsiteY2" fmla="*/ 4977432 h 4977432"/>
              <a:gd name="connsiteX3" fmla="*/ 0 w 10372477"/>
              <a:gd name="connsiteY3" fmla="*/ 4977432 h 4977432"/>
              <a:gd name="connsiteX4" fmla="*/ 0 w 10372477"/>
              <a:gd name="connsiteY4" fmla="*/ 0 h 4977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72477" h="4977432">
                <a:moveTo>
                  <a:pt x="0" y="0"/>
                </a:moveTo>
                <a:lnTo>
                  <a:pt x="10372477" y="0"/>
                </a:lnTo>
                <a:lnTo>
                  <a:pt x="10372477" y="4977432"/>
                </a:lnTo>
                <a:lnTo>
                  <a:pt x="0" y="4977432"/>
                </a:lnTo>
                <a:lnTo>
                  <a:pt x="0" y="0"/>
                </a:lnTo>
                <a:close/>
              </a:path>
            </a:pathLst>
          </a:custGeom>
          <a:gradFill>
            <a:gsLst>
              <a:gs pos="40000">
                <a:srgbClr val="2D62AE"/>
              </a:gs>
              <a:gs pos="85000">
                <a:srgbClr val="33A5CC"/>
              </a:gs>
              <a:gs pos="100000">
                <a:srgbClr val="77CBC4"/>
              </a:gs>
            </a:gsLst>
            <a:lin ang="0" scaled="0"/>
          </a:gradFill>
          <a:ln w="12700" cap="flat">
            <a:noFill/>
            <a:prstDash val="solid"/>
            <a:miter lim="800000"/>
            <a:headEnd/>
            <a:tailEnd/>
          </a:ln>
        </p:spPr>
        <p:txBody>
          <a:bodyPr vert="horz" wrap="square" lIns="234555" tIns="117276" rIns="234555" bIns="117276" numCol="1" rtlCol="0" anchor="t" anchorCtr="0" compatLnSpc="1">
            <a:prstTxWarp prst="textNoShape">
              <a:avLst/>
            </a:prstTxWarp>
          </a:bodyPr>
          <a:lstStyle/>
          <a:p>
            <a:pPr algn="ctr"/>
            <a:endParaRPr lang="fr-CA" sz="6926"/>
          </a:p>
        </p:txBody>
      </p:sp>
      <p:grpSp>
        <p:nvGrpSpPr>
          <p:cNvPr id="5" name="Group 4">
            <a:extLst>
              <a:ext uri="{FF2B5EF4-FFF2-40B4-BE49-F238E27FC236}">
                <a16:creationId xmlns:a16="http://schemas.microsoft.com/office/drawing/2014/main" id="{795E9240-C10D-8849-BAE0-7C438EC081DC}"/>
              </a:ext>
            </a:extLst>
          </p:cNvPr>
          <p:cNvGrpSpPr/>
          <p:nvPr userDrawn="1"/>
        </p:nvGrpSpPr>
        <p:grpSpPr>
          <a:xfrm>
            <a:off x="2315424" y="2387814"/>
            <a:ext cx="7663872" cy="2650297"/>
            <a:chOff x="2315424" y="2387814"/>
            <a:chExt cx="7663872" cy="1942883"/>
          </a:xfrm>
          <a:solidFill>
            <a:srgbClr val="2D62AE"/>
          </a:solidFill>
        </p:grpSpPr>
        <p:grpSp>
          <p:nvGrpSpPr>
            <p:cNvPr id="3" name="Group 2">
              <a:extLst>
                <a:ext uri="{FF2B5EF4-FFF2-40B4-BE49-F238E27FC236}">
                  <a16:creationId xmlns:a16="http://schemas.microsoft.com/office/drawing/2014/main" id="{2F0747C1-EB9A-C241-9511-DEA85DB5444C}"/>
                </a:ext>
              </a:extLst>
            </p:cNvPr>
            <p:cNvGrpSpPr/>
            <p:nvPr userDrawn="1"/>
          </p:nvGrpSpPr>
          <p:grpSpPr>
            <a:xfrm>
              <a:off x="2315424" y="2387814"/>
              <a:ext cx="7663872" cy="978369"/>
              <a:chOff x="1265109" y="2728756"/>
              <a:chExt cx="4752000" cy="1525304"/>
            </a:xfrm>
            <a:grpFill/>
          </p:grpSpPr>
          <p:sp>
            <p:nvSpPr>
              <p:cNvPr id="57" name="Rectangle 56">
                <a:extLst>
                  <a:ext uri="{FF2B5EF4-FFF2-40B4-BE49-F238E27FC236}">
                    <a16:creationId xmlns:a16="http://schemas.microsoft.com/office/drawing/2014/main" id="{683CB224-BC37-A449-A879-B518A8300CF6}"/>
                  </a:ext>
                </a:extLst>
              </p:cNvPr>
              <p:cNvSpPr/>
              <p:nvPr userDrawn="1"/>
            </p:nvSpPr>
            <p:spPr>
              <a:xfrm>
                <a:off x="1265109" y="2728756"/>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58">
                  <a:latin typeface="Calibri" panose="020F0502020204030204" pitchFamily="34" charset="0"/>
                  <a:cs typeface="Calibri" panose="020F0502020204030204" pitchFamily="34" charset="0"/>
                </a:endParaRPr>
              </a:p>
            </p:txBody>
          </p:sp>
          <p:sp>
            <p:nvSpPr>
              <p:cNvPr id="69" name="Rectangle 68">
                <a:extLst>
                  <a:ext uri="{FF2B5EF4-FFF2-40B4-BE49-F238E27FC236}">
                    <a16:creationId xmlns:a16="http://schemas.microsoft.com/office/drawing/2014/main" id="{5E0C682E-9999-0944-9853-BF0C05DDBEFD}"/>
                  </a:ext>
                </a:extLst>
              </p:cNvPr>
              <p:cNvSpPr/>
              <p:nvPr userDrawn="1"/>
            </p:nvSpPr>
            <p:spPr>
              <a:xfrm>
                <a:off x="1265109" y="3229991"/>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58">
                  <a:latin typeface="Calibri" panose="020F0502020204030204" pitchFamily="34" charset="0"/>
                  <a:cs typeface="Calibri" panose="020F0502020204030204" pitchFamily="34" charset="0"/>
                </a:endParaRPr>
              </a:p>
            </p:txBody>
          </p:sp>
          <p:sp>
            <p:nvSpPr>
              <p:cNvPr id="70" name="Rectangle 69">
                <a:extLst>
                  <a:ext uri="{FF2B5EF4-FFF2-40B4-BE49-F238E27FC236}">
                    <a16:creationId xmlns:a16="http://schemas.microsoft.com/office/drawing/2014/main" id="{CFBE4FB1-974E-C042-9FE7-2EC8CB8A2A56}"/>
                  </a:ext>
                </a:extLst>
              </p:cNvPr>
              <p:cNvSpPr/>
              <p:nvPr userDrawn="1"/>
            </p:nvSpPr>
            <p:spPr>
              <a:xfrm>
                <a:off x="1265109" y="3731226"/>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58">
                  <a:latin typeface="Calibri" panose="020F0502020204030204" pitchFamily="34" charset="0"/>
                  <a:cs typeface="Calibri" panose="020F0502020204030204" pitchFamily="34" charset="0"/>
                </a:endParaRPr>
              </a:p>
            </p:txBody>
          </p:sp>
          <p:sp>
            <p:nvSpPr>
              <p:cNvPr id="71" name="Rectangle 70">
                <a:extLst>
                  <a:ext uri="{FF2B5EF4-FFF2-40B4-BE49-F238E27FC236}">
                    <a16:creationId xmlns:a16="http://schemas.microsoft.com/office/drawing/2014/main" id="{895CE4C3-6683-AB4A-B2F4-EAA4EBA84200}"/>
                  </a:ext>
                </a:extLst>
              </p:cNvPr>
              <p:cNvSpPr/>
              <p:nvPr userDrawn="1"/>
            </p:nvSpPr>
            <p:spPr>
              <a:xfrm>
                <a:off x="1265109" y="4232460"/>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58">
                  <a:latin typeface="Calibri" panose="020F0502020204030204" pitchFamily="34" charset="0"/>
                  <a:cs typeface="Calibri" panose="020F0502020204030204" pitchFamily="34" charset="0"/>
                </a:endParaRPr>
              </a:p>
            </p:txBody>
          </p:sp>
        </p:grpSp>
        <p:grpSp>
          <p:nvGrpSpPr>
            <p:cNvPr id="73" name="Group 72">
              <a:extLst>
                <a:ext uri="{FF2B5EF4-FFF2-40B4-BE49-F238E27FC236}">
                  <a16:creationId xmlns:a16="http://schemas.microsoft.com/office/drawing/2014/main" id="{7ACA618A-FADD-A245-9DF6-634F7B8B10BB}"/>
                </a:ext>
              </a:extLst>
            </p:cNvPr>
            <p:cNvGrpSpPr/>
            <p:nvPr userDrawn="1"/>
          </p:nvGrpSpPr>
          <p:grpSpPr>
            <a:xfrm>
              <a:off x="2315424" y="3673833"/>
              <a:ext cx="7663872" cy="656864"/>
              <a:chOff x="1265109" y="3229991"/>
              <a:chExt cx="4752000" cy="1024069"/>
            </a:xfrm>
            <a:grpFill/>
          </p:grpSpPr>
          <p:sp>
            <p:nvSpPr>
              <p:cNvPr id="75" name="Rectangle 74">
                <a:extLst>
                  <a:ext uri="{FF2B5EF4-FFF2-40B4-BE49-F238E27FC236}">
                    <a16:creationId xmlns:a16="http://schemas.microsoft.com/office/drawing/2014/main" id="{35748608-FDE9-4648-BB0B-46BD9D014EC5}"/>
                  </a:ext>
                </a:extLst>
              </p:cNvPr>
              <p:cNvSpPr/>
              <p:nvPr userDrawn="1"/>
            </p:nvSpPr>
            <p:spPr>
              <a:xfrm>
                <a:off x="1265109" y="3229991"/>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58">
                  <a:latin typeface="Calibri" panose="020F0502020204030204" pitchFamily="34" charset="0"/>
                  <a:cs typeface="Calibri" panose="020F0502020204030204" pitchFamily="34" charset="0"/>
                </a:endParaRPr>
              </a:p>
            </p:txBody>
          </p:sp>
          <p:sp>
            <p:nvSpPr>
              <p:cNvPr id="76" name="Rectangle 75">
                <a:extLst>
                  <a:ext uri="{FF2B5EF4-FFF2-40B4-BE49-F238E27FC236}">
                    <a16:creationId xmlns:a16="http://schemas.microsoft.com/office/drawing/2014/main" id="{EA326F4A-FE37-8649-AB33-C936A66D8C1B}"/>
                  </a:ext>
                </a:extLst>
              </p:cNvPr>
              <p:cNvSpPr/>
              <p:nvPr userDrawn="1"/>
            </p:nvSpPr>
            <p:spPr>
              <a:xfrm>
                <a:off x="1265109" y="3731226"/>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58">
                  <a:latin typeface="Calibri" panose="020F0502020204030204" pitchFamily="34" charset="0"/>
                  <a:cs typeface="Calibri" panose="020F0502020204030204" pitchFamily="34" charset="0"/>
                </a:endParaRPr>
              </a:p>
            </p:txBody>
          </p:sp>
          <p:sp>
            <p:nvSpPr>
              <p:cNvPr id="77" name="Rectangle 76">
                <a:extLst>
                  <a:ext uri="{FF2B5EF4-FFF2-40B4-BE49-F238E27FC236}">
                    <a16:creationId xmlns:a16="http://schemas.microsoft.com/office/drawing/2014/main" id="{B3A4C318-6189-4F4F-B62C-B7A913454FBF}"/>
                  </a:ext>
                </a:extLst>
              </p:cNvPr>
              <p:cNvSpPr/>
              <p:nvPr userDrawn="1"/>
            </p:nvSpPr>
            <p:spPr>
              <a:xfrm>
                <a:off x="1265109" y="4232460"/>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58">
                  <a:latin typeface="Calibri" panose="020F0502020204030204" pitchFamily="34" charset="0"/>
                  <a:cs typeface="Calibri" panose="020F0502020204030204" pitchFamily="34" charset="0"/>
                </a:endParaRPr>
              </a:p>
            </p:txBody>
          </p:sp>
        </p:grpSp>
      </p:grpSp>
      <p:grpSp>
        <p:nvGrpSpPr>
          <p:cNvPr id="2" name="Graphic 40">
            <a:extLst>
              <a:ext uri="{FF2B5EF4-FFF2-40B4-BE49-F238E27FC236}">
                <a16:creationId xmlns:a16="http://schemas.microsoft.com/office/drawing/2014/main" id="{91614186-6A23-76ED-A9A8-3F34F68A0367}"/>
              </a:ext>
            </a:extLst>
          </p:cNvPr>
          <p:cNvGrpSpPr/>
          <p:nvPr userDrawn="1"/>
        </p:nvGrpSpPr>
        <p:grpSpPr>
          <a:xfrm>
            <a:off x="-2286581" y="5718088"/>
            <a:ext cx="3924090" cy="2433120"/>
            <a:chOff x="-3997860" y="6017904"/>
            <a:chExt cx="935163" cy="579845"/>
          </a:xfrm>
          <a:solidFill>
            <a:schemeClr val="bg1">
              <a:alpha val="14000"/>
            </a:schemeClr>
          </a:solidFill>
        </p:grpSpPr>
        <p:sp>
          <p:nvSpPr>
            <p:cNvPr id="4" name="Freeform 3">
              <a:extLst>
                <a:ext uri="{FF2B5EF4-FFF2-40B4-BE49-F238E27FC236}">
                  <a16:creationId xmlns:a16="http://schemas.microsoft.com/office/drawing/2014/main" id="{8059C211-0F73-7C9C-3558-B3F94C1BCDCF}"/>
                </a:ext>
              </a:extLst>
            </p:cNvPr>
            <p:cNvSpPr/>
            <p:nvPr/>
          </p:nvSpPr>
          <p:spPr>
            <a:xfrm>
              <a:off x="-3997860" y="6116440"/>
              <a:ext cx="759344" cy="191386"/>
            </a:xfrm>
            <a:custGeom>
              <a:avLst/>
              <a:gdLst>
                <a:gd name="connsiteX0" fmla="*/ 659556 w 759344"/>
                <a:gd name="connsiteY0" fmla="*/ 55900 h 191386"/>
                <a:gd name="connsiteX1" fmla="*/ 0 w 759344"/>
                <a:gd name="connsiteY1" fmla="*/ 81482 h 191386"/>
                <a:gd name="connsiteX2" fmla="*/ 407708 w 759344"/>
                <a:gd name="connsiteY2" fmla="*/ 125065 h 191386"/>
                <a:gd name="connsiteX3" fmla="*/ 759345 w 759344"/>
                <a:gd name="connsiteY3" fmla="*/ 191387 h 191386"/>
                <a:gd name="connsiteX4" fmla="*/ 759345 w 759344"/>
                <a:gd name="connsiteY4" fmla="*/ 114643 h 191386"/>
                <a:gd name="connsiteX5" fmla="*/ 660507 w 759344"/>
                <a:gd name="connsiteY5" fmla="*/ 0 h 191386"/>
                <a:gd name="connsiteX6" fmla="*/ 660507 w 759344"/>
                <a:gd name="connsiteY6" fmla="*/ 56848 h 191386"/>
                <a:gd name="connsiteX7" fmla="*/ 660507 w 759344"/>
                <a:gd name="connsiteY7" fmla="*/ 56848 h 1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344" h="191386">
                  <a:moveTo>
                    <a:pt x="659556" y="55900"/>
                  </a:moveTo>
                  <a:cubicBezTo>
                    <a:pt x="304118" y="-28424"/>
                    <a:pt x="218585" y="209389"/>
                    <a:pt x="0" y="81482"/>
                  </a:cubicBezTo>
                  <a:cubicBezTo>
                    <a:pt x="132101" y="216021"/>
                    <a:pt x="252798" y="157278"/>
                    <a:pt x="407708" y="125065"/>
                  </a:cubicBezTo>
                  <a:cubicBezTo>
                    <a:pt x="538859" y="98536"/>
                    <a:pt x="670961" y="133592"/>
                    <a:pt x="759345" y="191387"/>
                  </a:cubicBezTo>
                  <a:lnTo>
                    <a:pt x="759345" y="114643"/>
                  </a:lnTo>
                  <a:cubicBezTo>
                    <a:pt x="756494" y="38846"/>
                    <a:pt x="726082" y="1895"/>
                    <a:pt x="660507" y="0"/>
                  </a:cubicBezTo>
                  <a:lnTo>
                    <a:pt x="660507" y="56848"/>
                  </a:lnTo>
                  <a:lnTo>
                    <a:pt x="660507" y="56848"/>
                  </a:lnTo>
                  <a:close/>
                </a:path>
              </a:pathLst>
            </a:custGeom>
            <a:grpFill/>
            <a:ln w="9493" cap="flat">
              <a:no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3C715BF1-51BB-8E8D-CF3A-E5CFCC9F746D}"/>
                </a:ext>
              </a:extLst>
            </p:cNvPr>
            <p:cNvSpPr/>
            <p:nvPr/>
          </p:nvSpPr>
          <p:spPr>
            <a:xfrm>
              <a:off x="-3821092" y="6017904"/>
              <a:ext cx="582576" cy="213178"/>
            </a:xfrm>
            <a:custGeom>
              <a:avLst/>
              <a:gdLst>
                <a:gd name="connsiteX0" fmla="*/ 98838 w 582576"/>
                <a:gd name="connsiteY0" fmla="*/ 98536 h 213178"/>
                <a:gd name="connsiteX1" fmla="*/ 483738 w 582576"/>
                <a:gd name="connsiteY1" fmla="*/ 98536 h 213178"/>
                <a:gd name="connsiteX2" fmla="*/ 582576 w 582576"/>
                <a:gd name="connsiteY2" fmla="*/ 213179 h 213178"/>
                <a:gd name="connsiteX3" fmla="*/ 582576 w 582576"/>
                <a:gd name="connsiteY3" fmla="*/ 0 h 213178"/>
                <a:gd name="connsiteX4" fmla="*/ 0 w 582576"/>
                <a:gd name="connsiteY4" fmla="*/ 0 h 213178"/>
                <a:gd name="connsiteX5" fmla="*/ 0 w 582576"/>
                <a:gd name="connsiteY5" fmla="*/ 194229 h 213178"/>
                <a:gd name="connsiteX6" fmla="*/ 98838 w 582576"/>
                <a:gd name="connsiteY6" fmla="*/ 161068 h 213178"/>
                <a:gd name="connsiteX7" fmla="*/ 98838 w 582576"/>
                <a:gd name="connsiteY7" fmla="*/ 98536 h 213178"/>
                <a:gd name="connsiteX8" fmla="*/ 98838 w 582576"/>
                <a:gd name="connsiteY8" fmla="*/ 98536 h 213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576" h="213178">
                  <a:moveTo>
                    <a:pt x="98838" y="98536"/>
                  </a:moveTo>
                  <a:lnTo>
                    <a:pt x="483738" y="98536"/>
                  </a:lnTo>
                  <a:cubicBezTo>
                    <a:pt x="550264" y="100431"/>
                    <a:pt x="579725" y="137382"/>
                    <a:pt x="582576" y="213179"/>
                  </a:cubicBezTo>
                  <a:lnTo>
                    <a:pt x="582576" y="0"/>
                  </a:lnTo>
                  <a:lnTo>
                    <a:pt x="0" y="0"/>
                  </a:lnTo>
                  <a:lnTo>
                    <a:pt x="0" y="194229"/>
                  </a:lnTo>
                  <a:cubicBezTo>
                    <a:pt x="38965" y="183807"/>
                    <a:pt x="72228" y="172438"/>
                    <a:pt x="98838" y="161068"/>
                  </a:cubicBezTo>
                  <a:lnTo>
                    <a:pt x="98838" y="98536"/>
                  </a:lnTo>
                  <a:lnTo>
                    <a:pt x="98838" y="98536"/>
                  </a:lnTo>
                  <a:close/>
                </a:path>
              </a:pathLst>
            </a:custGeom>
            <a:grpFill/>
            <a:ln w="9493"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BF1D0138-F804-954D-6053-1C98338A2DD4}"/>
                </a:ext>
              </a:extLst>
            </p:cNvPr>
            <p:cNvSpPr/>
            <p:nvPr/>
          </p:nvSpPr>
          <p:spPr>
            <a:xfrm>
              <a:off x="-3821092" y="6306880"/>
              <a:ext cx="758394" cy="191386"/>
            </a:xfrm>
            <a:custGeom>
              <a:avLst/>
              <a:gdLst>
                <a:gd name="connsiteX0" fmla="*/ 98838 w 758394"/>
                <a:gd name="connsiteY0" fmla="*/ 135487 h 191386"/>
                <a:gd name="connsiteX1" fmla="*/ 758395 w 758394"/>
                <a:gd name="connsiteY1" fmla="*/ 110853 h 191386"/>
                <a:gd name="connsiteX2" fmla="*/ 351637 w 758394"/>
                <a:gd name="connsiteY2" fmla="*/ 66322 h 191386"/>
                <a:gd name="connsiteX3" fmla="*/ 0 w 758394"/>
                <a:gd name="connsiteY3" fmla="*/ 0 h 191386"/>
                <a:gd name="connsiteX4" fmla="*/ 0 w 758394"/>
                <a:gd name="connsiteY4" fmla="*/ 77692 h 191386"/>
                <a:gd name="connsiteX5" fmla="*/ 98838 w 758394"/>
                <a:gd name="connsiteY5" fmla="*/ 191387 h 191386"/>
                <a:gd name="connsiteX6" fmla="*/ 98838 w 758394"/>
                <a:gd name="connsiteY6" fmla="*/ 134539 h 191386"/>
                <a:gd name="connsiteX7" fmla="*/ 98838 w 758394"/>
                <a:gd name="connsiteY7" fmla="*/ 134539 h 1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94" h="191386">
                  <a:moveTo>
                    <a:pt x="98838" y="135487"/>
                  </a:moveTo>
                  <a:cubicBezTo>
                    <a:pt x="454276" y="219811"/>
                    <a:pt x="539810" y="-18002"/>
                    <a:pt x="758395" y="110853"/>
                  </a:cubicBezTo>
                  <a:cubicBezTo>
                    <a:pt x="626293" y="-23687"/>
                    <a:pt x="506547" y="35056"/>
                    <a:pt x="351637" y="66322"/>
                  </a:cubicBezTo>
                  <a:cubicBezTo>
                    <a:pt x="220486" y="92851"/>
                    <a:pt x="88384" y="58743"/>
                    <a:pt x="0" y="0"/>
                  </a:cubicBezTo>
                  <a:lnTo>
                    <a:pt x="0" y="77692"/>
                  </a:lnTo>
                  <a:cubicBezTo>
                    <a:pt x="1901" y="153489"/>
                    <a:pt x="32313" y="189492"/>
                    <a:pt x="98838" y="191387"/>
                  </a:cubicBezTo>
                  <a:lnTo>
                    <a:pt x="98838" y="134539"/>
                  </a:lnTo>
                  <a:lnTo>
                    <a:pt x="98838" y="134539"/>
                  </a:lnTo>
                  <a:close/>
                </a:path>
              </a:pathLst>
            </a:custGeom>
            <a:grpFill/>
            <a:ln w="9493"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2CA5C0B9-ABEB-05CB-1C42-2F1F328B25C8}"/>
                </a:ext>
              </a:extLst>
            </p:cNvPr>
            <p:cNvSpPr/>
            <p:nvPr/>
          </p:nvSpPr>
          <p:spPr>
            <a:xfrm>
              <a:off x="-3822042" y="6385519"/>
              <a:ext cx="582576" cy="212231"/>
            </a:xfrm>
            <a:custGeom>
              <a:avLst/>
              <a:gdLst>
                <a:gd name="connsiteX0" fmla="*/ 483738 w 582576"/>
                <a:gd name="connsiteY0" fmla="*/ 113695 h 212231"/>
                <a:gd name="connsiteX1" fmla="*/ 98838 w 582576"/>
                <a:gd name="connsiteY1" fmla="*/ 113695 h 212231"/>
                <a:gd name="connsiteX2" fmla="*/ 0 w 582576"/>
                <a:gd name="connsiteY2" fmla="*/ 0 h 212231"/>
                <a:gd name="connsiteX3" fmla="*/ 0 w 582576"/>
                <a:gd name="connsiteY3" fmla="*/ 212231 h 212231"/>
                <a:gd name="connsiteX4" fmla="*/ 582576 w 582576"/>
                <a:gd name="connsiteY4" fmla="*/ 212231 h 212231"/>
                <a:gd name="connsiteX5" fmla="*/ 582576 w 582576"/>
                <a:gd name="connsiteY5" fmla="*/ 18949 h 212231"/>
                <a:gd name="connsiteX6" fmla="*/ 483738 w 582576"/>
                <a:gd name="connsiteY6" fmla="*/ 52110 h 212231"/>
                <a:gd name="connsiteX7" fmla="*/ 483738 w 582576"/>
                <a:gd name="connsiteY7" fmla="*/ 113695 h 212231"/>
                <a:gd name="connsiteX8" fmla="*/ 483738 w 582576"/>
                <a:gd name="connsiteY8" fmla="*/ 113695 h 212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576" h="212231">
                  <a:moveTo>
                    <a:pt x="483738" y="113695"/>
                  </a:moveTo>
                  <a:lnTo>
                    <a:pt x="98838" y="113695"/>
                  </a:lnTo>
                  <a:cubicBezTo>
                    <a:pt x="32313" y="111800"/>
                    <a:pt x="1901" y="74849"/>
                    <a:pt x="0" y="0"/>
                  </a:cubicBezTo>
                  <a:lnTo>
                    <a:pt x="0" y="212231"/>
                  </a:lnTo>
                  <a:lnTo>
                    <a:pt x="582576" y="212231"/>
                  </a:lnTo>
                  <a:lnTo>
                    <a:pt x="582576" y="18949"/>
                  </a:lnTo>
                  <a:cubicBezTo>
                    <a:pt x="543611" y="28424"/>
                    <a:pt x="510348" y="40741"/>
                    <a:pt x="483738" y="52110"/>
                  </a:cubicBezTo>
                  <a:lnTo>
                    <a:pt x="483738" y="113695"/>
                  </a:lnTo>
                  <a:lnTo>
                    <a:pt x="483738" y="113695"/>
                  </a:lnTo>
                  <a:close/>
                </a:path>
              </a:pathLst>
            </a:custGeom>
            <a:grpFill/>
            <a:ln w="9493" cap="flat">
              <a:noFill/>
              <a:prstDash val="solid"/>
              <a:miter/>
            </a:ln>
          </p:spPr>
          <p:txBody>
            <a:bodyPr rtlCol="0" anchor="ctr"/>
            <a:lstStyle/>
            <a:p>
              <a:endParaRPr lang="en-US"/>
            </a:p>
          </p:txBody>
        </p:sp>
      </p:grpSp>
      <p:pic>
        <p:nvPicPr>
          <p:cNvPr id="9" name="Picture 8">
            <a:extLst>
              <a:ext uri="{FF2B5EF4-FFF2-40B4-BE49-F238E27FC236}">
                <a16:creationId xmlns:a16="http://schemas.microsoft.com/office/drawing/2014/main" id="{00C9357B-B99F-47D9-B8C8-7D791B8840DA}"/>
              </a:ext>
            </a:extLst>
          </p:cNvPr>
          <p:cNvPicPr>
            <a:picLocks noChangeAspect="1"/>
          </p:cNvPicPr>
          <p:nvPr userDrawn="1"/>
        </p:nvPicPr>
        <p:blipFill>
          <a:blip r:embed="rId2">
            <a:biLevel thresh="25000"/>
            <a:extLst>
              <a:ext uri="{BEBA8EAE-BF5A-486C-A8C5-ECC9F3942E4B}">
                <a14:imgProps xmlns:a14="http://schemas.microsoft.com/office/drawing/2010/main">
                  <a14:imgLayer r:embed="rId3">
                    <a14:imgEffect>
                      <a14:saturation sat="0"/>
                    </a14:imgEffect>
                    <a14:imgEffect>
                      <a14:brightnessContrast contrast="24000"/>
                    </a14:imgEffect>
                  </a14:imgLayer>
                </a14:imgProps>
              </a:ext>
            </a:extLst>
          </a:blip>
          <a:stretch>
            <a:fillRect/>
          </a:stretch>
        </p:blipFill>
        <p:spPr>
          <a:xfrm rot="16200000">
            <a:off x="-734512" y="4931250"/>
            <a:ext cx="2661263" cy="923295"/>
          </a:xfrm>
          <a:prstGeom prst="rect">
            <a:avLst/>
          </a:prstGeom>
        </p:spPr>
      </p:pic>
      <p:sp>
        <p:nvSpPr>
          <p:cNvPr id="10" name="Text Placeholder 32">
            <a:extLst>
              <a:ext uri="{FF2B5EF4-FFF2-40B4-BE49-F238E27FC236}">
                <a16:creationId xmlns:a16="http://schemas.microsoft.com/office/drawing/2014/main" id="{F617E5E8-283D-95D2-3117-DAAD5170B128}"/>
              </a:ext>
            </a:extLst>
          </p:cNvPr>
          <p:cNvSpPr>
            <a:spLocks noGrp="1"/>
          </p:cNvSpPr>
          <p:nvPr>
            <p:ph type="body" sz="quarter" idx="30" hasCustomPrompt="1"/>
          </p:nvPr>
        </p:nvSpPr>
        <p:spPr>
          <a:xfrm>
            <a:off x="490245" y="567349"/>
            <a:ext cx="4538955" cy="804252"/>
          </a:xfrm>
          <a:prstGeom prst="rect">
            <a:avLst/>
          </a:prstGeom>
          <a:gradFill>
            <a:gsLst>
              <a:gs pos="3000">
                <a:srgbClr val="EE2D24"/>
              </a:gs>
              <a:gs pos="68000">
                <a:srgbClr val="F37321"/>
              </a:gs>
              <a:gs pos="100000">
                <a:srgbClr val="FFCD05"/>
              </a:gs>
            </a:gsLst>
            <a:lin ang="2700000" scaled="0"/>
          </a:gradFill>
        </p:spPr>
        <p:txBody>
          <a:bodyPr anchor="ctr">
            <a:noAutofit/>
          </a:bodyPr>
          <a:lstStyle>
            <a:lvl1pPr marL="0" indent="0" algn="l">
              <a:buNone/>
              <a:defRPr sz="36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   TABLE OF CONTENTS</a:t>
            </a:r>
            <a:endParaRPr lang="en-US"/>
          </a:p>
        </p:txBody>
      </p:sp>
      <p:pic>
        <p:nvPicPr>
          <p:cNvPr id="12" name="Picture 11" descr="Co-funded by the European Union logo in png for web usage">
            <a:extLst>
              <a:ext uri="{FF2B5EF4-FFF2-40B4-BE49-F238E27FC236}">
                <a16:creationId xmlns:a16="http://schemas.microsoft.com/office/drawing/2014/main" id="{834BB300-FAE3-7029-ADB2-A2FDFFC0F0E7}"/>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434587" y="5606499"/>
            <a:ext cx="2112521" cy="442118"/>
          </a:xfrm>
          <a:prstGeom prst="rect">
            <a:avLst/>
          </a:prstGeom>
          <a:noFill/>
          <a:ln>
            <a:noFill/>
          </a:ln>
        </p:spPr>
      </p:pic>
    </p:spTree>
    <p:extLst>
      <p:ext uri="{BB962C8B-B14F-4D97-AF65-F5344CB8AC3E}">
        <p14:creationId xmlns:p14="http://schemas.microsoft.com/office/powerpoint/2010/main" val="2047572136"/>
      </p:ext>
    </p:extLst>
  </p:cSld>
  <p:clrMapOvr>
    <a:masterClrMapping/>
  </p:clrMapOvr>
  <p:extLst>
    <p:ext uri="{DCECCB84-F9BA-43D5-87BE-67443E8EF086}">
      <p15:sldGuideLst xmlns:p15="http://schemas.microsoft.com/office/powerpoint/2012/main">
        <p15:guide id="1" pos="475"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Welcome/Intro Slide">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EDA844F8-FCB0-C045-A083-951082B6589C}"/>
              </a:ext>
            </a:extLst>
          </p:cNvPr>
          <p:cNvSpPr>
            <a:spLocks noGrp="1"/>
          </p:cNvSpPr>
          <p:nvPr>
            <p:ph type="pic" sz="quarter" idx="21"/>
          </p:nvPr>
        </p:nvSpPr>
        <p:spPr>
          <a:xfrm>
            <a:off x="884606" y="0"/>
            <a:ext cx="4993772" cy="6858000"/>
          </a:xfrm>
          <a:custGeom>
            <a:avLst/>
            <a:gdLst>
              <a:gd name="connsiteX0" fmla="*/ 0 w 4993772"/>
              <a:gd name="connsiteY0" fmla="*/ 0 h 6858000"/>
              <a:gd name="connsiteX1" fmla="*/ 4993772 w 4993772"/>
              <a:gd name="connsiteY1" fmla="*/ 0 h 6858000"/>
              <a:gd name="connsiteX2" fmla="*/ 4993772 w 4993772"/>
              <a:gd name="connsiteY2" fmla="*/ 6858000 h 6858000"/>
              <a:gd name="connsiteX3" fmla="*/ 0 w 4993772"/>
              <a:gd name="connsiteY3" fmla="*/ 6858000 h 6858000"/>
              <a:gd name="connsiteX4" fmla="*/ 0 w 4993772"/>
              <a:gd name="connsiteY4" fmla="*/ 6301946 h 6858000"/>
              <a:gd name="connsiteX5" fmla="*/ 180000 w 4993772"/>
              <a:gd name="connsiteY5" fmla="*/ 6301946 h 6858000"/>
              <a:gd name="connsiteX6" fmla="*/ 180000 w 4993772"/>
              <a:gd name="connsiteY6" fmla="*/ 4861945 h 6858000"/>
              <a:gd name="connsiteX7" fmla="*/ 0 w 4993772"/>
              <a:gd name="connsiteY7" fmla="*/ 48619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93772" h="6858000">
                <a:moveTo>
                  <a:pt x="0" y="0"/>
                </a:moveTo>
                <a:lnTo>
                  <a:pt x="4993772" y="0"/>
                </a:lnTo>
                <a:lnTo>
                  <a:pt x="4993772" y="6858000"/>
                </a:lnTo>
                <a:lnTo>
                  <a:pt x="0" y="6858000"/>
                </a:lnTo>
                <a:lnTo>
                  <a:pt x="0" y="6301946"/>
                </a:lnTo>
                <a:lnTo>
                  <a:pt x="180000" y="6301946"/>
                </a:lnTo>
                <a:lnTo>
                  <a:pt x="180000" y="4861945"/>
                </a:lnTo>
                <a:lnTo>
                  <a:pt x="0" y="4861945"/>
                </a:lnTo>
                <a:close/>
              </a:path>
            </a:pathLst>
          </a:custGeom>
          <a:solidFill>
            <a:schemeClr val="bg1">
              <a:lumMod val="85000"/>
            </a:schemeClr>
          </a:solidFill>
        </p:spPr>
        <p:txBody>
          <a:bodyPr wrap="square">
            <a:noAutofit/>
          </a:bodyPr>
          <a:lstStyle>
            <a:lvl1pPr marL="0" indent="0" algn="ctr">
              <a:buNone/>
              <a:defRPr>
                <a:solidFill>
                  <a:schemeClr val="bg1">
                    <a:lumMod val="85000"/>
                  </a:schemeClr>
                </a:solidFill>
              </a:defRPr>
            </a:lvl1pPr>
          </a:lstStyle>
          <a:p>
            <a:endParaRPr lang="en-US"/>
          </a:p>
        </p:txBody>
      </p:sp>
      <p:sp>
        <p:nvSpPr>
          <p:cNvPr id="33" name="Text Placeholder 32">
            <a:extLst>
              <a:ext uri="{FF2B5EF4-FFF2-40B4-BE49-F238E27FC236}">
                <a16:creationId xmlns:a16="http://schemas.microsoft.com/office/drawing/2014/main" id="{CAF944C7-C217-DB48-AC66-EC08BD9F2E64}"/>
              </a:ext>
            </a:extLst>
          </p:cNvPr>
          <p:cNvSpPr>
            <a:spLocks noGrp="1"/>
          </p:cNvSpPr>
          <p:nvPr>
            <p:ph type="body" sz="quarter" idx="30" hasCustomPrompt="1"/>
          </p:nvPr>
        </p:nvSpPr>
        <p:spPr>
          <a:xfrm>
            <a:off x="4890795" y="738798"/>
            <a:ext cx="4064946" cy="842867"/>
          </a:xfrm>
          <a:prstGeom prst="rect">
            <a:avLst/>
          </a:prstGeom>
          <a:gradFill>
            <a:gsLst>
              <a:gs pos="40000">
                <a:srgbClr val="2D62AE"/>
              </a:gs>
              <a:gs pos="85000">
                <a:srgbClr val="33A5CC"/>
              </a:gs>
              <a:gs pos="100000">
                <a:srgbClr val="77CBC4"/>
              </a:gs>
            </a:gsLst>
            <a:lin ang="0" scaled="0"/>
          </a:gradFill>
        </p:spPr>
        <p:txBody>
          <a:bodyPr anchor="ctr">
            <a:noAutofit/>
          </a:bodyPr>
          <a:lstStyle>
            <a:lvl1pPr marL="0" indent="0" algn="l">
              <a:buNone/>
              <a:defRPr sz="36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 YOUR HEADING</a:t>
            </a:r>
            <a:endParaRPr lang="en-US"/>
          </a:p>
        </p:txBody>
      </p:sp>
      <p:sp>
        <p:nvSpPr>
          <p:cNvPr id="19" name="Freeform 18">
            <a:extLst>
              <a:ext uri="{FF2B5EF4-FFF2-40B4-BE49-F238E27FC236}">
                <a16:creationId xmlns:a16="http://schemas.microsoft.com/office/drawing/2014/main" id="{7D1B8551-0063-BE4F-89AA-952EFED3A2B1}"/>
              </a:ext>
            </a:extLst>
          </p:cNvPr>
          <p:cNvSpPr/>
          <p:nvPr userDrawn="1"/>
        </p:nvSpPr>
        <p:spPr>
          <a:xfrm rot="16200000">
            <a:off x="164606" y="5401946"/>
            <a:ext cx="1440000" cy="360000"/>
          </a:xfrm>
          <a:custGeom>
            <a:avLst/>
            <a:gdLst>
              <a:gd name="connsiteX0" fmla="*/ 0 w 1620513"/>
              <a:gd name="connsiteY0" fmla="*/ -1 h 304760"/>
              <a:gd name="connsiteX1" fmla="*/ 1620514 w 1620513"/>
              <a:gd name="connsiteY1" fmla="*/ -1 h 304760"/>
              <a:gd name="connsiteX2" fmla="*/ 1620514 w 1620513"/>
              <a:gd name="connsiteY2" fmla="*/ 304760 h 304760"/>
              <a:gd name="connsiteX3" fmla="*/ 0 w 1620513"/>
              <a:gd name="connsiteY3" fmla="*/ 304760 h 304760"/>
            </a:gdLst>
            <a:ahLst/>
            <a:cxnLst>
              <a:cxn ang="0">
                <a:pos x="connsiteX0" y="connsiteY0"/>
              </a:cxn>
              <a:cxn ang="0">
                <a:pos x="connsiteX1" y="connsiteY1"/>
              </a:cxn>
              <a:cxn ang="0">
                <a:pos x="connsiteX2" y="connsiteY2"/>
              </a:cxn>
              <a:cxn ang="0">
                <a:pos x="connsiteX3" y="connsiteY3"/>
              </a:cxn>
            </a:cxnLst>
            <a:rect l="l" t="t" r="r" b="b"/>
            <a:pathLst>
              <a:path w="1620513" h="304760">
                <a:moveTo>
                  <a:pt x="0" y="-1"/>
                </a:moveTo>
                <a:lnTo>
                  <a:pt x="1620514" y="-1"/>
                </a:lnTo>
                <a:lnTo>
                  <a:pt x="1620514" y="304760"/>
                </a:lnTo>
                <a:lnTo>
                  <a:pt x="0" y="304760"/>
                </a:lnTo>
                <a:close/>
              </a:path>
            </a:pathLst>
          </a:custGeom>
          <a:gradFill>
            <a:gsLst>
              <a:gs pos="3000">
                <a:srgbClr val="EE2D24"/>
              </a:gs>
              <a:gs pos="68000">
                <a:srgbClr val="F37321"/>
              </a:gs>
              <a:gs pos="100000">
                <a:srgbClr val="FFCD05"/>
              </a:gs>
            </a:gsLst>
            <a:lin ang="2700000" scaled="0"/>
          </a:gradFill>
          <a:ln w="30808" cap="flat">
            <a:noFill/>
            <a:prstDash val="solid"/>
            <a:miter/>
          </a:ln>
        </p:spPr>
        <p:txBody>
          <a:bodyPr rtlCol="0" anchor="ctr"/>
          <a:lstStyle/>
          <a:p>
            <a:endParaRPr lang="en-US" sz="2069"/>
          </a:p>
        </p:txBody>
      </p:sp>
      <p:sp>
        <p:nvSpPr>
          <p:cNvPr id="20" name="Text Placeholder 32">
            <a:extLst>
              <a:ext uri="{FF2B5EF4-FFF2-40B4-BE49-F238E27FC236}">
                <a16:creationId xmlns:a16="http://schemas.microsoft.com/office/drawing/2014/main" id="{64ED5023-80E2-C04D-8620-99E5F464CE91}"/>
              </a:ext>
            </a:extLst>
          </p:cNvPr>
          <p:cNvSpPr>
            <a:spLocks noGrp="1"/>
          </p:cNvSpPr>
          <p:nvPr>
            <p:ph type="body" sz="quarter" idx="48" hasCustomPrompt="1"/>
          </p:nvPr>
        </p:nvSpPr>
        <p:spPr>
          <a:xfrm>
            <a:off x="6461760" y="2113281"/>
            <a:ext cx="5205633" cy="4188666"/>
          </a:xfrm>
          <a:prstGeom prst="rect">
            <a:avLst/>
          </a:prstGeom>
        </p:spPr>
        <p:txBody>
          <a:bodyPr numCol="1" spcCol="288000" anchor="t">
            <a:noAutofit/>
          </a:bodyPr>
          <a:lstStyle>
            <a:lvl1pPr marL="0" indent="0" algn="l">
              <a:lnSpc>
                <a:spcPct val="100000"/>
              </a:lnSpc>
              <a:spcBef>
                <a:spcPts val="0"/>
              </a:spcBef>
              <a:buNone/>
              <a:defRPr sz="1774"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Click to type</a:t>
            </a:r>
            <a:endParaRPr lang="en-US"/>
          </a:p>
        </p:txBody>
      </p:sp>
    </p:spTree>
    <p:extLst>
      <p:ext uri="{BB962C8B-B14F-4D97-AF65-F5344CB8AC3E}">
        <p14:creationId xmlns:p14="http://schemas.microsoft.com/office/powerpoint/2010/main" val="3884995921"/>
      </p:ext>
    </p:extLst>
  </p:cSld>
  <p:clrMapOvr>
    <a:masterClrMapping/>
  </p:clrMapOvr>
  <p:extLst>
    <p:ext uri="{DCECCB84-F9BA-43D5-87BE-67443E8EF086}">
      <p15:sldGuideLst xmlns:p15="http://schemas.microsoft.com/office/powerpoint/2012/main">
        <p15:guide id="1" pos="475" userDrawn="1">
          <p15:clr>
            <a:srgbClr val="FBAE40"/>
          </p15:clr>
        </p15:guide>
        <p15:guide id="2" pos="716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19260DE6-26E0-F749-A3D0-10A46E29D4EB}"/>
              </a:ext>
            </a:extLst>
          </p:cNvPr>
          <p:cNvSpPr/>
          <p:nvPr userDrawn="1"/>
        </p:nvSpPr>
        <p:spPr>
          <a:xfrm>
            <a:off x="4348480" y="772160"/>
            <a:ext cx="7843520" cy="4572000"/>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gradFill>
            <a:gsLst>
              <a:gs pos="40000">
                <a:srgbClr val="2D62AE"/>
              </a:gs>
              <a:gs pos="85000">
                <a:srgbClr val="33A5CC"/>
              </a:gs>
              <a:gs pos="100000">
                <a:srgbClr val="77CBC4"/>
              </a:gs>
            </a:gsLst>
            <a:lin ang="2700000" scaled="0"/>
          </a:gradFill>
          <a:ln w="30808" cap="flat">
            <a:noFill/>
            <a:prstDash val="solid"/>
            <a:miter/>
          </a:ln>
        </p:spPr>
        <p:txBody>
          <a:bodyPr rtlCol="0" anchor="ctr"/>
          <a:lstStyle/>
          <a:p>
            <a:endParaRPr lang="en-US" sz="2069"/>
          </a:p>
        </p:txBody>
      </p:sp>
      <p:sp>
        <p:nvSpPr>
          <p:cNvPr id="57" name="Text Placeholder 3">
            <a:extLst>
              <a:ext uri="{FF2B5EF4-FFF2-40B4-BE49-F238E27FC236}">
                <a16:creationId xmlns:a16="http://schemas.microsoft.com/office/drawing/2014/main" id="{72EE2CF0-D590-9D49-88CE-03DDDC527CE3}"/>
              </a:ext>
            </a:extLst>
          </p:cNvPr>
          <p:cNvSpPr>
            <a:spLocks noGrp="1"/>
          </p:cNvSpPr>
          <p:nvPr>
            <p:ph type="body" sz="quarter" idx="14" hasCustomPrompt="1"/>
          </p:nvPr>
        </p:nvSpPr>
        <p:spPr>
          <a:xfrm>
            <a:off x="5201669" y="612446"/>
            <a:ext cx="4279038" cy="757034"/>
          </a:xfrm>
          <a:prstGeom prst="rect">
            <a:avLst/>
          </a:prstGeom>
          <a:effectLst>
            <a:glow rad="127000">
              <a:srgbClr val="414141"/>
            </a:glow>
          </a:effectLst>
        </p:spPr>
        <p:txBody>
          <a:bodyPr>
            <a:noAutofit/>
          </a:bodyPr>
          <a:lstStyle>
            <a:lvl1pPr marL="0" indent="0" algn="l">
              <a:buNone/>
              <a:defRPr sz="11613" b="1">
                <a:solidFill>
                  <a:schemeClr val="bg1"/>
                </a:solidFill>
                <a:latin typeface="Calibri" panose="020F0502020204030204" pitchFamily="34" charset="0"/>
                <a:cs typeface="Calibri" panose="020F0502020204030204" pitchFamily="34" charset="0"/>
              </a:defRPr>
            </a:lvl1pPr>
          </a:lstStyle>
          <a:p>
            <a:pPr lvl="0"/>
            <a:r>
              <a:rPr lang="en-GB"/>
              <a:t>01</a:t>
            </a:r>
            <a:endParaRPr lang="en-US"/>
          </a:p>
        </p:txBody>
      </p:sp>
      <p:sp>
        <p:nvSpPr>
          <p:cNvPr id="5" name="Picture Placeholder 2">
            <a:extLst>
              <a:ext uri="{FF2B5EF4-FFF2-40B4-BE49-F238E27FC236}">
                <a16:creationId xmlns:a16="http://schemas.microsoft.com/office/drawing/2014/main" id="{3876EDEE-C120-4EE8-5C21-695CC31886BD}"/>
              </a:ext>
            </a:extLst>
          </p:cNvPr>
          <p:cNvSpPr>
            <a:spLocks noGrp="1"/>
          </p:cNvSpPr>
          <p:nvPr>
            <p:ph type="pic" sz="quarter" idx="21"/>
          </p:nvPr>
        </p:nvSpPr>
        <p:spPr>
          <a:xfrm>
            <a:off x="0" y="2743200"/>
            <a:ext cx="6800850" cy="3810000"/>
          </a:xfrm>
          <a:prstGeom prst="rect">
            <a:avLst/>
          </a:prstGeom>
          <a:solidFill>
            <a:schemeClr val="bg1">
              <a:lumMod val="85000"/>
            </a:schemeClr>
          </a:solidFill>
        </p:spPr>
        <p:txBody>
          <a:bodyPr/>
          <a:lstStyle>
            <a:lvl1pPr marL="0" indent="0" algn="ctr">
              <a:buNone/>
              <a:defRPr>
                <a:solidFill>
                  <a:schemeClr val="bg1">
                    <a:lumMod val="85000"/>
                  </a:schemeClr>
                </a:solidFill>
              </a:defRPr>
            </a:lvl1pPr>
          </a:lstStyle>
          <a:p>
            <a:endParaRPr lang="en-US"/>
          </a:p>
        </p:txBody>
      </p:sp>
      <p:sp>
        <p:nvSpPr>
          <p:cNvPr id="6" name="Freeform 5">
            <a:extLst>
              <a:ext uri="{FF2B5EF4-FFF2-40B4-BE49-F238E27FC236}">
                <a16:creationId xmlns:a16="http://schemas.microsoft.com/office/drawing/2014/main" id="{055E2925-A3E7-87F4-F411-9ED516A2FD50}"/>
              </a:ext>
            </a:extLst>
          </p:cNvPr>
          <p:cNvSpPr/>
          <p:nvPr userDrawn="1"/>
        </p:nvSpPr>
        <p:spPr>
          <a:xfrm>
            <a:off x="5171744" y="627379"/>
            <a:ext cx="1651966" cy="208641"/>
          </a:xfrm>
          <a:custGeom>
            <a:avLst/>
            <a:gdLst>
              <a:gd name="connsiteX0" fmla="*/ 0 w 1620513"/>
              <a:gd name="connsiteY0" fmla="*/ -1 h 304760"/>
              <a:gd name="connsiteX1" fmla="*/ 1620514 w 1620513"/>
              <a:gd name="connsiteY1" fmla="*/ -1 h 304760"/>
              <a:gd name="connsiteX2" fmla="*/ 1620514 w 1620513"/>
              <a:gd name="connsiteY2" fmla="*/ 304760 h 304760"/>
              <a:gd name="connsiteX3" fmla="*/ 0 w 1620513"/>
              <a:gd name="connsiteY3" fmla="*/ 304760 h 304760"/>
            </a:gdLst>
            <a:ahLst/>
            <a:cxnLst>
              <a:cxn ang="0">
                <a:pos x="connsiteX0" y="connsiteY0"/>
              </a:cxn>
              <a:cxn ang="0">
                <a:pos x="connsiteX1" y="connsiteY1"/>
              </a:cxn>
              <a:cxn ang="0">
                <a:pos x="connsiteX2" y="connsiteY2"/>
              </a:cxn>
              <a:cxn ang="0">
                <a:pos x="connsiteX3" y="connsiteY3"/>
              </a:cxn>
            </a:cxnLst>
            <a:rect l="l" t="t" r="r" b="b"/>
            <a:pathLst>
              <a:path w="1620513" h="304760">
                <a:moveTo>
                  <a:pt x="0" y="-1"/>
                </a:moveTo>
                <a:lnTo>
                  <a:pt x="1620514" y="-1"/>
                </a:lnTo>
                <a:lnTo>
                  <a:pt x="1620514" y="304760"/>
                </a:lnTo>
                <a:lnTo>
                  <a:pt x="0" y="304760"/>
                </a:lnTo>
                <a:close/>
              </a:path>
            </a:pathLst>
          </a:custGeom>
          <a:gradFill>
            <a:gsLst>
              <a:gs pos="3000">
                <a:srgbClr val="EE2D24"/>
              </a:gs>
              <a:gs pos="68000">
                <a:srgbClr val="F37321"/>
              </a:gs>
              <a:gs pos="100000">
                <a:srgbClr val="FFCD05"/>
              </a:gs>
            </a:gsLst>
            <a:lin ang="2700000" scaled="0"/>
          </a:gradFill>
          <a:ln w="30808" cap="flat">
            <a:noFill/>
            <a:prstDash val="solid"/>
            <a:miter/>
          </a:ln>
        </p:spPr>
        <p:txBody>
          <a:bodyPr rtlCol="0" anchor="ctr"/>
          <a:lstStyle/>
          <a:p>
            <a:endParaRPr lang="en-US" sz="2069"/>
          </a:p>
        </p:txBody>
      </p:sp>
      <p:grpSp>
        <p:nvGrpSpPr>
          <p:cNvPr id="7" name="Graphic 40">
            <a:extLst>
              <a:ext uri="{FF2B5EF4-FFF2-40B4-BE49-F238E27FC236}">
                <a16:creationId xmlns:a16="http://schemas.microsoft.com/office/drawing/2014/main" id="{889E183C-C022-13A5-2A0A-9981EC3292D3}"/>
              </a:ext>
            </a:extLst>
          </p:cNvPr>
          <p:cNvGrpSpPr/>
          <p:nvPr userDrawn="1"/>
        </p:nvGrpSpPr>
        <p:grpSpPr>
          <a:xfrm>
            <a:off x="7951153" y="2751364"/>
            <a:ext cx="5194023" cy="3220538"/>
            <a:chOff x="-3997860" y="6017904"/>
            <a:chExt cx="935163" cy="579845"/>
          </a:xfrm>
          <a:solidFill>
            <a:schemeClr val="bg1">
              <a:alpha val="13000"/>
            </a:schemeClr>
          </a:solidFill>
        </p:grpSpPr>
        <p:sp>
          <p:nvSpPr>
            <p:cNvPr id="8" name="Freeform 7">
              <a:extLst>
                <a:ext uri="{FF2B5EF4-FFF2-40B4-BE49-F238E27FC236}">
                  <a16:creationId xmlns:a16="http://schemas.microsoft.com/office/drawing/2014/main" id="{3A78E437-8C3E-609B-53DA-9F776E504F98}"/>
                </a:ext>
              </a:extLst>
            </p:cNvPr>
            <p:cNvSpPr/>
            <p:nvPr/>
          </p:nvSpPr>
          <p:spPr>
            <a:xfrm>
              <a:off x="-3997860" y="6116440"/>
              <a:ext cx="759344" cy="191386"/>
            </a:xfrm>
            <a:custGeom>
              <a:avLst/>
              <a:gdLst>
                <a:gd name="connsiteX0" fmla="*/ 659556 w 759344"/>
                <a:gd name="connsiteY0" fmla="*/ 55900 h 191386"/>
                <a:gd name="connsiteX1" fmla="*/ 0 w 759344"/>
                <a:gd name="connsiteY1" fmla="*/ 81482 h 191386"/>
                <a:gd name="connsiteX2" fmla="*/ 407708 w 759344"/>
                <a:gd name="connsiteY2" fmla="*/ 125065 h 191386"/>
                <a:gd name="connsiteX3" fmla="*/ 759345 w 759344"/>
                <a:gd name="connsiteY3" fmla="*/ 191387 h 191386"/>
                <a:gd name="connsiteX4" fmla="*/ 759345 w 759344"/>
                <a:gd name="connsiteY4" fmla="*/ 114643 h 191386"/>
                <a:gd name="connsiteX5" fmla="*/ 660507 w 759344"/>
                <a:gd name="connsiteY5" fmla="*/ 0 h 191386"/>
                <a:gd name="connsiteX6" fmla="*/ 660507 w 759344"/>
                <a:gd name="connsiteY6" fmla="*/ 56848 h 191386"/>
                <a:gd name="connsiteX7" fmla="*/ 660507 w 759344"/>
                <a:gd name="connsiteY7" fmla="*/ 56848 h 1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344" h="191386">
                  <a:moveTo>
                    <a:pt x="659556" y="55900"/>
                  </a:moveTo>
                  <a:cubicBezTo>
                    <a:pt x="304118" y="-28424"/>
                    <a:pt x="218585" y="209389"/>
                    <a:pt x="0" y="81482"/>
                  </a:cubicBezTo>
                  <a:cubicBezTo>
                    <a:pt x="132101" y="216021"/>
                    <a:pt x="252798" y="157278"/>
                    <a:pt x="407708" y="125065"/>
                  </a:cubicBezTo>
                  <a:cubicBezTo>
                    <a:pt x="538859" y="98536"/>
                    <a:pt x="670961" y="133592"/>
                    <a:pt x="759345" y="191387"/>
                  </a:cubicBezTo>
                  <a:lnTo>
                    <a:pt x="759345" y="114643"/>
                  </a:lnTo>
                  <a:cubicBezTo>
                    <a:pt x="756494" y="38846"/>
                    <a:pt x="726082" y="1895"/>
                    <a:pt x="660507" y="0"/>
                  </a:cubicBezTo>
                  <a:lnTo>
                    <a:pt x="660507" y="56848"/>
                  </a:lnTo>
                  <a:lnTo>
                    <a:pt x="660507" y="56848"/>
                  </a:lnTo>
                  <a:close/>
                </a:path>
              </a:pathLst>
            </a:custGeom>
            <a:grpFill/>
            <a:ln w="9493"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7815CF30-5D99-4806-593C-B6D72803B0F2}"/>
                </a:ext>
              </a:extLst>
            </p:cNvPr>
            <p:cNvSpPr/>
            <p:nvPr/>
          </p:nvSpPr>
          <p:spPr>
            <a:xfrm>
              <a:off x="-3821092" y="6017904"/>
              <a:ext cx="582576" cy="213178"/>
            </a:xfrm>
            <a:custGeom>
              <a:avLst/>
              <a:gdLst>
                <a:gd name="connsiteX0" fmla="*/ 98838 w 582576"/>
                <a:gd name="connsiteY0" fmla="*/ 98536 h 213178"/>
                <a:gd name="connsiteX1" fmla="*/ 483738 w 582576"/>
                <a:gd name="connsiteY1" fmla="*/ 98536 h 213178"/>
                <a:gd name="connsiteX2" fmla="*/ 582576 w 582576"/>
                <a:gd name="connsiteY2" fmla="*/ 213179 h 213178"/>
                <a:gd name="connsiteX3" fmla="*/ 582576 w 582576"/>
                <a:gd name="connsiteY3" fmla="*/ 0 h 213178"/>
                <a:gd name="connsiteX4" fmla="*/ 0 w 582576"/>
                <a:gd name="connsiteY4" fmla="*/ 0 h 213178"/>
                <a:gd name="connsiteX5" fmla="*/ 0 w 582576"/>
                <a:gd name="connsiteY5" fmla="*/ 194229 h 213178"/>
                <a:gd name="connsiteX6" fmla="*/ 98838 w 582576"/>
                <a:gd name="connsiteY6" fmla="*/ 161068 h 213178"/>
                <a:gd name="connsiteX7" fmla="*/ 98838 w 582576"/>
                <a:gd name="connsiteY7" fmla="*/ 98536 h 213178"/>
                <a:gd name="connsiteX8" fmla="*/ 98838 w 582576"/>
                <a:gd name="connsiteY8" fmla="*/ 98536 h 213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576" h="213178">
                  <a:moveTo>
                    <a:pt x="98838" y="98536"/>
                  </a:moveTo>
                  <a:lnTo>
                    <a:pt x="483738" y="98536"/>
                  </a:lnTo>
                  <a:cubicBezTo>
                    <a:pt x="550264" y="100431"/>
                    <a:pt x="579725" y="137382"/>
                    <a:pt x="582576" y="213179"/>
                  </a:cubicBezTo>
                  <a:lnTo>
                    <a:pt x="582576" y="0"/>
                  </a:lnTo>
                  <a:lnTo>
                    <a:pt x="0" y="0"/>
                  </a:lnTo>
                  <a:lnTo>
                    <a:pt x="0" y="194229"/>
                  </a:lnTo>
                  <a:cubicBezTo>
                    <a:pt x="38965" y="183807"/>
                    <a:pt x="72228" y="172438"/>
                    <a:pt x="98838" y="161068"/>
                  </a:cubicBezTo>
                  <a:lnTo>
                    <a:pt x="98838" y="98536"/>
                  </a:lnTo>
                  <a:lnTo>
                    <a:pt x="98838" y="98536"/>
                  </a:lnTo>
                  <a:close/>
                </a:path>
              </a:pathLst>
            </a:custGeom>
            <a:grpFill/>
            <a:ln w="9493"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B1D916BE-3322-C649-1BF7-90EFE4397C47}"/>
                </a:ext>
              </a:extLst>
            </p:cNvPr>
            <p:cNvSpPr/>
            <p:nvPr/>
          </p:nvSpPr>
          <p:spPr>
            <a:xfrm>
              <a:off x="-3821092" y="6306880"/>
              <a:ext cx="758394" cy="191386"/>
            </a:xfrm>
            <a:custGeom>
              <a:avLst/>
              <a:gdLst>
                <a:gd name="connsiteX0" fmla="*/ 98838 w 758394"/>
                <a:gd name="connsiteY0" fmla="*/ 135487 h 191386"/>
                <a:gd name="connsiteX1" fmla="*/ 758395 w 758394"/>
                <a:gd name="connsiteY1" fmla="*/ 110853 h 191386"/>
                <a:gd name="connsiteX2" fmla="*/ 351637 w 758394"/>
                <a:gd name="connsiteY2" fmla="*/ 66322 h 191386"/>
                <a:gd name="connsiteX3" fmla="*/ 0 w 758394"/>
                <a:gd name="connsiteY3" fmla="*/ 0 h 191386"/>
                <a:gd name="connsiteX4" fmla="*/ 0 w 758394"/>
                <a:gd name="connsiteY4" fmla="*/ 77692 h 191386"/>
                <a:gd name="connsiteX5" fmla="*/ 98838 w 758394"/>
                <a:gd name="connsiteY5" fmla="*/ 191387 h 191386"/>
                <a:gd name="connsiteX6" fmla="*/ 98838 w 758394"/>
                <a:gd name="connsiteY6" fmla="*/ 134539 h 191386"/>
                <a:gd name="connsiteX7" fmla="*/ 98838 w 758394"/>
                <a:gd name="connsiteY7" fmla="*/ 134539 h 1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94" h="191386">
                  <a:moveTo>
                    <a:pt x="98838" y="135487"/>
                  </a:moveTo>
                  <a:cubicBezTo>
                    <a:pt x="454276" y="219811"/>
                    <a:pt x="539810" y="-18002"/>
                    <a:pt x="758395" y="110853"/>
                  </a:cubicBezTo>
                  <a:cubicBezTo>
                    <a:pt x="626293" y="-23687"/>
                    <a:pt x="506547" y="35056"/>
                    <a:pt x="351637" y="66322"/>
                  </a:cubicBezTo>
                  <a:cubicBezTo>
                    <a:pt x="220486" y="92851"/>
                    <a:pt x="88384" y="58743"/>
                    <a:pt x="0" y="0"/>
                  </a:cubicBezTo>
                  <a:lnTo>
                    <a:pt x="0" y="77692"/>
                  </a:lnTo>
                  <a:cubicBezTo>
                    <a:pt x="1901" y="153489"/>
                    <a:pt x="32313" y="189492"/>
                    <a:pt x="98838" y="191387"/>
                  </a:cubicBezTo>
                  <a:lnTo>
                    <a:pt x="98838" y="134539"/>
                  </a:lnTo>
                  <a:lnTo>
                    <a:pt x="98838" y="134539"/>
                  </a:lnTo>
                  <a:close/>
                </a:path>
              </a:pathLst>
            </a:custGeom>
            <a:grpFill/>
            <a:ln w="9493"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C58D6EC6-81E2-05DD-7456-E5C447E96099}"/>
                </a:ext>
              </a:extLst>
            </p:cNvPr>
            <p:cNvSpPr/>
            <p:nvPr/>
          </p:nvSpPr>
          <p:spPr>
            <a:xfrm>
              <a:off x="-3822042" y="6385519"/>
              <a:ext cx="582576" cy="212231"/>
            </a:xfrm>
            <a:custGeom>
              <a:avLst/>
              <a:gdLst>
                <a:gd name="connsiteX0" fmla="*/ 483738 w 582576"/>
                <a:gd name="connsiteY0" fmla="*/ 113695 h 212231"/>
                <a:gd name="connsiteX1" fmla="*/ 98838 w 582576"/>
                <a:gd name="connsiteY1" fmla="*/ 113695 h 212231"/>
                <a:gd name="connsiteX2" fmla="*/ 0 w 582576"/>
                <a:gd name="connsiteY2" fmla="*/ 0 h 212231"/>
                <a:gd name="connsiteX3" fmla="*/ 0 w 582576"/>
                <a:gd name="connsiteY3" fmla="*/ 212231 h 212231"/>
                <a:gd name="connsiteX4" fmla="*/ 582576 w 582576"/>
                <a:gd name="connsiteY4" fmla="*/ 212231 h 212231"/>
                <a:gd name="connsiteX5" fmla="*/ 582576 w 582576"/>
                <a:gd name="connsiteY5" fmla="*/ 18949 h 212231"/>
                <a:gd name="connsiteX6" fmla="*/ 483738 w 582576"/>
                <a:gd name="connsiteY6" fmla="*/ 52110 h 212231"/>
                <a:gd name="connsiteX7" fmla="*/ 483738 w 582576"/>
                <a:gd name="connsiteY7" fmla="*/ 113695 h 212231"/>
                <a:gd name="connsiteX8" fmla="*/ 483738 w 582576"/>
                <a:gd name="connsiteY8" fmla="*/ 113695 h 212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576" h="212231">
                  <a:moveTo>
                    <a:pt x="483738" y="113695"/>
                  </a:moveTo>
                  <a:lnTo>
                    <a:pt x="98838" y="113695"/>
                  </a:lnTo>
                  <a:cubicBezTo>
                    <a:pt x="32313" y="111800"/>
                    <a:pt x="1901" y="74849"/>
                    <a:pt x="0" y="0"/>
                  </a:cubicBezTo>
                  <a:lnTo>
                    <a:pt x="0" y="212231"/>
                  </a:lnTo>
                  <a:lnTo>
                    <a:pt x="582576" y="212231"/>
                  </a:lnTo>
                  <a:lnTo>
                    <a:pt x="582576" y="18949"/>
                  </a:lnTo>
                  <a:cubicBezTo>
                    <a:pt x="543611" y="28424"/>
                    <a:pt x="510348" y="40741"/>
                    <a:pt x="483738" y="52110"/>
                  </a:cubicBezTo>
                  <a:lnTo>
                    <a:pt x="483738" y="113695"/>
                  </a:lnTo>
                  <a:lnTo>
                    <a:pt x="483738" y="113695"/>
                  </a:lnTo>
                  <a:close/>
                </a:path>
              </a:pathLst>
            </a:custGeom>
            <a:grpFill/>
            <a:ln w="9493" cap="flat">
              <a:noFill/>
              <a:prstDash val="solid"/>
              <a:miter/>
            </a:ln>
          </p:spPr>
          <p:txBody>
            <a:bodyPr rtlCol="0" anchor="ctr"/>
            <a:lstStyle/>
            <a:p>
              <a:endParaRPr lang="en-US"/>
            </a:p>
          </p:txBody>
        </p:sp>
      </p:grpSp>
      <p:sp>
        <p:nvSpPr>
          <p:cNvPr id="12" name="Text Placeholder 32">
            <a:extLst>
              <a:ext uri="{FF2B5EF4-FFF2-40B4-BE49-F238E27FC236}">
                <a16:creationId xmlns:a16="http://schemas.microsoft.com/office/drawing/2014/main" id="{20AA9990-FB56-9895-0884-965BDC63E976}"/>
              </a:ext>
            </a:extLst>
          </p:cNvPr>
          <p:cNvSpPr>
            <a:spLocks noGrp="1"/>
          </p:cNvSpPr>
          <p:nvPr>
            <p:ph type="body" sz="quarter" idx="30" hasCustomPrompt="1"/>
          </p:nvPr>
        </p:nvSpPr>
        <p:spPr>
          <a:xfrm>
            <a:off x="5595645" y="3348649"/>
            <a:ext cx="1833855" cy="651852"/>
          </a:xfrm>
          <a:prstGeom prst="rect">
            <a:avLst/>
          </a:prstGeom>
          <a:gradFill>
            <a:gsLst>
              <a:gs pos="3000">
                <a:srgbClr val="EE2D24"/>
              </a:gs>
              <a:gs pos="68000">
                <a:srgbClr val="F37321"/>
              </a:gs>
              <a:gs pos="100000">
                <a:srgbClr val="FFCD05"/>
              </a:gs>
            </a:gsLst>
            <a:lin ang="2700000" scaled="0"/>
          </a:gradFill>
        </p:spPr>
        <p:txBody>
          <a:bodyPr anchor="ctr">
            <a:noAutofit/>
          </a:bodyPr>
          <a:lstStyle>
            <a:lvl1pPr marL="0" indent="0" algn="l">
              <a:buNone/>
              <a:defRPr sz="36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   TITLE</a:t>
            </a:r>
            <a:endParaRPr lang="en-US"/>
          </a:p>
        </p:txBody>
      </p:sp>
    </p:spTree>
    <p:extLst>
      <p:ext uri="{BB962C8B-B14F-4D97-AF65-F5344CB8AC3E}">
        <p14:creationId xmlns:p14="http://schemas.microsoft.com/office/powerpoint/2010/main" val="30940330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hoto Slide 2">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EFB69382-839E-D646-89C9-E5867CB9B0E9}"/>
              </a:ext>
            </a:extLst>
          </p:cNvPr>
          <p:cNvSpPr>
            <a:spLocks noGrp="1"/>
          </p:cNvSpPr>
          <p:nvPr>
            <p:ph type="pic" sz="quarter" idx="21"/>
          </p:nvPr>
        </p:nvSpPr>
        <p:spPr>
          <a:xfrm>
            <a:off x="0" y="0"/>
            <a:ext cx="5875886" cy="6858000"/>
          </a:xfrm>
          <a:custGeom>
            <a:avLst/>
            <a:gdLst>
              <a:gd name="connsiteX0" fmla="*/ 0 w 5875886"/>
              <a:gd name="connsiteY0" fmla="*/ 0 h 6858000"/>
              <a:gd name="connsiteX1" fmla="*/ 5875886 w 5875886"/>
              <a:gd name="connsiteY1" fmla="*/ 0 h 6858000"/>
              <a:gd name="connsiteX2" fmla="*/ 5875886 w 5875886"/>
              <a:gd name="connsiteY2" fmla="*/ 737390 h 6858000"/>
              <a:gd name="connsiteX3" fmla="*/ 5688883 w 5875886"/>
              <a:gd name="connsiteY3" fmla="*/ 737390 h 6858000"/>
              <a:gd name="connsiteX4" fmla="*/ 5688883 w 5875886"/>
              <a:gd name="connsiteY4" fmla="*/ 2177391 h 6858000"/>
              <a:gd name="connsiteX5" fmla="*/ 5875886 w 5875886"/>
              <a:gd name="connsiteY5" fmla="*/ 2177391 h 6858000"/>
              <a:gd name="connsiteX6" fmla="*/ 5875886 w 5875886"/>
              <a:gd name="connsiteY6" fmla="*/ 6858000 h 6858000"/>
              <a:gd name="connsiteX7" fmla="*/ 0 w 587588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75886" h="6858000">
                <a:moveTo>
                  <a:pt x="0" y="0"/>
                </a:moveTo>
                <a:lnTo>
                  <a:pt x="5875886" y="0"/>
                </a:lnTo>
                <a:lnTo>
                  <a:pt x="5875886" y="737390"/>
                </a:lnTo>
                <a:lnTo>
                  <a:pt x="5688883" y="737390"/>
                </a:lnTo>
                <a:lnTo>
                  <a:pt x="5688883" y="2177391"/>
                </a:lnTo>
                <a:lnTo>
                  <a:pt x="5875886" y="2177391"/>
                </a:lnTo>
                <a:lnTo>
                  <a:pt x="5875886" y="6858000"/>
                </a:lnTo>
                <a:lnTo>
                  <a:pt x="0" y="6858000"/>
                </a:lnTo>
                <a:close/>
              </a:path>
            </a:pathLst>
          </a:custGeom>
          <a:solidFill>
            <a:schemeClr val="bg1">
              <a:lumMod val="85000"/>
            </a:schemeClr>
          </a:solidFill>
        </p:spPr>
        <p:txBody>
          <a:bodyPr wrap="square">
            <a:noAutofit/>
          </a:bodyPr>
          <a:lstStyle>
            <a:lvl1pPr marL="0" indent="0" algn="ctr">
              <a:buNone/>
              <a:defRPr>
                <a:solidFill>
                  <a:schemeClr val="bg1">
                    <a:lumMod val="85000"/>
                  </a:schemeClr>
                </a:solidFill>
              </a:defRPr>
            </a:lvl1pPr>
          </a:lstStyle>
          <a:p>
            <a:endParaRPr lang="en-US"/>
          </a:p>
        </p:txBody>
      </p:sp>
      <p:sp>
        <p:nvSpPr>
          <p:cNvPr id="18" name="Text Placeholder 32">
            <a:extLst>
              <a:ext uri="{FF2B5EF4-FFF2-40B4-BE49-F238E27FC236}">
                <a16:creationId xmlns:a16="http://schemas.microsoft.com/office/drawing/2014/main" id="{D1327D4F-D423-AA4A-B02C-CB1BD40DADE5}"/>
              </a:ext>
            </a:extLst>
          </p:cNvPr>
          <p:cNvSpPr>
            <a:spLocks noGrp="1"/>
          </p:cNvSpPr>
          <p:nvPr>
            <p:ph type="body" sz="quarter" idx="30" hasCustomPrompt="1"/>
          </p:nvPr>
        </p:nvSpPr>
        <p:spPr>
          <a:xfrm>
            <a:off x="6621429" y="1034821"/>
            <a:ext cx="4951851" cy="845139"/>
          </a:xfrm>
          <a:prstGeom prst="rect">
            <a:avLst/>
          </a:prstGeom>
        </p:spPr>
        <p:txBody>
          <a:bodyPr>
            <a:noAutofit/>
          </a:bodyPr>
          <a:lstStyle>
            <a:lvl1pPr marL="0" indent="0" algn="l">
              <a:buNone/>
              <a:defRPr sz="36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YOUR HEADING</a:t>
            </a:r>
            <a:endParaRPr lang="en-US"/>
          </a:p>
        </p:txBody>
      </p:sp>
      <p:sp>
        <p:nvSpPr>
          <p:cNvPr id="20" name="Text Placeholder 32">
            <a:extLst>
              <a:ext uri="{FF2B5EF4-FFF2-40B4-BE49-F238E27FC236}">
                <a16:creationId xmlns:a16="http://schemas.microsoft.com/office/drawing/2014/main" id="{0D0EC778-7AF1-8B42-A6E0-0E1E706BF8C5}"/>
              </a:ext>
            </a:extLst>
          </p:cNvPr>
          <p:cNvSpPr>
            <a:spLocks noGrp="1"/>
          </p:cNvSpPr>
          <p:nvPr>
            <p:ph type="body" sz="quarter" idx="48" hasCustomPrompt="1"/>
          </p:nvPr>
        </p:nvSpPr>
        <p:spPr>
          <a:xfrm>
            <a:off x="6621429" y="2603039"/>
            <a:ext cx="4939670" cy="3466570"/>
          </a:xfrm>
          <a:prstGeom prst="rect">
            <a:avLst/>
          </a:prstGeom>
        </p:spPr>
        <p:txBody>
          <a:bodyPr numCol="1" spcCol="288000" anchor="t">
            <a:noAutofit/>
          </a:bodyPr>
          <a:lstStyle>
            <a:lvl1pPr marL="0" indent="0" algn="l">
              <a:lnSpc>
                <a:spcPct val="100000"/>
              </a:lnSpc>
              <a:spcBef>
                <a:spcPts val="0"/>
              </a:spcBef>
              <a:buNone/>
              <a:defRPr sz="1774"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Click to type</a:t>
            </a:r>
            <a:endParaRPr lang="en-US"/>
          </a:p>
        </p:txBody>
      </p:sp>
      <p:sp>
        <p:nvSpPr>
          <p:cNvPr id="15" name="Freeform 14">
            <a:extLst>
              <a:ext uri="{FF2B5EF4-FFF2-40B4-BE49-F238E27FC236}">
                <a16:creationId xmlns:a16="http://schemas.microsoft.com/office/drawing/2014/main" id="{BD492FCF-3263-2845-8310-FBF1FA7259A3}"/>
              </a:ext>
            </a:extLst>
          </p:cNvPr>
          <p:cNvSpPr/>
          <p:nvPr userDrawn="1"/>
        </p:nvSpPr>
        <p:spPr>
          <a:xfrm rot="16200000">
            <a:off x="5148884" y="1277391"/>
            <a:ext cx="1440000" cy="360000"/>
          </a:xfrm>
          <a:custGeom>
            <a:avLst/>
            <a:gdLst>
              <a:gd name="connsiteX0" fmla="*/ 0 w 1620513"/>
              <a:gd name="connsiteY0" fmla="*/ -1 h 304760"/>
              <a:gd name="connsiteX1" fmla="*/ 1620514 w 1620513"/>
              <a:gd name="connsiteY1" fmla="*/ -1 h 304760"/>
              <a:gd name="connsiteX2" fmla="*/ 1620514 w 1620513"/>
              <a:gd name="connsiteY2" fmla="*/ 304760 h 304760"/>
              <a:gd name="connsiteX3" fmla="*/ 0 w 1620513"/>
              <a:gd name="connsiteY3" fmla="*/ 304760 h 304760"/>
            </a:gdLst>
            <a:ahLst/>
            <a:cxnLst>
              <a:cxn ang="0">
                <a:pos x="connsiteX0" y="connsiteY0"/>
              </a:cxn>
              <a:cxn ang="0">
                <a:pos x="connsiteX1" y="connsiteY1"/>
              </a:cxn>
              <a:cxn ang="0">
                <a:pos x="connsiteX2" y="connsiteY2"/>
              </a:cxn>
              <a:cxn ang="0">
                <a:pos x="connsiteX3" y="connsiteY3"/>
              </a:cxn>
            </a:cxnLst>
            <a:rect l="l" t="t" r="r" b="b"/>
            <a:pathLst>
              <a:path w="1620513" h="304760">
                <a:moveTo>
                  <a:pt x="0" y="-1"/>
                </a:moveTo>
                <a:lnTo>
                  <a:pt x="1620514" y="-1"/>
                </a:lnTo>
                <a:lnTo>
                  <a:pt x="1620514" y="304760"/>
                </a:lnTo>
                <a:lnTo>
                  <a:pt x="0" y="304760"/>
                </a:lnTo>
                <a:close/>
              </a:path>
            </a:pathLst>
          </a:custGeom>
          <a:gradFill>
            <a:gsLst>
              <a:gs pos="40000">
                <a:srgbClr val="2D62AE"/>
              </a:gs>
              <a:gs pos="85000">
                <a:srgbClr val="33A5CC"/>
              </a:gs>
              <a:gs pos="100000">
                <a:srgbClr val="77CBC4"/>
              </a:gs>
            </a:gsLst>
            <a:lin ang="0" scaled="0"/>
          </a:gradFill>
          <a:ln w="30808" cap="flat">
            <a:noFill/>
            <a:prstDash val="solid"/>
            <a:miter/>
          </a:ln>
        </p:spPr>
        <p:txBody>
          <a:bodyPr rtlCol="0" anchor="ctr"/>
          <a:lstStyle/>
          <a:p>
            <a:endParaRPr lang="en-US" sz="2069"/>
          </a:p>
        </p:txBody>
      </p:sp>
    </p:spTree>
    <p:extLst>
      <p:ext uri="{BB962C8B-B14F-4D97-AF65-F5344CB8AC3E}">
        <p14:creationId xmlns:p14="http://schemas.microsoft.com/office/powerpoint/2010/main" val="19002927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hoto Slide 3">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B587D0C7-C4F0-F44B-8FD9-25E71566265C}"/>
              </a:ext>
            </a:extLst>
          </p:cNvPr>
          <p:cNvGrpSpPr/>
          <p:nvPr userDrawn="1"/>
        </p:nvGrpSpPr>
        <p:grpSpPr>
          <a:xfrm>
            <a:off x="2031600" y="-4917"/>
            <a:ext cx="8128800" cy="4665503"/>
            <a:chOff x="987424" y="0"/>
            <a:chExt cx="5584826" cy="3254142"/>
          </a:xfrm>
        </p:grpSpPr>
        <p:sp>
          <p:nvSpPr>
            <p:cNvPr id="21" name="Rectangle 20">
              <a:extLst>
                <a:ext uri="{FF2B5EF4-FFF2-40B4-BE49-F238E27FC236}">
                  <a16:creationId xmlns:a16="http://schemas.microsoft.com/office/drawing/2014/main" id="{37FAD2C0-DBDF-CC43-8DF5-5E7DB4F84012}"/>
                </a:ext>
              </a:extLst>
            </p:cNvPr>
            <p:cNvSpPr/>
            <p:nvPr userDrawn="1"/>
          </p:nvSpPr>
          <p:spPr bwMode="auto">
            <a:xfrm>
              <a:off x="987424" y="215901"/>
              <a:ext cx="5584826" cy="3038241"/>
            </a:xfrm>
            <a:prstGeom prst="rect">
              <a:avLst/>
            </a:prstGeom>
            <a:solidFill>
              <a:schemeClr val="bg1"/>
            </a:solidFill>
            <a:ln w="12700" cap="flat">
              <a:noFill/>
              <a:prstDash val="solid"/>
              <a:miter lim="800000"/>
              <a:headEnd/>
              <a:tailEnd/>
            </a:ln>
            <a:effectLst/>
          </p:spPr>
          <p:txBody>
            <a:bodyPr vert="horz" wrap="square" lIns="145436" tIns="72717" rIns="145436" bIns="72717" numCol="1" rtlCol="0" anchor="t" anchorCtr="0" compatLnSpc="1">
              <a:prstTxWarp prst="textNoShape">
                <a:avLst/>
              </a:prstTxWarp>
            </a:bodyPr>
            <a:lstStyle/>
            <a:p>
              <a:pPr algn="ctr"/>
              <a:endParaRPr lang="fr-CA" sz="6926"/>
            </a:p>
          </p:txBody>
        </p:sp>
        <p:sp>
          <p:nvSpPr>
            <p:cNvPr id="22" name="Rectangle 5">
              <a:extLst>
                <a:ext uri="{FF2B5EF4-FFF2-40B4-BE49-F238E27FC236}">
                  <a16:creationId xmlns:a16="http://schemas.microsoft.com/office/drawing/2014/main" id="{BB91B351-EDDA-B34A-B0F8-DBC4CBB99DAF}"/>
                </a:ext>
              </a:extLst>
            </p:cNvPr>
            <p:cNvSpPr/>
            <p:nvPr userDrawn="1"/>
          </p:nvSpPr>
          <p:spPr bwMode="auto">
            <a:xfrm>
              <a:off x="987424" y="0"/>
              <a:ext cx="5584826" cy="300434"/>
            </a:xfrm>
            <a:custGeom>
              <a:avLst/>
              <a:gdLst>
                <a:gd name="connsiteX0" fmla="*/ 0 w 10372477"/>
                <a:gd name="connsiteY0" fmla="*/ 0 h 4977432"/>
                <a:gd name="connsiteX1" fmla="*/ 10372477 w 10372477"/>
                <a:gd name="connsiteY1" fmla="*/ 0 h 4977432"/>
                <a:gd name="connsiteX2" fmla="*/ 10372477 w 10372477"/>
                <a:gd name="connsiteY2" fmla="*/ 4977432 h 4977432"/>
                <a:gd name="connsiteX3" fmla="*/ 0 w 10372477"/>
                <a:gd name="connsiteY3" fmla="*/ 4977432 h 4977432"/>
                <a:gd name="connsiteX4" fmla="*/ 0 w 10372477"/>
                <a:gd name="connsiteY4" fmla="*/ 0 h 4977432"/>
                <a:gd name="connsiteX0" fmla="*/ 0 w 10372477"/>
                <a:gd name="connsiteY0" fmla="*/ 0 h 4977432"/>
                <a:gd name="connsiteX1" fmla="*/ 10372477 w 10372477"/>
                <a:gd name="connsiteY1" fmla="*/ 0 h 4977432"/>
                <a:gd name="connsiteX2" fmla="*/ 10372477 w 10372477"/>
                <a:gd name="connsiteY2" fmla="*/ 4977432 h 4977432"/>
                <a:gd name="connsiteX3" fmla="*/ 0 w 10372477"/>
                <a:gd name="connsiteY3" fmla="*/ 4977432 h 4977432"/>
                <a:gd name="connsiteX4" fmla="*/ 0 w 10372477"/>
                <a:gd name="connsiteY4" fmla="*/ 0 h 4977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72477" h="4977432">
                  <a:moveTo>
                    <a:pt x="0" y="0"/>
                  </a:moveTo>
                  <a:lnTo>
                    <a:pt x="10372477" y="0"/>
                  </a:lnTo>
                  <a:lnTo>
                    <a:pt x="10372477" y="4977432"/>
                  </a:lnTo>
                  <a:lnTo>
                    <a:pt x="0" y="4977432"/>
                  </a:lnTo>
                  <a:lnTo>
                    <a:pt x="0" y="0"/>
                  </a:lnTo>
                  <a:close/>
                </a:path>
              </a:pathLst>
            </a:custGeom>
            <a:gradFill>
              <a:gsLst>
                <a:gs pos="40000">
                  <a:srgbClr val="2D62AE"/>
                </a:gs>
                <a:gs pos="85000">
                  <a:srgbClr val="33A5CC"/>
                </a:gs>
                <a:gs pos="100000">
                  <a:srgbClr val="77CBC4"/>
                </a:gs>
              </a:gsLst>
              <a:lin ang="0" scaled="0"/>
            </a:gradFill>
            <a:ln w="12700" cap="flat">
              <a:noFill/>
              <a:prstDash val="solid"/>
              <a:miter lim="800000"/>
              <a:headEnd/>
              <a:tailEnd/>
            </a:ln>
          </p:spPr>
          <p:txBody>
            <a:bodyPr vert="horz" wrap="square" lIns="145436" tIns="72717" rIns="145436" bIns="72717" numCol="1" rtlCol="0" anchor="t" anchorCtr="0" compatLnSpc="1">
              <a:prstTxWarp prst="textNoShape">
                <a:avLst/>
              </a:prstTxWarp>
            </a:bodyPr>
            <a:lstStyle/>
            <a:p>
              <a:pPr algn="ctr"/>
              <a:endParaRPr lang="fr-CA" sz="6926"/>
            </a:p>
          </p:txBody>
        </p:sp>
      </p:grpSp>
      <p:sp>
        <p:nvSpPr>
          <p:cNvPr id="13" name="Text Placeholder 32">
            <a:extLst>
              <a:ext uri="{FF2B5EF4-FFF2-40B4-BE49-F238E27FC236}">
                <a16:creationId xmlns:a16="http://schemas.microsoft.com/office/drawing/2014/main" id="{3F020C69-ED5E-F94A-97D2-8608828E755F}"/>
              </a:ext>
            </a:extLst>
          </p:cNvPr>
          <p:cNvSpPr>
            <a:spLocks noGrp="1"/>
          </p:cNvSpPr>
          <p:nvPr>
            <p:ph type="body" sz="quarter" idx="30" hasCustomPrompt="1"/>
          </p:nvPr>
        </p:nvSpPr>
        <p:spPr>
          <a:xfrm>
            <a:off x="2363461" y="676344"/>
            <a:ext cx="7465079" cy="723352"/>
          </a:xfrm>
          <a:prstGeom prst="rect">
            <a:avLst/>
          </a:prstGeom>
        </p:spPr>
        <p:txBody>
          <a:bodyPr>
            <a:noAutofit/>
          </a:bodyPr>
          <a:lstStyle>
            <a:lvl1pPr marL="0" indent="0" algn="ctr">
              <a:buNone/>
              <a:defRPr sz="36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YOUR HEADING</a:t>
            </a:r>
            <a:endParaRPr lang="en-US"/>
          </a:p>
        </p:txBody>
      </p:sp>
      <p:sp>
        <p:nvSpPr>
          <p:cNvPr id="14" name="Text Placeholder 32">
            <a:extLst>
              <a:ext uri="{FF2B5EF4-FFF2-40B4-BE49-F238E27FC236}">
                <a16:creationId xmlns:a16="http://schemas.microsoft.com/office/drawing/2014/main" id="{507FF297-8125-B740-A6B3-F1766B3775B1}"/>
              </a:ext>
            </a:extLst>
          </p:cNvPr>
          <p:cNvSpPr>
            <a:spLocks noGrp="1"/>
          </p:cNvSpPr>
          <p:nvPr>
            <p:ph type="body" sz="quarter" idx="48" hasCustomPrompt="1"/>
          </p:nvPr>
        </p:nvSpPr>
        <p:spPr>
          <a:xfrm>
            <a:off x="2363461" y="1694964"/>
            <a:ext cx="7465079" cy="2654613"/>
          </a:xfrm>
          <a:prstGeom prst="rect">
            <a:avLst/>
          </a:prstGeom>
        </p:spPr>
        <p:txBody>
          <a:bodyPr numCol="1" spcCol="288000" anchor="t">
            <a:noAutofit/>
          </a:bodyPr>
          <a:lstStyle>
            <a:lvl1pPr marL="0" indent="0" algn="ctr">
              <a:lnSpc>
                <a:spcPct val="100000"/>
              </a:lnSpc>
              <a:spcBef>
                <a:spcPts val="0"/>
              </a:spcBef>
              <a:buNone/>
              <a:defRPr sz="2400"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Click to type</a:t>
            </a:r>
            <a:endParaRPr lang="en-US"/>
          </a:p>
        </p:txBody>
      </p:sp>
      <p:sp>
        <p:nvSpPr>
          <p:cNvPr id="2" name="Picture Placeholder 18">
            <a:extLst>
              <a:ext uri="{FF2B5EF4-FFF2-40B4-BE49-F238E27FC236}">
                <a16:creationId xmlns:a16="http://schemas.microsoft.com/office/drawing/2014/main" id="{8B9D3D8F-588C-89A8-21E1-7A9F89B3B4FD}"/>
              </a:ext>
            </a:extLst>
          </p:cNvPr>
          <p:cNvSpPr>
            <a:spLocks noGrp="1"/>
          </p:cNvSpPr>
          <p:nvPr>
            <p:ph type="pic" sz="quarter" idx="21"/>
          </p:nvPr>
        </p:nvSpPr>
        <p:spPr>
          <a:xfrm>
            <a:off x="0" y="0"/>
            <a:ext cx="12192000" cy="6858000"/>
          </a:xfrm>
          <a:custGeom>
            <a:avLst/>
            <a:gdLst>
              <a:gd name="connsiteX0" fmla="*/ 0 w 12192000"/>
              <a:gd name="connsiteY0" fmla="*/ 0 h 6858000"/>
              <a:gd name="connsiteX1" fmla="*/ 2031600 w 12192000"/>
              <a:gd name="connsiteY1" fmla="*/ 0 h 6858000"/>
              <a:gd name="connsiteX2" fmla="*/ 2031600 w 12192000"/>
              <a:gd name="connsiteY2" fmla="*/ 304623 h 6858000"/>
              <a:gd name="connsiteX3" fmla="*/ 2031600 w 12192000"/>
              <a:gd name="connsiteY3" fmla="*/ 425819 h 6858000"/>
              <a:gd name="connsiteX4" fmla="*/ 2031600 w 12192000"/>
              <a:gd name="connsiteY4" fmla="*/ 4660586 h 6858000"/>
              <a:gd name="connsiteX5" fmla="*/ 10160400 w 12192000"/>
              <a:gd name="connsiteY5" fmla="*/ 4660586 h 6858000"/>
              <a:gd name="connsiteX6" fmla="*/ 10160400 w 12192000"/>
              <a:gd name="connsiteY6" fmla="*/ 425819 h 6858000"/>
              <a:gd name="connsiteX7" fmla="*/ 10160400 w 12192000"/>
              <a:gd name="connsiteY7" fmla="*/ 304623 h 6858000"/>
              <a:gd name="connsiteX8" fmla="*/ 10160400 w 12192000"/>
              <a:gd name="connsiteY8" fmla="*/ 0 h 6858000"/>
              <a:gd name="connsiteX9" fmla="*/ 12192000 w 12192000"/>
              <a:gd name="connsiteY9" fmla="*/ 0 h 6858000"/>
              <a:gd name="connsiteX10" fmla="*/ 1219200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0" y="0"/>
                </a:moveTo>
                <a:lnTo>
                  <a:pt x="2031600" y="0"/>
                </a:lnTo>
                <a:lnTo>
                  <a:pt x="2031600" y="304623"/>
                </a:lnTo>
                <a:lnTo>
                  <a:pt x="2031600" y="425819"/>
                </a:lnTo>
                <a:lnTo>
                  <a:pt x="2031600" y="4660586"/>
                </a:lnTo>
                <a:lnTo>
                  <a:pt x="10160400" y="4660586"/>
                </a:lnTo>
                <a:lnTo>
                  <a:pt x="10160400" y="425819"/>
                </a:lnTo>
                <a:lnTo>
                  <a:pt x="10160400" y="304623"/>
                </a:lnTo>
                <a:lnTo>
                  <a:pt x="10160400" y="0"/>
                </a:lnTo>
                <a:lnTo>
                  <a:pt x="12192000" y="0"/>
                </a:lnTo>
                <a:lnTo>
                  <a:pt x="12192000" y="6858000"/>
                </a:lnTo>
                <a:lnTo>
                  <a:pt x="0" y="6858000"/>
                </a:lnTo>
                <a:close/>
              </a:path>
            </a:pathLst>
          </a:custGeom>
          <a:solidFill>
            <a:schemeClr val="bg1">
              <a:lumMod val="85000"/>
            </a:schemeClr>
          </a:solidFill>
        </p:spPr>
        <p:txBody>
          <a:bodyPr wrap="square">
            <a:noAutofit/>
          </a:bodyPr>
          <a:lstStyle>
            <a:lvl1pPr marL="0" indent="0" algn="ctr">
              <a:buNone/>
              <a:defRPr>
                <a:solidFill>
                  <a:schemeClr val="bg1">
                    <a:lumMod val="85000"/>
                  </a:schemeClr>
                </a:solidFill>
              </a:defRPr>
            </a:lvl1pPr>
          </a:lstStyle>
          <a:p>
            <a:endParaRPr lang="en-US"/>
          </a:p>
        </p:txBody>
      </p:sp>
    </p:spTree>
    <p:extLst>
      <p:ext uri="{BB962C8B-B14F-4D97-AF65-F5344CB8AC3E}">
        <p14:creationId xmlns:p14="http://schemas.microsoft.com/office/powerpoint/2010/main" val="1499737173"/>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hoto Slide 4">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A460BEF3-61C2-4742-AAA9-8A775E25A8B1}"/>
              </a:ext>
            </a:extLst>
          </p:cNvPr>
          <p:cNvGrpSpPr/>
          <p:nvPr userDrawn="1"/>
        </p:nvGrpSpPr>
        <p:grpSpPr>
          <a:xfrm rot="5400000">
            <a:off x="1642620" y="-686627"/>
            <a:ext cx="4845505" cy="8130745"/>
            <a:chOff x="987424" y="0"/>
            <a:chExt cx="5584826" cy="5669757"/>
          </a:xfrm>
        </p:grpSpPr>
        <p:sp>
          <p:nvSpPr>
            <p:cNvPr id="19" name="Rectangle 18">
              <a:extLst>
                <a:ext uri="{FF2B5EF4-FFF2-40B4-BE49-F238E27FC236}">
                  <a16:creationId xmlns:a16="http://schemas.microsoft.com/office/drawing/2014/main" id="{BEE93A69-EE97-8E46-B290-315304A87853}"/>
                </a:ext>
              </a:extLst>
            </p:cNvPr>
            <p:cNvSpPr/>
            <p:nvPr userDrawn="1"/>
          </p:nvSpPr>
          <p:spPr bwMode="auto">
            <a:xfrm>
              <a:off x="987424" y="215901"/>
              <a:ext cx="5584826" cy="5453856"/>
            </a:xfrm>
            <a:prstGeom prst="rect">
              <a:avLst/>
            </a:prstGeom>
            <a:solidFill>
              <a:schemeClr val="bg1"/>
            </a:solidFill>
            <a:ln w="12700" cap="flat">
              <a:noFill/>
              <a:prstDash val="solid"/>
              <a:miter lim="800000"/>
              <a:headEnd/>
              <a:tailEnd/>
            </a:ln>
            <a:effectLst/>
          </p:spPr>
          <p:txBody>
            <a:bodyPr vert="horz" wrap="square" lIns="145436" tIns="72717" rIns="145436" bIns="72717" numCol="1" rtlCol="0" anchor="t" anchorCtr="0" compatLnSpc="1">
              <a:prstTxWarp prst="textNoShape">
                <a:avLst/>
              </a:prstTxWarp>
            </a:bodyPr>
            <a:lstStyle/>
            <a:p>
              <a:pPr algn="ctr"/>
              <a:endParaRPr lang="fr-CA" sz="6926"/>
            </a:p>
          </p:txBody>
        </p:sp>
        <p:sp>
          <p:nvSpPr>
            <p:cNvPr id="20" name="Rectangle 5">
              <a:extLst>
                <a:ext uri="{FF2B5EF4-FFF2-40B4-BE49-F238E27FC236}">
                  <a16:creationId xmlns:a16="http://schemas.microsoft.com/office/drawing/2014/main" id="{9AF571A1-90AF-2040-A9E6-44B98CE9D84A}"/>
                </a:ext>
              </a:extLst>
            </p:cNvPr>
            <p:cNvSpPr/>
            <p:nvPr userDrawn="1"/>
          </p:nvSpPr>
          <p:spPr bwMode="auto">
            <a:xfrm>
              <a:off x="987424" y="0"/>
              <a:ext cx="5584826" cy="300434"/>
            </a:xfrm>
            <a:custGeom>
              <a:avLst/>
              <a:gdLst>
                <a:gd name="connsiteX0" fmla="*/ 0 w 10372477"/>
                <a:gd name="connsiteY0" fmla="*/ 0 h 4977432"/>
                <a:gd name="connsiteX1" fmla="*/ 10372477 w 10372477"/>
                <a:gd name="connsiteY1" fmla="*/ 0 h 4977432"/>
                <a:gd name="connsiteX2" fmla="*/ 10372477 w 10372477"/>
                <a:gd name="connsiteY2" fmla="*/ 4977432 h 4977432"/>
                <a:gd name="connsiteX3" fmla="*/ 0 w 10372477"/>
                <a:gd name="connsiteY3" fmla="*/ 4977432 h 4977432"/>
                <a:gd name="connsiteX4" fmla="*/ 0 w 10372477"/>
                <a:gd name="connsiteY4" fmla="*/ 0 h 4977432"/>
                <a:gd name="connsiteX0" fmla="*/ 0 w 10372477"/>
                <a:gd name="connsiteY0" fmla="*/ 0 h 4977432"/>
                <a:gd name="connsiteX1" fmla="*/ 10372477 w 10372477"/>
                <a:gd name="connsiteY1" fmla="*/ 0 h 4977432"/>
                <a:gd name="connsiteX2" fmla="*/ 10372477 w 10372477"/>
                <a:gd name="connsiteY2" fmla="*/ 4977432 h 4977432"/>
                <a:gd name="connsiteX3" fmla="*/ 0 w 10372477"/>
                <a:gd name="connsiteY3" fmla="*/ 4977432 h 4977432"/>
                <a:gd name="connsiteX4" fmla="*/ 0 w 10372477"/>
                <a:gd name="connsiteY4" fmla="*/ 0 h 4977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72477" h="4977432">
                  <a:moveTo>
                    <a:pt x="0" y="0"/>
                  </a:moveTo>
                  <a:lnTo>
                    <a:pt x="10372477" y="0"/>
                  </a:lnTo>
                  <a:lnTo>
                    <a:pt x="10372477" y="4977432"/>
                  </a:lnTo>
                  <a:lnTo>
                    <a:pt x="0" y="4977432"/>
                  </a:lnTo>
                  <a:lnTo>
                    <a:pt x="0" y="0"/>
                  </a:lnTo>
                  <a:close/>
                </a:path>
              </a:pathLst>
            </a:custGeom>
            <a:gradFill>
              <a:gsLst>
                <a:gs pos="40000">
                  <a:srgbClr val="2D62AE"/>
                </a:gs>
                <a:gs pos="85000">
                  <a:srgbClr val="33A5CC"/>
                </a:gs>
                <a:gs pos="100000">
                  <a:srgbClr val="77CBC4"/>
                </a:gs>
              </a:gsLst>
              <a:lin ang="0" scaled="0"/>
            </a:gradFill>
            <a:ln w="12700" cap="flat">
              <a:noFill/>
              <a:prstDash val="solid"/>
              <a:miter lim="800000"/>
              <a:headEnd/>
              <a:tailEnd/>
            </a:ln>
          </p:spPr>
          <p:txBody>
            <a:bodyPr vert="horz" wrap="square" lIns="145436" tIns="72717" rIns="145436" bIns="72717" numCol="1" rtlCol="0" anchor="t" anchorCtr="0" compatLnSpc="1">
              <a:prstTxWarp prst="textNoShape">
                <a:avLst/>
              </a:prstTxWarp>
            </a:bodyPr>
            <a:lstStyle/>
            <a:p>
              <a:pPr algn="ctr"/>
              <a:endParaRPr lang="fr-CA" sz="6926"/>
            </a:p>
          </p:txBody>
        </p:sp>
      </p:grpSp>
      <p:sp>
        <p:nvSpPr>
          <p:cNvPr id="17" name="Picture Placeholder 16">
            <a:extLst>
              <a:ext uri="{FF2B5EF4-FFF2-40B4-BE49-F238E27FC236}">
                <a16:creationId xmlns:a16="http://schemas.microsoft.com/office/drawing/2014/main" id="{93ABB9DF-1DB8-C14F-B6BD-AD6307C52AE0}"/>
              </a:ext>
            </a:extLst>
          </p:cNvPr>
          <p:cNvSpPr>
            <a:spLocks noGrp="1"/>
          </p:cNvSpPr>
          <p:nvPr>
            <p:ph type="pic" sz="quarter" idx="2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5801498 h 6858000"/>
              <a:gd name="connsiteX5" fmla="*/ 7699906 w 12192000"/>
              <a:gd name="connsiteY5" fmla="*/ 5801498 h 6858000"/>
              <a:gd name="connsiteX6" fmla="*/ 7821131 w 12192000"/>
              <a:gd name="connsiteY6" fmla="*/ 5801498 h 6858000"/>
              <a:gd name="connsiteX7" fmla="*/ 8130745 w 12192000"/>
              <a:gd name="connsiteY7" fmla="*/ 5801498 h 6858000"/>
              <a:gd name="connsiteX8" fmla="*/ 8130745 w 12192000"/>
              <a:gd name="connsiteY8" fmla="*/ 955993 h 6858000"/>
              <a:gd name="connsiteX9" fmla="*/ 7821131 w 12192000"/>
              <a:gd name="connsiteY9" fmla="*/ 955993 h 6858000"/>
              <a:gd name="connsiteX10" fmla="*/ 7699906 w 12192000"/>
              <a:gd name="connsiteY10" fmla="*/ 955993 h 6858000"/>
              <a:gd name="connsiteX11" fmla="*/ 0 w 12192000"/>
              <a:gd name="connsiteY11" fmla="*/ 95599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0" y="0"/>
                </a:moveTo>
                <a:lnTo>
                  <a:pt x="12192000" y="0"/>
                </a:lnTo>
                <a:lnTo>
                  <a:pt x="12192000" y="6858000"/>
                </a:lnTo>
                <a:lnTo>
                  <a:pt x="0" y="6858000"/>
                </a:lnTo>
                <a:lnTo>
                  <a:pt x="0" y="5801498"/>
                </a:lnTo>
                <a:lnTo>
                  <a:pt x="7699906" y="5801498"/>
                </a:lnTo>
                <a:lnTo>
                  <a:pt x="7821131" y="5801498"/>
                </a:lnTo>
                <a:lnTo>
                  <a:pt x="8130745" y="5801498"/>
                </a:lnTo>
                <a:lnTo>
                  <a:pt x="8130745" y="955993"/>
                </a:lnTo>
                <a:lnTo>
                  <a:pt x="7821131" y="955993"/>
                </a:lnTo>
                <a:lnTo>
                  <a:pt x="7699906" y="955993"/>
                </a:lnTo>
                <a:lnTo>
                  <a:pt x="0" y="955993"/>
                </a:lnTo>
                <a:close/>
              </a:path>
            </a:pathLst>
          </a:custGeom>
          <a:solidFill>
            <a:schemeClr val="bg1">
              <a:lumMod val="85000"/>
            </a:schemeClr>
          </a:solidFill>
        </p:spPr>
        <p:txBody>
          <a:bodyPr wrap="square">
            <a:noAutofit/>
          </a:bodyPr>
          <a:lstStyle>
            <a:lvl1pPr marL="0" indent="0" algn="ctr">
              <a:buNone/>
              <a:defRPr>
                <a:solidFill>
                  <a:schemeClr val="bg1">
                    <a:lumMod val="85000"/>
                  </a:schemeClr>
                </a:solidFill>
              </a:defRPr>
            </a:lvl1pPr>
          </a:lstStyle>
          <a:p>
            <a:endParaRPr lang="en-US"/>
          </a:p>
        </p:txBody>
      </p:sp>
      <p:sp>
        <p:nvSpPr>
          <p:cNvPr id="24" name="Text Placeholder 32">
            <a:extLst>
              <a:ext uri="{FF2B5EF4-FFF2-40B4-BE49-F238E27FC236}">
                <a16:creationId xmlns:a16="http://schemas.microsoft.com/office/drawing/2014/main" id="{066AB797-8A89-1847-80D1-724FF4999920}"/>
              </a:ext>
            </a:extLst>
          </p:cNvPr>
          <p:cNvSpPr>
            <a:spLocks noGrp="1"/>
          </p:cNvSpPr>
          <p:nvPr>
            <p:ph type="body" sz="quarter" idx="30" hasCustomPrompt="1"/>
          </p:nvPr>
        </p:nvSpPr>
        <p:spPr>
          <a:xfrm>
            <a:off x="640956" y="1409888"/>
            <a:ext cx="6749339" cy="808098"/>
          </a:xfrm>
          <a:prstGeom prst="rect">
            <a:avLst/>
          </a:prstGeom>
        </p:spPr>
        <p:txBody>
          <a:bodyPr>
            <a:noAutofit/>
          </a:bodyPr>
          <a:lstStyle>
            <a:lvl1pPr marL="0" indent="0" algn="l">
              <a:buNone/>
              <a:defRPr sz="36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YOUR HEADING</a:t>
            </a:r>
            <a:endParaRPr lang="en-US"/>
          </a:p>
        </p:txBody>
      </p:sp>
      <p:sp>
        <p:nvSpPr>
          <p:cNvPr id="26" name="Text Placeholder 32">
            <a:extLst>
              <a:ext uri="{FF2B5EF4-FFF2-40B4-BE49-F238E27FC236}">
                <a16:creationId xmlns:a16="http://schemas.microsoft.com/office/drawing/2014/main" id="{FEE3E3B2-D340-544F-9FCD-5AF1F67067B2}"/>
              </a:ext>
            </a:extLst>
          </p:cNvPr>
          <p:cNvSpPr>
            <a:spLocks noGrp="1"/>
          </p:cNvSpPr>
          <p:nvPr>
            <p:ph type="body" sz="quarter" idx="48" hasCustomPrompt="1"/>
          </p:nvPr>
        </p:nvSpPr>
        <p:spPr>
          <a:xfrm>
            <a:off x="640953" y="2428508"/>
            <a:ext cx="6749339" cy="2965622"/>
          </a:xfrm>
          <a:prstGeom prst="rect">
            <a:avLst/>
          </a:prstGeom>
        </p:spPr>
        <p:txBody>
          <a:bodyPr numCol="1" spcCol="288000" anchor="t">
            <a:noAutofit/>
          </a:bodyPr>
          <a:lstStyle>
            <a:lvl1pPr marL="0" indent="0" algn="l">
              <a:lnSpc>
                <a:spcPct val="100000"/>
              </a:lnSpc>
              <a:spcBef>
                <a:spcPts val="0"/>
              </a:spcBef>
              <a:buNone/>
              <a:defRPr sz="2400"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Click to type</a:t>
            </a:r>
            <a:endParaRPr lang="en-US"/>
          </a:p>
        </p:txBody>
      </p:sp>
    </p:spTree>
    <p:extLst>
      <p:ext uri="{BB962C8B-B14F-4D97-AF65-F5344CB8AC3E}">
        <p14:creationId xmlns:p14="http://schemas.microsoft.com/office/powerpoint/2010/main" val="3371789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Photo Slide 5">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16AEC429-C7CB-E74A-9334-7837722EA799}"/>
              </a:ext>
            </a:extLst>
          </p:cNvPr>
          <p:cNvSpPr>
            <a:spLocks noGrp="1"/>
          </p:cNvSpPr>
          <p:nvPr>
            <p:ph type="pic" sz="quarter" idx="21"/>
          </p:nvPr>
        </p:nvSpPr>
        <p:spPr>
          <a:xfrm>
            <a:off x="0" y="548640"/>
            <a:ext cx="12192000" cy="5403273"/>
          </a:xfrm>
          <a:prstGeom prst="rect">
            <a:avLst/>
          </a:prstGeom>
          <a:solidFill>
            <a:schemeClr val="bg1">
              <a:lumMod val="85000"/>
            </a:schemeClr>
          </a:solidFill>
        </p:spPr>
        <p:txBody>
          <a:bodyPr/>
          <a:lstStyle>
            <a:lvl1pPr marL="0" indent="0" algn="ctr">
              <a:buNone/>
              <a:defRPr>
                <a:solidFill>
                  <a:schemeClr val="bg1">
                    <a:lumMod val="85000"/>
                  </a:schemeClr>
                </a:solidFill>
              </a:defRPr>
            </a:lvl1pPr>
          </a:lstStyle>
          <a:p>
            <a:endParaRPr lang="en-US"/>
          </a:p>
        </p:txBody>
      </p:sp>
      <p:sp>
        <p:nvSpPr>
          <p:cNvPr id="20" name="Text Placeholder 32">
            <a:extLst>
              <a:ext uri="{FF2B5EF4-FFF2-40B4-BE49-F238E27FC236}">
                <a16:creationId xmlns:a16="http://schemas.microsoft.com/office/drawing/2014/main" id="{8EB196D6-D69C-2F42-9841-B7A481B12B29}"/>
              </a:ext>
            </a:extLst>
          </p:cNvPr>
          <p:cNvSpPr>
            <a:spLocks noGrp="1"/>
          </p:cNvSpPr>
          <p:nvPr>
            <p:ph type="body" sz="quarter" idx="30" hasCustomPrompt="1"/>
          </p:nvPr>
        </p:nvSpPr>
        <p:spPr>
          <a:xfrm>
            <a:off x="422380" y="3908985"/>
            <a:ext cx="10644249" cy="479206"/>
          </a:xfrm>
          <a:prstGeom prst="rect">
            <a:avLst/>
          </a:prstGeom>
        </p:spPr>
        <p:txBody>
          <a:bodyPr>
            <a:noAutofit/>
          </a:bodyPr>
          <a:lstStyle>
            <a:lvl1pPr marL="0" indent="0" algn="l">
              <a:buNone/>
              <a:defRPr sz="36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YOUR HEADING</a:t>
            </a:r>
            <a:endParaRPr lang="en-US"/>
          </a:p>
        </p:txBody>
      </p:sp>
      <p:sp>
        <p:nvSpPr>
          <p:cNvPr id="6" name="Text Placeholder 32">
            <a:extLst>
              <a:ext uri="{FF2B5EF4-FFF2-40B4-BE49-F238E27FC236}">
                <a16:creationId xmlns:a16="http://schemas.microsoft.com/office/drawing/2014/main" id="{706DB040-92B2-B29E-1796-46B955769BD9}"/>
              </a:ext>
            </a:extLst>
          </p:cNvPr>
          <p:cNvSpPr>
            <a:spLocks noGrp="1"/>
          </p:cNvSpPr>
          <p:nvPr>
            <p:ph type="body" sz="quarter" idx="20" hasCustomPrompt="1"/>
          </p:nvPr>
        </p:nvSpPr>
        <p:spPr>
          <a:xfrm>
            <a:off x="8169965" y="5565912"/>
            <a:ext cx="4022035" cy="655983"/>
          </a:xfrm>
          <a:prstGeom prst="rect">
            <a:avLst/>
          </a:prstGeom>
          <a:gradFill>
            <a:gsLst>
              <a:gs pos="3000">
                <a:srgbClr val="EE2D24"/>
              </a:gs>
              <a:gs pos="68000">
                <a:srgbClr val="F37321"/>
              </a:gs>
              <a:gs pos="100000">
                <a:srgbClr val="FFCD05"/>
              </a:gs>
            </a:gsLst>
            <a:lin ang="2700000" scaled="0"/>
          </a:gradFill>
        </p:spPr>
        <p:txBody>
          <a:bodyPr anchor="ctr">
            <a:noAutofit/>
          </a:bodyPr>
          <a:lstStyle>
            <a:lvl1pPr marL="273050" indent="0" algn="l">
              <a:lnSpc>
                <a:spcPct val="100000"/>
              </a:lnSpc>
              <a:spcBef>
                <a:spcPts val="0"/>
              </a:spcBef>
              <a:buNone/>
              <a:tabLst/>
              <a:defRPr sz="26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err="1"/>
              <a:t>www.website.eu</a:t>
            </a:r>
            <a:endParaRPr lang="en-GB"/>
          </a:p>
        </p:txBody>
      </p:sp>
      <p:pic>
        <p:nvPicPr>
          <p:cNvPr id="7" name="Picture 6" descr="Co-funded by the European Union logo in png for web usage">
            <a:extLst>
              <a:ext uri="{FF2B5EF4-FFF2-40B4-BE49-F238E27FC236}">
                <a16:creationId xmlns:a16="http://schemas.microsoft.com/office/drawing/2014/main" id="{71BA83CC-E3AD-13FF-103E-1562E18F4C5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15337" y="6082749"/>
            <a:ext cx="2112521" cy="442118"/>
          </a:xfrm>
          <a:prstGeom prst="rect">
            <a:avLst/>
          </a:prstGeom>
          <a:noFill/>
          <a:ln>
            <a:noFill/>
          </a:ln>
        </p:spPr>
      </p:pic>
    </p:spTree>
    <p:extLst>
      <p:ext uri="{BB962C8B-B14F-4D97-AF65-F5344CB8AC3E}">
        <p14:creationId xmlns:p14="http://schemas.microsoft.com/office/powerpoint/2010/main" val="27286858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hone slide">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5AB41CE-F6BA-8449-B846-3526857402BA}"/>
              </a:ext>
            </a:extLst>
          </p:cNvPr>
          <p:cNvSpPr/>
          <p:nvPr userDrawn="1"/>
        </p:nvSpPr>
        <p:spPr>
          <a:xfrm>
            <a:off x="1" y="1723900"/>
            <a:ext cx="12191998" cy="4053499"/>
          </a:xfrm>
          <a:prstGeom prst="rect">
            <a:avLst/>
          </a:prstGeom>
          <a:gradFill>
            <a:gsLst>
              <a:gs pos="40000">
                <a:srgbClr val="2D62AE"/>
              </a:gs>
              <a:gs pos="85000">
                <a:srgbClr val="33A5CC"/>
              </a:gs>
              <a:gs pos="100000">
                <a:srgbClr val="77CBC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69"/>
          </a:p>
        </p:txBody>
      </p:sp>
      <p:sp>
        <p:nvSpPr>
          <p:cNvPr id="22" name="Text Placeholder 32">
            <a:extLst>
              <a:ext uri="{FF2B5EF4-FFF2-40B4-BE49-F238E27FC236}">
                <a16:creationId xmlns:a16="http://schemas.microsoft.com/office/drawing/2014/main" id="{1CFA480F-7E74-BF47-8D97-68745F852A4D}"/>
              </a:ext>
            </a:extLst>
          </p:cNvPr>
          <p:cNvSpPr>
            <a:spLocks noGrp="1"/>
          </p:cNvSpPr>
          <p:nvPr>
            <p:ph type="body" sz="quarter" idx="30" hasCustomPrompt="1"/>
          </p:nvPr>
        </p:nvSpPr>
        <p:spPr>
          <a:xfrm>
            <a:off x="773875" y="612133"/>
            <a:ext cx="10644249" cy="808786"/>
          </a:xfrm>
          <a:prstGeom prst="rect">
            <a:avLst/>
          </a:prstGeom>
        </p:spPr>
        <p:txBody>
          <a:bodyPr>
            <a:noAutofit/>
          </a:bodyPr>
          <a:lstStyle>
            <a:lvl1pPr marL="0" indent="0" algn="l">
              <a:buNone/>
              <a:defRPr sz="36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YOUR HEADING</a:t>
            </a:r>
            <a:endParaRPr lang="en-US"/>
          </a:p>
        </p:txBody>
      </p:sp>
      <p:sp>
        <p:nvSpPr>
          <p:cNvPr id="24" name="Text Placeholder 32">
            <a:extLst>
              <a:ext uri="{FF2B5EF4-FFF2-40B4-BE49-F238E27FC236}">
                <a16:creationId xmlns:a16="http://schemas.microsoft.com/office/drawing/2014/main" id="{34A7C2CE-8B7D-0642-9F33-2728633924AF}"/>
              </a:ext>
            </a:extLst>
          </p:cNvPr>
          <p:cNvSpPr>
            <a:spLocks noGrp="1"/>
          </p:cNvSpPr>
          <p:nvPr>
            <p:ph type="body" sz="quarter" idx="48" hasCustomPrompt="1"/>
          </p:nvPr>
        </p:nvSpPr>
        <p:spPr>
          <a:xfrm>
            <a:off x="773877" y="2527915"/>
            <a:ext cx="5322123" cy="2538354"/>
          </a:xfrm>
          <a:prstGeom prst="rect">
            <a:avLst/>
          </a:prstGeom>
        </p:spPr>
        <p:txBody>
          <a:bodyPr numCol="1" spcCol="288000" anchor="t">
            <a:noAutofit/>
          </a:bodyPr>
          <a:lstStyle>
            <a:lvl1pPr marL="0" indent="0" algn="l">
              <a:lnSpc>
                <a:spcPct val="100000"/>
              </a:lnSpc>
              <a:spcBef>
                <a:spcPts val="0"/>
              </a:spcBef>
              <a:buNone/>
              <a:defRPr sz="24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Click to type</a:t>
            </a:r>
            <a:endParaRPr lang="en-US"/>
          </a:p>
        </p:txBody>
      </p:sp>
      <p:sp>
        <p:nvSpPr>
          <p:cNvPr id="15" name="Freeform 14">
            <a:extLst>
              <a:ext uri="{FF2B5EF4-FFF2-40B4-BE49-F238E27FC236}">
                <a16:creationId xmlns:a16="http://schemas.microsoft.com/office/drawing/2014/main" id="{CE08122F-E767-A948-900A-223BD6B9F4BF}"/>
              </a:ext>
            </a:extLst>
          </p:cNvPr>
          <p:cNvSpPr/>
          <p:nvPr userDrawn="1"/>
        </p:nvSpPr>
        <p:spPr>
          <a:xfrm>
            <a:off x="9978124" y="1618626"/>
            <a:ext cx="1440000" cy="360000"/>
          </a:xfrm>
          <a:custGeom>
            <a:avLst/>
            <a:gdLst>
              <a:gd name="connsiteX0" fmla="*/ 0 w 1620513"/>
              <a:gd name="connsiteY0" fmla="*/ -1 h 304760"/>
              <a:gd name="connsiteX1" fmla="*/ 1620514 w 1620513"/>
              <a:gd name="connsiteY1" fmla="*/ -1 h 304760"/>
              <a:gd name="connsiteX2" fmla="*/ 1620514 w 1620513"/>
              <a:gd name="connsiteY2" fmla="*/ 304760 h 304760"/>
              <a:gd name="connsiteX3" fmla="*/ 0 w 1620513"/>
              <a:gd name="connsiteY3" fmla="*/ 304760 h 304760"/>
            </a:gdLst>
            <a:ahLst/>
            <a:cxnLst>
              <a:cxn ang="0">
                <a:pos x="connsiteX0" y="connsiteY0"/>
              </a:cxn>
              <a:cxn ang="0">
                <a:pos x="connsiteX1" y="connsiteY1"/>
              </a:cxn>
              <a:cxn ang="0">
                <a:pos x="connsiteX2" y="connsiteY2"/>
              </a:cxn>
              <a:cxn ang="0">
                <a:pos x="connsiteX3" y="connsiteY3"/>
              </a:cxn>
            </a:cxnLst>
            <a:rect l="l" t="t" r="r" b="b"/>
            <a:pathLst>
              <a:path w="1620513" h="304760">
                <a:moveTo>
                  <a:pt x="0" y="-1"/>
                </a:moveTo>
                <a:lnTo>
                  <a:pt x="1620514" y="-1"/>
                </a:lnTo>
                <a:lnTo>
                  <a:pt x="1620514" y="304760"/>
                </a:lnTo>
                <a:lnTo>
                  <a:pt x="0" y="304760"/>
                </a:lnTo>
                <a:close/>
              </a:path>
            </a:pathLst>
          </a:custGeom>
          <a:gradFill>
            <a:gsLst>
              <a:gs pos="3000">
                <a:srgbClr val="EE2D24"/>
              </a:gs>
              <a:gs pos="68000">
                <a:srgbClr val="F37321"/>
              </a:gs>
              <a:gs pos="100000">
                <a:srgbClr val="FFCD05"/>
              </a:gs>
            </a:gsLst>
            <a:lin ang="2700000" scaled="0"/>
          </a:gradFill>
          <a:ln w="30808" cap="flat">
            <a:noFill/>
            <a:prstDash val="solid"/>
            <a:miter/>
          </a:ln>
        </p:spPr>
        <p:txBody>
          <a:bodyPr rtlCol="0" anchor="ctr"/>
          <a:lstStyle/>
          <a:p>
            <a:endParaRPr lang="en-US" sz="2069"/>
          </a:p>
        </p:txBody>
      </p:sp>
    </p:spTree>
    <p:extLst>
      <p:ext uri="{BB962C8B-B14F-4D97-AF65-F5344CB8AC3E}">
        <p14:creationId xmlns:p14="http://schemas.microsoft.com/office/powerpoint/2010/main" val="319156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Slide - 1 column">
    <p:spTree>
      <p:nvGrpSpPr>
        <p:cNvPr id="1" name=""/>
        <p:cNvGrpSpPr/>
        <p:nvPr/>
      </p:nvGrpSpPr>
      <p:grpSpPr>
        <a:xfrm>
          <a:off x="0" y="0"/>
          <a:ext cx="0" cy="0"/>
          <a:chOff x="0" y="0"/>
          <a:chExt cx="0" cy="0"/>
        </a:xfrm>
      </p:grpSpPr>
      <p:sp>
        <p:nvSpPr>
          <p:cNvPr id="8" name="Text Placeholder 32">
            <a:extLst>
              <a:ext uri="{FF2B5EF4-FFF2-40B4-BE49-F238E27FC236}">
                <a16:creationId xmlns:a16="http://schemas.microsoft.com/office/drawing/2014/main" id="{9C716BEC-845A-8B40-99E1-C9C8BEB7C846}"/>
              </a:ext>
            </a:extLst>
          </p:cNvPr>
          <p:cNvSpPr>
            <a:spLocks noGrp="1"/>
          </p:cNvSpPr>
          <p:nvPr>
            <p:ph type="body" sz="quarter" idx="30" hasCustomPrompt="1"/>
          </p:nvPr>
        </p:nvSpPr>
        <p:spPr>
          <a:xfrm>
            <a:off x="854280" y="925680"/>
            <a:ext cx="10483431" cy="804265"/>
          </a:xfrm>
          <a:prstGeom prst="rect">
            <a:avLst/>
          </a:prstGeom>
        </p:spPr>
        <p:txBody>
          <a:bodyPr>
            <a:noAutofit/>
          </a:bodyPr>
          <a:lstStyle>
            <a:lvl1pPr marL="0" indent="0" algn="l">
              <a:buNone/>
              <a:defRPr sz="36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YOUR HEADING</a:t>
            </a:r>
            <a:endParaRPr lang="en-US"/>
          </a:p>
        </p:txBody>
      </p:sp>
      <p:sp>
        <p:nvSpPr>
          <p:cNvPr id="14" name="Rectangle 5">
            <a:extLst>
              <a:ext uri="{FF2B5EF4-FFF2-40B4-BE49-F238E27FC236}">
                <a16:creationId xmlns:a16="http://schemas.microsoft.com/office/drawing/2014/main" id="{4D113688-F5CD-D748-B2E0-4E39C6AEA211}"/>
              </a:ext>
            </a:extLst>
          </p:cNvPr>
          <p:cNvSpPr/>
          <p:nvPr userDrawn="1"/>
        </p:nvSpPr>
        <p:spPr bwMode="auto">
          <a:xfrm>
            <a:off x="1592486" y="-1"/>
            <a:ext cx="9007028" cy="345989"/>
          </a:xfrm>
          <a:custGeom>
            <a:avLst/>
            <a:gdLst>
              <a:gd name="connsiteX0" fmla="*/ 0 w 10372477"/>
              <a:gd name="connsiteY0" fmla="*/ 0 h 4977432"/>
              <a:gd name="connsiteX1" fmla="*/ 10372477 w 10372477"/>
              <a:gd name="connsiteY1" fmla="*/ 0 h 4977432"/>
              <a:gd name="connsiteX2" fmla="*/ 10372477 w 10372477"/>
              <a:gd name="connsiteY2" fmla="*/ 4977432 h 4977432"/>
              <a:gd name="connsiteX3" fmla="*/ 0 w 10372477"/>
              <a:gd name="connsiteY3" fmla="*/ 4977432 h 4977432"/>
              <a:gd name="connsiteX4" fmla="*/ 0 w 10372477"/>
              <a:gd name="connsiteY4" fmla="*/ 0 h 4977432"/>
              <a:gd name="connsiteX0" fmla="*/ 0 w 10372477"/>
              <a:gd name="connsiteY0" fmla="*/ 0 h 4977432"/>
              <a:gd name="connsiteX1" fmla="*/ 10372477 w 10372477"/>
              <a:gd name="connsiteY1" fmla="*/ 0 h 4977432"/>
              <a:gd name="connsiteX2" fmla="*/ 10372477 w 10372477"/>
              <a:gd name="connsiteY2" fmla="*/ 4977432 h 4977432"/>
              <a:gd name="connsiteX3" fmla="*/ 0 w 10372477"/>
              <a:gd name="connsiteY3" fmla="*/ 4977432 h 4977432"/>
              <a:gd name="connsiteX4" fmla="*/ 0 w 10372477"/>
              <a:gd name="connsiteY4" fmla="*/ 0 h 4977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72477" h="4977432">
                <a:moveTo>
                  <a:pt x="0" y="0"/>
                </a:moveTo>
                <a:lnTo>
                  <a:pt x="10372477" y="0"/>
                </a:lnTo>
                <a:lnTo>
                  <a:pt x="10372477" y="4977432"/>
                </a:lnTo>
                <a:lnTo>
                  <a:pt x="0" y="4977432"/>
                </a:lnTo>
                <a:lnTo>
                  <a:pt x="0" y="0"/>
                </a:lnTo>
                <a:close/>
              </a:path>
            </a:pathLst>
          </a:custGeom>
          <a:gradFill>
            <a:gsLst>
              <a:gs pos="40000">
                <a:srgbClr val="2D62AE"/>
              </a:gs>
              <a:gs pos="85000">
                <a:srgbClr val="33A5CC"/>
              </a:gs>
              <a:gs pos="100000">
                <a:srgbClr val="77CBC4"/>
              </a:gs>
            </a:gsLst>
            <a:lin ang="0" scaled="0"/>
          </a:gradFill>
          <a:ln w="12700" cap="flat">
            <a:noFill/>
            <a:prstDash val="solid"/>
            <a:miter lim="800000"/>
            <a:headEnd/>
            <a:tailEnd/>
          </a:ln>
        </p:spPr>
        <p:txBody>
          <a:bodyPr vert="horz" wrap="square" lIns="234555" tIns="117276" rIns="234555" bIns="117276" numCol="1" rtlCol="0" anchor="t" anchorCtr="0" compatLnSpc="1">
            <a:prstTxWarp prst="textNoShape">
              <a:avLst/>
            </a:prstTxWarp>
          </a:bodyPr>
          <a:lstStyle/>
          <a:p>
            <a:pPr algn="ctr"/>
            <a:endParaRPr lang="fr-CA" sz="6926"/>
          </a:p>
        </p:txBody>
      </p:sp>
      <p:sp>
        <p:nvSpPr>
          <p:cNvPr id="16" name="Text Placeholder 32">
            <a:extLst>
              <a:ext uri="{FF2B5EF4-FFF2-40B4-BE49-F238E27FC236}">
                <a16:creationId xmlns:a16="http://schemas.microsoft.com/office/drawing/2014/main" id="{AE20B737-C724-BC42-9305-29BFF3FA1BB8}"/>
              </a:ext>
            </a:extLst>
          </p:cNvPr>
          <p:cNvSpPr>
            <a:spLocks noGrp="1"/>
          </p:cNvSpPr>
          <p:nvPr>
            <p:ph type="body" sz="quarter" idx="48" hasCustomPrompt="1"/>
          </p:nvPr>
        </p:nvSpPr>
        <p:spPr>
          <a:xfrm>
            <a:off x="854282" y="1864553"/>
            <a:ext cx="10483429" cy="4439577"/>
          </a:xfrm>
          <a:prstGeom prst="rect">
            <a:avLst/>
          </a:prstGeom>
        </p:spPr>
        <p:txBody>
          <a:bodyPr numCol="1" spcCol="288000" anchor="t">
            <a:noAutofit/>
          </a:bodyPr>
          <a:lstStyle>
            <a:lvl1pPr marL="0" indent="0" algn="l">
              <a:lnSpc>
                <a:spcPct val="100000"/>
              </a:lnSpc>
              <a:spcBef>
                <a:spcPts val="0"/>
              </a:spcBef>
              <a:buNone/>
              <a:defRPr sz="2400" b="0" i="0">
                <a:solidFill>
                  <a:srgbClr val="243D83"/>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Click to type</a:t>
            </a:r>
            <a:endParaRPr lang="en-US"/>
          </a:p>
        </p:txBody>
      </p:sp>
    </p:spTree>
    <p:extLst>
      <p:ext uri="{BB962C8B-B14F-4D97-AF65-F5344CB8AC3E}">
        <p14:creationId xmlns:p14="http://schemas.microsoft.com/office/powerpoint/2010/main" val="19783117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179A7BE3-ADB3-6045-9800-D5B95B46CD87}"/>
              </a:ext>
            </a:extLst>
          </p:cNvPr>
          <p:cNvCxnSpPr>
            <a:cxnSpLocks/>
          </p:cNvCxnSpPr>
          <p:nvPr userDrawn="1"/>
        </p:nvCxnSpPr>
        <p:spPr>
          <a:xfrm flipV="1">
            <a:off x="11969230" y="6419863"/>
            <a:ext cx="0" cy="281607"/>
          </a:xfrm>
          <a:prstGeom prst="line">
            <a:avLst/>
          </a:prstGeom>
          <a:noFill/>
          <a:ln w="9525" cap="flat">
            <a:solidFill>
              <a:srgbClr val="F37321"/>
            </a:solidFill>
            <a:prstDash val="solid"/>
            <a:miter lim="400000"/>
          </a:ln>
          <a:effectLst/>
          <a:sp3d/>
        </p:spPr>
        <p:style>
          <a:lnRef idx="0">
            <a:scrgbClr r="0" g="0" b="0"/>
          </a:lnRef>
          <a:fillRef idx="0">
            <a:scrgbClr r="0" g="0" b="0"/>
          </a:fillRef>
          <a:effectRef idx="0">
            <a:scrgbClr r="0" g="0" b="0"/>
          </a:effectRef>
          <a:fontRef idx="none"/>
        </p:style>
      </p:cxnSp>
      <p:sp>
        <p:nvSpPr>
          <p:cNvPr id="3" name="Rectangle 2">
            <a:extLst>
              <a:ext uri="{FF2B5EF4-FFF2-40B4-BE49-F238E27FC236}">
                <a16:creationId xmlns:a16="http://schemas.microsoft.com/office/drawing/2014/main" id="{0239EAC7-5754-4E13-48A3-A525B384A5C0}"/>
              </a:ext>
            </a:extLst>
          </p:cNvPr>
          <p:cNvSpPr/>
          <p:nvPr userDrawn="1"/>
        </p:nvSpPr>
        <p:spPr>
          <a:xfrm>
            <a:off x="7095606" y="6476732"/>
            <a:ext cx="4866467" cy="215444"/>
          </a:xfrm>
          <a:prstGeom prst="rect">
            <a:avLst/>
          </a:prstGeom>
        </p:spPr>
        <p:txBody>
          <a:bodyPr wrap="square">
            <a:spAutoFit/>
          </a:bodyPr>
          <a:lstStyle/>
          <a:p>
            <a:pPr lvl="0" algn="r"/>
            <a:r>
              <a:rPr lang="en-GB" sz="800" spc="0">
                <a:solidFill>
                  <a:srgbClr val="243D83"/>
                </a:solidFill>
                <a:latin typeface="Calibri" panose="020F0502020204030204" pitchFamily="34" charset="0"/>
                <a:cs typeface="Calibri" panose="020F0502020204030204" pitchFamily="34" charset="0"/>
              </a:rPr>
              <a:t>Sustainable Skills for Heating and Cooling Professionals</a:t>
            </a:r>
          </a:p>
        </p:txBody>
      </p:sp>
    </p:spTree>
    <p:extLst>
      <p:ext uri="{BB962C8B-B14F-4D97-AF65-F5344CB8AC3E}">
        <p14:creationId xmlns:p14="http://schemas.microsoft.com/office/powerpoint/2010/main" val="430657063"/>
      </p:ext>
    </p:extLst>
  </p:cSld>
  <p:clrMap bg1="lt1" tx1="dk1" bg2="lt2" tx2="dk2" accent1="accent1" accent2="accent2" accent3="accent3" accent4="accent4" accent5="accent5" accent6="accent6" hlink="hlink" folHlink="folHlink"/>
  <p:sldLayoutIdLst>
    <p:sldLayoutId id="2147483694" r:id="rId1"/>
    <p:sldLayoutId id="2147483737" r:id="rId2"/>
    <p:sldLayoutId id="2147483736" r:id="rId3"/>
    <p:sldLayoutId id="2147483683" r:id="rId4"/>
    <p:sldLayoutId id="2147483697" r:id="rId5"/>
    <p:sldLayoutId id="2147483703" r:id="rId6"/>
    <p:sldLayoutId id="2147483723" r:id="rId7"/>
    <p:sldLayoutId id="2147483698" r:id="rId8"/>
    <p:sldLayoutId id="2147483695" r:id="rId9"/>
    <p:sldLayoutId id="2147483702" r:id="rId10"/>
    <p:sldLayoutId id="2147483708" r:id="rId11"/>
    <p:sldLayoutId id="2147483733" r:id="rId12"/>
  </p:sldLayoutIdLst>
  <p:hf hdr="0"/>
  <p:txStyles>
    <p:titleStyle>
      <a:lvl1pPr algn="l" defTabSz="3343281" rtl="0" eaLnBrk="1" latinLnBrk="0" hangingPunct="1">
        <a:lnSpc>
          <a:spcPct val="90000"/>
        </a:lnSpc>
        <a:spcBef>
          <a:spcPct val="0"/>
        </a:spcBef>
        <a:buNone/>
        <a:defRPr sz="3870" kern="1200">
          <a:solidFill>
            <a:srgbClr val="011E3B"/>
          </a:solidFill>
          <a:latin typeface="Calibri" panose="020F0502020204030204" pitchFamily="34" charset="0"/>
          <a:ea typeface="+mj-ea"/>
          <a:cs typeface="Calibri" panose="020F0502020204030204" pitchFamily="34" charset="0"/>
        </a:defRPr>
      </a:lvl1pPr>
    </p:titleStyle>
    <p:bodyStyle>
      <a:lvl1pPr marL="835822" indent="-835822" algn="l" defTabSz="3343281" rtl="0" eaLnBrk="1" latinLnBrk="0" hangingPunct="1">
        <a:lnSpc>
          <a:spcPct val="100000"/>
        </a:lnSpc>
        <a:spcBef>
          <a:spcPts val="3657"/>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1pPr>
      <a:lvl2pPr marL="2507462" indent="-835822" algn="l" defTabSz="3343281" rtl="0" eaLnBrk="1" latinLnBrk="0" hangingPunct="1">
        <a:lnSpc>
          <a:spcPct val="100000"/>
        </a:lnSpc>
        <a:spcBef>
          <a:spcPts val="1828"/>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2pPr>
      <a:lvl3pPr marL="4179101" indent="-835822" algn="l" defTabSz="3343281" rtl="0" eaLnBrk="1" latinLnBrk="0" hangingPunct="1">
        <a:lnSpc>
          <a:spcPct val="100000"/>
        </a:lnSpc>
        <a:spcBef>
          <a:spcPts val="1828"/>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3pPr>
      <a:lvl4pPr marL="5850740" indent="-835822" algn="l" defTabSz="3343281" rtl="0" eaLnBrk="1" latinLnBrk="0" hangingPunct="1">
        <a:lnSpc>
          <a:spcPct val="100000"/>
        </a:lnSpc>
        <a:spcBef>
          <a:spcPts val="1828"/>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4pPr>
      <a:lvl5pPr marL="7522384" indent="-835822" algn="l" defTabSz="3343281" rtl="0" eaLnBrk="1" latinLnBrk="0" hangingPunct="1">
        <a:lnSpc>
          <a:spcPct val="100000"/>
        </a:lnSpc>
        <a:spcBef>
          <a:spcPts val="1828"/>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5pPr>
      <a:lvl6pPr marL="9194022"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6pPr>
      <a:lvl7pPr marL="10865665"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7pPr>
      <a:lvl8pPr marL="12537303"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8pPr>
      <a:lvl9pPr marL="14208947"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9pPr>
    </p:bodyStyle>
    <p:otherStyle>
      <a:defPPr>
        <a:defRPr lang="en-US"/>
      </a:defPPr>
      <a:lvl1pPr marL="0" algn="l" defTabSz="3343281" rtl="0" eaLnBrk="1" latinLnBrk="0" hangingPunct="1">
        <a:defRPr sz="6580" kern="1200">
          <a:solidFill>
            <a:schemeClr val="tx1"/>
          </a:solidFill>
          <a:latin typeface="+mn-lt"/>
          <a:ea typeface="+mn-ea"/>
          <a:cs typeface="+mn-cs"/>
        </a:defRPr>
      </a:lvl1pPr>
      <a:lvl2pPr marL="1671639" algn="l" defTabSz="3343281" rtl="0" eaLnBrk="1" latinLnBrk="0" hangingPunct="1">
        <a:defRPr sz="6580" kern="1200">
          <a:solidFill>
            <a:schemeClr val="tx1"/>
          </a:solidFill>
          <a:latin typeface="+mn-lt"/>
          <a:ea typeface="+mn-ea"/>
          <a:cs typeface="+mn-cs"/>
        </a:defRPr>
      </a:lvl2pPr>
      <a:lvl3pPr marL="3343281" algn="l" defTabSz="3343281" rtl="0" eaLnBrk="1" latinLnBrk="0" hangingPunct="1">
        <a:defRPr sz="6580" kern="1200">
          <a:solidFill>
            <a:schemeClr val="tx1"/>
          </a:solidFill>
          <a:latin typeface="+mn-lt"/>
          <a:ea typeface="+mn-ea"/>
          <a:cs typeface="+mn-cs"/>
        </a:defRPr>
      </a:lvl3pPr>
      <a:lvl4pPr marL="5014923" algn="l" defTabSz="3343281" rtl="0" eaLnBrk="1" latinLnBrk="0" hangingPunct="1">
        <a:defRPr sz="6580" kern="1200">
          <a:solidFill>
            <a:schemeClr val="tx1"/>
          </a:solidFill>
          <a:latin typeface="+mn-lt"/>
          <a:ea typeface="+mn-ea"/>
          <a:cs typeface="+mn-cs"/>
        </a:defRPr>
      </a:lvl4pPr>
      <a:lvl5pPr marL="6686564" algn="l" defTabSz="3343281" rtl="0" eaLnBrk="1" latinLnBrk="0" hangingPunct="1">
        <a:defRPr sz="6580" kern="1200">
          <a:solidFill>
            <a:schemeClr val="tx1"/>
          </a:solidFill>
          <a:latin typeface="+mn-lt"/>
          <a:ea typeface="+mn-ea"/>
          <a:cs typeface="+mn-cs"/>
        </a:defRPr>
      </a:lvl5pPr>
      <a:lvl6pPr marL="8358202" algn="l" defTabSz="3343281" rtl="0" eaLnBrk="1" latinLnBrk="0" hangingPunct="1">
        <a:defRPr sz="6580" kern="1200">
          <a:solidFill>
            <a:schemeClr val="tx1"/>
          </a:solidFill>
          <a:latin typeface="+mn-lt"/>
          <a:ea typeface="+mn-ea"/>
          <a:cs typeface="+mn-cs"/>
        </a:defRPr>
      </a:lvl6pPr>
      <a:lvl7pPr marL="10029841" algn="l" defTabSz="3343281" rtl="0" eaLnBrk="1" latinLnBrk="0" hangingPunct="1">
        <a:defRPr sz="6580" kern="1200">
          <a:solidFill>
            <a:schemeClr val="tx1"/>
          </a:solidFill>
          <a:latin typeface="+mn-lt"/>
          <a:ea typeface="+mn-ea"/>
          <a:cs typeface="+mn-cs"/>
        </a:defRPr>
      </a:lvl7pPr>
      <a:lvl8pPr marL="11701485" algn="l" defTabSz="3343281" rtl="0" eaLnBrk="1" latinLnBrk="0" hangingPunct="1">
        <a:defRPr sz="6580" kern="1200">
          <a:solidFill>
            <a:schemeClr val="tx1"/>
          </a:solidFill>
          <a:latin typeface="+mn-lt"/>
          <a:ea typeface="+mn-ea"/>
          <a:cs typeface="+mn-cs"/>
        </a:defRPr>
      </a:lvl8pPr>
      <a:lvl9pPr marL="13373124" algn="l" defTabSz="3343281" rtl="0" eaLnBrk="1" latinLnBrk="0" hangingPunct="1">
        <a:defRPr sz="65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Layout" Target="../slideLayouts/slideLayout10.xml"/><Relationship Id="rId4" Type="http://schemas.microsoft.com/office/2007/relationships/hdphoto" Target="../media/hdphoto2.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D2AFE743-6C40-DB4C-8CF5-092E62157340}"/>
              </a:ext>
            </a:extLst>
          </p:cNvPr>
          <p:cNvSpPr>
            <a:spLocks noGrp="1"/>
          </p:cNvSpPr>
          <p:nvPr>
            <p:ph type="body" sz="quarter" idx="16"/>
          </p:nvPr>
        </p:nvSpPr>
        <p:spPr>
          <a:xfrm>
            <a:off x="734913" y="3845444"/>
            <a:ext cx="4599087" cy="1065921"/>
          </a:xfrm>
          <a:prstGeom prst="rect">
            <a:avLst/>
          </a:prstGeom>
        </p:spPr>
        <p:txBody>
          <a:bodyPr/>
          <a:lstStyle/>
          <a:p>
            <a:pPr fontAlgn="base"/>
            <a:r>
              <a:rPr lang="en-US" sz="3200" dirty="0"/>
              <a:t>Building–network </a:t>
            </a:r>
            <a:br>
              <a:rPr lang="en-US" sz="3200" dirty="0"/>
            </a:br>
            <a:r>
              <a:rPr lang="en-US" sz="3200" dirty="0"/>
              <a:t>interface components </a:t>
            </a:r>
            <a:br>
              <a:rPr lang="en-US" sz="3200" dirty="0"/>
            </a:br>
            <a:r>
              <a:rPr lang="en-US" sz="3200" dirty="0"/>
              <a:t>and acceptance checks</a:t>
            </a:r>
            <a:endParaRPr lang="de-DE" sz="2800" dirty="0"/>
          </a:p>
          <a:p>
            <a:pPr fontAlgn="base"/>
            <a:r>
              <a:rPr lang="en-US" sz="3200" dirty="0"/>
              <a:t> </a:t>
            </a:r>
            <a:r>
              <a:rPr lang="en-US" sz="3200" b="0" dirty="0"/>
              <a:t>​</a:t>
            </a:r>
          </a:p>
          <a:p>
            <a:pPr fontAlgn="base"/>
            <a:r>
              <a:rPr lang="en-US" sz="3200" b="0" dirty="0"/>
              <a:t>​</a:t>
            </a:r>
          </a:p>
        </p:txBody>
      </p:sp>
      <p:sp>
        <p:nvSpPr>
          <p:cNvPr id="3" name="Slide Number Placeholder 2">
            <a:extLst>
              <a:ext uri="{FF2B5EF4-FFF2-40B4-BE49-F238E27FC236}">
                <a16:creationId xmlns:a16="http://schemas.microsoft.com/office/drawing/2014/main" id="{8B51DB12-F7FD-5442-9AD5-321562BAB222}"/>
              </a:ext>
            </a:extLst>
          </p:cNvPr>
          <p:cNvSpPr>
            <a:spLocks noGrp="1"/>
          </p:cNvSpPr>
          <p:nvPr>
            <p:ph type="sldNum" sz="quarter" idx="4294967295"/>
          </p:nvPr>
        </p:nvSpPr>
        <p:spPr>
          <a:xfrm>
            <a:off x="11615738" y="11444288"/>
            <a:ext cx="576262" cy="430212"/>
          </a:xfrm>
          <a:prstGeom prst="rect">
            <a:avLst/>
          </a:prstGeom>
        </p:spPr>
        <p:txBody>
          <a:bodyPr/>
          <a:lstStyle/>
          <a:p>
            <a:fld id="{CB2079F2-58AF-ED44-82D7-E04B2F6FD686}" type="slidenum">
              <a:rPr lang="en-US" smtClean="0"/>
              <a:pPr/>
              <a:t>1</a:t>
            </a:fld>
            <a:endParaRPr lang="en-US"/>
          </a:p>
        </p:txBody>
      </p:sp>
      <p:sp>
        <p:nvSpPr>
          <p:cNvPr id="4" name="Text Placeholder 3">
            <a:extLst>
              <a:ext uri="{FF2B5EF4-FFF2-40B4-BE49-F238E27FC236}">
                <a16:creationId xmlns:a16="http://schemas.microsoft.com/office/drawing/2014/main" id="{EBC8E6E1-EEDA-FF4C-23E3-0A3F1729A52A}"/>
              </a:ext>
            </a:extLst>
          </p:cNvPr>
          <p:cNvSpPr>
            <a:spLocks noGrp="1"/>
          </p:cNvSpPr>
          <p:nvPr>
            <p:ph type="body" sz="quarter" idx="19"/>
          </p:nvPr>
        </p:nvSpPr>
        <p:spPr/>
        <p:txBody>
          <a:bodyPr/>
          <a:lstStyle/>
          <a:p>
            <a:pPr fontAlgn="base"/>
            <a:r>
              <a:rPr lang="en-US" dirty="0"/>
              <a:t>Unit 2</a:t>
            </a:r>
          </a:p>
        </p:txBody>
      </p:sp>
      <p:grpSp>
        <p:nvGrpSpPr>
          <p:cNvPr id="7" name="Graphic 40">
            <a:extLst>
              <a:ext uri="{FF2B5EF4-FFF2-40B4-BE49-F238E27FC236}">
                <a16:creationId xmlns:a16="http://schemas.microsoft.com/office/drawing/2014/main" id="{CC96C022-D59F-2F64-A68C-1208B1D05412}"/>
              </a:ext>
            </a:extLst>
          </p:cNvPr>
          <p:cNvGrpSpPr/>
          <p:nvPr/>
        </p:nvGrpSpPr>
        <p:grpSpPr>
          <a:xfrm>
            <a:off x="8841537" y="3958687"/>
            <a:ext cx="4675957" cy="2899313"/>
            <a:chOff x="-3997860" y="6017904"/>
            <a:chExt cx="935163" cy="579845"/>
          </a:xfrm>
          <a:solidFill>
            <a:schemeClr val="bg1">
              <a:alpha val="29965"/>
            </a:schemeClr>
          </a:solidFill>
        </p:grpSpPr>
        <p:sp>
          <p:nvSpPr>
            <p:cNvPr id="10" name="Freeform 9">
              <a:extLst>
                <a:ext uri="{FF2B5EF4-FFF2-40B4-BE49-F238E27FC236}">
                  <a16:creationId xmlns:a16="http://schemas.microsoft.com/office/drawing/2014/main" id="{E24C12B1-51D5-D61C-7725-C94B47F6F4E7}"/>
                </a:ext>
              </a:extLst>
            </p:cNvPr>
            <p:cNvSpPr/>
            <p:nvPr/>
          </p:nvSpPr>
          <p:spPr>
            <a:xfrm>
              <a:off x="-3997860" y="6116440"/>
              <a:ext cx="759344" cy="191386"/>
            </a:xfrm>
            <a:custGeom>
              <a:avLst/>
              <a:gdLst>
                <a:gd name="connsiteX0" fmla="*/ 659556 w 759344"/>
                <a:gd name="connsiteY0" fmla="*/ 55900 h 191386"/>
                <a:gd name="connsiteX1" fmla="*/ 0 w 759344"/>
                <a:gd name="connsiteY1" fmla="*/ 81482 h 191386"/>
                <a:gd name="connsiteX2" fmla="*/ 407708 w 759344"/>
                <a:gd name="connsiteY2" fmla="*/ 125065 h 191386"/>
                <a:gd name="connsiteX3" fmla="*/ 759345 w 759344"/>
                <a:gd name="connsiteY3" fmla="*/ 191387 h 191386"/>
                <a:gd name="connsiteX4" fmla="*/ 759345 w 759344"/>
                <a:gd name="connsiteY4" fmla="*/ 114643 h 191386"/>
                <a:gd name="connsiteX5" fmla="*/ 660507 w 759344"/>
                <a:gd name="connsiteY5" fmla="*/ 0 h 191386"/>
                <a:gd name="connsiteX6" fmla="*/ 660507 w 759344"/>
                <a:gd name="connsiteY6" fmla="*/ 56848 h 191386"/>
                <a:gd name="connsiteX7" fmla="*/ 660507 w 759344"/>
                <a:gd name="connsiteY7" fmla="*/ 56848 h 1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344" h="191386">
                  <a:moveTo>
                    <a:pt x="659556" y="55900"/>
                  </a:moveTo>
                  <a:cubicBezTo>
                    <a:pt x="304118" y="-28424"/>
                    <a:pt x="218585" y="209389"/>
                    <a:pt x="0" y="81482"/>
                  </a:cubicBezTo>
                  <a:cubicBezTo>
                    <a:pt x="132101" y="216021"/>
                    <a:pt x="252798" y="157278"/>
                    <a:pt x="407708" y="125065"/>
                  </a:cubicBezTo>
                  <a:cubicBezTo>
                    <a:pt x="538859" y="98536"/>
                    <a:pt x="670961" y="133592"/>
                    <a:pt x="759345" y="191387"/>
                  </a:cubicBezTo>
                  <a:lnTo>
                    <a:pt x="759345" y="114643"/>
                  </a:lnTo>
                  <a:cubicBezTo>
                    <a:pt x="756494" y="38846"/>
                    <a:pt x="726082" y="1895"/>
                    <a:pt x="660507" y="0"/>
                  </a:cubicBezTo>
                  <a:lnTo>
                    <a:pt x="660507" y="56848"/>
                  </a:lnTo>
                  <a:lnTo>
                    <a:pt x="660507" y="56848"/>
                  </a:lnTo>
                  <a:close/>
                </a:path>
              </a:pathLst>
            </a:custGeom>
            <a:grpFill/>
            <a:ln w="9493"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B2ED0AC9-9DF5-6A4F-A1A7-05BB09FF68BB}"/>
                </a:ext>
              </a:extLst>
            </p:cNvPr>
            <p:cNvSpPr/>
            <p:nvPr/>
          </p:nvSpPr>
          <p:spPr>
            <a:xfrm>
              <a:off x="-3821092" y="6017904"/>
              <a:ext cx="582576" cy="213178"/>
            </a:xfrm>
            <a:custGeom>
              <a:avLst/>
              <a:gdLst>
                <a:gd name="connsiteX0" fmla="*/ 98838 w 582576"/>
                <a:gd name="connsiteY0" fmla="*/ 98536 h 213178"/>
                <a:gd name="connsiteX1" fmla="*/ 483738 w 582576"/>
                <a:gd name="connsiteY1" fmla="*/ 98536 h 213178"/>
                <a:gd name="connsiteX2" fmla="*/ 582576 w 582576"/>
                <a:gd name="connsiteY2" fmla="*/ 213179 h 213178"/>
                <a:gd name="connsiteX3" fmla="*/ 582576 w 582576"/>
                <a:gd name="connsiteY3" fmla="*/ 0 h 213178"/>
                <a:gd name="connsiteX4" fmla="*/ 0 w 582576"/>
                <a:gd name="connsiteY4" fmla="*/ 0 h 213178"/>
                <a:gd name="connsiteX5" fmla="*/ 0 w 582576"/>
                <a:gd name="connsiteY5" fmla="*/ 194229 h 213178"/>
                <a:gd name="connsiteX6" fmla="*/ 98838 w 582576"/>
                <a:gd name="connsiteY6" fmla="*/ 161068 h 213178"/>
                <a:gd name="connsiteX7" fmla="*/ 98838 w 582576"/>
                <a:gd name="connsiteY7" fmla="*/ 98536 h 213178"/>
                <a:gd name="connsiteX8" fmla="*/ 98838 w 582576"/>
                <a:gd name="connsiteY8" fmla="*/ 98536 h 213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576" h="213178">
                  <a:moveTo>
                    <a:pt x="98838" y="98536"/>
                  </a:moveTo>
                  <a:lnTo>
                    <a:pt x="483738" y="98536"/>
                  </a:lnTo>
                  <a:cubicBezTo>
                    <a:pt x="550264" y="100431"/>
                    <a:pt x="579725" y="137382"/>
                    <a:pt x="582576" y="213179"/>
                  </a:cubicBezTo>
                  <a:lnTo>
                    <a:pt x="582576" y="0"/>
                  </a:lnTo>
                  <a:lnTo>
                    <a:pt x="0" y="0"/>
                  </a:lnTo>
                  <a:lnTo>
                    <a:pt x="0" y="194229"/>
                  </a:lnTo>
                  <a:cubicBezTo>
                    <a:pt x="38965" y="183807"/>
                    <a:pt x="72228" y="172438"/>
                    <a:pt x="98838" y="161068"/>
                  </a:cubicBezTo>
                  <a:lnTo>
                    <a:pt x="98838" y="98536"/>
                  </a:lnTo>
                  <a:lnTo>
                    <a:pt x="98838" y="98536"/>
                  </a:lnTo>
                  <a:close/>
                </a:path>
              </a:pathLst>
            </a:custGeom>
            <a:grpFill/>
            <a:ln w="9493"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9020E49D-EDFE-ED5D-FF09-9F228517BF4B}"/>
                </a:ext>
              </a:extLst>
            </p:cNvPr>
            <p:cNvSpPr/>
            <p:nvPr/>
          </p:nvSpPr>
          <p:spPr>
            <a:xfrm>
              <a:off x="-3821092" y="6306880"/>
              <a:ext cx="758394" cy="191386"/>
            </a:xfrm>
            <a:custGeom>
              <a:avLst/>
              <a:gdLst>
                <a:gd name="connsiteX0" fmla="*/ 98838 w 758394"/>
                <a:gd name="connsiteY0" fmla="*/ 135487 h 191386"/>
                <a:gd name="connsiteX1" fmla="*/ 758395 w 758394"/>
                <a:gd name="connsiteY1" fmla="*/ 110853 h 191386"/>
                <a:gd name="connsiteX2" fmla="*/ 351637 w 758394"/>
                <a:gd name="connsiteY2" fmla="*/ 66322 h 191386"/>
                <a:gd name="connsiteX3" fmla="*/ 0 w 758394"/>
                <a:gd name="connsiteY3" fmla="*/ 0 h 191386"/>
                <a:gd name="connsiteX4" fmla="*/ 0 w 758394"/>
                <a:gd name="connsiteY4" fmla="*/ 77692 h 191386"/>
                <a:gd name="connsiteX5" fmla="*/ 98838 w 758394"/>
                <a:gd name="connsiteY5" fmla="*/ 191387 h 191386"/>
                <a:gd name="connsiteX6" fmla="*/ 98838 w 758394"/>
                <a:gd name="connsiteY6" fmla="*/ 134539 h 191386"/>
                <a:gd name="connsiteX7" fmla="*/ 98838 w 758394"/>
                <a:gd name="connsiteY7" fmla="*/ 134539 h 1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94" h="191386">
                  <a:moveTo>
                    <a:pt x="98838" y="135487"/>
                  </a:moveTo>
                  <a:cubicBezTo>
                    <a:pt x="454276" y="219811"/>
                    <a:pt x="539810" y="-18002"/>
                    <a:pt x="758395" y="110853"/>
                  </a:cubicBezTo>
                  <a:cubicBezTo>
                    <a:pt x="626293" y="-23687"/>
                    <a:pt x="506547" y="35056"/>
                    <a:pt x="351637" y="66322"/>
                  </a:cubicBezTo>
                  <a:cubicBezTo>
                    <a:pt x="220486" y="92851"/>
                    <a:pt x="88384" y="58743"/>
                    <a:pt x="0" y="0"/>
                  </a:cubicBezTo>
                  <a:lnTo>
                    <a:pt x="0" y="77692"/>
                  </a:lnTo>
                  <a:cubicBezTo>
                    <a:pt x="1901" y="153489"/>
                    <a:pt x="32313" y="189492"/>
                    <a:pt x="98838" y="191387"/>
                  </a:cubicBezTo>
                  <a:lnTo>
                    <a:pt x="98838" y="134539"/>
                  </a:lnTo>
                  <a:lnTo>
                    <a:pt x="98838" y="134539"/>
                  </a:lnTo>
                  <a:close/>
                </a:path>
              </a:pathLst>
            </a:custGeom>
            <a:grpFill/>
            <a:ln w="9493"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D65873F9-0B9E-5A89-E8BC-C25B97FB6283}"/>
                </a:ext>
              </a:extLst>
            </p:cNvPr>
            <p:cNvSpPr/>
            <p:nvPr/>
          </p:nvSpPr>
          <p:spPr>
            <a:xfrm>
              <a:off x="-3822042" y="6385519"/>
              <a:ext cx="582576" cy="212231"/>
            </a:xfrm>
            <a:custGeom>
              <a:avLst/>
              <a:gdLst>
                <a:gd name="connsiteX0" fmla="*/ 483738 w 582576"/>
                <a:gd name="connsiteY0" fmla="*/ 113695 h 212231"/>
                <a:gd name="connsiteX1" fmla="*/ 98838 w 582576"/>
                <a:gd name="connsiteY1" fmla="*/ 113695 h 212231"/>
                <a:gd name="connsiteX2" fmla="*/ 0 w 582576"/>
                <a:gd name="connsiteY2" fmla="*/ 0 h 212231"/>
                <a:gd name="connsiteX3" fmla="*/ 0 w 582576"/>
                <a:gd name="connsiteY3" fmla="*/ 212231 h 212231"/>
                <a:gd name="connsiteX4" fmla="*/ 582576 w 582576"/>
                <a:gd name="connsiteY4" fmla="*/ 212231 h 212231"/>
                <a:gd name="connsiteX5" fmla="*/ 582576 w 582576"/>
                <a:gd name="connsiteY5" fmla="*/ 18949 h 212231"/>
                <a:gd name="connsiteX6" fmla="*/ 483738 w 582576"/>
                <a:gd name="connsiteY6" fmla="*/ 52110 h 212231"/>
                <a:gd name="connsiteX7" fmla="*/ 483738 w 582576"/>
                <a:gd name="connsiteY7" fmla="*/ 113695 h 212231"/>
                <a:gd name="connsiteX8" fmla="*/ 483738 w 582576"/>
                <a:gd name="connsiteY8" fmla="*/ 113695 h 212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576" h="212231">
                  <a:moveTo>
                    <a:pt x="483738" y="113695"/>
                  </a:moveTo>
                  <a:lnTo>
                    <a:pt x="98838" y="113695"/>
                  </a:lnTo>
                  <a:cubicBezTo>
                    <a:pt x="32313" y="111800"/>
                    <a:pt x="1901" y="74849"/>
                    <a:pt x="0" y="0"/>
                  </a:cubicBezTo>
                  <a:lnTo>
                    <a:pt x="0" y="212231"/>
                  </a:lnTo>
                  <a:lnTo>
                    <a:pt x="582576" y="212231"/>
                  </a:lnTo>
                  <a:lnTo>
                    <a:pt x="582576" y="18949"/>
                  </a:lnTo>
                  <a:cubicBezTo>
                    <a:pt x="543611" y="28424"/>
                    <a:pt x="510348" y="40741"/>
                    <a:pt x="483738" y="52110"/>
                  </a:cubicBezTo>
                  <a:lnTo>
                    <a:pt x="483738" y="113695"/>
                  </a:lnTo>
                  <a:lnTo>
                    <a:pt x="483738" y="113695"/>
                  </a:lnTo>
                  <a:close/>
                </a:path>
              </a:pathLst>
            </a:custGeom>
            <a:grpFill/>
            <a:ln w="9493" cap="flat">
              <a:noFill/>
              <a:prstDash val="solid"/>
              <a:miter/>
            </a:ln>
          </p:spPr>
          <p:txBody>
            <a:bodyPr rtlCol="0" anchor="ctr"/>
            <a:lstStyle/>
            <a:p>
              <a:endParaRPr lang="en-US"/>
            </a:p>
          </p:txBody>
        </p:sp>
      </p:grpSp>
      <p:sp>
        <p:nvSpPr>
          <p:cNvPr id="13" name="Text Placeholder 12">
            <a:extLst>
              <a:ext uri="{FF2B5EF4-FFF2-40B4-BE49-F238E27FC236}">
                <a16:creationId xmlns:a16="http://schemas.microsoft.com/office/drawing/2014/main" id="{576528DC-283F-4400-01DD-56A32F29041B}"/>
              </a:ext>
            </a:extLst>
          </p:cNvPr>
          <p:cNvSpPr>
            <a:spLocks noGrp="1"/>
          </p:cNvSpPr>
          <p:nvPr>
            <p:ph type="body" sz="quarter" idx="20"/>
          </p:nvPr>
        </p:nvSpPr>
        <p:spPr>
          <a:xfrm>
            <a:off x="7559040" y="5565912"/>
            <a:ext cx="4632960" cy="655983"/>
          </a:xfrm>
        </p:spPr>
        <p:txBody>
          <a:bodyPr/>
          <a:lstStyle/>
          <a:p>
            <a:r>
              <a:rPr lang="en-US" sz="2800" err="1"/>
              <a:t>www.</a:t>
            </a:r>
            <a:r>
              <a:rPr lang="en-US" sz="2800" b="1" err="1"/>
              <a:t>repowerregions</a:t>
            </a:r>
            <a:r>
              <a:rPr lang="en-US" sz="2800" err="1"/>
              <a:t>.eu</a:t>
            </a:r>
            <a:endParaRPr lang="en-US" sz="2800"/>
          </a:p>
        </p:txBody>
      </p:sp>
      <p:sp>
        <p:nvSpPr>
          <p:cNvPr id="5" name="TextBox 4">
            <a:extLst>
              <a:ext uri="{FF2B5EF4-FFF2-40B4-BE49-F238E27FC236}">
                <a16:creationId xmlns:a16="http://schemas.microsoft.com/office/drawing/2014/main" id="{2DC1484C-0E27-0B03-15C5-F94B1C8F4D25}"/>
              </a:ext>
            </a:extLst>
          </p:cNvPr>
          <p:cNvSpPr txBox="1"/>
          <p:nvPr/>
        </p:nvSpPr>
        <p:spPr>
          <a:xfrm>
            <a:off x="777039" y="5489041"/>
            <a:ext cx="6760632" cy="307777"/>
          </a:xfrm>
          <a:prstGeom prst="rect">
            <a:avLst/>
          </a:prstGeom>
          <a:noFill/>
        </p:spPr>
        <p:txBody>
          <a:bodyPr wrap="square">
            <a:spAutoFit/>
          </a:bodyPr>
          <a:lstStyle/>
          <a:p>
            <a:r>
              <a:rPr lang="en-US" sz="1400" b="1" i="0" dirty="0">
                <a:solidFill>
                  <a:schemeClr val="bg1"/>
                </a:solidFill>
                <a:effectLst/>
                <a:latin typeface="Calibri" panose="020F0502020204030204" pitchFamily="34" charset="0"/>
              </a:rPr>
              <a:t>Module 4. Integrating with District ​&amp; Renewable Heat  </a:t>
            </a:r>
            <a:endParaRPr lang="de-DE" sz="1200" dirty="0">
              <a:solidFill>
                <a:schemeClr val="bg1"/>
              </a:solidFill>
            </a:endParaRPr>
          </a:p>
        </p:txBody>
      </p:sp>
      <p:sp>
        <p:nvSpPr>
          <p:cNvPr id="15" name="Picture Placeholder 14">
            <a:extLst>
              <a:ext uri="{FF2B5EF4-FFF2-40B4-BE49-F238E27FC236}">
                <a16:creationId xmlns:a16="http://schemas.microsoft.com/office/drawing/2014/main" id="{0E36451D-2A9D-FF79-4886-1B57801DAE6A}"/>
              </a:ext>
            </a:extLst>
          </p:cNvPr>
          <p:cNvSpPr>
            <a:spLocks noGrp="1"/>
          </p:cNvSpPr>
          <p:nvPr>
            <p:ph type="pic" sz="quarter" idx="44"/>
          </p:nvPr>
        </p:nvSpPr>
        <p:spPr/>
        <p:txBody>
          <a:bodyPr/>
          <a:lstStyle/>
          <a:p>
            <a:endParaRPr lang="de-DE"/>
          </a:p>
        </p:txBody>
      </p:sp>
    </p:spTree>
    <p:extLst>
      <p:ext uri="{BB962C8B-B14F-4D97-AF65-F5344CB8AC3E}">
        <p14:creationId xmlns:p14="http://schemas.microsoft.com/office/powerpoint/2010/main" val="18369062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0D08E74D-8824-1D45-92D0-C558923AA8CC}"/>
              </a:ext>
            </a:extLst>
          </p:cNvPr>
          <p:cNvSpPr>
            <a:spLocks noGrp="1"/>
          </p:cNvSpPr>
          <p:nvPr>
            <p:ph type="body" sz="quarter" idx="11"/>
          </p:nvPr>
        </p:nvSpPr>
        <p:spPr/>
        <p:txBody>
          <a:bodyPr/>
          <a:lstStyle/>
          <a:p>
            <a:r>
              <a:rPr lang="en-US"/>
              <a:t>01</a:t>
            </a:r>
          </a:p>
        </p:txBody>
      </p:sp>
      <p:sp>
        <p:nvSpPr>
          <p:cNvPr id="18" name="Text Placeholder 17">
            <a:extLst>
              <a:ext uri="{FF2B5EF4-FFF2-40B4-BE49-F238E27FC236}">
                <a16:creationId xmlns:a16="http://schemas.microsoft.com/office/drawing/2014/main" id="{5BD3EE41-58A4-F347-B487-F6E6A4B2A74A}"/>
              </a:ext>
            </a:extLst>
          </p:cNvPr>
          <p:cNvSpPr>
            <a:spLocks noGrp="1"/>
          </p:cNvSpPr>
          <p:nvPr>
            <p:ph type="body" sz="quarter" idx="49"/>
          </p:nvPr>
        </p:nvSpPr>
        <p:spPr>
          <a:xfrm>
            <a:off x="3812737" y="2070648"/>
            <a:ext cx="7731563" cy="223473"/>
          </a:xfrm>
        </p:spPr>
        <p:txBody>
          <a:bodyPr/>
          <a:lstStyle/>
          <a:p>
            <a:r>
              <a:rPr lang="en-GB" dirty="0"/>
              <a:t>Link between network and consumers</a:t>
            </a:r>
            <a:r>
              <a:rPr lang="de-DE" dirty="0"/>
              <a:t> </a:t>
            </a:r>
            <a:endParaRPr lang="en-US" dirty="0"/>
          </a:p>
        </p:txBody>
      </p:sp>
      <p:sp>
        <p:nvSpPr>
          <p:cNvPr id="10" name="Text Placeholder 9">
            <a:extLst>
              <a:ext uri="{FF2B5EF4-FFF2-40B4-BE49-F238E27FC236}">
                <a16:creationId xmlns:a16="http://schemas.microsoft.com/office/drawing/2014/main" id="{9FF91A7C-8453-734D-8C11-8B904D12FD0D}"/>
              </a:ext>
            </a:extLst>
          </p:cNvPr>
          <p:cNvSpPr>
            <a:spLocks noGrp="1"/>
          </p:cNvSpPr>
          <p:nvPr>
            <p:ph type="body" sz="quarter" idx="13"/>
          </p:nvPr>
        </p:nvSpPr>
        <p:spPr/>
        <p:txBody>
          <a:bodyPr/>
          <a:lstStyle/>
          <a:p>
            <a:r>
              <a:rPr lang="en-US"/>
              <a:t>02</a:t>
            </a:r>
          </a:p>
        </p:txBody>
      </p:sp>
      <p:sp>
        <p:nvSpPr>
          <p:cNvPr id="11" name="Text Placeholder 10">
            <a:extLst>
              <a:ext uri="{FF2B5EF4-FFF2-40B4-BE49-F238E27FC236}">
                <a16:creationId xmlns:a16="http://schemas.microsoft.com/office/drawing/2014/main" id="{24ED337C-F64E-DA49-AD56-28A14BCEEFB2}"/>
              </a:ext>
            </a:extLst>
          </p:cNvPr>
          <p:cNvSpPr>
            <a:spLocks noGrp="1"/>
          </p:cNvSpPr>
          <p:nvPr>
            <p:ph type="body" sz="quarter" idx="14"/>
          </p:nvPr>
        </p:nvSpPr>
        <p:spPr>
          <a:xfrm>
            <a:off x="3812737" y="2532237"/>
            <a:ext cx="7816230" cy="223986"/>
          </a:xfrm>
        </p:spPr>
        <p:txBody>
          <a:bodyPr/>
          <a:lstStyle/>
          <a:p>
            <a:r>
              <a:rPr lang="de-DE" dirty="0"/>
              <a:t>Building-level </a:t>
            </a:r>
            <a:r>
              <a:rPr lang="de-DE" dirty="0" err="1"/>
              <a:t>substations</a:t>
            </a:r>
            <a:endParaRPr lang="en-US" dirty="0"/>
          </a:p>
        </p:txBody>
      </p:sp>
      <p:sp>
        <p:nvSpPr>
          <p:cNvPr id="12" name="Text Placeholder 11">
            <a:extLst>
              <a:ext uri="{FF2B5EF4-FFF2-40B4-BE49-F238E27FC236}">
                <a16:creationId xmlns:a16="http://schemas.microsoft.com/office/drawing/2014/main" id="{BF5B6173-46F8-114D-AC3C-D521B40B69DA}"/>
              </a:ext>
            </a:extLst>
          </p:cNvPr>
          <p:cNvSpPr>
            <a:spLocks noGrp="1"/>
          </p:cNvSpPr>
          <p:nvPr>
            <p:ph type="body" sz="quarter" idx="15"/>
          </p:nvPr>
        </p:nvSpPr>
        <p:spPr/>
        <p:txBody>
          <a:bodyPr/>
          <a:lstStyle/>
          <a:p>
            <a:r>
              <a:rPr lang="en-US"/>
              <a:t>03</a:t>
            </a:r>
          </a:p>
        </p:txBody>
      </p:sp>
      <p:sp>
        <p:nvSpPr>
          <p:cNvPr id="14" name="Text Placeholder 13">
            <a:extLst>
              <a:ext uri="{FF2B5EF4-FFF2-40B4-BE49-F238E27FC236}">
                <a16:creationId xmlns:a16="http://schemas.microsoft.com/office/drawing/2014/main" id="{67C331F7-5757-6641-9BBF-CD38714CB570}"/>
              </a:ext>
            </a:extLst>
          </p:cNvPr>
          <p:cNvSpPr>
            <a:spLocks noGrp="1"/>
          </p:cNvSpPr>
          <p:nvPr>
            <p:ph type="body" sz="quarter" idx="19"/>
          </p:nvPr>
        </p:nvSpPr>
        <p:spPr/>
        <p:txBody>
          <a:bodyPr/>
          <a:lstStyle/>
          <a:p>
            <a:r>
              <a:rPr lang="de-DE" dirty="0"/>
              <a:t>Substation </a:t>
            </a:r>
            <a:r>
              <a:rPr lang="de-DE" dirty="0" err="1"/>
              <a:t>acceptance</a:t>
            </a:r>
            <a:r>
              <a:rPr lang="de-DE" dirty="0"/>
              <a:t> </a:t>
            </a:r>
            <a:r>
              <a:rPr lang="de-DE" dirty="0" err="1"/>
              <a:t>checks</a:t>
            </a:r>
            <a:endParaRPr lang="en-US" dirty="0"/>
          </a:p>
        </p:txBody>
      </p:sp>
      <p:sp>
        <p:nvSpPr>
          <p:cNvPr id="13" name="Text Placeholder 12">
            <a:extLst>
              <a:ext uri="{FF2B5EF4-FFF2-40B4-BE49-F238E27FC236}">
                <a16:creationId xmlns:a16="http://schemas.microsoft.com/office/drawing/2014/main" id="{52310EBE-4E3C-B445-BD97-7B2640FD7918}"/>
              </a:ext>
            </a:extLst>
          </p:cNvPr>
          <p:cNvSpPr>
            <a:spLocks noGrp="1"/>
          </p:cNvSpPr>
          <p:nvPr>
            <p:ph type="body" sz="quarter" idx="17"/>
          </p:nvPr>
        </p:nvSpPr>
        <p:spPr/>
        <p:txBody>
          <a:bodyPr/>
          <a:lstStyle/>
          <a:p>
            <a:r>
              <a:rPr lang="en-US"/>
              <a:t>04</a:t>
            </a:r>
          </a:p>
        </p:txBody>
      </p:sp>
      <p:sp>
        <p:nvSpPr>
          <p:cNvPr id="15" name="Text Placeholder 14">
            <a:extLst>
              <a:ext uri="{FF2B5EF4-FFF2-40B4-BE49-F238E27FC236}">
                <a16:creationId xmlns:a16="http://schemas.microsoft.com/office/drawing/2014/main" id="{A3B016CE-DAB6-9640-B44D-A78DE1197BA2}"/>
              </a:ext>
            </a:extLst>
          </p:cNvPr>
          <p:cNvSpPr>
            <a:spLocks noGrp="1"/>
          </p:cNvSpPr>
          <p:nvPr>
            <p:ph type="body" sz="quarter" idx="20"/>
          </p:nvPr>
        </p:nvSpPr>
        <p:spPr>
          <a:xfrm>
            <a:off x="3812737" y="3370947"/>
            <a:ext cx="8091396" cy="223473"/>
          </a:xfrm>
        </p:spPr>
        <p:txBody>
          <a:bodyPr/>
          <a:lstStyle/>
          <a:p>
            <a:r>
              <a:rPr lang="de-DE" dirty="0" err="1"/>
              <a:t>Dwelling</a:t>
            </a:r>
            <a:r>
              <a:rPr lang="de-DE" dirty="0"/>
              <a:t>-level </a:t>
            </a:r>
            <a:r>
              <a:rPr lang="de-DE" dirty="0" err="1"/>
              <a:t>interfaces</a:t>
            </a:r>
            <a:endParaRPr lang="en-US" dirty="0"/>
          </a:p>
        </p:txBody>
      </p:sp>
      <p:sp>
        <p:nvSpPr>
          <p:cNvPr id="16" name="Text Placeholder 15">
            <a:extLst>
              <a:ext uri="{FF2B5EF4-FFF2-40B4-BE49-F238E27FC236}">
                <a16:creationId xmlns:a16="http://schemas.microsoft.com/office/drawing/2014/main" id="{1337B424-7DC9-8345-8319-760211015880}"/>
              </a:ext>
            </a:extLst>
          </p:cNvPr>
          <p:cNvSpPr>
            <a:spLocks noGrp="1"/>
          </p:cNvSpPr>
          <p:nvPr>
            <p:ph type="body" sz="quarter" idx="21"/>
          </p:nvPr>
        </p:nvSpPr>
        <p:spPr/>
        <p:txBody>
          <a:bodyPr/>
          <a:lstStyle/>
          <a:p>
            <a:r>
              <a:rPr lang="en-US"/>
              <a:t>05</a:t>
            </a:r>
          </a:p>
        </p:txBody>
      </p:sp>
      <p:sp>
        <p:nvSpPr>
          <p:cNvPr id="17" name="Text Placeholder 16">
            <a:extLst>
              <a:ext uri="{FF2B5EF4-FFF2-40B4-BE49-F238E27FC236}">
                <a16:creationId xmlns:a16="http://schemas.microsoft.com/office/drawing/2014/main" id="{EF33781D-C6EB-6446-9C85-FB2000012C60}"/>
              </a:ext>
            </a:extLst>
          </p:cNvPr>
          <p:cNvSpPr>
            <a:spLocks noGrp="1"/>
          </p:cNvSpPr>
          <p:nvPr>
            <p:ph type="body" sz="quarter" idx="22"/>
          </p:nvPr>
        </p:nvSpPr>
        <p:spPr/>
        <p:txBody>
          <a:bodyPr/>
          <a:lstStyle/>
          <a:p>
            <a:r>
              <a:rPr lang="en-GB" dirty="0"/>
              <a:t>Heat-metering fundamentals</a:t>
            </a:r>
            <a:endParaRPr lang="en-US" dirty="0"/>
          </a:p>
        </p:txBody>
      </p:sp>
      <p:sp>
        <p:nvSpPr>
          <p:cNvPr id="19" name="Text Placeholder 18">
            <a:extLst>
              <a:ext uri="{FF2B5EF4-FFF2-40B4-BE49-F238E27FC236}">
                <a16:creationId xmlns:a16="http://schemas.microsoft.com/office/drawing/2014/main" id="{84367E26-76EA-4E40-9D99-7C3977776A6D}"/>
              </a:ext>
            </a:extLst>
          </p:cNvPr>
          <p:cNvSpPr>
            <a:spLocks noGrp="1"/>
          </p:cNvSpPr>
          <p:nvPr>
            <p:ph type="body" sz="quarter" idx="51"/>
          </p:nvPr>
        </p:nvSpPr>
        <p:spPr/>
        <p:txBody>
          <a:bodyPr/>
          <a:lstStyle/>
          <a:p>
            <a:r>
              <a:rPr lang="en-US"/>
              <a:t>06</a:t>
            </a:r>
          </a:p>
        </p:txBody>
      </p:sp>
      <p:sp>
        <p:nvSpPr>
          <p:cNvPr id="20" name="Text Placeholder 19">
            <a:extLst>
              <a:ext uri="{FF2B5EF4-FFF2-40B4-BE49-F238E27FC236}">
                <a16:creationId xmlns:a16="http://schemas.microsoft.com/office/drawing/2014/main" id="{E794E5C9-0EA8-BF47-A0AF-E0B7D9858292}"/>
              </a:ext>
            </a:extLst>
          </p:cNvPr>
          <p:cNvSpPr>
            <a:spLocks noGrp="1"/>
          </p:cNvSpPr>
          <p:nvPr>
            <p:ph type="body" sz="quarter" idx="52"/>
          </p:nvPr>
        </p:nvSpPr>
        <p:spPr/>
        <p:txBody>
          <a:bodyPr/>
          <a:lstStyle/>
          <a:p>
            <a:r>
              <a:rPr lang="de-DE" dirty="0"/>
              <a:t>Meter </a:t>
            </a:r>
            <a:r>
              <a:rPr lang="de-DE" dirty="0" err="1"/>
              <a:t>installation</a:t>
            </a:r>
            <a:r>
              <a:rPr lang="de-DE" dirty="0"/>
              <a:t> and </a:t>
            </a:r>
            <a:r>
              <a:rPr lang="de-DE" dirty="0" err="1"/>
              <a:t>verification</a:t>
            </a:r>
            <a:endParaRPr lang="en-US" dirty="0"/>
          </a:p>
        </p:txBody>
      </p:sp>
      <p:sp>
        <p:nvSpPr>
          <p:cNvPr id="21" name="Text Placeholder 20">
            <a:extLst>
              <a:ext uri="{FF2B5EF4-FFF2-40B4-BE49-F238E27FC236}">
                <a16:creationId xmlns:a16="http://schemas.microsoft.com/office/drawing/2014/main" id="{78F19BA0-100A-BA42-BED3-4F4CB3AB15F7}"/>
              </a:ext>
            </a:extLst>
          </p:cNvPr>
          <p:cNvSpPr>
            <a:spLocks noGrp="1"/>
          </p:cNvSpPr>
          <p:nvPr>
            <p:ph type="body" sz="quarter" idx="53"/>
          </p:nvPr>
        </p:nvSpPr>
        <p:spPr/>
        <p:txBody>
          <a:bodyPr/>
          <a:lstStyle/>
          <a:p>
            <a:r>
              <a:rPr lang="en-US" dirty="0"/>
              <a:t>07</a:t>
            </a:r>
          </a:p>
        </p:txBody>
      </p:sp>
      <p:sp>
        <p:nvSpPr>
          <p:cNvPr id="22" name="Text Placeholder 21">
            <a:extLst>
              <a:ext uri="{FF2B5EF4-FFF2-40B4-BE49-F238E27FC236}">
                <a16:creationId xmlns:a16="http://schemas.microsoft.com/office/drawing/2014/main" id="{11D52E53-546D-EF42-A264-22D89E5373E9}"/>
              </a:ext>
            </a:extLst>
          </p:cNvPr>
          <p:cNvSpPr>
            <a:spLocks noGrp="1"/>
          </p:cNvSpPr>
          <p:nvPr>
            <p:ph type="body" sz="quarter" idx="54"/>
          </p:nvPr>
        </p:nvSpPr>
        <p:spPr/>
        <p:txBody>
          <a:bodyPr/>
          <a:lstStyle/>
          <a:p>
            <a:r>
              <a:rPr lang="de-DE" dirty="0"/>
              <a:t>Applied </a:t>
            </a:r>
            <a:r>
              <a:rPr lang="de-DE" dirty="0" err="1"/>
              <a:t>task</a:t>
            </a:r>
            <a:r>
              <a:rPr lang="de-DE" dirty="0"/>
              <a:t> and </a:t>
            </a:r>
            <a:r>
              <a:rPr lang="de-DE" dirty="0" err="1"/>
              <a:t>key</a:t>
            </a:r>
            <a:r>
              <a:rPr lang="de-DE" dirty="0"/>
              <a:t> </a:t>
            </a:r>
            <a:r>
              <a:rPr lang="de-DE" dirty="0" err="1"/>
              <a:t>takeaways</a:t>
            </a:r>
            <a:endParaRPr lang="en-US" dirty="0"/>
          </a:p>
        </p:txBody>
      </p:sp>
      <p:sp>
        <p:nvSpPr>
          <p:cNvPr id="23" name="Text Placeholder 22">
            <a:extLst>
              <a:ext uri="{FF2B5EF4-FFF2-40B4-BE49-F238E27FC236}">
                <a16:creationId xmlns:a16="http://schemas.microsoft.com/office/drawing/2014/main" id="{2A918B5F-90D1-504A-8107-BD0E2D1B59B1}"/>
              </a:ext>
            </a:extLst>
          </p:cNvPr>
          <p:cNvSpPr>
            <a:spLocks noGrp="1"/>
          </p:cNvSpPr>
          <p:nvPr>
            <p:ph type="body" sz="quarter" idx="30"/>
          </p:nvPr>
        </p:nvSpPr>
        <p:spPr>
          <a:xfrm>
            <a:off x="490245" y="567349"/>
            <a:ext cx="4202779" cy="804252"/>
          </a:xfrm>
          <a:prstGeom prst="rect">
            <a:avLst/>
          </a:prstGeom>
        </p:spPr>
        <p:txBody>
          <a:bodyPr/>
          <a:lstStyle/>
          <a:p>
            <a:r>
              <a:rPr lang="en-US"/>
              <a:t>TABLE OF CONTENTS</a:t>
            </a:r>
          </a:p>
        </p:txBody>
      </p:sp>
    </p:spTree>
    <p:extLst>
      <p:ext uri="{BB962C8B-B14F-4D97-AF65-F5344CB8AC3E}">
        <p14:creationId xmlns:p14="http://schemas.microsoft.com/office/powerpoint/2010/main" val="40106865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D1F5FF8-604C-CE12-4DE6-981386259AC0}"/>
              </a:ext>
            </a:extLst>
          </p:cNvPr>
          <p:cNvSpPr>
            <a:spLocks noGrp="1"/>
          </p:cNvSpPr>
          <p:nvPr>
            <p:ph type="body" sz="quarter" idx="30"/>
          </p:nvPr>
        </p:nvSpPr>
        <p:spPr/>
        <p:txBody>
          <a:bodyPr/>
          <a:lstStyle/>
          <a:p>
            <a:r>
              <a:rPr lang="en-US" dirty="0"/>
              <a:t>Learning objective</a:t>
            </a:r>
            <a:endParaRPr lang="de-DE" dirty="0"/>
          </a:p>
        </p:txBody>
      </p:sp>
      <p:sp>
        <p:nvSpPr>
          <p:cNvPr id="3" name="Text Placeholder 2">
            <a:extLst>
              <a:ext uri="{FF2B5EF4-FFF2-40B4-BE49-F238E27FC236}">
                <a16:creationId xmlns:a16="http://schemas.microsoft.com/office/drawing/2014/main" id="{2864F2D8-8A1F-EB3E-A591-2F183DBC01E4}"/>
              </a:ext>
            </a:extLst>
          </p:cNvPr>
          <p:cNvSpPr>
            <a:spLocks noGrp="1"/>
          </p:cNvSpPr>
          <p:nvPr>
            <p:ph type="body" sz="quarter" idx="48"/>
          </p:nvPr>
        </p:nvSpPr>
        <p:spPr/>
        <p:txBody>
          <a:bodyPr/>
          <a:lstStyle/>
          <a:p>
            <a:r>
              <a:rPr lang="de-DE" dirty="0"/>
              <a:t>By </a:t>
            </a:r>
            <a:r>
              <a:rPr lang="de-DE" dirty="0" err="1"/>
              <a:t>the</a:t>
            </a:r>
            <a:r>
              <a:rPr lang="de-DE" dirty="0"/>
              <a:t> end </a:t>
            </a:r>
            <a:r>
              <a:rPr lang="de-DE" dirty="0" err="1"/>
              <a:t>of</a:t>
            </a:r>
            <a:r>
              <a:rPr lang="de-DE" dirty="0"/>
              <a:t> </a:t>
            </a:r>
            <a:r>
              <a:rPr lang="de-DE" dirty="0" err="1"/>
              <a:t>this</a:t>
            </a:r>
            <a:r>
              <a:rPr lang="de-DE" dirty="0"/>
              <a:t> </a:t>
            </a:r>
            <a:r>
              <a:rPr lang="de-DE" dirty="0" err="1"/>
              <a:t>session</a:t>
            </a:r>
            <a:r>
              <a:rPr lang="de-DE" dirty="0"/>
              <a:t>, </a:t>
            </a:r>
            <a:r>
              <a:rPr lang="de-DE" dirty="0" err="1"/>
              <a:t>learners</a:t>
            </a:r>
            <a:r>
              <a:rPr lang="de-DE" dirty="0"/>
              <a:t> </a:t>
            </a:r>
            <a:r>
              <a:rPr lang="de-DE" dirty="0" err="1"/>
              <a:t>should</a:t>
            </a:r>
            <a:r>
              <a:rPr lang="de-DE" dirty="0"/>
              <a:t> </a:t>
            </a:r>
            <a:r>
              <a:rPr lang="de-DE" dirty="0" err="1"/>
              <a:t>be</a:t>
            </a:r>
            <a:r>
              <a:rPr lang="de-DE" dirty="0"/>
              <a:t> </a:t>
            </a:r>
            <a:r>
              <a:rPr lang="de-DE" dirty="0" err="1"/>
              <a:t>able</a:t>
            </a:r>
            <a:r>
              <a:rPr lang="de-DE" dirty="0"/>
              <a:t> </a:t>
            </a:r>
            <a:r>
              <a:rPr lang="de-DE" dirty="0" err="1"/>
              <a:t>to</a:t>
            </a:r>
            <a:r>
              <a:rPr lang="de-DE" dirty="0"/>
              <a:t>:</a:t>
            </a:r>
          </a:p>
          <a:p>
            <a:pPr marL="342900" indent="-342900">
              <a:buFont typeface="Arial" panose="020B0604020202020204" pitchFamily="34" charset="0"/>
              <a:buChar char="•"/>
            </a:pPr>
            <a:r>
              <a:rPr lang="de-DE" b="1" dirty="0" err="1"/>
              <a:t>identify</a:t>
            </a:r>
            <a:r>
              <a:rPr lang="de-DE" dirty="0"/>
              <a:t> </a:t>
            </a:r>
            <a:r>
              <a:rPr lang="de-DE" dirty="0" err="1"/>
              <a:t>the</a:t>
            </a:r>
            <a:r>
              <a:rPr lang="de-DE" dirty="0"/>
              <a:t> </a:t>
            </a:r>
            <a:r>
              <a:rPr lang="de-DE" dirty="0" err="1"/>
              <a:t>main</a:t>
            </a:r>
            <a:r>
              <a:rPr lang="de-DE" dirty="0"/>
              <a:t> building- and </a:t>
            </a:r>
            <a:r>
              <a:rPr lang="de-DE" dirty="0" err="1"/>
              <a:t>dwelling</a:t>
            </a:r>
            <a:r>
              <a:rPr lang="de-DE" dirty="0"/>
              <a:t>-level interface </a:t>
            </a:r>
            <a:r>
              <a:rPr lang="de-DE" dirty="0" err="1"/>
              <a:t>arrangements</a:t>
            </a:r>
            <a:r>
              <a:rPr lang="de-DE" dirty="0"/>
              <a:t>; </a:t>
            </a:r>
          </a:p>
          <a:p>
            <a:pPr marL="342900" indent="-342900">
              <a:buFont typeface="Arial" panose="020B0604020202020204" pitchFamily="34" charset="0"/>
              <a:buChar char="•"/>
            </a:pPr>
            <a:r>
              <a:rPr lang="de-DE" b="1" dirty="0" err="1"/>
              <a:t>explain</a:t>
            </a:r>
            <a:r>
              <a:rPr lang="de-DE" dirty="0"/>
              <a:t> </a:t>
            </a:r>
            <a:r>
              <a:rPr lang="de-DE" dirty="0" err="1"/>
              <a:t>the</a:t>
            </a:r>
            <a:r>
              <a:rPr lang="de-DE" dirty="0"/>
              <a:t> </a:t>
            </a:r>
            <a:r>
              <a:rPr lang="de-DE" dirty="0" err="1"/>
              <a:t>purpose</a:t>
            </a:r>
            <a:r>
              <a:rPr lang="de-DE" dirty="0"/>
              <a:t> </a:t>
            </a:r>
            <a:r>
              <a:rPr lang="de-DE" dirty="0" err="1"/>
              <a:t>of</a:t>
            </a:r>
            <a:r>
              <a:rPr lang="de-DE" dirty="0"/>
              <a:t> </a:t>
            </a:r>
            <a:r>
              <a:rPr lang="de-DE" dirty="0" err="1"/>
              <a:t>key</a:t>
            </a:r>
            <a:r>
              <a:rPr lang="de-DE" dirty="0"/>
              <a:t> </a:t>
            </a:r>
            <a:r>
              <a:rPr lang="de-DE" dirty="0" err="1"/>
              <a:t>components</a:t>
            </a:r>
            <a:r>
              <a:rPr lang="de-DE" dirty="0"/>
              <a:t>, </a:t>
            </a:r>
            <a:r>
              <a:rPr lang="de-DE" dirty="0" err="1"/>
              <a:t>controls</a:t>
            </a:r>
            <a:r>
              <a:rPr lang="de-DE" dirty="0"/>
              <a:t> and </a:t>
            </a:r>
            <a:r>
              <a:rPr lang="de-DE" dirty="0" err="1"/>
              <a:t>heat</a:t>
            </a:r>
            <a:r>
              <a:rPr lang="de-DE" dirty="0"/>
              <a:t> </a:t>
            </a:r>
            <a:r>
              <a:rPr lang="de-DE" dirty="0" err="1"/>
              <a:t>meters</a:t>
            </a:r>
            <a:r>
              <a:rPr lang="de-DE" dirty="0"/>
              <a:t>; </a:t>
            </a:r>
          </a:p>
          <a:p>
            <a:pPr marL="342900" indent="-342900">
              <a:buFont typeface="Arial" panose="020B0604020202020204" pitchFamily="34" charset="0"/>
              <a:buChar char="•"/>
            </a:pPr>
            <a:r>
              <a:rPr lang="de-DE" b="1" dirty="0"/>
              <a:t>carry out </a:t>
            </a:r>
            <a:r>
              <a:rPr lang="de-DE" dirty="0" err="1"/>
              <a:t>basic</a:t>
            </a:r>
            <a:r>
              <a:rPr lang="de-DE" dirty="0"/>
              <a:t> </a:t>
            </a:r>
            <a:r>
              <a:rPr lang="de-DE" dirty="0" err="1"/>
              <a:t>acceptance</a:t>
            </a:r>
            <a:r>
              <a:rPr lang="de-DE" dirty="0"/>
              <a:t> </a:t>
            </a:r>
            <a:r>
              <a:rPr lang="de-DE" dirty="0" err="1"/>
              <a:t>checks</a:t>
            </a:r>
            <a:r>
              <a:rPr lang="de-DE" dirty="0"/>
              <a:t>.</a:t>
            </a:r>
          </a:p>
        </p:txBody>
      </p:sp>
    </p:spTree>
    <p:extLst>
      <p:ext uri="{BB962C8B-B14F-4D97-AF65-F5344CB8AC3E}">
        <p14:creationId xmlns:p14="http://schemas.microsoft.com/office/powerpoint/2010/main" val="21438240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514E3E37-C6FC-1C22-8CA7-F64EF535B7DA}"/>
              </a:ext>
            </a:extLst>
          </p:cNvPr>
          <p:cNvPicPr>
            <a:picLocks noChangeAspect="1"/>
          </p:cNvPicPr>
          <p:nvPr/>
        </p:nvPicPr>
        <p:blipFill>
          <a:blip r:embed="rId3"/>
          <a:stretch>
            <a:fillRect/>
          </a:stretch>
        </p:blipFill>
        <p:spPr>
          <a:xfrm>
            <a:off x="7284175" y="455940"/>
            <a:ext cx="4333474" cy="3751632"/>
          </a:xfrm>
          <a:prstGeom prst="rect">
            <a:avLst/>
          </a:prstGeom>
        </p:spPr>
      </p:pic>
      <p:sp>
        <p:nvSpPr>
          <p:cNvPr id="2" name="Text Placeholder 1">
            <a:extLst>
              <a:ext uri="{FF2B5EF4-FFF2-40B4-BE49-F238E27FC236}">
                <a16:creationId xmlns:a16="http://schemas.microsoft.com/office/drawing/2014/main" id="{A29DE71E-F50F-A417-ABF1-8C31F2FF64DE}"/>
              </a:ext>
            </a:extLst>
          </p:cNvPr>
          <p:cNvSpPr>
            <a:spLocks noGrp="1"/>
          </p:cNvSpPr>
          <p:nvPr>
            <p:ph type="body" sz="quarter" idx="30"/>
          </p:nvPr>
        </p:nvSpPr>
        <p:spPr/>
        <p:txBody>
          <a:bodyPr/>
          <a:lstStyle/>
          <a:p>
            <a:r>
              <a:rPr lang="en-US" dirty="0"/>
              <a:t>From network to dwelling</a:t>
            </a:r>
            <a:r>
              <a:rPr lang="de-DE" b="0" dirty="0"/>
              <a:t>​</a:t>
            </a:r>
            <a:endParaRPr lang="de-DE" dirty="0"/>
          </a:p>
        </p:txBody>
      </p:sp>
      <p:sp>
        <p:nvSpPr>
          <p:cNvPr id="9" name="Shape 6">
            <a:extLst>
              <a:ext uri="{FF2B5EF4-FFF2-40B4-BE49-F238E27FC236}">
                <a16:creationId xmlns:a16="http://schemas.microsoft.com/office/drawing/2014/main" id="{55045DE4-4A5F-385A-E42F-EE43B7862F98}"/>
              </a:ext>
            </a:extLst>
          </p:cNvPr>
          <p:cNvSpPr/>
          <p:nvPr/>
        </p:nvSpPr>
        <p:spPr>
          <a:xfrm>
            <a:off x="574351" y="1759144"/>
            <a:ext cx="1938528" cy="1412335"/>
          </a:xfrm>
          <a:prstGeom prst="roundRect">
            <a:avLst>
              <a:gd name="adj" fmla="val 5263"/>
            </a:avLst>
          </a:prstGeom>
          <a:solidFill>
            <a:srgbClr val="EAF3F8"/>
          </a:solidFill>
          <a:ln w="12700">
            <a:solidFill>
              <a:srgbClr val="1E5A86"/>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lv-LV" sz="2000">
              <a:latin typeface="Calibri" panose="020F0502020204030204" pitchFamily="34" charset="0"/>
              <a:ea typeface="Calibri" panose="020F0502020204030204" pitchFamily="34" charset="0"/>
              <a:cs typeface="Calibri" panose="020F0502020204030204" pitchFamily="34" charset="0"/>
            </a:endParaRPr>
          </a:p>
        </p:txBody>
      </p:sp>
      <p:sp>
        <p:nvSpPr>
          <p:cNvPr id="10" name="Text 7">
            <a:extLst>
              <a:ext uri="{FF2B5EF4-FFF2-40B4-BE49-F238E27FC236}">
                <a16:creationId xmlns:a16="http://schemas.microsoft.com/office/drawing/2014/main" id="{C5ABE664-C952-5F63-D77C-F21681840AC5}"/>
              </a:ext>
            </a:extLst>
          </p:cNvPr>
          <p:cNvSpPr/>
          <p:nvPr/>
        </p:nvSpPr>
        <p:spPr>
          <a:xfrm>
            <a:off x="665791" y="1878016"/>
            <a:ext cx="1755648" cy="216631"/>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2000" b="1" dirty="0">
                <a:solidFill>
                  <a:srgbClr val="24384B"/>
                </a:solidFill>
                <a:latin typeface="Calibri" panose="020F0502020204030204" pitchFamily="34" charset="0"/>
                <a:ea typeface="Calibri" panose="020F0502020204030204" pitchFamily="34" charset="0"/>
                <a:cs typeface="Calibri" panose="020F0502020204030204" pitchFamily="34" charset="0"/>
              </a:rPr>
              <a:t>Heat network</a:t>
            </a:r>
            <a:endParaRPr lang="en-US" sz="2000" dirty="0">
              <a:latin typeface="Calibri" panose="020F0502020204030204" pitchFamily="34" charset="0"/>
              <a:ea typeface="Calibri" panose="020F0502020204030204" pitchFamily="34" charset="0"/>
              <a:cs typeface="Calibri" panose="020F0502020204030204" pitchFamily="34" charset="0"/>
            </a:endParaRPr>
          </a:p>
        </p:txBody>
      </p:sp>
      <p:sp>
        <p:nvSpPr>
          <p:cNvPr id="11" name="Text 8">
            <a:extLst>
              <a:ext uri="{FF2B5EF4-FFF2-40B4-BE49-F238E27FC236}">
                <a16:creationId xmlns:a16="http://schemas.microsoft.com/office/drawing/2014/main" id="{3CC5E14D-5988-760E-A930-B9C8924FB13B}"/>
              </a:ext>
            </a:extLst>
          </p:cNvPr>
          <p:cNvSpPr/>
          <p:nvPr/>
        </p:nvSpPr>
        <p:spPr>
          <a:xfrm>
            <a:off x="665791" y="2143193"/>
            <a:ext cx="1755648" cy="101457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2000" dirty="0">
                <a:solidFill>
                  <a:srgbClr val="24384B"/>
                </a:solidFill>
                <a:latin typeface="Calibri" panose="020F0502020204030204" pitchFamily="34" charset="0"/>
                <a:ea typeface="Calibri" panose="020F0502020204030204" pitchFamily="34" charset="0"/>
                <a:cs typeface="Calibri" panose="020F0502020204030204" pitchFamily="34" charset="0"/>
              </a:rPr>
              <a:t>Energy centre</a:t>
            </a:r>
            <a:endParaRPr lang="en-US" sz="2000" dirty="0">
              <a:latin typeface="Calibri" panose="020F0502020204030204" pitchFamily="34" charset="0"/>
              <a:ea typeface="Calibri" panose="020F0502020204030204" pitchFamily="34" charset="0"/>
              <a:cs typeface="Calibri" panose="020F0502020204030204" pitchFamily="34" charset="0"/>
            </a:endParaRPr>
          </a:p>
          <a:p>
            <a:pPr marL="0" indent="0" algn="ctr">
              <a:buNone/>
            </a:pPr>
            <a:r>
              <a:rPr lang="en-US" sz="2000" dirty="0">
                <a:solidFill>
                  <a:srgbClr val="24384B"/>
                </a:solidFill>
                <a:latin typeface="Calibri" panose="020F0502020204030204" pitchFamily="34" charset="0"/>
                <a:ea typeface="Calibri" panose="020F0502020204030204" pitchFamily="34" charset="0"/>
                <a:cs typeface="Calibri" panose="020F0502020204030204" pitchFamily="34" charset="0"/>
              </a:rPr>
              <a:t>&amp; district pipework</a:t>
            </a:r>
            <a:endParaRPr lang="en-US" sz="2000" dirty="0">
              <a:latin typeface="Calibri" panose="020F0502020204030204" pitchFamily="34" charset="0"/>
              <a:ea typeface="Calibri" panose="020F0502020204030204" pitchFamily="34" charset="0"/>
              <a:cs typeface="Calibri" panose="020F0502020204030204" pitchFamily="34" charset="0"/>
            </a:endParaRPr>
          </a:p>
        </p:txBody>
      </p:sp>
      <p:sp>
        <p:nvSpPr>
          <p:cNvPr id="12" name="Shape 9">
            <a:extLst>
              <a:ext uri="{FF2B5EF4-FFF2-40B4-BE49-F238E27FC236}">
                <a16:creationId xmlns:a16="http://schemas.microsoft.com/office/drawing/2014/main" id="{7F46AD3E-0FA5-E615-B337-7CC6BB284FD0}"/>
              </a:ext>
            </a:extLst>
          </p:cNvPr>
          <p:cNvSpPr/>
          <p:nvPr/>
        </p:nvSpPr>
        <p:spPr>
          <a:xfrm>
            <a:off x="2677263" y="2396209"/>
            <a:ext cx="1938528" cy="2046536"/>
          </a:xfrm>
          <a:prstGeom prst="roundRect">
            <a:avLst>
              <a:gd name="adj" fmla="val 5263"/>
            </a:avLst>
          </a:prstGeom>
          <a:solidFill>
            <a:srgbClr val="E8F5F3"/>
          </a:solidFill>
          <a:ln w="12700">
            <a:solidFill>
              <a:srgbClr val="2A9D8F"/>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lv-LV" sz="2000">
              <a:latin typeface="Calibri" panose="020F0502020204030204" pitchFamily="34" charset="0"/>
              <a:ea typeface="Calibri" panose="020F0502020204030204" pitchFamily="34" charset="0"/>
              <a:cs typeface="Calibri" panose="020F0502020204030204" pitchFamily="34" charset="0"/>
            </a:endParaRPr>
          </a:p>
        </p:txBody>
      </p:sp>
      <p:sp>
        <p:nvSpPr>
          <p:cNvPr id="13" name="Text 10">
            <a:extLst>
              <a:ext uri="{FF2B5EF4-FFF2-40B4-BE49-F238E27FC236}">
                <a16:creationId xmlns:a16="http://schemas.microsoft.com/office/drawing/2014/main" id="{00B95B9E-F5A5-2A9F-E63C-EEB801CFD686}"/>
              </a:ext>
            </a:extLst>
          </p:cNvPr>
          <p:cNvSpPr/>
          <p:nvPr/>
        </p:nvSpPr>
        <p:spPr>
          <a:xfrm>
            <a:off x="2768703" y="2568089"/>
            <a:ext cx="1755648" cy="344756"/>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2000" b="1" dirty="0">
                <a:solidFill>
                  <a:srgbClr val="24384B"/>
                </a:solidFill>
                <a:latin typeface="Calibri" panose="020F0502020204030204" pitchFamily="34" charset="0"/>
                <a:ea typeface="Calibri" panose="020F0502020204030204" pitchFamily="34" charset="0"/>
                <a:cs typeface="Calibri" panose="020F0502020204030204" pitchFamily="34" charset="0"/>
              </a:rPr>
              <a:t>Building substation</a:t>
            </a:r>
            <a:endParaRPr lang="en-US" sz="2000" dirty="0">
              <a:latin typeface="Calibri" panose="020F0502020204030204" pitchFamily="34" charset="0"/>
              <a:ea typeface="Calibri" panose="020F0502020204030204" pitchFamily="34" charset="0"/>
              <a:cs typeface="Calibri" panose="020F0502020204030204" pitchFamily="34" charset="0"/>
            </a:endParaRPr>
          </a:p>
        </p:txBody>
      </p:sp>
      <p:sp>
        <p:nvSpPr>
          <p:cNvPr id="14" name="Text 11">
            <a:extLst>
              <a:ext uri="{FF2B5EF4-FFF2-40B4-BE49-F238E27FC236}">
                <a16:creationId xmlns:a16="http://schemas.microsoft.com/office/drawing/2014/main" id="{371BA3A3-2458-C439-155F-0797293BE97D}"/>
              </a:ext>
            </a:extLst>
          </p:cNvPr>
          <p:cNvSpPr/>
          <p:nvPr/>
        </p:nvSpPr>
        <p:spPr>
          <a:xfrm>
            <a:off x="2768698" y="3082009"/>
            <a:ext cx="1755648" cy="1365308"/>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2000" dirty="0">
                <a:solidFill>
                  <a:srgbClr val="24384B"/>
                </a:solidFill>
                <a:latin typeface="Calibri" panose="020F0502020204030204" pitchFamily="34" charset="0"/>
                <a:ea typeface="Calibri" panose="020F0502020204030204" pitchFamily="34" charset="0"/>
                <a:cs typeface="Calibri" panose="020F0502020204030204" pitchFamily="34" charset="0"/>
              </a:rPr>
              <a:t>Building connection</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a:solidFill>
                  <a:srgbClr val="24384B"/>
                </a:solidFill>
                <a:latin typeface="Calibri" panose="020F0502020204030204" pitchFamily="34" charset="0"/>
                <a:ea typeface="Calibri" panose="020F0502020204030204" pitchFamily="34" charset="0"/>
                <a:cs typeface="Calibri" panose="020F0502020204030204" pitchFamily="34" charset="0"/>
              </a:rPr>
              <a:t>/ hydraulic interface</a:t>
            </a:r>
            <a:endParaRPr lang="en-US" sz="2000" dirty="0">
              <a:latin typeface="Calibri" panose="020F0502020204030204" pitchFamily="34" charset="0"/>
              <a:ea typeface="Calibri" panose="020F0502020204030204" pitchFamily="34" charset="0"/>
              <a:cs typeface="Calibri" panose="020F0502020204030204" pitchFamily="34" charset="0"/>
            </a:endParaRPr>
          </a:p>
        </p:txBody>
      </p:sp>
      <p:sp>
        <p:nvSpPr>
          <p:cNvPr id="15" name="Shape 12">
            <a:extLst>
              <a:ext uri="{FF2B5EF4-FFF2-40B4-BE49-F238E27FC236}">
                <a16:creationId xmlns:a16="http://schemas.microsoft.com/office/drawing/2014/main" id="{AFCCE3B3-C580-42F7-AF54-9C8E4EDE43CA}"/>
              </a:ext>
            </a:extLst>
          </p:cNvPr>
          <p:cNvSpPr/>
          <p:nvPr/>
        </p:nvSpPr>
        <p:spPr>
          <a:xfrm>
            <a:off x="4780175" y="3519960"/>
            <a:ext cx="1938528" cy="1542964"/>
          </a:xfrm>
          <a:prstGeom prst="roundRect">
            <a:avLst>
              <a:gd name="adj" fmla="val 5263"/>
            </a:avLst>
          </a:prstGeom>
          <a:solidFill>
            <a:srgbClr val="F9FAFB"/>
          </a:solidFill>
          <a:ln w="12700">
            <a:solidFill>
              <a:srgbClr val="AAB7C4"/>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lv-LV" sz="2000">
              <a:latin typeface="Calibri" panose="020F0502020204030204" pitchFamily="34" charset="0"/>
              <a:ea typeface="Calibri" panose="020F0502020204030204" pitchFamily="34" charset="0"/>
              <a:cs typeface="Calibri" panose="020F0502020204030204" pitchFamily="34" charset="0"/>
            </a:endParaRPr>
          </a:p>
        </p:txBody>
      </p:sp>
      <p:sp>
        <p:nvSpPr>
          <p:cNvPr id="16" name="Text 13">
            <a:extLst>
              <a:ext uri="{FF2B5EF4-FFF2-40B4-BE49-F238E27FC236}">
                <a16:creationId xmlns:a16="http://schemas.microsoft.com/office/drawing/2014/main" id="{DD7259AC-15A5-E885-EE12-15538F9773F0}"/>
              </a:ext>
            </a:extLst>
          </p:cNvPr>
          <p:cNvSpPr/>
          <p:nvPr/>
        </p:nvSpPr>
        <p:spPr>
          <a:xfrm>
            <a:off x="4871610" y="3606122"/>
            <a:ext cx="1755648" cy="606325"/>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2000" b="1" dirty="0">
                <a:solidFill>
                  <a:srgbClr val="24384B"/>
                </a:solidFill>
                <a:latin typeface="Calibri" panose="020F0502020204030204" pitchFamily="34" charset="0"/>
                <a:ea typeface="Calibri" panose="020F0502020204030204" pitchFamily="34" charset="0"/>
                <a:cs typeface="Calibri" panose="020F0502020204030204" pitchFamily="34" charset="0"/>
              </a:rPr>
              <a:t>Communal distribution</a:t>
            </a:r>
            <a:endParaRPr lang="en-US" sz="2000" dirty="0">
              <a:latin typeface="Calibri" panose="020F0502020204030204" pitchFamily="34" charset="0"/>
              <a:ea typeface="Calibri" panose="020F0502020204030204" pitchFamily="34" charset="0"/>
              <a:cs typeface="Calibri" panose="020F0502020204030204" pitchFamily="34" charset="0"/>
            </a:endParaRPr>
          </a:p>
        </p:txBody>
      </p:sp>
      <p:sp>
        <p:nvSpPr>
          <p:cNvPr id="17" name="Text 14">
            <a:extLst>
              <a:ext uri="{FF2B5EF4-FFF2-40B4-BE49-F238E27FC236}">
                <a16:creationId xmlns:a16="http://schemas.microsoft.com/office/drawing/2014/main" id="{80E340EE-C5EB-2441-1706-C9D9705458EB}"/>
              </a:ext>
            </a:extLst>
          </p:cNvPr>
          <p:cNvSpPr/>
          <p:nvPr/>
        </p:nvSpPr>
        <p:spPr>
          <a:xfrm>
            <a:off x="4871610" y="4298608"/>
            <a:ext cx="1755648" cy="606325"/>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2000" dirty="0">
                <a:solidFill>
                  <a:srgbClr val="24384B"/>
                </a:solidFill>
                <a:latin typeface="Calibri" panose="020F0502020204030204" pitchFamily="34" charset="0"/>
                <a:ea typeface="Calibri" panose="020F0502020204030204" pitchFamily="34" charset="0"/>
                <a:cs typeface="Calibri" panose="020F0502020204030204" pitchFamily="34" charset="0"/>
              </a:rPr>
              <a:t>Risers / laterals</a:t>
            </a:r>
            <a:endParaRPr lang="en-US" sz="2000" dirty="0">
              <a:latin typeface="Calibri" panose="020F0502020204030204" pitchFamily="34" charset="0"/>
              <a:ea typeface="Calibri" panose="020F0502020204030204" pitchFamily="34" charset="0"/>
              <a:cs typeface="Calibri" panose="020F0502020204030204" pitchFamily="34" charset="0"/>
            </a:endParaRPr>
          </a:p>
          <a:p>
            <a:pPr marL="0" indent="0" algn="ctr">
              <a:buNone/>
            </a:pPr>
            <a:r>
              <a:rPr lang="en-US" sz="2000" dirty="0">
                <a:solidFill>
                  <a:srgbClr val="24384B"/>
                </a:solidFill>
                <a:latin typeface="Calibri" panose="020F0502020204030204" pitchFamily="34" charset="0"/>
                <a:ea typeface="Calibri" panose="020F0502020204030204" pitchFamily="34" charset="0"/>
                <a:cs typeface="Calibri" panose="020F0502020204030204" pitchFamily="34" charset="0"/>
              </a:rPr>
              <a:t>inside building</a:t>
            </a:r>
            <a:endParaRPr lang="en-US" sz="2000" dirty="0">
              <a:latin typeface="Calibri" panose="020F0502020204030204" pitchFamily="34" charset="0"/>
              <a:ea typeface="Calibri" panose="020F0502020204030204" pitchFamily="34" charset="0"/>
              <a:cs typeface="Calibri" panose="020F0502020204030204" pitchFamily="34" charset="0"/>
            </a:endParaRPr>
          </a:p>
        </p:txBody>
      </p:sp>
      <p:sp>
        <p:nvSpPr>
          <p:cNvPr id="18" name="Shape 15">
            <a:extLst>
              <a:ext uri="{FF2B5EF4-FFF2-40B4-BE49-F238E27FC236}">
                <a16:creationId xmlns:a16="http://schemas.microsoft.com/office/drawing/2014/main" id="{075801B5-F755-A78D-FE09-AE44C9F7F52D}"/>
              </a:ext>
            </a:extLst>
          </p:cNvPr>
          <p:cNvSpPr/>
          <p:nvPr/>
        </p:nvSpPr>
        <p:spPr>
          <a:xfrm>
            <a:off x="6877796" y="4238578"/>
            <a:ext cx="1938528" cy="1809593"/>
          </a:xfrm>
          <a:prstGeom prst="roundRect">
            <a:avLst>
              <a:gd name="adj" fmla="val 5263"/>
            </a:avLst>
          </a:prstGeom>
          <a:solidFill>
            <a:srgbClr val="FFF0DF"/>
          </a:solidFill>
          <a:ln w="12700">
            <a:solidFill>
              <a:srgbClr val="D9822B"/>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lv-LV" sz="2000">
              <a:latin typeface="Calibri" panose="020F0502020204030204" pitchFamily="34" charset="0"/>
              <a:ea typeface="Calibri" panose="020F0502020204030204" pitchFamily="34" charset="0"/>
              <a:cs typeface="Calibri" panose="020F0502020204030204" pitchFamily="34" charset="0"/>
            </a:endParaRPr>
          </a:p>
        </p:txBody>
      </p:sp>
      <p:sp>
        <p:nvSpPr>
          <p:cNvPr id="19" name="Text 16">
            <a:extLst>
              <a:ext uri="{FF2B5EF4-FFF2-40B4-BE49-F238E27FC236}">
                <a16:creationId xmlns:a16="http://schemas.microsoft.com/office/drawing/2014/main" id="{5E14B241-506A-2C0C-C45C-7986EE5AE9F3}"/>
              </a:ext>
            </a:extLst>
          </p:cNvPr>
          <p:cNvSpPr/>
          <p:nvPr/>
        </p:nvSpPr>
        <p:spPr>
          <a:xfrm>
            <a:off x="6969236" y="4369066"/>
            <a:ext cx="1755648" cy="541211"/>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2000" b="1" dirty="0">
                <a:solidFill>
                  <a:srgbClr val="24384B"/>
                </a:solidFill>
                <a:latin typeface="Calibri" panose="020F0502020204030204" pitchFamily="34" charset="0"/>
                <a:ea typeface="Calibri" panose="020F0502020204030204" pitchFamily="34" charset="0"/>
                <a:cs typeface="Calibri" panose="020F0502020204030204" pitchFamily="34" charset="0"/>
              </a:rPr>
              <a:t>Dwelling interface</a:t>
            </a:r>
            <a:endParaRPr lang="en-US" sz="2000" dirty="0">
              <a:latin typeface="Calibri" panose="020F0502020204030204" pitchFamily="34" charset="0"/>
              <a:ea typeface="Calibri" panose="020F0502020204030204" pitchFamily="34" charset="0"/>
              <a:cs typeface="Calibri" panose="020F0502020204030204" pitchFamily="34" charset="0"/>
            </a:endParaRPr>
          </a:p>
        </p:txBody>
      </p:sp>
      <p:sp>
        <p:nvSpPr>
          <p:cNvPr id="20" name="Text 17">
            <a:extLst>
              <a:ext uri="{FF2B5EF4-FFF2-40B4-BE49-F238E27FC236}">
                <a16:creationId xmlns:a16="http://schemas.microsoft.com/office/drawing/2014/main" id="{FD4D4EA0-7A30-3426-E1A7-9DEC08C26E36}"/>
              </a:ext>
            </a:extLst>
          </p:cNvPr>
          <p:cNvSpPr/>
          <p:nvPr/>
        </p:nvSpPr>
        <p:spPr>
          <a:xfrm>
            <a:off x="6969236" y="4910284"/>
            <a:ext cx="1755648" cy="1040193"/>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2000" dirty="0">
                <a:solidFill>
                  <a:srgbClr val="24384B"/>
                </a:solidFill>
                <a:latin typeface="Calibri" panose="020F0502020204030204" pitchFamily="34" charset="0"/>
                <a:ea typeface="Calibri" panose="020F0502020204030204" pitchFamily="34" charset="0"/>
                <a:cs typeface="Calibri" panose="020F0502020204030204" pitchFamily="34" charset="0"/>
              </a:rPr>
              <a:t>Control, metering and heat transfer</a:t>
            </a:r>
            <a:endParaRPr lang="en-US" sz="2000" dirty="0">
              <a:latin typeface="Calibri" panose="020F0502020204030204" pitchFamily="34" charset="0"/>
              <a:ea typeface="Calibri" panose="020F0502020204030204" pitchFamily="34" charset="0"/>
              <a:cs typeface="Calibri" panose="020F0502020204030204" pitchFamily="34" charset="0"/>
            </a:endParaRPr>
          </a:p>
        </p:txBody>
      </p:sp>
      <p:sp>
        <p:nvSpPr>
          <p:cNvPr id="21" name="Shape 18">
            <a:extLst>
              <a:ext uri="{FF2B5EF4-FFF2-40B4-BE49-F238E27FC236}">
                <a16:creationId xmlns:a16="http://schemas.microsoft.com/office/drawing/2014/main" id="{A54A8D5B-4CC3-06FA-1F68-A125803666D3}"/>
              </a:ext>
            </a:extLst>
          </p:cNvPr>
          <p:cNvSpPr/>
          <p:nvPr/>
        </p:nvSpPr>
        <p:spPr>
          <a:xfrm>
            <a:off x="8975417" y="4822867"/>
            <a:ext cx="1938528" cy="1546917"/>
          </a:xfrm>
          <a:prstGeom prst="roundRect">
            <a:avLst>
              <a:gd name="adj" fmla="val 5263"/>
            </a:avLst>
          </a:prstGeom>
          <a:solidFill>
            <a:srgbClr val="F9FAFB"/>
          </a:solidFill>
          <a:ln w="12700">
            <a:solidFill>
              <a:srgbClr val="AAB7C4"/>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lv-LV" sz="2000">
              <a:latin typeface="Calibri" panose="020F0502020204030204" pitchFamily="34" charset="0"/>
              <a:ea typeface="Calibri" panose="020F0502020204030204" pitchFamily="34" charset="0"/>
              <a:cs typeface="Calibri" panose="020F0502020204030204" pitchFamily="34" charset="0"/>
            </a:endParaRPr>
          </a:p>
        </p:txBody>
      </p:sp>
      <p:sp>
        <p:nvSpPr>
          <p:cNvPr id="22" name="Text 19">
            <a:extLst>
              <a:ext uri="{FF2B5EF4-FFF2-40B4-BE49-F238E27FC236}">
                <a16:creationId xmlns:a16="http://schemas.microsoft.com/office/drawing/2014/main" id="{3CAE900C-335D-462B-0C98-3BBB10016E35}"/>
              </a:ext>
            </a:extLst>
          </p:cNvPr>
          <p:cNvSpPr/>
          <p:nvPr/>
        </p:nvSpPr>
        <p:spPr>
          <a:xfrm>
            <a:off x="9066857" y="4884879"/>
            <a:ext cx="1755648" cy="604881"/>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2000" b="1" dirty="0">
                <a:solidFill>
                  <a:srgbClr val="24384B"/>
                </a:solidFill>
                <a:latin typeface="Calibri" panose="020F0502020204030204" pitchFamily="34" charset="0"/>
                <a:ea typeface="Calibri" panose="020F0502020204030204" pitchFamily="34" charset="0"/>
                <a:cs typeface="Calibri" panose="020F0502020204030204" pitchFamily="34" charset="0"/>
              </a:rPr>
              <a:t>Heating + DHW circuits</a:t>
            </a:r>
            <a:endParaRPr lang="en-US" sz="2000" dirty="0">
              <a:latin typeface="Calibri" panose="020F0502020204030204" pitchFamily="34" charset="0"/>
              <a:ea typeface="Calibri" panose="020F0502020204030204" pitchFamily="34" charset="0"/>
              <a:cs typeface="Calibri" panose="020F0502020204030204" pitchFamily="34" charset="0"/>
            </a:endParaRPr>
          </a:p>
        </p:txBody>
      </p:sp>
      <p:sp>
        <p:nvSpPr>
          <p:cNvPr id="23" name="Text 20">
            <a:extLst>
              <a:ext uri="{FF2B5EF4-FFF2-40B4-BE49-F238E27FC236}">
                <a16:creationId xmlns:a16="http://schemas.microsoft.com/office/drawing/2014/main" id="{983E03DF-0B42-B8C3-0060-FCA53053CE22}"/>
              </a:ext>
            </a:extLst>
          </p:cNvPr>
          <p:cNvSpPr/>
          <p:nvPr/>
        </p:nvSpPr>
        <p:spPr>
          <a:xfrm>
            <a:off x="9066857" y="5418948"/>
            <a:ext cx="1755648" cy="950836"/>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2000" dirty="0">
                <a:solidFill>
                  <a:srgbClr val="24384B"/>
                </a:solidFill>
                <a:latin typeface="Calibri" panose="020F0502020204030204" pitchFamily="34" charset="0"/>
                <a:ea typeface="Calibri" panose="020F0502020204030204" pitchFamily="34" charset="0"/>
                <a:cs typeface="Calibri" panose="020F0502020204030204" pitchFamily="34" charset="0"/>
              </a:rPr>
              <a:t>Emitters and</a:t>
            </a:r>
            <a:endParaRPr lang="en-US" sz="2000" dirty="0">
              <a:latin typeface="Calibri" panose="020F0502020204030204" pitchFamily="34" charset="0"/>
              <a:ea typeface="Calibri" panose="020F0502020204030204" pitchFamily="34" charset="0"/>
              <a:cs typeface="Calibri" panose="020F0502020204030204" pitchFamily="34" charset="0"/>
            </a:endParaRPr>
          </a:p>
          <a:p>
            <a:pPr marL="0" indent="0" algn="ctr">
              <a:buNone/>
            </a:pPr>
            <a:r>
              <a:rPr lang="en-US" sz="2000" dirty="0">
                <a:solidFill>
                  <a:srgbClr val="24384B"/>
                </a:solidFill>
                <a:latin typeface="Calibri" panose="020F0502020204030204" pitchFamily="34" charset="0"/>
                <a:ea typeface="Calibri" panose="020F0502020204030204" pitchFamily="34" charset="0"/>
                <a:cs typeface="Calibri" panose="020F0502020204030204" pitchFamily="34" charset="0"/>
              </a:rPr>
              <a:t>hot water use</a:t>
            </a:r>
            <a:endParaRPr lang="en-US" sz="2000" dirty="0">
              <a:latin typeface="Calibri" panose="020F0502020204030204" pitchFamily="34" charset="0"/>
              <a:ea typeface="Calibri" panose="020F0502020204030204" pitchFamily="34" charset="0"/>
              <a:cs typeface="Calibri" panose="020F0502020204030204" pitchFamily="34" charset="0"/>
            </a:endParaRPr>
          </a:p>
        </p:txBody>
      </p:sp>
      <p:sp>
        <p:nvSpPr>
          <p:cNvPr id="27" name="Text Placeholder 2">
            <a:extLst>
              <a:ext uri="{FF2B5EF4-FFF2-40B4-BE49-F238E27FC236}">
                <a16:creationId xmlns:a16="http://schemas.microsoft.com/office/drawing/2014/main" id="{2D14F520-7179-66BF-6189-C2D3AB0CC3C5}"/>
              </a:ext>
            </a:extLst>
          </p:cNvPr>
          <p:cNvSpPr>
            <a:spLocks noGrp="1"/>
          </p:cNvSpPr>
          <p:nvPr>
            <p:ph type="body" sz="quarter" idx="48"/>
          </p:nvPr>
        </p:nvSpPr>
        <p:spPr>
          <a:xfrm>
            <a:off x="854280" y="5077906"/>
            <a:ext cx="5095670" cy="726305"/>
          </a:xfrm>
        </p:spPr>
        <p:txBody>
          <a:bodyPr/>
          <a:lstStyle/>
          <a:p>
            <a:r>
              <a:rPr lang="en-US" sz="1800" dirty="0"/>
              <a:t>HIU – Heat Interface Unit</a:t>
            </a:r>
          </a:p>
          <a:p>
            <a:r>
              <a:rPr lang="en-US" sz="1800" dirty="0"/>
              <a:t>(not every system includes a dwelling-level HIU)</a:t>
            </a:r>
          </a:p>
          <a:p>
            <a:r>
              <a:rPr lang="en-US" sz="1800" dirty="0"/>
              <a:t>DHW – Domestic Hot Water</a:t>
            </a:r>
            <a:endParaRPr lang="de-DE" sz="1800" dirty="0"/>
          </a:p>
        </p:txBody>
      </p:sp>
      <p:sp>
        <p:nvSpPr>
          <p:cNvPr id="5" name="Shape 2">
            <a:extLst>
              <a:ext uri="{FF2B5EF4-FFF2-40B4-BE49-F238E27FC236}">
                <a16:creationId xmlns:a16="http://schemas.microsoft.com/office/drawing/2014/main" id="{8BC69829-6995-173F-6B84-DC01C881BE6C}"/>
              </a:ext>
            </a:extLst>
          </p:cNvPr>
          <p:cNvSpPr/>
          <p:nvPr/>
        </p:nvSpPr>
        <p:spPr>
          <a:xfrm>
            <a:off x="2329939" y="2274470"/>
            <a:ext cx="548869" cy="344756"/>
          </a:xfrm>
          <a:prstGeom prst="line">
            <a:avLst/>
          </a:prstGeom>
          <a:noFill/>
          <a:ln w="38100">
            <a:solidFill>
              <a:srgbClr val="1E5A86"/>
            </a:solidFill>
            <a:prstDash val="solid"/>
            <a:tailEnd type="triangle"/>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lv-LV" sz="2000">
              <a:latin typeface="Calibri" panose="020F0502020204030204" pitchFamily="34" charset="0"/>
              <a:ea typeface="Calibri" panose="020F0502020204030204" pitchFamily="34" charset="0"/>
              <a:cs typeface="Calibri" panose="020F0502020204030204" pitchFamily="34" charset="0"/>
            </a:endParaRPr>
          </a:p>
        </p:txBody>
      </p:sp>
      <p:sp>
        <p:nvSpPr>
          <p:cNvPr id="31" name="Shape 2">
            <a:extLst>
              <a:ext uri="{FF2B5EF4-FFF2-40B4-BE49-F238E27FC236}">
                <a16:creationId xmlns:a16="http://schemas.microsoft.com/office/drawing/2014/main" id="{E6C28CBB-5DD5-736D-D785-D2586E73A58A}"/>
              </a:ext>
            </a:extLst>
          </p:cNvPr>
          <p:cNvSpPr/>
          <p:nvPr/>
        </p:nvSpPr>
        <p:spPr>
          <a:xfrm>
            <a:off x="8655744" y="5131987"/>
            <a:ext cx="548869" cy="344756"/>
          </a:xfrm>
          <a:prstGeom prst="line">
            <a:avLst/>
          </a:prstGeom>
          <a:noFill/>
          <a:ln w="38100">
            <a:solidFill>
              <a:srgbClr val="1E5A86"/>
            </a:solidFill>
            <a:prstDash val="solid"/>
            <a:tailEnd type="triangle"/>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lv-LV" sz="2000">
              <a:latin typeface="Calibri" panose="020F0502020204030204" pitchFamily="34" charset="0"/>
              <a:ea typeface="Calibri" panose="020F0502020204030204" pitchFamily="34" charset="0"/>
              <a:cs typeface="Calibri" panose="020F0502020204030204" pitchFamily="34" charset="0"/>
            </a:endParaRPr>
          </a:p>
        </p:txBody>
      </p:sp>
      <p:sp>
        <p:nvSpPr>
          <p:cNvPr id="32" name="Shape 2">
            <a:extLst>
              <a:ext uri="{FF2B5EF4-FFF2-40B4-BE49-F238E27FC236}">
                <a16:creationId xmlns:a16="http://schemas.microsoft.com/office/drawing/2014/main" id="{993C3321-6C2A-55A5-A683-7DD0ACFBAC3B}"/>
              </a:ext>
            </a:extLst>
          </p:cNvPr>
          <p:cNvSpPr/>
          <p:nvPr/>
        </p:nvSpPr>
        <p:spPr>
          <a:xfrm>
            <a:off x="6557642" y="4568547"/>
            <a:ext cx="548869" cy="344756"/>
          </a:xfrm>
          <a:prstGeom prst="line">
            <a:avLst/>
          </a:prstGeom>
          <a:noFill/>
          <a:ln w="38100">
            <a:solidFill>
              <a:srgbClr val="1E5A86"/>
            </a:solidFill>
            <a:prstDash val="solid"/>
            <a:tailEnd type="triangle"/>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lv-LV" sz="2000">
              <a:latin typeface="Calibri" panose="020F0502020204030204" pitchFamily="34" charset="0"/>
              <a:ea typeface="Calibri" panose="020F0502020204030204" pitchFamily="34" charset="0"/>
              <a:cs typeface="Calibri" panose="020F0502020204030204" pitchFamily="34" charset="0"/>
            </a:endParaRPr>
          </a:p>
        </p:txBody>
      </p:sp>
      <p:sp>
        <p:nvSpPr>
          <p:cNvPr id="33" name="Shape 2">
            <a:extLst>
              <a:ext uri="{FF2B5EF4-FFF2-40B4-BE49-F238E27FC236}">
                <a16:creationId xmlns:a16="http://schemas.microsoft.com/office/drawing/2014/main" id="{9F825623-F85C-BF4E-1E93-911DA34BBFE7}"/>
              </a:ext>
            </a:extLst>
          </p:cNvPr>
          <p:cNvSpPr/>
          <p:nvPr/>
        </p:nvSpPr>
        <p:spPr>
          <a:xfrm>
            <a:off x="4432791" y="3489539"/>
            <a:ext cx="548869" cy="344756"/>
          </a:xfrm>
          <a:prstGeom prst="line">
            <a:avLst/>
          </a:prstGeom>
          <a:noFill/>
          <a:ln w="38100">
            <a:solidFill>
              <a:srgbClr val="1E5A86"/>
            </a:solidFill>
            <a:prstDash val="solid"/>
            <a:tailEnd type="triangle"/>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lv-LV" sz="2000">
              <a:latin typeface="Calibri" panose="020F0502020204030204" pitchFamily="34" charset="0"/>
              <a:ea typeface="Calibri" panose="020F0502020204030204" pitchFamily="34" charset="0"/>
              <a:cs typeface="Calibri" panose="020F0502020204030204" pitchFamily="34" charset="0"/>
            </a:endParaRPr>
          </a:p>
        </p:txBody>
      </p:sp>
      <p:sp>
        <p:nvSpPr>
          <p:cNvPr id="36" name="Text Placeholder 2">
            <a:extLst>
              <a:ext uri="{FF2B5EF4-FFF2-40B4-BE49-F238E27FC236}">
                <a16:creationId xmlns:a16="http://schemas.microsoft.com/office/drawing/2014/main" id="{2DEF0B21-F6F7-0420-1B58-98440D1F1E04}"/>
              </a:ext>
            </a:extLst>
          </p:cNvPr>
          <p:cNvSpPr txBox="1">
            <a:spLocks/>
          </p:cNvSpPr>
          <p:nvPr/>
        </p:nvSpPr>
        <p:spPr>
          <a:xfrm>
            <a:off x="854280" y="6139544"/>
            <a:ext cx="10296457" cy="518276"/>
          </a:xfrm>
          <a:prstGeom prst="rect">
            <a:avLst/>
          </a:prstGeom>
        </p:spPr>
        <p:txBody>
          <a:bodyPr numCol="1" spcCol="288000" anchor="t">
            <a:noAutofit/>
          </a:bodyPr>
          <a:lstStyle>
            <a:lvl1pPr marL="0" indent="0" algn="l" defTabSz="3343281" rtl="0" eaLnBrk="1" latinLnBrk="0" hangingPunct="1">
              <a:lnSpc>
                <a:spcPct val="100000"/>
              </a:lnSpc>
              <a:spcBef>
                <a:spcPts val="0"/>
              </a:spcBef>
              <a:buFont typeface="Arial" panose="020B0604020202020204" pitchFamily="34" charset="0"/>
              <a:buNone/>
              <a:defRPr sz="2400" b="0" i="0" kern="1200">
                <a:solidFill>
                  <a:srgbClr val="243D83"/>
                </a:solidFill>
                <a:latin typeface="Calibri" panose="020F0502020204030204" pitchFamily="34" charset="0"/>
                <a:ea typeface="Open Sans" panose="020B0606030504020204" pitchFamily="34" charset="0"/>
                <a:cs typeface="Calibri" panose="020F0502020204030204" pitchFamily="34" charset="0"/>
              </a:defRPr>
            </a:lvl1pPr>
            <a:lvl2pPr marL="609593"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2pPr>
            <a:lvl3pPr marL="1219185"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3pPr>
            <a:lvl4pPr marL="1828778"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4pPr>
            <a:lvl5pPr marL="2438374"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5pPr>
            <a:lvl6pPr marL="9194022"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6pPr>
            <a:lvl7pPr marL="10865665"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7pPr>
            <a:lvl8pPr marL="12537303"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8pPr>
            <a:lvl9pPr marL="14208947"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9pPr>
          </a:lstStyle>
          <a:p>
            <a:pPr marL="285750" indent="-285750">
              <a:buFont typeface="Wingdings" panose="05000000000000000000" pitchFamily="2" charset="2"/>
              <a:buChar char="v"/>
            </a:pPr>
            <a:r>
              <a:rPr lang="en-US" sz="1200" dirty="0"/>
              <a:t>London Heat Network Manual II, 2021</a:t>
            </a:r>
          </a:p>
          <a:p>
            <a:pPr marL="285750" indent="-285750">
              <a:buFont typeface="Wingdings" panose="05000000000000000000" pitchFamily="2" charset="2"/>
              <a:buChar char="v"/>
            </a:pPr>
            <a:r>
              <a:rPr lang="de-DE" sz="1200" dirty="0" err="1"/>
              <a:t>FairHeat</a:t>
            </a:r>
            <a:r>
              <a:rPr lang="de-DE" sz="1200" dirty="0"/>
              <a:t>, Heat Network </a:t>
            </a:r>
            <a:r>
              <a:rPr lang="de-DE" sz="1200" dirty="0" err="1"/>
              <a:t>Optimisation</a:t>
            </a:r>
            <a:r>
              <a:rPr lang="de-DE" sz="1200" dirty="0"/>
              <a:t> Guide</a:t>
            </a:r>
          </a:p>
        </p:txBody>
      </p:sp>
    </p:spTree>
    <p:extLst>
      <p:ext uri="{BB962C8B-B14F-4D97-AF65-F5344CB8AC3E}">
        <p14:creationId xmlns:p14="http://schemas.microsoft.com/office/powerpoint/2010/main" val="14244400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E53293C-ACFD-5853-18E8-4019EC5879CA}"/>
              </a:ext>
            </a:extLst>
          </p:cNvPr>
          <p:cNvSpPr>
            <a:spLocks noGrp="1"/>
          </p:cNvSpPr>
          <p:nvPr>
            <p:ph type="body" sz="quarter" idx="30"/>
          </p:nvPr>
        </p:nvSpPr>
        <p:spPr>
          <a:xfrm>
            <a:off x="854281" y="594360"/>
            <a:ext cx="6125640" cy="1135585"/>
          </a:xfrm>
        </p:spPr>
        <p:txBody>
          <a:bodyPr/>
          <a:lstStyle/>
          <a:p>
            <a:r>
              <a:rPr lang="de-DE" dirty="0"/>
              <a:t>Building </a:t>
            </a:r>
            <a:r>
              <a:rPr lang="de-DE" dirty="0" err="1"/>
              <a:t>substation</a:t>
            </a:r>
            <a:r>
              <a:rPr lang="de-DE" dirty="0"/>
              <a:t>: </a:t>
            </a:r>
            <a:br>
              <a:rPr lang="de-DE" dirty="0"/>
            </a:br>
            <a:r>
              <a:rPr lang="de-DE" dirty="0" err="1"/>
              <a:t>the</a:t>
            </a:r>
            <a:r>
              <a:rPr lang="de-DE" dirty="0"/>
              <a:t> building-level interface</a:t>
            </a:r>
          </a:p>
        </p:txBody>
      </p:sp>
      <p:sp>
        <p:nvSpPr>
          <p:cNvPr id="3" name="Text Placeholder 2">
            <a:extLst>
              <a:ext uri="{FF2B5EF4-FFF2-40B4-BE49-F238E27FC236}">
                <a16:creationId xmlns:a16="http://schemas.microsoft.com/office/drawing/2014/main" id="{EFA439F5-4A9B-F53D-483A-A9C12CE2503C}"/>
              </a:ext>
            </a:extLst>
          </p:cNvPr>
          <p:cNvSpPr>
            <a:spLocks noGrp="1"/>
          </p:cNvSpPr>
          <p:nvPr>
            <p:ph type="body" sz="quarter" idx="48"/>
          </p:nvPr>
        </p:nvSpPr>
        <p:spPr>
          <a:xfrm>
            <a:off x="854282" y="1864553"/>
            <a:ext cx="6415197" cy="1135585"/>
          </a:xfrm>
        </p:spPr>
        <p:txBody>
          <a:bodyPr/>
          <a:lstStyle/>
          <a:p>
            <a:r>
              <a:rPr lang="de-DE" dirty="0" err="1"/>
              <a:t>It</a:t>
            </a:r>
            <a:r>
              <a:rPr lang="de-DE" dirty="0"/>
              <a:t> </a:t>
            </a:r>
            <a:r>
              <a:rPr lang="de-DE" dirty="0" err="1"/>
              <a:t>serves</a:t>
            </a:r>
            <a:r>
              <a:rPr lang="de-DE" dirty="0"/>
              <a:t> a </a:t>
            </a:r>
            <a:r>
              <a:rPr lang="de-DE" dirty="0" err="1"/>
              <a:t>whole</a:t>
            </a:r>
            <a:r>
              <a:rPr lang="de-DE" dirty="0"/>
              <a:t> </a:t>
            </a:r>
            <a:r>
              <a:rPr lang="de-DE" dirty="0" err="1"/>
              <a:t>building</a:t>
            </a:r>
            <a:r>
              <a:rPr lang="de-DE" dirty="0"/>
              <a:t>, a </a:t>
            </a:r>
            <a:r>
              <a:rPr lang="de-DE" dirty="0" err="1"/>
              <a:t>group</a:t>
            </a:r>
            <a:r>
              <a:rPr lang="de-DE" dirty="0"/>
              <a:t> </a:t>
            </a:r>
            <a:r>
              <a:rPr lang="de-DE" dirty="0" err="1"/>
              <a:t>of</a:t>
            </a:r>
            <a:r>
              <a:rPr lang="de-DE" dirty="0"/>
              <a:t> </a:t>
            </a:r>
            <a:r>
              <a:rPr lang="de-DE" dirty="0" err="1"/>
              <a:t>buildings</a:t>
            </a:r>
            <a:r>
              <a:rPr lang="de-DE" dirty="0"/>
              <a:t> </a:t>
            </a:r>
            <a:r>
              <a:rPr lang="de-DE" dirty="0" err="1"/>
              <a:t>or</a:t>
            </a:r>
            <a:r>
              <a:rPr lang="de-DE" dirty="0"/>
              <a:t> </a:t>
            </a:r>
            <a:r>
              <a:rPr lang="de-DE" dirty="0" err="1"/>
              <a:t>another</a:t>
            </a:r>
            <a:r>
              <a:rPr lang="de-DE" dirty="0"/>
              <a:t> large </a:t>
            </a:r>
            <a:r>
              <a:rPr lang="de-DE" dirty="0" err="1"/>
              <a:t>consumer</a:t>
            </a:r>
            <a:r>
              <a:rPr lang="de-DE" dirty="0"/>
              <a:t>.</a:t>
            </a:r>
          </a:p>
        </p:txBody>
      </p:sp>
      <p:pic>
        <p:nvPicPr>
          <p:cNvPr id="6" name="Picture 5" descr="32,700+ Plumbing Systems Stock Photos, Pictures &amp; Royalty-Free Images ...">
            <a:extLst>
              <a:ext uri="{FF2B5EF4-FFF2-40B4-BE49-F238E27FC236}">
                <a16:creationId xmlns:a16="http://schemas.microsoft.com/office/drawing/2014/main" id="{6F8128E8-F2BC-C985-BA4C-0E8DAC87D6FA}"/>
              </a:ext>
            </a:extLst>
          </p:cNvPr>
          <p:cNvPicPr>
            <a:picLocks noChangeAspect="1"/>
          </p:cNvPicPr>
          <p:nvPr/>
        </p:nvPicPr>
        <p:blipFill>
          <a:blip r:embed="rId3"/>
          <a:stretch>
            <a:fillRect/>
          </a:stretch>
        </p:blipFill>
        <p:spPr>
          <a:xfrm>
            <a:off x="7597140" y="594360"/>
            <a:ext cx="3985260" cy="2656839"/>
          </a:xfrm>
          <a:prstGeom prst="rect">
            <a:avLst/>
          </a:prstGeom>
        </p:spPr>
      </p:pic>
      <p:sp>
        <p:nvSpPr>
          <p:cNvPr id="7" name="Text Placeholder 2">
            <a:extLst>
              <a:ext uri="{FF2B5EF4-FFF2-40B4-BE49-F238E27FC236}">
                <a16:creationId xmlns:a16="http://schemas.microsoft.com/office/drawing/2014/main" id="{143A4C36-33B4-0B66-63EF-66478CED2D08}"/>
              </a:ext>
            </a:extLst>
          </p:cNvPr>
          <p:cNvSpPr txBox="1">
            <a:spLocks/>
          </p:cNvSpPr>
          <p:nvPr/>
        </p:nvSpPr>
        <p:spPr>
          <a:xfrm>
            <a:off x="854280" y="3055621"/>
            <a:ext cx="10878790" cy="3368040"/>
          </a:xfrm>
          <a:prstGeom prst="rect">
            <a:avLst/>
          </a:prstGeom>
        </p:spPr>
        <p:txBody>
          <a:bodyPr numCol="1" spcCol="288000" anchor="t">
            <a:noAutofit/>
          </a:bodyPr>
          <a:lstStyle>
            <a:lvl1pPr marL="0" indent="0" algn="l" defTabSz="3343281" rtl="0" eaLnBrk="1" latinLnBrk="0" hangingPunct="1">
              <a:lnSpc>
                <a:spcPct val="100000"/>
              </a:lnSpc>
              <a:spcBef>
                <a:spcPts val="0"/>
              </a:spcBef>
              <a:buFont typeface="Arial" panose="020B0604020202020204" pitchFamily="34" charset="0"/>
              <a:buNone/>
              <a:defRPr sz="2400" b="0" i="0" kern="1200">
                <a:solidFill>
                  <a:srgbClr val="243D83"/>
                </a:solidFill>
                <a:latin typeface="Calibri" panose="020F0502020204030204" pitchFamily="34" charset="0"/>
                <a:ea typeface="Open Sans" panose="020B0606030504020204" pitchFamily="34" charset="0"/>
                <a:cs typeface="Calibri" panose="020F0502020204030204" pitchFamily="34" charset="0"/>
              </a:defRPr>
            </a:lvl1pPr>
            <a:lvl2pPr marL="609593"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2pPr>
            <a:lvl3pPr marL="1219185"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3pPr>
            <a:lvl4pPr marL="1828778"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4pPr>
            <a:lvl5pPr marL="2438374"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5pPr>
            <a:lvl6pPr marL="9194022"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6pPr>
            <a:lvl7pPr marL="10865665"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7pPr>
            <a:lvl8pPr marL="12537303"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8pPr>
            <a:lvl9pPr marL="14208947"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9pPr>
          </a:lstStyle>
          <a:p>
            <a:r>
              <a:rPr lang="de-DE" sz="2000" b="1" dirty="0"/>
              <a:t>1. Transfer </a:t>
            </a:r>
            <a:r>
              <a:rPr lang="de-DE" sz="2000" b="1" dirty="0" err="1"/>
              <a:t>heat</a:t>
            </a:r>
            <a:endParaRPr lang="de-DE" sz="2000" b="1" dirty="0"/>
          </a:p>
          <a:p>
            <a:r>
              <a:rPr lang="de-DE" sz="2000" dirty="0"/>
              <a:t>Transfers thermal </a:t>
            </a:r>
            <a:r>
              <a:rPr lang="de-DE" sz="2000" dirty="0" err="1"/>
              <a:t>energy</a:t>
            </a:r>
            <a:r>
              <a:rPr lang="de-DE" sz="2000" dirty="0"/>
              <a:t> </a:t>
            </a:r>
            <a:r>
              <a:rPr lang="de-DE" sz="2000" dirty="0" err="1"/>
              <a:t>from</a:t>
            </a:r>
            <a:r>
              <a:rPr lang="de-DE" sz="2000" dirty="0"/>
              <a:t> </a:t>
            </a:r>
            <a:r>
              <a:rPr lang="de-DE" sz="2000" dirty="0" err="1"/>
              <a:t>the</a:t>
            </a:r>
            <a:r>
              <a:rPr lang="de-DE" sz="2000" dirty="0"/>
              <a:t> </a:t>
            </a:r>
            <a:r>
              <a:rPr lang="de-DE" sz="2000" dirty="0" err="1"/>
              <a:t>district</a:t>
            </a:r>
            <a:r>
              <a:rPr lang="de-DE" sz="2000" dirty="0"/>
              <a:t> network </a:t>
            </a:r>
            <a:r>
              <a:rPr lang="de-DE" sz="2000" dirty="0" err="1"/>
              <a:t>to</a:t>
            </a:r>
            <a:r>
              <a:rPr lang="de-DE" sz="2000" dirty="0"/>
              <a:t> </a:t>
            </a:r>
            <a:r>
              <a:rPr lang="de-DE" sz="2000" dirty="0" err="1"/>
              <a:t>the</a:t>
            </a:r>
            <a:r>
              <a:rPr lang="de-DE" sz="2000" dirty="0"/>
              <a:t> </a:t>
            </a:r>
            <a:r>
              <a:rPr lang="de-DE" sz="2000" dirty="0" err="1"/>
              <a:t>building</a:t>
            </a:r>
            <a:r>
              <a:rPr lang="de-DE" sz="2000" dirty="0"/>
              <a:t> </a:t>
            </a:r>
            <a:r>
              <a:rPr lang="de-DE" sz="2000" dirty="0" err="1"/>
              <a:t>systems</a:t>
            </a:r>
            <a:r>
              <a:rPr lang="de-DE" sz="2000" dirty="0"/>
              <a:t>.</a:t>
            </a:r>
          </a:p>
          <a:p>
            <a:r>
              <a:rPr lang="de-DE" sz="2000" b="1" dirty="0"/>
              <a:t>2. Control </a:t>
            </a:r>
            <a:r>
              <a:rPr lang="de-DE" sz="2000" b="1" dirty="0" err="1"/>
              <a:t>heat</a:t>
            </a:r>
            <a:r>
              <a:rPr lang="de-DE" sz="2000" b="1" dirty="0"/>
              <a:t> </a:t>
            </a:r>
            <a:r>
              <a:rPr lang="de-DE" sz="2000" b="1" dirty="0" err="1"/>
              <a:t>delivery</a:t>
            </a:r>
            <a:endParaRPr lang="de-DE" sz="2000" b="1" dirty="0"/>
          </a:p>
          <a:p>
            <a:r>
              <a:rPr lang="de-DE" sz="2000" dirty="0" err="1"/>
              <a:t>Modulates</a:t>
            </a:r>
            <a:r>
              <a:rPr lang="de-DE" sz="2000" dirty="0"/>
              <a:t> </a:t>
            </a:r>
            <a:r>
              <a:rPr lang="de-DE" sz="2000" dirty="0" err="1"/>
              <a:t>primary</a:t>
            </a:r>
            <a:r>
              <a:rPr lang="de-DE" sz="2000" dirty="0"/>
              <a:t> </a:t>
            </a:r>
            <a:r>
              <a:rPr lang="de-DE" sz="2000" dirty="0" err="1"/>
              <a:t>flow</a:t>
            </a:r>
            <a:r>
              <a:rPr lang="de-DE" sz="2000" dirty="0"/>
              <a:t> and </a:t>
            </a:r>
            <a:r>
              <a:rPr lang="de-DE" sz="2000" dirty="0" err="1"/>
              <a:t>controls</a:t>
            </a:r>
            <a:r>
              <a:rPr lang="de-DE" sz="2000" dirty="0"/>
              <a:t> </a:t>
            </a:r>
            <a:r>
              <a:rPr lang="de-DE" sz="2000" dirty="0" err="1"/>
              <a:t>the</a:t>
            </a:r>
            <a:r>
              <a:rPr lang="de-DE" sz="2000" dirty="0"/>
              <a:t> </a:t>
            </a:r>
            <a:r>
              <a:rPr lang="de-DE" sz="2000" dirty="0" err="1"/>
              <a:t>secondary</a:t>
            </a:r>
            <a:r>
              <a:rPr lang="de-DE" sz="2000" dirty="0"/>
              <a:t> </a:t>
            </a:r>
            <a:r>
              <a:rPr lang="de-DE" sz="2000" dirty="0" err="1"/>
              <a:t>supply</a:t>
            </a:r>
            <a:r>
              <a:rPr lang="de-DE" sz="2000" dirty="0"/>
              <a:t> </a:t>
            </a:r>
            <a:r>
              <a:rPr lang="de-DE" sz="2000" dirty="0" err="1"/>
              <a:t>temperature</a:t>
            </a:r>
            <a:r>
              <a:rPr lang="de-DE" sz="2000" dirty="0"/>
              <a:t> </a:t>
            </a:r>
            <a:r>
              <a:rPr lang="de-DE" sz="2000" dirty="0" err="1"/>
              <a:t>according</a:t>
            </a:r>
            <a:r>
              <a:rPr lang="de-DE" sz="2000" dirty="0"/>
              <a:t> </a:t>
            </a:r>
            <a:r>
              <a:rPr lang="de-DE" sz="2000" dirty="0" err="1"/>
              <a:t>to</a:t>
            </a:r>
            <a:r>
              <a:rPr lang="de-DE" sz="2000" dirty="0"/>
              <a:t> </a:t>
            </a:r>
            <a:r>
              <a:rPr lang="de-DE" sz="2000" dirty="0" err="1"/>
              <a:t>demand</a:t>
            </a:r>
            <a:r>
              <a:rPr lang="de-DE" sz="2000" dirty="0"/>
              <a:t>.</a:t>
            </a:r>
          </a:p>
          <a:p>
            <a:r>
              <a:rPr lang="de-DE" sz="2000" b="1" dirty="0"/>
              <a:t>3. </a:t>
            </a:r>
            <a:r>
              <a:rPr lang="de-DE" sz="2000" b="1" dirty="0" err="1"/>
              <a:t>Protect</a:t>
            </a:r>
            <a:r>
              <a:rPr lang="de-DE" sz="2000" b="1" dirty="0"/>
              <a:t> </a:t>
            </a:r>
            <a:r>
              <a:rPr lang="de-DE" sz="2000" b="1" dirty="0" err="1"/>
              <a:t>the</a:t>
            </a:r>
            <a:r>
              <a:rPr lang="de-DE" sz="2000" b="1" dirty="0"/>
              <a:t> </a:t>
            </a:r>
            <a:r>
              <a:rPr lang="de-DE" sz="2000" b="1" dirty="0" err="1"/>
              <a:t>connected</a:t>
            </a:r>
            <a:r>
              <a:rPr lang="de-DE" sz="2000" b="1" dirty="0"/>
              <a:t> </a:t>
            </a:r>
            <a:r>
              <a:rPr lang="de-DE" sz="2000" b="1" dirty="0" err="1"/>
              <a:t>systems</a:t>
            </a:r>
            <a:endParaRPr lang="de-DE" sz="2000" b="1" dirty="0"/>
          </a:p>
          <a:p>
            <a:r>
              <a:rPr lang="de-DE" sz="2000" dirty="0"/>
              <a:t>May </a:t>
            </a:r>
            <a:r>
              <a:rPr lang="de-DE" sz="2000" dirty="0" err="1"/>
              <a:t>provide</a:t>
            </a:r>
            <a:r>
              <a:rPr lang="de-DE" sz="2000" dirty="0"/>
              <a:t> </a:t>
            </a:r>
            <a:r>
              <a:rPr lang="de-DE" sz="2000" dirty="0" err="1"/>
              <a:t>pressure</a:t>
            </a:r>
            <a:r>
              <a:rPr lang="de-DE" sz="2000" dirty="0"/>
              <a:t> </a:t>
            </a:r>
            <a:r>
              <a:rPr lang="de-DE" sz="2000" dirty="0" err="1"/>
              <a:t>control</a:t>
            </a:r>
            <a:r>
              <a:rPr lang="de-DE" sz="2000" dirty="0"/>
              <a:t>, </a:t>
            </a:r>
            <a:r>
              <a:rPr lang="de-DE" sz="2000" dirty="0" err="1"/>
              <a:t>isolation</a:t>
            </a:r>
            <a:r>
              <a:rPr lang="de-DE" sz="2000" dirty="0"/>
              <a:t>, </a:t>
            </a:r>
            <a:r>
              <a:rPr lang="de-DE" sz="2000" dirty="0" err="1"/>
              <a:t>filtration</a:t>
            </a:r>
            <a:r>
              <a:rPr lang="de-DE" sz="2000" dirty="0"/>
              <a:t> and </a:t>
            </a:r>
            <a:r>
              <a:rPr lang="de-DE" sz="2000" dirty="0" err="1"/>
              <a:t>safety</a:t>
            </a:r>
            <a:r>
              <a:rPr lang="de-DE" sz="2000" dirty="0"/>
              <a:t> </a:t>
            </a:r>
            <a:r>
              <a:rPr lang="de-DE" sz="2000" dirty="0" err="1"/>
              <a:t>functions</a:t>
            </a:r>
            <a:r>
              <a:rPr lang="de-DE" sz="2000" dirty="0"/>
              <a:t>.</a:t>
            </a:r>
          </a:p>
          <a:p>
            <a:r>
              <a:rPr lang="de-DE" sz="2000" b="1" dirty="0"/>
              <a:t>4. Separate </a:t>
            </a:r>
            <a:r>
              <a:rPr lang="de-DE" sz="2000" b="1" dirty="0" err="1"/>
              <a:t>the</a:t>
            </a:r>
            <a:r>
              <a:rPr lang="de-DE" sz="2000" b="1" dirty="0"/>
              <a:t> </a:t>
            </a:r>
            <a:r>
              <a:rPr lang="de-DE" sz="2000" b="1" dirty="0" err="1"/>
              <a:t>circuits</a:t>
            </a:r>
            <a:r>
              <a:rPr lang="de-DE" sz="2000" b="1" dirty="0"/>
              <a:t> </a:t>
            </a:r>
            <a:r>
              <a:rPr lang="de-DE" sz="2000" b="1" dirty="0" err="1"/>
              <a:t>where</a:t>
            </a:r>
            <a:r>
              <a:rPr lang="de-DE" sz="2000" b="1" dirty="0"/>
              <a:t> </a:t>
            </a:r>
            <a:r>
              <a:rPr lang="de-DE" sz="2000" b="1" dirty="0" err="1"/>
              <a:t>required</a:t>
            </a:r>
            <a:endParaRPr lang="de-DE" sz="2000" b="1" dirty="0"/>
          </a:p>
          <a:p>
            <a:r>
              <a:rPr lang="de-DE" sz="2000" dirty="0"/>
              <a:t>In an </a:t>
            </a:r>
            <a:r>
              <a:rPr lang="de-DE" sz="2000" dirty="0" err="1"/>
              <a:t>indirect</a:t>
            </a:r>
            <a:r>
              <a:rPr lang="de-DE" sz="2000" dirty="0"/>
              <a:t> </a:t>
            </a:r>
            <a:r>
              <a:rPr lang="de-DE" sz="2000" dirty="0" err="1"/>
              <a:t>substation</a:t>
            </a:r>
            <a:r>
              <a:rPr lang="de-DE" sz="2000" dirty="0"/>
              <a:t>, a </a:t>
            </a:r>
            <a:r>
              <a:rPr lang="de-DE" sz="2000" dirty="0" err="1"/>
              <a:t>heat</a:t>
            </a:r>
            <a:r>
              <a:rPr lang="de-DE" sz="2000" dirty="0"/>
              <a:t> </a:t>
            </a:r>
            <a:r>
              <a:rPr lang="de-DE" sz="2000" dirty="0" err="1"/>
              <a:t>exchanger</a:t>
            </a:r>
            <a:r>
              <a:rPr lang="de-DE" sz="2000" dirty="0"/>
              <a:t> separates network </a:t>
            </a:r>
            <a:r>
              <a:rPr lang="de-DE" sz="2000" dirty="0" err="1"/>
              <a:t>water</a:t>
            </a:r>
            <a:r>
              <a:rPr lang="de-DE" sz="2000" dirty="0"/>
              <a:t> </a:t>
            </a:r>
            <a:r>
              <a:rPr lang="de-DE" sz="2000" dirty="0" err="1"/>
              <a:t>from</a:t>
            </a:r>
            <a:r>
              <a:rPr lang="de-DE" sz="2000" dirty="0"/>
              <a:t> building-system </a:t>
            </a:r>
            <a:r>
              <a:rPr lang="de-DE" sz="2000" dirty="0" err="1"/>
              <a:t>water</a:t>
            </a:r>
            <a:r>
              <a:rPr lang="de-DE" sz="2000" dirty="0"/>
              <a:t>.</a:t>
            </a:r>
          </a:p>
          <a:p>
            <a:r>
              <a:rPr lang="de-DE" sz="2000" b="1" dirty="0"/>
              <a:t>5. </a:t>
            </a:r>
            <a:r>
              <a:rPr lang="de-DE" sz="2000" b="1" dirty="0" err="1"/>
              <a:t>Measure</a:t>
            </a:r>
            <a:r>
              <a:rPr lang="de-DE" sz="2000" b="1" dirty="0"/>
              <a:t> and </a:t>
            </a:r>
            <a:r>
              <a:rPr lang="de-DE" sz="2000" b="1" dirty="0" err="1"/>
              <a:t>communicate</a:t>
            </a:r>
            <a:r>
              <a:rPr lang="de-DE" sz="2000" b="1" dirty="0"/>
              <a:t> </a:t>
            </a:r>
            <a:r>
              <a:rPr lang="de-DE" sz="2000" b="1" dirty="0" err="1"/>
              <a:t>performance</a:t>
            </a:r>
            <a:endParaRPr lang="de-DE" sz="2000" b="1" dirty="0"/>
          </a:p>
          <a:p>
            <a:r>
              <a:rPr lang="de-DE" sz="2000" dirty="0" err="1"/>
              <a:t>Provides</a:t>
            </a:r>
            <a:r>
              <a:rPr lang="de-DE" sz="2000" dirty="0"/>
              <a:t> </a:t>
            </a:r>
            <a:r>
              <a:rPr lang="de-DE" sz="2000" dirty="0" err="1"/>
              <a:t>heat</a:t>
            </a:r>
            <a:r>
              <a:rPr lang="de-DE" sz="2000" dirty="0"/>
              <a:t>-meter </a:t>
            </a:r>
            <a:r>
              <a:rPr lang="de-DE" sz="2000" dirty="0" err="1"/>
              <a:t>readings</a:t>
            </a:r>
            <a:r>
              <a:rPr lang="de-DE" sz="2000" dirty="0"/>
              <a:t>, </a:t>
            </a:r>
            <a:r>
              <a:rPr lang="de-DE" sz="2000" dirty="0" err="1"/>
              <a:t>temperatures</a:t>
            </a:r>
            <a:r>
              <a:rPr lang="de-DE" sz="2000" dirty="0"/>
              <a:t>, </a:t>
            </a:r>
            <a:r>
              <a:rPr lang="de-DE" sz="2000" dirty="0" err="1"/>
              <a:t>flow</a:t>
            </a:r>
            <a:r>
              <a:rPr lang="de-DE" sz="2000" dirty="0"/>
              <a:t> </a:t>
            </a:r>
            <a:r>
              <a:rPr lang="de-DE" sz="2000" dirty="0" err="1"/>
              <a:t>data</a:t>
            </a:r>
            <a:r>
              <a:rPr lang="de-DE" sz="2000" dirty="0"/>
              <a:t>, </a:t>
            </a:r>
            <a:r>
              <a:rPr lang="de-DE" sz="2000" dirty="0" err="1"/>
              <a:t>equipment</a:t>
            </a:r>
            <a:r>
              <a:rPr lang="de-DE" sz="2000" dirty="0"/>
              <a:t> </a:t>
            </a:r>
            <a:r>
              <a:rPr lang="de-DE" sz="2000" dirty="0" err="1"/>
              <a:t>status</a:t>
            </a:r>
            <a:r>
              <a:rPr lang="de-DE" sz="2000" dirty="0"/>
              <a:t> and </a:t>
            </a:r>
            <a:r>
              <a:rPr lang="de-DE" sz="2000" dirty="0" err="1"/>
              <a:t>alarms</a:t>
            </a:r>
            <a:r>
              <a:rPr lang="de-DE" sz="2000" dirty="0"/>
              <a:t> </a:t>
            </a:r>
            <a:r>
              <a:rPr lang="de-DE" sz="2000" dirty="0" err="1"/>
              <a:t>where</a:t>
            </a:r>
            <a:r>
              <a:rPr lang="de-DE" sz="2000" dirty="0"/>
              <a:t> </a:t>
            </a:r>
            <a:r>
              <a:rPr lang="de-DE" sz="2000" dirty="0" err="1"/>
              <a:t>specified</a:t>
            </a:r>
            <a:r>
              <a:rPr lang="de-DE" sz="2000" dirty="0"/>
              <a:t>.</a:t>
            </a:r>
          </a:p>
        </p:txBody>
      </p:sp>
    </p:spTree>
    <p:extLst>
      <p:ext uri="{BB962C8B-B14F-4D97-AF65-F5344CB8AC3E}">
        <p14:creationId xmlns:p14="http://schemas.microsoft.com/office/powerpoint/2010/main" val="16470099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1A17B4A0-6486-313B-4FF3-2FA1D043C8E0}"/>
              </a:ext>
            </a:extLst>
          </p:cNvPr>
          <p:cNvGraphicFramePr>
            <a:graphicFrameLocks noGrp="1"/>
          </p:cNvGraphicFramePr>
          <p:nvPr>
            <p:extLst>
              <p:ext uri="{D42A27DB-BD31-4B8C-83A1-F6EECF244321}">
                <p14:modId xmlns:p14="http://schemas.microsoft.com/office/powerpoint/2010/main" val="206262383"/>
              </p:ext>
            </p:extLst>
          </p:nvPr>
        </p:nvGraphicFramePr>
        <p:xfrm>
          <a:off x="696000" y="800782"/>
          <a:ext cx="10800000" cy="5251680"/>
        </p:xfrm>
        <a:graphic>
          <a:graphicData uri="http://schemas.openxmlformats.org/drawingml/2006/table">
            <a:tbl>
              <a:tblPr firstRow="1" bandRow="1">
                <a:tableStyleId>{F2DE63D5-997A-4646-A377-4702673A728D}</a:tableStyleId>
              </a:tblPr>
              <a:tblGrid>
                <a:gridCol w="5400000">
                  <a:extLst>
                    <a:ext uri="{9D8B030D-6E8A-4147-A177-3AD203B41FA5}">
                      <a16:colId xmlns:a16="http://schemas.microsoft.com/office/drawing/2014/main" val="119129928"/>
                    </a:ext>
                  </a:extLst>
                </a:gridCol>
                <a:gridCol w="5400000">
                  <a:extLst>
                    <a:ext uri="{9D8B030D-6E8A-4147-A177-3AD203B41FA5}">
                      <a16:colId xmlns:a16="http://schemas.microsoft.com/office/drawing/2014/main" val="569490210"/>
                    </a:ext>
                  </a:extLst>
                </a:gridCol>
              </a:tblGrid>
              <a:tr h="600000">
                <a:tc>
                  <a:txBody>
                    <a:bodyPr/>
                    <a:lstStyle/>
                    <a:p>
                      <a:pPr>
                        <a:buNone/>
                      </a:pPr>
                      <a:r>
                        <a:rPr lang="de-DE" sz="2400" dirty="0" err="1">
                          <a:latin typeface="Calibri" panose="020F0502020204030204" pitchFamily="34" charset="0"/>
                          <a:ea typeface="Calibri" panose="020F0502020204030204" pitchFamily="34" charset="0"/>
                          <a:cs typeface="Calibri" panose="020F0502020204030204" pitchFamily="34" charset="0"/>
                        </a:rPr>
                        <a:t>Direct</a:t>
                      </a:r>
                      <a:r>
                        <a:rPr lang="de-DE" sz="2400" dirty="0">
                          <a:latin typeface="Calibri" panose="020F0502020204030204" pitchFamily="34" charset="0"/>
                          <a:ea typeface="Calibri" panose="020F0502020204030204" pitchFamily="34" charset="0"/>
                          <a:cs typeface="Calibri" panose="020F0502020204030204" pitchFamily="34" charset="0"/>
                        </a:rPr>
                        <a:t> </a:t>
                      </a:r>
                      <a:r>
                        <a:rPr lang="de-DE" sz="2400" dirty="0" err="1">
                          <a:latin typeface="Calibri" panose="020F0502020204030204" pitchFamily="34" charset="0"/>
                          <a:ea typeface="Calibri" panose="020F0502020204030204" pitchFamily="34" charset="0"/>
                          <a:cs typeface="Calibri" panose="020F0502020204030204" pitchFamily="34" charset="0"/>
                        </a:rPr>
                        <a:t>connection</a:t>
                      </a:r>
                      <a:r>
                        <a:rPr lang="de-DE" sz="2400" dirty="0">
                          <a:latin typeface="Calibri" panose="020F0502020204030204" pitchFamily="34" charset="0"/>
                          <a:ea typeface="Calibri" panose="020F0502020204030204" pitchFamily="34" charset="0"/>
                          <a:cs typeface="Calibri" panose="020F0502020204030204" pitchFamily="34" charset="0"/>
                        </a:rPr>
                        <a:t> </a:t>
                      </a:r>
                    </a:p>
                    <a:p>
                      <a:pPr>
                        <a:buNone/>
                      </a:pPr>
                      <a:r>
                        <a:rPr lang="de-DE" sz="2400" dirty="0">
                          <a:latin typeface="Calibri" panose="020F0502020204030204" pitchFamily="34" charset="0"/>
                          <a:ea typeface="Calibri" panose="020F0502020204030204" pitchFamily="34" charset="0"/>
                          <a:cs typeface="Calibri" panose="020F0502020204030204" pitchFamily="34" charset="0"/>
                        </a:rPr>
                        <a:t>(</a:t>
                      </a:r>
                      <a:r>
                        <a:rPr lang="de-DE" sz="2400" dirty="0" err="1">
                          <a:latin typeface="Calibri" panose="020F0502020204030204" pitchFamily="34" charset="0"/>
                          <a:ea typeface="Calibri" panose="020F0502020204030204" pitchFamily="34" charset="0"/>
                          <a:cs typeface="Calibri" panose="020F0502020204030204" pitchFamily="34" charset="0"/>
                        </a:rPr>
                        <a:t>hydraulic</a:t>
                      </a:r>
                      <a:r>
                        <a:rPr lang="de-DE" sz="2400" dirty="0">
                          <a:latin typeface="Calibri" panose="020F0502020204030204" pitchFamily="34" charset="0"/>
                          <a:ea typeface="Calibri" panose="020F0502020204030204" pitchFamily="34" charset="0"/>
                          <a:cs typeface="Calibri" panose="020F0502020204030204" pitchFamily="34" charset="0"/>
                        </a:rPr>
                        <a:t> </a:t>
                      </a:r>
                      <a:r>
                        <a:rPr lang="de-DE" sz="2400" dirty="0" err="1">
                          <a:latin typeface="Calibri" panose="020F0502020204030204" pitchFamily="34" charset="0"/>
                          <a:ea typeface="Calibri" panose="020F0502020204030204" pitchFamily="34" charset="0"/>
                          <a:cs typeface="Calibri" panose="020F0502020204030204" pitchFamily="34" charset="0"/>
                        </a:rPr>
                        <a:t>continuity</a:t>
                      </a:r>
                      <a:r>
                        <a:rPr lang="de-DE" sz="2400" dirty="0">
                          <a:latin typeface="Calibri" panose="020F0502020204030204" pitchFamily="34" charset="0"/>
                          <a:ea typeface="Calibri" panose="020F0502020204030204" pitchFamily="34" charset="0"/>
                          <a:cs typeface="Calibri" panose="020F0502020204030204" pitchFamily="34" charset="0"/>
                        </a:rPr>
                        <a:t>)</a:t>
                      </a:r>
                    </a:p>
                  </a:txBody>
                  <a:tcPr anchor="ctr"/>
                </a:tc>
                <a:tc>
                  <a:txBody>
                    <a:bodyPr/>
                    <a:lstStyle/>
                    <a:p>
                      <a:pPr>
                        <a:buNone/>
                      </a:pPr>
                      <a:r>
                        <a:rPr lang="de-DE" sz="2400" dirty="0" err="1">
                          <a:latin typeface="Calibri" panose="020F0502020204030204" pitchFamily="34" charset="0"/>
                          <a:ea typeface="Calibri" panose="020F0502020204030204" pitchFamily="34" charset="0"/>
                          <a:cs typeface="Calibri" panose="020F0502020204030204" pitchFamily="34" charset="0"/>
                        </a:rPr>
                        <a:t>Indirect</a:t>
                      </a:r>
                      <a:r>
                        <a:rPr lang="de-DE" sz="2400" dirty="0">
                          <a:latin typeface="Calibri" panose="020F0502020204030204" pitchFamily="34" charset="0"/>
                          <a:ea typeface="Calibri" panose="020F0502020204030204" pitchFamily="34" charset="0"/>
                          <a:cs typeface="Calibri" panose="020F0502020204030204" pitchFamily="34" charset="0"/>
                        </a:rPr>
                        <a:t> </a:t>
                      </a:r>
                      <a:r>
                        <a:rPr lang="de-DE" sz="2400" dirty="0" err="1">
                          <a:latin typeface="Calibri" panose="020F0502020204030204" pitchFamily="34" charset="0"/>
                          <a:ea typeface="Calibri" panose="020F0502020204030204" pitchFamily="34" charset="0"/>
                          <a:cs typeface="Calibri" panose="020F0502020204030204" pitchFamily="34" charset="0"/>
                        </a:rPr>
                        <a:t>connection</a:t>
                      </a:r>
                      <a:br>
                        <a:rPr lang="de-DE" sz="2400" dirty="0">
                          <a:latin typeface="Calibri" panose="020F0502020204030204" pitchFamily="34" charset="0"/>
                          <a:ea typeface="Calibri" panose="020F0502020204030204" pitchFamily="34" charset="0"/>
                          <a:cs typeface="Calibri" panose="020F0502020204030204" pitchFamily="34" charset="0"/>
                        </a:rPr>
                      </a:br>
                      <a:r>
                        <a:rPr lang="de-DE" sz="2400" dirty="0">
                          <a:latin typeface="Calibri" panose="020F0502020204030204" pitchFamily="34" charset="0"/>
                          <a:ea typeface="Calibri" panose="020F0502020204030204" pitchFamily="34" charset="0"/>
                          <a:cs typeface="Calibri" panose="020F0502020204030204" pitchFamily="34" charset="0"/>
                        </a:rPr>
                        <a:t>(</a:t>
                      </a:r>
                      <a:r>
                        <a:rPr lang="de-DE" sz="2400" dirty="0" err="1">
                          <a:latin typeface="Calibri" panose="020F0502020204030204" pitchFamily="34" charset="0"/>
                          <a:ea typeface="Calibri" panose="020F0502020204030204" pitchFamily="34" charset="0"/>
                          <a:cs typeface="Calibri" panose="020F0502020204030204" pitchFamily="34" charset="0"/>
                        </a:rPr>
                        <a:t>hydraulic</a:t>
                      </a:r>
                      <a:r>
                        <a:rPr lang="de-DE" sz="2400" dirty="0">
                          <a:latin typeface="Calibri" panose="020F0502020204030204" pitchFamily="34" charset="0"/>
                          <a:ea typeface="Calibri" panose="020F0502020204030204" pitchFamily="34" charset="0"/>
                          <a:cs typeface="Calibri" panose="020F0502020204030204" pitchFamily="34" charset="0"/>
                        </a:rPr>
                        <a:t> </a:t>
                      </a:r>
                      <a:r>
                        <a:rPr lang="de-DE" sz="2400" dirty="0" err="1">
                          <a:latin typeface="Calibri" panose="020F0502020204030204" pitchFamily="34" charset="0"/>
                          <a:ea typeface="Calibri" panose="020F0502020204030204" pitchFamily="34" charset="0"/>
                          <a:cs typeface="Calibri" panose="020F0502020204030204" pitchFamily="34" charset="0"/>
                        </a:rPr>
                        <a:t>separation</a:t>
                      </a:r>
                      <a:r>
                        <a:rPr lang="de-DE" sz="2400" dirty="0">
                          <a:latin typeface="Calibri" panose="020F0502020204030204" pitchFamily="34" charset="0"/>
                          <a:ea typeface="Calibri" panose="020F0502020204030204" pitchFamily="34" charset="0"/>
                          <a:cs typeface="Calibri" panose="020F0502020204030204" pitchFamily="34" charset="0"/>
                        </a:rPr>
                        <a:t>)</a:t>
                      </a:r>
                    </a:p>
                  </a:txBody>
                  <a:tcPr anchor="ctr"/>
                </a:tc>
                <a:extLst>
                  <a:ext uri="{0D108BD9-81ED-4DB2-BD59-A6C34878D82A}">
                    <a16:rowId xmlns:a16="http://schemas.microsoft.com/office/drawing/2014/main" val="1062857710"/>
                  </a:ext>
                </a:extLst>
              </a:tr>
              <a:tr h="1080000">
                <a:tc>
                  <a:txBody>
                    <a:bodyPr/>
                    <a:lstStyle/>
                    <a:p>
                      <a:pPr>
                        <a:buNone/>
                      </a:pPr>
                      <a:r>
                        <a:rPr lang="de-DE" sz="2400" dirty="0">
                          <a:latin typeface="Calibri" panose="020F0502020204030204" pitchFamily="34" charset="0"/>
                          <a:ea typeface="Calibri" panose="020F0502020204030204" pitchFamily="34" charset="0"/>
                          <a:cs typeface="Calibri" panose="020F0502020204030204" pitchFamily="34" charset="0"/>
                        </a:rPr>
                        <a:t>Network </a:t>
                      </a:r>
                      <a:r>
                        <a:rPr lang="de-DE" sz="2400" dirty="0" err="1">
                          <a:latin typeface="Calibri" panose="020F0502020204030204" pitchFamily="34" charset="0"/>
                          <a:ea typeface="Calibri" panose="020F0502020204030204" pitchFamily="34" charset="0"/>
                          <a:cs typeface="Calibri" panose="020F0502020204030204" pitchFamily="34" charset="0"/>
                        </a:rPr>
                        <a:t>water</a:t>
                      </a:r>
                      <a:r>
                        <a:rPr lang="de-DE" sz="2400" dirty="0">
                          <a:latin typeface="Calibri" panose="020F0502020204030204" pitchFamily="34" charset="0"/>
                          <a:ea typeface="Calibri" panose="020F0502020204030204" pitchFamily="34" charset="0"/>
                          <a:cs typeface="Calibri" panose="020F0502020204030204" pitchFamily="34" charset="0"/>
                        </a:rPr>
                        <a:t> </a:t>
                      </a:r>
                      <a:r>
                        <a:rPr lang="de-DE" sz="2400" dirty="0" err="1">
                          <a:latin typeface="Calibri" panose="020F0502020204030204" pitchFamily="34" charset="0"/>
                          <a:ea typeface="Calibri" panose="020F0502020204030204" pitchFamily="34" charset="0"/>
                          <a:cs typeface="Calibri" panose="020F0502020204030204" pitchFamily="34" charset="0"/>
                        </a:rPr>
                        <a:t>enters</a:t>
                      </a:r>
                      <a:r>
                        <a:rPr lang="de-DE" sz="2400" dirty="0">
                          <a:latin typeface="Calibri" panose="020F0502020204030204" pitchFamily="34" charset="0"/>
                          <a:ea typeface="Calibri" panose="020F0502020204030204" pitchFamily="34" charset="0"/>
                          <a:cs typeface="Calibri" panose="020F0502020204030204" pitchFamily="34" charset="0"/>
                        </a:rPr>
                        <a:t> </a:t>
                      </a:r>
                      <a:r>
                        <a:rPr lang="de-DE" sz="2400" dirty="0" err="1">
                          <a:latin typeface="Calibri" panose="020F0502020204030204" pitchFamily="34" charset="0"/>
                          <a:ea typeface="Calibri" panose="020F0502020204030204" pitchFamily="34" charset="0"/>
                          <a:cs typeface="Calibri" panose="020F0502020204030204" pitchFamily="34" charset="0"/>
                        </a:rPr>
                        <a:t>the</a:t>
                      </a:r>
                      <a:r>
                        <a:rPr lang="de-DE" sz="2400" dirty="0">
                          <a:latin typeface="Calibri" panose="020F0502020204030204" pitchFamily="34" charset="0"/>
                          <a:ea typeface="Calibri" panose="020F0502020204030204" pitchFamily="34" charset="0"/>
                          <a:cs typeface="Calibri" panose="020F0502020204030204" pitchFamily="34" charset="0"/>
                        </a:rPr>
                        <a:t> </a:t>
                      </a:r>
                      <a:r>
                        <a:rPr lang="de-DE" sz="2400" dirty="0" err="1">
                          <a:latin typeface="Calibri" panose="020F0502020204030204" pitchFamily="34" charset="0"/>
                          <a:ea typeface="Calibri" panose="020F0502020204030204" pitchFamily="34" charset="0"/>
                          <a:cs typeface="Calibri" panose="020F0502020204030204" pitchFamily="34" charset="0"/>
                        </a:rPr>
                        <a:t>connected</a:t>
                      </a:r>
                      <a:r>
                        <a:rPr lang="de-DE" sz="2400" dirty="0">
                          <a:latin typeface="Calibri" panose="020F0502020204030204" pitchFamily="34" charset="0"/>
                          <a:ea typeface="Calibri" panose="020F0502020204030204" pitchFamily="34" charset="0"/>
                          <a:cs typeface="Calibri" panose="020F0502020204030204" pitchFamily="34" charset="0"/>
                        </a:rPr>
                        <a:t> </a:t>
                      </a:r>
                      <a:r>
                        <a:rPr lang="de-DE" sz="2400" dirty="0" err="1">
                          <a:latin typeface="Calibri" panose="020F0502020204030204" pitchFamily="34" charset="0"/>
                          <a:ea typeface="Calibri" panose="020F0502020204030204" pitchFamily="34" charset="0"/>
                          <a:cs typeface="Calibri" panose="020F0502020204030204" pitchFamily="34" charset="0"/>
                        </a:rPr>
                        <a:t>building</a:t>
                      </a:r>
                      <a:r>
                        <a:rPr lang="de-DE" sz="2400" dirty="0">
                          <a:latin typeface="Calibri" panose="020F0502020204030204" pitchFamily="34" charset="0"/>
                          <a:ea typeface="Calibri" panose="020F0502020204030204" pitchFamily="34" charset="0"/>
                          <a:cs typeface="Calibri" panose="020F0502020204030204" pitchFamily="34" charset="0"/>
                        </a:rPr>
                        <a:t> </a:t>
                      </a:r>
                      <a:r>
                        <a:rPr lang="de-DE" sz="2400" dirty="0" err="1">
                          <a:latin typeface="Calibri" panose="020F0502020204030204" pitchFamily="34" charset="0"/>
                          <a:ea typeface="Calibri" panose="020F0502020204030204" pitchFamily="34" charset="0"/>
                          <a:cs typeface="Calibri" panose="020F0502020204030204" pitchFamily="34" charset="0"/>
                        </a:rPr>
                        <a:t>circuit</a:t>
                      </a:r>
                      <a:r>
                        <a:rPr lang="de-DE" sz="2400" dirty="0">
                          <a:latin typeface="Calibri" panose="020F0502020204030204" pitchFamily="34" charset="0"/>
                          <a:ea typeface="Calibri" panose="020F0502020204030204" pitchFamily="34" charset="0"/>
                          <a:cs typeface="Calibri" panose="020F0502020204030204" pitchFamily="34" charset="0"/>
                        </a:rPr>
                        <a:t>.</a:t>
                      </a:r>
                    </a:p>
                  </a:txBody>
                  <a:tcPr anchor="ctr"/>
                </a:tc>
                <a:tc>
                  <a:txBody>
                    <a:bodyPr/>
                    <a:lstStyle/>
                    <a:p>
                      <a:pPr>
                        <a:buNone/>
                      </a:pPr>
                      <a:r>
                        <a:rPr lang="de-DE" sz="2400">
                          <a:latin typeface="Calibri" panose="020F0502020204030204" pitchFamily="34" charset="0"/>
                          <a:ea typeface="Calibri" panose="020F0502020204030204" pitchFamily="34" charset="0"/>
                          <a:cs typeface="Calibri" panose="020F0502020204030204" pitchFamily="34" charset="0"/>
                        </a:rPr>
                        <a:t>A heat exchanger separates network and building water.</a:t>
                      </a:r>
                    </a:p>
                  </a:txBody>
                  <a:tcPr anchor="ctr"/>
                </a:tc>
                <a:extLst>
                  <a:ext uri="{0D108BD9-81ED-4DB2-BD59-A6C34878D82A}">
                    <a16:rowId xmlns:a16="http://schemas.microsoft.com/office/drawing/2014/main" val="2624507161"/>
                  </a:ext>
                </a:extLst>
              </a:tr>
              <a:tr h="1080000">
                <a:tc>
                  <a:txBody>
                    <a:bodyPr/>
                    <a:lstStyle/>
                    <a:p>
                      <a:pPr>
                        <a:buNone/>
                      </a:pPr>
                      <a:r>
                        <a:rPr lang="de-DE" sz="2400">
                          <a:latin typeface="Calibri" panose="020F0502020204030204" pitchFamily="34" charset="0"/>
                          <a:ea typeface="Calibri" panose="020F0502020204030204" pitchFamily="34" charset="0"/>
                          <a:cs typeface="Calibri" panose="020F0502020204030204" pitchFamily="34" charset="0"/>
                        </a:rPr>
                        <a:t>No interface heat exchanger.</a:t>
                      </a:r>
                    </a:p>
                  </a:txBody>
                  <a:tcPr anchor="ctr"/>
                </a:tc>
                <a:tc>
                  <a:txBody>
                    <a:bodyPr/>
                    <a:lstStyle/>
                    <a:p>
                      <a:pPr>
                        <a:buNone/>
                      </a:pPr>
                      <a:r>
                        <a:rPr lang="de-DE" sz="2400">
                          <a:latin typeface="Calibri" panose="020F0502020204030204" pitchFamily="34" charset="0"/>
                          <a:ea typeface="Calibri" panose="020F0502020204030204" pitchFamily="34" charset="0"/>
                          <a:cs typeface="Calibri" panose="020F0502020204030204" pitchFamily="34" charset="0"/>
                        </a:rPr>
                        <a:t>Primary and secondary water do not mix.</a:t>
                      </a:r>
                    </a:p>
                  </a:txBody>
                  <a:tcPr anchor="ctr"/>
                </a:tc>
                <a:extLst>
                  <a:ext uri="{0D108BD9-81ED-4DB2-BD59-A6C34878D82A}">
                    <a16:rowId xmlns:a16="http://schemas.microsoft.com/office/drawing/2014/main" val="373543878"/>
                  </a:ext>
                </a:extLst>
              </a:tr>
              <a:tr h="1080000">
                <a:tc>
                  <a:txBody>
                    <a:bodyPr/>
                    <a:lstStyle/>
                    <a:p>
                      <a:pPr>
                        <a:buNone/>
                      </a:pPr>
                      <a:r>
                        <a:rPr lang="de-DE" sz="2400" dirty="0">
                          <a:latin typeface="Calibri" panose="020F0502020204030204" pitchFamily="34" charset="0"/>
                          <a:ea typeface="Calibri" panose="020F0502020204030204" pitchFamily="34" charset="0"/>
                          <a:cs typeface="Calibri" panose="020F0502020204030204" pitchFamily="34" charset="0"/>
                        </a:rPr>
                        <a:t>Fewer </a:t>
                      </a:r>
                      <a:r>
                        <a:rPr lang="de-DE" sz="2400" dirty="0" err="1">
                          <a:latin typeface="Calibri" panose="020F0502020204030204" pitchFamily="34" charset="0"/>
                          <a:ea typeface="Calibri" panose="020F0502020204030204" pitchFamily="34" charset="0"/>
                          <a:cs typeface="Calibri" panose="020F0502020204030204" pitchFamily="34" charset="0"/>
                        </a:rPr>
                        <a:t>components</a:t>
                      </a:r>
                      <a:r>
                        <a:rPr lang="de-DE" sz="2400" dirty="0">
                          <a:latin typeface="Calibri" panose="020F0502020204030204" pitchFamily="34" charset="0"/>
                          <a:ea typeface="Calibri" panose="020F0502020204030204" pitchFamily="34" charset="0"/>
                          <a:cs typeface="Calibri" panose="020F0502020204030204" pitchFamily="34" charset="0"/>
                        </a:rPr>
                        <a:t> and </a:t>
                      </a:r>
                      <a:r>
                        <a:rPr lang="de-DE" sz="2400" dirty="0" err="1">
                          <a:latin typeface="Calibri" panose="020F0502020204030204" pitchFamily="34" charset="0"/>
                          <a:ea typeface="Calibri" panose="020F0502020204030204" pitchFamily="34" charset="0"/>
                          <a:cs typeface="Calibri" panose="020F0502020204030204" pitchFamily="34" charset="0"/>
                        </a:rPr>
                        <a:t>no</a:t>
                      </a:r>
                      <a:r>
                        <a:rPr lang="de-DE" sz="2400" dirty="0">
                          <a:latin typeface="Calibri" panose="020F0502020204030204" pitchFamily="34" charset="0"/>
                          <a:ea typeface="Calibri" panose="020F0502020204030204" pitchFamily="34" charset="0"/>
                          <a:cs typeface="Calibri" panose="020F0502020204030204" pitchFamily="34" charset="0"/>
                        </a:rPr>
                        <a:t> </a:t>
                      </a:r>
                      <a:r>
                        <a:rPr lang="de-DE" sz="2400" dirty="0" err="1">
                          <a:latin typeface="Calibri" panose="020F0502020204030204" pitchFamily="34" charset="0"/>
                          <a:ea typeface="Calibri" panose="020F0502020204030204" pitchFamily="34" charset="0"/>
                          <a:cs typeface="Calibri" panose="020F0502020204030204" pitchFamily="34" charset="0"/>
                        </a:rPr>
                        <a:t>exchanger</a:t>
                      </a:r>
                      <a:r>
                        <a:rPr lang="de-DE" sz="2400" dirty="0">
                          <a:latin typeface="Calibri" panose="020F0502020204030204" pitchFamily="34" charset="0"/>
                          <a:ea typeface="Calibri" panose="020F0502020204030204" pitchFamily="34" charset="0"/>
                          <a:cs typeface="Calibri" panose="020F0502020204030204" pitchFamily="34" charset="0"/>
                        </a:rPr>
                        <a:t> </a:t>
                      </a:r>
                      <a:r>
                        <a:rPr lang="de-DE" sz="2400" dirty="0" err="1">
                          <a:latin typeface="Calibri" panose="020F0502020204030204" pitchFamily="34" charset="0"/>
                          <a:ea typeface="Calibri" panose="020F0502020204030204" pitchFamily="34" charset="0"/>
                          <a:cs typeface="Calibri" panose="020F0502020204030204" pitchFamily="34" charset="0"/>
                        </a:rPr>
                        <a:t>approach</a:t>
                      </a:r>
                      <a:r>
                        <a:rPr lang="de-DE" sz="2400" dirty="0">
                          <a:latin typeface="Calibri" panose="020F0502020204030204" pitchFamily="34" charset="0"/>
                          <a:ea typeface="Calibri" panose="020F0502020204030204" pitchFamily="34" charset="0"/>
                          <a:cs typeface="Calibri" panose="020F0502020204030204" pitchFamily="34" charset="0"/>
                        </a:rPr>
                        <a:t> </a:t>
                      </a:r>
                      <a:r>
                        <a:rPr lang="de-DE" sz="2400" dirty="0" err="1">
                          <a:latin typeface="Calibri" panose="020F0502020204030204" pitchFamily="34" charset="0"/>
                          <a:ea typeface="Calibri" panose="020F0502020204030204" pitchFamily="34" charset="0"/>
                          <a:cs typeface="Calibri" panose="020F0502020204030204" pitchFamily="34" charset="0"/>
                        </a:rPr>
                        <a:t>temperature</a:t>
                      </a:r>
                      <a:r>
                        <a:rPr lang="de-DE" sz="2400" dirty="0">
                          <a:latin typeface="Calibri" panose="020F0502020204030204" pitchFamily="34" charset="0"/>
                          <a:ea typeface="Calibri" panose="020F0502020204030204" pitchFamily="34" charset="0"/>
                          <a:cs typeface="Calibri" panose="020F0502020204030204" pitchFamily="34" charset="0"/>
                        </a:rPr>
                        <a:t> (</a:t>
                      </a:r>
                      <a:r>
                        <a:rPr lang="en-US" sz="2400" dirty="0">
                          <a:latin typeface="Calibri" panose="020F0502020204030204" pitchFamily="34" charset="0"/>
                          <a:ea typeface="Calibri" panose="020F0502020204030204" pitchFamily="34" charset="0"/>
                          <a:cs typeface="Calibri" panose="020F0502020204030204" pitchFamily="34" charset="0"/>
                        </a:rPr>
                        <a:t>can still require control valves, metering, balancing).</a:t>
                      </a:r>
                      <a:endParaRPr lang="de-DE" sz="24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buNone/>
                      </a:pPr>
                      <a:r>
                        <a:rPr lang="de-DE" sz="2400">
                          <a:latin typeface="Calibri" panose="020F0502020204030204" pitchFamily="34" charset="0"/>
                          <a:ea typeface="Calibri" panose="020F0502020204030204" pitchFamily="34" charset="0"/>
                          <a:cs typeface="Calibri" panose="020F0502020204030204" pitchFamily="34" charset="0"/>
                        </a:rPr>
                        <a:t>Allows different pressure and water-quality regimes.</a:t>
                      </a:r>
                    </a:p>
                  </a:txBody>
                  <a:tcPr anchor="ctr"/>
                </a:tc>
                <a:extLst>
                  <a:ext uri="{0D108BD9-81ED-4DB2-BD59-A6C34878D82A}">
                    <a16:rowId xmlns:a16="http://schemas.microsoft.com/office/drawing/2014/main" val="408404160"/>
                  </a:ext>
                </a:extLst>
              </a:tr>
              <a:tr h="1080000">
                <a:tc>
                  <a:txBody>
                    <a:bodyPr/>
                    <a:lstStyle/>
                    <a:p>
                      <a:pPr>
                        <a:buNone/>
                      </a:pPr>
                      <a:r>
                        <a:rPr lang="de-DE" sz="2400" dirty="0">
                          <a:latin typeface="Calibri" panose="020F0502020204030204" pitchFamily="34" charset="0"/>
                          <a:ea typeface="Calibri" panose="020F0502020204030204" pitchFamily="34" charset="0"/>
                          <a:cs typeface="Calibri" panose="020F0502020204030204" pitchFamily="34" charset="0"/>
                        </a:rPr>
                        <a:t>Building </a:t>
                      </a:r>
                      <a:r>
                        <a:rPr lang="de-DE" sz="2400" dirty="0" err="1">
                          <a:latin typeface="Calibri" panose="020F0502020204030204" pitchFamily="34" charset="0"/>
                          <a:ea typeface="Calibri" panose="020F0502020204030204" pitchFamily="34" charset="0"/>
                          <a:cs typeface="Calibri" panose="020F0502020204030204" pitchFamily="34" charset="0"/>
                        </a:rPr>
                        <a:t>circuit</a:t>
                      </a:r>
                      <a:r>
                        <a:rPr lang="de-DE" sz="2400" dirty="0">
                          <a:latin typeface="Calibri" panose="020F0502020204030204" pitchFamily="34" charset="0"/>
                          <a:ea typeface="Calibri" panose="020F0502020204030204" pitchFamily="34" charset="0"/>
                          <a:cs typeface="Calibri" panose="020F0502020204030204" pitchFamily="34" charset="0"/>
                        </a:rPr>
                        <a:t> </a:t>
                      </a:r>
                      <a:r>
                        <a:rPr lang="de-DE" sz="2400" dirty="0" err="1">
                          <a:latin typeface="Calibri" panose="020F0502020204030204" pitchFamily="34" charset="0"/>
                          <a:ea typeface="Calibri" panose="020F0502020204030204" pitchFamily="34" charset="0"/>
                          <a:cs typeface="Calibri" panose="020F0502020204030204" pitchFamily="34" charset="0"/>
                        </a:rPr>
                        <a:t>is</a:t>
                      </a:r>
                      <a:r>
                        <a:rPr lang="de-DE" sz="2400" dirty="0">
                          <a:latin typeface="Calibri" panose="020F0502020204030204" pitchFamily="34" charset="0"/>
                          <a:ea typeface="Calibri" panose="020F0502020204030204" pitchFamily="34" charset="0"/>
                          <a:cs typeface="Calibri" panose="020F0502020204030204" pitchFamily="34" charset="0"/>
                        </a:rPr>
                        <a:t> </a:t>
                      </a:r>
                      <a:r>
                        <a:rPr lang="de-DE" sz="2400" dirty="0" err="1">
                          <a:latin typeface="Calibri" panose="020F0502020204030204" pitchFamily="34" charset="0"/>
                          <a:ea typeface="Calibri" panose="020F0502020204030204" pitchFamily="34" charset="0"/>
                          <a:cs typeface="Calibri" panose="020F0502020204030204" pitchFamily="34" charset="0"/>
                        </a:rPr>
                        <a:t>exposed</a:t>
                      </a:r>
                      <a:r>
                        <a:rPr lang="de-DE" sz="2400" dirty="0">
                          <a:latin typeface="Calibri" panose="020F0502020204030204" pitchFamily="34" charset="0"/>
                          <a:ea typeface="Calibri" panose="020F0502020204030204" pitchFamily="34" charset="0"/>
                          <a:cs typeface="Calibri" panose="020F0502020204030204" pitchFamily="34" charset="0"/>
                        </a:rPr>
                        <a:t> </a:t>
                      </a:r>
                      <a:r>
                        <a:rPr lang="de-DE" sz="2400" dirty="0" err="1">
                          <a:latin typeface="Calibri" panose="020F0502020204030204" pitchFamily="34" charset="0"/>
                          <a:ea typeface="Calibri" panose="020F0502020204030204" pitchFamily="34" charset="0"/>
                          <a:cs typeface="Calibri" panose="020F0502020204030204" pitchFamily="34" charset="0"/>
                        </a:rPr>
                        <a:t>to</a:t>
                      </a:r>
                      <a:r>
                        <a:rPr lang="de-DE" sz="2400" dirty="0">
                          <a:latin typeface="Calibri" panose="020F0502020204030204" pitchFamily="34" charset="0"/>
                          <a:ea typeface="Calibri" panose="020F0502020204030204" pitchFamily="34" charset="0"/>
                          <a:cs typeface="Calibri" panose="020F0502020204030204" pitchFamily="34" charset="0"/>
                        </a:rPr>
                        <a:t> network </a:t>
                      </a:r>
                      <a:r>
                        <a:rPr lang="de-DE" sz="2400" dirty="0" err="1">
                          <a:latin typeface="Calibri" panose="020F0502020204030204" pitchFamily="34" charset="0"/>
                          <a:ea typeface="Calibri" panose="020F0502020204030204" pitchFamily="34" charset="0"/>
                          <a:cs typeface="Calibri" panose="020F0502020204030204" pitchFamily="34" charset="0"/>
                        </a:rPr>
                        <a:t>pressure</a:t>
                      </a:r>
                      <a:r>
                        <a:rPr lang="de-DE" sz="2400" dirty="0">
                          <a:latin typeface="Calibri" panose="020F0502020204030204" pitchFamily="34" charset="0"/>
                          <a:ea typeface="Calibri" panose="020F0502020204030204" pitchFamily="34" charset="0"/>
                          <a:cs typeface="Calibri" panose="020F0502020204030204" pitchFamily="34" charset="0"/>
                        </a:rPr>
                        <a:t> and </a:t>
                      </a:r>
                      <a:r>
                        <a:rPr lang="de-DE" sz="2400" dirty="0" err="1">
                          <a:latin typeface="Calibri" panose="020F0502020204030204" pitchFamily="34" charset="0"/>
                          <a:ea typeface="Calibri" panose="020F0502020204030204" pitchFamily="34" charset="0"/>
                          <a:cs typeface="Calibri" panose="020F0502020204030204" pitchFamily="34" charset="0"/>
                        </a:rPr>
                        <a:t>water</a:t>
                      </a:r>
                      <a:r>
                        <a:rPr lang="de-DE" sz="2400" dirty="0">
                          <a:latin typeface="Calibri" panose="020F0502020204030204" pitchFamily="34" charset="0"/>
                          <a:ea typeface="Calibri" panose="020F0502020204030204" pitchFamily="34" charset="0"/>
                          <a:cs typeface="Calibri" panose="020F0502020204030204" pitchFamily="34" charset="0"/>
                        </a:rPr>
                        <a:t>-quality </a:t>
                      </a:r>
                      <a:r>
                        <a:rPr lang="de-DE" sz="2400" dirty="0" err="1">
                          <a:latin typeface="Calibri" panose="020F0502020204030204" pitchFamily="34" charset="0"/>
                          <a:ea typeface="Calibri" panose="020F0502020204030204" pitchFamily="34" charset="0"/>
                          <a:cs typeface="Calibri" panose="020F0502020204030204" pitchFamily="34" charset="0"/>
                        </a:rPr>
                        <a:t>conditions</a:t>
                      </a:r>
                      <a:r>
                        <a:rPr lang="de-DE" sz="2400" dirty="0">
                          <a:latin typeface="Calibri" panose="020F0502020204030204" pitchFamily="34" charset="0"/>
                          <a:ea typeface="Calibri" panose="020F0502020204030204" pitchFamily="34" charset="0"/>
                          <a:cs typeface="Calibri" panose="020F0502020204030204" pitchFamily="34" charset="0"/>
                        </a:rPr>
                        <a:t>.</a:t>
                      </a:r>
                    </a:p>
                  </a:txBody>
                  <a:tcPr anchor="ctr"/>
                </a:tc>
                <a:tc>
                  <a:txBody>
                    <a:bodyPr/>
                    <a:lstStyle/>
                    <a:p>
                      <a:pPr>
                        <a:buNone/>
                      </a:pPr>
                      <a:r>
                        <a:rPr lang="de-DE" sz="2400" dirty="0" err="1">
                          <a:latin typeface="Calibri" panose="020F0502020204030204" pitchFamily="34" charset="0"/>
                          <a:ea typeface="Calibri" panose="020F0502020204030204" pitchFamily="34" charset="0"/>
                          <a:cs typeface="Calibri" panose="020F0502020204030204" pitchFamily="34" charset="0"/>
                        </a:rPr>
                        <a:t>Usually</a:t>
                      </a:r>
                      <a:r>
                        <a:rPr lang="de-DE" sz="2400" dirty="0">
                          <a:latin typeface="Calibri" panose="020F0502020204030204" pitchFamily="34" charset="0"/>
                          <a:ea typeface="Calibri" panose="020F0502020204030204" pitchFamily="34" charset="0"/>
                          <a:cs typeface="Calibri" panose="020F0502020204030204" pitchFamily="34" charset="0"/>
                        </a:rPr>
                        <a:t> </a:t>
                      </a:r>
                      <a:r>
                        <a:rPr lang="de-DE" sz="2400" dirty="0" err="1">
                          <a:latin typeface="Calibri" panose="020F0502020204030204" pitchFamily="34" charset="0"/>
                          <a:ea typeface="Calibri" panose="020F0502020204030204" pitchFamily="34" charset="0"/>
                          <a:cs typeface="Calibri" panose="020F0502020204030204" pitchFamily="34" charset="0"/>
                        </a:rPr>
                        <a:t>requires</a:t>
                      </a:r>
                      <a:r>
                        <a:rPr lang="de-DE" sz="2400" dirty="0">
                          <a:latin typeface="Calibri" panose="020F0502020204030204" pitchFamily="34" charset="0"/>
                          <a:ea typeface="Calibri" panose="020F0502020204030204" pitchFamily="34" charset="0"/>
                          <a:cs typeface="Calibri" panose="020F0502020204030204" pitchFamily="34" charset="0"/>
                        </a:rPr>
                        <a:t> a </a:t>
                      </a:r>
                      <a:r>
                        <a:rPr lang="de-DE" sz="2400" dirty="0" err="1">
                          <a:latin typeface="Calibri" panose="020F0502020204030204" pitchFamily="34" charset="0"/>
                          <a:ea typeface="Calibri" panose="020F0502020204030204" pitchFamily="34" charset="0"/>
                          <a:cs typeface="Calibri" panose="020F0502020204030204" pitchFamily="34" charset="0"/>
                        </a:rPr>
                        <a:t>secondary</a:t>
                      </a:r>
                      <a:r>
                        <a:rPr lang="de-DE" sz="2400" dirty="0">
                          <a:latin typeface="Calibri" panose="020F0502020204030204" pitchFamily="34" charset="0"/>
                          <a:ea typeface="Calibri" panose="020F0502020204030204" pitchFamily="34" charset="0"/>
                          <a:cs typeface="Calibri" panose="020F0502020204030204" pitchFamily="34" charset="0"/>
                        </a:rPr>
                        <a:t> pump and additional </a:t>
                      </a:r>
                      <a:r>
                        <a:rPr lang="de-DE" sz="2400" dirty="0" err="1">
                          <a:latin typeface="Calibri" panose="020F0502020204030204" pitchFamily="34" charset="0"/>
                          <a:ea typeface="Calibri" panose="020F0502020204030204" pitchFamily="34" charset="0"/>
                          <a:cs typeface="Calibri" panose="020F0502020204030204" pitchFamily="34" charset="0"/>
                        </a:rPr>
                        <a:t>controls</a:t>
                      </a:r>
                      <a:r>
                        <a:rPr lang="de-DE" sz="2400" dirty="0">
                          <a:latin typeface="Calibri" panose="020F0502020204030204" pitchFamily="34" charset="0"/>
                          <a:ea typeface="Calibri" panose="020F0502020204030204" pitchFamily="34" charset="0"/>
                          <a:cs typeface="Calibri" panose="020F0502020204030204" pitchFamily="34" charset="0"/>
                        </a:rPr>
                        <a:t>.</a:t>
                      </a:r>
                    </a:p>
                  </a:txBody>
                  <a:tcPr anchor="ctr"/>
                </a:tc>
                <a:extLst>
                  <a:ext uri="{0D108BD9-81ED-4DB2-BD59-A6C34878D82A}">
                    <a16:rowId xmlns:a16="http://schemas.microsoft.com/office/drawing/2014/main" val="1158705357"/>
                  </a:ext>
                </a:extLst>
              </a:tr>
            </a:tbl>
          </a:graphicData>
        </a:graphic>
      </p:graphicFrame>
    </p:spTree>
    <p:extLst>
      <p:ext uri="{BB962C8B-B14F-4D97-AF65-F5344CB8AC3E}">
        <p14:creationId xmlns:p14="http://schemas.microsoft.com/office/powerpoint/2010/main" val="41026361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8E64E26-3076-2D7C-EF42-04DB8944A642}"/>
              </a:ext>
            </a:extLst>
          </p:cNvPr>
          <p:cNvSpPr>
            <a:spLocks noGrp="1"/>
          </p:cNvSpPr>
          <p:nvPr>
            <p:ph type="body" sz="quarter" idx="30"/>
          </p:nvPr>
        </p:nvSpPr>
        <p:spPr>
          <a:xfrm>
            <a:off x="854280" y="656304"/>
            <a:ext cx="10483431" cy="1073642"/>
          </a:xfrm>
        </p:spPr>
        <p:txBody>
          <a:bodyPr/>
          <a:lstStyle/>
          <a:p>
            <a:r>
              <a:rPr lang="de-DE" dirty="0"/>
              <a:t>How an </a:t>
            </a:r>
            <a:r>
              <a:rPr lang="de-DE" dirty="0" err="1"/>
              <a:t>indirect</a:t>
            </a:r>
            <a:r>
              <a:rPr lang="de-DE" dirty="0"/>
              <a:t> </a:t>
            </a:r>
            <a:r>
              <a:rPr lang="de-DE" dirty="0" err="1"/>
              <a:t>substation</a:t>
            </a:r>
            <a:r>
              <a:rPr lang="de-DE" dirty="0"/>
              <a:t> </a:t>
            </a:r>
            <a:r>
              <a:rPr lang="de-DE" dirty="0" err="1"/>
              <a:t>works</a:t>
            </a:r>
            <a:r>
              <a:rPr lang="de-DE" dirty="0"/>
              <a:t> </a:t>
            </a:r>
            <a:br>
              <a:rPr lang="de-DE" dirty="0"/>
            </a:br>
            <a:r>
              <a:rPr lang="de-DE" sz="2400" dirty="0"/>
              <a:t>Primary </a:t>
            </a:r>
            <a:r>
              <a:rPr lang="de-DE" sz="2400" dirty="0" err="1"/>
              <a:t>side</a:t>
            </a:r>
            <a:r>
              <a:rPr lang="de-DE" sz="2400" dirty="0"/>
              <a:t> — </a:t>
            </a:r>
            <a:r>
              <a:rPr lang="de-DE" sz="2400" dirty="0" err="1"/>
              <a:t>district</a:t>
            </a:r>
            <a:r>
              <a:rPr lang="de-DE" sz="2400" dirty="0"/>
              <a:t> network. </a:t>
            </a:r>
            <a:r>
              <a:rPr lang="de-DE" sz="2400" dirty="0" err="1"/>
              <a:t>Secondary</a:t>
            </a:r>
            <a:r>
              <a:rPr lang="de-DE" sz="2400" dirty="0"/>
              <a:t> </a:t>
            </a:r>
            <a:r>
              <a:rPr lang="de-DE" sz="2400" dirty="0" err="1"/>
              <a:t>side</a:t>
            </a:r>
            <a:r>
              <a:rPr lang="de-DE" sz="2400" dirty="0"/>
              <a:t> — </a:t>
            </a:r>
            <a:r>
              <a:rPr lang="de-DE" sz="2400" dirty="0" err="1"/>
              <a:t>building</a:t>
            </a:r>
            <a:r>
              <a:rPr lang="de-DE" sz="2400" dirty="0"/>
              <a:t> </a:t>
            </a:r>
            <a:r>
              <a:rPr lang="de-DE" sz="2400" dirty="0" err="1"/>
              <a:t>system</a:t>
            </a:r>
            <a:endParaRPr lang="de-DE" sz="2400" dirty="0"/>
          </a:p>
          <a:p>
            <a:endParaRPr lang="de-DE" dirty="0"/>
          </a:p>
          <a:p>
            <a:endParaRPr lang="de-DE" dirty="0"/>
          </a:p>
          <a:p>
            <a:endParaRPr lang="de-DE" dirty="0"/>
          </a:p>
        </p:txBody>
      </p:sp>
      <p:pic>
        <p:nvPicPr>
          <p:cNvPr id="9" name="Picture 8">
            <a:extLst>
              <a:ext uri="{FF2B5EF4-FFF2-40B4-BE49-F238E27FC236}">
                <a16:creationId xmlns:a16="http://schemas.microsoft.com/office/drawing/2014/main" id="{5F374D02-5142-2DDF-CAD5-A02A9C188F4D}"/>
              </a:ext>
            </a:extLst>
          </p:cNvPr>
          <p:cNvPicPr>
            <a:picLocks noChangeAspect="1"/>
          </p:cNvPicPr>
          <p:nvPr/>
        </p:nvPicPr>
        <p:blipFill>
          <a:blip r:embed="rId3"/>
          <a:srcRect l="1208" t="24259" r="2002" b="29352"/>
          <a:stretch>
            <a:fillRect/>
          </a:stretch>
        </p:blipFill>
        <p:spPr>
          <a:xfrm>
            <a:off x="670438" y="2089150"/>
            <a:ext cx="10851123" cy="3467100"/>
          </a:xfrm>
          <a:prstGeom prst="rect">
            <a:avLst/>
          </a:prstGeom>
          <a:ln>
            <a:solidFill>
              <a:schemeClr val="tx1"/>
            </a:solidFill>
          </a:ln>
        </p:spPr>
      </p:pic>
    </p:spTree>
    <p:extLst>
      <p:ext uri="{BB962C8B-B14F-4D97-AF65-F5344CB8AC3E}">
        <p14:creationId xmlns:p14="http://schemas.microsoft.com/office/powerpoint/2010/main" val="16776756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EE733E71-04A2-03FF-5A70-D38D5A2AF7B4}"/>
              </a:ext>
            </a:extLst>
          </p:cNvPr>
          <p:cNvGraphicFramePr>
            <a:graphicFrameLocks noGrp="1"/>
          </p:cNvGraphicFramePr>
          <p:nvPr>
            <p:extLst>
              <p:ext uri="{D42A27DB-BD31-4B8C-83A1-F6EECF244321}">
                <p14:modId xmlns:p14="http://schemas.microsoft.com/office/powerpoint/2010/main" val="2662938667"/>
              </p:ext>
            </p:extLst>
          </p:nvPr>
        </p:nvGraphicFramePr>
        <p:xfrm>
          <a:off x="1055994" y="1427603"/>
          <a:ext cx="10080000" cy="4907280"/>
        </p:xfrm>
        <a:graphic>
          <a:graphicData uri="http://schemas.openxmlformats.org/drawingml/2006/table">
            <a:tbl>
              <a:tblPr firstRow="1" bandRow="1">
                <a:tableStyleId>{F2DE63D5-997A-4646-A377-4702673A728D}</a:tableStyleId>
              </a:tblPr>
              <a:tblGrid>
                <a:gridCol w="2520000">
                  <a:extLst>
                    <a:ext uri="{9D8B030D-6E8A-4147-A177-3AD203B41FA5}">
                      <a16:colId xmlns:a16="http://schemas.microsoft.com/office/drawing/2014/main" val="2064428583"/>
                    </a:ext>
                  </a:extLst>
                </a:gridCol>
                <a:gridCol w="3240000">
                  <a:extLst>
                    <a:ext uri="{9D8B030D-6E8A-4147-A177-3AD203B41FA5}">
                      <a16:colId xmlns:a16="http://schemas.microsoft.com/office/drawing/2014/main" val="289579565"/>
                    </a:ext>
                  </a:extLst>
                </a:gridCol>
                <a:gridCol w="4320000">
                  <a:extLst>
                    <a:ext uri="{9D8B030D-6E8A-4147-A177-3AD203B41FA5}">
                      <a16:colId xmlns:a16="http://schemas.microsoft.com/office/drawing/2014/main" val="1871550761"/>
                    </a:ext>
                  </a:extLst>
                </a:gridCol>
              </a:tblGrid>
              <a:tr h="370840">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Component</a:t>
                      </a:r>
                    </a:p>
                  </a:txBody>
                  <a:tcPr anchor="ctr"/>
                </a:tc>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Function</a:t>
                      </a:r>
                    </a:p>
                  </a:txBody>
                  <a:tcPr anchor="ctr"/>
                </a:tc>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Basic check</a:t>
                      </a:r>
                    </a:p>
                  </a:txBody>
                  <a:tcPr anchor="ctr"/>
                </a:tc>
                <a:extLst>
                  <a:ext uri="{0D108BD9-81ED-4DB2-BD59-A6C34878D82A}">
                    <a16:rowId xmlns:a16="http://schemas.microsoft.com/office/drawing/2014/main" val="2988178363"/>
                  </a:ext>
                </a:extLst>
              </a:tr>
              <a:tr h="370840">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Plate heat exchanger</a:t>
                      </a:r>
                    </a:p>
                  </a:txBody>
                  <a:tcPr anchor="ctr"/>
                </a:tc>
                <a:tc>
                  <a:txBody>
                    <a:bodyPr/>
                    <a:lstStyle/>
                    <a:p>
                      <a:pPr>
                        <a:buNone/>
                      </a:pPr>
                      <a:r>
                        <a:rPr lang="de-DE" sz="2000" dirty="0">
                          <a:latin typeface="Calibri" panose="020F0502020204030204" pitchFamily="34" charset="0"/>
                          <a:ea typeface="Calibri" panose="020F0502020204030204" pitchFamily="34" charset="0"/>
                          <a:cs typeface="Calibri" panose="020F0502020204030204" pitchFamily="34" charset="0"/>
                        </a:rPr>
                        <a:t>Transfers </a:t>
                      </a:r>
                      <a:r>
                        <a:rPr lang="de-DE" sz="2000" dirty="0" err="1">
                          <a:latin typeface="Calibri" panose="020F0502020204030204" pitchFamily="34" charset="0"/>
                          <a:ea typeface="Calibri" panose="020F0502020204030204" pitchFamily="34" charset="0"/>
                          <a:cs typeface="Calibri" panose="020F0502020204030204" pitchFamily="34" charset="0"/>
                        </a:rPr>
                        <a:t>heat</a:t>
                      </a:r>
                      <a:r>
                        <a:rPr lang="de-DE" sz="2000" dirty="0">
                          <a:latin typeface="Calibri" panose="020F0502020204030204" pitchFamily="34" charset="0"/>
                          <a:ea typeface="Calibri" panose="020F0502020204030204" pitchFamily="34" charset="0"/>
                          <a:cs typeface="Calibri" panose="020F0502020204030204" pitchFamily="34" charset="0"/>
                        </a:rPr>
                        <a:t> </a:t>
                      </a:r>
                      <a:r>
                        <a:rPr lang="de-DE" sz="2000" dirty="0" err="1">
                          <a:latin typeface="Calibri" panose="020F0502020204030204" pitchFamily="34" charset="0"/>
                          <a:ea typeface="Calibri" panose="020F0502020204030204" pitchFamily="34" charset="0"/>
                          <a:cs typeface="Calibri" panose="020F0502020204030204" pitchFamily="34" charset="0"/>
                        </a:rPr>
                        <a:t>without</a:t>
                      </a:r>
                      <a:r>
                        <a:rPr lang="de-DE" sz="2000" dirty="0">
                          <a:latin typeface="Calibri" panose="020F0502020204030204" pitchFamily="34" charset="0"/>
                          <a:ea typeface="Calibri" panose="020F0502020204030204" pitchFamily="34" charset="0"/>
                          <a:cs typeface="Calibri" panose="020F0502020204030204" pitchFamily="34" charset="0"/>
                        </a:rPr>
                        <a:t> </a:t>
                      </a:r>
                      <a:r>
                        <a:rPr lang="de-DE" sz="2000" dirty="0" err="1">
                          <a:latin typeface="Calibri" panose="020F0502020204030204" pitchFamily="34" charset="0"/>
                          <a:ea typeface="Calibri" panose="020F0502020204030204" pitchFamily="34" charset="0"/>
                          <a:cs typeface="Calibri" panose="020F0502020204030204" pitchFamily="34" charset="0"/>
                        </a:rPr>
                        <a:t>mixing</a:t>
                      </a:r>
                      <a:r>
                        <a:rPr lang="de-DE" sz="2000" dirty="0">
                          <a:latin typeface="Calibri" panose="020F0502020204030204" pitchFamily="34" charset="0"/>
                          <a:ea typeface="Calibri" panose="020F0502020204030204" pitchFamily="34" charset="0"/>
                          <a:cs typeface="Calibri" panose="020F0502020204030204" pitchFamily="34" charset="0"/>
                        </a:rPr>
                        <a:t> </a:t>
                      </a:r>
                      <a:r>
                        <a:rPr lang="de-DE" sz="2000" dirty="0" err="1">
                          <a:latin typeface="Calibri" panose="020F0502020204030204" pitchFamily="34" charset="0"/>
                          <a:ea typeface="Calibri" panose="020F0502020204030204" pitchFamily="34" charset="0"/>
                          <a:cs typeface="Calibri" panose="020F0502020204030204" pitchFamily="34" charset="0"/>
                        </a:rPr>
                        <a:t>fluids</a:t>
                      </a:r>
                      <a:endParaRPr lang="de-DE" sz="20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Correct connections, labels and access</a:t>
                      </a:r>
                    </a:p>
                  </a:txBody>
                  <a:tcPr anchor="ctr"/>
                </a:tc>
                <a:extLst>
                  <a:ext uri="{0D108BD9-81ED-4DB2-BD59-A6C34878D82A}">
                    <a16:rowId xmlns:a16="http://schemas.microsoft.com/office/drawing/2014/main" val="3437928216"/>
                  </a:ext>
                </a:extLst>
              </a:tr>
              <a:tr h="370840">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Control valve and actuator</a:t>
                      </a:r>
                    </a:p>
                  </a:txBody>
                  <a:tcPr anchor="ctr"/>
                </a:tc>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Modulates primary flow</a:t>
                      </a:r>
                    </a:p>
                  </a:txBody>
                  <a:tcPr anchor="ctr"/>
                </a:tc>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Direction, actuator and wiring</a:t>
                      </a:r>
                    </a:p>
                  </a:txBody>
                  <a:tcPr anchor="ctr"/>
                </a:tc>
                <a:extLst>
                  <a:ext uri="{0D108BD9-81ED-4DB2-BD59-A6C34878D82A}">
                    <a16:rowId xmlns:a16="http://schemas.microsoft.com/office/drawing/2014/main" val="2450291118"/>
                  </a:ext>
                </a:extLst>
              </a:tr>
              <a:tr h="370840">
                <a:tc>
                  <a:txBody>
                    <a:bodyPr/>
                    <a:lstStyle/>
                    <a:p>
                      <a:pPr>
                        <a:buNone/>
                      </a:pPr>
                      <a:r>
                        <a:rPr lang="de-DE" sz="2000" dirty="0">
                          <a:latin typeface="Calibri" panose="020F0502020204030204" pitchFamily="34" charset="0"/>
                          <a:ea typeface="Calibri" panose="020F0502020204030204" pitchFamily="34" charset="0"/>
                          <a:cs typeface="Calibri" panose="020F0502020204030204" pitchFamily="34" charset="0"/>
                        </a:rPr>
                        <a:t>Differential-</a:t>
                      </a:r>
                      <a:r>
                        <a:rPr lang="de-DE" sz="2000" dirty="0" err="1">
                          <a:latin typeface="Calibri" panose="020F0502020204030204" pitchFamily="34" charset="0"/>
                          <a:ea typeface="Calibri" panose="020F0502020204030204" pitchFamily="34" charset="0"/>
                          <a:cs typeface="Calibri" panose="020F0502020204030204" pitchFamily="34" charset="0"/>
                        </a:rPr>
                        <a:t>pressure</a:t>
                      </a:r>
                      <a:r>
                        <a:rPr lang="de-DE" sz="2000" dirty="0">
                          <a:latin typeface="Calibri" panose="020F0502020204030204" pitchFamily="34" charset="0"/>
                          <a:ea typeface="Calibri" panose="020F0502020204030204" pitchFamily="34" charset="0"/>
                          <a:cs typeface="Calibri" panose="020F0502020204030204" pitchFamily="34" charset="0"/>
                        </a:rPr>
                        <a:t> </a:t>
                      </a:r>
                      <a:r>
                        <a:rPr lang="de-DE" sz="2000" dirty="0" err="1">
                          <a:latin typeface="Calibri" panose="020F0502020204030204" pitchFamily="34" charset="0"/>
                          <a:ea typeface="Calibri" panose="020F0502020204030204" pitchFamily="34" charset="0"/>
                          <a:cs typeface="Calibri" panose="020F0502020204030204" pitchFamily="34" charset="0"/>
                        </a:rPr>
                        <a:t>controller</a:t>
                      </a:r>
                      <a:endParaRPr lang="de-DE" sz="20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buNone/>
                      </a:pPr>
                      <a:r>
                        <a:rPr lang="en-US" sz="2000" dirty="0">
                          <a:latin typeface="Calibri" panose="020F0502020204030204" pitchFamily="34" charset="0"/>
                          <a:ea typeface="Calibri" panose="020F0502020204030204" pitchFamily="34" charset="0"/>
                          <a:cs typeface="Calibri" panose="020F0502020204030204" pitchFamily="34" charset="0"/>
                        </a:rPr>
                        <a:t>Maintains a selected differential pressure across a defined section</a:t>
                      </a:r>
                      <a:endParaRPr lang="de-DE" sz="20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buNone/>
                      </a:pPr>
                      <a:r>
                        <a:rPr lang="de-DE" sz="2000" dirty="0" err="1">
                          <a:latin typeface="Calibri" panose="020F0502020204030204" pitchFamily="34" charset="0"/>
                          <a:ea typeface="Calibri" panose="020F0502020204030204" pitchFamily="34" charset="0"/>
                          <a:cs typeface="Calibri" panose="020F0502020204030204" pitchFamily="34" charset="0"/>
                        </a:rPr>
                        <a:t>Direction</a:t>
                      </a:r>
                      <a:r>
                        <a:rPr lang="de-DE" sz="2000" dirty="0">
                          <a:latin typeface="Calibri" panose="020F0502020204030204" pitchFamily="34" charset="0"/>
                          <a:ea typeface="Calibri" panose="020F0502020204030204" pitchFamily="34" charset="0"/>
                          <a:cs typeface="Calibri" panose="020F0502020204030204" pitchFamily="34" charset="0"/>
                        </a:rPr>
                        <a:t> and </a:t>
                      </a:r>
                      <a:r>
                        <a:rPr lang="de-DE" sz="2000" dirty="0" err="1">
                          <a:latin typeface="Calibri" panose="020F0502020204030204" pitchFamily="34" charset="0"/>
                          <a:ea typeface="Calibri" panose="020F0502020204030204" pitchFamily="34" charset="0"/>
                          <a:cs typeface="Calibri" panose="020F0502020204030204" pitchFamily="34" charset="0"/>
                        </a:rPr>
                        <a:t>setpoint</a:t>
                      </a:r>
                      <a:endParaRPr lang="de-DE" sz="2000" dirty="0">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1481284904"/>
                  </a:ext>
                </a:extLst>
              </a:tr>
              <a:tr h="370840">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Secondary pump</a:t>
                      </a:r>
                    </a:p>
                  </a:txBody>
                  <a:tcPr anchor="ctr"/>
                </a:tc>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Circulates building-side water</a:t>
                      </a:r>
                    </a:p>
                  </a:txBody>
                  <a:tcPr anchor="ctr"/>
                </a:tc>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Direction, identification and control mode</a:t>
                      </a:r>
                    </a:p>
                  </a:txBody>
                  <a:tcPr anchor="ctr"/>
                </a:tc>
                <a:extLst>
                  <a:ext uri="{0D108BD9-81ED-4DB2-BD59-A6C34878D82A}">
                    <a16:rowId xmlns:a16="http://schemas.microsoft.com/office/drawing/2014/main" val="559694682"/>
                  </a:ext>
                </a:extLst>
              </a:tr>
              <a:tr h="370840">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Strainer/dirt separator</a:t>
                      </a:r>
                    </a:p>
                  </a:txBody>
                  <a:tcPr anchor="ctr"/>
                </a:tc>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Protects equipment from debris</a:t>
                      </a:r>
                    </a:p>
                  </a:txBody>
                  <a:tcPr anchor="ctr"/>
                </a:tc>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Accessible and cleanable</a:t>
                      </a:r>
                    </a:p>
                  </a:txBody>
                  <a:tcPr anchor="ctr"/>
                </a:tc>
                <a:extLst>
                  <a:ext uri="{0D108BD9-81ED-4DB2-BD59-A6C34878D82A}">
                    <a16:rowId xmlns:a16="http://schemas.microsoft.com/office/drawing/2014/main" val="1792861428"/>
                  </a:ext>
                </a:extLst>
              </a:tr>
              <a:tr h="370840">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Heat meter and sensors</a:t>
                      </a:r>
                    </a:p>
                  </a:txBody>
                  <a:tcPr anchor="ctr"/>
                </a:tc>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Measure transferred energy</a:t>
                      </a:r>
                    </a:p>
                  </a:txBody>
                  <a:tcPr anchor="ctr"/>
                </a:tc>
                <a:tc>
                  <a:txBody>
                    <a:bodyPr/>
                    <a:lstStyle/>
                    <a:p>
                      <a:pPr>
                        <a:buNone/>
                      </a:pPr>
                      <a:r>
                        <a:rPr lang="de-DE" sz="2000" dirty="0" err="1">
                          <a:latin typeface="Calibri" panose="020F0502020204030204" pitchFamily="34" charset="0"/>
                          <a:ea typeface="Calibri" panose="020F0502020204030204" pitchFamily="34" charset="0"/>
                          <a:cs typeface="Calibri" panose="020F0502020204030204" pitchFamily="34" charset="0"/>
                        </a:rPr>
                        <a:t>Direction</a:t>
                      </a:r>
                      <a:r>
                        <a:rPr lang="de-DE" sz="2000" dirty="0">
                          <a:latin typeface="Calibri" panose="020F0502020204030204" pitchFamily="34" charset="0"/>
                          <a:ea typeface="Calibri" panose="020F0502020204030204" pitchFamily="34" charset="0"/>
                          <a:cs typeface="Calibri" panose="020F0502020204030204" pitchFamily="34" charset="0"/>
                        </a:rPr>
                        <a:t>, </a:t>
                      </a:r>
                      <a:r>
                        <a:rPr lang="de-DE" sz="2000" dirty="0" err="1">
                          <a:latin typeface="Calibri" panose="020F0502020204030204" pitchFamily="34" charset="0"/>
                          <a:ea typeface="Calibri" panose="020F0502020204030204" pitchFamily="34" charset="0"/>
                          <a:cs typeface="Calibri" panose="020F0502020204030204" pitchFamily="34" charset="0"/>
                        </a:rPr>
                        <a:t>meter</a:t>
                      </a:r>
                      <a:r>
                        <a:rPr lang="de-DE" sz="2000" dirty="0">
                          <a:latin typeface="Calibri" panose="020F0502020204030204" pitchFamily="34" charset="0"/>
                          <a:ea typeface="Calibri" panose="020F0502020204030204" pitchFamily="34" charset="0"/>
                          <a:cs typeface="Calibri" panose="020F0502020204030204" pitchFamily="34" charset="0"/>
                        </a:rPr>
                        <a:t> ID and </a:t>
                      </a:r>
                      <a:r>
                        <a:rPr lang="de-DE" sz="2000" dirty="0" err="1">
                          <a:latin typeface="Calibri" panose="020F0502020204030204" pitchFamily="34" charset="0"/>
                          <a:ea typeface="Calibri" panose="020F0502020204030204" pitchFamily="34" charset="0"/>
                          <a:cs typeface="Calibri" panose="020F0502020204030204" pitchFamily="34" charset="0"/>
                        </a:rPr>
                        <a:t>sensor</a:t>
                      </a:r>
                      <a:r>
                        <a:rPr lang="de-DE" sz="2000" dirty="0">
                          <a:latin typeface="Calibri" panose="020F0502020204030204" pitchFamily="34" charset="0"/>
                          <a:ea typeface="Calibri" panose="020F0502020204030204" pitchFamily="34" charset="0"/>
                          <a:cs typeface="Calibri" panose="020F0502020204030204" pitchFamily="34" charset="0"/>
                        </a:rPr>
                        <a:t> </a:t>
                      </a:r>
                      <a:r>
                        <a:rPr lang="de-DE" sz="2000" dirty="0" err="1">
                          <a:latin typeface="Calibri" panose="020F0502020204030204" pitchFamily="34" charset="0"/>
                          <a:ea typeface="Calibri" panose="020F0502020204030204" pitchFamily="34" charset="0"/>
                          <a:cs typeface="Calibri" panose="020F0502020204030204" pitchFamily="34" charset="0"/>
                        </a:rPr>
                        <a:t>positions</a:t>
                      </a:r>
                      <a:endParaRPr lang="de-DE" sz="2000" dirty="0">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2020616548"/>
                  </a:ext>
                </a:extLst>
              </a:tr>
            </a:tbl>
          </a:graphicData>
        </a:graphic>
      </p:graphicFrame>
      <p:sp>
        <p:nvSpPr>
          <p:cNvPr id="5" name="Text Placeholder 1">
            <a:extLst>
              <a:ext uri="{FF2B5EF4-FFF2-40B4-BE49-F238E27FC236}">
                <a16:creationId xmlns:a16="http://schemas.microsoft.com/office/drawing/2014/main" id="{33EBF60F-4CB3-7D63-F48C-8FBFE785A8E5}"/>
              </a:ext>
            </a:extLst>
          </p:cNvPr>
          <p:cNvSpPr>
            <a:spLocks noGrp="1"/>
          </p:cNvSpPr>
          <p:nvPr>
            <p:ph type="body" sz="quarter" idx="30"/>
          </p:nvPr>
        </p:nvSpPr>
        <p:spPr>
          <a:xfrm>
            <a:off x="854279" y="623338"/>
            <a:ext cx="10483431" cy="804265"/>
          </a:xfrm>
        </p:spPr>
        <p:txBody>
          <a:bodyPr/>
          <a:lstStyle/>
          <a:p>
            <a:r>
              <a:rPr lang="de-DE" dirty="0"/>
              <a:t>Common </a:t>
            </a:r>
            <a:r>
              <a:rPr lang="de-DE" dirty="0" err="1"/>
              <a:t>components</a:t>
            </a:r>
            <a:r>
              <a:rPr lang="de-DE" dirty="0"/>
              <a:t> in an </a:t>
            </a:r>
            <a:r>
              <a:rPr lang="de-DE" dirty="0" err="1"/>
              <a:t>indirect</a:t>
            </a:r>
            <a:r>
              <a:rPr lang="de-DE" dirty="0"/>
              <a:t> </a:t>
            </a:r>
            <a:r>
              <a:rPr lang="de-DE" dirty="0" err="1"/>
              <a:t>substation</a:t>
            </a:r>
            <a:endParaRPr lang="de-DE" dirty="0"/>
          </a:p>
        </p:txBody>
      </p:sp>
    </p:spTree>
    <p:extLst>
      <p:ext uri="{BB962C8B-B14F-4D97-AF65-F5344CB8AC3E}">
        <p14:creationId xmlns:p14="http://schemas.microsoft.com/office/powerpoint/2010/main" val="4801035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229E63-B8A5-AEA8-4EAB-F8B7213EA501}"/>
              </a:ext>
            </a:extLst>
          </p:cNvPr>
          <p:cNvSpPr>
            <a:spLocks noGrp="1"/>
          </p:cNvSpPr>
          <p:nvPr>
            <p:ph type="body" sz="quarter" idx="30"/>
          </p:nvPr>
        </p:nvSpPr>
        <p:spPr/>
        <p:txBody>
          <a:bodyPr/>
          <a:lstStyle/>
          <a:p>
            <a:r>
              <a:rPr lang="de-DE" dirty="0"/>
              <a:t>Basic </a:t>
            </a:r>
            <a:r>
              <a:rPr lang="de-DE" dirty="0" err="1"/>
              <a:t>substation</a:t>
            </a:r>
            <a:r>
              <a:rPr lang="de-DE" dirty="0"/>
              <a:t> </a:t>
            </a:r>
            <a:r>
              <a:rPr lang="de-DE" dirty="0" err="1"/>
              <a:t>checks</a:t>
            </a:r>
            <a:r>
              <a:rPr lang="de-DE" dirty="0"/>
              <a:t> (1)</a:t>
            </a:r>
          </a:p>
        </p:txBody>
      </p:sp>
      <p:sp>
        <p:nvSpPr>
          <p:cNvPr id="3" name="Text Placeholder 2">
            <a:extLst>
              <a:ext uri="{FF2B5EF4-FFF2-40B4-BE49-F238E27FC236}">
                <a16:creationId xmlns:a16="http://schemas.microsoft.com/office/drawing/2014/main" id="{92D2BB93-2C85-084E-B24C-5337ECCDFAA5}"/>
              </a:ext>
            </a:extLst>
          </p:cNvPr>
          <p:cNvSpPr>
            <a:spLocks noGrp="1"/>
          </p:cNvSpPr>
          <p:nvPr>
            <p:ph type="body" sz="quarter" idx="48"/>
          </p:nvPr>
        </p:nvSpPr>
        <p:spPr/>
        <p:txBody>
          <a:bodyPr/>
          <a:lstStyle/>
          <a:p>
            <a:r>
              <a:rPr lang="de-DE" sz="2000" b="1" dirty="0"/>
              <a:t>1. </a:t>
            </a:r>
            <a:r>
              <a:rPr lang="de-DE" sz="2000" b="1" dirty="0" err="1"/>
              <a:t>Identify</a:t>
            </a:r>
            <a:endParaRPr lang="de-DE" sz="2000" b="1" dirty="0"/>
          </a:p>
          <a:p>
            <a:pPr marL="342900" indent="-342900">
              <a:buFont typeface="Arial" panose="020B0604020202020204" pitchFamily="34" charset="0"/>
              <a:buChar char="•"/>
            </a:pPr>
            <a:r>
              <a:rPr lang="de-DE" sz="2000" dirty="0" err="1"/>
              <a:t>Is</a:t>
            </a:r>
            <a:r>
              <a:rPr lang="de-DE" sz="2000" dirty="0"/>
              <a:t> </a:t>
            </a:r>
            <a:r>
              <a:rPr lang="de-DE" sz="2000" dirty="0" err="1"/>
              <a:t>the</a:t>
            </a:r>
            <a:r>
              <a:rPr lang="de-DE" sz="2000" dirty="0"/>
              <a:t> </a:t>
            </a:r>
            <a:r>
              <a:rPr lang="de-DE" sz="2000" dirty="0" err="1"/>
              <a:t>connection</a:t>
            </a:r>
            <a:r>
              <a:rPr lang="de-DE" sz="2000" dirty="0"/>
              <a:t> </a:t>
            </a:r>
            <a:r>
              <a:rPr lang="de-DE" sz="2000" dirty="0" err="1"/>
              <a:t>direct</a:t>
            </a:r>
            <a:r>
              <a:rPr lang="de-DE" sz="2000" dirty="0"/>
              <a:t> </a:t>
            </a:r>
            <a:r>
              <a:rPr lang="de-DE" sz="2000" dirty="0" err="1"/>
              <a:t>or</a:t>
            </a:r>
            <a:r>
              <a:rPr lang="de-DE" sz="2000" dirty="0"/>
              <a:t> </a:t>
            </a:r>
            <a:r>
              <a:rPr lang="de-DE" sz="2000" dirty="0" err="1"/>
              <a:t>indirect</a:t>
            </a:r>
            <a:r>
              <a:rPr lang="de-DE" sz="2000" dirty="0"/>
              <a:t>? </a:t>
            </a:r>
          </a:p>
          <a:p>
            <a:pPr marL="342900" indent="-342900">
              <a:buFont typeface="Arial" panose="020B0604020202020204" pitchFamily="34" charset="0"/>
              <a:buChar char="•"/>
            </a:pPr>
            <a:r>
              <a:rPr lang="de-DE" sz="2000" dirty="0"/>
              <a:t>Do </a:t>
            </a:r>
            <a:r>
              <a:rPr lang="de-DE" sz="2000" dirty="0" err="1"/>
              <a:t>the</a:t>
            </a:r>
            <a:r>
              <a:rPr lang="de-DE" sz="2000" dirty="0"/>
              <a:t> </a:t>
            </a:r>
            <a:r>
              <a:rPr lang="de-DE" sz="2000" dirty="0" err="1"/>
              <a:t>installed</a:t>
            </a:r>
            <a:r>
              <a:rPr lang="de-DE" sz="2000" dirty="0"/>
              <a:t> </a:t>
            </a:r>
            <a:r>
              <a:rPr lang="de-DE" sz="2000" dirty="0" err="1"/>
              <a:t>components</a:t>
            </a:r>
            <a:r>
              <a:rPr lang="de-DE" sz="2000" dirty="0"/>
              <a:t> match </a:t>
            </a:r>
            <a:r>
              <a:rPr lang="de-DE" sz="2000" dirty="0" err="1"/>
              <a:t>the</a:t>
            </a:r>
            <a:r>
              <a:rPr lang="de-DE" sz="2000" dirty="0"/>
              <a:t> </a:t>
            </a:r>
            <a:r>
              <a:rPr lang="de-DE" sz="2000" dirty="0" err="1"/>
              <a:t>approved</a:t>
            </a:r>
            <a:r>
              <a:rPr lang="de-DE" sz="2000" dirty="0"/>
              <a:t> </a:t>
            </a:r>
            <a:r>
              <a:rPr lang="de-DE" sz="2000" dirty="0" err="1"/>
              <a:t>schematic</a:t>
            </a:r>
            <a:r>
              <a:rPr lang="de-DE" sz="2000" dirty="0"/>
              <a:t>? </a:t>
            </a:r>
          </a:p>
          <a:p>
            <a:pPr marL="342900" indent="-342900">
              <a:buFont typeface="Arial" panose="020B0604020202020204" pitchFamily="34" charset="0"/>
              <a:buChar char="•"/>
            </a:pPr>
            <a:r>
              <a:rPr lang="de-DE" sz="2000" dirty="0"/>
              <a:t>Are </a:t>
            </a:r>
            <a:r>
              <a:rPr lang="de-DE" sz="2000" dirty="0" err="1"/>
              <a:t>primary</a:t>
            </a:r>
            <a:r>
              <a:rPr lang="de-DE" sz="2000" dirty="0"/>
              <a:t> and </a:t>
            </a:r>
            <a:r>
              <a:rPr lang="de-DE" sz="2000" dirty="0" err="1"/>
              <a:t>secondary</a:t>
            </a:r>
            <a:r>
              <a:rPr lang="de-DE" sz="2000" dirty="0"/>
              <a:t> </a:t>
            </a:r>
            <a:r>
              <a:rPr lang="de-DE" sz="2000" dirty="0" err="1"/>
              <a:t>circuits</a:t>
            </a:r>
            <a:r>
              <a:rPr lang="de-DE" sz="2000" dirty="0"/>
              <a:t> </a:t>
            </a:r>
            <a:r>
              <a:rPr lang="de-DE" sz="2000" dirty="0" err="1"/>
              <a:t>clearly</a:t>
            </a:r>
            <a:r>
              <a:rPr lang="de-DE" sz="2000" dirty="0"/>
              <a:t> </a:t>
            </a:r>
            <a:r>
              <a:rPr lang="de-DE" sz="2000" dirty="0" err="1"/>
              <a:t>labelled</a:t>
            </a:r>
            <a:r>
              <a:rPr lang="de-DE" sz="2000" dirty="0"/>
              <a:t>?</a:t>
            </a:r>
          </a:p>
          <a:p>
            <a:r>
              <a:rPr lang="de-DE" sz="2000" b="1" dirty="0"/>
              <a:t>2. </a:t>
            </a:r>
            <a:r>
              <a:rPr lang="de-DE" sz="2000" b="1" dirty="0" err="1"/>
              <a:t>Inspect</a:t>
            </a:r>
            <a:endParaRPr lang="de-DE" sz="2000" b="1" dirty="0"/>
          </a:p>
          <a:p>
            <a:pPr marL="342900" indent="-342900">
              <a:buFont typeface="Arial" panose="020B0604020202020204" pitchFamily="34" charset="0"/>
              <a:buChar char="•"/>
            </a:pPr>
            <a:r>
              <a:rPr lang="de-DE" sz="2000" dirty="0"/>
              <a:t>Are </a:t>
            </a:r>
            <a:r>
              <a:rPr lang="de-DE" sz="2000" dirty="0" err="1"/>
              <a:t>flow</a:t>
            </a:r>
            <a:r>
              <a:rPr lang="de-DE" sz="2000" dirty="0"/>
              <a:t> </a:t>
            </a:r>
            <a:r>
              <a:rPr lang="de-DE" sz="2000" dirty="0" err="1"/>
              <a:t>directions</a:t>
            </a:r>
            <a:r>
              <a:rPr lang="de-DE" sz="2000" dirty="0"/>
              <a:t> and </a:t>
            </a:r>
            <a:r>
              <a:rPr lang="de-DE" sz="2000" dirty="0" err="1"/>
              <a:t>component</a:t>
            </a:r>
            <a:r>
              <a:rPr lang="de-DE" sz="2000" dirty="0"/>
              <a:t> </a:t>
            </a:r>
            <a:r>
              <a:rPr lang="de-DE" sz="2000" dirty="0" err="1"/>
              <a:t>orientations</a:t>
            </a:r>
            <a:r>
              <a:rPr lang="de-DE" sz="2000" dirty="0"/>
              <a:t> </a:t>
            </a:r>
            <a:r>
              <a:rPr lang="de-DE" sz="2000" dirty="0" err="1"/>
              <a:t>correct</a:t>
            </a:r>
            <a:r>
              <a:rPr lang="de-DE" sz="2000" dirty="0"/>
              <a:t>? </a:t>
            </a:r>
          </a:p>
          <a:p>
            <a:pPr marL="342900" indent="-342900">
              <a:buFont typeface="Arial" panose="020B0604020202020204" pitchFamily="34" charset="0"/>
              <a:buChar char="•"/>
            </a:pPr>
            <a:r>
              <a:rPr lang="de-DE" sz="2000" dirty="0"/>
              <a:t>Are </a:t>
            </a:r>
            <a:r>
              <a:rPr lang="de-DE" sz="2000" dirty="0" err="1"/>
              <a:t>isolation</a:t>
            </a:r>
            <a:r>
              <a:rPr lang="de-DE" sz="2000" dirty="0"/>
              <a:t>, </a:t>
            </a:r>
            <a:r>
              <a:rPr lang="de-DE" sz="2000" dirty="0" err="1"/>
              <a:t>venting</a:t>
            </a:r>
            <a:r>
              <a:rPr lang="de-DE" sz="2000" dirty="0"/>
              <a:t> and </a:t>
            </a:r>
            <a:r>
              <a:rPr lang="de-DE" sz="2000" dirty="0" err="1"/>
              <a:t>draining</a:t>
            </a:r>
            <a:r>
              <a:rPr lang="de-DE" sz="2000" dirty="0"/>
              <a:t> </a:t>
            </a:r>
            <a:r>
              <a:rPr lang="de-DE" sz="2000" dirty="0" err="1"/>
              <a:t>points</a:t>
            </a:r>
            <a:r>
              <a:rPr lang="de-DE" sz="2000" dirty="0"/>
              <a:t> </a:t>
            </a:r>
            <a:r>
              <a:rPr lang="de-DE" sz="2000" dirty="0" err="1"/>
              <a:t>accessible</a:t>
            </a:r>
            <a:r>
              <a:rPr lang="de-DE" sz="2000" dirty="0"/>
              <a:t>? </a:t>
            </a:r>
          </a:p>
          <a:p>
            <a:pPr marL="342900" indent="-342900">
              <a:buFont typeface="Arial" panose="020B0604020202020204" pitchFamily="34" charset="0"/>
              <a:buChar char="•"/>
            </a:pPr>
            <a:r>
              <a:rPr lang="de-DE" sz="2000" dirty="0" err="1"/>
              <a:t>Is</a:t>
            </a:r>
            <a:r>
              <a:rPr lang="de-DE" sz="2000" dirty="0"/>
              <a:t> </a:t>
            </a:r>
            <a:r>
              <a:rPr lang="de-DE" sz="2000" dirty="0" err="1"/>
              <a:t>equipment</a:t>
            </a:r>
            <a:r>
              <a:rPr lang="de-DE" sz="2000" dirty="0"/>
              <a:t> </a:t>
            </a:r>
            <a:r>
              <a:rPr lang="de-DE" sz="2000" dirty="0" err="1"/>
              <a:t>supported</a:t>
            </a:r>
            <a:r>
              <a:rPr lang="de-DE" sz="2000" dirty="0"/>
              <a:t>, </a:t>
            </a:r>
            <a:r>
              <a:rPr lang="de-DE" sz="2000" dirty="0" err="1"/>
              <a:t>insulated</a:t>
            </a:r>
            <a:r>
              <a:rPr lang="de-DE" sz="2000" dirty="0"/>
              <a:t> and </a:t>
            </a:r>
            <a:r>
              <a:rPr lang="de-DE" sz="2000" dirty="0" err="1"/>
              <a:t>free</a:t>
            </a:r>
            <a:r>
              <a:rPr lang="de-DE" sz="2000" dirty="0"/>
              <a:t> </a:t>
            </a:r>
            <a:r>
              <a:rPr lang="de-DE" sz="2000" dirty="0" err="1"/>
              <a:t>from</a:t>
            </a:r>
            <a:r>
              <a:rPr lang="de-DE" sz="2000" dirty="0"/>
              <a:t> visible </a:t>
            </a:r>
            <a:r>
              <a:rPr lang="de-DE" sz="2000" dirty="0" err="1"/>
              <a:t>leakage</a:t>
            </a:r>
            <a:r>
              <a:rPr lang="de-DE" sz="2000" dirty="0"/>
              <a:t>? </a:t>
            </a:r>
          </a:p>
          <a:p>
            <a:pPr marL="342900" indent="-342900">
              <a:buFont typeface="Arial" panose="020B0604020202020204" pitchFamily="34" charset="0"/>
              <a:buChar char="•"/>
            </a:pPr>
            <a:r>
              <a:rPr lang="de-DE" sz="2000" dirty="0"/>
              <a:t>Can </a:t>
            </a:r>
            <a:r>
              <a:rPr lang="de-DE" sz="2000" dirty="0" err="1"/>
              <a:t>meters</a:t>
            </a:r>
            <a:r>
              <a:rPr lang="de-DE" sz="2000" dirty="0"/>
              <a:t>, </a:t>
            </a:r>
            <a:r>
              <a:rPr lang="de-DE" sz="2000" dirty="0" err="1"/>
              <a:t>strainers</a:t>
            </a:r>
            <a:r>
              <a:rPr lang="de-DE" sz="2000" dirty="0"/>
              <a:t> and </a:t>
            </a:r>
            <a:r>
              <a:rPr lang="de-DE" sz="2000" dirty="0" err="1"/>
              <a:t>serviceable</a:t>
            </a:r>
            <a:r>
              <a:rPr lang="de-DE" sz="2000" dirty="0"/>
              <a:t> </a:t>
            </a:r>
            <a:r>
              <a:rPr lang="de-DE" sz="2000" dirty="0" err="1"/>
              <a:t>components</a:t>
            </a:r>
            <a:r>
              <a:rPr lang="de-DE" sz="2000" dirty="0"/>
              <a:t> </a:t>
            </a:r>
            <a:r>
              <a:rPr lang="de-DE" sz="2000" dirty="0" err="1"/>
              <a:t>be</a:t>
            </a:r>
            <a:r>
              <a:rPr lang="de-DE" sz="2000" dirty="0"/>
              <a:t> </a:t>
            </a:r>
            <a:r>
              <a:rPr lang="de-DE" sz="2000" dirty="0" err="1"/>
              <a:t>safely</a:t>
            </a:r>
            <a:r>
              <a:rPr lang="de-DE" sz="2000" dirty="0"/>
              <a:t> </a:t>
            </a:r>
            <a:r>
              <a:rPr lang="de-DE" sz="2000" dirty="0" err="1"/>
              <a:t>accessed</a:t>
            </a:r>
            <a:r>
              <a:rPr lang="de-DE" sz="2000" dirty="0"/>
              <a:t>?</a:t>
            </a:r>
          </a:p>
          <a:p>
            <a:r>
              <a:rPr lang="de-DE" sz="2000" b="1" dirty="0"/>
              <a:t>3. Check </a:t>
            </a:r>
            <a:r>
              <a:rPr lang="de-DE" sz="2000" b="1" dirty="0" err="1"/>
              <a:t>basic</a:t>
            </a:r>
            <a:r>
              <a:rPr lang="de-DE" sz="2000" b="1" dirty="0"/>
              <a:t> </a:t>
            </a:r>
            <a:r>
              <a:rPr lang="de-DE" sz="2000" b="1" dirty="0" err="1"/>
              <a:t>operation</a:t>
            </a:r>
            <a:endParaRPr lang="de-DE" sz="2000" b="1" dirty="0"/>
          </a:p>
          <a:p>
            <a:pPr marL="342900" indent="-342900">
              <a:buFont typeface="Arial" panose="020B0604020202020204" pitchFamily="34" charset="0"/>
              <a:buChar char="•"/>
            </a:pPr>
            <a:r>
              <a:rPr lang="de-DE" sz="2000" dirty="0"/>
              <a:t>Are </a:t>
            </a:r>
            <a:r>
              <a:rPr lang="de-DE" sz="2000" dirty="0" err="1"/>
              <a:t>temperatures</a:t>
            </a:r>
            <a:r>
              <a:rPr lang="de-DE" sz="2000" dirty="0"/>
              <a:t>, </a:t>
            </a:r>
            <a:r>
              <a:rPr lang="de-DE" sz="2000" dirty="0" err="1"/>
              <a:t>flow</a:t>
            </a:r>
            <a:r>
              <a:rPr lang="de-DE" sz="2000" dirty="0"/>
              <a:t> and </a:t>
            </a:r>
            <a:r>
              <a:rPr lang="de-DE" sz="2000" dirty="0" err="1"/>
              <a:t>meter</a:t>
            </a:r>
            <a:r>
              <a:rPr lang="de-DE" sz="2000" dirty="0"/>
              <a:t> </a:t>
            </a:r>
            <a:r>
              <a:rPr lang="de-DE" sz="2000" dirty="0" err="1"/>
              <a:t>readings</a:t>
            </a:r>
            <a:r>
              <a:rPr lang="de-DE" sz="2000" dirty="0"/>
              <a:t> </a:t>
            </a:r>
            <a:r>
              <a:rPr lang="de-DE" sz="2000" dirty="0" err="1"/>
              <a:t>available</a:t>
            </a:r>
            <a:r>
              <a:rPr lang="de-DE" sz="2000" dirty="0"/>
              <a:t> and plausible? </a:t>
            </a:r>
          </a:p>
          <a:p>
            <a:pPr marL="342900" indent="-342900">
              <a:buFont typeface="Arial" panose="020B0604020202020204" pitchFamily="34" charset="0"/>
              <a:buChar char="•"/>
            </a:pPr>
            <a:r>
              <a:rPr lang="de-DE" sz="2000" dirty="0"/>
              <a:t>Does </a:t>
            </a:r>
            <a:r>
              <a:rPr lang="de-DE" sz="2000" dirty="0" err="1"/>
              <a:t>the</a:t>
            </a:r>
            <a:r>
              <a:rPr lang="de-DE" sz="2000" dirty="0"/>
              <a:t> </a:t>
            </a:r>
            <a:r>
              <a:rPr lang="de-DE" sz="2000" dirty="0" err="1"/>
              <a:t>control</a:t>
            </a:r>
            <a:r>
              <a:rPr lang="de-DE" sz="2000" dirty="0"/>
              <a:t> </a:t>
            </a:r>
            <a:r>
              <a:rPr lang="de-DE" sz="2000" dirty="0" err="1"/>
              <a:t>valve</a:t>
            </a:r>
            <a:r>
              <a:rPr lang="de-DE" sz="2000" dirty="0"/>
              <a:t> </a:t>
            </a:r>
            <a:r>
              <a:rPr lang="de-DE" sz="2000" dirty="0" err="1"/>
              <a:t>respond</a:t>
            </a:r>
            <a:r>
              <a:rPr lang="de-DE" sz="2000" dirty="0"/>
              <a:t> </a:t>
            </a:r>
            <a:r>
              <a:rPr lang="de-DE" sz="2000" dirty="0" err="1"/>
              <a:t>to</a:t>
            </a:r>
            <a:r>
              <a:rPr lang="de-DE" sz="2000" dirty="0"/>
              <a:t> a </a:t>
            </a:r>
            <a:r>
              <a:rPr lang="de-DE" sz="2000" dirty="0" err="1"/>
              <a:t>demand</a:t>
            </a:r>
            <a:r>
              <a:rPr lang="de-DE" sz="2000" dirty="0"/>
              <a:t> </a:t>
            </a:r>
            <a:r>
              <a:rPr lang="de-DE" sz="2000" dirty="0" err="1"/>
              <a:t>or</a:t>
            </a:r>
            <a:r>
              <a:rPr lang="de-DE" sz="2000" dirty="0"/>
              <a:t> </a:t>
            </a:r>
            <a:r>
              <a:rPr lang="de-DE" sz="2000" dirty="0" err="1"/>
              <a:t>setpoint</a:t>
            </a:r>
            <a:r>
              <a:rPr lang="de-DE" sz="2000" dirty="0"/>
              <a:t> </a:t>
            </a:r>
            <a:r>
              <a:rPr lang="de-DE" sz="2000" dirty="0" err="1"/>
              <a:t>change</a:t>
            </a:r>
            <a:r>
              <a:rPr lang="de-DE" sz="2000" dirty="0"/>
              <a:t>? </a:t>
            </a:r>
          </a:p>
          <a:p>
            <a:pPr marL="342900" indent="-342900">
              <a:buFont typeface="Arial" panose="020B0604020202020204" pitchFamily="34" charset="0"/>
              <a:buChar char="•"/>
            </a:pPr>
            <a:r>
              <a:rPr lang="de-DE" sz="2000" dirty="0"/>
              <a:t>Does </a:t>
            </a:r>
            <a:r>
              <a:rPr lang="de-DE" sz="2000" dirty="0" err="1"/>
              <a:t>the</a:t>
            </a:r>
            <a:r>
              <a:rPr lang="de-DE" sz="2000" dirty="0"/>
              <a:t> pump </a:t>
            </a:r>
            <a:r>
              <a:rPr lang="de-DE" sz="2000" dirty="0" err="1"/>
              <a:t>operate</a:t>
            </a:r>
            <a:r>
              <a:rPr lang="de-DE" sz="2000" dirty="0"/>
              <a:t> in </a:t>
            </a:r>
            <a:r>
              <a:rPr lang="de-DE" sz="2000" dirty="0" err="1"/>
              <a:t>the</a:t>
            </a:r>
            <a:r>
              <a:rPr lang="de-DE" sz="2000" dirty="0"/>
              <a:t> </a:t>
            </a:r>
            <a:r>
              <a:rPr lang="de-DE" sz="2000" dirty="0" err="1"/>
              <a:t>specified</a:t>
            </a:r>
            <a:r>
              <a:rPr lang="de-DE" sz="2000" dirty="0"/>
              <a:t> </a:t>
            </a:r>
            <a:r>
              <a:rPr lang="de-DE" sz="2000" dirty="0" err="1"/>
              <a:t>mode</a:t>
            </a:r>
            <a:r>
              <a:rPr lang="de-DE" sz="2000" dirty="0"/>
              <a:t>? </a:t>
            </a:r>
          </a:p>
          <a:p>
            <a:pPr marL="342900" indent="-342900">
              <a:buFont typeface="Arial" panose="020B0604020202020204" pitchFamily="34" charset="0"/>
              <a:buChar char="•"/>
            </a:pPr>
            <a:r>
              <a:rPr lang="de-DE" sz="2000" dirty="0"/>
              <a:t>Are </a:t>
            </a:r>
            <a:r>
              <a:rPr lang="de-DE" sz="2000" dirty="0" err="1"/>
              <a:t>there</a:t>
            </a:r>
            <a:r>
              <a:rPr lang="de-DE" sz="2000" dirty="0"/>
              <a:t> </a:t>
            </a:r>
            <a:r>
              <a:rPr lang="de-DE" sz="2000" dirty="0" err="1"/>
              <a:t>unusual</a:t>
            </a:r>
            <a:r>
              <a:rPr lang="de-DE" sz="2000" dirty="0"/>
              <a:t> </a:t>
            </a:r>
            <a:r>
              <a:rPr lang="de-DE" sz="2000" dirty="0" err="1"/>
              <a:t>noises</a:t>
            </a:r>
            <a:r>
              <a:rPr lang="de-DE" sz="2000" dirty="0"/>
              <a:t>, </a:t>
            </a:r>
            <a:r>
              <a:rPr lang="de-DE" sz="2000" dirty="0" err="1"/>
              <a:t>oscillation</a:t>
            </a:r>
            <a:r>
              <a:rPr lang="de-DE" sz="2000" dirty="0"/>
              <a:t>, </a:t>
            </a:r>
            <a:r>
              <a:rPr lang="de-DE" sz="2000" dirty="0" err="1"/>
              <a:t>leakage</a:t>
            </a:r>
            <a:r>
              <a:rPr lang="de-DE" sz="2000" dirty="0"/>
              <a:t> </a:t>
            </a:r>
            <a:r>
              <a:rPr lang="de-DE" sz="2000" dirty="0" err="1"/>
              <a:t>or</a:t>
            </a:r>
            <a:r>
              <a:rPr lang="de-DE" sz="2000" dirty="0"/>
              <a:t> </a:t>
            </a:r>
            <a:r>
              <a:rPr lang="de-DE" sz="2000" dirty="0" err="1"/>
              <a:t>alarms</a:t>
            </a:r>
            <a:r>
              <a:rPr lang="de-DE" sz="2000" dirty="0"/>
              <a:t>? </a:t>
            </a:r>
          </a:p>
          <a:p>
            <a:pPr marL="342900" indent="-342900">
              <a:buFont typeface="Arial" panose="020B0604020202020204" pitchFamily="34" charset="0"/>
              <a:buChar char="•"/>
            </a:pPr>
            <a:endParaRPr lang="de-DE" sz="2000" dirty="0"/>
          </a:p>
        </p:txBody>
      </p:sp>
    </p:spTree>
    <p:extLst>
      <p:ext uri="{BB962C8B-B14F-4D97-AF65-F5344CB8AC3E}">
        <p14:creationId xmlns:p14="http://schemas.microsoft.com/office/powerpoint/2010/main" val="11958164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70319A-D496-4DF4-EFB4-9F0B1F49651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82222C1-8ABF-1D31-D780-78BF47C2DFBB}"/>
              </a:ext>
            </a:extLst>
          </p:cNvPr>
          <p:cNvSpPr>
            <a:spLocks noGrp="1"/>
          </p:cNvSpPr>
          <p:nvPr>
            <p:ph type="body" sz="quarter" idx="30"/>
          </p:nvPr>
        </p:nvSpPr>
        <p:spPr/>
        <p:txBody>
          <a:bodyPr/>
          <a:lstStyle/>
          <a:p>
            <a:r>
              <a:rPr lang="de-DE" dirty="0"/>
              <a:t>Basic </a:t>
            </a:r>
            <a:r>
              <a:rPr lang="de-DE" dirty="0" err="1"/>
              <a:t>substation</a:t>
            </a:r>
            <a:r>
              <a:rPr lang="de-DE" dirty="0"/>
              <a:t> </a:t>
            </a:r>
            <a:r>
              <a:rPr lang="de-DE" dirty="0" err="1"/>
              <a:t>checks</a:t>
            </a:r>
            <a:r>
              <a:rPr lang="de-DE" dirty="0"/>
              <a:t> (2)</a:t>
            </a:r>
          </a:p>
        </p:txBody>
      </p:sp>
      <p:sp>
        <p:nvSpPr>
          <p:cNvPr id="3" name="Text Placeholder 2">
            <a:extLst>
              <a:ext uri="{FF2B5EF4-FFF2-40B4-BE49-F238E27FC236}">
                <a16:creationId xmlns:a16="http://schemas.microsoft.com/office/drawing/2014/main" id="{12AE053A-C1B6-FC83-3A96-CD6958F9E001}"/>
              </a:ext>
            </a:extLst>
          </p:cNvPr>
          <p:cNvSpPr>
            <a:spLocks noGrp="1"/>
          </p:cNvSpPr>
          <p:nvPr>
            <p:ph type="body" sz="quarter" idx="48"/>
          </p:nvPr>
        </p:nvSpPr>
        <p:spPr>
          <a:xfrm>
            <a:off x="854282" y="1729945"/>
            <a:ext cx="10483429" cy="4574185"/>
          </a:xfrm>
        </p:spPr>
        <p:txBody>
          <a:bodyPr/>
          <a:lstStyle/>
          <a:p>
            <a:r>
              <a:rPr lang="de-DE" sz="2000" b="1" dirty="0"/>
              <a:t>4. Check </a:t>
            </a:r>
            <a:r>
              <a:rPr lang="de-DE" sz="2000" b="1" dirty="0" err="1"/>
              <a:t>the</a:t>
            </a:r>
            <a:r>
              <a:rPr lang="de-DE" sz="2000" b="1" dirty="0"/>
              <a:t> </a:t>
            </a:r>
            <a:r>
              <a:rPr lang="de-DE" sz="2000" b="1" dirty="0" err="1"/>
              <a:t>evidence</a:t>
            </a:r>
            <a:endParaRPr lang="de-DE" sz="2000" b="1" dirty="0"/>
          </a:p>
          <a:p>
            <a:pPr marL="342900" indent="-342900">
              <a:buFont typeface="Arial" panose="020B0604020202020204" pitchFamily="34" charset="0"/>
              <a:buChar char="•"/>
            </a:pPr>
            <a:r>
              <a:rPr lang="de-DE" sz="2000" dirty="0" err="1"/>
              <a:t>as-built</a:t>
            </a:r>
            <a:r>
              <a:rPr lang="de-DE" sz="2000" dirty="0"/>
              <a:t> </a:t>
            </a:r>
            <a:r>
              <a:rPr lang="de-DE" sz="2000" dirty="0" err="1"/>
              <a:t>schematic</a:t>
            </a:r>
            <a:r>
              <a:rPr lang="de-DE" sz="2000" dirty="0"/>
              <a:t>; </a:t>
            </a:r>
          </a:p>
          <a:p>
            <a:pPr marL="342900" indent="-342900">
              <a:buFont typeface="Arial" panose="020B0604020202020204" pitchFamily="34" charset="0"/>
              <a:buChar char="•"/>
            </a:pPr>
            <a:r>
              <a:rPr lang="de-DE" sz="2000" dirty="0" err="1"/>
              <a:t>commissioning</a:t>
            </a:r>
            <a:r>
              <a:rPr lang="de-DE" sz="2000" dirty="0"/>
              <a:t> </a:t>
            </a:r>
            <a:r>
              <a:rPr lang="de-DE" sz="2000" dirty="0" err="1"/>
              <a:t>checklist</a:t>
            </a:r>
            <a:r>
              <a:rPr lang="de-DE" sz="2000" dirty="0"/>
              <a:t>; </a:t>
            </a:r>
          </a:p>
          <a:p>
            <a:pPr marL="342900" indent="-342900">
              <a:buFont typeface="Arial" panose="020B0604020202020204" pitchFamily="34" charset="0"/>
              <a:buChar char="•"/>
            </a:pPr>
            <a:r>
              <a:rPr lang="de-DE" sz="2000" dirty="0" err="1"/>
              <a:t>pressure</a:t>
            </a:r>
            <a:r>
              <a:rPr lang="de-DE" sz="2000" dirty="0"/>
              <a:t>, </a:t>
            </a:r>
            <a:r>
              <a:rPr lang="de-DE" sz="2000" dirty="0" err="1"/>
              <a:t>flushing</a:t>
            </a:r>
            <a:r>
              <a:rPr lang="de-DE" sz="2000" dirty="0"/>
              <a:t> and </a:t>
            </a:r>
            <a:r>
              <a:rPr lang="de-DE" sz="2000" dirty="0" err="1"/>
              <a:t>water</a:t>
            </a:r>
            <a:r>
              <a:rPr lang="de-DE" sz="2000" dirty="0"/>
              <a:t>-quality </a:t>
            </a:r>
            <a:r>
              <a:rPr lang="de-DE" sz="2000" dirty="0" err="1"/>
              <a:t>records</a:t>
            </a:r>
            <a:r>
              <a:rPr lang="de-DE" sz="2000" dirty="0"/>
              <a:t>; </a:t>
            </a:r>
          </a:p>
          <a:p>
            <a:pPr marL="342900" indent="-342900">
              <a:buFont typeface="Arial" panose="020B0604020202020204" pitchFamily="34" charset="0"/>
              <a:buChar char="•"/>
            </a:pPr>
            <a:r>
              <a:rPr lang="de-DE" sz="2000" dirty="0" err="1"/>
              <a:t>control</a:t>
            </a:r>
            <a:r>
              <a:rPr lang="de-DE" sz="2000" dirty="0"/>
              <a:t> </a:t>
            </a:r>
            <a:r>
              <a:rPr lang="de-DE" sz="2000" dirty="0" err="1"/>
              <a:t>valve</a:t>
            </a:r>
            <a:r>
              <a:rPr lang="de-DE" sz="2000" dirty="0"/>
              <a:t>, pump and </a:t>
            </a:r>
            <a:r>
              <a:rPr lang="de-DE" sz="2000" dirty="0" err="1"/>
              <a:t>controller</a:t>
            </a:r>
            <a:r>
              <a:rPr lang="de-DE" sz="2000" dirty="0"/>
              <a:t> </a:t>
            </a:r>
            <a:r>
              <a:rPr lang="de-DE" sz="2000" dirty="0" err="1"/>
              <a:t>settings</a:t>
            </a:r>
            <a:r>
              <a:rPr lang="de-DE" sz="2000" dirty="0"/>
              <a:t>; </a:t>
            </a:r>
          </a:p>
          <a:p>
            <a:pPr marL="342900" indent="-342900">
              <a:buFont typeface="Arial" panose="020B0604020202020204" pitchFamily="34" charset="0"/>
              <a:buChar char="•"/>
            </a:pPr>
            <a:r>
              <a:rPr lang="de-DE" sz="2000" dirty="0" err="1"/>
              <a:t>heat</a:t>
            </a:r>
            <a:r>
              <a:rPr lang="de-DE" sz="2000" dirty="0"/>
              <a:t>-meter </a:t>
            </a:r>
            <a:r>
              <a:rPr lang="de-DE" sz="2000" dirty="0" err="1"/>
              <a:t>identification</a:t>
            </a:r>
            <a:r>
              <a:rPr lang="de-DE" sz="2000" dirty="0"/>
              <a:t> and </a:t>
            </a:r>
            <a:r>
              <a:rPr lang="de-DE" sz="2000" dirty="0" err="1"/>
              <a:t>commissioning</a:t>
            </a:r>
            <a:r>
              <a:rPr lang="de-DE" sz="2000" dirty="0"/>
              <a:t> </a:t>
            </a:r>
            <a:r>
              <a:rPr lang="de-DE" sz="2000" dirty="0" err="1"/>
              <a:t>record</a:t>
            </a:r>
            <a:r>
              <a:rPr lang="de-DE" sz="2000" dirty="0"/>
              <a:t>; </a:t>
            </a:r>
          </a:p>
          <a:p>
            <a:pPr marL="342900" indent="-342900">
              <a:buFont typeface="Arial" panose="020B0604020202020204" pitchFamily="34" charset="0"/>
              <a:buChar char="•"/>
            </a:pPr>
            <a:r>
              <a:rPr lang="de-DE" sz="2000" dirty="0" err="1"/>
              <a:t>defect</a:t>
            </a:r>
            <a:r>
              <a:rPr lang="de-DE" sz="2000" dirty="0"/>
              <a:t> </a:t>
            </a:r>
            <a:r>
              <a:rPr lang="de-DE" sz="2000" dirty="0" err="1"/>
              <a:t>closure</a:t>
            </a:r>
            <a:r>
              <a:rPr lang="de-DE" sz="2000" dirty="0"/>
              <a:t> and </a:t>
            </a:r>
            <a:r>
              <a:rPr lang="de-DE" sz="2000" dirty="0" err="1"/>
              <a:t>handover</a:t>
            </a:r>
            <a:r>
              <a:rPr lang="de-DE" sz="2000" dirty="0"/>
              <a:t> </a:t>
            </a:r>
            <a:r>
              <a:rPr lang="de-DE" sz="2000" dirty="0" err="1"/>
              <a:t>sign</a:t>
            </a:r>
            <a:r>
              <a:rPr lang="de-DE" sz="2000" dirty="0"/>
              <a:t>-off. </a:t>
            </a:r>
          </a:p>
          <a:p>
            <a:r>
              <a:rPr lang="de-DE" sz="2000" b="1" dirty="0" err="1"/>
              <a:t>Escalate</a:t>
            </a:r>
            <a:r>
              <a:rPr lang="de-DE" sz="2000" b="1" dirty="0"/>
              <a:t> </a:t>
            </a:r>
            <a:r>
              <a:rPr lang="de-DE" sz="2000" b="1" dirty="0" err="1"/>
              <a:t>when</a:t>
            </a:r>
            <a:endParaRPr lang="de-DE" sz="2000" b="1" dirty="0"/>
          </a:p>
          <a:p>
            <a:pPr marL="342900" indent="-342900">
              <a:buFont typeface="Arial" panose="020B0604020202020204" pitchFamily="34" charset="0"/>
              <a:buChar char="•"/>
            </a:pPr>
            <a:r>
              <a:rPr lang="de-DE" sz="2000" dirty="0" err="1"/>
              <a:t>equipment</a:t>
            </a:r>
            <a:r>
              <a:rPr lang="de-DE" sz="2000" dirty="0"/>
              <a:t> </a:t>
            </a:r>
            <a:r>
              <a:rPr lang="de-DE" sz="2000" dirty="0" err="1"/>
              <a:t>differs</a:t>
            </a:r>
            <a:r>
              <a:rPr lang="de-DE" sz="2000" dirty="0"/>
              <a:t> </a:t>
            </a:r>
            <a:r>
              <a:rPr lang="de-DE" sz="2000" dirty="0" err="1"/>
              <a:t>from</a:t>
            </a:r>
            <a:r>
              <a:rPr lang="de-DE" sz="2000" dirty="0"/>
              <a:t> </a:t>
            </a:r>
            <a:r>
              <a:rPr lang="de-DE" sz="2000" dirty="0" err="1"/>
              <a:t>the</a:t>
            </a:r>
            <a:r>
              <a:rPr lang="de-DE" sz="2000" dirty="0"/>
              <a:t> </a:t>
            </a:r>
            <a:r>
              <a:rPr lang="de-DE" sz="2000" dirty="0" err="1"/>
              <a:t>approved</a:t>
            </a:r>
            <a:r>
              <a:rPr lang="de-DE" sz="2000" dirty="0"/>
              <a:t> design; </a:t>
            </a:r>
          </a:p>
          <a:p>
            <a:pPr marL="342900" indent="-342900">
              <a:buFont typeface="Arial" panose="020B0604020202020204" pitchFamily="34" charset="0"/>
              <a:buChar char="•"/>
            </a:pPr>
            <a:r>
              <a:rPr lang="de-DE" sz="2000" dirty="0" err="1"/>
              <a:t>there</a:t>
            </a:r>
            <a:r>
              <a:rPr lang="de-DE" sz="2000" dirty="0"/>
              <a:t> </a:t>
            </a:r>
            <a:r>
              <a:rPr lang="de-DE" sz="2000" dirty="0" err="1"/>
              <a:t>is</a:t>
            </a:r>
            <a:r>
              <a:rPr lang="de-DE" sz="2000" dirty="0"/>
              <a:t> a leak </a:t>
            </a:r>
            <a:r>
              <a:rPr lang="de-DE" sz="2000" dirty="0" err="1"/>
              <a:t>or</a:t>
            </a:r>
            <a:r>
              <a:rPr lang="de-DE" sz="2000" dirty="0"/>
              <a:t> </a:t>
            </a:r>
            <a:r>
              <a:rPr lang="de-DE" sz="2000" dirty="0" err="1"/>
              <a:t>safety</a:t>
            </a:r>
            <a:r>
              <a:rPr lang="de-DE" sz="2000" dirty="0"/>
              <a:t> </a:t>
            </a:r>
            <a:r>
              <a:rPr lang="de-DE" sz="2000" dirty="0" err="1"/>
              <a:t>concern</a:t>
            </a:r>
            <a:r>
              <a:rPr lang="de-DE" sz="2000" dirty="0"/>
              <a:t>; </a:t>
            </a:r>
          </a:p>
          <a:p>
            <a:pPr marL="342900" indent="-342900">
              <a:buFont typeface="Arial" panose="020B0604020202020204" pitchFamily="34" charset="0"/>
              <a:buChar char="•"/>
            </a:pPr>
            <a:r>
              <a:rPr lang="de-DE" sz="2000" dirty="0" err="1"/>
              <a:t>controls</a:t>
            </a:r>
            <a:r>
              <a:rPr lang="de-DE" sz="2000" dirty="0"/>
              <a:t> do not </a:t>
            </a:r>
            <a:r>
              <a:rPr lang="de-DE" sz="2000" dirty="0" err="1"/>
              <a:t>respond</a:t>
            </a:r>
            <a:r>
              <a:rPr lang="de-DE" sz="2000" dirty="0"/>
              <a:t>; </a:t>
            </a:r>
          </a:p>
          <a:p>
            <a:pPr marL="342900" indent="-342900">
              <a:buFont typeface="Arial" panose="020B0604020202020204" pitchFamily="34" charset="0"/>
              <a:buChar char="•"/>
            </a:pPr>
            <a:r>
              <a:rPr lang="de-DE" sz="2000" dirty="0" err="1"/>
              <a:t>readings</a:t>
            </a:r>
            <a:r>
              <a:rPr lang="de-DE" sz="2000" dirty="0"/>
              <a:t> </a:t>
            </a:r>
            <a:r>
              <a:rPr lang="de-DE" sz="2000" dirty="0" err="1"/>
              <a:t>are</a:t>
            </a:r>
            <a:r>
              <a:rPr lang="de-DE" sz="2000" dirty="0"/>
              <a:t> </a:t>
            </a:r>
            <a:r>
              <a:rPr lang="de-DE" sz="2000" dirty="0" err="1"/>
              <a:t>missing</a:t>
            </a:r>
            <a:r>
              <a:rPr lang="de-DE" sz="2000" dirty="0"/>
              <a:t> </a:t>
            </a:r>
            <a:r>
              <a:rPr lang="de-DE" sz="2000" dirty="0" err="1"/>
              <a:t>or</a:t>
            </a:r>
            <a:r>
              <a:rPr lang="de-DE" sz="2000" dirty="0"/>
              <a:t> implausible; </a:t>
            </a:r>
          </a:p>
          <a:p>
            <a:pPr marL="342900" indent="-342900">
              <a:buFont typeface="Arial" panose="020B0604020202020204" pitchFamily="34" charset="0"/>
              <a:buChar char="•"/>
            </a:pPr>
            <a:r>
              <a:rPr lang="de-DE" sz="2000" dirty="0" err="1"/>
              <a:t>required</a:t>
            </a:r>
            <a:r>
              <a:rPr lang="de-DE" sz="2000" dirty="0"/>
              <a:t> </a:t>
            </a:r>
            <a:r>
              <a:rPr lang="de-DE" sz="2000" dirty="0" err="1"/>
              <a:t>evidence</a:t>
            </a:r>
            <a:r>
              <a:rPr lang="de-DE" sz="2000" dirty="0"/>
              <a:t> </a:t>
            </a:r>
            <a:r>
              <a:rPr lang="de-DE" sz="2000" dirty="0" err="1"/>
              <a:t>is</a:t>
            </a:r>
            <a:r>
              <a:rPr lang="de-DE" sz="2000" dirty="0"/>
              <a:t> </a:t>
            </a:r>
            <a:r>
              <a:rPr lang="de-DE" sz="2000" dirty="0" err="1"/>
              <a:t>unavailable</a:t>
            </a:r>
            <a:r>
              <a:rPr lang="de-DE" sz="2000" dirty="0"/>
              <a:t>.</a:t>
            </a:r>
          </a:p>
          <a:p>
            <a:r>
              <a:rPr lang="en-US" sz="2000" b="1" dirty="0"/>
              <a:t>Carry out only </a:t>
            </a:r>
            <a:r>
              <a:rPr lang="en-US" sz="2000" b="1" dirty="0" err="1"/>
              <a:t>authorised</a:t>
            </a:r>
            <a:r>
              <a:rPr lang="en-US" sz="2000" b="1" dirty="0"/>
              <a:t>, non-invasive checks. </a:t>
            </a:r>
            <a:r>
              <a:rPr lang="en-US" sz="2000" dirty="0"/>
              <a:t>Do not open </a:t>
            </a:r>
            <a:r>
              <a:rPr lang="en-US" sz="2000" dirty="0" err="1"/>
              <a:t>pressurised</a:t>
            </a:r>
            <a:r>
              <a:rPr lang="en-US" sz="2000" dirty="0"/>
              <a:t> equipment, </a:t>
            </a:r>
            <a:br>
              <a:rPr lang="en-US" sz="2000" dirty="0"/>
            </a:br>
            <a:r>
              <a:rPr lang="en-US" sz="2000" dirty="0"/>
              <a:t>alter safety settings or override controls unless competent and </a:t>
            </a:r>
            <a:r>
              <a:rPr lang="en-US" sz="2000" dirty="0" err="1"/>
              <a:t>authorised</a:t>
            </a:r>
            <a:r>
              <a:rPr lang="en-US" sz="2000" dirty="0"/>
              <a:t>.</a:t>
            </a:r>
            <a:endParaRPr lang="de-DE" sz="2000" dirty="0"/>
          </a:p>
          <a:p>
            <a:pPr marL="342900" indent="-342900">
              <a:buFont typeface="Arial" panose="020B0604020202020204" pitchFamily="34" charset="0"/>
              <a:buChar char="•"/>
            </a:pPr>
            <a:endParaRPr lang="de-DE" sz="2000" dirty="0"/>
          </a:p>
        </p:txBody>
      </p:sp>
    </p:spTree>
    <p:extLst>
      <p:ext uri="{BB962C8B-B14F-4D97-AF65-F5344CB8AC3E}">
        <p14:creationId xmlns:p14="http://schemas.microsoft.com/office/powerpoint/2010/main" val="24237368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930657D-B4CA-95BC-77CC-6D8F6EF897DF}"/>
              </a:ext>
            </a:extLst>
          </p:cNvPr>
          <p:cNvSpPr>
            <a:spLocks noGrp="1"/>
          </p:cNvSpPr>
          <p:nvPr>
            <p:ph type="body" sz="quarter" idx="30"/>
          </p:nvPr>
        </p:nvSpPr>
        <p:spPr>
          <a:xfrm>
            <a:off x="854280" y="670561"/>
            <a:ext cx="10483431" cy="647700"/>
          </a:xfrm>
        </p:spPr>
        <p:txBody>
          <a:bodyPr/>
          <a:lstStyle/>
          <a:p>
            <a:r>
              <a:rPr lang="de-DE" dirty="0" err="1"/>
              <a:t>Three</a:t>
            </a:r>
            <a:r>
              <a:rPr lang="de-DE" dirty="0"/>
              <a:t> </a:t>
            </a:r>
            <a:r>
              <a:rPr lang="de-DE" dirty="0" err="1"/>
              <a:t>common</a:t>
            </a:r>
            <a:r>
              <a:rPr lang="de-DE" dirty="0"/>
              <a:t> </a:t>
            </a:r>
            <a:r>
              <a:rPr lang="de-DE" dirty="0" err="1"/>
              <a:t>dwelling</a:t>
            </a:r>
            <a:r>
              <a:rPr lang="de-DE" dirty="0"/>
              <a:t>-interface </a:t>
            </a:r>
            <a:r>
              <a:rPr lang="de-DE" dirty="0" err="1"/>
              <a:t>arrangements</a:t>
            </a:r>
            <a:endParaRPr lang="de-DE" sz="2400" dirty="0"/>
          </a:p>
        </p:txBody>
      </p:sp>
      <p:sp>
        <p:nvSpPr>
          <p:cNvPr id="3" name="Text Placeholder 2">
            <a:extLst>
              <a:ext uri="{FF2B5EF4-FFF2-40B4-BE49-F238E27FC236}">
                <a16:creationId xmlns:a16="http://schemas.microsoft.com/office/drawing/2014/main" id="{DB50AE58-159F-86DD-050E-CE8170748DCA}"/>
              </a:ext>
            </a:extLst>
          </p:cNvPr>
          <p:cNvSpPr>
            <a:spLocks noGrp="1"/>
          </p:cNvSpPr>
          <p:nvPr>
            <p:ph type="body" sz="quarter" idx="48"/>
          </p:nvPr>
        </p:nvSpPr>
        <p:spPr>
          <a:xfrm>
            <a:off x="854282" y="1562100"/>
            <a:ext cx="10483429" cy="4742031"/>
          </a:xfrm>
        </p:spPr>
        <p:txBody>
          <a:bodyPr/>
          <a:lstStyle/>
          <a:p>
            <a:pPr marL="342900" indent="-342900">
              <a:buFont typeface="Arial" panose="020B0604020202020204" pitchFamily="34" charset="0"/>
              <a:buChar char="•"/>
            </a:pPr>
            <a:r>
              <a:rPr lang="de-DE" b="1" dirty="0" err="1"/>
              <a:t>Metered</a:t>
            </a:r>
            <a:r>
              <a:rPr lang="de-DE" b="1" dirty="0"/>
              <a:t> </a:t>
            </a:r>
            <a:r>
              <a:rPr lang="de-DE" b="1" dirty="0" err="1"/>
              <a:t>dwelling</a:t>
            </a:r>
            <a:r>
              <a:rPr lang="de-DE" b="1" dirty="0"/>
              <a:t> </a:t>
            </a:r>
            <a:r>
              <a:rPr lang="de-DE" b="1" dirty="0" err="1"/>
              <a:t>connection</a:t>
            </a:r>
            <a:r>
              <a:rPr lang="de-DE" b="1" dirty="0"/>
              <a:t>:</a:t>
            </a:r>
            <a:br>
              <a:rPr lang="de-DE" dirty="0"/>
            </a:br>
            <a:r>
              <a:rPr lang="de-DE" dirty="0"/>
              <a:t>A </a:t>
            </a:r>
            <a:r>
              <a:rPr lang="de-DE" dirty="0" err="1"/>
              <a:t>balancing</a:t>
            </a:r>
            <a:r>
              <a:rPr lang="de-DE" dirty="0"/>
              <a:t> </a:t>
            </a:r>
            <a:r>
              <a:rPr lang="de-DE" dirty="0" err="1"/>
              <a:t>or</a:t>
            </a:r>
            <a:r>
              <a:rPr lang="de-DE" dirty="0"/>
              <a:t> </a:t>
            </a:r>
            <a:r>
              <a:rPr lang="de-DE" dirty="0" err="1"/>
              <a:t>flow-control</a:t>
            </a:r>
            <a:r>
              <a:rPr lang="de-DE" dirty="0"/>
              <a:t> </a:t>
            </a:r>
            <a:r>
              <a:rPr lang="de-DE" dirty="0" err="1"/>
              <a:t>valve</a:t>
            </a:r>
            <a:r>
              <a:rPr lang="de-DE" dirty="0"/>
              <a:t> and a </a:t>
            </a:r>
            <a:r>
              <a:rPr lang="de-DE" dirty="0" err="1"/>
              <a:t>heat</a:t>
            </a:r>
            <a:r>
              <a:rPr lang="de-DE" dirty="0"/>
              <a:t> </a:t>
            </a:r>
            <a:r>
              <a:rPr lang="de-DE" dirty="0" err="1"/>
              <a:t>meter</a:t>
            </a:r>
            <a:r>
              <a:rPr lang="de-DE" dirty="0"/>
              <a:t>, </a:t>
            </a:r>
            <a:br>
              <a:rPr lang="de-DE" dirty="0"/>
            </a:br>
            <a:r>
              <a:rPr lang="de-DE" dirty="0" err="1"/>
              <a:t>with</a:t>
            </a:r>
            <a:r>
              <a:rPr lang="de-DE" dirty="0"/>
              <a:t> </a:t>
            </a:r>
            <a:r>
              <a:rPr lang="de-DE" dirty="0" err="1"/>
              <a:t>no</a:t>
            </a:r>
            <a:r>
              <a:rPr lang="de-DE" dirty="0"/>
              <a:t> </a:t>
            </a:r>
            <a:r>
              <a:rPr lang="de-DE" dirty="0" err="1"/>
              <a:t>dwelling</a:t>
            </a:r>
            <a:r>
              <a:rPr lang="de-DE" dirty="0"/>
              <a:t>-level </a:t>
            </a:r>
            <a:r>
              <a:rPr lang="de-DE" dirty="0" err="1"/>
              <a:t>heat</a:t>
            </a:r>
            <a:r>
              <a:rPr lang="de-DE" dirty="0"/>
              <a:t> </a:t>
            </a:r>
            <a:r>
              <a:rPr lang="de-DE" dirty="0" err="1"/>
              <a:t>exchanger</a:t>
            </a:r>
            <a:r>
              <a:rPr lang="de-DE" dirty="0"/>
              <a:t>.</a:t>
            </a:r>
            <a:br>
              <a:rPr lang="de-DE" dirty="0"/>
            </a:br>
            <a:endParaRPr lang="de-DE" b="1" dirty="0"/>
          </a:p>
          <a:p>
            <a:pPr marL="342900" indent="-342900">
              <a:buFont typeface="Arial" panose="020B0604020202020204" pitchFamily="34" charset="0"/>
              <a:buChar char="•"/>
            </a:pPr>
            <a:r>
              <a:rPr lang="de-DE" b="1" dirty="0" err="1"/>
              <a:t>Direct</a:t>
            </a:r>
            <a:r>
              <a:rPr lang="de-DE" b="1" dirty="0"/>
              <a:t> </a:t>
            </a:r>
            <a:r>
              <a:rPr lang="de-DE" b="1" dirty="0" err="1"/>
              <a:t>heat</a:t>
            </a:r>
            <a:r>
              <a:rPr lang="de-DE" b="1" dirty="0"/>
              <a:t> interface </a:t>
            </a:r>
            <a:r>
              <a:rPr lang="de-DE" b="1" dirty="0" err="1"/>
              <a:t>units</a:t>
            </a:r>
            <a:r>
              <a:rPr lang="de-DE" b="1" dirty="0"/>
              <a:t> (HIU) </a:t>
            </a:r>
            <a:r>
              <a:rPr lang="de-DE" b="1" dirty="0" err="1"/>
              <a:t>with</a:t>
            </a:r>
            <a:r>
              <a:rPr lang="de-DE" b="1" dirty="0"/>
              <a:t> </a:t>
            </a:r>
            <a:r>
              <a:rPr lang="de-DE" b="1" dirty="0" err="1"/>
              <a:t>local</a:t>
            </a:r>
            <a:r>
              <a:rPr lang="de-DE" b="1" dirty="0"/>
              <a:t> DHW </a:t>
            </a:r>
            <a:r>
              <a:rPr lang="de-DE" b="1" dirty="0" err="1"/>
              <a:t>preparation</a:t>
            </a:r>
            <a:r>
              <a:rPr lang="de-DE" b="1" dirty="0"/>
              <a:t>:</a:t>
            </a:r>
            <a:br>
              <a:rPr lang="de-DE" b="1" dirty="0"/>
            </a:br>
            <a:r>
              <a:rPr lang="de-DE" dirty="0" err="1"/>
              <a:t>Communal</a:t>
            </a:r>
            <a:r>
              <a:rPr lang="de-DE" dirty="0"/>
              <a:t> </a:t>
            </a:r>
            <a:r>
              <a:rPr lang="de-DE" dirty="0" err="1"/>
              <a:t>heating</a:t>
            </a:r>
            <a:r>
              <a:rPr lang="de-DE" dirty="0"/>
              <a:t> </a:t>
            </a:r>
            <a:r>
              <a:rPr lang="de-DE" dirty="0" err="1"/>
              <a:t>water</a:t>
            </a:r>
            <a:r>
              <a:rPr lang="de-DE" dirty="0"/>
              <a:t> </a:t>
            </a:r>
            <a:r>
              <a:rPr lang="de-DE" dirty="0" err="1"/>
              <a:t>flows</a:t>
            </a:r>
            <a:r>
              <a:rPr lang="de-DE" dirty="0"/>
              <a:t> </a:t>
            </a:r>
            <a:r>
              <a:rPr lang="de-DE" dirty="0" err="1"/>
              <a:t>through</a:t>
            </a:r>
            <a:r>
              <a:rPr lang="de-DE" dirty="0"/>
              <a:t> </a:t>
            </a:r>
            <a:r>
              <a:rPr lang="de-DE" dirty="0" err="1"/>
              <a:t>the</a:t>
            </a:r>
            <a:r>
              <a:rPr lang="de-DE" dirty="0"/>
              <a:t> </a:t>
            </a:r>
            <a:r>
              <a:rPr lang="de-DE" dirty="0" err="1"/>
              <a:t>dwelling</a:t>
            </a:r>
            <a:r>
              <a:rPr lang="de-DE" dirty="0"/>
              <a:t> </a:t>
            </a:r>
            <a:r>
              <a:rPr lang="de-DE" dirty="0" err="1"/>
              <a:t>heating</a:t>
            </a:r>
            <a:r>
              <a:rPr lang="de-DE" dirty="0"/>
              <a:t> </a:t>
            </a:r>
            <a:r>
              <a:rPr lang="de-DE" dirty="0" err="1"/>
              <a:t>system</a:t>
            </a:r>
            <a:r>
              <a:rPr lang="de-DE" dirty="0"/>
              <a:t>; </a:t>
            </a:r>
            <a:br>
              <a:rPr lang="de-DE" dirty="0"/>
            </a:br>
            <a:r>
              <a:rPr lang="de-DE" dirty="0"/>
              <a:t>DHW </a:t>
            </a:r>
            <a:r>
              <a:rPr lang="de-DE" dirty="0" err="1"/>
              <a:t>is</a:t>
            </a:r>
            <a:r>
              <a:rPr lang="de-DE" dirty="0"/>
              <a:t> </a:t>
            </a:r>
            <a:r>
              <a:rPr lang="de-DE" dirty="0" err="1"/>
              <a:t>produced</a:t>
            </a:r>
            <a:r>
              <a:rPr lang="de-DE" dirty="0"/>
              <a:t> </a:t>
            </a:r>
            <a:r>
              <a:rPr lang="de-DE" dirty="0" err="1"/>
              <a:t>through</a:t>
            </a:r>
            <a:r>
              <a:rPr lang="de-DE" dirty="0"/>
              <a:t> a </a:t>
            </a:r>
            <a:r>
              <a:rPr lang="de-DE" dirty="0" err="1"/>
              <a:t>plate</a:t>
            </a:r>
            <a:r>
              <a:rPr lang="de-DE" dirty="0"/>
              <a:t> </a:t>
            </a:r>
            <a:r>
              <a:rPr lang="de-DE" dirty="0" err="1"/>
              <a:t>heat</a:t>
            </a:r>
            <a:r>
              <a:rPr lang="de-DE" dirty="0"/>
              <a:t> </a:t>
            </a:r>
            <a:r>
              <a:rPr lang="de-DE" dirty="0" err="1"/>
              <a:t>exchanger</a:t>
            </a:r>
            <a:r>
              <a:rPr lang="de-DE" dirty="0"/>
              <a:t>.</a:t>
            </a:r>
            <a:br>
              <a:rPr lang="de-DE" dirty="0"/>
            </a:br>
            <a:endParaRPr lang="de-DE" dirty="0"/>
          </a:p>
          <a:p>
            <a:pPr marL="342900" indent="-342900">
              <a:buFont typeface="Arial" panose="020B0604020202020204" pitchFamily="34" charset="0"/>
              <a:buChar char="•"/>
            </a:pPr>
            <a:r>
              <a:rPr lang="de-DE" b="1" dirty="0" err="1"/>
              <a:t>Indirect</a:t>
            </a:r>
            <a:r>
              <a:rPr lang="de-DE" b="1" dirty="0"/>
              <a:t> HIU, </a:t>
            </a:r>
            <a:r>
              <a:rPr lang="de-DE" b="1" dirty="0" err="1"/>
              <a:t>often</a:t>
            </a:r>
            <a:r>
              <a:rPr lang="de-DE" b="1" dirty="0"/>
              <a:t> </a:t>
            </a:r>
            <a:r>
              <a:rPr lang="de-DE" b="1" dirty="0" err="1"/>
              <a:t>twin-plate</a:t>
            </a:r>
            <a:r>
              <a:rPr lang="de-DE" b="1" dirty="0"/>
              <a:t>:</a:t>
            </a:r>
            <a:br>
              <a:rPr lang="de-DE" b="1" dirty="0"/>
            </a:br>
            <a:r>
              <a:rPr lang="de-DE" dirty="0"/>
              <a:t>A </a:t>
            </a:r>
            <a:r>
              <a:rPr lang="de-DE" dirty="0" err="1"/>
              <a:t>heat</a:t>
            </a:r>
            <a:r>
              <a:rPr lang="de-DE" dirty="0"/>
              <a:t> </a:t>
            </a:r>
            <a:r>
              <a:rPr lang="de-DE" dirty="0" err="1"/>
              <a:t>exchanger</a:t>
            </a:r>
            <a:r>
              <a:rPr lang="de-DE" dirty="0"/>
              <a:t> separates </a:t>
            </a:r>
            <a:r>
              <a:rPr lang="de-DE" dirty="0" err="1"/>
              <a:t>the</a:t>
            </a:r>
            <a:r>
              <a:rPr lang="de-DE" dirty="0"/>
              <a:t> </a:t>
            </a:r>
            <a:r>
              <a:rPr lang="de-DE" dirty="0" err="1"/>
              <a:t>dwelling</a:t>
            </a:r>
            <a:r>
              <a:rPr lang="de-DE" dirty="0"/>
              <a:t> </a:t>
            </a:r>
            <a:r>
              <a:rPr lang="de-DE" dirty="0" err="1"/>
              <a:t>heating</a:t>
            </a:r>
            <a:r>
              <a:rPr lang="de-DE" dirty="0"/>
              <a:t> </a:t>
            </a:r>
            <a:r>
              <a:rPr lang="de-DE" dirty="0" err="1"/>
              <a:t>circuit</a:t>
            </a:r>
            <a:r>
              <a:rPr lang="de-DE" dirty="0"/>
              <a:t>; </a:t>
            </a:r>
            <a:br>
              <a:rPr lang="de-DE" dirty="0"/>
            </a:br>
            <a:r>
              <a:rPr lang="de-DE" dirty="0" err="1"/>
              <a:t>another</a:t>
            </a:r>
            <a:r>
              <a:rPr lang="de-DE" dirty="0"/>
              <a:t> </a:t>
            </a:r>
            <a:r>
              <a:rPr lang="de-DE" dirty="0" err="1"/>
              <a:t>heat</a:t>
            </a:r>
            <a:r>
              <a:rPr lang="de-DE" dirty="0"/>
              <a:t> </a:t>
            </a:r>
            <a:r>
              <a:rPr lang="de-DE" dirty="0" err="1"/>
              <a:t>exchanger</a:t>
            </a:r>
            <a:r>
              <a:rPr lang="de-DE" dirty="0"/>
              <a:t> </a:t>
            </a:r>
            <a:r>
              <a:rPr lang="de-DE" dirty="0" err="1"/>
              <a:t>may</a:t>
            </a:r>
            <a:r>
              <a:rPr lang="de-DE" dirty="0"/>
              <a:t> </a:t>
            </a:r>
            <a:r>
              <a:rPr lang="de-DE" dirty="0" err="1"/>
              <a:t>produce</a:t>
            </a:r>
            <a:r>
              <a:rPr lang="de-DE" dirty="0"/>
              <a:t> DHW.</a:t>
            </a:r>
            <a:br>
              <a:rPr lang="de-DE" dirty="0"/>
            </a:br>
            <a:endParaRPr lang="de-DE" dirty="0"/>
          </a:p>
          <a:p>
            <a:r>
              <a:rPr lang="de-DE" dirty="0"/>
              <a:t>Always check </a:t>
            </a:r>
            <a:r>
              <a:rPr lang="de-DE" dirty="0" err="1"/>
              <a:t>the</a:t>
            </a:r>
            <a:r>
              <a:rPr lang="de-DE" dirty="0"/>
              <a:t> </a:t>
            </a:r>
            <a:r>
              <a:rPr lang="de-DE" dirty="0" err="1"/>
              <a:t>approved</a:t>
            </a:r>
            <a:r>
              <a:rPr lang="de-DE" dirty="0"/>
              <a:t> </a:t>
            </a:r>
            <a:r>
              <a:rPr lang="de-DE" dirty="0" err="1"/>
              <a:t>schematic</a:t>
            </a:r>
            <a:r>
              <a:rPr lang="de-DE" dirty="0"/>
              <a:t> </a:t>
            </a:r>
            <a:r>
              <a:rPr lang="de-DE" dirty="0" err="1"/>
              <a:t>before</a:t>
            </a:r>
            <a:r>
              <a:rPr lang="de-DE" dirty="0"/>
              <a:t> </a:t>
            </a:r>
            <a:r>
              <a:rPr lang="de-DE" dirty="0" err="1"/>
              <a:t>assuming</a:t>
            </a:r>
            <a:r>
              <a:rPr lang="de-DE" dirty="0"/>
              <a:t> </a:t>
            </a:r>
            <a:r>
              <a:rPr lang="de-DE" dirty="0" err="1"/>
              <a:t>what</a:t>
            </a:r>
            <a:r>
              <a:rPr lang="de-DE" dirty="0"/>
              <a:t> </a:t>
            </a:r>
            <a:r>
              <a:rPr lang="de-DE" dirty="0" err="1"/>
              <a:t>is</a:t>
            </a:r>
            <a:r>
              <a:rPr lang="de-DE" dirty="0"/>
              <a:t> </a:t>
            </a:r>
            <a:r>
              <a:rPr lang="de-DE" dirty="0" err="1"/>
              <a:t>inside</a:t>
            </a:r>
            <a:r>
              <a:rPr lang="de-DE" dirty="0"/>
              <a:t> </a:t>
            </a:r>
            <a:r>
              <a:rPr lang="de-DE" dirty="0" err="1"/>
              <a:t>the</a:t>
            </a:r>
            <a:r>
              <a:rPr lang="de-DE" dirty="0"/>
              <a:t> box.</a:t>
            </a:r>
          </a:p>
        </p:txBody>
      </p:sp>
    </p:spTree>
    <p:extLst>
      <p:ext uri="{BB962C8B-B14F-4D97-AF65-F5344CB8AC3E}">
        <p14:creationId xmlns:p14="http://schemas.microsoft.com/office/powerpoint/2010/main" val="3314137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7858F24-69E3-A061-8E1A-77DBEDEB056A}"/>
              </a:ext>
            </a:extLst>
          </p:cNvPr>
          <p:cNvSpPr>
            <a:spLocks noGrp="1"/>
          </p:cNvSpPr>
          <p:nvPr>
            <p:ph type="body" sz="quarter" idx="30"/>
          </p:nvPr>
        </p:nvSpPr>
        <p:spPr>
          <a:xfrm>
            <a:off x="854280" y="553870"/>
            <a:ext cx="5819365" cy="1176075"/>
          </a:xfrm>
        </p:spPr>
        <p:txBody>
          <a:bodyPr/>
          <a:lstStyle/>
          <a:p>
            <a:r>
              <a:rPr lang="de-DE" dirty="0"/>
              <a:t>Option A: </a:t>
            </a:r>
            <a:br>
              <a:rPr lang="de-DE" dirty="0"/>
            </a:br>
            <a:r>
              <a:rPr lang="de-DE" dirty="0" err="1"/>
              <a:t>metered</a:t>
            </a:r>
            <a:r>
              <a:rPr lang="de-DE" dirty="0"/>
              <a:t> </a:t>
            </a:r>
            <a:r>
              <a:rPr lang="de-DE" dirty="0" err="1"/>
              <a:t>heating</a:t>
            </a:r>
            <a:r>
              <a:rPr lang="de-DE" dirty="0"/>
              <a:t> </a:t>
            </a:r>
            <a:r>
              <a:rPr lang="de-DE" dirty="0" err="1"/>
              <a:t>connection</a:t>
            </a:r>
            <a:endParaRPr lang="de-DE" dirty="0"/>
          </a:p>
        </p:txBody>
      </p:sp>
      <p:sp>
        <p:nvSpPr>
          <p:cNvPr id="3" name="Text Placeholder 2">
            <a:extLst>
              <a:ext uri="{FF2B5EF4-FFF2-40B4-BE49-F238E27FC236}">
                <a16:creationId xmlns:a16="http://schemas.microsoft.com/office/drawing/2014/main" id="{C5A5209B-93CD-F056-5C50-54DBAEDF7612}"/>
              </a:ext>
            </a:extLst>
          </p:cNvPr>
          <p:cNvSpPr>
            <a:spLocks noGrp="1"/>
          </p:cNvSpPr>
          <p:nvPr>
            <p:ph type="body" sz="quarter" idx="48"/>
          </p:nvPr>
        </p:nvSpPr>
        <p:spPr>
          <a:xfrm>
            <a:off x="854282" y="1729945"/>
            <a:ext cx="10483429" cy="4574185"/>
          </a:xfrm>
        </p:spPr>
        <p:txBody>
          <a:bodyPr/>
          <a:lstStyle/>
          <a:p>
            <a:r>
              <a:rPr lang="de-DE" dirty="0" err="1"/>
              <a:t>Used</a:t>
            </a:r>
            <a:r>
              <a:rPr lang="de-DE" dirty="0"/>
              <a:t> </a:t>
            </a:r>
            <a:r>
              <a:rPr lang="de-DE" dirty="0" err="1"/>
              <a:t>where</a:t>
            </a:r>
            <a:r>
              <a:rPr lang="de-DE" dirty="0"/>
              <a:t> </a:t>
            </a:r>
            <a:r>
              <a:rPr lang="de-DE" dirty="0" err="1"/>
              <a:t>space</a:t>
            </a:r>
            <a:r>
              <a:rPr lang="de-DE" dirty="0"/>
              <a:t> </a:t>
            </a:r>
            <a:r>
              <a:rPr lang="de-DE" dirty="0" err="1"/>
              <a:t>heating</a:t>
            </a:r>
            <a:r>
              <a:rPr lang="de-DE" dirty="0"/>
              <a:t> </a:t>
            </a:r>
            <a:r>
              <a:rPr lang="de-DE" dirty="0" err="1"/>
              <a:t>is</a:t>
            </a:r>
            <a:r>
              <a:rPr lang="de-DE" dirty="0"/>
              <a:t> </a:t>
            </a:r>
            <a:r>
              <a:rPr lang="de-DE" dirty="0" err="1"/>
              <a:t>supplied</a:t>
            </a:r>
            <a:r>
              <a:rPr lang="de-DE" dirty="0"/>
              <a:t> </a:t>
            </a:r>
          </a:p>
          <a:p>
            <a:r>
              <a:rPr lang="de-DE" dirty="0" err="1"/>
              <a:t>from</a:t>
            </a:r>
            <a:r>
              <a:rPr lang="de-DE" dirty="0"/>
              <a:t> </a:t>
            </a:r>
            <a:r>
              <a:rPr lang="de-DE" dirty="0" err="1"/>
              <a:t>the</a:t>
            </a:r>
            <a:r>
              <a:rPr lang="de-DE" dirty="0"/>
              <a:t> </a:t>
            </a:r>
            <a:r>
              <a:rPr lang="de-DE" dirty="0" err="1"/>
              <a:t>communal</a:t>
            </a:r>
            <a:r>
              <a:rPr lang="de-DE" dirty="0"/>
              <a:t>/</a:t>
            </a:r>
            <a:r>
              <a:rPr lang="de-DE" dirty="0" err="1"/>
              <a:t>building</a:t>
            </a:r>
            <a:r>
              <a:rPr lang="de-DE" dirty="0"/>
              <a:t> </a:t>
            </a:r>
            <a:r>
              <a:rPr lang="de-DE" dirty="0" err="1"/>
              <a:t>circuit</a:t>
            </a:r>
            <a:r>
              <a:rPr lang="de-DE" dirty="0"/>
              <a:t>. </a:t>
            </a:r>
          </a:p>
          <a:p>
            <a:r>
              <a:rPr lang="de-DE" b="1" dirty="0" err="1"/>
              <a:t>Usually</a:t>
            </a:r>
            <a:r>
              <a:rPr lang="de-DE" b="1" dirty="0"/>
              <a:t> </a:t>
            </a:r>
            <a:r>
              <a:rPr lang="de-DE" b="1" dirty="0" err="1"/>
              <a:t>includes</a:t>
            </a:r>
            <a:r>
              <a:rPr lang="de-DE" b="1" dirty="0"/>
              <a:t>: </a:t>
            </a:r>
          </a:p>
          <a:p>
            <a:pPr marL="342900" indent="-342900">
              <a:buFont typeface="Arial" panose="020B0604020202020204" pitchFamily="34" charset="0"/>
              <a:buChar char="•"/>
            </a:pPr>
            <a:r>
              <a:rPr lang="de-DE" dirty="0" err="1"/>
              <a:t>isolation</a:t>
            </a:r>
            <a:r>
              <a:rPr lang="de-DE" dirty="0"/>
              <a:t> </a:t>
            </a:r>
            <a:r>
              <a:rPr lang="de-DE" dirty="0" err="1"/>
              <a:t>valves</a:t>
            </a:r>
            <a:r>
              <a:rPr lang="de-DE" dirty="0"/>
              <a:t>, </a:t>
            </a:r>
          </a:p>
          <a:p>
            <a:pPr marL="342900" indent="-342900">
              <a:buFont typeface="Arial" panose="020B0604020202020204" pitchFamily="34" charset="0"/>
              <a:buChar char="•"/>
            </a:pPr>
            <a:r>
              <a:rPr lang="de-DE" dirty="0" err="1"/>
              <a:t>strainer</a:t>
            </a:r>
            <a:r>
              <a:rPr lang="de-DE" dirty="0"/>
              <a:t> </a:t>
            </a:r>
            <a:r>
              <a:rPr lang="de-DE" dirty="0" err="1"/>
              <a:t>if</a:t>
            </a:r>
            <a:r>
              <a:rPr lang="de-DE" dirty="0"/>
              <a:t> </a:t>
            </a:r>
            <a:r>
              <a:rPr lang="de-DE" dirty="0" err="1"/>
              <a:t>specified</a:t>
            </a:r>
            <a:r>
              <a:rPr lang="de-DE" dirty="0"/>
              <a:t>, </a:t>
            </a:r>
          </a:p>
          <a:p>
            <a:pPr marL="342900" indent="-342900">
              <a:buFont typeface="Arial" panose="020B0604020202020204" pitchFamily="34" charset="0"/>
              <a:buChar char="•"/>
            </a:pPr>
            <a:r>
              <a:rPr lang="de-DE" dirty="0" err="1"/>
              <a:t>balancing</a:t>
            </a:r>
            <a:r>
              <a:rPr lang="de-DE" dirty="0"/>
              <a:t> </a:t>
            </a:r>
            <a:r>
              <a:rPr lang="de-DE" dirty="0" err="1"/>
              <a:t>or</a:t>
            </a:r>
            <a:r>
              <a:rPr lang="de-DE" dirty="0"/>
              <a:t> </a:t>
            </a:r>
            <a:r>
              <a:rPr lang="de-DE" dirty="0" err="1"/>
              <a:t>flow-control</a:t>
            </a:r>
            <a:r>
              <a:rPr lang="de-DE" dirty="0"/>
              <a:t> </a:t>
            </a:r>
            <a:r>
              <a:rPr lang="de-DE" dirty="0" err="1"/>
              <a:t>valve</a:t>
            </a:r>
            <a:r>
              <a:rPr lang="de-DE" dirty="0"/>
              <a:t>, </a:t>
            </a:r>
          </a:p>
          <a:p>
            <a:pPr marL="342900" indent="-342900">
              <a:buFont typeface="Arial" panose="020B0604020202020204" pitchFamily="34" charset="0"/>
              <a:buChar char="•"/>
            </a:pPr>
            <a:r>
              <a:rPr lang="de-DE" dirty="0" err="1"/>
              <a:t>heat</a:t>
            </a:r>
            <a:r>
              <a:rPr lang="de-DE" dirty="0"/>
              <a:t> </a:t>
            </a:r>
            <a:r>
              <a:rPr lang="de-DE" dirty="0" err="1"/>
              <a:t>meter</a:t>
            </a:r>
            <a:r>
              <a:rPr lang="de-DE" dirty="0"/>
              <a:t>, </a:t>
            </a:r>
          </a:p>
          <a:p>
            <a:pPr marL="342900" indent="-342900">
              <a:buFont typeface="Arial" panose="020B0604020202020204" pitchFamily="34" charset="0"/>
              <a:buChar char="•"/>
            </a:pPr>
            <a:r>
              <a:rPr lang="de-DE" dirty="0" err="1"/>
              <a:t>temperature</a:t>
            </a:r>
            <a:r>
              <a:rPr lang="de-DE" dirty="0"/>
              <a:t> </a:t>
            </a:r>
            <a:r>
              <a:rPr lang="de-DE" dirty="0" err="1"/>
              <a:t>sensors</a:t>
            </a:r>
            <a:r>
              <a:rPr lang="de-DE" dirty="0"/>
              <a:t>. </a:t>
            </a:r>
          </a:p>
          <a:p>
            <a:endParaRPr lang="de-DE" dirty="0"/>
          </a:p>
          <a:p>
            <a:r>
              <a:rPr lang="de-DE" dirty="0" err="1"/>
              <a:t>No</a:t>
            </a:r>
            <a:r>
              <a:rPr lang="de-DE" dirty="0"/>
              <a:t> </a:t>
            </a:r>
            <a:r>
              <a:rPr lang="de-DE" dirty="0" err="1"/>
              <a:t>dwelling</a:t>
            </a:r>
            <a:r>
              <a:rPr lang="de-DE" dirty="0"/>
              <a:t> </a:t>
            </a:r>
            <a:r>
              <a:rPr lang="de-DE" dirty="0" err="1"/>
              <a:t>heat</a:t>
            </a:r>
            <a:r>
              <a:rPr lang="de-DE" dirty="0"/>
              <a:t> </a:t>
            </a:r>
            <a:r>
              <a:rPr lang="de-DE" dirty="0" err="1"/>
              <a:t>exchanger</a:t>
            </a:r>
            <a:r>
              <a:rPr lang="de-DE" dirty="0"/>
              <a:t>. </a:t>
            </a:r>
            <a:r>
              <a:rPr lang="en-US" dirty="0"/>
              <a:t>DHW is supplied by a separate system.</a:t>
            </a:r>
            <a:endParaRPr lang="de-DE" dirty="0"/>
          </a:p>
          <a:p>
            <a:r>
              <a:rPr lang="de-DE" b="1" dirty="0" err="1"/>
              <a:t>What</a:t>
            </a:r>
            <a:r>
              <a:rPr lang="de-DE" b="1" dirty="0"/>
              <a:t> </a:t>
            </a:r>
            <a:r>
              <a:rPr lang="de-DE" b="1" dirty="0" err="1"/>
              <a:t>to</a:t>
            </a:r>
            <a:r>
              <a:rPr lang="de-DE" b="1" dirty="0"/>
              <a:t> check:</a:t>
            </a:r>
            <a:r>
              <a:rPr lang="de-DE" dirty="0"/>
              <a:t> </a:t>
            </a:r>
          </a:p>
          <a:p>
            <a:r>
              <a:rPr lang="de-DE" dirty="0" err="1"/>
              <a:t>valve</a:t>
            </a:r>
            <a:r>
              <a:rPr lang="de-DE" dirty="0"/>
              <a:t> </a:t>
            </a:r>
            <a:r>
              <a:rPr lang="de-DE" dirty="0" err="1"/>
              <a:t>setting</a:t>
            </a:r>
            <a:r>
              <a:rPr lang="de-DE" dirty="0"/>
              <a:t>, </a:t>
            </a:r>
            <a:r>
              <a:rPr lang="de-DE" dirty="0" err="1"/>
              <a:t>meter</a:t>
            </a:r>
            <a:r>
              <a:rPr lang="de-DE" dirty="0"/>
              <a:t> </a:t>
            </a:r>
            <a:r>
              <a:rPr lang="de-DE" dirty="0" err="1"/>
              <a:t>direction</a:t>
            </a:r>
            <a:r>
              <a:rPr lang="de-DE" dirty="0"/>
              <a:t>, </a:t>
            </a:r>
            <a:r>
              <a:rPr lang="de-DE" dirty="0" err="1"/>
              <a:t>sensor</a:t>
            </a:r>
            <a:r>
              <a:rPr lang="de-DE" dirty="0"/>
              <a:t> pair, </a:t>
            </a:r>
            <a:r>
              <a:rPr lang="de-DE" dirty="0" err="1"/>
              <a:t>labels</a:t>
            </a:r>
            <a:r>
              <a:rPr lang="de-DE" dirty="0"/>
              <a:t>, </a:t>
            </a:r>
            <a:r>
              <a:rPr lang="de-DE" dirty="0" err="1"/>
              <a:t>access</a:t>
            </a:r>
            <a:r>
              <a:rPr lang="de-DE" dirty="0"/>
              <a:t>, </a:t>
            </a:r>
            <a:r>
              <a:rPr lang="de-DE" dirty="0" err="1"/>
              <a:t>commissioning</a:t>
            </a:r>
            <a:r>
              <a:rPr lang="de-DE" dirty="0"/>
              <a:t> </a:t>
            </a:r>
            <a:r>
              <a:rPr lang="de-DE" dirty="0" err="1"/>
              <a:t>record</a:t>
            </a:r>
            <a:r>
              <a:rPr lang="de-DE" dirty="0"/>
              <a:t>.</a:t>
            </a:r>
          </a:p>
        </p:txBody>
      </p:sp>
      <p:pic>
        <p:nvPicPr>
          <p:cNvPr id="9" name="Picture 8">
            <a:extLst>
              <a:ext uri="{FF2B5EF4-FFF2-40B4-BE49-F238E27FC236}">
                <a16:creationId xmlns:a16="http://schemas.microsoft.com/office/drawing/2014/main" id="{26AE3E4F-27F0-AD28-96FD-A1926D837E45}"/>
              </a:ext>
            </a:extLst>
          </p:cNvPr>
          <p:cNvPicPr>
            <a:picLocks noChangeAspect="1"/>
          </p:cNvPicPr>
          <p:nvPr/>
        </p:nvPicPr>
        <p:blipFill>
          <a:blip r:embed="rId3"/>
          <a:stretch>
            <a:fillRect/>
          </a:stretch>
        </p:blipFill>
        <p:spPr>
          <a:xfrm>
            <a:off x="8170560" y="609600"/>
            <a:ext cx="2637015" cy="4254499"/>
          </a:xfrm>
          <a:prstGeom prst="rect">
            <a:avLst/>
          </a:prstGeom>
        </p:spPr>
      </p:pic>
    </p:spTree>
    <p:extLst>
      <p:ext uri="{BB962C8B-B14F-4D97-AF65-F5344CB8AC3E}">
        <p14:creationId xmlns:p14="http://schemas.microsoft.com/office/powerpoint/2010/main" val="21461534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A362D72-272B-3DCC-028F-C89F77B99EC8}"/>
              </a:ext>
            </a:extLst>
          </p:cNvPr>
          <p:cNvSpPr>
            <a:spLocks noGrp="1"/>
          </p:cNvSpPr>
          <p:nvPr>
            <p:ph type="body" sz="quarter" idx="48"/>
          </p:nvPr>
        </p:nvSpPr>
        <p:spPr>
          <a:xfrm>
            <a:off x="854282" y="1864553"/>
            <a:ext cx="7192438" cy="4439577"/>
          </a:xfrm>
        </p:spPr>
        <p:txBody>
          <a:bodyPr/>
          <a:lstStyle/>
          <a:p>
            <a:r>
              <a:rPr lang="de-DE" dirty="0" err="1"/>
              <a:t>Communal</a:t>
            </a:r>
            <a:r>
              <a:rPr lang="de-DE" dirty="0"/>
              <a:t> </a:t>
            </a:r>
            <a:r>
              <a:rPr lang="de-DE" dirty="0" err="1"/>
              <a:t>heating</a:t>
            </a:r>
            <a:r>
              <a:rPr lang="de-DE" dirty="0"/>
              <a:t> </a:t>
            </a:r>
            <a:r>
              <a:rPr lang="de-DE" dirty="0" err="1"/>
              <a:t>water</a:t>
            </a:r>
            <a:r>
              <a:rPr lang="de-DE" dirty="0"/>
              <a:t> </a:t>
            </a:r>
            <a:r>
              <a:rPr lang="de-DE" dirty="0" err="1"/>
              <a:t>flows</a:t>
            </a:r>
            <a:r>
              <a:rPr lang="de-DE" dirty="0"/>
              <a:t> </a:t>
            </a:r>
            <a:r>
              <a:rPr lang="de-DE" dirty="0" err="1"/>
              <a:t>directly</a:t>
            </a:r>
            <a:r>
              <a:rPr lang="de-DE" dirty="0"/>
              <a:t> </a:t>
            </a:r>
            <a:r>
              <a:rPr lang="de-DE" dirty="0" err="1"/>
              <a:t>through</a:t>
            </a:r>
            <a:r>
              <a:rPr lang="de-DE" dirty="0"/>
              <a:t> </a:t>
            </a:r>
            <a:r>
              <a:rPr lang="de-DE" dirty="0" err="1"/>
              <a:t>the</a:t>
            </a:r>
            <a:r>
              <a:rPr lang="de-DE" dirty="0"/>
              <a:t> </a:t>
            </a:r>
            <a:r>
              <a:rPr lang="de-DE" dirty="0" err="1"/>
              <a:t>dwelling</a:t>
            </a:r>
            <a:r>
              <a:rPr lang="de-DE" dirty="0"/>
              <a:t> </a:t>
            </a:r>
            <a:r>
              <a:rPr lang="de-DE" dirty="0" err="1"/>
              <a:t>radiators</a:t>
            </a:r>
            <a:r>
              <a:rPr lang="de-DE" dirty="0"/>
              <a:t> </a:t>
            </a:r>
            <a:r>
              <a:rPr lang="de-DE" dirty="0" err="1"/>
              <a:t>or</a:t>
            </a:r>
            <a:r>
              <a:rPr lang="de-DE" dirty="0"/>
              <a:t> </a:t>
            </a:r>
            <a:r>
              <a:rPr lang="de-DE" dirty="0" err="1"/>
              <a:t>underfloor-heating</a:t>
            </a:r>
            <a:r>
              <a:rPr lang="de-DE" dirty="0"/>
              <a:t> </a:t>
            </a:r>
            <a:r>
              <a:rPr lang="de-DE" dirty="0" err="1"/>
              <a:t>circuit</a:t>
            </a:r>
            <a:r>
              <a:rPr lang="de-DE" dirty="0"/>
              <a:t>.</a:t>
            </a:r>
          </a:p>
          <a:p>
            <a:r>
              <a:rPr lang="de-DE" dirty="0"/>
              <a:t>DHW </a:t>
            </a:r>
            <a:r>
              <a:rPr lang="de-DE" dirty="0" err="1"/>
              <a:t>is</a:t>
            </a:r>
            <a:r>
              <a:rPr lang="de-DE" dirty="0"/>
              <a:t> </a:t>
            </a:r>
            <a:r>
              <a:rPr lang="de-DE" dirty="0" err="1"/>
              <a:t>produced</a:t>
            </a:r>
            <a:r>
              <a:rPr lang="de-DE" dirty="0"/>
              <a:t> </a:t>
            </a:r>
            <a:r>
              <a:rPr lang="de-DE" dirty="0" err="1"/>
              <a:t>instantaneously</a:t>
            </a:r>
            <a:r>
              <a:rPr lang="de-DE" dirty="0"/>
              <a:t> </a:t>
            </a:r>
            <a:r>
              <a:rPr lang="de-DE" dirty="0" err="1"/>
              <a:t>through</a:t>
            </a:r>
            <a:r>
              <a:rPr lang="de-DE" dirty="0"/>
              <a:t> a </a:t>
            </a:r>
            <a:r>
              <a:rPr lang="de-DE" dirty="0" err="1"/>
              <a:t>plate</a:t>
            </a:r>
            <a:r>
              <a:rPr lang="de-DE" dirty="0"/>
              <a:t> </a:t>
            </a:r>
            <a:r>
              <a:rPr lang="de-DE" dirty="0" err="1"/>
              <a:t>heat</a:t>
            </a:r>
            <a:r>
              <a:rPr lang="de-DE" dirty="0"/>
              <a:t> </a:t>
            </a:r>
            <a:r>
              <a:rPr lang="de-DE" dirty="0" err="1"/>
              <a:t>exchanger</a:t>
            </a:r>
            <a:r>
              <a:rPr lang="de-DE" dirty="0"/>
              <a:t> </a:t>
            </a:r>
            <a:r>
              <a:rPr lang="en-US" dirty="0"/>
              <a:t>and does not mix with heating water</a:t>
            </a:r>
            <a:r>
              <a:rPr lang="de-DE" dirty="0"/>
              <a:t>. </a:t>
            </a:r>
          </a:p>
          <a:p>
            <a:r>
              <a:rPr lang="de-DE" b="1" dirty="0"/>
              <a:t>Advantages: </a:t>
            </a:r>
            <a:r>
              <a:rPr lang="de-DE" dirty="0" err="1"/>
              <a:t>compact</a:t>
            </a:r>
            <a:r>
              <a:rPr lang="de-DE" dirty="0"/>
              <a:t>, </a:t>
            </a:r>
            <a:r>
              <a:rPr lang="de-DE" dirty="0" err="1"/>
              <a:t>fewer</a:t>
            </a:r>
            <a:r>
              <a:rPr lang="de-DE" dirty="0"/>
              <a:t> </a:t>
            </a:r>
            <a:r>
              <a:rPr lang="de-DE" dirty="0" err="1"/>
              <a:t>heating-side</a:t>
            </a:r>
            <a:r>
              <a:rPr lang="de-DE" dirty="0"/>
              <a:t> </a:t>
            </a:r>
            <a:r>
              <a:rPr lang="de-DE" dirty="0" err="1"/>
              <a:t>losses</a:t>
            </a:r>
            <a:r>
              <a:rPr lang="de-DE" dirty="0"/>
              <a:t>. </a:t>
            </a:r>
            <a:endParaRPr lang="de-DE" b="1" dirty="0"/>
          </a:p>
          <a:p>
            <a:endParaRPr lang="de-DE" b="1" dirty="0"/>
          </a:p>
          <a:p>
            <a:r>
              <a:rPr lang="de-DE" b="1" dirty="0"/>
              <a:t>Design and </a:t>
            </a:r>
            <a:r>
              <a:rPr lang="de-DE" b="1" dirty="0" err="1"/>
              <a:t>acceptance</a:t>
            </a:r>
            <a:r>
              <a:rPr lang="de-DE" b="1" dirty="0"/>
              <a:t> </a:t>
            </a:r>
            <a:r>
              <a:rPr lang="de-DE" b="1" dirty="0" err="1"/>
              <a:t>considerations</a:t>
            </a:r>
            <a:r>
              <a:rPr lang="de-DE" b="1" dirty="0"/>
              <a:t>: </a:t>
            </a:r>
          </a:p>
          <a:p>
            <a:pPr marL="342900" indent="-342900">
              <a:buFont typeface="Arial" panose="020B0604020202020204" pitchFamily="34" charset="0"/>
              <a:buChar char="•"/>
            </a:pPr>
            <a:r>
              <a:rPr lang="de-DE" dirty="0"/>
              <a:t>network and </a:t>
            </a:r>
            <a:r>
              <a:rPr lang="de-DE" dirty="0" err="1"/>
              <a:t>dwelling</a:t>
            </a:r>
            <a:r>
              <a:rPr lang="de-DE" dirty="0"/>
              <a:t>-system </a:t>
            </a:r>
            <a:r>
              <a:rPr lang="de-DE" dirty="0" err="1"/>
              <a:t>pressure</a:t>
            </a:r>
            <a:r>
              <a:rPr lang="de-DE" dirty="0"/>
              <a:t>; </a:t>
            </a:r>
          </a:p>
          <a:p>
            <a:pPr marL="342900" indent="-342900">
              <a:buFont typeface="Arial" panose="020B0604020202020204" pitchFamily="34" charset="0"/>
              <a:buChar char="•"/>
            </a:pPr>
            <a:r>
              <a:rPr lang="de-DE" dirty="0" err="1"/>
              <a:t>water</a:t>
            </a:r>
            <a:r>
              <a:rPr lang="de-DE" dirty="0"/>
              <a:t>-quality </a:t>
            </a:r>
            <a:r>
              <a:rPr lang="de-DE" dirty="0" err="1"/>
              <a:t>requirements</a:t>
            </a:r>
            <a:r>
              <a:rPr lang="de-DE" dirty="0"/>
              <a:t>; </a:t>
            </a:r>
          </a:p>
          <a:p>
            <a:pPr marL="342900" indent="-342900">
              <a:buFont typeface="Arial" panose="020B0604020202020204" pitchFamily="34" charset="0"/>
              <a:buChar char="•"/>
            </a:pPr>
            <a:r>
              <a:rPr lang="de-DE" dirty="0"/>
              <a:t>DHW </a:t>
            </a:r>
            <a:r>
              <a:rPr lang="de-DE" dirty="0" err="1"/>
              <a:t>temperature</a:t>
            </a:r>
            <a:r>
              <a:rPr lang="de-DE" dirty="0"/>
              <a:t> and </a:t>
            </a:r>
            <a:r>
              <a:rPr lang="de-DE" dirty="0" err="1"/>
              <a:t>response</a:t>
            </a:r>
            <a:r>
              <a:rPr lang="de-DE" dirty="0"/>
              <a:t>; </a:t>
            </a:r>
          </a:p>
          <a:p>
            <a:pPr marL="342900" indent="-342900">
              <a:buFont typeface="Arial" panose="020B0604020202020204" pitchFamily="34" charset="0"/>
              <a:buChar char="•"/>
            </a:pPr>
            <a:r>
              <a:rPr lang="de-DE" dirty="0" err="1"/>
              <a:t>keep</a:t>
            </a:r>
            <a:r>
              <a:rPr lang="de-DE" dirty="0"/>
              <a:t>-warm </a:t>
            </a:r>
            <a:r>
              <a:rPr lang="de-DE" dirty="0" err="1"/>
              <a:t>or</a:t>
            </a:r>
            <a:r>
              <a:rPr lang="de-DE" dirty="0"/>
              <a:t> </a:t>
            </a:r>
            <a:r>
              <a:rPr lang="de-DE" dirty="0" err="1"/>
              <a:t>standby</a:t>
            </a:r>
            <a:r>
              <a:rPr lang="de-DE" dirty="0"/>
              <a:t> </a:t>
            </a:r>
            <a:r>
              <a:rPr lang="de-DE" dirty="0" err="1"/>
              <a:t>losses</a:t>
            </a:r>
            <a:r>
              <a:rPr lang="de-DE" dirty="0"/>
              <a:t>; </a:t>
            </a:r>
          </a:p>
          <a:p>
            <a:pPr marL="342900" indent="-342900">
              <a:buFont typeface="Arial" panose="020B0604020202020204" pitchFamily="34" charset="0"/>
              <a:buChar char="•"/>
            </a:pPr>
            <a:r>
              <a:rPr lang="de-DE" dirty="0" err="1"/>
              <a:t>primary</a:t>
            </a:r>
            <a:r>
              <a:rPr lang="de-DE" dirty="0"/>
              <a:t> </a:t>
            </a:r>
            <a:r>
              <a:rPr lang="de-DE" dirty="0" err="1"/>
              <a:t>return</a:t>
            </a:r>
            <a:r>
              <a:rPr lang="de-DE" dirty="0"/>
              <a:t> </a:t>
            </a:r>
            <a:r>
              <a:rPr lang="de-DE" dirty="0" err="1"/>
              <a:t>temperature</a:t>
            </a:r>
            <a:r>
              <a:rPr lang="de-DE" dirty="0"/>
              <a:t>.</a:t>
            </a:r>
          </a:p>
        </p:txBody>
      </p:sp>
      <p:sp>
        <p:nvSpPr>
          <p:cNvPr id="4" name="Text Placeholder 1">
            <a:extLst>
              <a:ext uri="{FF2B5EF4-FFF2-40B4-BE49-F238E27FC236}">
                <a16:creationId xmlns:a16="http://schemas.microsoft.com/office/drawing/2014/main" id="{6875433A-2587-F7F9-CBC8-A790F4F8FB9A}"/>
              </a:ext>
            </a:extLst>
          </p:cNvPr>
          <p:cNvSpPr txBox="1">
            <a:spLocks/>
          </p:cNvSpPr>
          <p:nvPr/>
        </p:nvSpPr>
        <p:spPr>
          <a:xfrm>
            <a:off x="854282" y="679233"/>
            <a:ext cx="10288126" cy="589130"/>
          </a:xfrm>
          <a:prstGeom prst="rect">
            <a:avLst/>
          </a:prstGeom>
        </p:spPr>
        <p:txBody>
          <a:bodyPr>
            <a:noAutofit/>
          </a:bodyPr>
          <a:lstStyle>
            <a:lvl1pPr marL="0" indent="0" algn="l" defTabSz="3343281" rtl="0" eaLnBrk="1" latinLnBrk="0" hangingPunct="1">
              <a:lnSpc>
                <a:spcPct val="100000"/>
              </a:lnSpc>
              <a:spcBef>
                <a:spcPts val="3657"/>
              </a:spcBef>
              <a:buFont typeface="Arial" panose="020B0604020202020204" pitchFamily="34" charset="0"/>
              <a:buNone/>
              <a:defRPr sz="3600" b="1" i="0" kern="120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09593"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2pPr>
            <a:lvl3pPr marL="1219185"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3pPr>
            <a:lvl4pPr marL="1828778"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4pPr>
            <a:lvl5pPr marL="2438374"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5pPr>
            <a:lvl6pPr marL="9194022"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6pPr>
            <a:lvl7pPr marL="10865665"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7pPr>
            <a:lvl8pPr marL="12537303"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8pPr>
            <a:lvl9pPr marL="14208947"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9pPr>
          </a:lstStyle>
          <a:p>
            <a:r>
              <a:rPr lang="de-DE" dirty="0"/>
              <a:t>Option B: </a:t>
            </a:r>
            <a:r>
              <a:rPr lang="de-DE" dirty="0" err="1"/>
              <a:t>direct</a:t>
            </a:r>
            <a:r>
              <a:rPr lang="de-DE" dirty="0"/>
              <a:t> </a:t>
            </a:r>
            <a:r>
              <a:rPr lang="en-US" dirty="0"/>
              <a:t>space-heating </a:t>
            </a:r>
            <a:r>
              <a:rPr lang="de-DE" dirty="0"/>
              <a:t>HIU </a:t>
            </a:r>
            <a:br>
              <a:rPr lang="de-DE" dirty="0"/>
            </a:br>
            <a:r>
              <a:rPr lang="de-DE" dirty="0" err="1"/>
              <a:t>with</a:t>
            </a:r>
            <a:r>
              <a:rPr lang="de-DE" dirty="0"/>
              <a:t> </a:t>
            </a:r>
            <a:r>
              <a:rPr lang="de-DE" dirty="0" err="1"/>
              <a:t>local</a:t>
            </a:r>
            <a:r>
              <a:rPr lang="de-DE" dirty="0"/>
              <a:t> DHW </a:t>
            </a:r>
            <a:r>
              <a:rPr lang="de-DE" dirty="0" err="1"/>
              <a:t>preparation</a:t>
            </a:r>
            <a:endParaRPr lang="de-DE" dirty="0"/>
          </a:p>
        </p:txBody>
      </p:sp>
      <p:pic>
        <p:nvPicPr>
          <p:cNvPr id="8" name="Picture 7">
            <a:extLst>
              <a:ext uri="{FF2B5EF4-FFF2-40B4-BE49-F238E27FC236}">
                <a16:creationId xmlns:a16="http://schemas.microsoft.com/office/drawing/2014/main" id="{537E3CDA-8A3B-A10C-D644-6CC71A06E5B8}"/>
              </a:ext>
            </a:extLst>
          </p:cNvPr>
          <p:cNvPicPr>
            <a:picLocks noChangeAspect="1"/>
          </p:cNvPicPr>
          <p:nvPr/>
        </p:nvPicPr>
        <p:blipFill>
          <a:blip r:embed="rId3"/>
          <a:stretch>
            <a:fillRect/>
          </a:stretch>
        </p:blipFill>
        <p:spPr>
          <a:xfrm>
            <a:off x="8200104" y="1528130"/>
            <a:ext cx="3262832" cy="4709630"/>
          </a:xfrm>
          <a:prstGeom prst="rect">
            <a:avLst/>
          </a:prstGeom>
        </p:spPr>
      </p:pic>
      <p:pic>
        <p:nvPicPr>
          <p:cNvPr id="10" name="Picture 9">
            <a:extLst>
              <a:ext uri="{FF2B5EF4-FFF2-40B4-BE49-F238E27FC236}">
                <a16:creationId xmlns:a16="http://schemas.microsoft.com/office/drawing/2014/main" id="{CD69309F-9C31-1271-B4F9-7379C6D0E56B}"/>
              </a:ext>
            </a:extLst>
          </p:cNvPr>
          <p:cNvPicPr>
            <a:picLocks noChangeAspect="1"/>
          </p:cNvPicPr>
          <p:nvPr/>
        </p:nvPicPr>
        <p:blipFill>
          <a:blip r:embed="rId4"/>
          <a:stretch>
            <a:fillRect/>
          </a:stretch>
        </p:blipFill>
        <p:spPr>
          <a:xfrm>
            <a:off x="6701719" y="3803110"/>
            <a:ext cx="2019442" cy="2785857"/>
          </a:xfrm>
          <a:prstGeom prst="rect">
            <a:avLst/>
          </a:prstGeom>
        </p:spPr>
      </p:pic>
    </p:spTree>
    <p:extLst>
      <p:ext uri="{BB962C8B-B14F-4D97-AF65-F5344CB8AC3E}">
        <p14:creationId xmlns:p14="http://schemas.microsoft.com/office/powerpoint/2010/main" val="3402952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5E89A83-8B7E-7949-1C2C-E7F67A9DEA77}"/>
              </a:ext>
            </a:extLst>
          </p:cNvPr>
          <p:cNvSpPr>
            <a:spLocks noGrp="1"/>
          </p:cNvSpPr>
          <p:nvPr>
            <p:ph type="body" sz="quarter" idx="30"/>
          </p:nvPr>
        </p:nvSpPr>
        <p:spPr/>
        <p:txBody>
          <a:bodyPr/>
          <a:lstStyle/>
          <a:p>
            <a:r>
              <a:rPr lang="de-DE" dirty="0"/>
              <a:t>Option C: </a:t>
            </a:r>
            <a:r>
              <a:rPr lang="de-DE" dirty="0" err="1"/>
              <a:t>indirect</a:t>
            </a:r>
            <a:r>
              <a:rPr lang="de-DE" dirty="0"/>
              <a:t> HIU, </a:t>
            </a:r>
            <a:r>
              <a:rPr lang="de-DE" dirty="0" err="1"/>
              <a:t>often</a:t>
            </a:r>
            <a:r>
              <a:rPr lang="de-DE" dirty="0"/>
              <a:t> </a:t>
            </a:r>
            <a:r>
              <a:rPr lang="de-DE" dirty="0" err="1"/>
              <a:t>twin-plate</a:t>
            </a:r>
            <a:endParaRPr lang="de-DE" dirty="0"/>
          </a:p>
        </p:txBody>
      </p:sp>
      <p:sp>
        <p:nvSpPr>
          <p:cNvPr id="3" name="Text Placeholder 2">
            <a:extLst>
              <a:ext uri="{FF2B5EF4-FFF2-40B4-BE49-F238E27FC236}">
                <a16:creationId xmlns:a16="http://schemas.microsoft.com/office/drawing/2014/main" id="{4575558A-F629-DA71-210A-2BB87E1F1339}"/>
              </a:ext>
            </a:extLst>
          </p:cNvPr>
          <p:cNvSpPr>
            <a:spLocks noGrp="1"/>
          </p:cNvSpPr>
          <p:nvPr>
            <p:ph type="body" sz="quarter" idx="48"/>
          </p:nvPr>
        </p:nvSpPr>
        <p:spPr/>
        <p:txBody>
          <a:bodyPr/>
          <a:lstStyle/>
          <a:p>
            <a:r>
              <a:rPr lang="de-DE" dirty="0"/>
              <a:t>A </a:t>
            </a:r>
            <a:r>
              <a:rPr lang="de-DE" dirty="0" err="1"/>
              <a:t>space-heating</a:t>
            </a:r>
            <a:r>
              <a:rPr lang="de-DE" dirty="0"/>
              <a:t> PHE separates </a:t>
            </a:r>
            <a:r>
              <a:rPr lang="de-DE" dirty="0" err="1"/>
              <a:t>the</a:t>
            </a:r>
            <a:r>
              <a:rPr lang="de-DE" dirty="0"/>
              <a:t> </a:t>
            </a:r>
            <a:r>
              <a:rPr lang="de-DE" dirty="0" err="1"/>
              <a:t>dwelling</a:t>
            </a:r>
            <a:r>
              <a:rPr lang="de-DE" dirty="0"/>
              <a:t> </a:t>
            </a:r>
            <a:r>
              <a:rPr lang="de-DE" dirty="0" err="1"/>
              <a:t>heating</a:t>
            </a:r>
            <a:r>
              <a:rPr lang="de-DE" dirty="0"/>
              <a:t> </a:t>
            </a:r>
            <a:r>
              <a:rPr lang="de-DE" dirty="0" err="1"/>
              <a:t>circuit</a:t>
            </a:r>
            <a:r>
              <a:rPr lang="de-DE" dirty="0"/>
              <a:t> </a:t>
            </a:r>
            <a:r>
              <a:rPr lang="de-DE" dirty="0" err="1"/>
              <a:t>from</a:t>
            </a:r>
            <a:r>
              <a:rPr lang="de-DE" dirty="0"/>
              <a:t> </a:t>
            </a:r>
            <a:r>
              <a:rPr lang="de-DE" dirty="0" err="1"/>
              <a:t>the</a:t>
            </a:r>
            <a:r>
              <a:rPr lang="de-DE" dirty="0"/>
              <a:t> </a:t>
            </a:r>
            <a:r>
              <a:rPr lang="de-DE" dirty="0" err="1"/>
              <a:t>communal</a:t>
            </a:r>
            <a:r>
              <a:rPr lang="de-DE" dirty="0"/>
              <a:t> </a:t>
            </a:r>
            <a:r>
              <a:rPr lang="de-DE" dirty="0" err="1"/>
              <a:t>circuit</a:t>
            </a:r>
            <a:r>
              <a:rPr lang="de-DE" dirty="0"/>
              <a:t>. In a </a:t>
            </a:r>
            <a:r>
              <a:rPr lang="de-DE" dirty="0" err="1"/>
              <a:t>twin-plate</a:t>
            </a:r>
            <a:r>
              <a:rPr lang="de-DE" dirty="0"/>
              <a:t> HIU, a </a:t>
            </a:r>
            <a:r>
              <a:rPr lang="de-DE" dirty="0" err="1"/>
              <a:t>second</a:t>
            </a:r>
            <a:r>
              <a:rPr lang="de-DE" dirty="0"/>
              <a:t> PHE </a:t>
            </a:r>
            <a:r>
              <a:rPr lang="de-DE" dirty="0" err="1"/>
              <a:t>produces</a:t>
            </a:r>
            <a:r>
              <a:rPr lang="de-DE" dirty="0"/>
              <a:t> </a:t>
            </a:r>
            <a:r>
              <a:rPr lang="de-DE" dirty="0" err="1"/>
              <a:t>instantaneous</a:t>
            </a:r>
            <a:r>
              <a:rPr lang="de-DE" dirty="0"/>
              <a:t> DHW.</a:t>
            </a:r>
          </a:p>
          <a:p>
            <a:endParaRPr lang="de-DE" dirty="0"/>
          </a:p>
          <a:p>
            <a:r>
              <a:rPr lang="de-DE" dirty="0" err="1"/>
              <a:t>Used</a:t>
            </a:r>
            <a:r>
              <a:rPr lang="de-DE" dirty="0"/>
              <a:t> </a:t>
            </a:r>
            <a:r>
              <a:rPr lang="de-DE" dirty="0" err="1"/>
              <a:t>where</a:t>
            </a:r>
            <a:r>
              <a:rPr lang="de-DE" dirty="0"/>
              <a:t> </a:t>
            </a:r>
            <a:r>
              <a:rPr lang="de-DE" dirty="0" err="1"/>
              <a:t>separation</a:t>
            </a:r>
            <a:r>
              <a:rPr lang="de-DE" dirty="0"/>
              <a:t>, </a:t>
            </a:r>
            <a:r>
              <a:rPr lang="de-DE" dirty="0" err="1"/>
              <a:t>pressure</a:t>
            </a:r>
            <a:r>
              <a:rPr lang="de-DE" dirty="0"/>
              <a:t> </a:t>
            </a:r>
            <a:r>
              <a:rPr lang="de-DE" dirty="0" err="1"/>
              <a:t>control</a:t>
            </a:r>
            <a:r>
              <a:rPr lang="de-DE" dirty="0"/>
              <a:t>, </a:t>
            </a:r>
            <a:r>
              <a:rPr lang="de-DE" dirty="0" err="1"/>
              <a:t>or</a:t>
            </a:r>
            <a:r>
              <a:rPr lang="de-DE" dirty="0"/>
              <a:t> </a:t>
            </a:r>
            <a:r>
              <a:rPr lang="de-DE" dirty="0" err="1"/>
              <a:t>safety</a:t>
            </a:r>
            <a:r>
              <a:rPr lang="de-DE" dirty="0"/>
              <a:t> </a:t>
            </a:r>
            <a:r>
              <a:rPr lang="de-DE" dirty="0" err="1"/>
              <a:t>requirements</a:t>
            </a:r>
            <a:r>
              <a:rPr lang="de-DE" dirty="0"/>
              <a:t> </a:t>
            </a:r>
            <a:r>
              <a:rPr lang="de-DE" dirty="0" err="1"/>
              <a:t>justify</a:t>
            </a:r>
            <a:r>
              <a:rPr lang="de-DE" dirty="0"/>
              <a:t> extra </a:t>
            </a:r>
            <a:r>
              <a:rPr lang="de-DE" dirty="0" err="1"/>
              <a:t>equipment</a:t>
            </a:r>
            <a:r>
              <a:rPr lang="de-DE" dirty="0"/>
              <a:t>. </a:t>
            </a:r>
          </a:p>
          <a:p>
            <a:endParaRPr lang="de-DE" b="1" dirty="0"/>
          </a:p>
          <a:p>
            <a:r>
              <a:rPr lang="de-DE" b="1" dirty="0"/>
              <a:t>Trade-off:</a:t>
            </a:r>
            <a:r>
              <a:rPr lang="de-DE" dirty="0"/>
              <a:t> </a:t>
            </a:r>
            <a:r>
              <a:rPr lang="de-DE" dirty="0" err="1"/>
              <a:t>better</a:t>
            </a:r>
            <a:r>
              <a:rPr lang="de-DE" dirty="0"/>
              <a:t> </a:t>
            </a:r>
            <a:r>
              <a:rPr lang="de-DE" dirty="0" err="1"/>
              <a:t>hydraulic</a:t>
            </a:r>
            <a:r>
              <a:rPr lang="de-DE" dirty="0"/>
              <a:t> </a:t>
            </a:r>
            <a:r>
              <a:rPr lang="de-DE" dirty="0" err="1"/>
              <a:t>separation</a:t>
            </a:r>
            <a:r>
              <a:rPr lang="de-DE" dirty="0"/>
              <a:t>, but </a:t>
            </a:r>
            <a:r>
              <a:rPr lang="de-DE" dirty="0" err="1"/>
              <a:t>more</a:t>
            </a:r>
            <a:r>
              <a:rPr lang="de-DE" dirty="0"/>
              <a:t> </a:t>
            </a:r>
            <a:r>
              <a:rPr lang="de-DE" dirty="0" err="1"/>
              <a:t>components</a:t>
            </a:r>
            <a:r>
              <a:rPr lang="de-DE" dirty="0"/>
              <a:t>, </a:t>
            </a:r>
            <a:r>
              <a:rPr lang="de-DE" dirty="0" err="1"/>
              <a:t>pressure</a:t>
            </a:r>
            <a:r>
              <a:rPr lang="de-DE" dirty="0"/>
              <a:t> </a:t>
            </a:r>
            <a:r>
              <a:rPr lang="de-DE" dirty="0" err="1"/>
              <a:t>drop</a:t>
            </a:r>
            <a:r>
              <a:rPr lang="de-DE" dirty="0"/>
              <a:t>, </a:t>
            </a:r>
            <a:r>
              <a:rPr lang="de-DE" dirty="0" err="1"/>
              <a:t>commissioning</a:t>
            </a:r>
            <a:r>
              <a:rPr lang="de-DE" dirty="0"/>
              <a:t> </a:t>
            </a:r>
            <a:r>
              <a:rPr lang="de-DE" dirty="0" err="1"/>
              <a:t>needs</a:t>
            </a:r>
            <a:r>
              <a:rPr lang="de-DE" dirty="0"/>
              <a:t>.</a:t>
            </a:r>
          </a:p>
        </p:txBody>
      </p:sp>
    </p:spTree>
    <p:extLst>
      <p:ext uri="{BB962C8B-B14F-4D97-AF65-F5344CB8AC3E}">
        <p14:creationId xmlns:p14="http://schemas.microsoft.com/office/powerpoint/2010/main" val="30557864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78725F2-DFCF-689A-1614-833D2756E909}"/>
              </a:ext>
            </a:extLst>
          </p:cNvPr>
          <p:cNvSpPr>
            <a:spLocks noGrp="1"/>
          </p:cNvSpPr>
          <p:nvPr>
            <p:ph type="body" sz="quarter" idx="30"/>
          </p:nvPr>
        </p:nvSpPr>
        <p:spPr/>
        <p:txBody>
          <a:bodyPr/>
          <a:lstStyle/>
          <a:p>
            <a:r>
              <a:rPr lang="de-DE" dirty="0" err="1"/>
              <a:t>Identify</a:t>
            </a:r>
            <a:r>
              <a:rPr lang="de-DE" dirty="0"/>
              <a:t> and check </a:t>
            </a:r>
            <a:r>
              <a:rPr lang="de-DE" dirty="0" err="1"/>
              <a:t>the</a:t>
            </a:r>
            <a:r>
              <a:rPr lang="de-DE" dirty="0"/>
              <a:t> </a:t>
            </a:r>
            <a:r>
              <a:rPr lang="de-DE" dirty="0" err="1"/>
              <a:t>dwelling</a:t>
            </a:r>
            <a:r>
              <a:rPr lang="de-DE" dirty="0"/>
              <a:t> interface</a:t>
            </a:r>
          </a:p>
        </p:txBody>
      </p:sp>
      <p:sp>
        <p:nvSpPr>
          <p:cNvPr id="3" name="Text Placeholder 2">
            <a:extLst>
              <a:ext uri="{FF2B5EF4-FFF2-40B4-BE49-F238E27FC236}">
                <a16:creationId xmlns:a16="http://schemas.microsoft.com/office/drawing/2014/main" id="{A8474F7C-96C6-52E1-B599-0E5A24642AFA}"/>
              </a:ext>
            </a:extLst>
          </p:cNvPr>
          <p:cNvSpPr>
            <a:spLocks noGrp="1"/>
          </p:cNvSpPr>
          <p:nvPr>
            <p:ph type="body" sz="quarter" idx="48"/>
          </p:nvPr>
        </p:nvSpPr>
        <p:spPr>
          <a:xfrm>
            <a:off x="854282" y="1809749"/>
            <a:ext cx="10483429" cy="4494381"/>
          </a:xfrm>
        </p:spPr>
        <p:txBody>
          <a:bodyPr/>
          <a:lstStyle/>
          <a:p>
            <a:r>
              <a:rPr lang="de-DE" b="1" dirty="0"/>
              <a:t>First </a:t>
            </a:r>
            <a:r>
              <a:rPr lang="de-DE" b="1" dirty="0" err="1"/>
              <a:t>identify</a:t>
            </a:r>
            <a:r>
              <a:rPr lang="de-DE" b="1" dirty="0"/>
              <a:t> </a:t>
            </a:r>
            <a:r>
              <a:rPr lang="de-DE" b="1" dirty="0" err="1"/>
              <a:t>the</a:t>
            </a:r>
            <a:r>
              <a:rPr lang="de-DE" b="1" dirty="0"/>
              <a:t> </a:t>
            </a:r>
            <a:r>
              <a:rPr lang="de-DE" b="1" dirty="0" err="1"/>
              <a:t>arrangement</a:t>
            </a:r>
            <a:endParaRPr lang="de-DE" b="1" dirty="0"/>
          </a:p>
          <a:p>
            <a:pPr marL="457200" indent="-457200">
              <a:buFont typeface="Arial" panose="020B0604020202020204" pitchFamily="34" charset="0"/>
              <a:buChar char="•"/>
            </a:pPr>
            <a:r>
              <a:rPr lang="en-US" dirty="0"/>
              <a:t>Check the approved schematic before removing covers.</a:t>
            </a:r>
          </a:p>
          <a:p>
            <a:pPr marL="457200" indent="-457200">
              <a:buFont typeface="Arial" panose="020B0604020202020204" pitchFamily="34" charset="0"/>
              <a:buChar char="•"/>
            </a:pPr>
            <a:r>
              <a:rPr lang="de-DE" dirty="0" err="1"/>
              <a:t>Is</a:t>
            </a:r>
            <a:r>
              <a:rPr lang="de-DE" dirty="0"/>
              <a:t> </a:t>
            </a:r>
            <a:r>
              <a:rPr lang="de-DE" dirty="0" err="1"/>
              <a:t>there</a:t>
            </a:r>
            <a:r>
              <a:rPr lang="de-DE" dirty="0"/>
              <a:t> </a:t>
            </a:r>
            <a:r>
              <a:rPr lang="de-DE" dirty="0" err="1"/>
              <a:t>no</a:t>
            </a:r>
            <a:r>
              <a:rPr lang="de-DE" dirty="0"/>
              <a:t> </a:t>
            </a:r>
            <a:r>
              <a:rPr lang="de-DE" dirty="0" err="1"/>
              <a:t>heat</a:t>
            </a:r>
            <a:r>
              <a:rPr lang="de-DE" dirty="0"/>
              <a:t> </a:t>
            </a:r>
            <a:r>
              <a:rPr lang="de-DE" dirty="0" err="1"/>
              <a:t>exchanger</a:t>
            </a:r>
            <a:r>
              <a:rPr lang="de-DE" dirty="0"/>
              <a:t>, </a:t>
            </a:r>
            <a:r>
              <a:rPr lang="de-DE" dirty="0" err="1"/>
              <a:t>one</a:t>
            </a:r>
            <a:r>
              <a:rPr lang="de-DE" dirty="0"/>
              <a:t> </a:t>
            </a:r>
            <a:r>
              <a:rPr lang="de-DE" dirty="0" err="1"/>
              <a:t>heat</a:t>
            </a:r>
            <a:r>
              <a:rPr lang="de-DE" dirty="0"/>
              <a:t> </a:t>
            </a:r>
            <a:r>
              <a:rPr lang="de-DE" dirty="0" err="1"/>
              <a:t>exchanger</a:t>
            </a:r>
            <a:r>
              <a:rPr lang="de-DE" dirty="0"/>
              <a:t> </a:t>
            </a:r>
            <a:r>
              <a:rPr lang="de-DE" dirty="0" err="1"/>
              <a:t>or</a:t>
            </a:r>
            <a:r>
              <a:rPr lang="de-DE" dirty="0"/>
              <a:t> </a:t>
            </a:r>
            <a:r>
              <a:rPr lang="de-DE" dirty="0" err="1"/>
              <a:t>two</a:t>
            </a:r>
            <a:r>
              <a:rPr lang="de-DE" dirty="0"/>
              <a:t>? </a:t>
            </a:r>
          </a:p>
          <a:p>
            <a:pPr marL="457200" indent="-457200">
              <a:buFont typeface="Arial" panose="020B0604020202020204" pitchFamily="34" charset="0"/>
              <a:buChar char="•"/>
            </a:pPr>
            <a:r>
              <a:rPr lang="de-DE" dirty="0" err="1"/>
              <a:t>Is</a:t>
            </a:r>
            <a:r>
              <a:rPr lang="de-DE" dirty="0"/>
              <a:t> </a:t>
            </a:r>
            <a:r>
              <a:rPr lang="de-DE" dirty="0" err="1"/>
              <a:t>space</a:t>
            </a:r>
            <a:r>
              <a:rPr lang="de-DE" dirty="0"/>
              <a:t> </a:t>
            </a:r>
            <a:r>
              <a:rPr lang="de-DE" dirty="0" err="1"/>
              <a:t>heating</a:t>
            </a:r>
            <a:r>
              <a:rPr lang="de-DE" dirty="0"/>
              <a:t> </a:t>
            </a:r>
            <a:r>
              <a:rPr lang="de-DE" dirty="0" err="1"/>
              <a:t>direct</a:t>
            </a:r>
            <a:r>
              <a:rPr lang="de-DE" dirty="0"/>
              <a:t> </a:t>
            </a:r>
            <a:r>
              <a:rPr lang="de-DE" dirty="0" err="1"/>
              <a:t>or</a:t>
            </a:r>
            <a:r>
              <a:rPr lang="de-DE" dirty="0"/>
              <a:t> </a:t>
            </a:r>
            <a:r>
              <a:rPr lang="de-DE" dirty="0" err="1"/>
              <a:t>indirect</a:t>
            </a:r>
            <a:r>
              <a:rPr lang="de-DE" dirty="0"/>
              <a:t>? </a:t>
            </a:r>
          </a:p>
          <a:p>
            <a:pPr marL="457200" indent="-457200">
              <a:buFont typeface="Arial" panose="020B0604020202020204" pitchFamily="34" charset="0"/>
              <a:buChar char="•"/>
            </a:pPr>
            <a:r>
              <a:rPr lang="de-DE" dirty="0" err="1"/>
              <a:t>Where</a:t>
            </a:r>
            <a:r>
              <a:rPr lang="de-DE" dirty="0"/>
              <a:t> </a:t>
            </a:r>
            <a:r>
              <a:rPr lang="de-DE" dirty="0" err="1"/>
              <a:t>is</a:t>
            </a:r>
            <a:r>
              <a:rPr lang="de-DE" dirty="0"/>
              <a:t> DHW </a:t>
            </a:r>
            <a:r>
              <a:rPr lang="de-DE" dirty="0" err="1"/>
              <a:t>produced</a:t>
            </a:r>
            <a:r>
              <a:rPr lang="de-DE" dirty="0"/>
              <a:t>? </a:t>
            </a:r>
          </a:p>
          <a:p>
            <a:pPr marL="457200" indent="-457200">
              <a:buFont typeface="Arial" panose="020B0604020202020204" pitchFamily="34" charset="0"/>
              <a:buChar char="•"/>
            </a:pPr>
            <a:r>
              <a:rPr lang="de-DE" dirty="0" err="1"/>
              <a:t>Where</a:t>
            </a:r>
            <a:r>
              <a:rPr lang="de-DE" dirty="0"/>
              <a:t> </a:t>
            </a:r>
            <a:r>
              <a:rPr lang="de-DE" dirty="0" err="1"/>
              <a:t>is</a:t>
            </a:r>
            <a:r>
              <a:rPr lang="de-DE" dirty="0"/>
              <a:t> </a:t>
            </a:r>
            <a:r>
              <a:rPr lang="de-DE" dirty="0" err="1"/>
              <a:t>the</a:t>
            </a:r>
            <a:r>
              <a:rPr lang="de-DE" dirty="0"/>
              <a:t> </a:t>
            </a:r>
            <a:r>
              <a:rPr lang="de-DE" dirty="0" err="1"/>
              <a:t>billing</a:t>
            </a:r>
            <a:r>
              <a:rPr lang="de-DE" dirty="0"/>
              <a:t> </a:t>
            </a:r>
            <a:r>
              <a:rPr lang="de-DE" dirty="0" err="1"/>
              <a:t>or</a:t>
            </a:r>
            <a:r>
              <a:rPr lang="de-DE" dirty="0"/>
              <a:t> </a:t>
            </a:r>
            <a:r>
              <a:rPr lang="de-DE" dirty="0" err="1"/>
              <a:t>performance</a:t>
            </a:r>
            <a:r>
              <a:rPr lang="de-DE" dirty="0"/>
              <a:t> </a:t>
            </a:r>
            <a:r>
              <a:rPr lang="de-DE" dirty="0" err="1"/>
              <a:t>meter</a:t>
            </a:r>
            <a:r>
              <a:rPr lang="de-DE" dirty="0"/>
              <a:t>?</a:t>
            </a:r>
          </a:p>
          <a:p>
            <a:r>
              <a:rPr lang="de-DE" b="1" dirty="0"/>
              <a:t>Then carry out </a:t>
            </a:r>
            <a:r>
              <a:rPr lang="de-DE" b="1" dirty="0" err="1"/>
              <a:t>basic</a:t>
            </a:r>
            <a:r>
              <a:rPr lang="de-DE" b="1" dirty="0"/>
              <a:t> </a:t>
            </a:r>
            <a:r>
              <a:rPr lang="de-DE" b="1" dirty="0" err="1"/>
              <a:t>checks</a:t>
            </a:r>
            <a:endParaRPr lang="de-DE" b="1" dirty="0"/>
          </a:p>
          <a:p>
            <a:pPr marL="457200" indent="-457200">
              <a:buFont typeface="Arial" panose="020B0604020202020204" pitchFamily="34" charset="0"/>
              <a:buChar char="•"/>
            </a:pPr>
            <a:r>
              <a:rPr lang="de-DE" dirty="0"/>
              <a:t>Visual: </a:t>
            </a:r>
            <a:r>
              <a:rPr lang="de-DE" dirty="0" err="1"/>
              <a:t>correct</a:t>
            </a:r>
            <a:r>
              <a:rPr lang="de-DE" dirty="0"/>
              <a:t> </a:t>
            </a:r>
            <a:r>
              <a:rPr lang="de-DE" dirty="0" err="1"/>
              <a:t>equipment</a:t>
            </a:r>
            <a:r>
              <a:rPr lang="de-DE" dirty="0"/>
              <a:t>, </a:t>
            </a:r>
            <a:r>
              <a:rPr lang="de-DE" dirty="0" err="1"/>
              <a:t>labels</a:t>
            </a:r>
            <a:r>
              <a:rPr lang="de-DE" dirty="0"/>
              <a:t> and </a:t>
            </a:r>
            <a:r>
              <a:rPr lang="de-DE" dirty="0" err="1"/>
              <a:t>access</a:t>
            </a:r>
            <a:r>
              <a:rPr lang="de-DE" dirty="0"/>
              <a:t>; </a:t>
            </a:r>
          </a:p>
          <a:p>
            <a:pPr marL="457200" indent="-457200">
              <a:buFont typeface="Arial" panose="020B0604020202020204" pitchFamily="34" charset="0"/>
              <a:buChar char="•"/>
            </a:pPr>
            <a:r>
              <a:rPr lang="de-DE" dirty="0" err="1"/>
              <a:t>Hydraulic</a:t>
            </a:r>
            <a:r>
              <a:rPr lang="de-DE" dirty="0"/>
              <a:t>: </a:t>
            </a:r>
            <a:r>
              <a:rPr lang="de-DE" dirty="0" err="1"/>
              <a:t>correct</a:t>
            </a:r>
            <a:r>
              <a:rPr lang="de-DE" dirty="0"/>
              <a:t> </a:t>
            </a:r>
            <a:r>
              <a:rPr lang="de-DE" dirty="0" err="1"/>
              <a:t>flow</a:t>
            </a:r>
            <a:r>
              <a:rPr lang="de-DE" dirty="0"/>
              <a:t> </a:t>
            </a:r>
            <a:r>
              <a:rPr lang="de-DE" dirty="0" err="1"/>
              <a:t>direction</a:t>
            </a:r>
            <a:r>
              <a:rPr lang="de-DE" dirty="0"/>
              <a:t> and </a:t>
            </a:r>
            <a:r>
              <a:rPr lang="de-DE" dirty="0" err="1"/>
              <a:t>valve</a:t>
            </a:r>
            <a:r>
              <a:rPr lang="de-DE" dirty="0"/>
              <a:t> </a:t>
            </a:r>
            <a:r>
              <a:rPr lang="de-DE" dirty="0" err="1"/>
              <a:t>settings</a:t>
            </a:r>
            <a:r>
              <a:rPr lang="de-DE" dirty="0"/>
              <a:t>; </a:t>
            </a:r>
          </a:p>
          <a:p>
            <a:pPr marL="457200" indent="-457200">
              <a:buFont typeface="Arial" panose="020B0604020202020204" pitchFamily="34" charset="0"/>
              <a:buChar char="•"/>
            </a:pPr>
            <a:r>
              <a:rPr lang="de-DE" dirty="0"/>
              <a:t>Metering: </a:t>
            </a:r>
            <a:r>
              <a:rPr lang="de-DE" dirty="0" err="1"/>
              <a:t>meter</a:t>
            </a:r>
            <a:r>
              <a:rPr lang="de-DE" dirty="0"/>
              <a:t> ID, </a:t>
            </a:r>
            <a:r>
              <a:rPr lang="de-DE" dirty="0" err="1"/>
              <a:t>direction</a:t>
            </a:r>
            <a:r>
              <a:rPr lang="de-DE" dirty="0"/>
              <a:t> and </a:t>
            </a:r>
            <a:r>
              <a:rPr lang="de-DE" dirty="0" err="1"/>
              <a:t>sensor</a:t>
            </a:r>
            <a:r>
              <a:rPr lang="de-DE" dirty="0"/>
              <a:t> </a:t>
            </a:r>
            <a:r>
              <a:rPr lang="de-DE" dirty="0" err="1"/>
              <a:t>positions</a:t>
            </a:r>
            <a:r>
              <a:rPr lang="de-DE" dirty="0"/>
              <a:t>; </a:t>
            </a:r>
          </a:p>
          <a:p>
            <a:pPr marL="457200" indent="-457200">
              <a:buFont typeface="Arial" panose="020B0604020202020204" pitchFamily="34" charset="0"/>
              <a:buChar char="•"/>
            </a:pPr>
            <a:r>
              <a:rPr lang="de-DE" dirty="0" err="1"/>
              <a:t>Functional</a:t>
            </a:r>
            <a:r>
              <a:rPr lang="de-DE" dirty="0"/>
              <a:t>: </a:t>
            </a:r>
            <a:r>
              <a:rPr lang="de-DE" dirty="0" err="1"/>
              <a:t>heating</a:t>
            </a:r>
            <a:r>
              <a:rPr lang="de-DE" dirty="0"/>
              <a:t> and DHW </a:t>
            </a:r>
            <a:r>
              <a:rPr lang="de-DE" dirty="0" err="1"/>
              <a:t>response</a:t>
            </a:r>
            <a:r>
              <a:rPr lang="de-DE" dirty="0"/>
              <a:t>, </a:t>
            </a:r>
            <a:r>
              <a:rPr lang="de-DE" dirty="0" err="1"/>
              <a:t>where</a:t>
            </a:r>
            <a:r>
              <a:rPr lang="de-DE" dirty="0"/>
              <a:t> </a:t>
            </a:r>
            <a:r>
              <a:rPr lang="de-DE" dirty="0" err="1"/>
              <a:t>applicable</a:t>
            </a:r>
            <a:r>
              <a:rPr lang="de-DE" dirty="0"/>
              <a:t>; </a:t>
            </a:r>
          </a:p>
          <a:p>
            <a:pPr marL="457200" indent="-457200">
              <a:buFont typeface="Arial" panose="020B0604020202020204" pitchFamily="34" charset="0"/>
              <a:buChar char="•"/>
            </a:pPr>
            <a:r>
              <a:rPr lang="de-DE" dirty="0" err="1"/>
              <a:t>Evidence</a:t>
            </a:r>
            <a:r>
              <a:rPr lang="de-DE" dirty="0"/>
              <a:t>: </a:t>
            </a:r>
            <a:r>
              <a:rPr lang="de-DE" dirty="0" err="1"/>
              <a:t>schematic</a:t>
            </a:r>
            <a:r>
              <a:rPr lang="de-DE" dirty="0"/>
              <a:t>, </a:t>
            </a:r>
            <a:r>
              <a:rPr lang="de-DE" dirty="0" err="1"/>
              <a:t>commissioning</a:t>
            </a:r>
            <a:r>
              <a:rPr lang="de-DE" dirty="0"/>
              <a:t> </a:t>
            </a:r>
            <a:r>
              <a:rPr lang="de-DE" dirty="0" err="1"/>
              <a:t>record</a:t>
            </a:r>
            <a:r>
              <a:rPr lang="de-DE" dirty="0"/>
              <a:t> and final </a:t>
            </a:r>
            <a:r>
              <a:rPr lang="de-DE" dirty="0" err="1"/>
              <a:t>settings</a:t>
            </a:r>
            <a:r>
              <a:rPr lang="de-DE" dirty="0"/>
              <a:t>.</a:t>
            </a:r>
          </a:p>
          <a:p>
            <a:endParaRPr lang="de-DE" dirty="0"/>
          </a:p>
        </p:txBody>
      </p:sp>
    </p:spTree>
    <p:extLst>
      <p:ext uri="{BB962C8B-B14F-4D97-AF65-F5344CB8AC3E}">
        <p14:creationId xmlns:p14="http://schemas.microsoft.com/office/powerpoint/2010/main" val="22456936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B90BA74-6F85-E6E5-4629-3C5E6DDA8E35}"/>
              </a:ext>
            </a:extLst>
          </p:cNvPr>
          <p:cNvSpPr>
            <a:spLocks noGrp="1"/>
          </p:cNvSpPr>
          <p:nvPr>
            <p:ph type="body" sz="quarter" idx="30"/>
          </p:nvPr>
        </p:nvSpPr>
        <p:spPr/>
        <p:txBody>
          <a:bodyPr/>
          <a:lstStyle/>
          <a:p>
            <a:r>
              <a:rPr lang="de-DE" dirty="0"/>
              <a:t>Why do </a:t>
            </a:r>
            <a:r>
              <a:rPr lang="de-DE" dirty="0" err="1"/>
              <a:t>we</a:t>
            </a:r>
            <a:r>
              <a:rPr lang="de-DE" dirty="0"/>
              <a:t> </a:t>
            </a:r>
            <a:r>
              <a:rPr lang="de-DE" dirty="0" err="1"/>
              <a:t>measure</a:t>
            </a:r>
            <a:r>
              <a:rPr lang="de-DE" dirty="0"/>
              <a:t> </a:t>
            </a:r>
            <a:r>
              <a:rPr lang="de-DE" dirty="0" err="1"/>
              <a:t>heat</a:t>
            </a:r>
            <a:r>
              <a:rPr lang="de-DE" dirty="0"/>
              <a:t>?</a:t>
            </a:r>
          </a:p>
        </p:txBody>
      </p:sp>
      <p:sp>
        <p:nvSpPr>
          <p:cNvPr id="3" name="Text Placeholder 2">
            <a:extLst>
              <a:ext uri="{FF2B5EF4-FFF2-40B4-BE49-F238E27FC236}">
                <a16:creationId xmlns:a16="http://schemas.microsoft.com/office/drawing/2014/main" id="{9ED04198-291C-492A-B1D7-40955E3551B0}"/>
              </a:ext>
            </a:extLst>
          </p:cNvPr>
          <p:cNvSpPr>
            <a:spLocks noGrp="1"/>
          </p:cNvSpPr>
          <p:nvPr>
            <p:ph type="body" sz="quarter" idx="48"/>
          </p:nvPr>
        </p:nvSpPr>
        <p:spPr>
          <a:xfrm>
            <a:off x="854282" y="1864553"/>
            <a:ext cx="9912778" cy="4439577"/>
          </a:xfrm>
        </p:spPr>
        <p:txBody>
          <a:bodyPr/>
          <a:lstStyle/>
          <a:p>
            <a:r>
              <a:rPr lang="de-DE" dirty="0"/>
              <a:t>A </a:t>
            </a:r>
            <a:r>
              <a:rPr lang="de-DE" dirty="0" err="1"/>
              <a:t>meter</a:t>
            </a:r>
            <a:r>
              <a:rPr lang="de-DE" dirty="0"/>
              <a:t> </a:t>
            </a:r>
            <a:r>
              <a:rPr lang="de-DE" dirty="0" err="1"/>
              <a:t>records</a:t>
            </a:r>
            <a:r>
              <a:rPr lang="de-DE" dirty="0"/>
              <a:t> </a:t>
            </a:r>
            <a:r>
              <a:rPr lang="de-DE" dirty="0" err="1"/>
              <a:t>the</a:t>
            </a:r>
            <a:r>
              <a:rPr lang="de-DE" dirty="0"/>
              <a:t> </a:t>
            </a:r>
            <a:r>
              <a:rPr lang="de-DE" dirty="0" err="1"/>
              <a:t>heat</a:t>
            </a:r>
            <a:r>
              <a:rPr lang="de-DE" dirty="0"/>
              <a:t> </a:t>
            </a:r>
            <a:r>
              <a:rPr lang="de-DE" dirty="0" err="1"/>
              <a:t>crossing</a:t>
            </a:r>
            <a:r>
              <a:rPr lang="de-DE" dirty="0"/>
              <a:t> a </a:t>
            </a:r>
            <a:r>
              <a:rPr lang="de-DE" dirty="0" err="1"/>
              <a:t>defined</a:t>
            </a:r>
            <a:r>
              <a:rPr lang="de-DE" dirty="0"/>
              <a:t> </a:t>
            </a:r>
            <a:r>
              <a:rPr lang="de-DE" dirty="0" err="1"/>
              <a:t>measurement</a:t>
            </a:r>
            <a:r>
              <a:rPr lang="de-DE" dirty="0"/>
              <a:t> </a:t>
            </a:r>
            <a:r>
              <a:rPr lang="de-DE" dirty="0" err="1"/>
              <a:t>boundary</a:t>
            </a:r>
            <a:r>
              <a:rPr lang="de-DE" dirty="0"/>
              <a:t>.</a:t>
            </a:r>
          </a:p>
          <a:p>
            <a:endParaRPr lang="en-US" dirty="0"/>
          </a:p>
          <a:p>
            <a:r>
              <a:rPr lang="de-DE" dirty="0" err="1"/>
              <a:t>It</a:t>
            </a:r>
            <a:r>
              <a:rPr lang="de-DE" dirty="0"/>
              <a:t> </a:t>
            </a:r>
            <a:r>
              <a:rPr lang="de-DE" dirty="0" err="1"/>
              <a:t>supports</a:t>
            </a:r>
            <a:r>
              <a:rPr lang="de-DE" dirty="0"/>
              <a:t>:</a:t>
            </a:r>
          </a:p>
          <a:p>
            <a:pPr marL="342900" indent="-342900">
              <a:buFont typeface="Arial" panose="020B0604020202020204" pitchFamily="34" charset="0"/>
              <a:buChar char="•"/>
            </a:pPr>
            <a:r>
              <a:rPr lang="de-DE" b="1" dirty="0" err="1"/>
              <a:t>billing</a:t>
            </a:r>
            <a:r>
              <a:rPr lang="de-DE" dirty="0"/>
              <a:t> — </a:t>
            </a:r>
            <a:r>
              <a:rPr lang="de-DE" dirty="0" err="1"/>
              <a:t>how</a:t>
            </a:r>
            <a:r>
              <a:rPr lang="de-DE" dirty="0"/>
              <a:t> </a:t>
            </a:r>
            <a:r>
              <a:rPr lang="de-DE" dirty="0" err="1"/>
              <a:t>much</a:t>
            </a:r>
            <a:r>
              <a:rPr lang="de-DE" dirty="0"/>
              <a:t> </a:t>
            </a:r>
            <a:r>
              <a:rPr lang="de-DE" dirty="0" err="1"/>
              <a:t>energy</a:t>
            </a:r>
            <a:r>
              <a:rPr lang="de-DE" dirty="0"/>
              <a:t> </a:t>
            </a:r>
            <a:r>
              <a:rPr lang="de-DE" dirty="0" err="1"/>
              <a:t>did</a:t>
            </a:r>
            <a:r>
              <a:rPr lang="de-DE" dirty="0"/>
              <a:t> </a:t>
            </a:r>
            <a:r>
              <a:rPr lang="de-DE" dirty="0" err="1"/>
              <a:t>the</a:t>
            </a:r>
            <a:r>
              <a:rPr lang="de-DE" dirty="0"/>
              <a:t> </a:t>
            </a:r>
            <a:r>
              <a:rPr lang="de-DE" dirty="0" err="1"/>
              <a:t>consumer</a:t>
            </a:r>
            <a:r>
              <a:rPr lang="de-DE" dirty="0"/>
              <a:t> </a:t>
            </a:r>
            <a:r>
              <a:rPr lang="de-DE" dirty="0" err="1"/>
              <a:t>use</a:t>
            </a:r>
            <a:r>
              <a:rPr lang="de-DE" dirty="0"/>
              <a:t>? </a:t>
            </a:r>
          </a:p>
          <a:p>
            <a:pPr marL="342900" indent="-342900">
              <a:buFont typeface="Arial" panose="020B0604020202020204" pitchFamily="34" charset="0"/>
              <a:buChar char="•"/>
            </a:pPr>
            <a:r>
              <a:rPr lang="de-DE" b="1" dirty="0" err="1"/>
              <a:t>performance</a:t>
            </a:r>
            <a:r>
              <a:rPr lang="de-DE" b="1" dirty="0"/>
              <a:t> </a:t>
            </a:r>
            <a:r>
              <a:rPr lang="de-DE" b="1" dirty="0" err="1"/>
              <a:t>monitoring</a:t>
            </a:r>
            <a:r>
              <a:rPr lang="de-DE" dirty="0"/>
              <a:t> — </a:t>
            </a:r>
            <a:r>
              <a:rPr lang="de-DE" dirty="0" err="1"/>
              <a:t>is</a:t>
            </a:r>
            <a:r>
              <a:rPr lang="de-DE" dirty="0"/>
              <a:t> </a:t>
            </a:r>
            <a:r>
              <a:rPr lang="de-DE" dirty="0" err="1"/>
              <a:t>the</a:t>
            </a:r>
            <a:r>
              <a:rPr lang="de-DE" dirty="0"/>
              <a:t> </a:t>
            </a:r>
            <a:r>
              <a:rPr lang="de-DE" dirty="0" err="1"/>
              <a:t>system</a:t>
            </a:r>
            <a:r>
              <a:rPr lang="de-DE" dirty="0"/>
              <a:t> </a:t>
            </a:r>
            <a:r>
              <a:rPr lang="de-DE" dirty="0" err="1"/>
              <a:t>operating</a:t>
            </a:r>
            <a:r>
              <a:rPr lang="de-DE" dirty="0"/>
              <a:t> </a:t>
            </a:r>
            <a:r>
              <a:rPr lang="de-DE" dirty="0" err="1"/>
              <a:t>efficiently</a:t>
            </a:r>
            <a:r>
              <a:rPr lang="de-DE" dirty="0"/>
              <a:t>? </a:t>
            </a:r>
          </a:p>
          <a:p>
            <a:pPr marL="342900" indent="-342900">
              <a:buFont typeface="Arial" panose="020B0604020202020204" pitchFamily="34" charset="0"/>
              <a:buChar char="•"/>
            </a:pPr>
            <a:r>
              <a:rPr lang="de-DE" b="1" dirty="0"/>
              <a:t>fault </a:t>
            </a:r>
            <a:r>
              <a:rPr lang="de-DE" b="1" dirty="0" err="1"/>
              <a:t>detection</a:t>
            </a:r>
            <a:r>
              <a:rPr lang="de-DE" dirty="0"/>
              <a:t> — </a:t>
            </a:r>
            <a:r>
              <a:rPr lang="de-DE" dirty="0" err="1"/>
              <a:t>are</a:t>
            </a:r>
            <a:r>
              <a:rPr lang="de-DE" dirty="0"/>
              <a:t> </a:t>
            </a:r>
            <a:r>
              <a:rPr lang="de-DE" dirty="0" err="1"/>
              <a:t>flow</a:t>
            </a:r>
            <a:r>
              <a:rPr lang="de-DE" dirty="0"/>
              <a:t> </a:t>
            </a:r>
            <a:r>
              <a:rPr lang="de-DE" dirty="0" err="1"/>
              <a:t>or</a:t>
            </a:r>
            <a:r>
              <a:rPr lang="de-DE" dirty="0"/>
              <a:t> </a:t>
            </a:r>
            <a:r>
              <a:rPr lang="de-DE" dirty="0" err="1"/>
              <a:t>temperature</a:t>
            </a:r>
            <a:r>
              <a:rPr lang="de-DE" dirty="0"/>
              <a:t> </a:t>
            </a:r>
            <a:r>
              <a:rPr lang="de-DE" dirty="0" err="1"/>
              <a:t>readings</a:t>
            </a:r>
            <a:r>
              <a:rPr lang="de-DE" dirty="0"/>
              <a:t> abnormal? </a:t>
            </a:r>
          </a:p>
          <a:p>
            <a:pPr marL="342900" indent="-342900">
              <a:buFont typeface="Arial" panose="020B0604020202020204" pitchFamily="34" charset="0"/>
              <a:buChar char="•"/>
            </a:pPr>
            <a:r>
              <a:rPr lang="de-DE" b="1" dirty="0" err="1"/>
              <a:t>energy</a:t>
            </a:r>
            <a:r>
              <a:rPr lang="de-DE" b="1" dirty="0"/>
              <a:t> </a:t>
            </a:r>
            <a:r>
              <a:rPr lang="de-DE" b="1" dirty="0" err="1"/>
              <a:t>balances</a:t>
            </a:r>
            <a:r>
              <a:rPr lang="de-DE" dirty="0"/>
              <a:t> — </a:t>
            </a:r>
            <a:r>
              <a:rPr lang="de-DE" dirty="0" err="1"/>
              <a:t>where</a:t>
            </a:r>
            <a:r>
              <a:rPr lang="de-DE" dirty="0"/>
              <a:t> </a:t>
            </a:r>
            <a:r>
              <a:rPr lang="de-DE" dirty="0" err="1"/>
              <a:t>are</a:t>
            </a:r>
            <a:r>
              <a:rPr lang="de-DE" dirty="0"/>
              <a:t> </a:t>
            </a:r>
            <a:r>
              <a:rPr lang="de-DE" dirty="0" err="1"/>
              <a:t>heat</a:t>
            </a:r>
            <a:r>
              <a:rPr lang="de-DE" dirty="0"/>
              <a:t> </a:t>
            </a:r>
            <a:r>
              <a:rPr lang="de-DE" dirty="0" err="1"/>
              <a:t>losses</a:t>
            </a:r>
            <a:r>
              <a:rPr lang="de-DE" dirty="0"/>
              <a:t> </a:t>
            </a:r>
            <a:r>
              <a:rPr lang="de-DE" dirty="0" err="1"/>
              <a:t>occurring</a:t>
            </a:r>
            <a:r>
              <a:rPr lang="de-DE" dirty="0"/>
              <a:t>?</a:t>
            </a:r>
          </a:p>
          <a:p>
            <a:endParaRPr lang="de-DE" dirty="0"/>
          </a:p>
        </p:txBody>
      </p:sp>
    </p:spTree>
    <p:extLst>
      <p:ext uri="{BB962C8B-B14F-4D97-AF65-F5344CB8AC3E}">
        <p14:creationId xmlns:p14="http://schemas.microsoft.com/office/powerpoint/2010/main" val="26889734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5703F-917A-2396-5961-0869B402508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B248D46-B3FC-E71B-5EDE-D41B7E2CE590}"/>
              </a:ext>
            </a:extLst>
          </p:cNvPr>
          <p:cNvSpPr>
            <a:spLocks noGrp="1"/>
          </p:cNvSpPr>
          <p:nvPr>
            <p:ph type="body" sz="quarter" idx="30"/>
          </p:nvPr>
        </p:nvSpPr>
        <p:spPr>
          <a:xfrm>
            <a:off x="854280" y="595726"/>
            <a:ext cx="8665804" cy="1134220"/>
          </a:xfrm>
        </p:spPr>
        <p:txBody>
          <a:bodyPr/>
          <a:lstStyle/>
          <a:p>
            <a:r>
              <a:rPr lang="de-DE" dirty="0" err="1"/>
              <a:t>What</a:t>
            </a:r>
            <a:r>
              <a:rPr lang="de-DE" dirty="0"/>
              <a:t> </a:t>
            </a:r>
            <a:r>
              <a:rPr lang="de-DE" dirty="0" err="1"/>
              <a:t>does</a:t>
            </a:r>
            <a:r>
              <a:rPr lang="de-DE" dirty="0"/>
              <a:t> a </a:t>
            </a:r>
            <a:r>
              <a:rPr lang="de-DE" dirty="0" err="1"/>
              <a:t>heat</a:t>
            </a:r>
            <a:r>
              <a:rPr lang="de-DE" dirty="0"/>
              <a:t> </a:t>
            </a:r>
            <a:r>
              <a:rPr lang="de-DE" dirty="0" err="1"/>
              <a:t>meter</a:t>
            </a:r>
            <a:r>
              <a:rPr lang="de-DE" dirty="0"/>
              <a:t> </a:t>
            </a:r>
            <a:r>
              <a:rPr lang="de-DE" dirty="0" err="1"/>
              <a:t>measure</a:t>
            </a:r>
            <a:r>
              <a:rPr lang="de-DE" dirty="0"/>
              <a:t>?</a:t>
            </a:r>
          </a:p>
        </p:txBody>
      </p:sp>
      <p:sp>
        <p:nvSpPr>
          <p:cNvPr id="3" name="Text Placeholder 2">
            <a:extLst>
              <a:ext uri="{FF2B5EF4-FFF2-40B4-BE49-F238E27FC236}">
                <a16:creationId xmlns:a16="http://schemas.microsoft.com/office/drawing/2014/main" id="{7E43C36D-DD13-D348-2BB1-6FEB2FFD2C39}"/>
              </a:ext>
            </a:extLst>
          </p:cNvPr>
          <p:cNvSpPr>
            <a:spLocks noGrp="1"/>
          </p:cNvSpPr>
          <p:nvPr>
            <p:ph type="body" sz="quarter" idx="48"/>
          </p:nvPr>
        </p:nvSpPr>
        <p:spPr>
          <a:xfrm>
            <a:off x="854282" y="1653540"/>
            <a:ext cx="8785017" cy="2570166"/>
          </a:xfrm>
        </p:spPr>
        <p:txBody>
          <a:bodyPr/>
          <a:lstStyle/>
          <a:p>
            <a:pPr fontAlgn="base"/>
            <a:r>
              <a:rPr lang="de-DE" dirty="0"/>
              <a:t>A </a:t>
            </a:r>
            <a:r>
              <a:rPr lang="de-DE" dirty="0" err="1"/>
              <a:t>heat</a:t>
            </a:r>
            <a:r>
              <a:rPr lang="de-DE" dirty="0"/>
              <a:t> </a:t>
            </a:r>
            <a:r>
              <a:rPr lang="de-DE" dirty="0" err="1"/>
              <a:t>meter</a:t>
            </a:r>
            <a:r>
              <a:rPr lang="de-DE" dirty="0"/>
              <a:t> </a:t>
            </a:r>
            <a:r>
              <a:rPr lang="de-DE" dirty="0" err="1"/>
              <a:t>combines</a:t>
            </a:r>
            <a:r>
              <a:rPr lang="de-DE" dirty="0"/>
              <a:t> </a:t>
            </a:r>
            <a:r>
              <a:rPr lang="de-DE" b="1" dirty="0" err="1"/>
              <a:t>flow</a:t>
            </a:r>
            <a:r>
              <a:rPr lang="de-DE" dirty="0"/>
              <a:t>, </a:t>
            </a:r>
            <a:r>
              <a:rPr lang="de-DE" b="1" dirty="0" err="1"/>
              <a:t>temperature</a:t>
            </a:r>
            <a:r>
              <a:rPr lang="de-DE" b="1" dirty="0"/>
              <a:t> </a:t>
            </a:r>
            <a:r>
              <a:rPr lang="de-DE" b="1" dirty="0" err="1"/>
              <a:t>difference</a:t>
            </a:r>
            <a:r>
              <a:rPr lang="de-DE" dirty="0"/>
              <a:t> and </a:t>
            </a:r>
            <a:r>
              <a:rPr lang="de-DE" b="1" dirty="0"/>
              <a:t>time</a:t>
            </a:r>
            <a:r>
              <a:rPr lang="de-DE" dirty="0"/>
              <a:t>.</a:t>
            </a:r>
          </a:p>
          <a:p>
            <a:pPr fontAlgn="base"/>
            <a:r>
              <a:rPr lang="de-DE" dirty="0"/>
              <a:t>ΔT = </a:t>
            </a:r>
            <a:r>
              <a:rPr lang="de-DE" dirty="0" err="1"/>
              <a:t>T</a:t>
            </a:r>
            <a:r>
              <a:rPr lang="de-DE" baseline="-25000" dirty="0" err="1"/>
              <a:t>supply</a:t>
            </a:r>
            <a:r>
              <a:rPr lang="de-DE" dirty="0"/>
              <a:t>​ − </a:t>
            </a:r>
            <a:r>
              <a:rPr lang="de-DE" dirty="0" err="1"/>
              <a:t>T</a:t>
            </a:r>
            <a:r>
              <a:rPr lang="de-DE" baseline="-25000" dirty="0" err="1"/>
              <a:t>return</a:t>
            </a:r>
            <a:r>
              <a:rPr lang="de-DE" baseline="-25000" dirty="0"/>
              <a:t>​ </a:t>
            </a:r>
          </a:p>
        </p:txBody>
      </p:sp>
      <p:sp>
        <p:nvSpPr>
          <p:cNvPr id="6" name="Shape 7">
            <a:extLst>
              <a:ext uri="{FF2B5EF4-FFF2-40B4-BE49-F238E27FC236}">
                <a16:creationId xmlns:a16="http://schemas.microsoft.com/office/drawing/2014/main" id="{A26C84E6-7FB9-4C9F-6EE7-5722C6567FF3}"/>
              </a:ext>
            </a:extLst>
          </p:cNvPr>
          <p:cNvSpPr/>
          <p:nvPr/>
        </p:nvSpPr>
        <p:spPr>
          <a:xfrm>
            <a:off x="5650150" y="2936447"/>
            <a:ext cx="5687568" cy="3198166"/>
          </a:xfrm>
          <a:prstGeom prst="roundRect">
            <a:avLst>
              <a:gd name="adj" fmla="val 1124"/>
            </a:avLst>
          </a:prstGeom>
          <a:solidFill>
            <a:srgbClr val="FFFFFF"/>
          </a:solidFill>
          <a:ln w="12700">
            <a:solidFill>
              <a:srgbClr val="CBD5E1"/>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lv-LV" sz="2400" dirty="0">
              <a:latin typeface="Calibri" panose="020F0502020204030204" pitchFamily="34" charset="0"/>
              <a:ea typeface="Calibri" panose="020F0502020204030204" pitchFamily="34" charset="0"/>
              <a:cs typeface="Calibri" panose="020F0502020204030204" pitchFamily="34" charset="0"/>
            </a:endParaRPr>
          </a:p>
        </p:txBody>
      </p:sp>
      <p:sp>
        <p:nvSpPr>
          <p:cNvPr id="7" name="Text 8">
            <a:extLst>
              <a:ext uri="{FF2B5EF4-FFF2-40B4-BE49-F238E27FC236}">
                <a16:creationId xmlns:a16="http://schemas.microsoft.com/office/drawing/2014/main" id="{9DACE6B3-8558-ACB0-249C-2CD9A33A49DA}"/>
              </a:ext>
            </a:extLst>
          </p:cNvPr>
          <p:cNvSpPr/>
          <p:nvPr/>
        </p:nvSpPr>
        <p:spPr>
          <a:xfrm>
            <a:off x="5897038" y="3192479"/>
            <a:ext cx="4114800" cy="18288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2100" b="1" dirty="0">
                <a:solidFill>
                  <a:srgbClr val="24384B"/>
                </a:solidFill>
                <a:latin typeface="Aptos Display" pitchFamily="34" charset="0"/>
                <a:ea typeface="Aptos Display" pitchFamily="34" charset="-122"/>
                <a:cs typeface="Aptos Display" pitchFamily="34" charset="-120"/>
              </a:rPr>
              <a:t>Typical interface-level data</a:t>
            </a:r>
            <a:endParaRPr lang="en-US" sz="2100" dirty="0"/>
          </a:p>
        </p:txBody>
      </p:sp>
      <p:sp>
        <p:nvSpPr>
          <p:cNvPr id="8" name="Shape 9">
            <a:extLst>
              <a:ext uri="{FF2B5EF4-FFF2-40B4-BE49-F238E27FC236}">
                <a16:creationId xmlns:a16="http://schemas.microsoft.com/office/drawing/2014/main" id="{7CEAD83D-567B-CEF4-3F8C-2F2DAA247ECE}"/>
              </a:ext>
            </a:extLst>
          </p:cNvPr>
          <p:cNvSpPr/>
          <p:nvPr/>
        </p:nvSpPr>
        <p:spPr>
          <a:xfrm>
            <a:off x="5942758" y="3722831"/>
            <a:ext cx="1572768" cy="877824"/>
          </a:xfrm>
          <a:prstGeom prst="roundRect">
            <a:avLst>
              <a:gd name="adj" fmla="val 5208"/>
            </a:avLst>
          </a:prstGeom>
          <a:solidFill>
            <a:srgbClr val="F9FAFB"/>
          </a:solidFill>
          <a:ln w="12700">
            <a:solidFill>
              <a:srgbClr val="CBD5E1"/>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lv-LV" sz="2400"/>
          </a:p>
        </p:txBody>
      </p:sp>
      <p:sp>
        <p:nvSpPr>
          <p:cNvPr id="9" name="Text 10">
            <a:extLst>
              <a:ext uri="{FF2B5EF4-FFF2-40B4-BE49-F238E27FC236}">
                <a16:creationId xmlns:a16="http://schemas.microsoft.com/office/drawing/2014/main" id="{5E727240-A6F2-AF3C-5780-A49849380F19}"/>
              </a:ext>
            </a:extLst>
          </p:cNvPr>
          <p:cNvSpPr/>
          <p:nvPr/>
        </p:nvSpPr>
        <p:spPr>
          <a:xfrm>
            <a:off x="6015910" y="3905711"/>
            <a:ext cx="1426464" cy="128016"/>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440" b="1" dirty="0">
                <a:solidFill>
                  <a:srgbClr val="24384B"/>
                </a:solidFill>
                <a:latin typeface="Aptos" pitchFamily="34" charset="0"/>
                <a:ea typeface="Aptos" pitchFamily="34" charset="-122"/>
                <a:cs typeface="Aptos" pitchFamily="34" charset="-120"/>
              </a:rPr>
              <a:t>Energy register</a:t>
            </a:r>
            <a:endParaRPr lang="en-US" sz="1440" dirty="0"/>
          </a:p>
        </p:txBody>
      </p:sp>
      <p:sp>
        <p:nvSpPr>
          <p:cNvPr id="10" name="Text 11">
            <a:extLst>
              <a:ext uri="{FF2B5EF4-FFF2-40B4-BE49-F238E27FC236}">
                <a16:creationId xmlns:a16="http://schemas.microsoft.com/office/drawing/2014/main" id="{93464355-30CD-12D9-419F-2B577429A123}"/>
              </a:ext>
            </a:extLst>
          </p:cNvPr>
          <p:cNvSpPr/>
          <p:nvPr/>
        </p:nvSpPr>
        <p:spPr>
          <a:xfrm>
            <a:off x="6015910" y="4234895"/>
            <a:ext cx="1426464" cy="9144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dirty="0">
                <a:solidFill>
                  <a:srgbClr val="687387"/>
                </a:solidFill>
                <a:latin typeface="Aptos" pitchFamily="34" charset="0"/>
                <a:ea typeface="Aptos" pitchFamily="34" charset="-122"/>
                <a:cs typeface="Aptos" pitchFamily="34" charset="-120"/>
              </a:rPr>
              <a:t>kWh</a:t>
            </a:r>
            <a:endParaRPr lang="en-US" dirty="0"/>
          </a:p>
        </p:txBody>
      </p:sp>
      <p:sp>
        <p:nvSpPr>
          <p:cNvPr id="11" name="Shape 12">
            <a:extLst>
              <a:ext uri="{FF2B5EF4-FFF2-40B4-BE49-F238E27FC236}">
                <a16:creationId xmlns:a16="http://schemas.microsoft.com/office/drawing/2014/main" id="{6C4EBAA3-7040-10D7-BADD-7DEFE57B9029}"/>
              </a:ext>
            </a:extLst>
          </p:cNvPr>
          <p:cNvSpPr/>
          <p:nvPr/>
        </p:nvSpPr>
        <p:spPr>
          <a:xfrm>
            <a:off x="7707550" y="3722831"/>
            <a:ext cx="1572768" cy="877824"/>
          </a:xfrm>
          <a:prstGeom prst="roundRect">
            <a:avLst>
              <a:gd name="adj" fmla="val 5208"/>
            </a:avLst>
          </a:prstGeom>
          <a:solidFill>
            <a:srgbClr val="F9FAFB"/>
          </a:solidFill>
          <a:ln w="12700">
            <a:solidFill>
              <a:srgbClr val="CBD5E1"/>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lv-LV"/>
          </a:p>
        </p:txBody>
      </p:sp>
      <p:sp>
        <p:nvSpPr>
          <p:cNvPr id="12" name="Text 13">
            <a:extLst>
              <a:ext uri="{FF2B5EF4-FFF2-40B4-BE49-F238E27FC236}">
                <a16:creationId xmlns:a16="http://schemas.microsoft.com/office/drawing/2014/main" id="{E3593B09-D5CF-BA4F-4E63-2F53B2F6E23A}"/>
              </a:ext>
            </a:extLst>
          </p:cNvPr>
          <p:cNvSpPr/>
          <p:nvPr/>
        </p:nvSpPr>
        <p:spPr>
          <a:xfrm>
            <a:off x="7780702" y="3905711"/>
            <a:ext cx="1426464" cy="128016"/>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440" b="1" dirty="0">
                <a:solidFill>
                  <a:srgbClr val="24384B"/>
                </a:solidFill>
                <a:latin typeface="Aptos" pitchFamily="34" charset="0"/>
                <a:ea typeface="Aptos" pitchFamily="34" charset="-122"/>
                <a:cs typeface="Aptos" pitchFamily="34" charset="-120"/>
              </a:rPr>
              <a:t>Power</a:t>
            </a:r>
            <a:endParaRPr lang="en-US" sz="1440" dirty="0"/>
          </a:p>
        </p:txBody>
      </p:sp>
      <p:sp>
        <p:nvSpPr>
          <p:cNvPr id="13" name="Text 14">
            <a:extLst>
              <a:ext uri="{FF2B5EF4-FFF2-40B4-BE49-F238E27FC236}">
                <a16:creationId xmlns:a16="http://schemas.microsoft.com/office/drawing/2014/main" id="{A2123709-828C-8118-188F-83306411BB54}"/>
              </a:ext>
            </a:extLst>
          </p:cNvPr>
          <p:cNvSpPr/>
          <p:nvPr/>
        </p:nvSpPr>
        <p:spPr>
          <a:xfrm>
            <a:off x="7780702" y="4234895"/>
            <a:ext cx="1426464" cy="9144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dirty="0">
                <a:solidFill>
                  <a:srgbClr val="687387"/>
                </a:solidFill>
                <a:latin typeface="Aptos" pitchFamily="34" charset="0"/>
                <a:ea typeface="Aptos" pitchFamily="34" charset="-122"/>
                <a:cs typeface="Aptos" pitchFamily="34" charset="-120"/>
              </a:rPr>
              <a:t>kW</a:t>
            </a:r>
            <a:endParaRPr lang="en-US" dirty="0"/>
          </a:p>
        </p:txBody>
      </p:sp>
      <p:sp>
        <p:nvSpPr>
          <p:cNvPr id="14" name="Shape 15">
            <a:extLst>
              <a:ext uri="{FF2B5EF4-FFF2-40B4-BE49-F238E27FC236}">
                <a16:creationId xmlns:a16="http://schemas.microsoft.com/office/drawing/2014/main" id="{0D26795E-D3CE-6E72-45A6-CC5D405A0DCD}"/>
              </a:ext>
            </a:extLst>
          </p:cNvPr>
          <p:cNvSpPr/>
          <p:nvPr/>
        </p:nvSpPr>
        <p:spPr>
          <a:xfrm>
            <a:off x="9472342" y="3722831"/>
            <a:ext cx="1572768" cy="877824"/>
          </a:xfrm>
          <a:prstGeom prst="roundRect">
            <a:avLst>
              <a:gd name="adj" fmla="val 5208"/>
            </a:avLst>
          </a:prstGeom>
          <a:solidFill>
            <a:srgbClr val="F9FAFB"/>
          </a:solidFill>
          <a:ln w="12700">
            <a:solidFill>
              <a:srgbClr val="CBD5E1"/>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lv-LV"/>
          </a:p>
        </p:txBody>
      </p:sp>
      <p:sp>
        <p:nvSpPr>
          <p:cNvPr id="15" name="Text 16">
            <a:extLst>
              <a:ext uri="{FF2B5EF4-FFF2-40B4-BE49-F238E27FC236}">
                <a16:creationId xmlns:a16="http://schemas.microsoft.com/office/drawing/2014/main" id="{A32BB12F-23D6-B6F5-1800-1A86CBA19B1D}"/>
              </a:ext>
            </a:extLst>
          </p:cNvPr>
          <p:cNvSpPr/>
          <p:nvPr/>
        </p:nvSpPr>
        <p:spPr>
          <a:xfrm>
            <a:off x="9545494" y="3905711"/>
            <a:ext cx="1426464" cy="128016"/>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440" b="1" dirty="0">
                <a:solidFill>
                  <a:srgbClr val="24384B"/>
                </a:solidFill>
                <a:latin typeface="Aptos" pitchFamily="34" charset="0"/>
                <a:ea typeface="Aptos" pitchFamily="34" charset="-122"/>
                <a:cs typeface="Aptos" pitchFamily="34" charset="-120"/>
              </a:rPr>
              <a:t>Flow rate</a:t>
            </a:r>
            <a:endParaRPr lang="en-US" sz="1440" dirty="0"/>
          </a:p>
        </p:txBody>
      </p:sp>
      <p:sp>
        <p:nvSpPr>
          <p:cNvPr id="16" name="Text 17">
            <a:extLst>
              <a:ext uri="{FF2B5EF4-FFF2-40B4-BE49-F238E27FC236}">
                <a16:creationId xmlns:a16="http://schemas.microsoft.com/office/drawing/2014/main" id="{1242F363-1DAC-A03F-66F0-E45B9C4E7077}"/>
              </a:ext>
            </a:extLst>
          </p:cNvPr>
          <p:cNvSpPr/>
          <p:nvPr/>
        </p:nvSpPr>
        <p:spPr>
          <a:xfrm>
            <a:off x="9545494" y="4234895"/>
            <a:ext cx="1426464" cy="9144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dirty="0">
                <a:solidFill>
                  <a:srgbClr val="687387"/>
                </a:solidFill>
                <a:latin typeface="Aptos" pitchFamily="34" charset="0"/>
                <a:ea typeface="Aptos" pitchFamily="34" charset="-122"/>
                <a:cs typeface="Aptos" pitchFamily="34" charset="-120"/>
              </a:rPr>
              <a:t>L/h or m³/h</a:t>
            </a:r>
            <a:endParaRPr lang="en-US" dirty="0"/>
          </a:p>
        </p:txBody>
      </p:sp>
      <p:sp>
        <p:nvSpPr>
          <p:cNvPr id="17" name="Shape 18">
            <a:extLst>
              <a:ext uri="{FF2B5EF4-FFF2-40B4-BE49-F238E27FC236}">
                <a16:creationId xmlns:a16="http://schemas.microsoft.com/office/drawing/2014/main" id="{2376612B-413A-9328-250B-47A372E026B6}"/>
              </a:ext>
            </a:extLst>
          </p:cNvPr>
          <p:cNvSpPr/>
          <p:nvPr/>
        </p:nvSpPr>
        <p:spPr>
          <a:xfrm>
            <a:off x="5942758" y="4984703"/>
            <a:ext cx="1572768" cy="877824"/>
          </a:xfrm>
          <a:prstGeom prst="roundRect">
            <a:avLst>
              <a:gd name="adj" fmla="val 5208"/>
            </a:avLst>
          </a:prstGeom>
          <a:solidFill>
            <a:srgbClr val="F9FAFB"/>
          </a:solidFill>
          <a:ln w="12700">
            <a:solidFill>
              <a:srgbClr val="CBD5E1"/>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lv-LV"/>
          </a:p>
        </p:txBody>
      </p:sp>
      <p:sp>
        <p:nvSpPr>
          <p:cNvPr id="18" name="Text 19">
            <a:extLst>
              <a:ext uri="{FF2B5EF4-FFF2-40B4-BE49-F238E27FC236}">
                <a16:creationId xmlns:a16="http://schemas.microsoft.com/office/drawing/2014/main" id="{A34058DE-2A90-F9DB-06D0-2E9D8D144137}"/>
              </a:ext>
            </a:extLst>
          </p:cNvPr>
          <p:cNvSpPr/>
          <p:nvPr/>
        </p:nvSpPr>
        <p:spPr>
          <a:xfrm>
            <a:off x="6015910" y="5167583"/>
            <a:ext cx="1426464" cy="128016"/>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440" b="1" dirty="0">
                <a:solidFill>
                  <a:srgbClr val="24384B"/>
                </a:solidFill>
                <a:latin typeface="Aptos" pitchFamily="34" charset="0"/>
                <a:ea typeface="Aptos" pitchFamily="34" charset="-122"/>
                <a:cs typeface="Aptos" pitchFamily="34" charset="-120"/>
              </a:rPr>
              <a:t>Flow temp</a:t>
            </a:r>
            <a:endParaRPr lang="en-US" sz="1440" dirty="0"/>
          </a:p>
        </p:txBody>
      </p:sp>
      <p:sp>
        <p:nvSpPr>
          <p:cNvPr id="19" name="Text 20">
            <a:extLst>
              <a:ext uri="{FF2B5EF4-FFF2-40B4-BE49-F238E27FC236}">
                <a16:creationId xmlns:a16="http://schemas.microsoft.com/office/drawing/2014/main" id="{8F522D1B-D106-0CFE-C2C7-BEA8E40BB407}"/>
              </a:ext>
            </a:extLst>
          </p:cNvPr>
          <p:cNvSpPr/>
          <p:nvPr/>
        </p:nvSpPr>
        <p:spPr>
          <a:xfrm>
            <a:off x="6015910" y="5496767"/>
            <a:ext cx="1426464" cy="9144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dirty="0">
                <a:solidFill>
                  <a:srgbClr val="687387"/>
                </a:solidFill>
                <a:latin typeface="Aptos" pitchFamily="34" charset="0"/>
                <a:ea typeface="Aptos" pitchFamily="34" charset="-122"/>
                <a:cs typeface="Aptos" pitchFamily="34" charset="-120"/>
              </a:rPr>
              <a:t>°C</a:t>
            </a:r>
            <a:endParaRPr lang="en-US" dirty="0"/>
          </a:p>
        </p:txBody>
      </p:sp>
      <p:sp>
        <p:nvSpPr>
          <p:cNvPr id="20" name="Shape 21">
            <a:extLst>
              <a:ext uri="{FF2B5EF4-FFF2-40B4-BE49-F238E27FC236}">
                <a16:creationId xmlns:a16="http://schemas.microsoft.com/office/drawing/2014/main" id="{D683E936-AAD6-68CA-9292-915C3DEB5B1C}"/>
              </a:ext>
            </a:extLst>
          </p:cNvPr>
          <p:cNvSpPr/>
          <p:nvPr/>
        </p:nvSpPr>
        <p:spPr>
          <a:xfrm>
            <a:off x="7707550" y="4984703"/>
            <a:ext cx="1572768" cy="877824"/>
          </a:xfrm>
          <a:prstGeom prst="roundRect">
            <a:avLst>
              <a:gd name="adj" fmla="val 5208"/>
            </a:avLst>
          </a:prstGeom>
          <a:solidFill>
            <a:srgbClr val="F9FAFB"/>
          </a:solidFill>
          <a:ln w="12700">
            <a:solidFill>
              <a:srgbClr val="CBD5E1"/>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lv-LV"/>
          </a:p>
        </p:txBody>
      </p:sp>
      <p:sp>
        <p:nvSpPr>
          <p:cNvPr id="21" name="Text 22">
            <a:extLst>
              <a:ext uri="{FF2B5EF4-FFF2-40B4-BE49-F238E27FC236}">
                <a16:creationId xmlns:a16="http://schemas.microsoft.com/office/drawing/2014/main" id="{CBDA4050-E771-3C72-E59F-98A3652D917A}"/>
              </a:ext>
            </a:extLst>
          </p:cNvPr>
          <p:cNvSpPr/>
          <p:nvPr/>
        </p:nvSpPr>
        <p:spPr>
          <a:xfrm>
            <a:off x="7780702" y="5167583"/>
            <a:ext cx="1426464" cy="128016"/>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440" b="1" dirty="0">
                <a:solidFill>
                  <a:srgbClr val="24384B"/>
                </a:solidFill>
                <a:latin typeface="Aptos" pitchFamily="34" charset="0"/>
                <a:ea typeface="Aptos" pitchFamily="34" charset="-122"/>
                <a:cs typeface="Aptos" pitchFamily="34" charset="-120"/>
              </a:rPr>
              <a:t>Return temp</a:t>
            </a:r>
            <a:endParaRPr lang="en-US" sz="1440" dirty="0"/>
          </a:p>
        </p:txBody>
      </p:sp>
      <p:sp>
        <p:nvSpPr>
          <p:cNvPr id="22" name="Text 23">
            <a:extLst>
              <a:ext uri="{FF2B5EF4-FFF2-40B4-BE49-F238E27FC236}">
                <a16:creationId xmlns:a16="http://schemas.microsoft.com/office/drawing/2014/main" id="{4ECB5AA6-B170-F8FA-8EF3-86C38C602BB3}"/>
              </a:ext>
            </a:extLst>
          </p:cNvPr>
          <p:cNvSpPr/>
          <p:nvPr/>
        </p:nvSpPr>
        <p:spPr>
          <a:xfrm>
            <a:off x="7780702" y="5496767"/>
            <a:ext cx="1426464" cy="9144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dirty="0">
                <a:solidFill>
                  <a:srgbClr val="687387"/>
                </a:solidFill>
                <a:latin typeface="Aptos" pitchFamily="34" charset="0"/>
                <a:ea typeface="Aptos" pitchFamily="34" charset="-122"/>
                <a:cs typeface="Aptos" pitchFamily="34" charset="-120"/>
              </a:rPr>
              <a:t>°C</a:t>
            </a:r>
            <a:endParaRPr lang="en-US" dirty="0"/>
          </a:p>
        </p:txBody>
      </p:sp>
      <p:sp>
        <p:nvSpPr>
          <p:cNvPr id="23" name="Shape 24">
            <a:extLst>
              <a:ext uri="{FF2B5EF4-FFF2-40B4-BE49-F238E27FC236}">
                <a16:creationId xmlns:a16="http://schemas.microsoft.com/office/drawing/2014/main" id="{A0A99FD6-B04E-0520-A542-1DFA7AEF168B}"/>
              </a:ext>
            </a:extLst>
          </p:cNvPr>
          <p:cNvSpPr/>
          <p:nvPr/>
        </p:nvSpPr>
        <p:spPr>
          <a:xfrm>
            <a:off x="9472342" y="4984703"/>
            <a:ext cx="1572768" cy="877824"/>
          </a:xfrm>
          <a:prstGeom prst="roundRect">
            <a:avLst>
              <a:gd name="adj" fmla="val 5208"/>
            </a:avLst>
          </a:prstGeom>
          <a:solidFill>
            <a:srgbClr val="F9FAFB"/>
          </a:solidFill>
          <a:ln w="12700">
            <a:solidFill>
              <a:srgbClr val="CBD5E1"/>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lv-LV"/>
          </a:p>
        </p:txBody>
      </p:sp>
      <p:sp>
        <p:nvSpPr>
          <p:cNvPr id="24" name="Text 25">
            <a:extLst>
              <a:ext uri="{FF2B5EF4-FFF2-40B4-BE49-F238E27FC236}">
                <a16:creationId xmlns:a16="http://schemas.microsoft.com/office/drawing/2014/main" id="{371D188F-4559-2295-CB09-1CC7DC42D24A}"/>
              </a:ext>
            </a:extLst>
          </p:cNvPr>
          <p:cNvSpPr/>
          <p:nvPr/>
        </p:nvSpPr>
        <p:spPr>
          <a:xfrm>
            <a:off x="9545494" y="5167583"/>
            <a:ext cx="1426464" cy="128016"/>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440" b="1" dirty="0">
                <a:solidFill>
                  <a:srgbClr val="24384B"/>
                </a:solidFill>
                <a:latin typeface="Aptos" pitchFamily="34" charset="0"/>
                <a:ea typeface="Aptos" pitchFamily="34" charset="-122"/>
                <a:cs typeface="Aptos" pitchFamily="34" charset="-120"/>
              </a:rPr>
              <a:t>Volume</a:t>
            </a:r>
            <a:endParaRPr lang="en-US" sz="1440" dirty="0"/>
          </a:p>
        </p:txBody>
      </p:sp>
      <p:sp>
        <p:nvSpPr>
          <p:cNvPr id="25" name="Text 26">
            <a:extLst>
              <a:ext uri="{FF2B5EF4-FFF2-40B4-BE49-F238E27FC236}">
                <a16:creationId xmlns:a16="http://schemas.microsoft.com/office/drawing/2014/main" id="{9CB9B112-A01B-29C5-071A-CE8D940D6FC0}"/>
              </a:ext>
            </a:extLst>
          </p:cNvPr>
          <p:cNvSpPr/>
          <p:nvPr/>
        </p:nvSpPr>
        <p:spPr>
          <a:xfrm>
            <a:off x="9545494" y="5496767"/>
            <a:ext cx="1426464" cy="9144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dirty="0">
                <a:solidFill>
                  <a:srgbClr val="687387"/>
                </a:solidFill>
                <a:latin typeface="Aptos" pitchFamily="34" charset="0"/>
                <a:ea typeface="Aptos" pitchFamily="34" charset="-122"/>
                <a:cs typeface="Aptos" pitchFamily="34" charset="-120"/>
              </a:rPr>
              <a:t>m³</a:t>
            </a:r>
            <a:endParaRPr lang="en-US" dirty="0"/>
          </a:p>
        </p:txBody>
      </p:sp>
      <p:pic>
        <p:nvPicPr>
          <p:cNvPr id="26" name="Picture 25">
            <a:extLst>
              <a:ext uri="{FF2B5EF4-FFF2-40B4-BE49-F238E27FC236}">
                <a16:creationId xmlns:a16="http://schemas.microsoft.com/office/drawing/2014/main" id="{0E775BE6-906C-831C-AE28-88F246FA1F34}"/>
              </a:ext>
            </a:extLst>
          </p:cNvPr>
          <p:cNvPicPr>
            <a:picLocks noChangeAspect="1"/>
          </p:cNvPicPr>
          <p:nvPr/>
        </p:nvPicPr>
        <p:blipFill>
          <a:blip r:embed="rId3"/>
          <a:srcRect r="10208"/>
          <a:stretch>
            <a:fillRect/>
          </a:stretch>
        </p:blipFill>
        <p:spPr>
          <a:xfrm rot="5400000">
            <a:off x="951262" y="3476884"/>
            <a:ext cx="3689592" cy="2311345"/>
          </a:xfrm>
          <a:prstGeom prst="rect">
            <a:avLst/>
          </a:prstGeom>
        </p:spPr>
      </p:pic>
    </p:spTree>
    <p:extLst>
      <p:ext uri="{BB962C8B-B14F-4D97-AF65-F5344CB8AC3E}">
        <p14:creationId xmlns:p14="http://schemas.microsoft.com/office/powerpoint/2010/main" val="17105679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6BFA919-78AD-8E16-8275-F90CDD63AEC5}"/>
              </a:ext>
            </a:extLst>
          </p:cNvPr>
          <p:cNvSpPr>
            <a:spLocks noGrp="1"/>
          </p:cNvSpPr>
          <p:nvPr>
            <p:ph type="body" sz="quarter" idx="30"/>
          </p:nvPr>
        </p:nvSpPr>
        <p:spPr/>
        <p:txBody>
          <a:bodyPr/>
          <a:lstStyle/>
          <a:p>
            <a:r>
              <a:rPr lang="de-DE" dirty="0"/>
              <a:t>From </a:t>
            </a:r>
            <a:r>
              <a:rPr lang="de-DE" dirty="0" err="1"/>
              <a:t>measurements</a:t>
            </a:r>
            <a:r>
              <a:rPr lang="de-DE" dirty="0"/>
              <a:t> </a:t>
            </a:r>
            <a:r>
              <a:rPr lang="de-DE" dirty="0" err="1"/>
              <a:t>to</a:t>
            </a:r>
            <a:r>
              <a:rPr lang="de-DE" dirty="0"/>
              <a:t> </a:t>
            </a:r>
            <a:r>
              <a:rPr lang="de-DE" dirty="0" err="1"/>
              <a:t>energy</a:t>
            </a:r>
            <a:endParaRPr lang="de-DE" dirty="0"/>
          </a:p>
        </p:txBody>
      </p:sp>
      <p:sp>
        <p:nvSpPr>
          <p:cNvPr id="3" name="Text Placeholder 2">
            <a:extLst>
              <a:ext uri="{FF2B5EF4-FFF2-40B4-BE49-F238E27FC236}">
                <a16:creationId xmlns:a16="http://schemas.microsoft.com/office/drawing/2014/main" id="{E0699230-9C93-6F61-2B72-D0DE19C99AF4}"/>
              </a:ext>
            </a:extLst>
          </p:cNvPr>
          <p:cNvSpPr>
            <a:spLocks noGrp="1"/>
          </p:cNvSpPr>
          <p:nvPr>
            <p:ph type="body" sz="quarter" idx="48"/>
          </p:nvPr>
        </p:nvSpPr>
        <p:spPr/>
        <p:txBody>
          <a:bodyPr/>
          <a:lstStyle/>
          <a:p>
            <a:pPr fontAlgn="base"/>
            <a:r>
              <a:rPr lang="de-DE" dirty="0" err="1"/>
              <a:t>For</a:t>
            </a:r>
            <a:r>
              <a:rPr lang="de-DE" dirty="0"/>
              <a:t> </a:t>
            </a:r>
            <a:r>
              <a:rPr lang="de-DE" dirty="0" err="1"/>
              <a:t>water</a:t>
            </a:r>
            <a:r>
              <a:rPr lang="de-DE" dirty="0"/>
              <a:t>, a </a:t>
            </a:r>
            <a:r>
              <a:rPr lang="de-DE" dirty="0" err="1"/>
              <a:t>useful</a:t>
            </a:r>
            <a:r>
              <a:rPr lang="de-DE" dirty="0"/>
              <a:t> </a:t>
            </a:r>
            <a:r>
              <a:rPr lang="de-DE" dirty="0" err="1"/>
              <a:t>approximate</a:t>
            </a:r>
            <a:r>
              <a:rPr lang="de-DE" dirty="0"/>
              <a:t> </a:t>
            </a:r>
            <a:r>
              <a:rPr lang="de-DE" dirty="0" err="1"/>
              <a:t>relationship</a:t>
            </a:r>
            <a:r>
              <a:rPr lang="de-DE" dirty="0"/>
              <a:t> </a:t>
            </a:r>
            <a:r>
              <a:rPr lang="de-DE" dirty="0" err="1"/>
              <a:t>is</a:t>
            </a:r>
            <a:r>
              <a:rPr lang="de-DE" dirty="0"/>
              <a:t>:</a:t>
            </a:r>
          </a:p>
          <a:p>
            <a:pPr fontAlgn="base"/>
            <a:r>
              <a:rPr lang="de-DE" i="1" dirty="0" err="1">
                <a:ea typeface="Calibri" panose="020F0502020204030204" pitchFamily="34" charset="0"/>
              </a:rPr>
              <a:t>P</a:t>
            </a:r>
            <a:r>
              <a:rPr lang="de-DE" baseline="-25000" dirty="0" err="1">
                <a:ea typeface="Calibri" panose="020F0502020204030204" pitchFamily="34" charset="0"/>
              </a:rPr>
              <a:t>kW</a:t>
            </a:r>
            <a:r>
              <a:rPr lang="de-DE" baseline="-25000" dirty="0">
                <a:ea typeface="Calibri" panose="020F0502020204030204" pitchFamily="34" charset="0"/>
              </a:rPr>
              <a:t> </a:t>
            </a:r>
            <a:r>
              <a:rPr lang="de-DE" dirty="0"/>
              <a:t>​≈ 1.163 ⋅ </a:t>
            </a:r>
            <a:r>
              <a:rPr lang="de-DE" i="1" dirty="0"/>
              <a:t>V</a:t>
            </a:r>
            <a:r>
              <a:rPr lang="de-DE" baseline="-25000" dirty="0"/>
              <a:t>m3/h</a:t>
            </a:r>
            <a:r>
              <a:rPr lang="de-DE" dirty="0"/>
              <a:t> ⋅ Δ</a:t>
            </a:r>
            <a:r>
              <a:rPr lang="de-DE" i="1" dirty="0"/>
              <a:t>T</a:t>
            </a:r>
            <a:r>
              <a:rPr lang="de-DE" baseline="-25000" dirty="0"/>
              <a:t>°C </a:t>
            </a:r>
          </a:p>
          <a:p>
            <a:pPr fontAlgn="base"/>
            <a:r>
              <a:rPr lang="de-DE" i="1" dirty="0" err="1"/>
              <a:t>Q</a:t>
            </a:r>
            <a:r>
              <a:rPr lang="de-DE" baseline="-25000" dirty="0" err="1"/>
              <a:t>kWh</a:t>
            </a:r>
            <a:r>
              <a:rPr lang="de-DE" dirty="0"/>
              <a:t> = </a:t>
            </a:r>
            <a:r>
              <a:rPr lang="de-DE" i="1" dirty="0" err="1">
                <a:ea typeface="Calibri" panose="020F0502020204030204" pitchFamily="34" charset="0"/>
              </a:rPr>
              <a:t>P</a:t>
            </a:r>
            <a:r>
              <a:rPr lang="de-DE" baseline="-25000" dirty="0" err="1">
                <a:ea typeface="Calibri" panose="020F0502020204030204" pitchFamily="34" charset="0"/>
              </a:rPr>
              <a:t>kW</a:t>
            </a:r>
            <a:r>
              <a:rPr lang="de-DE" dirty="0"/>
              <a:t> ⋅ </a:t>
            </a:r>
            <a:r>
              <a:rPr lang="de-DE" i="1" dirty="0"/>
              <a:t>h</a:t>
            </a:r>
          </a:p>
          <a:p>
            <a:pPr fontAlgn="base"/>
            <a:endParaRPr lang="de-DE" i="1" dirty="0"/>
          </a:p>
          <a:p>
            <a:pPr fontAlgn="base"/>
            <a:r>
              <a:rPr lang="de-DE" b="1" dirty="0" err="1"/>
              <a:t>Example</a:t>
            </a:r>
            <a:r>
              <a:rPr lang="de-DE" b="1" dirty="0"/>
              <a:t>:</a:t>
            </a:r>
            <a:r>
              <a:rPr lang="de-DE" dirty="0"/>
              <a:t> </a:t>
            </a:r>
          </a:p>
          <a:p>
            <a:pPr fontAlgn="base"/>
            <a:r>
              <a:rPr lang="de-DE" dirty="0"/>
              <a:t>Flow: 0.3 m</a:t>
            </a:r>
            <a:r>
              <a:rPr lang="de-DE" baseline="30000" dirty="0"/>
              <a:t>3</a:t>
            </a:r>
            <a:r>
              <a:rPr lang="de-DE" dirty="0"/>
              <a:t>/h</a:t>
            </a:r>
            <a:br>
              <a:rPr lang="de-DE" dirty="0"/>
            </a:br>
            <a:r>
              <a:rPr lang="de-DE" dirty="0"/>
              <a:t>Supply </a:t>
            </a:r>
            <a:r>
              <a:rPr lang="de-DE" dirty="0" err="1"/>
              <a:t>temperature</a:t>
            </a:r>
            <a:r>
              <a:rPr lang="de-DE" dirty="0"/>
              <a:t>: 60 </a:t>
            </a:r>
            <a:r>
              <a:rPr lang="de-DE" dirty="0">
                <a:ea typeface="Calibri" panose="020F0502020204030204" pitchFamily="34" charset="0"/>
              </a:rPr>
              <a:t>℃</a:t>
            </a:r>
            <a:r>
              <a:rPr lang="lv-LV" dirty="0">
                <a:ea typeface="Calibri" panose="020F0502020204030204" pitchFamily="34" charset="0"/>
              </a:rPr>
              <a:t> </a:t>
            </a:r>
            <a:endParaRPr lang="en-US" dirty="0">
              <a:ea typeface="Calibri" panose="020F0502020204030204" pitchFamily="34" charset="0"/>
            </a:endParaRPr>
          </a:p>
          <a:p>
            <a:pPr fontAlgn="base"/>
            <a:r>
              <a:rPr lang="en-US" dirty="0">
                <a:ea typeface="Calibri" panose="020F0502020204030204" pitchFamily="34" charset="0"/>
              </a:rPr>
              <a:t>Return temperature: 40 </a:t>
            </a:r>
            <a:r>
              <a:rPr lang="de-DE" dirty="0">
                <a:ea typeface="Calibri" panose="020F0502020204030204" pitchFamily="34" charset="0"/>
              </a:rPr>
              <a:t>℃ </a:t>
            </a:r>
          </a:p>
          <a:p>
            <a:pPr fontAlgn="base"/>
            <a:r>
              <a:rPr lang="de-DE" dirty="0">
                <a:ea typeface="Calibri" panose="020F0502020204030204" pitchFamily="34" charset="0"/>
              </a:rPr>
              <a:t>Operating time: 2 </a:t>
            </a:r>
            <a:r>
              <a:rPr lang="de-DE" dirty="0" err="1">
                <a:ea typeface="Calibri" panose="020F0502020204030204" pitchFamily="34" charset="0"/>
              </a:rPr>
              <a:t>hours</a:t>
            </a:r>
            <a:endParaRPr lang="de-DE" dirty="0">
              <a:ea typeface="Calibri" panose="020F0502020204030204" pitchFamily="34" charset="0"/>
            </a:endParaRPr>
          </a:p>
          <a:p>
            <a:pPr fontAlgn="base"/>
            <a:endParaRPr lang="de-DE" dirty="0">
              <a:ea typeface="Calibri" panose="020F0502020204030204" pitchFamily="34" charset="0"/>
            </a:endParaRPr>
          </a:p>
          <a:p>
            <a:pPr fontAlgn="base"/>
            <a:r>
              <a:rPr lang="de-DE" dirty="0" err="1">
                <a:ea typeface="Calibri" panose="020F0502020204030204" pitchFamily="34" charset="0"/>
              </a:rPr>
              <a:t>Heating</a:t>
            </a:r>
            <a:r>
              <a:rPr lang="de-DE" dirty="0">
                <a:ea typeface="Calibri" panose="020F0502020204030204" pitchFamily="34" charset="0"/>
              </a:rPr>
              <a:t> power: </a:t>
            </a:r>
            <a:r>
              <a:rPr lang="de-DE" i="1" dirty="0" err="1">
                <a:ea typeface="Calibri" panose="020F0502020204030204" pitchFamily="34" charset="0"/>
              </a:rPr>
              <a:t>P</a:t>
            </a:r>
            <a:r>
              <a:rPr lang="de-DE" baseline="-25000" dirty="0" err="1">
                <a:ea typeface="Calibri" panose="020F0502020204030204" pitchFamily="34" charset="0"/>
              </a:rPr>
              <a:t>kW</a:t>
            </a:r>
            <a:r>
              <a:rPr lang="de-DE" dirty="0">
                <a:ea typeface="Calibri" panose="020F0502020204030204" pitchFamily="34" charset="0"/>
              </a:rPr>
              <a:t> = 1.163 </a:t>
            </a:r>
            <a:r>
              <a:rPr lang="de-DE" dirty="0"/>
              <a:t>⋅ 0.3 ⋅ (60 </a:t>
            </a:r>
            <a:r>
              <a:rPr lang="de-DE" dirty="0">
                <a:latin typeface="Times New Roman" panose="02020603050405020304" pitchFamily="18" charset="0"/>
                <a:cs typeface="Times New Roman" panose="02020603050405020304" pitchFamily="18" charset="0"/>
              </a:rPr>
              <a:t>− </a:t>
            </a:r>
            <a:r>
              <a:rPr lang="de-DE" dirty="0"/>
              <a:t>40) </a:t>
            </a:r>
            <a:r>
              <a:rPr lang="de-DE" dirty="0">
                <a:ea typeface="Calibri" panose="020F0502020204030204" pitchFamily="34" charset="0"/>
              </a:rPr>
              <a:t>≈ 7 kW</a:t>
            </a:r>
          </a:p>
          <a:p>
            <a:pPr fontAlgn="base"/>
            <a:r>
              <a:rPr lang="de-DE" dirty="0" err="1">
                <a:ea typeface="Calibri" panose="020F0502020204030204" pitchFamily="34" charset="0"/>
              </a:rPr>
              <a:t>Heating</a:t>
            </a:r>
            <a:r>
              <a:rPr lang="de-DE" dirty="0">
                <a:ea typeface="Calibri" panose="020F0502020204030204" pitchFamily="34" charset="0"/>
              </a:rPr>
              <a:t> </a:t>
            </a:r>
            <a:r>
              <a:rPr lang="de-DE" dirty="0" err="1">
                <a:ea typeface="Calibri" panose="020F0502020204030204" pitchFamily="34" charset="0"/>
              </a:rPr>
              <a:t>energy</a:t>
            </a:r>
            <a:r>
              <a:rPr lang="de-DE" dirty="0">
                <a:ea typeface="Calibri" panose="020F0502020204030204" pitchFamily="34" charset="0"/>
              </a:rPr>
              <a:t> </a:t>
            </a:r>
            <a:r>
              <a:rPr lang="de-DE" dirty="0" err="1">
                <a:ea typeface="Calibri" panose="020F0502020204030204" pitchFamily="34" charset="0"/>
              </a:rPr>
              <a:t>amount</a:t>
            </a:r>
            <a:r>
              <a:rPr lang="de-DE" dirty="0">
                <a:ea typeface="Calibri" panose="020F0502020204030204" pitchFamily="34" charset="0"/>
              </a:rPr>
              <a:t>: </a:t>
            </a:r>
            <a:r>
              <a:rPr lang="de-DE" i="1" dirty="0" err="1"/>
              <a:t>Q</a:t>
            </a:r>
            <a:r>
              <a:rPr lang="de-DE" baseline="-25000" dirty="0" err="1"/>
              <a:t>kWh</a:t>
            </a:r>
            <a:r>
              <a:rPr lang="de-DE" i="1" baseline="-25000" dirty="0"/>
              <a:t> </a:t>
            </a:r>
            <a:r>
              <a:rPr lang="de-DE" i="1" dirty="0"/>
              <a:t>=</a:t>
            </a:r>
            <a:r>
              <a:rPr lang="de-DE" i="1" baseline="-25000" dirty="0"/>
              <a:t> </a:t>
            </a:r>
            <a:r>
              <a:rPr lang="de-DE" dirty="0">
                <a:ea typeface="Calibri" panose="020F0502020204030204" pitchFamily="34" charset="0"/>
              </a:rPr>
              <a:t>7</a:t>
            </a:r>
            <a:r>
              <a:rPr lang="de-DE" dirty="0"/>
              <a:t> ⋅ 2</a:t>
            </a:r>
            <a:r>
              <a:rPr lang="de-DE" dirty="0">
                <a:ea typeface="Calibri" panose="020F0502020204030204" pitchFamily="34" charset="0"/>
              </a:rPr>
              <a:t> ≈ 14 kWh</a:t>
            </a:r>
          </a:p>
          <a:p>
            <a:endParaRPr lang="de-DE" dirty="0"/>
          </a:p>
        </p:txBody>
      </p:sp>
      <p:sp>
        <p:nvSpPr>
          <p:cNvPr id="5" name="TextBox 4">
            <a:extLst>
              <a:ext uri="{FF2B5EF4-FFF2-40B4-BE49-F238E27FC236}">
                <a16:creationId xmlns:a16="http://schemas.microsoft.com/office/drawing/2014/main" id="{E2511F23-F929-1A52-2A48-56340A0EE8F8}"/>
              </a:ext>
            </a:extLst>
          </p:cNvPr>
          <p:cNvSpPr txBox="1"/>
          <p:nvPr/>
        </p:nvSpPr>
        <p:spPr>
          <a:xfrm>
            <a:off x="7463176" y="2339340"/>
            <a:ext cx="3654404" cy="2677656"/>
          </a:xfrm>
          <a:prstGeom prst="rect">
            <a:avLst/>
          </a:prstGeom>
          <a:noFill/>
          <a:ln>
            <a:solidFill>
              <a:srgbClr val="2D62AE"/>
            </a:solidFill>
          </a:ln>
        </p:spPr>
        <p:txBody>
          <a:bodyPr wrap="square">
            <a:spAutoFit/>
          </a:bodyPr>
          <a:lstStyle/>
          <a:p>
            <a:pPr>
              <a:buNone/>
            </a:pPr>
            <a:r>
              <a:rPr lang="de-DE" sz="2400" b="1" dirty="0">
                <a:solidFill>
                  <a:srgbClr val="243D83"/>
                </a:solidFill>
                <a:latin typeface="Calibri" panose="020F0502020204030204" pitchFamily="34" charset="0"/>
                <a:ea typeface="Calibri" panose="020F0502020204030204" pitchFamily="34" charset="0"/>
                <a:cs typeface="Calibri" panose="020F0502020204030204" pitchFamily="34" charset="0"/>
              </a:rPr>
              <a:t>Key </a:t>
            </a:r>
            <a:r>
              <a:rPr lang="de-DE" sz="2400" b="1" dirty="0" err="1">
                <a:solidFill>
                  <a:srgbClr val="243D83"/>
                </a:solidFill>
                <a:latin typeface="Calibri" panose="020F0502020204030204" pitchFamily="34" charset="0"/>
                <a:ea typeface="Calibri" panose="020F0502020204030204" pitchFamily="34" charset="0"/>
                <a:cs typeface="Calibri" panose="020F0502020204030204" pitchFamily="34" charset="0"/>
              </a:rPr>
              <a:t>distinction</a:t>
            </a:r>
            <a:r>
              <a:rPr lang="de-DE" sz="2400" b="1" dirty="0">
                <a:solidFill>
                  <a:srgbClr val="243D83"/>
                </a:solidFill>
                <a:latin typeface="Calibri" panose="020F0502020204030204" pitchFamily="34" charset="0"/>
                <a:ea typeface="Calibri" panose="020F0502020204030204" pitchFamily="34" charset="0"/>
                <a:cs typeface="Calibri" panose="020F0502020204030204" pitchFamily="34" charset="0"/>
              </a:rPr>
              <a:t>!</a:t>
            </a:r>
            <a:endParaRPr lang="de-DE" sz="2400" dirty="0">
              <a:solidFill>
                <a:srgbClr val="243D83"/>
              </a:solidFill>
              <a:latin typeface="Calibri" panose="020F0502020204030204" pitchFamily="34" charset="0"/>
              <a:ea typeface="Calibri" panose="020F0502020204030204" pitchFamily="34" charset="0"/>
              <a:cs typeface="Calibri" panose="020F0502020204030204" pitchFamily="34" charset="0"/>
            </a:endParaRPr>
          </a:p>
          <a:p>
            <a:endParaRPr lang="de-DE" sz="2400" b="1" dirty="0">
              <a:solidFill>
                <a:srgbClr val="243D83"/>
              </a:solidFill>
              <a:latin typeface="Calibri" panose="020F0502020204030204" pitchFamily="34" charset="0"/>
              <a:ea typeface="Calibri" panose="020F0502020204030204" pitchFamily="34" charset="0"/>
              <a:cs typeface="Calibri" panose="020F0502020204030204" pitchFamily="34" charset="0"/>
            </a:endParaRPr>
          </a:p>
          <a:p>
            <a:r>
              <a:rPr lang="de-DE" sz="2400" b="1" dirty="0">
                <a:solidFill>
                  <a:srgbClr val="243D83"/>
                </a:solidFill>
                <a:latin typeface="Calibri" panose="020F0502020204030204" pitchFamily="34" charset="0"/>
                <a:ea typeface="Calibri" panose="020F0502020204030204" pitchFamily="34" charset="0"/>
                <a:cs typeface="Calibri" panose="020F0502020204030204" pitchFamily="34" charset="0"/>
              </a:rPr>
              <a:t>Power, kW:</a:t>
            </a:r>
            <a:r>
              <a:rPr lang="de-DE" sz="2400" dirty="0">
                <a:solidFill>
                  <a:srgbClr val="243D83"/>
                </a:solidFill>
                <a:latin typeface="Calibri" panose="020F0502020204030204" pitchFamily="34" charset="0"/>
                <a:ea typeface="Calibri" panose="020F0502020204030204" pitchFamily="34" charset="0"/>
                <a:cs typeface="Calibri" panose="020F0502020204030204" pitchFamily="34" charset="0"/>
              </a:rPr>
              <a:t> rate </a:t>
            </a:r>
            <a:r>
              <a:rPr lang="de-DE" sz="2400" dirty="0" err="1">
                <a:solidFill>
                  <a:srgbClr val="243D83"/>
                </a:solidFill>
                <a:latin typeface="Calibri" panose="020F0502020204030204" pitchFamily="34" charset="0"/>
                <a:ea typeface="Calibri" panose="020F0502020204030204" pitchFamily="34" charset="0"/>
                <a:cs typeface="Calibri" panose="020F0502020204030204" pitchFamily="34" charset="0"/>
              </a:rPr>
              <a:t>of</a:t>
            </a:r>
            <a:r>
              <a:rPr lang="de-DE" sz="2400" dirty="0">
                <a:solidFill>
                  <a:srgbClr val="243D83"/>
                </a:solidFill>
                <a:latin typeface="Calibri" panose="020F0502020204030204" pitchFamily="34" charset="0"/>
                <a:ea typeface="Calibri" panose="020F0502020204030204" pitchFamily="34" charset="0"/>
                <a:cs typeface="Calibri" panose="020F0502020204030204" pitchFamily="34" charset="0"/>
              </a:rPr>
              <a:t> </a:t>
            </a:r>
            <a:r>
              <a:rPr lang="de-DE" sz="2400" dirty="0" err="1">
                <a:solidFill>
                  <a:srgbClr val="243D83"/>
                </a:solidFill>
                <a:latin typeface="Calibri" panose="020F0502020204030204" pitchFamily="34" charset="0"/>
                <a:ea typeface="Calibri" panose="020F0502020204030204" pitchFamily="34" charset="0"/>
                <a:cs typeface="Calibri" panose="020F0502020204030204" pitchFamily="34" charset="0"/>
              </a:rPr>
              <a:t>heat</a:t>
            </a:r>
            <a:r>
              <a:rPr lang="de-DE" sz="2400" dirty="0">
                <a:solidFill>
                  <a:srgbClr val="243D83"/>
                </a:solidFill>
                <a:latin typeface="Calibri" panose="020F0502020204030204" pitchFamily="34" charset="0"/>
                <a:ea typeface="Calibri" panose="020F0502020204030204" pitchFamily="34" charset="0"/>
                <a:cs typeface="Calibri" panose="020F0502020204030204" pitchFamily="34" charset="0"/>
              </a:rPr>
              <a:t> </a:t>
            </a:r>
            <a:r>
              <a:rPr lang="de-DE" sz="2400" dirty="0" err="1">
                <a:solidFill>
                  <a:srgbClr val="243D83"/>
                </a:solidFill>
                <a:latin typeface="Calibri" panose="020F0502020204030204" pitchFamily="34" charset="0"/>
                <a:ea typeface="Calibri" panose="020F0502020204030204" pitchFamily="34" charset="0"/>
                <a:cs typeface="Calibri" panose="020F0502020204030204" pitchFamily="34" charset="0"/>
              </a:rPr>
              <a:t>transfer</a:t>
            </a:r>
            <a:r>
              <a:rPr lang="de-DE" sz="2400" dirty="0">
                <a:solidFill>
                  <a:srgbClr val="243D83"/>
                </a:solidFill>
                <a:latin typeface="Calibri" panose="020F0502020204030204" pitchFamily="34" charset="0"/>
                <a:ea typeface="Calibri" panose="020F0502020204030204" pitchFamily="34" charset="0"/>
                <a:cs typeface="Calibri" panose="020F0502020204030204" pitchFamily="34" charset="0"/>
              </a:rPr>
              <a:t> at </a:t>
            </a:r>
            <a:r>
              <a:rPr lang="de-DE" sz="2400" dirty="0" err="1">
                <a:solidFill>
                  <a:srgbClr val="243D83"/>
                </a:solidFill>
                <a:latin typeface="Calibri" panose="020F0502020204030204" pitchFamily="34" charset="0"/>
                <a:ea typeface="Calibri" panose="020F0502020204030204" pitchFamily="34" charset="0"/>
                <a:cs typeface="Calibri" panose="020F0502020204030204" pitchFamily="34" charset="0"/>
              </a:rPr>
              <a:t>one</a:t>
            </a:r>
            <a:r>
              <a:rPr lang="de-DE" sz="2400" dirty="0">
                <a:solidFill>
                  <a:srgbClr val="243D83"/>
                </a:solidFill>
                <a:latin typeface="Calibri" panose="020F0502020204030204" pitchFamily="34" charset="0"/>
                <a:ea typeface="Calibri" panose="020F0502020204030204" pitchFamily="34" charset="0"/>
                <a:cs typeface="Calibri" panose="020F0502020204030204" pitchFamily="34" charset="0"/>
              </a:rPr>
              <a:t> </a:t>
            </a:r>
            <a:r>
              <a:rPr lang="de-DE" sz="2400" dirty="0" err="1">
                <a:solidFill>
                  <a:srgbClr val="243D83"/>
                </a:solidFill>
                <a:latin typeface="Calibri" panose="020F0502020204030204" pitchFamily="34" charset="0"/>
                <a:ea typeface="Calibri" panose="020F0502020204030204" pitchFamily="34" charset="0"/>
                <a:cs typeface="Calibri" panose="020F0502020204030204" pitchFamily="34" charset="0"/>
              </a:rPr>
              <a:t>moment</a:t>
            </a:r>
            <a:r>
              <a:rPr lang="de-DE" sz="2400" dirty="0">
                <a:solidFill>
                  <a:srgbClr val="243D83"/>
                </a:solidFill>
                <a:latin typeface="Calibri" panose="020F0502020204030204" pitchFamily="34" charset="0"/>
                <a:ea typeface="Calibri" panose="020F0502020204030204" pitchFamily="34" charset="0"/>
                <a:cs typeface="Calibri" panose="020F0502020204030204" pitchFamily="34" charset="0"/>
              </a:rPr>
              <a:t> </a:t>
            </a:r>
            <a:endParaRPr lang="de-DE" sz="2400" b="1" dirty="0">
              <a:solidFill>
                <a:srgbClr val="243D83"/>
              </a:solidFill>
              <a:latin typeface="Calibri" panose="020F0502020204030204" pitchFamily="34" charset="0"/>
              <a:ea typeface="Calibri" panose="020F0502020204030204" pitchFamily="34" charset="0"/>
              <a:cs typeface="Calibri" panose="020F0502020204030204" pitchFamily="34" charset="0"/>
            </a:endParaRPr>
          </a:p>
          <a:p>
            <a:endParaRPr lang="de-DE" sz="2400" b="1" dirty="0">
              <a:solidFill>
                <a:srgbClr val="243D83"/>
              </a:solidFill>
              <a:latin typeface="Calibri" panose="020F0502020204030204" pitchFamily="34" charset="0"/>
              <a:ea typeface="Calibri" panose="020F0502020204030204" pitchFamily="34" charset="0"/>
              <a:cs typeface="Calibri" panose="020F0502020204030204" pitchFamily="34" charset="0"/>
            </a:endParaRPr>
          </a:p>
          <a:p>
            <a:r>
              <a:rPr lang="de-DE" sz="2400" b="1" dirty="0">
                <a:solidFill>
                  <a:srgbClr val="243D83"/>
                </a:solidFill>
                <a:latin typeface="Calibri" panose="020F0502020204030204" pitchFamily="34" charset="0"/>
                <a:ea typeface="Calibri" panose="020F0502020204030204" pitchFamily="34" charset="0"/>
                <a:cs typeface="Calibri" panose="020F0502020204030204" pitchFamily="34" charset="0"/>
              </a:rPr>
              <a:t>Energy, kWh:</a:t>
            </a:r>
            <a:r>
              <a:rPr lang="de-DE" sz="2400" dirty="0">
                <a:solidFill>
                  <a:srgbClr val="243D83"/>
                </a:solidFill>
                <a:latin typeface="Calibri" panose="020F0502020204030204" pitchFamily="34" charset="0"/>
                <a:ea typeface="Calibri" panose="020F0502020204030204" pitchFamily="34" charset="0"/>
                <a:cs typeface="Calibri" panose="020F0502020204030204" pitchFamily="34" charset="0"/>
              </a:rPr>
              <a:t> </a:t>
            </a:r>
            <a:r>
              <a:rPr lang="de-DE" sz="2400" dirty="0" err="1">
                <a:solidFill>
                  <a:srgbClr val="243D83"/>
                </a:solidFill>
                <a:latin typeface="Calibri" panose="020F0502020204030204" pitchFamily="34" charset="0"/>
                <a:ea typeface="Calibri" panose="020F0502020204030204" pitchFamily="34" charset="0"/>
                <a:cs typeface="Calibri" panose="020F0502020204030204" pitchFamily="34" charset="0"/>
              </a:rPr>
              <a:t>heat</a:t>
            </a:r>
            <a:r>
              <a:rPr lang="de-DE" sz="2400" dirty="0">
                <a:solidFill>
                  <a:srgbClr val="243D83"/>
                </a:solidFill>
                <a:latin typeface="Calibri" panose="020F0502020204030204" pitchFamily="34" charset="0"/>
                <a:ea typeface="Calibri" panose="020F0502020204030204" pitchFamily="34" charset="0"/>
                <a:cs typeface="Calibri" panose="020F0502020204030204" pitchFamily="34" charset="0"/>
              </a:rPr>
              <a:t> </a:t>
            </a:r>
            <a:r>
              <a:rPr lang="de-DE" sz="2400" dirty="0" err="1">
                <a:solidFill>
                  <a:srgbClr val="243D83"/>
                </a:solidFill>
                <a:latin typeface="Calibri" panose="020F0502020204030204" pitchFamily="34" charset="0"/>
                <a:ea typeface="Calibri" panose="020F0502020204030204" pitchFamily="34" charset="0"/>
                <a:cs typeface="Calibri" panose="020F0502020204030204" pitchFamily="34" charset="0"/>
              </a:rPr>
              <a:t>transferred</a:t>
            </a:r>
            <a:r>
              <a:rPr lang="de-DE" sz="2400" dirty="0">
                <a:solidFill>
                  <a:srgbClr val="243D83"/>
                </a:solidFill>
                <a:latin typeface="Calibri" panose="020F0502020204030204" pitchFamily="34" charset="0"/>
                <a:ea typeface="Calibri" panose="020F0502020204030204" pitchFamily="34" charset="0"/>
                <a:cs typeface="Calibri" panose="020F0502020204030204" pitchFamily="34" charset="0"/>
              </a:rPr>
              <a:t> </a:t>
            </a:r>
            <a:r>
              <a:rPr lang="de-DE" sz="2400" dirty="0" err="1">
                <a:solidFill>
                  <a:srgbClr val="243D83"/>
                </a:solidFill>
                <a:latin typeface="Calibri" panose="020F0502020204030204" pitchFamily="34" charset="0"/>
                <a:ea typeface="Calibri" panose="020F0502020204030204" pitchFamily="34" charset="0"/>
                <a:cs typeface="Calibri" panose="020F0502020204030204" pitchFamily="34" charset="0"/>
              </a:rPr>
              <a:t>over</a:t>
            </a:r>
            <a:r>
              <a:rPr lang="de-DE" sz="2400" dirty="0">
                <a:solidFill>
                  <a:srgbClr val="243D83"/>
                </a:solidFill>
                <a:latin typeface="Calibri" panose="020F0502020204030204" pitchFamily="34" charset="0"/>
                <a:ea typeface="Calibri" panose="020F0502020204030204" pitchFamily="34" charset="0"/>
                <a:cs typeface="Calibri" panose="020F0502020204030204" pitchFamily="34" charset="0"/>
              </a:rPr>
              <a:t> time</a:t>
            </a:r>
          </a:p>
        </p:txBody>
      </p:sp>
    </p:spTree>
    <p:extLst>
      <p:ext uri="{BB962C8B-B14F-4D97-AF65-F5344CB8AC3E}">
        <p14:creationId xmlns:p14="http://schemas.microsoft.com/office/powerpoint/2010/main" val="7394479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EEF595F-72AE-B49B-C148-2AB7AB11CB32}"/>
              </a:ext>
            </a:extLst>
          </p:cNvPr>
          <p:cNvSpPr>
            <a:spLocks noGrp="1"/>
          </p:cNvSpPr>
          <p:nvPr>
            <p:ph type="body" sz="quarter" idx="30"/>
          </p:nvPr>
        </p:nvSpPr>
        <p:spPr/>
        <p:txBody>
          <a:bodyPr/>
          <a:lstStyle/>
          <a:p>
            <a:r>
              <a:rPr lang="de-DE" dirty="0"/>
              <a:t>Installation </a:t>
            </a:r>
            <a:r>
              <a:rPr lang="de-DE" dirty="0" err="1"/>
              <a:t>errors</a:t>
            </a:r>
            <a:r>
              <a:rPr lang="de-DE" dirty="0"/>
              <a:t> </a:t>
            </a:r>
            <a:r>
              <a:rPr lang="de-DE" dirty="0" err="1"/>
              <a:t>can</a:t>
            </a:r>
            <a:r>
              <a:rPr lang="de-DE" dirty="0"/>
              <a:t> </a:t>
            </a:r>
            <a:r>
              <a:rPr lang="de-DE" dirty="0" err="1"/>
              <a:t>affect</a:t>
            </a:r>
            <a:r>
              <a:rPr lang="de-DE" dirty="0"/>
              <a:t> </a:t>
            </a:r>
            <a:r>
              <a:rPr lang="de-DE" dirty="0" err="1"/>
              <a:t>the</a:t>
            </a:r>
            <a:r>
              <a:rPr lang="de-DE" dirty="0"/>
              <a:t> </a:t>
            </a:r>
            <a:r>
              <a:rPr lang="de-DE" dirty="0" err="1"/>
              <a:t>result</a:t>
            </a:r>
            <a:endParaRPr lang="de-DE" dirty="0"/>
          </a:p>
        </p:txBody>
      </p:sp>
      <p:sp>
        <p:nvSpPr>
          <p:cNvPr id="3" name="Text Placeholder 2">
            <a:extLst>
              <a:ext uri="{FF2B5EF4-FFF2-40B4-BE49-F238E27FC236}">
                <a16:creationId xmlns:a16="http://schemas.microsoft.com/office/drawing/2014/main" id="{777515FD-1168-52FE-0C62-F6084180F936}"/>
              </a:ext>
            </a:extLst>
          </p:cNvPr>
          <p:cNvSpPr>
            <a:spLocks noGrp="1"/>
          </p:cNvSpPr>
          <p:nvPr>
            <p:ph type="body" sz="quarter" idx="48"/>
          </p:nvPr>
        </p:nvSpPr>
        <p:spPr>
          <a:xfrm>
            <a:off x="854283" y="1864553"/>
            <a:ext cx="5912278" cy="4439577"/>
          </a:xfrm>
        </p:spPr>
        <p:txBody>
          <a:bodyPr/>
          <a:lstStyle/>
          <a:p>
            <a:r>
              <a:rPr lang="de-DE" b="1" dirty="0"/>
              <a:t>Flow </a:t>
            </a:r>
            <a:r>
              <a:rPr lang="de-DE" b="1" dirty="0" err="1"/>
              <a:t>measurement</a:t>
            </a:r>
            <a:endParaRPr lang="de-DE" b="1" dirty="0"/>
          </a:p>
          <a:p>
            <a:pPr marL="342900" indent="-342900">
              <a:buFont typeface="Arial" panose="020B0604020202020204" pitchFamily="34" charset="0"/>
              <a:buChar char="•"/>
            </a:pPr>
            <a:r>
              <a:rPr lang="de-DE" dirty="0" err="1"/>
              <a:t>flow</a:t>
            </a:r>
            <a:r>
              <a:rPr lang="de-DE" dirty="0"/>
              <a:t> </a:t>
            </a:r>
            <a:r>
              <a:rPr lang="de-DE" dirty="0" err="1"/>
              <a:t>sensor</a:t>
            </a:r>
            <a:r>
              <a:rPr lang="de-DE" dirty="0"/>
              <a:t> </a:t>
            </a:r>
            <a:r>
              <a:rPr lang="de-DE" dirty="0" err="1"/>
              <a:t>installed</a:t>
            </a:r>
            <a:r>
              <a:rPr lang="de-DE" dirty="0"/>
              <a:t> </a:t>
            </a:r>
            <a:r>
              <a:rPr lang="de-DE" dirty="0" err="1"/>
              <a:t>backwards</a:t>
            </a:r>
            <a:r>
              <a:rPr lang="de-DE" dirty="0"/>
              <a:t>; </a:t>
            </a:r>
          </a:p>
          <a:p>
            <a:pPr marL="342900" indent="-342900">
              <a:buFont typeface="Arial" panose="020B0604020202020204" pitchFamily="34" charset="0"/>
              <a:buChar char="•"/>
            </a:pPr>
            <a:r>
              <a:rPr lang="de-DE" dirty="0" err="1"/>
              <a:t>air</a:t>
            </a:r>
            <a:r>
              <a:rPr lang="de-DE" dirty="0"/>
              <a:t>, </a:t>
            </a:r>
            <a:r>
              <a:rPr lang="de-DE" dirty="0" err="1"/>
              <a:t>debris</a:t>
            </a:r>
            <a:r>
              <a:rPr lang="de-DE" dirty="0"/>
              <a:t> </a:t>
            </a:r>
            <a:r>
              <a:rPr lang="de-DE" dirty="0" err="1"/>
              <a:t>or</a:t>
            </a:r>
            <a:r>
              <a:rPr lang="de-DE" dirty="0"/>
              <a:t> </a:t>
            </a:r>
            <a:r>
              <a:rPr lang="de-DE" dirty="0" err="1"/>
              <a:t>incorrect</a:t>
            </a:r>
            <a:r>
              <a:rPr lang="de-DE" dirty="0"/>
              <a:t> </a:t>
            </a:r>
            <a:r>
              <a:rPr lang="de-DE" dirty="0" err="1"/>
              <a:t>orientation</a:t>
            </a:r>
            <a:r>
              <a:rPr lang="de-DE" dirty="0"/>
              <a:t>; </a:t>
            </a:r>
          </a:p>
          <a:p>
            <a:pPr marL="342900" indent="-342900">
              <a:buFont typeface="Arial" panose="020B0604020202020204" pitchFamily="34" charset="0"/>
              <a:buChar char="•"/>
            </a:pPr>
            <a:r>
              <a:rPr lang="de-DE" dirty="0" err="1"/>
              <a:t>unsuitable</a:t>
            </a:r>
            <a:r>
              <a:rPr lang="de-DE" dirty="0"/>
              <a:t> </a:t>
            </a:r>
            <a:r>
              <a:rPr lang="de-DE" dirty="0" err="1"/>
              <a:t>meter</a:t>
            </a:r>
            <a:r>
              <a:rPr lang="de-DE" dirty="0"/>
              <a:t> </a:t>
            </a:r>
            <a:r>
              <a:rPr lang="de-DE" dirty="0" err="1"/>
              <a:t>configuration</a:t>
            </a:r>
            <a:r>
              <a:rPr lang="de-DE" dirty="0"/>
              <a:t>. </a:t>
            </a:r>
          </a:p>
          <a:p>
            <a:r>
              <a:rPr lang="de-DE" b="1" dirty="0" err="1"/>
              <a:t>Temperature</a:t>
            </a:r>
            <a:r>
              <a:rPr lang="de-DE" b="1" dirty="0"/>
              <a:t> </a:t>
            </a:r>
            <a:r>
              <a:rPr lang="de-DE" b="1" dirty="0" err="1"/>
              <a:t>measurement</a:t>
            </a:r>
            <a:endParaRPr lang="de-DE" b="1" dirty="0"/>
          </a:p>
          <a:p>
            <a:pPr marL="342900" indent="-342900">
              <a:buFont typeface="Arial" panose="020B0604020202020204" pitchFamily="34" charset="0"/>
              <a:buChar char="•"/>
            </a:pPr>
            <a:r>
              <a:rPr lang="de-DE" dirty="0" err="1"/>
              <a:t>sensors</a:t>
            </a:r>
            <a:r>
              <a:rPr lang="de-DE" dirty="0"/>
              <a:t> </a:t>
            </a:r>
            <a:r>
              <a:rPr lang="de-DE" dirty="0" err="1"/>
              <a:t>swapped</a:t>
            </a:r>
            <a:r>
              <a:rPr lang="de-DE" dirty="0"/>
              <a:t>; </a:t>
            </a:r>
          </a:p>
          <a:p>
            <a:pPr marL="342900" indent="-342900">
              <a:buFont typeface="Arial" panose="020B0604020202020204" pitchFamily="34" charset="0"/>
              <a:buChar char="•"/>
            </a:pPr>
            <a:r>
              <a:rPr lang="de-DE" dirty="0" err="1"/>
              <a:t>sensor</a:t>
            </a:r>
            <a:r>
              <a:rPr lang="de-DE" dirty="0"/>
              <a:t> not fully </a:t>
            </a:r>
            <a:r>
              <a:rPr lang="de-DE" dirty="0" err="1"/>
              <a:t>inserted</a:t>
            </a:r>
            <a:r>
              <a:rPr lang="de-DE" dirty="0"/>
              <a:t>; </a:t>
            </a:r>
          </a:p>
          <a:p>
            <a:pPr marL="342900" indent="-342900">
              <a:buFont typeface="Arial" panose="020B0604020202020204" pitchFamily="34" charset="0"/>
              <a:buChar char="•"/>
            </a:pPr>
            <a:r>
              <a:rPr lang="de-DE" dirty="0" err="1"/>
              <a:t>damaged</a:t>
            </a:r>
            <a:r>
              <a:rPr lang="de-DE" dirty="0"/>
              <a:t> </a:t>
            </a:r>
            <a:r>
              <a:rPr lang="de-DE" dirty="0" err="1"/>
              <a:t>or</a:t>
            </a:r>
            <a:r>
              <a:rPr lang="de-DE" dirty="0"/>
              <a:t> </a:t>
            </a:r>
            <a:r>
              <a:rPr lang="de-DE" dirty="0" err="1"/>
              <a:t>incorrectly</a:t>
            </a:r>
            <a:r>
              <a:rPr lang="de-DE" dirty="0"/>
              <a:t> </a:t>
            </a:r>
            <a:r>
              <a:rPr lang="de-DE" dirty="0" err="1"/>
              <a:t>positioned</a:t>
            </a:r>
            <a:r>
              <a:rPr lang="de-DE" dirty="0"/>
              <a:t> </a:t>
            </a:r>
            <a:r>
              <a:rPr lang="de-DE" dirty="0" err="1"/>
              <a:t>sensor</a:t>
            </a:r>
            <a:r>
              <a:rPr lang="de-DE" dirty="0"/>
              <a:t>. </a:t>
            </a:r>
          </a:p>
          <a:p>
            <a:r>
              <a:rPr lang="de-DE" b="1" dirty="0"/>
              <a:t>Data and </a:t>
            </a:r>
            <a:r>
              <a:rPr lang="de-DE" b="1" dirty="0" err="1"/>
              <a:t>communication</a:t>
            </a:r>
            <a:endParaRPr lang="de-DE" b="1" dirty="0"/>
          </a:p>
          <a:p>
            <a:pPr marL="342900" indent="-342900">
              <a:buFont typeface="Arial" panose="020B0604020202020204" pitchFamily="34" charset="0"/>
              <a:buChar char="•"/>
            </a:pPr>
            <a:r>
              <a:rPr lang="de-DE" dirty="0" err="1"/>
              <a:t>damaged</a:t>
            </a:r>
            <a:r>
              <a:rPr lang="de-DE" dirty="0"/>
              <a:t> </a:t>
            </a:r>
            <a:r>
              <a:rPr lang="de-DE" dirty="0" err="1"/>
              <a:t>cable</a:t>
            </a:r>
            <a:r>
              <a:rPr lang="de-DE" dirty="0"/>
              <a:t>; </a:t>
            </a:r>
          </a:p>
          <a:p>
            <a:pPr marL="342900" indent="-342900">
              <a:buFont typeface="Arial" panose="020B0604020202020204" pitchFamily="34" charset="0"/>
              <a:buChar char="•"/>
            </a:pPr>
            <a:r>
              <a:rPr lang="de-DE" dirty="0" err="1"/>
              <a:t>incorrect</a:t>
            </a:r>
            <a:r>
              <a:rPr lang="de-DE" dirty="0"/>
              <a:t> </a:t>
            </a:r>
            <a:r>
              <a:rPr lang="de-DE" dirty="0" err="1"/>
              <a:t>units</a:t>
            </a:r>
            <a:r>
              <a:rPr lang="de-DE" dirty="0"/>
              <a:t> </a:t>
            </a:r>
            <a:r>
              <a:rPr lang="de-DE" dirty="0" err="1"/>
              <a:t>or</a:t>
            </a:r>
            <a:r>
              <a:rPr lang="de-DE" dirty="0"/>
              <a:t> </a:t>
            </a:r>
            <a:r>
              <a:rPr lang="de-DE" dirty="0" err="1"/>
              <a:t>configuration</a:t>
            </a:r>
            <a:r>
              <a:rPr lang="de-DE" dirty="0"/>
              <a:t>; </a:t>
            </a:r>
          </a:p>
          <a:p>
            <a:pPr marL="342900" indent="-342900">
              <a:buFont typeface="Arial" panose="020B0604020202020204" pitchFamily="34" charset="0"/>
              <a:buChar char="•"/>
            </a:pPr>
            <a:r>
              <a:rPr lang="de-DE" dirty="0" err="1"/>
              <a:t>missing</a:t>
            </a:r>
            <a:r>
              <a:rPr lang="de-DE" dirty="0"/>
              <a:t> </a:t>
            </a:r>
            <a:r>
              <a:rPr lang="de-DE" dirty="0" err="1"/>
              <a:t>communication</a:t>
            </a:r>
            <a:r>
              <a:rPr lang="de-DE" dirty="0"/>
              <a:t>.</a:t>
            </a:r>
          </a:p>
        </p:txBody>
      </p:sp>
      <p:sp>
        <p:nvSpPr>
          <p:cNvPr id="6" name="Text Placeholder 2">
            <a:extLst>
              <a:ext uri="{FF2B5EF4-FFF2-40B4-BE49-F238E27FC236}">
                <a16:creationId xmlns:a16="http://schemas.microsoft.com/office/drawing/2014/main" id="{3241D554-4B84-DD50-DEFF-646F932C9BE9}"/>
              </a:ext>
            </a:extLst>
          </p:cNvPr>
          <p:cNvSpPr txBox="1">
            <a:spLocks/>
          </p:cNvSpPr>
          <p:nvPr/>
        </p:nvSpPr>
        <p:spPr>
          <a:xfrm>
            <a:off x="6766561" y="1864553"/>
            <a:ext cx="4968240" cy="4551487"/>
          </a:xfrm>
          <a:prstGeom prst="rect">
            <a:avLst/>
          </a:prstGeom>
        </p:spPr>
        <p:txBody>
          <a:bodyPr numCol="1" spcCol="288000" anchor="t">
            <a:noAutofit/>
          </a:bodyPr>
          <a:lstStyle>
            <a:lvl1pPr marL="0" indent="0" algn="l" defTabSz="3343281" rtl="0" eaLnBrk="1" latinLnBrk="0" hangingPunct="1">
              <a:lnSpc>
                <a:spcPct val="100000"/>
              </a:lnSpc>
              <a:spcBef>
                <a:spcPts val="0"/>
              </a:spcBef>
              <a:buFont typeface="Arial" panose="020B0604020202020204" pitchFamily="34" charset="0"/>
              <a:buNone/>
              <a:defRPr sz="2400" b="0" i="0" kern="1200">
                <a:solidFill>
                  <a:srgbClr val="243D83"/>
                </a:solidFill>
                <a:latin typeface="Calibri" panose="020F0502020204030204" pitchFamily="34" charset="0"/>
                <a:ea typeface="Open Sans" panose="020B0606030504020204" pitchFamily="34" charset="0"/>
                <a:cs typeface="Calibri" panose="020F0502020204030204" pitchFamily="34" charset="0"/>
              </a:defRPr>
            </a:lvl1pPr>
            <a:lvl2pPr marL="609593"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2pPr>
            <a:lvl3pPr marL="1219185"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3pPr>
            <a:lvl4pPr marL="1828778"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4pPr>
            <a:lvl5pPr marL="2438374"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5pPr>
            <a:lvl6pPr marL="9194022"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6pPr>
            <a:lvl7pPr marL="10865665"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7pPr>
            <a:lvl8pPr marL="12537303"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8pPr>
            <a:lvl9pPr marL="14208947"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9pPr>
          </a:lstStyle>
          <a:p>
            <a:r>
              <a:rPr lang="de-DE" b="1" dirty="0"/>
              <a:t>Design </a:t>
            </a:r>
            <a:r>
              <a:rPr lang="de-DE" b="1" dirty="0" err="1"/>
              <a:t>errors</a:t>
            </a:r>
            <a:endParaRPr lang="de-DE" b="1" dirty="0"/>
          </a:p>
          <a:p>
            <a:pPr marL="342900" indent="-342900">
              <a:buFont typeface="Arial" panose="020B0604020202020204" pitchFamily="34" charset="0"/>
              <a:buChar char="•"/>
            </a:pPr>
            <a:r>
              <a:rPr lang="de-DE" dirty="0"/>
              <a:t>A </a:t>
            </a:r>
            <a:r>
              <a:rPr lang="de-DE" dirty="0" err="1"/>
              <a:t>meter</a:t>
            </a:r>
            <a:r>
              <a:rPr lang="de-DE" dirty="0"/>
              <a:t> </a:t>
            </a:r>
            <a:r>
              <a:rPr lang="de-DE" dirty="0" err="1"/>
              <a:t>should</a:t>
            </a:r>
            <a:r>
              <a:rPr lang="de-DE" dirty="0"/>
              <a:t> </a:t>
            </a:r>
            <a:r>
              <a:rPr lang="de-DE" dirty="0" err="1"/>
              <a:t>be</a:t>
            </a:r>
            <a:r>
              <a:rPr lang="de-DE" dirty="0"/>
              <a:t> </a:t>
            </a:r>
            <a:r>
              <a:rPr lang="de-DE" dirty="0" err="1"/>
              <a:t>selected</a:t>
            </a:r>
            <a:r>
              <a:rPr lang="de-DE" dirty="0"/>
              <a:t> </a:t>
            </a:r>
            <a:r>
              <a:rPr lang="de-DE" dirty="0" err="1"/>
              <a:t>for</a:t>
            </a:r>
            <a:r>
              <a:rPr lang="de-DE" dirty="0"/>
              <a:t> </a:t>
            </a:r>
            <a:r>
              <a:rPr lang="de-DE" dirty="0" err="1"/>
              <a:t>the</a:t>
            </a:r>
            <a:r>
              <a:rPr lang="de-DE" dirty="0"/>
              <a:t> </a:t>
            </a:r>
            <a:r>
              <a:rPr lang="de-DE" dirty="0" err="1"/>
              <a:t>expected</a:t>
            </a:r>
            <a:r>
              <a:rPr lang="de-DE" dirty="0"/>
              <a:t> </a:t>
            </a:r>
            <a:r>
              <a:rPr lang="de-DE" b="1" dirty="0" err="1"/>
              <a:t>minimum</a:t>
            </a:r>
            <a:r>
              <a:rPr lang="de-DE" b="1" dirty="0"/>
              <a:t> and maximum </a:t>
            </a:r>
            <a:r>
              <a:rPr lang="de-DE" b="1" dirty="0" err="1"/>
              <a:t>flow</a:t>
            </a:r>
            <a:r>
              <a:rPr lang="de-DE" b="1" dirty="0"/>
              <a:t> </a:t>
            </a:r>
            <a:r>
              <a:rPr lang="de-DE" b="1" dirty="0" err="1"/>
              <a:t>range</a:t>
            </a:r>
            <a:r>
              <a:rPr lang="de-DE" dirty="0"/>
              <a:t>, not </a:t>
            </a:r>
            <a:r>
              <a:rPr lang="de-DE" dirty="0" err="1"/>
              <a:t>simply</a:t>
            </a:r>
            <a:r>
              <a:rPr lang="de-DE" dirty="0"/>
              <a:t> </a:t>
            </a:r>
            <a:r>
              <a:rPr lang="de-DE" dirty="0" err="1"/>
              <a:t>matched</a:t>
            </a:r>
            <a:r>
              <a:rPr lang="de-DE" dirty="0"/>
              <a:t> </a:t>
            </a:r>
            <a:r>
              <a:rPr lang="de-DE" dirty="0" err="1"/>
              <a:t>to</a:t>
            </a:r>
            <a:r>
              <a:rPr lang="de-DE" dirty="0"/>
              <a:t> </a:t>
            </a:r>
            <a:r>
              <a:rPr lang="de-DE" dirty="0" err="1"/>
              <a:t>the</a:t>
            </a:r>
            <a:r>
              <a:rPr lang="de-DE" dirty="0"/>
              <a:t> </a:t>
            </a:r>
            <a:r>
              <a:rPr lang="de-DE" dirty="0" err="1"/>
              <a:t>pipe</a:t>
            </a:r>
            <a:r>
              <a:rPr lang="de-DE" dirty="0"/>
              <a:t> </a:t>
            </a:r>
            <a:r>
              <a:rPr lang="de-DE" dirty="0" err="1"/>
              <a:t>diameter</a:t>
            </a:r>
            <a:r>
              <a:rPr lang="de-DE" dirty="0"/>
              <a:t>. </a:t>
            </a:r>
          </a:p>
          <a:p>
            <a:pPr marL="342900" indent="-342900">
              <a:buFont typeface="Arial" panose="020B0604020202020204" pitchFamily="34" charset="0"/>
              <a:buChar char="•"/>
            </a:pPr>
            <a:r>
              <a:rPr lang="de-DE" dirty="0"/>
              <a:t>An oversized </a:t>
            </a:r>
            <a:r>
              <a:rPr lang="de-DE" dirty="0" err="1"/>
              <a:t>meter</a:t>
            </a:r>
            <a:r>
              <a:rPr lang="de-DE" dirty="0"/>
              <a:t> </a:t>
            </a:r>
            <a:r>
              <a:rPr lang="de-DE" dirty="0" err="1"/>
              <a:t>may</a:t>
            </a:r>
            <a:r>
              <a:rPr lang="de-DE" dirty="0"/>
              <a:t> </a:t>
            </a:r>
            <a:r>
              <a:rPr lang="de-DE" dirty="0" err="1"/>
              <a:t>have</a:t>
            </a:r>
            <a:r>
              <a:rPr lang="de-DE" dirty="0"/>
              <a:t> </a:t>
            </a:r>
            <a:r>
              <a:rPr lang="de-DE" dirty="0" err="1"/>
              <a:t>reduced</a:t>
            </a:r>
            <a:r>
              <a:rPr lang="de-DE" dirty="0"/>
              <a:t> </a:t>
            </a:r>
            <a:r>
              <a:rPr lang="de-DE" dirty="0" err="1"/>
              <a:t>accuracy</a:t>
            </a:r>
            <a:r>
              <a:rPr lang="de-DE" dirty="0"/>
              <a:t> </a:t>
            </a:r>
            <a:r>
              <a:rPr lang="de-DE" dirty="0" err="1"/>
              <a:t>or</a:t>
            </a:r>
            <a:r>
              <a:rPr lang="de-DE" dirty="0"/>
              <a:t> </a:t>
            </a:r>
            <a:r>
              <a:rPr lang="de-DE" dirty="0" err="1"/>
              <a:t>may</a:t>
            </a:r>
            <a:r>
              <a:rPr lang="de-DE" dirty="0"/>
              <a:t> fail </a:t>
            </a:r>
            <a:r>
              <a:rPr lang="de-DE" dirty="0" err="1"/>
              <a:t>to</a:t>
            </a:r>
            <a:r>
              <a:rPr lang="de-DE" dirty="0"/>
              <a:t> </a:t>
            </a:r>
            <a:r>
              <a:rPr lang="de-DE" dirty="0" err="1"/>
              <a:t>register</a:t>
            </a:r>
            <a:r>
              <a:rPr lang="de-DE" dirty="0"/>
              <a:t> </a:t>
            </a:r>
            <a:r>
              <a:rPr lang="de-DE" dirty="0" err="1"/>
              <a:t>very</a:t>
            </a:r>
            <a:r>
              <a:rPr lang="de-DE" dirty="0"/>
              <a:t> </a:t>
            </a:r>
            <a:r>
              <a:rPr lang="de-DE" dirty="0" err="1"/>
              <a:t>low</a:t>
            </a:r>
            <a:r>
              <a:rPr lang="de-DE" dirty="0"/>
              <a:t> </a:t>
            </a:r>
            <a:r>
              <a:rPr lang="de-DE" dirty="0" err="1"/>
              <a:t>flows</a:t>
            </a:r>
            <a:r>
              <a:rPr lang="de-DE" dirty="0"/>
              <a:t>.</a:t>
            </a:r>
          </a:p>
          <a:p>
            <a:endParaRPr lang="de-DE" dirty="0"/>
          </a:p>
          <a:p>
            <a:r>
              <a:rPr lang="de-DE" dirty="0"/>
              <a:t>Do not check </a:t>
            </a:r>
            <a:r>
              <a:rPr lang="de-DE" dirty="0" err="1"/>
              <a:t>only</a:t>
            </a:r>
            <a:r>
              <a:rPr lang="de-DE" dirty="0"/>
              <a:t> </a:t>
            </a:r>
            <a:r>
              <a:rPr lang="de-DE" dirty="0" err="1"/>
              <a:t>whether</a:t>
            </a:r>
            <a:r>
              <a:rPr lang="de-DE" dirty="0"/>
              <a:t> </a:t>
            </a:r>
            <a:r>
              <a:rPr lang="de-DE" dirty="0" err="1"/>
              <a:t>the</a:t>
            </a:r>
            <a:r>
              <a:rPr lang="de-DE" dirty="0"/>
              <a:t> </a:t>
            </a:r>
            <a:r>
              <a:rPr lang="de-DE" dirty="0" err="1"/>
              <a:t>display</a:t>
            </a:r>
            <a:r>
              <a:rPr lang="de-DE" dirty="0"/>
              <a:t> </a:t>
            </a:r>
            <a:r>
              <a:rPr lang="de-DE" dirty="0" err="1"/>
              <a:t>is</a:t>
            </a:r>
            <a:r>
              <a:rPr lang="de-DE" dirty="0"/>
              <a:t> </a:t>
            </a:r>
            <a:r>
              <a:rPr lang="de-DE" dirty="0" err="1"/>
              <a:t>switched</a:t>
            </a:r>
            <a:r>
              <a:rPr lang="de-DE" dirty="0"/>
              <a:t> on. Check </a:t>
            </a:r>
            <a:r>
              <a:rPr lang="de-DE" dirty="0" err="1"/>
              <a:t>the</a:t>
            </a:r>
            <a:r>
              <a:rPr lang="de-DE" dirty="0"/>
              <a:t> </a:t>
            </a:r>
            <a:r>
              <a:rPr lang="de-DE" dirty="0" err="1"/>
              <a:t>complete</a:t>
            </a:r>
            <a:r>
              <a:rPr lang="de-DE" dirty="0"/>
              <a:t> </a:t>
            </a:r>
            <a:r>
              <a:rPr lang="de-DE" dirty="0" err="1"/>
              <a:t>measuring</a:t>
            </a:r>
            <a:r>
              <a:rPr lang="de-DE" dirty="0"/>
              <a:t> </a:t>
            </a:r>
            <a:r>
              <a:rPr lang="de-DE" dirty="0" err="1"/>
              <a:t>system</a:t>
            </a:r>
            <a:r>
              <a:rPr lang="de-DE" dirty="0"/>
              <a:t>.</a:t>
            </a:r>
          </a:p>
        </p:txBody>
      </p:sp>
    </p:spTree>
    <p:extLst>
      <p:ext uri="{BB962C8B-B14F-4D97-AF65-F5344CB8AC3E}">
        <p14:creationId xmlns:p14="http://schemas.microsoft.com/office/powerpoint/2010/main" val="9421952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10EF88B-03D7-86AB-5B12-F7B44EA8425C}"/>
              </a:ext>
            </a:extLst>
          </p:cNvPr>
          <p:cNvSpPr>
            <a:spLocks noGrp="1"/>
          </p:cNvSpPr>
          <p:nvPr>
            <p:ph type="body" sz="quarter" idx="30"/>
          </p:nvPr>
        </p:nvSpPr>
        <p:spPr/>
        <p:txBody>
          <a:bodyPr/>
          <a:lstStyle/>
          <a:p>
            <a:r>
              <a:rPr lang="de-DE" dirty="0" err="1"/>
              <a:t>What</a:t>
            </a:r>
            <a:r>
              <a:rPr lang="de-DE" dirty="0"/>
              <a:t> </a:t>
            </a:r>
            <a:r>
              <a:rPr lang="de-DE" dirty="0" err="1"/>
              <a:t>does</a:t>
            </a:r>
            <a:r>
              <a:rPr lang="de-DE" dirty="0"/>
              <a:t> </a:t>
            </a:r>
            <a:r>
              <a:rPr lang="de-DE" dirty="0" err="1"/>
              <a:t>each</a:t>
            </a:r>
            <a:r>
              <a:rPr lang="de-DE" dirty="0"/>
              <a:t> </a:t>
            </a:r>
            <a:r>
              <a:rPr lang="de-DE" dirty="0" err="1"/>
              <a:t>meter</a:t>
            </a:r>
            <a:r>
              <a:rPr lang="de-DE" dirty="0"/>
              <a:t> </a:t>
            </a:r>
            <a:r>
              <a:rPr lang="de-DE" dirty="0" err="1"/>
              <a:t>location</a:t>
            </a:r>
            <a:r>
              <a:rPr lang="de-DE" dirty="0"/>
              <a:t> </a:t>
            </a:r>
            <a:r>
              <a:rPr lang="de-DE" dirty="0" err="1"/>
              <a:t>measure</a:t>
            </a:r>
            <a:r>
              <a:rPr lang="de-DE" dirty="0"/>
              <a:t>?</a:t>
            </a:r>
          </a:p>
        </p:txBody>
      </p:sp>
      <p:sp>
        <p:nvSpPr>
          <p:cNvPr id="3" name="Text Placeholder 2">
            <a:extLst>
              <a:ext uri="{FF2B5EF4-FFF2-40B4-BE49-F238E27FC236}">
                <a16:creationId xmlns:a16="http://schemas.microsoft.com/office/drawing/2014/main" id="{91A0F6E2-90E5-BBB1-F06C-88E3DD023E5D}"/>
              </a:ext>
            </a:extLst>
          </p:cNvPr>
          <p:cNvSpPr>
            <a:spLocks noGrp="1"/>
          </p:cNvSpPr>
          <p:nvPr>
            <p:ph type="body" sz="quarter" idx="48"/>
          </p:nvPr>
        </p:nvSpPr>
        <p:spPr/>
        <p:txBody>
          <a:bodyPr/>
          <a:lstStyle/>
          <a:p>
            <a:r>
              <a:rPr lang="de-DE" dirty="0"/>
              <a:t>Meter </a:t>
            </a:r>
            <a:r>
              <a:rPr lang="de-DE" dirty="0" err="1"/>
              <a:t>location</a:t>
            </a:r>
            <a:r>
              <a:rPr lang="de-DE" dirty="0"/>
              <a:t> </a:t>
            </a:r>
            <a:r>
              <a:rPr lang="de-DE" dirty="0" err="1"/>
              <a:t>defines</a:t>
            </a:r>
            <a:r>
              <a:rPr lang="de-DE" dirty="0"/>
              <a:t> </a:t>
            </a:r>
            <a:r>
              <a:rPr lang="de-DE" dirty="0" err="1"/>
              <a:t>the</a:t>
            </a:r>
            <a:r>
              <a:rPr lang="de-DE" dirty="0"/>
              <a:t> </a:t>
            </a:r>
            <a:r>
              <a:rPr lang="de-DE" dirty="0" err="1"/>
              <a:t>measurement</a:t>
            </a:r>
            <a:r>
              <a:rPr lang="de-DE" dirty="0"/>
              <a:t> </a:t>
            </a:r>
            <a:r>
              <a:rPr lang="de-DE" dirty="0" err="1"/>
              <a:t>boundary</a:t>
            </a:r>
            <a:r>
              <a:rPr lang="de-DE" dirty="0"/>
              <a:t>.</a:t>
            </a:r>
          </a:p>
          <a:p>
            <a:endParaRPr lang="de-DE" dirty="0"/>
          </a:p>
          <a:p>
            <a:pPr marL="342900" indent="-342900">
              <a:buFont typeface="Arial" panose="020B0604020202020204" pitchFamily="34" charset="0"/>
              <a:buChar char="•"/>
            </a:pPr>
            <a:r>
              <a:rPr lang="de-DE" b="1" dirty="0"/>
              <a:t>Network </a:t>
            </a:r>
            <a:r>
              <a:rPr lang="de-DE" b="1" dirty="0" err="1"/>
              <a:t>or</a:t>
            </a:r>
            <a:r>
              <a:rPr lang="de-DE" b="1" dirty="0"/>
              <a:t> </a:t>
            </a:r>
            <a:r>
              <a:rPr lang="de-DE" b="1" dirty="0" err="1"/>
              <a:t>energy-centre</a:t>
            </a:r>
            <a:r>
              <a:rPr lang="de-DE" b="1" dirty="0"/>
              <a:t> </a:t>
            </a:r>
            <a:r>
              <a:rPr lang="de-DE" b="1" dirty="0" err="1"/>
              <a:t>meter</a:t>
            </a:r>
            <a:br>
              <a:rPr lang="de-DE" b="1" dirty="0"/>
            </a:br>
            <a:r>
              <a:rPr lang="de-DE" dirty="0"/>
              <a:t>Measures </a:t>
            </a:r>
            <a:r>
              <a:rPr lang="de-DE" dirty="0" err="1"/>
              <a:t>heat</a:t>
            </a:r>
            <a:r>
              <a:rPr lang="de-DE" dirty="0"/>
              <a:t> </a:t>
            </a:r>
            <a:r>
              <a:rPr lang="de-DE" dirty="0" err="1"/>
              <a:t>supplied</a:t>
            </a:r>
            <a:r>
              <a:rPr lang="de-DE" dirty="0"/>
              <a:t> </a:t>
            </a:r>
            <a:r>
              <a:rPr lang="de-DE" dirty="0" err="1"/>
              <a:t>to</a:t>
            </a:r>
            <a:r>
              <a:rPr lang="de-DE" dirty="0"/>
              <a:t> </a:t>
            </a:r>
            <a:r>
              <a:rPr lang="de-DE" dirty="0" err="1"/>
              <a:t>the</a:t>
            </a:r>
            <a:r>
              <a:rPr lang="de-DE" dirty="0"/>
              <a:t> </a:t>
            </a:r>
            <a:r>
              <a:rPr lang="de-DE" dirty="0" err="1"/>
              <a:t>overall</a:t>
            </a:r>
            <a:r>
              <a:rPr lang="de-DE" dirty="0"/>
              <a:t> </a:t>
            </a:r>
            <a:r>
              <a:rPr lang="de-DE" dirty="0" err="1"/>
              <a:t>district</a:t>
            </a:r>
            <a:r>
              <a:rPr lang="de-DE" dirty="0"/>
              <a:t> </a:t>
            </a:r>
            <a:r>
              <a:rPr lang="de-DE" dirty="0" err="1"/>
              <a:t>heating</a:t>
            </a:r>
            <a:r>
              <a:rPr lang="de-DE" dirty="0"/>
              <a:t> network.</a:t>
            </a:r>
          </a:p>
          <a:p>
            <a:pPr marL="342900" indent="-342900">
              <a:buFont typeface="Arial" panose="020B0604020202020204" pitchFamily="34" charset="0"/>
              <a:buChar char="•"/>
            </a:pPr>
            <a:r>
              <a:rPr lang="de-DE" b="1" dirty="0"/>
              <a:t>Building </a:t>
            </a:r>
            <a:r>
              <a:rPr lang="de-DE" b="1" dirty="0" err="1"/>
              <a:t>substation</a:t>
            </a:r>
            <a:r>
              <a:rPr lang="de-DE" b="1" dirty="0"/>
              <a:t> </a:t>
            </a:r>
            <a:r>
              <a:rPr lang="de-DE" b="1" dirty="0" err="1"/>
              <a:t>meter</a:t>
            </a:r>
            <a:br>
              <a:rPr lang="de-DE" b="1" dirty="0"/>
            </a:br>
            <a:r>
              <a:rPr lang="de-DE" dirty="0"/>
              <a:t>Measures </a:t>
            </a:r>
            <a:r>
              <a:rPr lang="de-DE" dirty="0" err="1"/>
              <a:t>heat</a:t>
            </a:r>
            <a:r>
              <a:rPr lang="de-DE" dirty="0"/>
              <a:t> </a:t>
            </a:r>
            <a:r>
              <a:rPr lang="de-DE" dirty="0" err="1"/>
              <a:t>delivered</a:t>
            </a:r>
            <a:r>
              <a:rPr lang="de-DE" dirty="0"/>
              <a:t> </a:t>
            </a:r>
            <a:r>
              <a:rPr lang="de-DE" dirty="0" err="1"/>
              <a:t>to</a:t>
            </a:r>
            <a:r>
              <a:rPr lang="de-DE" dirty="0"/>
              <a:t> a </a:t>
            </a:r>
            <a:r>
              <a:rPr lang="de-DE" dirty="0" err="1"/>
              <a:t>building</a:t>
            </a:r>
            <a:r>
              <a:rPr lang="de-DE" dirty="0"/>
              <a:t> </a:t>
            </a:r>
            <a:r>
              <a:rPr lang="de-DE" dirty="0" err="1"/>
              <a:t>or</a:t>
            </a:r>
            <a:r>
              <a:rPr lang="de-DE" dirty="0"/>
              <a:t> block.</a:t>
            </a:r>
          </a:p>
          <a:p>
            <a:pPr marL="342900" indent="-342900">
              <a:buFont typeface="Arial" panose="020B0604020202020204" pitchFamily="34" charset="0"/>
              <a:buChar char="•"/>
            </a:pPr>
            <a:r>
              <a:rPr lang="de-DE" b="1" dirty="0" err="1"/>
              <a:t>Dwelling</a:t>
            </a:r>
            <a:r>
              <a:rPr lang="de-DE" b="1" dirty="0"/>
              <a:t> </a:t>
            </a:r>
            <a:r>
              <a:rPr lang="de-DE" b="1" dirty="0" err="1"/>
              <a:t>or</a:t>
            </a:r>
            <a:r>
              <a:rPr lang="de-DE" b="1" dirty="0"/>
              <a:t> </a:t>
            </a:r>
            <a:r>
              <a:rPr lang="de-DE" b="1" dirty="0" err="1"/>
              <a:t>consumer</a:t>
            </a:r>
            <a:r>
              <a:rPr lang="de-DE" b="1" dirty="0"/>
              <a:t> </a:t>
            </a:r>
            <a:r>
              <a:rPr lang="de-DE" b="1" dirty="0" err="1"/>
              <a:t>meter</a:t>
            </a:r>
            <a:br>
              <a:rPr lang="de-DE" b="1" dirty="0"/>
            </a:br>
            <a:r>
              <a:rPr lang="de-DE" dirty="0"/>
              <a:t>Measures </a:t>
            </a:r>
            <a:r>
              <a:rPr lang="de-DE" dirty="0" err="1"/>
              <a:t>heat</a:t>
            </a:r>
            <a:r>
              <a:rPr lang="de-DE" dirty="0"/>
              <a:t> </a:t>
            </a:r>
            <a:r>
              <a:rPr lang="de-DE" dirty="0" err="1"/>
              <a:t>delivered</a:t>
            </a:r>
            <a:r>
              <a:rPr lang="de-DE" dirty="0"/>
              <a:t> </a:t>
            </a:r>
            <a:r>
              <a:rPr lang="de-DE" dirty="0" err="1"/>
              <a:t>across</a:t>
            </a:r>
            <a:r>
              <a:rPr lang="de-DE" dirty="0"/>
              <a:t> </a:t>
            </a:r>
            <a:r>
              <a:rPr lang="de-DE" dirty="0" err="1"/>
              <a:t>the</a:t>
            </a:r>
            <a:r>
              <a:rPr lang="de-DE" dirty="0"/>
              <a:t> </a:t>
            </a:r>
            <a:r>
              <a:rPr lang="de-DE" dirty="0" err="1"/>
              <a:t>dwelling</a:t>
            </a:r>
            <a:r>
              <a:rPr lang="de-DE" dirty="0"/>
              <a:t> </a:t>
            </a:r>
            <a:r>
              <a:rPr lang="de-DE" dirty="0" err="1"/>
              <a:t>boundary</a:t>
            </a:r>
            <a:r>
              <a:rPr lang="de-DE" dirty="0"/>
              <a:t>.</a:t>
            </a:r>
          </a:p>
        </p:txBody>
      </p:sp>
    </p:spTree>
    <p:extLst>
      <p:ext uri="{BB962C8B-B14F-4D97-AF65-F5344CB8AC3E}">
        <p14:creationId xmlns:p14="http://schemas.microsoft.com/office/powerpoint/2010/main" val="42785083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88799D4-AD80-DDA1-7141-0364D50B6C48}"/>
              </a:ext>
            </a:extLst>
          </p:cNvPr>
          <p:cNvSpPr>
            <a:spLocks noGrp="1"/>
          </p:cNvSpPr>
          <p:nvPr>
            <p:ph type="body" sz="quarter" idx="30"/>
          </p:nvPr>
        </p:nvSpPr>
        <p:spPr/>
        <p:txBody>
          <a:bodyPr/>
          <a:lstStyle/>
          <a:p>
            <a:r>
              <a:rPr lang="de-DE" dirty="0" err="1"/>
              <a:t>What</a:t>
            </a:r>
            <a:r>
              <a:rPr lang="de-DE" dirty="0"/>
              <a:t> </a:t>
            </a:r>
            <a:r>
              <a:rPr lang="de-DE" dirty="0" err="1"/>
              <a:t>should</a:t>
            </a:r>
            <a:r>
              <a:rPr lang="de-DE" dirty="0"/>
              <a:t> </a:t>
            </a:r>
            <a:r>
              <a:rPr lang="de-DE" dirty="0" err="1"/>
              <a:t>be</a:t>
            </a:r>
            <a:r>
              <a:rPr lang="de-DE" dirty="0"/>
              <a:t> </a:t>
            </a:r>
            <a:r>
              <a:rPr lang="de-DE" dirty="0" err="1"/>
              <a:t>checked</a:t>
            </a:r>
            <a:r>
              <a:rPr lang="de-DE" dirty="0"/>
              <a:t> on </a:t>
            </a:r>
            <a:r>
              <a:rPr lang="de-DE" dirty="0" err="1"/>
              <a:t>site</a:t>
            </a:r>
            <a:r>
              <a:rPr lang="de-DE" dirty="0"/>
              <a:t>?</a:t>
            </a:r>
          </a:p>
        </p:txBody>
      </p:sp>
      <p:sp>
        <p:nvSpPr>
          <p:cNvPr id="3" name="Text Placeholder 2">
            <a:extLst>
              <a:ext uri="{FF2B5EF4-FFF2-40B4-BE49-F238E27FC236}">
                <a16:creationId xmlns:a16="http://schemas.microsoft.com/office/drawing/2014/main" id="{27699998-1D22-1894-E13D-22E61F939654}"/>
              </a:ext>
            </a:extLst>
          </p:cNvPr>
          <p:cNvSpPr>
            <a:spLocks noGrp="1"/>
          </p:cNvSpPr>
          <p:nvPr>
            <p:ph type="body" sz="quarter" idx="48"/>
          </p:nvPr>
        </p:nvSpPr>
        <p:spPr>
          <a:xfrm>
            <a:off x="1055994" y="5452362"/>
            <a:ext cx="10483429" cy="959916"/>
          </a:xfrm>
        </p:spPr>
        <p:txBody>
          <a:bodyPr/>
          <a:lstStyle/>
          <a:p>
            <a:r>
              <a:rPr lang="de-DE" dirty="0"/>
              <a:t>Routine </a:t>
            </a:r>
            <a:r>
              <a:rPr lang="de-DE" dirty="0" err="1"/>
              <a:t>acceptance</a:t>
            </a:r>
            <a:r>
              <a:rPr lang="de-DE" dirty="0"/>
              <a:t> </a:t>
            </a:r>
            <a:r>
              <a:rPr lang="de-DE" dirty="0" err="1"/>
              <a:t>verifies</a:t>
            </a:r>
            <a:r>
              <a:rPr lang="de-DE" dirty="0"/>
              <a:t> </a:t>
            </a:r>
            <a:r>
              <a:rPr lang="de-DE" dirty="0" err="1"/>
              <a:t>installation</a:t>
            </a:r>
            <a:r>
              <a:rPr lang="de-DE" dirty="0"/>
              <a:t> and </a:t>
            </a:r>
            <a:r>
              <a:rPr lang="de-DE" dirty="0" err="1"/>
              <a:t>plausibility</a:t>
            </a:r>
            <a:r>
              <a:rPr lang="de-DE" dirty="0"/>
              <a:t>; </a:t>
            </a:r>
          </a:p>
          <a:p>
            <a:r>
              <a:rPr lang="de-DE" dirty="0" err="1"/>
              <a:t>it</a:t>
            </a:r>
            <a:r>
              <a:rPr lang="de-DE" dirty="0"/>
              <a:t> </a:t>
            </a:r>
            <a:r>
              <a:rPr lang="de-DE" dirty="0" err="1"/>
              <a:t>does</a:t>
            </a:r>
            <a:r>
              <a:rPr lang="de-DE" dirty="0"/>
              <a:t> not </a:t>
            </a:r>
            <a:r>
              <a:rPr lang="de-DE" dirty="0" err="1"/>
              <a:t>recalibrate</a:t>
            </a:r>
            <a:r>
              <a:rPr lang="de-DE" dirty="0"/>
              <a:t> </a:t>
            </a:r>
            <a:r>
              <a:rPr lang="de-DE" dirty="0" err="1"/>
              <a:t>the</a:t>
            </a:r>
            <a:r>
              <a:rPr lang="de-DE" dirty="0"/>
              <a:t> </a:t>
            </a:r>
            <a:r>
              <a:rPr lang="de-DE" dirty="0" err="1"/>
              <a:t>certified</a:t>
            </a:r>
            <a:r>
              <a:rPr lang="de-DE" dirty="0"/>
              <a:t> </a:t>
            </a:r>
            <a:r>
              <a:rPr lang="de-DE" dirty="0" err="1"/>
              <a:t>meter</a:t>
            </a:r>
            <a:r>
              <a:rPr lang="de-DE" dirty="0"/>
              <a:t>.</a:t>
            </a:r>
          </a:p>
        </p:txBody>
      </p:sp>
      <p:graphicFrame>
        <p:nvGraphicFramePr>
          <p:cNvPr id="4" name="Table 3">
            <a:extLst>
              <a:ext uri="{FF2B5EF4-FFF2-40B4-BE49-F238E27FC236}">
                <a16:creationId xmlns:a16="http://schemas.microsoft.com/office/drawing/2014/main" id="{66BB964F-FDF4-C9CC-4135-566DE1DB0AA4}"/>
              </a:ext>
            </a:extLst>
          </p:cNvPr>
          <p:cNvGraphicFramePr>
            <a:graphicFrameLocks noGrp="1"/>
          </p:cNvGraphicFramePr>
          <p:nvPr>
            <p:extLst>
              <p:ext uri="{D42A27DB-BD31-4B8C-83A1-F6EECF244321}">
                <p14:modId xmlns:p14="http://schemas.microsoft.com/office/powerpoint/2010/main" val="3386690417"/>
              </p:ext>
            </p:extLst>
          </p:nvPr>
        </p:nvGraphicFramePr>
        <p:xfrm>
          <a:off x="1055994" y="2192213"/>
          <a:ext cx="10080000" cy="3017520"/>
        </p:xfrm>
        <a:graphic>
          <a:graphicData uri="http://schemas.openxmlformats.org/drawingml/2006/table">
            <a:tbl>
              <a:tblPr firstRow="1" bandRow="1">
                <a:tableStyleId>{C083E6E3-FA7D-4D7B-A595-EF9225AFEA82}</a:tableStyleId>
              </a:tblPr>
              <a:tblGrid>
                <a:gridCol w="3360000">
                  <a:extLst>
                    <a:ext uri="{9D8B030D-6E8A-4147-A177-3AD203B41FA5}">
                      <a16:colId xmlns:a16="http://schemas.microsoft.com/office/drawing/2014/main" val="678908246"/>
                    </a:ext>
                  </a:extLst>
                </a:gridCol>
                <a:gridCol w="3360000">
                  <a:extLst>
                    <a:ext uri="{9D8B030D-6E8A-4147-A177-3AD203B41FA5}">
                      <a16:colId xmlns:a16="http://schemas.microsoft.com/office/drawing/2014/main" val="3612780320"/>
                    </a:ext>
                  </a:extLst>
                </a:gridCol>
                <a:gridCol w="3360000">
                  <a:extLst>
                    <a:ext uri="{9D8B030D-6E8A-4147-A177-3AD203B41FA5}">
                      <a16:colId xmlns:a16="http://schemas.microsoft.com/office/drawing/2014/main" val="1912544855"/>
                    </a:ext>
                  </a:extLst>
                </a:gridCol>
              </a:tblGrid>
              <a:tr h="370840">
                <a:tc>
                  <a:txBody>
                    <a:bodyPr/>
                    <a:lstStyle/>
                    <a:p>
                      <a:pPr>
                        <a:buNone/>
                      </a:pPr>
                      <a:r>
                        <a:rPr lang="de-DE" sz="2400" dirty="0" err="1">
                          <a:latin typeface="Calibri" panose="020F0502020204030204" pitchFamily="34" charset="0"/>
                          <a:ea typeface="Calibri" panose="020F0502020204030204" pitchFamily="34" charset="0"/>
                          <a:cs typeface="Calibri" panose="020F0502020204030204" pitchFamily="34" charset="0"/>
                        </a:rPr>
                        <a:t>Identify</a:t>
                      </a:r>
                      <a:endParaRPr lang="de-DE" sz="24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buNone/>
                      </a:pPr>
                      <a:r>
                        <a:rPr lang="de-DE" sz="2400">
                          <a:latin typeface="Calibri" panose="020F0502020204030204" pitchFamily="34" charset="0"/>
                          <a:ea typeface="Calibri" panose="020F0502020204030204" pitchFamily="34" charset="0"/>
                          <a:cs typeface="Calibri" panose="020F0502020204030204" pitchFamily="34" charset="0"/>
                        </a:rPr>
                        <a:t>Inspect</a:t>
                      </a:r>
                    </a:p>
                  </a:txBody>
                  <a:tcPr anchor="ctr"/>
                </a:tc>
                <a:tc>
                  <a:txBody>
                    <a:bodyPr/>
                    <a:lstStyle/>
                    <a:p>
                      <a:pPr>
                        <a:buNone/>
                      </a:pPr>
                      <a:r>
                        <a:rPr lang="de-DE" sz="2400">
                          <a:latin typeface="Calibri" panose="020F0502020204030204" pitchFamily="34" charset="0"/>
                          <a:ea typeface="Calibri" panose="020F0502020204030204" pitchFamily="34" charset="0"/>
                          <a:cs typeface="Calibri" panose="020F0502020204030204" pitchFamily="34" charset="0"/>
                        </a:rPr>
                        <a:t>Read</a:t>
                      </a:r>
                    </a:p>
                  </a:txBody>
                  <a:tcPr anchor="ctr"/>
                </a:tc>
                <a:extLst>
                  <a:ext uri="{0D108BD9-81ED-4DB2-BD59-A6C34878D82A}">
                    <a16:rowId xmlns:a16="http://schemas.microsoft.com/office/drawing/2014/main" val="2610294129"/>
                  </a:ext>
                </a:extLst>
              </a:tr>
              <a:tr h="370840">
                <a:tc>
                  <a:txBody>
                    <a:bodyPr/>
                    <a:lstStyle/>
                    <a:p>
                      <a:pPr>
                        <a:buNone/>
                      </a:pPr>
                      <a:r>
                        <a:rPr lang="de-DE" sz="2400" dirty="0" err="1">
                          <a:latin typeface="Calibri" panose="020F0502020204030204" pitchFamily="34" charset="0"/>
                          <a:ea typeface="Calibri" panose="020F0502020204030204" pitchFamily="34" charset="0"/>
                          <a:cs typeface="Calibri" panose="020F0502020204030204" pitchFamily="34" charset="0"/>
                        </a:rPr>
                        <a:t>Correct</a:t>
                      </a:r>
                      <a:r>
                        <a:rPr lang="de-DE" sz="2400" dirty="0">
                          <a:latin typeface="Calibri" panose="020F0502020204030204" pitchFamily="34" charset="0"/>
                          <a:ea typeface="Calibri" panose="020F0502020204030204" pitchFamily="34" charset="0"/>
                          <a:cs typeface="Calibri" panose="020F0502020204030204" pitchFamily="34" charset="0"/>
                        </a:rPr>
                        <a:t> </a:t>
                      </a:r>
                      <a:r>
                        <a:rPr lang="de-DE" sz="2400" dirty="0" err="1">
                          <a:latin typeface="Calibri" panose="020F0502020204030204" pitchFamily="34" charset="0"/>
                          <a:ea typeface="Calibri" panose="020F0502020204030204" pitchFamily="34" charset="0"/>
                          <a:cs typeface="Calibri" panose="020F0502020204030204" pitchFamily="34" charset="0"/>
                        </a:rPr>
                        <a:t>meter</a:t>
                      </a:r>
                      <a:r>
                        <a:rPr lang="de-DE" sz="2400" dirty="0">
                          <a:latin typeface="Calibri" panose="020F0502020204030204" pitchFamily="34" charset="0"/>
                          <a:ea typeface="Calibri" panose="020F0502020204030204" pitchFamily="34" charset="0"/>
                          <a:cs typeface="Calibri" panose="020F0502020204030204" pitchFamily="34" charset="0"/>
                        </a:rPr>
                        <a:t> and ID</a:t>
                      </a:r>
                    </a:p>
                  </a:txBody>
                  <a:tcPr anchor="ctr"/>
                </a:tc>
                <a:tc>
                  <a:txBody>
                    <a:bodyPr/>
                    <a:lstStyle/>
                    <a:p>
                      <a:pPr>
                        <a:buNone/>
                      </a:pPr>
                      <a:r>
                        <a:rPr lang="de-DE" sz="2400" dirty="0">
                          <a:latin typeface="Calibri" panose="020F0502020204030204" pitchFamily="34" charset="0"/>
                          <a:ea typeface="Calibri" panose="020F0502020204030204" pitchFamily="34" charset="0"/>
                          <a:cs typeface="Calibri" panose="020F0502020204030204" pitchFamily="34" charset="0"/>
                        </a:rPr>
                        <a:t>Flow </a:t>
                      </a:r>
                      <a:r>
                        <a:rPr lang="de-DE" sz="2400" dirty="0" err="1">
                          <a:latin typeface="Calibri" panose="020F0502020204030204" pitchFamily="34" charset="0"/>
                          <a:ea typeface="Calibri" panose="020F0502020204030204" pitchFamily="34" charset="0"/>
                          <a:cs typeface="Calibri" panose="020F0502020204030204" pitchFamily="34" charset="0"/>
                        </a:rPr>
                        <a:t>arrow</a:t>
                      </a:r>
                      <a:r>
                        <a:rPr lang="de-DE" sz="2400" dirty="0">
                          <a:latin typeface="Calibri" panose="020F0502020204030204" pitchFamily="34" charset="0"/>
                          <a:ea typeface="Calibri" panose="020F0502020204030204" pitchFamily="34" charset="0"/>
                          <a:cs typeface="Calibri" panose="020F0502020204030204" pitchFamily="34" charset="0"/>
                        </a:rPr>
                        <a:t> </a:t>
                      </a:r>
                      <a:r>
                        <a:rPr lang="de-DE" sz="2400" dirty="0" err="1">
                          <a:latin typeface="Calibri" panose="020F0502020204030204" pitchFamily="34" charset="0"/>
                          <a:ea typeface="Calibri" panose="020F0502020204030204" pitchFamily="34" charset="0"/>
                          <a:cs typeface="Calibri" panose="020F0502020204030204" pitchFamily="34" charset="0"/>
                        </a:rPr>
                        <a:t>correct</a:t>
                      </a:r>
                      <a:endParaRPr lang="de-DE" sz="24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buNone/>
                      </a:pPr>
                      <a:r>
                        <a:rPr lang="de-DE" sz="2400">
                          <a:latin typeface="Calibri" panose="020F0502020204030204" pitchFamily="34" charset="0"/>
                          <a:ea typeface="Calibri" panose="020F0502020204030204" pitchFamily="34" charset="0"/>
                          <a:cs typeface="Calibri" panose="020F0502020204030204" pitchFamily="34" charset="0"/>
                        </a:rPr>
                        <a:t>Display active</a:t>
                      </a:r>
                    </a:p>
                  </a:txBody>
                  <a:tcPr anchor="ctr"/>
                </a:tc>
                <a:extLst>
                  <a:ext uri="{0D108BD9-81ED-4DB2-BD59-A6C34878D82A}">
                    <a16:rowId xmlns:a16="http://schemas.microsoft.com/office/drawing/2014/main" val="1063819741"/>
                  </a:ext>
                </a:extLst>
              </a:tr>
              <a:tr h="370840">
                <a:tc>
                  <a:txBody>
                    <a:bodyPr/>
                    <a:lstStyle/>
                    <a:p>
                      <a:pPr>
                        <a:buNone/>
                      </a:pPr>
                      <a:r>
                        <a:rPr lang="de-DE" sz="2400" dirty="0" err="1">
                          <a:latin typeface="Calibri" panose="020F0502020204030204" pitchFamily="34" charset="0"/>
                          <a:ea typeface="Calibri" panose="020F0502020204030204" pitchFamily="34" charset="0"/>
                          <a:cs typeface="Calibri" panose="020F0502020204030204" pitchFamily="34" charset="0"/>
                        </a:rPr>
                        <a:t>Correct</a:t>
                      </a:r>
                      <a:r>
                        <a:rPr lang="de-DE" sz="2400" dirty="0">
                          <a:latin typeface="Calibri" panose="020F0502020204030204" pitchFamily="34" charset="0"/>
                          <a:ea typeface="Calibri" panose="020F0502020204030204" pitchFamily="34" charset="0"/>
                          <a:cs typeface="Calibri" panose="020F0502020204030204" pitchFamily="34" charset="0"/>
                        </a:rPr>
                        <a:t> </a:t>
                      </a:r>
                      <a:r>
                        <a:rPr lang="de-DE" sz="2400" dirty="0" err="1">
                          <a:latin typeface="Calibri" panose="020F0502020204030204" pitchFamily="34" charset="0"/>
                          <a:ea typeface="Calibri" panose="020F0502020204030204" pitchFamily="34" charset="0"/>
                          <a:cs typeface="Calibri" panose="020F0502020204030204" pitchFamily="34" charset="0"/>
                        </a:rPr>
                        <a:t>boundary</a:t>
                      </a:r>
                      <a:endParaRPr lang="de-DE" sz="24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buNone/>
                      </a:pPr>
                      <a:r>
                        <a:rPr lang="de-DE" sz="2400">
                          <a:latin typeface="Calibri" panose="020F0502020204030204" pitchFamily="34" charset="0"/>
                          <a:ea typeface="Calibri" panose="020F0502020204030204" pitchFamily="34" charset="0"/>
                          <a:cs typeface="Calibri" panose="020F0502020204030204" pitchFamily="34" charset="0"/>
                        </a:rPr>
                        <a:t>Sensors in correct pipes</a:t>
                      </a:r>
                    </a:p>
                  </a:txBody>
                  <a:tcPr anchor="ctr"/>
                </a:tc>
                <a:tc>
                  <a:txBody>
                    <a:bodyPr/>
                    <a:lstStyle/>
                    <a:p>
                      <a:pPr>
                        <a:buNone/>
                      </a:pPr>
                      <a:r>
                        <a:rPr lang="de-DE" sz="2400" dirty="0">
                          <a:latin typeface="Calibri" panose="020F0502020204030204" pitchFamily="34" charset="0"/>
                          <a:ea typeface="Calibri" panose="020F0502020204030204" pitchFamily="34" charset="0"/>
                          <a:cs typeface="Calibri" panose="020F0502020204030204" pitchFamily="34" charset="0"/>
                        </a:rPr>
                        <a:t>Values and </a:t>
                      </a:r>
                      <a:r>
                        <a:rPr lang="de-DE" sz="2400" dirty="0" err="1">
                          <a:latin typeface="Calibri" panose="020F0502020204030204" pitchFamily="34" charset="0"/>
                          <a:ea typeface="Calibri" panose="020F0502020204030204" pitchFamily="34" charset="0"/>
                          <a:cs typeface="Calibri" panose="020F0502020204030204" pitchFamily="34" charset="0"/>
                        </a:rPr>
                        <a:t>units</a:t>
                      </a:r>
                      <a:r>
                        <a:rPr lang="de-DE" sz="2400" dirty="0">
                          <a:latin typeface="Calibri" panose="020F0502020204030204" pitchFamily="34" charset="0"/>
                          <a:ea typeface="Calibri" panose="020F0502020204030204" pitchFamily="34" charset="0"/>
                          <a:cs typeface="Calibri" panose="020F0502020204030204" pitchFamily="34" charset="0"/>
                        </a:rPr>
                        <a:t> </a:t>
                      </a:r>
                      <a:r>
                        <a:rPr lang="de-DE" sz="2400" dirty="0" err="1">
                          <a:latin typeface="Calibri" panose="020F0502020204030204" pitchFamily="34" charset="0"/>
                          <a:ea typeface="Calibri" panose="020F0502020204030204" pitchFamily="34" charset="0"/>
                          <a:cs typeface="Calibri" panose="020F0502020204030204" pitchFamily="34" charset="0"/>
                        </a:rPr>
                        <a:t>available</a:t>
                      </a:r>
                      <a:endParaRPr lang="de-DE" sz="2400" dirty="0">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3845148581"/>
                  </a:ext>
                </a:extLst>
              </a:tr>
              <a:tr h="370840">
                <a:tc>
                  <a:txBody>
                    <a:bodyPr/>
                    <a:lstStyle/>
                    <a:p>
                      <a:pPr>
                        <a:buNone/>
                      </a:pPr>
                      <a:r>
                        <a:rPr lang="de-DE" sz="2400">
                          <a:latin typeface="Calibri" panose="020F0502020204030204" pitchFamily="34" charset="0"/>
                          <a:ea typeface="Calibri" panose="020F0502020204030204" pitchFamily="34" charset="0"/>
                          <a:cs typeface="Calibri" panose="020F0502020204030204" pitchFamily="34" charset="0"/>
                        </a:rPr>
                        <a:t>Matches drawing/record</a:t>
                      </a:r>
                    </a:p>
                  </a:txBody>
                  <a:tcPr anchor="ctr"/>
                </a:tc>
                <a:tc>
                  <a:txBody>
                    <a:bodyPr/>
                    <a:lstStyle/>
                    <a:p>
                      <a:pPr>
                        <a:buNone/>
                      </a:pPr>
                      <a:r>
                        <a:rPr lang="de-DE" sz="2400">
                          <a:latin typeface="Calibri" panose="020F0502020204030204" pitchFamily="34" charset="0"/>
                          <a:ea typeface="Calibri" panose="020F0502020204030204" pitchFamily="34" charset="0"/>
                          <a:cs typeface="Calibri" panose="020F0502020204030204" pitchFamily="34" charset="0"/>
                        </a:rPr>
                        <a:t>Accessible and leak-free</a:t>
                      </a:r>
                    </a:p>
                  </a:txBody>
                  <a:tcPr anchor="ctr"/>
                </a:tc>
                <a:tc>
                  <a:txBody>
                    <a:bodyPr/>
                    <a:lstStyle/>
                    <a:p>
                      <a:pPr>
                        <a:buNone/>
                      </a:pPr>
                      <a:r>
                        <a:rPr lang="de-DE" sz="2400" dirty="0">
                          <a:latin typeface="Calibri" panose="020F0502020204030204" pitchFamily="34" charset="0"/>
                          <a:ea typeface="Calibri" panose="020F0502020204030204" pitchFamily="34" charset="0"/>
                          <a:cs typeface="Calibri" panose="020F0502020204030204" pitchFamily="34" charset="0"/>
                        </a:rPr>
                        <a:t>Communication </a:t>
                      </a:r>
                      <a:r>
                        <a:rPr lang="de-DE" sz="2400" dirty="0" err="1">
                          <a:latin typeface="Calibri" panose="020F0502020204030204" pitchFamily="34" charset="0"/>
                          <a:ea typeface="Calibri" panose="020F0502020204030204" pitchFamily="34" charset="0"/>
                          <a:cs typeface="Calibri" panose="020F0502020204030204" pitchFamily="34" charset="0"/>
                        </a:rPr>
                        <a:t>working</a:t>
                      </a:r>
                      <a:endParaRPr lang="de-DE" sz="2400" dirty="0">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3895031121"/>
                  </a:ext>
                </a:extLst>
              </a:tr>
              <a:tr h="370840">
                <a:tc>
                  <a:txBody>
                    <a:bodyPr/>
                    <a:lstStyle/>
                    <a:p>
                      <a:pPr>
                        <a:buNone/>
                      </a:pPr>
                      <a:r>
                        <a:rPr lang="en-US" sz="2400" dirty="0">
                          <a:latin typeface="Calibri" panose="020F0502020204030204" pitchFamily="34" charset="0"/>
                          <a:ea typeface="Calibri" panose="020F0502020204030204" pitchFamily="34" charset="0"/>
                          <a:cs typeface="Calibri" panose="020F0502020204030204" pitchFamily="34" charset="0"/>
                        </a:rPr>
                        <a:t>Legal-metrology evidence available if the meter is used for billing</a:t>
                      </a:r>
                      <a:endParaRPr lang="de-DE" sz="24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marL="0" marR="0" lvl="0" indent="0" algn="l" defTabSz="3343281" rtl="0" eaLnBrk="1" fontAlgn="auto" latinLnBrk="0" hangingPunct="1">
                        <a:lnSpc>
                          <a:spcPct val="100000"/>
                        </a:lnSpc>
                        <a:spcBef>
                          <a:spcPts val="0"/>
                        </a:spcBef>
                        <a:spcAft>
                          <a:spcPts val="0"/>
                        </a:spcAft>
                        <a:buClrTx/>
                        <a:buSzTx/>
                        <a:buFontTx/>
                        <a:buNone/>
                        <a:tabLst/>
                        <a:defRPr/>
                      </a:pPr>
                      <a:r>
                        <a:rPr lang="de-DE" sz="2400" dirty="0">
                          <a:latin typeface="Calibri" panose="020F0502020204030204" pitchFamily="34" charset="0"/>
                          <a:ea typeface="Calibri" panose="020F0502020204030204" pitchFamily="34" charset="0"/>
                          <a:cs typeface="Calibri" panose="020F0502020204030204" pitchFamily="34" charset="0"/>
                        </a:rPr>
                        <a:t>Seals/</a:t>
                      </a:r>
                      <a:r>
                        <a:rPr lang="de-DE" sz="2400" dirty="0" err="1">
                          <a:latin typeface="Calibri" panose="020F0502020204030204" pitchFamily="34" charset="0"/>
                          <a:ea typeface="Calibri" panose="020F0502020204030204" pitchFamily="34" charset="0"/>
                          <a:cs typeface="Calibri" panose="020F0502020204030204" pitchFamily="34" charset="0"/>
                        </a:rPr>
                        <a:t>identification</a:t>
                      </a:r>
                      <a:r>
                        <a:rPr lang="de-DE" sz="2400" dirty="0">
                          <a:latin typeface="Calibri" panose="020F0502020204030204" pitchFamily="34" charset="0"/>
                          <a:ea typeface="Calibri" panose="020F0502020204030204" pitchFamily="34" charset="0"/>
                          <a:cs typeface="Calibri" panose="020F0502020204030204" pitchFamily="34" charset="0"/>
                        </a:rPr>
                        <a:t> </a:t>
                      </a:r>
                      <a:r>
                        <a:rPr lang="de-DE" sz="2400" dirty="0" err="1">
                          <a:latin typeface="Calibri" panose="020F0502020204030204" pitchFamily="34" charset="0"/>
                          <a:ea typeface="Calibri" panose="020F0502020204030204" pitchFamily="34" charset="0"/>
                          <a:cs typeface="Calibri" panose="020F0502020204030204" pitchFamily="34" charset="0"/>
                        </a:rPr>
                        <a:t>intact</a:t>
                      </a:r>
                      <a:endParaRPr lang="de-DE" sz="24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buNone/>
                      </a:pPr>
                      <a:endParaRPr lang="de-DE" sz="2400" dirty="0">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4206847103"/>
                  </a:ext>
                </a:extLst>
              </a:tr>
            </a:tbl>
          </a:graphicData>
        </a:graphic>
      </p:graphicFrame>
    </p:spTree>
    <p:extLst>
      <p:ext uri="{BB962C8B-B14F-4D97-AF65-F5344CB8AC3E}">
        <p14:creationId xmlns:p14="http://schemas.microsoft.com/office/powerpoint/2010/main" val="33107351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9F9D6-DBEE-04F3-F50C-5C09730B880C}"/>
              </a:ext>
            </a:extLst>
          </p:cNvPr>
          <p:cNvSpPr>
            <a:spLocks noGrp="1"/>
          </p:cNvSpPr>
          <p:nvPr>
            <p:ph type="body" sz="quarter" idx="30"/>
          </p:nvPr>
        </p:nvSpPr>
        <p:spPr>
          <a:xfrm>
            <a:off x="854280" y="693420"/>
            <a:ext cx="10483431" cy="1036525"/>
          </a:xfrm>
        </p:spPr>
        <p:txBody>
          <a:bodyPr/>
          <a:lstStyle/>
          <a:p>
            <a:r>
              <a:rPr lang="de-DE" dirty="0"/>
              <a:t>Are </a:t>
            </a:r>
            <a:r>
              <a:rPr lang="de-DE" dirty="0" err="1"/>
              <a:t>the</a:t>
            </a:r>
            <a:r>
              <a:rPr lang="de-DE" dirty="0"/>
              <a:t> </a:t>
            </a:r>
            <a:r>
              <a:rPr lang="de-DE" dirty="0" err="1"/>
              <a:t>readings</a:t>
            </a:r>
            <a:r>
              <a:rPr lang="de-DE" dirty="0"/>
              <a:t> plausible </a:t>
            </a:r>
            <a:br>
              <a:rPr lang="de-DE" dirty="0"/>
            </a:br>
            <a:r>
              <a:rPr lang="de-DE" dirty="0" err="1"/>
              <a:t>for</a:t>
            </a:r>
            <a:r>
              <a:rPr lang="de-DE" dirty="0"/>
              <a:t> </a:t>
            </a:r>
            <a:r>
              <a:rPr lang="de-DE" dirty="0" err="1"/>
              <a:t>the</a:t>
            </a:r>
            <a:r>
              <a:rPr lang="de-DE" dirty="0"/>
              <a:t> </a:t>
            </a:r>
            <a:r>
              <a:rPr lang="de-DE" dirty="0" err="1"/>
              <a:t>current</a:t>
            </a:r>
            <a:r>
              <a:rPr lang="de-DE" dirty="0"/>
              <a:t> </a:t>
            </a:r>
            <a:r>
              <a:rPr lang="de-DE" dirty="0" err="1"/>
              <a:t>operating</a:t>
            </a:r>
            <a:r>
              <a:rPr lang="de-DE" dirty="0"/>
              <a:t> </a:t>
            </a:r>
            <a:r>
              <a:rPr lang="de-DE" dirty="0" err="1"/>
              <a:t>condition</a:t>
            </a:r>
            <a:r>
              <a:rPr lang="de-DE" dirty="0"/>
              <a:t>?</a:t>
            </a:r>
          </a:p>
        </p:txBody>
      </p:sp>
      <p:sp>
        <p:nvSpPr>
          <p:cNvPr id="3" name="Text Placeholder 2">
            <a:extLst>
              <a:ext uri="{FF2B5EF4-FFF2-40B4-BE49-F238E27FC236}">
                <a16:creationId xmlns:a16="http://schemas.microsoft.com/office/drawing/2014/main" id="{0175FA5C-D5C4-83D9-3F45-6F957A900BB4}"/>
              </a:ext>
            </a:extLst>
          </p:cNvPr>
          <p:cNvSpPr>
            <a:spLocks noGrp="1"/>
          </p:cNvSpPr>
          <p:nvPr>
            <p:ph type="body" sz="quarter" idx="48"/>
          </p:nvPr>
        </p:nvSpPr>
        <p:spPr>
          <a:xfrm>
            <a:off x="854282" y="1973580"/>
            <a:ext cx="10483429" cy="4330550"/>
          </a:xfrm>
        </p:spPr>
        <p:txBody>
          <a:bodyPr/>
          <a:lstStyle/>
          <a:p>
            <a:r>
              <a:rPr lang="de-DE" sz="2000" b="1" dirty="0"/>
              <a:t>During </a:t>
            </a:r>
            <a:r>
              <a:rPr lang="de-DE" sz="2000" b="1" dirty="0" err="1"/>
              <a:t>active</a:t>
            </a:r>
            <a:r>
              <a:rPr lang="de-DE" sz="2000" b="1" dirty="0"/>
              <a:t> </a:t>
            </a:r>
            <a:r>
              <a:rPr lang="de-DE" sz="2000" b="1" dirty="0" err="1"/>
              <a:t>heating</a:t>
            </a:r>
            <a:r>
              <a:rPr lang="de-DE" sz="2000" b="1" dirty="0"/>
              <a:t> </a:t>
            </a:r>
            <a:r>
              <a:rPr lang="de-DE" sz="2000" b="1" dirty="0" err="1"/>
              <a:t>demand</a:t>
            </a:r>
            <a:endParaRPr lang="de-DE" sz="2000" b="1" dirty="0"/>
          </a:p>
          <a:p>
            <a:pPr marL="342900" indent="-342900">
              <a:buFont typeface="Arial" panose="020B0604020202020204" pitchFamily="34" charset="0"/>
              <a:buChar char="•"/>
            </a:pPr>
            <a:r>
              <a:rPr lang="de-DE" sz="2000" dirty="0" err="1"/>
              <a:t>flow</a:t>
            </a:r>
            <a:r>
              <a:rPr lang="de-DE" sz="2000" dirty="0"/>
              <a:t> </a:t>
            </a:r>
            <a:r>
              <a:rPr lang="de-DE" sz="2000" dirty="0" err="1"/>
              <a:t>should</a:t>
            </a:r>
            <a:r>
              <a:rPr lang="de-DE" sz="2000" dirty="0"/>
              <a:t> </a:t>
            </a:r>
            <a:r>
              <a:rPr lang="de-DE" sz="2000" dirty="0" err="1"/>
              <a:t>normally</a:t>
            </a:r>
            <a:r>
              <a:rPr lang="de-DE" sz="2000" dirty="0"/>
              <a:t> </a:t>
            </a:r>
            <a:r>
              <a:rPr lang="de-DE" sz="2000" dirty="0" err="1"/>
              <a:t>be</a:t>
            </a:r>
            <a:r>
              <a:rPr lang="de-DE" sz="2000" dirty="0"/>
              <a:t> </a:t>
            </a:r>
            <a:r>
              <a:rPr lang="de-DE" sz="2000" dirty="0" err="1"/>
              <a:t>above</a:t>
            </a:r>
            <a:r>
              <a:rPr lang="de-DE" sz="2000" dirty="0"/>
              <a:t> </a:t>
            </a:r>
            <a:r>
              <a:rPr lang="de-DE" sz="2000" dirty="0" err="1"/>
              <a:t>zero</a:t>
            </a:r>
            <a:r>
              <a:rPr lang="de-DE" sz="2000" dirty="0"/>
              <a:t> </a:t>
            </a:r>
          </a:p>
          <a:p>
            <a:pPr marL="342900" indent="-342900">
              <a:buFont typeface="Arial" panose="020B0604020202020204" pitchFamily="34" charset="0"/>
              <a:buChar char="•"/>
            </a:pPr>
            <a:r>
              <a:rPr lang="de-DE" sz="2000" dirty="0" err="1"/>
              <a:t>supply</a:t>
            </a:r>
            <a:r>
              <a:rPr lang="de-DE" sz="2000" dirty="0"/>
              <a:t> </a:t>
            </a:r>
            <a:r>
              <a:rPr lang="de-DE" sz="2000" dirty="0" err="1"/>
              <a:t>temperature</a:t>
            </a:r>
            <a:r>
              <a:rPr lang="de-DE" sz="2000" dirty="0"/>
              <a:t> </a:t>
            </a:r>
            <a:r>
              <a:rPr lang="de-DE" sz="2000" dirty="0" err="1"/>
              <a:t>should</a:t>
            </a:r>
            <a:r>
              <a:rPr lang="de-DE" sz="2000" dirty="0"/>
              <a:t> </a:t>
            </a:r>
            <a:r>
              <a:rPr lang="de-DE" sz="2000" dirty="0" err="1"/>
              <a:t>normally</a:t>
            </a:r>
            <a:r>
              <a:rPr lang="de-DE" sz="2000" dirty="0"/>
              <a:t> </a:t>
            </a:r>
            <a:r>
              <a:rPr lang="de-DE" sz="2000" dirty="0" err="1"/>
              <a:t>exceed</a:t>
            </a:r>
            <a:r>
              <a:rPr lang="de-DE" sz="2000" dirty="0"/>
              <a:t> </a:t>
            </a:r>
            <a:r>
              <a:rPr lang="de-DE" sz="2000" dirty="0" err="1"/>
              <a:t>return</a:t>
            </a:r>
            <a:r>
              <a:rPr lang="de-DE" sz="2000" dirty="0"/>
              <a:t> </a:t>
            </a:r>
            <a:r>
              <a:rPr lang="de-DE" sz="2000" dirty="0" err="1"/>
              <a:t>temperature</a:t>
            </a:r>
            <a:r>
              <a:rPr lang="de-DE" sz="2000" dirty="0"/>
              <a:t> </a:t>
            </a:r>
          </a:p>
          <a:p>
            <a:pPr marL="342900" indent="-342900">
              <a:buFont typeface="Arial" panose="020B0604020202020204" pitchFamily="34" charset="0"/>
              <a:buChar char="•"/>
            </a:pPr>
            <a:r>
              <a:rPr lang="de-DE" sz="2000" dirty="0"/>
              <a:t>power </a:t>
            </a:r>
            <a:r>
              <a:rPr lang="de-DE" sz="2000" dirty="0" err="1"/>
              <a:t>should</a:t>
            </a:r>
            <a:r>
              <a:rPr lang="de-DE" sz="2000" dirty="0"/>
              <a:t> </a:t>
            </a:r>
            <a:r>
              <a:rPr lang="de-DE" sz="2000" dirty="0" err="1"/>
              <a:t>normally</a:t>
            </a:r>
            <a:r>
              <a:rPr lang="de-DE" sz="2000" dirty="0"/>
              <a:t> </a:t>
            </a:r>
            <a:r>
              <a:rPr lang="de-DE" sz="2000" dirty="0" err="1"/>
              <a:t>be</a:t>
            </a:r>
            <a:r>
              <a:rPr lang="de-DE" sz="2000" dirty="0"/>
              <a:t> positive </a:t>
            </a:r>
          </a:p>
          <a:p>
            <a:pPr marL="342900" indent="-342900">
              <a:buFont typeface="Arial" panose="020B0604020202020204" pitchFamily="34" charset="0"/>
              <a:buChar char="•"/>
            </a:pPr>
            <a:r>
              <a:rPr lang="de-DE" sz="2000" dirty="0" err="1"/>
              <a:t>the</a:t>
            </a:r>
            <a:r>
              <a:rPr lang="de-DE" sz="2000" dirty="0"/>
              <a:t> </a:t>
            </a:r>
            <a:r>
              <a:rPr lang="de-DE" sz="2000" dirty="0" err="1"/>
              <a:t>energy</a:t>
            </a:r>
            <a:r>
              <a:rPr lang="de-DE" sz="2000" dirty="0"/>
              <a:t> </a:t>
            </a:r>
            <a:r>
              <a:rPr lang="de-DE" sz="2000" dirty="0" err="1"/>
              <a:t>register</a:t>
            </a:r>
            <a:r>
              <a:rPr lang="de-DE" sz="2000" dirty="0"/>
              <a:t> </a:t>
            </a:r>
            <a:r>
              <a:rPr lang="de-DE" sz="2000" dirty="0" err="1"/>
              <a:t>should</a:t>
            </a:r>
            <a:r>
              <a:rPr lang="de-DE" sz="2000" dirty="0"/>
              <a:t> </a:t>
            </a:r>
            <a:r>
              <a:rPr lang="de-DE" sz="2000" dirty="0" err="1"/>
              <a:t>increase</a:t>
            </a:r>
            <a:r>
              <a:rPr lang="de-DE" sz="2000" dirty="0"/>
              <a:t> </a:t>
            </a:r>
            <a:r>
              <a:rPr lang="de-DE" sz="2000" dirty="0" err="1"/>
              <a:t>over</a:t>
            </a:r>
            <a:r>
              <a:rPr lang="de-DE" sz="2000" dirty="0"/>
              <a:t> time </a:t>
            </a:r>
          </a:p>
          <a:p>
            <a:r>
              <a:rPr lang="de-DE" sz="2000" b="1" dirty="0"/>
              <a:t>Possible </a:t>
            </a:r>
            <a:r>
              <a:rPr lang="de-DE" sz="2000" b="1" dirty="0" err="1"/>
              <a:t>warning</a:t>
            </a:r>
            <a:r>
              <a:rPr lang="de-DE" sz="2000" b="1" dirty="0"/>
              <a:t> </a:t>
            </a:r>
            <a:r>
              <a:rPr lang="de-DE" sz="2000" b="1" dirty="0" err="1"/>
              <a:t>signs</a:t>
            </a:r>
            <a:endParaRPr lang="de-DE" sz="2000" b="1" dirty="0"/>
          </a:p>
          <a:p>
            <a:pPr marL="342900" indent="-342900">
              <a:buFont typeface="Arial" panose="020B0604020202020204" pitchFamily="34" charset="0"/>
              <a:buChar char="•"/>
            </a:pPr>
            <a:r>
              <a:rPr lang="de-DE" sz="2000" dirty="0" err="1"/>
              <a:t>zero</a:t>
            </a:r>
            <a:r>
              <a:rPr lang="de-DE" sz="2000" dirty="0"/>
              <a:t> </a:t>
            </a:r>
            <a:r>
              <a:rPr lang="de-DE" sz="2000" dirty="0" err="1"/>
              <a:t>flow</a:t>
            </a:r>
            <a:r>
              <a:rPr lang="de-DE" sz="2000" dirty="0"/>
              <a:t> </a:t>
            </a:r>
            <a:r>
              <a:rPr lang="de-DE" sz="2000" dirty="0" err="1"/>
              <a:t>during</a:t>
            </a:r>
            <a:r>
              <a:rPr lang="de-DE" sz="2000" dirty="0"/>
              <a:t> </a:t>
            </a:r>
            <a:r>
              <a:rPr lang="de-DE" sz="2000" dirty="0" err="1"/>
              <a:t>confirmed</a:t>
            </a:r>
            <a:r>
              <a:rPr lang="de-DE" sz="2000" dirty="0"/>
              <a:t> </a:t>
            </a:r>
            <a:r>
              <a:rPr lang="de-DE" sz="2000" dirty="0" err="1"/>
              <a:t>demand</a:t>
            </a:r>
            <a:r>
              <a:rPr lang="de-DE" sz="2000" dirty="0"/>
              <a:t> </a:t>
            </a:r>
          </a:p>
          <a:p>
            <a:pPr marL="342900" indent="-342900">
              <a:buFont typeface="Arial" panose="020B0604020202020204" pitchFamily="34" charset="0"/>
              <a:buChar char="•"/>
            </a:pPr>
            <a:r>
              <a:rPr lang="de-DE" sz="2000" dirty="0" err="1"/>
              <a:t>unexpected</a:t>
            </a:r>
            <a:r>
              <a:rPr lang="de-DE" sz="2000" dirty="0"/>
              <a:t> </a:t>
            </a:r>
            <a:r>
              <a:rPr lang="de-DE" sz="2000" dirty="0" err="1"/>
              <a:t>flow</a:t>
            </a:r>
            <a:r>
              <a:rPr lang="de-DE" sz="2000" dirty="0"/>
              <a:t> </a:t>
            </a:r>
            <a:r>
              <a:rPr lang="de-DE" sz="2000" dirty="0" err="1"/>
              <a:t>when</a:t>
            </a:r>
            <a:r>
              <a:rPr lang="de-DE" sz="2000" dirty="0"/>
              <a:t> </a:t>
            </a:r>
            <a:r>
              <a:rPr lang="de-DE" sz="2000" dirty="0" err="1"/>
              <a:t>demand</a:t>
            </a:r>
            <a:r>
              <a:rPr lang="de-DE" sz="2000" dirty="0"/>
              <a:t> </a:t>
            </a:r>
            <a:r>
              <a:rPr lang="de-DE" sz="2000" dirty="0" err="1"/>
              <a:t>is</a:t>
            </a:r>
            <a:r>
              <a:rPr lang="de-DE" sz="2000" dirty="0"/>
              <a:t> off</a:t>
            </a:r>
          </a:p>
          <a:p>
            <a:pPr marL="342900" indent="-342900">
              <a:buFont typeface="Arial" panose="020B0604020202020204" pitchFamily="34" charset="0"/>
              <a:buChar char="•"/>
            </a:pPr>
            <a:r>
              <a:rPr lang="de-DE" sz="2000" dirty="0" err="1"/>
              <a:t>supply</a:t>
            </a:r>
            <a:r>
              <a:rPr lang="de-DE" sz="2000" dirty="0"/>
              <a:t> and </a:t>
            </a:r>
            <a:r>
              <a:rPr lang="de-DE" sz="2000" dirty="0" err="1"/>
              <a:t>return</a:t>
            </a:r>
            <a:r>
              <a:rPr lang="de-DE" sz="2000" dirty="0"/>
              <a:t> </a:t>
            </a:r>
            <a:r>
              <a:rPr lang="de-DE" sz="2000" dirty="0" err="1"/>
              <a:t>sensors</a:t>
            </a:r>
            <a:r>
              <a:rPr lang="de-DE" sz="2000" dirty="0"/>
              <a:t> </a:t>
            </a:r>
            <a:r>
              <a:rPr lang="de-DE" sz="2000" dirty="0" err="1"/>
              <a:t>apparently</a:t>
            </a:r>
            <a:r>
              <a:rPr lang="de-DE" sz="2000" dirty="0"/>
              <a:t> </a:t>
            </a:r>
            <a:r>
              <a:rPr lang="de-DE" sz="2000" dirty="0" err="1"/>
              <a:t>reversed</a:t>
            </a:r>
            <a:r>
              <a:rPr lang="de-DE" sz="2000" dirty="0"/>
              <a:t> </a:t>
            </a:r>
          </a:p>
          <a:p>
            <a:pPr marL="342900" indent="-342900">
              <a:buFont typeface="Arial" panose="020B0604020202020204" pitchFamily="34" charset="0"/>
              <a:buChar char="•"/>
            </a:pPr>
            <a:r>
              <a:rPr lang="de-DE" sz="2000" dirty="0" err="1"/>
              <a:t>frozen</a:t>
            </a:r>
            <a:r>
              <a:rPr lang="de-DE" sz="2000" dirty="0"/>
              <a:t> </a:t>
            </a:r>
            <a:r>
              <a:rPr lang="de-DE" sz="2000" dirty="0" err="1"/>
              <a:t>or</a:t>
            </a:r>
            <a:r>
              <a:rPr lang="de-DE" sz="2000" dirty="0"/>
              <a:t> </a:t>
            </a:r>
            <a:r>
              <a:rPr lang="de-DE" sz="2000" dirty="0" err="1"/>
              <a:t>unchanging</a:t>
            </a:r>
            <a:r>
              <a:rPr lang="de-DE" sz="2000" dirty="0"/>
              <a:t> </a:t>
            </a:r>
            <a:r>
              <a:rPr lang="de-DE" sz="2000" dirty="0" err="1"/>
              <a:t>values</a:t>
            </a:r>
            <a:r>
              <a:rPr lang="de-DE" sz="2000" dirty="0"/>
              <a:t> </a:t>
            </a:r>
          </a:p>
          <a:p>
            <a:pPr marL="342900" indent="-342900">
              <a:buFont typeface="Arial" panose="020B0604020202020204" pitchFamily="34" charset="0"/>
              <a:buChar char="•"/>
            </a:pPr>
            <a:r>
              <a:rPr lang="de-DE" sz="2000" dirty="0"/>
              <a:t>high </a:t>
            </a:r>
            <a:r>
              <a:rPr lang="de-DE" sz="2000" dirty="0" err="1"/>
              <a:t>flow</a:t>
            </a:r>
            <a:r>
              <a:rPr lang="de-DE" sz="2000" dirty="0"/>
              <a:t> </a:t>
            </a:r>
            <a:r>
              <a:rPr lang="de-DE" sz="2000" dirty="0" err="1"/>
              <a:t>with</a:t>
            </a:r>
            <a:r>
              <a:rPr lang="de-DE" sz="2000" dirty="0"/>
              <a:t> a </a:t>
            </a:r>
            <a:r>
              <a:rPr lang="de-DE" sz="2000" dirty="0" err="1"/>
              <a:t>small</a:t>
            </a:r>
            <a:r>
              <a:rPr lang="de-DE" sz="2000" dirty="0"/>
              <a:t> ΔT </a:t>
            </a:r>
          </a:p>
          <a:p>
            <a:pPr marL="342900" indent="-342900">
              <a:buFont typeface="Arial" panose="020B0604020202020204" pitchFamily="34" charset="0"/>
              <a:buChar char="•"/>
            </a:pPr>
            <a:r>
              <a:rPr lang="de-DE" sz="2000" dirty="0" err="1"/>
              <a:t>missing</a:t>
            </a:r>
            <a:r>
              <a:rPr lang="de-DE" sz="2000" dirty="0"/>
              <a:t>, negative </a:t>
            </a:r>
            <a:r>
              <a:rPr lang="de-DE" sz="2000" dirty="0" err="1"/>
              <a:t>or</a:t>
            </a:r>
            <a:r>
              <a:rPr lang="de-DE" sz="2000" dirty="0"/>
              <a:t> implausible </a:t>
            </a:r>
            <a:r>
              <a:rPr lang="de-DE" sz="2000" dirty="0" err="1"/>
              <a:t>readings</a:t>
            </a:r>
            <a:r>
              <a:rPr lang="de-DE" sz="2000" dirty="0"/>
              <a:t> </a:t>
            </a:r>
          </a:p>
          <a:p>
            <a:r>
              <a:rPr lang="de-DE" sz="2000" b="1" dirty="0" err="1"/>
              <a:t>One</a:t>
            </a:r>
            <a:r>
              <a:rPr lang="de-DE" sz="2000" b="1" dirty="0"/>
              <a:t> </a:t>
            </a:r>
            <a:r>
              <a:rPr lang="de-DE" sz="2000" b="1" dirty="0" err="1"/>
              <a:t>reading</a:t>
            </a:r>
            <a:r>
              <a:rPr lang="de-DE" sz="2000" b="1" dirty="0"/>
              <a:t> </a:t>
            </a:r>
            <a:r>
              <a:rPr lang="de-DE" sz="2000" b="1" dirty="0" err="1"/>
              <a:t>identifies</a:t>
            </a:r>
            <a:r>
              <a:rPr lang="de-DE" sz="2000" b="1" dirty="0"/>
              <a:t> a possible </a:t>
            </a:r>
            <a:r>
              <a:rPr lang="de-DE" sz="2000" b="1" dirty="0" err="1"/>
              <a:t>symptom</a:t>
            </a:r>
            <a:r>
              <a:rPr lang="de-DE" sz="2000" b="1" dirty="0"/>
              <a:t>; </a:t>
            </a:r>
          </a:p>
          <a:p>
            <a:r>
              <a:rPr lang="de-DE" sz="2000" b="1" dirty="0" err="1"/>
              <a:t>trends</a:t>
            </a:r>
            <a:r>
              <a:rPr lang="de-DE" sz="2000" b="1" dirty="0"/>
              <a:t> and </a:t>
            </a:r>
            <a:r>
              <a:rPr lang="de-DE" sz="2000" b="1" dirty="0" err="1"/>
              <a:t>commissioning</a:t>
            </a:r>
            <a:r>
              <a:rPr lang="de-DE" sz="2000" b="1" dirty="0"/>
              <a:t> </a:t>
            </a:r>
            <a:r>
              <a:rPr lang="de-DE" sz="2000" b="1" dirty="0" err="1"/>
              <a:t>evidence</a:t>
            </a:r>
            <a:r>
              <a:rPr lang="de-DE" sz="2000" b="1" dirty="0"/>
              <a:t> </a:t>
            </a:r>
            <a:r>
              <a:rPr lang="de-DE" sz="2000" b="1" dirty="0" err="1"/>
              <a:t>are</a:t>
            </a:r>
            <a:r>
              <a:rPr lang="de-DE" sz="2000" b="1" dirty="0"/>
              <a:t> </a:t>
            </a:r>
            <a:r>
              <a:rPr lang="de-DE" sz="2000" b="1" dirty="0" err="1"/>
              <a:t>needed</a:t>
            </a:r>
            <a:r>
              <a:rPr lang="de-DE" sz="2000" b="1" dirty="0"/>
              <a:t> </a:t>
            </a:r>
            <a:r>
              <a:rPr lang="de-DE" sz="2000" b="1" dirty="0" err="1"/>
              <a:t>to</a:t>
            </a:r>
            <a:r>
              <a:rPr lang="de-DE" sz="2000" b="1" dirty="0"/>
              <a:t> </a:t>
            </a:r>
            <a:r>
              <a:rPr lang="de-DE" sz="2000" b="1" dirty="0" err="1"/>
              <a:t>confirm</a:t>
            </a:r>
            <a:r>
              <a:rPr lang="de-DE" sz="2000" b="1" dirty="0"/>
              <a:t> </a:t>
            </a:r>
            <a:r>
              <a:rPr lang="de-DE" sz="2000" b="1" dirty="0" err="1"/>
              <a:t>the</a:t>
            </a:r>
            <a:r>
              <a:rPr lang="de-DE" sz="2000" b="1" dirty="0"/>
              <a:t> </a:t>
            </a:r>
            <a:r>
              <a:rPr lang="de-DE" sz="2000" b="1" dirty="0" err="1"/>
              <a:t>cause</a:t>
            </a:r>
            <a:r>
              <a:rPr lang="de-DE" sz="2000" b="1" dirty="0"/>
              <a:t>.</a:t>
            </a:r>
          </a:p>
        </p:txBody>
      </p:sp>
    </p:spTree>
    <p:extLst>
      <p:ext uri="{BB962C8B-B14F-4D97-AF65-F5344CB8AC3E}">
        <p14:creationId xmlns:p14="http://schemas.microsoft.com/office/powerpoint/2010/main" val="4512796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2CD5F6A-C247-D40B-554B-4607DE986707}"/>
              </a:ext>
            </a:extLst>
          </p:cNvPr>
          <p:cNvSpPr>
            <a:spLocks noGrp="1"/>
          </p:cNvSpPr>
          <p:nvPr>
            <p:ph type="body" sz="quarter" idx="30"/>
          </p:nvPr>
        </p:nvSpPr>
        <p:spPr/>
        <p:txBody>
          <a:bodyPr/>
          <a:lstStyle/>
          <a:p>
            <a:r>
              <a:rPr lang="de-DE" dirty="0" err="1"/>
              <a:t>What</a:t>
            </a:r>
            <a:r>
              <a:rPr lang="de-DE" dirty="0"/>
              <a:t> </a:t>
            </a:r>
            <a:r>
              <a:rPr lang="de-DE" dirty="0" err="1"/>
              <a:t>evidence</a:t>
            </a:r>
            <a:r>
              <a:rPr lang="de-DE" dirty="0"/>
              <a:t> </a:t>
            </a:r>
            <a:r>
              <a:rPr lang="de-DE" dirty="0" err="1"/>
              <a:t>should</a:t>
            </a:r>
            <a:r>
              <a:rPr lang="de-DE" dirty="0"/>
              <a:t> support </a:t>
            </a:r>
            <a:r>
              <a:rPr lang="de-DE" dirty="0" err="1"/>
              <a:t>the</a:t>
            </a:r>
            <a:r>
              <a:rPr lang="de-DE" dirty="0"/>
              <a:t> </a:t>
            </a:r>
            <a:r>
              <a:rPr lang="de-DE" dirty="0" err="1"/>
              <a:t>meter</a:t>
            </a:r>
            <a:r>
              <a:rPr lang="de-DE" dirty="0"/>
              <a:t> </a:t>
            </a:r>
            <a:r>
              <a:rPr lang="de-DE" dirty="0" err="1"/>
              <a:t>reading</a:t>
            </a:r>
            <a:r>
              <a:rPr lang="de-DE" dirty="0"/>
              <a:t>?</a:t>
            </a:r>
          </a:p>
        </p:txBody>
      </p:sp>
      <p:sp>
        <p:nvSpPr>
          <p:cNvPr id="3" name="Text Placeholder 2">
            <a:extLst>
              <a:ext uri="{FF2B5EF4-FFF2-40B4-BE49-F238E27FC236}">
                <a16:creationId xmlns:a16="http://schemas.microsoft.com/office/drawing/2014/main" id="{4A5B3264-98E6-AC84-1E7E-40FE69402D3E}"/>
              </a:ext>
            </a:extLst>
          </p:cNvPr>
          <p:cNvSpPr>
            <a:spLocks noGrp="1"/>
          </p:cNvSpPr>
          <p:nvPr>
            <p:ph type="body" sz="quarter" idx="48"/>
          </p:nvPr>
        </p:nvSpPr>
        <p:spPr>
          <a:xfrm>
            <a:off x="854282" y="1729945"/>
            <a:ext cx="10483429" cy="4574185"/>
          </a:xfrm>
        </p:spPr>
        <p:txBody>
          <a:bodyPr/>
          <a:lstStyle/>
          <a:p>
            <a:r>
              <a:rPr lang="de-DE" sz="2000" b="1" dirty="0"/>
              <a:t>Ask </a:t>
            </a:r>
            <a:r>
              <a:rPr lang="de-DE" sz="2000" b="1" dirty="0" err="1"/>
              <a:t>to</a:t>
            </a:r>
            <a:r>
              <a:rPr lang="de-DE" sz="2000" b="1" dirty="0"/>
              <a:t> </a:t>
            </a:r>
            <a:r>
              <a:rPr lang="de-DE" sz="2000" b="1" dirty="0" err="1"/>
              <a:t>see</a:t>
            </a:r>
            <a:r>
              <a:rPr lang="de-DE" sz="2000" b="1" dirty="0"/>
              <a:t>:</a:t>
            </a:r>
          </a:p>
          <a:p>
            <a:pPr marL="342900" indent="-342900">
              <a:buFont typeface="Arial" panose="020B0604020202020204" pitchFamily="34" charset="0"/>
              <a:buChar char="•"/>
            </a:pPr>
            <a:r>
              <a:rPr lang="de-DE" sz="2000" dirty="0" err="1"/>
              <a:t>approved</a:t>
            </a:r>
            <a:r>
              <a:rPr lang="de-DE" sz="2000" dirty="0"/>
              <a:t> </a:t>
            </a:r>
            <a:r>
              <a:rPr lang="de-DE" sz="2000" dirty="0" err="1"/>
              <a:t>schematic</a:t>
            </a:r>
            <a:r>
              <a:rPr lang="de-DE" sz="2000" dirty="0"/>
              <a:t> and </a:t>
            </a:r>
            <a:r>
              <a:rPr lang="de-DE" sz="2000" dirty="0" err="1"/>
              <a:t>meter</a:t>
            </a:r>
            <a:r>
              <a:rPr lang="de-DE" sz="2000" dirty="0"/>
              <a:t> </a:t>
            </a:r>
            <a:r>
              <a:rPr lang="de-DE" sz="2000" dirty="0" err="1"/>
              <a:t>schedule</a:t>
            </a:r>
            <a:r>
              <a:rPr lang="de-DE" sz="2000" dirty="0"/>
              <a:t>; </a:t>
            </a:r>
          </a:p>
          <a:p>
            <a:pPr marL="342900" indent="-342900">
              <a:buFont typeface="Arial" panose="020B0604020202020204" pitchFamily="34" charset="0"/>
              <a:buChar char="•"/>
            </a:pPr>
            <a:r>
              <a:rPr lang="de-DE" sz="2000" dirty="0" err="1"/>
              <a:t>meter</a:t>
            </a:r>
            <a:r>
              <a:rPr lang="de-DE" sz="2000" dirty="0"/>
              <a:t> </a:t>
            </a:r>
            <a:r>
              <a:rPr lang="de-DE" sz="2000" dirty="0" err="1"/>
              <a:t>model</a:t>
            </a:r>
            <a:r>
              <a:rPr lang="de-DE" sz="2000" dirty="0"/>
              <a:t>, </a:t>
            </a:r>
            <a:r>
              <a:rPr lang="de-DE" sz="2000" dirty="0" err="1"/>
              <a:t>serial</a:t>
            </a:r>
            <a:r>
              <a:rPr lang="de-DE" sz="2000" dirty="0"/>
              <a:t> </a:t>
            </a:r>
            <a:r>
              <a:rPr lang="de-DE" sz="2000" dirty="0" err="1"/>
              <a:t>number</a:t>
            </a:r>
            <a:r>
              <a:rPr lang="de-DE" sz="2000" dirty="0"/>
              <a:t> and </a:t>
            </a:r>
            <a:r>
              <a:rPr lang="de-DE" sz="2000" dirty="0" err="1"/>
              <a:t>sensor</a:t>
            </a:r>
            <a:r>
              <a:rPr lang="de-DE" sz="2000" dirty="0"/>
              <a:t> </a:t>
            </a:r>
            <a:r>
              <a:rPr lang="de-DE" sz="2000" dirty="0" err="1"/>
              <a:t>locations</a:t>
            </a:r>
            <a:r>
              <a:rPr lang="de-DE" sz="2000" dirty="0"/>
              <a:t>; </a:t>
            </a:r>
          </a:p>
          <a:p>
            <a:pPr marL="342900" indent="-342900">
              <a:buFont typeface="Arial" panose="020B0604020202020204" pitchFamily="34" charset="0"/>
              <a:buChar char="•"/>
            </a:pPr>
            <a:r>
              <a:rPr lang="de-DE" sz="2000" dirty="0" err="1"/>
              <a:t>installation</a:t>
            </a:r>
            <a:r>
              <a:rPr lang="de-DE" sz="2000" dirty="0"/>
              <a:t>/</a:t>
            </a:r>
            <a:r>
              <a:rPr lang="de-DE" sz="2000" dirty="0" err="1"/>
              <a:t>commissioning</a:t>
            </a:r>
            <a:r>
              <a:rPr lang="de-DE" sz="2000" dirty="0"/>
              <a:t> </a:t>
            </a:r>
            <a:r>
              <a:rPr lang="de-DE" sz="2000" dirty="0" err="1"/>
              <a:t>record</a:t>
            </a:r>
            <a:r>
              <a:rPr lang="de-DE" sz="2000" dirty="0"/>
              <a:t> and initial </a:t>
            </a:r>
            <a:r>
              <a:rPr lang="de-DE" sz="2000" dirty="0" err="1"/>
              <a:t>reading</a:t>
            </a:r>
            <a:r>
              <a:rPr lang="de-DE" sz="2000" dirty="0"/>
              <a:t>; </a:t>
            </a:r>
          </a:p>
          <a:p>
            <a:pPr marL="342900" indent="-342900">
              <a:buFont typeface="Arial" panose="020B0604020202020204" pitchFamily="34" charset="0"/>
              <a:buChar char="•"/>
            </a:pPr>
            <a:r>
              <a:rPr lang="de-DE" sz="2000" dirty="0" err="1"/>
              <a:t>communication</a:t>
            </a:r>
            <a:r>
              <a:rPr lang="de-DE" sz="2000" dirty="0"/>
              <a:t> </a:t>
            </a:r>
            <a:r>
              <a:rPr lang="de-DE" sz="2000" dirty="0" err="1"/>
              <a:t>settings</a:t>
            </a:r>
            <a:r>
              <a:rPr lang="de-DE" sz="2000" dirty="0"/>
              <a:t> and </a:t>
            </a:r>
            <a:r>
              <a:rPr lang="de-DE" sz="2000" dirty="0" err="1"/>
              <a:t>applicable</a:t>
            </a:r>
            <a:r>
              <a:rPr lang="de-DE" sz="2000" dirty="0"/>
              <a:t> legal-</a:t>
            </a:r>
            <a:r>
              <a:rPr lang="de-DE" sz="2000" dirty="0" err="1"/>
              <a:t>metrology</a:t>
            </a:r>
            <a:r>
              <a:rPr lang="de-DE" sz="2000" dirty="0"/>
              <a:t> </a:t>
            </a:r>
            <a:r>
              <a:rPr lang="de-DE" sz="2000" dirty="0" err="1"/>
              <a:t>evidence</a:t>
            </a:r>
            <a:r>
              <a:rPr lang="de-DE" sz="2000" dirty="0"/>
              <a:t>.</a:t>
            </a:r>
          </a:p>
          <a:p>
            <a:endParaRPr lang="de-DE" sz="2000" b="1" dirty="0"/>
          </a:p>
          <a:p>
            <a:r>
              <a:rPr lang="de-DE" sz="2000" b="1" dirty="0" err="1"/>
              <a:t>Escalate</a:t>
            </a:r>
            <a:r>
              <a:rPr lang="de-DE" sz="2000" b="1" dirty="0"/>
              <a:t> </a:t>
            </a:r>
            <a:r>
              <a:rPr lang="de-DE" sz="2000" b="1" dirty="0" err="1"/>
              <a:t>when</a:t>
            </a:r>
            <a:r>
              <a:rPr lang="de-DE" sz="2000" b="1" dirty="0"/>
              <a:t>:</a:t>
            </a:r>
          </a:p>
          <a:p>
            <a:pPr marL="342900" indent="-342900">
              <a:buFont typeface="Arial" panose="020B0604020202020204" pitchFamily="34" charset="0"/>
              <a:buChar char="•"/>
            </a:pPr>
            <a:r>
              <a:rPr lang="de-DE" sz="2000" dirty="0" err="1"/>
              <a:t>the</a:t>
            </a:r>
            <a:r>
              <a:rPr lang="de-DE" sz="2000" dirty="0"/>
              <a:t> </a:t>
            </a:r>
            <a:r>
              <a:rPr lang="de-DE" sz="2000" dirty="0" err="1"/>
              <a:t>meter</a:t>
            </a:r>
            <a:r>
              <a:rPr lang="de-DE" sz="2000" dirty="0"/>
              <a:t> </a:t>
            </a:r>
            <a:r>
              <a:rPr lang="de-DE" sz="2000" dirty="0" err="1"/>
              <a:t>or</a:t>
            </a:r>
            <a:r>
              <a:rPr lang="de-DE" sz="2000" dirty="0"/>
              <a:t> </a:t>
            </a:r>
            <a:r>
              <a:rPr lang="de-DE" sz="2000" dirty="0" err="1"/>
              <a:t>sensor</a:t>
            </a:r>
            <a:r>
              <a:rPr lang="de-DE" sz="2000" dirty="0"/>
              <a:t> </a:t>
            </a:r>
            <a:r>
              <a:rPr lang="de-DE" sz="2000" dirty="0" err="1"/>
              <a:t>arrangement</a:t>
            </a:r>
            <a:r>
              <a:rPr lang="de-DE" sz="2000" dirty="0"/>
              <a:t> </a:t>
            </a:r>
            <a:r>
              <a:rPr lang="de-DE" sz="2000" dirty="0" err="1"/>
              <a:t>differs</a:t>
            </a:r>
            <a:r>
              <a:rPr lang="de-DE" sz="2000" dirty="0"/>
              <a:t> </a:t>
            </a:r>
            <a:r>
              <a:rPr lang="de-DE" sz="2000" dirty="0" err="1"/>
              <a:t>from</a:t>
            </a:r>
            <a:r>
              <a:rPr lang="de-DE" sz="2000" dirty="0"/>
              <a:t> </a:t>
            </a:r>
            <a:r>
              <a:rPr lang="de-DE" sz="2000" dirty="0" err="1"/>
              <a:t>the</a:t>
            </a:r>
            <a:r>
              <a:rPr lang="de-DE" sz="2000" dirty="0"/>
              <a:t> design; </a:t>
            </a:r>
          </a:p>
          <a:p>
            <a:pPr marL="342900" indent="-342900">
              <a:buFont typeface="Arial" panose="020B0604020202020204" pitchFamily="34" charset="0"/>
              <a:buChar char="•"/>
            </a:pPr>
            <a:r>
              <a:rPr lang="de-DE" sz="2000" dirty="0" err="1"/>
              <a:t>direction</a:t>
            </a:r>
            <a:r>
              <a:rPr lang="de-DE" sz="2000" dirty="0"/>
              <a:t>, </a:t>
            </a:r>
            <a:r>
              <a:rPr lang="de-DE" sz="2000" dirty="0" err="1"/>
              <a:t>position</a:t>
            </a:r>
            <a:r>
              <a:rPr lang="de-DE" sz="2000" dirty="0"/>
              <a:t> </a:t>
            </a:r>
            <a:r>
              <a:rPr lang="de-DE" sz="2000" dirty="0" err="1"/>
              <a:t>or</a:t>
            </a:r>
            <a:r>
              <a:rPr lang="de-DE" sz="2000" dirty="0"/>
              <a:t> </a:t>
            </a:r>
            <a:r>
              <a:rPr lang="de-DE" sz="2000" dirty="0" err="1"/>
              <a:t>identification</a:t>
            </a:r>
            <a:r>
              <a:rPr lang="de-DE" sz="2000" dirty="0"/>
              <a:t> </a:t>
            </a:r>
            <a:r>
              <a:rPr lang="de-DE" sz="2000" dirty="0" err="1"/>
              <a:t>is</a:t>
            </a:r>
            <a:r>
              <a:rPr lang="de-DE" sz="2000" dirty="0"/>
              <a:t> </a:t>
            </a:r>
            <a:r>
              <a:rPr lang="de-DE" sz="2000" dirty="0" err="1"/>
              <a:t>incorrect</a:t>
            </a:r>
            <a:r>
              <a:rPr lang="de-DE" sz="2000" dirty="0"/>
              <a:t>; </a:t>
            </a:r>
          </a:p>
          <a:p>
            <a:pPr marL="342900" indent="-342900">
              <a:buFont typeface="Arial" panose="020B0604020202020204" pitchFamily="34" charset="0"/>
              <a:buChar char="•"/>
            </a:pPr>
            <a:r>
              <a:rPr lang="de-DE" sz="2000" dirty="0" err="1"/>
              <a:t>readings</a:t>
            </a:r>
            <a:r>
              <a:rPr lang="de-DE" sz="2000" dirty="0"/>
              <a:t> </a:t>
            </a:r>
            <a:r>
              <a:rPr lang="de-DE" sz="2000" dirty="0" err="1"/>
              <a:t>are</a:t>
            </a:r>
            <a:r>
              <a:rPr lang="de-DE" sz="2000" dirty="0"/>
              <a:t> </a:t>
            </a:r>
            <a:r>
              <a:rPr lang="de-DE" sz="2000" dirty="0" err="1"/>
              <a:t>missing</a:t>
            </a:r>
            <a:r>
              <a:rPr lang="de-DE" sz="2000" dirty="0"/>
              <a:t> </a:t>
            </a:r>
            <a:r>
              <a:rPr lang="de-DE" sz="2000" dirty="0" err="1"/>
              <a:t>or</a:t>
            </a:r>
            <a:r>
              <a:rPr lang="de-DE" sz="2000" dirty="0"/>
              <a:t> </a:t>
            </a:r>
            <a:r>
              <a:rPr lang="de-DE" sz="2000" dirty="0" err="1"/>
              <a:t>physically</a:t>
            </a:r>
            <a:r>
              <a:rPr lang="de-DE" sz="2000" dirty="0"/>
              <a:t> implausible; </a:t>
            </a:r>
          </a:p>
          <a:p>
            <a:pPr marL="342900" indent="-342900">
              <a:buFont typeface="Arial" panose="020B0604020202020204" pitchFamily="34" charset="0"/>
              <a:buChar char="•"/>
            </a:pPr>
            <a:r>
              <a:rPr lang="de-DE" sz="2000" dirty="0" err="1"/>
              <a:t>communication</a:t>
            </a:r>
            <a:r>
              <a:rPr lang="de-DE" sz="2000" dirty="0"/>
              <a:t> </a:t>
            </a:r>
            <a:r>
              <a:rPr lang="de-DE" sz="2000" dirty="0" err="1"/>
              <a:t>or</a:t>
            </a:r>
            <a:r>
              <a:rPr lang="de-DE" sz="2000" dirty="0"/>
              <a:t> </a:t>
            </a:r>
            <a:r>
              <a:rPr lang="de-DE" sz="2000" dirty="0" err="1"/>
              <a:t>commissioning</a:t>
            </a:r>
            <a:r>
              <a:rPr lang="de-DE" sz="2000" dirty="0"/>
              <a:t> </a:t>
            </a:r>
            <a:r>
              <a:rPr lang="de-DE" sz="2000" dirty="0" err="1"/>
              <a:t>evidence</a:t>
            </a:r>
            <a:r>
              <a:rPr lang="de-DE" sz="2000" dirty="0"/>
              <a:t> </a:t>
            </a:r>
            <a:r>
              <a:rPr lang="de-DE" sz="2000" dirty="0" err="1"/>
              <a:t>is</a:t>
            </a:r>
            <a:r>
              <a:rPr lang="de-DE" sz="2000" dirty="0"/>
              <a:t> </a:t>
            </a:r>
            <a:r>
              <a:rPr lang="de-DE" sz="2000" dirty="0" err="1"/>
              <a:t>unavailable</a:t>
            </a:r>
            <a:r>
              <a:rPr lang="de-DE" sz="2000" dirty="0"/>
              <a:t>.</a:t>
            </a:r>
          </a:p>
        </p:txBody>
      </p:sp>
    </p:spTree>
    <p:extLst>
      <p:ext uri="{BB962C8B-B14F-4D97-AF65-F5344CB8AC3E}">
        <p14:creationId xmlns:p14="http://schemas.microsoft.com/office/powerpoint/2010/main" val="8524437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DB3822-D284-099D-7982-3590FA5E140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0A7D06B-9454-B67A-3321-BD3FB99106A9}"/>
              </a:ext>
            </a:extLst>
          </p:cNvPr>
          <p:cNvSpPr>
            <a:spLocks noGrp="1"/>
          </p:cNvSpPr>
          <p:nvPr>
            <p:ph type="body" sz="quarter" idx="30"/>
          </p:nvPr>
        </p:nvSpPr>
        <p:spPr/>
        <p:txBody>
          <a:bodyPr/>
          <a:lstStyle/>
          <a:p>
            <a:r>
              <a:rPr lang="en-US" dirty="0"/>
              <a:t>Mini task</a:t>
            </a:r>
          </a:p>
        </p:txBody>
      </p:sp>
      <p:sp>
        <p:nvSpPr>
          <p:cNvPr id="3" name="Text Placeholder 2">
            <a:extLst>
              <a:ext uri="{FF2B5EF4-FFF2-40B4-BE49-F238E27FC236}">
                <a16:creationId xmlns:a16="http://schemas.microsoft.com/office/drawing/2014/main" id="{DCFA6A81-D4D4-C717-F7B7-A58C23852348}"/>
              </a:ext>
            </a:extLst>
          </p:cNvPr>
          <p:cNvSpPr>
            <a:spLocks noGrp="1"/>
          </p:cNvSpPr>
          <p:nvPr>
            <p:ph type="body" sz="quarter" idx="48"/>
          </p:nvPr>
        </p:nvSpPr>
        <p:spPr/>
        <p:txBody>
          <a:bodyPr/>
          <a:lstStyle/>
          <a:p>
            <a:r>
              <a:rPr lang="de-DE" dirty="0"/>
              <a:t>A </a:t>
            </a:r>
            <a:r>
              <a:rPr lang="de-DE" dirty="0" err="1"/>
              <a:t>dwelling</a:t>
            </a:r>
            <a:r>
              <a:rPr lang="de-DE" dirty="0"/>
              <a:t> </a:t>
            </a:r>
            <a:r>
              <a:rPr lang="de-DE" dirty="0" err="1"/>
              <a:t>meter</a:t>
            </a:r>
            <a:r>
              <a:rPr lang="de-DE" dirty="0"/>
              <a:t> </a:t>
            </a:r>
            <a:r>
              <a:rPr lang="de-DE" dirty="0" err="1"/>
              <a:t>shows</a:t>
            </a:r>
            <a:r>
              <a:rPr lang="de-DE" dirty="0"/>
              <a:t>:</a:t>
            </a:r>
          </a:p>
          <a:p>
            <a:r>
              <a:rPr lang="de-DE" dirty="0"/>
              <a:t>Supply </a:t>
            </a:r>
            <a:r>
              <a:rPr lang="de-DE" dirty="0" err="1"/>
              <a:t>temperature</a:t>
            </a:r>
            <a:r>
              <a:rPr lang="de-DE" dirty="0"/>
              <a:t>: </a:t>
            </a:r>
            <a:r>
              <a:rPr lang="de-DE" b="1" dirty="0"/>
              <a:t>62°C</a:t>
            </a:r>
            <a:r>
              <a:rPr lang="de-DE" dirty="0"/>
              <a:t> </a:t>
            </a:r>
          </a:p>
          <a:p>
            <a:r>
              <a:rPr lang="de-DE" dirty="0"/>
              <a:t>Return </a:t>
            </a:r>
            <a:r>
              <a:rPr lang="de-DE" dirty="0" err="1"/>
              <a:t>temperature</a:t>
            </a:r>
            <a:r>
              <a:rPr lang="de-DE" dirty="0"/>
              <a:t>: </a:t>
            </a:r>
            <a:r>
              <a:rPr lang="de-DE" b="1" dirty="0"/>
              <a:t>58°C</a:t>
            </a:r>
            <a:r>
              <a:rPr lang="de-DE" dirty="0"/>
              <a:t> </a:t>
            </a:r>
          </a:p>
          <a:p>
            <a:r>
              <a:rPr lang="de-DE" dirty="0"/>
              <a:t>Flow: </a:t>
            </a:r>
            <a:r>
              <a:rPr lang="de-DE" b="1" dirty="0"/>
              <a:t>420 L/h</a:t>
            </a:r>
            <a:r>
              <a:rPr lang="de-DE" dirty="0"/>
              <a:t> </a:t>
            </a:r>
          </a:p>
          <a:p>
            <a:endParaRPr lang="de-DE" dirty="0"/>
          </a:p>
          <a:p>
            <a:r>
              <a:rPr lang="de-DE" dirty="0" err="1"/>
              <a:t>What</a:t>
            </a:r>
            <a:r>
              <a:rPr lang="de-DE" dirty="0"/>
              <a:t> </a:t>
            </a:r>
            <a:r>
              <a:rPr lang="de-DE" dirty="0" err="1"/>
              <a:t>is</a:t>
            </a:r>
            <a:r>
              <a:rPr lang="de-DE" dirty="0"/>
              <a:t> </a:t>
            </a:r>
            <a:r>
              <a:rPr lang="de-DE" dirty="0" err="1"/>
              <a:t>the</a:t>
            </a:r>
            <a:r>
              <a:rPr lang="de-DE" dirty="0"/>
              <a:t> ΔT? </a:t>
            </a:r>
          </a:p>
          <a:p>
            <a:r>
              <a:rPr lang="de-DE" dirty="0" err="1"/>
              <a:t>Calculate</a:t>
            </a:r>
            <a:r>
              <a:rPr lang="de-DE" dirty="0"/>
              <a:t> </a:t>
            </a:r>
            <a:r>
              <a:rPr lang="de-DE" dirty="0" err="1"/>
              <a:t>heating</a:t>
            </a:r>
            <a:r>
              <a:rPr lang="de-DE" dirty="0"/>
              <a:t> power in kW. </a:t>
            </a:r>
          </a:p>
          <a:p>
            <a:r>
              <a:rPr lang="de-DE" dirty="0" err="1"/>
              <a:t>What</a:t>
            </a:r>
            <a:r>
              <a:rPr lang="de-DE" dirty="0"/>
              <a:t> </a:t>
            </a:r>
            <a:r>
              <a:rPr lang="de-DE" dirty="0" err="1"/>
              <a:t>might</a:t>
            </a:r>
            <a:r>
              <a:rPr lang="de-DE" dirty="0"/>
              <a:t> </a:t>
            </a:r>
            <a:r>
              <a:rPr lang="de-DE" dirty="0" err="1"/>
              <a:t>the</a:t>
            </a:r>
            <a:r>
              <a:rPr lang="de-DE" dirty="0"/>
              <a:t> </a:t>
            </a:r>
            <a:r>
              <a:rPr lang="de-DE" dirty="0" err="1"/>
              <a:t>small</a:t>
            </a:r>
            <a:r>
              <a:rPr lang="de-DE" dirty="0"/>
              <a:t> ΔT </a:t>
            </a:r>
            <a:r>
              <a:rPr lang="de-DE" dirty="0" err="1"/>
              <a:t>indicate</a:t>
            </a:r>
            <a:r>
              <a:rPr lang="de-DE" dirty="0"/>
              <a:t>? </a:t>
            </a:r>
          </a:p>
          <a:p>
            <a:r>
              <a:rPr lang="de-DE" dirty="0" err="1"/>
              <a:t>What</a:t>
            </a:r>
            <a:r>
              <a:rPr lang="de-DE" dirty="0"/>
              <a:t> additional </a:t>
            </a:r>
            <a:r>
              <a:rPr lang="de-DE" dirty="0" err="1"/>
              <a:t>information</a:t>
            </a:r>
            <a:r>
              <a:rPr lang="de-DE" dirty="0"/>
              <a:t> </a:t>
            </a:r>
            <a:r>
              <a:rPr lang="de-DE" dirty="0" err="1"/>
              <a:t>would</a:t>
            </a:r>
            <a:r>
              <a:rPr lang="de-DE" dirty="0"/>
              <a:t> </a:t>
            </a:r>
            <a:r>
              <a:rPr lang="de-DE" dirty="0" err="1"/>
              <a:t>you</a:t>
            </a:r>
            <a:r>
              <a:rPr lang="de-DE" dirty="0"/>
              <a:t> </a:t>
            </a:r>
            <a:r>
              <a:rPr lang="de-DE" dirty="0" err="1"/>
              <a:t>request</a:t>
            </a:r>
            <a:r>
              <a:rPr lang="de-DE" dirty="0"/>
              <a:t>?</a:t>
            </a:r>
          </a:p>
        </p:txBody>
      </p:sp>
      <p:sp>
        <p:nvSpPr>
          <p:cNvPr id="4" name="TextBox 3">
            <a:extLst>
              <a:ext uri="{FF2B5EF4-FFF2-40B4-BE49-F238E27FC236}">
                <a16:creationId xmlns:a16="http://schemas.microsoft.com/office/drawing/2014/main" id="{954ECFE4-C52D-C045-19C4-FB16492CC270}"/>
              </a:ext>
            </a:extLst>
          </p:cNvPr>
          <p:cNvSpPr txBox="1"/>
          <p:nvPr/>
        </p:nvSpPr>
        <p:spPr>
          <a:xfrm>
            <a:off x="7879404" y="3200535"/>
            <a:ext cx="3658546" cy="2658869"/>
          </a:xfrm>
          <a:prstGeom prst="rect">
            <a:avLst/>
          </a:prstGeom>
          <a:noFill/>
        </p:spPr>
        <p:txBody>
          <a:bodyPr wrap="square" rtlCol="0">
            <a:spAutoFit/>
          </a:bodyPr>
          <a:lstStyle/>
          <a:p>
            <a:r>
              <a:rPr lang="en-US" dirty="0"/>
              <a:t>Answers: </a:t>
            </a:r>
          </a:p>
          <a:p>
            <a:pPr marL="285750" indent="-285750">
              <a:buFont typeface="Arial" panose="020B0604020202020204" pitchFamily="34" charset="0"/>
              <a:buChar char="•"/>
            </a:pPr>
            <a:r>
              <a:rPr lang="de-DE" dirty="0"/>
              <a:t>ΔT </a:t>
            </a:r>
            <a:r>
              <a:rPr lang="de-DE" dirty="0" err="1"/>
              <a:t>is</a:t>
            </a:r>
            <a:r>
              <a:rPr lang="de-DE" dirty="0"/>
              <a:t> </a:t>
            </a:r>
            <a:r>
              <a:rPr lang="de-DE" b="1" dirty="0"/>
              <a:t>4°C</a:t>
            </a:r>
            <a:r>
              <a:rPr lang="de-DE" dirty="0"/>
              <a:t>. </a:t>
            </a:r>
          </a:p>
          <a:p>
            <a:pPr marL="285750" indent="-285750">
              <a:buFont typeface="Arial" panose="020B0604020202020204" pitchFamily="34" charset="0"/>
              <a:buChar char="•"/>
            </a:pPr>
            <a:r>
              <a:rPr lang="de-DE" dirty="0"/>
              <a:t>1.95 kW</a:t>
            </a:r>
          </a:p>
          <a:p>
            <a:pPr marL="285750" lvl="0" indent="-285750">
              <a:buFont typeface="Arial" panose="020B0604020202020204" pitchFamily="34" charset="0"/>
              <a:buChar char="•"/>
            </a:pPr>
            <a:r>
              <a:rPr lang="en-US" dirty="0"/>
              <a:t>The small ΔT may indicate excessive or poorly controlled flow, a bypass/keep-warm condition, weak heat extraction, an inappropriate control setting, or a measurement problem.</a:t>
            </a:r>
            <a:endParaRPr lang="de-DE" dirty="0"/>
          </a:p>
          <a:p>
            <a:pPr marL="285750" lvl="0" indent="-285750">
              <a:buFont typeface="Arial" panose="020B0604020202020204" pitchFamily="34" charset="0"/>
              <a:buChar char="•"/>
            </a:pPr>
            <a:r>
              <a:rPr lang="en-US" dirty="0"/>
              <a:t>Request the current demand and operating mode, time trends, valve and pump status, keep-warm schedule, design flow/ΔT, meter and sensor installation checks, and commissioning records.</a:t>
            </a:r>
            <a:endParaRPr lang="de-DE" dirty="0"/>
          </a:p>
        </p:txBody>
      </p:sp>
    </p:spTree>
    <p:extLst>
      <p:ext uri="{BB962C8B-B14F-4D97-AF65-F5344CB8AC3E}">
        <p14:creationId xmlns:p14="http://schemas.microsoft.com/office/powerpoint/2010/main" val="30869496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259B8471-04D3-9F4E-82BB-AEB6E1AC3D1D}"/>
              </a:ext>
            </a:extLst>
          </p:cNvPr>
          <p:cNvSpPr>
            <a:spLocks noGrp="1"/>
          </p:cNvSpPr>
          <p:nvPr>
            <p:ph type="body" sz="quarter" idx="30"/>
          </p:nvPr>
        </p:nvSpPr>
        <p:spPr/>
        <p:txBody>
          <a:bodyPr/>
          <a:lstStyle/>
          <a:p>
            <a:r>
              <a:rPr lang="de-DE" sz="3200" dirty="0" err="1"/>
              <a:t>Four</a:t>
            </a:r>
            <a:r>
              <a:rPr lang="de-DE" sz="3200" dirty="0"/>
              <a:t> </a:t>
            </a:r>
            <a:r>
              <a:rPr lang="de-DE" sz="3200" dirty="0" err="1"/>
              <a:t>rules</a:t>
            </a:r>
            <a:r>
              <a:rPr lang="de-DE" sz="3200" dirty="0"/>
              <a:t> </a:t>
            </a:r>
            <a:r>
              <a:rPr lang="de-DE" sz="3200" dirty="0" err="1"/>
              <a:t>for</a:t>
            </a:r>
            <a:r>
              <a:rPr lang="de-DE" sz="3200" dirty="0"/>
              <a:t> </a:t>
            </a:r>
            <a:r>
              <a:rPr lang="de-DE" sz="3200" dirty="0" err="1"/>
              <a:t>accepting</a:t>
            </a:r>
            <a:r>
              <a:rPr lang="de-DE" sz="3200" dirty="0"/>
              <a:t> a </a:t>
            </a:r>
            <a:r>
              <a:rPr lang="de-DE" sz="3200" dirty="0" err="1"/>
              <a:t>heat</a:t>
            </a:r>
            <a:r>
              <a:rPr lang="de-DE" sz="3200" dirty="0"/>
              <a:t>-network interface</a:t>
            </a:r>
          </a:p>
        </p:txBody>
      </p:sp>
      <p:sp>
        <p:nvSpPr>
          <p:cNvPr id="12" name="Text Placeholder 11">
            <a:extLst>
              <a:ext uri="{FF2B5EF4-FFF2-40B4-BE49-F238E27FC236}">
                <a16:creationId xmlns:a16="http://schemas.microsoft.com/office/drawing/2014/main" id="{D8CCD757-F64B-C54D-8552-D12AA00A92AD}"/>
              </a:ext>
            </a:extLst>
          </p:cNvPr>
          <p:cNvSpPr>
            <a:spLocks noGrp="1"/>
          </p:cNvSpPr>
          <p:nvPr>
            <p:ph type="body" sz="quarter" idx="48"/>
          </p:nvPr>
        </p:nvSpPr>
        <p:spPr>
          <a:xfrm>
            <a:off x="237655" y="1963470"/>
            <a:ext cx="11954345" cy="3775077"/>
          </a:xfrm>
        </p:spPr>
        <p:txBody>
          <a:bodyPr lIns="91440" tIns="45720" rIns="91440" bIns="45720" numCol="1" spcCol="288000" anchor="t">
            <a:noAutofit/>
          </a:bodyPr>
          <a:lstStyle/>
          <a:p>
            <a:pPr marL="457200" indent="-457200">
              <a:buFont typeface="+mj-lt"/>
              <a:buAutoNum type="arabicPeriod"/>
            </a:pPr>
            <a:r>
              <a:rPr lang="de-DE" b="1" dirty="0" err="1"/>
              <a:t>Identify</a:t>
            </a:r>
            <a:r>
              <a:rPr lang="de-DE" b="1" dirty="0"/>
              <a:t> </a:t>
            </a:r>
            <a:r>
              <a:rPr lang="de-DE" b="1" dirty="0" err="1"/>
              <a:t>the</a:t>
            </a:r>
            <a:r>
              <a:rPr lang="de-DE" b="1" dirty="0"/>
              <a:t> </a:t>
            </a:r>
            <a:r>
              <a:rPr lang="de-DE" b="1" dirty="0" err="1"/>
              <a:t>arrangement</a:t>
            </a:r>
            <a:br>
              <a:rPr lang="de-DE" dirty="0"/>
            </a:br>
            <a:r>
              <a:rPr lang="de-DE" dirty="0" err="1"/>
              <a:t>Direct</a:t>
            </a:r>
            <a:r>
              <a:rPr lang="de-DE" dirty="0"/>
              <a:t> </a:t>
            </a:r>
            <a:r>
              <a:rPr lang="de-DE" dirty="0" err="1"/>
              <a:t>or</a:t>
            </a:r>
            <a:r>
              <a:rPr lang="de-DE" dirty="0"/>
              <a:t> </a:t>
            </a:r>
            <a:r>
              <a:rPr lang="de-DE" dirty="0" err="1"/>
              <a:t>indirect</a:t>
            </a:r>
            <a:r>
              <a:rPr lang="de-DE" dirty="0"/>
              <a:t>; building-level </a:t>
            </a:r>
            <a:r>
              <a:rPr lang="de-DE" dirty="0" err="1"/>
              <a:t>or</a:t>
            </a:r>
            <a:r>
              <a:rPr lang="de-DE" dirty="0"/>
              <a:t> </a:t>
            </a:r>
            <a:r>
              <a:rPr lang="de-DE" dirty="0" err="1"/>
              <a:t>dwelling</a:t>
            </a:r>
            <a:r>
              <a:rPr lang="de-DE" dirty="0"/>
              <a:t>-level. </a:t>
            </a:r>
          </a:p>
          <a:p>
            <a:pPr marL="457200" indent="-457200">
              <a:buFont typeface="+mj-lt"/>
              <a:buAutoNum type="arabicPeriod"/>
            </a:pPr>
            <a:r>
              <a:rPr lang="de-DE" b="1" dirty="0"/>
              <a:t>Follow </a:t>
            </a:r>
            <a:r>
              <a:rPr lang="de-DE" b="1" dirty="0" err="1"/>
              <a:t>the</a:t>
            </a:r>
            <a:r>
              <a:rPr lang="de-DE" b="1" dirty="0"/>
              <a:t> </a:t>
            </a:r>
            <a:r>
              <a:rPr lang="de-DE" b="1" dirty="0" err="1"/>
              <a:t>flow</a:t>
            </a:r>
            <a:r>
              <a:rPr lang="de-DE" b="1" dirty="0"/>
              <a:t> </a:t>
            </a:r>
            <a:r>
              <a:rPr lang="de-DE" b="1" dirty="0" err="1"/>
              <a:t>path</a:t>
            </a:r>
            <a:br>
              <a:rPr lang="de-DE" dirty="0"/>
            </a:br>
            <a:r>
              <a:rPr lang="de-DE" dirty="0" err="1"/>
              <a:t>Confirm</a:t>
            </a:r>
            <a:r>
              <a:rPr lang="de-DE" dirty="0"/>
              <a:t> </a:t>
            </a:r>
            <a:r>
              <a:rPr lang="de-DE" dirty="0" err="1"/>
              <a:t>components</a:t>
            </a:r>
            <a:r>
              <a:rPr lang="de-DE" dirty="0"/>
              <a:t>, </a:t>
            </a:r>
            <a:r>
              <a:rPr lang="de-DE" dirty="0" err="1"/>
              <a:t>direction</a:t>
            </a:r>
            <a:r>
              <a:rPr lang="de-DE" dirty="0"/>
              <a:t>, </a:t>
            </a:r>
            <a:r>
              <a:rPr lang="de-DE" dirty="0" err="1"/>
              <a:t>sensors</a:t>
            </a:r>
            <a:r>
              <a:rPr lang="de-DE" dirty="0"/>
              <a:t> and </a:t>
            </a:r>
            <a:r>
              <a:rPr lang="de-DE" dirty="0" err="1"/>
              <a:t>measurement</a:t>
            </a:r>
            <a:r>
              <a:rPr lang="de-DE" dirty="0"/>
              <a:t> </a:t>
            </a:r>
            <a:r>
              <a:rPr lang="de-DE" dirty="0" err="1"/>
              <a:t>boundary</a:t>
            </a:r>
            <a:r>
              <a:rPr lang="de-DE" dirty="0"/>
              <a:t>. </a:t>
            </a:r>
          </a:p>
          <a:p>
            <a:pPr marL="457200" indent="-457200">
              <a:buFont typeface="+mj-lt"/>
              <a:buAutoNum type="arabicPeriod"/>
            </a:pPr>
            <a:r>
              <a:rPr lang="de-DE" b="1" dirty="0"/>
              <a:t>Check </a:t>
            </a:r>
            <a:r>
              <a:rPr lang="de-DE" b="1" dirty="0" err="1"/>
              <a:t>operation</a:t>
            </a:r>
            <a:r>
              <a:rPr lang="de-DE" b="1" dirty="0"/>
              <a:t> in </a:t>
            </a:r>
            <a:r>
              <a:rPr lang="de-DE" b="1" dirty="0" err="1"/>
              <a:t>context</a:t>
            </a:r>
            <a:br>
              <a:rPr lang="de-DE" dirty="0"/>
            </a:br>
            <a:r>
              <a:rPr lang="de-DE" dirty="0"/>
              <a:t>Readings </a:t>
            </a:r>
            <a:r>
              <a:rPr lang="de-DE" dirty="0" err="1"/>
              <a:t>must</a:t>
            </a:r>
            <a:r>
              <a:rPr lang="de-DE" dirty="0"/>
              <a:t> </a:t>
            </a:r>
            <a:r>
              <a:rPr lang="de-DE" dirty="0" err="1"/>
              <a:t>be</a:t>
            </a:r>
            <a:r>
              <a:rPr lang="de-DE" dirty="0"/>
              <a:t> plausible </a:t>
            </a:r>
            <a:r>
              <a:rPr lang="de-DE" dirty="0" err="1"/>
              <a:t>for</a:t>
            </a:r>
            <a:r>
              <a:rPr lang="de-DE" dirty="0"/>
              <a:t> </a:t>
            </a:r>
            <a:r>
              <a:rPr lang="de-DE" dirty="0" err="1"/>
              <a:t>the</a:t>
            </a:r>
            <a:r>
              <a:rPr lang="de-DE" dirty="0"/>
              <a:t> </a:t>
            </a:r>
            <a:r>
              <a:rPr lang="de-DE" dirty="0" err="1"/>
              <a:t>current</a:t>
            </a:r>
            <a:r>
              <a:rPr lang="de-DE" dirty="0"/>
              <a:t> </a:t>
            </a:r>
            <a:r>
              <a:rPr lang="de-DE" dirty="0" err="1"/>
              <a:t>demand</a:t>
            </a:r>
            <a:r>
              <a:rPr lang="de-DE" dirty="0"/>
              <a:t> and </a:t>
            </a:r>
            <a:r>
              <a:rPr lang="de-DE" dirty="0" err="1"/>
              <a:t>operating</a:t>
            </a:r>
            <a:r>
              <a:rPr lang="de-DE" dirty="0"/>
              <a:t> </a:t>
            </a:r>
            <a:r>
              <a:rPr lang="de-DE" dirty="0" err="1"/>
              <a:t>mode</a:t>
            </a:r>
            <a:r>
              <a:rPr lang="de-DE" dirty="0"/>
              <a:t>. </a:t>
            </a:r>
          </a:p>
          <a:p>
            <a:pPr marL="457200" indent="-457200">
              <a:buFont typeface="+mj-lt"/>
              <a:buAutoNum type="arabicPeriod"/>
            </a:pPr>
            <a:r>
              <a:rPr lang="de-DE" b="1" dirty="0" err="1"/>
              <a:t>Require</a:t>
            </a:r>
            <a:r>
              <a:rPr lang="de-DE" b="1" dirty="0"/>
              <a:t> </a:t>
            </a:r>
            <a:r>
              <a:rPr lang="de-DE" b="1" dirty="0" err="1"/>
              <a:t>traceable</a:t>
            </a:r>
            <a:r>
              <a:rPr lang="de-DE" b="1" dirty="0"/>
              <a:t> </a:t>
            </a:r>
            <a:r>
              <a:rPr lang="de-DE" b="1" dirty="0" err="1"/>
              <a:t>evidence</a:t>
            </a:r>
            <a:br>
              <a:rPr lang="de-DE" dirty="0"/>
            </a:br>
            <a:r>
              <a:rPr lang="de-DE" dirty="0"/>
              <a:t>Design, </a:t>
            </a:r>
            <a:r>
              <a:rPr lang="de-DE" dirty="0" err="1"/>
              <a:t>installation</a:t>
            </a:r>
            <a:r>
              <a:rPr lang="de-DE" dirty="0"/>
              <a:t>, </a:t>
            </a:r>
            <a:r>
              <a:rPr lang="de-DE" dirty="0" err="1"/>
              <a:t>testing</a:t>
            </a:r>
            <a:r>
              <a:rPr lang="de-DE" dirty="0"/>
              <a:t>, final </a:t>
            </a:r>
            <a:r>
              <a:rPr lang="de-DE" dirty="0" err="1"/>
              <a:t>settings</a:t>
            </a:r>
            <a:r>
              <a:rPr lang="de-DE" dirty="0"/>
              <a:t> and </a:t>
            </a:r>
            <a:r>
              <a:rPr lang="de-DE" dirty="0" err="1"/>
              <a:t>defect</a:t>
            </a:r>
            <a:r>
              <a:rPr lang="de-DE" dirty="0"/>
              <a:t> </a:t>
            </a:r>
            <a:r>
              <a:rPr lang="de-DE" dirty="0" err="1"/>
              <a:t>closure</a:t>
            </a:r>
            <a:r>
              <a:rPr lang="de-DE" dirty="0"/>
              <a:t> </a:t>
            </a:r>
            <a:r>
              <a:rPr lang="de-DE" dirty="0" err="1"/>
              <a:t>must</a:t>
            </a:r>
            <a:r>
              <a:rPr lang="de-DE" dirty="0"/>
              <a:t> </a:t>
            </a:r>
            <a:r>
              <a:rPr lang="de-DE" dirty="0" err="1"/>
              <a:t>agree</a:t>
            </a:r>
            <a:r>
              <a:rPr lang="de-DE" dirty="0"/>
              <a:t>.</a:t>
            </a:r>
          </a:p>
          <a:p>
            <a:r>
              <a:rPr lang="en-US" b="1" dirty="0"/>
              <a:t>A system should not be accepted only because it appears to work. </a:t>
            </a:r>
          </a:p>
          <a:p>
            <a:r>
              <a:rPr lang="en-US" b="1" dirty="0"/>
              <a:t>The drawing, the installed equipment and the measured </a:t>
            </a:r>
            <a:r>
              <a:rPr lang="en-US" b="1" dirty="0" err="1"/>
              <a:t>behaviour</a:t>
            </a:r>
            <a:r>
              <a:rPr lang="en-US" b="1" dirty="0"/>
              <a:t> must tell the same story.</a:t>
            </a:r>
            <a:endParaRPr lang="de-DE" dirty="0"/>
          </a:p>
        </p:txBody>
      </p:sp>
      <p:sp>
        <p:nvSpPr>
          <p:cNvPr id="14" name="Slide Number Placeholder 22">
            <a:extLst>
              <a:ext uri="{FF2B5EF4-FFF2-40B4-BE49-F238E27FC236}">
                <a16:creationId xmlns:a16="http://schemas.microsoft.com/office/drawing/2014/main" id="{DB21C841-77D2-274A-BA4C-84A809F06940}"/>
              </a:ext>
            </a:extLst>
          </p:cNvPr>
          <p:cNvSpPr>
            <a:spLocks noGrp="1"/>
          </p:cNvSpPr>
          <p:nvPr>
            <p:ph type="sldNum" sz="quarter" idx="4294967295"/>
          </p:nvPr>
        </p:nvSpPr>
        <p:spPr>
          <a:xfrm>
            <a:off x="11615738" y="11445875"/>
            <a:ext cx="576262" cy="428625"/>
          </a:xfrm>
          <a:prstGeom prst="rect">
            <a:avLst/>
          </a:prstGeom>
        </p:spPr>
        <p:txBody>
          <a:bodyPr/>
          <a:lstStyle/>
          <a:p>
            <a:fld id="{CB2079F2-58AF-ED44-82D7-E04B2F6FD686}" type="slidenum">
              <a:rPr lang="en-US" smtClean="0"/>
              <a:pPr/>
              <a:t>25</a:t>
            </a:fld>
            <a:endParaRPr lang="en-US"/>
          </a:p>
        </p:txBody>
      </p:sp>
      <p:grpSp>
        <p:nvGrpSpPr>
          <p:cNvPr id="2" name="Graphic 40">
            <a:extLst>
              <a:ext uri="{FF2B5EF4-FFF2-40B4-BE49-F238E27FC236}">
                <a16:creationId xmlns:a16="http://schemas.microsoft.com/office/drawing/2014/main" id="{E1AC8E19-B320-79B6-2CD6-494688DB2A86}"/>
              </a:ext>
            </a:extLst>
          </p:cNvPr>
          <p:cNvGrpSpPr/>
          <p:nvPr/>
        </p:nvGrpSpPr>
        <p:grpSpPr>
          <a:xfrm>
            <a:off x="8340607" y="3165612"/>
            <a:ext cx="5008963" cy="3105792"/>
            <a:chOff x="-3997860" y="6017904"/>
            <a:chExt cx="935163" cy="579845"/>
          </a:xfrm>
          <a:solidFill>
            <a:schemeClr val="bg1">
              <a:alpha val="14000"/>
            </a:schemeClr>
          </a:solidFill>
        </p:grpSpPr>
        <p:sp>
          <p:nvSpPr>
            <p:cNvPr id="3" name="Freeform 2">
              <a:extLst>
                <a:ext uri="{FF2B5EF4-FFF2-40B4-BE49-F238E27FC236}">
                  <a16:creationId xmlns:a16="http://schemas.microsoft.com/office/drawing/2014/main" id="{FAB31A52-B89F-7529-049A-5E9B8BFD3843}"/>
                </a:ext>
              </a:extLst>
            </p:cNvPr>
            <p:cNvSpPr/>
            <p:nvPr/>
          </p:nvSpPr>
          <p:spPr>
            <a:xfrm>
              <a:off x="-3997860" y="6116440"/>
              <a:ext cx="759344" cy="191386"/>
            </a:xfrm>
            <a:custGeom>
              <a:avLst/>
              <a:gdLst>
                <a:gd name="connsiteX0" fmla="*/ 659556 w 759344"/>
                <a:gd name="connsiteY0" fmla="*/ 55900 h 191386"/>
                <a:gd name="connsiteX1" fmla="*/ 0 w 759344"/>
                <a:gd name="connsiteY1" fmla="*/ 81482 h 191386"/>
                <a:gd name="connsiteX2" fmla="*/ 407708 w 759344"/>
                <a:gd name="connsiteY2" fmla="*/ 125065 h 191386"/>
                <a:gd name="connsiteX3" fmla="*/ 759345 w 759344"/>
                <a:gd name="connsiteY3" fmla="*/ 191387 h 191386"/>
                <a:gd name="connsiteX4" fmla="*/ 759345 w 759344"/>
                <a:gd name="connsiteY4" fmla="*/ 114643 h 191386"/>
                <a:gd name="connsiteX5" fmla="*/ 660507 w 759344"/>
                <a:gd name="connsiteY5" fmla="*/ 0 h 191386"/>
                <a:gd name="connsiteX6" fmla="*/ 660507 w 759344"/>
                <a:gd name="connsiteY6" fmla="*/ 56848 h 191386"/>
                <a:gd name="connsiteX7" fmla="*/ 660507 w 759344"/>
                <a:gd name="connsiteY7" fmla="*/ 56848 h 1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344" h="191386">
                  <a:moveTo>
                    <a:pt x="659556" y="55900"/>
                  </a:moveTo>
                  <a:cubicBezTo>
                    <a:pt x="304118" y="-28424"/>
                    <a:pt x="218585" y="209389"/>
                    <a:pt x="0" y="81482"/>
                  </a:cubicBezTo>
                  <a:cubicBezTo>
                    <a:pt x="132101" y="216021"/>
                    <a:pt x="252798" y="157278"/>
                    <a:pt x="407708" y="125065"/>
                  </a:cubicBezTo>
                  <a:cubicBezTo>
                    <a:pt x="538859" y="98536"/>
                    <a:pt x="670961" y="133592"/>
                    <a:pt x="759345" y="191387"/>
                  </a:cubicBezTo>
                  <a:lnTo>
                    <a:pt x="759345" y="114643"/>
                  </a:lnTo>
                  <a:cubicBezTo>
                    <a:pt x="756494" y="38846"/>
                    <a:pt x="726082" y="1895"/>
                    <a:pt x="660507" y="0"/>
                  </a:cubicBezTo>
                  <a:lnTo>
                    <a:pt x="660507" y="56848"/>
                  </a:lnTo>
                  <a:lnTo>
                    <a:pt x="660507" y="56848"/>
                  </a:lnTo>
                  <a:close/>
                </a:path>
              </a:pathLst>
            </a:custGeom>
            <a:grpFill/>
            <a:ln w="9493" cap="flat">
              <a:noFill/>
              <a:prstDash val="solid"/>
              <a:miter/>
            </a:ln>
          </p:spPr>
          <p:txBody>
            <a:bodyPr rtlCol="0" anchor="ctr"/>
            <a:lstStyle/>
            <a:p>
              <a:endParaRPr lang="en-US"/>
            </a:p>
          </p:txBody>
        </p:sp>
        <p:sp>
          <p:nvSpPr>
            <p:cNvPr id="4" name="Freeform 3">
              <a:extLst>
                <a:ext uri="{FF2B5EF4-FFF2-40B4-BE49-F238E27FC236}">
                  <a16:creationId xmlns:a16="http://schemas.microsoft.com/office/drawing/2014/main" id="{2B95FFEA-445C-F913-74D4-BD52DFE416DA}"/>
                </a:ext>
              </a:extLst>
            </p:cNvPr>
            <p:cNvSpPr/>
            <p:nvPr/>
          </p:nvSpPr>
          <p:spPr>
            <a:xfrm>
              <a:off x="-3821092" y="6017904"/>
              <a:ext cx="582576" cy="213178"/>
            </a:xfrm>
            <a:custGeom>
              <a:avLst/>
              <a:gdLst>
                <a:gd name="connsiteX0" fmla="*/ 98838 w 582576"/>
                <a:gd name="connsiteY0" fmla="*/ 98536 h 213178"/>
                <a:gd name="connsiteX1" fmla="*/ 483738 w 582576"/>
                <a:gd name="connsiteY1" fmla="*/ 98536 h 213178"/>
                <a:gd name="connsiteX2" fmla="*/ 582576 w 582576"/>
                <a:gd name="connsiteY2" fmla="*/ 213179 h 213178"/>
                <a:gd name="connsiteX3" fmla="*/ 582576 w 582576"/>
                <a:gd name="connsiteY3" fmla="*/ 0 h 213178"/>
                <a:gd name="connsiteX4" fmla="*/ 0 w 582576"/>
                <a:gd name="connsiteY4" fmla="*/ 0 h 213178"/>
                <a:gd name="connsiteX5" fmla="*/ 0 w 582576"/>
                <a:gd name="connsiteY5" fmla="*/ 194229 h 213178"/>
                <a:gd name="connsiteX6" fmla="*/ 98838 w 582576"/>
                <a:gd name="connsiteY6" fmla="*/ 161068 h 213178"/>
                <a:gd name="connsiteX7" fmla="*/ 98838 w 582576"/>
                <a:gd name="connsiteY7" fmla="*/ 98536 h 213178"/>
                <a:gd name="connsiteX8" fmla="*/ 98838 w 582576"/>
                <a:gd name="connsiteY8" fmla="*/ 98536 h 213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576" h="213178">
                  <a:moveTo>
                    <a:pt x="98838" y="98536"/>
                  </a:moveTo>
                  <a:lnTo>
                    <a:pt x="483738" y="98536"/>
                  </a:lnTo>
                  <a:cubicBezTo>
                    <a:pt x="550264" y="100431"/>
                    <a:pt x="579725" y="137382"/>
                    <a:pt x="582576" y="213179"/>
                  </a:cubicBezTo>
                  <a:lnTo>
                    <a:pt x="582576" y="0"/>
                  </a:lnTo>
                  <a:lnTo>
                    <a:pt x="0" y="0"/>
                  </a:lnTo>
                  <a:lnTo>
                    <a:pt x="0" y="194229"/>
                  </a:lnTo>
                  <a:cubicBezTo>
                    <a:pt x="38965" y="183807"/>
                    <a:pt x="72228" y="172438"/>
                    <a:pt x="98838" y="161068"/>
                  </a:cubicBezTo>
                  <a:lnTo>
                    <a:pt x="98838" y="98536"/>
                  </a:lnTo>
                  <a:lnTo>
                    <a:pt x="98838" y="98536"/>
                  </a:lnTo>
                  <a:close/>
                </a:path>
              </a:pathLst>
            </a:custGeom>
            <a:grpFill/>
            <a:ln w="9493" cap="flat">
              <a:noFill/>
              <a:prstDash val="solid"/>
              <a:miter/>
            </a:ln>
          </p:spPr>
          <p:txBody>
            <a:bodyPr rtlCol="0" anchor="ctr"/>
            <a:lstStyle/>
            <a:p>
              <a:endParaRPr lang="en-US"/>
            </a:p>
          </p:txBody>
        </p:sp>
        <p:sp>
          <p:nvSpPr>
            <p:cNvPr id="5" name="Freeform 4">
              <a:extLst>
                <a:ext uri="{FF2B5EF4-FFF2-40B4-BE49-F238E27FC236}">
                  <a16:creationId xmlns:a16="http://schemas.microsoft.com/office/drawing/2014/main" id="{C8D88BF5-4C6B-80A6-B88A-BA13AE115846}"/>
                </a:ext>
              </a:extLst>
            </p:cNvPr>
            <p:cNvSpPr/>
            <p:nvPr/>
          </p:nvSpPr>
          <p:spPr>
            <a:xfrm>
              <a:off x="-3821092" y="6306880"/>
              <a:ext cx="758394" cy="191386"/>
            </a:xfrm>
            <a:custGeom>
              <a:avLst/>
              <a:gdLst>
                <a:gd name="connsiteX0" fmla="*/ 98838 w 758394"/>
                <a:gd name="connsiteY0" fmla="*/ 135487 h 191386"/>
                <a:gd name="connsiteX1" fmla="*/ 758395 w 758394"/>
                <a:gd name="connsiteY1" fmla="*/ 110853 h 191386"/>
                <a:gd name="connsiteX2" fmla="*/ 351637 w 758394"/>
                <a:gd name="connsiteY2" fmla="*/ 66322 h 191386"/>
                <a:gd name="connsiteX3" fmla="*/ 0 w 758394"/>
                <a:gd name="connsiteY3" fmla="*/ 0 h 191386"/>
                <a:gd name="connsiteX4" fmla="*/ 0 w 758394"/>
                <a:gd name="connsiteY4" fmla="*/ 77692 h 191386"/>
                <a:gd name="connsiteX5" fmla="*/ 98838 w 758394"/>
                <a:gd name="connsiteY5" fmla="*/ 191387 h 191386"/>
                <a:gd name="connsiteX6" fmla="*/ 98838 w 758394"/>
                <a:gd name="connsiteY6" fmla="*/ 134539 h 191386"/>
                <a:gd name="connsiteX7" fmla="*/ 98838 w 758394"/>
                <a:gd name="connsiteY7" fmla="*/ 134539 h 1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94" h="191386">
                  <a:moveTo>
                    <a:pt x="98838" y="135487"/>
                  </a:moveTo>
                  <a:cubicBezTo>
                    <a:pt x="454276" y="219811"/>
                    <a:pt x="539810" y="-18002"/>
                    <a:pt x="758395" y="110853"/>
                  </a:cubicBezTo>
                  <a:cubicBezTo>
                    <a:pt x="626293" y="-23687"/>
                    <a:pt x="506547" y="35056"/>
                    <a:pt x="351637" y="66322"/>
                  </a:cubicBezTo>
                  <a:cubicBezTo>
                    <a:pt x="220486" y="92851"/>
                    <a:pt x="88384" y="58743"/>
                    <a:pt x="0" y="0"/>
                  </a:cubicBezTo>
                  <a:lnTo>
                    <a:pt x="0" y="77692"/>
                  </a:lnTo>
                  <a:cubicBezTo>
                    <a:pt x="1901" y="153489"/>
                    <a:pt x="32313" y="189492"/>
                    <a:pt x="98838" y="191387"/>
                  </a:cubicBezTo>
                  <a:lnTo>
                    <a:pt x="98838" y="134539"/>
                  </a:lnTo>
                  <a:lnTo>
                    <a:pt x="98838" y="134539"/>
                  </a:lnTo>
                  <a:close/>
                </a:path>
              </a:pathLst>
            </a:custGeom>
            <a:grpFill/>
            <a:ln w="9493"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61FAFEC1-3831-DE9A-BD84-C83A78496B4D}"/>
                </a:ext>
              </a:extLst>
            </p:cNvPr>
            <p:cNvSpPr/>
            <p:nvPr/>
          </p:nvSpPr>
          <p:spPr>
            <a:xfrm>
              <a:off x="-3822042" y="6385519"/>
              <a:ext cx="582576" cy="212231"/>
            </a:xfrm>
            <a:custGeom>
              <a:avLst/>
              <a:gdLst>
                <a:gd name="connsiteX0" fmla="*/ 483738 w 582576"/>
                <a:gd name="connsiteY0" fmla="*/ 113695 h 212231"/>
                <a:gd name="connsiteX1" fmla="*/ 98838 w 582576"/>
                <a:gd name="connsiteY1" fmla="*/ 113695 h 212231"/>
                <a:gd name="connsiteX2" fmla="*/ 0 w 582576"/>
                <a:gd name="connsiteY2" fmla="*/ 0 h 212231"/>
                <a:gd name="connsiteX3" fmla="*/ 0 w 582576"/>
                <a:gd name="connsiteY3" fmla="*/ 212231 h 212231"/>
                <a:gd name="connsiteX4" fmla="*/ 582576 w 582576"/>
                <a:gd name="connsiteY4" fmla="*/ 212231 h 212231"/>
                <a:gd name="connsiteX5" fmla="*/ 582576 w 582576"/>
                <a:gd name="connsiteY5" fmla="*/ 18949 h 212231"/>
                <a:gd name="connsiteX6" fmla="*/ 483738 w 582576"/>
                <a:gd name="connsiteY6" fmla="*/ 52110 h 212231"/>
                <a:gd name="connsiteX7" fmla="*/ 483738 w 582576"/>
                <a:gd name="connsiteY7" fmla="*/ 113695 h 212231"/>
                <a:gd name="connsiteX8" fmla="*/ 483738 w 582576"/>
                <a:gd name="connsiteY8" fmla="*/ 113695 h 212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576" h="212231">
                  <a:moveTo>
                    <a:pt x="483738" y="113695"/>
                  </a:moveTo>
                  <a:lnTo>
                    <a:pt x="98838" y="113695"/>
                  </a:lnTo>
                  <a:cubicBezTo>
                    <a:pt x="32313" y="111800"/>
                    <a:pt x="1901" y="74849"/>
                    <a:pt x="0" y="0"/>
                  </a:cubicBezTo>
                  <a:lnTo>
                    <a:pt x="0" y="212231"/>
                  </a:lnTo>
                  <a:lnTo>
                    <a:pt x="582576" y="212231"/>
                  </a:lnTo>
                  <a:lnTo>
                    <a:pt x="582576" y="18949"/>
                  </a:lnTo>
                  <a:cubicBezTo>
                    <a:pt x="543611" y="28424"/>
                    <a:pt x="510348" y="40741"/>
                    <a:pt x="483738" y="52110"/>
                  </a:cubicBezTo>
                  <a:lnTo>
                    <a:pt x="483738" y="113695"/>
                  </a:lnTo>
                  <a:lnTo>
                    <a:pt x="483738" y="113695"/>
                  </a:lnTo>
                  <a:close/>
                </a:path>
              </a:pathLst>
            </a:custGeom>
            <a:grpFill/>
            <a:ln w="9493" cap="flat">
              <a:noFill/>
              <a:prstDash val="solid"/>
              <a:miter/>
            </a:ln>
          </p:spPr>
          <p:txBody>
            <a:bodyPr rtlCol="0" anchor="ctr"/>
            <a:lstStyle/>
            <a:p>
              <a:endParaRPr lang="en-US"/>
            </a:p>
          </p:txBody>
        </p:sp>
      </p:grpSp>
    </p:spTree>
    <p:extLst>
      <p:ext uri="{BB962C8B-B14F-4D97-AF65-F5344CB8AC3E}">
        <p14:creationId xmlns:p14="http://schemas.microsoft.com/office/powerpoint/2010/main" val="30507610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7B448212-AFA7-C801-8F23-FF1074933E3F}"/>
              </a:ext>
            </a:extLst>
          </p:cNvPr>
          <p:cNvPicPr>
            <a:picLocks noGrp="1" noChangeAspect="1"/>
          </p:cNvPicPr>
          <p:nvPr>
            <p:ph type="pic" sz="quarter" idx="21"/>
          </p:nvPr>
        </p:nvPicPr>
        <p:blipFill rotWithShape="1">
          <a:blip r:embed="rId2"/>
          <a:srcRect t="7813" b="7813"/>
          <a:stretch/>
        </p:blipFill>
        <p:spPr>
          <a:xfrm>
            <a:off x="4075536" y="0"/>
            <a:ext cx="8116464" cy="4845799"/>
          </a:xfrm>
          <a:prstGeom prst="rect">
            <a:avLst/>
          </a:prstGeom>
        </p:spPr>
      </p:pic>
      <p:pic>
        <p:nvPicPr>
          <p:cNvPr id="12" name="Picture 11">
            <a:extLst>
              <a:ext uri="{FF2B5EF4-FFF2-40B4-BE49-F238E27FC236}">
                <a16:creationId xmlns:a16="http://schemas.microsoft.com/office/drawing/2014/main" id="{C31DC548-0695-3321-A4B2-A33D09E9700C}"/>
              </a:ext>
            </a:extLst>
          </p:cNvPr>
          <p:cNvPicPr>
            <a:picLocks noChangeAspect="1"/>
          </p:cNvPicPr>
          <p:nvPr/>
        </p:nvPicPr>
        <p:blipFill>
          <a:blip r:embed="rId3">
            <a:biLevel thresh="25000"/>
            <a:extLst>
              <a:ext uri="{BEBA8EAE-BF5A-486C-A8C5-ECC9F3942E4B}">
                <a14:imgProps xmlns:a14="http://schemas.microsoft.com/office/drawing/2010/main">
                  <a14:imgLayer r:embed="rId4">
                    <a14:imgEffect>
                      <a14:saturation sat="0"/>
                    </a14:imgEffect>
                    <a14:imgEffect>
                      <a14:brightnessContrast contrast="24000"/>
                    </a14:imgEffect>
                  </a14:imgLayer>
                </a14:imgProps>
              </a:ext>
            </a:extLst>
          </a:blip>
          <a:stretch>
            <a:fillRect/>
          </a:stretch>
        </p:blipFill>
        <p:spPr>
          <a:xfrm>
            <a:off x="292388" y="4155337"/>
            <a:ext cx="3534005" cy="1226083"/>
          </a:xfrm>
          <a:prstGeom prst="rect">
            <a:avLst/>
          </a:prstGeom>
        </p:spPr>
      </p:pic>
      <p:sp>
        <p:nvSpPr>
          <p:cNvPr id="13" name="Freeform 12">
            <a:extLst>
              <a:ext uri="{FF2B5EF4-FFF2-40B4-BE49-F238E27FC236}">
                <a16:creationId xmlns:a16="http://schemas.microsoft.com/office/drawing/2014/main" id="{C76A1345-C374-2476-EFFF-9020720B84CB}"/>
              </a:ext>
            </a:extLst>
          </p:cNvPr>
          <p:cNvSpPr/>
          <p:nvPr/>
        </p:nvSpPr>
        <p:spPr>
          <a:xfrm>
            <a:off x="0" y="2571750"/>
            <a:ext cx="7265324" cy="3164031"/>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gradFill>
            <a:gsLst>
              <a:gs pos="40000">
                <a:srgbClr val="2D62AE"/>
              </a:gs>
              <a:gs pos="85000">
                <a:srgbClr val="33A5CC"/>
              </a:gs>
              <a:gs pos="100000">
                <a:srgbClr val="77CBC4"/>
              </a:gs>
            </a:gsLst>
            <a:lin ang="0" scaled="0"/>
          </a:gradFill>
          <a:ln w="30808" cap="flat">
            <a:noFill/>
            <a:prstDash val="solid"/>
            <a:miter/>
          </a:ln>
        </p:spPr>
        <p:txBody>
          <a:bodyPr rtlCol="0" anchor="ctr"/>
          <a:lstStyle/>
          <a:p>
            <a:endParaRPr lang="en-US"/>
          </a:p>
        </p:txBody>
      </p:sp>
      <p:grpSp>
        <p:nvGrpSpPr>
          <p:cNvPr id="14" name="Graphic 40">
            <a:extLst>
              <a:ext uri="{FF2B5EF4-FFF2-40B4-BE49-F238E27FC236}">
                <a16:creationId xmlns:a16="http://schemas.microsoft.com/office/drawing/2014/main" id="{E287BD2A-85D3-444D-A8BD-2C1A2C7CA23E}"/>
              </a:ext>
            </a:extLst>
          </p:cNvPr>
          <p:cNvGrpSpPr/>
          <p:nvPr/>
        </p:nvGrpSpPr>
        <p:grpSpPr>
          <a:xfrm>
            <a:off x="3402847" y="1935328"/>
            <a:ext cx="5008963" cy="3105792"/>
            <a:chOff x="-3997860" y="6017904"/>
            <a:chExt cx="935163" cy="579845"/>
          </a:xfrm>
          <a:solidFill>
            <a:schemeClr val="bg1">
              <a:alpha val="14000"/>
            </a:schemeClr>
          </a:solidFill>
        </p:grpSpPr>
        <p:sp>
          <p:nvSpPr>
            <p:cNvPr id="15" name="Freeform 14">
              <a:extLst>
                <a:ext uri="{FF2B5EF4-FFF2-40B4-BE49-F238E27FC236}">
                  <a16:creationId xmlns:a16="http://schemas.microsoft.com/office/drawing/2014/main" id="{19B21C5C-5B8A-597C-E26B-6ABC2C720866}"/>
                </a:ext>
              </a:extLst>
            </p:cNvPr>
            <p:cNvSpPr/>
            <p:nvPr/>
          </p:nvSpPr>
          <p:spPr>
            <a:xfrm>
              <a:off x="-3997860" y="6116440"/>
              <a:ext cx="759344" cy="191386"/>
            </a:xfrm>
            <a:custGeom>
              <a:avLst/>
              <a:gdLst>
                <a:gd name="connsiteX0" fmla="*/ 659556 w 759344"/>
                <a:gd name="connsiteY0" fmla="*/ 55900 h 191386"/>
                <a:gd name="connsiteX1" fmla="*/ 0 w 759344"/>
                <a:gd name="connsiteY1" fmla="*/ 81482 h 191386"/>
                <a:gd name="connsiteX2" fmla="*/ 407708 w 759344"/>
                <a:gd name="connsiteY2" fmla="*/ 125065 h 191386"/>
                <a:gd name="connsiteX3" fmla="*/ 759345 w 759344"/>
                <a:gd name="connsiteY3" fmla="*/ 191387 h 191386"/>
                <a:gd name="connsiteX4" fmla="*/ 759345 w 759344"/>
                <a:gd name="connsiteY4" fmla="*/ 114643 h 191386"/>
                <a:gd name="connsiteX5" fmla="*/ 660507 w 759344"/>
                <a:gd name="connsiteY5" fmla="*/ 0 h 191386"/>
                <a:gd name="connsiteX6" fmla="*/ 660507 w 759344"/>
                <a:gd name="connsiteY6" fmla="*/ 56848 h 191386"/>
                <a:gd name="connsiteX7" fmla="*/ 660507 w 759344"/>
                <a:gd name="connsiteY7" fmla="*/ 56848 h 1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344" h="191386">
                  <a:moveTo>
                    <a:pt x="659556" y="55900"/>
                  </a:moveTo>
                  <a:cubicBezTo>
                    <a:pt x="304118" y="-28424"/>
                    <a:pt x="218585" y="209389"/>
                    <a:pt x="0" y="81482"/>
                  </a:cubicBezTo>
                  <a:cubicBezTo>
                    <a:pt x="132101" y="216021"/>
                    <a:pt x="252798" y="157278"/>
                    <a:pt x="407708" y="125065"/>
                  </a:cubicBezTo>
                  <a:cubicBezTo>
                    <a:pt x="538859" y="98536"/>
                    <a:pt x="670961" y="133592"/>
                    <a:pt x="759345" y="191387"/>
                  </a:cubicBezTo>
                  <a:lnTo>
                    <a:pt x="759345" y="114643"/>
                  </a:lnTo>
                  <a:cubicBezTo>
                    <a:pt x="756494" y="38846"/>
                    <a:pt x="726082" y="1895"/>
                    <a:pt x="660507" y="0"/>
                  </a:cubicBezTo>
                  <a:lnTo>
                    <a:pt x="660507" y="56848"/>
                  </a:lnTo>
                  <a:lnTo>
                    <a:pt x="660507" y="56848"/>
                  </a:lnTo>
                  <a:close/>
                </a:path>
              </a:pathLst>
            </a:custGeom>
            <a:grpFill/>
            <a:ln w="9493"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7C6A032D-6E22-AC74-B1C5-E3243FBEC655}"/>
                </a:ext>
              </a:extLst>
            </p:cNvPr>
            <p:cNvSpPr/>
            <p:nvPr/>
          </p:nvSpPr>
          <p:spPr>
            <a:xfrm>
              <a:off x="-3821092" y="6017904"/>
              <a:ext cx="582576" cy="213178"/>
            </a:xfrm>
            <a:custGeom>
              <a:avLst/>
              <a:gdLst>
                <a:gd name="connsiteX0" fmla="*/ 98838 w 582576"/>
                <a:gd name="connsiteY0" fmla="*/ 98536 h 213178"/>
                <a:gd name="connsiteX1" fmla="*/ 483738 w 582576"/>
                <a:gd name="connsiteY1" fmla="*/ 98536 h 213178"/>
                <a:gd name="connsiteX2" fmla="*/ 582576 w 582576"/>
                <a:gd name="connsiteY2" fmla="*/ 213179 h 213178"/>
                <a:gd name="connsiteX3" fmla="*/ 582576 w 582576"/>
                <a:gd name="connsiteY3" fmla="*/ 0 h 213178"/>
                <a:gd name="connsiteX4" fmla="*/ 0 w 582576"/>
                <a:gd name="connsiteY4" fmla="*/ 0 h 213178"/>
                <a:gd name="connsiteX5" fmla="*/ 0 w 582576"/>
                <a:gd name="connsiteY5" fmla="*/ 194229 h 213178"/>
                <a:gd name="connsiteX6" fmla="*/ 98838 w 582576"/>
                <a:gd name="connsiteY6" fmla="*/ 161068 h 213178"/>
                <a:gd name="connsiteX7" fmla="*/ 98838 w 582576"/>
                <a:gd name="connsiteY7" fmla="*/ 98536 h 213178"/>
                <a:gd name="connsiteX8" fmla="*/ 98838 w 582576"/>
                <a:gd name="connsiteY8" fmla="*/ 98536 h 213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576" h="213178">
                  <a:moveTo>
                    <a:pt x="98838" y="98536"/>
                  </a:moveTo>
                  <a:lnTo>
                    <a:pt x="483738" y="98536"/>
                  </a:lnTo>
                  <a:cubicBezTo>
                    <a:pt x="550264" y="100431"/>
                    <a:pt x="579725" y="137382"/>
                    <a:pt x="582576" y="213179"/>
                  </a:cubicBezTo>
                  <a:lnTo>
                    <a:pt x="582576" y="0"/>
                  </a:lnTo>
                  <a:lnTo>
                    <a:pt x="0" y="0"/>
                  </a:lnTo>
                  <a:lnTo>
                    <a:pt x="0" y="194229"/>
                  </a:lnTo>
                  <a:cubicBezTo>
                    <a:pt x="38965" y="183807"/>
                    <a:pt x="72228" y="172438"/>
                    <a:pt x="98838" y="161068"/>
                  </a:cubicBezTo>
                  <a:lnTo>
                    <a:pt x="98838" y="98536"/>
                  </a:lnTo>
                  <a:lnTo>
                    <a:pt x="98838" y="98536"/>
                  </a:lnTo>
                  <a:close/>
                </a:path>
              </a:pathLst>
            </a:custGeom>
            <a:grpFill/>
            <a:ln w="9493"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80034D08-FC3F-1A9C-52D6-564953FD2765}"/>
                </a:ext>
              </a:extLst>
            </p:cNvPr>
            <p:cNvSpPr/>
            <p:nvPr/>
          </p:nvSpPr>
          <p:spPr>
            <a:xfrm>
              <a:off x="-3821092" y="6306880"/>
              <a:ext cx="758394" cy="191386"/>
            </a:xfrm>
            <a:custGeom>
              <a:avLst/>
              <a:gdLst>
                <a:gd name="connsiteX0" fmla="*/ 98838 w 758394"/>
                <a:gd name="connsiteY0" fmla="*/ 135487 h 191386"/>
                <a:gd name="connsiteX1" fmla="*/ 758395 w 758394"/>
                <a:gd name="connsiteY1" fmla="*/ 110853 h 191386"/>
                <a:gd name="connsiteX2" fmla="*/ 351637 w 758394"/>
                <a:gd name="connsiteY2" fmla="*/ 66322 h 191386"/>
                <a:gd name="connsiteX3" fmla="*/ 0 w 758394"/>
                <a:gd name="connsiteY3" fmla="*/ 0 h 191386"/>
                <a:gd name="connsiteX4" fmla="*/ 0 w 758394"/>
                <a:gd name="connsiteY4" fmla="*/ 77692 h 191386"/>
                <a:gd name="connsiteX5" fmla="*/ 98838 w 758394"/>
                <a:gd name="connsiteY5" fmla="*/ 191387 h 191386"/>
                <a:gd name="connsiteX6" fmla="*/ 98838 w 758394"/>
                <a:gd name="connsiteY6" fmla="*/ 134539 h 191386"/>
                <a:gd name="connsiteX7" fmla="*/ 98838 w 758394"/>
                <a:gd name="connsiteY7" fmla="*/ 134539 h 1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94" h="191386">
                  <a:moveTo>
                    <a:pt x="98838" y="135487"/>
                  </a:moveTo>
                  <a:cubicBezTo>
                    <a:pt x="454276" y="219811"/>
                    <a:pt x="539810" y="-18002"/>
                    <a:pt x="758395" y="110853"/>
                  </a:cubicBezTo>
                  <a:cubicBezTo>
                    <a:pt x="626293" y="-23687"/>
                    <a:pt x="506547" y="35056"/>
                    <a:pt x="351637" y="66322"/>
                  </a:cubicBezTo>
                  <a:cubicBezTo>
                    <a:pt x="220486" y="92851"/>
                    <a:pt x="88384" y="58743"/>
                    <a:pt x="0" y="0"/>
                  </a:cubicBezTo>
                  <a:lnTo>
                    <a:pt x="0" y="77692"/>
                  </a:lnTo>
                  <a:cubicBezTo>
                    <a:pt x="1901" y="153489"/>
                    <a:pt x="32313" y="189492"/>
                    <a:pt x="98838" y="191387"/>
                  </a:cubicBezTo>
                  <a:lnTo>
                    <a:pt x="98838" y="134539"/>
                  </a:lnTo>
                  <a:lnTo>
                    <a:pt x="98838" y="134539"/>
                  </a:lnTo>
                  <a:close/>
                </a:path>
              </a:pathLst>
            </a:custGeom>
            <a:grpFill/>
            <a:ln w="9493"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A8B09239-E126-9D33-4C7B-09D54CE60F37}"/>
                </a:ext>
              </a:extLst>
            </p:cNvPr>
            <p:cNvSpPr/>
            <p:nvPr/>
          </p:nvSpPr>
          <p:spPr>
            <a:xfrm>
              <a:off x="-3822042" y="6385519"/>
              <a:ext cx="582576" cy="212231"/>
            </a:xfrm>
            <a:custGeom>
              <a:avLst/>
              <a:gdLst>
                <a:gd name="connsiteX0" fmla="*/ 483738 w 582576"/>
                <a:gd name="connsiteY0" fmla="*/ 113695 h 212231"/>
                <a:gd name="connsiteX1" fmla="*/ 98838 w 582576"/>
                <a:gd name="connsiteY1" fmla="*/ 113695 h 212231"/>
                <a:gd name="connsiteX2" fmla="*/ 0 w 582576"/>
                <a:gd name="connsiteY2" fmla="*/ 0 h 212231"/>
                <a:gd name="connsiteX3" fmla="*/ 0 w 582576"/>
                <a:gd name="connsiteY3" fmla="*/ 212231 h 212231"/>
                <a:gd name="connsiteX4" fmla="*/ 582576 w 582576"/>
                <a:gd name="connsiteY4" fmla="*/ 212231 h 212231"/>
                <a:gd name="connsiteX5" fmla="*/ 582576 w 582576"/>
                <a:gd name="connsiteY5" fmla="*/ 18949 h 212231"/>
                <a:gd name="connsiteX6" fmla="*/ 483738 w 582576"/>
                <a:gd name="connsiteY6" fmla="*/ 52110 h 212231"/>
                <a:gd name="connsiteX7" fmla="*/ 483738 w 582576"/>
                <a:gd name="connsiteY7" fmla="*/ 113695 h 212231"/>
                <a:gd name="connsiteX8" fmla="*/ 483738 w 582576"/>
                <a:gd name="connsiteY8" fmla="*/ 113695 h 212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576" h="212231">
                  <a:moveTo>
                    <a:pt x="483738" y="113695"/>
                  </a:moveTo>
                  <a:lnTo>
                    <a:pt x="98838" y="113695"/>
                  </a:lnTo>
                  <a:cubicBezTo>
                    <a:pt x="32313" y="111800"/>
                    <a:pt x="1901" y="74849"/>
                    <a:pt x="0" y="0"/>
                  </a:cubicBezTo>
                  <a:lnTo>
                    <a:pt x="0" y="212231"/>
                  </a:lnTo>
                  <a:lnTo>
                    <a:pt x="582576" y="212231"/>
                  </a:lnTo>
                  <a:lnTo>
                    <a:pt x="582576" y="18949"/>
                  </a:lnTo>
                  <a:cubicBezTo>
                    <a:pt x="543611" y="28424"/>
                    <a:pt x="510348" y="40741"/>
                    <a:pt x="483738" y="52110"/>
                  </a:cubicBezTo>
                  <a:lnTo>
                    <a:pt x="483738" y="113695"/>
                  </a:lnTo>
                  <a:lnTo>
                    <a:pt x="483738" y="113695"/>
                  </a:lnTo>
                  <a:close/>
                </a:path>
              </a:pathLst>
            </a:custGeom>
            <a:grpFill/>
            <a:ln w="9493" cap="flat">
              <a:noFill/>
              <a:prstDash val="solid"/>
              <a:miter/>
            </a:ln>
          </p:spPr>
          <p:txBody>
            <a:bodyPr rtlCol="0" anchor="ctr"/>
            <a:lstStyle/>
            <a:p>
              <a:endParaRPr lang="en-US"/>
            </a:p>
          </p:txBody>
        </p:sp>
      </p:grpSp>
      <p:grpSp>
        <p:nvGrpSpPr>
          <p:cNvPr id="19" name="Group 18">
            <a:extLst>
              <a:ext uri="{FF2B5EF4-FFF2-40B4-BE49-F238E27FC236}">
                <a16:creationId xmlns:a16="http://schemas.microsoft.com/office/drawing/2014/main" id="{CD7B9958-CD19-3CFE-AD87-AB5F69D5178B}"/>
              </a:ext>
            </a:extLst>
          </p:cNvPr>
          <p:cNvGrpSpPr/>
          <p:nvPr/>
        </p:nvGrpSpPr>
        <p:grpSpPr>
          <a:xfrm>
            <a:off x="634540" y="4206240"/>
            <a:ext cx="3725917" cy="521077"/>
            <a:chOff x="1435435" y="1664126"/>
            <a:chExt cx="7687263" cy="1075079"/>
          </a:xfrm>
        </p:grpSpPr>
        <p:grpSp>
          <p:nvGrpSpPr>
            <p:cNvPr id="20" name="Graphic 3">
              <a:extLst>
                <a:ext uri="{FF2B5EF4-FFF2-40B4-BE49-F238E27FC236}">
                  <a16:creationId xmlns:a16="http://schemas.microsoft.com/office/drawing/2014/main" id="{59E85D05-360E-6028-A2DB-73480E884F4D}"/>
                </a:ext>
              </a:extLst>
            </p:cNvPr>
            <p:cNvGrpSpPr/>
            <p:nvPr/>
          </p:nvGrpSpPr>
          <p:grpSpPr>
            <a:xfrm>
              <a:off x="5403223" y="1664126"/>
              <a:ext cx="1074283" cy="1074283"/>
              <a:chOff x="1950027" y="2499889"/>
              <a:chExt cx="850463" cy="850463"/>
            </a:xfrm>
          </p:grpSpPr>
          <p:sp>
            <p:nvSpPr>
              <p:cNvPr id="39" name="Freeform 38">
                <a:extLst>
                  <a:ext uri="{FF2B5EF4-FFF2-40B4-BE49-F238E27FC236}">
                    <a16:creationId xmlns:a16="http://schemas.microsoft.com/office/drawing/2014/main" id="{D3840869-CD49-130F-CFCB-6E7604D92CBE}"/>
                  </a:ext>
                </a:extLst>
              </p:cNvPr>
              <p:cNvSpPr/>
              <p:nvPr/>
            </p:nvSpPr>
            <p:spPr>
              <a:xfrm>
                <a:off x="1950027" y="2499889"/>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gradFill>
                <a:gsLst>
                  <a:gs pos="3000">
                    <a:srgbClr val="EE2D24"/>
                  </a:gs>
                  <a:gs pos="68000">
                    <a:srgbClr val="F37321"/>
                  </a:gs>
                  <a:gs pos="100000">
                    <a:srgbClr val="FFCD05"/>
                  </a:gs>
                </a:gsLst>
                <a:lin ang="2700000" scaled="0"/>
              </a:gra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nvGrpSpPr>
              <p:cNvPr id="40" name="Graphic 3">
                <a:extLst>
                  <a:ext uri="{FF2B5EF4-FFF2-40B4-BE49-F238E27FC236}">
                    <a16:creationId xmlns:a16="http://schemas.microsoft.com/office/drawing/2014/main" id="{004B8C9E-B024-553E-30E4-80316E33F621}"/>
                  </a:ext>
                </a:extLst>
              </p:cNvPr>
              <p:cNvGrpSpPr/>
              <p:nvPr/>
            </p:nvGrpSpPr>
            <p:grpSpPr>
              <a:xfrm>
                <a:off x="2107521" y="2657382"/>
                <a:ext cx="535476" cy="535477"/>
                <a:chOff x="2107521" y="2657382"/>
                <a:chExt cx="535476" cy="535477"/>
              </a:xfrm>
              <a:solidFill>
                <a:srgbClr val="FFFFFF"/>
              </a:solidFill>
            </p:grpSpPr>
            <p:sp>
              <p:nvSpPr>
                <p:cNvPr id="41" name="Freeform 40">
                  <a:extLst>
                    <a:ext uri="{FF2B5EF4-FFF2-40B4-BE49-F238E27FC236}">
                      <a16:creationId xmlns:a16="http://schemas.microsoft.com/office/drawing/2014/main" id="{A61D3428-E237-C51B-CB5B-D1212530D10D}"/>
                    </a:ext>
                  </a:extLst>
                </p:cNvPr>
                <p:cNvSpPr/>
                <p:nvPr/>
              </p:nvSpPr>
              <p:spPr>
                <a:xfrm>
                  <a:off x="2107521" y="2657382"/>
                  <a:ext cx="535476"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42" name="Freeform 41">
                  <a:extLst>
                    <a:ext uri="{FF2B5EF4-FFF2-40B4-BE49-F238E27FC236}">
                      <a16:creationId xmlns:a16="http://schemas.microsoft.com/office/drawing/2014/main" id="{55583C8F-9FA3-205F-31C1-73F93A33502B}"/>
                    </a:ext>
                  </a:extLst>
                </p:cNvPr>
                <p:cNvSpPr/>
                <p:nvPr/>
              </p:nvSpPr>
              <p:spPr>
                <a:xfrm>
                  <a:off x="2237925" y="2787786"/>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43" name="Freeform 42">
                  <a:extLst>
                    <a:ext uri="{FF2B5EF4-FFF2-40B4-BE49-F238E27FC236}">
                      <a16:creationId xmlns:a16="http://schemas.microsoft.com/office/drawing/2014/main" id="{04AF8E2D-E42D-B38F-1DDA-184A58327395}"/>
                    </a:ext>
                  </a:extLst>
                </p:cNvPr>
                <p:cNvSpPr/>
                <p:nvPr/>
              </p:nvSpPr>
              <p:spPr>
                <a:xfrm>
                  <a:off x="2486134" y="2749988"/>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grpSp>
          <p:nvGrpSpPr>
            <p:cNvPr id="21" name="Graphic 3">
              <a:extLst>
                <a:ext uri="{FF2B5EF4-FFF2-40B4-BE49-F238E27FC236}">
                  <a16:creationId xmlns:a16="http://schemas.microsoft.com/office/drawing/2014/main" id="{3C29E6BE-2064-E1BF-E44F-6AB99B25A182}"/>
                </a:ext>
              </a:extLst>
            </p:cNvPr>
            <p:cNvGrpSpPr/>
            <p:nvPr/>
          </p:nvGrpSpPr>
          <p:grpSpPr>
            <a:xfrm>
              <a:off x="6725819" y="1664126"/>
              <a:ext cx="1074283" cy="1074283"/>
              <a:chOff x="2998302" y="2499889"/>
              <a:chExt cx="850463" cy="850463"/>
            </a:xfrm>
          </p:grpSpPr>
          <p:sp>
            <p:nvSpPr>
              <p:cNvPr id="37" name="Freeform 36">
                <a:extLst>
                  <a:ext uri="{FF2B5EF4-FFF2-40B4-BE49-F238E27FC236}">
                    <a16:creationId xmlns:a16="http://schemas.microsoft.com/office/drawing/2014/main" id="{D170348B-6C79-6300-8C28-BD65B344D7A3}"/>
                  </a:ext>
                </a:extLst>
              </p:cNvPr>
              <p:cNvSpPr/>
              <p:nvPr/>
            </p:nvSpPr>
            <p:spPr>
              <a:xfrm>
                <a:off x="2998302" y="2499889"/>
                <a:ext cx="850463" cy="850463"/>
              </a:xfrm>
              <a:custGeom>
                <a:avLst/>
                <a:gdLst>
                  <a:gd name="connsiteX0" fmla="*/ 850463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3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3" y="425232"/>
                    </a:moveTo>
                    <a:cubicBezTo>
                      <a:pt x="850463" y="660081"/>
                      <a:pt x="660081" y="850464"/>
                      <a:pt x="425232" y="850464"/>
                    </a:cubicBezTo>
                    <a:cubicBezTo>
                      <a:pt x="190382" y="850464"/>
                      <a:pt x="0" y="660081"/>
                      <a:pt x="0" y="425232"/>
                    </a:cubicBezTo>
                    <a:cubicBezTo>
                      <a:pt x="0" y="190383"/>
                      <a:pt x="190382" y="0"/>
                      <a:pt x="425232" y="0"/>
                    </a:cubicBezTo>
                    <a:cubicBezTo>
                      <a:pt x="660081" y="0"/>
                      <a:pt x="850463" y="190383"/>
                      <a:pt x="850463" y="425232"/>
                    </a:cubicBezTo>
                    <a:close/>
                  </a:path>
                </a:pathLst>
              </a:custGeom>
              <a:gradFill>
                <a:gsLst>
                  <a:gs pos="3000">
                    <a:srgbClr val="EE2D24"/>
                  </a:gs>
                  <a:gs pos="68000">
                    <a:srgbClr val="F37321"/>
                  </a:gs>
                  <a:gs pos="100000">
                    <a:srgbClr val="FFCD05"/>
                  </a:gs>
                </a:gsLst>
                <a:lin ang="2700000" scaled="0"/>
              </a:gra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8" name="Freeform 37">
                <a:extLst>
                  <a:ext uri="{FF2B5EF4-FFF2-40B4-BE49-F238E27FC236}">
                    <a16:creationId xmlns:a16="http://schemas.microsoft.com/office/drawing/2014/main" id="{4C56650D-62AD-08B8-3076-655E5A382CC9}"/>
                  </a:ext>
                </a:extLst>
              </p:cNvPr>
              <p:cNvSpPr/>
              <p:nvPr/>
            </p:nvSpPr>
            <p:spPr>
              <a:xfrm>
                <a:off x="3139416" y="2726679"/>
                <a:ext cx="568235" cy="398142"/>
              </a:xfrm>
              <a:custGeom>
                <a:avLst/>
                <a:gdLst>
                  <a:gd name="connsiteX0" fmla="*/ 556266 w 568235"/>
                  <a:gd name="connsiteY0" fmla="*/ 62367 h 398142"/>
                  <a:gd name="connsiteX1" fmla="*/ 505868 w 568235"/>
                  <a:gd name="connsiteY1" fmla="*/ 11969 h 398142"/>
                  <a:gd name="connsiteX2" fmla="*/ 284118 w 568235"/>
                  <a:gd name="connsiteY2" fmla="*/ 0 h 398142"/>
                  <a:gd name="connsiteX3" fmla="*/ 62367 w 568235"/>
                  <a:gd name="connsiteY3" fmla="*/ 11969 h 398142"/>
                  <a:gd name="connsiteX4" fmla="*/ 11970 w 568235"/>
                  <a:gd name="connsiteY4" fmla="*/ 62367 h 398142"/>
                  <a:gd name="connsiteX5" fmla="*/ 0 w 568235"/>
                  <a:gd name="connsiteY5" fmla="*/ 199071 h 398142"/>
                  <a:gd name="connsiteX6" fmla="*/ 11970 w 568235"/>
                  <a:gd name="connsiteY6" fmla="*/ 335776 h 398142"/>
                  <a:gd name="connsiteX7" fmla="*/ 62367 w 568235"/>
                  <a:gd name="connsiteY7" fmla="*/ 386173 h 398142"/>
                  <a:gd name="connsiteX8" fmla="*/ 284118 w 568235"/>
                  <a:gd name="connsiteY8" fmla="*/ 398143 h 398142"/>
                  <a:gd name="connsiteX9" fmla="*/ 505868 w 568235"/>
                  <a:gd name="connsiteY9" fmla="*/ 386173 h 398142"/>
                  <a:gd name="connsiteX10" fmla="*/ 556266 w 568235"/>
                  <a:gd name="connsiteY10" fmla="*/ 335776 h 398142"/>
                  <a:gd name="connsiteX11" fmla="*/ 568236 w 568235"/>
                  <a:gd name="connsiteY11" fmla="*/ 199071 h 398142"/>
                  <a:gd name="connsiteX12" fmla="*/ 556266 w 568235"/>
                  <a:gd name="connsiteY12" fmla="*/ 62367 h 398142"/>
                  <a:gd name="connsiteX13" fmla="*/ 227420 w 568235"/>
                  <a:gd name="connsiteY13" fmla="*/ 283488 h 398142"/>
                  <a:gd name="connsiteX14" fmla="*/ 227420 w 568235"/>
                  <a:gd name="connsiteY14" fmla="*/ 113395 h 398142"/>
                  <a:gd name="connsiteX15" fmla="*/ 374834 w 568235"/>
                  <a:gd name="connsiteY15" fmla="*/ 198441 h 398142"/>
                  <a:gd name="connsiteX16" fmla="*/ 227420 w 568235"/>
                  <a:gd name="connsiteY16" fmla="*/ 283488 h 3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68235" h="398142">
                    <a:moveTo>
                      <a:pt x="556266" y="62367"/>
                    </a:moveTo>
                    <a:cubicBezTo>
                      <a:pt x="549966" y="37798"/>
                      <a:pt x="530437" y="18899"/>
                      <a:pt x="505868" y="11969"/>
                    </a:cubicBezTo>
                    <a:cubicBezTo>
                      <a:pt x="461770" y="0"/>
                      <a:pt x="284118" y="0"/>
                      <a:pt x="284118" y="0"/>
                    </a:cubicBezTo>
                    <a:cubicBezTo>
                      <a:pt x="284118" y="0"/>
                      <a:pt x="107095" y="0"/>
                      <a:pt x="62367" y="11969"/>
                    </a:cubicBezTo>
                    <a:cubicBezTo>
                      <a:pt x="37798" y="18269"/>
                      <a:pt x="18899" y="37798"/>
                      <a:pt x="11970" y="62367"/>
                    </a:cubicBezTo>
                    <a:cubicBezTo>
                      <a:pt x="0" y="106465"/>
                      <a:pt x="0" y="199071"/>
                      <a:pt x="0" y="199071"/>
                    </a:cubicBezTo>
                    <a:cubicBezTo>
                      <a:pt x="0" y="199071"/>
                      <a:pt x="0" y="291048"/>
                      <a:pt x="11970" y="335776"/>
                    </a:cubicBezTo>
                    <a:cubicBezTo>
                      <a:pt x="18269" y="360345"/>
                      <a:pt x="37798" y="379244"/>
                      <a:pt x="62367" y="386173"/>
                    </a:cubicBezTo>
                    <a:cubicBezTo>
                      <a:pt x="106466" y="398143"/>
                      <a:pt x="284118" y="398143"/>
                      <a:pt x="284118" y="398143"/>
                    </a:cubicBezTo>
                    <a:cubicBezTo>
                      <a:pt x="284118" y="398143"/>
                      <a:pt x="461140" y="398143"/>
                      <a:pt x="505868" y="386173"/>
                    </a:cubicBezTo>
                    <a:cubicBezTo>
                      <a:pt x="530437" y="379874"/>
                      <a:pt x="549336" y="360345"/>
                      <a:pt x="556266" y="335776"/>
                    </a:cubicBezTo>
                    <a:cubicBezTo>
                      <a:pt x="568236" y="291677"/>
                      <a:pt x="568236" y="199071"/>
                      <a:pt x="568236" y="199071"/>
                    </a:cubicBezTo>
                    <a:cubicBezTo>
                      <a:pt x="568236" y="199071"/>
                      <a:pt x="567605" y="106465"/>
                      <a:pt x="556266" y="62367"/>
                    </a:cubicBezTo>
                    <a:close/>
                    <a:moveTo>
                      <a:pt x="227420" y="283488"/>
                    </a:moveTo>
                    <a:lnTo>
                      <a:pt x="227420" y="113395"/>
                    </a:lnTo>
                    <a:lnTo>
                      <a:pt x="374834" y="198441"/>
                    </a:lnTo>
                    <a:lnTo>
                      <a:pt x="227420" y="283488"/>
                    </a:lnTo>
                    <a:close/>
                  </a:path>
                </a:pathLst>
              </a:custGeom>
              <a:solidFill>
                <a:srgbClr val="FFFFFF"/>
              </a:soli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nvGrpSpPr>
            <p:cNvPr id="22" name="Graphic 3">
              <a:extLst>
                <a:ext uri="{FF2B5EF4-FFF2-40B4-BE49-F238E27FC236}">
                  <a16:creationId xmlns:a16="http://schemas.microsoft.com/office/drawing/2014/main" id="{3593F806-BB04-0094-7310-5726D60E613F}"/>
                </a:ext>
              </a:extLst>
            </p:cNvPr>
            <p:cNvGrpSpPr/>
            <p:nvPr/>
          </p:nvGrpSpPr>
          <p:grpSpPr>
            <a:xfrm>
              <a:off x="1435435" y="1664126"/>
              <a:ext cx="1074283" cy="1075079"/>
              <a:chOff x="-1196056" y="2499889"/>
              <a:chExt cx="850463" cy="851093"/>
            </a:xfrm>
          </p:grpSpPr>
          <p:sp>
            <p:nvSpPr>
              <p:cNvPr id="35" name="Freeform 34">
                <a:extLst>
                  <a:ext uri="{FF2B5EF4-FFF2-40B4-BE49-F238E27FC236}">
                    <a16:creationId xmlns:a16="http://schemas.microsoft.com/office/drawing/2014/main" id="{B3456E44-B9BF-0E53-13B9-4E86A3C0F83F}"/>
                  </a:ext>
                </a:extLst>
              </p:cNvPr>
              <p:cNvSpPr/>
              <p:nvPr/>
            </p:nvSpPr>
            <p:spPr>
              <a:xfrm>
                <a:off x="-1196056" y="2499889"/>
                <a:ext cx="850463" cy="845423"/>
              </a:xfrm>
              <a:custGeom>
                <a:avLst/>
                <a:gdLst>
                  <a:gd name="connsiteX0" fmla="*/ 850463 w 850463"/>
                  <a:gd name="connsiteY0" fmla="*/ 425232 h 845423"/>
                  <a:gd name="connsiteX1" fmla="*/ 425232 w 850463"/>
                  <a:gd name="connsiteY1" fmla="*/ 0 h 845423"/>
                  <a:gd name="connsiteX2" fmla="*/ 0 w 850463"/>
                  <a:gd name="connsiteY2" fmla="*/ 425232 h 845423"/>
                  <a:gd name="connsiteX3" fmla="*/ 359085 w 850463"/>
                  <a:gd name="connsiteY3" fmla="*/ 845424 h 845423"/>
                  <a:gd name="connsiteX4" fmla="*/ 359085 w 850463"/>
                  <a:gd name="connsiteY4" fmla="*/ 548076 h 845423"/>
                  <a:gd name="connsiteX5" fmla="*/ 251359 w 850463"/>
                  <a:gd name="connsiteY5" fmla="*/ 548076 h 845423"/>
                  <a:gd name="connsiteX6" fmla="*/ 251359 w 850463"/>
                  <a:gd name="connsiteY6" fmla="*/ 425232 h 845423"/>
                  <a:gd name="connsiteX7" fmla="*/ 359085 w 850463"/>
                  <a:gd name="connsiteY7" fmla="*/ 425232 h 845423"/>
                  <a:gd name="connsiteX8" fmla="*/ 359085 w 850463"/>
                  <a:gd name="connsiteY8" fmla="*/ 331996 h 845423"/>
                  <a:gd name="connsiteX9" fmla="*/ 519728 w 850463"/>
                  <a:gd name="connsiteY9" fmla="*/ 166313 h 845423"/>
                  <a:gd name="connsiteX10" fmla="*/ 614854 w 850463"/>
                  <a:gd name="connsiteY10" fmla="*/ 174503 h 845423"/>
                  <a:gd name="connsiteX11" fmla="*/ 614854 w 850463"/>
                  <a:gd name="connsiteY11" fmla="*/ 279078 h 845423"/>
                  <a:gd name="connsiteX12" fmla="*/ 561306 w 850463"/>
                  <a:gd name="connsiteY12" fmla="*/ 279078 h 845423"/>
                  <a:gd name="connsiteX13" fmla="*/ 492009 w 850463"/>
                  <a:gd name="connsiteY13" fmla="*/ 345225 h 845423"/>
                  <a:gd name="connsiteX14" fmla="*/ 492009 w 850463"/>
                  <a:gd name="connsiteY14" fmla="*/ 425232 h 845423"/>
                  <a:gd name="connsiteX15" fmla="*/ 609184 w 850463"/>
                  <a:gd name="connsiteY15" fmla="*/ 425232 h 845423"/>
                  <a:gd name="connsiteX16" fmla="*/ 590285 w 850463"/>
                  <a:gd name="connsiteY16" fmla="*/ 548076 h 845423"/>
                  <a:gd name="connsiteX17" fmla="*/ 491379 w 850463"/>
                  <a:gd name="connsiteY17" fmla="*/ 548076 h 845423"/>
                  <a:gd name="connsiteX18" fmla="*/ 491379 w 850463"/>
                  <a:gd name="connsiteY18" fmla="*/ 845424 h 845423"/>
                  <a:gd name="connsiteX19" fmla="*/ 850463 w 850463"/>
                  <a:gd name="connsiteY19" fmla="*/ 425232 h 84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0463" h="845423">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gradFill>
                <a:gsLst>
                  <a:gs pos="3000">
                    <a:srgbClr val="EE2D24"/>
                  </a:gs>
                  <a:gs pos="68000">
                    <a:srgbClr val="F37321"/>
                  </a:gs>
                  <a:gs pos="100000">
                    <a:srgbClr val="FFCD05"/>
                  </a:gs>
                </a:gsLst>
                <a:lin ang="2700000" scaled="0"/>
              </a:gra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6" name="Freeform 35">
                <a:extLst>
                  <a:ext uri="{FF2B5EF4-FFF2-40B4-BE49-F238E27FC236}">
                    <a16:creationId xmlns:a16="http://schemas.microsoft.com/office/drawing/2014/main" id="{E55DCE3F-AC7D-3B4A-AFCE-2810427A1CF4}"/>
                  </a:ext>
                </a:extLst>
              </p:cNvPr>
              <p:cNvSpPr/>
              <p:nvPr/>
            </p:nvSpPr>
            <p:spPr>
              <a:xfrm>
                <a:off x="-945327" y="2666201"/>
                <a:ext cx="363494" cy="684780"/>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nvGrpSpPr>
            <p:cNvPr id="23" name="Group 22">
              <a:extLst>
                <a:ext uri="{FF2B5EF4-FFF2-40B4-BE49-F238E27FC236}">
                  <a16:creationId xmlns:a16="http://schemas.microsoft.com/office/drawing/2014/main" id="{DA8F9FCD-6ED9-5FC3-1253-BF800E650078}"/>
                </a:ext>
              </a:extLst>
            </p:cNvPr>
            <p:cNvGrpSpPr/>
            <p:nvPr/>
          </p:nvGrpSpPr>
          <p:grpSpPr>
            <a:xfrm>
              <a:off x="4080627" y="1664126"/>
              <a:ext cx="1074283" cy="1074283"/>
              <a:chOff x="3094393" y="4759137"/>
              <a:chExt cx="1074283" cy="1074283"/>
            </a:xfrm>
          </p:grpSpPr>
          <p:sp>
            <p:nvSpPr>
              <p:cNvPr id="30" name="Freeform 29">
                <a:extLst>
                  <a:ext uri="{FF2B5EF4-FFF2-40B4-BE49-F238E27FC236}">
                    <a16:creationId xmlns:a16="http://schemas.microsoft.com/office/drawing/2014/main" id="{708168D5-A048-0DE0-7B53-E2D0E03205C6}"/>
                  </a:ext>
                </a:extLst>
              </p:cNvPr>
              <p:cNvSpPr/>
              <p:nvPr/>
            </p:nvSpPr>
            <p:spPr>
              <a:xfrm>
                <a:off x="3094393" y="4759137"/>
                <a:ext cx="1074283" cy="107428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gradFill>
                <a:gsLst>
                  <a:gs pos="3000">
                    <a:srgbClr val="EE2D24"/>
                  </a:gs>
                  <a:gs pos="68000">
                    <a:srgbClr val="F37321"/>
                  </a:gs>
                  <a:gs pos="100000">
                    <a:srgbClr val="FFCD05"/>
                  </a:gs>
                </a:gsLst>
                <a:lin ang="2700000" scaled="0"/>
              </a:gra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nvGrpSpPr>
              <p:cNvPr id="31" name="Group 30">
                <a:extLst>
                  <a:ext uri="{FF2B5EF4-FFF2-40B4-BE49-F238E27FC236}">
                    <a16:creationId xmlns:a16="http://schemas.microsoft.com/office/drawing/2014/main" id="{5EE6430E-74F6-64B5-7977-A7BFEE702DB3}"/>
                  </a:ext>
                </a:extLst>
              </p:cNvPr>
              <p:cNvGrpSpPr/>
              <p:nvPr/>
            </p:nvGrpSpPr>
            <p:grpSpPr>
              <a:xfrm>
                <a:off x="3303016" y="4946695"/>
                <a:ext cx="685139" cy="655838"/>
                <a:chOff x="3303016" y="4946695"/>
                <a:chExt cx="685139" cy="655838"/>
              </a:xfrm>
            </p:grpSpPr>
            <p:sp>
              <p:nvSpPr>
                <p:cNvPr id="32" name="Freeform 31">
                  <a:extLst>
                    <a:ext uri="{FF2B5EF4-FFF2-40B4-BE49-F238E27FC236}">
                      <a16:creationId xmlns:a16="http://schemas.microsoft.com/office/drawing/2014/main" id="{D0134C21-CFDF-ACED-4688-0D43F99F59B4}"/>
                    </a:ext>
                  </a:extLst>
                </p:cNvPr>
                <p:cNvSpPr/>
                <p:nvPr/>
              </p:nvSpPr>
              <p:spPr>
                <a:xfrm>
                  <a:off x="3540110" y="5149321"/>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F6C69316-DCEF-9713-19D6-B51B4A6C4474}"/>
                    </a:ext>
                  </a:extLst>
                </p:cNvPr>
                <p:cNvSpPr/>
                <p:nvPr/>
              </p:nvSpPr>
              <p:spPr>
                <a:xfrm>
                  <a:off x="3311799" y="5159950"/>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D581E454-A541-D041-FA58-6146EC973B91}"/>
                    </a:ext>
                  </a:extLst>
                </p:cNvPr>
                <p:cNvSpPr/>
                <p:nvPr/>
              </p:nvSpPr>
              <p:spPr>
                <a:xfrm>
                  <a:off x="3303016" y="4946695"/>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endParaRPr lang="en-US"/>
                </a:p>
              </p:txBody>
            </p:sp>
          </p:grpSp>
        </p:grpSp>
        <p:grpSp>
          <p:nvGrpSpPr>
            <p:cNvPr id="24" name="Group 23">
              <a:extLst>
                <a:ext uri="{FF2B5EF4-FFF2-40B4-BE49-F238E27FC236}">
                  <a16:creationId xmlns:a16="http://schemas.microsoft.com/office/drawing/2014/main" id="{5F3149CC-36F6-9935-3094-1590A82F7ED5}"/>
                </a:ext>
              </a:extLst>
            </p:cNvPr>
            <p:cNvGrpSpPr/>
            <p:nvPr/>
          </p:nvGrpSpPr>
          <p:grpSpPr>
            <a:xfrm>
              <a:off x="8048415" y="1664126"/>
              <a:ext cx="1074283" cy="1074283"/>
              <a:chOff x="9322844" y="1664126"/>
              <a:chExt cx="1074283" cy="1074283"/>
            </a:xfrm>
          </p:grpSpPr>
          <p:sp>
            <p:nvSpPr>
              <p:cNvPr id="28" name="Freeform 27">
                <a:extLst>
                  <a:ext uri="{FF2B5EF4-FFF2-40B4-BE49-F238E27FC236}">
                    <a16:creationId xmlns:a16="http://schemas.microsoft.com/office/drawing/2014/main" id="{78C5B9D1-70EC-6700-89D7-DCC2E523BAB2}"/>
                  </a:ext>
                </a:extLst>
              </p:cNvPr>
              <p:cNvSpPr/>
              <p:nvPr/>
            </p:nvSpPr>
            <p:spPr>
              <a:xfrm>
                <a:off x="9322844" y="1664126"/>
                <a:ext cx="1074283" cy="1074283"/>
              </a:xfrm>
              <a:custGeom>
                <a:avLst/>
                <a:gdLst>
                  <a:gd name="connsiteX0" fmla="*/ 850463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3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3" y="425232"/>
                    </a:moveTo>
                    <a:cubicBezTo>
                      <a:pt x="850463" y="660081"/>
                      <a:pt x="660081" y="850464"/>
                      <a:pt x="425232" y="850464"/>
                    </a:cubicBezTo>
                    <a:cubicBezTo>
                      <a:pt x="190382" y="850464"/>
                      <a:pt x="0" y="660081"/>
                      <a:pt x="0" y="425232"/>
                    </a:cubicBezTo>
                    <a:cubicBezTo>
                      <a:pt x="0" y="190383"/>
                      <a:pt x="190382" y="0"/>
                      <a:pt x="425232" y="0"/>
                    </a:cubicBezTo>
                    <a:cubicBezTo>
                      <a:pt x="660081" y="0"/>
                      <a:pt x="850463" y="190383"/>
                      <a:pt x="850463" y="425232"/>
                    </a:cubicBezTo>
                    <a:close/>
                  </a:path>
                </a:pathLst>
              </a:custGeom>
              <a:gradFill>
                <a:gsLst>
                  <a:gs pos="3000">
                    <a:srgbClr val="EE2D24"/>
                  </a:gs>
                  <a:gs pos="68000">
                    <a:srgbClr val="F37321"/>
                  </a:gs>
                  <a:gs pos="100000">
                    <a:srgbClr val="FFCD05"/>
                  </a:gs>
                </a:gsLst>
                <a:lin ang="2700000" scaled="0"/>
              </a:gra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9" name="Freeform 28">
                <a:extLst>
                  <a:ext uri="{FF2B5EF4-FFF2-40B4-BE49-F238E27FC236}">
                    <a16:creationId xmlns:a16="http://schemas.microsoft.com/office/drawing/2014/main" id="{7C8A7E7E-0300-82D4-AE57-93BBFA1A6BC1}"/>
                  </a:ext>
                </a:extLst>
              </p:cNvPr>
              <p:cNvSpPr/>
              <p:nvPr/>
            </p:nvSpPr>
            <p:spPr>
              <a:xfrm>
                <a:off x="9579398" y="1892779"/>
                <a:ext cx="576768" cy="659079"/>
              </a:xfrm>
              <a:custGeom>
                <a:avLst/>
                <a:gdLst>
                  <a:gd name="connsiteX0" fmla="*/ 432429 w 434715"/>
                  <a:gd name="connsiteY0" fmla="*/ 121749 h 496754"/>
                  <a:gd name="connsiteX1" fmla="*/ 430143 w 434715"/>
                  <a:gd name="connsiteY1" fmla="*/ 119462 h 496754"/>
                  <a:gd name="connsiteX2" fmla="*/ 413570 w 434715"/>
                  <a:gd name="connsiteY2" fmla="*/ 117748 h 496754"/>
                  <a:gd name="connsiteX3" fmla="*/ 316986 w 434715"/>
                  <a:gd name="connsiteY3" fmla="*/ 24022 h 496754"/>
                  <a:gd name="connsiteX4" fmla="*/ 314129 w 434715"/>
                  <a:gd name="connsiteY4" fmla="*/ 2876 h 496754"/>
                  <a:gd name="connsiteX5" fmla="*/ 311271 w 434715"/>
                  <a:gd name="connsiteY5" fmla="*/ 19 h 496754"/>
                  <a:gd name="connsiteX6" fmla="*/ 309557 w 434715"/>
                  <a:gd name="connsiteY6" fmla="*/ 19 h 496754"/>
                  <a:gd name="connsiteX7" fmla="*/ 232976 w 434715"/>
                  <a:gd name="connsiteY7" fmla="*/ 19 h 496754"/>
                  <a:gd name="connsiteX8" fmla="*/ 228404 w 434715"/>
                  <a:gd name="connsiteY8" fmla="*/ 4591 h 496754"/>
                  <a:gd name="connsiteX9" fmla="*/ 228404 w 434715"/>
                  <a:gd name="connsiteY9" fmla="*/ 337775 h 496754"/>
                  <a:gd name="connsiteX10" fmla="*/ 227833 w 434715"/>
                  <a:gd name="connsiteY10" fmla="*/ 350349 h 496754"/>
                  <a:gd name="connsiteX11" fmla="*/ 194114 w 434715"/>
                  <a:gd name="connsiteY11" fmla="*/ 400069 h 496754"/>
                  <a:gd name="connsiteX12" fmla="*/ 142108 w 434715"/>
                  <a:gd name="connsiteY12" fmla="*/ 409213 h 496754"/>
                  <a:gd name="connsiteX13" fmla="*/ 124963 w 434715"/>
                  <a:gd name="connsiteY13" fmla="*/ 403498 h 496754"/>
                  <a:gd name="connsiteX14" fmla="*/ 123819 w 434715"/>
                  <a:gd name="connsiteY14" fmla="*/ 402355 h 496754"/>
                  <a:gd name="connsiteX15" fmla="*/ 118104 w 434715"/>
                  <a:gd name="connsiteY15" fmla="*/ 398354 h 496754"/>
                  <a:gd name="connsiteX16" fmla="*/ 86672 w 434715"/>
                  <a:gd name="connsiteY16" fmla="*/ 330346 h 496754"/>
                  <a:gd name="connsiteX17" fmla="*/ 134106 w 434715"/>
                  <a:gd name="connsiteY17" fmla="*/ 271482 h 496754"/>
                  <a:gd name="connsiteX18" fmla="*/ 159824 w 434715"/>
                  <a:gd name="connsiteY18" fmla="*/ 267481 h 496754"/>
                  <a:gd name="connsiteX19" fmla="*/ 176398 w 434715"/>
                  <a:gd name="connsiteY19" fmla="*/ 269767 h 496754"/>
                  <a:gd name="connsiteX20" fmla="*/ 179255 w 434715"/>
                  <a:gd name="connsiteY20" fmla="*/ 267481 h 496754"/>
                  <a:gd name="connsiteX21" fmla="*/ 179255 w 434715"/>
                  <a:gd name="connsiteY21" fmla="*/ 265195 h 496754"/>
                  <a:gd name="connsiteX22" fmla="*/ 178683 w 434715"/>
                  <a:gd name="connsiteY22" fmla="*/ 201759 h 496754"/>
                  <a:gd name="connsiteX23" fmla="*/ 178683 w 434715"/>
                  <a:gd name="connsiteY23" fmla="*/ 184614 h 496754"/>
                  <a:gd name="connsiteX24" fmla="*/ 176398 w 434715"/>
                  <a:gd name="connsiteY24" fmla="*/ 182327 h 496754"/>
                  <a:gd name="connsiteX25" fmla="*/ 145536 w 434715"/>
                  <a:gd name="connsiteY25" fmla="*/ 181756 h 496754"/>
                  <a:gd name="connsiteX26" fmla="*/ 103817 w 434715"/>
                  <a:gd name="connsiteY26" fmla="*/ 190900 h 496754"/>
                  <a:gd name="connsiteX27" fmla="*/ 46667 w 434715"/>
                  <a:gd name="connsiteY27" fmla="*/ 226904 h 496754"/>
                  <a:gd name="connsiteX28" fmla="*/ 13520 w 434715"/>
                  <a:gd name="connsiteY28" fmla="*/ 274339 h 496754"/>
                  <a:gd name="connsiteX29" fmla="*/ 375 w 434715"/>
                  <a:gd name="connsiteY29" fmla="*/ 328060 h 496754"/>
                  <a:gd name="connsiteX30" fmla="*/ 947 w 434715"/>
                  <a:gd name="connsiteY30" fmla="*/ 352634 h 496754"/>
                  <a:gd name="connsiteX31" fmla="*/ 7805 w 434715"/>
                  <a:gd name="connsiteY31" fmla="*/ 385782 h 496754"/>
                  <a:gd name="connsiteX32" fmla="*/ 60954 w 434715"/>
                  <a:gd name="connsiteY32" fmla="*/ 462362 h 496754"/>
                  <a:gd name="connsiteX33" fmla="*/ 68955 w 434715"/>
                  <a:gd name="connsiteY33" fmla="*/ 468077 h 496754"/>
                  <a:gd name="connsiteX34" fmla="*/ 68955 w 434715"/>
                  <a:gd name="connsiteY34" fmla="*/ 468077 h 496754"/>
                  <a:gd name="connsiteX35" fmla="*/ 72956 w 434715"/>
                  <a:gd name="connsiteY35" fmla="*/ 471507 h 496754"/>
                  <a:gd name="connsiteX36" fmla="*/ 86100 w 434715"/>
                  <a:gd name="connsiteY36" fmla="*/ 479507 h 496754"/>
                  <a:gd name="connsiteX37" fmla="*/ 176398 w 434715"/>
                  <a:gd name="connsiteY37" fmla="*/ 495509 h 496754"/>
                  <a:gd name="connsiteX38" fmla="*/ 278696 w 434715"/>
                  <a:gd name="connsiteY38" fmla="*/ 441217 h 496754"/>
                  <a:gd name="connsiteX39" fmla="*/ 316415 w 434715"/>
                  <a:gd name="connsiteY39" fmla="*/ 338347 h 496754"/>
                  <a:gd name="connsiteX40" fmla="*/ 316415 w 434715"/>
                  <a:gd name="connsiteY40" fmla="*/ 172612 h 496754"/>
                  <a:gd name="connsiteX41" fmla="*/ 316986 w 434715"/>
                  <a:gd name="connsiteY41" fmla="*/ 168611 h 496754"/>
                  <a:gd name="connsiteX42" fmla="*/ 320415 w 434715"/>
                  <a:gd name="connsiteY42" fmla="*/ 170326 h 496754"/>
                  <a:gd name="connsiteX43" fmla="*/ 387281 w 434715"/>
                  <a:gd name="connsiteY43" fmla="*/ 198901 h 496754"/>
                  <a:gd name="connsiteX44" fmla="*/ 429572 w 434715"/>
                  <a:gd name="connsiteY44" fmla="*/ 204044 h 496754"/>
                  <a:gd name="connsiteX45" fmla="*/ 434716 w 434715"/>
                  <a:gd name="connsiteY45" fmla="*/ 199472 h 496754"/>
                  <a:gd name="connsiteX46" fmla="*/ 432429 w 434715"/>
                  <a:gd name="connsiteY46" fmla="*/ 121749 h 496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4715" h="496754">
                    <a:moveTo>
                      <a:pt x="432429" y="121749"/>
                    </a:moveTo>
                    <a:cubicBezTo>
                      <a:pt x="432429" y="119462"/>
                      <a:pt x="432429" y="119462"/>
                      <a:pt x="430143" y="119462"/>
                    </a:cubicBezTo>
                    <a:cubicBezTo>
                      <a:pt x="424429" y="119462"/>
                      <a:pt x="418714" y="118891"/>
                      <a:pt x="413570" y="117748"/>
                    </a:cubicBezTo>
                    <a:cubicBezTo>
                      <a:pt x="393568" y="114890"/>
                      <a:pt x="327845" y="80600"/>
                      <a:pt x="316986" y="24022"/>
                    </a:cubicBezTo>
                    <a:cubicBezTo>
                      <a:pt x="316986" y="22879"/>
                      <a:pt x="314129" y="9163"/>
                      <a:pt x="314129" y="2876"/>
                    </a:cubicBezTo>
                    <a:cubicBezTo>
                      <a:pt x="314129" y="19"/>
                      <a:pt x="314129" y="19"/>
                      <a:pt x="311271" y="19"/>
                    </a:cubicBezTo>
                    <a:cubicBezTo>
                      <a:pt x="310700" y="19"/>
                      <a:pt x="310129" y="19"/>
                      <a:pt x="309557" y="19"/>
                    </a:cubicBezTo>
                    <a:cubicBezTo>
                      <a:pt x="283839" y="19"/>
                      <a:pt x="258122" y="19"/>
                      <a:pt x="232976" y="19"/>
                    </a:cubicBezTo>
                    <a:cubicBezTo>
                      <a:pt x="227833" y="19"/>
                      <a:pt x="228404" y="-553"/>
                      <a:pt x="228404" y="4591"/>
                    </a:cubicBezTo>
                    <a:cubicBezTo>
                      <a:pt x="228404" y="115462"/>
                      <a:pt x="228404" y="226904"/>
                      <a:pt x="228404" y="337775"/>
                    </a:cubicBezTo>
                    <a:cubicBezTo>
                      <a:pt x="228404" y="341776"/>
                      <a:pt x="228404" y="345777"/>
                      <a:pt x="227833" y="350349"/>
                    </a:cubicBezTo>
                    <a:cubicBezTo>
                      <a:pt x="223832" y="372065"/>
                      <a:pt x="212973" y="388639"/>
                      <a:pt x="194114" y="400069"/>
                    </a:cubicBezTo>
                    <a:cubicBezTo>
                      <a:pt x="178112" y="409784"/>
                      <a:pt x="160395" y="412642"/>
                      <a:pt x="142108" y="409213"/>
                    </a:cubicBezTo>
                    <a:cubicBezTo>
                      <a:pt x="136393" y="408070"/>
                      <a:pt x="130678" y="405784"/>
                      <a:pt x="124963" y="403498"/>
                    </a:cubicBezTo>
                    <a:cubicBezTo>
                      <a:pt x="124391" y="402927"/>
                      <a:pt x="123819" y="402927"/>
                      <a:pt x="123819" y="402355"/>
                    </a:cubicBezTo>
                    <a:cubicBezTo>
                      <a:pt x="122105" y="400640"/>
                      <a:pt x="119819" y="399497"/>
                      <a:pt x="118104" y="398354"/>
                    </a:cubicBezTo>
                    <a:cubicBezTo>
                      <a:pt x="94673" y="381781"/>
                      <a:pt x="83243" y="358921"/>
                      <a:pt x="86672" y="330346"/>
                    </a:cubicBezTo>
                    <a:cubicBezTo>
                      <a:pt x="90101" y="301199"/>
                      <a:pt x="106674" y="281769"/>
                      <a:pt x="134106" y="271482"/>
                    </a:cubicBezTo>
                    <a:cubicBezTo>
                      <a:pt x="142108" y="268624"/>
                      <a:pt x="150680" y="267481"/>
                      <a:pt x="159824" y="267481"/>
                    </a:cubicBezTo>
                    <a:cubicBezTo>
                      <a:pt x="165539" y="268052"/>
                      <a:pt x="171254" y="268624"/>
                      <a:pt x="176398" y="269767"/>
                    </a:cubicBezTo>
                    <a:cubicBezTo>
                      <a:pt x="178112" y="270339"/>
                      <a:pt x="179255" y="269767"/>
                      <a:pt x="179255" y="267481"/>
                    </a:cubicBezTo>
                    <a:cubicBezTo>
                      <a:pt x="179255" y="266909"/>
                      <a:pt x="179255" y="266338"/>
                      <a:pt x="179255" y="265195"/>
                    </a:cubicBezTo>
                    <a:cubicBezTo>
                      <a:pt x="179255" y="245192"/>
                      <a:pt x="178683" y="201759"/>
                      <a:pt x="178683" y="201759"/>
                    </a:cubicBezTo>
                    <a:cubicBezTo>
                      <a:pt x="178683" y="196044"/>
                      <a:pt x="178683" y="190329"/>
                      <a:pt x="178683" y="184614"/>
                    </a:cubicBezTo>
                    <a:cubicBezTo>
                      <a:pt x="178683" y="182899"/>
                      <a:pt x="178112" y="182899"/>
                      <a:pt x="176398" y="182327"/>
                    </a:cubicBezTo>
                    <a:cubicBezTo>
                      <a:pt x="166110" y="181184"/>
                      <a:pt x="155823" y="180613"/>
                      <a:pt x="145536" y="181756"/>
                    </a:cubicBezTo>
                    <a:cubicBezTo>
                      <a:pt x="131249" y="182899"/>
                      <a:pt x="117533" y="185756"/>
                      <a:pt x="103817" y="190900"/>
                    </a:cubicBezTo>
                    <a:cubicBezTo>
                      <a:pt x="82100" y="198901"/>
                      <a:pt x="63240" y="210902"/>
                      <a:pt x="46667" y="226904"/>
                    </a:cubicBezTo>
                    <a:cubicBezTo>
                      <a:pt x="32379" y="240620"/>
                      <a:pt x="21521" y="256622"/>
                      <a:pt x="13520" y="274339"/>
                    </a:cubicBezTo>
                    <a:cubicBezTo>
                      <a:pt x="5519" y="291484"/>
                      <a:pt x="1518" y="309772"/>
                      <a:pt x="375" y="328060"/>
                    </a:cubicBezTo>
                    <a:cubicBezTo>
                      <a:pt x="-196" y="336061"/>
                      <a:pt x="-196" y="344634"/>
                      <a:pt x="947" y="352634"/>
                    </a:cubicBezTo>
                    <a:cubicBezTo>
                      <a:pt x="2090" y="364064"/>
                      <a:pt x="4376" y="374923"/>
                      <a:pt x="7805" y="385782"/>
                    </a:cubicBezTo>
                    <a:cubicBezTo>
                      <a:pt x="17520" y="416642"/>
                      <a:pt x="35808" y="442360"/>
                      <a:pt x="60954" y="462362"/>
                    </a:cubicBezTo>
                    <a:cubicBezTo>
                      <a:pt x="63812" y="464649"/>
                      <a:pt x="66098" y="466934"/>
                      <a:pt x="68955" y="468077"/>
                    </a:cubicBezTo>
                    <a:cubicBezTo>
                      <a:pt x="68955" y="468077"/>
                      <a:pt x="68955" y="468077"/>
                      <a:pt x="68955" y="468077"/>
                    </a:cubicBezTo>
                    <a:cubicBezTo>
                      <a:pt x="70098" y="469220"/>
                      <a:pt x="71813" y="470364"/>
                      <a:pt x="72956" y="471507"/>
                    </a:cubicBezTo>
                    <a:cubicBezTo>
                      <a:pt x="76956" y="474364"/>
                      <a:pt x="81528" y="477222"/>
                      <a:pt x="86100" y="479507"/>
                    </a:cubicBezTo>
                    <a:cubicBezTo>
                      <a:pt x="114675" y="493795"/>
                      <a:pt x="144393" y="499510"/>
                      <a:pt x="176398" y="495509"/>
                    </a:cubicBezTo>
                    <a:cubicBezTo>
                      <a:pt x="217545" y="490366"/>
                      <a:pt x="251835" y="472078"/>
                      <a:pt x="278696" y="441217"/>
                    </a:cubicBezTo>
                    <a:cubicBezTo>
                      <a:pt x="303842" y="411499"/>
                      <a:pt x="316415" y="377209"/>
                      <a:pt x="316415" y="338347"/>
                    </a:cubicBezTo>
                    <a:cubicBezTo>
                      <a:pt x="316986" y="282912"/>
                      <a:pt x="316415" y="227476"/>
                      <a:pt x="316415" y="172612"/>
                    </a:cubicBezTo>
                    <a:cubicBezTo>
                      <a:pt x="316415" y="171469"/>
                      <a:pt x="315844" y="169183"/>
                      <a:pt x="316986" y="168611"/>
                    </a:cubicBezTo>
                    <a:cubicBezTo>
                      <a:pt x="318129" y="168040"/>
                      <a:pt x="319273" y="169754"/>
                      <a:pt x="320415" y="170326"/>
                    </a:cubicBezTo>
                    <a:cubicBezTo>
                      <a:pt x="340989" y="184042"/>
                      <a:pt x="363278" y="193757"/>
                      <a:pt x="387281" y="198901"/>
                    </a:cubicBezTo>
                    <a:cubicBezTo>
                      <a:pt x="400997" y="202330"/>
                      <a:pt x="415284" y="204044"/>
                      <a:pt x="429572" y="204044"/>
                    </a:cubicBezTo>
                    <a:cubicBezTo>
                      <a:pt x="434144" y="204044"/>
                      <a:pt x="434716" y="204044"/>
                      <a:pt x="434716" y="199472"/>
                    </a:cubicBezTo>
                    <a:cubicBezTo>
                      <a:pt x="433001" y="180613"/>
                      <a:pt x="432429" y="126892"/>
                      <a:pt x="432429" y="121749"/>
                    </a:cubicBezTo>
                    <a:close/>
                  </a:path>
                </a:pathLst>
              </a:custGeom>
              <a:solidFill>
                <a:srgbClr val="FFFFFF"/>
              </a:solidFill>
              <a:ln w="5715" cap="flat">
                <a:noFill/>
                <a:prstDash val="solid"/>
                <a:miter/>
              </a:ln>
            </p:spPr>
            <p:txBody>
              <a:bodyPr rtlCol="0" anchor="ctr"/>
              <a:lstStyle/>
              <a:p>
                <a:endParaRPr lang="en-US"/>
              </a:p>
            </p:txBody>
          </p:sp>
        </p:grpSp>
        <p:grpSp>
          <p:nvGrpSpPr>
            <p:cNvPr id="25" name="Group 24">
              <a:extLst>
                <a:ext uri="{FF2B5EF4-FFF2-40B4-BE49-F238E27FC236}">
                  <a16:creationId xmlns:a16="http://schemas.microsoft.com/office/drawing/2014/main" id="{87F9643B-03EB-D035-41E3-073E561412E4}"/>
                </a:ext>
              </a:extLst>
            </p:cNvPr>
            <p:cNvGrpSpPr/>
            <p:nvPr/>
          </p:nvGrpSpPr>
          <p:grpSpPr>
            <a:xfrm>
              <a:off x="2758031" y="1664126"/>
              <a:ext cx="1074283" cy="1074283"/>
              <a:chOff x="2779401" y="1664126"/>
              <a:chExt cx="1074283" cy="1074283"/>
            </a:xfrm>
          </p:grpSpPr>
          <p:sp>
            <p:nvSpPr>
              <p:cNvPr id="26" name="Freeform 25">
                <a:extLst>
                  <a:ext uri="{FF2B5EF4-FFF2-40B4-BE49-F238E27FC236}">
                    <a16:creationId xmlns:a16="http://schemas.microsoft.com/office/drawing/2014/main" id="{E2FBD999-7785-63D9-4FFB-A2DCB10A84D3}"/>
                  </a:ext>
                </a:extLst>
              </p:cNvPr>
              <p:cNvSpPr/>
              <p:nvPr/>
            </p:nvSpPr>
            <p:spPr>
              <a:xfrm>
                <a:off x="2779401" y="1664126"/>
                <a:ext cx="1074283" cy="107428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gradFill>
                <a:gsLst>
                  <a:gs pos="3000">
                    <a:srgbClr val="EE2D24"/>
                  </a:gs>
                  <a:gs pos="68000">
                    <a:srgbClr val="F37321"/>
                  </a:gs>
                  <a:gs pos="100000">
                    <a:srgbClr val="FFCD05"/>
                  </a:gs>
                </a:gsLst>
                <a:lin ang="2700000" scaled="0"/>
              </a:gra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7" name="Graphic 3">
                <a:extLst>
                  <a:ext uri="{FF2B5EF4-FFF2-40B4-BE49-F238E27FC236}">
                    <a16:creationId xmlns:a16="http://schemas.microsoft.com/office/drawing/2014/main" id="{46A32A10-FD89-FDD3-C451-8E412CE964E2}"/>
                  </a:ext>
                </a:extLst>
              </p:cNvPr>
              <p:cNvSpPr/>
              <p:nvPr/>
            </p:nvSpPr>
            <p:spPr>
              <a:xfrm>
                <a:off x="2990503" y="1889431"/>
                <a:ext cx="652752" cy="615571"/>
              </a:xfrm>
              <a:custGeom>
                <a:avLst/>
                <a:gdLst>
                  <a:gd name="connsiteX0" fmla="*/ 40005 w 300989"/>
                  <a:gd name="connsiteY0" fmla="*/ 18097 h 283844"/>
                  <a:gd name="connsiteX1" fmla="*/ 220980 w 300989"/>
                  <a:gd name="connsiteY1" fmla="*/ 260985 h 283844"/>
                  <a:gd name="connsiteX2" fmla="*/ 258127 w 300989"/>
                  <a:gd name="connsiteY2" fmla="*/ 260985 h 283844"/>
                  <a:gd name="connsiteX3" fmla="*/ 76200 w 300989"/>
                  <a:gd name="connsiteY3" fmla="*/ 18097 h 283844"/>
                  <a:gd name="connsiteX4" fmla="*/ 40005 w 300989"/>
                  <a:gd name="connsiteY4" fmla="*/ 18097 h 283844"/>
                  <a:gd name="connsiteX5" fmla="*/ 0 w 300989"/>
                  <a:gd name="connsiteY5" fmla="*/ 0 h 283844"/>
                  <a:gd name="connsiteX6" fmla="*/ 85725 w 300989"/>
                  <a:gd name="connsiteY6" fmla="*/ 0 h 283844"/>
                  <a:gd name="connsiteX7" fmla="*/ 164782 w 300989"/>
                  <a:gd name="connsiteY7" fmla="*/ 102870 h 283844"/>
                  <a:gd name="connsiteX8" fmla="*/ 263842 w 300989"/>
                  <a:gd name="connsiteY8" fmla="*/ 0 h 283844"/>
                  <a:gd name="connsiteX9" fmla="*/ 290513 w 300989"/>
                  <a:gd name="connsiteY9" fmla="*/ 0 h 283844"/>
                  <a:gd name="connsiteX10" fmla="*/ 178117 w 300989"/>
                  <a:gd name="connsiteY10" fmla="*/ 121920 h 283844"/>
                  <a:gd name="connsiteX11" fmla="*/ 164782 w 300989"/>
                  <a:gd name="connsiteY11" fmla="*/ 104775 h 283844"/>
                  <a:gd name="connsiteX12" fmla="*/ 300990 w 300989"/>
                  <a:gd name="connsiteY12" fmla="*/ 283845 h 283844"/>
                  <a:gd name="connsiteX13" fmla="*/ 208597 w 300989"/>
                  <a:gd name="connsiteY13" fmla="*/ 283845 h 283844"/>
                  <a:gd name="connsiteX14" fmla="*/ 126682 w 300989"/>
                  <a:gd name="connsiteY14" fmla="*/ 173355 h 283844"/>
                  <a:gd name="connsiteX15" fmla="*/ 31432 w 300989"/>
                  <a:gd name="connsiteY15" fmla="*/ 276225 h 283844"/>
                  <a:gd name="connsiteX16" fmla="*/ 3810 w 300989"/>
                  <a:gd name="connsiteY16" fmla="*/ 276225 h 283844"/>
                  <a:gd name="connsiteX17" fmla="*/ 116205 w 300989"/>
                  <a:gd name="connsiteY17" fmla="*/ 157163 h 283844"/>
                  <a:gd name="connsiteX18" fmla="*/ 0 w 300989"/>
                  <a:gd name="connsiteY18" fmla="*/ 0 h 28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0989" h="283844">
                    <a:moveTo>
                      <a:pt x="40005" y="18097"/>
                    </a:moveTo>
                    <a:lnTo>
                      <a:pt x="220980" y="260985"/>
                    </a:lnTo>
                    <a:lnTo>
                      <a:pt x="258127" y="260985"/>
                    </a:lnTo>
                    <a:lnTo>
                      <a:pt x="76200" y="18097"/>
                    </a:lnTo>
                    <a:lnTo>
                      <a:pt x="40005" y="18097"/>
                    </a:lnTo>
                    <a:close/>
                    <a:moveTo>
                      <a:pt x="0" y="0"/>
                    </a:moveTo>
                    <a:lnTo>
                      <a:pt x="85725" y="0"/>
                    </a:lnTo>
                    <a:lnTo>
                      <a:pt x="164782" y="102870"/>
                    </a:lnTo>
                    <a:lnTo>
                      <a:pt x="263842" y="0"/>
                    </a:lnTo>
                    <a:lnTo>
                      <a:pt x="290513" y="0"/>
                    </a:lnTo>
                    <a:lnTo>
                      <a:pt x="178117" y="121920"/>
                    </a:lnTo>
                    <a:lnTo>
                      <a:pt x="164782" y="104775"/>
                    </a:lnTo>
                    <a:lnTo>
                      <a:pt x="300990" y="283845"/>
                    </a:lnTo>
                    <a:lnTo>
                      <a:pt x="208597" y="283845"/>
                    </a:lnTo>
                    <a:lnTo>
                      <a:pt x="126682" y="173355"/>
                    </a:lnTo>
                    <a:lnTo>
                      <a:pt x="31432" y="276225"/>
                    </a:lnTo>
                    <a:lnTo>
                      <a:pt x="3810" y="276225"/>
                    </a:lnTo>
                    <a:lnTo>
                      <a:pt x="116205" y="157163"/>
                    </a:lnTo>
                    <a:lnTo>
                      <a:pt x="0" y="0"/>
                    </a:lnTo>
                    <a:close/>
                  </a:path>
                </a:pathLst>
              </a:custGeom>
              <a:solidFill>
                <a:srgbClr val="FFFFFF"/>
              </a:solidFill>
              <a:ln w="9525" cap="flat">
                <a:noFill/>
                <a:prstDash val="solid"/>
                <a:miter/>
              </a:ln>
            </p:spPr>
            <p:txBody>
              <a:bodyPr rtlCol="0" anchor="ctr"/>
              <a:lstStyle/>
              <a:p>
                <a:endParaRPr lang="en-US"/>
              </a:p>
            </p:txBody>
          </p:sp>
        </p:grpSp>
      </p:grpSp>
      <p:pic>
        <p:nvPicPr>
          <p:cNvPr id="46" name="Picture 45">
            <a:extLst>
              <a:ext uri="{FF2B5EF4-FFF2-40B4-BE49-F238E27FC236}">
                <a16:creationId xmlns:a16="http://schemas.microsoft.com/office/drawing/2014/main" id="{8CCFCDC5-EC93-AE6C-D339-60B8455378C8}"/>
              </a:ext>
            </a:extLst>
          </p:cNvPr>
          <p:cNvPicPr>
            <a:picLocks noChangeAspect="1"/>
          </p:cNvPicPr>
          <p:nvPr/>
        </p:nvPicPr>
        <p:blipFill>
          <a:blip r:embed="rId3">
            <a:biLevel thresh="25000"/>
            <a:extLst>
              <a:ext uri="{BEBA8EAE-BF5A-486C-A8C5-ECC9F3942E4B}">
                <a14:imgProps xmlns:a14="http://schemas.microsoft.com/office/drawing/2010/main">
                  <a14:imgLayer r:embed="rId4">
                    <a14:imgEffect>
                      <a14:saturation sat="0"/>
                    </a14:imgEffect>
                    <a14:imgEffect>
                      <a14:brightnessContrast contrast="24000"/>
                    </a14:imgEffect>
                  </a14:imgLayer>
                </a14:imgProps>
              </a:ext>
            </a:extLst>
          </a:blip>
          <a:stretch>
            <a:fillRect/>
          </a:stretch>
        </p:blipFill>
        <p:spPr>
          <a:xfrm>
            <a:off x="7427479" y="3225337"/>
            <a:ext cx="4353683" cy="1510461"/>
          </a:xfrm>
          <a:prstGeom prst="rect">
            <a:avLst/>
          </a:prstGeom>
        </p:spPr>
      </p:pic>
      <p:sp>
        <p:nvSpPr>
          <p:cNvPr id="47" name="Text Placeholder 12">
            <a:extLst>
              <a:ext uri="{FF2B5EF4-FFF2-40B4-BE49-F238E27FC236}">
                <a16:creationId xmlns:a16="http://schemas.microsoft.com/office/drawing/2014/main" id="{36C72C74-BE12-6622-5ABE-A0E6D8E012CD}"/>
              </a:ext>
            </a:extLst>
          </p:cNvPr>
          <p:cNvSpPr txBox="1">
            <a:spLocks/>
          </p:cNvSpPr>
          <p:nvPr/>
        </p:nvSpPr>
        <p:spPr>
          <a:xfrm>
            <a:off x="7049193" y="5482785"/>
            <a:ext cx="5142807" cy="655983"/>
          </a:xfrm>
          <a:prstGeom prst="rect">
            <a:avLst/>
          </a:prstGeom>
          <a:gradFill>
            <a:gsLst>
              <a:gs pos="3000">
                <a:srgbClr val="EE2D24"/>
              </a:gs>
              <a:gs pos="68000">
                <a:srgbClr val="F37321"/>
              </a:gs>
              <a:gs pos="100000">
                <a:srgbClr val="FFCD05"/>
              </a:gs>
            </a:gsLst>
            <a:lin ang="2700000" scaled="0"/>
          </a:gradFill>
        </p:spPr>
        <p:txBody>
          <a:bodyPr anchor="ctr">
            <a:noAutofit/>
          </a:bodyPr>
          <a:lstStyle>
            <a:lvl1pPr marL="273050" indent="0" algn="l" defTabSz="3343281" rtl="0" eaLnBrk="1" latinLnBrk="0" hangingPunct="1">
              <a:lnSpc>
                <a:spcPct val="100000"/>
              </a:lnSpc>
              <a:spcBef>
                <a:spcPts val="0"/>
              </a:spcBef>
              <a:buFont typeface="Arial" panose="020B0604020202020204" pitchFamily="34" charset="0"/>
              <a:buNone/>
              <a:tabLst/>
              <a:defRPr sz="2600" b="0" i="0" kern="120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2pPr>
            <a:lvl3pPr marL="1219185"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3pPr>
            <a:lvl4pPr marL="1828778"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4pPr>
            <a:lvl5pPr marL="2438374"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5pPr>
            <a:lvl6pPr marL="9194022"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6pPr>
            <a:lvl7pPr marL="10865665"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7pPr>
            <a:lvl8pPr marL="12537303"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8pPr>
            <a:lvl9pPr marL="14208947"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9pPr>
          </a:lstStyle>
          <a:p>
            <a:pPr algn="ctr"/>
            <a:r>
              <a:rPr lang="en-US" sz="2800" err="1"/>
              <a:t>www.</a:t>
            </a:r>
            <a:r>
              <a:rPr lang="en-US" sz="2800" b="1" err="1"/>
              <a:t>repowerregions</a:t>
            </a:r>
            <a:r>
              <a:rPr lang="en-US" sz="2800" err="1"/>
              <a:t>.eu</a:t>
            </a:r>
            <a:endParaRPr lang="en-US" sz="2800"/>
          </a:p>
        </p:txBody>
      </p:sp>
      <p:sp>
        <p:nvSpPr>
          <p:cNvPr id="48" name="Text Placeholder 3">
            <a:extLst>
              <a:ext uri="{FF2B5EF4-FFF2-40B4-BE49-F238E27FC236}">
                <a16:creationId xmlns:a16="http://schemas.microsoft.com/office/drawing/2014/main" id="{2889597E-B149-4893-CD8B-77B7F9038A24}"/>
              </a:ext>
            </a:extLst>
          </p:cNvPr>
          <p:cNvSpPr txBox="1">
            <a:spLocks/>
          </p:cNvSpPr>
          <p:nvPr/>
        </p:nvSpPr>
        <p:spPr>
          <a:xfrm>
            <a:off x="585285" y="3321077"/>
            <a:ext cx="4853086" cy="1008397"/>
          </a:xfrm>
          <a:prstGeom prst="rect">
            <a:avLst/>
          </a:prstGeom>
        </p:spPr>
        <p:txBody>
          <a:bodyPr/>
          <a:lstStyle>
            <a:lvl1pPr marL="835822" indent="-835822" algn="l" defTabSz="3343281" rtl="0" eaLnBrk="1" latinLnBrk="0" hangingPunct="1">
              <a:lnSpc>
                <a:spcPct val="100000"/>
              </a:lnSpc>
              <a:spcBef>
                <a:spcPts val="3657"/>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1pPr>
            <a:lvl2pPr marL="2507462" indent="-835822" algn="l" defTabSz="3343281" rtl="0" eaLnBrk="1" latinLnBrk="0" hangingPunct="1">
              <a:lnSpc>
                <a:spcPct val="100000"/>
              </a:lnSpc>
              <a:spcBef>
                <a:spcPts val="1828"/>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2pPr>
            <a:lvl3pPr marL="4179101" indent="-835822" algn="l" defTabSz="3343281" rtl="0" eaLnBrk="1" latinLnBrk="0" hangingPunct="1">
              <a:lnSpc>
                <a:spcPct val="100000"/>
              </a:lnSpc>
              <a:spcBef>
                <a:spcPts val="1828"/>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3pPr>
            <a:lvl4pPr marL="5850740" indent="-835822" algn="l" defTabSz="3343281" rtl="0" eaLnBrk="1" latinLnBrk="0" hangingPunct="1">
              <a:lnSpc>
                <a:spcPct val="100000"/>
              </a:lnSpc>
              <a:spcBef>
                <a:spcPts val="1828"/>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4pPr>
            <a:lvl5pPr marL="7522384" indent="-835822" algn="l" defTabSz="3343281" rtl="0" eaLnBrk="1" latinLnBrk="0" hangingPunct="1">
              <a:lnSpc>
                <a:spcPct val="100000"/>
              </a:lnSpc>
              <a:spcBef>
                <a:spcPts val="1828"/>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5pPr>
            <a:lvl6pPr marL="9194022"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6pPr>
            <a:lvl7pPr marL="10865665"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7pPr>
            <a:lvl8pPr marL="12537303"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8pPr>
            <a:lvl9pPr marL="14208947"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9pPr>
          </a:lstStyle>
          <a:p>
            <a:pPr marL="0" indent="0">
              <a:buNone/>
            </a:pPr>
            <a:r>
              <a:rPr lang="en-US" b="1">
                <a:solidFill>
                  <a:schemeClr val="bg1"/>
                </a:solidFill>
              </a:rPr>
              <a:t>Follow our journey</a:t>
            </a:r>
          </a:p>
        </p:txBody>
      </p:sp>
    </p:spTree>
    <p:extLst>
      <p:ext uri="{BB962C8B-B14F-4D97-AF65-F5344CB8AC3E}">
        <p14:creationId xmlns:p14="http://schemas.microsoft.com/office/powerpoint/2010/main" val="1745708739"/>
      </p:ext>
    </p:extLst>
  </p:cSld>
  <p:clrMapOvr>
    <a:masterClrMapping/>
  </p:clrMapOvr>
</p:sld>
</file>

<file path=ppt/theme/theme1.xml><?xml version="1.0" encoding="utf-8"?>
<a:theme xmlns:a="http://schemas.openxmlformats.org/drawingml/2006/main" name="Office Theme">
  <a:themeElements>
    <a:clrScheme name="Red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Century Schoolbook">
      <a:majorFont>
        <a:latin typeface="Century Schoolbook" panose="02040604050505020304"/>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panose="02040604050505020304"/>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gazine Layout 01 - AE_CA_v4" id="{F9D5F4D5-9454-45C5-AFC0-38A7887A0E87}" vid="{A7535069-094F-4B33-8094-ED35EDC7CF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Документ" ma:contentTypeID="0x01010002253C9AEBC71C47A227A4829C21DF97" ma:contentTypeVersion="12" ma:contentTypeDescription="Создание документа." ma:contentTypeScope="" ma:versionID="c08ecda7829650c9ca8e883389edc514">
  <xsd:schema xmlns:xsd="http://www.w3.org/2001/XMLSchema" xmlns:xs="http://www.w3.org/2001/XMLSchema" xmlns:p="http://schemas.microsoft.com/office/2006/metadata/properties" xmlns:ns2="6c6dc0c2-662f-483e-a2ac-c4906ac02010" xmlns:ns3="02ef16f0-a918-4a7c-ac07-b4517a8518d9" targetNamespace="http://schemas.microsoft.com/office/2006/metadata/properties" ma:root="true" ma:fieldsID="95b37ab51bf15cb650d477a5fdec67b1" ns2:_="" ns3:_="">
    <xsd:import namespace="6c6dc0c2-662f-483e-a2ac-c4906ac02010"/>
    <xsd:import namespace="02ef16f0-a918-4a7c-ac07-b4517a8518d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c6dc0c2-662f-483e-a2ac-c4906ac020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Теги изображений" ma:readOnly="false" ma:fieldId="{5cf76f15-5ced-4ddc-b409-7134ff3c332f}" ma:taxonomyMulti="true" ma:sspId="130c09f6-3d71-40eb-857e-9c2f3277beda"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2ef16f0-a918-4a7c-ac07-b4517a8518d9"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1720744f-9884-408f-a7c8-a5d3396591a8}" ma:internalName="TaxCatchAll" ma:showField="CatchAllData" ma:web="02ef16f0-a918-4a7c-ac07-b4517a8518d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c6dc0c2-662f-483e-a2ac-c4906ac02010">
      <Terms xmlns="http://schemas.microsoft.com/office/infopath/2007/PartnerControls"/>
    </lcf76f155ced4ddcb4097134ff3c332f>
    <TaxCatchAll xmlns="02ef16f0-a918-4a7c-ac07-b4517a8518d9" xsi:nil="true"/>
  </documentManagement>
</p:properties>
</file>

<file path=customXml/itemProps1.xml><?xml version="1.0" encoding="utf-8"?>
<ds:datastoreItem xmlns:ds="http://schemas.openxmlformats.org/officeDocument/2006/customXml" ds:itemID="{30F92605-20CE-492B-B89D-FDAD5308401D}"/>
</file>

<file path=customXml/itemProps2.xml><?xml version="1.0" encoding="utf-8"?>
<ds:datastoreItem xmlns:ds="http://schemas.openxmlformats.org/officeDocument/2006/customXml" ds:itemID="{B39800E7-4362-4A70-9B48-B5AE1C9F476B}">
  <ds:schemaRefs>
    <ds:schemaRef ds:uri="http://schemas.microsoft.com/sharepoint/v3/contenttype/forms"/>
  </ds:schemaRefs>
</ds:datastoreItem>
</file>

<file path=customXml/itemProps3.xml><?xml version="1.0" encoding="utf-8"?>
<ds:datastoreItem xmlns:ds="http://schemas.openxmlformats.org/officeDocument/2006/customXml" ds:itemID="{969AD2B3-D789-4FC7-A14D-89ADA76B73A8}">
  <ds:schemaRefs>
    <ds:schemaRef ds:uri="http://schemas.microsoft.com/office/2006/documentManagement/types"/>
    <ds:schemaRef ds:uri="http://purl.org/dc/elements/1.1/"/>
    <ds:schemaRef ds:uri="6c6dc0c2-662f-483e-a2ac-c4906ac02010"/>
    <ds:schemaRef ds:uri="http://purl.org/dc/terms/"/>
    <ds:schemaRef ds:uri="http://purl.org/dc/dcmitype/"/>
    <ds:schemaRef ds:uri="02ef16f0-a918-4a7c-ac07-b4517a8518d9"/>
    <ds:schemaRef ds:uri="http://www.w3.org/XML/1998/namespace"/>
    <ds:schemaRef ds:uri="http://schemas.microsoft.com/office/infopath/2007/PartnerControls"/>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Magazine layout</Template>
  <TotalTime>0</TotalTime>
  <Words>2508</Words>
  <Application>Microsoft Office PowerPoint</Application>
  <PresentationFormat>Widescreen</PresentationFormat>
  <Paragraphs>352</Paragraphs>
  <Slides>26</Slides>
  <Notes>15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26</vt:i4>
      </vt:variant>
    </vt:vector>
  </HeadingPairs>
  <TitlesOfParts>
    <vt:vector size="34" baseType="lpstr">
      <vt:lpstr>Aptos</vt:lpstr>
      <vt:lpstr>Aptos Display</vt:lpstr>
      <vt:lpstr>Arial</vt:lpstr>
      <vt:lpstr>Calibri</vt:lpstr>
      <vt:lpstr>Montserrat</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Front cover</dc:title>
  <dc:creator>Samantha Carty</dc:creator>
  <cp:lastModifiedBy>Raimonds Bogdanovičs</cp:lastModifiedBy>
  <cp:revision>99</cp:revision>
  <dcterms:created xsi:type="dcterms:W3CDTF">2021-06-15T11:45:52Z</dcterms:created>
  <dcterms:modified xsi:type="dcterms:W3CDTF">2026-07-26T16:01:09Z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0x01010002253C9AEBC71C47A227A4829C21DF97</vt:lpwstr>
  </property>
  <property fmtid="{D5CDD505-2E9C-101B-9397-08002B2CF9AE}" pid="3" name="MediaServiceImageTags">
    <vt:lpwstr/>
  </property>
</Properties>
</file>