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0"/>
  </p:notesMasterIdLst>
  <p:handoutMasterIdLst>
    <p:handoutMasterId r:id="rId31"/>
  </p:handoutMasterIdLst>
  <p:sldIdLst>
    <p:sldId id="680" r:id="rId5"/>
    <p:sldId id="681" r:id="rId6"/>
    <p:sldId id="729" r:id="rId7"/>
    <p:sldId id="698" r:id="rId8"/>
    <p:sldId id="697" r:id="rId9"/>
    <p:sldId id="699" r:id="rId10"/>
    <p:sldId id="730" r:id="rId11"/>
    <p:sldId id="700" r:id="rId12"/>
    <p:sldId id="701" r:id="rId13"/>
    <p:sldId id="707" r:id="rId14"/>
    <p:sldId id="708" r:id="rId15"/>
    <p:sldId id="731" r:id="rId16"/>
    <p:sldId id="732" r:id="rId17"/>
    <p:sldId id="704" r:id="rId18"/>
    <p:sldId id="718" r:id="rId19"/>
    <p:sldId id="719" r:id="rId20"/>
    <p:sldId id="721" r:id="rId21"/>
    <p:sldId id="733" r:id="rId22"/>
    <p:sldId id="702" r:id="rId23"/>
    <p:sldId id="715" r:id="rId24"/>
    <p:sldId id="716" r:id="rId25"/>
    <p:sldId id="703" r:id="rId26"/>
    <p:sldId id="705" r:id="rId27"/>
    <p:sldId id="669" r:id="rId28"/>
    <p:sldId id="693" r:id="rId29"/>
  </p:sldIdLst>
  <p:sldSz cx="12192000" cy="6858000"/>
  <p:notesSz cx="6858000" cy="9144000"/>
  <p:defaultTextStyle>
    <a:defPPr>
      <a:defRPr lang="en-US"/>
    </a:defPPr>
    <a:lvl1pPr marL="0" algn="l" defTabSz="325892" rtl="0" eaLnBrk="1" latinLnBrk="0" hangingPunct="1">
      <a:defRPr sz="1283" kern="1200">
        <a:solidFill>
          <a:schemeClr val="tx1"/>
        </a:solidFill>
        <a:latin typeface="+mn-lt"/>
        <a:ea typeface="+mn-ea"/>
        <a:cs typeface="+mn-cs"/>
      </a:defRPr>
    </a:lvl1pPr>
    <a:lvl2pPr marL="325892" algn="l" defTabSz="325892" rtl="0" eaLnBrk="1" latinLnBrk="0" hangingPunct="1">
      <a:defRPr sz="1283" kern="1200">
        <a:solidFill>
          <a:schemeClr val="tx1"/>
        </a:solidFill>
        <a:latin typeface="+mn-lt"/>
        <a:ea typeface="+mn-ea"/>
        <a:cs typeface="+mn-cs"/>
      </a:defRPr>
    </a:lvl2pPr>
    <a:lvl3pPr marL="651784" algn="l" defTabSz="325892" rtl="0" eaLnBrk="1" latinLnBrk="0" hangingPunct="1">
      <a:defRPr sz="1283" kern="1200">
        <a:solidFill>
          <a:schemeClr val="tx1"/>
        </a:solidFill>
        <a:latin typeface="+mn-lt"/>
        <a:ea typeface="+mn-ea"/>
        <a:cs typeface="+mn-cs"/>
      </a:defRPr>
    </a:lvl3pPr>
    <a:lvl4pPr marL="977676" algn="l" defTabSz="325892" rtl="0" eaLnBrk="1" latinLnBrk="0" hangingPunct="1">
      <a:defRPr sz="1283" kern="1200">
        <a:solidFill>
          <a:schemeClr val="tx1"/>
        </a:solidFill>
        <a:latin typeface="+mn-lt"/>
        <a:ea typeface="+mn-ea"/>
        <a:cs typeface="+mn-cs"/>
      </a:defRPr>
    </a:lvl4pPr>
    <a:lvl5pPr marL="1303569" algn="l" defTabSz="325892" rtl="0" eaLnBrk="1" latinLnBrk="0" hangingPunct="1">
      <a:defRPr sz="1283" kern="1200">
        <a:solidFill>
          <a:schemeClr val="tx1"/>
        </a:solidFill>
        <a:latin typeface="+mn-lt"/>
        <a:ea typeface="+mn-ea"/>
        <a:cs typeface="+mn-cs"/>
      </a:defRPr>
    </a:lvl5pPr>
    <a:lvl6pPr marL="1629461" algn="l" defTabSz="325892" rtl="0" eaLnBrk="1" latinLnBrk="0" hangingPunct="1">
      <a:defRPr sz="1283" kern="1200">
        <a:solidFill>
          <a:schemeClr val="tx1"/>
        </a:solidFill>
        <a:latin typeface="+mn-lt"/>
        <a:ea typeface="+mn-ea"/>
        <a:cs typeface="+mn-cs"/>
      </a:defRPr>
    </a:lvl6pPr>
    <a:lvl7pPr marL="1955353" algn="l" defTabSz="325892" rtl="0" eaLnBrk="1" latinLnBrk="0" hangingPunct="1">
      <a:defRPr sz="1283" kern="1200">
        <a:solidFill>
          <a:schemeClr val="tx1"/>
        </a:solidFill>
        <a:latin typeface="+mn-lt"/>
        <a:ea typeface="+mn-ea"/>
        <a:cs typeface="+mn-cs"/>
      </a:defRPr>
    </a:lvl7pPr>
    <a:lvl8pPr marL="2281245" algn="l" defTabSz="325892" rtl="0" eaLnBrk="1" latinLnBrk="0" hangingPunct="1">
      <a:defRPr sz="1283" kern="1200">
        <a:solidFill>
          <a:schemeClr val="tx1"/>
        </a:solidFill>
        <a:latin typeface="+mn-lt"/>
        <a:ea typeface="+mn-ea"/>
        <a:cs typeface="+mn-cs"/>
      </a:defRPr>
    </a:lvl8pPr>
    <a:lvl9pPr marL="2607137" algn="l" defTabSz="325892" rtl="0" eaLnBrk="1" latinLnBrk="0" hangingPunct="1">
      <a:defRPr sz="1283"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3D83"/>
    <a:srgbClr val="F37321"/>
    <a:srgbClr val="2D62AE"/>
    <a:srgbClr val="B79974"/>
    <a:srgbClr val="7654A2"/>
    <a:srgbClr val="305C6F"/>
    <a:srgbClr val="7C946D"/>
    <a:srgbClr val="005744"/>
    <a:srgbClr val="94A2A2"/>
    <a:srgbClr val="151D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846D3C-9EC4-B869-F752-41DFB4666B68}" v="101" dt="2026-03-26T17:39:15.7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471" autoAdjust="0"/>
  </p:normalViewPr>
  <p:slideViewPr>
    <p:cSldViewPr snapToGrid="0">
      <p:cViewPr varScale="1">
        <p:scale>
          <a:sx n="111" d="100"/>
          <a:sy n="111" d="100"/>
        </p:scale>
        <p:origin x="744"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ostra, Alzbeta" userId="S::alzbeta.wostra_cvut.cz#ext#@steinbeisicrmeu.onmicrosoft.com::d712792c-e62b-44fe-b43a-d904b2037851" providerId="AD" clId="Web-{F5846D3C-9EC4-B869-F752-41DFB4666B68}"/>
    <pc:docChg chg="modSld">
      <pc:chgData name="Wostra, Alzbeta" userId="S::alzbeta.wostra_cvut.cz#ext#@steinbeisicrmeu.onmicrosoft.com::d712792c-e62b-44fe-b43a-d904b2037851" providerId="AD" clId="Web-{F5846D3C-9EC4-B869-F752-41DFB4666B68}" dt="2026-03-26T17:39:15.796" v="95"/>
      <pc:docMkLst>
        <pc:docMk/>
      </pc:docMkLst>
      <pc:sldChg chg="addSp modSp">
        <pc:chgData name="Wostra, Alzbeta" userId="S::alzbeta.wostra_cvut.cz#ext#@steinbeisicrmeu.onmicrosoft.com::d712792c-e62b-44fe-b43a-d904b2037851" providerId="AD" clId="Web-{F5846D3C-9EC4-B869-F752-41DFB4666B68}" dt="2026-03-26T17:39:15.796" v="95"/>
        <pc:sldMkLst>
          <pc:docMk/>
          <pc:sldMk cId="3578671677" sldId="689"/>
        </pc:sldMkLst>
        <pc:spChg chg="mod">
          <ac:chgData name="Wostra, Alzbeta" userId="S::alzbeta.wostra_cvut.cz#ext#@steinbeisicrmeu.onmicrosoft.com::d712792c-e62b-44fe-b43a-d904b2037851" providerId="AD" clId="Web-{F5846D3C-9EC4-B869-F752-41DFB4666B68}" dt="2026-03-26T17:34:53.863" v="8" actId="20577"/>
          <ac:spMkLst>
            <pc:docMk/>
            <pc:sldMk cId="3578671677" sldId="689"/>
            <ac:spMk id="2" creationId="{8FA217D6-4AA2-CB4D-9D63-D41980307DD7}"/>
          </ac:spMkLst>
        </pc:spChg>
        <pc:graphicFrameChg chg="add mod modGraphic">
          <ac:chgData name="Wostra, Alzbeta" userId="S::alzbeta.wostra_cvut.cz#ext#@steinbeisicrmeu.onmicrosoft.com::d712792c-e62b-44fe-b43a-d904b2037851" providerId="AD" clId="Web-{F5846D3C-9EC4-B869-F752-41DFB4666B68}" dt="2026-03-26T17:39:15.796" v="95"/>
          <ac:graphicFrameMkLst>
            <pc:docMk/>
            <pc:sldMk cId="3578671677" sldId="689"/>
            <ac:graphicFrameMk id="5" creationId="{DEE3469D-8BA7-66EB-AD0A-34824EEDD56F}"/>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7E7518-D7D3-A342-B9A1-57B91EA8AD9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9238D92-CE55-1642-B171-5E9305F007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378577-8B88-EE4C-8516-6703E5E700B5}" type="datetimeFigureOut">
              <a:rPr lang="en-US" smtClean="0"/>
              <a:t>7/26/2026</a:t>
            </a:fld>
            <a:endParaRPr lang="en-US"/>
          </a:p>
        </p:txBody>
      </p:sp>
      <p:sp>
        <p:nvSpPr>
          <p:cNvPr id="4" name="Footer Placeholder 3">
            <a:extLst>
              <a:ext uri="{FF2B5EF4-FFF2-40B4-BE49-F238E27FC236}">
                <a16:creationId xmlns:a16="http://schemas.microsoft.com/office/drawing/2014/main" id="{294DC253-90BB-9447-B456-77404052F1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E73BA3A-C6D1-EB41-8906-A8CC76B3C0A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D09957D-E1A3-9D46-BB8D-8C509470EB58}" type="slidenum">
              <a:rPr lang="en-US" smtClean="0"/>
              <a:t>‹#›</a:t>
            </a:fld>
            <a:endParaRPr lang="en-US"/>
          </a:p>
        </p:txBody>
      </p:sp>
    </p:spTree>
    <p:extLst>
      <p:ext uri="{BB962C8B-B14F-4D97-AF65-F5344CB8AC3E}">
        <p14:creationId xmlns:p14="http://schemas.microsoft.com/office/powerpoint/2010/main" val="152892645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E1DF58-7EE3-C448-983E-EBFA8BC3FAB5}" type="datetimeFigureOut">
              <a:rPr lang="en-US" smtClean="0"/>
              <a:t>7/26/2026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5372A-F483-BF4C-A311-87AB670BD6E8}" type="slidenum">
              <a:rPr lang="en-US" smtClean="0"/>
              <a:t>‹#›</a:t>
            </a:fld>
            <a:endParaRPr lang="en-US"/>
          </a:p>
        </p:txBody>
      </p:sp>
    </p:spTree>
    <p:extLst>
      <p:ext uri="{BB962C8B-B14F-4D97-AF65-F5344CB8AC3E}">
        <p14:creationId xmlns:p14="http://schemas.microsoft.com/office/powerpoint/2010/main" val="1810596504"/>
      </p:ext>
    </p:extLst>
  </p:cSld>
  <p:clrMap bg1="lt1" tx1="dk1" bg2="lt2" tx2="dk2" accent1="accent1" accent2="accent2" accent3="accent3" accent4="accent4" accent5="accent5" accent6="accent6" hlink="hlink" folHlink="folHlink"/>
  <p:hf sldNum="0" hdr="0" ftr="0" dt="0"/>
  <p:notesStyle>
    <a:lvl1pPr marL="0" algn="l" defTabSz="875998" rtl="0" eaLnBrk="1" latinLnBrk="0" hangingPunct="1">
      <a:defRPr sz="1150" kern="1200">
        <a:solidFill>
          <a:schemeClr val="tx1"/>
        </a:solidFill>
        <a:latin typeface="+mn-lt"/>
        <a:ea typeface="+mn-ea"/>
        <a:cs typeface="+mn-cs"/>
      </a:defRPr>
    </a:lvl1pPr>
    <a:lvl2pPr marL="437999" algn="l" defTabSz="875998" rtl="0" eaLnBrk="1" latinLnBrk="0" hangingPunct="1">
      <a:defRPr sz="1150" kern="1200">
        <a:solidFill>
          <a:schemeClr val="tx1"/>
        </a:solidFill>
        <a:latin typeface="+mn-lt"/>
        <a:ea typeface="+mn-ea"/>
        <a:cs typeface="+mn-cs"/>
      </a:defRPr>
    </a:lvl2pPr>
    <a:lvl3pPr marL="875998" algn="l" defTabSz="875998" rtl="0" eaLnBrk="1" latinLnBrk="0" hangingPunct="1">
      <a:defRPr sz="1150" kern="1200">
        <a:solidFill>
          <a:schemeClr val="tx1"/>
        </a:solidFill>
        <a:latin typeface="+mn-lt"/>
        <a:ea typeface="+mn-ea"/>
        <a:cs typeface="+mn-cs"/>
      </a:defRPr>
    </a:lvl3pPr>
    <a:lvl4pPr marL="1313997" algn="l" defTabSz="875998" rtl="0" eaLnBrk="1" latinLnBrk="0" hangingPunct="1">
      <a:defRPr sz="1150" kern="1200">
        <a:solidFill>
          <a:schemeClr val="tx1"/>
        </a:solidFill>
        <a:latin typeface="+mn-lt"/>
        <a:ea typeface="+mn-ea"/>
        <a:cs typeface="+mn-cs"/>
      </a:defRPr>
    </a:lvl4pPr>
    <a:lvl5pPr marL="1751996" algn="l" defTabSz="875998" rtl="0" eaLnBrk="1" latinLnBrk="0" hangingPunct="1">
      <a:defRPr sz="1150" kern="1200">
        <a:solidFill>
          <a:schemeClr val="tx1"/>
        </a:solidFill>
        <a:latin typeface="+mn-lt"/>
        <a:ea typeface="+mn-ea"/>
        <a:cs typeface="+mn-cs"/>
      </a:defRPr>
    </a:lvl5pPr>
    <a:lvl6pPr marL="2189995" algn="l" defTabSz="875998" rtl="0" eaLnBrk="1" latinLnBrk="0" hangingPunct="1">
      <a:defRPr sz="1150" kern="1200">
        <a:solidFill>
          <a:schemeClr val="tx1"/>
        </a:solidFill>
        <a:latin typeface="+mn-lt"/>
        <a:ea typeface="+mn-ea"/>
        <a:cs typeface="+mn-cs"/>
      </a:defRPr>
    </a:lvl6pPr>
    <a:lvl7pPr marL="2627995" algn="l" defTabSz="875998" rtl="0" eaLnBrk="1" latinLnBrk="0" hangingPunct="1">
      <a:defRPr sz="1150" kern="1200">
        <a:solidFill>
          <a:schemeClr val="tx1"/>
        </a:solidFill>
        <a:latin typeface="+mn-lt"/>
        <a:ea typeface="+mn-ea"/>
        <a:cs typeface="+mn-cs"/>
      </a:defRPr>
    </a:lvl7pPr>
    <a:lvl8pPr marL="3065994" algn="l" defTabSz="875998" rtl="0" eaLnBrk="1" latinLnBrk="0" hangingPunct="1">
      <a:defRPr sz="1150" kern="1200">
        <a:solidFill>
          <a:schemeClr val="tx1"/>
        </a:solidFill>
        <a:latin typeface="+mn-lt"/>
        <a:ea typeface="+mn-ea"/>
        <a:cs typeface="+mn-cs"/>
      </a:defRPr>
    </a:lvl8pPr>
    <a:lvl9pPr marL="3503992" algn="l" defTabSz="875998" rtl="0" eaLnBrk="1" latinLnBrk="0" hangingPunct="1">
      <a:defRPr sz="115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54793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725059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Traditional district heating systems consist of three primary components:</a:t>
            </a:r>
          </a:p>
          <a:p>
            <a:r>
              <a:rPr lang="en-US" dirty="0"/>
              <a:t>• Hot water is heated in the central plant.</a:t>
            </a:r>
          </a:p>
          <a:p>
            <a:r>
              <a:rPr lang="en-US" dirty="0"/>
              <a:t>• The second component is the insulated distribution piping network. The piping may be the most expensive portion of a district heating system. These networks require substantial permitting and coordinating with nonusers of the system for right-of-way if not on the owner’s property. </a:t>
            </a:r>
          </a:p>
          <a:p>
            <a:r>
              <a:rPr lang="en-US" dirty="0"/>
              <a:t>• The third component is the consumer system, which includes in-building equipment. Hot water may be used directly by the building systems or isolated by a heat exchanger</a:t>
            </a:r>
            <a:endParaRPr lang="de-DE" dirty="0"/>
          </a:p>
        </p:txBody>
      </p:sp>
    </p:spTree>
    <p:extLst>
      <p:ext uri="{BB962C8B-B14F-4D97-AF65-F5344CB8AC3E}">
        <p14:creationId xmlns:p14="http://schemas.microsoft.com/office/powerpoint/2010/main" val="1867102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822444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50" b="0" i="0" kern="1200" dirty="0">
                <a:solidFill>
                  <a:schemeClr val="tx1"/>
                </a:solidFill>
                <a:effectLst/>
                <a:latin typeface="+mn-lt"/>
                <a:ea typeface="+mn-ea"/>
                <a:cs typeface="+mn-cs"/>
              </a:rPr>
              <a:t>In the context of district heating and cooling, a </a:t>
            </a:r>
            <a:r>
              <a:rPr lang="en-US" sz="1150" b="1" i="0" kern="1200" dirty="0">
                <a:solidFill>
                  <a:schemeClr val="tx1"/>
                </a:solidFill>
                <a:effectLst/>
                <a:latin typeface="+mn-lt"/>
                <a:ea typeface="+mn-ea"/>
                <a:cs typeface="+mn-cs"/>
              </a:rPr>
              <a:t>prosumer</a:t>
            </a:r>
            <a:r>
              <a:rPr lang="en-US" sz="1150" b="0" i="0" kern="1200" dirty="0">
                <a:solidFill>
                  <a:schemeClr val="tx1"/>
                </a:solidFill>
                <a:effectLst/>
                <a:latin typeface="+mn-lt"/>
                <a:ea typeface="+mn-ea"/>
                <a:cs typeface="+mn-cs"/>
              </a:rPr>
              <a:t> is defined as a customer who acts as both a </a:t>
            </a:r>
            <a:r>
              <a:rPr lang="en-US" sz="1150" b="1" i="0" kern="1200" dirty="0">
                <a:solidFill>
                  <a:schemeClr val="tx1"/>
                </a:solidFill>
                <a:effectLst/>
                <a:latin typeface="+mn-lt"/>
                <a:ea typeface="+mn-ea"/>
                <a:cs typeface="+mn-cs"/>
              </a:rPr>
              <a:t>producer and a consumer of thermal energy</a:t>
            </a:r>
            <a:r>
              <a:rPr lang="en-US" sz="1150" b="0" i="0" kern="1200" dirty="0">
                <a:solidFill>
                  <a:schemeClr val="tx1"/>
                </a:solidFill>
                <a:effectLst/>
                <a:latin typeface="+mn-lt"/>
                <a:ea typeface="+mn-ea"/>
                <a:cs typeface="+mn-cs"/>
              </a:rPr>
              <a:t> within the network</a:t>
            </a:r>
          </a:p>
        </p:txBody>
      </p:sp>
    </p:spTree>
    <p:extLst>
      <p:ext uri="{BB962C8B-B14F-4D97-AF65-F5344CB8AC3E}">
        <p14:creationId xmlns:p14="http://schemas.microsoft.com/office/powerpoint/2010/main" val="1939780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75998" rtl="0" eaLnBrk="1" fontAlgn="auto" latinLnBrk="0" hangingPunct="1">
              <a:lnSpc>
                <a:spcPct val="100000"/>
              </a:lnSpc>
              <a:spcBef>
                <a:spcPts val="0"/>
              </a:spcBef>
              <a:spcAft>
                <a:spcPts val="0"/>
              </a:spcAft>
              <a:buClrTx/>
              <a:buSzTx/>
              <a:buFontTx/>
              <a:buNone/>
              <a:tabLst/>
              <a:defRPr/>
            </a:pPr>
            <a:r>
              <a:rPr lang="en-US" dirty="0"/>
              <a:t>Depending on the balance between local energy supply and demand at any given moment, the </a:t>
            </a:r>
            <a:r>
              <a:rPr lang="en-US" b="1" dirty="0"/>
              <a:t>flow direction </a:t>
            </a:r>
            <a:r>
              <a:rPr lang="en-US" dirty="0"/>
              <a:t>of water in the </a:t>
            </a:r>
            <a:r>
              <a:rPr lang="en-US" b="1" dirty="0"/>
              <a:t>pipes may change.</a:t>
            </a:r>
            <a:endParaRPr lang="de-DE" b="1" dirty="0"/>
          </a:p>
          <a:p>
            <a:endParaRPr lang="de-DE" dirty="0"/>
          </a:p>
        </p:txBody>
      </p:sp>
    </p:spTree>
    <p:extLst>
      <p:ext uri="{BB962C8B-B14F-4D97-AF65-F5344CB8AC3E}">
        <p14:creationId xmlns:p14="http://schemas.microsoft.com/office/powerpoint/2010/main" val="2253798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dirty="0"/>
              <a:t>Ther are </a:t>
            </a:r>
            <a:r>
              <a:rPr lang="en-US" sz="1150" kern="1200" dirty="0">
                <a:solidFill>
                  <a:schemeClr val="tx1"/>
                </a:solidFill>
                <a:effectLst/>
                <a:latin typeface="+mn-lt"/>
                <a:ea typeface="+mn-ea"/>
                <a:cs typeface="+mn-cs"/>
              </a:rPr>
              <a:t>barriers such as regulations and policies and technical barriers which may affect the enabling of prosumer integration</a:t>
            </a:r>
            <a:endParaRPr lang="en-US" dirty="0"/>
          </a:p>
          <a:p>
            <a:pPr marL="342900" lvl="0" indent="-342900">
              <a:buFont typeface="Arial" panose="020B0604020202020204" pitchFamily="34" charset="0"/>
              <a:buChar char="•"/>
            </a:pPr>
            <a:r>
              <a:rPr lang="en-US" dirty="0"/>
              <a:t>a risk that the heat produced by prosumers does not match the heat demand in the heating network. This is dependent on the type of prosumer and the heat source and may act as a barrier from the DH company’s side;</a:t>
            </a:r>
            <a:endParaRPr lang="de-DE" dirty="0"/>
          </a:p>
          <a:p>
            <a:pPr marL="342900" lvl="0" indent="-342900">
              <a:buFont typeface="Arial" panose="020B0604020202020204" pitchFamily="34" charset="0"/>
              <a:buChar char="•"/>
            </a:pPr>
            <a:r>
              <a:rPr lang="en-US" dirty="0"/>
              <a:t>the ‘bottlenecks’ are caused by the integration of prosumers. Bottlenecks are areas in DH networks in which it is difficult to maintain a sufficiently high differential pressure;</a:t>
            </a:r>
            <a:endParaRPr lang="de-DE" dirty="0"/>
          </a:p>
          <a:p>
            <a:pPr marL="342900" lvl="0" indent="-342900">
              <a:buFont typeface="Arial" panose="020B0604020202020204" pitchFamily="34" charset="0"/>
              <a:buChar char="•"/>
            </a:pPr>
            <a:r>
              <a:rPr lang="en-US" dirty="0"/>
              <a:t>lack of technical control over the heating units belonging to the prosumer;</a:t>
            </a:r>
            <a:endParaRPr lang="de-DE" dirty="0"/>
          </a:p>
          <a:p>
            <a:pPr marL="342900" lvl="0" indent="-342900">
              <a:buFont typeface="Arial" panose="020B0604020202020204" pitchFamily="34" charset="0"/>
              <a:buChar char="•"/>
            </a:pPr>
            <a:r>
              <a:rPr lang="en-US" dirty="0"/>
              <a:t>malfunctions of technical solutions may disrupt the power balance in the DH network.</a:t>
            </a:r>
            <a:endParaRPr lang="de-DE" dirty="0"/>
          </a:p>
          <a:p>
            <a:endParaRPr lang="de-DE" dirty="0"/>
          </a:p>
        </p:txBody>
      </p:sp>
    </p:spTree>
    <p:extLst>
      <p:ext uri="{BB962C8B-B14F-4D97-AF65-F5344CB8AC3E}">
        <p14:creationId xmlns:p14="http://schemas.microsoft.com/office/powerpoint/2010/main" val="754563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sp>
        <p:nvSpPr>
          <p:cNvPr id="85" name="Freeform 84">
            <a:extLst>
              <a:ext uri="{FF2B5EF4-FFF2-40B4-BE49-F238E27FC236}">
                <a16:creationId xmlns:a16="http://schemas.microsoft.com/office/drawing/2014/main" id="{AA9B7715-6268-FDD6-91C0-C5F1888A3C57}"/>
              </a:ext>
            </a:extLst>
          </p:cNvPr>
          <p:cNvSpPr/>
          <p:nvPr userDrawn="1"/>
        </p:nvSpPr>
        <p:spPr>
          <a:xfrm>
            <a:off x="0" y="2693726"/>
            <a:ext cx="12192000" cy="3193489"/>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sz="2069"/>
          </a:p>
        </p:txBody>
      </p:sp>
      <p:sp>
        <p:nvSpPr>
          <p:cNvPr id="86" name="Text Placeholder 32">
            <a:extLst>
              <a:ext uri="{FF2B5EF4-FFF2-40B4-BE49-F238E27FC236}">
                <a16:creationId xmlns:a16="http://schemas.microsoft.com/office/drawing/2014/main" id="{B44AD947-E962-8DEC-BC3E-A9D0C61C47A0}"/>
              </a:ext>
            </a:extLst>
          </p:cNvPr>
          <p:cNvSpPr>
            <a:spLocks noGrp="1"/>
          </p:cNvSpPr>
          <p:nvPr>
            <p:ph type="body" sz="quarter" idx="16" hasCustomPrompt="1"/>
          </p:nvPr>
        </p:nvSpPr>
        <p:spPr>
          <a:xfrm>
            <a:off x="734914" y="3902968"/>
            <a:ext cx="3354126" cy="1008397"/>
          </a:xfrm>
          <a:prstGeom prst="rect">
            <a:avLst/>
          </a:prstGeom>
        </p:spPr>
        <p:txBody>
          <a:bodyPr anchor="t">
            <a:noAutofit/>
          </a:bodyPr>
          <a:lstStyle>
            <a:lvl1pPr marL="0" indent="0" algn="l">
              <a:lnSpc>
                <a:spcPts val="3954"/>
              </a:lnSpc>
              <a:spcBef>
                <a:spcPts val="0"/>
              </a:spcBef>
              <a:buNone/>
              <a:defRPr sz="45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Repower Regions</a:t>
            </a:r>
            <a:endParaRPr lang="en-US"/>
          </a:p>
        </p:txBody>
      </p:sp>
      <p:sp>
        <p:nvSpPr>
          <p:cNvPr id="87" name="Text Placeholder 32">
            <a:extLst>
              <a:ext uri="{FF2B5EF4-FFF2-40B4-BE49-F238E27FC236}">
                <a16:creationId xmlns:a16="http://schemas.microsoft.com/office/drawing/2014/main" id="{AAC208EE-B489-916C-108F-2537D258C8D9}"/>
              </a:ext>
            </a:extLst>
          </p:cNvPr>
          <p:cNvSpPr>
            <a:spLocks noGrp="1"/>
          </p:cNvSpPr>
          <p:nvPr>
            <p:ph type="body" sz="quarter" idx="19" hasCustomPrompt="1"/>
          </p:nvPr>
        </p:nvSpPr>
        <p:spPr>
          <a:xfrm>
            <a:off x="777039" y="3212505"/>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Welcome to</a:t>
            </a:r>
          </a:p>
        </p:txBody>
      </p:sp>
      <p:sp>
        <p:nvSpPr>
          <p:cNvPr id="273" name="Picture Placeholder 272">
            <a:extLst>
              <a:ext uri="{FF2B5EF4-FFF2-40B4-BE49-F238E27FC236}">
                <a16:creationId xmlns:a16="http://schemas.microsoft.com/office/drawing/2014/main" id="{2B28F943-9786-4327-6248-0421E0EAB530}"/>
              </a:ext>
            </a:extLst>
          </p:cNvPr>
          <p:cNvSpPr>
            <a:spLocks noGrp="1"/>
          </p:cNvSpPr>
          <p:nvPr>
            <p:ph type="pic" sz="quarter" idx="44" hasCustomPrompt="1"/>
          </p:nvPr>
        </p:nvSpPr>
        <p:spPr>
          <a:xfrm>
            <a:off x="5835282" y="435952"/>
            <a:ext cx="5982506" cy="4551482"/>
          </a:xfrm>
          <a:custGeom>
            <a:avLst/>
            <a:gdLst>
              <a:gd name="connsiteX0" fmla="*/ 0 w 5982506"/>
              <a:gd name="connsiteY0" fmla="*/ 0 h 4551482"/>
              <a:gd name="connsiteX1" fmla="*/ 5982506 w 5982506"/>
              <a:gd name="connsiteY1" fmla="*/ 0 h 4551482"/>
              <a:gd name="connsiteX2" fmla="*/ 5982506 w 5982506"/>
              <a:gd name="connsiteY2" fmla="*/ 4551482 h 4551482"/>
              <a:gd name="connsiteX3" fmla="*/ 0 w 5982506"/>
              <a:gd name="connsiteY3" fmla="*/ 4551482 h 4551482"/>
              <a:gd name="connsiteX4" fmla="*/ 0 w 5982506"/>
              <a:gd name="connsiteY4" fmla="*/ 4242146 h 4551482"/>
              <a:gd name="connsiteX5" fmla="*/ 147355 w 5982506"/>
              <a:gd name="connsiteY5" fmla="*/ 4242146 h 4551482"/>
              <a:gd name="connsiteX6" fmla="*/ 147355 w 5982506"/>
              <a:gd name="connsiteY6" fmla="*/ 2802145 h 4551482"/>
              <a:gd name="connsiteX7" fmla="*/ 0 w 5982506"/>
              <a:gd name="connsiteY7" fmla="*/ 2802145 h 455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82506" h="4551482">
                <a:moveTo>
                  <a:pt x="0" y="0"/>
                </a:moveTo>
                <a:lnTo>
                  <a:pt x="5982506" y="0"/>
                </a:lnTo>
                <a:lnTo>
                  <a:pt x="5982506" y="4551482"/>
                </a:lnTo>
                <a:lnTo>
                  <a:pt x="0" y="4551482"/>
                </a:lnTo>
                <a:lnTo>
                  <a:pt x="0" y="4242146"/>
                </a:lnTo>
                <a:lnTo>
                  <a:pt x="147355" y="4242146"/>
                </a:lnTo>
                <a:lnTo>
                  <a:pt x="147355" y="2802145"/>
                </a:lnTo>
                <a:lnTo>
                  <a:pt x="0" y="280214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a:t>g</a:t>
            </a:r>
          </a:p>
        </p:txBody>
      </p:sp>
      <p:sp>
        <p:nvSpPr>
          <p:cNvPr id="270" name="Text Placeholder 32">
            <a:extLst>
              <a:ext uri="{FF2B5EF4-FFF2-40B4-BE49-F238E27FC236}">
                <a16:creationId xmlns:a16="http://schemas.microsoft.com/office/drawing/2014/main" id="{64CC0190-4955-504C-7436-08AD8558AFE8}"/>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sp>
        <p:nvSpPr>
          <p:cNvPr id="274" name="Freeform 273">
            <a:extLst>
              <a:ext uri="{FF2B5EF4-FFF2-40B4-BE49-F238E27FC236}">
                <a16:creationId xmlns:a16="http://schemas.microsoft.com/office/drawing/2014/main" id="{B0E0F667-C112-09AB-4F5B-95A4E5DA4A9D}"/>
              </a:ext>
            </a:extLst>
          </p:cNvPr>
          <p:cNvSpPr/>
          <p:nvPr userDrawn="1"/>
        </p:nvSpPr>
        <p:spPr>
          <a:xfrm rot="16200000">
            <a:off x="5082637" y="3778098"/>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7" cap="flat">
            <a:noFill/>
            <a:prstDash val="solid"/>
            <a:miter/>
          </a:ln>
        </p:spPr>
        <p:txBody>
          <a:bodyPr rtlCol="0" anchor="ctr"/>
          <a:lstStyle/>
          <a:p>
            <a:endParaRPr lang="en-US" sz="2069"/>
          </a:p>
        </p:txBody>
      </p:sp>
      <p:pic>
        <p:nvPicPr>
          <p:cNvPr id="5" name="Picture 4" descr="Co-funded by the European Union logo in png for web usage">
            <a:extLst>
              <a:ext uri="{FF2B5EF4-FFF2-40B4-BE49-F238E27FC236}">
                <a16:creationId xmlns:a16="http://schemas.microsoft.com/office/drawing/2014/main" id="{E0A1BD1D-E14C-5F22-F326-FCEDC9B2DBA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pic>
        <p:nvPicPr>
          <p:cNvPr id="6" name="Picture 5">
            <a:extLst>
              <a:ext uri="{FF2B5EF4-FFF2-40B4-BE49-F238E27FC236}">
                <a16:creationId xmlns:a16="http://schemas.microsoft.com/office/drawing/2014/main" id="{305C8423-F96E-2CD7-9382-57D67FF50C27}"/>
              </a:ext>
            </a:extLst>
          </p:cNvPr>
          <p:cNvPicPr>
            <a:picLocks noChangeAspect="1"/>
          </p:cNvPicPr>
          <p:nvPr userDrawn="1"/>
        </p:nvPicPr>
        <p:blipFill>
          <a:blip r:embed="rId3"/>
          <a:stretch>
            <a:fillRect/>
          </a:stretch>
        </p:blipFill>
        <p:spPr>
          <a:xfrm>
            <a:off x="289868" y="846642"/>
            <a:ext cx="4798967" cy="1664947"/>
          </a:xfrm>
          <a:prstGeom prst="rect">
            <a:avLst/>
          </a:prstGeom>
        </p:spPr>
      </p:pic>
    </p:spTree>
    <p:extLst>
      <p:ext uri="{BB962C8B-B14F-4D97-AF65-F5344CB8AC3E}">
        <p14:creationId xmlns:p14="http://schemas.microsoft.com/office/powerpoint/2010/main" val="3755541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85" name="Freeform 84">
            <a:extLst>
              <a:ext uri="{FF2B5EF4-FFF2-40B4-BE49-F238E27FC236}">
                <a16:creationId xmlns:a16="http://schemas.microsoft.com/office/drawing/2014/main" id="{AA9B7715-6268-FDD6-91C0-C5F1888A3C57}"/>
              </a:ext>
            </a:extLst>
          </p:cNvPr>
          <p:cNvSpPr/>
          <p:nvPr userDrawn="1"/>
        </p:nvSpPr>
        <p:spPr>
          <a:xfrm>
            <a:off x="0" y="2708030"/>
            <a:ext cx="12192000" cy="3179185"/>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sz="2069"/>
          </a:p>
        </p:txBody>
      </p:sp>
      <p:sp>
        <p:nvSpPr>
          <p:cNvPr id="7" name="Text Placeholder 32">
            <a:extLst>
              <a:ext uri="{FF2B5EF4-FFF2-40B4-BE49-F238E27FC236}">
                <a16:creationId xmlns:a16="http://schemas.microsoft.com/office/drawing/2014/main" id="{BE385FC8-A4F5-2283-E5FC-2EFE2B60CCA4}"/>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sp>
        <p:nvSpPr>
          <p:cNvPr id="8" name="Freeform 7">
            <a:extLst>
              <a:ext uri="{FF2B5EF4-FFF2-40B4-BE49-F238E27FC236}">
                <a16:creationId xmlns:a16="http://schemas.microsoft.com/office/drawing/2014/main" id="{C6790810-D067-F353-EB7C-089ED015D6BF}"/>
              </a:ext>
            </a:extLst>
          </p:cNvPr>
          <p:cNvSpPr/>
          <p:nvPr userDrawn="1"/>
        </p:nvSpPr>
        <p:spPr>
          <a:xfrm>
            <a:off x="788933" y="2525767"/>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7" cap="flat">
            <a:noFill/>
            <a:prstDash val="solid"/>
            <a:miter/>
          </a:ln>
        </p:spPr>
        <p:txBody>
          <a:bodyPr rtlCol="0" anchor="ctr"/>
          <a:lstStyle/>
          <a:p>
            <a:endParaRPr lang="en-US" sz="2069"/>
          </a:p>
        </p:txBody>
      </p:sp>
      <p:pic>
        <p:nvPicPr>
          <p:cNvPr id="9" name="Picture 8">
            <a:extLst>
              <a:ext uri="{FF2B5EF4-FFF2-40B4-BE49-F238E27FC236}">
                <a16:creationId xmlns:a16="http://schemas.microsoft.com/office/drawing/2014/main" id="{6CE36D01-DDDF-EDFC-25C2-5411F1D19AAF}"/>
              </a:ext>
            </a:extLst>
          </p:cNvPr>
          <p:cNvPicPr>
            <a:picLocks noChangeAspect="1"/>
          </p:cNvPicPr>
          <p:nvPr userDrawn="1"/>
        </p:nvPicPr>
        <p:blipFill>
          <a:blip r:embed="rId2"/>
          <a:stretch>
            <a:fillRect/>
          </a:stretch>
        </p:blipFill>
        <p:spPr>
          <a:xfrm>
            <a:off x="6949085" y="707494"/>
            <a:ext cx="4798967" cy="1664947"/>
          </a:xfrm>
          <a:prstGeom prst="rect">
            <a:avLst/>
          </a:prstGeom>
        </p:spPr>
      </p:pic>
      <p:sp>
        <p:nvSpPr>
          <p:cNvPr id="10" name="Text Placeholder 32">
            <a:extLst>
              <a:ext uri="{FF2B5EF4-FFF2-40B4-BE49-F238E27FC236}">
                <a16:creationId xmlns:a16="http://schemas.microsoft.com/office/drawing/2014/main" id="{DDCAD1D7-3B46-C806-79AC-96A3BCFBDB59}"/>
              </a:ext>
            </a:extLst>
          </p:cNvPr>
          <p:cNvSpPr>
            <a:spLocks noGrp="1"/>
          </p:cNvSpPr>
          <p:nvPr>
            <p:ph type="body" sz="quarter" idx="16" hasCustomPrompt="1"/>
          </p:nvPr>
        </p:nvSpPr>
        <p:spPr>
          <a:xfrm>
            <a:off x="734914" y="3902968"/>
            <a:ext cx="3354126" cy="1008397"/>
          </a:xfrm>
          <a:prstGeom prst="rect">
            <a:avLst/>
          </a:prstGeom>
        </p:spPr>
        <p:txBody>
          <a:bodyPr anchor="t">
            <a:noAutofit/>
          </a:bodyPr>
          <a:lstStyle>
            <a:lvl1pPr marL="0" indent="0" algn="l">
              <a:lnSpc>
                <a:spcPts val="3954"/>
              </a:lnSpc>
              <a:spcBef>
                <a:spcPts val="0"/>
              </a:spcBef>
              <a:buNone/>
              <a:defRPr sz="45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Repower Regions</a:t>
            </a:r>
            <a:endParaRPr lang="en-US"/>
          </a:p>
        </p:txBody>
      </p:sp>
      <p:sp>
        <p:nvSpPr>
          <p:cNvPr id="11" name="Text Placeholder 32">
            <a:extLst>
              <a:ext uri="{FF2B5EF4-FFF2-40B4-BE49-F238E27FC236}">
                <a16:creationId xmlns:a16="http://schemas.microsoft.com/office/drawing/2014/main" id="{03EE628A-E844-A606-F807-0E5C7A6C4733}"/>
              </a:ext>
            </a:extLst>
          </p:cNvPr>
          <p:cNvSpPr>
            <a:spLocks noGrp="1"/>
          </p:cNvSpPr>
          <p:nvPr>
            <p:ph type="body" sz="quarter" idx="19" hasCustomPrompt="1"/>
          </p:nvPr>
        </p:nvSpPr>
        <p:spPr>
          <a:xfrm>
            <a:off x="777039" y="3212505"/>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Welcome to</a:t>
            </a:r>
          </a:p>
        </p:txBody>
      </p:sp>
      <p:pic>
        <p:nvPicPr>
          <p:cNvPr id="12" name="Picture 11" descr="Co-funded by the European Union logo in png for web usage">
            <a:extLst>
              <a:ext uri="{FF2B5EF4-FFF2-40B4-BE49-F238E27FC236}">
                <a16:creationId xmlns:a16="http://schemas.microsoft.com/office/drawing/2014/main" id="{97F69BE6-94A9-D754-E4D7-4C1FE765F8F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spTree>
    <p:extLst>
      <p:ext uri="{BB962C8B-B14F-4D97-AF65-F5344CB8AC3E}">
        <p14:creationId xmlns:p14="http://schemas.microsoft.com/office/powerpoint/2010/main" val="2813297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26" name="Freeform 25">
            <a:extLst>
              <a:ext uri="{FF2B5EF4-FFF2-40B4-BE49-F238E27FC236}">
                <a16:creationId xmlns:a16="http://schemas.microsoft.com/office/drawing/2014/main" id="{4451D53C-BEDD-0149-939C-B08D828FC303}"/>
              </a:ext>
            </a:extLst>
          </p:cNvPr>
          <p:cNvSpPr/>
          <p:nvPr/>
        </p:nvSpPr>
        <p:spPr>
          <a:xfrm>
            <a:off x="-21078" y="2782956"/>
            <a:ext cx="12214365" cy="284259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2700000" scaled="0"/>
          </a:gradFill>
          <a:ln w="30808" cap="flat">
            <a:noFill/>
            <a:prstDash val="solid"/>
            <a:miter/>
          </a:ln>
        </p:spPr>
        <p:txBody>
          <a:bodyPr rtlCol="0" anchor="ctr"/>
          <a:lstStyle/>
          <a:p>
            <a:endParaRPr lang="en-US" sz="2069"/>
          </a:p>
        </p:txBody>
      </p:sp>
      <p:sp>
        <p:nvSpPr>
          <p:cNvPr id="53" name="Picture Placeholder 52">
            <a:extLst>
              <a:ext uri="{FF2B5EF4-FFF2-40B4-BE49-F238E27FC236}">
                <a16:creationId xmlns:a16="http://schemas.microsoft.com/office/drawing/2014/main" id="{FA3EDB46-CD35-B86E-152C-5F64E01608A9}"/>
              </a:ext>
            </a:extLst>
          </p:cNvPr>
          <p:cNvSpPr>
            <a:spLocks noGrp="1"/>
          </p:cNvSpPr>
          <p:nvPr>
            <p:ph type="pic" sz="quarter" idx="22"/>
          </p:nvPr>
        </p:nvSpPr>
        <p:spPr>
          <a:xfrm>
            <a:off x="6290665" y="0"/>
            <a:ext cx="4961115" cy="6879449"/>
          </a:xfrm>
          <a:custGeom>
            <a:avLst/>
            <a:gdLst>
              <a:gd name="connsiteX0" fmla="*/ 0 w 4961115"/>
              <a:gd name="connsiteY0" fmla="*/ 0 h 6879449"/>
              <a:gd name="connsiteX1" fmla="*/ 4961115 w 4961115"/>
              <a:gd name="connsiteY1" fmla="*/ 0 h 6879449"/>
              <a:gd name="connsiteX2" fmla="*/ 4961115 w 4961115"/>
              <a:gd name="connsiteY2" fmla="*/ 2607767 h 6879449"/>
              <a:gd name="connsiteX3" fmla="*/ 4781114 w 4961115"/>
              <a:gd name="connsiteY3" fmla="*/ 2607767 h 6879449"/>
              <a:gd name="connsiteX4" fmla="*/ 4781114 w 4961115"/>
              <a:gd name="connsiteY4" fmla="*/ 4047768 h 6879449"/>
              <a:gd name="connsiteX5" fmla="*/ 4961115 w 4961115"/>
              <a:gd name="connsiteY5" fmla="*/ 4047768 h 6879449"/>
              <a:gd name="connsiteX6" fmla="*/ 4961115 w 4961115"/>
              <a:gd name="connsiteY6" fmla="*/ 6879449 h 6879449"/>
              <a:gd name="connsiteX7" fmla="*/ 0 w 4961115"/>
              <a:gd name="connsiteY7" fmla="*/ 6879449 h 687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1115" h="6879449">
                <a:moveTo>
                  <a:pt x="0" y="0"/>
                </a:moveTo>
                <a:lnTo>
                  <a:pt x="4961115" y="0"/>
                </a:lnTo>
                <a:lnTo>
                  <a:pt x="4961115" y="2607767"/>
                </a:lnTo>
                <a:lnTo>
                  <a:pt x="4781114" y="2607767"/>
                </a:lnTo>
                <a:lnTo>
                  <a:pt x="4781114" y="4047768"/>
                </a:lnTo>
                <a:lnTo>
                  <a:pt x="4961115" y="4047768"/>
                </a:lnTo>
                <a:lnTo>
                  <a:pt x="4961115" y="6879449"/>
                </a:lnTo>
                <a:lnTo>
                  <a:pt x="0" y="6879449"/>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33" name="Freeform 32">
            <a:extLst>
              <a:ext uri="{FF2B5EF4-FFF2-40B4-BE49-F238E27FC236}">
                <a16:creationId xmlns:a16="http://schemas.microsoft.com/office/drawing/2014/main" id="{527A8425-B90A-4347-AF48-00C1D5CC2D28}"/>
              </a:ext>
            </a:extLst>
          </p:cNvPr>
          <p:cNvSpPr/>
          <p:nvPr/>
        </p:nvSpPr>
        <p:spPr>
          <a:xfrm>
            <a:off x="5273389" y="2987628"/>
            <a:ext cx="7298951" cy="1969126"/>
          </a:xfrm>
          <a:custGeom>
            <a:avLst/>
            <a:gdLst>
              <a:gd name="connsiteX0" fmla="*/ 0 w 4525730"/>
              <a:gd name="connsiteY0" fmla="*/ 0 h 3029130"/>
              <a:gd name="connsiteX1" fmla="*/ 4525731 w 4525730"/>
              <a:gd name="connsiteY1" fmla="*/ 0 h 3029130"/>
              <a:gd name="connsiteX2" fmla="*/ 4525731 w 4525730"/>
              <a:gd name="connsiteY2" fmla="*/ 3029131 h 3029130"/>
              <a:gd name="connsiteX3" fmla="*/ 1 w 4525730"/>
              <a:gd name="connsiteY3" fmla="*/ 3029131 h 3029130"/>
            </a:gdLst>
            <a:ahLst/>
            <a:cxnLst>
              <a:cxn ang="0">
                <a:pos x="connsiteX0" y="connsiteY0"/>
              </a:cxn>
              <a:cxn ang="0">
                <a:pos x="connsiteX1" y="connsiteY1"/>
              </a:cxn>
              <a:cxn ang="0">
                <a:pos x="connsiteX2" y="connsiteY2"/>
              </a:cxn>
              <a:cxn ang="0">
                <a:pos x="connsiteX3" y="connsiteY3"/>
              </a:cxn>
            </a:cxnLst>
            <a:rect l="l" t="t" r="r" b="b"/>
            <a:pathLst>
              <a:path w="4525730" h="3029130">
                <a:moveTo>
                  <a:pt x="0" y="0"/>
                </a:moveTo>
                <a:lnTo>
                  <a:pt x="4525731" y="0"/>
                </a:lnTo>
                <a:lnTo>
                  <a:pt x="4525731" y="3029131"/>
                </a:lnTo>
                <a:lnTo>
                  <a:pt x="1" y="3029131"/>
                </a:lnTo>
                <a:close/>
              </a:path>
            </a:pathLst>
          </a:custGeom>
          <a:noFill/>
          <a:ln w="30808" cap="flat">
            <a:noFill/>
            <a:prstDash val="solid"/>
            <a:miter/>
          </a:ln>
        </p:spPr>
        <p:txBody>
          <a:bodyPr rtlCol="0" anchor="ctr"/>
          <a:lstStyle/>
          <a:p>
            <a:endParaRPr lang="en-US" sz="2069"/>
          </a:p>
        </p:txBody>
      </p:sp>
      <p:sp>
        <p:nvSpPr>
          <p:cNvPr id="58" name="Freeform 57">
            <a:extLst>
              <a:ext uri="{FF2B5EF4-FFF2-40B4-BE49-F238E27FC236}">
                <a16:creationId xmlns:a16="http://schemas.microsoft.com/office/drawing/2014/main" id="{6298F67B-E667-C4F2-DDED-BD740C92FACD}"/>
              </a:ext>
            </a:extLst>
          </p:cNvPr>
          <p:cNvSpPr/>
          <p:nvPr userDrawn="1"/>
        </p:nvSpPr>
        <p:spPr>
          <a:xfrm rot="16200000">
            <a:off x="10531780" y="3147768"/>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pic>
        <p:nvPicPr>
          <p:cNvPr id="24" name="Picture 23" descr="Co-funded by the European Union logo in png for web usage">
            <a:extLst>
              <a:ext uri="{FF2B5EF4-FFF2-40B4-BE49-F238E27FC236}">
                <a16:creationId xmlns:a16="http://schemas.microsoft.com/office/drawing/2014/main" id="{BB626E57-E4F8-55A1-71FF-113432AC1FD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pic>
        <p:nvPicPr>
          <p:cNvPr id="44" name="Picture 43">
            <a:extLst>
              <a:ext uri="{FF2B5EF4-FFF2-40B4-BE49-F238E27FC236}">
                <a16:creationId xmlns:a16="http://schemas.microsoft.com/office/drawing/2014/main" id="{8668694A-CF1D-DCC6-0735-CF4C7CA09E8C}"/>
              </a:ext>
            </a:extLst>
          </p:cNvPr>
          <p:cNvPicPr>
            <a:picLocks noChangeAspect="1"/>
          </p:cNvPicPr>
          <p:nvPr userDrawn="1"/>
        </p:nvPicPr>
        <p:blipFill>
          <a:blip r:embed="rId3"/>
          <a:stretch>
            <a:fillRect/>
          </a:stretch>
        </p:blipFill>
        <p:spPr>
          <a:xfrm>
            <a:off x="269990" y="528589"/>
            <a:ext cx="4798967" cy="1664947"/>
          </a:xfrm>
          <a:prstGeom prst="rect">
            <a:avLst/>
          </a:prstGeom>
        </p:spPr>
      </p:pic>
      <p:sp>
        <p:nvSpPr>
          <p:cNvPr id="45" name="Text Placeholder 32">
            <a:extLst>
              <a:ext uri="{FF2B5EF4-FFF2-40B4-BE49-F238E27FC236}">
                <a16:creationId xmlns:a16="http://schemas.microsoft.com/office/drawing/2014/main" id="{D4F925AB-6DDF-FC5C-611A-BBDF95D34039}"/>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sp>
        <p:nvSpPr>
          <p:cNvPr id="46" name="Text Placeholder 32">
            <a:extLst>
              <a:ext uri="{FF2B5EF4-FFF2-40B4-BE49-F238E27FC236}">
                <a16:creationId xmlns:a16="http://schemas.microsoft.com/office/drawing/2014/main" id="{2B51A8A8-BEA7-4B95-5566-1904DBC6F45E}"/>
              </a:ext>
            </a:extLst>
          </p:cNvPr>
          <p:cNvSpPr>
            <a:spLocks noGrp="1"/>
          </p:cNvSpPr>
          <p:nvPr>
            <p:ph type="body" sz="quarter" idx="16" hasCustomPrompt="1"/>
          </p:nvPr>
        </p:nvSpPr>
        <p:spPr>
          <a:xfrm>
            <a:off x="734914" y="3902968"/>
            <a:ext cx="3354126" cy="1008397"/>
          </a:xfrm>
          <a:prstGeom prst="rect">
            <a:avLst/>
          </a:prstGeom>
        </p:spPr>
        <p:txBody>
          <a:bodyPr anchor="t">
            <a:noAutofit/>
          </a:bodyPr>
          <a:lstStyle>
            <a:lvl1pPr marL="0" indent="0" algn="l">
              <a:lnSpc>
                <a:spcPts val="3954"/>
              </a:lnSpc>
              <a:spcBef>
                <a:spcPts val="0"/>
              </a:spcBef>
              <a:buNone/>
              <a:defRPr sz="45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Repower Regions</a:t>
            </a:r>
            <a:endParaRPr lang="en-US"/>
          </a:p>
        </p:txBody>
      </p:sp>
      <p:sp>
        <p:nvSpPr>
          <p:cNvPr id="47" name="Text Placeholder 32">
            <a:extLst>
              <a:ext uri="{FF2B5EF4-FFF2-40B4-BE49-F238E27FC236}">
                <a16:creationId xmlns:a16="http://schemas.microsoft.com/office/drawing/2014/main" id="{272766E3-F862-CCD0-8363-FEF00D89C37E}"/>
              </a:ext>
            </a:extLst>
          </p:cNvPr>
          <p:cNvSpPr>
            <a:spLocks noGrp="1"/>
          </p:cNvSpPr>
          <p:nvPr>
            <p:ph type="body" sz="quarter" idx="19" hasCustomPrompt="1"/>
          </p:nvPr>
        </p:nvSpPr>
        <p:spPr>
          <a:xfrm>
            <a:off x="777039" y="3212505"/>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Welcome to</a:t>
            </a:r>
          </a:p>
        </p:txBody>
      </p:sp>
    </p:spTree>
    <p:extLst>
      <p:ext uri="{BB962C8B-B14F-4D97-AF65-F5344CB8AC3E}">
        <p14:creationId xmlns:p14="http://schemas.microsoft.com/office/powerpoint/2010/main" val="3819293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Page">
    <p:spTree>
      <p:nvGrpSpPr>
        <p:cNvPr id="1" name=""/>
        <p:cNvGrpSpPr/>
        <p:nvPr/>
      </p:nvGrpSpPr>
      <p:grpSpPr>
        <a:xfrm>
          <a:off x="0" y="0"/>
          <a:ext cx="0" cy="0"/>
          <a:chOff x="0" y="0"/>
          <a:chExt cx="0" cy="0"/>
        </a:xfrm>
      </p:grpSpPr>
      <p:sp>
        <p:nvSpPr>
          <p:cNvPr id="143" name="Text Placeholder 32">
            <a:extLst>
              <a:ext uri="{FF2B5EF4-FFF2-40B4-BE49-F238E27FC236}">
                <a16:creationId xmlns:a16="http://schemas.microsoft.com/office/drawing/2014/main" id="{E246BE9B-0F08-0141-BFBB-5CD2D858EA02}"/>
              </a:ext>
            </a:extLst>
          </p:cNvPr>
          <p:cNvSpPr>
            <a:spLocks noGrp="1"/>
          </p:cNvSpPr>
          <p:nvPr>
            <p:ph type="body" sz="quarter" idx="11" hasCustomPrompt="1"/>
          </p:nvPr>
        </p:nvSpPr>
        <p:spPr>
          <a:xfrm>
            <a:off x="2679029" y="2070648"/>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01</a:t>
            </a:r>
            <a:endParaRPr lang="en-US"/>
          </a:p>
        </p:txBody>
      </p:sp>
      <p:sp>
        <p:nvSpPr>
          <p:cNvPr id="144" name="Text Placeholder 32">
            <a:extLst>
              <a:ext uri="{FF2B5EF4-FFF2-40B4-BE49-F238E27FC236}">
                <a16:creationId xmlns:a16="http://schemas.microsoft.com/office/drawing/2014/main" id="{C9C54D80-1128-5642-AF19-023C1AFBB107}"/>
              </a:ext>
            </a:extLst>
          </p:cNvPr>
          <p:cNvSpPr>
            <a:spLocks noGrp="1"/>
          </p:cNvSpPr>
          <p:nvPr>
            <p:ph type="body" sz="quarter" idx="49" hasCustomPrompt="1"/>
          </p:nvPr>
        </p:nvSpPr>
        <p:spPr>
          <a:xfrm>
            <a:off x="3812737" y="2070648"/>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Introduction</a:t>
            </a:r>
            <a:endParaRPr lang="en-US"/>
          </a:p>
        </p:txBody>
      </p:sp>
      <p:sp>
        <p:nvSpPr>
          <p:cNvPr id="145" name="Text Placeholder 32">
            <a:extLst>
              <a:ext uri="{FF2B5EF4-FFF2-40B4-BE49-F238E27FC236}">
                <a16:creationId xmlns:a16="http://schemas.microsoft.com/office/drawing/2014/main" id="{67A3DCF8-C8C1-A54D-B2A9-2AEDD386F887}"/>
              </a:ext>
            </a:extLst>
          </p:cNvPr>
          <p:cNvSpPr>
            <a:spLocks noGrp="1"/>
          </p:cNvSpPr>
          <p:nvPr>
            <p:ph type="body" sz="quarter" idx="13" hasCustomPrompt="1"/>
          </p:nvPr>
        </p:nvSpPr>
        <p:spPr>
          <a:xfrm>
            <a:off x="2679029" y="2532237"/>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02</a:t>
            </a:r>
            <a:endParaRPr lang="en-US"/>
          </a:p>
        </p:txBody>
      </p:sp>
      <p:sp>
        <p:nvSpPr>
          <p:cNvPr id="146" name="Text Placeholder 32">
            <a:extLst>
              <a:ext uri="{FF2B5EF4-FFF2-40B4-BE49-F238E27FC236}">
                <a16:creationId xmlns:a16="http://schemas.microsoft.com/office/drawing/2014/main" id="{9FDD29A6-533C-7341-8E91-02079E2FE43E}"/>
              </a:ext>
            </a:extLst>
          </p:cNvPr>
          <p:cNvSpPr>
            <a:spLocks noGrp="1"/>
          </p:cNvSpPr>
          <p:nvPr>
            <p:ph type="body" sz="quarter" idx="14" hasCustomPrompt="1"/>
          </p:nvPr>
        </p:nvSpPr>
        <p:spPr>
          <a:xfrm>
            <a:off x="3812737" y="2532237"/>
            <a:ext cx="5715653" cy="223986"/>
          </a:xfrm>
          <a:prstGeom prst="rect">
            <a:avLst/>
          </a:prstGeom>
        </p:spPr>
        <p:txBody>
          <a:bodyPr anchor="ctr">
            <a:noAutofit/>
          </a:bodyPr>
          <a:lstStyle>
            <a:lvl1pPr marL="0" marR="0" indent="0" algn="l" defTabSz="3343281" rtl="0" eaLnBrk="1" fontAlgn="auto" latinLnBrk="0" hangingPunct="1">
              <a:lnSpc>
                <a:spcPct val="100000"/>
              </a:lnSpc>
              <a:spcBef>
                <a:spcPts val="3657"/>
              </a:spcBef>
              <a:spcAft>
                <a:spcPts val="0"/>
              </a:spcAft>
              <a:buClrTx/>
              <a:buSzTx/>
              <a:buFont typeface="Arial" panose="020B0604020202020204" pitchFamily="34" charset="0"/>
              <a:buNone/>
              <a:tabLst/>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marL="0" marR="0" lvl="0" indent="0" algn="l" defTabSz="3343281" rtl="0" eaLnBrk="1" fontAlgn="auto" latinLnBrk="0" hangingPunct="1">
              <a:lnSpc>
                <a:spcPct val="100000"/>
              </a:lnSpc>
              <a:spcBef>
                <a:spcPts val="3657"/>
              </a:spcBef>
              <a:spcAft>
                <a:spcPts val="0"/>
              </a:spcAft>
              <a:buClrTx/>
              <a:buSzTx/>
              <a:buFont typeface="Arial" panose="020B0604020202020204" pitchFamily="34" charset="0"/>
              <a:buNone/>
              <a:tabLst/>
              <a:defRPr/>
            </a:pPr>
            <a:r>
              <a:rPr lang="en-GB"/>
              <a:t>About us</a:t>
            </a:r>
            <a:endParaRPr lang="en-US"/>
          </a:p>
        </p:txBody>
      </p:sp>
      <p:sp>
        <p:nvSpPr>
          <p:cNvPr id="147" name="Text Placeholder 32">
            <a:extLst>
              <a:ext uri="{FF2B5EF4-FFF2-40B4-BE49-F238E27FC236}">
                <a16:creationId xmlns:a16="http://schemas.microsoft.com/office/drawing/2014/main" id="{57CE5420-826A-4046-981E-1B3B3695529C}"/>
              </a:ext>
            </a:extLst>
          </p:cNvPr>
          <p:cNvSpPr>
            <a:spLocks noGrp="1"/>
          </p:cNvSpPr>
          <p:nvPr>
            <p:ph type="body" sz="quarter" idx="15" hasCustomPrompt="1"/>
          </p:nvPr>
        </p:nvSpPr>
        <p:spPr>
          <a:xfrm>
            <a:off x="2679029" y="2958181"/>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03</a:t>
            </a:r>
            <a:endParaRPr lang="en-US"/>
          </a:p>
        </p:txBody>
      </p:sp>
      <p:sp>
        <p:nvSpPr>
          <p:cNvPr id="148" name="Text Placeholder 32">
            <a:extLst>
              <a:ext uri="{FF2B5EF4-FFF2-40B4-BE49-F238E27FC236}">
                <a16:creationId xmlns:a16="http://schemas.microsoft.com/office/drawing/2014/main" id="{3F6D97E9-C4D5-AC44-89B9-EABADCA7224E}"/>
              </a:ext>
            </a:extLst>
          </p:cNvPr>
          <p:cNvSpPr>
            <a:spLocks noGrp="1"/>
          </p:cNvSpPr>
          <p:nvPr>
            <p:ph type="body" sz="quarter" idx="19" hasCustomPrompt="1"/>
          </p:nvPr>
        </p:nvSpPr>
        <p:spPr>
          <a:xfrm>
            <a:off x="3812737" y="2958181"/>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The Project</a:t>
            </a:r>
            <a:endParaRPr lang="en-US"/>
          </a:p>
        </p:txBody>
      </p:sp>
      <p:sp>
        <p:nvSpPr>
          <p:cNvPr id="152" name="Text Placeholder 32">
            <a:extLst>
              <a:ext uri="{FF2B5EF4-FFF2-40B4-BE49-F238E27FC236}">
                <a16:creationId xmlns:a16="http://schemas.microsoft.com/office/drawing/2014/main" id="{1EDA7C9E-6821-614B-B581-5907A46DAE4B}"/>
              </a:ext>
            </a:extLst>
          </p:cNvPr>
          <p:cNvSpPr>
            <a:spLocks noGrp="1"/>
          </p:cNvSpPr>
          <p:nvPr>
            <p:ph type="body" sz="quarter" idx="17" hasCustomPrompt="1"/>
          </p:nvPr>
        </p:nvSpPr>
        <p:spPr>
          <a:xfrm>
            <a:off x="2679029" y="3370947"/>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04</a:t>
            </a:r>
            <a:endParaRPr lang="en-US"/>
          </a:p>
        </p:txBody>
      </p:sp>
      <p:sp>
        <p:nvSpPr>
          <p:cNvPr id="156" name="Text Placeholder 32">
            <a:extLst>
              <a:ext uri="{FF2B5EF4-FFF2-40B4-BE49-F238E27FC236}">
                <a16:creationId xmlns:a16="http://schemas.microsoft.com/office/drawing/2014/main" id="{3EECCB46-72D7-5740-9CED-11684DF47D53}"/>
              </a:ext>
            </a:extLst>
          </p:cNvPr>
          <p:cNvSpPr>
            <a:spLocks noGrp="1"/>
          </p:cNvSpPr>
          <p:nvPr>
            <p:ph type="body" sz="quarter" idx="20" hasCustomPrompt="1"/>
          </p:nvPr>
        </p:nvSpPr>
        <p:spPr>
          <a:xfrm>
            <a:off x="3812737" y="3370947"/>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Gallery</a:t>
            </a:r>
            <a:endParaRPr lang="en-US"/>
          </a:p>
        </p:txBody>
      </p:sp>
      <p:sp>
        <p:nvSpPr>
          <p:cNvPr id="158" name="Text Placeholder 32">
            <a:extLst>
              <a:ext uri="{FF2B5EF4-FFF2-40B4-BE49-F238E27FC236}">
                <a16:creationId xmlns:a16="http://schemas.microsoft.com/office/drawing/2014/main" id="{2B4AC3CD-CBEF-5E4F-B4DD-BD4814C7F019}"/>
              </a:ext>
            </a:extLst>
          </p:cNvPr>
          <p:cNvSpPr>
            <a:spLocks noGrp="1"/>
          </p:cNvSpPr>
          <p:nvPr>
            <p:ph type="body" sz="quarter" idx="21" hasCustomPrompt="1"/>
          </p:nvPr>
        </p:nvSpPr>
        <p:spPr>
          <a:xfrm>
            <a:off x="2679029" y="3797309"/>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05</a:t>
            </a:r>
            <a:endParaRPr lang="en-US"/>
          </a:p>
        </p:txBody>
      </p:sp>
      <p:sp>
        <p:nvSpPr>
          <p:cNvPr id="159" name="Text Placeholder 32">
            <a:extLst>
              <a:ext uri="{FF2B5EF4-FFF2-40B4-BE49-F238E27FC236}">
                <a16:creationId xmlns:a16="http://schemas.microsoft.com/office/drawing/2014/main" id="{F367CBF7-CF02-8943-9062-D02DDFD8E2D1}"/>
              </a:ext>
            </a:extLst>
          </p:cNvPr>
          <p:cNvSpPr>
            <a:spLocks noGrp="1"/>
          </p:cNvSpPr>
          <p:nvPr>
            <p:ph type="body" sz="quarter" idx="22" hasCustomPrompt="1"/>
          </p:nvPr>
        </p:nvSpPr>
        <p:spPr>
          <a:xfrm>
            <a:off x="3812737" y="3797309"/>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Our Team</a:t>
            </a:r>
            <a:endParaRPr lang="en-US"/>
          </a:p>
        </p:txBody>
      </p:sp>
      <p:sp>
        <p:nvSpPr>
          <p:cNvPr id="161" name="Text Placeholder 32">
            <a:extLst>
              <a:ext uri="{FF2B5EF4-FFF2-40B4-BE49-F238E27FC236}">
                <a16:creationId xmlns:a16="http://schemas.microsoft.com/office/drawing/2014/main" id="{BA3A5A09-F937-7549-8085-E87DDB3C3436}"/>
              </a:ext>
            </a:extLst>
          </p:cNvPr>
          <p:cNvSpPr>
            <a:spLocks noGrp="1"/>
          </p:cNvSpPr>
          <p:nvPr>
            <p:ph type="body" sz="quarter" idx="51" hasCustomPrompt="1"/>
          </p:nvPr>
        </p:nvSpPr>
        <p:spPr>
          <a:xfrm>
            <a:off x="2694576" y="4241250"/>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06</a:t>
            </a:r>
            <a:endParaRPr lang="en-US"/>
          </a:p>
        </p:txBody>
      </p:sp>
      <p:sp>
        <p:nvSpPr>
          <p:cNvPr id="162" name="Text Placeholder 32">
            <a:extLst>
              <a:ext uri="{FF2B5EF4-FFF2-40B4-BE49-F238E27FC236}">
                <a16:creationId xmlns:a16="http://schemas.microsoft.com/office/drawing/2014/main" id="{3125800D-400A-CB4E-BB45-05A321F773EC}"/>
              </a:ext>
            </a:extLst>
          </p:cNvPr>
          <p:cNvSpPr>
            <a:spLocks noGrp="1"/>
          </p:cNvSpPr>
          <p:nvPr>
            <p:ph type="body" sz="quarter" idx="52" hasCustomPrompt="1"/>
          </p:nvPr>
        </p:nvSpPr>
        <p:spPr>
          <a:xfrm>
            <a:off x="3828284" y="4241250"/>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Question and Answers</a:t>
            </a:r>
            <a:endParaRPr lang="en-US"/>
          </a:p>
        </p:txBody>
      </p:sp>
      <p:sp>
        <p:nvSpPr>
          <p:cNvPr id="163" name="Text Placeholder 32">
            <a:extLst>
              <a:ext uri="{FF2B5EF4-FFF2-40B4-BE49-F238E27FC236}">
                <a16:creationId xmlns:a16="http://schemas.microsoft.com/office/drawing/2014/main" id="{8BE77D08-2226-F241-BD4C-C1EE8B229A90}"/>
              </a:ext>
            </a:extLst>
          </p:cNvPr>
          <p:cNvSpPr>
            <a:spLocks noGrp="1"/>
          </p:cNvSpPr>
          <p:nvPr>
            <p:ph type="body" sz="quarter" idx="53" hasCustomPrompt="1"/>
          </p:nvPr>
        </p:nvSpPr>
        <p:spPr>
          <a:xfrm>
            <a:off x="2694576" y="4725517"/>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07</a:t>
            </a:r>
            <a:endParaRPr lang="en-US"/>
          </a:p>
        </p:txBody>
      </p:sp>
      <p:sp>
        <p:nvSpPr>
          <p:cNvPr id="164" name="Text Placeholder 32">
            <a:extLst>
              <a:ext uri="{FF2B5EF4-FFF2-40B4-BE49-F238E27FC236}">
                <a16:creationId xmlns:a16="http://schemas.microsoft.com/office/drawing/2014/main" id="{32184336-7547-9A40-A148-9E9B78DCBBAF}"/>
              </a:ext>
            </a:extLst>
          </p:cNvPr>
          <p:cNvSpPr>
            <a:spLocks noGrp="1"/>
          </p:cNvSpPr>
          <p:nvPr>
            <p:ph type="body" sz="quarter" idx="54" hasCustomPrompt="1"/>
          </p:nvPr>
        </p:nvSpPr>
        <p:spPr>
          <a:xfrm>
            <a:off x="3828284" y="4725517"/>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Conclusion</a:t>
            </a:r>
            <a:endParaRPr lang="en-US"/>
          </a:p>
        </p:txBody>
      </p:sp>
      <p:sp>
        <p:nvSpPr>
          <p:cNvPr id="286" name="Rectangle 285">
            <a:extLst>
              <a:ext uri="{FF2B5EF4-FFF2-40B4-BE49-F238E27FC236}">
                <a16:creationId xmlns:a16="http://schemas.microsoft.com/office/drawing/2014/main" id="{DB242B25-6F94-3545-A2C1-E1A9B68738D1}"/>
              </a:ext>
            </a:extLst>
          </p:cNvPr>
          <p:cNvSpPr/>
          <p:nvPr userDrawn="1"/>
        </p:nvSpPr>
        <p:spPr>
          <a:xfrm>
            <a:off x="4504764" y="5540186"/>
            <a:ext cx="5453689" cy="538802"/>
          </a:xfrm>
          <a:prstGeom prst="rect">
            <a:avLst/>
          </a:prstGeom>
        </p:spPr>
        <p:txBody>
          <a:bodyPr wrap="square">
            <a:spAutoFit/>
          </a:bodyPr>
          <a:lstStyle/>
          <a:p>
            <a:pPr marL="0" marR="0" indent="0" algn="just" defTabSz="293378" rtl="0" eaLnBrk="1" fontAlgn="auto" latinLnBrk="0" hangingPunct="0">
              <a:lnSpc>
                <a:spcPct val="100000"/>
              </a:lnSpc>
              <a:spcBef>
                <a:spcPts val="0"/>
              </a:spcBef>
              <a:spcAft>
                <a:spcPts val="0"/>
              </a:spcAft>
              <a:buClrTx/>
              <a:buSzTx/>
              <a:buFontTx/>
              <a:buNone/>
              <a:tabLst/>
              <a:defRPr/>
            </a:pPr>
            <a:r>
              <a:rPr lang="en-US" sz="967">
                <a:solidFill>
                  <a:srgbClr val="2D62AE"/>
                </a:solidFill>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
        <p:nvSpPr>
          <p:cNvPr id="31" name="Rectangle 5">
            <a:extLst>
              <a:ext uri="{FF2B5EF4-FFF2-40B4-BE49-F238E27FC236}">
                <a16:creationId xmlns:a16="http://schemas.microsoft.com/office/drawing/2014/main" id="{6A0AD0FB-DB78-8B4A-B00E-1C744896C494}"/>
              </a:ext>
            </a:extLst>
          </p:cNvPr>
          <p:cNvSpPr/>
          <p:nvPr userDrawn="1"/>
        </p:nvSpPr>
        <p:spPr bwMode="auto">
          <a:xfrm rot="5400000">
            <a:off x="-2885546" y="2886605"/>
            <a:ext cx="6856941" cy="1085850"/>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234555" tIns="117276" rIns="234555" bIns="117276" numCol="1" rtlCol="0" anchor="t" anchorCtr="0" compatLnSpc="1">
            <a:prstTxWarp prst="textNoShape">
              <a:avLst/>
            </a:prstTxWarp>
          </a:bodyPr>
          <a:lstStyle/>
          <a:p>
            <a:pPr algn="ctr"/>
            <a:endParaRPr lang="fr-CA" sz="6926"/>
          </a:p>
        </p:txBody>
      </p:sp>
      <p:grpSp>
        <p:nvGrpSpPr>
          <p:cNvPr id="5" name="Group 4">
            <a:extLst>
              <a:ext uri="{FF2B5EF4-FFF2-40B4-BE49-F238E27FC236}">
                <a16:creationId xmlns:a16="http://schemas.microsoft.com/office/drawing/2014/main" id="{795E9240-C10D-8849-BAE0-7C438EC081DC}"/>
              </a:ext>
            </a:extLst>
          </p:cNvPr>
          <p:cNvGrpSpPr/>
          <p:nvPr userDrawn="1"/>
        </p:nvGrpSpPr>
        <p:grpSpPr>
          <a:xfrm>
            <a:off x="2315424" y="2387814"/>
            <a:ext cx="7663872" cy="2650297"/>
            <a:chOff x="2315424" y="2387814"/>
            <a:chExt cx="7663872" cy="1942883"/>
          </a:xfrm>
          <a:solidFill>
            <a:srgbClr val="2D62AE"/>
          </a:solidFill>
        </p:grpSpPr>
        <p:grpSp>
          <p:nvGrpSpPr>
            <p:cNvPr id="3" name="Group 2">
              <a:extLst>
                <a:ext uri="{FF2B5EF4-FFF2-40B4-BE49-F238E27FC236}">
                  <a16:creationId xmlns:a16="http://schemas.microsoft.com/office/drawing/2014/main" id="{2F0747C1-EB9A-C241-9511-DEA85DB5444C}"/>
                </a:ext>
              </a:extLst>
            </p:cNvPr>
            <p:cNvGrpSpPr/>
            <p:nvPr userDrawn="1"/>
          </p:nvGrpSpPr>
          <p:grpSpPr>
            <a:xfrm>
              <a:off x="2315424" y="2387814"/>
              <a:ext cx="7663872" cy="978369"/>
              <a:chOff x="1265109" y="2728756"/>
              <a:chExt cx="4752000" cy="1525304"/>
            </a:xfrm>
            <a:grpFill/>
          </p:grpSpPr>
          <p:sp>
            <p:nvSpPr>
              <p:cNvPr id="57" name="Rectangle 56">
                <a:extLst>
                  <a:ext uri="{FF2B5EF4-FFF2-40B4-BE49-F238E27FC236}">
                    <a16:creationId xmlns:a16="http://schemas.microsoft.com/office/drawing/2014/main" id="{683CB224-BC37-A449-A879-B518A8300CF6}"/>
                  </a:ext>
                </a:extLst>
              </p:cNvPr>
              <p:cNvSpPr/>
              <p:nvPr userDrawn="1"/>
            </p:nvSpPr>
            <p:spPr>
              <a:xfrm>
                <a:off x="1265109" y="272875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69" name="Rectangle 68">
                <a:extLst>
                  <a:ext uri="{FF2B5EF4-FFF2-40B4-BE49-F238E27FC236}">
                    <a16:creationId xmlns:a16="http://schemas.microsoft.com/office/drawing/2014/main" id="{5E0C682E-9999-0944-9853-BF0C05DDBEFD}"/>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0" name="Rectangle 69">
                <a:extLst>
                  <a:ext uri="{FF2B5EF4-FFF2-40B4-BE49-F238E27FC236}">
                    <a16:creationId xmlns:a16="http://schemas.microsoft.com/office/drawing/2014/main" id="{CFBE4FB1-974E-C042-9FE7-2EC8CB8A2A56}"/>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1" name="Rectangle 70">
                <a:extLst>
                  <a:ext uri="{FF2B5EF4-FFF2-40B4-BE49-F238E27FC236}">
                    <a16:creationId xmlns:a16="http://schemas.microsoft.com/office/drawing/2014/main" id="{895CE4C3-6683-AB4A-B2F4-EAA4EBA84200}"/>
                  </a:ext>
                </a:extLst>
              </p:cNvPr>
              <p:cNvSpPr/>
              <p:nvPr userDrawn="1"/>
            </p:nvSpPr>
            <p:spPr>
              <a:xfrm>
                <a:off x="1265109" y="4232460"/>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grpSp>
        <p:grpSp>
          <p:nvGrpSpPr>
            <p:cNvPr id="73" name="Group 72">
              <a:extLst>
                <a:ext uri="{FF2B5EF4-FFF2-40B4-BE49-F238E27FC236}">
                  <a16:creationId xmlns:a16="http://schemas.microsoft.com/office/drawing/2014/main" id="{7ACA618A-FADD-A245-9DF6-634F7B8B10BB}"/>
                </a:ext>
              </a:extLst>
            </p:cNvPr>
            <p:cNvGrpSpPr/>
            <p:nvPr userDrawn="1"/>
          </p:nvGrpSpPr>
          <p:grpSpPr>
            <a:xfrm>
              <a:off x="2315424" y="3673833"/>
              <a:ext cx="7663872" cy="656864"/>
              <a:chOff x="1265109" y="3229991"/>
              <a:chExt cx="4752000" cy="1024069"/>
            </a:xfrm>
            <a:grpFill/>
          </p:grpSpPr>
          <p:sp>
            <p:nvSpPr>
              <p:cNvPr id="75" name="Rectangle 74">
                <a:extLst>
                  <a:ext uri="{FF2B5EF4-FFF2-40B4-BE49-F238E27FC236}">
                    <a16:creationId xmlns:a16="http://schemas.microsoft.com/office/drawing/2014/main" id="{35748608-FDE9-4648-BB0B-46BD9D014EC5}"/>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6" name="Rectangle 75">
                <a:extLst>
                  <a:ext uri="{FF2B5EF4-FFF2-40B4-BE49-F238E27FC236}">
                    <a16:creationId xmlns:a16="http://schemas.microsoft.com/office/drawing/2014/main" id="{EA326F4A-FE37-8649-AB33-C936A66D8C1B}"/>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7" name="Rectangle 76">
                <a:extLst>
                  <a:ext uri="{FF2B5EF4-FFF2-40B4-BE49-F238E27FC236}">
                    <a16:creationId xmlns:a16="http://schemas.microsoft.com/office/drawing/2014/main" id="{B3A4C318-6189-4F4F-B62C-B7A913454FBF}"/>
                  </a:ext>
                </a:extLst>
              </p:cNvPr>
              <p:cNvSpPr/>
              <p:nvPr userDrawn="1"/>
            </p:nvSpPr>
            <p:spPr>
              <a:xfrm>
                <a:off x="1265109" y="4232460"/>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grpSp>
      </p:grpSp>
      <p:grpSp>
        <p:nvGrpSpPr>
          <p:cNvPr id="2" name="Graphic 40">
            <a:extLst>
              <a:ext uri="{FF2B5EF4-FFF2-40B4-BE49-F238E27FC236}">
                <a16:creationId xmlns:a16="http://schemas.microsoft.com/office/drawing/2014/main" id="{91614186-6A23-76ED-A9A8-3F34F68A0367}"/>
              </a:ext>
            </a:extLst>
          </p:cNvPr>
          <p:cNvGrpSpPr/>
          <p:nvPr userDrawn="1"/>
        </p:nvGrpSpPr>
        <p:grpSpPr>
          <a:xfrm>
            <a:off x="-2286581" y="5718088"/>
            <a:ext cx="3924090" cy="2433120"/>
            <a:chOff x="-3997860" y="6017904"/>
            <a:chExt cx="935163" cy="579845"/>
          </a:xfrm>
          <a:solidFill>
            <a:schemeClr val="bg1">
              <a:alpha val="14000"/>
            </a:schemeClr>
          </a:solidFill>
        </p:grpSpPr>
        <p:sp>
          <p:nvSpPr>
            <p:cNvPr id="4" name="Freeform 3">
              <a:extLst>
                <a:ext uri="{FF2B5EF4-FFF2-40B4-BE49-F238E27FC236}">
                  <a16:creationId xmlns:a16="http://schemas.microsoft.com/office/drawing/2014/main" id="{8059C211-0F73-7C9C-3558-B3F94C1BCDCF}"/>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3C715BF1-51BB-8E8D-CF3A-E5CFCC9F746D}"/>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BF1D0138-F804-954D-6053-1C98338A2DD4}"/>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2CA5C0B9-ABEB-05CB-1C42-2F1F328B25C8}"/>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pic>
        <p:nvPicPr>
          <p:cNvPr id="9" name="Picture 8">
            <a:extLst>
              <a:ext uri="{FF2B5EF4-FFF2-40B4-BE49-F238E27FC236}">
                <a16:creationId xmlns:a16="http://schemas.microsoft.com/office/drawing/2014/main" id="{00C9357B-B99F-47D9-B8C8-7D791B8840DA}"/>
              </a:ext>
            </a:extLst>
          </p:cNvPr>
          <p:cNvPicPr>
            <a:picLocks noChangeAspect="1"/>
          </p:cNvPicPr>
          <p:nvPr userDrawn="1"/>
        </p:nvPicPr>
        <p:blipFill>
          <a:blip r:embed="rId2">
            <a:biLevel thresh="25000"/>
            <a:extLst>
              <a:ext uri="{BEBA8EAE-BF5A-486C-A8C5-ECC9F3942E4B}">
                <a14:imgProps xmlns:a14="http://schemas.microsoft.com/office/drawing/2010/main">
                  <a14:imgLayer r:embed="rId3">
                    <a14:imgEffect>
                      <a14:saturation sat="0"/>
                    </a14:imgEffect>
                    <a14:imgEffect>
                      <a14:brightnessContrast contrast="24000"/>
                    </a14:imgEffect>
                  </a14:imgLayer>
                </a14:imgProps>
              </a:ext>
            </a:extLst>
          </a:blip>
          <a:stretch>
            <a:fillRect/>
          </a:stretch>
        </p:blipFill>
        <p:spPr>
          <a:xfrm rot="16200000">
            <a:off x="-734512" y="4931250"/>
            <a:ext cx="2661263" cy="923295"/>
          </a:xfrm>
          <a:prstGeom prst="rect">
            <a:avLst/>
          </a:prstGeom>
        </p:spPr>
      </p:pic>
      <p:sp>
        <p:nvSpPr>
          <p:cNvPr id="10" name="Text Placeholder 32">
            <a:extLst>
              <a:ext uri="{FF2B5EF4-FFF2-40B4-BE49-F238E27FC236}">
                <a16:creationId xmlns:a16="http://schemas.microsoft.com/office/drawing/2014/main" id="{F617E5E8-283D-95D2-3117-DAAD5170B128}"/>
              </a:ext>
            </a:extLst>
          </p:cNvPr>
          <p:cNvSpPr>
            <a:spLocks noGrp="1"/>
          </p:cNvSpPr>
          <p:nvPr>
            <p:ph type="body" sz="quarter" idx="30" hasCustomPrompt="1"/>
          </p:nvPr>
        </p:nvSpPr>
        <p:spPr>
          <a:xfrm>
            <a:off x="490245" y="567349"/>
            <a:ext cx="4538955" cy="804252"/>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0" indent="0" algn="l">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   TABLE OF CONTENTS</a:t>
            </a:r>
            <a:endParaRPr lang="en-US"/>
          </a:p>
        </p:txBody>
      </p:sp>
      <p:pic>
        <p:nvPicPr>
          <p:cNvPr id="12" name="Picture 11" descr="Co-funded by the European Union logo in png for web usage">
            <a:extLst>
              <a:ext uri="{FF2B5EF4-FFF2-40B4-BE49-F238E27FC236}">
                <a16:creationId xmlns:a16="http://schemas.microsoft.com/office/drawing/2014/main" id="{834BB300-FAE3-7029-ADB2-A2FDFFC0F0E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434587" y="5606499"/>
            <a:ext cx="2112521" cy="442118"/>
          </a:xfrm>
          <a:prstGeom prst="rect">
            <a:avLst/>
          </a:prstGeom>
          <a:noFill/>
          <a:ln>
            <a:noFill/>
          </a:ln>
        </p:spPr>
      </p:pic>
    </p:spTree>
    <p:extLst>
      <p:ext uri="{BB962C8B-B14F-4D97-AF65-F5344CB8AC3E}">
        <p14:creationId xmlns:p14="http://schemas.microsoft.com/office/powerpoint/2010/main" val="2047572136"/>
      </p:ext>
    </p:extLst>
  </p:cSld>
  <p:clrMapOvr>
    <a:masterClrMapping/>
  </p:clrMapOvr>
  <p:extLst>
    <p:ext uri="{DCECCB84-F9BA-43D5-87BE-67443E8EF086}">
      <p15:sldGuideLst xmlns:p15="http://schemas.microsoft.com/office/powerpoint/2012/main">
        <p15:guide id="1" pos="47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elcome/Intro Slid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EDA844F8-FCB0-C045-A083-951082B6589C}"/>
              </a:ext>
            </a:extLst>
          </p:cNvPr>
          <p:cNvSpPr>
            <a:spLocks noGrp="1"/>
          </p:cNvSpPr>
          <p:nvPr>
            <p:ph type="pic" sz="quarter" idx="21"/>
          </p:nvPr>
        </p:nvSpPr>
        <p:spPr>
          <a:xfrm>
            <a:off x="884606" y="0"/>
            <a:ext cx="4993772" cy="6858000"/>
          </a:xfrm>
          <a:custGeom>
            <a:avLst/>
            <a:gdLst>
              <a:gd name="connsiteX0" fmla="*/ 0 w 4993772"/>
              <a:gd name="connsiteY0" fmla="*/ 0 h 6858000"/>
              <a:gd name="connsiteX1" fmla="*/ 4993772 w 4993772"/>
              <a:gd name="connsiteY1" fmla="*/ 0 h 6858000"/>
              <a:gd name="connsiteX2" fmla="*/ 4993772 w 4993772"/>
              <a:gd name="connsiteY2" fmla="*/ 6858000 h 6858000"/>
              <a:gd name="connsiteX3" fmla="*/ 0 w 4993772"/>
              <a:gd name="connsiteY3" fmla="*/ 6858000 h 6858000"/>
              <a:gd name="connsiteX4" fmla="*/ 0 w 4993772"/>
              <a:gd name="connsiteY4" fmla="*/ 6301946 h 6858000"/>
              <a:gd name="connsiteX5" fmla="*/ 180000 w 4993772"/>
              <a:gd name="connsiteY5" fmla="*/ 6301946 h 6858000"/>
              <a:gd name="connsiteX6" fmla="*/ 180000 w 4993772"/>
              <a:gd name="connsiteY6" fmla="*/ 4861945 h 6858000"/>
              <a:gd name="connsiteX7" fmla="*/ 0 w 4993772"/>
              <a:gd name="connsiteY7" fmla="*/ 48619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3772" h="6858000">
                <a:moveTo>
                  <a:pt x="0" y="0"/>
                </a:moveTo>
                <a:lnTo>
                  <a:pt x="4993772" y="0"/>
                </a:lnTo>
                <a:lnTo>
                  <a:pt x="4993772" y="6858000"/>
                </a:lnTo>
                <a:lnTo>
                  <a:pt x="0" y="6858000"/>
                </a:lnTo>
                <a:lnTo>
                  <a:pt x="0" y="6301946"/>
                </a:lnTo>
                <a:lnTo>
                  <a:pt x="180000" y="6301946"/>
                </a:lnTo>
                <a:lnTo>
                  <a:pt x="180000" y="4861945"/>
                </a:lnTo>
                <a:lnTo>
                  <a:pt x="0" y="4861945"/>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33" name="Text Placeholder 32">
            <a:extLst>
              <a:ext uri="{FF2B5EF4-FFF2-40B4-BE49-F238E27FC236}">
                <a16:creationId xmlns:a16="http://schemas.microsoft.com/office/drawing/2014/main" id="{CAF944C7-C217-DB48-AC66-EC08BD9F2E64}"/>
              </a:ext>
            </a:extLst>
          </p:cNvPr>
          <p:cNvSpPr>
            <a:spLocks noGrp="1"/>
          </p:cNvSpPr>
          <p:nvPr>
            <p:ph type="body" sz="quarter" idx="30" hasCustomPrompt="1"/>
          </p:nvPr>
        </p:nvSpPr>
        <p:spPr>
          <a:xfrm>
            <a:off x="4890795" y="738798"/>
            <a:ext cx="4064946" cy="842867"/>
          </a:xfrm>
          <a:prstGeom prst="rect">
            <a:avLst/>
          </a:prstGeom>
          <a:gradFill>
            <a:gsLst>
              <a:gs pos="40000">
                <a:srgbClr val="2D62AE"/>
              </a:gs>
              <a:gs pos="85000">
                <a:srgbClr val="33A5CC"/>
              </a:gs>
              <a:gs pos="100000">
                <a:srgbClr val="77CBC4"/>
              </a:gs>
            </a:gsLst>
            <a:lin ang="0" scaled="0"/>
          </a:gradFill>
        </p:spPr>
        <p:txBody>
          <a:bodyPr anchor="ctr">
            <a:noAutofit/>
          </a:bodyPr>
          <a:lstStyle>
            <a:lvl1pPr marL="0" indent="0" algn="l">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 YOUR HEADING</a:t>
            </a:r>
            <a:endParaRPr lang="en-US"/>
          </a:p>
        </p:txBody>
      </p:sp>
      <p:sp>
        <p:nvSpPr>
          <p:cNvPr id="19" name="Freeform 18">
            <a:extLst>
              <a:ext uri="{FF2B5EF4-FFF2-40B4-BE49-F238E27FC236}">
                <a16:creationId xmlns:a16="http://schemas.microsoft.com/office/drawing/2014/main" id="{7D1B8551-0063-BE4F-89AA-952EFED3A2B1}"/>
              </a:ext>
            </a:extLst>
          </p:cNvPr>
          <p:cNvSpPr/>
          <p:nvPr userDrawn="1"/>
        </p:nvSpPr>
        <p:spPr>
          <a:xfrm rot="16200000">
            <a:off x="164606" y="5401946"/>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sp>
        <p:nvSpPr>
          <p:cNvPr id="20" name="Text Placeholder 32">
            <a:extLst>
              <a:ext uri="{FF2B5EF4-FFF2-40B4-BE49-F238E27FC236}">
                <a16:creationId xmlns:a16="http://schemas.microsoft.com/office/drawing/2014/main" id="{64ED5023-80E2-C04D-8620-99E5F464CE91}"/>
              </a:ext>
            </a:extLst>
          </p:cNvPr>
          <p:cNvSpPr>
            <a:spLocks noGrp="1"/>
          </p:cNvSpPr>
          <p:nvPr>
            <p:ph type="body" sz="quarter" idx="48" hasCustomPrompt="1"/>
          </p:nvPr>
        </p:nvSpPr>
        <p:spPr>
          <a:xfrm>
            <a:off x="6461760" y="2113281"/>
            <a:ext cx="5205633" cy="4188666"/>
          </a:xfrm>
          <a:prstGeom prst="rect">
            <a:avLst/>
          </a:prstGeom>
        </p:spPr>
        <p:txBody>
          <a:bodyPr numCol="1" spcCol="288000" anchor="t">
            <a:noAutofit/>
          </a:bodyPr>
          <a:lstStyle>
            <a:lvl1pPr marL="0" indent="0" algn="l">
              <a:lnSpc>
                <a:spcPct val="100000"/>
              </a:lnSpc>
              <a:spcBef>
                <a:spcPts val="0"/>
              </a:spcBef>
              <a:buNone/>
              <a:defRPr sz="1774"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Tree>
    <p:extLst>
      <p:ext uri="{BB962C8B-B14F-4D97-AF65-F5344CB8AC3E}">
        <p14:creationId xmlns:p14="http://schemas.microsoft.com/office/powerpoint/2010/main" val="3884995921"/>
      </p:ext>
    </p:extLst>
  </p:cSld>
  <p:clrMapOvr>
    <a:masterClrMapping/>
  </p:clrMapOvr>
  <p:extLst>
    <p:ext uri="{DCECCB84-F9BA-43D5-87BE-67443E8EF086}">
      <p15:sldGuideLst xmlns:p15="http://schemas.microsoft.com/office/powerpoint/2012/main">
        <p15:guide id="1" pos="475" userDrawn="1">
          <p15:clr>
            <a:srgbClr val="FBAE40"/>
          </p15:clr>
        </p15:guide>
        <p15:guide id="2" pos="716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19260DE6-26E0-F749-A3D0-10A46E29D4EB}"/>
              </a:ext>
            </a:extLst>
          </p:cNvPr>
          <p:cNvSpPr/>
          <p:nvPr userDrawn="1"/>
        </p:nvSpPr>
        <p:spPr>
          <a:xfrm>
            <a:off x="4348480" y="772160"/>
            <a:ext cx="7843520" cy="4572000"/>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gradFill>
            <a:gsLst>
              <a:gs pos="40000">
                <a:srgbClr val="2D62AE"/>
              </a:gs>
              <a:gs pos="85000">
                <a:srgbClr val="33A5CC"/>
              </a:gs>
              <a:gs pos="100000">
                <a:srgbClr val="77CBC4"/>
              </a:gs>
            </a:gsLst>
            <a:lin ang="2700000" scaled="0"/>
          </a:gradFill>
          <a:ln w="30808" cap="flat">
            <a:noFill/>
            <a:prstDash val="solid"/>
            <a:miter/>
          </a:ln>
        </p:spPr>
        <p:txBody>
          <a:bodyPr rtlCol="0" anchor="ctr"/>
          <a:lstStyle/>
          <a:p>
            <a:endParaRPr lang="en-US" sz="2069"/>
          </a:p>
        </p:txBody>
      </p:sp>
      <p:sp>
        <p:nvSpPr>
          <p:cNvPr id="57" name="Text Placeholder 3">
            <a:extLst>
              <a:ext uri="{FF2B5EF4-FFF2-40B4-BE49-F238E27FC236}">
                <a16:creationId xmlns:a16="http://schemas.microsoft.com/office/drawing/2014/main" id="{72EE2CF0-D590-9D49-88CE-03DDDC527CE3}"/>
              </a:ext>
            </a:extLst>
          </p:cNvPr>
          <p:cNvSpPr>
            <a:spLocks noGrp="1"/>
          </p:cNvSpPr>
          <p:nvPr>
            <p:ph type="body" sz="quarter" idx="14" hasCustomPrompt="1"/>
          </p:nvPr>
        </p:nvSpPr>
        <p:spPr>
          <a:xfrm>
            <a:off x="5201669" y="612446"/>
            <a:ext cx="4279038" cy="757034"/>
          </a:xfrm>
          <a:prstGeom prst="rect">
            <a:avLst/>
          </a:prstGeom>
          <a:effectLst>
            <a:glow rad="127000">
              <a:srgbClr val="414141"/>
            </a:glow>
          </a:effectLst>
        </p:spPr>
        <p:txBody>
          <a:bodyPr>
            <a:noAutofit/>
          </a:bodyPr>
          <a:lstStyle>
            <a:lvl1pPr marL="0" indent="0" algn="l">
              <a:buNone/>
              <a:defRPr sz="11613" b="1">
                <a:solidFill>
                  <a:schemeClr val="bg1"/>
                </a:solidFill>
                <a:latin typeface="Calibri" panose="020F0502020204030204" pitchFamily="34" charset="0"/>
                <a:cs typeface="Calibri" panose="020F0502020204030204" pitchFamily="34" charset="0"/>
              </a:defRPr>
            </a:lvl1pPr>
          </a:lstStyle>
          <a:p>
            <a:pPr lvl="0"/>
            <a:r>
              <a:rPr lang="en-GB"/>
              <a:t>01</a:t>
            </a:r>
            <a:endParaRPr lang="en-US"/>
          </a:p>
        </p:txBody>
      </p:sp>
      <p:sp>
        <p:nvSpPr>
          <p:cNvPr id="5" name="Picture Placeholder 2">
            <a:extLst>
              <a:ext uri="{FF2B5EF4-FFF2-40B4-BE49-F238E27FC236}">
                <a16:creationId xmlns:a16="http://schemas.microsoft.com/office/drawing/2014/main" id="{3876EDEE-C120-4EE8-5C21-695CC31886BD}"/>
              </a:ext>
            </a:extLst>
          </p:cNvPr>
          <p:cNvSpPr>
            <a:spLocks noGrp="1"/>
          </p:cNvSpPr>
          <p:nvPr>
            <p:ph type="pic" sz="quarter" idx="21"/>
          </p:nvPr>
        </p:nvSpPr>
        <p:spPr>
          <a:xfrm>
            <a:off x="0" y="2743200"/>
            <a:ext cx="6800850" cy="3810000"/>
          </a:xfrm>
          <a:prstGeom prst="rect">
            <a:avLst/>
          </a:prstGeom>
          <a:solidFill>
            <a:schemeClr val="bg1">
              <a:lumMod val="85000"/>
            </a:schemeClr>
          </a:solidFill>
        </p:spPr>
        <p:txBody>
          <a:bodyPr/>
          <a:lstStyle>
            <a:lvl1pPr marL="0" indent="0" algn="ctr">
              <a:buNone/>
              <a:defRPr>
                <a:solidFill>
                  <a:schemeClr val="bg1">
                    <a:lumMod val="85000"/>
                  </a:schemeClr>
                </a:solidFill>
              </a:defRPr>
            </a:lvl1pPr>
          </a:lstStyle>
          <a:p>
            <a:endParaRPr lang="en-US"/>
          </a:p>
        </p:txBody>
      </p:sp>
      <p:sp>
        <p:nvSpPr>
          <p:cNvPr id="6" name="Freeform 5">
            <a:extLst>
              <a:ext uri="{FF2B5EF4-FFF2-40B4-BE49-F238E27FC236}">
                <a16:creationId xmlns:a16="http://schemas.microsoft.com/office/drawing/2014/main" id="{055E2925-A3E7-87F4-F411-9ED516A2FD50}"/>
              </a:ext>
            </a:extLst>
          </p:cNvPr>
          <p:cNvSpPr/>
          <p:nvPr userDrawn="1"/>
        </p:nvSpPr>
        <p:spPr>
          <a:xfrm>
            <a:off x="5171744" y="627379"/>
            <a:ext cx="1651966" cy="208641"/>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grpSp>
        <p:nvGrpSpPr>
          <p:cNvPr id="7" name="Graphic 40">
            <a:extLst>
              <a:ext uri="{FF2B5EF4-FFF2-40B4-BE49-F238E27FC236}">
                <a16:creationId xmlns:a16="http://schemas.microsoft.com/office/drawing/2014/main" id="{889E183C-C022-13A5-2A0A-9981EC3292D3}"/>
              </a:ext>
            </a:extLst>
          </p:cNvPr>
          <p:cNvGrpSpPr/>
          <p:nvPr userDrawn="1"/>
        </p:nvGrpSpPr>
        <p:grpSpPr>
          <a:xfrm>
            <a:off x="7951153" y="2751364"/>
            <a:ext cx="5194023" cy="3220538"/>
            <a:chOff x="-3997860" y="6017904"/>
            <a:chExt cx="935163" cy="579845"/>
          </a:xfrm>
          <a:solidFill>
            <a:schemeClr val="bg1">
              <a:alpha val="13000"/>
            </a:schemeClr>
          </a:solidFill>
        </p:grpSpPr>
        <p:sp>
          <p:nvSpPr>
            <p:cNvPr id="8" name="Freeform 7">
              <a:extLst>
                <a:ext uri="{FF2B5EF4-FFF2-40B4-BE49-F238E27FC236}">
                  <a16:creationId xmlns:a16="http://schemas.microsoft.com/office/drawing/2014/main" id="{3A78E437-8C3E-609B-53DA-9F776E504F98}"/>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7815CF30-5D99-4806-593C-B6D72803B0F2}"/>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B1D916BE-3322-C649-1BF7-90EFE4397C47}"/>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C58D6EC6-81E2-05DD-7456-E5C447E96099}"/>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sp>
        <p:nvSpPr>
          <p:cNvPr id="12" name="Text Placeholder 32">
            <a:extLst>
              <a:ext uri="{FF2B5EF4-FFF2-40B4-BE49-F238E27FC236}">
                <a16:creationId xmlns:a16="http://schemas.microsoft.com/office/drawing/2014/main" id="{20AA9990-FB56-9895-0884-965BDC63E976}"/>
              </a:ext>
            </a:extLst>
          </p:cNvPr>
          <p:cNvSpPr>
            <a:spLocks noGrp="1"/>
          </p:cNvSpPr>
          <p:nvPr>
            <p:ph type="body" sz="quarter" idx="30" hasCustomPrompt="1"/>
          </p:nvPr>
        </p:nvSpPr>
        <p:spPr>
          <a:xfrm>
            <a:off x="5595645" y="3348649"/>
            <a:ext cx="1833855" cy="651852"/>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0" indent="0" algn="l">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   TITLE</a:t>
            </a:r>
            <a:endParaRPr lang="en-US"/>
          </a:p>
        </p:txBody>
      </p:sp>
    </p:spTree>
    <p:extLst>
      <p:ext uri="{BB962C8B-B14F-4D97-AF65-F5344CB8AC3E}">
        <p14:creationId xmlns:p14="http://schemas.microsoft.com/office/powerpoint/2010/main" val="3094033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Slide 2">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FB69382-839E-D646-89C9-E5867CB9B0E9}"/>
              </a:ext>
            </a:extLst>
          </p:cNvPr>
          <p:cNvSpPr>
            <a:spLocks noGrp="1"/>
          </p:cNvSpPr>
          <p:nvPr>
            <p:ph type="pic" sz="quarter" idx="21"/>
          </p:nvPr>
        </p:nvSpPr>
        <p:spPr>
          <a:xfrm>
            <a:off x="0" y="0"/>
            <a:ext cx="5875886" cy="6858000"/>
          </a:xfrm>
          <a:custGeom>
            <a:avLst/>
            <a:gdLst>
              <a:gd name="connsiteX0" fmla="*/ 0 w 5875886"/>
              <a:gd name="connsiteY0" fmla="*/ 0 h 6858000"/>
              <a:gd name="connsiteX1" fmla="*/ 5875886 w 5875886"/>
              <a:gd name="connsiteY1" fmla="*/ 0 h 6858000"/>
              <a:gd name="connsiteX2" fmla="*/ 5875886 w 5875886"/>
              <a:gd name="connsiteY2" fmla="*/ 737390 h 6858000"/>
              <a:gd name="connsiteX3" fmla="*/ 5688883 w 5875886"/>
              <a:gd name="connsiteY3" fmla="*/ 737390 h 6858000"/>
              <a:gd name="connsiteX4" fmla="*/ 5688883 w 5875886"/>
              <a:gd name="connsiteY4" fmla="*/ 2177391 h 6858000"/>
              <a:gd name="connsiteX5" fmla="*/ 5875886 w 5875886"/>
              <a:gd name="connsiteY5" fmla="*/ 2177391 h 6858000"/>
              <a:gd name="connsiteX6" fmla="*/ 5875886 w 5875886"/>
              <a:gd name="connsiteY6" fmla="*/ 6858000 h 6858000"/>
              <a:gd name="connsiteX7" fmla="*/ 0 w 587588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75886" h="6858000">
                <a:moveTo>
                  <a:pt x="0" y="0"/>
                </a:moveTo>
                <a:lnTo>
                  <a:pt x="5875886" y="0"/>
                </a:lnTo>
                <a:lnTo>
                  <a:pt x="5875886" y="737390"/>
                </a:lnTo>
                <a:lnTo>
                  <a:pt x="5688883" y="737390"/>
                </a:lnTo>
                <a:lnTo>
                  <a:pt x="5688883" y="2177391"/>
                </a:lnTo>
                <a:lnTo>
                  <a:pt x="5875886" y="2177391"/>
                </a:lnTo>
                <a:lnTo>
                  <a:pt x="5875886" y="6858000"/>
                </a:lnTo>
                <a:lnTo>
                  <a:pt x="0" y="6858000"/>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18" name="Text Placeholder 32">
            <a:extLst>
              <a:ext uri="{FF2B5EF4-FFF2-40B4-BE49-F238E27FC236}">
                <a16:creationId xmlns:a16="http://schemas.microsoft.com/office/drawing/2014/main" id="{D1327D4F-D423-AA4A-B02C-CB1BD40DADE5}"/>
              </a:ext>
            </a:extLst>
          </p:cNvPr>
          <p:cNvSpPr>
            <a:spLocks noGrp="1"/>
          </p:cNvSpPr>
          <p:nvPr>
            <p:ph type="body" sz="quarter" idx="30" hasCustomPrompt="1"/>
          </p:nvPr>
        </p:nvSpPr>
        <p:spPr>
          <a:xfrm>
            <a:off x="6621429" y="1034821"/>
            <a:ext cx="4951851" cy="845139"/>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20" name="Text Placeholder 32">
            <a:extLst>
              <a:ext uri="{FF2B5EF4-FFF2-40B4-BE49-F238E27FC236}">
                <a16:creationId xmlns:a16="http://schemas.microsoft.com/office/drawing/2014/main" id="{0D0EC778-7AF1-8B42-A6E0-0E1E706BF8C5}"/>
              </a:ext>
            </a:extLst>
          </p:cNvPr>
          <p:cNvSpPr>
            <a:spLocks noGrp="1"/>
          </p:cNvSpPr>
          <p:nvPr>
            <p:ph type="body" sz="quarter" idx="48" hasCustomPrompt="1"/>
          </p:nvPr>
        </p:nvSpPr>
        <p:spPr>
          <a:xfrm>
            <a:off x="6621429" y="2603039"/>
            <a:ext cx="4939670" cy="3466570"/>
          </a:xfrm>
          <a:prstGeom prst="rect">
            <a:avLst/>
          </a:prstGeom>
        </p:spPr>
        <p:txBody>
          <a:bodyPr numCol="1" spcCol="288000" anchor="t">
            <a:noAutofit/>
          </a:bodyPr>
          <a:lstStyle>
            <a:lvl1pPr marL="0" indent="0" algn="l">
              <a:lnSpc>
                <a:spcPct val="100000"/>
              </a:lnSpc>
              <a:spcBef>
                <a:spcPts val="0"/>
              </a:spcBef>
              <a:buNone/>
              <a:defRPr sz="1774"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
        <p:nvSpPr>
          <p:cNvPr id="15" name="Freeform 14">
            <a:extLst>
              <a:ext uri="{FF2B5EF4-FFF2-40B4-BE49-F238E27FC236}">
                <a16:creationId xmlns:a16="http://schemas.microsoft.com/office/drawing/2014/main" id="{BD492FCF-3263-2845-8310-FBF1FA7259A3}"/>
              </a:ext>
            </a:extLst>
          </p:cNvPr>
          <p:cNvSpPr/>
          <p:nvPr userDrawn="1"/>
        </p:nvSpPr>
        <p:spPr>
          <a:xfrm rot="16200000">
            <a:off x="5148884" y="1277391"/>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sz="2069"/>
          </a:p>
        </p:txBody>
      </p:sp>
    </p:spTree>
    <p:extLst>
      <p:ext uri="{BB962C8B-B14F-4D97-AF65-F5344CB8AC3E}">
        <p14:creationId xmlns:p14="http://schemas.microsoft.com/office/powerpoint/2010/main" val="1900292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Slide 3">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B587D0C7-C4F0-F44B-8FD9-25E71566265C}"/>
              </a:ext>
            </a:extLst>
          </p:cNvPr>
          <p:cNvGrpSpPr/>
          <p:nvPr userDrawn="1"/>
        </p:nvGrpSpPr>
        <p:grpSpPr>
          <a:xfrm>
            <a:off x="2031600" y="-4917"/>
            <a:ext cx="8128800" cy="4665503"/>
            <a:chOff x="987424" y="0"/>
            <a:chExt cx="5584826" cy="3254142"/>
          </a:xfrm>
        </p:grpSpPr>
        <p:sp>
          <p:nvSpPr>
            <p:cNvPr id="21" name="Rectangle 20">
              <a:extLst>
                <a:ext uri="{FF2B5EF4-FFF2-40B4-BE49-F238E27FC236}">
                  <a16:creationId xmlns:a16="http://schemas.microsoft.com/office/drawing/2014/main" id="{37FAD2C0-DBDF-CC43-8DF5-5E7DB4F84012}"/>
                </a:ext>
              </a:extLst>
            </p:cNvPr>
            <p:cNvSpPr/>
            <p:nvPr userDrawn="1"/>
          </p:nvSpPr>
          <p:spPr bwMode="auto">
            <a:xfrm>
              <a:off x="987424" y="215901"/>
              <a:ext cx="5584826" cy="3038241"/>
            </a:xfrm>
            <a:prstGeom prst="rect">
              <a:avLst/>
            </a:prstGeom>
            <a:solidFill>
              <a:schemeClr val="bg1"/>
            </a:solidFill>
            <a:ln w="12700" cap="flat">
              <a:noFill/>
              <a:prstDash val="solid"/>
              <a:miter lim="800000"/>
              <a:headEnd/>
              <a:tailEnd/>
            </a:ln>
            <a:effectLst/>
          </p:spPr>
          <p:txBody>
            <a:bodyPr vert="horz" wrap="square" lIns="145436" tIns="72717" rIns="145436" bIns="72717" numCol="1" rtlCol="0" anchor="t" anchorCtr="0" compatLnSpc="1">
              <a:prstTxWarp prst="textNoShape">
                <a:avLst/>
              </a:prstTxWarp>
            </a:bodyPr>
            <a:lstStyle/>
            <a:p>
              <a:pPr algn="ctr"/>
              <a:endParaRPr lang="fr-CA" sz="6926"/>
            </a:p>
          </p:txBody>
        </p:sp>
        <p:sp>
          <p:nvSpPr>
            <p:cNvPr id="22" name="Rectangle 5">
              <a:extLst>
                <a:ext uri="{FF2B5EF4-FFF2-40B4-BE49-F238E27FC236}">
                  <a16:creationId xmlns:a16="http://schemas.microsoft.com/office/drawing/2014/main" id="{BB91B351-EDDA-B34A-B0F8-DBC4CBB99DAF}"/>
                </a:ext>
              </a:extLst>
            </p:cNvPr>
            <p:cNvSpPr/>
            <p:nvPr userDrawn="1"/>
          </p:nvSpPr>
          <p:spPr bwMode="auto">
            <a:xfrm>
              <a:off x="987424" y="0"/>
              <a:ext cx="5584826" cy="300434"/>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145436" tIns="72717" rIns="145436" bIns="72717" numCol="1" rtlCol="0" anchor="t" anchorCtr="0" compatLnSpc="1">
              <a:prstTxWarp prst="textNoShape">
                <a:avLst/>
              </a:prstTxWarp>
            </a:bodyPr>
            <a:lstStyle/>
            <a:p>
              <a:pPr algn="ctr"/>
              <a:endParaRPr lang="fr-CA" sz="6926"/>
            </a:p>
          </p:txBody>
        </p:sp>
      </p:grpSp>
      <p:sp>
        <p:nvSpPr>
          <p:cNvPr id="13" name="Text Placeholder 32">
            <a:extLst>
              <a:ext uri="{FF2B5EF4-FFF2-40B4-BE49-F238E27FC236}">
                <a16:creationId xmlns:a16="http://schemas.microsoft.com/office/drawing/2014/main" id="{3F020C69-ED5E-F94A-97D2-8608828E755F}"/>
              </a:ext>
            </a:extLst>
          </p:cNvPr>
          <p:cNvSpPr>
            <a:spLocks noGrp="1"/>
          </p:cNvSpPr>
          <p:nvPr>
            <p:ph type="body" sz="quarter" idx="30" hasCustomPrompt="1"/>
          </p:nvPr>
        </p:nvSpPr>
        <p:spPr>
          <a:xfrm>
            <a:off x="2363461" y="676344"/>
            <a:ext cx="7465079" cy="723352"/>
          </a:xfrm>
          <a:prstGeom prst="rect">
            <a:avLst/>
          </a:prstGeom>
        </p:spPr>
        <p:txBody>
          <a:bodyPr>
            <a:noAutofit/>
          </a:bodyPr>
          <a:lstStyle>
            <a:lvl1pPr marL="0" indent="0" algn="ctr">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14" name="Text Placeholder 32">
            <a:extLst>
              <a:ext uri="{FF2B5EF4-FFF2-40B4-BE49-F238E27FC236}">
                <a16:creationId xmlns:a16="http://schemas.microsoft.com/office/drawing/2014/main" id="{507FF297-8125-B740-A6B3-F1766B3775B1}"/>
              </a:ext>
            </a:extLst>
          </p:cNvPr>
          <p:cNvSpPr>
            <a:spLocks noGrp="1"/>
          </p:cNvSpPr>
          <p:nvPr>
            <p:ph type="body" sz="quarter" idx="48" hasCustomPrompt="1"/>
          </p:nvPr>
        </p:nvSpPr>
        <p:spPr>
          <a:xfrm>
            <a:off x="2363461" y="1694964"/>
            <a:ext cx="7465079" cy="2654613"/>
          </a:xfrm>
          <a:prstGeom prst="rect">
            <a:avLst/>
          </a:prstGeom>
        </p:spPr>
        <p:txBody>
          <a:bodyPr numCol="1" spcCol="288000" anchor="t">
            <a:noAutofit/>
          </a:bodyPr>
          <a:lstStyle>
            <a:lvl1pPr marL="0" indent="0" algn="ctr">
              <a:lnSpc>
                <a:spcPct val="100000"/>
              </a:lnSpc>
              <a:spcBef>
                <a:spcPts val="0"/>
              </a:spcBef>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
        <p:nvSpPr>
          <p:cNvPr id="2" name="Picture Placeholder 18">
            <a:extLst>
              <a:ext uri="{FF2B5EF4-FFF2-40B4-BE49-F238E27FC236}">
                <a16:creationId xmlns:a16="http://schemas.microsoft.com/office/drawing/2014/main" id="{8B9D3D8F-588C-89A8-21E1-7A9F89B3B4FD}"/>
              </a:ext>
            </a:extLst>
          </p:cNvPr>
          <p:cNvSpPr>
            <a:spLocks noGrp="1"/>
          </p:cNvSpPr>
          <p:nvPr>
            <p:ph type="pic" sz="quarter" idx="21"/>
          </p:nvPr>
        </p:nvSpPr>
        <p:spPr>
          <a:xfrm>
            <a:off x="0" y="0"/>
            <a:ext cx="12192000" cy="6858000"/>
          </a:xfrm>
          <a:custGeom>
            <a:avLst/>
            <a:gdLst>
              <a:gd name="connsiteX0" fmla="*/ 0 w 12192000"/>
              <a:gd name="connsiteY0" fmla="*/ 0 h 6858000"/>
              <a:gd name="connsiteX1" fmla="*/ 2031600 w 12192000"/>
              <a:gd name="connsiteY1" fmla="*/ 0 h 6858000"/>
              <a:gd name="connsiteX2" fmla="*/ 2031600 w 12192000"/>
              <a:gd name="connsiteY2" fmla="*/ 304623 h 6858000"/>
              <a:gd name="connsiteX3" fmla="*/ 2031600 w 12192000"/>
              <a:gd name="connsiteY3" fmla="*/ 425819 h 6858000"/>
              <a:gd name="connsiteX4" fmla="*/ 2031600 w 12192000"/>
              <a:gd name="connsiteY4" fmla="*/ 4660586 h 6858000"/>
              <a:gd name="connsiteX5" fmla="*/ 10160400 w 12192000"/>
              <a:gd name="connsiteY5" fmla="*/ 4660586 h 6858000"/>
              <a:gd name="connsiteX6" fmla="*/ 10160400 w 12192000"/>
              <a:gd name="connsiteY6" fmla="*/ 425819 h 6858000"/>
              <a:gd name="connsiteX7" fmla="*/ 10160400 w 12192000"/>
              <a:gd name="connsiteY7" fmla="*/ 304623 h 6858000"/>
              <a:gd name="connsiteX8" fmla="*/ 1016040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2031600" y="0"/>
                </a:lnTo>
                <a:lnTo>
                  <a:pt x="2031600" y="304623"/>
                </a:lnTo>
                <a:lnTo>
                  <a:pt x="2031600" y="425819"/>
                </a:lnTo>
                <a:lnTo>
                  <a:pt x="2031600" y="4660586"/>
                </a:lnTo>
                <a:lnTo>
                  <a:pt x="10160400" y="4660586"/>
                </a:lnTo>
                <a:lnTo>
                  <a:pt x="10160400" y="425819"/>
                </a:lnTo>
                <a:lnTo>
                  <a:pt x="10160400" y="304623"/>
                </a:lnTo>
                <a:lnTo>
                  <a:pt x="10160400" y="0"/>
                </a:lnTo>
                <a:lnTo>
                  <a:pt x="12192000" y="0"/>
                </a:lnTo>
                <a:lnTo>
                  <a:pt x="12192000" y="6858000"/>
                </a:lnTo>
                <a:lnTo>
                  <a:pt x="0" y="6858000"/>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Tree>
    <p:extLst>
      <p:ext uri="{BB962C8B-B14F-4D97-AF65-F5344CB8AC3E}">
        <p14:creationId xmlns:p14="http://schemas.microsoft.com/office/powerpoint/2010/main" val="1499737173"/>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 Slide 4">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A460BEF3-61C2-4742-AAA9-8A775E25A8B1}"/>
              </a:ext>
            </a:extLst>
          </p:cNvPr>
          <p:cNvGrpSpPr/>
          <p:nvPr userDrawn="1"/>
        </p:nvGrpSpPr>
        <p:grpSpPr>
          <a:xfrm rot="5400000">
            <a:off x="1642620" y="-686627"/>
            <a:ext cx="4845505" cy="8130745"/>
            <a:chOff x="987424" y="0"/>
            <a:chExt cx="5584826" cy="5669757"/>
          </a:xfrm>
        </p:grpSpPr>
        <p:sp>
          <p:nvSpPr>
            <p:cNvPr id="19" name="Rectangle 18">
              <a:extLst>
                <a:ext uri="{FF2B5EF4-FFF2-40B4-BE49-F238E27FC236}">
                  <a16:creationId xmlns:a16="http://schemas.microsoft.com/office/drawing/2014/main" id="{BEE93A69-EE97-8E46-B290-315304A87853}"/>
                </a:ext>
              </a:extLst>
            </p:cNvPr>
            <p:cNvSpPr/>
            <p:nvPr userDrawn="1"/>
          </p:nvSpPr>
          <p:spPr bwMode="auto">
            <a:xfrm>
              <a:off x="987424" y="215901"/>
              <a:ext cx="5584826" cy="5453856"/>
            </a:xfrm>
            <a:prstGeom prst="rect">
              <a:avLst/>
            </a:prstGeom>
            <a:solidFill>
              <a:schemeClr val="bg1"/>
            </a:solidFill>
            <a:ln w="12700" cap="flat">
              <a:noFill/>
              <a:prstDash val="solid"/>
              <a:miter lim="800000"/>
              <a:headEnd/>
              <a:tailEnd/>
            </a:ln>
            <a:effectLst/>
          </p:spPr>
          <p:txBody>
            <a:bodyPr vert="horz" wrap="square" lIns="145436" tIns="72717" rIns="145436" bIns="72717" numCol="1" rtlCol="0" anchor="t" anchorCtr="0" compatLnSpc="1">
              <a:prstTxWarp prst="textNoShape">
                <a:avLst/>
              </a:prstTxWarp>
            </a:bodyPr>
            <a:lstStyle/>
            <a:p>
              <a:pPr algn="ctr"/>
              <a:endParaRPr lang="fr-CA" sz="6926"/>
            </a:p>
          </p:txBody>
        </p:sp>
        <p:sp>
          <p:nvSpPr>
            <p:cNvPr id="20" name="Rectangle 5">
              <a:extLst>
                <a:ext uri="{FF2B5EF4-FFF2-40B4-BE49-F238E27FC236}">
                  <a16:creationId xmlns:a16="http://schemas.microsoft.com/office/drawing/2014/main" id="{9AF571A1-90AF-2040-A9E6-44B98CE9D84A}"/>
                </a:ext>
              </a:extLst>
            </p:cNvPr>
            <p:cNvSpPr/>
            <p:nvPr userDrawn="1"/>
          </p:nvSpPr>
          <p:spPr bwMode="auto">
            <a:xfrm>
              <a:off x="987424" y="0"/>
              <a:ext cx="5584826" cy="300434"/>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145436" tIns="72717" rIns="145436" bIns="72717" numCol="1" rtlCol="0" anchor="t" anchorCtr="0" compatLnSpc="1">
              <a:prstTxWarp prst="textNoShape">
                <a:avLst/>
              </a:prstTxWarp>
            </a:bodyPr>
            <a:lstStyle/>
            <a:p>
              <a:pPr algn="ctr"/>
              <a:endParaRPr lang="fr-CA" sz="6926"/>
            </a:p>
          </p:txBody>
        </p:sp>
      </p:grpSp>
      <p:sp>
        <p:nvSpPr>
          <p:cNvPr id="17" name="Picture Placeholder 16">
            <a:extLst>
              <a:ext uri="{FF2B5EF4-FFF2-40B4-BE49-F238E27FC236}">
                <a16:creationId xmlns:a16="http://schemas.microsoft.com/office/drawing/2014/main" id="{93ABB9DF-1DB8-C14F-B6BD-AD6307C52AE0}"/>
              </a:ext>
            </a:extLst>
          </p:cNvPr>
          <p:cNvSpPr>
            <a:spLocks noGrp="1"/>
          </p:cNvSpPr>
          <p:nvPr>
            <p:ph type="pic" sz="quarter" idx="2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801498 h 6858000"/>
              <a:gd name="connsiteX5" fmla="*/ 7699906 w 12192000"/>
              <a:gd name="connsiteY5" fmla="*/ 5801498 h 6858000"/>
              <a:gd name="connsiteX6" fmla="*/ 7821131 w 12192000"/>
              <a:gd name="connsiteY6" fmla="*/ 5801498 h 6858000"/>
              <a:gd name="connsiteX7" fmla="*/ 8130745 w 12192000"/>
              <a:gd name="connsiteY7" fmla="*/ 5801498 h 6858000"/>
              <a:gd name="connsiteX8" fmla="*/ 8130745 w 12192000"/>
              <a:gd name="connsiteY8" fmla="*/ 955993 h 6858000"/>
              <a:gd name="connsiteX9" fmla="*/ 7821131 w 12192000"/>
              <a:gd name="connsiteY9" fmla="*/ 955993 h 6858000"/>
              <a:gd name="connsiteX10" fmla="*/ 7699906 w 12192000"/>
              <a:gd name="connsiteY10" fmla="*/ 955993 h 6858000"/>
              <a:gd name="connsiteX11" fmla="*/ 0 w 12192000"/>
              <a:gd name="connsiteY11" fmla="*/ 9559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12192000" y="0"/>
                </a:lnTo>
                <a:lnTo>
                  <a:pt x="12192000" y="6858000"/>
                </a:lnTo>
                <a:lnTo>
                  <a:pt x="0" y="6858000"/>
                </a:lnTo>
                <a:lnTo>
                  <a:pt x="0" y="5801498"/>
                </a:lnTo>
                <a:lnTo>
                  <a:pt x="7699906" y="5801498"/>
                </a:lnTo>
                <a:lnTo>
                  <a:pt x="7821131" y="5801498"/>
                </a:lnTo>
                <a:lnTo>
                  <a:pt x="8130745" y="5801498"/>
                </a:lnTo>
                <a:lnTo>
                  <a:pt x="8130745" y="955993"/>
                </a:lnTo>
                <a:lnTo>
                  <a:pt x="7821131" y="955993"/>
                </a:lnTo>
                <a:lnTo>
                  <a:pt x="7699906" y="955993"/>
                </a:lnTo>
                <a:lnTo>
                  <a:pt x="0" y="955993"/>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24" name="Text Placeholder 32">
            <a:extLst>
              <a:ext uri="{FF2B5EF4-FFF2-40B4-BE49-F238E27FC236}">
                <a16:creationId xmlns:a16="http://schemas.microsoft.com/office/drawing/2014/main" id="{066AB797-8A89-1847-80D1-724FF4999920}"/>
              </a:ext>
            </a:extLst>
          </p:cNvPr>
          <p:cNvSpPr>
            <a:spLocks noGrp="1"/>
          </p:cNvSpPr>
          <p:nvPr>
            <p:ph type="body" sz="quarter" idx="30" hasCustomPrompt="1"/>
          </p:nvPr>
        </p:nvSpPr>
        <p:spPr>
          <a:xfrm>
            <a:off x="640956" y="1409888"/>
            <a:ext cx="6749339" cy="808098"/>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26" name="Text Placeholder 32">
            <a:extLst>
              <a:ext uri="{FF2B5EF4-FFF2-40B4-BE49-F238E27FC236}">
                <a16:creationId xmlns:a16="http://schemas.microsoft.com/office/drawing/2014/main" id="{FEE3E3B2-D340-544F-9FCD-5AF1F67067B2}"/>
              </a:ext>
            </a:extLst>
          </p:cNvPr>
          <p:cNvSpPr>
            <a:spLocks noGrp="1"/>
          </p:cNvSpPr>
          <p:nvPr>
            <p:ph type="body" sz="quarter" idx="48" hasCustomPrompt="1"/>
          </p:nvPr>
        </p:nvSpPr>
        <p:spPr>
          <a:xfrm>
            <a:off x="640953" y="2428508"/>
            <a:ext cx="6749339" cy="2965622"/>
          </a:xfrm>
          <a:prstGeom prst="rect">
            <a:avLst/>
          </a:prstGeom>
        </p:spPr>
        <p:txBody>
          <a:bodyPr numCol="1" spcCol="288000" anchor="t">
            <a:noAutofit/>
          </a:bodyPr>
          <a:lstStyle>
            <a:lvl1pPr marL="0" indent="0" algn="l">
              <a:lnSpc>
                <a:spcPct val="100000"/>
              </a:lnSpc>
              <a:spcBef>
                <a:spcPts val="0"/>
              </a:spcBef>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Tree>
    <p:extLst>
      <p:ext uri="{BB962C8B-B14F-4D97-AF65-F5344CB8AC3E}">
        <p14:creationId xmlns:p14="http://schemas.microsoft.com/office/powerpoint/2010/main" val="3371789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hoto Slide 5">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16AEC429-C7CB-E74A-9334-7837722EA799}"/>
              </a:ext>
            </a:extLst>
          </p:cNvPr>
          <p:cNvSpPr>
            <a:spLocks noGrp="1"/>
          </p:cNvSpPr>
          <p:nvPr>
            <p:ph type="pic" sz="quarter" idx="21"/>
          </p:nvPr>
        </p:nvSpPr>
        <p:spPr>
          <a:xfrm>
            <a:off x="0" y="548640"/>
            <a:ext cx="12192000" cy="5403273"/>
          </a:xfrm>
          <a:prstGeom prst="rect">
            <a:avLst/>
          </a:prstGeom>
          <a:solidFill>
            <a:schemeClr val="bg1">
              <a:lumMod val="85000"/>
            </a:schemeClr>
          </a:solidFill>
        </p:spPr>
        <p:txBody>
          <a:bodyPr/>
          <a:lstStyle>
            <a:lvl1pPr marL="0" indent="0" algn="ctr">
              <a:buNone/>
              <a:defRPr>
                <a:solidFill>
                  <a:schemeClr val="bg1">
                    <a:lumMod val="85000"/>
                  </a:schemeClr>
                </a:solidFill>
              </a:defRPr>
            </a:lvl1pPr>
          </a:lstStyle>
          <a:p>
            <a:endParaRPr lang="en-US"/>
          </a:p>
        </p:txBody>
      </p:sp>
      <p:sp>
        <p:nvSpPr>
          <p:cNvPr id="20" name="Text Placeholder 32">
            <a:extLst>
              <a:ext uri="{FF2B5EF4-FFF2-40B4-BE49-F238E27FC236}">
                <a16:creationId xmlns:a16="http://schemas.microsoft.com/office/drawing/2014/main" id="{8EB196D6-D69C-2F42-9841-B7A481B12B29}"/>
              </a:ext>
            </a:extLst>
          </p:cNvPr>
          <p:cNvSpPr>
            <a:spLocks noGrp="1"/>
          </p:cNvSpPr>
          <p:nvPr>
            <p:ph type="body" sz="quarter" idx="30" hasCustomPrompt="1"/>
          </p:nvPr>
        </p:nvSpPr>
        <p:spPr>
          <a:xfrm>
            <a:off x="422380" y="3908985"/>
            <a:ext cx="10644249" cy="479206"/>
          </a:xfrm>
          <a:prstGeom prst="rect">
            <a:avLst/>
          </a:prstGeom>
        </p:spPr>
        <p:txBody>
          <a:bodyPr>
            <a:noAutofit/>
          </a:bodyPr>
          <a:lstStyle>
            <a:lvl1pPr marL="0" indent="0" algn="l">
              <a:buNone/>
              <a:defRPr sz="36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6" name="Text Placeholder 32">
            <a:extLst>
              <a:ext uri="{FF2B5EF4-FFF2-40B4-BE49-F238E27FC236}">
                <a16:creationId xmlns:a16="http://schemas.microsoft.com/office/drawing/2014/main" id="{706DB040-92B2-B29E-1796-46B955769BD9}"/>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pic>
        <p:nvPicPr>
          <p:cNvPr id="7" name="Picture 6" descr="Co-funded by the European Union logo in png for web usage">
            <a:extLst>
              <a:ext uri="{FF2B5EF4-FFF2-40B4-BE49-F238E27FC236}">
                <a16:creationId xmlns:a16="http://schemas.microsoft.com/office/drawing/2014/main" id="{71BA83CC-E3AD-13FF-103E-1562E18F4C5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spTree>
    <p:extLst>
      <p:ext uri="{BB962C8B-B14F-4D97-AF65-F5344CB8AC3E}">
        <p14:creationId xmlns:p14="http://schemas.microsoft.com/office/powerpoint/2010/main" val="2728685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1723900"/>
            <a:ext cx="12191998" cy="4053499"/>
          </a:xfrm>
          <a:prstGeom prst="rect">
            <a:avLst/>
          </a:prstGeom>
          <a:gradFill>
            <a:gsLst>
              <a:gs pos="40000">
                <a:srgbClr val="2D62AE"/>
              </a:gs>
              <a:gs pos="85000">
                <a:srgbClr val="33A5CC"/>
              </a:gs>
              <a:gs pos="100000">
                <a:srgbClr val="77CBC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69"/>
          </a:p>
        </p:txBody>
      </p:sp>
      <p:sp>
        <p:nvSpPr>
          <p:cNvPr id="22" name="Text Placeholder 32">
            <a:extLst>
              <a:ext uri="{FF2B5EF4-FFF2-40B4-BE49-F238E27FC236}">
                <a16:creationId xmlns:a16="http://schemas.microsoft.com/office/drawing/2014/main" id="{1CFA480F-7E74-BF47-8D97-68745F852A4D}"/>
              </a:ext>
            </a:extLst>
          </p:cNvPr>
          <p:cNvSpPr>
            <a:spLocks noGrp="1"/>
          </p:cNvSpPr>
          <p:nvPr>
            <p:ph type="body" sz="quarter" idx="30" hasCustomPrompt="1"/>
          </p:nvPr>
        </p:nvSpPr>
        <p:spPr>
          <a:xfrm>
            <a:off x="773875" y="612133"/>
            <a:ext cx="10644249" cy="808786"/>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24" name="Text Placeholder 32">
            <a:extLst>
              <a:ext uri="{FF2B5EF4-FFF2-40B4-BE49-F238E27FC236}">
                <a16:creationId xmlns:a16="http://schemas.microsoft.com/office/drawing/2014/main" id="{34A7C2CE-8B7D-0642-9F33-2728633924AF}"/>
              </a:ext>
            </a:extLst>
          </p:cNvPr>
          <p:cNvSpPr>
            <a:spLocks noGrp="1"/>
          </p:cNvSpPr>
          <p:nvPr>
            <p:ph type="body" sz="quarter" idx="48" hasCustomPrompt="1"/>
          </p:nvPr>
        </p:nvSpPr>
        <p:spPr>
          <a:xfrm>
            <a:off x="773877" y="2527915"/>
            <a:ext cx="5322123" cy="2538354"/>
          </a:xfrm>
          <a:prstGeom prst="rect">
            <a:avLst/>
          </a:prstGeom>
        </p:spPr>
        <p:txBody>
          <a:bodyPr numCol="1" spcCol="288000" anchor="t">
            <a:noAutofit/>
          </a:bodyPr>
          <a:lstStyle>
            <a:lvl1pPr marL="0" indent="0" algn="l">
              <a:lnSpc>
                <a:spcPct val="100000"/>
              </a:lnSpc>
              <a:spcBef>
                <a:spcPts val="0"/>
              </a:spcBef>
              <a:buNone/>
              <a:defRPr sz="24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
        <p:nvSpPr>
          <p:cNvPr id="15" name="Freeform 14">
            <a:extLst>
              <a:ext uri="{FF2B5EF4-FFF2-40B4-BE49-F238E27FC236}">
                <a16:creationId xmlns:a16="http://schemas.microsoft.com/office/drawing/2014/main" id="{CE08122F-E767-A948-900A-223BD6B9F4BF}"/>
              </a:ext>
            </a:extLst>
          </p:cNvPr>
          <p:cNvSpPr/>
          <p:nvPr userDrawn="1"/>
        </p:nvSpPr>
        <p:spPr>
          <a:xfrm>
            <a:off x="9978124" y="1618626"/>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spTree>
    <p:extLst>
      <p:ext uri="{BB962C8B-B14F-4D97-AF65-F5344CB8AC3E}">
        <p14:creationId xmlns:p14="http://schemas.microsoft.com/office/powerpoint/2010/main" val="31915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 1 column">
    <p:spTree>
      <p:nvGrpSpPr>
        <p:cNvPr id="1" name=""/>
        <p:cNvGrpSpPr/>
        <p:nvPr/>
      </p:nvGrpSpPr>
      <p:grpSpPr>
        <a:xfrm>
          <a:off x="0" y="0"/>
          <a:ext cx="0" cy="0"/>
          <a:chOff x="0" y="0"/>
          <a:chExt cx="0" cy="0"/>
        </a:xfrm>
      </p:grpSpPr>
      <p:sp>
        <p:nvSpPr>
          <p:cNvPr id="8" name="Text Placeholder 32">
            <a:extLst>
              <a:ext uri="{FF2B5EF4-FFF2-40B4-BE49-F238E27FC236}">
                <a16:creationId xmlns:a16="http://schemas.microsoft.com/office/drawing/2014/main" id="{9C716BEC-845A-8B40-99E1-C9C8BEB7C846}"/>
              </a:ext>
            </a:extLst>
          </p:cNvPr>
          <p:cNvSpPr>
            <a:spLocks noGrp="1"/>
          </p:cNvSpPr>
          <p:nvPr>
            <p:ph type="body" sz="quarter" idx="30" hasCustomPrompt="1"/>
          </p:nvPr>
        </p:nvSpPr>
        <p:spPr>
          <a:xfrm>
            <a:off x="854280" y="925680"/>
            <a:ext cx="10483431" cy="804265"/>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14" name="Rectangle 5">
            <a:extLst>
              <a:ext uri="{FF2B5EF4-FFF2-40B4-BE49-F238E27FC236}">
                <a16:creationId xmlns:a16="http://schemas.microsoft.com/office/drawing/2014/main" id="{4D113688-F5CD-D748-B2E0-4E39C6AEA211}"/>
              </a:ext>
            </a:extLst>
          </p:cNvPr>
          <p:cNvSpPr/>
          <p:nvPr userDrawn="1"/>
        </p:nvSpPr>
        <p:spPr bwMode="auto">
          <a:xfrm>
            <a:off x="1592486" y="-1"/>
            <a:ext cx="9007028" cy="345989"/>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234555" tIns="117276" rIns="234555" bIns="117276" numCol="1" rtlCol="0" anchor="t" anchorCtr="0" compatLnSpc="1">
            <a:prstTxWarp prst="textNoShape">
              <a:avLst/>
            </a:prstTxWarp>
          </a:bodyPr>
          <a:lstStyle/>
          <a:p>
            <a:pPr algn="ctr"/>
            <a:endParaRPr lang="fr-CA" sz="6926"/>
          </a:p>
        </p:txBody>
      </p:sp>
      <p:sp>
        <p:nvSpPr>
          <p:cNvPr id="16" name="Text Placeholder 32">
            <a:extLst>
              <a:ext uri="{FF2B5EF4-FFF2-40B4-BE49-F238E27FC236}">
                <a16:creationId xmlns:a16="http://schemas.microsoft.com/office/drawing/2014/main" id="{AE20B737-C724-BC42-9305-29BFF3FA1BB8}"/>
              </a:ext>
            </a:extLst>
          </p:cNvPr>
          <p:cNvSpPr>
            <a:spLocks noGrp="1"/>
          </p:cNvSpPr>
          <p:nvPr>
            <p:ph type="body" sz="quarter" idx="48" hasCustomPrompt="1"/>
          </p:nvPr>
        </p:nvSpPr>
        <p:spPr>
          <a:xfrm>
            <a:off x="854282" y="1864553"/>
            <a:ext cx="10483429" cy="4439577"/>
          </a:xfrm>
          <a:prstGeom prst="rect">
            <a:avLst/>
          </a:prstGeom>
        </p:spPr>
        <p:txBody>
          <a:bodyPr numCol="1" spcCol="288000" anchor="t">
            <a:noAutofit/>
          </a:bodyPr>
          <a:lstStyle>
            <a:lvl1pPr marL="0" indent="0" algn="l">
              <a:lnSpc>
                <a:spcPct val="100000"/>
              </a:lnSpc>
              <a:spcBef>
                <a:spcPts val="0"/>
              </a:spcBef>
              <a:buNone/>
              <a:defRPr sz="2400" b="0" i="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Tree>
    <p:extLst>
      <p:ext uri="{BB962C8B-B14F-4D97-AF65-F5344CB8AC3E}">
        <p14:creationId xmlns:p14="http://schemas.microsoft.com/office/powerpoint/2010/main" val="1978311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79A7BE3-ADB3-6045-9800-D5B95B46CD87}"/>
              </a:ext>
            </a:extLst>
          </p:cNvPr>
          <p:cNvCxnSpPr>
            <a:cxnSpLocks/>
          </p:cNvCxnSpPr>
          <p:nvPr userDrawn="1"/>
        </p:nvCxnSpPr>
        <p:spPr>
          <a:xfrm flipV="1">
            <a:off x="11969230" y="6419863"/>
            <a:ext cx="0" cy="281607"/>
          </a:xfrm>
          <a:prstGeom prst="line">
            <a:avLst/>
          </a:prstGeom>
          <a:noFill/>
          <a:ln w="9525" cap="flat">
            <a:solidFill>
              <a:srgbClr val="F37321"/>
            </a:solidFill>
            <a:prstDash val="solid"/>
            <a:miter lim="400000"/>
          </a:ln>
          <a:effectLst/>
          <a:sp3d/>
        </p:spPr>
        <p:style>
          <a:lnRef idx="0">
            <a:scrgbClr r="0" g="0" b="0"/>
          </a:lnRef>
          <a:fillRef idx="0">
            <a:scrgbClr r="0" g="0" b="0"/>
          </a:fillRef>
          <a:effectRef idx="0">
            <a:scrgbClr r="0" g="0" b="0"/>
          </a:effectRef>
          <a:fontRef idx="none"/>
        </p:style>
      </p:cxnSp>
      <p:sp>
        <p:nvSpPr>
          <p:cNvPr id="3" name="Rectangle 2">
            <a:extLst>
              <a:ext uri="{FF2B5EF4-FFF2-40B4-BE49-F238E27FC236}">
                <a16:creationId xmlns:a16="http://schemas.microsoft.com/office/drawing/2014/main" id="{0239EAC7-5754-4E13-48A3-A525B384A5C0}"/>
              </a:ext>
            </a:extLst>
          </p:cNvPr>
          <p:cNvSpPr/>
          <p:nvPr userDrawn="1"/>
        </p:nvSpPr>
        <p:spPr>
          <a:xfrm>
            <a:off x="7095606" y="6476732"/>
            <a:ext cx="4866467" cy="215444"/>
          </a:xfrm>
          <a:prstGeom prst="rect">
            <a:avLst/>
          </a:prstGeom>
        </p:spPr>
        <p:txBody>
          <a:bodyPr wrap="square">
            <a:spAutoFit/>
          </a:bodyPr>
          <a:lstStyle/>
          <a:p>
            <a:pPr lvl="0" algn="r"/>
            <a:r>
              <a:rPr lang="en-GB" sz="800" spc="0">
                <a:solidFill>
                  <a:srgbClr val="243D83"/>
                </a:solidFill>
                <a:latin typeface="Calibri" panose="020F0502020204030204" pitchFamily="34" charset="0"/>
                <a:cs typeface="Calibri" panose="020F0502020204030204" pitchFamily="34" charset="0"/>
              </a:rPr>
              <a:t>Sustainable Skills for Heating and Cooling Professionals</a:t>
            </a:r>
          </a:p>
        </p:txBody>
      </p:sp>
    </p:spTree>
    <p:extLst>
      <p:ext uri="{BB962C8B-B14F-4D97-AF65-F5344CB8AC3E}">
        <p14:creationId xmlns:p14="http://schemas.microsoft.com/office/powerpoint/2010/main" val="430657063"/>
      </p:ext>
    </p:extLst>
  </p:cSld>
  <p:clrMap bg1="lt1" tx1="dk1" bg2="lt2" tx2="dk2" accent1="accent1" accent2="accent2" accent3="accent3" accent4="accent4" accent5="accent5" accent6="accent6" hlink="hlink" folHlink="folHlink"/>
  <p:sldLayoutIdLst>
    <p:sldLayoutId id="2147483694" r:id="rId1"/>
    <p:sldLayoutId id="2147483737" r:id="rId2"/>
    <p:sldLayoutId id="2147483736" r:id="rId3"/>
    <p:sldLayoutId id="2147483683" r:id="rId4"/>
    <p:sldLayoutId id="2147483697" r:id="rId5"/>
    <p:sldLayoutId id="2147483703" r:id="rId6"/>
    <p:sldLayoutId id="2147483723" r:id="rId7"/>
    <p:sldLayoutId id="2147483698" r:id="rId8"/>
    <p:sldLayoutId id="2147483695" r:id="rId9"/>
    <p:sldLayoutId id="2147483702" r:id="rId10"/>
    <p:sldLayoutId id="2147483708" r:id="rId11"/>
    <p:sldLayoutId id="2147483733" r:id="rId12"/>
  </p:sldLayoutIdLst>
  <p:hf hdr="0"/>
  <p:txStyles>
    <p:titleStyle>
      <a:lvl1pPr algn="l" defTabSz="3343281" rtl="0" eaLnBrk="1" latinLnBrk="0" hangingPunct="1">
        <a:lnSpc>
          <a:spcPct val="90000"/>
        </a:lnSpc>
        <a:spcBef>
          <a:spcPct val="0"/>
        </a:spcBef>
        <a:buNone/>
        <a:defRPr sz="3870" kern="1200">
          <a:solidFill>
            <a:srgbClr val="011E3B"/>
          </a:solidFill>
          <a:latin typeface="Calibri" panose="020F0502020204030204" pitchFamily="34" charset="0"/>
          <a:ea typeface="+mj-ea"/>
          <a:cs typeface="Calibri" panose="020F0502020204030204" pitchFamily="34" charset="0"/>
        </a:defRPr>
      </a:lvl1pPr>
    </p:titleStyle>
    <p:bodyStyle>
      <a:lvl1pPr marL="835822" indent="-835822" algn="l" defTabSz="3343281" rtl="0" eaLnBrk="1" latinLnBrk="0" hangingPunct="1">
        <a:lnSpc>
          <a:spcPct val="100000"/>
        </a:lnSpc>
        <a:spcBef>
          <a:spcPts val="3657"/>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1pPr>
      <a:lvl2pPr marL="2507462"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2pPr>
      <a:lvl3pPr marL="4179101"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3pPr>
      <a:lvl4pPr marL="5850740"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4pPr>
      <a:lvl5pPr marL="7522384"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p:bodyStyle>
    <p:otherStyle>
      <a:defPPr>
        <a:defRPr lang="en-US"/>
      </a:defPPr>
      <a:lvl1pPr marL="0" algn="l" defTabSz="3343281" rtl="0" eaLnBrk="1" latinLnBrk="0" hangingPunct="1">
        <a:defRPr sz="6580" kern="1200">
          <a:solidFill>
            <a:schemeClr val="tx1"/>
          </a:solidFill>
          <a:latin typeface="+mn-lt"/>
          <a:ea typeface="+mn-ea"/>
          <a:cs typeface="+mn-cs"/>
        </a:defRPr>
      </a:lvl1pPr>
      <a:lvl2pPr marL="1671639" algn="l" defTabSz="3343281" rtl="0" eaLnBrk="1" latinLnBrk="0" hangingPunct="1">
        <a:defRPr sz="6580" kern="1200">
          <a:solidFill>
            <a:schemeClr val="tx1"/>
          </a:solidFill>
          <a:latin typeface="+mn-lt"/>
          <a:ea typeface="+mn-ea"/>
          <a:cs typeface="+mn-cs"/>
        </a:defRPr>
      </a:lvl2pPr>
      <a:lvl3pPr marL="3343281" algn="l" defTabSz="3343281" rtl="0" eaLnBrk="1" latinLnBrk="0" hangingPunct="1">
        <a:defRPr sz="6580" kern="1200">
          <a:solidFill>
            <a:schemeClr val="tx1"/>
          </a:solidFill>
          <a:latin typeface="+mn-lt"/>
          <a:ea typeface="+mn-ea"/>
          <a:cs typeface="+mn-cs"/>
        </a:defRPr>
      </a:lvl3pPr>
      <a:lvl4pPr marL="5014923" algn="l" defTabSz="3343281" rtl="0" eaLnBrk="1" latinLnBrk="0" hangingPunct="1">
        <a:defRPr sz="6580" kern="1200">
          <a:solidFill>
            <a:schemeClr val="tx1"/>
          </a:solidFill>
          <a:latin typeface="+mn-lt"/>
          <a:ea typeface="+mn-ea"/>
          <a:cs typeface="+mn-cs"/>
        </a:defRPr>
      </a:lvl4pPr>
      <a:lvl5pPr marL="6686564" algn="l" defTabSz="3343281" rtl="0" eaLnBrk="1" latinLnBrk="0" hangingPunct="1">
        <a:defRPr sz="6580" kern="1200">
          <a:solidFill>
            <a:schemeClr val="tx1"/>
          </a:solidFill>
          <a:latin typeface="+mn-lt"/>
          <a:ea typeface="+mn-ea"/>
          <a:cs typeface="+mn-cs"/>
        </a:defRPr>
      </a:lvl5pPr>
      <a:lvl6pPr marL="8358202" algn="l" defTabSz="3343281" rtl="0" eaLnBrk="1" latinLnBrk="0" hangingPunct="1">
        <a:defRPr sz="6580" kern="1200">
          <a:solidFill>
            <a:schemeClr val="tx1"/>
          </a:solidFill>
          <a:latin typeface="+mn-lt"/>
          <a:ea typeface="+mn-ea"/>
          <a:cs typeface="+mn-cs"/>
        </a:defRPr>
      </a:lvl6pPr>
      <a:lvl7pPr marL="10029841" algn="l" defTabSz="3343281" rtl="0" eaLnBrk="1" latinLnBrk="0" hangingPunct="1">
        <a:defRPr sz="6580" kern="1200">
          <a:solidFill>
            <a:schemeClr val="tx1"/>
          </a:solidFill>
          <a:latin typeface="+mn-lt"/>
          <a:ea typeface="+mn-ea"/>
          <a:cs typeface="+mn-cs"/>
        </a:defRPr>
      </a:lvl7pPr>
      <a:lvl8pPr marL="11701485" algn="l" defTabSz="3343281" rtl="0" eaLnBrk="1" latinLnBrk="0" hangingPunct="1">
        <a:defRPr sz="6580" kern="1200">
          <a:solidFill>
            <a:schemeClr val="tx1"/>
          </a:solidFill>
          <a:latin typeface="+mn-lt"/>
          <a:ea typeface="+mn-ea"/>
          <a:cs typeface="+mn-cs"/>
        </a:defRPr>
      </a:lvl8pPr>
      <a:lvl9pPr marL="13373124" algn="l" defTabSz="3343281" rtl="0" eaLnBrk="1" latinLnBrk="0" hangingPunct="1">
        <a:defRPr sz="65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doi.org/10.1016/j.energy.2017.04.045" TargetMode="External"/><Relationship Id="rId2" Type="http://schemas.openxmlformats.org/officeDocument/2006/relationships/hyperlink" Target="https://doi.org/10.1016/j.rser.2018.12.059" TargetMode="Externa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hyperlink" Target="https://commission.europa.eu/topics/climate-action/delivering-european-green-deal/fit-55-delivering-proposals_en" TargetMode="External"/><Relationship Id="rId2" Type="http://schemas.openxmlformats.org/officeDocument/2006/relationships/hyperlink" Target="https://commission.europa.eu/strategy-and-policy/priorities-2019-2024/european-green-deal_en" TargetMode="External"/><Relationship Id="rId1" Type="http://schemas.openxmlformats.org/officeDocument/2006/relationships/slideLayout" Target="../slideLayouts/slideLayout12.xml"/><Relationship Id="rId5" Type="http://schemas.openxmlformats.org/officeDocument/2006/relationships/hyperlink" Target="https://eur-lex.europa.eu/legal-content/EN/TXT/?qid=1575551754568&amp;uri=CELEX:52016DC0051" TargetMode="External"/><Relationship Id="rId4" Type="http://schemas.openxmlformats.org/officeDocument/2006/relationships/hyperlink" Target="https://energy.ec.europa.eu/topics/energy-efficiency/heating-and-cooling_en"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10.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D2AFE743-6C40-DB4C-8CF5-092E62157340}"/>
              </a:ext>
            </a:extLst>
          </p:cNvPr>
          <p:cNvSpPr>
            <a:spLocks noGrp="1"/>
          </p:cNvSpPr>
          <p:nvPr>
            <p:ph type="body" sz="quarter" idx="16"/>
          </p:nvPr>
        </p:nvSpPr>
        <p:spPr>
          <a:xfrm>
            <a:off x="734913" y="3902968"/>
            <a:ext cx="5331453" cy="1008397"/>
          </a:xfrm>
          <a:prstGeom prst="rect">
            <a:avLst/>
          </a:prstGeom>
        </p:spPr>
        <p:txBody>
          <a:bodyPr/>
          <a:lstStyle/>
          <a:p>
            <a:pPr fontAlgn="base"/>
            <a:r>
              <a:rPr lang="en-US" sz="3200" dirty="0"/>
              <a:t>Low-temperature </a:t>
            </a:r>
            <a:br>
              <a:rPr lang="en-US" sz="3200" dirty="0"/>
            </a:br>
            <a:r>
              <a:rPr lang="en-US" sz="3200" dirty="0"/>
              <a:t>district heating principles</a:t>
            </a:r>
            <a:endParaRPr lang="en-US" sz="3200" b="0" dirty="0"/>
          </a:p>
        </p:txBody>
      </p:sp>
      <p:sp>
        <p:nvSpPr>
          <p:cNvPr id="3" name="Slide Number Placeholder 2">
            <a:extLst>
              <a:ext uri="{FF2B5EF4-FFF2-40B4-BE49-F238E27FC236}">
                <a16:creationId xmlns:a16="http://schemas.microsoft.com/office/drawing/2014/main" id="{8B51DB12-F7FD-5442-9AD5-321562BAB222}"/>
              </a:ext>
            </a:extLst>
          </p:cNvPr>
          <p:cNvSpPr>
            <a:spLocks noGrp="1"/>
          </p:cNvSpPr>
          <p:nvPr>
            <p:ph type="sldNum" sz="quarter" idx="4294967295"/>
          </p:nvPr>
        </p:nvSpPr>
        <p:spPr>
          <a:xfrm>
            <a:off x="11615738" y="11444288"/>
            <a:ext cx="576262" cy="430212"/>
          </a:xfrm>
          <a:prstGeom prst="rect">
            <a:avLst/>
          </a:prstGeom>
        </p:spPr>
        <p:txBody>
          <a:bodyPr/>
          <a:lstStyle/>
          <a:p>
            <a:fld id="{CB2079F2-58AF-ED44-82D7-E04B2F6FD686}" type="slidenum">
              <a:rPr lang="en-US" smtClean="0"/>
              <a:pPr/>
              <a:t>1</a:t>
            </a:fld>
            <a:endParaRPr lang="en-US"/>
          </a:p>
        </p:txBody>
      </p:sp>
      <p:sp>
        <p:nvSpPr>
          <p:cNvPr id="4" name="Text Placeholder 3">
            <a:extLst>
              <a:ext uri="{FF2B5EF4-FFF2-40B4-BE49-F238E27FC236}">
                <a16:creationId xmlns:a16="http://schemas.microsoft.com/office/drawing/2014/main" id="{EBC8E6E1-EEDA-FF4C-23E3-0A3F1729A52A}"/>
              </a:ext>
            </a:extLst>
          </p:cNvPr>
          <p:cNvSpPr>
            <a:spLocks noGrp="1"/>
          </p:cNvSpPr>
          <p:nvPr>
            <p:ph type="body" sz="quarter" idx="19"/>
          </p:nvPr>
        </p:nvSpPr>
        <p:spPr/>
        <p:txBody>
          <a:bodyPr/>
          <a:lstStyle/>
          <a:p>
            <a:pPr fontAlgn="base"/>
            <a:r>
              <a:rPr lang="en-US" dirty="0"/>
              <a:t>Unit 1</a:t>
            </a:r>
          </a:p>
        </p:txBody>
      </p:sp>
      <p:grpSp>
        <p:nvGrpSpPr>
          <p:cNvPr id="7" name="Graphic 40">
            <a:extLst>
              <a:ext uri="{FF2B5EF4-FFF2-40B4-BE49-F238E27FC236}">
                <a16:creationId xmlns:a16="http://schemas.microsoft.com/office/drawing/2014/main" id="{CC96C022-D59F-2F64-A68C-1208B1D05412}"/>
              </a:ext>
            </a:extLst>
          </p:cNvPr>
          <p:cNvGrpSpPr/>
          <p:nvPr/>
        </p:nvGrpSpPr>
        <p:grpSpPr>
          <a:xfrm>
            <a:off x="8841537" y="3958687"/>
            <a:ext cx="4675957" cy="2899313"/>
            <a:chOff x="-3997860" y="6017904"/>
            <a:chExt cx="935163" cy="579845"/>
          </a:xfrm>
          <a:solidFill>
            <a:schemeClr val="bg1">
              <a:alpha val="29965"/>
            </a:schemeClr>
          </a:solidFill>
        </p:grpSpPr>
        <p:sp>
          <p:nvSpPr>
            <p:cNvPr id="10" name="Freeform 9">
              <a:extLst>
                <a:ext uri="{FF2B5EF4-FFF2-40B4-BE49-F238E27FC236}">
                  <a16:creationId xmlns:a16="http://schemas.microsoft.com/office/drawing/2014/main" id="{E24C12B1-51D5-D61C-7725-C94B47F6F4E7}"/>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B2ED0AC9-9DF5-6A4F-A1A7-05BB09FF68BB}"/>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9020E49D-EDFE-ED5D-FF09-9F228517BF4B}"/>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D65873F9-0B9E-5A89-E8BC-C25B97FB6283}"/>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sp>
        <p:nvSpPr>
          <p:cNvPr id="13" name="Text Placeholder 12">
            <a:extLst>
              <a:ext uri="{FF2B5EF4-FFF2-40B4-BE49-F238E27FC236}">
                <a16:creationId xmlns:a16="http://schemas.microsoft.com/office/drawing/2014/main" id="{576528DC-283F-4400-01DD-56A32F29041B}"/>
              </a:ext>
            </a:extLst>
          </p:cNvPr>
          <p:cNvSpPr>
            <a:spLocks noGrp="1"/>
          </p:cNvSpPr>
          <p:nvPr>
            <p:ph type="body" sz="quarter" idx="20"/>
          </p:nvPr>
        </p:nvSpPr>
        <p:spPr>
          <a:xfrm>
            <a:off x="7559040" y="5565912"/>
            <a:ext cx="4632960" cy="655983"/>
          </a:xfrm>
        </p:spPr>
        <p:txBody>
          <a:bodyPr/>
          <a:lstStyle/>
          <a:p>
            <a:r>
              <a:rPr lang="en-US" sz="2800" err="1"/>
              <a:t>www.</a:t>
            </a:r>
            <a:r>
              <a:rPr lang="en-US" sz="2800" b="1" err="1"/>
              <a:t>repowerregions</a:t>
            </a:r>
            <a:r>
              <a:rPr lang="en-US" sz="2800" err="1"/>
              <a:t>.eu</a:t>
            </a:r>
            <a:endParaRPr lang="en-US" sz="2800"/>
          </a:p>
        </p:txBody>
      </p:sp>
      <p:sp>
        <p:nvSpPr>
          <p:cNvPr id="5" name="TextBox 4">
            <a:extLst>
              <a:ext uri="{FF2B5EF4-FFF2-40B4-BE49-F238E27FC236}">
                <a16:creationId xmlns:a16="http://schemas.microsoft.com/office/drawing/2014/main" id="{2DC1484C-0E27-0B03-15C5-F94B1C8F4D25}"/>
              </a:ext>
            </a:extLst>
          </p:cNvPr>
          <p:cNvSpPr txBox="1"/>
          <p:nvPr/>
        </p:nvSpPr>
        <p:spPr>
          <a:xfrm>
            <a:off x="777039" y="5489041"/>
            <a:ext cx="6760632" cy="307777"/>
          </a:xfrm>
          <a:prstGeom prst="rect">
            <a:avLst/>
          </a:prstGeom>
          <a:noFill/>
        </p:spPr>
        <p:txBody>
          <a:bodyPr wrap="square">
            <a:spAutoFit/>
          </a:bodyPr>
          <a:lstStyle/>
          <a:p>
            <a:r>
              <a:rPr lang="en-US" sz="1400" b="1" dirty="0">
                <a:solidFill>
                  <a:schemeClr val="bg1"/>
                </a:solidFill>
                <a:latin typeface="Calibri" panose="020F0502020204030204" pitchFamily="34" charset="0"/>
              </a:rPr>
              <a:t>Module 4. Integrating with District ​&amp; Renewable Heat  </a:t>
            </a:r>
            <a:endParaRPr lang="de-DE" sz="1200" dirty="0">
              <a:solidFill>
                <a:schemeClr val="bg1"/>
              </a:solidFill>
            </a:endParaRPr>
          </a:p>
        </p:txBody>
      </p:sp>
      <p:sp>
        <p:nvSpPr>
          <p:cNvPr id="15" name="Picture Placeholder 14">
            <a:extLst>
              <a:ext uri="{FF2B5EF4-FFF2-40B4-BE49-F238E27FC236}">
                <a16:creationId xmlns:a16="http://schemas.microsoft.com/office/drawing/2014/main" id="{0E36451D-2A9D-FF79-4886-1B57801DAE6A}"/>
              </a:ext>
            </a:extLst>
          </p:cNvPr>
          <p:cNvSpPr>
            <a:spLocks noGrp="1"/>
          </p:cNvSpPr>
          <p:nvPr>
            <p:ph type="pic" sz="quarter" idx="44"/>
          </p:nvPr>
        </p:nvSpPr>
        <p:spPr/>
        <p:txBody>
          <a:bodyPr/>
          <a:lstStyle/>
          <a:p>
            <a:endParaRPr lang="de-DE"/>
          </a:p>
        </p:txBody>
      </p:sp>
    </p:spTree>
    <p:extLst>
      <p:ext uri="{BB962C8B-B14F-4D97-AF65-F5344CB8AC3E}">
        <p14:creationId xmlns:p14="http://schemas.microsoft.com/office/powerpoint/2010/main" val="1836906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0D08E74D-8824-1D45-92D0-C558923AA8CC}"/>
              </a:ext>
            </a:extLst>
          </p:cNvPr>
          <p:cNvSpPr>
            <a:spLocks noGrp="1"/>
          </p:cNvSpPr>
          <p:nvPr>
            <p:ph type="body" sz="quarter" idx="11"/>
          </p:nvPr>
        </p:nvSpPr>
        <p:spPr/>
        <p:txBody>
          <a:bodyPr/>
          <a:lstStyle/>
          <a:p>
            <a:r>
              <a:rPr lang="en-US"/>
              <a:t>01</a:t>
            </a:r>
          </a:p>
        </p:txBody>
      </p:sp>
      <p:sp>
        <p:nvSpPr>
          <p:cNvPr id="18" name="Text Placeholder 17">
            <a:extLst>
              <a:ext uri="{FF2B5EF4-FFF2-40B4-BE49-F238E27FC236}">
                <a16:creationId xmlns:a16="http://schemas.microsoft.com/office/drawing/2014/main" id="{5BD3EE41-58A4-F347-B487-F6E6A4B2A74A}"/>
              </a:ext>
            </a:extLst>
          </p:cNvPr>
          <p:cNvSpPr>
            <a:spLocks noGrp="1"/>
          </p:cNvSpPr>
          <p:nvPr>
            <p:ph type="body" sz="quarter" idx="49"/>
          </p:nvPr>
        </p:nvSpPr>
        <p:spPr>
          <a:xfrm>
            <a:off x="3812737" y="2070648"/>
            <a:ext cx="7731563" cy="223473"/>
          </a:xfrm>
        </p:spPr>
        <p:txBody>
          <a:bodyPr/>
          <a:lstStyle/>
          <a:p>
            <a:r>
              <a:rPr lang="de-DE" dirty="0"/>
              <a:t>Why </a:t>
            </a:r>
            <a:r>
              <a:rPr lang="de-DE" dirty="0" err="1"/>
              <a:t>district</a:t>
            </a:r>
            <a:r>
              <a:rPr lang="de-DE" dirty="0"/>
              <a:t> </a:t>
            </a:r>
            <a:r>
              <a:rPr lang="de-DE" dirty="0" err="1"/>
              <a:t>heating</a:t>
            </a:r>
            <a:r>
              <a:rPr lang="de-DE" dirty="0"/>
              <a:t> </a:t>
            </a:r>
            <a:r>
              <a:rPr lang="de-DE" dirty="0" err="1"/>
              <a:t>is</a:t>
            </a:r>
            <a:r>
              <a:rPr lang="de-DE" dirty="0"/>
              <a:t> </a:t>
            </a:r>
            <a:r>
              <a:rPr lang="de-DE" dirty="0" err="1"/>
              <a:t>changing</a:t>
            </a:r>
            <a:endParaRPr lang="en-US" dirty="0"/>
          </a:p>
        </p:txBody>
      </p:sp>
      <p:sp>
        <p:nvSpPr>
          <p:cNvPr id="10" name="Text Placeholder 9">
            <a:extLst>
              <a:ext uri="{FF2B5EF4-FFF2-40B4-BE49-F238E27FC236}">
                <a16:creationId xmlns:a16="http://schemas.microsoft.com/office/drawing/2014/main" id="{9FF91A7C-8453-734D-8C11-8B904D12FD0D}"/>
              </a:ext>
            </a:extLst>
          </p:cNvPr>
          <p:cNvSpPr>
            <a:spLocks noGrp="1"/>
          </p:cNvSpPr>
          <p:nvPr>
            <p:ph type="body" sz="quarter" idx="13"/>
          </p:nvPr>
        </p:nvSpPr>
        <p:spPr/>
        <p:txBody>
          <a:bodyPr/>
          <a:lstStyle/>
          <a:p>
            <a:r>
              <a:rPr lang="en-US"/>
              <a:t>02</a:t>
            </a:r>
          </a:p>
        </p:txBody>
      </p:sp>
      <p:sp>
        <p:nvSpPr>
          <p:cNvPr id="11" name="Text Placeholder 10">
            <a:extLst>
              <a:ext uri="{FF2B5EF4-FFF2-40B4-BE49-F238E27FC236}">
                <a16:creationId xmlns:a16="http://schemas.microsoft.com/office/drawing/2014/main" id="{24ED337C-F64E-DA49-AD56-28A14BCEEFB2}"/>
              </a:ext>
            </a:extLst>
          </p:cNvPr>
          <p:cNvSpPr>
            <a:spLocks noGrp="1"/>
          </p:cNvSpPr>
          <p:nvPr>
            <p:ph type="body" sz="quarter" idx="14"/>
          </p:nvPr>
        </p:nvSpPr>
        <p:spPr>
          <a:xfrm>
            <a:off x="3812737" y="2532237"/>
            <a:ext cx="7816230" cy="223986"/>
          </a:xfrm>
        </p:spPr>
        <p:txBody>
          <a:bodyPr/>
          <a:lstStyle/>
          <a:p>
            <a:r>
              <a:rPr lang="de-DE" dirty="0"/>
              <a:t>From </a:t>
            </a:r>
            <a:r>
              <a:rPr lang="de-DE" dirty="0" err="1"/>
              <a:t>earlier</a:t>
            </a:r>
            <a:r>
              <a:rPr lang="de-DE" dirty="0"/>
              <a:t> </a:t>
            </a:r>
            <a:r>
              <a:rPr lang="de-DE" dirty="0" err="1"/>
              <a:t>networks</a:t>
            </a:r>
            <a:r>
              <a:rPr lang="de-DE" dirty="0"/>
              <a:t> </a:t>
            </a:r>
            <a:r>
              <a:rPr lang="de-DE" dirty="0" err="1"/>
              <a:t>to</a:t>
            </a:r>
            <a:r>
              <a:rPr lang="de-DE" dirty="0"/>
              <a:t> 4GDH and 5GDHC</a:t>
            </a:r>
            <a:endParaRPr lang="en-US" dirty="0"/>
          </a:p>
        </p:txBody>
      </p:sp>
      <p:sp>
        <p:nvSpPr>
          <p:cNvPr id="12" name="Text Placeholder 11">
            <a:extLst>
              <a:ext uri="{FF2B5EF4-FFF2-40B4-BE49-F238E27FC236}">
                <a16:creationId xmlns:a16="http://schemas.microsoft.com/office/drawing/2014/main" id="{BF5B6173-46F8-114D-AC3C-D521B40B69DA}"/>
              </a:ext>
            </a:extLst>
          </p:cNvPr>
          <p:cNvSpPr>
            <a:spLocks noGrp="1"/>
          </p:cNvSpPr>
          <p:nvPr>
            <p:ph type="body" sz="quarter" idx="15"/>
          </p:nvPr>
        </p:nvSpPr>
        <p:spPr/>
        <p:txBody>
          <a:bodyPr/>
          <a:lstStyle/>
          <a:p>
            <a:r>
              <a:rPr lang="en-US"/>
              <a:t>03</a:t>
            </a:r>
          </a:p>
        </p:txBody>
      </p:sp>
      <p:sp>
        <p:nvSpPr>
          <p:cNvPr id="14" name="Text Placeholder 13">
            <a:extLst>
              <a:ext uri="{FF2B5EF4-FFF2-40B4-BE49-F238E27FC236}">
                <a16:creationId xmlns:a16="http://schemas.microsoft.com/office/drawing/2014/main" id="{67C331F7-5757-6641-9BBF-CD38714CB570}"/>
              </a:ext>
            </a:extLst>
          </p:cNvPr>
          <p:cNvSpPr>
            <a:spLocks noGrp="1"/>
          </p:cNvSpPr>
          <p:nvPr>
            <p:ph type="body" sz="quarter" idx="19"/>
          </p:nvPr>
        </p:nvSpPr>
        <p:spPr/>
        <p:txBody>
          <a:bodyPr/>
          <a:lstStyle/>
          <a:p>
            <a:r>
              <a:rPr lang="de-DE" dirty="0" err="1"/>
              <a:t>Comparing</a:t>
            </a:r>
            <a:r>
              <a:rPr lang="de-DE" dirty="0"/>
              <a:t> 4GDH and 5GDHC</a:t>
            </a:r>
            <a:endParaRPr lang="en-US" dirty="0"/>
          </a:p>
        </p:txBody>
      </p:sp>
      <p:sp>
        <p:nvSpPr>
          <p:cNvPr id="13" name="Text Placeholder 12">
            <a:extLst>
              <a:ext uri="{FF2B5EF4-FFF2-40B4-BE49-F238E27FC236}">
                <a16:creationId xmlns:a16="http://schemas.microsoft.com/office/drawing/2014/main" id="{52310EBE-4E3C-B445-BD97-7B2640FD7918}"/>
              </a:ext>
            </a:extLst>
          </p:cNvPr>
          <p:cNvSpPr>
            <a:spLocks noGrp="1"/>
          </p:cNvSpPr>
          <p:nvPr>
            <p:ph type="body" sz="quarter" idx="17"/>
          </p:nvPr>
        </p:nvSpPr>
        <p:spPr/>
        <p:txBody>
          <a:bodyPr/>
          <a:lstStyle/>
          <a:p>
            <a:r>
              <a:rPr lang="en-US"/>
              <a:t>04</a:t>
            </a:r>
          </a:p>
        </p:txBody>
      </p:sp>
      <p:sp>
        <p:nvSpPr>
          <p:cNvPr id="15" name="Text Placeholder 14">
            <a:extLst>
              <a:ext uri="{FF2B5EF4-FFF2-40B4-BE49-F238E27FC236}">
                <a16:creationId xmlns:a16="http://schemas.microsoft.com/office/drawing/2014/main" id="{A3B016CE-DAB6-9640-B44D-A78DE1197BA2}"/>
              </a:ext>
            </a:extLst>
          </p:cNvPr>
          <p:cNvSpPr>
            <a:spLocks noGrp="1"/>
          </p:cNvSpPr>
          <p:nvPr>
            <p:ph type="body" sz="quarter" idx="20"/>
          </p:nvPr>
        </p:nvSpPr>
        <p:spPr>
          <a:xfrm>
            <a:off x="3812737" y="3370947"/>
            <a:ext cx="8091396" cy="223473"/>
          </a:xfrm>
        </p:spPr>
        <p:txBody>
          <a:bodyPr/>
          <a:lstStyle/>
          <a:p>
            <a:r>
              <a:rPr lang="de-DE" dirty="0"/>
              <a:t>Heat </a:t>
            </a:r>
            <a:r>
              <a:rPr lang="de-DE" dirty="0" err="1"/>
              <a:t>sources</a:t>
            </a:r>
            <a:r>
              <a:rPr lang="de-DE" dirty="0"/>
              <a:t>, </a:t>
            </a:r>
            <a:r>
              <a:rPr lang="de-DE" dirty="0" err="1"/>
              <a:t>heat</a:t>
            </a:r>
            <a:r>
              <a:rPr lang="de-DE" dirty="0"/>
              <a:t> </a:t>
            </a:r>
            <a:r>
              <a:rPr lang="de-DE" dirty="0" err="1"/>
              <a:t>pumps</a:t>
            </a:r>
            <a:r>
              <a:rPr lang="de-DE" dirty="0"/>
              <a:t> and </a:t>
            </a:r>
            <a:r>
              <a:rPr lang="de-DE" dirty="0" err="1"/>
              <a:t>storage</a:t>
            </a:r>
            <a:endParaRPr lang="en-US" dirty="0"/>
          </a:p>
        </p:txBody>
      </p:sp>
      <p:sp>
        <p:nvSpPr>
          <p:cNvPr id="16" name="Text Placeholder 15">
            <a:extLst>
              <a:ext uri="{FF2B5EF4-FFF2-40B4-BE49-F238E27FC236}">
                <a16:creationId xmlns:a16="http://schemas.microsoft.com/office/drawing/2014/main" id="{1337B424-7DC9-8345-8319-760211015880}"/>
              </a:ext>
            </a:extLst>
          </p:cNvPr>
          <p:cNvSpPr>
            <a:spLocks noGrp="1"/>
          </p:cNvSpPr>
          <p:nvPr>
            <p:ph type="body" sz="quarter" idx="21"/>
          </p:nvPr>
        </p:nvSpPr>
        <p:spPr/>
        <p:txBody>
          <a:bodyPr/>
          <a:lstStyle/>
          <a:p>
            <a:r>
              <a:rPr lang="en-US"/>
              <a:t>05</a:t>
            </a:r>
          </a:p>
        </p:txBody>
      </p:sp>
      <p:sp>
        <p:nvSpPr>
          <p:cNvPr id="17" name="Text Placeholder 16">
            <a:extLst>
              <a:ext uri="{FF2B5EF4-FFF2-40B4-BE49-F238E27FC236}">
                <a16:creationId xmlns:a16="http://schemas.microsoft.com/office/drawing/2014/main" id="{EF33781D-C6EB-6446-9C85-FB2000012C60}"/>
              </a:ext>
            </a:extLst>
          </p:cNvPr>
          <p:cNvSpPr>
            <a:spLocks noGrp="1"/>
          </p:cNvSpPr>
          <p:nvPr>
            <p:ph type="body" sz="quarter" idx="22"/>
          </p:nvPr>
        </p:nvSpPr>
        <p:spPr/>
        <p:txBody>
          <a:bodyPr/>
          <a:lstStyle/>
          <a:p>
            <a:r>
              <a:rPr lang="de-DE" dirty="0" err="1"/>
              <a:t>Implications</a:t>
            </a:r>
            <a:r>
              <a:rPr lang="de-DE" dirty="0"/>
              <a:t> </a:t>
            </a:r>
            <a:r>
              <a:rPr lang="de-DE" dirty="0" err="1"/>
              <a:t>for</a:t>
            </a:r>
            <a:r>
              <a:rPr lang="de-DE" dirty="0"/>
              <a:t> </a:t>
            </a:r>
            <a:r>
              <a:rPr lang="de-DE" dirty="0" err="1"/>
              <a:t>buildings</a:t>
            </a:r>
            <a:r>
              <a:rPr lang="de-DE" dirty="0"/>
              <a:t> and </a:t>
            </a:r>
            <a:r>
              <a:rPr lang="de-DE" dirty="0" err="1"/>
              <a:t>users</a:t>
            </a:r>
            <a:endParaRPr lang="en-US" dirty="0"/>
          </a:p>
        </p:txBody>
      </p:sp>
      <p:sp>
        <p:nvSpPr>
          <p:cNvPr id="19" name="Text Placeholder 18">
            <a:extLst>
              <a:ext uri="{FF2B5EF4-FFF2-40B4-BE49-F238E27FC236}">
                <a16:creationId xmlns:a16="http://schemas.microsoft.com/office/drawing/2014/main" id="{84367E26-76EA-4E40-9D99-7C3977776A6D}"/>
              </a:ext>
            </a:extLst>
          </p:cNvPr>
          <p:cNvSpPr>
            <a:spLocks noGrp="1"/>
          </p:cNvSpPr>
          <p:nvPr>
            <p:ph type="body" sz="quarter" idx="51"/>
          </p:nvPr>
        </p:nvSpPr>
        <p:spPr/>
        <p:txBody>
          <a:bodyPr/>
          <a:lstStyle/>
          <a:p>
            <a:r>
              <a:rPr lang="en-US"/>
              <a:t>06</a:t>
            </a:r>
          </a:p>
        </p:txBody>
      </p:sp>
      <p:sp>
        <p:nvSpPr>
          <p:cNvPr id="20" name="Text Placeholder 19">
            <a:extLst>
              <a:ext uri="{FF2B5EF4-FFF2-40B4-BE49-F238E27FC236}">
                <a16:creationId xmlns:a16="http://schemas.microsoft.com/office/drawing/2014/main" id="{E794E5C9-0EA8-BF47-A0AF-E0B7D9858292}"/>
              </a:ext>
            </a:extLst>
          </p:cNvPr>
          <p:cNvSpPr>
            <a:spLocks noGrp="1"/>
          </p:cNvSpPr>
          <p:nvPr>
            <p:ph type="body" sz="quarter" idx="52"/>
          </p:nvPr>
        </p:nvSpPr>
        <p:spPr/>
        <p:txBody>
          <a:bodyPr/>
          <a:lstStyle/>
          <a:p>
            <a:r>
              <a:rPr lang="de-DE" dirty="0"/>
              <a:t>Control, </a:t>
            </a:r>
            <a:r>
              <a:rPr lang="de-DE" dirty="0" err="1"/>
              <a:t>integration</a:t>
            </a:r>
            <a:r>
              <a:rPr lang="de-DE" dirty="0"/>
              <a:t> and </a:t>
            </a:r>
            <a:r>
              <a:rPr lang="de-DE" dirty="0" err="1"/>
              <a:t>limitations</a:t>
            </a:r>
            <a:endParaRPr lang="en-US" dirty="0"/>
          </a:p>
        </p:txBody>
      </p:sp>
      <p:sp>
        <p:nvSpPr>
          <p:cNvPr id="21" name="Text Placeholder 20">
            <a:extLst>
              <a:ext uri="{FF2B5EF4-FFF2-40B4-BE49-F238E27FC236}">
                <a16:creationId xmlns:a16="http://schemas.microsoft.com/office/drawing/2014/main" id="{78F19BA0-100A-BA42-BED3-4F4CB3AB15F7}"/>
              </a:ext>
            </a:extLst>
          </p:cNvPr>
          <p:cNvSpPr>
            <a:spLocks noGrp="1"/>
          </p:cNvSpPr>
          <p:nvPr>
            <p:ph type="body" sz="quarter" idx="53"/>
          </p:nvPr>
        </p:nvSpPr>
        <p:spPr/>
        <p:txBody>
          <a:bodyPr/>
          <a:lstStyle/>
          <a:p>
            <a:r>
              <a:rPr lang="en-US" dirty="0"/>
              <a:t>07</a:t>
            </a:r>
          </a:p>
        </p:txBody>
      </p:sp>
      <p:sp>
        <p:nvSpPr>
          <p:cNvPr id="22" name="Text Placeholder 21">
            <a:extLst>
              <a:ext uri="{FF2B5EF4-FFF2-40B4-BE49-F238E27FC236}">
                <a16:creationId xmlns:a16="http://schemas.microsoft.com/office/drawing/2014/main" id="{11D52E53-546D-EF42-A264-22D89E5373E9}"/>
              </a:ext>
            </a:extLst>
          </p:cNvPr>
          <p:cNvSpPr>
            <a:spLocks noGrp="1"/>
          </p:cNvSpPr>
          <p:nvPr>
            <p:ph type="body" sz="quarter" idx="54"/>
          </p:nvPr>
        </p:nvSpPr>
        <p:spPr/>
        <p:txBody>
          <a:bodyPr/>
          <a:lstStyle/>
          <a:p>
            <a:r>
              <a:rPr lang="de-DE" dirty="0"/>
              <a:t>Case </a:t>
            </a:r>
            <a:r>
              <a:rPr lang="de-DE" dirty="0" err="1"/>
              <a:t>studies</a:t>
            </a:r>
            <a:r>
              <a:rPr lang="de-DE" dirty="0"/>
              <a:t>, </a:t>
            </a:r>
            <a:r>
              <a:rPr lang="de-DE" dirty="0" err="1"/>
              <a:t>applied</a:t>
            </a:r>
            <a:r>
              <a:rPr lang="de-DE" dirty="0"/>
              <a:t> </a:t>
            </a:r>
            <a:r>
              <a:rPr lang="de-DE" dirty="0" err="1"/>
              <a:t>task</a:t>
            </a:r>
            <a:r>
              <a:rPr lang="de-DE" dirty="0"/>
              <a:t> and </a:t>
            </a:r>
            <a:r>
              <a:rPr lang="de-DE" dirty="0" err="1"/>
              <a:t>conclusions</a:t>
            </a:r>
            <a:endParaRPr lang="en-US" dirty="0"/>
          </a:p>
        </p:txBody>
      </p:sp>
      <p:sp>
        <p:nvSpPr>
          <p:cNvPr id="23" name="Text Placeholder 22">
            <a:extLst>
              <a:ext uri="{FF2B5EF4-FFF2-40B4-BE49-F238E27FC236}">
                <a16:creationId xmlns:a16="http://schemas.microsoft.com/office/drawing/2014/main" id="{2A918B5F-90D1-504A-8107-BD0E2D1B59B1}"/>
              </a:ext>
            </a:extLst>
          </p:cNvPr>
          <p:cNvSpPr>
            <a:spLocks noGrp="1"/>
          </p:cNvSpPr>
          <p:nvPr>
            <p:ph type="body" sz="quarter" idx="30"/>
          </p:nvPr>
        </p:nvSpPr>
        <p:spPr>
          <a:xfrm>
            <a:off x="490245" y="567349"/>
            <a:ext cx="4202779" cy="804252"/>
          </a:xfrm>
          <a:prstGeom prst="rect">
            <a:avLst/>
          </a:prstGeom>
        </p:spPr>
        <p:txBody>
          <a:bodyPr/>
          <a:lstStyle/>
          <a:p>
            <a:r>
              <a:rPr lang="en-US"/>
              <a:t>TABLE OF CONTENTS</a:t>
            </a:r>
          </a:p>
        </p:txBody>
      </p:sp>
    </p:spTree>
    <p:extLst>
      <p:ext uri="{BB962C8B-B14F-4D97-AF65-F5344CB8AC3E}">
        <p14:creationId xmlns:p14="http://schemas.microsoft.com/office/powerpoint/2010/main" val="4010686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2747ED-9535-757E-FA0A-4C6CE06BAC33}"/>
              </a:ext>
            </a:extLst>
          </p:cNvPr>
          <p:cNvSpPr>
            <a:spLocks noGrp="1"/>
          </p:cNvSpPr>
          <p:nvPr>
            <p:ph type="body" sz="quarter" idx="30"/>
          </p:nvPr>
        </p:nvSpPr>
        <p:spPr/>
        <p:txBody>
          <a:bodyPr/>
          <a:lstStyle/>
          <a:p>
            <a:r>
              <a:rPr lang="en-US" dirty="0"/>
              <a:t>Learning objective</a:t>
            </a:r>
            <a:endParaRPr lang="de-DE" dirty="0"/>
          </a:p>
        </p:txBody>
      </p:sp>
      <p:sp>
        <p:nvSpPr>
          <p:cNvPr id="3" name="Text Placeholder 2">
            <a:extLst>
              <a:ext uri="{FF2B5EF4-FFF2-40B4-BE49-F238E27FC236}">
                <a16:creationId xmlns:a16="http://schemas.microsoft.com/office/drawing/2014/main" id="{733504B7-FBB8-EFD5-DC1F-00594CB3C5A7}"/>
              </a:ext>
            </a:extLst>
          </p:cNvPr>
          <p:cNvSpPr>
            <a:spLocks noGrp="1"/>
          </p:cNvSpPr>
          <p:nvPr>
            <p:ph type="body" sz="quarter" idx="48"/>
          </p:nvPr>
        </p:nvSpPr>
        <p:spPr/>
        <p:txBody>
          <a:bodyPr/>
          <a:lstStyle/>
          <a:p>
            <a:r>
              <a:rPr lang="de-DE" dirty="0"/>
              <a:t>By </a:t>
            </a:r>
            <a:r>
              <a:rPr lang="de-DE" dirty="0" err="1"/>
              <a:t>the</a:t>
            </a:r>
            <a:r>
              <a:rPr lang="de-DE" dirty="0"/>
              <a:t> end </a:t>
            </a:r>
            <a:r>
              <a:rPr lang="de-DE" dirty="0" err="1"/>
              <a:t>of</a:t>
            </a:r>
            <a:r>
              <a:rPr lang="de-DE" dirty="0"/>
              <a:t> </a:t>
            </a:r>
            <a:r>
              <a:rPr lang="de-DE" dirty="0" err="1"/>
              <a:t>this</a:t>
            </a:r>
            <a:r>
              <a:rPr lang="de-DE" dirty="0"/>
              <a:t> </a:t>
            </a:r>
            <a:r>
              <a:rPr lang="de-DE" dirty="0" err="1"/>
              <a:t>session</a:t>
            </a:r>
            <a:r>
              <a:rPr lang="de-DE" dirty="0"/>
              <a:t>, </a:t>
            </a:r>
            <a:r>
              <a:rPr lang="de-DE" dirty="0" err="1"/>
              <a:t>learners</a:t>
            </a:r>
            <a:r>
              <a:rPr lang="de-DE" dirty="0"/>
              <a:t> </a:t>
            </a:r>
            <a:r>
              <a:rPr lang="de-DE" dirty="0" err="1"/>
              <a:t>should</a:t>
            </a:r>
            <a:r>
              <a:rPr lang="de-DE" dirty="0"/>
              <a:t> </a:t>
            </a:r>
            <a:r>
              <a:rPr lang="de-DE" dirty="0" err="1"/>
              <a:t>be</a:t>
            </a:r>
            <a:r>
              <a:rPr lang="de-DE" dirty="0"/>
              <a:t> </a:t>
            </a:r>
            <a:r>
              <a:rPr lang="de-DE" dirty="0" err="1"/>
              <a:t>able</a:t>
            </a:r>
            <a:r>
              <a:rPr lang="de-DE" dirty="0"/>
              <a:t> </a:t>
            </a:r>
            <a:r>
              <a:rPr lang="de-DE" dirty="0" err="1"/>
              <a:t>to</a:t>
            </a:r>
            <a:r>
              <a:rPr lang="de-DE" dirty="0"/>
              <a:t>:</a:t>
            </a:r>
          </a:p>
          <a:p>
            <a:pPr marL="342900" indent="-342900">
              <a:buFont typeface="Arial" panose="020B0604020202020204" pitchFamily="34" charset="0"/>
              <a:buChar char="•"/>
            </a:pPr>
            <a:r>
              <a:rPr lang="de-DE" b="1" dirty="0" err="1"/>
              <a:t>describe</a:t>
            </a:r>
            <a:r>
              <a:rPr lang="de-DE" dirty="0"/>
              <a:t> </a:t>
            </a:r>
            <a:r>
              <a:rPr lang="de-DE" dirty="0" err="1"/>
              <a:t>how</a:t>
            </a:r>
            <a:r>
              <a:rPr lang="de-DE" dirty="0"/>
              <a:t> </a:t>
            </a:r>
            <a:r>
              <a:rPr lang="de-DE" dirty="0" err="1"/>
              <a:t>district-heating</a:t>
            </a:r>
            <a:r>
              <a:rPr lang="de-DE" dirty="0"/>
              <a:t> </a:t>
            </a:r>
            <a:r>
              <a:rPr lang="de-DE" dirty="0" err="1"/>
              <a:t>networks</a:t>
            </a:r>
            <a:r>
              <a:rPr lang="de-DE" dirty="0"/>
              <a:t> </a:t>
            </a:r>
            <a:r>
              <a:rPr lang="de-DE" dirty="0" err="1"/>
              <a:t>have</a:t>
            </a:r>
            <a:r>
              <a:rPr lang="de-DE" dirty="0"/>
              <a:t> </a:t>
            </a:r>
            <a:r>
              <a:rPr lang="de-DE" dirty="0" err="1"/>
              <a:t>moved</a:t>
            </a:r>
            <a:r>
              <a:rPr lang="de-DE" dirty="0"/>
              <a:t> </a:t>
            </a:r>
            <a:r>
              <a:rPr lang="de-DE" dirty="0" err="1"/>
              <a:t>towards</a:t>
            </a:r>
            <a:r>
              <a:rPr lang="de-DE" dirty="0"/>
              <a:t> </a:t>
            </a:r>
            <a:r>
              <a:rPr lang="de-DE" dirty="0" err="1"/>
              <a:t>lower</a:t>
            </a:r>
            <a:r>
              <a:rPr lang="de-DE" dirty="0"/>
              <a:t> </a:t>
            </a:r>
            <a:r>
              <a:rPr lang="de-DE" dirty="0" err="1"/>
              <a:t>temperatures</a:t>
            </a:r>
            <a:r>
              <a:rPr lang="de-DE" dirty="0"/>
              <a:t>; </a:t>
            </a:r>
          </a:p>
          <a:p>
            <a:pPr marL="342900" indent="-342900">
              <a:buFont typeface="Arial" panose="020B0604020202020204" pitchFamily="34" charset="0"/>
              <a:buChar char="•"/>
            </a:pPr>
            <a:r>
              <a:rPr lang="de-DE" b="1" dirty="0" err="1"/>
              <a:t>distinguish</a:t>
            </a:r>
            <a:r>
              <a:rPr lang="de-DE" dirty="0"/>
              <a:t> </a:t>
            </a:r>
            <a:r>
              <a:rPr lang="de-DE" dirty="0" err="1"/>
              <a:t>between</a:t>
            </a:r>
            <a:r>
              <a:rPr lang="de-DE" dirty="0"/>
              <a:t> </a:t>
            </a:r>
            <a:r>
              <a:rPr lang="de-DE" dirty="0" err="1"/>
              <a:t>typical</a:t>
            </a:r>
            <a:r>
              <a:rPr lang="de-DE" dirty="0"/>
              <a:t> 4GDH and 5GDHC </a:t>
            </a:r>
            <a:r>
              <a:rPr lang="de-DE" dirty="0" err="1"/>
              <a:t>arrangements</a:t>
            </a:r>
            <a:r>
              <a:rPr lang="de-DE" dirty="0"/>
              <a:t>; </a:t>
            </a:r>
          </a:p>
          <a:p>
            <a:pPr marL="342900" indent="-342900">
              <a:buFont typeface="Arial" panose="020B0604020202020204" pitchFamily="34" charset="0"/>
              <a:buChar char="•"/>
            </a:pPr>
            <a:r>
              <a:rPr lang="de-DE" b="1" dirty="0" err="1"/>
              <a:t>explain</a:t>
            </a:r>
            <a:r>
              <a:rPr lang="de-DE" dirty="0"/>
              <a:t> </a:t>
            </a:r>
            <a:r>
              <a:rPr lang="de-DE" dirty="0" err="1"/>
              <a:t>the</a:t>
            </a:r>
            <a:r>
              <a:rPr lang="de-DE" dirty="0"/>
              <a:t> </a:t>
            </a:r>
            <a:r>
              <a:rPr lang="de-DE" dirty="0" err="1"/>
              <a:t>role</a:t>
            </a:r>
            <a:r>
              <a:rPr lang="de-DE" dirty="0"/>
              <a:t> </a:t>
            </a:r>
            <a:r>
              <a:rPr lang="de-DE" dirty="0" err="1"/>
              <a:t>of</a:t>
            </a:r>
            <a:r>
              <a:rPr lang="de-DE" dirty="0"/>
              <a:t> </a:t>
            </a:r>
            <a:r>
              <a:rPr lang="de-DE" dirty="0" err="1"/>
              <a:t>heat</a:t>
            </a:r>
            <a:r>
              <a:rPr lang="de-DE" dirty="0"/>
              <a:t> </a:t>
            </a:r>
            <a:r>
              <a:rPr lang="de-DE" dirty="0" err="1"/>
              <a:t>pumps</a:t>
            </a:r>
            <a:r>
              <a:rPr lang="de-DE" dirty="0"/>
              <a:t>, </a:t>
            </a:r>
            <a:r>
              <a:rPr lang="de-DE" dirty="0" err="1"/>
              <a:t>renewable</a:t>
            </a:r>
            <a:r>
              <a:rPr lang="de-DE" dirty="0"/>
              <a:t> </a:t>
            </a:r>
            <a:r>
              <a:rPr lang="de-DE" dirty="0" err="1"/>
              <a:t>heat</a:t>
            </a:r>
            <a:r>
              <a:rPr lang="de-DE" dirty="0"/>
              <a:t>, </a:t>
            </a:r>
            <a:r>
              <a:rPr lang="de-DE" dirty="0" err="1"/>
              <a:t>surplus</a:t>
            </a:r>
            <a:r>
              <a:rPr lang="de-DE" dirty="0"/>
              <a:t> </a:t>
            </a:r>
            <a:r>
              <a:rPr lang="de-DE" dirty="0" err="1"/>
              <a:t>heat</a:t>
            </a:r>
            <a:r>
              <a:rPr lang="de-DE" dirty="0"/>
              <a:t> and </a:t>
            </a:r>
            <a:r>
              <a:rPr lang="de-DE" dirty="0" err="1"/>
              <a:t>storage</a:t>
            </a:r>
            <a:r>
              <a:rPr lang="de-DE" dirty="0"/>
              <a:t>; </a:t>
            </a:r>
          </a:p>
          <a:p>
            <a:pPr marL="342900" indent="-342900">
              <a:buFont typeface="Arial" panose="020B0604020202020204" pitchFamily="34" charset="0"/>
              <a:buChar char="•"/>
            </a:pPr>
            <a:r>
              <a:rPr lang="de-DE" b="1" dirty="0" err="1"/>
              <a:t>identify</a:t>
            </a:r>
            <a:r>
              <a:rPr lang="de-DE" dirty="0"/>
              <a:t> </a:t>
            </a:r>
            <a:r>
              <a:rPr lang="de-DE" dirty="0" err="1"/>
              <a:t>the</a:t>
            </a:r>
            <a:r>
              <a:rPr lang="de-DE" dirty="0"/>
              <a:t> </a:t>
            </a:r>
            <a:r>
              <a:rPr lang="de-DE" dirty="0" err="1"/>
              <a:t>main</a:t>
            </a:r>
            <a:r>
              <a:rPr lang="de-DE" dirty="0"/>
              <a:t> </a:t>
            </a:r>
            <a:r>
              <a:rPr lang="de-DE" dirty="0" err="1"/>
              <a:t>implications</a:t>
            </a:r>
            <a:r>
              <a:rPr lang="de-DE" dirty="0"/>
              <a:t> </a:t>
            </a:r>
            <a:r>
              <a:rPr lang="de-DE" dirty="0" err="1"/>
              <a:t>for</a:t>
            </a:r>
            <a:r>
              <a:rPr lang="de-DE" dirty="0"/>
              <a:t> </a:t>
            </a:r>
            <a:r>
              <a:rPr lang="de-DE" dirty="0" err="1"/>
              <a:t>building</a:t>
            </a:r>
            <a:r>
              <a:rPr lang="de-DE" dirty="0"/>
              <a:t> </a:t>
            </a:r>
            <a:r>
              <a:rPr lang="de-DE" dirty="0" err="1"/>
              <a:t>heating</a:t>
            </a:r>
            <a:r>
              <a:rPr lang="de-DE" dirty="0"/>
              <a:t>, </a:t>
            </a:r>
            <a:r>
              <a:rPr lang="de-DE" dirty="0" err="1"/>
              <a:t>domestic</a:t>
            </a:r>
            <a:r>
              <a:rPr lang="de-DE" dirty="0"/>
              <a:t> </a:t>
            </a:r>
            <a:r>
              <a:rPr lang="de-DE" dirty="0" err="1"/>
              <a:t>hot</a:t>
            </a:r>
            <a:r>
              <a:rPr lang="de-DE" dirty="0"/>
              <a:t> </a:t>
            </a:r>
            <a:r>
              <a:rPr lang="de-DE" dirty="0" err="1"/>
              <a:t>water</a:t>
            </a:r>
            <a:r>
              <a:rPr lang="de-DE" dirty="0"/>
              <a:t> and </a:t>
            </a:r>
            <a:r>
              <a:rPr lang="de-DE" dirty="0" err="1"/>
              <a:t>comfort</a:t>
            </a:r>
            <a:r>
              <a:rPr lang="de-DE" dirty="0"/>
              <a:t>;</a:t>
            </a:r>
          </a:p>
          <a:p>
            <a:pPr marL="342900" indent="-342900">
              <a:buFont typeface="Arial" panose="020B0604020202020204" pitchFamily="34" charset="0"/>
              <a:buChar char="•"/>
            </a:pPr>
            <a:r>
              <a:rPr lang="en-US" b="1" dirty="0" err="1"/>
              <a:t>recognise</a:t>
            </a:r>
            <a:r>
              <a:rPr lang="en-US" dirty="0"/>
              <a:t> key operating limits, including return temperature, DHW hygiene and building readiness.</a:t>
            </a:r>
            <a:endParaRPr lang="de-DE" dirty="0"/>
          </a:p>
        </p:txBody>
      </p:sp>
    </p:spTree>
    <p:extLst>
      <p:ext uri="{BB962C8B-B14F-4D97-AF65-F5344CB8AC3E}">
        <p14:creationId xmlns:p14="http://schemas.microsoft.com/office/powerpoint/2010/main" val="3878961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F527386-D985-34EE-F188-36C1D26D76F0}"/>
              </a:ext>
            </a:extLst>
          </p:cNvPr>
          <p:cNvSpPr>
            <a:spLocks noGrp="1"/>
          </p:cNvSpPr>
          <p:nvPr>
            <p:ph type="body" sz="quarter" idx="30"/>
          </p:nvPr>
        </p:nvSpPr>
        <p:spPr/>
        <p:txBody>
          <a:bodyPr/>
          <a:lstStyle/>
          <a:p>
            <a:r>
              <a:rPr lang="de-DE" dirty="0" err="1"/>
              <a:t>What</a:t>
            </a:r>
            <a:r>
              <a:rPr lang="de-DE" dirty="0"/>
              <a:t> </a:t>
            </a:r>
            <a:r>
              <a:rPr lang="de-DE" dirty="0" err="1"/>
              <a:t>is</a:t>
            </a:r>
            <a:r>
              <a:rPr lang="de-DE" dirty="0"/>
              <a:t> </a:t>
            </a:r>
            <a:r>
              <a:rPr lang="de-DE" dirty="0" err="1"/>
              <a:t>district</a:t>
            </a:r>
            <a:r>
              <a:rPr lang="de-DE" dirty="0"/>
              <a:t> </a:t>
            </a:r>
            <a:r>
              <a:rPr lang="de-DE" dirty="0" err="1"/>
              <a:t>heating</a:t>
            </a:r>
            <a:r>
              <a:rPr lang="de-DE" dirty="0"/>
              <a:t> ?</a:t>
            </a:r>
          </a:p>
        </p:txBody>
      </p:sp>
      <p:pic>
        <p:nvPicPr>
          <p:cNvPr id="9" name="Picture 8">
            <a:extLst>
              <a:ext uri="{FF2B5EF4-FFF2-40B4-BE49-F238E27FC236}">
                <a16:creationId xmlns:a16="http://schemas.microsoft.com/office/drawing/2014/main" id="{46E7A008-9AFE-E200-F49B-C97C72136B16}"/>
              </a:ext>
            </a:extLst>
          </p:cNvPr>
          <p:cNvPicPr>
            <a:picLocks noChangeAspect="1"/>
          </p:cNvPicPr>
          <p:nvPr/>
        </p:nvPicPr>
        <p:blipFill>
          <a:blip r:embed="rId3"/>
          <a:stretch>
            <a:fillRect/>
          </a:stretch>
        </p:blipFill>
        <p:spPr>
          <a:xfrm>
            <a:off x="6702940" y="1864553"/>
            <a:ext cx="4951029" cy="2955871"/>
          </a:xfrm>
          <a:prstGeom prst="rect">
            <a:avLst/>
          </a:prstGeom>
        </p:spPr>
      </p:pic>
      <p:sp>
        <p:nvSpPr>
          <p:cNvPr id="3" name="Text Placeholder 2">
            <a:extLst>
              <a:ext uri="{FF2B5EF4-FFF2-40B4-BE49-F238E27FC236}">
                <a16:creationId xmlns:a16="http://schemas.microsoft.com/office/drawing/2014/main" id="{6FAC8E40-07DB-380C-8C6C-B60CABE269C4}"/>
              </a:ext>
            </a:extLst>
          </p:cNvPr>
          <p:cNvSpPr>
            <a:spLocks noGrp="1"/>
          </p:cNvSpPr>
          <p:nvPr>
            <p:ph type="body" sz="quarter" idx="48"/>
          </p:nvPr>
        </p:nvSpPr>
        <p:spPr>
          <a:xfrm>
            <a:off x="854282" y="1864553"/>
            <a:ext cx="10152894" cy="4439577"/>
          </a:xfrm>
        </p:spPr>
        <p:txBody>
          <a:bodyPr/>
          <a:lstStyle/>
          <a:p>
            <a:r>
              <a:rPr lang="de-DE" dirty="0"/>
              <a:t>A </a:t>
            </a:r>
            <a:r>
              <a:rPr lang="de-DE" dirty="0" err="1"/>
              <a:t>district-heating</a:t>
            </a:r>
            <a:r>
              <a:rPr lang="de-DE" dirty="0"/>
              <a:t> </a:t>
            </a:r>
            <a:r>
              <a:rPr lang="de-DE" dirty="0" err="1"/>
              <a:t>system</a:t>
            </a:r>
            <a:r>
              <a:rPr lang="de-DE" dirty="0"/>
              <a:t> </a:t>
            </a:r>
            <a:r>
              <a:rPr lang="de-DE" dirty="0" err="1"/>
              <a:t>distributes</a:t>
            </a:r>
            <a:r>
              <a:rPr lang="de-DE" dirty="0"/>
              <a:t> thermal </a:t>
            </a:r>
            <a:r>
              <a:rPr lang="de-DE" dirty="0" err="1"/>
              <a:t>energy</a:t>
            </a:r>
            <a:r>
              <a:rPr lang="de-DE" dirty="0"/>
              <a:t> </a:t>
            </a:r>
            <a:br>
              <a:rPr lang="de-DE" dirty="0"/>
            </a:br>
            <a:r>
              <a:rPr lang="de-DE" dirty="0" err="1"/>
              <a:t>from</a:t>
            </a:r>
            <a:r>
              <a:rPr lang="de-DE" dirty="0"/>
              <a:t> </a:t>
            </a:r>
            <a:r>
              <a:rPr lang="de-DE" dirty="0" err="1"/>
              <a:t>one</a:t>
            </a:r>
            <a:r>
              <a:rPr lang="de-DE" dirty="0"/>
              <a:t> </a:t>
            </a:r>
            <a:r>
              <a:rPr lang="de-DE" dirty="0" err="1"/>
              <a:t>or</a:t>
            </a:r>
            <a:r>
              <a:rPr lang="de-DE" dirty="0"/>
              <a:t> </a:t>
            </a:r>
            <a:r>
              <a:rPr lang="de-DE" dirty="0" err="1"/>
              <a:t>more</a:t>
            </a:r>
            <a:r>
              <a:rPr lang="de-DE" dirty="0"/>
              <a:t> </a:t>
            </a:r>
            <a:r>
              <a:rPr lang="de-DE" dirty="0" err="1"/>
              <a:t>sources</a:t>
            </a:r>
            <a:r>
              <a:rPr lang="de-DE" dirty="0"/>
              <a:t> </a:t>
            </a:r>
            <a:r>
              <a:rPr lang="de-DE" dirty="0" err="1"/>
              <a:t>to</a:t>
            </a:r>
            <a:r>
              <a:rPr lang="de-DE" dirty="0"/>
              <a:t> </a:t>
            </a:r>
            <a:r>
              <a:rPr lang="de-DE" dirty="0" err="1"/>
              <a:t>several</a:t>
            </a:r>
            <a:r>
              <a:rPr lang="de-DE" dirty="0"/>
              <a:t> </a:t>
            </a:r>
            <a:r>
              <a:rPr lang="de-DE" dirty="0" err="1"/>
              <a:t>buildings</a:t>
            </a:r>
            <a:r>
              <a:rPr lang="de-DE" dirty="0"/>
              <a:t> </a:t>
            </a:r>
            <a:br>
              <a:rPr lang="de-DE" dirty="0"/>
            </a:br>
            <a:r>
              <a:rPr lang="de-DE" dirty="0" err="1"/>
              <a:t>through</a:t>
            </a:r>
            <a:r>
              <a:rPr lang="de-DE" dirty="0"/>
              <a:t> a network </a:t>
            </a:r>
            <a:r>
              <a:rPr lang="de-DE" dirty="0" err="1"/>
              <a:t>of</a:t>
            </a:r>
            <a:r>
              <a:rPr lang="de-DE" dirty="0"/>
              <a:t> </a:t>
            </a:r>
            <a:r>
              <a:rPr lang="de-DE" dirty="0" err="1"/>
              <a:t>pipes</a:t>
            </a:r>
            <a:r>
              <a:rPr lang="de-DE" dirty="0"/>
              <a:t>.</a:t>
            </a:r>
          </a:p>
          <a:p>
            <a:endParaRPr lang="de-DE" dirty="0"/>
          </a:p>
          <a:p>
            <a:r>
              <a:rPr lang="de-DE" dirty="0" err="1"/>
              <a:t>It</a:t>
            </a:r>
            <a:r>
              <a:rPr lang="de-DE" dirty="0"/>
              <a:t> </a:t>
            </a:r>
            <a:r>
              <a:rPr lang="de-DE" dirty="0" err="1"/>
              <a:t>may</a:t>
            </a:r>
            <a:r>
              <a:rPr lang="de-DE" dirty="0"/>
              <a:t> </a:t>
            </a:r>
            <a:r>
              <a:rPr lang="de-DE" dirty="0" err="1"/>
              <a:t>supply</a:t>
            </a:r>
            <a:r>
              <a:rPr lang="de-DE" dirty="0"/>
              <a:t>:</a:t>
            </a:r>
          </a:p>
          <a:p>
            <a:pPr marL="342900" indent="-342900">
              <a:buFont typeface="Arial" panose="020B0604020202020204" pitchFamily="34" charset="0"/>
              <a:buChar char="•"/>
            </a:pPr>
            <a:r>
              <a:rPr lang="de-DE" dirty="0" err="1"/>
              <a:t>space</a:t>
            </a:r>
            <a:r>
              <a:rPr lang="de-DE" dirty="0"/>
              <a:t> </a:t>
            </a:r>
            <a:r>
              <a:rPr lang="de-DE" dirty="0" err="1"/>
              <a:t>heating</a:t>
            </a:r>
            <a:r>
              <a:rPr lang="de-DE" dirty="0"/>
              <a:t>; </a:t>
            </a:r>
          </a:p>
          <a:p>
            <a:pPr marL="342900" indent="-342900">
              <a:buFont typeface="Arial" panose="020B0604020202020204" pitchFamily="34" charset="0"/>
              <a:buChar char="•"/>
            </a:pPr>
            <a:r>
              <a:rPr lang="de-DE" dirty="0" err="1"/>
              <a:t>domestic</a:t>
            </a:r>
            <a:r>
              <a:rPr lang="de-DE" dirty="0"/>
              <a:t> </a:t>
            </a:r>
            <a:r>
              <a:rPr lang="de-DE" dirty="0" err="1"/>
              <a:t>hot</a:t>
            </a:r>
            <a:r>
              <a:rPr lang="de-DE" dirty="0"/>
              <a:t> </a:t>
            </a:r>
            <a:r>
              <a:rPr lang="de-DE" dirty="0" err="1"/>
              <a:t>water</a:t>
            </a:r>
            <a:r>
              <a:rPr lang="de-DE" dirty="0"/>
              <a:t>; </a:t>
            </a:r>
          </a:p>
          <a:p>
            <a:pPr marL="342900" indent="-342900">
              <a:buFont typeface="Arial" panose="020B0604020202020204" pitchFamily="34" charset="0"/>
              <a:buChar char="•"/>
            </a:pPr>
            <a:r>
              <a:rPr lang="de-DE" dirty="0" err="1"/>
              <a:t>industrial</a:t>
            </a:r>
            <a:r>
              <a:rPr lang="de-DE" dirty="0"/>
              <a:t> </a:t>
            </a:r>
            <a:r>
              <a:rPr lang="de-DE" dirty="0" err="1"/>
              <a:t>heat</a:t>
            </a:r>
            <a:r>
              <a:rPr lang="de-DE" dirty="0"/>
              <a:t>.</a:t>
            </a:r>
          </a:p>
          <a:p>
            <a:pPr marL="342900" indent="-342900">
              <a:buFont typeface="Arial" panose="020B0604020202020204" pitchFamily="34" charset="0"/>
              <a:buChar char="•"/>
            </a:pPr>
            <a:endParaRPr lang="de-DE" dirty="0"/>
          </a:p>
          <a:p>
            <a:r>
              <a:rPr lang="de-DE" dirty="0" err="1"/>
              <a:t>District</a:t>
            </a:r>
            <a:r>
              <a:rPr lang="de-DE" dirty="0"/>
              <a:t> </a:t>
            </a:r>
            <a:r>
              <a:rPr lang="de-DE" dirty="0" err="1"/>
              <a:t>heating</a:t>
            </a:r>
            <a:r>
              <a:rPr lang="de-DE" dirty="0"/>
              <a:t> </a:t>
            </a:r>
            <a:r>
              <a:rPr lang="de-DE" dirty="0" err="1"/>
              <a:t>is</a:t>
            </a:r>
            <a:r>
              <a:rPr lang="de-DE" dirty="0"/>
              <a:t> </a:t>
            </a:r>
            <a:r>
              <a:rPr lang="de-DE" dirty="0" err="1"/>
              <a:t>most</a:t>
            </a:r>
            <a:r>
              <a:rPr lang="de-DE" dirty="0"/>
              <a:t> viable </a:t>
            </a:r>
            <a:r>
              <a:rPr lang="de-DE" dirty="0" err="1"/>
              <a:t>where</a:t>
            </a:r>
            <a:r>
              <a:rPr lang="de-DE" dirty="0"/>
              <a:t> </a:t>
            </a:r>
            <a:r>
              <a:rPr lang="de-DE" dirty="0" err="1"/>
              <a:t>there</a:t>
            </a:r>
            <a:r>
              <a:rPr lang="de-DE" dirty="0"/>
              <a:t> </a:t>
            </a:r>
            <a:r>
              <a:rPr lang="de-DE" dirty="0" err="1"/>
              <a:t>is</a:t>
            </a:r>
            <a:r>
              <a:rPr lang="de-DE" dirty="0"/>
              <a:t> </a:t>
            </a:r>
            <a:r>
              <a:rPr lang="de-DE" dirty="0" err="1"/>
              <a:t>sufficient</a:t>
            </a:r>
            <a:r>
              <a:rPr lang="de-DE" dirty="0"/>
              <a:t> </a:t>
            </a:r>
            <a:r>
              <a:rPr lang="de-DE" b="1" dirty="0" err="1"/>
              <a:t>heat-demand</a:t>
            </a:r>
            <a:r>
              <a:rPr lang="de-DE" b="1" dirty="0"/>
              <a:t> </a:t>
            </a:r>
            <a:r>
              <a:rPr lang="de-DE" b="1" dirty="0" err="1"/>
              <a:t>density</a:t>
            </a:r>
            <a:r>
              <a:rPr lang="de-DE" dirty="0"/>
              <a:t>, </a:t>
            </a:r>
            <a:r>
              <a:rPr lang="de-DE" dirty="0" err="1"/>
              <a:t>suitable</a:t>
            </a:r>
            <a:r>
              <a:rPr lang="de-DE" dirty="0"/>
              <a:t> </a:t>
            </a:r>
            <a:r>
              <a:rPr lang="de-DE" dirty="0" err="1"/>
              <a:t>heat</a:t>
            </a:r>
            <a:r>
              <a:rPr lang="de-DE" dirty="0"/>
              <a:t> </a:t>
            </a:r>
            <a:r>
              <a:rPr lang="de-DE" dirty="0" err="1"/>
              <a:t>sources</a:t>
            </a:r>
            <a:r>
              <a:rPr lang="de-DE" dirty="0"/>
              <a:t> and a </a:t>
            </a:r>
            <a:r>
              <a:rPr lang="de-DE" dirty="0" err="1"/>
              <a:t>long</a:t>
            </a:r>
            <a:r>
              <a:rPr lang="de-DE" dirty="0"/>
              <a:t>-term </a:t>
            </a:r>
            <a:r>
              <a:rPr lang="de-DE" dirty="0" err="1"/>
              <a:t>case</a:t>
            </a:r>
            <a:r>
              <a:rPr lang="de-DE" dirty="0"/>
              <a:t> </a:t>
            </a:r>
            <a:r>
              <a:rPr lang="de-DE" dirty="0" err="1"/>
              <a:t>for</a:t>
            </a:r>
            <a:r>
              <a:rPr lang="de-DE" dirty="0"/>
              <a:t> </a:t>
            </a:r>
            <a:r>
              <a:rPr lang="de-DE" dirty="0" err="1"/>
              <a:t>shared</a:t>
            </a:r>
            <a:r>
              <a:rPr lang="de-DE" dirty="0"/>
              <a:t> </a:t>
            </a:r>
            <a:r>
              <a:rPr lang="de-DE" dirty="0" err="1"/>
              <a:t>infrastructure</a:t>
            </a:r>
            <a:r>
              <a:rPr lang="de-DE" dirty="0"/>
              <a:t>.</a:t>
            </a:r>
          </a:p>
          <a:p>
            <a:r>
              <a:rPr lang="en-US" dirty="0"/>
              <a:t>District energy systems may also include district cooling.</a:t>
            </a:r>
            <a:endParaRPr lang="de-DE" b="1" dirty="0"/>
          </a:p>
        </p:txBody>
      </p:sp>
      <p:sp>
        <p:nvSpPr>
          <p:cNvPr id="12" name="Text Placeholder 2">
            <a:extLst>
              <a:ext uri="{FF2B5EF4-FFF2-40B4-BE49-F238E27FC236}">
                <a16:creationId xmlns:a16="http://schemas.microsoft.com/office/drawing/2014/main" id="{8EBA42FF-877E-9FFD-1E16-CFE9E2FBDF91}"/>
              </a:ext>
            </a:extLst>
          </p:cNvPr>
          <p:cNvSpPr txBox="1">
            <a:spLocks/>
          </p:cNvSpPr>
          <p:nvPr/>
        </p:nvSpPr>
        <p:spPr>
          <a:xfrm>
            <a:off x="9063255" y="4537206"/>
            <a:ext cx="2858321" cy="353689"/>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marL="285750" indent="-285750">
              <a:buFont typeface="Wingdings" panose="05000000000000000000" pitchFamily="2" charset="2"/>
              <a:buChar char="v"/>
            </a:pPr>
            <a:r>
              <a:rPr lang="en-US" sz="1200" dirty="0"/>
              <a:t>ASHRAE, 2013, District heating guide </a:t>
            </a:r>
            <a:endParaRPr lang="de-DE" sz="1200" dirty="0"/>
          </a:p>
        </p:txBody>
      </p:sp>
    </p:spTree>
    <p:extLst>
      <p:ext uri="{BB962C8B-B14F-4D97-AF65-F5344CB8AC3E}">
        <p14:creationId xmlns:p14="http://schemas.microsoft.com/office/powerpoint/2010/main" val="1413774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FA50BC-C787-52AD-ECCD-01ACFA9DA23E}"/>
              </a:ext>
            </a:extLst>
          </p:cNvPr>
          <p:cNvSpPr>
            <a:spLocks noGrp="1"/>
          </p:cNvSpPr>
          <p:nvPr>
            <p:ph type="body" sz="quarter" idx="30"/>
          </p:nvPr>
        </p:nvSpPr>
        <p:spPr/>
        <p:txBody>
          <a:bodyPr/>
          <a:lstStyle/>
          <a:p>
            <a:r>
              <a:rPr lang="en-US" sz="3200" dirty="0"/>
              <a:t>There are around 6000 district heating networks </a:t>
            </a:r>
            <a:br>
              <a:rPr lang="en-US" sz="3200" dirty="0"/>
            </a:br>
            <a:r>
              <a:rPr lang="en-US" sz="3200" dirty="0"/>
              <a:t>in the European Union</a:t>
            </a:r>
            <a:endParaRPr lang="de-DE" sz="3200" dirty="0"/>
          </a:p>
        </p:txBody>
      </p:sp>
      <p:sp>
        <p:nvSpPr>
          <p:cNvPr id="3" name="Text Placeholder 2">
            <a:extLst>
              <a:ext uri="{FF2B5EF4-FFF2-40B4-BE49-F238E27FC236}">
                <a16:creationId xmlns:a16="http://schemas.microsoft.com/office/drawing/2014/main" id="{619709FE-ABB8-19AA-3402-631F160D6477}"/>
              </a:ext>
            </a:extLst>
          </p:cNvPr>
          <p:cNvSpPr>
            <a:spLocks noGrp="1"/>
          </p:cNvSpPr>
          <p:nvPr>
            <p:ph type="body" sz="quarter" idx="48"/>
          </p:nvPr>
        </p:nvSpPr>
        <p:spPr>
          <a:xfrm>
            <a:off x="854282" y="2056164"/>
            <a:ext cx="10483429" cy="3133674"/>
          </a:xfrm>
        </p:spPr>
        <p:txBody>
          <a:bodyPr/>
          <a:lstStyle/>
          <a:p>
            <a:r>
              <a:rPr lang="en-US" dirty="0"/>
              <a:t>providing approximately 11 – 12 % of the total heat demand. </a:t>
            </a:r>
          </a:p>
          <a:p>
            <a:r>
              <a:rPr lang="en-US" dirty="0"/>
              <a:t>Some countries don’t have district heating at all, </a:t>
            </a:r>
          </a:p>
          <a:p>
            <a:r>
              <a:rPr lang="en-US" dirty="0"/>
              <a:t>but some provide more than 50 % of heat energy by this system.</a:t>
            </a:r>
          </a:p>
          <a:p>
            <a:endParaRPr lang="en-US" dirty="0"/>
          </a:p>
          <a:p>
            <a:r>
              <a:rPr lang="en-US" dirty="0"/>
              <a:t>District heating systems are being proposed as </a:t>
            </a:r>
            <a:r>
              <a:rPr lang="en-US" b="1" dirty="0"/>
              <a:t>the future solution </a:t>
            </a:r>
          </a:p>
          <a:p>
            <a:r>
              <a:rPr lang="en-US" dirty="0"/>
              <a:t>for urban heating in Europe with </a:t>
            </a:r>
            <a:r>
              <a:rPr lang="en-US" b="1" dirty="0"/>
              <a:t>high potential</a:t>
            </a:r>
            <a:r>
              <a:rPr lang="en-US" dirty="0"/>
              <a:t> to boost </a:t>
            </a:r>
          </a:p>
          <a:p>
            <a:r>
              <a:rPr lang="en-US" dirty="0"/>
              <a:t>the integration of </a:t>
            </a:r>
            <a:r>
              <a:rPr lang="en-US" b="1" dirty="0"/>
              <a:t>renewable energy</a:t>
            </a:r>
            <a:r>
              <a:rPr lang="en-US" dirty="0"/>
              <a:t> in the heating sector. </a:t>
            </a:r>
          </a:p>
        </p:txBody>
      </p:sp>
      <p:sp>
        <p:nvSpPr>
          <p:cNvPr id="4" name="Text Placeholder 2">
            <a:extLst>
              <a:ext uri="{FF2B5EF4-FFF2-40B4-BE49-F238E27FC236}">
                <a16:creationId xmlns:a16="http://schemas.microsoft.com/office/drawing/2014/main" id="{114A29FB-FEE0-EAF6-09A8-76BA2ED4F2DD}"/>
              </a:ext>
            </a:extLst>
          </p:cNvPr>
          <p:cNvSpPr txBox="1">
            <a:spLocks/>
          </p:cNvSpPr>
          <p:nvPr/>
        </p:nvSpPr>
        <p:spPr>
          <a:xfrm>
            <a:off x="854280" y="5565483"/>
            <a:ext cx="10296457" cy="1003367"/>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marL="285750" indent="-285750">
              <a:buFont typeface="Wingdings" panose="05000000000000000000" pitchFamily="2" charset="2"/>
              <a:buChar char="v"/>
            </a:pPr>
            <a:r>
              <a:rPr lang="en-US" sz="1200" dirty="0"/>
              <a:t>Statistical survey by </a:t>
            </a:r>
            <a:r>
              <a:rPr lang="en-US" sz="1200" dirty="0" err="1"/>
              <a:t>Euroheat</a:t>
            </a:r>
            <a:r>
              <a:rPr lang="en-US" sz="1200" dirty="0"/>
              <a:t> &amp; Power on the district heating and cooling sector</a:t>
            </a:r>
          </a:p>
          <a:p>
            <a:pPr marL="285750" indent="-285750">
              <a:buFont typeface="Wingdings" panose="05000000000000000000" pitchFamily="2" charset="2"/>
              <a:buChar char="v"/>
            </a:pPr>
            <a:r>
              <a:rPr lang="en-US" sz="1200" dirty="0"/>
              <a:t>Buffa, S., </a:t>
            </a:r>
            <a:r>
              <a:rPr lang="en-US" sz="1200" dirty="0" err="1"/>
              <a:t>Cozzini</a:t>
            </a:r>
            <a:r>
              <a:rPr lang="en-US" sz="1200" dirty="0"/>
              <a:t>, M., D’Antoni, M., </a:t>
            </a:r>
            <a:r>
              <a:rPr lang="en-US" sz="1200" dirty="0" err="1"/>
              <a:t>Baratieri</a:t>
            </a:r>
            <a:r>
              <a:rPr lang="en-US" sz="1200" dirty="0"/>
              <a:t>, M., &amp; Fedrizzi, R. (2019). 5th generation district heating and cooling systems: A review of existing cases in Europe. Renewable and Sustainable Energy Reviews, 104, 504–522. </a:t>
            </a:r>
            <a:r>
              <a:rPr lang="en-US" sz="1200" dirty="0">
                <a:hlinkClick r:id="rId2"/>
              </a:rPr>
              <a:t>https://doi.org/10.1016/j.rser.2018.12.059</a:t>
            </a:r>
            <a:endParaRPr lang="en-US" sz="1200" dirty="0"/>
          </a:p>
          <a:p>
            <a:pPr marL="285750" indent="-285750">
              <a:buFont typeface="Wingdings" panose="05000000000000000000" pitchFamily="2" charset="2"/>
              <a:buChar char="v"/>
            </a:pPr>
            <a:r>
              <a:rPr lang="en-US" sz="1200" dirty="0"/>
              <a:t>Werner, S. (2017). International review of district heating and cooling. Energy, 137, 617–631. </a:t>
            </a:r>
            <a:r>
              <a:rPr lang="en-US" sz="1200" dirty="0">
                <a:hlinkClick r:id="rId3"/>
              </a:rPr>
              <a:t>https://doi.org/10.1016/j.energy.2017.04.045</a:t>
            </a:r>
            <a:endParaRPr lang="de-DE" sz="1200" dirty="0"/>
          </a:p>
          <a:p>
            <a:pPr marL="285750" indent="-285750">
              <a:buFont typeface="Wingdings" panose="05000000000000000000" pitchFamily="2" charset="2"/>
              <a:buChar char="v"/>
            </a:pPr>
            <a:endParaRPr lang="en-US" sz="1200" dirty="0"/>
          </a:p>
        </p:txBody>
      </p:sp>
    </p:spTree>
    <p:extLst>
      <p:ext uri="{BB962C8B-B14F-4D97-AF65-F5344CB8AC3E}">
        <p14:creationId xmlns:p14="http://schemas.microsoft.com/office/powerpoint/2010/main" val="1529698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60A1560-D44E-8543-FD19-4F7D9F3C60C4}"/>
              </a:ext>
            </a:extLst>
          </p:cNvPr>
          <p:cNvSpPr>
            <a:spLocks noGrp="1"/>
          </p:cNvSpPr>
          <p:nvPr>
            <p:ph type="body" sz="quarter" idx="30"/>
          </p:nvPr>
        </p:nvSpPr>
        <p:spPr/>
        <p:txBody>
          <a:bodyPr/>
          <a:lstStyle/>
          <a:p>
            <a:r>
              <a:rPr lang="en-US" sz="3200" dirty="0"/>
              <a:t>Decarbonizing the heating and cooling sector is crucial for advancing the energy transition – a priority recognized by the European Green Deal and the 'Fit for 55' package. </a:t>
            </a:r>
          </a:p>
          <a:p>
            <a:endParaRPr lang="de-DE" sz="3200" dirty="0"/>
          </a:p>
        </p:txBody>
      </p:sp>
      <p:sp>
        <p:nvSpPr>
          <p:cNvPr id="3" name="Text Placeholder 2">
            <a:extLst>
              <a:ext uri="{FF2B5EF4-FFF2-40B4-BE49-F238E27FC236}">
                <a16:creationId xmlns:a16="http://schemas.microsoft.com/office/drawing/2014/main" id="{3315EA9E-A0D6-23E7-73EB-B89BBD4E3036}"/>
              </a:ext>
            </a:extLst>
          </p:cNvPr>
          <p:cNvSpPr>
            <a:spLocks noGrp="1"/>
          </p:cNvSpPr>
          <p:nvPr>
            <p:ph type="body" sz="quarter" idx="48"/>
          </p:nvPr>
        </p:nvSpPr>
        <p:spPr>
          <a:xfrm>
            <a:off x="854282" y="2629518"/>
            <a:ext cx="10483429" cy="3069418"/>
          </a:xfrm>
        </p:spPr>
        <p:txBody>
          <a:bodyPr/>
          <a:lstStyle/>
          <a:p>
            <a:r>
              <a:rPr lang="en-US" dirty="0"/>
              <a:t>Increasing the </a:t>
            </a:r>
            <a:r>
              <a:rPr lang="en-US" b="1" dirty="0"/>
              <a:t>share of renewables</a:t>
            </a:r>
            <a:r>
              <a:rPr lang="en-US" dirty="0"/>
              <a:t> in this sector is essential to achieving energy and climate targets cost-effectively. </a:t>
            </a:r>
          </a:p>
          <a:p>
            <a:endParaRPr lang="en-US" dirty="0"/>
          </a:p>
          <a:p>
            <a:r>
              <a:rPr lang="en-US" dirty="0"/>
              <a:t>According to the EU Strategy on Heating and Cooling, this involves renovating </a:t>
            </a:r>
            <a:br>
              <a:rPr lang="en-US" dirty="0"/>
            </a:br>
            <a:r>
              <a:rPr lang="en-US" dirty="0"/>
              <a:t>the existing building stock, improving energy efficiency, and integrating renewable energy sources, supported by decarbonized electricity and </a:t>
            </a:r>
            <a:r>
              <a:rPr lang="en-US" b="1" dirty="0"/>
              <a:t>district heating</a:t>
            </a:r>
            <a:r>
              <a:rPr lang="en-US" dirty="0"/>
              <a:t>.</a:t>
            </a:r>
            <a:endParaRPr lang="de-DE" dirty="0"/>
          </a:p>
          <a:p>
            <a:endParaRPr lang="de-DE" dirty="0"/>
          </a:p>
        </p:txBody>
      </p:sp>
      <p:sp>
        <p:nvSpPr>
          <p:cNvPr id="4" name="Text Placeholder 2">
            <a:extLst>
              <a:ext uri="{FF2B5EF4-FFF2-40B4-BE49-F238E27FC236}">
                <a16:creationId xmlns:a16="http://schemas.microsoft.com/office/drawing/2014/main" id="{18F6BA85-FB12-9BAF-85A6-ADBEF329D021}"/>
              </a:ext>
            </a:extLst>
          </p:cNvPr>
          <p:cNvSpPr txBox="1">
            <a:spLocks/>
          </p:cNvSpPr>
          <p:nvPr/>
        </p:nvSpPr>
        <p:spPr>
          <a:xfrm>
            <a:off x="854280" y="5753100"/>
            <a:ext cx="10296457" cy="904719"/>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marL="285750" indent="-285750">
              <a:buFont typeface="Wingdings" panose="05000000000000000000" pitchFamily="2" charset="2"/>
              <a:buChar char="v"/>
            </a:pPr>
            <a:r>
              <a:rPr lang="en-US" sz="1200" dirty="0"/>
              <a:t>The European Green Deal. </a:t>
            </a:r>
            <a:r>
              <a:rPr lang="en-US" sz="1200" dirty="0">
                <a:hlinkClick r:id="rId2"/>
              </a:rPr>
              <a:t>https://commission.europa.eu/strategy-and-policy/priorities-2019-2024/european-green-deal_en</a:t>
            </a:r>
            <a:endParaRPr lang="en-US" sz="1200" dirty="0"/>
          </a:p>
          <a:p>
            <a:pPr marL="285750" indent="-285750">
              <a:buFont typeface="Wingdings" panose="05000000000000000000" pitchFamily="2" charset="2"/>
              <a:buChar char="v"/>
            </a:pPr>
            <a:r>
              <a:rPr lang="en-US" sz="1200" dirty="0"/>
              <a:t>Fit for 55: Delivering on the proposals. </a:t>
            </a:r>
            <a:r>
              <a:rPr lang="en-US" sz="1200" dirty="0">
                <a:hlinkClick r:id="rId3"/>
              </a:rPr>
              <a:t>https://commission.europa.eu/topics/climate-action/delivering-european-green-deal/fit-55-delivering-proposals_en</a:t>
            </a:r>
            <a:endParaRPr lang="en-US" sz="1200" dirty="0"/>
          </a:p>
          <a:p>
            <a:pPr marL="285750" indent="-285750">
              <a:buFont typeface="Wingdings" panose="05000000000000000000" pitchFamily="2" charset="2"/>
              <a:buChar char="v"/>
            </a:pPr>
            <a:r>
              <a:rPr lang="en-US" sz="1200" dirty="0"/>
              <a:t>EU Heating and Cooling Strategy. </a:t>
            </a:r>
            <a:r>
              <a:rPr lang="en-US" sz="1200" dirty="0">
                <a:hlinkClick r:id="rId4"/>
              </a:rPr>
              <a:t>https://energy.ec.europa.eu/topics/energy-efficiency/heating-and-cooling_en</a:t>
            </a:r>
            <a:endParaRPr lang="en-US" sz="1200" dirty="0"/>
          </a:p>
          <a:p>
            <a:pPr marL="285750" indent="-285750">
              <a:buFont typeface="Wingdings" panose="05000000000000000000" pitchFamily="2" charset="2"/>
              <a:buChar char="v"/>
            </a:pPr>
            <a:r>
              <a:rPr lang="en-US" sz="1200" dirty="0"/>
              <a:t>EUR-Lex - 52016DC0051. </a:t>
            </a:r>
            <a:r>
              <a:rPr lang="en-US" sz="1200" dirty="0">
                <a:hlinkClick r:id="rId5"/>
              </a:rPr>
              <a:t>https://eur-lex.europa.eu/legal-content/EN/TXT/?qid=1575551754568&amp;uri=CELEX:52016DC0051</a:t>
            </a:r>
            <a:endParaRPr lang="en-US" sz="1200" dirty="0"/>
          </a:p>
          <a:p>
            <a:endParaRPr lang="de-DE" sz="1200" dirty="0"/>
          </a:p>
        </p:txBody>
      </p:sp>
    </p:spTree>
    <p:extLst>
      <p:ext uri="{BB962C8B-B14F-4D97-AF65-F5344CB8AC3E}">
        <p14:creationId xmlns:p14="http://schemas.microsoft.com/office/powerpoint/2010/main" val="659832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DB43A6-D69D-FFE2-A45C-BEFA5ADE4694}"/>
              </a:ext>
            </a:extLst>
          </p:cNvPr>
          <p:cNvSpPr>
            <a:spLocks noGrp="1"/>
          </p:cNvSpPr>
          <p:nvPr>
            <p:ph type="body" sz="quarter" idx="30"/>
          </p:nvPr>
        </p:nvSpPr>
        <p:spPr/>
        <p:txBody>
          <a:bodyPr/>
          <a:lstStyle/>
          <a:p>
            <a:r>
              <a:rPr lang="de-DE" dirty="0"/>
              <a:t>Why </a:t>
            </a:r>
            <a:r>
              <a:rPr lang="de-DE" dirty="0" err="1"/>
              <a:t>lower-temperature</a:t>
            </a:r>
            <a:r>
              <a:rPr lang="de-DE" dirty="0"/>
              <a:t> </a:t>
            </a:r>
            <a:r>
              <a:rPr lang="de-DE" dirty="0" err="1"/>
              <a:t>heat</a:t>
            </a:r>
            <a:r>
              <a:rPr lang="de-DE" dirty="0"/>
              <a:t> </a:t>
            </a:r>
            <a:r>
              <a:rPr lang="de-DE" dirty="0" err="1"/>
              <a:t>networks</a:t>
            </a:r>
            <a:r>
              <a:rPr lang="de-DE" dirty="0"/>
              <a:t> matter</a:t>
            </a:r>
          </a:p>
        </p:txBody>
      </p:sp>
      <p:sp>
        <p:nvSpPr>
          <p:cNvPr id="3" name="Text Placeholder 2">
            <a:extLst>
              <a:ext uri="{FF2B5EF4-FFF2-40B4-BE49-F238E27FC236}">
                <a16:creationId xmlns:a16="http://schemas.microsoft.com/office/drawing/2014/main" id="{36283F22-C4B1-C22A-D241-10D5DCA4CCFA}"/>
              </a:ext>
            </a:extLst>
          </p:cNvPr>
          <p:cNvSpPr>
            <a:spLocks noGrp="1"/>
          </p:cNvSpPr>
          <p:nvPr>
            <p:ph type="body" sz="quarter" idx="48"/>
          </p:nvPr>
        </p:nvSpPr>
        <p:spPr/>
        <p:txBody>
          <a:bodyPr/>
          <a:lstStyle/>
          <a:p>
            <a:r>
              <a:rPr lang="de-DE" b="1" dirty="0" err="1"/>
              <a:t>Heating</a:t>
            </a:r>
            <a:r>
              <a:rPr lang="de-DE" b="1" dirty="0"/>
              <a:t> and </a:t>
            </a:r>
            <a:r>
              <a:rPr lang="de-DE" b="1" dirty="0" err="1"/>
              <a:t>cooling</a:t>
            </a:r>
            <a:r>
              <a:rPr lang="de-DE" b="1" dirty="0"/>
              <a:t> </a:t>
            </a:r>
            <a:r>
              <a:rPr lang="de-DE" b="1" dirty="0" err="1"/>
              <a:t>can</a:t>
            </a:r>
            <a:r>
              <a:rPr lang="de-DE" b="1" dirty="0"/>
              <a:t> </a:t>
            </a:r>
            <a:r>
              <a:rPr lang="de-DE" b="1" dirty="0" err="1"/>
              <a:t>be</a:t>
            </a:r>
            <a:r>
              <a:rPr lang="de-DE" b="1" dirty="0"/>
              <a:t> </a:t>
            </a:r>
            <a:r>
              <a:rPr lang="de-DE" b="1" dirty="0" err="1"/>
              <a:t>decarbonised</a:t>
            </a:r>
            <a:r>
              <a:rPr lang="de-DE" b="1" dirty="0"/>
              <a:t> </a:t>
            </a:r>
            <a:r>
              <a:rPr lang="de-DE" b="1" dirty="0" err="1"/>
              <a:t>through</a:t>
            </a:r>
            <a:r>
              <a:rPr lang="de-DE" b="1" dirty="0"/>
              <a:t> a </a:t>
            </a:r>
            <a:r>
              <a:rPr lang="de-DE" b="1" dirty="0" err="1"/>
              <a:t>combination</a:t>
            </a:r>
            <a:r>
              <a:rPr lang="de-DE" b="1" dirty="0"/>
              <a:t> </a:t>
            </a:r>
            <a:r>
              <a:rPr lang="de-DE" b="1" dirty="0" err="1"/>
              <a:t>of</a:t>
            </a:r>
            <a:r>
              <a:rPr lang="de-DE" b="1" dirty="0"/>
              <a:t>:</a:t>
            </a:r>
          </a:p>
          <a:p>
            <a:pPr marL="342900" indent="-342900">
              <a:buFont typeface="Arial" panose="020B0604020202020204" pitchFamily="34" charset="0"/>
              <a:buChar char="•"/>
            </a:pPr>
            <a:r>
              <a:rPr lang="de-DE" dirty="0" err="1"/>
              <a:t>lower</a:t>
            </a:r>
            <a:r>
              <a:rPr lang="de-DE" dirty="0"/>
              <a:t> </a:t>
            </a:r>
            <a:r>
              <a:rPr lang="de-DE" dirty="0" err="1"/>
              <a:t>building</a:t>
            </a:r>
            <a:r>
              <a:rPr lang="de-DE" dirty="0"/>
              <a:t> </a:t>
            </a:r>
            <a:r>
              <a:rPr lang="de-DE" dirty="0" err="1"/>
              <a:t>heat</a:t>
            </a:r>
            <a:r>
              <a:rPr lang="de-DE" dirty="0"/>
              <a:t> </a:t>
            </a:r>
            <a:r>
              <a:rPr lang="de-DE" dirty="0" err="1"/>
              <a:t>demand</a:t>
            </a:r>
            <a:r>
              <a:rPr lang="de-DE" dirty="0"/>
              <a:t>; </a:t>
            </a:r>
          </a:p>
          <a:p>
            <a:pPr marL="342900" indent="-342900">
              <a:buFont typeface="Arial" panose="020B0604020202020204" pitchFamily="34" charset="0"/>
              <a:buChar char="•"/>
            </a:pPr>
            <a:r>
              <a:rPr lang="de-DE" dirty="0" err="1"/>
              <a:t>efficient</a:t>
            </a:r>
            <a:r>
              <a:rPr lang="de-DE" dirty="0"/>
              <a:t> </a:t>
            </a:r>
            <a:r>
              <a:rPr lang="de-DE" dirty="0" err="1"/>
              <a:t>distribution</a:t>
            </a:r>
            <a:r>
              <a:rPr lang="de-DE" dirty="0"/>
              <a:t>; </a:t>
            </a:r>
          </a:p>
          <a:p>
            <a:pPr marL="342900" indent="-342900">
              <a:buFont typeface="Arial" panose="020B0604020202020204" pitchFamily="34" charset="0"/>
              <a:buChar char="•"/>
            </a:pPr>
            <a:r>
              <a:rPr lang="de-DE" dirty="0" err="1"/>
              <a:t>renewable</a:t>
            </a:r>
            <a:r>
              <a:rPr lang="de-DE" dirty="0"/>
              <a:t> and </a:t>
            </a:r>
            <a:r>
              <a:rPr lang="de-DE" dirty="0" err="1"/>
              <a:t>recovered</a:t>
            </a:r>
            <a:r>
              <a:rPr lang="de-DE" dirty="0"/>
              <a:t> </a:t>
            </a:r>
            <a:r>
              <a:rPr lang="de-DE" dirty="0" err="1"/>
              <a:t>heat</a:t>
            </a:r>
            <a:r>
              <a:rPr lang="de-DE" dirty="0"/>
              <a:t>; </a:t>
            </a:r>
          </a:p>
          <a:p>
            <a:pPr marL="342900" indent="-342900">
              <a:buFont typeface="Arial" panose="020B0604020202020204" pitchFamily="34" charset="0"/>
              <a:buChar char="•"/>
            </a:pPr>
            <a:r>
              <a:rPr lang="de-DE" dirty="0" err="1"/>
              <a:t>increasingly</a:t>
            </a:r>
            <a:r>
              <a:rPr lang="de-DE" dirty="0"/>
              <a:t> </a:t>
            </a:r>
            <a:r>
              <a:rPr lang="de-DE" dirty="0" err="1"/>
              <a:t>low-carbon</a:t>
            </a:r>
            <a:r>
              <a:rPr lang="de-DE" dirty="0"/>
              <a:t> </a:t>
            </a:r>
            <a:r>
              <a:rPr lang="de-DE" dirty="0" err="1"/>
              <a:t>electricity</a:t>
            </a:r>
            <a:r>
              <a:rPr lang="de-DE" dirty="0"/>
              <a:t>; </a:t>
            </a:r>
          </a:p>
          <a:p>
            <a:pPr marL="342900" indent="-342900">
              <a:buFont typeface="Arial" panose="020B0604020202020204" pitchFamily="34" charset="0"/>
              <a:buChar char="•"/>
            </a:pPr>
            <a:r>
              <a:rPr lang="de-DE" dirty="0"/>
              <a:t>flexible </a:t>
            </a:r>
            <a:r>
              <a:rPr lang="de-DE" dirty="0" err="1"/>
              <a:t>heat</a:t>
            </a:r>
            <a:r>
              <a:rPr lang="de-DE" dirty="0"/>
              <a:t> </a:t>
            </a:r>
            <a:r>
              <a:rPr lang="de-DE" dirty="0" err="1"/>
              <a:t>pumps</a:t>
            </a:r>
            <a:r>
              <a:rPr lang="de-DE" dirty="0"/>
              <a:t> and thermal </a:t>
            </a:r>
            <a:r>
              <a:rPr lang="de-DE" dirty="0" err="1"/>
              <a:t>storage</a:t>
            </a:r>
            <a:r>
              <a:rPr lang="de-DE" dirty="0"/>
              <a:t>. </a:t>
            </a:r>
          </a:p>
          <a:p>
            <a:endParaRPr lang="de-DE" b="1" dirty="0"/>
          </a:p>
          <a:p>
            <a:r>
              <a:rPr lang="de-DE" b="1" dirty="0"/>
              <a:t>Lower network </a:t>
            </a:r>
            <a:r>
              <a:rPr lang="de-DE" b="1" dirty="0" err="1"/>
              <a:t>temperatures</a:t>
            </a:r>
            <a:r>
              <a:rPr lang="de-DE" b="1" dirty="0"/>
              <a:t> </a:t>
            </a:r>
            <a:r>
              <a:rPr lang="de-DE" b="1" dirty="0" err="1"/>
              <a:t>help</a:t>
            </a:r>
            <a:r>
              <a:rPr lang="de-DE" b="1" dirty="0"/>
              <a:t> </a:t>
            </a:r>
            <a:r>
              <a:rPr lang="de-DE" b="1" dirty="0" err="1"/>
              <a:t>because</a:t>
            </a:r>
            <a:r>
              <a:rPr lang="de-DE" b="1" dirty="0"/>
              <a:t> </a:t>
            </a:r>
            <a:r>
              <a:rPr lang="de-DE" b="1" dirty="0" err="1"/>
              <a:t>they</a:t>
            </a:r>
            <a:r>
              <a:rPr lang="de-DE" b="1" dirty="0"/>
              <a:t>:</a:t>
            </a:r>
            <a:endParaRPr lang="de-DE" dirty="0"/>
          </a:p>
          <a:p>
            <a:pPr marL="342900" indent="-342900">
              <a:buFont typeface="Arial" panose="020B0604020202020204" pitchFamily="34" charset="0"/>
              <a:buChar char="•"/>
            </a:pPr>
            <a:r>
              <a:rPr lang="de-DE" dirty="0" err="1"/>
              <a:t>reduce</a:t>
            </a:r>
            <a:r>
              <a:rPr lang="de-DE" dirty="0"/>
              <a:t> </a:t>
            </a:r>
            <a:r>
              <a:rPr lang="de-DE" dirty="0" err="1"/>
              <a:t>distribution</a:t>
            </a:r>
            <a:r>
              <a:rPr lang="de-DE" dirty="0"/>
              <a:t> </a:t>
            </a:r>
            <a:r>
              <a:rPr lang="de-DE" dirty="0" err="1"/>
              <a:t>heat</a:t>
            </a:r>
            <a:r>
              <a:rPr lang="de-DE" dirty="0"/>
              <a:t> </a:t>
            </a:r>
            <a:r>
              <a:rPr lang="de-DE" dirty="0" err="1"/>
              <a:t>losses</a:t>
            </a:r>
            <a:r>
              <a:rPr lang="de-DE" dirty="0"/>
              <a:t>; </a:t>
            </a:r>
          </a:p>
          <a:p>
            <a:pPr marL="342900" indent="-342900">
              <a:buFont typeface="Arial" panose="020B0604020202020204" pitchFamily="34" charset="0"/>
              <a:buChar char="•"/>
            </a:pPr>
            <a:r>
              <a:rPr lang="de-DE" dirty="0" err="1"/>
              <a:t>improve</a:t>
            </a:r>
            <a:r>
              <a:rPr lang="de-DE" dirty="0"/>
              <a:t> </a:t>
            </a:r>
            <a:r>
              <a:rPr lang="de-DE" dirty="0" err="1"/>
              <a:t>the</a:t>
            </a:r>
            <a:r>
              <a:rPr lang="de-DE" dirty="0"/>
              <a:t> </a:t>
            </a:r>
            <a:r>
              <a:rPr lang="de-DE" dirty="0" err="1"/>
              <a:t>efficiency</a:t>
            </a:r>
            <a:r>
              <a:rPr lang="de-DE" dirty="0"/>
              <a:t> </a:t>
            </a:r>
            <a:r>
              <a:rPr lang="de-DE" dirty="0" err="1"/>
              <a:t>of</a:t>
            </a:r>
            <a:r>
              <a:rPr lang="de-DE" dirty="0"/>
              <a:t> </a:t>
            </a:r>
            <a:r>
              <a:rPr lang="de-DE" dirty="0" err="1"/>
              <a:t>many</a:t>
            </a:r>
            <a:r>
              <a:rPr lang="de-DE" dirty="0"/>
              <a:t> </a:t>
            </a:r>
            <a:r>
              <a:rPr lang="de-DE" dirty="0" err="1"/>
              <a:t>heat</a:t>
            </a:r>
            <a:r>
              <a:rPr lang="de-DE" dirty="0"/>
              <a:t> </a:t>
            </a:r>
            <a:r>
              <a:rPr lang="de-DE" dirty="0" err="1"/>
              <a:t>sources</a:t>
            </a:r>
            <a:r>
              <a:rPr lang="de-DE" dirty="0"/>
              <a:t> and </a:t>
            </a:r>
            <a:r>
              <a:rPr lang="de-DE" dirty="0" err="1"/>
              <a:t>heat</a:t>
            </a:r>
            <a:r>
              <a:rPr lang="de-DE" dirty="0"/>
              <a:t> </a:t>
            </a:r>
            <a:r>
              <a:rPr lang="de-DE" dirty="0" err="1"/>
              <a:t>pumps</a:t>
            </a:r>
            <a:r>
              <a:rPr lang="de-DE" dirty="0"/>
              <a:t>; </a:t>
            </a:r>
          </a:p>
          <a:p>
            <a:pPr marL="342900" indent="-342900">
              <a:buFont typeface="Arial" panose="020B0604020202020204" pitchFamily="34" charset="0"/>
              <a:buChar char="•"/>
            </a:pPr>
            <a:r>
              <a:rPr lang="de-DE" dirty="0" err="1"/>
              <a:t>make</a:t>
            </a:r>
            <a:r>
              <a:rPr lang="de-DE" dirty="0"/>
              <a:t> </a:t>
            </a:r>
            <a:r>
              <a:rPr lang="de-DE" dirty="0" err="1"/>
              <a:t>lower</a:t>
            </a:r>
            <a:r>
              <a:rPr lang="de-DE" dirty="0"/>
              <a:t>-grade </a:t>
            </a:r>
            <a:r>
              <a:rPr lang="de-DE" dirty="0" err="1"/>
              <a:t>renewable</a:t>
            </a:r>
            <a:r>
              <a:rPr lang="de-DE" dirty="0"/>
              <a:t> and </a:t>
            </a:r>
            <a:r>
              <a:rPr lang="de-DE" dirty="0" err="1"/>
              <a:t>surplus</a:t>
            </a:r>
            <a:r>
              <a:rPr lang="de-DE" dirty="0"/>
              <a:t> </a:t>
            </a:r>
            <a:r>
              <a:rPr lang="de-DE" dirty="0" err="1"/>
              <a:t>heat</a:t>
            </a:r>
            <a:r>
              <a:rPr lang="de-DE" dirty="0"/>
              <a:t> </a:t>
            </a:r>
            <a:r>
              <a:rPr lang="de-DE" dirty="0" err="1"/>
              <a:t>easier</a:t>
            </a:r>
            <a:r>
              <a:rPr lang="de-DE" dirty="0"/>
              <a:t> </a:t>
            </a:r>
            <a:r>
              <a:rPr lang="de-DE" dirty="0" err="1"/>
              <a:t>to</a:t>
            </a:r>
            <a:r>
              <a:rPr lang="de-DE" dirty="0"/>
              <a:t> </a:t>
            </a:r>
            <a:r>
              <a:rPr lang="de-DE" dirty="0" err="1"/>
              <a:t>use</a:t>
            </a:r>
            <a:r>
              <a:rPr lang="de-DE" dirty="0"/>
              <a:t>.</a:t>
            </a:r>
          </a:p>
          <a:p>
            <a:endParaRPr lang="de-DE" dirty="0"/>
          </a:p>
        </p:txBody>
      </p:sp>
    </p:spTree>
    <p:extLst>
      <p:ext uri="{BB962C8B-B14F-4D97-AF65-F5344CB8AC3E}">
        <p14:creationId xmlns:p14="http://schemas.microsoft.com/office/powerpoint/2010/main" val="894849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5EE5EC-E1D1-8214-D0C8-13DBB87B3F70}"/>
              </a:ext>
            </a:extLst>
          </p:cNvPr>
          <p:cNvSpPr>
            <a:spLocks noGrp="1"/>
          </p:cNvSpPr>
          <p:nvPr>
            <p:ph type="body" sz="quarter" idx="30"/>
          </p:nvPr>
        </p:nvSpPr>
        <p:spPr/>
        <p:txBody>
          <a:bodyPr/>
          <a:lstStyle/>
          <a:p>
            <a:r>
              <a:rPr lang="de-DE" dirty="0"/>
              <a:t>Evolution </a:t>
            </a:r>
            <a:r>
              <a:rPr lang="de-DE" dirty="0" err="1"/>
              <a:t>of</a:t>
            </a:r>
            <a:r>
              <a:rPr lang="de-DE" dirty="0"/>
              <a:t> </a:t>
            </a:r>
            <a:r>
              <a:rPr lang="de-DE" dirty="0" err="1"/>
              <a:t>district</a:t>
            </a:r>
            <a:r>
              <a:rPr lang="de-DE" dirty="0"/>
              <a:t> </a:t>
            </a:r>
            <a:r>
              <a:rPr lang="de-DE" dirty="0" err="1"/>
              <a:t>heating</a:t>
            </a:r>
            <a:endParaRPr lang="de-DE" dirty="0"/>
          </a:p>
        </p:txBody>
      </p:sp>
      <p:sp>
        <p:nvSpPr>
          <p:cNvPr id="3" name="Text Placeholder 2">
            <a:extLst>
              <a:ext uri="{FF2B5EF4-FFF2-40B4-BE49-F238E27FC236}">
                <a16:creationId xmlns:a16="http://schemas.microsoft.com/office/drawing/2014/main" id="{0F0F51ED-CF11-E540-9343-D7838C30F26B}"/>
              </a:ext>
            </a:extLst>
          </p:cNvPr>
          <p:cNvSpPr>
            <a:spLocks noGrp="1"/>
          </p:cNvSpPr>
          <p:nvPr>
            <p:ph type="body" sz="quarter" idx="48"/>
          </p:nvPr>
        </p:nvSpPr>
        <p:spPr>
          <a:xfrm>
            <a:off x="854282" y="1729945"/>
            <a:ext cx="10483429" cy="4574185"/>
          </a:xfrm>
        </p:spPr>
        <p:txBody>
          <a:bodyPr/>
          <a:lstStyle/>
          <a:p>
            <a:r>
              <a:rPr lang="en-US" sz="2000" b="1" dirty="0"/>
              <a:t>1st Generation (1GDH): (1880s – 1930s)</a:t>
            </a:r>
          </a:p>
          <a:p>
            <a:pPr marL="342900" indent="-342900">
              <a:buFont typeface="Arial" panose="020B0604020202020204" pitchFamily="34" charset="0"/>
              <a:buChar char="•"/>
            </a:pPr>
            <a:r>
              <a:rPr lang="en-US" sz="2000" dirty="0"/>
              <a:t>heat carrier: steam (120°C to 200°C);</a:t>
            </a:r>
          </a:p>
          <a:p>
            <a:pPr marL="342900" indent="-342900">
              <a:buFont typeface="Arial" panose="020B0604020202020204" pitchFamily="34" charset="0"/>
              <a:buChar char="•"/>
            </a:pPr>
            <a:r>
              <a:rPr lang="en-US" sz="2000" dirty="0"/>
              <a:t>high heat losses and safety risks, steam pipes in concrete ducts.</a:t>
            </a:r>
          </a:p>
          <a:p>
            <a:r>
              <a:rPr lang="en-US" sz="2000" b="1" dirty="0"/>
              <a:t>2nd Generation (2GDH): (1930s – 1980s)</a:t>
            </a:r>
          </a:p>
          <a:p>
            <a:pPr marL="342900" indent="-342900">
              <a:buFont typeface="Arial" panose="020B0604020202020204" pitchFamily="34" charset="0"/>
              <a:buChar char="•"/>
            </a:pPr>
            <a:r>
              <a:rPr lang="en-US" sz="2000" dirty="0"/>
              <a:t>heat carrier: pressurized water (&gt;100°C);</a:t>
            </a:r>
          </a:p>
          <a:p>
            <a:pPr marL="342900" indent="-342900">
              <a:buFont typeface="Arial" panose="020B0604020202020204" pitchFamily="34" charset="0"/>
              <a:buChar char="•"/>
            </a:pPr>
            <a:r>
              <a:rPr lang="en-US" sz="2000" dirty="0"/>
              <a:t>heavy equipment, large "build-on-site" stations.</a:t>
            </a:r>
          </a:p>
          <a:p>
            <a:r>
              <a:rPr lang="en-US" sz="2000" b="1" dirty="0"/>
              <a:t>3rd Generation (3GDH): (1970s – now)</a:t>
            </a:r>
          </a:p>
          <a:p>
            <a:pPr marL="342900" indent="-342900">
              <a:buFont typeface="Arial" panose="020B0604020202020204" pitchFamily="34" charset="0"/>
              <a:buChar char="•"/>
            </a:pPr>
            <a:r>
              <a:rPr lang="en-US" sz="2000" dirty="0"/>
              <a:t>heat carrier: pressurized water (typically &lt;100°C);</a:t>
            </a:r>
          </a:p>
          <a:p>
            <a:pPr marL="342900" indent="-342900">
              <a:buFont typeface="Arial" panose="020B0604020202020204" pitchFamily="34" charset="0"/>
              <a:buChar char="•"/>
            </a:pPr>
            <a:r>
              <a:rPr lang="en-US" sz="2000" dirty="0"/>
              <a:t>prefabricated, pre-insulated pipes buried directly in the ground; </a:t>
            </a:r>
          </a:p>
          <a:p>
            <a:pPr marL="342900" indent="-342900">
              <a:buFont typeface="Arial" panose="020B0604020202020204" pitchFamily="34" charset="0"/>
              <a:buChar char="•"/>
            </a:pPr>
            <a:r>
              <a:rPr lang="en-US" sz="2000" dirty="0"/>
              <a:t>compact, factory-assembled substations, metering and monitoring.</a:t>
            </a:r>
            <a:endParaRPr lang="de-DE" sz="2000" dirty="0"/>
          </a:p>
          <a:p>
            <a:endParaRPr lang="de-DE" sz="2000" dirty="0"/>
          </a:p>
          <a:p>
            <a:r>
              <a:rPr lang="de-DE" sz="2000" dirty="0"/>
              <a:t>The </a:t>
            </a:r>
            <a:r>
              <a:rPr lang="de-DE" sz="2000" dirty="0" err="1"/>
              <a:t>generations</a:t>
            </a:r>
            <a:r>
              <a:rPr lang="de-DE" sz="2000" dirty="0"/>
              <a:t> </a:t>
            </a:r>
            <a:r>
              <a:rPr lang="de-DE" sz="2000" dirty="0" err="1"/>
              <a:t>describe</a:t>
            </a:r>
            <a:r>
              <a:rPr lang="de-DE" sz="2000" dirty="0"/>
              <a:t> </a:t>
            </a:r>
            <a:r>
              <a:rPr lang="de-DE" sz="2000" dirty="0" err="1"/>
              <a:t>typical</a:t>
            </a:r>
            <a:r>
              <a:rPr lang="de-DE" sz="2000" dirty="0"/>
              <a:t> </a:t>
            </a:r>
            <a:r>
              <a:rPr lang="de-DE" sz="2000" dirty="0" err="1"/>
              <a:t>system</a:t>
            </a:r>
            <a:r>
              <a:rPr lang="de-DE" sz="2000" dirty="0"/>
              <a:t> </a:t>
            </a:r>
            <a:r>
              <a:rPr lang="de-DE" sz="2000" dirty="0" err="1"/>
              <a:t>concepts,not</a:t>
            </a:r>
            <a:r>
              <a:rPr lang="de-DE" sz="2000" dirty="0"/>
              <a:t> </a:t>
            </a:r>
            <a:r>
              <a:rPr lang="de-DE" sz="2000" dirty="0" err="1"/>
              <a:t>mandatory</a:t>
            </a:r>
            <a:r>
              <a:rPr lang="de-DE" sz="2000" dirty="0"/>
              <a:t> </a:t>
            </a:r>
            <a:r>
              <a:rPr lang="de-DE" sz="2000" dirty="0" err="1"/>
              <a:t>temperature</a:t>
            </a:r>
            <a:r>
              <a:rPr lang="de-DE" sz="2000" dirty="0"/>
              <a:t> bands </a:t>
            </a:r>
            <a:r>
              <a:rPr lang="de-DE" sz="2000" dirty="0" err="1"/>
              <a:t>or</a:t>
            </a:r>
            <a:r>
              <a:rPr lang="de-DE" sz="2000" dirty="0"/>
              <a:t> a </a:t>
            </a:r>
            <a:r>
              <a:rPr lang="de-DE" sz="2000" dirty="0" err="1"/>
              <a:t>complete</a:t>
            </a:r>
            <a:r>
              <a:rPr lang="de-DE" sz="2000" dirty="0"/>
              <a:t> </a:t>
            </a:r>
            <a:r>
              <a:rPr lang="de-DE" sz="2000" dirty="0" err="1"/>
              <a:t>replacement</a:t>
            </a:r>
            <a:r>
              <a:rPr lang="de-DE" sz="2000" dirty="0"/>
              <a:t> </a:t>
            </a:r>
            <a:r>
              <a:rPr lang="de-DE" sz="2000" dirty="0" err="1"/>
              <a:t>of</a:t>
            </a:r>
            <a:r>
              <a:rPr lang="de-DE" sz="2000" dirty="0"/>
              <a:t> </a:t>
            </a:r>
            <a:r>
              <a:rPr lang="de-DE" sz="2000" dirty="0" err="1"/>
              <a:t>older</a:t>
            </a:r>
            <a:r>
              <a:rPr lang="de-DE" sz="2000" dirty="0"/>
              <a:t> </a:t>
            </a:r>
            <a:r>
              <a:rPr lang="de-DE" sz="2000" dirty="0" err="1"/>
              <a:t>systems</a:t>
            </a:r>
            <a:r>
              <a:rPr lang="de-DE" sz="2000" dirty="0"/>
              <a:t>. </a:t>
            </a:r>
            <a:r>
              <a:rPr lang="en-US" sz="2000" dirty="0"/>
              <a:t>Many existing networks still operate with older temperature regimes even if new components are added.</a:t>
            </a:r>
            <a:endParaRPr lang="en-US" sz="1800" dirty="0"/>
          </a:p>
        </p:txBody>
      </p:sp>
      <p:sp>
        <p:nvSpPr>
          <p:cNvPr id="4" name="Text Placeholder 2">
            <a:extLst>
              <a:ext uri="{FF2B5EF4-FFF2-40B4-BE49-F238E27FC236}">
                <a16:creationId xmlns:a16="http://schemas.microsoft.com/office/drawing/2014/main" id="{7D7A7403-E49E-FB3D-52F9-13FDF3F5C67F}"/>
              </a:ext>
            </a:extLst>
          </p:cNvPr>
          <p:cNvSpPr txBox="1">
            <a:spLocks/>
          </p:cNvSpPr>
          <p:nvPr/>
        </p:nvSpPr>
        <p:spPr>
          <a:xfrm>
            <a:off x="854280" y="6304129"/>
            <a:ext cx="10691873" cy="353689"/>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marL="285750" indent="-285750">
              <a:buFont typeface="Wingdings" panose="05000000000000000000" pitchFamily="2" charset="2"/>
              <a:buChar char="v"/>
            </a:pPr>
            <a:r>
              <a:rPr lang="en-US" sz="1200" dirty="0"/>
              <a:t>IEA, 2017, Future low temperature district heating design guidebook</a:t>
            </a:r>
            <a:endParaRPr lang="de-DE" sz="1200" dirty="0"/>
          </a:p>
        </p:txBody>
      </p:sp>
    </p:spTree>
    <p:extLst>
      <p:ext uri="{BB962C8B-B14F-4D97-AF65-F5344CB8AC3E}">
        <p14:creationId xmlns:p14="http://schemas.microsoft.com/office/powerpoint/2010/main" val="2591457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43FA4A-1348-F836-4FCB-1A54AA043B6D}"/>
              </a:ext>
            </a:extLst>
          </p:cNvPr>
          <p:cNvSpPr>
            <a:spLocks noGrp="1"/>
          </p:cNvSpPr>
          <p:nvPr>
            <p:ph type="body" sz="quarter" idx="30"/>
          </p:nvPr>
        </p:nvSpPr>
        <p:spPr/>
        <p:txBody>
          <a:bodyPr/>
          <a:lstStyle/>
          <a:p>
            <a:r>
              <a:rPr lang="de-DE" dirty="0"/>
              <a:t>4GDH and 5GDHC: </a:t>
            </a:r>
            <a:r>
              <a:rPr lang="de-DE" dirty="0" err="1"/>
              <a:t>two</a:t>
            </a:r>
            <a:r>
              <a:rPr lang="de-DE" dirty="0"/>
              <a:t> </a:t>
            </a:r>
            <a:r>
              <a:rPr lang="de-DE" dirty="0" err="1"/>
              <a:t>low-temperature</a:t>
            </a:r>
            <a:r>
              <a:rPr lang="de-DE" dirty="0"/>
              <a:t> </a:t>
            </a:r>
            <a:r>
              <a:rPr lang="de-DE" dirty="0" err="1"/>
              <a:t>concepts</a:t>
            </a:r>
            <a:endParaRPr lang="de-DE" dirty="0"/>
          </a:p>
        </p:txBody>
      </p:sp>
      <p:sp>
        <p:nvSpPr>
          <p:cNvPr id="3" name="Text Placeholder 2">
            <a:extLst>
              <a:ext uri="{FF2B5EF4-FFF2-40B4-BE49-F238E27FC236}">
                <a16:creationId xmlns:a16="http://schemas.microsoft.com/office/drawing/2014/main" id="{3E93B39F-CC9B-3FA2-FFB0-5437CE79D670}"/>
              </a:ext>
            </a:extLst>
          </p:cNvPr>
          <p:cNvSpPr>
            <a:spLocks noGrp="1"/>
          </p:cNvSpPr>
          <p:nvPr>
            <p:ph type="body" sz="quarter" idx="48"/>
          </p:nvPr>
        </p:nvSpPr>
        <p:spPr>
          <a:xfrm>
            <a:off x="854282" y="1864553"/>
            <a:ext cx="10483429" cy="4529372"/>
          </a:xfrm>
        </p:spPr>
        <p:txBody>
          <a:bodyPr/>
          <a:lstStyle/>
          <a:p>
            <a:r>
              <a:rPr lang="en-US" sz="2200" b="1" dirty="0"/>
              <a:t>4</a:t>
            </a:r>
            <a:r>
              <a:rPr lang="en-US" sz="2200" b="1" baseline="30000" dirty="0"/>
              <a:t>th</a:t>
            </a:r>
            <a:r>
              <a:rPr lang="en-US" sz="2200" b="1" dirty="0"/>
              <a:t> generation district heating (4GDH) </a:t>
            </a:r>
            <a:r>
              <a:rPr lang="en-US" sz="2200" dirty="0"/>
              <a:t>systems are classified as </a:t>
            </a:r>
            <a:r>
              <a:rPr lang="en-US" sz="2200" b="1" dirty="0"/>
              <a:t>low-temperature</a:t>
            </a:r>
            <a:r>
              <a:rPr lang="en-US" sz="2200" dirty="0"/>
              <a:t> district heating (LTDH) network, operating with heat carrier temperatures below 70 ℃ in the supply pipe and approximately 25 ℃ in the return pipe. </a:t>
            </a:r>
            <a:endParaRPr lang="lv-LV" sz="2200" b="1" dirty="0"/>
          </a:p>
          <a:p>
            <a:endParaRPr lang="lv-LV" sz="2200" b="1" dirty="0"/>
          </a:p>
          <a:p>
            <a:r>
              <a:rPr lang="en-US" sz="2200" b="1" dirty="0"/>
              <a:t>5</a:t>
            </a:r>
            <a:r>
              <a:rPr lang="en-US" sz="2200" b="1" baseline="30000" dirty="0"/>
              <a:t>th</a:t>
            </a:r>
            <a:r>
              <a:rPr lang="en-US" sz="2200" b="1" dirty="0"/>
              <a:t> generation district</a:t>
            </a:r>
            <a:r>
              <a:rPr lang="lv-LV" sz="2200" b="1" dirty="0"/>
              <a:t> </a:t>
            </a:r>
            <a:r>
              <a:rPr lang="lv-LV" sz="2200" b="1" dirty="0" err="1"/>
              <a:t>heating</a:t>
            </a:r>
            <a:r>
              <a:rPr lang="en-US" sz="2200" b="1" dirty="0"/>
              <a:t> and cooling</a:t>
            </a:r>
            <a:r>
              <a:rPr lang="lv-LV" sz="2200" b="1" dirty="0"/>
              <a:t> </a:t>
            </a:r>
            <a:r>
              <a:rPr lang="en-US" sz="2200" b="1" dirty="0"/>
              <a:t>(5GDHC) </a:t>
            </a:r>
            <a:r>
              <a:rPr lang="en-US" sz="2200" dirty="0"/>
              <a:t>systems are </a:t>
            </a:r>
            <a:r>
              <a:rPr lang="en-US" sz="2200" b="1" dirty="0"/>
              <a:t>ultra-low temperature</a:t>
            </a:r>
            <a:r>
              <a:rPr lang="en-US" sz="2200" dirty="0"/>
              <a:t> district heating (ULTDH) networks, operating at close-to-ground temperatures (&lt; 30 ℃) with distributed heat pumps. Usually capable of providing simultaneous heating and cooling. </a:t>
            </a:r>
          </a:p>
          <a:p>
            <a:endParaRPr lang="en-US" sz="2200" b="1" dirty="0"/>
          </a:p>
          <a:p>
            <a:r>
              <a:rPr lang="en-US" sz="2200" b="1" dirty="0"/>
              <a:t>5GDH is not a direct continuation of 4GDH</a:t>
            </a:r>
            <a:r>
              <a:rPr lang="en-US" sz="2200" dirty="0"/>
              <a:t> but rather a parallel, complementary approach within the broader family of advanced district heating technologies. Some sources recommend using the term “</a:t>
            </a:r>
            <a:r>
              <a:rPr lang="en-US" sz="2200" b="1" dirty="0"/>
              <a:t>thermal source network</a:t>
            </a:r>
            <a:r>
              <a:rPr lang="en-US" sz="2200" dirty="0"/>
              <a:t>” (TSN) rather than </a:t>
            </a:r>
            <a:br>
              <a:rPr lang="en-US" sz="2200" dirty="0"/>
            </a:br>
            <a:r>
              <a:rPr lang="en-US" sz="2200" dirty="0"/>
              <a:t>“5th-generation district heating” and considers TSNs a subclass of 4GDH networks.  </a:t>
            </a:r>
            <a:endParaRPr lang="de-DE" sz="2200" dirty="0"/>
          </a:p>
        </p:txBody>
      </p:sp>
    </p:spTree>
    <p:extLst>
      <p:ext uri="{BB962C8B-B14F-4D97-AF65-F5344CB8AC3E}">
        <p14:creationId xmlns:p14="http://schemas.microsoft.com/office/powerpoint/2010/main" val="1764934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9A6017A-BC76-EF22-6F2F-EAD436AF3E52}"/>
              </a:ext>
            </a:extLst>
          </p:cNvPr>
          <p:cNvSpPr>
            <a:spLocks noGrp="1"/>
          </p:cNvSpPr>
          <p:nvPr>
            <p:ph type="body" sz="quarter" idx="30"/>
          </p:nvPr>
        </p:nvSpPr>
        <p:spPr/>
        <p:txBody>
          <a:bodyPr/>
          <a:lstStyle/>
          <a:p>
            <a:r>
              <a:rPr lang="de-DE" dirty="0"/>
              <a:t>Warm versus </a:t>
            </a:r>
            <a:r>
              <a:rPr lang="de-DE" dirty="0" err="1"/>
              <a:t>cold</a:t>
            </a:r>
            <a:r>
              <a:rPr lang="de-DE" dirty="0"/>
              <a:t> </a:t>
            </a:r>
            <a:r>
              <a:rPr lang="de-DE" dirty="0" err="1"/>
              <a:t>networks</a:t>
            </a:r>
            <a:endParaRPr lang="de-DE" dirty="0"/>
          </a:p>
        </p:txBody>
      </p:sp>
      <p:graphicFrame>
        <p:nvGraphicFramePr>
          <p:cNvPr id="4" name="Table 3">
            <a:extLst>
              <a:ext uri="{FF2B5EF4-FFF2-40B4-BE49-F238E27FC236}">
                <a16:creationId xmlns:a16="http://schemas.microsoft.com/office/drawing/2014/main" id="{40603213-BD46-9FFB-5375-CF16F259BA73}"/>
              </a:ext>
            </a:extLst>
          </p:cNvPr>
          <p:cNvGraphicFramePr>
            <a:graphicFrameLocks noGrp="1"/>
          </p:cNvGraphicFramePr>
          <p:nvPr>
            <p:extLst>
              <p:ext uri="{D42A27DB-BD31-4B8C-83A1-F6EECF244321}">
                <p14:modId xmlns:p14="http://schemas.microsoft.com/office/powerpoint/2010/main" val="1174336096"/>
              </p:ext>
            </p:extLst>
          </p:nvPr>
        </p:nvGraphicFramePr>
        <p:xfrm>
          <a:off x="695995" y="2009724"/>
          <a:ext cx="10800000" cy="3805920"/>
        </p:xfrm>
        <a:graphic>
          <a:graphicData uri="http://schemas.openxmlformats.org/drawingml/2006/table">
            <a:tbl>
              <a:tblPr firstRow="1" bandRow="1">
                <a:tableStyleId>{C083E6E3-FA7D-4D7B-A595-EF9225AFEA82}</a:tableStyleId>
              </a:tblPr>
              <a:tblGrid>
                <a:gridCol w="5400000">
                  <a:extLst>
                    <a:ext uri="{9D8B030D-6E8A-4147-A177-3AD203B41FA5}">
                      <a16:colId xmlns:a16="http://schemas.microsoft.com/office/drawing/2014/main" val="4115818061"/>
                    </a:ext>
                  </a:extLst>
                </a:gridCol>
                <a:gridCol w="5400000">
                  <a:extLst>
                    <a:ext uri="{9D8B030D-6E8A-4147-A177-3AD203B41FA5}">
                      <a16:colId xmlns:a16="http://schemas.microsoft.com/office/drawing/2014/main" val="1749720498"/>
                    </a:ext>
                  </a:extLst>
                </a:gridCol>
              </a:tblGrid>
              <a:tr h="720000">
                <a:tc>
                  <a:txBody>
                    <a:bodyPr/>
                    <a:lstStyle/>
                    <a:p>
                      <a:pPr>
                        <a:buNone/>
                      </a:pP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4GDH warm network</a:t>
                      </a:r>
                    </a:p>
                  </a:txBody>
                  <a:tcPr anchor="ctr"/>
                </a:tc>
                <a:tc>
                  <a:txBody>
                    <a:bodyPr/>
                    <a:lstStyle/>
                    <a:p>
                      <a:pPr>
                        <a:buNone/>
                      </a:pP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5GDHC ambient loop</a:t>
                      </a:r>
                    </a:p>
                  </a:txBody>
                  <a:tcPr anchor="ctr"/>
                </a:tc>
                <a:extLst>
                  <a:ext uri="{0D108BD9-81ED-4DB2-BD59-A6C34878D82A}">
                    <a16:rowId xmlns:a16="http://schemas.microsoft.com/office/drawing/2014/main" val="3135346437"/>
                  </a:ext>
                </a:extLst>
              </a:tr>
              <a:tr h="720000">
                <a:tc>
                  <a:txBody>
                    <a:bodyPr/>
                    <a:lstStyle/>
                    <a:p>
                      <a:pPr>
                        <a:buNone/>
                      </a:pP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Heat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delivered</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at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useful</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heating</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temperature</a:t>
                      </a:r>
                      <a:endPar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buNone/>
                      </a:pP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Temperature</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boosted</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locally</a:t>
                      </a:r>
                      <a:endPar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575398305"/>
                  </a:ext>
                </a:extLst>
              </a:tr>
              <a:tr h="720000">
                <a:tc>
                  <a:txBody>
                    <a:bodyPr/>
                    <a:lstStyle/>
                    <a:p>
                      <a:pPr>
                        <a:buNone/>
                      </a:pPr>
                      <a:r>
                        <a:rPr lang="de-DE" sz="2400">
                          <a:solidFill>
                            <a:srgbClr val="243D83"/>
                          </a:solidFill>
                          <a:latin typeface="Calibri" panose="020F0502020204030204" pitchFamily="34" charset="0"/>
                          <a:ea typeface="Calibri" panose="020F0502020204030204" pitchFamily="34" charset="0"/>
                          <a:cs typeface="Calibri" panose="020F0502020204030204" pitchFamily="34" charset="0"/>
                        </a:rPr>
                        <a:t>Building heat exchanger commonly used</a:t>
                      </a:r>
                    </a:p>
                  </a:txBody>
                  <a:tcPr anchor="ctr"/>
                </a:tc>
                <a:tc>
                  <a:txBody>
                    <a:bodyPr/>
                    <a:lstStyle/>
                    <a:p>
                      <a:pPr>
                        <a:buNone/>
                      </a:pP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Building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heat</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pump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commonly</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used</a:t>
                      </a:r>
                      <a:endPar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161973914"/>
                  </a:ext>
                </a:extLst>
              </a:tr>
              <a:tr h="720000">
                <a:tc>
                  <a:txBody>
                    <a:bodyPr/>
                    <a:lstStyle/>
                    <a:p>
                      <a:pPr>
                        <a:buNone/>
                      </a:pPr>
                      <a:r>
                        <a:rPr lang="de-DE" sz="2400">
                          <a:solidFill>
                            <a:srgbClr val="243D83"/>
                          </a:solidFill>
                          <a:latin typeface="Calibri" panose="020F0502020204030204" pitchFamily="34" charset="0"/>
                          <a:ea typeface="Calibri" panose="020F0502020204030204" pitchFamily="34" charset="0"/>
                          <a:cs typeface="Calibri" panose="020F0502020204030204" pitchFamily="34" charset="0"/>
                        </a:rPr>
                        <a:t>Predominantly one-way heat delivery</a:t>
                      </a:r>
                    </a:p>
                  </a:txBody>
                  <a:tcPr anchor="ctr"/>
                </a:tc>
                <a:tc>
                  <a:txBody>
                    <a:bodyPr/>
                    <a:lstStyle/>
                    <a:p>
                      <a:pPr>
                        <a:buNone/>
                      </a:pPr>
                      <a:r>
                        <a:rPr lang="de-DE" sz="2400">
                          <a:solidFill>
                            <a:srgbClr val="243D83"/>
                          </a:solidFill>
                          <a:latin typeface="Calibri" panose="020F0502020204030204" pitchFamily="34" charset="0"/>
                          <a:ea typeface="Calibri" panose="020F0502020204030204" pitchFamily="34" charset="0"/>
                          <a:cs typeface="Calibri" panose="020F0502020204030204" pitchFamily="34" charset="0"/>
                        </a:rPr>
                        <a:t>Potential two-way heat exchange</a:t>
                      </a:r>
                    </a:p>
                  </a:txBody>
                  <a:tcPr anchor="ctr"/>
                </a:tc>
                <a:extLst>
                  <a:ext uri="{0D108BD9-81ED-4DB2-BD59-A6C34878D82A}">
                    <a16:rowId xmlns:a16="http://schemas.microsoft.com/office/drawing/2014/main" val="2654368955"/>
                  </a:ext>
                </a:extLst>
              </a:tr>
              <a:tr h="720000">
                <a:tc>
                  <a:txBody>
                    <a:bodyPr/>
                    <a:lstStyle/>
                    <a:p>
                      <a:pPr>
                        <a:buNone/>
                      </a:pPr>
                      <a:r>
                        <a:rPr lang="de-DE" sz="2400">
                          <a:solidFill>
                            <a:srgbClr val="243D83"/>
                          </a:solidFill>
                          <a:latin typeface="Calibri" panose="020F0502020204030204" pitchFamily="34" charset="0"/>
                          <a:ea typeface="Calibri" panose="020F0502020204030204" pitchFamily="34" charset="0"/>
                          <a:cs typeface="Calibri" panose="020F0502020204030204" pitchFamily="34" charset="0"/>
                        </a:rPr>
                        <a:t>Distribution losses reduced</a:t>
                      </a:r>
                    </a:p>
                  </a:txBody>
                  <a:tcPr anchor="ctr"/>
                </a:tc>
                <a:tc>
                  <a:txBody>
                    <a:bodyPr/>
                    <a:lstStyle/>
                    <a:p>
                      <a:pPr>
                        <a:buNone/>
                      </a:pP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Distribution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gains</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and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losses</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are</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comparatively</a:t>
                      </a:r>
                      <a:r>
                        <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rPr>
                        <a:t> </a:t>
                      </a:r>
                      <a:r>
                        <a:rPr lang="de-DE" sz="2400" dirty="0" err="1">
                          <a:solidFill>
                            <a:srgbClr val="243D83"/>
                          </a:solidFill>
                          <a:latin typeface="Calibri" panose="020F0502020204030204" pitchFamily="34" charset="0"/>
                          <a:ea typeface="Calibri" panose="020F0502020204030204" pitchFamily="34" charset="0"/>
                          <a:cs typeface="Calibri" panose="020F0502020204030204" pitchFamily="34" charset="0"/>
                        </a:rPr>
                        <a:t>small</a:t>
                      </a:r>
                      <a:endParaRPr lang="de-DE" sz="2400" dirty="0">
                        <a:solidFill>
                          <a:srgbClr val="243D83"/>
                        </a:solidFill>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498125946"/>
                  </a:ext>
                </a:extLst>
              </a:tr>
            </a:tbl>
          </a:graphicData>
        </a:graphic>
      </p:graphicFrame>
    </p:spTree>
    <p:extLst>
      <p:ext uri="{BB962C8B-B14F-4D97-AF65-F5344CB8AC3E}">
        <p14:creationId xmlns:p14="http://schemas.microsoft.com/office/powerpoint/2010/main" val="3470181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7FE2A85-E579-5082-DC1C-686DE1738494}"/>
              </a:ext>
            </a:extLst>
          </p:cNvPr>
          <p:cNvSpPr>
            <a:spLocks noGrp="1"/>
          </p:cNvSpPr>
          <p:nvPr>
            <p:ph type="body" sz="quarter" idx="30"/>
          </p:nvPr>
        </p:nvSpPr>
        <p:spPr/>
        <p:txBody>
          <a:bodyPr/>
          <a:lstStyle/>
          <a:p>
            <a:r>
              <a:rPr lang="de-DE" dirty="0"/>
              <a:t>The ambient-loop </a:t>
            </a:r>
            <a:r>
              <a:rPr lang="de-DE" dirty="0" err="1"/>
              <a:t>principle</a:t>
            </a:r>
            <a:r>
              <a:rPr lang="de-DE" dirty="0"/>
              <a:t> in 5GDHC</a:t>
            </a:r>
          </a:p>
        </p:txBody>
      </p:sp>
      <p:sp>
        <p:nvSpPr>
          <p:cNvPr id="3" name="Text Placeholder 2">
            <a:extLst>
              <a:ext uri="{FF2B5EF4-FFF2-40B4-BE49-F238E27FC236}">
                <a16:creationId xmlns:a16="http://schemas.microsoft.com/office/drawing/2014/main" id="{1A7F933F-1F06-DB5F-1405-1E59D00F2952}"/>
              </a:ext>
            </a:extLst>
          </p:cNvPr>
          <p:cNvSpPr>
            <a:spLocks noGrp="1"/>
          </p:cNvSpPr>
          <p:nvPr>
            <p:ph type="body" sz="quarter" idx="48"/>
          </p:nvPr>
        </p:nvSpPr>
        <p:spPr>
          <a:xfrm>
            <a:off x="854282" y="1864553"/>
            <a:ext cx="5028358" cy="3838465"/>
          </a:xfrm>
        </p:spPr>
        <p:txBody>
          <a:bodyPr/>
          <a:lstStyle/>
          <a:p>
            <a:pPr marL="342900" indent="-342900">
              <a:buFont typeface="Arial" panose="020B0604020202020204" pitchFamily="34" charset="0"/>
              <a:buChar char="•"/>
            </a:pPr>
            <a:r>
              <a:rPr lang="de-DE" dirty="0"/>
              <a:t>The loop </a:t>
            </a:r>
            <a:r>
              <a:rPr lang="de-DE" dirty="0" err="1"/>
              <a:t>operates</a:t>
            </a:r>
            <a:r>
              <a:rPr lang="de-DE" dirty="0"/>
              <a:t> </a:t>
            </a:r>
            <a:r>
              <a:rPr lang="de-DE" dirty="0" err="1"/>
              <a:t>closer</a:t>
            </a:r>
            <a:r>
              <a:rPr lang="de-DE" dirty="0"/>
              <a:t> </a:t>
            </a:r>
            <a:r>
              <a:rPr lang="de-DE" dirty="0" err="1"/>
              <a:t>to</a:t>
            </a:r>
            <a:r>
              <a:rPr lang="de-DE" dirty="0"/>
              <a:t> </a:t>
            </a:r>
            <a:r>
              <a:rPr lang="de-DE" dirty="0" err="1"/>
              <a:t>ground</a:t>
            </a:r>
            <a:r>
              <a:rPr lang="de-DE" dirty="0"/>
              <a:t> and ambient </a:t>
            </a:r>
            <a:r>
              <a:rPr lang="de-DE" dirty="0" err="1"/>
              <a:t>temperatures</a:t>
            </a:r>
            <a:r>
              <a:rPr lang="de-DE" dirty="0"/>
              <a:t> </a:t>
            </a:r>
            <a:r>
              <a:rPr lang="de-DE" dirty="0" err="1"/>
              <a:t>than</a:t>
            </a:r>
            <a:r>
              <a:rPr lang="de-DE" dirty="0"/>
              <a:t> a </a:t>
            </a:r>
            <a:r>
              <a:rPr lang="de-DE" dirty="0" err="1"/>
              <a:t>conventional</a:t>
            </a:r>
            <a:r>
              <a:rPr lang="de-DE" dirty="0"/>
              <a:t> </a:t>
            </a:r>
            <a:r>
              <a:rPr lang="de-DE" dirty="0" err="1"/>
              <a:t>heating</a:t>
            </a:r>
            <a:r>
              <a:rPr lang="de-DE" dirty="0"/>
              <a:t> network. </a:t>
            </a:r>
          </a:p>
          <a:p>
            <a:pPr marL="342900" indent="-342900">
              <a:buFont typeface="Arial" panose="020B0604020202020204" pitchFamily="34" charset="0"/>
              <a:buChar char="•"/>
            </a:pPr>
            <a:r>
              <a:rPr lang="de-DE" dirty="0"/>
              <a:t>Buildings </a:t>
            </a:r>
            <a:r>
              <a:rPr lang="de-DE" dirty="0" err="1"/>
              <a:t>use</a:t>
            </a:r>
            <a:r>
              <a:rPr lang="de-DE" dirty="0"/>
              <a:t> </a:t>
            </a:r>
            <a:r>
              <a:rPr lang="de-DE" dirty="0" err="1"/>
              <a:t>heat</a:t>
            </a:r>
            <a:r>
              <a:rPr lang="de-DE" dirty="0"/>
              <a:t> </a:t>
            </a:r>
            <a:r>
              <a:rPr lang="de-DE" dirty="0" err="1"/>
              <a:t>pumps</a:t>
            </a:r>
            <a:r>
              <a:rPr lang="de-DE" dirty="0"/>
              <a:t> </a:t>
            </a:r>
            <a:r>
              <a:rPr lang="de-DE" dirty="0" err="1"/>
              <a:t>to</a:t>
            </a:r>
            <a:r>
              <a:rPr lang="de-DE" dirty="0"/>
              <a:t> </a:t>
            </a:r>
            <a:r>
              <a:rPr lang="de-DE" dirty="0" err="1"/>
              <a:t>reach</a:t>
            </a:r>
            <a:r>
              <a:rPr lang="de-DE" dirty="0"/>
              <a:t> </a:t>
            </a:r>
            <a:r>
              <a:rPr lang="de-DE" dirty="0" err="1"/>
              <a:t>the</a:t>
            </a:r>
            <a:r>
              <a:rPr lang="de-DE" dirty="0"/>
              <a:t> </a:t>
            </a:r>
            <a:r>
              <a:rPr lang="de-DE" dirty="0" err="1"/>
              <a:t>temperatures</a:t>
            </a:r>
            <a:r>
              <a:rPr lang="de-DE" dirty="0"/>
              <a:t> </a:t>
            </a:r>
            <a:r>
              <a:rPr lang="de-DE" dirty="0" err="1"/>
              <a:t>required</a:t>
            </a:r>
            <a:r>
              <a:rPr lang="de-DE" dirty="0"/>
              <a:t> </a:t>
            </a:r>
            <a:r>
              <a:rPr lang="de-DE" dirty="0" err="1"/>
              <a:t>for</a:t>
            </a:r>
            <a:r>
              <a:rPr lang="de-DE" dirty="0"/>
              <a:t> </a:t>
            </a:r>
            <a:r>
              <a:rPr lang="de-DE" dirty="0" err="1"/>
              <a:t>heating</a:t>
            </a:r>
            <a:r>
              <a:rPr lang="de-DE" dirty="0"/>
              <a:t> </a:t>
            </a:r>
            <a:r>
              <a:rPr lang="de-DE" dirty="0" err="1"/>
              <a:t>or</a:t>
            </a:r>
            <a:r>
              <a:rPr lang="de-DE" dirty="0"/>
              <a:t> </a:t>
            </a:r>
            <a:r>
              <a:rPr lang="de-DE" dirty="0" err="1"/>
              <a:t>cooling</a:t>
            </a:r>
            <a:r>
              <a:rPr lang="de-DE" dirty="0"/>
              <a:t>. </a:t>
            </a:r>
          </a:p>
          <a:p>
            <a:pPr marL="342900" indent="-342900">
              <a:buFont typeface="Arial" panose="020B0604020202020204" pitchFamily="34" charset="0"/>
              <a:buChar char="•"/>
            </a:pPr>
            <a:r>
              <a:rPr lang="de-DE" dirty="0"/>
              <a:t>The loop </a:t>
            </a:r>
            <a:r>
              <a:rPr lang="de-DE" dirty="0" err="1"/>
              <a:t>temperature</a:t>
            </a:r>
            <a:r>
              <a:rPr lang="de-DE" dirty="0"/>
              <a:t> </a:t>
            </a:r>
            <a:r>
              <a:rPr lang="de-DE" dirty="0" err="1"/>
              <a:t>changes</a:t>
            </a:r>
            <a:r>
              <a:rPr lang="de-DE" dirty="0"/>
              <a:t> </a:t>
            </a:r>
            <a:r>
              <a:rPr lang="de-DE" dirty="0" err="1"/>
              <a:t>with</a:t>
            </a:r>
            <a:r>
              <a:rPr lang="de-DE" dirty="0"/>
              <a:t> source </a:t>
            </a:r>
            <a:r>
              <a:rPr lang="de-DE" dirty="0" err="1"/>
              <a:t>availability</a:t>
            </a:r>
            <a:r>
              <a:rPr lang="de-DE" dirty="0"/>
              <a:t> and </a:t>
            </a:r>
            <a:r>
              <a:rPr lang="de-DE" dirty="0" err="1"/>
              <a:t>the</a:t>
            </a:r>
            <a:r>
              <a:rPr lang="de-DE" dirty="0"/>
              <a:t> </a:t>
            </a:r>
            <a:r>
              <a:rPr lang="de-DE" dirty="0" err="1"/>
              <a:t>balance</a:t>
            </a:r>
            <a:r>
              <a:rPr lang="de-DE" dirty="0"/>
              <a:t> </a:t>
            </a:r>
            <a:r>
              <a:rPr lang="de-DE" dirty="0" err="1"/>
              <a:t>of</a:t>
            </a:r>
            <a:r>
              <a:rPr lang="de-DE" dirty="0"/>
              <a:t> </a:t>
            </a:r>
            <a:r>
              <a:rPr lang="de-DE" dirty="0" err="1"/>
              <a:t>heating</a:t>
            </a:r>
            <a:r>
              <a:rPr lang="de-DE" dirty="0"/>
              <a:t> and </a:t>
            </a:r>
            <a:r>
              <a:rPr lang="de-DE" dirty="0" err="1"/>
              <a:t>cooling</a:t>
            </a:r>
            <a:r>
              <a:rPr lang="de-DE" dirty="0"/>
              <a:t> </a:t>
            </a:r>
            <a:r>
              <a:rPr lang="de-DE" dirty="0" err="1"/>
              <a:t>demand</a:t>
            </a:r>
            <a:r>
              <a:rPr lang="de-DE" dirty="0"/>
              <a:t>. </a:t>
            </a:r>
          </a:p>
          <a:p>
            <a:pPr marL="342900" indent="-342900">
              <a:buFont typeface="Arial" panose="020B0604020202020204" pitchFamily="34" charset="0"/>
              <a:buChar char="•"/>
            </a:pPr>
            <a:r>
              <a:rPr lang="de-DE" dirty="0"/>
              <a:t>External </a:t>
            </a:r>
            <a:r>
              <a:rPr lang="de-DE" dirty="0" err="1"/>
              <a:t>sources</a:t>
            </a:r>
            <a:r>
              <a:rPr lang="de-DE" dirty="0"/>
              <a:t>, </a:t>
            </a:r>
            <a:r>
              <a:rPr lang="de-DE" dirty="0" err="1"/>
              <a:t>heat</a:t>
            </a:r>
            <a:r>
              <a:rPr lang="de-DE" dirty="0"/>
              <a:t> </a:t>
            </a:r>
            <a:r>
              <a:rPr lang="de-DE" dirty="0" err="1"/>
              <a:t>rejection</a:t>
            </a:r>
            <a:r>
              <a:rPr lang="de-DE" dirty="0"/>
              <a:t> and thermal </a:t>
            </a:r>
            <a:r>
              <a:rPr lang="de-DE" dirty="0" err="1"/>
              <a:t>storage</a:t>
            </a:r>
            <a:r>
              <a:rPr lang="de-DE" dirty="0"/>
              <a:t> </a:t>
            </a:r>
            <a:r>
              <a:rPr lang="de-DE" dirty="0" err="1"/>
              <a:t>maintain</a:t>
            </a:r>
            <a:r>
              <a:rPr lang="de-DE" dirty="0"/>
              <a:t> </a:t>
            </a:r>
            <a:r>
              <a:rPr lang="de-DE" dirty="0" err="1"/>
              <a:t>the</a:t>
            </a:r>
            <a:r>
              <a:rPr lang="de-DE" dirty="0"/>
              <a:t> </a:t>
            </a:r>
            <a:r>
              <a:rPr lang="de-DE" dirty="0" err="1"/>
              <a:t>required</a:t>
            </a:r>
            <a:r>
              <a:rPr lang="de-DE" dirty="0"/>
              <a:t> </a:t>
            </a:r>
            <a:r>
              <a:rPr lang="de-DE" dirty="0" err="1"/>
              <a:t>operating</a:t>
            </a:r>
            <a:r>
              <a:rPr lang="de-DE" dirty="0"/>
              <a:t> </a:t>
            </a:r>
            <a:r>
              <a:rPr lang="de-DE" dirty="0" err="1"/>
              <a:t>range</a:t>
            </a:r>
            <a:r>
              <a:rPr lang="de-DE" dirty="0"/>
              <a:t>.</a:t>
            </a:r>
          </a:p>
        </p:txBody>
      </p:sp>
      <p:pic>
        <p:nvPicPr>
          <p:cNvPr id="5" name="Picture 4">
            <a:extLst>
              <a:ext uri="{FF2B5EF4-FFF2-40B4-BE49-F238E27FC236}">
                <a16:creationId xmlns:a16="http://schemas.microsoft.com/office/drawing/2014/main" id="{5AB4332E-99AC-2770-465B-5F700E542A63}"/>
              </a:ext>
            </a:extLst>
          </p:cNvPr>
          <p:cNvPicPr>
            <a:picLocks noChangeAspect="1"/>
          </p:cNvPicPr>
          <p:nvPr/>
        </p:nvPicPr>
        <p:blipFill>
          <a:blip r:embed="rId3"/>
          <a:stretch>
            <a:fillRect/>
          </a:stretch>
        </p:blipFill>
        <p:spPr>
          <a:xfrm>
            <a:off x="6123761" y="1959246"/>
            <a:ext cx="5422392" cy="2887008"/>
          </a:xfrm>
          <a:prstGeom prst="rect">
            <a:avLst/>
          </a:prstGeom>
        </p:spPr>
      </p:pic>
      <p:sp>
        <p:nvSpPr>
          <p:cNvPr id="8" name="Text Placeholder 2">
            <a:extLst>
              <a:ext uri="{FF2B5EF4-FFF2-40B4-BE49-F238E27FC236}">
                <a16:creationId xmlns:a16="http://schemas.microsoft.com/office/drawing/2014/main" id="{2357036D-D9F0-8441-9A37-5520BCA2ECE5}"/>
              </a:ext>
            </a:extLst>
          </p:cNvPr>
          <p:cNvSpPr txBox="1">
            <a:spLocks/>
          </p:cNvSpPr>
          <p:nvPr/>
        </p:nvSpPr>
        <p:spPr>
          <a:xfrm>
            <a:off x="6240979" y="5012980"/>
            <a:ext cx="5430390" cy="690038"/>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algn="ctr"/>
            <a:r>
              <a:rPr lang="de-DE" sz="1800" dirty="0" err="1">
                <a:ea typeface="Calibri" panose="020F0502020204030204" pitchFamily="34" charset="0"/>
              </a:rPr>
              <a:t>Seasonal</a:t>
            </a:r>
            <a:r>
              <a:rPr lang="de-DE" sz="1800" dirty="0">
                <a:ea typeface="Calibri" panose="020F0502020204030204" pitchFamily="34" charset="0"/>
              </a:rPr>
              <a:t> </a:t>
            </a:r>
            <a:r>
              <a:rPr lang="de-DE" sz="1800" dirty="0" err="1">
                <a:ea typeface="Calibri" panose="020F0502020204030204" pitchFamily="34" charset="0"/>
              </a:rPr>
              <a:t>temperature</a:t>
            </a:r>
            <a:r>
              <a:rPr lang="de-DE" sz="1800" dirty="0">
                <a:ea typeface="Calibri" panose="020F0502020204030204" pitchFamily="34" charset="0"/>
              </a:rPr>
              <a:t> </a:t>
            </a:r>
            <a:r>
              <a:rPr lang="de-DE" sz="1800" dirty="0" err="1">
                <a:ea typeface="Calibri" panose="020F0502020204030204" pitchFamily="34" charset="0"/>
              </a:rPr>
              <a:t>variation</a:t>
            </a:r>
            <a:r>
              <a:rPr lang="de-DE" sz="1800" dirty="0">
                <a:ea typeface="Calibri" panose="020F0502020204030204" pitchFamily="34" charset="0"/>
              </a:rPr>
              <a:t> </a:t>
            </a:r>
            <a:r>
              <a:rPr lang="de-DE" sz="1800" dirty="0" err="1">
                <a:ea typeface="Calibri" panose="020F0502020204030204" pitchFamily="34" charset="0"/>
              </a:rPr>
              <a:t>of</a:t>
            </a:r>
            <a:r>
              <a:rPr lang="de-DE" sz="1800" dirty="0">
                <a:ea typeface="Calibri" panose="020F0502020204030204" pitchFamily="34" charset="0"/>
              </a:rPr>
              <a:t> </a:t>
            </a:r>
            <a:r>
              <a:rPr lang="de-DE" sz="1800" dirty="0" err="1">
                <a:ea typeface="Calibri" panose="020F0502020204030204" pitchFamily="34" charset="0"/>
              </a:rPr>
              <a:t>the</a:t>
            </a:r>
            <a:r>
              <a:rPr lang="de-DE" sz="1800" dirty="0">
                <a:ea typeface="Calibri" panose="020F0502020204030204" pitchFamily="34" charset="0"/>
              </a:rPr>
              <a:t> warm and </a:t>
            </a:r>
            <a:r>
              <a:rPr lang="de-DE" sz="1800" dirty="0" err="1">
                <a:ea typeface="Calibri" panose="020F0502020204030204" pitchFamily="34" charset="0"/>
              </a:rPr>
              <a:t>cold</a:t>
            </a:r>
            <a:r>
              <a:rPr lang="de-DE" sz="1800" dirty="0">
                <a:ea typeface="Calibri" panose="020F0502020204030204" pitchFamily="34" charset="0"/>
              </a:rPr>
              <a:t> </a:t>
            </a:r>
            <a:r>
              <a:rPr lang="de-DE" sz="1800" dirty="0" err="1">
                <a:ea typeface="Calibri" panose="020F0502020204030204" pitchFamily="34" charset="0"/>
              </a:rPr>
              <a:t>pipes</a:t>
            </a:r>
            <a:r>
              <a:rPr lang="de-DE" sz="1800" dirty="0">
                <a:ea typeface="Calibri" panose="020F0502020204030204" pitchFamily="34" charset="0"/>
              </a:rPr>
              <a:t> in a </a:t>
            </a:r>
            <a:r>
              <a:rPr lang="de-DE" sz="1800" dirty="0" err="1">
                <a:ea typeface="Calibri" panose="020F0502020204030204" pitchFamily="34" charset="0"/>
              </a:rPr>
              <a:t>ground</a:t>
            </a:r>
            <a:r>
              <a:rPr lang="de-DE" sz="1800" dirty="0">
                <a:ea typeface="Calibri" panose="020F0502020204030204" pitchFamily="34" charset="0"/>
              </a:rPr>
              <a:t> </a:t>
            </a:r>
            <a:r>
              <a:rPr lang="de-DE" sz="1800" dirty="0" err="1">
                <a:ea typeface="Calibri" panose="020F0502020204030204" pitchFamily="34" charset="0"/>
              </a:rPr>
              <a:t>coupled</a:t>
            </a:r>
            <a:r>
              <a:rPr lang="de-DE" sz="1800" dirty="0">
                <a:ea typeface="Calibri" panose="020F0502020204030204" pitchFamily="34" charset="0"/>
              </a:rPr>
              <a:t> </a:t>
            </a:r>
            <a:r>
              <a:rPr lang="de-DE" sz="1800" dirty="0" err="1">
                <a:ea typeface="Calibri" panose="020F0502020204030204" pitchFamily="34" charset="0"/>
              </a:rPr>
              <a:t>bidirectional</a:t>
            </a:r>
            <a:r>
              <a:rPr lang="de-DE" sz="1800" dirty="0">
                <a:ea typeface="Calibri" panose="020F0502020204030204" pitchFamily="34" charset="0"/>
              </a:rPr>
              <a:t> 5GDHC </a:t>
            </a:r>
            <a:r>
              <a:rPr lang="de-DE" sz="1800" dirty="0" err="1">
                <a:ea typeface="Calibri" panose="020F0502020204030204" pitchFamily="34" charset="0"/>
              </a:rPr>
              <a:t>system</a:t>
            </a:r>
            <a:r>
              <a:rPr lang="de-DE" sz="1800" dirty="0">
                <a:ea typeface="Calibri" panose="020F0502020204030204" pitchFamily="34" charset="0"/>
              </a:rPr>
              <a:t>.</a:t>
            </a:r>
          </a:p>
        </p:txBody>
      </p:sp>
      <p:sp>
        <p:nvSpPr>
          <p:cNvPr id="6" name="Text Placeholder 2">
            <a:extLst>
              <a:ext uri="{FF2B5EF4-FFF2-40B4-BE49-F238E27FC236}">
                <a16:creationId xmlns:a16="http://schemas.microsoft.com/office/drawing/2014/main" id="{2A10523F-923B-8604-4F8E-8935E69174B6}"/>
              </a:ext>
            </a:extLst>
          </p:cNvPr>
          <p:cNvSpPr txBox="1">
            <a:spLocks/>
          </p:cNvSpPr>
          <p:nvPr/>
        </p:nvSpPr>
        <p:spPr>
          <a:xfrm>
            <a:off x="7425202" y="5703018"/>
            <a:ext cx="4395958" cy="324102"/>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marL="285750" indent="-285750">
              <a:buFont typeface="Wingdings" panose="05000000000000000000" pitchFamily="2" charset="2"/>
              <a:buChar char="v"/>
            </a:pPr>
            <a:r>
              <a:rPr lang="de-DE" sz="1200" dirty="0"/>
              <a:t>Amstein + Walthert AG, </a:t>
            </a:r>
            <a:r>
              <a:rPr lang="de-DE" sz="1200" dirty="0" err="1"/>
              <a:t>allreal</a:t>
            </a:r>
            <a:r>
              <a:rPr lang="de-DE" sz="1200" dirty="0"/>
              <a:t> </a:t>
            </a:r>
            <a:r>
              <a:rPr lang="de-DE" sz="1200" dirty="0" err="1"/>
              <a:t>Richti</a:t>
            </a:r>
            <a:r>
              <a:rPr lang="de-DE" sz="1200" dirty="0"/>
              <a:t> Wallisellen, Zürich. 2015.</a:t>
            </a:r>
            <a:endParaRPr lang="sv-SE" sz="1200" dirty="0"/>
          </a:p>
          <a:p>
            <a:pPr marL="285750" indent="-285750">
              <a:buFont typeface="Wingdings" panose="05000000000000000000" pitchFamily="2" charset="2"/>
              <a:buChar char="v"/>
            </a:pPr>
            <a:endParaRPr lang="de-DE" sz="1200" dirty="0"/>
          </a:p>
        </p:txBody>
      </p:sp>
    </p:spTree>
    <p:extLst>
      <p:ext uri="{BB962C8B-B14F-4D97-AF65-F5344CB8AC3E}">
        <p14:creationId xmlns:p14="http://schemas.microsoft.com/office/powerpoint/2010/main" val="1197568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A4AA056-6EB8-0DB9-9BBE-82DA91D6E429}"/>
              </a:ext>
            </a:extLst>
          </p:cNvPr>
          <p:cNvSpPr>
            <a:spLocks noGrp="1"/>
          </p:cNvSpPr>
          <p:nvPr>
            <p:ph type="body" sz="quarter" idx="30"/>
          </p:nvPr>
        </p:nvSpPr>
        <p:spPr/>
        <p:txBody>
          <a:bodyPr/>
          <a:lstStyle/>
          <a:p>
            <a:r>
              <a:rPr lang="de-DE" sz="3200" dirty="0"/>
              <a:t>Can </a:t>
            </a:r>
            <a:r>
              <a:rPr lang="de-DE" sz="3200" dirty="0" err="1"/>
              <a:t>the</a:t>
            </a:r>
            <a:r>
              <a:rPr lang="de-DE" sz="3200" dirty="0"/>
              <a:t> </a:t>
            </a:r>
            <a:r>
              <a:rPr lang="de-DE" sz="3200" dirty="0" err="1"/>
              <a:t>building</a:t>
            </a:r>
            <a:r>
              <a:rPr lang="de-DE" sz="3200" dirty="0"/>
              <a:t> </a:t>
            </a:r>
            <a:r>
              <a:rPr lang="de-DE" sz="3200" dirty="0" err="1"/>
              <a:t>operate</a:t>
            </a:r>
            <a:r>
              <a:rPr lang="de-DE" sz="3200" dirty="0"/>
              <a:t> at a </a:t>
            </a:r>
            <a:r>
              <a:rPr lang="de-DE" sz="3200" dirty="0" err="1"/>
              <a:t>lower</a:t>
            </a:r>
            <a:r>
              <a:rPr lang="de-DE" sz="3200" dirty="0"/>
              <a:t> </a:t>
            </a:r>
            <a:r>
              <a:rPr lang="de-DE" sz="3200" dirty="0" err="1"/>
              <a:t>flow</a:t>
            </a:r>
            <a:r>
              <a:rPr lang="de-DE" sz="3200" dirty="0"/>
              <a:t> </a:t>
            </a:r>
            <a:r>
              <a:rPr lang="de-DE" sz="3200" dirty="0" err="1"/>
              <a:t>temperature</a:t>
            </a:r>
            <a:r>
              <a:rPr lang="de-DE" sz="3200" dirty="0"/>
              <a:t>?</a:t>
            </a:r>
          </a:p>
        </p:txBody>
      </p:sp>
      <p:sp>
        <p:nvSpPr>
          <p:cNvPr id="3" name="Text Placeholder 2">
            <a:extLst>
              <a:ext uri="{FF2B5EF4-FFF2-40B4-BE49-F238E27FC236}">
                <a16:creationId xmlns:a16="http://schemas.microsoft.com/office/drawing/2014/main" id="{A8F6FBAF-32AA-2B08-B33C-BBF47CF0B578}"/>
              </a:ext>
            </a:extLst>
          </p:cNvPr>
          <p:cNvSpPr>
            <a:spLocks noGrp="1"/>
          </p:cNvSpPr>
          <p:nvPr>
            <p:ph type="body" sz="quarter" idx="48"/>
          </p:nvPr>
        </p:nvSpPr>
        <p:spPr/>
        <p:txBody>
          <a:bodyPr/>
          <a:lstStyle/>
          <a:p>
            <a:r>
              <a:rPr lang="de-DE" sz="2000" b="1" dirty="0"/>
              <a:t>Check:</a:t>
            </a:r>
          </a:p>
          <a:p>
            <a:pPr marL="342900" indent="-342900">
              <a:buFont typeface="Arial" panose="020B0604020202020204" pitchFamily="34" charset="0"/>
              <a:buChar char="•"/>
            </a:pPr>
            <a:r>
              <a:rPr lang="de-DE" sz="2000" dirty="0" err="1"/>
              <a:t>building</a:t>
            </a:r>
            <a:r>
              <a:rPr lang="de-DE" sz="2000" dirty="0"/>
              <a:t> </a:t>
            </a:r>
            <a:r>
              <a:rPr lang="de-DE" sz="2000" dirty="0" err="1"/>
              <a:t>envelope</a:t>
            </a:r>
            <a:r>
              <a:rPr lang="de-DE" sz="2000" dirty="0"/>
              <a:t> </a:t>
            </a:r>
            <a:r>
              <a:rPr lang="de-DE" sz="2000" dirty="0" err="1"/>
              <a:t>heat</a:t>
            </a:r>
            <a:r>
              <a:rPr lang="de-DE" sz="2000" dirty="0"/>
              <a:t> </a:t>
            </a:r>
            <a:r>
              <a:rPr lang="de-DE" sz="2000" dirty="0" err="1"/>
              <a:t>loss</a:t>
            </a:r>
            <a:r>
              <a:rPr lang="de-DE" sz="2000" dirty="0"/>
              <a:t> and </a:t>
            </a:r>
            <a:r>
              <a:rPr lang="de-DE" sz="2000" dirty="0" err="1"/>
              <a:t>renovation</a:t>
            </a:r>
            <a:r>
              <a:rPr lang="de-DE" sz="2000" dirty="0"/>
              <a:t> </a:t>
            </a:r>
            <a:r>
              <a:rPr lang="de-DE" sz="2000" dirty="0" err="1"/>
              <a:t>level</a:t>
            </a:r>
            <a:r>
              <a:rPr lang="de-DE" sz="2000" dirty="0"/>
              <a:t>; </a:t>
            </a:r>
          </a:p>
          <a:p>
            <a:pPr marL="342900" indent="-342900">
              <a:buFont typeface="Arial" panose="020B0604020202020204" pitchFamily="34" charset="0"/>
              <a:buChar char="•"/>
            </a:pPr>
            <a:r>
              <a:rPr lang="de-DE" sz="2000" dirty="0" err="1"/>
              <a:t>radiator</a:t>
            </a:r>
            <a:r>
              <a:rPr lang="de-DE" sz="2000" dirty="0"/>
              <a:t> </a:t>
            </a:r>
            <a:r>
              <a:rPr lang="de-DE" sz="2000" dirty="0" err="1"/>
              <a:t>or</a:t>
            </a:r>
            <a:r>
              <a:rPr lang="de-DE" sz="2000" dirty="0"/>
              <a:t> </a:t>
            </a:r>
            <a:r>
              <a:rPr lang="de-DE" sz="2000" dirty="0" err="1"/>
              <a:t>underfloor-heating</a:t>
            </a:r>
            <a:r>
              <a:rPr lang="de-DE" sz="2000" dirty="0"/>
              <a:t> </a:t>
            </a:r>
            <a:r>
              <a:rPr lang="de-DE" sz="2000" dirty="0" err="1"/>
              <a:t>capacity</a:t>
            </a:r>
            <a:r>
              <a:rPr lang="de-DE" sz="2000" dirty="0"/>
              <a:t>; </a:t>
            </a:r>
          </a:p>
          <a:p>
            <a:pPr marL="342900" indent="-342900">
              <a:buFont typeface="Arial" panose="020B0604020202020204" pitchFamily="34" charset="0"/>
              <a:buChar char="•"/>
            </a:pPr>
            <a:r>
              <a:rPr lang="de-DE" sz="2000" dirty="0"/>
              <a:t>design </a:t>
            </a:r>
            <a:r>
              <a:rPr lang="de-DE" sz="2000" dirty="0" err="1"/>
              <a:t>flow</a:t>
            </a:r>
            <a:r>
              <a:rPr lang="de-DE" sz="2000" dirty="0"/>
              <a:t> and </a:t>
            </a:r>
            <a:r>
              <a:rPr lang="de-DE" sz="2000" dirty="0" err="1"/>
              <a:t>return</a:t>
            </a:r>
            <a:r>
              <a:rPr lang="de-DE" sz="2000" dirty="0"/>
              <a:t> </a:t>
            </a:r>
            <a:r>
              <a:rPr lang="de-DE" sz="2000" dirty="0" err="1"/>
              <a:t>temperatures</a:t>
            </a:r>
            <a:r>
              <a:rPr lang="de-DE" sz="2000" dirty="0"/>
              <a:t>; </a:t>
            </a:r>
          </a:p>
          <a:p>
            <a:pPr marL="342900" indent="-342900">
              <a:buFont typeface="Arial" panose="020B0604020202020204" pitchFamily="34" charset="0"/>
              <a:buChar char="•"/>
            </a:pPr>
            <a:r>
              <a:rPr lang="de-DE" sz="2000" dirty="0" err="1"/>
              <a:t>hydraulic</a:t>
            </a:r>
            <a:r>
              <a:rPr lang="de-DE" sz="2000" dirty="0"/>
              <a:t> </a:t>
            </a:r>
            <a:r>
              <a:rPr lang="de-DE" sz="2000" dirty="0" err="1"/>
              <a:t>balancing</a:t>
            </a:r>
            <a:r>
              <a:rPr lang="de-DE" sz="2000" dirty="0"/>
              <a:t>; </a:t>
            </a:r>
          </a:p>
          <a:p>
            <a:pPr marL="342900" indent="-342900">
              <a:buFont typeface="Arial" panose="020B0604020202020204" pitchFamily="34" charset="0"/>
              <a:buChar char="•"/>
            </a:pPr>
            <a:r>
              <a:rPr lang="de-DE" sz="2000" dirty="0" err="1"/>
              <a:t>weather-compensation</a:t>
            </a:r>
            <a:r>
              <a:rPr lang="de-DE" sz="2000" dirty="0"/>
              <a:t> </a:t>
            </a:r>
            <a:r>
              <a:rPr lang="de-DE" sz="2000" dirty="0" err="1"/>
              <a:t>settings</a:t>
            </a:r>
            <a:r>
              <a:rPr lang="de-DE" sz="2000" dirty="0"/>
              <a:t>; </a:t>
            </a:r>
          </a:p>
          <a:p>
            <a:pPr marL="342900" indent="-342900">
              <a:buFont typeface="Arial" panose="020B0604020202020204" pitchFamily="34" charset="0"/>
              <a:buChar char="•"/>
            </a:pPr>
            <a:r>
              <a:rPr lang="de-DE" sz="2000" dirty="0" err="1"/>
              <a:t>control-valve</a:t>
            </a:r>
            <a:r>
              <a:rPr lang="de-DE" sz="2000" dirty="0"/>
              <a:t> </a:t>
            </a:r>
            <a:r>
              <a:rPr lang="de-DE" sz="2000" dirty="0" err="1"/>
              <a:t>operation</a:t>
            </a:r>
            <a:r>
              <a:rPr lang="de-DE" sz="2000" dirty="0"/>
              <a:t>; </a:t>
            </a:r>
          </a:p>
          <a:p>
            <a:pPr marL="342900" indent="-342900">
              <a:buFont typeface="Arial" panose="020B0604020202020204" pitchFamily="34" charset="0"/>
              <a:buChar char="•"/>
            </a:pPr>
            <a:r>
              <a:rPr lang="de-DE" sz="2000" dirty="0" err="1"/>
              <a:t>heat-exchanger</a:t>
            </a:r>
            <a:r>
              <a:rPr lang="de-DE" sz="2000" dirty="0"/>
              <a:t> </a:t>
            </a:r>
            <a:r>
              <a:rPr lang="de-DE" sz="2000" dirty="0" err="1"/>
              <a:t>approach</a:t>
            </a:r>
            <a:r>
              <a:rPr lang="de-DE" sz="2000" dirty="0"/>
              <a:t> </a:t>
            </a:r>
            <a:r>
              <a:rPr lang="de-DE" sz="2000" dirty="0" err="1"/>
              <a:t>temperature</a:t>
            </a:r>
            <a:r>
              <a:rPr lang="de-DE" sz="2000" dirty="0"/>
              <a:t>. </a:t>
            </a:r>
          </a:p>
          <a:p>
            <a:endParaRPr lang="de-DE" sz="2000" b="1" dirty="0"/>
          </a:p>
          <a:p>
            <a:r>
              <a:rPr lang="de-DE" sz="2000" b="1" dirty="0"/>
              <a:t>A </a:t>
            </a:r>
            <a:r>
              <a:rPr lang="de-DE" sz="2000" b="1" dirty="0" err="1"/>
              <a:t>building</a:t>
            </a:r>
            <a:r>
              <a:rPr lang="de-DE" sz="2000" b="1" dirty="0"/>
              <a:t> </a:t>
            </a:r>
            <a:r>
              <a:rPr lang="de-DE" sz="2000" b="1" dirty="0" err="1"/>
              <a:t>that</a:t>
            </a:r>
            <a:r>
              <a:rPr lang="de-DE" sz="2000" b="1" dirty="0"/>
              <a:t> </a:t>
            </a:r>
            <a:r>
              <a:rPr lang="de-DE" sz="2000" b="1" dirty="0" err="1"/>
              <a:t>cannot</a:t>
            </a:r>
            <a:r>
              <a:rPr lang="de-DE" sz="2000" b="1" dirty="0"/>
              <a:t> </a:t>
            </a:r>
            <a:r>
              <a:rPr lang="de-DE" sz="2000" b="1" dirty="0" err="1"/>
              <a:t>deliver</a:t>
            </a:r>
            <a:r>
              <a:rPr lang="de-DE" sz="2000" b="1" dirty="0"/>
              <a:t> </a:t>
            </a:r>
            <a:r>
              <a:rPr lang="de-DE" sz="2000" b="1" dirty="0" err="1"/>
              <a:t>sufficient</a:t>
            </a:r>
            <a:r>
              <a:rPr lang="de-DE" sz="2000" b="1" dirty="0"/>
              <a:t> </a:t>
            </a:r>
            <a:r>
              <a:rPr lang="de-DE" sz="2000" b="1" dirty="0" err="1"/>
              <a:t>heat</a:t>
            </a:r>
            <a:r>
              <a:rPr lang="de-DE" sz="2000" b="1" dirty="0"/>
              <a:t> at </a:t>
            </a:r>
            <a:r>
              <a:rPr lang="de-DE" sz="2000" b="1" dirty="0" err="1"/>
              <a:t>the</a:t>
            </a:r>
            <a:r>
              <a:rPr lang="de-DE" sz="2000" b="1" dirty="0"/>
              <a:t> </a:t>
            </a:r>
            <a:r>
              <a:rPr lang="de-DE" sz="2000" b="1" dirty="0" err="1"/>
              <a:t>lower</a:t>
            </a:r>
            <a:r>
              <a:rPr lang="de-DE" sz="2000" b="1" dirty="0"/>
              <a:t> </a:t>
            </a:r>
            <a:r>
              <a:rPr lang="de-DE" sz="2000" b="1" dirty="0" err="1"/>
              <a:t>temperature</a:t>
            </a:r>
            <a:r>
              <a:rPr lang="de-DE" sz="2000" b="1" dirty="0"/>
              <a:t> </a:t>
            </a:r>
            <a:r>
              <a:rPr lang="de-DE" sz="2000" b="1" dirty="0" err="1"/>
              <a:t>may</a:t>
            </a:r>
            <a:r>
              <a:rPr lang="de-DE" sz="2000" b="1" dirty="0"/>
              <a:t> </a:t>
            </a:r>
            <a:r>
              <a:rPr lang="de-DE" sz="2000" b="1" dirty="0" err="1"/>
              <a:t>require</a:t>
            </a:r>
            <a:r>
              <a:rPr lang="de-DE" sz="2000" dirty="0"/>
              <a:t>:</a:t>
            </a:r>
          </a:p>
          <a:p>
            <a:pPr marL="342900" indent="-342900">
              <a:buFont typeface="Arial" panose="020B0604020202020204" pitchFamily="34" charset="0"/>
              <a:buChar char="•"/>
            </a:pPr>
            <a:r>
              <a:rPr lang="de-DE" sz="2000" dirty="0" err="1"/>
              <a:t>envelope</a:t>
            </a:r>
            <a:r>
              <a:rPr lang="de-DE" sz="2000" dirty="0"/>
              <a:t> </a:t>
            </a:r>
            <a:r>
              <a:rPr lang="de-DE" sz="2000" dirty="0" err="1"/>
              <a:t>improvement</a:t>
            </a:r>
            <a:r>
              <a:rPr lang="de-DE" sz="2000" dirty="0"/>
              <a:t>; </a:t>
            </a:r>
          </a:p>
          <a:p>
            <a:pPr marL="342900" indent="-342900">
              <a:buFont typeface="Arial" panose="020B0604020202020204" pitchFamily="34" charset="0"/>
              <a:buChar char="•"/>
            </a:pPr>
            <a:r>
              <a:rPr lang="de-DE" sz="2000" dirty="0"/>
              <a:t>larger </a:t>
            </a:r>
            <a:r>
              <a:rPr lang="de-DE" sz="2000" dirty="0" err="1"/>
              <a:t>emitters</a:t>
            </a:r>
            <a:r>
              <a:rPr lang="de-DE" sz="2000" dirty="0"/>
              <a:t>; </a:t>
            </a:r>
          </a:p>
          <a:p>
            <a:pPr marL="342900" indent="-342900">
              <a:buFont typeface="Arial" panose="020B0604020202020204" pitchFamily="34" charset="0"/>
              <a:buChar char="•"/>
            </a:pPr>
            <a:r>
              <a:rPr lang="de-DE" sz="2000" dirty="0" err="1"/>
              <a:t>improved</a:t>
            </a:r>
            <a:r>
              <a:rPr lang="de-DE" sz="2000" dirty="0"/>
              <a:t> </a:t>
            </a:r>
            <a:r>
              <a:rPr lang="de-DE" sz="2000" dirty="0" err="1"/>
              <a:t>balancing</a:t>
            </a:r>
            <a:r>
              <a:rPr lang="de-DE" sz="2000" dirty="0"/>
              <a:t> and </a:t>
            </a:r>
            <a:r>
              <a:rPr lang="de-DE" sz="2000" dirty="0" err="1"/>
              <a:t>controls</a:t>
            </a:r>
            <a:r>
              <a:rPr lang="de-DE" sz="2000" dirty="0"/>
              <a:t>; </a:t>
            </a:r>
          </a:p>
          <a:p>
            <a:pPr marL="342900" indent="-342900">
              <a:buFont typeface="Arial" panose="020B0604020202020204" pitchFamily="34" charset="0"/>
              <a:buChar char="•"/>
            </a:pPr>
            <a:r>
              <a:rPr lang="de-DE" sz="2000" dirty="0" err="1"/>
              <a:t>or</a:t>
            </a:r>
            <a:r>
              <a:rPr lang="de-DE" sz="2000" dirty="0"/>
              <a:t> </a:t>
            </a:r>
            <a:r>
              <a:rPr lang="de-DE" sz="2000" dirty="0" err="1"/>
              <a:t>temporary</a:t>
            </a:r>
            <a:r>
              <a:rPr lang="de-DE" sz="2000" dirty="0"/>
              <a:t> </a:t>
            </a:r>
            <a:r>
              <a:rPr lang="de-DE" sz="2000" dirty="0" err="1"/>
              <a:t>temperature</a:t>
            </a:r>
            <a:r>
              <a:rPr lang="de-DE" sz="2000" dirty="0"/>
              <a:t> </a:t>
            </a:r>
            <a:r>
              <a:rPr lang="de-DE" sz="2000" dirty="0" err="1"/>
              <a:t>boosting</a:t>
            </a:r>
            <a:r>
              <a:rPr lang="de-DE" sz="2000" dirty="0"/>
              <a:t>.</a:t>
            </a:r>
          </a:p>
          <a:p>
            <a:endParaRPr lang="de-DE" sz="2000" dirty="0"/>
          </a:p>
        </p:txBody>
      </p:sp>
    </p:spTree>
    <p:extLst>
      <p:ext uri="{BB962C8B-B14F-4D97-AF65-F5344CB8AC3E}">
        <p14:creationId xmlns:p14="http://schemas.microsoft.com/office/powerpoint/2010/main" val="3886535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395612-6E98-6C83-EC8E-E841BA9DD312}"/>
              </a:ext>
            </a:extLst>
          </p:cNvPr>
          <p:cNvSpPr>
            <a:spLocks noGrp="1"/>
          </p:cNvSpPr>
          <p:nvPr>
            <p:ph type="body" sz="quarter" idx="30"/>
          </p:nvPr>
        </p:nvSpPr>
        <p:spPr/>
        <p:txBody>
          <a:bodyPr/>
          <a:lstStyle/>
          <a:p>
            <a:r>
              <a:rPr lang="de-DE" dirty="0"/>
              <a:t>Lower network </a:t>
            </a:r>
            <a:r>
              <a:rPr lang="de-DE" dirty="0" err="1"/>
              <a:t>temperature</a:t>
            </a:r>
            <a:r>
              <a:rPr lang="de-DE" dirty="0"/>
              <a:t> </a:t>
            </a:r>
            <a:r>
              <a:rPr lang="de-DE" dirty="0" err="1"/>
              <a:t>must</a:t>
            </a:r>
            <a:r>
              <a:rPr lang="de-DE" dirty="0"/>
              <a:t> still </a:t>
            </a:r>
            <a:r>
              <a:rPr lang="de-DE" dirty="0" err="1"/>
              <a:t>deliver</a:t>
            </a:r>
            <a:r>
              <a:rPr lang="de-DE" dirty="0"/>
              <a:t> </a:t>
            </a:r>
            <a:r>
              <a:rPr lang="de-DE" dirty="0" err="1"/>
              <a:t>comfort</a:t>
            </a:r>
            <a:endParaRPr lang="de-DE" dirty="0"/>
          </a:p>
        </p:txBody>
      </p:sp>
      <p:sp>
        <p:nvSpPr>
          <p:cNvPr id="3" name="Text Placeholder 2">
            <a:extLst>
              <a:ext uri="{FF2B5EF4-FFF2-40B4-BE49-F238E27FC236}">
                <a16:creationId xmlns:a16="http://schemas.microsoft.com/office/drawing/2014/main" id="{B1DDF1CE-5678-8885-5A8B-166DAB9C527F}"/>
              </a:ext>
            </a:extLst>
          </p:cNvPr>
          <p:cNvSpPr>
            <a:spLocks noGrp="1"/>
          </p:cNvSpPr>
          <p:nvPr>
            <p:ph type="body" sz="quarter" idx="48"/>
          </p:nvPr>
        </p:nvSpPr>
        <p:spPr/>
        <p:txBody>
          <a:bodyPr/>
          <a:lstStyle/>
          <a:p>
            <a:r>
              <a:rPr lang="de-DE" sz="2000" b="1" dirty="0"/>
              <a:t>The design </a:t>
            </a:r>
            <a:r>
              <a:rPr lang="de-DE" sz="2000" b="1" dirty="0" err="1"/>
              <a:t>must</a:t>
            </a:r>
            <a:r>
              <a:rPr lang="de-DE" sz="2000" b="1" dirty="0"/>
              <a:t> </a:t>
            </a:r>
            <a:r>
              <a:rPr lang="de-DE" sz="2000" b="1" dirty="0" err="1"/>
              <a:t>maintain</a:t>
            </a:r>
            <a:r>
              <a:rPr lang="de-DE" sz="2000" b="1" dirty="0"/>
              <a:t>:</a:t>
            </a:r>
          </a:p>
          <a:p>
            <a:pPr marL="342900" indent="-342900">
              <a:buFont typeface="Arial" panose="020B0604020202020204" pitchFamily="34" charset="0"/>
              <a:buChar char="•"/>
            </a:pPr>
            <a:r>
              <a:rPr lang="de-DE" sz="2000" dirty="0" err="1"/>
              <a:t>comfortable</a:t>
            </a:r>
            <a:r>
              <a:rPr lang="de-DE" sz="2000" dirty="0"/>
              <a:t> indoor </a:t>
            </a:r>
            <a:r>
              <a:rPr lang="de-DE" sz="2000" dirty="0" err="1"/>
              <a:t>temperatures</a:t>
            </a:r>
            <a:r>
              <a:rPr lang="de-DE" sz="2000" dirty="0"/>
              <a:t>; </a:t>
            </a:r>
          </a:p>
          <a:p>
            <a:pPr marL="342900" indent="-342900">
              <a:buFont typeface="Arial" panose="020B0604020202020204" pitchFamily="34" charset="0"/>
              <a:buChar char="•"/>
            </a:pPr>
            <a:r>
              <a:rPr lang="de-DE" sz="2000" dirty="0" err="1"/>
              <a:t>acceptable</a:t>
            </a:r>
            <a:r>
              <a:rPr lang="de-DE" sz="2000" dirty="0"/>
              <a:t> </a:t>
            </a:r>
            <a:r>
              <a:rPr lang="de-DE" sz="2000" dirty="0" err="1"/>
              <a:t>heating</a:t>
            </a:r>
            <a:r>
              <a:rPr lang="de-DE" sz="2000" dirty="0"/>
              <a:t> </a:t>
            </a:r>
            <a:r>
              <a:rPr lang="de-DE" sz="2000" dirty="0" err="1"/>
              <a:t>response</a:t>
            </a:r>
            <a:r>
              <a:rPr lang="de-DE" sz="2000" dirty="0"/>
              <a:t>; </a:t>
            </a:r>
          </a:p>
          <a:p>
            <a:pPr marL="342900" indent="-342900">
              <a:buFont typeface="Arial" panose="020B0604020202020204" pitchFamily="34" charset="0"/>
              <a:buChar char="•"/>
            </a:pPr>
            <a:r>
              <a:rPr lang="de-DE" sz="2000" dirty="0" err="1"/>
              <a:t>adequate</a:t>
            </a:r>
            <a:r>
              <a:rPr lang="de-DE" sz="2000" dirty="0"/>
              <a:t> DHW </a:t>
            </a:r>
            <a:r>
              <a:rPr lang="de-DE" sz="2000" dirty="0" err="1"/>
              <a:t>temperature</a:t>
            </a:r>
            <a:r>
              <a:rPr lang="de-DE" sz="2000" dirty="0"/>
              <a:t> and </a:t>
            </a:r>
            <a:r>
              <a:rPr lang="de-DE" sz="2000" dirty="0" err="1"/>
              <a:t>flow</a:t>
            </a:r>
            <a:r>
              <a:rPr lang="de-DE" sz="2000" dirty="0"/>
              <a:t>; </a:t>
            </a:r>
          </a:p>
          <a:p>
            <a:pPr marL="342900" indent="-342900">
              <a:buFont typeface="Arial" panose="020B0604020202020204" pitchFamily="34" charset="0"/>
              <a:buChar char="•"/>
            </a:pPr>
            <a:r>
              <a:rPr lang="de-DE" sz="2000" dirty="0" err="1"/>
              <a:t>reasonable</a:t>
            </a:r>
            <a:r>
              <a:rPr lang="de-DE" sz="2000" dirty="0"/>
              <a:t> DHW </a:t>
            </a:r>
            <a:r>
              <a:rPr lang="de-DE" sz="2000" dirty="0" err="1"/>
              <a:t>waiting</a:t>
            </a:r>
            <a:r>
              <a:rPr lang="de-DE" sz="2000" dirty="0"/>
              <a:t> time; </a:t>
            </a:r>
          </a:p>
          <a:p>
            <a:pPr marL="342900" indent="-342900">
              <a:buFont typeface="Arial" panose="020B0604020202020204" pitchFamily="34" charset="0"/>
              <a:buChar char="•"/>
            </a:pPr>
            <a:r>
              <a:rPr lang="de-DE" sz="2000" dirty="0" err="1"/>
              <a:t>hygiene</a:t>
            </a:r>
            <a:r>
              <a:rPr lang="de-DE" sz="2000" dirty="0"/>
              <a:t> and </a:t>
            </a:r>
            <a:r>
              <a:rPr lang="de-DE" sz="2000" dirty="0" err="1"/>
              <a:t>scald-protection</a:t>
            </a:r>
            <a:r>
              <a:rPr lang="de-DE" sz="2000" dirty="0"/>
              <a:t> </a:t>
            </a:r>
            <a:r>
              <a:rPr lang="de-DE" sz="2000" dirty="0" err="1"/>
              <a:t>requirements</a:t>
            </a:r>
            <a:r>
              <a:rPr lang="de-DE" sz="2000" dirty="0"/>
              <a:t>. </a:t>
            </a:r>
          </a:p>
          <a:p>
            <a:r>
              <a:rPr lang="de-DE" sz="2000" b="1" dirty="0"/>
              <a:t>Possible DHW </a:t>
            </a:r>
            <a:r>
              <a:rPr lang="de-DE" sz="2000" b="1" dirty="0" err="1"/>
              <a:t>strategies</a:t>
            </a:r>
            <a:r>
              <a:rPr lang="de-DE" sz="2000" b="1" dirty="0"/>
              <a:t> </a:t>
            </a:r>
            <a:r>
              <a:rPr lang="de-DE" sz="2000" b="1" dirty="0" err="1"/>
              <a:t>include</a:t>
            </a:r>
            <a:r>
              <a:rPr lang="de-DE" sz="2000" b="1" dirty="0"/>
              <a:t>:</a:t>
            </a:r>
          </a:p>
          <a:p>
            <a:pPr marL="342900" indent="-342900">
              <a:buFont typeface="Arial" panose="020B0604020202020204" pitchFamily="34" charset="0"/>
              <a:buChar char="•"/>
            </a:pPr>
            <a:r>
              <a:rPr lang="de-DE" sz="2000" dirty="0" err="1"/>
              <a:t>instantaneous</a:t>
            </a:r>
            <a:r>
              <a:rPr lang="de-DE" sz="2000" dirty="0"/>
              <a:t> </a:t>
            </a:r>
            <a:r>
              <a:rPr lang="de-DE" sz="2000" dirty="0" err="1"/>
              <a:t>preparation</a:t>
            </a:r>
            <a:r>
              <a:rPr lang="de-DE" sz="2000" dirty="0"/>
              <a:t> </a:t>
            </a:r>
            <a:r>
              <a:rPr lang="de-DE" sz="2000" dirty="0" err="1"/>
              <a:t>through</a:t>
            </a:r>
            <a:r>
              <a:rPr lang="de-DE" sz="2000" dirty="0"/>
              <a:t> a </a:t>
            </a:r>
            <a:r>
              <a:rPr lang="de-DE" sz="2000" dirty="0" err="1"/>
              <a:t>heat</a:t>
            </a:r>
            <a:r>
              <a:rPr lang="de-DE" sz="2000" dirty="0"/>
              <a:t> interface </a:t>
            </a:r>
            <a:r>
              <a:rPr lang="de-DE" sz="2000" dirty="0" err="1"/>
              <a:t>unit</a:t>
            </a:r>
            <a:r>
              <a:rPr lang="de-DE" sz="2000" dirty="0"/>
              <a:t> (HIU); </a:t>
            </a:r>
          </a:p>
          <a:p>
            <a:pPr marL="342900" indent="-342900">
              <a:buFont typeface="Arial" panose="020B0604020202020204" pitchFamily="34" charset="0"/>
              <a:buChar char="•"/>
            </a:pPr>
            <a:r>
              <a:rPr lang="de-DE" sz="2000" dirty="0" err="1"/>
              <a:t>central</a:t>
            </a:r>
            <a:r>
              <a:rPr lang="de-DE" sz="2000" dirty="0"/>
              <a:t> </a:t>
            </a:r>
            <a:r>
              <a:rPr lang="de-DE" sz="2000" dirty="0" err="1"/>
              <a:t>or</a:t>
            </a:r>
            <a:r>
              <a:rPr lang="de-DE" sz="2000" dirty="0"/>
              <a:t> </a:t>
            </a:r>
            <a:r>
              <a:rPr lang="de-DE" sz="2000" dirty="0" err="1"/>
              <a:t>local</a:t>
            </a:r>
            <a:r>
              <a:rPr lang="de-DE" sz="2000" dirty="0"/>
              <a:t> </a:t>
            </a:r>
            <a:r>
              <a:rPr lang="de-DE" sz="2000" dirty="0" err="1"/>
              <a:t>storage</a:t>
            </a:r>
            <a:r>
              <a:rPr lang="de-DE" sz="2000" dirty="0"/>
              <a:t>; </a:t>
            </a:r>
          </a:p>
          <a:p>
            <a:pPr marL="342900" indent="-342900">
              <a:buFont typeface="Arial" panose="020B0604020202020204" pitchFamily="34" charset="0"/>
              <a:buChar char="•"/>
            </a:pPr>
            <a:r>
              <a:rPr lang="de-DE" sz="2000" dirty="0" err="1"/>
              <a:t>local</a:t>
            </a:r>
            <a:r>
              <a:rPr lang="de-DE" sz="2000" dirty="0"/>
              <a:t> </a:t>
            </a:r>
            <a:r>
              <a:rPr lang="de-DE" sz="2000" dirty="0" err="1"/>
              <a:t>heat</a:t>
            </a:r>
            <a:r>
              <a:rPr lang="de-DE" sz="2000" dirty="0"/>
              <a:t>-pump </a:t>
            </a:r>
            <a:r>
              <a:rPr lang="de-DE" sz="2000" dirty="0" err="1"/>
              <a:t>or</a:t>
            </a:r>
            <a:r>
              <a:rPr lang="de-DE" sz="2000" dirty="0"/>
              <a:t> </a:t>
            </a:r>
            <a:r>
              <a:rPr lang="de-DE" sz="2000" dirty="0" err="1"/>
              <a:t>electrical</a:t>
            </a:r>
            <a:r>
              <a:rPr lang="de-DE" sz="2000" dirty="0"/>
              <a:t> </a:t>
            </a:r>
            <a:r>
              <a:rPr lang="de-DE" sz="2000" dirty="0" err="1"/>
              <a:t>boosting</a:t>
            </a:r>
            <a:r>
              <a:rPr lang="de-DE" sz="2000" dirty="0"/>
              <a:t>; </a:t>
            </a:r>
          </a:p>
          <a:p>
            <a:pPr marL="342900" indent="-342900">
              <a:buFont typeface="Arial" panose="020B0604020202020204" pitchFamily="34" charset="0"/>
              <a:buChar char="•"/>
            </a:pPr>
            <a:r>
              <a:rPr lang="de-DE" sz="2000" dirty="0"/>
              <a:t>separate </a:t>
            </a:r>
            <a:r>
              <a:rPr lang="de-DE" sz="2000" dirty="0" err="1"/>
              <a:t>higher-temperature</a:t>
            </a:r>
            <a:r>
              <a:rPr lang="de-DE" sz="2000" dirty="0"/>
              <a:t> </a:t>
            </a:r>
            <a:r>
              <a:rPr lang="de-DE" sz="2000" dirty="0" err="1"/>
              <a:t>service</a:t>
            </a:r>
            <a:r>
              <a:rPr lang="de-DE" sz="2000" dirty="0"/>
              <a:t>. </a:t>
            </a:r>
          </a:p>
          <a:p>
            <a:endParaRPr lang="de-DE" sz="2000" dirty="0"/>
          </a:p>
          <a:p>
            <a:r>
              <a:rPr lang="de-DE" sz="2000" dirty="0"/>
              <a:t>Lower network </a:t>
            </a:r>
            <a:r>
              <a:rPr lang="de-DE" sz="2000" dirty="0" err="1"/>
              <a:t>temperature</a:t>
            </a:r>
            <a:r>
              <a:rPr lang="de-DE" sz="2000" dirty="0"/>
              <a:t> </a:t>
            </a:r>
            <a:r>
              <a:rPr lang="de-DE" sz="2000" dirty="0" err="1"/>
              <a:t>is</a:t>
            </a:r>
            <a:r>
              <a:rPr lang="de-DE" sz="2000" dirty="0"/>
              <a:t> </a:t>
            </a:r>
            <a:r>
              <a:rPr lang="de-DE" sz="2000" dirty="0" err="1"/>
              <a:t>successful</a:t>
            </a:r>
            <a:r>
              <a:rPr lang="de-DE" sz="2000" dirty="0"/>
              <a:t> </a:t>
            </a:r>
            <a:r>
              <a:rPr lang="de-DE" sz="2000" dirty="0" err="1"/>
              <a:t>only</a:t>
            </a:r>
            <a:r>
              <a:rPr lang="de-DE" sz="2000" dirty="0"/>
              <a:t> </a:t>
            </a:r>
            <a:r>
              <a:rPr lang="de-DE" sz="2000" dirty="0" err="1"/>
              <a:t>when</a:t>
            </a:r>
            <a:r>
              <a:rPr lang="de-DE" sz="2000" dirty="0"/>
              <a:t> </a:t>
            </a:r>
            <a:r>
              <a:rPr lang="de-DE" sz="2000" dirty="0" err="1"/>
              <a:t>the</a:t>
            </a:r>
            <a:r>
              <a:rPr lang="de-DE" sz="2000" dirty="0"/>
              <a:t> </a:t>
            </a:r>
            <a:r>
              <a:rPr lang="de-DE" sz="2000" dirty="0" err="1"/>
              <a:t>complete</a:t>
            </a:r>
            <a:r>
              <a:rPr lang="de-DE" sz="2000" dirty="0"/>
              <a:t> </a:t>
            </a:r>
            <a:r>
              <a:rPr lang="de-DE" sz="2000" dirty="0" err="1"/>
              <a:t>building</a:t>
            </a:r>
            <a:r>
              <a:rPr lang="de-DE" sz="2000" dirty="0"/>
              <a:t> </a:t>
            </a:r>
            <a:r>
              <a:rPr lang="de-DE" sz="2000" dirty="0" err="1"/>
              <a:t>system</a:t>
            </a:r>
            <a:r>
              <a:rPr lang="de-DE" sz="2000" dirty="0"/>
              <a:t> </a:t>
            </a:r>
            <a:r>
              <a:rPr lang="de-DE" sz="2000" dirty="0" err="1"/>
              <a:t>is</a:t>
            </a:r>
            <a:r>
              <a:rPr lang="de-DE" sz="2000" dirty="0"/>
              <a:t> </a:t>
            </a:r>
            <a:r>
              <a:rPr lang="de-DE" sz="2000" dirty="0" err="1"/>
              <a:t>designed</a:t>
            </a:r>
            <a:r>
              <a:rPr lang="de-DE" sz="2000" dirty="0"/>
              <a:t> and </a:t>
            </a:r>
            <a:r>
              <a:rPr lang="de-DE" sz="2000" dirty="0" err="1"/>
              <a:t>commissioned</a:t>
            </a:r>
            <a:r>
              <a:rPr lang="de-DE" sz="2000" dirty="0"/>
              <a:t> </a:t>
            </a:r>
            <a:r>
              <a:rPr lang="de-DE" sz="2000" dirty="0" err="1"/>
              <a:t>for</a:t>
            </a:r>
            <a:r>
              <a:rPr lang="de-DE" sz="2000" dirty="0"/>
              <a:t> it.</a:t>
            </a:r>
          </a:p>
          <a:p>
            <a:endParaRPr lang="de-DE" sz="2000" dirty="0"/>
          </a:p>
        </p:txBody>
      </p:sp>
    </p:spTree>
    <p:extLst>
      <p:ext uri="{BB962C8B-B14F-4D97-AF65-F5344CB8AC3E}">
        <p14:creationId xmlns:p14="http://schemas.microsoft.com/office/powerpoint/2010/main" val="3292453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0BCB81-7ED3-D440-D361-F0BD5620BDA0}"/>
              </a:ext>
            </a:extLst>
          </p:cNvPr>
          <p:cNvSpPr>
            <a:spLocks noGrp="1"/>
          </p:cNvSpPr>
          <p:nvPr>
            <p:ph type="body" sz="quarter" idx="30"/>
          </p:nvPr>
        </p:nvSpPr>
        <p:spPr/>
        <p:txBody>
          <a:bodyPr/>
          <a:lstStyle/>
          <a:p>
            <a:r>
              <a:rPr lang="de-DE" dirty="0"/>
              <a:t>Smart </a:t>
            </a:r>
            <a:r>
              <a:rPr lang="de-DE" dirty="0" err="1"/>
              <a:t>operation</a:t>
            </a:r>
            <a:r>
              <a:rPr lang="de-DE" dirty="0"/>
              <a:t> </a:t>
            </a:r>
            <a:r>
              <a:rPr lang="de-DE" dirty="0" err="1"/>
              <a:t>of</a:t>
            </a:r>
            <a:r>
              <a:rPr lang="de-DE" dirty="0"/>
              <a:t> </a:t>
            </a:r>
            <a:r>
              <a:rPr lang="de-DE" dirty="0" err="1"/>
              <a:t>low-temperature</a:t>
            </a:r>
            <a:r>
              <a:rPr lang="de-DE" dirty="0"/>
              <a:t> </a:t>
            </a:r>
            <a:r>
              <a:rPr lang="de-DE" dirty="0" err="1"/>
              <a:t>networks</a:t>
            </a:r>
            <a:endParaRPr lang="de-DE" dirty="0"/>
          </a:p>
        </p:txBody>
      </p:sp>
      <p:sp>
        <p:nvSpPr>
          <p:cNvPr id="3" name="Text Placeholder 2">
            <a:extLst>
              <a:ext uri="{FF2B5EF4-FFF2-40B4-BE49-F238E27FC236}">
                <a16:creationId xmlns:a16="http://schemas.microsoft.com/office/drawing/2014/main" id="{A887FEC0-D285-E8FD-18BF-77811E5375DC}"/>
              </a:ext>
            </a:extLst>
          </p:cNvPr>
          <p:cNvSpPr>
            <a:spLocks noGrp="1"/>
          </p:cNvSpPr>
          <p:nvPr>
            <p:ph type="body" sz="quarter" idx="48"/>
          </p:nvPr>
        </p:nvSpPr>
        <p:spPr>
          <a:xfrm>
            <a:off x="854282" y="1622544"/>
            <a:ext cx="10483429" cy="3730404"/>
          </a:xfrm>
        </p:spPr>
        <p:txBody>
          <a:bodyPr/>
          <a:lstStyle/>
          <a:p>
            <a:pPr marL="342900" indent="-342900">
              <a:buFont typeface="Arial" panose="020B0604020202020204" pitchFamily="34" charset="0"/>
              <a:buChar char="•"/>
            </a:pPr>
            <a:r>
              <a:rPr lang="de-DE" b="1" dirty="0"/>
              <a:t>Demand </a:t>
            </a:r>
            <a:r>
              <a:rPr lang="de-DE" b="1" dirty="0" err="1"/>
              <a:t>forecasting</a:t>
            </a:r>
            <a:br>
              <a:rPr lang="de-DE" b="1" dirty="0"/>
            </a:br>
            <a:r>
              <a:rPr lang="de-DE" dirty="0"/>
              <a:t>Weather </a:t>
            </a:r>
            <a:r>
              <a:rPr lang="de-DE" dirty="0" err="1"/>
              <a:t>forecasts</a:t>
            </a:r>
            <a:r>
              <a:rPr lang="de-DE" dirty="0"/>
              <a:t> and </a:t>
            </a:r>
            <a:r>
              <a:rPr lang="de-DE" dirty="0" err="1"/>
              <a:t>building</a:t>
            </a:r>
            <a:r>
              <a:rPr lang="de-DE" dirty="0"/>
              <a:t> </a:t>
            </a:r>
            <a:r>
              <a:rPr lang="de-DE" dirty="0" err="1"/>
              <a:t>data</a:t>
            </a:r>
            <a:r>
              <a:rPr lang="de-DE" dirty="0"/>
              <a:t> </a:t>
            </a:r>
            <a:r>
              <a:rPr lang="de-DE" dirty="0" err="1"/>
              <a:t>help</a:t>
            </a:r>
            <a:r>
              <a:rPr lang="de-DE" dirty="0"/>
              <a:t> </a:t>
            </a:r>
            <a:r>
              <a:rPr lang="de-DE" dirty="0" err="1"/>
              <a:t>anticipate</a:t>
            </a:r>
            <a:r>
              <a:rPr lang="de-DE" dirty="0"/>
              <a:t> </a:t>
            </a:r>
            <a:r>
              <a:rPr lang="de-DE" dirty="0" err="1"/>
              <a:t>heating</a:t>
            </a:r>
            <a:r>
              <a:rPr lang="de-DE" dirty="0"/>
              <a:t> and </a:t>
            </a:r>
            <a:r>
              <a:rPr lang="de-DE" dirty="0" err="1"/>
              <a:t>cooling</a:t>
            </a:r>
            <a:r>
              <a:rPr lang="de-DE" dirty="0"/>
              <a:t> </a:t>
            </a:r>
            <a:r>
              <a:rPr lang="de-DE" dirty="0" err="1"/>
              <a:t>loads</a:t>
            </a:r>
            <a:r>
              <a:rPr lang="de-DE" dirty="0"/>
              <a:t>.</a:t>
            </a:r>
          </a:p>
          <a:p>
            <a:pPr marL="342900" indent="-342900">
              <a:buFont typeface="Arial" panose="020B0604020202020204" pitchFamily="34" charset="0"/>
              <a:buChar char="•"/>
            </a:pPr>
            <a:r>
              <a:rPr lang="de-DE" b="1" dirty="0"/>
              <a:t>Variable-</a:t>
            </a:r>
            <a:r>
              <a:rPr lang="de-DE" b="1" dirty="0" err="1"/>
              <a:t>flow</a:t>
            </a:r>
            <a:r>
              <a:rPr lang="de-DE" b="1" dirty="0"/>
              <a:t> </a:t>
            </a:r>
            <a:r>
              <a:rPr lang="de-DE" b="1" dirty="0" err="1"/>
              <a:t>operation</a:t>
            </a:r>
            <a:br>
              <a:rPr lang="de-DE" b="1" dirty="0"/>
            </a:br>
            <a:r>
              <a:rPr lang="de-DE" dirty="0"/>
              <a:t>Variable-speed </a:t>
            </a:r>
            <a:r>
              <a:rPr lang="de-DE" dirty="0" err="1"/>
              <a:t>pumps</a:t>
            </a:r>
            <a:r>
              <a:rPr lang="de-DE" dirty="0"/>
              <a:t> and </a:t>
            </a:r>
            <a:r>
              <a:rPr lang="de-DE" dirty="0" err="1"/>
              <a:t>control</a:t>
            </a:r>
            <a:r>
              <a:rPr lang="de-DE" dirty="0"/>
              <a:t> </a:t>
            </a:r>
            <a:r>
              <a:rPr lang="de-DE" dirty="0" err="1"/>
              <a:t>valves</a:t>
            </a:r>
            <a:r>
              <a:rPr lang="de-DE" dirty="0"/>
              <a:t> </a:t>
            </a:r>
            <a:r>
              <a:rPr lang="de-DE" dirty="0" err="1"/>
              <a:t>adjust</a:t>
            </a:r>
            <a:r>
              <a:rPr lang="de-DE" dirty="0"/>
              <a:t> </a:t>
            </a:r>
            <a:r>
              <a:rPr lang="de-DE" dirty="0" err="1"/>
              <a:t>flow</a:t>
            </a:r>
            <a:r>
              <a:rPr lang="de-DE" dirty="0"/>
              <a:t> </a:t>
            </a:r>
            <a:r>
              <a:rPr lang="de-DE" dirty="0" err="1"/>
              <a:t>while</a:t>
            </a:r>
            <a:r>
              <a:rPr lang="de-DE" dirty="0"/>
              <a:t> </a:t>
            </a:r>
            <a:r>
              <a:rPr lang="de-DE" dirty="0" err="1"/>
              <a:t>maintaining</a:t>
            </a:r>
            <a:r>
              <a:rPr lang="de-DE" dirty="0"/>
              <a:t> </a:t>
            </a:r>
            <a:r>
              <a:rPr lang="de-DE" dirty="0" err="1"/>
              <a:t>suitable</a:t>
            </a:r>
            <a:r>
              <a:rPr lang="de-DE" dirty="0"/>
              <a:t> differential </a:t>
            </a:r>
            <a:r>
              <a:rPr lang="de-DE" dirty="0" err="1"/>
              <a:t>pressure</a:t>
            </a:r>
            <a:r>
              <a:rPr lang="de-DE" dirty="0"/>
              <a:t>.</a:t>
            </a:r>
          </a:p>
          <a:p>
            <a:pPr marL="342900" indent="-342900">
              <a:buFont typeface="Arial" panose="020B0604020202020204" pitchFamily="34" charset="0"/>
              <a:buChar char="•"/>
            </a:pPr>
            <a:r>
              <a:rPr lang="de-DE" b="1" dirty="0"/>
              <a:t>Peak </a:t>
            </a:r>
            <a:r>
              <a:rPr lang="de-DE" b="1" dirty="0" err="1"/>
              <a:t>management</a:t>
            </a:r>
            <a:br>
              <a:rPr lang="de-DE" b="1" dirty="0"/>
            </a:br>
            <a:r>
              <a:rPr lang="de-DE" dirty="0"/>
              <a:t>Buildings and thermal </a:t>
            </a:r>
            <a:r>
              <a:rPr lang="de-DE" dirty="0" err="1"/>
              <a:t>storage</a:t>
            </a:r>
            <a:r>
              <a:rPr lang="de-DE" dirty="0"/>
              <a:t> </a:t>
            </a:r>
            <a:r>
              <a:rPr lang="de-DE" dirty="0" err="1"/>
              <a:t>can</a:t>
            </a:r>
            <a:r>
              <a:rPr lang="de-DE" dirty="0"/>
              <a:t> shift </a:t>
            </a:r>
            <a:r>
              <a:rPr lang="de-DE" dirty="0" err="1"/>
              <a:t>demand</a:t>
            </a:r>
            <a:r>
              <a:rPr lang="de-DE" dirty="0"/>
              <a:t> </a:t>
            </a:r>
            <a:r>
              <a:rPr lang="de-DE" dirty="0" err="1"/>
              <a:t>within</a:t>
            </a:r>
            <a:r>
              <a:rPr lang="de-DE" dirty="0"/>
              <a:t> </a:t>
            </a:r>
            <a:r>
              <a:rPr lang="de-DE" dirty="0" err="1"/>
              <a:t>agreed</a:t>
            </a:r>
            <a:r>
              <a:rPr lang="de-DE" dirty="0"/>
              <a:t> </a:t>
            </a:r>
            <a:r>
              <a:rPr lang="de-DE" dirty="0" err="1"/>
              <a:t>comfort</a:t>
            </a:r>
            <a:r>
              <a:rPr lang="de-DE" dirty="0"/>
              <a:t> </a:t>
            </a:r>
            <a:r>
              <a:rPr lang="de-DE" dirty="0" err="1"/>
              <a:t>limits</a:t>
            </a:r>
            <a:r>
              <a:rPr lang="de-DE" dirty="0"/>
              <a:t>.</a:t>
            </a:r>
          </a:p>
          <a:p>
            <a:pPr marL="342900" indent="-342900">
              <a:buFont typeface="Arial" panose="020B0604020202020204" pitchFamily="34" charset="0"/>
              <a:buChar char="•"/>
            </a:pPr>
            <a:r>
              <a:rPr lang="de-DE" b="1" dirty="0" err="1"/>
              <a:t>Sector</a:t>
            </a:r>
            <a:r>
              <a:rPr lang="de-DE" b="1" dirty="0"/>
              <a:t> </a:t>
            </a:r>
            <a:r>
              <a:rPr lang="de-DE" b="1" dirty="0" err="1"/>
              <a:t>coupling</a:t>
            </a:r>
            <a:br>
              <a:rPr lang="de-DE" b="1" dirty="0"/>
            </a:br>
            <a:r>
              <a:rPr lang="de-DE" dirty="0"/>
              <a:t>Heat </a:t>
            </a:r>
            <a:r>
              <a:rPr lang="de-DE" dirty="0" err="1"/>
              <a:t>pumps</a:t>
            </a:r>
            <a:r>
              <a:rPr lang="de-DE" dirty="0"/>
              <a:t> </a:t>
            </a:r>
            <a:r>
              <a:rPr lang="de-DE" dirty="0" err="1"/>
              <a:t>can</a:t>
            </a:r>
            <a:r>
              <a:rPr lang="de-DE" dirty="0"/>
              <a:t> </a:t>
            </a:r>
            <a:r>
              <a:rPr lang="de-DE" dirty="0" err="1"/>
              <a:t>respond</a:t>
            </a:r>
            <a:r>
              <a:rPr lang="de-DE" dirty="0"/>
              <a:t> </a:t>
            </a:r>
            <a:r>
              <a:rPr lang="de-DE" dirty="0" err="1"/>
              <a:t>to</a:t>
            </a:r>
            <a:r>
              <a:rPr lang="de-DE" dirty="0"/>
              <a:t> </a:t>
            </a:r>
            <a:r>
              <a:rPr lang="de-DE" dirty="0" err="1"/>
              <a:t>electricity</a:t>
            </a:r>
            <a:r>
              <a:rPr lang="de-DE" dirty="0"/>
              <a:t>-system </a:t>
            </a:r>
            <a:r>
              <a:rPr lang="de-DE" dirty="0" err="1"/>
              <a:t>conditions</a:t>
            </a:r>
            <a:r>
              <a:rPr lang="de-DE" dirty="0"/>
              <a:t> </a:t>
            </a:r>
            <a:r>
              <a:rPr lang="de-DE" dirty="0" err="1"/>
              <a:t>where</a:t>
            </a:r>
            <a:r>
              <a:rPr lang="de-DE" dirty="0"/>
              <a:t> </a:t>
            </a:r>
            <a:r>
              <a:rPr lang="de-DE" dirty="0" err="1"/>
              <a:t>controls</a:t>
            </a:r>
            <a:r>
              <a:rPr lang="de-DE" dirty="0"/>
              <a:t> and </a:t>
            </a:r>
            <a:r>
              <a:rPr lang="de-DE" dirty="0" err="1"/>
              <a:t>tariffs</a:t>
            </a:r>
            <a:r>
              <a:rPr lang="de-DE" dirty="0"/>
              <a:t> </a:t>
            </a:r>
            <a:r>
              <a:rPr lang="de-DE" dirty="0" err="1"/>
              <a:t>allow</a:t>
            </a:r>
            <a:r>
              <a:rPr lang="de-DE" dirty="0"/>
              <a:t>.</a:t>
            </a:r>
          </a:p>
          <a:p>
            <a:pPr marL="342900" indent="-342900">
              <a:buFont typeface="Arial" panose="020B0604020202020204" pitchFamily="34" charset="0"/>
              <a:buChar char="•"/>
            </a:pPr>
            <a:r>
              <a:rPr lang="de-DE" b="1" dirty="0"/>
              <a:t>Fault </a:t>
            </a:r>
            <a:r>
              <a:rPr lang="de-DE" b="1" dirty="0" err="1"/>
              <a:t>detection</a:t>
            </a:r>
            <a:br>
              <a:rPr lang="de-DE" b="1" dirty="0"/>
            </a:br>
            <a:r>
              <a:rPr lang="de-DE" dirty="0"/>
              <a:t>Monitoring </a:t>
            </a:r>
            <a:r>
              <a:rPr lang="de-DE" dirty="0" err="1"/>
              <a:t>can</a:t>
            </a:r>
            <a:r>
              <a:rPr lang="de-DE" dirty="0"/>
              <a:t> </a:t>
            </a:r>
            <a:r>
              <a:rPr lang="de-DE" dirty="0" err="1"/>
              <a:t>identify</a:t>
            </a:r>
            <a:r>
              <a:rPr lang="de-DE" dirty="0"/>
              <a:t> high </a:t>
            </a:r>
            <a:r>
              <a:rPr lang="de-DE" dirty="0" err="1"/>
              <a:t>return</a:t>
            </a:r>
            <a:r>
              <a:rPr lang="de-DE" dirty="0"/>
              <a:t> </a:t>
            </a:r>
            <a:r>
              <a:rPr lang="de-DE" dirty="0" err="1"/>
              <a:t>temperature</a:t>
            </a:r>
            <a:r>
              <a:rPr lang="de-DE" dirty="0"/>
              <a:t>, </a:t>
            </a:r>
            <a:r>
              <a:rPr lang="en-US" dirty="0"/>
              <a:t>low Delta-T, </a:t>
            </a:r>
            <a:r>
              <a:rPr lang="de-DE" dirty="0" err="1"/>
              <a:t>excessive</a:t>
            </a:r>
            <a:r>
              <a:rPr lang="de-DE" dirty="0"/>
              <a:t> </a:t>
            </a:r>
            <a:r>
              <a:rPr lang="de-DE" dirty="0" err="1"/>
              <a:t>flow</a:t>
            </a:r>
            <a:r>
              <a:rPr lang="de-DE" dirty="0"/>
              <a:t>, </a:t>
            </a:r>
            <a:r>
              <a:rPr lang="de-DE" dirty="0" err="1"/>
              <a:t>failed</a:t>
            </a:r>
            <a:r>
              <a:rPr lang="de-DE" dirty="0"/>
              <a:t> </a:t>
            </a:r>
            <a:r>
              <a:rPr lang="de-DE" dirty="0" err="1"/>
              <a:t>sensors</a:t>
            </a:r>
            <a:r>
              <a:rPr lang="de-DE" dirty="0"/>
              <a:t> and </a:t>
            </a:r>
            <a:r>
              <a:rPr lang="de-DE" dirty="0" err="1"/>
              <a:t>unstable</a:t>
            </a:r>
            <a:r>
              <a:rPr lang="de-DE" dirty="0"/>
              <a:t> </a:t>
            </a:r>
            <a:r>
              <a:rPr lang="de-DE" dirty="0" err="1"/>
              <a:t>controls</a:t>
            </a:r>
            <a:r>
              <a:rPr lang="de-DE" dirty="0"/>
              <a:t>.</a:t>
            </a:r>
          </a:p>
        </p:txBody>
      </p:sp>
    </p:spTree>
    <p:extLst>
      <p:ext uri="{BB962C8B-B14F-4D97-AF65-F5344CB8AC3E}">
        <p14:creationId xmlns:p14="http://schemas.microsoft.com/office/powerpoint/2010/main" val="2040914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99C93B-979B-BA7D-1A56-3A4F264550BA}"/>
              </a:ext>
            </a:extLst>
          </p:cNvPr>
          <p:cNvSpPr>
            <a:spLocks noGrp="1"/>
          </p:cNvSpPr>
          <p:nvPr>
            <p:ph type="body" sz="quarter" idx="30"/>
          </p:nvPr>
        </p:nvSpPr>
        <p:spPr/>
        <p:txBody>
          <a:bodyPr/>
          <a:lstStyle/>
          <a:p>
            <a:r>
              <a:rPr lang="en-US" dirty="0"/>
              <a:t>Waste and surplus heat sources</a:t>
            </a:r>
            <a:endParaRPr lang="de-DE" dirty="0"/>
          </a:p>
        </p:txBody>
      </p:sp>
      <p:sp>
        <p:nvSpPr>
          <p:cNvPr id="3" name="Text Placeholder 2">
            <a:extLst>
              <a:ext uri="{FF2B5EF4-FFF2-40B4-BE49-F238E27FC236}">
                <a16:creationId xmlns:a16="http://schemas.microsoft.com/office/drawing/2014/main" id="{17A99813-CCC8-B4A5-98EF-51DBBC4A2F93}"/>
              </a:ext>
            </a:extLst>
          </p:cNvPr>
          <p:cNvSpPr>
            <a:spLocks noGrp="1"/>
          </p:cNvSpPr>
          <p:nvPr>
            <p:ph type="body" sz="quarter" idx="48"/>
          </p:nvPr>
        </p:nvSpPr>
        <p:spPr/>
        <p:txBody>
          <a:bodyPr/>
          <a:lstStyle/>
          <a:p>
            <a:r>
              <a:rPr lang="de-DE" b="1" dirty="0"/>
              <a:t>Potential </a:t>
            </a:r>
            <a:r>
              <a:rPr lang="de-DE" b="1" dirty="0" err="1"/>
              <a:t>sources</a:t>
            </a:r>
            <a:r>
              <a:rPr lang="de-DE" b="1" dirty="0"/>
              <a:t> </a:t>
            </a:r>
            <a:r>
              <a:rPr lang="de-DE" b="1" dirty="0" err="1"/>
              <a:t>include</a:t>
            </a:r>
            <a:r>
              <a:rPr lang="de-DE" b="1" dirty="0"/>
              <a:t>:</a:t>
            </a:r>
          </a:p>
          <a:p>
            <a:pPr marL="342900" indent="-342900">
              <a:buFont typeface="Arial" panose="020B0604020202020204" pitchFamily="34" charset="0"/>
              <a:buChar char="•"/>
            </a:pPr>
            <a:r>
              <a:rPr lang="de-DE" dirty="0" err="1"/>
              <a:t>industrial</a:t>
            </a:r>
            <a:r>
              <a:rPr lang="de-DE" dirty="0"/>
              <a:t> </a:t>
            </a:r>
            <a:r>
              <a:rPr lang="de-DE" dirty="0" err="1"/>
              <a:t>processes</a:t>
            </a:r>
            <a:r>
              <a:rPr lang="de-DE" dirty="0"/>
              <a:t>; </a:t>
            </a:r>
          </a:p>
          <a:p>
            <a:pPr marL="342900" indent="-342900">
              <a:buFont typeface="Arial" panose="020B0604020202020204" pitchFamily="34" charset="0"/>
              <a:buChar char="•"/>
            </a:pPr>
            <a:r>
              <a:rPr lang="de-DE" dirty="0" err="1"/>
              <a:t>data</a:t>
            </a:r>
            <a:r>
              <a:rPr lang="de-DE" dirty="0"/>
              <a:t> </a:t>
            </a:r>
            <a:r>
              <a:rPr lang="de-DE" dirty="0" err="1"/>
              <a:t>centres</a:t>
            </a:r>
            <a:r>
              <a:rPr lang="de-DE" dirty="0"/>
              <a:t>; </a:t>
            </a:r>
          </a:p>
          <a:p>
            <a:pPr marL="342900" indent="-342900">
              <a:buFont typeface="Arial" panose="020B0604020202020204" pitchFamily="34" charset="0"/>
              <a:buChar char="•"/>
            </a:pPr>
            <a:r>
              <a:rPr lang="de-DE" dirty="0" err="1"/>
              <a:t>supermarket</a:t>
            </a:r>
            <a:r>
              <a:rPr lang="de-DE" dirty="0"/>
              <a:t> </a:t>
            </a:r>
            <a:r>
              <a:rPr lang="de-DE" dirty="0" err="1"/>
              <a:t>refrigeration</a:t>
            </a:r>
            <a:r>
              <a:rPr lang="de-DE" dirty="0"/>
              <a:t>; </a:t>
            </a:r>
          </a:p>
          <a:p>
            <a:pPr marL="342900" indent="-342900">
              <a:buFont typeface="Arial" panose="020B0604020202020204" pitchFamily="34" charset="0"/>
              <a:buChar char="•"/>
            </a:pPr>
            <a:r>
              <a:rPr lang="de-DE" dirty="0" err="1"/>
              <a:t>wastewater</a:t>
            </a:r>
            <a:r>
              <a:rPr lang="de-DE" dirty="0"/>
              <a:t> and </a:t>
            </a:r>
            <a:r>
              <a:rPr lang="de-DE" dirty="0" err="1"/>
              <a:t>sewage</a:t>
            </a:r>
            <a:r>
              <a:rPr lang="de-DE" dirty="0"/>
              <a:t>; </a:t>
            </a:r>
          </a:p>
          <a:p>
            <a:pPr marL="342900" indent="-342900">
              <a:buFont typeface="Arial" panose="020B0604020202020204" pitchFamily="34" charset="0"/>
              <a:buChar char="•"/>
            </a:pPr>
            <a:r>
              <a:rPr lang="de-DE" dirty="0" err="1"/>
              <a:t>underground</a:t>
            </a:r>
            <a:r>
              <a:rPr lang="de-DE" dirty="0"/>
              <a:t> </a:t>
            </a:r>
            <a:r>
              <a:rPr lang="de-DE" dirty="0" err="1"/>
              <a:t>transport</a:t>
            </a:r>
            <a:r>
              <a:rPr lang="de-DE" dirty="0"/>
              <a:t> </a:t>
            </a:r>
            <a:r>
              <a:rPr lang="de-DE" dirty="0" err="1"/>
              <a:t>infrastructure</a:t>
            </a:r>
            <a:r>
              <a:rPr lang="de-DE" dirty="0"/>
              <a:t>; </a:t>
            </a:r>
          </a:p>
          <a:p>
            <a:pPr marL="342900" indent="-342900">
              <a:buFont typeface="Arial" panose="020B0604020202020204" pitchFamily="34" charset="0"/>
              <a:buChar char="•"/>
            </a:pPr>
            <a:r>
              <a:rPr lang="de-DE" dirty="0" err="1"/>
              <a:t>heat</a:t>
            </a:r>
            <a:r>
              <a:rPr lang="de-DE" dirty="0"/>
              <a:t> </a:t>
            </a:r>
            <a:r>
              <a:rPr lang="de-DE" dirty="0" err="1"/>
              <a:t>rejected</a:t>
            </a:r>
            <a:r>
              <a:rPr lang="de-DE" dirty="0"/>
              <a:t> </a:t>
            </a:r>
            <a:r>
              <a:rPr lang="de-DE" dirty="0" err="1"/>
              <a:t>from</a:t>
            </a:r>
            <a:r>
              <a:rPr lang="de-DE" dirty="0"/>
              <a:t> </a:t>
            </a:r>
            <a:r>
              <a:rPr lang="de-DE" dirty="0" err="1"/>
              <a:t>cooling</a:t>
            </a:r>
            <a:r>
              <a:rPr lang="de-DE" dirty="0"/>
              <a:t> </a:t>
            </a:r>
            <a:r>
              <a:rPr lang="de-DE" dirty="0" err="1"/>
              <a:t>systems</a:t>
            </a:r>
            <a:r>
              <a:rPr lang="de-DE" dirty="0"/>
              <a:t>.</a:t>
            </a:r>
          </a:p>
          <a:p>
            <a:pPr marL="342900" indent="-342900">
              <a:buFont typeface="Arial" panose="020B0604020202020204" pitchFamily="34" charset="0"/>
              <a:buChar char="•"/>
            </a:pPr>
            <a:endParaRPr lang="de-DE" dirty="0"/>
          </a:p>
        </p:txBody>
      </p:sp>
    </p:spTree>
    <p:extLst>
      <p:ext uri="{BB962C8B-B14F-4D97-AF65-F5344CB8AC3E}">
        <p14:creationId xmlns:p14="http://schemas.microsoft.com/office/powerpoint/2010/main" val="1348747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DF3389-F1D3-024A-AE0F-43E37005418B}"/>
              </a:ext>
            </a:extLst>
          </p:cNvPr>
          <p:cNvSpPr>
            <a:spLocks noGrp="1"/>
          </p:cNvSpPr>
          <p:nvPr>
            <p:ph type="body" sz="quarter" idx="30"/>
          </p:nvPr>
        </p:nvSpPr>
        <p:spPr/>
        <p:txBody>
          <a:bodyPr/>
          <a:lstStyle/>
          <a:p>
            <a:r>
              <a:rPr lang="de-DE" dirty="0" err="1"/>
              <a:t>Renewable</a:t>
            </a:r>
            <a:r>
              <a:rPr lang="de-DE" dirty="0"/>
              <a:t> </a:t>
            </a:r>
            <a:r>
              <a:rPr lang="de-DE" dirty="0" err="1"/>
              <a:t>energy</a:t>
            </a:r>
            <a:r>
              <a:rPr lang="de-DE" dirty="0"/>
              <a:t> </a:t>
            </a:r>
            <a:r>
              <a:rPr lang="de-DE" dirty="0" err="1"/>
              <a:t>sources</a:t>
            </a:r>
            <a:endParaRPr lang="de-DE" dirty="0"/>
          </a:p>
        </p:txBody>
      </p:sp>
      <p:sp>
        <p:nvSpPr>
          <p:cNvPr id="3" name="Text Placeholder 2">
            <a:extLst>
              <a:ext uri="{FF2B5EF4-FFF2-40B4-BE49-F238E27FC236}">
                <a16:creationId xmlns:a16="http://schemas.microsoft.com/office/drawing/2014/main" id="{2360E4E5-7BE7-3646-6058-DF1F28E0F09F}"/>
              </a:ext>
            </a:extLst>
          </p:cNvPr>
          <p:cNvSpPr>
            <a:spLocks noGrp="1"/>
          </p:cNvSpPr>
          <p:nvPr>
            <p:ph type="body" sz="quarter" idx="48"/>
          </p:nvPr>
        </p:nvSpPr>
        <p:spPr>
          <a:xfrm>
            <a:off x="854282" y="1864553"/>
            <a:ext cx="11025298" cy="4439577"/>
          </a:xfrm>
        </p:spPr>
        <p:txBody>
          <a:bodyPr/>
          <a:lstStyle/>
          <a:p>
            <a:r>
              <a:rPr lang="de-DE" b="1" dirty="0"/>
              <a:t>Higher-</a:t>
            </a:r>
            <a:r>
              <a:rPr lang="de-DE" b="1" dirty="0" err="1"/>
              <a:t>temperature</a:t>
            </a:r>
            <a:r>
              <a:rPr lang="de-DE" b="1" dirty="0"/>
              <a:t> </a:t>
            </a:r>
            <a:r>
              <a:rPr lang="de-DE" b="1" dirty="0" err="1"/>
              <a:t>sources</a:t>
            </a:r>
            <a:endParaRPr lang="en-US" b="1" dirty="0"/>
          </a:p>
          <a:p>
            <a:pPr marL="342900" indent="-342900">
              <a:buFont typeface="Arial" panose="020B0604020202020204" pitchFamily="34" charset="0"/>
              <a:buChar char="•"/>
            </a:pPr>
            <a:r>
              <a:rPr lang="en-US" dirty="0"/>
              <a:t>deep geothermal: used for direct heating in higher-temperature 4GDH networks;</a:t>
            </a:r>
          </a:p>
          <a:p>
            <a:pPr marL="342900" indent="-342900">
              <a:buFont typeface="Arial" panose="020B0604020202020204" pitchFamily="34" charset="0"/>
              <a:buChar char="•"/>
            </a:pPr>
            <a:r>
              <a:rPr lang="en-US" dirty="0"/>
              <a:t>biomass: solid biomass, biogas, or bio-syngas for combined heat and power units;</a:t>
            </a:r>
            <a:endParaRPr lang="de-DE" dirty="0"/>
          </a:p>
          <a:p>
            <a:pPr marL="342900" indent="-342900">
              <a:buFont typeface="Arial" panose="020B0604020202020204" pitchFamily="34" charset="0"/>
              <a:buChar char="•"/>
            </a:pPr>
            <a:r>
              <a:rPr lang="de-DE" dirty="0" err="1"/>
              <a:t>concentrated</a:t>
            </a:r>
            <a:r>
              <a:rPr lang="de-DE" dirty="0"/>
              <a:t> </a:t>
            </a:r>
            <a:r>
              <a:rPr lang="de-DE" dirty="0" err="1"/>
              <a:t>or</a:t>
            </a:r>
            <a:r>
              <a:rPr lang="de-DE" dirty="0"/>
              <a:t> large-</a:t>
            </a:r>
            <a:r>
              <a:rPr lang="de-DE" dirty="0" err="1"/>
              <a:t>scale</a:t>
            </a:r>
            <a:r>
              <a:rPr lang="de-DE" dirty="0"/>
              <a:t> solar thermal.</a:t>
            </a:r>
          </a:p>
          <a:p>
            <a:pPr marL="342900" indent="-342900">
              <a:buFont typeface="Arial" panose="020B0604020202020204" pitchFamily="34" charset="0"/>
              <a:buChar char="•"/>
            </a:pPr>
            <a:endParaRPr lang="de-DE" dirty="0"/>
          </a:p>
          <a:p>
            <a:r>
              <a:rPr lang="de-DE" b="1" dirty="0"/>
              <a:t>Lower-</a:t>
            </a:r>
            <a:r>
              <a:rPr lang="de-DE" b="1" dirty="0" err="1"/>
              <a:t>temperature</a:t>
            </a:r>
            <a:r>
              <a:rPr lang="de-DE" b="1" dirty="0"/>
              <a:t> </a:t>
            </a:r>
            <a:r>
              <a:rPr lang="de-DE" b="1" dirty="0" err="1"/>
              <a:t>sources</a:t>
            </a:r>
            <a:endParaRPr lang="en-US" b="1" dirty="0"/>
          </a:p>
          <a:p>
            <a:pPr marL="342900" indent="-342900">
              <a:buFont typeface="Arial" panose="020B0604020202020204" pitchFamily="34" charset="0"/>
              <a:buChar char="•"/>
            </a:pPr>
            <a:r>
              <a:rPr lang="en-US" dirty="0"/>
              <a:t>shallow geothermal: borehole heat exchangers or horizontal </a:t>
            </a:r>
            <a:r>
              <a:rPr lang="en-US" dirty="0" err="1"/>
              <a:t>agrothermal</a:t>
            </a:r>
            <a:r>
              <a:rPr lang="en-US" dirty="0"/>
              <a:t> collectors;</a:t>
            </a:r>
          </a:p>
          <a:p>
            <a:pPr marL="342900" indent="-342900">
              <a:buFont typeface="Arial" panose="020B0604020202020204" pitchFamily="34" charset="0"/>
              <a:buChar char="•"/>
            </a:pPr>
            <a:r>
              <a:rPr lang="en-US" dirty="0"/>
              <a:t>solar thermal or photovoltaic-thermal (PVT): central solar collector fields or decentralized rooftop panels;</a:t>
            </a:r>
          </a:p>
          <a:p>
            <a:pPr marL="342900" indent="-342900">
              <a:buFont typeface="Arial" panose="020B0604020202020204" pitchFamily="34" charset="0"/>
              <a:buChar char="•"/>
            </a:pPr>
            <a:r>
              <a:rPr lang="de-DE" dirty="0"/>
              <a:t>environmental and </a:t>
            </a:r>
            <a:r>
              <a:rPr lang="de-DE" dirty="0" err="1"/>
              <a:t>recovered</a:t>
            </a:r>
            <a:r>
              <a:rPr lang="de-DE" dirty="0"/>
              <a:t> </a:t>
            </a:r>
            <a:r>
              <a:rPr lang="de-DE" dirty="0" err="1"/>
              <a:t>heat</a:t>
            </a:r>
            <a:r>
              <a:rPr lang="de-DE" dirty="0"/>
              <a:t> </a:t>
            </a:r>
            <a:r>
              <a:rPr lang="de-DE" dirty="0" err="1"/>
              <a:t>used</a:t>
            </a:r>
            <a:r>
              <a:rPr lang="de-DE" dirty="0"/>
              <a:t> </a:t>
            </a:r>
            <a:r>
              <a:rPr lang="de-DE" dirty="0" err="1"/>
              <a:t>with</a:t>
            </a:r>
            <a:r>
              <a:rPr lang="de-DE" dirty="0"/>
              <a:t> </a:t>
            </a:r>
            <a:r>
              <a:rPr lang="de-DE" dirty="0" err="1"/>
              <a:t>heat</a:t>
            </a:r>
            <a:r>
              <a:rPr lang="de-DE" dirty="0"/>
              <a:t> </a:t>
            </a:r>
            <a:r>
              <a:rPr lang="de-DE" dirty="0" err="1"/>
              <a:t>pumps</a:t>
            </a:r>
            <a:r>
              <a:rPr lang="de-DE" dirty="0"/>
              <a:t>.</a:t>
            </a:r>
          </a:p>
        </p:txBody>
      </p:sp>
    </p:spTree>
    <p:extLst>
      <p:ext uri="{BB962C8B-B14F-4D97-AF65-F5344CB8AC3E}">
        <p14:creationId xmlns:p14="http://schemas.microsoft.com/office/powerpoint/2010/main" val="1631452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5AA3A1-4BF6-9A1F-5710-71D830AF8503}"/>
              </a:ext>
            </a:extLst>
          </p:cNvPr>
          <p:cNvSpPr>
            <a:spLocks noGrp="1"/>
          </p:cNvSpPr>
          <p:nvPr>
            <p:ph type="body" sz="quarter" idx="30"/>
          </p:nvPr>
        </p:nvSpPr>
        <p:spPr/>
        <p:txBody>
          <a:bodyPr/>
          <a:lstStyle/>
          <a:p>
            <a:r>
              <a:rPr lang="de-DE" dirty="0"/>
              <a:t>Heat </a:t>
            </a:r>
            <a:r>
              <a:rPr lang="de-DE" dirty="0" err="1"/>
              <a:t>pumps</a:t>
            </a:r>
            <a:r>
              <a:rPr lang="de-DE" dirty="0"/>
              <a:t> </a:t>
            </a:r>
            <a:r>
              <a:rPr lang="de-DE" dirty="0" err="1"/>
              <a:t>make</a:t>
            </a:r>
            <a:r>
              <a:rPr lang="de-DE" dirty="0"/>
              <a:t> </a:t>
            </a:r>
            <a:r>
              <a:rPr lang="de-DE" dirty="0" err="1"/>
              <a:t>low</a:t>
            </a:r>
            <a:r>
              <a:rPr lang="de-DE" dirty="0"/>
              <a:t>-grade </a:t>
            </a:r>
            <a:r>
              <a:rPr lang="de-DE" dirty="0" err="1"/>
              <a:t>heat</a:t>
            </a:r>
            <a:r>
              <a:rPr lang="de-DE" dirty="0"/>
              <a:t> </a:t>
            </a:r>
            <a:r>
              <a:rPr lang="de-DE" dirty="0" err="1"/>
              <a:t>useful</a:t>
            </a:r>
            <a:endParaRPr lang="de-DE" dirty="0"/>
          </a:p>
        </p:txBody>
      </p:sp>
      <p:sp>
        <p:nvSpPr>
          <p:cNvPr id="3" name="Text Placeholder 2">
            <a:extLst>
              <a:ext uri="{FF2B5EF4-FFF2-40B4-BE49-F238E27FC236}">
                <a16:creationId xmlns:a16="http://schemas.microsoft.com/office/drawing/2014/main" id="{65E1FF35-20B3-BB2A-8F1F-C48A5C627C03}"/>
              </a:ext>
            </a:extLst>
          </p:cNvPr>
          <p:cNvSpPr>
            <a:spLocks noGrp="1"/>
          </p:cNvSpPr>
          <p:nvPr>
            <p:ph type="body" sz="quarter" idx="48"/>
          </p:nvPr>
        </p:nvSpPr>
        <p:spPr>
          <a:xfrm>
            <a:off x="854282" y="1864553"/>
            <a:ext cx="10735738" cy="4439577"/>
          </a:xfrm>
        </p:spPr>
        <p:txBody>
          <a:bodyPr/>
          <a:lstStyle/>
          <a:p>
            <a:r>
              <a:rPr lang="de-DE" dirty="0"/>
              <a:t>Heat </a:t>
            </a:r>
            <a:r>
              <a:rPr lang="de-DE" dirty="0" err="1"/>
              <a:t>pumps</a:t>
            </a:r>
            <a:r>
              <a:rPr lang="de-DE" dirty="0"/>
              <a:t> </a:t>
            </a:r>
            <a:r>
              <a:rPr lang="de-DE" dirty="0" err="1"/>
              <a:t>raise</a:t>
            </a:r>
            <a:r>
              <a:rPr lang="de-DE" dirty="0"/>
              <a:t> </a:t>
            </a:r>
            <a:r>
              <a:rPr lang="de-DE" dirty="0" err="1"/>
              <a:t>heat</a:t>
            </a:r>
            <a:r>
              <a:rPr lang="de-DE" dirty="0"/>
              <a:t> </a:t>
            </a:r>
            <a:r>
              <a:rPr lang="de-DE" dirty="0" err="1"/>
              <a:t>from</a:t>
            </a:r>
            <a:r>
              <a:rPr lang="de-DE" dirty="0"/>
              <a:t> a </a:t>
            </a:r>
            <a:r>
              <a:rPr lang="de-DE" dirty="0" err="1"/>
              <a:t>lower</a:t>
            </a:r>
            <a:r>
              <a:rPr lang="de-DE" dirty="0"/>
              <a:t> </a:t>
            </a:r>
            <a:r>
              <a:rPr lang="de-DE" dirty="0" err="1"/>
              <a:t>temperature</a:t>
            </a:r>
            <a:r>
              <a:rPr lang="de-DE" dirty="0"/>
              <a:t> </a:t>
            </a:r>
            <a:r>
              <a:rPr lang="de-DE" dirty="0" err="1"/>
              <a:t>to</a:t>
            </a:r>
            <a:r>
              <a:rPr lang="de-DE" dirty="0"/>
              <a:t> a </a:t>
            </a:r>
            <a:r>
              <a:rPr lang="de-DE" dirty="0" err="1"/>
              <a:t>useful</a:t>
            </a:r>
            <a:r>
              <a:rPr lang="de-DE" dirty="0"/>
              <a:t> </a:t>
            </a:r>
            <a:r>
              <a:rPr lang="de-DE" dirty="0" err="1"/>
              <a:t>heating</a:t>
            </a:r>
            <a:r>
              <a:rPr lang="de-DE" dirty="0"/>
              <a:t> </a:t>
            </a:r>
            <a:r>
              <a:rPr lang="de-DE" dirty="0" err="1"/>
              <a:t>or</a:t>
            </a:r>
            <a:r>
              <a:rPr lang="de-DE" dirty="0"/>
              <a:t> DHW </a:t>
            </a:r>
            <a:r>
              <a:rPr lang="de-DE" dirty="0" err="1"/>
              <a:t>temperature</a:t>
            </a:r>
            <a:r>
              <a:rPr lang="de-DE" dirty="0"/>
              <a:t>.</a:t>
            </a:r>
          </a:p>
          <a:p>
            <a:pPr marL="342900" indent="-342900">
              <a:buFont typeface="Arial" panose="020B0604020202020204" pitchFamily="34" charset="0"/>
              <a:buChar char="•"/>
            </a:pPr>
            <a:r>
              <a:rPr lang="de-DE" dirty="0"/>
              <a:t>In </a:t>
            </a:r>
            <a:r>
              <a:rPr lang="de-DE" dirty="0" err="1"/>
              <a:t>many</a:t>
            </a:r>
            <a:r>
              <a:rPr lang="de-DE" dirty="0"/>
              <a:t> </a:t>
            </a:r>
            <a:r>
              <a:rPr lang="de-DE" b="1" dirty="0"/>
              <a:t>4GDH </a:t>
            </a:r>
            <a:r>
              <a:rPr lang="de-DE" b="1" dirty="0" err="1"/>
              <a:t>systems</a:t>
            </a:r>
            <a:r>
              <a:rPr lang="de-DE" dirty="0"/>
              <a:t>, large </a:t>
            </a:r>
            <a:r>
              <a:rPr lang="de-DE" dirty="0" err="1"/>
              <a:t>central</a:t>
            </a:r>
            <a:r>
              <a:rPr lang="de-DE" dirty="0"/>
              <a:t> </a:t>
            </a:r>
            <a:r>
              <a:rPr lang="de-DE" dirty="0" err="1"/>
              <a:t>heat</a:t>
            </a:r>
            <a:r>
              <a:rPr lang="de-DE" dirty="0"/>
              <a:t> </a:t>
            </a:r>
            <a:r>
              <a:rPr lang="de-DE" dirty="0" err="1"/>
              <a:t>pumps</a:t>
            </a:r>
            <a:r>
              <a:rPr lang="de-DE" dirty="0"/>
              <a:t> </a:t>
            </a:r>
            <a:r>
              <a:rPr lang="de-DE" dirty="0" err="1"/>
              <a:t>supply</a:t>
            </a:r>
            <a:r>
              <a:rPr lang="de-DE" dirty="0"/>
              <a:t> </a:t>
            </a:r>
            <a:r>
              <a:rPr lang="de-DE" dirty="0" err="1"/>
              <a:t>the</a:t>
            </a:r>
            <a:r>
              <a:rPr lang="de-DE" dirty="0"/>
              <a:t> network. </a:t>
            </a:r>
          </a:p>
          <a:p>
            <a:pPr marL="342900" indent="-342900">
              <a:buFont typeface="Arial" panose="020B0604020202020204" pitchFamily="34" charset="0"/>
              <a:buChar char="•"/>
            </a:pPr>
            <a:r>
              <a:rPr lang="de-DE" dirty="0"/>
              <a:t>In </a:t>
            </a:r>
            <a:r>
              <a:rPr lang="de-DE" dirty="0" err="1"/>
              <a:t>many</a:t>
            </a:r>
            <a:r>
              <a:rPr lang="de-DE" dirty="0"/>
              <a:t> </a:t>
            </a:r>
            <a:r>
              <a:rPr lang="de-DE" b="1" dirty="0"/>
              <a:t>5GDHC </a:t>
            </a:r>
            <a:r>
              <a:rPr lang="de-DE" b="1" dirty="0" err="1"/>
              <a:t>systems</a:t>
            </a:r>
            <a:r>
              <a:rPr lang="de-DE" dirty="0"/>
              <a:t>, building-level </a:t>
            </a:r>
            <a:r>
              <a:rPr lang="de-DE" dirty="0" err="1"/>
              <a:t>heat</a:t>
            </a:r>
            <a:r>
              <a:rPr lang="de-DE" dirty="0"/>
              <a:t> </a:t>
            </a:r>
            <a:r>
              <a:rPr lang="de-DE" dirty="0" err="1"/>
              <a:t>pumps</a:t>
            </a:r>
            <a:r>
              <a:rPr lang="de-DE" dirty="0"/>
              <a:t> </a:t>
            </a:r>
            <a:r>
              <a:rPr lang="de-DE" dirty="0" err="1"/>
              <a:t>serve</a:t>
            </a:r>
            <a:r>
              <a:rPr lang="de-DE" dirty="0"/>
              <a:t> individual </a:t>
            </a:r>
            <a:r>
              <a:rPr lang="de-DE" dirty="0" err="1"/>
              <a:t>consumers</a:t>
            </a:r>
            <a:r>
              <a:rPr lang="de-DE" dirty="0"/>
              <a:t>.</a:t>
            </a:r>
          </a:p>
          <a:p>
            <a:pPr marL="342900" indent="-342900">
              <a:buFont typeface="Arial" panose="020B0604020202020204" pitchFamily="34" charset="0"/>
              <a:buChar char="•"/>
            </a:pPr>
            <a:endParaRPr lang="de-DE" dirty="0"/>
          </a:p>
          <a:p>
            <a:r>
              <a:rPr lang="en-US" dirty="0"/>
              <a:t>A smaller temperature lift normally improves heat pump COP.</a:t>
            </a:r>
            <a:endParaRPr lang="de-DE" dirty="0"/>
          </a:p>
          <a:p>
            <a:endParaRPr lang="de-DE" dirty="0"/>
          </a:p>
        </p:txBody>
      </p:sp>
    </p:spTree>
    <p:extLst>
      <p:ext uri="{BB962C8B-B14F-4D97-AF65-F5344CB8AC3E}">
        <p14:creationId xmlns:p14="http://schemas.microsoft.com/office/powerpoint/2010/main" val="3507548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9899DC-AD19-79A3-D622-92106A90958F}"/>
              </a:ext>
            </a:extLst>
          </p:cNvPr>
          <p:cNvSpPr>
            <a:spLocks noGrp="1"/>
          </p:cNvSpPr>
          <p:nvPr>
            <p:ph type="body" sz="quarter" idx="30"/>
          </p:nvPr>
        </p:nvSpPr>
        <p:spPr/>
        <p:txBody>
          <a:bodyPr/>
          <a:lstStyle/>
          <a:p>
            <a:r>
              <a:rPr lang="de-DE" dirty="0"/>
              <a:t>Thermal </a:t>
            </a:r>
            <a:r>
              <a:rPr lang="de-DE" dirty="0" err="1"/>
              <a:t>storage</a:t>
            </a:r>
            <a:endParaRPr lang="de-DE" dirty="0"/>
          </a:p>
        </p:txBody>
      </p:sp>
      <p:sp>
        <p:nvSpPr>
          <p:cNvPr id="3" name="Text Placeholder 2">
            <a:extLst>
              <a:ext uri="{FF2B5EF4-FFF2-40B4-BE49-F238E27FC236}">
                <a16:creationId xmlns:a16="http://schemas.microsoft.com/office/drawing/2014/main" id="{0AD18DC2-5F53-AF72-7226-98542E73EC3B}"/>
              </a:ext>
            </a:extLst>
          </p:cNvPr>
          <p:cNvSpPr>
            <a:spLocks noGrp="1"/>
          </p:cNvSpPr>
          <p:nvPr>
            <p:ph type="body" sz="quarter" idx="48"/>
          </p:nvPr>
        </p:nvSpPr>
        <p:spPr/>
        <p:txBody>
          <a:bodyPr/>
          <a:lstStyle/>
          <a:p>
            <a:r>
              <a:rPr lang="de-DE" dirty="0"/>
              <a:t>Thermal </a:t>
            </a:r>
            <a:r>
              <a:rPr lang="de-DE" dirty="0" err="1"/>
              <a:t>storage</a:t>
            </a:r>
            <a:r>
              <a:rPr lang="de-DE" dirty="0"/>
              <a:t> </a:t>
            </a:r>
            <a:r>
              <a:rPr lang="de-DE" dirty="0" err="1"/>
              <a:t>can</a:t>
            </a:r>
            <a:r>
              <a:rPr lang="de-DE" dirty="0"/>
              <a:t>:</a:t>
            </a:r>
          </a:p>
          <a:p>
            <a:pPr marL="342900" indent="-342900">
              <a:buFont typeface="Arial" panose="020B0604020202020204" pitchFamily="34" charset="0"/>
              <a:buChar char="•"/>
            </a:pPr>
            <a:r>
              <a:rPr lang="de-DE" dirty="0"/>
              <a:t>shift </a:t>
            </a:r>
            <a:r>
              <a:rPr lang="de-DE" dirty="0" err="1"/>
              <a:t>heat</a:t>
            </a:r>
            <a:r>
              <a:rPr lang="de-DE" dirty="0"/>
              <a:t> </a:t>
            </a:r>
            <a:r>
              <a:rPr lang="de-DE" dirty="0" err="1"/>
              <a:t>between</a:t>
            </a:r>
            <a:r>
              <a:rPr lang="de-DE" dirty="0"/>
              <a:t> different </a:t>
            </a:r>
            <a:r>
              <a:rPr lang="de-DE" dirty="0" err="1"/>
              <a:t>times</a:t>
            </a:r>
            <a:r>
              <a:rPr lang="de-DE" dirty="0"/>
              <a:t> </a:t>
            </a:r>
            <a:r>
              <a:rPr lang="de-DE" dirty="0" err="1"/>
              <a:t>of</a:t>
            </a:r>
            <a:r>
              <a:rPr lang="de-DE" dirty="0"/>
              <a:t> </a:t>
            </a:r>
            <a:r>
              <a:rPr lang="de-DE" dirty="0" err="1"/>
              <a:t>day</a:t>
            </a:r>
            <a:r>
              <a:rPr lang="de-DE" dirty="0"/>
              <a:t>; </a:t>
            </a:r>
          </a:p>
          <a:p>
            <a:pPr marL="342900" indent="-342900">
              <a:buFont typeface="Arial" panose="020B0604020202020204" pitchFamily="34" charset="0"/>
              <a:buChar char="•"/>
            </a:pPr>
            <a:r>
              <a:rPr lang="de-DE" dirty="0" err="1"/>
              <a:t>store</a:t>
            </a:r>
            <a:r>
              <a:rPr lang="de-DE" dirty="0"/>
              <a:t> </a:t>
            </a:r>
            <a:r>
              <a:rPr lang="de-DE" dirty="0" err="1"/>
              <a:t>renewable</a:t>
            </a:r>
            <a:r>
              <a:rPr lang="de-DE" dirty="0"/>
              <a:t> </a:t>
            </a:r>
            <a:r>
              <a:rPr lang="de-DE" dirty="0" err="1"/>
              <a:t>or</a:t>
            </a:r>
            <a:r>
              <a:rPr lang="de-DE" dirty="0"/>
              <a:t> </a:t>
            </a:r>
            <a:r>
              <a:rPr lang="de-DE" dirty="0" err="1"/>
              <a:t>recovered</a:t>
            </a:r>
            <a:r>
              <a:rPr lang="de-DE" dirty="0"/>
              <a:t> </a:t>
            </a:r>
            <a:r>
              <a:rPr lang="de-DE" dirty="0" err="1"/>
              <a:t>heat</a:t>
            </a:r>
            <a:r>
              <a:rPr lang="de-DE" dirty="0"/>
              <a:t>; </a:t>
            </a:r>
          </a:p>
          <a:p>
            <a:pPr marL="342900" indent="-342900">
              <a:buFont typeface="Arial" panose="020B0604020202020204" pitchFamily="34" charset="0"/>
              <a:buChar char="•"/>
            </a:pPr>
            <a:r>
              <a:rPr lang="de-DE" dirty="0" err="1"/>
              <a:t>balance</a:t>
            </a:r>
            <a:r>
              <a:rPr lang="de-DE" dirty="0"/>
              <a:t> </a:t>
            </a:r>
            <a:r>
              <a:rPr lang="de-DE" dirty="0" err="1"/>
              <a:t>seasonal</a:t>
            </a:r>
            <a:r>
              <a:rPr lang="de-DE" dirty="0"/>
              <a:t> </a:t>
            </a:r>
            <a:r>
              <a:rPr lang="de-DE" dirty="0" err="1"/>
              <a:t>heating</a:t>
            </a:r>
            <a:r>
              <a:rPr lang="de-DE" dirty="0"/>
              <a:t> and </a:t>
            </a:r>
            <a:r>
              <a:rPr lang="de-DE" dirty="0" err="1"/>
              <a:t>cooling</a:t>
            </a:r>
            <a:r>
              <a:rPr lang="de-DE" dirty="0"/>
              <a:t>; </a:t>
            </a:r>
          </a:p>
          <a:p>
            <a:pPr marL="342900" indent="-342900">
              <a:buFont typeface="Arial" panose="020B0604020202020204" pitchFamily="34" charset="0"/>
              <a:buChar char="•"/>
            </a:pPr>
            <a:r>
              <a:rPr lang="de-DE" dirty="0" err="1"/>
              <a:t>reduce</a:t>
            </a:r>
            <a:r>
              <a:rPr lang="de-DE" dirty="0"/>
              <a:t> </a:t>
            </a:r>
            <a:r>
              <a:rPr lang="de-DE" dirty="0" err="1"/>
              <a:t>peak</a:t>
            </a:r>
            <a:r>
              <a:rPr lang="de-DE" dirty="0"/>
              <a:t> source and network </a:t>
            </a:r>
            <a:r>
              <a:rPr lang="de-DE" dirty="0" err="1"/>
              <a:t>demand</a:t>
            </a:r>
            <a:r>
              <a:rPr lang="de-DE" dirty="0"/>
              <a:t>. </a:t>
            </a:r>
          </a:p>
        </p:txBody>
      </p:sp>
    </p:spTree>
    <p:extLst>
      <p:ext uri="{BB962C8B-B14F-4D97-AF65-F5344CB8AC3E}">
        <p14:creationId xmlns:p14="http://schemas.microsoft.com/office/powerpoint/2010/main" val="561745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971EA5-EA71-E643-9423-52BC80E87D82}"/>
              </a:ext>
            </a:extLst>
          </p:cNvPr>
          <p:cNvSpPr>
            <a:spLocks noGrp="1"/>
          </p:cNvSpPr>
          <p:nvPr>
            <p:ph type="body" sz="quarter" idx="30"/>
          </p:nvPr>
        </p:nvSpPr>
        <p:spPr/>
        <p:txBody>
          <a:bodyPr/>
          <a:lstStyle/>
          <a:p>
            <a:r>
              <a:rPr lang="de-DE" dirty="0"/>
              <a:t>Energy </a:t>
            </a:r>
            <a:r>
              <a:rPr lang="de-DE" dirty="0" err="1"/>
              <a:t>sharing</a:t>
            </a:r>
            <a:r>
              <a:rPr lang="de-DE" dirty="0"/>
              <a:t> in 5GDHC</a:t>
            </a:r>
          </a:p>
        </p:txBody>
      </p:sp>
      <p:sp>
        <p:nvSpPr>
          <p:cNvPr id="3" name="Text Placeholder 2">
            <a:extLst>
              <a:ext uri="{FF2B5EF4-FFF2-40B4-BE49-F238E27FC236}">
                <a16:creationId xmlns:a16="http://schemas.microsoft.com/office/drawing/2014/main" id="{F38B0353-8DEE-F115-34C8-878657E20010}"/>
              </a:ext>
            </a:extLst>
          </p:cNvPr>
          <p:cNvSpPr>
            <a:spLocks noGrp="1"/>
          </p:cNvSpPr>
          <p:nvPr>
            <p:ph type="body" sz="quarter" idx="48"/>
          </p:nvPr>
        </p:nvSpPr>
        <p:spPr>
          <a:xfrm>
            <a:off x="854282" y="1864554"/>
            <a:ext cx="10483429" cy="3608096"/>
          </a:xfrm>
        </p:spPr>
        <p:txBody>
          <a:bodyPr/>
          <a:lstStyle/>
          <a:p>
            <a:pPr marL="342900" indent="-342900">
              <a:buFont typeface="Arial" panose="020B0604020202020204" pitchFamily="34" charset="0"/>
              <a:buChar char="•"/>
            </a:pPr>
            <a:r>
              <a:rPr lang="de-DE" dirty="0" err="1"/>
              <a:t>one</a:t>
            </a:r>
            <a:r>
              <a:rPr lang="de-DE" dirty="0"/>
              <a:t> </a:t>
            </a:r>
            <a:r>
              <a:rPr lang="de-DE" dirty="0" err="1"/>
              <a:t>building</a:t>
            </a:r>
            <a:r>
              <a:rPr lang="de-DE" dirty="0"/>
              <a:t> </a:t>
            </a:r>
            <a:r>
              <a:rPr lang="de-DE" dirty="0" err="1"/>
              <a:t>extracts</a:t>
            </a:r>
            <a:r>
              <a:rPr lang="de-DE" dirty="0"/>
              <a:t> </a:t>
            </a:r>
            <a:r>
              <a:rPr lang="de-DE" dirty="0" err="1"/>
              <a:t>heat</a:t>
            </a:r>
            <a:r>
              <a:rPr lang="de-DE" dirty="0"/>
              <a:t> </a:t>
            </a:r>
            <a:r>
              <a:rPr lang="de-DE" dirty="0" err="1"/>
              <a:t>for</a:t>
            </a:r>
            <a:r>
              <a:rPr lang="de-DE" dirty="0"/>
              <a:t> </a:t>
            </a:r>
            <a:r>
              <a:rPr lang="de-DE" dirty="0" err="1"/>
              <a:t>heating</a:t>
            </a:r>
            <a:r>
              <a:rPr lang="de-DE" dirty="0"/>
              <a:t>; </a:t>
            </a:r>
          </a:p>
          <a:p>
            <a:pPr marL="342900" indent="-342900">
              <a:buFont typeface="Arial" panose="020B0604020202020204" pitchFamily="34" charset="0"/>
              <a:buChar char="•"/>
            </a:pPr>
            <a:r>
              <a:rPr lang="de-DE" dirty="0" err="1"/>
              <a:t>another</a:t>
            </a:r>
            <a:r>
              <a:rPr lang="de-DE" dirty="0"/>
              <a:t> </a:t>
            </a:r>
            <a:r>
              <a:rPr lang="de-DE" dirty="0" err="1"/>
              <a:t>rejects</a:t>
            </a:r>
            <a:r>
              <a:rPr lang="de-DE" dirty="0"/>
              <a:t> </a:t>
            </a:r>
            <a:r>
              <a:rPr lang="de-DE" dirty="0" err="1"/>
              <a:t>heat</a:t>
            </a:r>
            <a:r>
              <a:rPr lang="de-DE" dirty="0"/>
              <a:t> </a:t>
            </a:r>
            <a:r>
              <a:rPr lang="de-DE" dirty="0" err="1"/>
              <a:t>while</a:t>
            </a:r>
            <a:r>
              <a:rPr lang="de-DE" dirty="0"/>
              <a:t> </a:t>
            </a:r>
            <a:r>
              <a:rPr lang="de-DE" dirty="0" err="1"/>
              <a:t>providing</a:t>
            </a:r>
            <a:r>
              <a:rPr lang="de-DE" dirty="0"/>
              <a:t> </a:t>
            </a:r>
            <a:r>
              <a:rPr lang="de-DE" dirty="0" err="1"/>
              <a:t>cooling</a:t>
            </a:r>
            <a:r>
              <a:rPr lang="de-DE" dirty="0"/>
              <a:t>; </a:t>
            </a:r>
          </a:p>
          <a:p>
            <a:pPr marL="342900" indent="-342900">
              <a:buFont typeface="Arial" panose="020B0604020202020204" pitchFamily="34" charset="0"/>
              <a:buChar char="•"/>
            </a:pPr>
            <a:r>
              <a:rPr lang="en-US" dirty="0"/>
              <a:t>local heat pumps upgrade heat for heating/DHW and reject heat to the loop during cooling;</a:t>
            </a:r>
          </a:p>
          <a:p>
            <a:pPr marL="342900" indent="-342900">
              <a:buFont typeface="Arial" panose="020B0604020202020204" pitchFamily="34" charset="0"/>
              <a:buChar char="•"/>
            </a:pPr>
            <a:r>
              <a:rPr lang="de-DE" dirty="0" err="1"/>
              <a:t>connected</a:t>
            </a:r>
            <a:r>
              <a:rPr lang="de-DE" dirty="0"/>
              <a:t> </a:t>
            </a:r>
            <a:r>
              <a:rPr lang="de-DE" dirty="0" err="1"/>
              <a:t>storage</a:t>
            </a:r>
            <a:r>
              <a:rPr lang="de-DE" dirty="0"/>
              <a:t> and environmental </a:t>
            </a:r>
            <a:r>
              <a:rPr lang="de-DE" dirty="0" err="1"/>
              <a:t>sources</a:t>
            </a:r>
            <a:r>
              <a:rPr lang="de-DE" dirty="0"/>
              <a:t> </a:t>
            </a:r>
            <a:r>
              <a:rPr lang="de-DE" dirty="0" err="1"/>
              <a:t>help</a:t>
            </a:r>
            <a:r>
              <a:rPr lang="de-DE" dirty="0"/>
              <a:t> </a:t>
            </a:r>
            <a:r>
              <a:rPr lang="de-DE" dirty="0" err="1"/>
              <a:t>balance</a:t>
            </a:r>
            <a:r>
              <a:rPr lang="de-DE" dirty="0"/>
              <a:t> </a:t>
            </a:r>
            <a:r>
              <a:rPr lang="de-DE" dirty="0" err="1"/>
              <a:t>seasonal</a:t>
            </a:r>
            <a:r>
              <a:rPr lang="de-DE" dirty="0"/>
              <a:t> </a:t>
            </a:r>
            <a:r>
              <a:rPr lang="de-DE" dirty="0" err="1"/>
              <a:t>demand</a:t>
            </a:r>
            <a:r>
              <a:rPr lang="de-DE" dirty="0"/>
              <a:t>. </a:t>
            </a:r>
          </a:p>
          <a:p>
            <a:endParaRPr lang="de-DE" dirty="0"/>
          </a:p>
          <a:p>
            <a:r>
              <a:rPr lang="de-DE" dirty="0"/>
              <a:t>A </a:t>
            </a:r>
            <a:r>
              <a:rPr lang="de-DE" b="1" dirty="0"/>
              <a:t>thermal </a:t>
            </a:r>
            <a:r>
              <a:rPr lang="de-DE" b="1" dirty="0" err="1"/>
              <a:t>prosumer</a:t>
            </a:r>
            <a:r>
              <a:rPr lang="de-DE" dirty="0"/>
              <a:t> </a:t>
            </a:r>
            <a:r>
              <a:rPr lang="de-DE" dirty="0" err="1"/>
              <a:t>can</a:t>
            </a:r>
            <a:r>
              <a:rPr lang="de-DE" dirty="0"/>
              <a:t> </a:t>
            </a:r>
            <a:r>
              <a:rPr lang="de-DE" dirty="0" err="1"/>
              <a:t>both</a:t>
            </a:r>
            <a:r>
              <a:rPr lang="de-DE" dirty="0"/>
              <a:t> </a:t>
            </a:r>
            <a:r>
              <a:rPr lang="de-DE" dirty="0" err="1"/>
              <a:t>consume</a:t>
            </a:r>
            <a:r>
              <a:rPr lang="de-DE" dirty="0"/>
              <a:t> and </a:t>
            </a:r>
            <a:r>
              <a:rPr lang="de-DE" dirty="0" err="1"/>
              <a:t>supply</a:t>
            </a:r>
            <a:r>
              <a:rPr lang="de-DE" dirty="0"/>
              <a:t> </a:t>
            </a:r>
            <a:r>
              <a:rPr lang="de-DE" dirty="0" err="1"/>
              <a:t>useful</a:t>
            </a:r>
            <a:r>
              <a:rPr lang="de-DE" dirty="0"/>
              <a:t> thermal </a:t>
            </a:r>
            <a:r>
              <a:rPr lang="de-DE" dirty="0" err="1"/>
              <a:t>energy</a:t>
            </a:r>
            <a:r>
              <a:rPr lang="de-DE" dirty="0"/>
              <a:t>.</a:t>
            </a:r>
          </a:p>
          <a:p>
            <a:r>
              <a:rPr lang="de-DE" dirty="0"/>
              <a:t>The loop </a:t>
            </a:r>
            <a:r>
              <a:rPr lang="de-DE" dirty="0" err="1"/>
              <a:t>enables</a:t>
            </a:r>
            <a:r>
              <a:rPr lang="de-DE" dirty="0"/>
              <a:t> </a:t>
            </a:r>
            <a:r>
              <a:rPr lang="de-DE" dirty="0" err="1"/>
              <a:t>energy</a:t>
            </a:r>
            <a:r>
              <a:rPr lang="de-DE" dirty="0"/>
              <a:t> </a:t>
            </a:r>
            <a:r>
              <a:rPr lang="de-DE" dirty="0" err="1"/>
              <a:t>exchange</a:t>
            </a:r>
            <a:r>
              <a:rPr lang="de-DE" dirty="0"/>
              <a:t>; </a:t>
            </a:r>
            <a:r>
              <a:rPr lang="de-DE" dirty="0" err="1"/>
              <a:t>long</a:t>
            </a:r>
            <a:r>
              <a:rPr lang="de-DE" dirty="0"/>
              <a:t>-term </a:t>
            </a:r>
            <a:r>
              <a:rPr lang="de-DE" dirty="0" err="1"/>
              <a:t>storage</a:t>
            </a:r>
            <a:r>
              <a:rPr lang="de-DE" dirty="0"/>
              <a:t> </a:t>
            </a:r>
            <a:r>
              <a:rPr lang="de-DE" dirty="0" err="1"/>
              <a:t>normally</a:t>
            </a:r>
            <a:r>
              <a:rPr lang="de-DE" dirty="0"/>
              <a:t> </a:t>
            </a:r>
            <a:r>
              <a:rPr lang="de-DE" dirty="0" err="1"/>
              <a:t>depends</a:t>
            </a:r>
            <a:r>
              <a:rPr lang="de-DE" dirty="0"/>
              <a:t> on </a:t>
            </a:r>
            <a:r>
              <a:rPr lang="de-DE" dirty="0" err="1"/>
              <a:t>dedicated</a:t>
            </a:r>
            <a:r>
              <a:rPr lang="de-DE" dirty="0"/>
              <a:t> </a:t>
            </a:r>
            <a:r>
              <a:rPr lang="de-DE" dirty="0" err="1"/>
              <a:t>or</a:t>
            </a:r>
            <a:r>
              <a:rPr lang="de-DE" dirty="0"/>
              <a:t> environmental </a:t>
            </a:r>
            <a:r>
              <a:rPr lang="de-DE" dirty="0" err="1"/>
              <a:t>storage</a:t>
            </a:r>
            <a:r>
              <a:rPr lang="de-DE" dirty="0"/>
              <a:t> </a:t>
            </a:r>
            <a:r>
              <a:rPr lang="de-DE" dirty="0" err="1"/>
              <a:t>systems</a:t>
            </a:r>
            <a:r>
              <a:rPr lang="de-DE" dirty="0"/>
              <a:t>.</a:t>
            </a:r>
          </a:p>
        </p:txBody>
      </p:sp>
    </p:spTree>
    <p:extLst>
      <p:ext uri="{BB962C8B-B14F-4D97-AF65-F5344CB8AC3E}">
        <p14:creationId xmlns:p14="http://schemas.microsoft.com/office/powerpoint/2010/main" val="3951799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A15A80-6920-4645-84E8-9202B7F87719}"/>
              </a:ext>
            </a:extLst>
          </p:cNvPr>
          <p:cNvSpPr>
            <a:spLocks noGrp="1"/>
          </p:cNvSpPr>
          <p:nvPr>
            <p:ph type="body" sz="quarter" idx="30"/>
          </p:nvPr>
        </p:nvSpPr>
        <p:spPr/>
        <p:txBody>
          <a:bodyPr/>
          <a:lstStyle/>
          <a:p>
            <a:r>
              <a:rPr lang="de-DE" dirty="0"/>
              <a:t>From </a:t>
            </a:r>
            <a:r>
              <a:rPr lang="de-DE" dirty="0" err="1"/>
              <a:t>consumer</a:t>
            </a:r>
            <a:r>
              <a:rPr lang="de-DE" dirty="0"/>
              <a:t> </a:t>
            </a:r>
            <a:r>
              <a:rPr lang="de-DE" dirty="0" err="1"/>
              <a:t>to</a:t>
            </a:r>
            <a:r>
              <a:rPr lang="de-DE" dirty="0"/>
              <a:t> thermal </a:t>
            </a:r>
            <a:r>
              <a:rPr lang="de-DE" dirty="0" err="1"/>
              <a:t>prosumer</a:t>
            </a:r>
            <a:endParaRPr lang="de-DE" dirty="0"/>
          </a:p>
        </p:txBody>
      </p:sp>
      <p:sp>
        <p:nvSpPr>
          <p:cNvPr id="3" name="Text Placeholder 2">
            <a:extLst>
              <a:ext uri="{FF2B5EF4-FFF2-40B4-BE49-F238E27FC236}">
                <a16:creationId xmlns:a16="http://schemas.microsoft.com/office/drawing/2014/main" id="{E7B6D417-CF3E-AA59-D602-58F3D88BD803}"/>
              </a:ext>
            </a:extLst>
          </p:cNvPr>
          <p:cNvSpPr>
            <a:spLocks noGrp="1"/>
          </p:cNvSpPr>
          <p:nvPr>
            <p:ph type="body" sz="quarter" idx="48"/>
          </p:nvPr>
        </p:nvSpPr>
        <p:spPr/>
        <p:txBody>
          <a:bodyPr/>
          <a:lstStyle/>
          <a:p>
            <a:r>
              <a:rPr lang="de-DE" b="1" dirty="0"/>
              <a:t>A thermal </a:t>
            </a:r>
            <a:r>
              <a:rPr lang="de-DE" b="1" dirty="0" err="1"/>
              <a:t>prosumer</a:t>
            </a:r>
            <a:r>
              <a:rPr lang="de-DE" b="1" dirty="0"/>
              <a:t> </a:t>
            </a:r>
            <a:r>
              <a:rPr lang="de-DE" b="1" dirty="0" err="1"/>
              <a:t>can</a:t>
            </a:r>
            <a:r>
              <a:rPr lang="de-DE" b="1" dirty="0"/>
              <a:t> </a:t>
            </a:r>
            <a:r>
              <a:rPr lang="de-DE" b="1" dirty="0" err="1"/>
              <a:t>both</a:t>
            </a:r>
            <a:r>
              <a:rPr lang="de-DE" b="1" dirty="0"/>
              <a:t>:</a:t>
            </a:r>
          </a:p>
          <a:p>
            <a:pPr marL="342900" indent="-342900">
              <a:buFont typeface="Arial" panose="020B0604020202020204" pitchFamily="34" charset="0"/>
              <a:buChar char="•"/>
            </a:pPr>
            <a:r>
              <a:rPr lang="de-DE" dirty="0" err="1"/>
              <a:t>take</a:t>
            </a:r>
            <a:r>
              <a:rPr lang="de-DE" dirty="0"/>
              <a:t> </a:t>
            </a:r>
            <a:r>
              <a:rPr lang="de-DE" dirty="0" err="1"/>
              <a:t>heat</a:t>
            </a:r>
            <a:r>
              <a:rPr lang="de-DE" dirty="0"/>
              <a:t> </a:t>
            </a:r>
            <a:r>
              <a:rPr lang="de-DE" dirty="0" err="1"/>
              <a:t>from</a:t>
            </a:r>
            <a:r>
              <a:rPr lang="de-DE" dirty="0"/>
              <a:t> </a:t>
            </a:r>
            <a:r>
              <a:rPr lang="de-DE" dirty="0" err="1"/>
              <a:t>the</a:t>
            </a:r>
            <a:r>
              <a:rPr lang="de-DE" dirty="0"/>
              <a:t> network; and </a:t>
            </a:r>
          </a:p>
          <a:p>
            <a:pPr marL="342900" indent="-342900">
              <a:buFont typeface="Arial" panose="020B0604020202020204" pitchFamily="34" charset="0"/>
              <a:buChar char="•"/>
            </a:pPr>
            <a:r>
              <a:rPr lang="de-DE" dirty="0" err="1"/>
              <a:t>supply</a:t>
            </a:r>
            <a:r>
              <a:rPr lang="de-DE" dirty="0"/>
              <a:t> </a:t>
            </a:r>
            <a:r>
              <a:rPr lang="de-DE" dirty="0" err="1"/>
              <a:t>useful</a:t>
            </a:r>
            <a:r>
              <a:rPr lang="de-DE" dirty="0"/>
              <a:t> </a:t>
            </a:r>
            <a:r>
              <a:rPr lang="de-DE" dirty="0" err="1"/>
              <a:t>heat</a:t>
            </a:r>
            <a:r>
              <a:rPr lang="de-DE" dirty="0"/>
              <a:t> </a:t>
            </a:r>
            <a:r>
              <a:rPr lang="de-DE" dirty="0" err="1"/>
              <a:t>to</a:t>
            </a:r>
            <a:r>
              <a:rPr lang="de-DE" dirty="0"/>
              <a:t> </a:t>
            </a:r>
            <a:r>
              <a:rPr lang="de-DE" dirty="0" err="1"/>
              <a:t>the</a:t>
            </a:r>
            <a:r>
              <a:rPr lang="de-DE" dirty="0"/>
              <a:t> network. </a:t>
            </a:r>
          </a:p>
          <a:p>
            <a:endParaRPr lang="de-DE" dirty="0"/>
          </a:p>
          <a:p>
            <a:r>
              <a:rPr lang="de-DE" b="1" dirty="0" err="1"/>
              <a:t>Examples</a:t>
            </a:r>
            <a:r>
              <a:rPr lang="de-DE" b="1" dirty="0"/>
              <a:t> </a:t>
            </a:r>
            <a:r>
              <a:rPr lang="de-DE" b="1" dirty="0" err="1"/>
              <a:t>include</a:t>
            </a:r>
            <a:r>
              <a:rPr lang="de-DE" b="1" dirty="0"/>
              <a:t>:</a:t>
            </a:r>
          </a:p>
          <a:p>
            <a:pPr marL="342900" indent="-342900">
              <a:buFont typeface="Arial" panose="020B0604020202020204" pitchFamily="34" charset="0"/>
              <a:buChar char="•"/>
            </a:pPr>
            <a:r>
              <a:rPr lang="de-DE" dirty="0"/>
              <a:t>a </a:t>
            </a:r>
            <a:r>
              <a:rPr lang="de-DE" dirty="0" err="1"/>
              <a:t>building</a:t>
            </a:r>
            <a:r>
              <a:rPr lang="de-DE" dirty="0"/>
              <a:t> </a:t>
            </a:r>
            <a:r>
              <a:rPr lang="de-DE" dirty="0" err="1"/>
              <a:t>rejecting</a:t>
            </a:r>
            <a:r>
              <a:rPr lang="de-DE" dirty="0"/>
              <a:t> </a:t>
            </a:r>
            <a:r>
              <a:rPr lang="de-DE" dirty="0" err="1"/>
              <a:t>heat</a:t>
            </a:r>
            <a:r>
              <a:rPr lang="de-DE" dirty="0"/>
              <a:t> </a:t>
            </a:r>
            <a:r>
              <a:rPr lang="de-DE" dirty="0" err="1"/>
              <a:t>during</a:t>
            </a:r>
            <a:r>
              <a:rPr lang="de-DE" dirty="0"/>
              <a:t> </a:t>
            </a:r>
            <a:r>
              <a:rPr lang="de-DE" dirty="0" err="1"/>
              <a:t>cooling</a:t>
            </a:r>
            <a:r>
              <a:rPr lang="de-DE" dirty="0"/>
              <a:t>; </a:t>
            </a:r>
          </a:p>
          <a:p>
            <a:pPr marL="342900" indent="-342900">
              <a:buFont typeface="Arial" panose="020B0604020202020204" pitchFamily="34" charset="0"/>
              <a:buChar char="•"/>
            </a:pPr>
            <a:r>
              <a:rPr lang="de-DE" dirty="0"/>
              <a:t>a </a:t>
            </a:r>
            <a:r>
              <a:rPr lang="de-DE" dirty="0" err="1"/>
              <a:t>data</a:t>
            </a:r>
            <a:r>
              <a:rPr lang="de-DE" dirty="0"/>
              <a:t> </a:t>
            </a:r>
            <a:r>
              <a:rPr lang="de-DE" dirty="0" err="1"/>
              <a:t>centre</a:t>
            </a:r>
            <a:r>
              <a:rPr lang="de-DE" dirty="0"/>
              <a:t> </a:t>
            </a:r>
            <a:r>
              <a:rPr lang="de-DE" dirty="0" err="1"/>
              <a:t>supplying</a:t>
            </a:r>
            <a:r>
              <a:rPr lang="de-DE" dirty="0"/>
              <a:t> </a:t>
            </a:r>
            <a:r>
              <a:rPr lang="de-DE" dirty="0" err="1"/>
              <a:t>recovered</a:t>
            </a:r>
            <a:r>
              <a:rPr lang="de-DE" dirty="0"/>
              <a:t> </a:t>
            </a:r>
            <a:r>
              <a:rPr lang="de-DE" dirty="0" err="1"/>
              <a:t>heat</a:t>
            </a:r>
            <a:r>
              <a:rPr lang="de-DE" dirty="0"/>
              <a:t>; </a:t>
            </a:r>
          </a:p>
          <a:p>
            <a:pPr marL="342900" indent="-342900">
              <a:buFont typeface="Arial" panose="020B0604020202020204" pitchFamily="34" charset="0"/>
              <a:buChar char="•"/>
            </a:pPr>
            <a:r>
              <a:rPr lang="de-DE" dirty="0"/>
              <a:t>a </a:t>
            </a:r>
            <a:r>
              <a:rPr lang="de-DE" dirty="0" err="1"/>
              <a:t>building</a:t>
            </a:r>
            <a:r>
              <a:rPr lang="de-DE" dirty="0"/>
              <a:t> </a:t>
            </a:r>
            <a:r>
              <a:rPr lang="de-DE" dirty="0" err="1"/>
              <a:t>exporting</a:t>
            </a:r>
            <a:r>
              <a:rPr lang="de-DE" dirty="0"/>
              <a:t> </a:t>
            </a:r>
            <a:r>
              <a:rPr lang="de-DE" dirty="0" err="1"/>
              <a:t>excess</a:t>
            </a:r>
            <a:r>
              <a:rPr lang="de-DE" dirty="0"/>
              <a:t> solar </a:t>
            </a:r>
            <a:r>
              <a:rPr lang="de-DE" dirty="0" err="1"/>
              <a:t>heat</a:t>
            </a:r>
            <a:r>
              <a:rPr lang="de-DE" dirty="0"/>
              <a:t>. </a:t>
            </a:r>
          </a:p>
          <a:p>
            <a:endParaRPr lang="de-DE" dirty="0"/>
          </a:p>
          <a:p>
            <a:r>
              <a:rPr lang="de-DE" dirty="0"/>
              <a:t>The </a:t>
            </a:r>
            <a:r>
              <a:rPr lang="de-DE" dirty="0" err="1"/>
              <a:t>exported</a:t>
            </a:r>
            <a:r>
              <a:rPr lang="de-DE" dirty="0"/>
              <a:t> </a:t>
            </a:r>
            <a:r>
              <a:rPr lang="de-DE" dirty="0" err="1"/>
              <a:t>heat</a:t>
            </a:r>
            <a:r>
              <a:rPr lang="de-DE" dirty="0"/>
              <a:t> </a:t>
            </a:r>
            <a:r>
              <a:rPr lang="de-DE" dirty="0" err="1"/>
              <a:t>must</a:t>
            </a:r>
            <a:r>
              <a:rPr lang="de-DE" dirty="0"/>
              <a:t> </a:t>
            </a:r>
            <a:r>
              <a:rPr lang="de-DE" dirty="0" err="1"/>
              <a:t>meet</a:t>
            </a:r>
            <a:r>
              <a:rPr lang="de-DE" dirty="0"/>
              <a:t> </a:t>
            </a:r>
            <a:r>
              <a:rPr lang="de-DE" dirty="0" err="1"/>
              <a:t>agreed</a:t>
            </a:r>
            <a:r>
              <a:rPr lang="de-DE" dirty="0"/>
              <a:t> </a:t>
            </a:r>
            <a:r>
              <a:rPr lang="de-DE" dirty="0" err="1"/>
              <a:t>requirements</a:t>
            </a:r>
            <a:r>
              <a:rPr lang="de-DE" dirty="0"/>
              <a:t> </a:t>
            </a:r>
            <a:r>
              <a:rPr lang="de-DE" dirty="0" err="1"/>
              <a:t>for</a:t>
            </a:r>
            <a:r>
              <a:rPr lang="de-DE" dirty="0"/>
              <a:t>:</a:t>
            </a:r>
          </a:p>
          <a:p>
            <a:r>
              <a:rPr lang="de-DE" dirty="0" err="1"/>
              <a:t>temperature</a:t>
            </a:r>
            <a:r>
              <a:rPr lang="de-DE" dirty="0"/>
              <a:t>; </a:t>
            </a:r>
            <a:r>
              <a:rPr lang="de-DE" dirty="0" err="1"/>
              <a:t>flow</a:t>
            </a:r>
            <a:r>
              <a:rPr lang="de-DE" dirty="0"/>
              <a:t>; </a:t>
            </a:r>
            <a:r>
              <a:rPr lang="de-DE" dirty="0" err="1"/>
              <a:t>availability</a:t>
            </a:r>
            <a:r>
              <a:rPr lang="de-DE" dirty="0"/>
              <a:t>; </a:t>
            </a:r>
            <a:r>
              <a:rPr lang="de-DE" dirty="0" err="1"/>
              <a:t>control</a:t>
            </a:r>
            <a:r>
              <a:rPr lang="de-DE" dirty="0"/>
              <a:t>; </a:t>
            </a:r>
            <a:r>
              <a:rPr lang="de-DE" dirty="0" err="1"/>
              <a:t>metering</a:t>
            </a:r>
            <a:r>
              <a:rPr lang="de-DE" dirty="0"/>
              <a:t>.</a:t>
            </a:r>
          </a:p>
        </p:txBody>
      </p:sp>
    </p:spTree>
    <p:extLst>
      <p:ext uri="{BB962C8B-B14F-4D97-AF65-F5344CB8AC3E}">
        <p14:creationId xmlns:p14="http://schemas.microsoft.com/office/powerpoint/2010/main" val="26320186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A300178-D134-5571-E050-0F949D180B74}"/>
              </a:ext>
            </a:extLst>
          </p:cNvPr>
          <p:cNvSpPr>
            <a:spLocks noGrp="1"/>
          </p:cNvSpPr>
          <p:nvPr>
            <p:ph type="body" sz="quarter" idx="30"/>
          </p:nvPr>
        </p:nvSpPr>
        <p:spPr/>
        <p:txBody>
          <a:bodyPr/>
          <a:lstStyle/>
          <a:p>
            <a:r>
              <a:rPr lang="de-DE" dirty="0" err="1"/>
              <a:t>Requirements</a:t>
            </a:r>
            <a:r>
              <a:rPr lang="de-DE" dirty="0"/>
              <a:t> </a:t>
            </a:r>
            <a:r>
              <a:rPr lang="de-DE" dirty="0" err="1"/>
              <a:t>for</a:t>
            </a:r>
            <a:r>
              <a:rPr lang="de-DE" dirty="0"/>
              <a:t> </a:t>
            </a:r>
            <a:r>
              <a:rPr lang="de-DE" dirty="0" err="1"/>
              <a:t>bidirectional</a:t>
            </a:r>
            <a:r>
              <a:rPr lang="de-DE" dirty="0"/>
              <a:t> </a:t>
            </a:r>
            <a:r>
              <a:rPr lang="de-DE" dirty="0" err="1"/>
              <a:t>heat</a:t>
            </a:r>
            <a:r>
              <a:rPr lang="de-DE" dirty="0"/>
              <a:t> </a:t>
            </a:r>
            <a:r>
              <a:rPr lang="de-DE" dirty="0" err="1"/>
              <a:t>exchange</a:t>
            </a:r>
            <a:endParaRPr lang="de-DE" dirty="0"/>
          </a:p>
        </p:txBody>
      </p:sp>
      <p:sp>
        <p:nvSpPr>
          <p:cNvPr id="3" name="Text Placeholder 2">
            <a:extLst>
              <a:ext uri="{FF2B5EF4-FFF2-40B4-BE49-F238E27FC236}">
                <a16:creationId xmlns:a16="http://schemas.microsoft.com/office/drawing/2014/main" id="{0BFA984D-F3F9-42C4-5911-3568C7F03634}"/>
              </a:ext>
            </a:extLst>
          </p:cNvPr>
          <p:cNvSpPr>
            <a:spLocks noGrp="1"/>
          </p:cNvSpPr>
          <p:nvPr>
            <p:ph type="body" sz="quarter" idx="48"/>
          </p:nvPr>
        </p:nvSpPr>
        <p:spPr/>
        <p:txBody>
          <a:bodyPr/>
          <a:lstStyle/>
          <a:p>
            <a:r>
              <a:rPr lang="de-DE" b="1" dirty="0"/>
              <a:t>A </a:t>
            </a:r>
            <a:r>
              <a:rPr lang="de-DE" b="1" dirty="0" err="1"/>
              <a:t>building</a:t>
            </a:r>
            <a:r>
              <a:rPr lang="de-DE" b="1" dirty="0"/>
              <a:t> </a:t>
            </a:r>
            <a:r>
              <a:rPr lang="de-DE" b="1" dirty="0" err="1"/>
              <a:t>exporting</a:t>
            </a:r>
            <a:r>
              <a:rPr lang="de-DE" b="1" dirty="0"/>
              <a:t> </a:t>
            </a:r>
            <a:r>
              <a:rPr lang="de-DE" b="1" dirty="0" err="1"/>
              <a:t>heat</a:t>
            </a:r>
            <a:r>
              <a:rPr lang="de-DE" b="1" dirty="0"/>
              <a:t> </a:t>
            </a:r>
            <a:r>
              <a:rPr lang="de-DE" b="1" dirty="0" err="1"/>
              <a:t>may</a:t>
            </a:r>
            <a:r>
              <a:rPr lang="de-DE" b="1" dirty="0"/>
              <a:t> </a:t>
            </a:r>
            <a:r>
              <a:rPr lang="de-DE" b="1" dirty="0" err="1"/>
              <a:t>require</a:t>
            </a:r>
            <a:r>
              <a:rPr lang="de-DE" b="1" dirty="0"/>
              <a:t>:</a:t>
            </a:r>
          </a:p>
          <a:p>
            <a:pPr marL="342900" indent="-342900">
              <a:buFont typeface="Arial" panose="020B0604020202020204" pitchFamily="34" charset="0"/>
              <a:buChar char="•"/>
            </a:pPr>
            <a:r>
              <a:rPr lang="de-DE" dirty="0"/>
              <a:t>a </a:t>
            </a:r>
            <a:r>
              <a:rPr lang="de-DE" dirty="0" err="1"/>
              <a:t>suitable</a:t>
            </a:r>
            <a:r>
              <a:rPr lang="de-DE" dirty="0"/>
              <a:t> </a:t>
            </a:r>
            <a:r>
              <a:rPr lang="de-DE" dirty="0" err="1"/>
              <a:t>hydraulic</a:t>
            </a:r>
            <a:r>
              <a:rPr lang="de-DE" dirty="0"/>
              <a:t> </a:t>
            </a:r>
            <a:r>
              <a:rPr lang="de-DE" dirty="0" err="1"/>
              <a:t>connection</a:t>
            </a:r>
            <a:r>
              <a:rPr lang="de-DE" dirty="0"/>
              <a:t>; </a:t>
            </a:r>
          </a:p>
          <a:p>
            <a:pPr marL="342900" indent="-342900">
              <a:buFont typeface="Arial" panose="020B0604020202020204" pitchFamily="34" charset="0"/>
              <a:buChar char="•"/>
            </a:pPr>
            <a:r>
              <a:rPr lang="de-DE" dirty="0" err="1"/>
              <a:t>controlled</a:t>
            </a:r>
            <a:r>
              <a:rPr lang="de-DE" dirty="0"/>
              <a:t> </a:t>
            </a:r>
            <a:r>
              <a:rPr lang="de-DE" dirty="0" err="1"/>
              <a:t>export</a:t>
            </a:r>
            <a:r>
              <a:rPr lang="de-DE" dirty="0"/>
              <a:t> </a:t>
            </a:r>
            <a:r>
              <a:rPr lang="de-DE" dirty="0" err="1"/>
              <a:t>temperature</a:t>
            </a:r>
            <a:r>
              <a:rPr lang="de-DE" dirty="0"/>
              <a:t> and </a:t>
            </a:r>
            <a:r>
              <a:rPr lang="de-DE" dirty="0" err="1"/>
              <a:t>flow</a:t>
            </a:r>
            <a:r>
              <a:rPr lang="de-DE" dirty="0"/>
              <a:t>; </a:t>
            </a:r>
          </a:p>
          <a:p>
            <a:pPr marL="342900" indent="-342900">
              <a:buFont typeface="Arial" panose="020B0604020202020204" pitchFamily="34" charset="0"/>
              <a:buChar char="•"/>
            </a:pPr>
            <a:r>
              <a:rPr lang="de-DE" dirty="0" err="1"/>
              <a:t>bidirectional</a:t>
            </a:r>
            <a:r>
              <a:rPr lang="de-DE" dirty="0"/>
              <a:t> </a:t>
            </a:r>
            <a:r>
              <a:rPr lang="de-DE" dirty="0" err="1"/>
              <a:t>or</a:t>
            </a:r>
            <a:r>
              <a:rPr lang="de-DE" dirty="0"/>
              <a:t> separate </a:t>
            </a:r>
            <a:r>
              <a:rPr lang="de-DE" dirty="0" err="1"/>
              <a:t>metering</a:t>
            </a:r>
            <a:r>
              <a:rPr lang="de-DE" dirty="0"/>
              <a:t>; </a:t>
            </a:r>
          </a:p>
          <a:p>
            <a:pPr marL="342900" indent="-342900">
              <a:buFont typeface="Arial" panose="020B0604020202020204" pitchFamily="34" charset="0"/>
              <a:buChar char="•"/>
            </a:pPr>
            <a:r>
              <a:rPr lang="de-DE" dirty="0"/>
              <a:t>differential-</a:t>
            </a:r>
            <a:r>
              <a:rPr lang="de-DE" dirty="0" err="1"/>
              <a:t>pressure</a:t>
            </a:r>
            <a:r>
              <a:rPr lang="de-DE" dirty="0"/>
              <a:t> </a:t>
            </a:r>
            <a:r>
              <a:rPr lang="de-DE" dirty="0" err="1"/>
              <a:t>management</a:t>
            </a:r>
            <a:r>
              <a:rPr lang="de-DE" dirty="0"/>
              <a:t>; </a:t>
            </a:r>
          </a:p>
          <a:p>
            <a:pPr marL="342900" indent="-342900">
              <a:buFont typeface="Arial" panose="020B0604020202020204" pitchFamily="34" charset="0"/>
              <a:buChar char="•"/>
            </a:pPr>
            <a:r>
              <a:rPr lang="de-DE" dirty="0" err="1"/>
              <a:t>communication</a:t>
            </a:r>
            <a:r>
              <a:rPr lang="de-DE" dirty="0"/>
              <a:t> </a:t>
            </a:r>
            <a:r>
              <a:rPr lang="de-DE" dirty="0" err="1"/>
              <a:t>with</a:t>
            </a:r>
            <a:r>
              <a:rPr lang="de-DE" dirty="0"/>
              <a:t> </a:t>
            </a:r>
            <a:r>
              <a:rPr lang="de-DE" dirty="0" err="1"/>
              <a:t>the</a:t>
            </a:r>
            <a:r>
              <a:rPr lang="de-DE" dirty="0"/>
              <a:t> network </a:t>
            </a:r>
            <a:r>
              <a:rPr lang="de-DE" dirty="0" err="1"/>
              <a:t>operator</a:t>
            </a:r>
            <a:r>
              <a:rPr lang="de-DE" dirty="0"/>
              <a:t>; </a:t>
            </a:r>
          </a:p>
          <a:p>
            <a:pPr marL="342900" indent="-342900">
              <a:buFont typeface="Arial" panose="020B0604020202020204" pitchFamily="34" charset="0"/>
              <a:buChar char="•"/>
            </a:pPr>
            <a:r>
              <a:rPr lang="de-DE" dirty="0" err="1"/>
              <a:t>agreed</a:t>
            </a:r>
            <a:r>
              <a:rPr lang="de-DE" dirty="0"/>
              <a:t> </a:t>
            </a:r>
            <a:r>
              <a:rPr lang="de-DE" dirty="0" err="1"/>
              <a:t>commercial</a:t>
            </a:r>
            <a:r>
              <a:rPr lang="de-DE" dirty="0"/>
              <a:t> and </a:t>
            </a:r>
            <a:r>
              <a:rPr lang="de-DE" dirty="0" err="1"/>
              <a:t>operating</a:t>
            </a:r>
            <a:r>
              <a:rPr lang="de-DE" dirty="0"/>
              <a:t> </a:t>
            </a:r>
            <a:r>
              <a:rPr lang="de-DE" dirty="0" err="1"/>
              <a:t>arrangements</a:t>
            </a:r>
            <a:r>
              <a:rPr lang="de-DE" dirty="0"/>
              <a:t>. </a:t>
            </a:r>
          </a:p>
          <a:p>
            <a:endParaRPr lang="de-DE" dirty="0"/>
          </a:p>
          <a:p>
            <a:r>
              <a:rPr lang="en-US" dirty="0"/>
              <a:t>Heat export or local injection can change hydraulic and temperature conditions of the district heating; the effect must be checked before connection.</a:t>
            </a:r>
            <a:endParaRPr lang="de-DE" dirty="0"/>
          </a:p>
        </p:txBody>
      </p:sp>
    </p:spTree>
    <p:extLst>
      <p:ext uri="{BB962C8B-B14F-4D97-AF65-F5344CB8AC3E}">
        <p14:creationId xmlns:p14="http://schemas.microsoft.com/office/powerpoint/2010/main" val="38498045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81707D9-31DA-F7C0-BDB2-D710DD3CCA71}"/>
              </a:ext>
            </a:extLst>
          </p:cNvPr>
          <p:cNvSpPr>
            <a:spLocks noGrp="1"/>
          </p:cNvSpPr>
          <p:nvPr>
            <p:ph type="body" sz="quarter" idx="30"/>
          </p:nvPr>
        </p:nvSpPr>
        <p:spPr/>
        <p:txBody>
          <a:bodyPr/>
          <a:lstStyle/>
          <a:p>
            <a:r>
              <a:rPr lang="de-DE" dirty="0"/>
              <a:t>Challenges </a:t>
            </a:r>
            <a:r>
              <a:rPr lang="de-DE" dirty="0" err="1"/>
              <a:t>of</a:t>
            </a:r>
            <a:r>
              <a:rPr lang="de-DE" dirty="0"/>
              <a:t> </a:t>
            </a:r>
            <a:r>
              <a:rPr lang="de-DE" dirty="0" err="1"/>
              <a:t>prosumer</a:t>
            </a:r>
            <a:r>
              <a:rPr lang="de-DE" dirty="0"/>
              <a:t> </a:t>
            </a:r>
            <a:r>
              <a:rPr lang="de-DE" dirty="0" err="1"/>
              <a:t>integration</a:t>
            </a:r>
            <a:endParaRPr lang="de-DE" dirty="0"/>
          </a:p>
        </p:txBody>
      </p:sp>
      <p:sp>
        <p:nvSpPr>
          <p:cNvPr id="3" name="Text Placeholder 2">
            <a:extLst>
              <a:ext uri="{FF2B5EF4-FFF2-40B4-BE49-F238E27FC236}">
                <a16:creationId xmlns:a16="http://schemas.microsoft.com/office/drawing/2014/main" id="{93C142C4-654D-5778-C8DD-A9C75DF5CEFA}"/>
              </a:ext>
            </a:extLst>
          </p:cNvPr>
          <p:cNvSpPr>
            <a:spLocks noGrp="1"/>
          </p:cNvSpPr>
          <p:nvPr>
            <p:ph type="body" sz="quarter" idx="48"/>
          </p:nvPr>
        </p:nvSpPr>
        <p:spPr>
          <a:xfrm>
            <a:off x="854282" y="1864554"/>
            <a:ext cx="10889580" cy="3345056"/>
          </a:xfrm>
        </p:spPr>
        <p:txBody>
          <a:bodyPr/>
          <a:lstStyle/>
          <a:p>
            <a:pPr marL="342900" indent="-342900">
              <a:buFont typeface="Arial" panose="020B0604020202020204" pitchFamily="34" charset="0"/>
              <a:buChar char="•"/>
            </a:pPr>
            <a:r>
              <a:rPr lang="de-DE" dirty="0" err="1"/>
              <a:t>heat</a:t>
            </a:r>
            <a:r>
              <a:rPr lang="de-DE" dirty="0"/>
              <a:t> </a:t>
            </a:r>
            <a:r>
              <a:rPr lang="de-DE" dirty="0" err="1"/>
              <a:t>supply</a:t>
            </a:r>
            <a:r>
              <a:rPr lang="de-DE" dirty="0"/>
              <a:t> </a:t>
            </a:r>
            <a:r>
              <a:rPr lang="de-DE" dirty="0" err="1"/>
              <a:t>may</a:t>
            </a:r>
            <a:r>
              <a:rPr lang="de-DE" dirty="0"/>
              <a:t> not </a:t>
            </a:r>
            <a:r>
              <a:rPr lang="de-DE" dirty="0" err="1"/>
              <a:t>coincide</a:t>
            </a:r>
            <a:r>
              <a:rPr lang="de-DE" dirty="0"/>
              <a:t> </a:t>
            </a:r>
            <a:r>
              <a:rPr lang="de-DE" dirty="0" err="1"/>
              <a:t>with</a:t>
            </a:r>
            <a:r>
              <a:rPr lang="de-DE" dirty="0"/>
              <a:t> network </a:t>
            </a:r>
            <a:r>
              <a:rPr lang="de-DE" dirty="0" err="1"/>
              <a:t>demand</a:t>
            </a:r>
            <a:r>
              <a:rPr lang="de-DE" dirty="0"/>
              <a:t>; </a:t>
            </a:r>
          </a:p>
          <a:p>
            <a:pPr marL="342900" indent="-342900">
              <a:buFont typeface="Arial" panose="020B0604020202020204" pitchFamily="34" charset="0"/>
              <a:buChar char="•"/>
            </a:pPr>
            <a:r>
              <a:rPr lang="de-DE" dirty="0" err="1"/>
              <a:t>export</a:t>
            </a:r>
            <a:r>
              <a:rPr lang="de-DE" dirty="0"/>
              <a:t> </a:t>
            </a:r>
            <a:r>
              <a:rPr lang="de-DE" dirty="0" err="1"/>
              <a:t>temperature</a:t>
            </a:r>
            <a:r>
              <a:rPr lang="de-DE" dirty="0"/>
              <a:t> </a:t>
            </a:r>
            <a:r>
              <a:rPr lang="de-DE" dirty="0" err="1"/>
              <a:t>may</a:t>
            </a:r>
            <a:r>
              <a:rPr lang="de-DE" dirty="0"/>
              <a:t> </a:t>
            </a:r>
            <a:r>
              <a:rPr lang="de-DE" dirty="0" err="1"/>
              <a:t>be</a:t>
            </a:r>
            <a:r>
              <a:rPr lang="de-DE" dirty="0"/>
              <a:t> </a:t>
            </a:r>
            <a:r>
              <a:rPr lang="de-DE" dirty="0" err="1"/>
              <a:t>too</a:t>
            </a:r>
            <a:r>
              <a:rPr lang="de-DE" dirty="0"/>
              <a:t> </a:t>
            </a:r>
            <a:r>
              <a:rPr lang="de-DE" dirty="0" err="1"/>
              <a:t>low</a:t>
            </a:r>
            <a:r>
              <a:rPr lang="de-DE" dirty="0"/>
              <a:t> </a:t>
            </a:r>
            <a:r>
              <a:rPr lang="de-DE" dirty="0" err="1"/>
              <a:t>or</a:t>
            </a:r>
            <a:r>
              <a:rPr lang="de-DE" dirty="0"/>
              <a:t> </a:t>
            </a:r>
            <a:r>
              <a:rPr lang="de-DE" dirty="0" err="1"/>
              <a:t>unstable</a:t>
            </a:r>
            <a:r>
              <a:rPr lang="de-DE" dirty="0"/>
              <a:t>; </a:t>
            </a:r>
          </a:p>
          <a:p>
            <a:pPr marL="342900" indent="-342900">
              <a:buFont typeface="Arial" panose="020B0604020202020204" pitchFamily="34" charset="0"/>
              <a:buChar char="•"/>
            </a:pPr>
            <a:r>
              <a:rPr lang="de-DE" dirty="0" err="1"/>
              <a:t>local</a:t>
            </a:r>
            <a:r>
              <a:rPr lang="de-DE" dirty="0"/>
              <a:t> </a:t>
            </a:r>
            <a:r>
              <a:rPr lang="de-DE" dirty="0" err="1"/>
              <a:t>injection</a:t>
            </a:r>
            <a:r>
              <a:rPr lang="de-DE" dirty="0"/>
              <a:t> </a:t>
            </a:r>
            <a:r>
              <a:rPr lang="de-DE" dirty="0" err="1"/>
              <a:t>may</a:t>
            </a:r>
            <a:r>
              <a:rPr lang="de-DE" dirty="0"/>
              <a:t> </a:t>
            </a:r>
            <a:r>
              <a:rPr lang="de-DE" dirty="0" err="1"/>
              <a:t>create</a:t>
            </a:r>
            <a:r>
              <a:rPr lang="de-DE" dirty="0"/>
              <a:t> </a:t>
            </a:r>
            <a:r>
              <a:rPr lang="de-DE" dirty="0" err="1"/>
              <a:t>hydraulic</a:t>
            </a:r>
            <a:r>
              <a:rPr lang="de-DE" dirty="0"/>
              <a:t> </a:t>
            </a:r>
            <a:r>
              <a:rPr lang="de-DE" dirty="0" err="1"/>
              <a:t>constraints</a:t>
            </a:r>
            <a:r>
              <a:rPr lang="de-DE" dirty="0"/>
              <a:t>; </a:t>
            </a:r>
          </a:p>
          <a:p>
            <a:pPr marL="342900" indent="-342900">
              <a:buFont typeface="Arial" panose="020B0604020202020204" pitchFamily="34" charset="0"/>
              <a:buChar char="•"/>
            </a:pPr>
            <a:r>
              <a:rPr lang="de-DE" dirty="0" err="1"/>
              <a:t>the</a:t>
            </a:r>
            <a:r>
              <a:rPr lang="de-DE" dirty="0"/>
              <a:t> network </a:t>
            </a:r>
            <a:r>
              <a:rPr lang="de-DE" dirty="0" err="1"/>
              <a:t>operator</a:t>
            </a:r>
            <a:r>
              <a:rPr lang="de-DE" dirty="0"/>
              <a:t> </a:t>
            </a:r>
            <a:r>
              <a:rPr lang="de-DE" dirty="0" err="1"/>
              <a:t>may</a:t>
            </a:r>
            <a:r>
              <a:rPr lang="de-DE" dirty="0"/>
              <a:t> </a:t>
            </a:r>
            <a:r>
              <a:rPr lang="de-DE" dirty="0" err="1"/>
              <a:t>have</a:t>
            </a:r>
            <a:r>
              <a:rPr lang="de-DE" dirty="0"/>
              <a:t> limited </a:t>
            </a:r>
            <a:r>
              <a:rPr lang="de-DE" dirty="0" err="1"/>
              <a:t>control</a:t>
            </a:r>
            <a:r>
              <a:rPr lang="de-DE" dirty="0"/>
              <a:t> </a:t>
            </a:r>
            <a:r>
              <a:rPr lang="de-DE" dirty="0" err="1"/>
              <a:t>of</a:t>
            </a:r>
            <a:r>
              <a:rPr lang="de-DE" dirty="0"/>
              <a:t> </a:t>
            </a:r>
            <a:r>
              <a:rPr lang="de-DE" dirty="0" err="1"/>
              <a:t>customer-owned</a:t>
            </a:r>
            <a:r>
              <a:rPr lang="de-DE" dirty="0"/>
              <a:t> </a:t>
            </a:r>
            <a:r>
              <a:rPr lang="de-DE" dirty="0" err="1"/>
              <a:t>equipment</a:t>
            </a:r>
            <a:r>
              <a:rPr lang="de-DE" dirty="0"/>
              <a:t>; </a:t>
            </a:r>
          </a:p>
          <a:p>
            <a:pPr marL="342900" indent="-342900">
              <a:buFont typeface="Arial" panose="020B0604020202020204" pitchFamily="34" charset="0"/>
              <a:buChar char="•"/>
            </a:pPr>
            <a:r>
              <a:rPr lang="de-DE" dirty="0" err="1"/>
              <a:t>metering</a:t>
            </a:r>
            <a:r>
              <a:rPr lang="de-DE" dirty="0"/>
              <a:t>, </a:t>
            </a:r>
            <a:r>
              <a:rPr lang="de-DE" dirty="0" err="1"/>
              <a:t>ownership</a:t>
            </a:r>
            <a:r>
              <a:rPr lang="de-DE" dirty="0"/>
              <a:t> and </a:t>
            </a:r>
            <a:r>
              <a:rPr lang="de-DE" dirty="0" err="1"/>
              <a:t>payment</a:t>
            </a:r>
            <a:r>
              <a:rPr lang="de-DE" dirty="0"/>
              <a:t> </a:t>
            </a:r>
            <a:r>
              <a:rPr lang="de-DE" dirty="0" err="1"/>
              <a:t>arrangements</a:t>
            </a:r>
            <a:r>
              <a:rPr lang="de-DE" dirty="0"/>
              <a:t> </a:t>
            </a:r>
            <a:r>
              <a:rPr lang="de-DE" dirty="0" err="1"/>
              <a:t>can</a:t>
            </a:r>
            <a:r>
              <a:rPr lang="de-DE" dirty="0"/>
              <a:t> </a:t>
            </a:r>
            <a:r>
              <a:rPr lang="de-DE" dirty="0" err="1"/>
              <a:t>be</a:t>
            </a:r>
            <a:r>
              <a:rPr lang="de-DE" dirty="0"/>
              <a:t> </a:t>
            </a:r>
            <a:r>
              <a:rPr lang="de-DE" dirty="0" err="1"/>
              <a:t>complex</a:t>
            </a:r>
            <a:r>
              <a:rPr lang="de-DE" dirty="0"/>
              <a:t>; </a:t>
            </a:r>
          </a:p>
          <a:p>
            <a:pPr marL="342900" indent="-342900">
              <a:buFont typeface="Arial" panose="020B0604020202020204" pitchFamily="34" charset="0"/>
              <a:buChar char="•"/>
            </a:pPr>
            <a:r>
              <a:rPr lang="de-DE" dirty="0"/>
              <a:t>faults </a:t>
            </a:r>
            <a:r>
              <a:rPr lang="de-DE" dirty="0" err="1"/>
              <a:t>may</a:t>
            </a:r>
            <a:r>
              <a:rPr lang="de-DE" dirty="0"/>
              <a:t> </a:t>
            </a:r>
            <a:r>
              <a:rPr lang="de-DE" dirty="0" err="1"/>
              <a:t>affect</a:t>
            </a:r>
            <a:r>
              <a:rPr lang="de-DE" dirty="0"/>
              <a:t> </a:t>
            </a:r>
            <a:r>
              <a:rPr lang="de-DE" dirty="0" err="1"/>
              <a:t>both</a:t>
            </a:r>
            <a:r>
              <a:rPr lang="de-DE" dirty="0"/>
              <a:t> </a:t>
            </a:r>
            <a:r>
              <a:rPr lang="de-DE" dirty="0" err="1"/>
              <a:t>the</a:t>
            </a:r>
            <a:r>
              <a:rPr lang="de-DE" dirty="0"/>
              <a:t> </a:t>
            </a:r>
            <a:r>
              <a:rPr lang="de-DE" dirty="0" err="1"/>
              <a:t>prosumer</a:t>
            </a:r>
            <a:r>
              <a:rPr lang="de-DE" dirty="0"/>
              <a:t> and </a:t>
            </a:r>
            <a:r>
              <a:rPr lang="de-DE" dirty="0" err="1"/>
              <a:t>neighbouring</a:t>
            </a:r>
            <a:r>
              <a:rPr lang="de-DE" dirty="0"/>
              <a:t> </a:t>
            </a:r>
            <a:r>
              <a:rPr lang="de-DE" dirty="0" err="1"/>
              <a:t>users</a:t>
            </a:r>
            <a:r>
              <a:rPr lang="de-DE" dirty="0"/>
              <a:t>. </a:t>
            </a:r>
          </a:p>
        </p:txBody>
      </p:sp>
    </p:spTree>
    <p:extLst>
      <p:ext uri="{BB962C8B-B14F-4D97-AF65-F5344CB8AC3E}">
        <p14:creationId xmlns:p14="http://schemas.microsoft.com/office/powerpoint/2010/main" val="128855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2BDD21-6943-F49D-C8F4-7FC44D5A426E}"/>
              </a:ext>
            </a:extLst>
          </p:cNvPr>
          <p:cNvSpPr>
            <a:spLocks noGrp="1"/>
          </p:cNvSpPr>
          <p:nvPr>
            <p:ph type="body" sz="quarter" idx="30"/>
          </p:nvPr>
        </p:nvSpPr>
        <p:spPr>
          <a:xfrm>
            <a:off x="854280" y="749396"/>
            <a:ext cx="10483431" cy="980550"/>
          </a:xfrm>
        </p:spPr>
        <p:txBody>
          <a:bodyPr/>
          <a:lstStyle/>
          <a:p>
            <a:r>
              <a:rPr lang="de-DE" dirty="0"/>
              <a:t>Connection </a:t>
            </a:r>
            <a:r>
              <a:rPr lang="de-DE" dirty="0" err="1"/>
              <a:t>feasibility</a:t>
            </a:r>
            <a:r>
              <a:rPr lang="de-DE" dirty="0"/>
              <a:t> </a:t>
            </a:r>
            <a:r>
              <a:rPr lang="de-DE" dirty="0" err="1"/>
              <a:t>depends</a:t>
            </a:r>
            <a:r>
              <a:rPr lang="de-DE" dirty="0"/>
              <a:t> on </a:t>
            </a:r>
            <a:r>
              <a:rPr lang="de-DE" dirty="0" err="1"/>
              <a:t>both</a:t>
            </a:r>
            <a:r>
              <a:rPr lang="de-DE" dirty="0"/>
              <a:t> </a:t>
            </a:r>
            <a:br>
              <a:rPr lang="de-DE" dirty="0"/>
            </a:br>
            <a:r>
              <a:rPr lang="de-DE" dirty="0" err="1"/>
              <a:t>the</a:t>
            </a:r>
            <a:r>
              <a:rPr lang="de-DE" dirty="0"/>
              <a:t> network and </a:t>
            </a:r>
            <a:r>
              <a:rPr lang="de-DE" dirty="0" err="1"/>
              <a:t>the</a:t>
            </a:r>
            <a:r>
              <a:rPr lang="de-DE" dirty="0"/>
              <a:t> source</a:t>
            </a:r>
          </a:p>
        </p:txBody>
      </p:sp>
      <p:sp>
        <p:nvSpPr>
          <p:cNvPr id="3" name="Text Placeholder 2">
            <a:extLst>
              <a:ext uri="{FF2B5EF4-FFF2-40B4-BE49-F238E27FC236}">
                <a16:creationId xmlns:a16="http://schemas.microsoft.com/office/drawing/2014/main" id="{AB6D97B6-A127-56C7-82DD-B5D7EE3DFA8B}"/>
              </a:ext>
            </a:extLst>
          </p:cNvPr>
          <p:cNvSpPr>
            <a:spLocks noGrp="1"/>
          </p:cNvSpPr>
          <p:nvPr>
            <p:ph type="body" sz="quarter" idx="48"/>
          </p:nvPr>
        </p:nvSpPr>
        <p:spPr>
          <a:xfrm>
            <a:off x="854282" y="2042160"/>
            <a:ext cx="10483429" cy="3661720"/>
          </a:xfrm>
        </p:spPr>
        <p:txBody>
          <a:bodyPr/>
          <a:lstStyle/>
          <a:p>
            <a:r>
              <a:rPr lang="de-DE" sz="2000" b="1" dirty="0"/>
              <a:t>Network </a:t>
            </a:r>
            <a:r>
              <a:rPr lang="de-DE" sz="2000" b="1" dirty="0" err="1"/>
              <a:t>conditions</a:t>
            </a:r>
            <a:endParaRPr lang="de-DE" sz="2000" b="1" dirty="0"/>
          </a:p>
          <a:p>
            <a:pPr marL="342900" indent="-342900">
              <a:buFont typeface="Arial" panose="020B0604020202020204" pitchFamily="34" charset="0"/>
              <a:buChar char="•"/>
            </a:pPr>
            <a:r>
              <a:rPr lang="de-DE" sz="2000" dirty="0" err="1"/>
              <a:t>available</a:t>
            </a:r>
            <a:r>
              <a:rPr lang="de-DE" sz="2000" dirty="0"/>
              <a:t> differential </a:t>
            </a:r>
            <a:r>
              <a:rPr lang="de-DE" sz="2000" dirty="0" err="1"/>
              <a:t>pressure</a:t>
            </a:r>
            <a:r>
              <a:rPr lang="de-DE" sz="2000" dirty="0"/>
              <a:t>; </a:t>
            </a:r>
          </a:p>
          <a:p>
            <a:pPr marL="342900" indent="-342900">
              <a:buFont typeface="Arial" panose="020B0604020202020204" pitchFamily="34" charset="0"/>
              <a:buChar char="•"/>
            </a:pPr>
            <a:r>
              <a:rPr lang="de-DE" sz="2000" dirty="0" err="1"/>
              <a:t>temperature</a:t>
            </a:r>
            <a:r>
              <a:rPr lang="de-DE" sz="2000" dirty="0"/>
              <a:t> </a:t>
            </a:r>
            <a:r>
              <a:rPr lang="de-DE" sz="2000" dirty="0" err="1"/>
              <a:t>regime</a:t>
            </a:r>
            <a:r>
              <a:rPr lang="de-DE" sz="2000" dirty="0"/>
              <a:t>; </a:t>
            </a:r>
          </a:p>
          <a:p>
            <a:pPr marL="342900" indent="-342900">
              <a:buFont typeface="Arial" panose="020B0604020202020204" pitchFamily="34" charset="0"/>
              <a:buChar char="•"/>
            </a:pPr>
            <a:r>
              <a:rPr lang="de-DE" sz="2000" dirty="0" err="1"/>
              <a:t>pipe</a:t>
            </a:r>
            <a:r>
              <a:rPr lang="de-DE" sz="2000" dirty="0"/>
              <a:t> </a:t>
            </a:r>
            <a:r>
              <a:rPr lang="de-DE" sz="2000" dirty="0" err="1"/>
              <a:t>capacity</a:t>
            </a:r>
            <a:r>
              <a:rPr lang="de-DE" sz="2000" dirty="0"/>
              <a:t>; </a:t>
            </a:r>
          </a:p>
          <a:p>
            <a:pPr marL="342900" indent="-342900">
              <a:buFont typeface="Arial" panose="020B0604020202020204" pitchFamily="34" charset="0"/>
              <a:buChar char="•"/>
            </a:pPr>
            <a:r>
              <a:rPr lang="de-DE" sz="2000" dirty="0" err="1"/>
              <a:t>nearby</a:t>
            </a:r>
            <a:r>
              <a:rPr lang="de-DE" sz="2000" dirty="0"/>
              <a:t> </a:t>
            </a:r>
            <a:r>
              <a:rPr lang="de-DE" sz="2000" dirty="0" err="1"/>
              <a:t>heating</a:t>
            </a:r>
            <a:r>
              <a:rPr lang="de-DE" sz="2000" dirty="0"/>
              <a:t> and </a:t>
            </a:r>
            <a:r>
              <a:rPr lang="de-DE" sz="2000" dirty="0" err="1"/>
              <a:t>cooling</a:t>
            </a:r>
            <a:r>
              <a:rPr lang="de-DE" sz="2000" dirty="0"/>
              <a:t> </a:t>
            </a:r>
            <a:r>
              <a:rPr lang="de-DE" sz="2000" dirty="0" err="1"/>
              <a:t>demand</a:t>
            </a:r>
            <a:r>
              <a:rPr lang="de-DE" sz="2000" dirty="0"/>
              <a:t>; </a:t>
            </a:r>
          </a:p>
          <a:p>
            <a:pPr marL="342900" indent="-342900">
              <a:buFont typeface="Arial" panose="020B0604020202020204" pitchFamily="34" charset="0"/>
              <a:buChar char="•"/>
            </a:pPr>
            <a:r>
              <a:rPr lang="de-DE" sz="2000" dirty="0" err="1"/>
              <a:t>control</a:t>
            </a:r>
            <a:r>
              <a:rPr lang="de-DE" sz="2000" dirty="0"/>
              <a:t> </a:t>
            </a:r>
            <a:r>
              <a:rPr lang="de-DE" sz="2000" dirty="0" err="1"/>
              <a:t>strategy</a:t>
            </a:r>
            <a:r>
              <a:rPr lang="de-DE" sz="2000" dirty="0"/>
              <a:t>. </a:t>
            </a:r>
          </a:p>
          <a:p>
            <a:r>
              <a:rPr lang="de-DE" sz="2000" b="1" dirty="0"/>
              <a:t>Source </a:t>
            </a:r>
            <a:r>
              <a:rPr lang="de-DE" sz="2000" b="1" dirty="0" err="1"/>
              <a:t>conditions</a:t>
            </a:r>
            <a:endParaRPr lang="de-DE" sz="2000" b="1" dirty="0"/>
          </a:p>
          <a:p>
            <a:pPr marL="342900" indent="-342900">
              <a:buFont typeface="Arial" panose="020B0604020202020204" pitchFamily="34" charset="0"/>
              <a:buChar char="•"/>
            </a:pPr>
            <a:r>
              <a:rPr lang="de-DE" sz="2000" dirty="0" err="1"/>
              <a:t>available</a:t>
            </a:r>
            <a:r>
              <a:rPr lang="de-DE" sz="2000" dirty="0"/>
              <a:t> </a:t>
            </a:r>
            <a:r>
              <a:rPr lang="de-DE" sz="2000" dirty="0" err="1"/>
              <a:t>capacity</a:t>
            </a:r>
            <a:r>
              <a:rPr lang="de-DE" sz="2000" dirty="0"/>
              <a:t>; </a:t>
            </a:r>
          </a:p>
          <a:p>
            <a:pPr marL="342900" indent="-342900">
              <a:buFont typeface="Arial" panose="020B0604020202020204" pitchFamily="34" charset="0"/>
              <a:buChar char="•"/>
            </a:pPr>
            <a:r>
              <a:rPr lang="de-DE" sz="2000" dirty="0" err="1"/>
              <a:t>temperature</a:t>
            </a:r>
            <a:r>
              <a:rPr lang="de-DE" sz="2000" dirty="0"/>
              <a:t> and </a:t>
            </a:r>
            <a:r>
              <a:rPr lang="de-DE" sz="2000" dirty="0" err="1"/>
              <a:t>stability</a:t>
            </a:r>
            <a:r>
              <a:rPr lang="de-DE" sz="2000" dirty="0"/>
              <a:t>; </a:t>
            </a:r>
          </a:p>
          <a:p>
            <a:pPr marL="342900" indent="-342900">
              <a:buFont typeface="Arial" panose="020B0604020202020204" pitchFamily="34" charset="0"/>
              <a:buChar char="•"/>
            </a:pPr>
            <a:r>
              <a:rPr lang="de-DE" sz="2000" dirty="0" err="1"/>
              <a:t>operating</a:t>
            </a:r>
            <a:r>
              <a:rPr lang="de-DE" sz="2000" dirty="0"/>
              <a:t> </a:t>
            </a:r>
            <a:r>
              <a:rPr lang="de-DE" sz="2000" dirty="0" err="1"/>
              <a:t>hours</a:t>
            </a:r>
            <a:r>
              <a:rPr lang="de-DE" sz="2000" dirty="0"/>
              <a:t>; </a:t>
            </a:r>
          </a:p>
          <a:p>
            <a:pPr marL="342900" indent="-342900">
              <a:buFont typeface="Arial" panose="020B0604020202020204" pitchFamily="34" charset="0"/>
              <a:buChar char="•"/>
            </a:pPr>
            <a:r>
              <a:rPr lang="de-DE" sz="2000" dirty="0" err="1"/>
              <a:t>reliability</a:t>
            </a:r>
            <a:r>
              <a:rPr lang="de-DE" sz="2000" dirty="0"/>
              <a:t>; </a:t>
            </a:r>
          </a:p>
          <a:p>
            <a:pPr marL="342900" indent="-342900">
              <a:buFont typeface="Arial" panose="020B0604020202020204" pitchFamily="34" charset="0"/>
              <a:buChar char="•"/>
            </a:pPr>
            <a:r>
              <a:rPr lang="de-DE" sz="2000" dirty="0" err="1"/>
              <a:t>distance</a:t>
            </a:r>
            <a:r>
              <a:rPr lang="de-DE" sz="2000" dirty="0"/>
              <a:t> </a:t>
            </a:r>
            <a:r>
              <a:rPr lang="de-DE" sz="2000" dirty="0" err="1"/>
              <a:t>from</a:t>
            </a:r>
            <a:r>
              <a:rPr lang="de-DE" sz="2000" dirty="0"/>
              <a:t> </a:t>
            </a:r>
            <a:r>
              <a:rPr lang="de-DE" sz="2000" dirty="0" err="1"/>
              <a:t>the</a:t>
            </a:r>
            <a:r>
              <a:rPr lang="de-DE" sz="2000" dirty="0"/>
              <a:t> network. </a:t>
            </a:r>
          </a:p>
          <a:p>
            <a:r>
              <a:rPr lang="de-DE" sz="2000" dirty="0"/>
              <a:t>A </a:t>
            </a:r>
            <a:r>
              <a:rPr lang="de-DE" sz="2000" dirty="0" err="1"/>
              <a:t>solution</a:t>
            </a:r>
            <a:r>
              <a:rPr lang="de-DE" sz="2000" dirty="0"/>
              <a:t> </a:t>
            </a:r>
            <a:r>
              <a:rPr lang="de-DE" sz="2000" dirty="0" err="1"/>
              <a:t>that</a:t>
            </a:r>
            <a:r>
              <a:rPr lang="de-DE" sz="2000" dirty="0"/>
              <a:t> </a:t>
            </a:r>
            <a:r>
              <a:rPr lang="de-DE" sz="2000" dirty="0" err="1"/>
              <a:t>works</a:t>
            </a:r>
            <a:r>
              <a:rPr lang="de-DE" sz="2000" dirty="0"/>
              <a:t> in </a:t>
            </a:r>
            <a:r>
              <a:rPr lang="de-DE" sz="2000" dirty="0" err="1"/>
              <a:t>one</a:t>
            </a:r>
            <a:r>
              <a:rPr lang="de-DE" sz="2000" dirty="0"/>
              <a:t> network </a:t>
            </a:r>
            <a:r>
              <a:rPr lang="de-DE" sz="2000" dirty="0" err="1"/>
              <a:t>may</a:t>
            </a:r>
            <a:r>
              <a:rPr lang="de-DE" sz="2000" dirty="0"/>
              <a:t> not </a:t>
            </a:r>
            <a:r>
              <a:rPr lang="de-DE" sz="2000" dirty="0" err="1"/>
              <a:t>work</a:t>
            </a:r>
            <a:r>
              <a:rPr lang="de-DE" sz="2000" dirty="0"/>
              <a:t> in </a:t>
            </a:r>
            <a:r>
              <a:rPr lang="de-DE" sz="2000" dirty="0" err="1"/>
              <a:t>another</a:t>
            </a:r>
            <a:r>
              <a:rPr lang="de-DE" sz="2000" dirty="0"/>
              <a:t> </a:t>
            </a:r>
            <a:r>
              <a:rPr lang="de-DE" sz="2000" dirty="0" err="1"/>
              <a:t>without</a:t>
            </a:r>
            <a:r>
              <a:rPr lang="de-DE" sz="2000" dirty="0"/>
              <a:t> </a:t>
            </a:r>
            <a:r>
              <a:rPr lang="de-DE" sz="2000" dirty="0" err="1"/>
              <a:t>redesign</a:t>
            </a:r>
            <a:r>
              <a:rPr lang="de-DE" sz="2000" dirty="0"/>
              <a:t>.</a:t>
            </a:r>
          </a:p>
        </p:txBody>
      </p:sp>
    </p:spTree>
    <p:extLst>
      <p:ext uri="{BB962C8B-B14F-4D97-AF65-F5344CB8AC3E}">
        <p14:creationId xmlns:p14="http://schemas.microsoft.com/office/powerpoint/2010/main" val="3847612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59B8471-04D3-9F4E-82BB-AEB6E1AC3D1D}"/>
              </a:ext>
            </a:extLst>
          </p:cNvPr>
          <p:cNvSpPr>
            <a:spLocks noGrp="1"/>
          </p:cNvSpPr>
          <p:nvPr>
            <p:ph type="body" sz="quarter" idx="30"/>
          </p:nvPr>
        </p:nvSpPr>
        <p:spPr/>
        <p:txBody>
          <a:bodyPr/>
          <a:lstStyle/>
          <a:p>
            <a:r>
              <a:rPr lang="de-DE" dirty="0"/>
              <a:t>Key </a:t>
            </a:r>
            <a:r>
              <a:rPr lang="de-DE" dirty="0" err="1"/>
              <a:t>takeaways</a:t>
            </a:r>
            <a:endParaRPr lang="en-US" dirty="0"/>
          </a:p>
        </p:txBody>
      </p:sp>
      <p:sp>
        <p:nvSpPr>
          <p:cNvPr id="12" name="Text Placeholder 11">
            <a:extLst>
              <a:ext uri="{FF2B5EF4-FFF2-40B4-BE49-F238E27FC236}">
                <a16:creationId xmlns:a16="http://schemas.microsoft.com/office/drawing/2014/main" id="{D8CCD757-F64B-C54D-8552-D12AA00A92AD}"/>
              </a:ext>
            </a:extLst>
          </p:cNvPr>
          <p:cNvSpPr>
            <a:spLocks noGrp="1"/>
          </p:cNvSpPr>
          <p:nvPr>
            <p:ph type="body" sz="quarter" idx="48"/>
          </p:nvPr>
        </p:nvSpPr>
        <p:spPr>
          <a:xfrm>
            <a:off x="136046" y="1890678"/>
            <a:ext cx="12266705" cy="3602598"/>
          </a:xfrm>
        </p:spPr>
        <p:txBody>
          <a:bodyPr/>
          <a:lstStyle/>
          <a:p>
            <a:pPr marL="342900" indent="-342900">
              <a:buFont typeface="Arial" panose="020B0604020202020204" pitchFamily="34" charset="0"/>
              <a:buChar char="•"/>
            </a:pPr>
            <a:r>
              <a:rPr lang="de-DE" b="1" dirty="0"/>
              <a:t>Lower </a:t>
            </a:r>
            <a:r>
              <a:rPr lang="de-DE" b="1" dirty="0" err="1"/>
              <a:t>temperatures</a:t>
            </a:r>
            <a:r>
              <a:rPr lang="de-DE" b="1" dirty="0"/>
              <a:t> </a:t>
            </a:r>
            <a:r>
              <a:rPr lang="de-DE" b="1" dirty="0" err="1"/>
              <a:t>widen</a:t>
            </a:r>
            <a:r>
              <a:rPr lang="de-DE" b="1" dirty="0"/>
              <a:t> </a:t>
            </a:r>
            <a:r>
              <a:rPr lang="de-DE" b="1" dirty="0" err="1"/>
              <a:t>the</a:t>
            </a:r>
            <a:r>
              <a:rPr lang="de-DE" b="1" dirty="0"/>
              <a:t> </a:t>
            </a:r>
            <a:r>
              <a:rPr lang="de-DE" b="1" dirty="0" err="1"/>
              <a:t>range</a:t>
            </a:r>
            <a:r>
              <a:rPr lang="de-DE" b="1" dirty="0"/>
              <a:t> </a:t>
            </a:r>
            <a:r>
              <a:rPr lang="de-DE" b="1" dirty="0" err="1"/>
              <a:t>of</a:t>
            </a:r>
            <a:r>
              <a:rPr lang="de-DE" b="1" dirty="0"/>
              <a:t> </a:t>
            </a:r>
            <a:r>
              <a:rPr lang="de-DE" b="1" dirty="0" err="1"/>
              <a:t>usable</a:t>
            </a:r>
            <a:r>
              <a:rPr lang="de-DE" b="1" dirty="0"/>
              <a:t> </a:t>
            </a:r>
            <a:r>
              <a:rPr lang="de-DE" b="1" dirty="0" err="1"/>
              <a:t>heat</a:t>
            </a:r>
            <a:r>
              <a:rPr lang="de-DE" b="1" dirty="0"/>
              <a:t> </a:t>
            </a:r>
            <a:r>
              <a:rPr lang="de-DE" b="1" dirty="0" err="1"/>
              <a:t>sources</a:t>
            </a:r>
            <a:r>
              <a:rPr lang="de-DE" b="1" dirty="0"/>
              <a:t>.</a:t>
            </a:r>
            <a:br>
              <a:rPr lang="de-DE" dirty="0"/>
            </a:br>
            <a:r>
              <a:rPr lang="de-DE" dirty="0" err="1"/>
              <a:t>Renewable</a:t>
            </a:r>
            <a:r>
              <a:rPr lang="de-DE" dirty="0"/>
              <a:t>, </a:t>
            </a:r>
            <a:r>
              <a:rPr lang="de-DE" dirty="0" err="1"/>
              <a:t>recovered</a:t>
            </a:r>
            <a:r>
              <a:rPr lang="de-DE" dirty="0"/>
              <a:t> and environmental </a:t>
            </a:r>
            <a:r>
              <a:rPr lang="de-DE" dirty="0" err="1"/>
              <a:t>heat</a:t>
            </a:r>
            <a:r>
              <a:rPr lang="de-DE" dirty="0"/>
              <a:t> </a:t>
            </a:r>
            <a:r>
              <a:rPr lang="de-DE" dirty="0" err="1"/>
              <a:t>become</a:t>
            </a:r>
            <a:r>
              <a:rPr lang="de-DE" dirty="0"/>
              <a:t> </a:t>
            </a:r>
            <a:r>
              <a:rPr lang="de-DE" dirty="0" err="1"/>
              <a:t>easier</a:t>
            </a:r>
            <a:r>
              <a:rPr lang="de-DE" dirty="0"/>
              <a:t> </a:t>
            </a:r>
            <a:r>
              <a:rPr lang="de-DE" dirty="0" err="1"/>
              <a:t>to</a:t>
            </a:r>
            <a:r>
              <a:rPr lang="de-DE" dirty="0"/>
              <a:t> </a:t>
            </a:r>
            <a:r>
              <a:rPr lang="de-DE" dirty="0" err="1"/>
              <a:t>integrate</a:t>
            </a:r>
            <a:r>
              <a:rPr lang="de-DE" dirty="0"/>
              <a:t>.</a:t>
            </a:r>
          </a:p>
          <a:p>
            <a:pPr marL="342900" indent="-342900">
              <a:buFont typeface="Arial" panose="020B0604020202020204" pitchFamily="34" charset="0"/>
              <a:buChar char="•"/>
            </a:pPr>
            <a:r>
              <a:rPr lang="de-DE" b="1" dirty="0"/>
              <a:t>The </a:t>
            </a:r>
            <a:r>
              <a:rPr lang="de-DE" b="1" dirty="0" err="1"/>
              <a:t>building</a:t>
            </a:r>
            <a:r>
              <a:rPr lang="de-DE" b="1" dirty="0"/>
              <a:t> </a:t>
            </a:r>
            <a:r>
              <a:rPr lang="de-DE" b="1" dirty="0" err="1"/>
              <a:t>is</a:t>
            </a:r>
            <a:r>
              <a:rPr lang="de-DE" b="1" dirty="0"/>
              <a:t> </a:t>
            </a:r>
            <a:r>
              <a:rPr lang="de-DE" b="1" dirty="0" err="1"/>
              <a:t>part</a:t>
            </a:r>
            <a:r>
              <a:rPr lang="de-DE" b="1" dirty="0"/>
              <a:t> </a:t>
            </a:r>
            <a:r>
              <a:rPr lang="de-DE" b="1" dirty="0" err="1"/>
              <a:t>of</a:t>
            </a:r>
            <a:r>
              <a:rPr lang="de-DE" b="1" dirty="0"/>
              <a:t> </a:t>
            </a:r>
            <a:r>
              <a:rPr lang="de-DE" b="1" dirty="0" err="1"/>
              <a:t>the</a:t>
            </a:r>
            <a:r>
              <a:rPr lang="de-DE" b="1" dirty="0"/>
              <a:t> network design.</a:t>
            </a:r>
            <a:br>
              <a:rPr lang="de-DE" dirty="0"/>
            </a:br>
            <a:r>
              <a:rPr lang="de-DE" dirty="0" err="1"/>
              <a:t>Envelope</a:t>
            </a:r>
            <a:r>
              <a:rPr lang="de-DE" dirty="0"/>
              <a:t>, </a:t>
            </a:r>
            <a:r>
              <a:rPr lang="de-DE" dirty="0" err="1"/>
              <a:t>emitters</a:t>
            </a:r>
            <a:r>
              <a:rPr lang="de-DE" dirty="0"/>
              <a:t>, </a:t>
            </a:r>
            <a:r>
              <a:rPr lang="de-DE" dirty="0" err="1"/>
              <a:t>controls</a:t>
            </a:r>
            <a:r>
              <a:rPr lang="de-DE" dirty="0"/>
              <a:t>, DHW and </a:t>
            </a:r>
            <a:r>
              <a:rPr lang="de-DE" dirty="0" err="1"/>
              <a:t>commissioning</a:t>
            </a:r>
            <a:r>
              <a:rPr lang="de-DE" dirty="0"/>
              <a:t> </a:t>
            </a:r>
            <a:r>
              <a:rPr lang="de-DE" dirty="0" err="1"/>
              <a:t>determine</a:t>
            </a:r>
            <a:r>
              <a:rPr lang="de-DE" dirty="0"/>
              <a:t> </a:t>
            </a:r>
            <a:br>
              <a:rPr lang="de-DE" dirty="0"/>
            </a:br>
            <a:r>
              <a:rPr lang="de-DE" dirty="0" err="1"/>
              <a:t>whether</a:t>
            </a:r>
            <a:r>
              <a:rPr lang="de-DE" dirty="0"/>
              <a:t> </a:t>
            </a:r>
            <a:r>
              <a:rPr lang="de-DE" dirty="0" err="1"/>
              <a:t>low-temperature</a:t>
            </a:r>
            <a:r>
              <a:rPr lang="de-DE" dirty="0"/>
              <a:t> </a:t>
            </a:r>
            <a:r>
              <a:rPr lang="de-DE" dirty="0" err="1"/>
              <a:t>operation</a:t>
            </a:r>
            <a:r>
              <a:rPr lang="de-DE" dirty="0"/>
              <a:t> </a:t>
            </a:r>
            <a:r>
              <a:rPr lang="de-DE" dirty="0" err="1"/>
              <a:t>succeeds</a:t>
            </a:r>
            <a:r>
              <a:rPr lang="de-DE" dirty="0"/>
              <a:t>.</a:t>
            </a:r>
          </a:p>
          <a:p>
            <a:pPr marL="342900" indent="-342900">
              <a:buFont typeface="Arial" panose="020B0604020202020204" pitchFamily="34" charset="0"/>
              <a:buChar char="•"/>
            </a:pPr>
            <a:r>
              <a:rPr lang="de-DE" b="1" dirty="0"/>
              <a:t>Low </a:t>
            </a:r>
            <a:r>
              <a:rPr lang="de-DE" b="1" dirty="0" err="1"/>
              <a:t>temperature</a:t>
            </a:r>
            <a:r>
              <a:rPr lang="de-DE" b="1" dirty="0"/>
              <a:t> </a:t>
            </a:r>
            <a:r>
              <a:rPr lang="de-DE" b="1" dirty="0" err="1"/>
              <a:t>does</a:t>
            </a:r>
            <a:r>
              <a:rPr lang="de-DE" b="1" dirty="0"/>
              <a:t> not </a:t>
            </a:r>
            <a:r>
              <a:rPr lang="de-DE" b="1" dirty="0" err="1"/>
              <a:t>automatically</a:t>
            </a:r>
            <a:r>
              <a:rPr lang="de-DE" b="1" dirty="0"/>
              <a:t> </a:t>
            </a:r>
            <a:r>
              <a:rPr lang="de-DE" b="1" dirty="0" err="1"/>
              <a:t>mean</a:t>
            </a:r>
            <a:r>
              <a:rPr lang="de-DE" b="1" dirty="0"/>
              <a:t> </a:t>
            </a:r>
            <a:r>
              <a:rPr lang="de-DE" b="1" dirty="0" err="1"/>
              <a:t>good</a:t>
            </a:r>
            <a:r>
              <a:rPr lang="de-DE" b="1" dirty="0"/>
              <a:t> </a:t>
            </a:r>
            <a:r>
              <a:rPr lang="de-DE" b="1" dirty="0" err="1"/>
              <a:t>performance</a:t>
            </a:r>
            <a:r>
              <a:rPr lang="de-DE" b="1" dirty="0"/>
              <a:t>.</a:t>
            </a:r>
            <a:br>
              <a:rPr lang="de-DE" dirty="0"/>
            </a:br>
            <a:r>
              <a:rPr lang="de-DE" dirty="0"/>
              <a:t>Flow </a:t>
            </a:r>
            <a:r>
              <a:rPr lang="de-DE" dirty="0" err="1"/>
              <a:t>control</a:t>
            </a:r>
            <a:r>
              <a:rPr lang="de-DE" dirty="0"/>
              <a:t>, </a:t>
            </a:r>
            <a:r>
              <a:rPr lang="de-DE" dirty="0" err="1"/>
              <a:t>return</a:t>
            </a:r>
            <a:r>
              <a:rPr lang="de-DE" dirty="0"/>
              <a:t> </a:t>
            </a:r>
            <a:r>
              <a:rPr lang="de-DE" dirty="0" err="1"/>
              <a:t>temperature</a:t>
            </a:r>
            <a:r>
              <a:rPr lang="de-DE" dirty="0"/>
              <a:t>, </a:t>
            </a:r>
            <a:r>
              <a:rPr lang="de-DE" dirty="0" err="1"/>
              <a:t>heat</a:t>
            </a:r>
            <a:r>
              <a:rPr lang="de-DE" dirty="0"/>
              <a:t>-pump </a:t>
            </a:r>
            <a:r>
              <a:rPr lang="de-DE" dirty="0" err="1"/>
              <a:t>efficiency</a:t>
            </a:r>
            <a:r>
              <a:rPr lang="de-DE" dirty="0"/>
              <a:t> and </a:t>
            </a:r>
            <a:r>
              <a:rPr lang="de-DE" dirty="0" err="1"/>
              <a:t>operating</a:t>
            </a:r>
            <a:r>
              <a:rPr lang="de-DE" dirty="0"/>
              <a:t> </a:t>
            </a:r>
            <a:r>
              <a:rPr lang="de-DE" dirty="0" err="1"/>
              <a:t>evidence</a:t>
            </a:r>
            <a:r>
              <a:rPr lang="de-DE" dirty="0"/>
              <a:t> still matter. </a:t>
            </a:r>
          </a:p>
          <a:p>
            <a:pPr marL="342900" indent="-342900">
              <a:buFont typeface="Arial" panose="020B0604020202020204" pitchFamily="34" charset="0"/>
              <a:buChar char="•"/>
            </a:pPr>
            <a:r>
              <a:rPr lang="de-DE" b="1" dirty="0" err="1"/>
              <a:t>There</a:t>
            </a:r>
            <a:r>
              <a:rPr lang="de-DE" b="1" dirty="0"/>
              <a:t> </a:t>
            </a:r>
            <a:r>
              <a:rPr lang="de-DE" b="1" dirty="0" err="1"/>
              <a:t>is</a:t>
            </a:r>
            <a:r>
              <a:rPr lang="de-DE" b="1" dirty="0"/>
              <a:t> </a:t>
            </a:r>
            <a:r>
              <a:rPr lang="de-DE" b="1" dirty="0" err="1"/>
              <a:t>no</a:t>
            </a:r>
            <a:r>
              <a:rPr lang="de-DE" b="1" dirty="0"/>
              <a:t> </a:t>
            </a:r>
            <a:r>
              <a:rPr lang="de-DE" b="1" dirty="0" err="1"/>
              <a:t>single</a:t>
            </a:r>
            <a:r>
              <a:rPr lang="de-DE" b="1" dirty="0"/>
              <a:t> universal </a:t>
            </a:r>
            <a:r>
              <a:rPr lang="de-DE" b="1" dirty="0" err="1"/>
              <a:t>configuration</a:t>
            </a:r>
            <a:r>
              <a:rPr lang="de-DE" b="1" dirty="0"/>
              <a:t>.</a:t>
            </a:r>
            <a:br>
              <a:rPr lang="de-DE" dirty="0"/>
            </a:br>
            <a:r>
              <a:rPr lang="de-DE" dirty="0" err="1"/>
              <a:t>Temperatures</a:t>
            </a:r>
            <a:r>
              <a:rPr lang="de-DE" dirty="0"/>
              <a:t>, </a:t>
            </a:r>
            <a:r>
              <a:rPr lang="de-DE" dirty="0" err="1"/>
              <a:t>sources</a:t>
            </a:r>
            <a:r>
              <a:rPr lang="de-DE" dirty="0"/>
              <a:t>, </a:t>
            </a:r>
            <a:r>
              <a:rPr lang="de-DE" dirty="0" err="1"/>
              <a:t>storage</a:t>
            </a:r>
            <a:r>
              <a:rPr lang="de-DE" dirty="0"/>
              <a:t> and interface </a:t>
            </a:r>
            <a:r>
              <a:rPr lang="de-DE" dirty="0" err="1"/>
              <a:t>arrangements</a:t>
            </a:r>
            <a:r>
              <a:rPr lang="de-DE" dirty="0"/>
              <a:t> </a:t>
            </a:r>
            <a:r>
              <a:rPr lang="de-DE" dirty="0" err="1"/>
              <a:t>must</a:t>
            </a:r>
            <a:r>
              <a:rPr lang="de-DE" dirty="0"/>
              <a:t> </a:t>
            </a:r>
            <a:r>
              <a:rPr lang="de-DE" dirty="0" err="1"/>
              <a:t>be</a:t>
            </a:r>
            <a:r>
              <a:rPr lang="de-DE" dirty="0"/>
              <a:t> </a:t>
            </a:r>
            <a:r>
              <a:rPr lang="de-DE" dirty="0" err="1"/>
              <a:t>selected</a:t>
            </a:r>
            <a:r>
              <a:rPr lang="de-DE" dirty="0"/>
              <a:t> </a:t>
            </a:r>
            <a:r>
              <a:rPr lang="de-DE" dirty="0" err="1"/>
              <a:t>for</a:t>
            </a:r>
            <a:r>
              <a:rPr lang="de-DE" dirty="0"/>
              <a:t> </a:t>
            </a:r>
            <a:r>
              <a:rPr lang="de-DE" dirty="0" err="1"/>
              <a:t>the</a:t>
            </a:r>
            <a:r>
              <a:rPr lang="de-DE" dirty="0"/>
              <a:t> </a:t>
            </a:r>
            <a:r>
              <a:rPr lang="de-DE" dirty="0" err="1"/>
              <a:t>project</a:t>
            </a:r>
            <a:r>
              <a:rPr lang="de-DE" dirty="0"/>
              <a:t>.</a:t>
            </a:r>
          </a:p>
          <a:p>
            <a:pPr marL="342900" indent="-342900">
              <a:buFont typeface="Arial" panose="020B0604020202020204" pitchFamily="34" charset="0"/>
              <a:buChar char="•"/>
            </a:pPr>
            <a:r>
              <a:rPr lang="en-US" b="1" dirty="0"/>
              <a:t>Low-temperature design is a system decision, not only a network-temperature decision.</a:t>
            </a:r>
          </a:p>
        </p:txBody>
      </p:sp>
      <p:sp>
        <p:nvSpPr>
          <p:cNvPr id="14" name="Slide Number Placeholder 22">
            <a:extLst>
              <a:ext uri="{FF2B5EF4-FFF2-40B4-BE49-F238E27FC236}">
                <a16:creationId xmlns:a16="http://schemas.microsoft.com/office/drawing/2014/main" id="{DB21C841-77D2-274A-BA4C-84A809F06940}"/>
              </a:ext>
            </a:extLst>
          </p:cNvPr>
          <p:cNvSpPr>
            <a:spLocks noGrp="1"/>
          </p:cNvSpPr>
          <p:nvPr>
            <p:ph type="sldNum" sz="quarter" idx="4294967295"/>
          </p:nvPr>
        </p:nvSpPr>
        <p:spPr>
          <a:xfrm>
            <a:off x="11615738" y="11445875"/>
            <a:ext cx="576262" cy="428625"/>
          </a:xfrm>
          <a:prstGeom prst="rect">
            <a:avLst/>
          </a:prstGeom>
        </p:spPr>
        <p:txBody>
          <a:bodyPr/>
          <a:lstStyle/>
          <a:p>
            <a:fld id="{CB2079F2-58AF-ED44-82D7-E04B2F6FD686}" type="slidenum">
              <a:rPr lang="en-US" smtClean="0"/>
              <a:pPr/>
              <a:t>24</a:t>
            </a:fld>
            <a:endParaRPr lang="en-US"/>
          </a:p>
        </p:txBody>
      </p:sp>
      <p:grpSp>
        <p:nvGrpSpPr>
          <p:cNvPr id="2" name="Graphic 40">
            <a:extLst>
              <a:ext uri="{FF2B5EF4-FFF2-40B4-BE49-F238E27FC236}">
                <a16:creationId xmlns:a16="http://schemas.microsoft.com/office/drawing/2014/main" id="{E1AC8E19-B320-79B6-2CD6-494688DB2A86}"/>
              </a:ext>
            </a:extLst>
          </p:cNvPr>
          <p:cNvGrpSpPr/>
          <p:nvPr/>
        </p:nvGrpSpPr>
        <p:grpSpPr>
          <a:xfrm>
            <a:off x="8340607" y="3165612"/>
            <a:ext cx="5008963" cy="3105792"/>
            <a:chOff x="-3997860" y="6017904"/>
            <a:chExt cx="935163" cy="579845"/>
          </a:xfrm>
          <a:solidFill>
            <a:schemeClr val="bg1">
              <a:alpha val="14000"/>
            </a:schemeClr>
          </a:solidFill>
        </p:grpSpPr>
        <p:sp>
          <p:nvSpPr>
            <p:cNvPr id="3" name="Freeform 2">
              <a:extLst>
                <a:ext uri="{FF2B5EF4-FFF2-40B4-BE49-F238E27FC236}">
                  <a16:creationId xmlns:a16="http://schemas.microsoft.com/office/drawing/2014/main" id="{FAB31A52-B89F-7529-049A-5E9B8BFD3843}"/>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2B95FFEA-445C-F913-74D4-BD52DFE416DA}"/>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C8D88BF5-4C6B-80A6-B88A-BA13AE115846}"/>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61FAFEC1-3831-DE9A-BD84-C83A78496B4D}"/>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spTree>
    <p:extLst>
      <p:ext uri="{BB962C8B-B14F-4D97-AF65-F5344CB8AC3E}">
        <p14:creationId xmlns:p14="http://schemas.microsoft.com/office/powerpoint/2010/main" val="3050761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7B448212-AFA7-C801-8F23-FF1074933E3F}"/>
              </a:ext>
            </a:extLst>
          </p:cNvPr>
          <p:cNvPicPr>
            <a:picLocks noGrp="1" noChangeAspect="1"/>
          </p:cNvPicPr>
          <p:nvPr>
            <p:ph type="pic" sz="quarter" idx="21"/>
          </p:nvPr>
        </p:nvPicPr>
        <p:blipFill rotWithShape="1">
          <a:blip r:embed="rId2"/>
          <a:srcRect t="7813" b="7813"/>
          <a:stretch/>
        </p:blipFill>
        <p:spPr>
          <a:xfrm>
            <a:off x="4075536" y="0"/>
            <a:ext cx="8116464" cy="4845799"/>
          </a:xfrm>
          <a:prstGeom prst="rect">
            <a:avLst/>
          </a:prstGeom>
        </p:spPr>
      </p:pic>
      <p:pic>
        <p:nvPicPr>
          <p:cNvPr id="12" name="Picture 11">
            <a:extLst>
              <a:ext uri="{FF2B5EF4-FFF2-40B4-BE49-F238E27FC236}">
                <a16:creationId xmlns:a16="http://schemas.microsoft.com/office/drawing/2014/main" id="{C31DC548-0695-3321-A4B2-A33D09E9700C}"/>
              </a:ext>
            </a:extLst>
          </p:cNvPr>
          <p:cNvPicPr>
            <a:picLocks noChangeAspect="1"/>
          </p:cNvPicPr>
          <p:nvPr/>
        </p:nvPicPr>
        <p:blipFill>
          <a:blip r:embed="rId3">
            <a:biLevel thresh="25000"/>
            <a:extLst>
              <a:ext uri="{BEBA8EAE-BF5A-486C-A8C5-ECC9F3942E4B}">
                <a14:imgProps xmlns:a14="http://schemas.microsoft.com/office/drawing/2010/main">
                  <a14:imgLayer r:embed="rId4">
                    <a14:imgEffect>
                      <a14:saturation sat="0"/>
                    </a14:imgEffect>
                    <a14:imgEffect>
                      <a14:brightnessContrast contrast="24000"/>
                    </a14:imgEffect>
                  </a14:imgLayer>
                </a14:imgProps>
              </a:ext>
            </a:extLst>
          </a:blip>
          <a:stretch>
            <a:fillRect/>
          </a:stretch>
        </p:blipFill>
        <p:spPr>
          <a:xfrm>
            <a:off x="292388" y="4155337"/>
            <a:ext cx="3534005" cy="1226083"/>
          </a:xfrm>
          <a:prstGeom prst="rect">
            <a:avLst/>
          </a:prstGeom>
        </p:spPr>
      </p:pic>
      <p:sp>
        <p:nvSpPr>
          <p:cNvPr id="13" name="Freeform 12">
            <a:extLst>
              <a:ext uri="{FF2B5EF4-FFF2-40B4-BE49-F238E27FC236}">
                <a16:creationId xmlns:a16="http://schemas.microsoft.com/office/drawing/2014/main" id="{C76A1345-C374-2476-EFFF-9020720B84CB}"/>
              </a:ext>
            </a:extLst>
          </p:cNvPr>
          <p:cNvSpPr/>
          <p:nvPr/>
        </p:nvSpPr>
        <p:spPr>
          <a:xfrm>
            <a:off x="0" y="2571750"/>
            <a:ext cx="7265324" cy="31640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a:p>
        </p:txBody>
      </p:sp>
      <p:grpSp>
        <p:nvGrpSpPr>
          <p:cNvPr id="14" name="Graphic 40">
            <a:extLst>
              <a:ext uri="{FF2B5EF4-FFF2-40B4-BE49-F238E27FC236}">
                <a16:creationId xmlns:a16="http://schemas.microsoft.com/office/drawing/2014/main" id="{E287BD2A-85D3-444D-A8BD-2C1A2C7CA23E}"/>
              </a:ext>
            </a:extLst>
          </p:cNvPr>
          <p:cNvGrpSpPr/>
          <p:nvPr/>
        </p:nvGrpSpPr>
        <p:grpSpPr>
          <a:xfrm>
            <a:off x="3402847" y="1935328"/>
            <a:ext cx="5008963" cy="3105792"/>
            <a:chOff x="-3997860" y="6017904"/>
            <a:chExt cx="935163" cy="579845"/>
          </a:xfrm>
          <a:solidFill>
            <a:schemeClr val="bg1">
              <a:alpha val="14000"/>
            </a:schemeClr>
          </a:solidFill>
        </p:grpSpPr>
        <p:sp>
          <p:nvSpPr>
            <p:cNvPr id="15" name="Freeform 14">
              <a:extLst>
                <a:ext uri="{FF2B5EF4-FFF2-40B4-BE49-F238E27FC236}">
                  <a16:creationId xmlns:a16="http://schemas.microsoft.com/office/drawing/2014/main" id="{19B21C5C-5B8A-597C-E26B-6ABC2C720866}"/>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7C6A032D-6E22-AC74-B1C5-E3243FBEC655}"/>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80034D08-FC3F-1A9C-52D6-564953FD2765}"/>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A8B09239-E126-9D33-4C7B-09D54CE60F37}"/>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grpSp>
        <p:nvGrpSpPr>
          <p:cNvPr id="19" name="Group 18">
            <a:extLst>
              <a:ext uri="{FF2B5EF4-FFF2-40B4-BE49-F238E27FC236}">
                <a16:creationId xmlns:a16="http://schemas.microsoft.com/office/drawing/2014/main" id="{CD7B9958-CD19-3CFE-AD87-AB5F69D5178B}"/>
              </a:ext>
            </a:extLst>
          </p:cNvPr>
          <p:cNvGrpSpPr/>
          <p:nvPr/>
        </p:nvGrpSpPr>
        <p:grpSpPr>
          <a:xfrm>
            <a:off x="634540" y="4206240"/>
            <a:ext cx="3725917" cy="521077"/>
            <a:chOff x="1435435" y="1664126"/>
            <a:chExt cx="7687263" cy="1075079"/>
          </a:xfrm>
        </p:grpSpPr>
        <p:grpSp>
          <p:nvGrpSpPr>
            <p:cNvPr id="20" name="Graphic 3">
              <a:extLst>
                <a:ext uri="{FF2B5EF4-FFF2-40B4-BE49-F238E27FC236}">
                  <a16:creationId xmlns:a16="http://schemas.microsoft.com/office/drawing/2014/main" id="{59E85D05-360E-6028-A2DB-73480E884F4D}"/>
                </a:ext>
              </a:extLst>
            </p:cNvPr>
            <p:cNvGrpSpPr/>
            <p:nvPr/>
          </p:nvGrpSpPr>
          <p:grpSpPr>
            <a:xfrm>
              <a:off x="5403223" y="1664126"/>
              <a:ext cx="1074283" cy="1074283"/>
              <a:chOff x="1950027" y="2499889"/>
              <a:chExt cx="850463" cy="850463"/>
            </a:xfrm>
          </p:grpSpPr>
          <p:sp>
            <p:nvSpPr>
              <p:cNvPr id="39" name="Freeform 38">
                <a:extLst>
                  <a:ext uri="{FF2B5EF4-FFF2-40B4-BE49-F238E27FC236}">
                    <a16:creationId xmlns:a16="http://schemas.microsoft.com/office/drawing/2014/main" id="{D3840869-CD49-130F-CFCB-6E7604D92CBE}"/>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40" name="Graphic 3">
                <a:extLst>
                  <a:ext uri="{FF2B5EF4-FFF2-40B4-BE49-F238E27FC236}">
                    <a16:creationId xmlns:a16="http://schemas.microsoft.com/office/drawing/2014/main" id="{004B8C9E-B024-553E-30E4-80316E33F621}"/>
                  </a:ext>
                </a:extLst>
              </p:cNvPr>
              <p:cNvGrpSpPr/>
              <p:nvPr/>
            </p:nvGrpSpPr>
            <p:grpSpPr>
              <a:xfrm>
                <a:off x="2107521" y="2657382"/>
                <a:ext cx="535476" cy="535477"/>
                <a:chOff x="2107521" y="2657382"/>
                <a:chExt cx="535476" cy="535477"/>
              </a:xfrm>
              <a:solidFill>
                <a:srgbClr val="FFFFFF"/>
              </a:solidFill>
            </p:grpSpPr>
            <p:sp>
              <p:nvSpPr>
                <p:cNvPr id="41" name="Freeform 40">
                  <a:extLst>
                    <a:ext uri="{FF2B5EF4-FFF2-40B4-BE49-F238E27FC236}">
                      <a16:creationId xmlns:a16="http://schemas.microsoft.com/office/drawing/2014/main" id="{A61D3428-E237-C51B-CB5B-D1212530D10D}"/>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2" name="Freeform 41">
                  <a:extLst>
                    <a:ext uri="{FF2B5EF4-FFF2-40B4-BE49-F238E27FC236}">
                      <a16:creationId xmlns:a16="http://schemas.microsoft.com/office/drawing/2014/main" id="{55583C8F-9FA3-205F-31C1-73F93A33502B}"/>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3" name="Freeform 42">
                  <a:extLst>
                    <a:ext uri="{FF2B5EF4-FFF2-40B4-BE49-F238E27FC236}">
                      <a16:creationId xmlns:a16="http://schemas.microsoft.com/office/drawing/2014/main" id="{04AF8E2D-E42D-B38F-1DDA-184A58327395}"/>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grpSp>
          <p:nvGrpSpPr>
            <p:cNvPr id="21" name="Graphic 3">
              <a:extLst>
                <a:ext uri="{FF2B5EF4-FFF2-40B4-BE49-F238E27FC236}">
                  <a16:creationId xmlns:a16="http://schemas.microsoft.com/office/drawing/2014/main" id="{3C29E6BE-2064-E1BF-E44F-6AB99B25A182}"/>
                </a:ext>
              </a:extLst>
            </p:cNvPr>
            <p:cNvGrpSpPr/>
            <p:nvPr/>
          </p:nvGrpSpPr>
          <p:grpSpPr>
            <a:xfrm>
              <a:off x="6725819" y="1664126"/>
              <a:ext cx="1074283" cy="1074283"/>
              <a:chOff x="2998302" y="2499889"/>
              <a:chExt cx="850463" cy="850463"/>
            </a:xfrm>
          </p:grpSpPr>
          <p:sp>
            <p:nvSpPr>
              <p:cNvPr id="37" name="Freeform 36">
                <a:extLst>
                  <a:ext uri="{FF2B5EF4-FFF2-40B4-BE49-F238E27FC236}">
                    <a16:creationId xmlns:a16="http://schemas.microsoft.com/office/drawing/2014/main" id="{D170348B-6C79-6300-8C28-BD65B344D7A3}"/>
                  </a:ext>
                </a:extLst>
              </p:cNvPr>
              <p:cNvSpPr/>
              <p:nvPr/>
            </p:nvSpPr>
            <p:spPr>
              <a:xfrm>
                <a:off x="2998302" y="2499889"/>
                <a:ext cx="850463" cy="85046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8" name="Freeform 37">
                <a:extLst>
                  <a:ext uri="{FF2B5EF4-FFF2-40B4-BE49-F238E27FC236}">
                    <a16:creationId xmlns:a16="http://schemas.microsoft.com/office/drawing/2014/main" id="{4C56650D-62AD-08B8-3076-655E5A382CC9}"/>
                  </a:ext>
                </a:extLst>
              </p:cNvPr>
              <p:cNvSpPr/>
              <p:nvPr/>
            </p:nvSpPr>
            <p:spPr>
              <a:xfrm>
                <a:off x="3139416" y="2726679"/>
                <a:ext cx="568235" cy="398142"/>
              </a:xfrm>
              <a:custGeom>
                <a:avLst/>
                <a:gdLst>
                  <a:gd name="connsiteX0" fmla="*/ 556266 w 568235"/>
                  <a:gd name="connsiteY0" fmla="*/ 62367 h 398142"/>
                  <a:gd name="connsiteX1" fmla="*/ 505868 w 568235"/>
                  <a:gd name="connsiteY1" fmla="*/ 11969 h 398142"/>
                  <a:gd name="connsiteX2" fmla="*/ 284118 w 568235"/>
                  <a:gd name="connsiteY2" fmla="*/ 0 h 398142"/>
                  <a:gd name="connsiteX3" fmla="*/ 62367 w 568235"/>
                  <a:gd name="connsiteY3" fmla="*/ 11969 h 398142"/>
                  <a:gd name="connsiteX4" fmla="*/ 11970 w 568235"/>
                  <a:gd name="connsiteY4" fmla="*/ 62367 h 398142"/>
                  <a:gd name="connsiteX5" fmla="*/ 0 w 568235"/>
                  <a:gd name="connsiteY5" fmla="*/ 199071 h 398142"/>
                  <a:gd name="connsiteX6" fmla="*/ 11970 w 568235"/>
                  <a:gd name="connsiteY6" fmla="*/ 335776 h 398142"/>
                  <a:gd name="connsiteX7" fmla="*/ 62367 w 568235"/>
                  <a:gd name="connsiteY7" fmla="*/ 386173 h 398142"/>
                  <a:gd name="connsiteX8" fmla="*/ 284118 w 568235"/>
                  <a:gd name="connsiteY8" fmla="*/ 398143 h 398142"/>
                  <a:gd name="connsiteX9" fmla="*/ 505868 w 568235"/>
                  <a:gd name="connsiteY9" fmla="*/ 386173 h 398142"/>
                  <a:gd name="connsiteX10" fmla="*/ 556266 w 568235"/>
                  <a:gd name="connsiteY10" fmla="*/ 335776 h 398142"/>
                  <a:gd name="connsiteX11" fmla="*/ 568236 w 568235"/>
                  <a:gd name="connsiteY11" fmla="*/ 199071 h 398142"/>
                  <a:gd name="connsiteX12" fmla="*/ 556266 w 568235"/>
                  <a:gd name="connsiteY12" fmla="*/ 62367 h 398142"/>
                  <a:gd name="connsiteX13" fmla="*/ 227420 w 568235"/>
                  <a:gd name="connsiteY13" fmla="*/ 283488 h 398142"/>
                  <a:gd name="connsiteX14" fmla="*/ 227420 w 568235"/>
                  <a:gd name="connsiteY14" fmla="*/ 113395 h 398142"/>
                  <a:gd name="connsiteX15" fmla="*/ 374834 w 568235"/>
                  <a:gd name="connsiteY15" fmla="*/ 198441 h 398142"/>
                  <a:gd name="connsiteX16" fmla="*/ 227420 w 568235"/>
                  <a:gd name="connsiteY16" fmla="*/ 283488 h 3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8235" h="398142">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22" name="Graphic 3">
              <a:extLst>
                <a:ext uri="{FF2B5EF4-FFF2-40B4-BE49-F238E27FC236}">
                  <a16:creationId xmlns:a16="http://schemas.microsoft.com/office/drawing/2014/main" id="{3593F806-BB04-0094-7310-5726D60E613F}"/>
                </a:ext>
              </a:extLst>
            </p:cNvPr>
            <p:cNvGrpSpPr/>
            <p:nvPr/>
          </p:nvGrpSpPr>
          <p:grpSpPr>
            <a:xfrm>
              <a:off x="1435435" y="1664126"/>
              <a:ext cx="1074283" cy="1075079"/>
              <a:chOff x="-1196056" y="2499889"/>
              <a:chExt cx="850463" cy="851093"/>
            </a:xfrm>
          </p:grpSpPr>
          <p:sp>
            <p:nvSpPr>
              <p:cNvPr id="35" name="Freeform 34">
                <a:extLst>
                  <a:ext uri="{FF2B5EF4-FFF2-40B4-BE49-F238E27FC236}">
                    <a16:creationId xmlns:a16="http://schemas.microsoft.com/office/drawing/2014/main" id="{B3456E44-B9BF-0E53-13B9-4E86A3C0F83F}"/>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6" name="Freeform 35">
                <a:extLst>
                  <a:ext uri="{FF2B5EF4-FFF2-40B4-BE49-F238E27FC236}">
                    <a16:creationId xmlns:a16="http://schemas.microsoft.com/office/drawing/2014/main" id="{E55DCE3F-AC7D-3B4A-AFCE-2810427A1CF4}"/>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23" name="Group 22">
              <a:extLst>
                <a:ext uri="{FF2B5EF4-FFF2-40B4-BE49-F238E27FC236}">
                  <a16:creationId xmlns:a16="http://schemas.microsoft.com/office/drawing/2014/main" id="{DA8F9FCD-6ED9-5FC3-1253-BF800E650078}"/>
                </a:ext>
              </a:extLst>
            </p:cNvPr>
            <p:cNvGrpSpPr/>
            <p:nvPr/>
          </p:nvGrpSpPr>
          <p:grpSpPr>
            <a:xfrm>
              <a:off x="4080627" y="1664126"/>
              <a:ext cx="1074283" cy="1074283"/>
              <a:chOff x="3094393" y="4759137"/>
              <a:chExt cx="1074283" cy="1074283"/>
            </a:xfrm>
          </p:grpSpPr>
          <p:sp>
            <p:nvSpPr>
              <p:cNvPr id="30" name="Freeform 29">
                <a:extLst>
                  <a:ext uri="{FF2B5EF4-FFF2-40B4-BE49-F238E27FC236}">
                    <a16:creationId xmlns:a16="http://schemas.microsoft.com/office/drawing/2014/main" id="{708168D5-A048-0DE0-7B53-E2D0E03205C6}"/>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31" name="Group 30">
                <a:extLst>
                  <a:ext uri="{FF2B5EF4-FFF2-40B4-BE49-F238E27FC236}">
                    <a16:creationId xmlns:a16="http://schemas.microsoft.com/office/drawing/2014/main" id="{5EE6430E-74F6-64B5-7977-A7BFEE702DB3}"/>
                  </a:ext>
                </a:extLst>
              </p:cNvPr>
              <p:cNvGrpSpPr/>
              <p:nvPr/>
            </p:nvGrpSpPr>
            <p:grpSpPr>
              <a:xfrm>
                <a:off x="3303016" y="4946695"/>
                <a:ext cx="685139" cy="655838"/>
                <a:chOff x="3303016" y="4946695"/>
                <a:chExt cx="685139" cy="655838"/>
              </a:xfrm>
            </p:grpSpPr>
            <p:sp>
              <p:nvSpPr>
                <p:cNvPr id="32" name="Freeform 31">
                  <a:extLst>
                    <a:ext uri="{FF2B5EF4-FFF2-40B4-BE49-F238E27FC236}">
                      <a16:creationId xmlns:a16="http://schemas.microsoft.com/office/drawing/2014/main" id="{D0134C21-CFDF-ACED-4688-0D43F99F59B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F6C69316-DCEF-9713-19D6-B51B4A6C4474}"/>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D581E454-A541-D041-FA58-6146EC973B91}"/>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grpSp>
          <p:nvGrpSpPr>
            <p:cNvPr id="24" name="Group 23">
              <a:extLst>
                <a:ext uri="{FF2B5EF4-FFF2-40B4-BE49-F238E27FC236}">
                  <a16:creationId xmlns:a16="http://schemas.microsoft.com/office/drawing/2014/main" id="{5F3149CC-36F6-9935-3094-1590A82F7ED5}"/>
                </a:ext>
              </a:extLst>
            </p:cNvPr>
            <p:cNvGrpSpPr/>
            <p:nvPr/>
          </p:nvGrpSpPr>
          <p:grpSpPr>
            <a:xfrm>
              <a:off x="8048415" y="1664126"/>
              <a:ext cx="1074283" cy="1074283"/>
              <a:chOff x="9322844" y="1664126"/>
              <a:chExt cx="1074283" cy="1074283"/>
            </a:xfrm>
          </p:grpSpPr>
          <p:sp>
            <p:nvSpPr>
              <p:cNvPr id="28" name="Freeform 27">
                <a:extLst>
                  <a:ext uri="{FF2B5EF4-FFF2-40B4-BE49-F238E27FC236}">
                    <a16:creationId xmlns:a16="http://schemas.microsoft.com/office/drawing/2014/main" id="{78C5B9D1-70EC-6700-89D7-DCC2E523BAB2}"/>
                  </a:ext>
                </a:extLst>
              </p:cNvPr>
              <p:cNvSpPr/>
              <p:nvPr/>
            </p:nvSpPr>
            <p:spPr>
              <a:xfrm>
                <a:off x="9322844" y="1664126"/>
                <a:ext cx="1074283" cy="107428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9" name="Freeform 28">
                <a:extLst>
                  <a:ext uri="{FF2B5EF4-FFF2-40B4-BE49-F238E27FC236}">
                    <a16:creationId xmlns:a16="http://schemas.microsoft.com/office/drawing/2014/main" id="{7C8A7E7E-0300-82D4-AE57-93BBFA1A6BC1}"/>
                  </a:ext>
                </a:extLst>
              </p:cNvPr>
              <p:cNvSpPr/>
              <p:nvPr/>
            </p:nvSpPr>
            <p:spPr>
              <a:xfrm>
                <a:off x="9579398" y="1892779"/>
                <a:ext cx="576768" cy="659079"/>
              </a:xfrm>
              <a:custGeom>
                <a:avLst/>
                <a:gdLst>
                  <a:gd name="connsiteX0" fmla="*/ 432429 w 434715"/>
                  <a:gd name="connsiteY0" fmla="*/ 121749 h 496754"/>
                  <a:gd name="connsiteX1" fmla="*/ 430143 w 434715"/>
                  <a:gd name="connsiteY1" fmla="*/ 119462 h 496754"/>
                  <a:gd name="connsiteX2" fmla="*/ 413570 w 434715"/>
                  <a:gd name="connsiteY2" fmla="*/ 117748 h 496754"/>
                  <a:gd name="connsiteX3" fmla="*/ 316986 w 434715"/>
                  <a:gd name="connsiteY3" fmla="*/ 24022 h 496754"/>
                  <a:gd name="connsiteX4" fmla="*/ 314129 w 434715"/>
                  <a:gd name="connsiteY4" fmla="*/ 2876 h 496754"/>
                  <a:gd name="connsiteX5" fmla="*/ 311271 w 434715"/>
                  <a:gd name="connsiteY5" fmla="*/ 19 h 496754"/>
                  <a:gd name="connsiteX6" fmla="*/ 309557 w 434715"/>
                  <a:gd name="connsiteY6" fmla="*/ 19 h 496754"/>
                  <a:gd name="connsiteX7" fmla="*/ 232976 w 434715"/>
                  <a:gd name="connsiteY7" fmla="*/ 19 h 496754"/>
                  <a:gd name="connsiteX8" fmla="*/ 228404 w 434715"/>
                  <a:gd name="connsiteY8" fmla="*/ 4591 h 496754"/>
                  <a:gd name="connsiteX9" fmla="*/ 228404 w 434715"/>
                  <a:gd name="connsiteY9" fmla="*/ 337775 h 496754"/>
                  <a:gd name="connsiteX10" fmla="*/ 227833 w 434715"/>
                  <a:gd name="connsiteY10" fmla="*/ 350349 h 496754"/>
                  <a:gd name="connsiteX11" fmla="*/ 194114 w 434715"/>
                  <a:gd name="connsiteY11" fmla="*/ 400069 h 496754"/>
                  <a:gd name="connsiteX12" fmla="*/ 142108 w 434715"/>
                  <a:gd name="connsiteY12" fmla="*/ 409213 h 496754"/>
                  <a:gd name="connsiteX13" fmla="*/ 124963 w 434715"/>
                  <a:gd name="connsiteY13" fmla="*/ 403498 h 496754"/>
                  <a:gd name="connsiteX14" fmla="*/ 123819 w 434715"/>
                  <a:gd name="connsiteY14" fmla="*/ 402355 h 496754"/>
                  <a:gd name="connsiteX15" fmla="*/ 118104 w 434715"/>
                  <a:gd name="connsiteY15" fmla="*/ 398354 h 496754"/>
                  <a:gd name="connsiteX16" fmla="*/ 86672 w 434715"/>
                  <a:gd name="connsiteY16" fmla="*/ 330346 h 496754"/>
                  <a:gd name="connsiteX17" fmla="*/ 134106 w 434715"/>
                  <a:gd name="connsiteY17" fmla="*/ 271482 h 496754"/>
                  <a:gd name="connsiteX18" fmla="*/ 159824 w 434715"/>
                  <a:gd name="connsiteY18" fmla="*/ 267481 h 496754"/>
                  <a:gd name="connsiteX19" fmla="*/ 176398 w 434715"/>
                  <a:gd name="connsiteY19" fmla="*/ 269767 h 496754"/>
                  <a:gd name="connsiteX20" fmla="*/ 179255 w 434715"/>
                  <a:gd name="connsiteY20" fmla="*/ 267481 h 496754"/>
                  <a:gd name="connsiteX21" fmla="*/ 179255 w 434715"/>
                  <a:gd name="connsiteY21" fmla="*/ 265195 h 496754"/>
                  <a:gd name="connsiteX22" fmla="*/ 178683 w 434715"/>
                  <a:gd name="connsiteY22" fmla="*/ 201759 h 496754"/>
                  <a:gd name="connsiteX23" fmla="*/ 178683 w 434715"/>
                  <a:gd name="connsiteY23" fmla="*/ 184614 h 496754"/>
                  <a:gd name="connsiteX24" fmla="*/ 176398 w 434715"/>
                  <a:gd name="connsiteY24" fmla="*/ 182327 h 496754"/>
                  <a:gd name="connsiteX25" fmla="*/ 145536 w 434715"/>
                  <a:gd name="connsiteY25" fmla="*/ 181756 h 496754"/>
                  <a:gd name="connsiteX26" fmla="*/ 103817 w 434715"/>
                  <a:gd name="connsiteY26" fmla="*/ 190900 h 496754"/>
                  <a:gd name="connsiteX27" fmla="*/ 46667 w 434715"/>
                  <a:gd name="connsiteY27" fmla="*/ 226904 h 496754"/>
                  <a:gd name="connsiteX28" fmla="*/ 13520 w 434715"/>
                  <a:gd name="connsiteY28" fmla="*/ 274339 h 496754"/>
                  <a:gd name="connsiteX29" fmla="*/ 375 w 434715"/>
                  <a:gd name="connsiteY29" fmla="*/ 328060 h 496754"/>
                  <a:gd name="connsiteX30" fmla="*/ 947 w 434715"/>
                  <a:gd name="connsiteY30" fmla="*/ 352634 h 496754"/>
                  <a:gd name="connsiteX31" fmla="*/ 7805 w 434715"/>
                  <a:gd name="connsiteY31" fmla="*/ 385782 h 496754"/>
                  <a:gd name="connsiteX32" fmla="*/ 60954 w 434715"/>
                  <a:gd name="connsiteY32" fmla="*/ 462362 h 496754"/>
                  <a:gd name="connsiteX33" fmla="*/ 68955 w 434715"/>
                  <a:gd name="connsiteY33" fmla="*/ 468077 h 496754"/>
                  <a:gd name="connsiteX34" fmla="*/ 68955 w 434715"/>
                  <a:gd name="connsiteY34" fmla="*/ 468077 h 496754"/>
                  <a:gd name="connsiteX35" fmla="*/ 72956 w 434715"/>
                  <a:gd name="connsiteY35" fmla="*/ 471507 h 496754"/>
                  <a:gd name="connsiteX36" fmla="*/ 86100 w 434715"/>
                  <a:gd name="connsiteY36" fmla="*/ 479507 h 496754"/>
                  <a:gd name="connsiteX37" fmla="*/ 176398 w 434715"/>
                  <a:gd name="connsiteY37" fmla="*/ 495509 h 496754"/>
                  <a:gd name="connsiteX38" fmla="*/ 278696 w 434715"/>
                  <a:gd name="connsiteY38" fmla="*/ 441217 h 496754"/>
                  <a:gd name="connsiteX39" fmla="*/ 316415 w 434715"/>
                  <a:gd name="connsiteY39" fmla="*/ 338347 h 496754"/>
                  <a:gd name="connsiteX40" fmla="*/ 316415 w 434715"/>
                  <a:gd name="connsiteY40" fmla="*/ 172612 h 496754"/>
                  <a:gd name="connsiteX41" fmla="*/ 316986 w 434715"/>
                  <a:gd name="connsiteY41" fmla="*/ 168611 h 496754"/>
                  <a:gd name="connsiteX42" fmla="*/ 320415 w 434715"/>
                  <a:gd name="connsiteY42" fmla="*/ 170326 h 496754"/>
                  <a:gd name="connsiteX43" fmla="*/ 387281 w 434715"/>
                  <a:gd name="connsiteY43" fmla="*/ 198901 h 496754"/>
                  <a:gd name="connsiteX44" fmla="*/ 429572 w 434715"/>
                  <a:gd name="connsiteY44" fmla="*/ 204044 h 496754"/>
                  <a:gd name="connsiteX45" fmla="*/ 434716 w 434715"/>
                  <a:gd name="connsiteY45" fmla="*/ 199472 h 496754"/>
                  <a:gd name="connsiteX46" fmla="*/ 432429 w 434715"/>
                  <a:gd name="connsiteY46" fmla="*/ 121749 h 49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4715" h="496754">
                    <a:moveTo>
                      <a:pt x="432429" y="121749"/>
                    </a:moveTo>
                    <a:cubicBezTo>
                      <a:pt x="432429" y="119462"/>
                      <a:pt x="432429" y="119462"/>
                      <a:pt x="430143" y="119462"/>
                    </a:cubicBezTo>
                    <a:cubicBezTo>
                      <a:pt x="424429" y="119462"/>
                      <a:pt x="418714" y="118891"/>
                      <a:pt x="413570" y="117748"/>
                    </a:cubicBezTo>
                    <a:cubicBezTo>
                      <a:pt x="393568" y="114890"/>
                      <a:pt x="327845" y="80600"/>
                      <a:pt x="316986" y="24022"/>
                    </a:cubicBezTo>
                    <a:cubicBezTo>
                      <a:pt x="316986" y="22879"/>
                      <a:pt x="314129" y="9163"/>
                      <a:pt x="314129" y="2876"/>
                    </a:cubicBezTo>
                    <a:cubicBezTo>
                      <a:pt x="314129" y="19"/>
                      <a:pt x="314129" y="19"/>
                      <a:pt x="311271" y="19"/>
                    </a:cubicBezTo>
                    <a:cubicBezTo>
                      <a:pt x="310700" y="19"/>
                      <a:pt x="310129" y="19"/>
                      <a:pt x="309557" y="19"/>
                    </a:cubicBezTo>
                    <a:cubicBezTo>
                      <a:pt x="283839" y="19"/>
                      <a:pt x="258122" y="19"/>
                      <a:pt x="232976" y="19"/>
                    </a:cubicBezTo>
                    <a:cubicBezTo>
                      <a:pt x="227833" y="19"/>
                      <a:pt x="228404" y="-553"/>
                      <a:pt x="228404" y="4591"/>
                    </a:cubicBezTo>
                    <a:cubicBezTo>
                      <a:pt x="228404" y="115462"/>
                      <a:pt x="228404" y="226904"/>
                      <a:pt x="228404" y="337775"/>
                    </a:cubicBezTo>
                    <a:cubicBezTo>
                      <a:pt x="228404" y="341776"/>
                      <a:pt x="228404" y="345777"/>
                      <a:pt x="227833" y="350349"/>
                    </a:cubicBezTo>
                    <a:cubicBezTo>
                      <a:pt x="223832" y="372065"/>
                      <a:pt x="212973" y="388639"/>
                      <a:pt x="194114" y="400069"/>
                    </a:cubicBezTo>
                    <a:cubicBezTo>
                      <a:pt x="178112" y="409784"/>
                      <a:pt x="160395" y="412642"/>
                      <a:pt x="142108" y="409213"/>
                    </a:cubicBezTo>
                    <a:cubicBezTo>
                      <a:pt x="136393" y="408070"/>
                      <a:pt x="130678" y="405784"/>
                      <a:pt x="124963" y="403498"/>
                    </a:cubicBezTo>
                    <a:cubicBezTo>
                      <a:pt x="124391" y="402927"/>
                      <a:pt x="123819" y="402927"/>
                      <a:pt x="123819" y="402355"/>
                    </a:cubicBezTo>
                    <a:cubicBezTo>
                      <a:pt x="122105" y="400640"/>
                      <a:pt x="119819" y="399497"/>
                      <a:pt x="118104" y="398354"/>
                    </a:cubicBezTo>
                    <a:cubicBezTo>
                      <a:pt x="94673" y="381781"/>
                      <a:pt x="83243" y="358921"/>
                      <a:pt x="86672" y="330346"/>
                    </a:cubicBezTo>
                    <a:cubicBezTo>
                      <a:pt x="90101" y="301199"/>
                      <a:pt x="106674" y="281769"/>
                      <a:pt x="134106" y="271482"/>
                    </a:cubicBezTo>
                    <a:cubicBezTo>
                      <a:pt x="142108" y="268624"/>
                      <a:pt x="150680" y="267481"/>
                      <a:pt x="159824" y="267481"/>
                    </a:cubicBezTo>
                    <a:cubicBezTo>
                      <a:pt x="165539" y="268052"/>
                      <a:pt x="171254" y="268624"/>
                      <a:pt x="176398" y="269767"/>
                    </a:cubicBezTo>
                    <a:cubicBezTo>
                      <a:pt x="178112" y="270339"/>
                      <a:pt x="179255" y="269767"/>
                      <a:pt x="179255" y="267481"/>
                    </a:cubicBezTo>
                    <a:cubicBezTo>
                      <a:pt x="179255" y="266909"/>
                      <a:pt x="179255" y="266338"/>
                      <a:pt x="179255" y="265195"/>
                    </a:cubicBezTo>
                    <a:cubicBezTo>
                      <a:pt x="179255" y="245192"/>
                      <a:pt x="178683" y="201759"/>
                      <a:pt x="178683" y="201759"/>
                    </a:cubicBezTo>
                    <a:cubicBezTo>
                      <a:pt x="178683" y="196044"/>
                      <a:pt x="178683" y="190329"/>
                      <a:pt x="178683" y="184614"/>
                    </a:cubicBezTo>
                    <a:cubicBezTo>
                      <a:pt x="178683" y="182899"/>
                      <a:pt x="178112" y="182899"/>
                      <a:pt x="176398" y="182327"/>
                    </a:cubicBezTo>
                    <a:cubicBezTo>
                      <a:pt x="166110" y="181184"/>
                      <a:pt x="155823" y="180613"/>
                      <a:pt x="145536" y="181756"/>
                    </a:cubicBezTo>
                    <a:cubicBezTo>
                      <a:pt x="131249" y="182899"/>
                      <a:pt x="117533" y="185756"/>
                      <a:pt x="103817" y="190900"/>
                    </a:cubicBezTo>
                    <a:cubicBezTo>
                      <a:pt x="82100" y="198901"/>
                      <a:pt x="63240" y="210902"/>
                      <a:pt x="46667" y="226904"/>
                    </a:cubicBezTo>
                    <a:cubicBezTo>
                      <a:pt x="32379" y="240620"/>
                      <a:pt x="21521" y="256622"/>
                      <a:pt x="13520" y="274339"/>
                    </a:cubicBezTo>
                    <a:cubicBezTo>
                      <a:pt x="5519" y="291484"/>
                      <a:pt x="1518" y="309772"/>
                      <a:pt x="375" y="328060"/>
                    </a:cubicBezTo>
                    <a:cubicBezTo>
                      <a:pt x="-196" y="336061"/>
                      <a:pt x="-196" y="344634"/>
                      <a:pt x="947" y="352634"/>
                    </a:cubicBezTo>
                    <a:cubicBezTo>
                      <a:pt x="2090" y="364064"/>
                      <a:pt x="4376" y="374923"/>
                      <a:pt x="7805" y="385782"/>
                    </a:cubicBezTo>
                    <a:cubicBezTo>
                      <a:pt x="17520" y="416642"/>
                      <a:pt x="35808" y="442360"/>
                      <a:pt x="60954" y="462362"/>
                    </a:cubicBezTo>
                    <a:cubicBezTo>
                      <a:pt x="63812" y="464649"/>
                      <a:pt x="66098" y="466934"/>
                      <a:pt x="68955" y="468077"/>
                    </a:cubicBezTo>
                    <a:cubicBezTo>
                      <a:pt x="68955" y="468077"/>
                      <a:pt x="68955" y="468077"/>
                      <a:pt x="68955" y="468077"/>
                    </a:cubicBezTo>
                    <a:cubicBezTo>
                      <a:pt x="70098" y="469220"/>
                      <a:pt x="71813" y="470364"/>
                      <a:pt x="72956" y="471507"/>
                    </a:cubicBezTo>
                    <a:cubicBezTo>
                      <a:pt x="76956" y="474364"/>
                      <a:pt x="81528" y="477222"/>
                      <a:pt x="86100" y="479507"/>
                    </a:cubicBezTo>
                    <a:cubicBezTo>
                      <a:pt x="114675" y="493795"/>
                      <a:pt x="144393" y="499510"/>
                      <a:pt x="176398" y="495509"/>
                    </a:cubicBezTo>
                    <a:cubicBezTo>
                      <a:pt x="217545" y="490366"/>
                      <a:pt x="251835" y="472078"/>
                      <a:pt x="278696" y="441217"/>
                    </a:cubicBezTo>
                    <a:cubicBezTo>
                      <a:pt x="303842" y="411499"/>
                      <a:pt x="316415" y="377209"/>
                      <a:pt x="316415" y="338347"/>
                    </a:cubicBezTo>
                    <a:cubicBezTo>
                      <a:pt x="316986" y="282912"/>
                      <a:pt x="316415" y="227476"/>
                      <a:pt x="316415" y="172612"/>
                    </a:cubicBezTo>
                    <a:cubicBezTo>
                      <a:pt x="316415" y="171469"/>
                      <a:pt x="315844" y="169183"/>
                      <a:pt x="316986" y="168611"/>
                    </a:cubicBezTo>
                    <a:cubicBezTo>
                      <a:pt x="318129" y="168040"/>
                      <a:pt x="319273" y="169754"/>
                      <a:pt x="320415" y="170326"/>
                    </a:cubicBezTo>
                    <a:cubicBezTo>
                      <a:pt x="340989" y="184042"/>
                      <a:pt x="363278" y="193757"/>
                      <a:pt x="387281" y="198901"/>
                    </a:cubicBezTo>
                    <a:cubicBezTo>
                      <a:pt x="400997" y="202330"/>
                      <a:pt x="415284" y="204044"/>
                      <a:pt x="429572" y="204044"/>
                    </a:cubicBezTo>
                    <a:cubicBezTo>
                      <a:pt x="434144" y="204044"/>
                      <a:pt x="434716" y="204044"/>
                      <a:pt x="434716" y="199472"/>
                    </a:cubicBezTo>
                    <a:cubicBezTo>
                      <a:pt x="433001" y="180613"/>
                      <a:pt x="432429" y="126892"/>
                      <a:pt x="432429" y="121749"/>
                    </a:cubicBezTo>
                    <a:close/>
                  </a:path>
                </a:pathLst>
              </a:custGeom>
              <a:solidFill>
                <a:srgbClr val="FFFFFF"/>
              </a:solidFill>
              <a:ln w="5715" cap="flat">
                <a:noFill/>
                <a:prstDash val="solid"/>
                <a:miter/>
              </a:ln>
            </p:spPr>
            <p:txBody>
              <a:bodyPr rtlCol="0" anchor="ctr"/>
              <a:lstStyle/>
              <a:p>
                <a:endParaRPr lang="en-US"/>
              </a:p>
            </p:txBody>
          </p:sp>
        </p:grpSp>
        <p:grpSp>
          <p:nvGrpSpPr>
            <p:cNvPr id="25" name="Group 24">
              <a:extLst>
                <a:ext uri="{FF2B5EF4-FFF2-40B4-BE49-F238E27FC236}">
                  <a16:creationId xmlns:a16="http://schemas.microsoft.com/office/drawing/2014/main" id="{87F9643B-03EB-D035-41E3-073E561412E4}"/>
                </a:ext>
              </a:extLst>
            </p:cNvPr>
            <p:cNvGrpSpPr/>
            <p:nvPr/>
          </p:nvGrpSpPr>
          <p:grpSpPr>
            <a:xfrm>
              <a:off x="2758031" y="1664126"/>
              <a:ext cx="1074283" cy="1074283"/>
              <a:chOff x="2779401" y="1664126"/>
              <a:chExt cx="1074283" cy="1074283"/>
            </a:xfrm>
          </p:grpSpPr>
          <p:sp>
            <p:nvSpPr>
              <p:cNvPr id="26" name="Freeform 25">
                <a:extLst>
                  <a:ext uri="{FF2B5EF4-FFF2-40B4-BE49-F238E27FC236}">
                    <a16:creationId xmlns:a16="http://schemas.microsoft.com/office/drawing/2014/main" id="{E2FBD999-7785-63D9-4FFB-A2DCB10A84D3}"/>
                  </a:ext>
                </a:extLst>
              </p:cNvPr>
              <p:cNvSpPr/>
              <p:nvPr/>
            </p:nvSpPr>
            <p:spPr>
              <a:xfrm>
                <a:off x="2779401" y="1664126"/>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7" name="Graphic 3">
                <a:extLst>
                  <a:ext uri="{FF2B5EF4-FFF2-40B4-BE49-F238E27FC236}">
                    <a16:creationId xmlns:a16="http://schemas.microsoft.com/office/drawing/2014/main" id="{46A32A10-FD89-FDD3-C451-8E412CE964E2}"/>
                  </a:ext>
                </a:extLst>
              </p:cNvPr>
              <p:cNvSpPr/>
              <p:nvPr/>
            </p:nvSpPr>
            <p:spPr>
              <a:xfrm>
                <a:off x="2990503" y="1889431"/>
                <a:ext cx="652752" cy="615571"/>
              </a:xfrm>
              <a:custGeom>
                <a:avLst/>
                <a:gdLst>
                  <a:gd name="connsiteX0" fmla="*/ 40005 w 300989"/>
                  <a:gd name="connsiteY0" fmla="*/ 18097 h 283844"/>
                  <a:gd name="connsiteX1" fmla="*/ 220980 w 300989"/>
                  <a:gd name="connsiteY1" fmla="*/ 260985 h 283844"/>
                  <a:gd name="connsiteX2" fmla="*/ 258127 w 300989"/>
                  <a:gd name="connsiteY2" fmla="*/ 260985 h 283844"/>
                  <a:gd name="connsiteX3" fmla="*/ 76200 w 300989"/>
                  <a:gd name="connsiteY3" fmla="*/ 18097 h 283844"/>
                  <a:gd name="connsiteX4" fmla="*/ 40005 w 300989"/>
                  <a:gd name="connsiteY4" fmla="*/ 18097 h 283844"/>
                  <a:gd name="connsiteX5" fmla="*/ 0 w 300989"/>
                  <a:gd name="connsiteY5" fmla="*/ 0 h 283844"/>
                  <a:gd name="connsiteX6" fmla="*/ 85725 w 300989"/>
                  <a:gd name="connsiteY6" fmla="*/ 0 h 283844"/>
                  <a:gd name="connsiteX7" fmla="*/ 164782 w 300989"/>
                  <a:gd name="connsiteY7" fmla="*/ 102870 h 283844"/>
                  <a:gd name="connsiteX8" fmla="*/ 263842 w 300989"/>
                  <a:gd name="connsiteY8" fmla="*/ 0 h 283844"/>
                  <a:gd name="connsiteX9" fmla="*/ 290513 w 300989"/>
                  <a:gd name="connsiteY9" fmla="*/ 0 h 283844"/>
                  <a:gd name="connsiteX10" fmla="*/ 178117 w 300989"/>
                  <a:gd name="connsiteY10" fmla="*/ 121920 h 283844"/>
                  <a:gd name="connsiteX11" fmla="*/ 164782 w 300989"/>
                  <a:gd name="connsiteY11" fmla="*/ 104775 h 283844"/>
                  <a:gd name="connsiteX12" fmla="*/ 300990 w 300989"/>
                  <a:gd name="connsiteY12" fmla="*/ 283845 h 283844"/>
                  <a:gd name="connsiteX13" fmla="*/ 208597 w 300989"/>
                  <a:gd name="connsiteY13" fmla="*/ 283845 h 283844"/>
                  <a:gd name="connsiteX14" fmla="*/ 126682 w 300989"/>
                  <a:gd name="connsiteY14" fmla="*/ 173355 h 283844"/>
                  <a:gd name="connsiteX15" fmla="*/ 31432 w 300989"/>
                  <a:gd name="connsiteY15" fmla="*/ 276225 h 283844"/>
                  <a:gd name="connsiteX16" fmla="*/ 3810 w 300989"/>
                  <a:gd name="connsiteY16" fmla="*/ 276225 h 283844"/>
                  <a:gd name="connsiteX17" fmla="*/ 116205 w 300989"/>
                  <a:gd name="connsiteY17" fmla="*/ 157163 h 283844"/>
                  <a:gd name="connsiteX18" fmla="*/ 0 w 300989"/>
                  <a:gd name="connsiteY18" fmla="*/ 0 h 28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989" h="283844">
                    <a:moveTo>
                      <a:pt x="40005" y="18097"/>
                    </a:moveTo>
                    <a:lnTo>
                      <a:pt x="220980" y="260985"/>
                    </a:lnTo>
                    <a:lnTo>
                      <a:pt x="258127" y="260985"/>
                    </a:lnTo>
                    <a:lnTo>
                      <a:pt x="76200" y="18097"/>
                    </a:lnTo>
                    <a:lnTo>
                      <a:pt x="40005" y="18097"/>
                    </a:lnTo>
                    <a:close/>
                    <a:moveTo>
                      <a:pt x="0" y="0"/>
                    </a:moveTo>
                    <a:lnTo>
                      <a:pt x="85725" y="0"/>
                    </a:lnTo>
                    <a:lnTo>
                      <a:pt x="164782" y="102870"/>
                    </a:lnTo>
                    <a:lnTo>
                      <a:pt x="263842" y="0"/>
                    </a:lnTo>
                    <a:lnTo>
                      <a:pt x="290513" y="0"/>
                    </a:lnTo>
                    <a:lnTo>
                      <a:pt x="178117" y="121920"/>
                    </a:lnTo>
                    <a:lnTo>
                      <a:pt x="164782" y="104775"/>
                    </a:lnTo>
                    <a:lnTo>
                      <a:pt x="300990" y="283845"/>
                    </a:lnTo>
                    <a:lnTo>
                      <a:pt x="208597" y="283845"/>
                    </a:lnTo>
                    <a:lnTo>
                      <a:pt x="126682" y="173355"/>
                    </a:lnTo>
                    <a:lnTo>
                      <a:pt x="31432" y="276225"/>
                    </a:lnTo>
                    <a:lnTo>
                      <a:pt x="3810" y="276225"/>
                    </a:lnTo>
                    <a:lnTo>
                      <a:pt x="116205" y="157163"/>
                    </a:lnTo>
                    <a:lnTo>
                      <a:pt x="0" y="0"/>
                    </a:lnTo>
                    <a:close/>
                  </a:path>
                </a:pathLst>
              </a:custGeom>
              <a:solidFill>
                <a:srgbClr val="FFFFFF"/>
              </a:solidFill>
              <a:ln w="9525" cap="flat">
                <a:noFill/>
                <a:prstDash val="solid"/>
                <a:miter/>
              </a:ln>
            </p:spPr>
            <p:txBody>
              <a:bodyPr rtlCol="0" anchor="ctr"/>
              <a:lstStyle/>
              <a:p>
                <a:endParaRPr lang="en-US"/>
              </a:p>
            </p:txBody>
          </p:sp>
        </p:grpSp>
      </p:grpSp>
      <p:pic>
        <p:nvPicPr>
          <p:cNvPr id="46" name="Picture 45">
            <a:extLst>
              <a:ext uri="{FF2B5EF4-FFF2-40B4-BE49-F238E27FC236}">
                <a16:creationId xmlns:a16="http://schemas.microsoft.com/office/drawing/2014/main" id="{8CCFCDC5-EC93-AE6C-D339-60B8455378C8}"/>
              </a:ext>
            </a:extLst>
          </p:cNvPr>
          <p:cNvPicPr>
            <a:picLocks noChangeAspect="1"/>
          </p:cNvPicPr>
          <p:nvPr/>
        </p:nvPicPr>
        <p:blipFill>
          <a:blip r:embed="rId3">
            <a:biLevel thresh="25000"/>
            <a:extLst>
              <a:ext uri="{BEBA8EAE-BF5A-486C-A8C5-ECC9F3942E4B}">
                <a14:imgProps xmlns:a14="http://schemas.microsoft.com/office/drawing/2010/main">
                  <a14:imgLayer r:embed="rId4">
                    <a14:imgEffect>
                      <a14:saturation sat="0"/>
                    </a14:imgEffect>
                    <a14:imgEffect>
                      <a14:brightnessContrast contrast="24000"/>
                    </a14:imgEffect>
                  </a14:imgLayer>
                </a14:imgProps>
              </a:ext>
            </a:extLst>
          </a:blip>
          <a:stretch>
            <a:fillRect/>
          </a:stretch>
        </p:blipFill>
        <p:spPr>
          <a:xfrm>
            <a:off x="7427479" y="3225337"/>
            <a:ext cx="4353683" cy="1510461"/>
          </a:xfrm>
          <a:prstGeom prst="rect">
            <a:avLst/>
          </a:prstGeom>
        </p:spPr>
      </p:pic>
      <p:sp>
        <p:nvSpPr>
          <p:cNvPr id="47" name="Text Placeholder 12">
            <a:extLst>
              <a:ext uri="{FF2B5EF4-FFF2-40B4-BE49-F238E27FC236}">
                <a16:creationId xmlns:a16="http://schemas.microsoft.com/office/drawing/2014/main" id="{36C72C74-BE12-6622-5ABE-A0E6D8E012CD}"/>
              </a:ext>
            </a:extLst>
          </p:cNvPr>
          <p:cNvSpPr txBox="1">
            <a:spLocks/>
          </p:cNvSpPr>
          <p:nvPr/>
        </p:nvSpPr>
        <p:spPr>
          <a:xfrm>
            <a:off x="7049193" y="5482785"/>
            <a:ext cx="5142807"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defTabSz="3343281" rtl="0" eaLnBrk="1" latinLnBrk="0" hangingPunct="1">
              <a:lnSpc>
                <a:spcPct val="100000"/>
              </a:lnSpc>
              <a:spcBef>
                <a:spcPts val="0"/>
              </a:spcBef>
              <a:buFont typeface="Arial" panose="020B0604020202020204" pitchFamily="34" charset="0"/>
              <a:buNone/>
              <a:tabLst/>
              <a:defRPr sz="26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algn="ctr"/>
            <a:r>
              <a:rPr lang="en-US" sz="2800" err="1"/>
              <a:t>www.</a:t>
            </a:r>
            <a:r>
              <a:rPr lang="en-US" sz="2800" b="1" err="1"/>
              <a:t>repowerregions</a:t>
            </a:r>
            <a:r>
              <a:rPr lang="en-US" sz="2800" err="1"/>
              <a:t>.eu</a:t>
            </a:r>
            <a:endParaRPr lang="en-US" sz="2800"/>
          </a:p>
        </p:txBody>
      </p:sp>
      <p:sp>
        <p:nvSpPr>
          <p:cNvPr id="48" name="Text Placeholder 3">
            <a:extLst>
              <a:ext uri="{FF2B5EF4-FFF2-40B4-BE49-F238E27FC236}">
                <a16:creationId xmlns:a16="http://schemas.microsoft.com/office/drawing/2014/main" id="{2889597E-B149-4893-CD8B-77B7F9038A24}"/>
              </a:ext>
            </a:extLst>
          </p:cNvPr>
          <p:cNvSpPr txBox="1">
            <a:spLocks/>
          </p:cNvSpPr>
          <p:nvPr/>
        </p:nvSpPr>
        <p:spPr>
          <a:xfrm>
            <a:off x="585285" y="3321077"/>
            <a:ext cx="4853086" cy="1008397"/>
          </a:xfrm>
          <a:prstGeom prst="rect">
            <a:avLst/>
          </a:prstGeom>
        </p:spPr>
        <p:txBody>
          <a:bodyPr/>
          <a:lstStyle>
            <a:lvl1pPr marL="835822" indent="-835822" algn="l" defTabSz="3343281" rtl="0" eaLnBrk="1" latinLnBrk="0" hangingPunct="1">
              <a:lnSpc>
                <a:spcPct val="100000"/>
              </a:lnSpc>
              <a:spcBef>
                <a:spcPts val="3657"/>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1pPr>
            <a:lvl2pPr marL="2507462"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2pPr>
            <a:lvl3pPr marL="4179101"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3pPr>
            <a:lvl4pPr marL="5850740"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4pPr>
            <a:lvl5pPr marL="7522384"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marL="0" indent="0">
              <a:buNone/>
            </a:pPr>
            <a:r>
              <a:rPr lang="en-US" b="1">
                <a:solidFill>
                  <a:schemeClr val="bg1"/>
                </a:solidFill>
              </a:rPr>
              <a:t>Follow our journey</a:t>
            </a:r>
          </a:p>
        </p:txBody>
      </p:sp>
    </p:spTree>
    <p:extLst>
      <p:ext uri="{BB962C8B-B14F-4D97-AF65-F5344CB8AC3E}">
        <p14:creationId xmlns:p14="http://schemas.microsoft.com/office/powerpoint/2010/main" val="1745708739"/>
      </p:ext>
    </p:extLst>
  </p:cSld>
  <p:clrMapOvr>
    <a:masterClrMapping/>
  </p:clrMapOvr>
</p:sld>
</file>

<file path=ppt/theme/theme1.xml><?xml version="1.0" encoding="utf-8"?>
<a:theme xmlns:a="http://schemas.openxmlformats.org/drawingml/2006/main" name="Office The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Century Schoolbook">
      <a:majorFont>
        <a:latin typeface="Century Schoolbook" panose="02040604050505020304"/>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panose="02040604050505020304"/>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gazine Layout 01 - AE_CA_v4" id="{F9D5F4D5-9454-45C5-AFC0-38A7887A0E87}" vid="{A7535069-094F-4B33-8094-ED35EDC7CF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Документ" ma:contentTypeID="0x01010002253C9AEBC71C47A227A4829C21DF97" ma:contentTypeVersion="12" ma:contentTypeDescription="Создание документа." ma:contentTypeScope="" ma:versionID="c08ecda7829650c9ca8e883389edc514">
  <xsd:schema xmlns:xsd="http://www.w3.org/2001/XMLSchema" xmlns:xs="http://www.w3.org/2001/XMLSchema" xmlns:p="http://schemas.microsoft.com/office/2006/metadata/properties" xmlns:ns2="6c6dc0c2-662f-483e-a2ac-c4906ac02010" xmlns:ns3="02ef16f0-a918-4a7c-ac07-b4517a8518d9" targetNamespace="http://schemas.microsoft.com/office/2006/metadata/properties" ma:root="true" ma:fieldsID="95b37ab51bf15cb650d477a5fdec67b1" ns2:_="" ns3:_="">
    <xsd:import namespace="6c6dc0c2-662f-483e-a2ac-c4906ac02010"/>
    <xsd:import namespace="02ef16f0-a918-4a7c-ac07-b4517a8518d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6dc0c2-662f-483e-a2ac-c4906ac020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Теги изображений" ma:readOnly="false" ma:fieldId="{5cf76f15-5ced-4ddc-b409-7134ff3c332f}" ma:taxonomyMulti="true" ma:sspId="130c09f6-3d71-40eb-857e-9c2f3277bed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ef16f0-a918-4a7c-ac07-b4517a8518d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720744f-9884-408f-a7c8-a5d3396591a8}" ma:internalName="TaxCatchAll" ma:showField="CatchAllData" ma:web="02ef16f0-a918-4a7c-ac07-b4517a8518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c6dc0c2-662f-483e-a2ac-c4906ac02010">
      <Terms xmlns="http://schemas.microsoft.com/office/infopath/2007/PartnerControls"/>
    </lcf76f155ced4ddcb4097134ff3c332f>
    <TaxCatchAll xmlns="02ef16f0-a918-4a7c-ac07-b4517a8518d9" xsi:nil="true"/>
  </documentManagement>
</p:properties>
</file>

<file path=customXml/itemProps1.xml><?xml version="1.0" encoding="utf-8"?>
<ds:datastoreItem xmlns:ds="http://schemas.openxmlformats.org/officeDocument/2006/customXml" ds:itemID="{B39800E7-4362-4A70-9B48-B5AE1C9F476B}">
  <ds:schemaRefs>
    <ds:schemaRef ds:uri="http://schemas.microsoft.com/sharepoint/v3/contenttype/forms"/>
  </ds:schemaRefs>
</ds:datastoreItem>
</file>

<file path=customXml/itemProps2.xml><?xml version="1.0" encoding="utf-8"?>
<ds:datastoreItem xmlns:ds="http://schemas.openxmlformats.org/officeDocument/2006/customXml" ds:itemID="{1E3BFB9B-AE18-437B-86C7-A92C0354067E}"/>
</file>

<file path=customXml/itemProps3.xml><?xml version="1.0" encoding="utf-8"?>
<ds:datastoreItem xmlns:ds="http://schemas.openxmlformats.org/officeDocument/2006/customXml" ds:itemID="{969AD2B3-D789-4FC7-A14D-89ADA76B73A8}">
  <ds:schemaRefs>
    <ds:schemaRef ds:uri="http://schemas.openxmlformats.org/package/2006/metadata/core-properties"/>
    <ds:schemaRef ds:uri="http://purl.org/dc/dcmitype/"/>
    <ds:schemaRef ds:uri="6c6dc0c2-662f-483e-a2ac-c4906ac02010"/>
    <ds:schemaRef ds:uri="02ef16f0-a918-4a7c-ac07-b4517a8518d9"/>
    <ds:schemaRef ds:uri="http://purl.org/dc/terms/"/>
    <ds:schemaRef ds:uri="http://schemas.microsoft.com/office/2006/documentManagement/types"/>
    <ds:schemaRef ds:uri="http://www.w3.org/XML/1998/namespace"/>
    <ds:schemaRef ds:uri="http://schemas.microsoft.com/office/infopath/2007/PartnerControls"/>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Magazine layout</Template>
  <TotalTime>0</TotalTime>
  <Words>2287</Words>
  <Application>Microsoft Office PowerPoint</Application>
  <PresentationFormat>Widescreen</PresentationFormat>
  <Paragraphs>243</Paragraphs>
  <Slides>25</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 cover</dc:title>
  <dc:creator>Samantha Carty</dc:creator>
  <cp:lastModifiedBy>Raimonds Bogdanovičs</cp:lastModifiedBy>
  <cp:revision>53</cp:revision>
  <dcterms:created xsi:type="dcterms:W3CDTF">2021-06-15T11:45:52Z</dcterms:created>
  <dcterms:modified xsi:type="dcterms:W3CDTF">2026-07-26T11:16:22Z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0x01010002253C9AEBC71C47A227A4829C21DF97</vt:lpwstr>
  </property>
  <property fmtid="{D5CDD505-2E9C-101B-9397-08002B2CF9AE}" pid="3" name="MediaServiceImageTags">
    <vt:lpwstr/>
  </property>
</Properties>
</file>