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handoutMasterIdLst>
    <p:handoutMasterId r:id="rId49"/>
  </p:handoutMasterIdLst>
  <p:sldIdLst>
    <p:sldId id="876" r:id="rId5"/>
    <p:sldId id="878" r:id="rId6"/>
    <p:sldId id="880" r:id="rId7"/>
    <p:sldId id="882" r:id="rId8"/>
    <p:sldId id="881" r:id="rId9"/>
    <p:sldId id="884" r:id="rId10"/>
    <p:sldId id="887" r:id="rId11"/>
    <p:sldId id="737" r:id="rId12"/>
    <p:sldId id="893" r:id="rId13"/>
    <p:sldId id="890" r:id="rId14"/>
    <p:sldId id="891" r:id="rId15"/>
    <p:sldId id="888" r:id="rId16"/>
    <p:sldId id="894" r:id="rId17"/>
    <p:sldId id="895" r:id="rId18"/>
    <p:sldId id="896" r:id="rId19"/>
    <p:sldId id="898" r:id="rId20"/>
    <p:sldId id="899" r:id="rId21"/>
    <p:sldId id="969" r:id="rId22"/>
    <p:sldId id="902" r:id="rId23"/>
    <p:sldId id="904" r:id="rId24"/>
    <p:sldId id="905" r:id="rId25"/>
    <p:sldId id="907" r:id="rId26"/>
    <p:sldId id="909" r:id="rId27"/>
    <p:sldId id="911" r:id="rId28"/>
    <p:sldId id="912" r:id="rId29"/>
    <p:sldId id="913" r:id="rId30"/>
    <p:sldId id="916" r:id="rId31"/>
    <p:sldId id="919" r:id="rId32"/>
    <p:sldId id="922" r:id="rId33"/>
    <p:sldId id="926" r:id="rId34"/>
    <p:sldId id="927" r:id="rId35"/>
    <p:sldId id="928" r:id="rId36"/>
    <p:sldId id="933" r:id="rId37"/>
    <p:sldId id="937" r:id="rId38"/>
    <p:sldId id="942" r:id="rId39"/>
    <p:sldId id="943" r:id="rId40"/>
    <p:sldId id="955" r:id="rId41"/>
    <p:sldId id="956" r:id="rId42"/>
    <p:sldId id="957" r:id="rId43"/>
    <p:sldId id="975" r:id="rId44"/>
    <p:sldId id="976" r:id="rId45"/>
    <p:sldId id="977" r:id="rId46"/>
    <p:sldId id="974" r:id="rId47"/>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elia Bartusiak" initials="AB" lastIdx="20" clrIdx="0">
    <p:extLst>
      <p:ext uri="{19B8F6BF-5375-455C-9EA6-DF929625EA0E}">
        <p15:presenceInfo xmlns:p15="http://schemas.microsoft.com/office/powerpoint/2012/main" userId="Amelia Bartusiak" providerId="None"/>
      </p:ext>
    </p:extLst>
  </p:cmAuthor>
  <p:cmAuthor id="2" name="Martyna Gajdera" initials="MG" lastIdx="11" clrIdx="1">
    <p:extLst>
      <p:ext uri="{19B8F6BF-5375-455C-9EA6-DF929625EA0E}">
        <p15:presenceInfo xmlns:p15="http://schemas.microsoft.com/office/powerpoint/2012/main" userId="Martyna Gajdera" providerId="None"/>
      </p:ext>
    </p:extLst>
  </p:cmAuthor>
  <p:cmAuthor id="3" name="Anna Fijas" initials="AF" lastIdx="56" clrIdx="2">
    <p:extLst>
      <p:ext uri="{19B8F6BF-5375-455C-9EA6-DF929625EA0E}">
        <p15:presenceInfo xmlns:p15="http://schemas.microsoft.com/office/powerpoint/2012/main" userId="S::anna.fijas@energiecites.onmicrosoft.com::4159fd8e-2e6e-400a-ae15-22764a8ccf08" providerId="AD"/>
      </p:ext>
    </p:extLst>
  </p:cmAuthor>
  <p:cmAuthor id="4" name="Iwona Korohoda" initials="IK" lastIdx="1" clrIdx="3">
    <p:extLst>
      <p:ext uri="{19B8F6BF-5375-455C-9EA6-DF929625EA0E}">
        <p15:presenceInfo xmlns:p15="http://schemas.microsoft.com/office/powerpoint/2012/main" userId="S-1-5-21-38687178-4088711796-487316968-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DB256C"/>
    <a:srgbClr val="ED4D24"/>
    <a:srgbClr val="FFFFFF"/>
    <a:srgbClr val="2D62AE"/>
    <a:srgbClr val="33A5CC"/>
    <a:srgbClr val="EABB22"/>
    <a:srgbClr val="C65131"/>
    <a:srgbClr val="0289AE"/>
    <a:srgbClr val="62A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034" autoAdjust="0"/>
    <p:restoredTop sz="94638"/>
  </p:normalViewPr>
  <p:slideViewPr>
    <p:cSldViewPr snapToGrid="0" snapToObjects="1">
      <p:cViewPr varScale="1">
        <p:scale>
          <a:sx n="74" d="100"/>
          <a:sy n="74" d="100"/>
        </p:scale>
        <p:origin x="3684" y="78"/>
      </p:cViewPr>
      <p:guideLst>
        <p:guide orient="horz" pos="3343"/>
        <p:guide pos="2358"/>
      </p:guideLst>
    </p:cSldViewPr>
  </p:slideViewPr>
  <p:notesTextViewPr>
    <p:cViewPr>
      <p:scale>
        <a:sx n="1" d="1"/>
        <a:sy n="1" d="1"/>
      </p:scale>
      <p:origin x="0" y="0"/>
    </p:cViewPr>
  </p:notesTextViewPr>
  <p:sorterViewPr>
    <p:cViewPr varScale="1">
      <p:scale>
        <a:sx n="64" d="100"/>
        <a:sy n="64"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yna Gajdera" userId="1d9b325e-41c7-4035-b0dc-632d14f2d389" providerId="ADAL" clId="{0EC3DFFE-0D9D-4239-B069-0C06D8DA7509}"/>
    <pc:docChg chg="undo modSld">
      <pc:chgData name="Martyna Gajdera" userId="1d9b325e-41c7-4035-b0dc-632d14f2d389" providerId="ADAL" clId="{0EC3DFFE-0D9D-4239-B069-0C06D8DA7509}" dt="2026-02-03T09:02:15.773" v="133" actId="14100"/>
      <pc:docMkLst>
        <pc:docMk/>
      </pc:docMkLst>
      <pc:sldChg chg="modSp">
        <pc:chgData name="Martyna Gajdera" userId="1d9b325e-41c7-4035-b0dc-632d14f2d389" providerId="ADAL" clId="{0EC3DFFE-0D9D-4239-B069-0C06D8DA7509}" dt="2026-02-03T07:59:52.034" v="101" actId="1076"/>
        <pc:sldMkLst>
          <pc:docMk/>
          <pc:sldMk cId="236946591" sldId="878"/>
        </pc:sldMkLst>
        <pc:spChg chg="mod">
          <ac:chgData name="Martyna Gajdera" userId="1d9b325e-41c7-4035-b0dc-632d14f2d389" providerId="ADAL" clId="{0EC3DFFE-0D9D-4239-B069-0C06D8DA7509}" dt="2026-02-03T07:59:52.034" v="101" actId="1076"/>
          <ac:spMkLst>
            <pc:docMk/>
            <pc:sldMk cId="236946591" sldId="878"/>
            <ac:spMk id="121" creationId="{9CDA42E6-99C6-F919-19F4-BBD978C6B443}"/>
          </ac:spMkLst>
        </pc:spChg>
      </pc:sldChg>
      <pc:sldChg chg="modSp">
        <pc:chgData name="Martyna Gajdera" userId="1d9b325e-41c7-4035-b0dc-632d14f2d389" providerId="ADAL" clId="{0EC3DFFE-0D9D-4239-B069-0C06D8DA7509}" dt="2026-02-03T08:11:33.987" v="118" actId="207"/>
        <pc:sldMkLst>
          <pc:docMk/>
          <pc:sldMk cId="1787318024" sldId="887"/>
        </pc:sldMkLst>
        <pc:spChg chg="mod">
          <ac:chgData name="Martyna Gajdera" userId="1d9b325e-41c7-4035-b0dc-632d14f2d389" providerId="ADAL" clId="{0EC3DFFE-0D9D-4239-B069-0C06D8DA7509}" dt="2026-02-03T08:11:33.987" v="118" actId="207"/>
          <ac:spMkLst>
            <pc:docMk/>
            <pc:sldMk cId="1787318024" sldId="887"/>
            <ac:spMk id="11" creationId="{39F68B81-35CE-6F4C-BD20-02C8A8A0F8FC}"/>
          </ac:spMkLst>
        </pc:spChg>
      </pc:sldChg>
      <pc:sldChg chg="modSp">
        <pc:chgData name="Martyna Gajdera" userId="1d9b325e-41c7-4035-b0dc-632d14f2d389" providerId="ADAL" clId="{0EC3DFFE-0D9D-4239-B069-0C06D8DA7509}" dt="2026-02-03T08:42:45.429" v="129" actId="108"/>
        <pc:sldMkLst>
          <pc:docMk/>
          <pc:sldMk cId="3319616702" sldId="888"/>
        </pc:sldMkLst>
        <pc:spChg chg="mod">
          <ac:chgData name="Martyna Gajdera" userId="1d9b325e-41c7-4035-b0dc-632d14f2d389" providerId="ADAL" clId="{0EC3DFFE-0D9D-4239-B069-0C06D8DA7509}" dt="2026-02-03T08:42:45.429" v="129" actId="108"/>
          <ac:spMkLst>
            <pc:docMk/>
            <pc:sldMk cId="3319616702" sldId="888"/>
            <ac:spMk id="11" creationId="{1028F836-91AA-48D9-041C-2515DFE0031F}"/>
          </ac:spMkLst>
        </pc:spChg>
      </pc:sldChg>
      <pc:sldChg chg="modSp">
        <pc:chgData name="Martyna Gajdera" userId="1d9b325e-41c7-4035-b0dc-632d14f2d389" providerId="ADAL" clId="{0EC3DFFE-0D9D-4239-B069-0C06D8DA7509}" dt="2026-02-03T07:15:09.624" v="1" actId="20577"/>
        <pc:sldMkLst>
          <pc:docMk/>
          <pc:sldMk cId="3001678055" sldId="895"/>
        </pc:sldMkLst>
        <pc:spChg chg="mod">
          <ac:chgData name="Martyna Gajdera" userId="1d9b325e-41c7-4035-b0dc-632d14f2d389" providerId="ADAL" clId="{0EC3DFFE-0D9D-4239-B069-0C06D8DA7509}" dt="2026-02-03T07:15:09.624" v="1" actId="20577"/>
          <ac:spMkLst>
            <pc:docMk/>
            <pc:sldMk cId="3001678055" sldId="895"/>
            <ac:spMk id="34" creationId="{57746A1F-3426-4011-B7F2-292E902D7BAE}"/>
          </ac:spMkLst>
        </pc:spChg>
      </pc:sldChg>
      <pc:sldChg chg="modSp">
        <pc:chgData name="Martyna Gajdera" userId="1d9b325e-41c7-4035-b0dc-632d14f2d389" providerId="ADAL" clId="{0EC3DFFE-0D9D-4239-B069-0C06D8DA7509}" dt="2026-02-03T07:19:49.309" v="3" actId="13926"/>
        <pc:sldMkLst>
          <pc:docMk/>
          <pc:sldMk cId="2664714865" sldId="896"/>
        </pc:sldMkLst>
        <pc:spChg chg="mod">
          <ac:chgData name="Martyna Gajdera" userId="1d9b325e-41c7-4035-b0dc-632d14f2d389" providerId="ADAL" clId="{0EC3DFFE-0D9D-4239-B069-0C06D8DA7509}" dt="2026-02-03T07:19:14.261" v="2" actId="13926"/>
          <ac:spMkLst>
            <pc:docMk/>
            <pc:sldMk cId="2664714865" sldId="896"/>
            <ac:spMk id="50" creationId="{C04F8243-21AA-4F08-B467-EB0C9C97037A}"/>
          </ac:spMkLst>
        </pc:spChg>
        <pc:spChg chg="mod">
          <ac:chgData name="Martyna Gajdera" userId="1d9b325e-41c7-4035-b0dc-632d14f2d389" providerId="ADAL" clId="{0EC3DFFE-0D9D-4239-B069-0C06D8DA7509}" dt="2026-02-03T07:19:49.309" v="3" actId="13926"/>
          <ac:spMkLst>
            <pc:docMk/>
            <pc:sldMk cId="2664714865" sldId="896"/>
            <ac:spMk id="59" creationId="{E739A12E-0C7C-4831-9524-2B64DB94A7BF}"/>
          </ac:spMkLst>
        </pc:spChg>
      </pc:sldChg>
      <pc:sldChg chg="modSp">
        <pc:chgData name="Martyna Gajdera" userId="1d9b325e-41c7-4035-b0dc-632d14f2d389" providerId="ADAL" clId="{0EC3DFFE-0D9D-4239-B069-0C06D8DA7509}" dt="2026-02-03T07:22:32.685" v="6" actId="13926"/>
        <pc:sldMkLst>
          <pc:docMk/>
          <pc:sldMk cId="3296994508" sldId="898"/>
        </pc:sldMkLst>
        <pc:spChg chg="mod">
          <ac:chgData name="Martyna Gajdera" userId="1d9b325e-41c7-4035-b0dc-632d14f2d389" providerId="ADAL" clId="{0EC3DFFE-0D9D-4239-B069-0C06D8DA7509}" dt="2026-02-03T07:22:32.685" v="6" actId="13926"/>
          <ac:spMkLst>
            <pc:docMk/>
            <pc:sldMk cId="3296994508" sldId="898"/>
            <ac:spMk id="87" creationId="{84B10BE0-16EF-4C0A-955B-C7B9F1A8118C}"/>
          </ac:spMkLst>
        </pc:spChg>
      </pc:sldChg>
      <pc:sldChg chg="modSp">
        <pc:chgData name="Martyna Gajdera" userId="1d9b325e-41c7-4035-b0dc-632d14f2d389" providerId="ADAL" clId="{0EC3DFFE-0D9D-4239-B069-0C06D8DA7509}" dt="2026-02-03T07:29:04.136" v="13" actId="13926"/>
        <pc:sldMkLst>
          <pc:docMk/>
          <pc:sldMk cId="2840255259" sldId="899"/>
        </pc:sldMkLst>
        <pc:spChg chg="mod">
          <ac:chgData name="Martyna Gajdera" userId="1d9b325e-41c7-4035-b0dc-632d14f2d389" providerId="ADAL" clId="{0EC3DFFE-0D9D-4239-B069-0C06D8DA7509}" dt="2026-02-03T07:29:04.136" v="13" actId="13926"/>
          <ac:spMkLst>
            <pc:docMk/>
            <pc:sldMk cId="2840255259" sldId="899"/>
            <ac:spMk id="27" creationId="{4AE778D5-C493-112A-7F4A-57C088F4C9EB}"/>
          </ac:spMkLst>
        </pc:spChg>
      </pc:sldChg>
      <pc:sldChg chg="modSp">
        <pc:chgData name="Martyna Gajdera" userId="1d9b325e-41c7-4035-b0dc-632d14f2d389" providerId="ADAL" clId="{0EC3DFFE-0D9D-4239-B069-0C06D8DA7509}" dt="2026-02-03T09:01:36.555" v="130" actId="207"/>
        <pc:sldMkLst>
          <pc:docMk/>
          <pc:sldMk cId="2308759200" sldId="902"/>
        </pc:sldMkLst>
        <pc:spChg chg="mod">
          <ac:chgData name="Martyna Gajdera" userId="1d9b325e-41c7-4035-b0dc-632d14f2d389" providerId="ADAL" clId="{0EC3DFFE-0D9D-4239-B069-0C06D8DA7509}" dt="2026-02-03T09:01:36.555" v="130" actId="207"/>
          <ac:spMkLst>
            <pc:docMk/>
            <pc:sldMk cId="2308759200" sldId="902"/>
            <ac:spMk id="37" creationId="{A6FE60A5-5FE8-4F60-B526-BB3BB4ABDDB2}"/>
          </ac:spMkLst>
        </pc:spChg>
      </pc:sldChg>
      <pc:sldChg chg="modSp">
        <pc:chgData name="Martyna Gajdera" userId="1d9b325e-41c7-4035-b0dc-632d14f2d389" providerId="ADAL" clId="{0EC3DFFE-0D9D-4239-B069-0C06D8DA7509}" dt="2026-02-03T09:01:53.424" v="132" actId="207"/>
        <pc:sldMkLst>
          <pc:docMk/>
          <pc:sldMk cId="787586046" sldId="907"/>
        </pc:sldMkLst>
        <pc:spChg chg="mod">
          <ac:chgData name="Martyna Gajdera" userId="1d9b325e-41c7-4035-b0dc-632d14f2d389" providerId="ADAL" clId="{0EC3DFFE-0D9D-4239-B069-0C06D8DA7509}" dt="2026-02-03T09:01:53.424" v="132" actId="207"/>
          <ac:spMkLst>
            <pc:docMk/>
            <pc:sldMk cId="787586046" sldId="907"/>
            <ac:spMk id="26" creationId="{0151488F-E112-CFAD-C27C-D9BA1233EDF3}"/>
          </ac:spMkLst>
        </pc:spChg>
        <pc:spChg chg="mod">
          <ac:chgData name="Martyna Gajdera" userId="1d9b325e-41c7-4035-b0dc-632d14f2d389" providerId="ADAL" clId="{0EC3DFFE-0D9D-4239-B069-0C06D8DA7509}" dt="2026-02-03T09:01:47.511" v="131" actId="207"/>
          <ac:spMkLst>
            <pc:docMk/>
            <pc:sldMk cId="787586046" sldId="907"/>
            <ac:spMk id="49" creationId="{D3D45874-6F40-4A3E-B08B-A2DAA290380C}"/>
          </ac:spMkLst>
        </pc:spChg>
      </pc:sldChg>
      <pc:sldChg chg="modSp">
        <pc:chgData name="Martyna Gajdera" userId="1d9b325e-41c7-4035-b0dc-632d14f2d389" providerId="ADAL" clId="{0EC3DFFE-0D9D-4239-B069-0C06D8DA7509}" dt="2026-02-03T07:43:11.390" v="92" actId="1076"/>
        <pc:sldMkLst>
          <pc:docMk/>
          <pc:sldMk cId="2801823392" sldId="912"/>
        </pc:sldMkLst>
        <pc:spChg chg="mod">
          <ac:chgData name="Martyna Gajdera" userId="1d9b325e-41c7-4035-b0dc-632d14f2d389" providerId="ADAL" clId="{0EC3DFFE-0D9D-4239-B069-0C06D8DA7509}" dt="2026-02-03T07:43:11.390" v="92" actId="1076"/>
          <ac:spMkLst>
            <pc:docMk/>
            <pc:sldMk cId="2801823392" sldId="912"/>
            <ac:spMk id="25" creationId="{67B436AA-C779-309A-1DAA-84F1844FB423}"/>
          </ac:spMkLst>
        </pc:spChg>
      </pc:sldChg>
      <pc:sldChg chg="modSp">
        <pc:chgData name="Martyna Gajdera" userId="1d9b325e-41c7-4035-b0dc-632d14f2d389" providerId="ADAL" clId="{0EC3DFFE-0D9D-4239-B069-0C06D8DA7509}" dt="2026-02-03T08:39:31.057" v="128" actId="1076"/>
        <pc:sldMkLst>
          <pc:docMk/>
          <pc:sldMk cId="3854785730" sldId="926"/>
        </pc:sldMkLst>
        <pc:spChg chg="mod">
          <ac:chgData name="Martyna Gajdera" userId="1d9b325e-41c7-4035-b0dc-632d14f2d389" providerId="ADAL" clId="{0EC3DFFE-0D9D-4239-B069-0C06D8DA7509}" dt="2026-02-03T08:39:31.057" v="128" actId="1076"/>
          <ac:spMkLst>
            <pc:docMk/>
            <pc:sldMk cId="3854785730" sldId="926"/>
            <ac:spMk id="36" creationId="{D256B02F-7DEA-46FB-8ECE-D5CBECCE8AD4}"/>
          </ac:spMkLst>
        </pc:spChg>
      </pc:sldChg>
      <pc:sldChg chg="modSp">
        <pc:chgData name="Martyna Gajdera" userId="1d9b325e-41c7-4035-b0dc-632d14f2d389" providerId="ADAL" clId="{0EC3DFFE-0D9D-4239-B069-0C06D8DA7509}" dt="2026-02-03T08:07:06.626" v="117" actId="207"/>
        <pc:sldMkLst>
          <pc:docMk/>
          <pc:sldMk cId="1375118736" sldId="927"/>
        </pc:sldMkLst>
        <pc:spChg chg="mod">
          <ac:chgData name="Martyna Gajdera" userId="1d9b325e-41c7-4035-b0dc-632d14f2d389" providerId="ADAL" clId="{0EC3DFFE-0D9D-4239-B069-0C06D8DA7509}" dt="2026-02-03T08:07:06.626" v="117" actId="207"/>
          <ac:spMkLst>
            <pc:docMk/>
            <pc:sldMk cId="1375118736" sldId="927"/>
            <ac:spMk id="11" creationId="{D69AE129-F9ED-5C6A-7A9E-CDE883BF8A7D}"/>
          </ac:spMkLst>
        </pc:spChg>
      </pc:sldChg>
      <pc:sldChg chg="modSp">
        <pc:chgData name="Martyna Gajdera" userId="1d9b325e-41c7-4035-b0dc-632d14f2d389" providerId="ADAL" clId="{0EC3DFFE-0D9D-4239-B069-0C06D8DA7509}" dt="2026-02-03T09:02:15.773" v="133" actId="14100"/>
        <pc:sldMkLst>
          <pc:docMk/>
          <pc:sldMk cId="4125313108" sldId="937"/>
        </pc:sldMkLst>
        <pc:cxnChg chg="mod">
          <ac:chgData name="Martyna Gajdera" userId="1d9b325e-41c7-4035-b0dc-632d14f2d389" providerId="ADAL" clId="{0EC3DFFE-0D9D-4239-B069-0C06D8DA7509}" dt="2026-02-03T09:02:15.773" v="133" actId="14100"/>
          <ac:cxnSpMkLst>
            <pc:docMk/>
            <pc:sldMk cId="4125313108" sldId="937"/>
            <ac:cxnSpMk id="23" creationId="{CC589C48-4E62-5065-FFB3-09C0278A94AD}"/>
          </ac:cxnSpMkLst>
        </pc:cxnChg>
      </pc:sldChg>
      <pc:sldChg chg="modSp">
        <pc:chgData name="Martyna Gajdera" userId="1d9b325e-41c7-4035-b0dc-632d14f2d389" providerId="ADAL" clId="{0EC3DFFE-0D9D-4239-B069-0C06D8DA7509}" dt="2026-02-03T08:00:18.048" v="113" actId="20577"/>
        <pc:sldMkLst>
          <pc:docMk/>
          <pc:sldMk cId="2743571318" sldId="957"/>
        </pc:sldMkLst>
        <pc:spChg chg="mod">
          <ac:chgData name="Martyna Gajdera" userId="1d9b325e-41c7-4035-b0dc-632d14f2d389" providerId="ADAL" clId="{0EC3DFFE-0D9D-4239-B069-0C06D8DA7509}" dt="2026-02-03T07:52:16.143" v="96" actId="20577"/>
          <ac:spMkLst>
            <pc:docMk/>
            <pc:sldMk cId="2743571318" sldId="957"/>
            <ac:spMk id="22" creationId="{E0A69F21-5AE0-30B2-8307-737B63B2603B}"/>
          </ac:spMkLst>
        </pc:spChg>
        <pc:spChg chg="mod">
          <ac:chgData name="Martyna Gajdera" userId="1d9b325e-41c7-4035-b0dc-632d14f2d389" providerId="ADAL" clId="{0EC3DFFE-0D9D-4239-B069-0C06D8DA7509}" dt="2026-02-03T08:00:18.048" v="113" actId="20577"/>
          <ac:spMkLst>
            <pc:docMk/>
            <pc:sldMk cId="2743571318" sldId="957"/>
            <ac:spMk id="44" creationId="{03C63DBD-A76B-1BDE-6D80-F0FD73108414}"/>
          </ac:spMkLst>
        </pc:spChg>
      </pc:sldChg>
      <pc:sldChg chg="modSp">
        <pc:chgData name="Martyna Gajdera" userId="1d9b325e-41c7-4035-b0dc-632d14f2d389" providerId="ADAL" clId="{0EC3DFFE-0D9D-4239-B069-0C06D8DA7509}" dt="2026-02-03T08:36:02.119" v="123" actId="108"/>
        <pc:sldMkLst>
          <pc:docMk/>
          <pc:sldMk cId="3735141495" sldId="975"/>
        </pc:sldMkLst>
        <pc:spChg chg="mod">
          <ac:chgData name="Martyna Gajdera" userId="1d9b325e-41c7-4035-b0dc-632d14f2d389" providerId="ADAL" clId="{0EC3DFFE-0D9D-4239-B069-0C06D8DA7509}" dt="2026-02-03T07:32:15.120" v="40" actId="1035"/>
          <ac:spMkLst>
            <pc:docMk/>
            <pc:sldMk cId="3735141495" sldId="975"/>
            <ac:spMk id="3" creationId="{A0615117-7CFE-DA74-F06E-B7F97741EF56}"/>
          </ac:spMkLst>
        </pc:spChg>
        <pc:spChg chg="mod">
          <ac:chgData name="Martyna Gajdera" userId="1d9b325e-41c7-4035-b0dc-632d14f2d389" providerId="ADAL" clId="{0EC3DFFE-0D9D-4239-B069-0C06D8DA7509}" dt="2026-02-03T08:36:02.119" v="123" actId="108"/>
          <ac:spMkLst>
            <pc:docMk/>
            <pc:sldMk cId="3735141495" sldId="975"/>
            <ac:spMk id="4" creationId="{91AA5EC3-6FE7-C282-5A83-2B9E6BEA69A8}"/>
          </ac:spMkLst>
        </pc:spChg>
        <pc:spChg chg="mod">
          <ac:chgData name="Martyna Gajdera" userId="1d9b325e-41c7-4035-b0dc-632d14f2d389" providerId="ADAL" clId="{0EC3DFFE-0D9D-4239-B069-0C06D8DA7509}" dt="2026-02-03T07:32:58.763" v="61" actId="1035"/>
          <ac:spMkLst>
            <pc:docMk/>
            <pc:sldMk cId="3735141495" sldId="975"/>
            <ac:spMk id="7" creationId="{3BF4B8F7-2B9B-BC17-CC8E-8F5587460501}"/>
          </ac:spMkLst>
        </pc:spChg>
        <pc:spChg chg="mod">
          <ac:chgData name="Martyna Gajdera" userId="1d9b325e-41c7-4035-b0dc-632d14f2d389" providerId="ADAL" clId="{0EC3DFFE-0D9D-4239-B069-0C06D8DA7509}" dt="2026-02-03T08:35:50.507" v="122" actId="9"/>
          <ac:spMkLst>
            <pc:docMk/>
            <pc:sldMk cId="3735141495" sldId="975"/>
            <ac:spMk id="22" creationId="{9F54224A-EFC3-7A8F-02A4-99A0C4AA41A8}"/>
          </ac:spMkLst>
        </pc:spChg>
        <pc:cxnChg chg="mod">
          <ac:chgData name="Martyna Gajdera" userId="1d9b325e-41c7-4035-b0dc-632d14f2d389" providerId="ADAL" clId="{0EC3DFFE-0D9D-4239-B069-0C06D8DA7509}" dt="2026-02-03T07:32:58.763" v="61" actId="1035"/>
          <ac:cxnSpMkLst>
            <pc:docMk/>
            <pc:sldMk cId="3735141495" sldId="975"/>
            <ac:cxnSpMk id="5" creationId="{6F8AA4C6-18FE-2A4E-CFD5-D7B915E1F9F2}"/>
          </ac:cxnSpMkLst>
        </pc:cxnChg>
        <pc:cxnChg chg="mod">
          <ac:chgData name="Martyna Gajdera" userId="1d9b325e-41c7-4035-b0dc-632d14f2d389" providerId="ADAL" clId="{0EC3DFFE-0D9D-4239-B069-0C06D8DA7509}" dt="2026-02-03T07:33:04.747" v="63" actId="14100"/>
          <ac:cxnSpMkLst>
            <pc:docMk/>
            <pc:sldMk cId="3735141495" sldId="975"/>
            <ac:cxnSpMk id="6" creationId="{CBE319E8-55C3-EAC1-0CCD-E7743482B28E}"/>
          </ac:cxnSpMkLst>
        </pc:cxnChg>
        <pc:cxnChg chg="mod">
          <ac:chgData name="Martyna Gajdera" userId="1d9b325e-41c7-4035-b0dc-632d14f2d389" providerId="ADAL" clId="{0EC3DFFE-0D9D-4239-B069-0C06D8DA7509}" dt="2026-02-03T07:32:45.439" v="50" actId="14100"/>
          <ac:cxnSpMkLst>
            <pc:docMk/>
            <pc:sldMk cId="3735141495" sldId="975"/>
            <ac:cxnSpMk id="24" creationId="{A5EA9469-F523-26B8-E703-466EA791DAC3}"/>
          </ac:cxnSpMkLst>
        </pc:cxnChg>
        <pc:cxnChg chg="mod">
          <ac:chgData name="Martyna Gajdera" userId="1d9b325e-41c7-4035-b0dc-632d14f2d389" providerId="ADAL" clId="{0EC3DFFE-0D9D-4239-B069-0C06D8DA7509}" dt="2026-02-03T07:32:15.120" v="40" actId="1035"/>
          <ac:cxnSpMkLst>
            <pc:docMk/>
            <pc:sldMk cId="3735141495" sldId="975"/>
            <ac:cxnSpMk id="26" creationId="{C424CB66-4E61-DD20-B2AE-CD2F6B2E8C01}"/>
          </ac:cxnSpMkLst>
        </pc:cxnChg>
      </pc:sldChg>
      <pc:sldChg chg="modSp">
        <pc:chgData name="Martyna Gajdera" userId="1d9b325e-41c7-4035-b0dc-632d14f2d389" providerId="ADAL" clId="{0EC3DFFE-0D9D-4239-B069-0C06D8DA7509}" dt="2026-02-03T08:36:14.223" v="124" actId="1076"/>
        <pc:sldMkLst>
          <pc:docMk/>
          <pc:sldMk cId="2096095052" sldId="976"/>
        </pc:sldMkLst>
        <pc:spChg chg="mod">
          <ac:chgData name="Martyna Gajdera" userId="1d9b325e-41c7-4035-b0dc-632d14f2d389" providerId="ADAL" clId="{0EC3DFFE-0D9D-4239-B069-0C06D8DA7509}" dt="2026-02-03T08:36:14.223" v="124" actId="1076"/>
          <ac:spMkLst>
            <pc:docMk/>
            <pc:sldMk cId="2096095052" sldId="976"/>
            <ac:spMk id="28" creationId="{EAFB4BE3-3569-408C-AEB3-8BEA5F59C439}"/>
          </ac:spMkLst>
        </pc:spChg>
      </pc:sldChg>
      <pc:sldChg chg="modSp">
        <pc:chgData name="Martyna Gajdera" userId="1d9b325e-41c7-4035-b0dc-632d14f2d389" providerId="ADAL" clId="{0EC3DFFE-0D9D-4239-B069-0C06D8DA7509}" dt="2026-02-03T07:30:24.607" v="23" actId="20577"/>
        <pc:sldMkLst>
          <pc:docMk/>
          <pc:sldMk cId="2465334697" sldId="977"/>
        </pc:sldMkLst>
        <pc:spChg chg="mod">
          <ac:chgData name="Martyna Gajdera" userId="1d9b325e-41c7-4035-b0dc-632d14f2d389" providerId="ADAL" clId="{0EC3DFFE-0D9D-4239-B069-0C06D8DA7509}" dt="2026-02-03T07:30:24.607" v="23" actId="20577"/>
          <ac:spMkLst>
            <pc:docMk/>
            <pc:sldMk cId="2465334697" sldId="977"/>
            <ac:spMk id="12" creationId="{7D44F5EA-1C9A-231D-2C76-04A2EFA089B8}"/>
          </ac:spMkLst>
        </pc:spChg>
        <pc:spChg chg="mod">
          <ac:chgData name="Martyna Gajdera" userId="1d9b325e-41c7-4035-b0dc-632d14f2d389" providerId="ADAL" clId="{0EC3DFFE-0D9D-4239-B069-0C06D8DA7509}" dt="2026-02-03T07:30:08.988" v="21" actId="20577"/>
          <ac:spMkLst>
            <pc:docMk/>
            <pc:sldMk cId="2465334697" sldId="977"/>
            <ac:spMk id="19" creationId="{75EBC846-E962-B9D0-ACA5-C3470BB4B1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2/3/2026</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2/3/2026</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 name="Text Placeholder 32">
            <a:extLst>
              <a:ext uri="{FF2B5EF4-FFF2-40B4-BE49-F238E27FC236}">
                <a16:creationId xmlns:a16="http://schemas.microsoft.com/office/drawing/2014/main" id="{46DBEEED-4C11-5C2E-4609-AA44F65E9A0D}"/>
              </a:ext>
            </a:extLst>
          </p:cNvPr>
          <p:cNvSpPr>
            <a:spLocks noGrp="1"/>
          </p:cNvSpPr>
          <p:nvPr>
            <p:ph type="body" sz="quarter" idx="30" hasCustomPrompt="1"/>
          </p:nvPr>
        </p:nvSpPr>
        <p:spPr>
          <a:xfrm>
            <a:off x="559612" y="712890"/>
            <a:ext cx="6440449" cy="1204857"/>
          </a:xfrm>
          <a:prstGeom prst="rect">
            <a:avLst/>
          </a:prstGeom>
        </p:spPr>
        <p:txBody>
          <a:bodyPr>
            <a:noAutofit/>
          </a:bodyPr>
          <a:lstStyle>
            <a:lvl1pPr marL="0" indent="0" algn="l">
              <a:buNone/>
              <a:defRPr sz="2200" b="1"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356956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elcome/Intro Slide">
    <p:spTree>
      <p:nvGrpSpPr>
        <p:cNvPr id="1" name=""/>
        <p:cNvGrpSpPr/>
        <p:nvPr/>
      </p:nvGrpSpPr>
      <p:grpSpPr>
        <a:xfrm>
          <a:off x="0" y="0"/>
          <a:ext cx="0" cy="0"/>
          <a:chOff x="0" y="0"/>
          <a:chExt cx="0" cy="0"/>
        </a:xfrm>
      </p:grpSpPr>
      <p:sp>
        <p:nvSpPr>
          <p:cNvPr id="4" name="Text Placeholder 32">
            <a:extLst>
              <a:ext uri="{FF2B5EF4-FFF2-40B4-BE49-F238E27FC236}">
                <a16:creationId xmlns:a16="http://schemas.microsoft.com/office/drawing/2014/main" id="{88A398E3-C3A1-0609-6648-793878DC77DC}"/>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6" name="Text Placeholder 32">
            <a:extLst>
              <a:ext uri="{FF2B5EF4-FFF2-40B4-BE49-F238E27FC236}">
                <a16:creationId xmlns:a16="http://schemas.microsoft.com/office/drawing/2014/main" id="{BD6D67D4-51CB-2E01-0282-E491B944092B}"/>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7" name="Text Placeholder 32">
            <a:extLst>
              <a:ext uri="{FF2B5EF4-FFF2-40B4-BE49-F238E27FC236}">
                <a16:creationId xmlns:a16="http://schemas.microsoft.com/office/drawing/2014/main" id="{B3D95722-8F21-9E8C-2551-59AEC4CA2187}"/>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E533D290-D36F-C90F-486E-079AB8CE7CD4}"/>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92466936"/>
      </p:ext>
    </p:extLst>
  </p:cSld>
  <p:clrMapOvr>
    <a:masterClrMapping/>
  </p:clrMapOvr>
  <p:extLst>
    <p:ext uri="{DCECCB84-F9BA-43D5-87BE-67443E8EF086}">
      <p15:sldGuideLst xmlns:p15="http://schemas.microsoft.com/office/powerpoint/2012/main">
        <p15:guide id="1" pos="294">
          <p15:clr>
            <a:srgbClr val="FBAE40"/>
          </p15:clr>
        </p15:guide>
        <p15:guide id="2" pos="44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73326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9E3108-6525-22B2-AB15-ED302ED9BECF}"/>
              </a:ext>
            </a:extLst>
          </p:cNvPr>
          <p:cNvSpPr/>
          <p:nvPr userDrawn="1"/>
        </p:nvSpPr>
        <p:spPr>
          <a:xfrm>
            <a:off x="2214999" y="10336185"/>
            <a:ext cx="4866467" cy="184666"/>
          </a:xfrm>
          <a:prstGeom prst="rect">
            <a:avLst/>
          </a:prstGeom>
        </p:spPr>
        <p:txBody>
          <a:bodyPr wrap="square">
            <a:spAutoFit/>
          </a:bodyPr>
          <a:lstStyle/>
          <a:p>
            <a:pPr lvl="0" algn="r"/>
            <a:r>
              <a:rPr lang="en-GB" sz="600" spc="0" dirty="0">
                <a:solidFill>
                  <a:srgbClr val="404040"/>
                </a:solidFill>
                <a:latin typeface="Calibri" panose="020F0502020204030204" pitchFamily="34" charset="0"/>
                <a:cs typeface="Calibri" panose="020F0502020204030204" pitchFamily="34" charset="0"/>
              </a:rPr>
              <a:t>Sustainable Skills for Heating and Cooling Professionals</a:t>
            </a:r>
          </a:p>
        </p:txBody>
      </p:sp>
      <p:cxnSp>
        <p:nvCxnSpPr>
          <p:cNvPr id="4" name="Straight Connector 3">
            <a:extLst>
              <a:ext uri="{FF2B5EF4-FFF2-40B4-BE49-F238E27FC236}">
                <a16:creationId xmlns:a16="http://schemas.microsoft.com/office/drawing/2014/main" id="{2FD721EA-87CD-5A06-A4AA-BBD8FE19D3A9}"/>
              </a:ext>
            </a:extLst>
          </p:cNvPr>
          <p:cNvCxnSpPr>
            <a:cxnSpLocks/>
          </p:cNvCxnSpPr>
          <p:nvPr userDrawn="1"/>
        </p:nvCxnSpPr>
        <p:spPr>
          <a:xfrm rot="5400000" flipH="1">
            <a:off x="6956842" y="10432893"/>
            <a:ext cx="224149" cy="0"/>
          </a:xfrm>
          <a:prstGeom prst="line">
            <a:avLst/>
          </a:prstGeom>
          <a:noFill/>
          <a:ln w="9525" cap="flat">
            <a:solidFill>
              <a:srgbClr val="F37321"/>
            </a:solidFill>
            <a:prstDash val="solid"/>
            <a:miter lim="400000"/>
          </a:ln>
          <a:effectLst/>
          <a:sp3d/>
        </p:spPr>
        <p:style>
          <a:lnRef idx="0">
            <a:scrgbClr r="0" g="0" b="0"/>
          </a:lnRef>
          <a:fillRef idx="0">
            <a:scrgbClr r="0" g="0" b="0"/>
          </a:fillRef>
          <a:effectRef idx="0">
            <a:scrgbClr r="0" g="0" b="0"/>
          </a:effectRef>
          <a:fontRef idx="none"/>
        </p:style>
      </p:cxnSp>
      <p:sp>
        <p:nvSpPr>
          <p:cNvPr id="6" name="Slide Number Placeholder 5">
            <a:extLst>
              <a:ext uri="{FF2B5EF4-FFF2-40B4-BE49-F238E27FC236}">
                <a16:creationId xmlns:a16="http://schemas.microsoft.com/office/drawing/2014/main" id="{B8BFD89D-9FB5-C61C-8858-59CC4FDC7426}"/>
              </a:ext>
            </a:extLst>
          </p:cNvPr>
          <p:cNvSpPr txBox="1">
            <a:spLocks/>
          </p:cNvSpPr>
          <p:nvPr userDrawn="1"/>
        </p:nvSpPr>
        <p:spPr>
          <a:xfrm>
            <a:off x="7081465" y="10278061"/>
            <a:ext cx="345049" cy="277434"/>
          </a:xfrm>
          <a:prstGeom prst="rect">
            <a:avLst/>
          </a:prstGeom>
        </p:spPr>
        <p:txBody>
          <a:bodyPr vert="horz" lIns="91440" tIns="45720" rIns="91440" bIns="45720" rtlCol="0" anchor="ctr"/>
          <a:lstStyle>
            <a:defPPr>
              <a:defRPr lang="en-US"/>
            </a:defPPr>
            <a:lvl1pPr marL="0" algn="r" defTabSz="457200" rtl="0" eaLnBrk="1" latinLnBrk="0" hangingPunct="1">
              <a:defRPr sz="800" b="0" i="0" kern="120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gesetze-im-internet.de/enwg_2005/__14a.html" TargetMode="External"/><Relationship Id="rId2" Type="http://schemas.openxmlformats.org/officeDocument/2006/relationships/hyperlink" Target="https://www.berginsight.com/smart-electricity-meter-penetration-rate-in-europe-reached-63-percent-at-the-end-of-2024/" TargetMode="External"/><Relationship Id="rId1" Type="http://schemas.openxmlformats.org/officeDocument/2006/relationships/slideLayout" Target="../slideLayouts/slideLayout3.xml"/><Relationship Id="rId5" Type="http://schemas.openxmlformats.org/officeDocument/2006/relationships/hyperlink" Target="https://eudsoentity.eu/news/dso-entity-and-entso-e-submit-joint-methodology-on-flexibility-needs-assessment/" TargetMode="External"/><Relationship Id="rId4" Type="http://schemas.openxmlformats.org/officeDocument/2006/relationships/hyperlink" Target="https://www.entsoe.eu/tso-dso-flexibility-methodolog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ergy.ec.europa.eu/topics/eus-energy-system/digitalisation-energy-system_en" TargetMode="External"/><Relationship Id="rId2" Type="http://schemas.openxmlformats.org/officeDocument/2006/relationships/hyperlink" Target="https://www.iea-dhc.org/fileadmin/documents/Annex_TS4/IEA_DHC_Annex_TS4_Guidebook_2023.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3.xml"/><Relationship Id="rId7" Type="http://schemas.openxmlformats.org/officeDocument/2006/relationships/slide" Target="slide19.xml"/><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slide" Target="slide18.xml"/><Relationship Id="rId5" Type="http://schemas.openxmlformats.org/officeDocument/2006/relationships/slide" Target="slide17.xml"/><Relationship Id="rId10" Type="http://schemas.openxmlformats.org/officeDocument/2006/relationships/slide" Target="slide23.xml"/><Relationship Id="rId4" Type="http://schemas.openxmlformats.org/officeDocument/2006/relationships/slide" Target="slide16.xml"/><Relationship Id="rId9" Type="http://schemas.openxmlformats.org/officeDocument/2006/relationships/slide" Target="slide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mdpi.com/1996-1073/18/3/645" TargetMode="External"/><Relationship Id="rId2" Type="http://schemas.openxmlformats.org/officeDocument/2006/relationships/hyperlink" Target="https://ec.europa.eu/eurostat/web/products-eurostat-news/w/DDN-20230203-1" TargetMode="External"/><Relationship Id="rId1" Type="http://schemas.openxmlformats.org/officeDocument/2006/relationships/slideLayout" Target="../slideLayouts/slideLayout3.xml"/><Relationship Id="rId4" Type="http://schemas.openxmlformats.org/officeDocument/2006/relationships/hyperlink" Target="https://heatroadmap.eu/wp-content/uploads/2018/11/STRATEGO-WP2-Country-Report-Italy.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ergy.ec.europa.eu/topics/markets-and-consumers/hydrogen-and-decarbonised-gas-market_en" TargetMode="External"/><Relationship Id="rId2" Type="http://schemas.openxmlformats.org/officeDocument/2006/relationships/hyperlink" Target="https://link.springer.com/article/10.1186/s40517-024-00308-3"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reference-global.com/article/10.2478/rtuect-2024-0067" TargetMode="External"/><Relationship Id="rId2" Type="http://schemas.openxmlformats.org/officeDocument/2006/relationships/hyperlink" Target="https://heatpumpingtechnologies.org/iea-global-energy-review-2025-main-takeaways-for-heat-pumps/" TargetMode="External"/><Relationship Id="rId1" Type="http://schemas.openxmlformats.org/officeDocument/2006/relationships/slideLayout" Target="../slideLayouts/slideLayout3.xml"/><Relationship Id="rId4" Type="http://schemas.openxmlformats.org/officeDocument/2006/relationships/hyperlink" Target="https://thechillbrothers.com/smart-home-and-hvac-how-energy-management-is-shaping-future-spendin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nergytransition.org/2024/11/what-is-the-status-of-energy-poverty-in-the-european-union/" TargetMode="External"/><Relationship Id="rId3" Type="http://schemas.openxmlformats.org/officeDocument/2006/relationships/hyperlink" Target="https://energy.ec.europa.eu/topics/energy-efficiency/heat-pumps_en" TargetMode="External"/><Relationship Id="rId7" Type="http://schemas.openxmlformats.org/officeDocument/2006/relationships/hyperlink" Target="https://www.mdpi.com/1996-1073/14/4/858" TargetMode="External"/><Relationship Id="rId2" Type="http://schemas.openxmlformats.org/officeDocument/2006/relationships/hyperlink" Target="https://www.mdpi.com/2075-5309/14/8/2267" TargetMode="External"/><Relationship Id="rId1" Type="http://schemas.openxmlformats.org/officeDocument/2006/relationships/slideLayout" Target="../slideLayouts/slideLayout3.xml"/><Relationship Id="rId6" Type="http://schemas.openxmlformats.org/officeDocument/2006/relationships/hyperlink" Target="https://thechillbrothers.com/smart-home-and-hvac-how-energy-management-is-shaping-future-spending/" TargetMode="External"/><Relationship Id="rId5" Type="http://schemas.openxmlformats.org/officeDocument/2006/relationships/hyperlink" Target="https://www.facilitiesdive.com/news/indoor-air-quality-with-energy-efficiency-possible-facilities-energy-national-building-science/731495/" TargetMode="External"/><Relationship Id="rId10" Type="http://schemas.openxmlformats.org/officeDocument/2006/relationships/hyperlink" Target="https://ec.europa.eu/commission/presscorner/detail/en/ip_20_1835" TargetMode="External"/><Relationship Id="rId4" Type="http://schemas.openxmlformats.org/officeDocument/2006/relationships/hyperlink" Target="https://www.mdpi.com/1996-1073/18/3/645" TargetMode="External"/><Relationship Id="rId9" Type="http://schemas.openxmlformats.org/officeDocument/2006/relationships/hyperlink" Target="https://single-market-economy.ec.europa.eu/industry/sustainability/net-zero-industry-act_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8.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image" Target="../media/image5.png"/><Relationship Id="rId5" Type="http://schemas.openxmlformats.org/officeDocument/2006/relationships/slide" Target="slide24.xml"/><Relationship Id="rId10" Type="http://schemas.openxmlformats.org/officeDocument/2006/relationships/image" Target="../media/image4.png"/><Relationship Id="rId4" Type="http://schemas.openxmlformats.org/officeDocument/2006/relationships/slide" Target="slide4.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25.xml"/><Relationship Id="rId7" Type="http://schemas.openxmlformats.org/officeDocument/2006/relationships/slide" Target="slide28.xml"/><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40.xml"/><Relationship Id="rId9" Type="http://schemas.openxmlformats.org/officeDocument/2006/relationships/slide" Target="slide30.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2.xml"/><Relationship Id="rId7" Type="http://schemas.openxmlformats.org/officeDocument/2006/relationships/slide" Target="slide36.xm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nergy.ec.europa.eu/topics/energy-efficiency/energy-efficiency-targets-directive-and-rules/energy-efficiency-directive_en" TargetMode="External"/><Relationship Id="rId7" Type="http://schemas.openxmlformats.org/officeDocument/2006/relationships/hyperlink" Target="https://eu-mayors.ec.europa.eu/sites/default/files/2024-04/Heating%20and%20Cooling%20Structured%20Summary%20Final.pdf"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commission.europa.eu/topics/energy/repowereu_en" TargetMode="External"/><Relationship Id="rId5" Type="http://schemas.openxmlformats.org/officeDocument/2006/relationships/hyperlink" Target="https://energy.ec.europa.eu/topics/energy-efficiency/energy-performance-buildings/energy-performance-buildings-directive_en" TargetMode="External"/><Relationship Id="rId4" Type="http://schemas.openxmlformats.org/officeDocument/2006/relationships/hyperlink" Target="https://energy.ec.europa.eu/topics/renewable-energy/renewable-energy-directive-targets-and-rules/renewable-energy-directive_e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profile.php?id=61573831844661" TargetMode="External"/><Relationship Id="rId7" Type="http://schemas.openxmlformats.org/officeDocument/2006/relationships/hyperlink" Target="https://repowerregions.eu/"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linkedin.com/company/repower-regions/?viewAsMember=tru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ur-lex.europa.eu/legal-content/EN/TXT/?uri=CELEX%3A32020R085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slide" Target="slide10.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hyperlink" Target="https://energyworld.ro/2025/08/04/europes-energy-system-put-to-the-test-by-record-breaking-temperatures-some-power-plants-shut-down-there-were-major-power-outages" TargetMode="External"/><Relationship Id="rId7" Type="http://schemas.openxmlformats.org/officeDocument/2006/relationships/hyperlink" Target="https://iifiir.org/en/news/renewables-power-26-2-of-eu-heating-and-cooling-sweden-leads-the-way" TargetMode="External"/><Relationship Id="rId2" Type="http://schemas.openxmlformats.org/officeDocument/2006/relationships/hyperlink" Target="https://ec.europa.eu/eurostat/en/web/products-eurostat-news/w/ddn-20250625-2" TargetMode="External"/><Relationship Id="rId1" Type="http://schemas.openxmlformats.org/officeDocument/2006/relationships/slideLayout" Target="../slideLayouts/slideLayout3.xml"/><Relationship Id="rId6" Type="http://schemas.openxmlformats.org/officeDocument/2006/relationships/hyperlink" Target="https://ec.europa.eu/eurostat/web/products-eurostat-news/w/ddn-20250305-1" TargetMode="External"/><Relationship Id="rId5" Type="http://schemas.openxmlformats.org/officeDocument/2006/relationships/hyperlink" Target="https://www.iea.org/commentaries/staying-cool-without-overheating-the-energy-system" TargetMode="External"/><Relationship Id="rId4" Type="http://schemas.openxmlformats.org/officeDocument/2006/relationships/hyperlink" Target="https://ember-energy.org/latest-insights/global-electricity-review-2025/"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ergy.ec.europa.eu/topics/energy-efficiency/energy-performance-buildings/energy-performance-buildings-directive_en" TargetMode="External"/><Relationship Id="rId3" Type="http://schemas.openxmlformats.org/officeDocument/2006/relationships/hyperlink" Target="https://doi.org/10.3390/en17153762" TargetMode="External"/><Relationship Id="rId7" Type="http://schemas.openxmlformats.org/officeDocument/2006/relationships/hyperlink" Target="https://energy.ec.europa.eu/topics/energy-efficiency/energy-efficiency-targets-directive-and-rules/energy-efficiency-directive_en" TargetMode="External"/><Relationship Id="rId2" Type="http://schemas.openxmlformats.org/officeDocument/2006/relationships/hyperlink" Target="https://joint-research-centre.ec.europa.eu/jrc-news-and-updates/whos-energy-poor-eu-its-more-complex-it-seems-2024-09-25_en" TargetMode="External"/><Relationship Id="rId1" Type="http://schemas.openxmlformats.org/officeDocument/2006/relationships/slideLayout" Target="../slideLayouts/slideLayout3.xml"/><Relationship Id="rId6" Type="http://schemas.openxmlformats.org/officeDocument/2006/relationships/hyperlink" Target="https://ec.europa.eu/eurostat/web/products-eurostat-news/w/ddn-20250305-1" TargetMode="External"/><Relationship Id="rId5" Type="http://schemas.openxmlformats.org/officeDocument/2006/relationships/hyperlink" Target="https://energy.ec.europa.eu/topics/renewable-energy/renewable-energy-directive-targets-and-rules/renewable-energy-directive_en" TargetMode="External"/><Relationship Id="rId4" Type="http://schemas.openxmlformats.org/officeDocument/2006/relationships/hyperlink" Target="https://doi.org/10.1017/9781009325844"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C1D54B-C58E-3272-5A69-92D5DF1857BE}"/>
            </a:ext>
          </a:extLst>
        </p:cNvPr>
        <p:cNvGrpSpPr/>
        <p:nvPr/>
      </p:nvGrpSpPr>
      <p:grpSpPr>
        <a:xfrm>
          <a:off x="0" y="0"/>
          <a:ext cx="0" cy="0"/>
          <a:chOff x="0" y="0"/>
          <a:chExt cx="0" cy="0"/>
        </a:xfrm>
      </p:grpSpPr>
      <p:pic>
        <p:nvPicPr>
          <p:cNvPr id="7" name="Picture 6" descr="A person in orange vest and hard hat holding a metal bar&#10;&#10;AI-generated content may be incorrect.">
            <a:extLst>
              <a:ext uri="{FF2B5EF4-FFF2-40B4-BE49-F238E27FC236}">
                <a16:creationId xmlns:a16="http://schemas.microsoft.com/office/drawing/2014/main" id="{460B4D8F-EA93-5788-743F-FE4B530810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590" r="6590"/>
          <a:stretch>
            <a:fillRect/>
          </a:stretch>
        </p:blipFill>
        <p:spPr>
          <a:xfrm>
            <a:off x="-1" y="2103567"/>
            <a:ext cx="6899875" cy="5298277"/>
          </a:xfrm>
          <a:prstGeom prst="rect">
            <a:avLst/>
          </a:prstGeom>
        </p:spPr>
      </p:pic>
      <p:sp>
        <p:nvSpPr>
          <p:cNvPr id="5" name="Graphic 4">
            <a:extLst>
              <a:ext uri="{FF2B5EF4-FFF2-40B4-BE49-F238E27FC236}">
                <a16:creationId xmlns:a16="http://schemas.microsoft.com/office/drawing/2014/main" id="{340AAA85-1824-5193-7E79-1EF13AE621BA}"/>
              </a:ext>
            </a:extLst>
          </p:cNvPr>
          <p:cNvSpPr/>
          <p:nvPr/>
        </p:nvSpPr>
        <p:spPr>
          <a:xfrm rot="5400000">
            <a:off x="2165614" y="4102617"/>
            <a:ext cx="2585001" cy="690825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74000">
                <a:srgbClr val="33A5CC">
                  <a:alpha val="69000"/>
                </a:srgbClr>
              </a:gs>
              <a:gs pos="99000">
                <a:srgbClr val="77CBC4"/>
              </a:gs>
            </a:gsLst>
            <a:lin ang="5400000" scaled="0"/>
          </a:gradFill>
          <a:ln w="2370" cap="flat">
            <a:noFill/>
            <a:prstDash val="solid"/>
            <a:miter/>
          </a:ln>
        </p:spPr>
        <p:txBody>
          <a:bodyPr rtlCol="0" anchor="ctr"/>
          <a:lstStyle/>
          <a:p>
            <a:endParaRPr lang="en-US" dirty="0"/>
          </a:p>
        </p:txBody>
      </p:sp>
      <p:sp>
        <p:nvSpPr>
          <p:cNvPr id="33" name="Graphic 4">
            <a:extLst>
              <a:ext uri="{FF2B5EF4-FFF2-40B4-BE49-F238E27FC236}">
                <a16:creationId xmlns:a16="http://schemas.microsoft.com/office/drawing/2014/main" id="{1B624D10-F8D3-19F3-B797-7265B8B57229}"/>
              </a:ext>
            </a:extLst>
          </p:cNvPr>
          <p:cNvSpPr/>
          <p:nvPr/>
        </p:nvSpPr>
        <p:spPr>
          <a:xfrm rot="5400000">
            <a:off x="2906502" y="5116802"/>
            <a:ext cx="1099239" cy="691224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pic>
        <p:nvPicPr>
          <p:cNvPr id="2" name="Picture 1" descr="Co-funded by the European Union logo in png for web usage">
            <a:extLst>
              <a:ext uri="{FF2B5EF4-FFF2-40B4-BE49-F238E27FC236}">
                <a16:creationId xmlns:a16="http://schemas.microsoft.com/office/drawing/2014/main" id="{B83FE9F7-72CE-0F67-3E11-FAAF5F73FCC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0882" y="9718206"/>
            <a:ext cx="1489944" cy="311822"/>
          </a:xfrm>
          <a:prstGeom prst="rect">
            <a:avLst/>
          </a:prstGeom>
          <a:noFill/>
          <a:ln>
            <a:noFill/>
          </a:ln>
        </p:spPr>
      </p:pic>
      <p:sp>
        <p:nvSpPr>
          <p:cNvPr id="3" name="Text Placeholder 2">
            <a:extLst>
              <a:ext uri="{FF2B5EF4-FFF2-40B4-BE49-F238E27FC236}">
                <a16:creationId xmlns:a16="http://schemas.microsoft.com/office/drawing/2014/main" id="{E71E52CC-AF7E-39A0-776F-2C8E908430A8}"/>
              </a:ext>
            </a:extLst>
          </p:cNvPr>
          <p:cNvSpPr txBox="1">
            <a:spLocks/>
          </p:cNvSpPr>
          <p:nvPr/>
        </p:nvSpPr>
        <p:spPr>
          <a:xfrm>
            <a:off x="554958" y="9610823"/>
            <a:ext cx="1623008" cy="419205"/>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1120"/>
              </a:lnSpc>
              <a:spcBef>
                <a:spcPts val="0"/>
              </a:spcBef>
              <a:buNone/>
            </a:pPr>
            <a:r>
              <a:rPr lang="en-US" sz="1000" b="1" dirty="0">
                <a:solidFill>
                  <a:srgbClr val="404040"/>
                </a:solidFill>
                <a:latin typeface="Calibri" panose="020F0502020204030204" pitchFamily="34" charset="0"/>
                <a:cs typeface="Calibri" panose="020F0502020204030204" pitchFamily="34" charset="0"/>
              </a:rPr>
              <a:t>Da</a:t>
            </a:r>
            <a:r>
              <a:rPr lang="pl-PL" sz="1000" b="1" dirty="0">
                <a:solidFill>
                  <a:srgbClr val="404040"/>
                </a:solidFill>
                <a:latin typeface="Calibri" panose="020F0502020204030204" pitchFamily="34" charset="0"/>
                <a:cs typeface="Calibri" panose="020F0502020204030204" pitchFamily="34" charset="0"/>
              </a:rPr>
              <a:t>ta wydania raportu</a:t>
            </a:r>
            <a:r>
              <a:rPr lang="en-US" sz="1000" b="1" dirty="0">
                <a:solidFill>
                  <a:srgbClr val="404040"/>
                </a:solidFill>
                <a:latin typeface="Calibri" panose="020F0502020204030204" pitchFamily="34" charset="0"/>
                <a:cs typeface="Calibri" panose="020F0502020204030204" pitchFamily="34" charset="0"/>
              </a:rPr>
              <a:t>: </a:t>
            </a:r>
          </a:p>
          <a:p>
            <a:pPr marL="0" indent="0">
              <a:lnSpc>
                <a:spcPts val="1120"/>
              </a:lnSpc>
              <a:spcBef>
                <a:spcPts val="0"/>
              </a:spcBef>
              <a:buNone/>
            </a:pPr>
            <a:r>
              <a:rPr lang="pl-PL" sz="1000" dirty="0">
                <a:solidFill>
                  <a:srgbClr val="404040"/>
                </a:solidFill>
                <a:latin typeface="Calibri" panose="020F0502020204030204" pitchFamily="34" charset="0"/>
                <a:cs typeface="Calibri" panose="020F0502020204030204" pitchFamily="34" charset="0"/>
              </a:rPr>
              <a:t>27 października </a:t>
            </a:r>
            <a:r>
              <a:rPr lang="en-US" sz="1000" dirty="0">
                <a:solidFill>
                  <a:srgbClr val="404040"/>
                </a:solidFill>
                <a:latin typeface="Calibri" panose="020F0502020204030204" pitchFamily="34" charset="0"/>
                <a:cs typeface="Calibri" panose="020F0502020204030204" pitchFamily="34" charset="0"/>
              </a:rPr>
              <a:t>2025</a:t>
            </a:r>
          </a:p>
        </p:txBody>
      </p:sp>
      <p:sp>
        <p:nvSpPr>
          <p:cNvPr id="4" name="Text Placeholder 3">
            <a:extLst>
              <a:ext uri="{FF2B5EF4-FFF2-40B4-BE49-F238E27FC236}">
                <a16:creationId xmlns:a16="http://schemas.microsoft.com/office/drawing/2014/main" id="{34836A9D-FE1F-16E0-397C-8697D72A3222}"/>
              </a:ext>
            </a:extLst>
          </p:cNvPr>
          <p:cNvSpPr txBox="1">
            <a:spLocks/>
          </p:cNvSpPr>
          <p:nvPr/>
        </p:nvSpPr>
        <p:spPr>
          <a:xfrm>
            <a:off x="1854724" y="9610823"/>
            <a:ext cx="3296136" cy="419205"/>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1120"/>
              </a:lnSpc>
              <a:spcBef>
                <a:spcPts val="0"/>
              </a:spcBef>
              <a:buNone/>
            </a:pPr>
            <a:r>
              <a:rPr lang="pl-PL" sz="1000" b="1" dirty="0">
                <a:solidFill>
                  <a:srgbClr val="404040"/>
                </a:solidFill>
                <a:latin typeface="Calibri" panose="020F0502020204030204" pitchFamily="34" charset="0"/>
                <a:cs typeface="Calibri" panose="020F0502020204030204" pitchFamily="34" charset="0"/>
              </a:rPr>
              <a:t>Redakcja:</a:t>
            </a:r>
            <a:endParaRPr lang="en-US" sz="1000" b="1" dirty="0">
              <a:solidFill>
                <a:srgbClr val="404040"/>
              </a:solidFill>
              <a:latin typeface="Calibri" panose="020F0502020204030204" pitchFamily="34" charset="0"/>
              <a:cs typeface="Calibri" panose="020F0502020204030204" pitchFamily="34" charset="0"/>
            </a:endParaRPr>
          </a:p>
          <a:p>
            <a:pPr marL="0" indent="0">
              <a:lnSpc>
                <a:spcPts val="1120"/>
              </a:lnSpc>
              <a:spcBef>
                <a:spcPts val="0"/>
              </a:spcBef>
              <a:buNone/>
            </a:pPr>
            <a:r>
              <a:rPr lang="en-US" sz="1000" dirty="0">
                <a:solidFill>
                  <a:srgbClr val="404040"/>
                </a:solidFill>
                <a:latin typeface="Calibri" panose="020F0502020204030204" pitchFamily="34" charset="0"/>
                <a:cs typeface="Calibri" panose="020F0502020204030204" pitchFamily="34" charset="0"/>
              </a:rPr>
              <a:t>Professor T. Tambovceva, </a:t>
            </a:r>
            <a:r>
              <a:rPr lang="en-US" sz="1000" dirty="0" err="1">
                <a:solidFill>
                  <a:srgbClr val="404040"/>
                </a:solidFill>
                <a:latin typeface="Calibri" panose="020F0502020204030204" pitchFamily="34" charset="0"/>
                <a:cs typeface="Calibri" panose="020F0502020204030204" pitchFamily="34" charset="0"/>
              </a:rPr>
              <a:t>Ryski</a:t>
            </a:r>
            <a:r>
              <a:rPr lang="en-US" sz="1000" dirty="0">
                <a:solidFill>
                  <a:srgbClr val="404040"/>
                </a:solidFill>
                <a:latin typeface="Calibri" panose="020F0502020204030204" pitchFamily="34" charset="0"/>
                <a:cs typeface="Calibri" panose="020F0502020204030204" pitchFamily="34" charset="0"/>
              </a:rPr>
              <a:t> </a:t>
            </a:r>
            <a:r>
              <a:rPr lang="en-US" sz="1000" dirty="0" err="1">
                <a:solidFill>
                  <a:srgbClr val="404040"/>
                </a:solidFill>
                <a:latin typeface="Calibri" panose="020F0502020204030204" pitchFamily="34" charset="0"/>
                <a:cs typeface="Calibri" panose="020F0502020204030204" pitchFamily="34" charset="0"/>
              </a:rPr>
              <a:t>Uniwersytet</a:t>
            </a:r>
            <a:r>
              <a:rPr lang="en-US" sz="1000" dirty="0">
                <a:solidFill>
                  <a:srgbClr val="404040"/>
                </a:solidFill>
                <a:latin typeface="Calibri" panose="020F0502020204030204" pitchFamily="34" charset="0"/>
                <a:cs typeface="Calibri" panose="020F0502020204030204" pitchFamily="34" charset="0"/>
              </a:rPr>
              <a:t> </a:t>
            </a:r>
            <a:r>
              <a:rPr lang="en-US" sz="1000" dirty="0" err="1">
                <a:solidFill>
                  <a:srgbClr val="404040"/>
                </a:solidFill>
                <a:latin typeface="Calibri" panose="020F0502020204030204" pitchFamily="34" charset="0"/>
                <a:cs typeface="Calibri" panose="020F0502020204030204" pitchFamily="34" charset="0"/>
              </a:rPr>
              <a:t>Techniczny</a:t>
            </a:r>
            <a:endParaRPr lang="en-US" sz="1000" dirty="0">
              <a:solidFill>
                <a:srgbClr val="404040"/>
              </a:solidFill>
              <a:highlight>
                <a:srgbClr val="FFFF00"/>
              </a:highlight>
              <a:latin typeface="Calibri" panose="020F0502020204030204" pitchFamily="34" charset="0"/>
              <a:cs typeface="Calibri" panose="020F0502020204030204" pitchFamily="34" charset="0"/>
            </a:endParaRPr>
          </a:p>
          <a:p>
            <a:pPr marL="0" indent="0">
              <a:lnSpc>
                <a:spcPts val="1120"/>
              </a:lnSpc>
              <a:spcBef>
                <a:spcPts val="0"/>
              </a:spcBef>
              <a:buNone/>
            </a:pPr>
            <a:endParaRPr lang="en-US" sz="1000" dirty="0">
              <a:solidFill>
                <a:srgbClr val="404040"/>
              </a:solidFill>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6F8E4539-F68F-AEEC-9E53-E0EF9EB34AAF}"/>
              </a:ext>
            </a:extLst>
          </p:cNvPr>
          <p:cNvSpPr/>
          <p:nvPr/>
        </p:nvSpPr>
        <p:spPr>
          <a:xfrm>
            <a:off x="555457" y="9591763"/>
            <a:ext cx="24498" cy="36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D4D24"/>
            </a:solid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9798E7F-5D51-367F-51C9-37F64B898393}"/>
              </a:ext>
            </a:extLst>
          </p:cNvPr>
          <p:cNvSpPr/>
          <p:nvPr/>
        </p:nvSpPr>
        <p:spPr>
          <a:xfrm>
            <a:off x="1882785" y="9591763"/>
            <a:ext cx="24498" cy="36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D4D24"/>
            </a:solidFill>
            <a:prstDash val="solid"/>
            <a:miter/>
          </a:ln>
        </p:spPr>
        <p:txBody>
          <a:bodyPr rtlCol="0" anchor="ctr"/>
          <a:lstStyle/>
          <a:p>
            <a:endParaRPr lang="en-US" dirty="0"/>
          </a:p>
        </p:txBody>
      </p:sp>
      <p:sp>
        <p:nvSpPr>
          <p:cNvPr id="14" name="TextBox 13">
            <a:extLst>
              <a:ext uri="{FF2B5EF4-FFF2-40B4-BE49-F238E27FC236}">
                <a16:creationId xmlns:a16="http://schemas.microsoft.com/office/drawing/2014/main" id="{6004A842-385F-3A89-91DB-331AA74D3268}"/>
              </a:ext>
            </a:extLst>
          </p:cNvPr>
          <p:cNvSpPr txBox="1"/>
          <p:nvPr/>
        </p:nvSpPr>
        <p:spPr>
          <a:xfrm>
            <a:off x="-1748" y="6153097"/>
            <a:ext cx="6882573" cy="2977738"/>
          </a:xfrm>
          <a:prstGeom prst="rect">
            <a:avLst/>
          </a:prstGeom>
          <a:noFill/>
        </p:spPr>
        <p:txBody>
          <a:bodyPr wrap="square">
            <a:spAutoFit/>
          </a:bodyPr>
          <a:lstStyle/>
          <a:p>
            <a:pPr algn="just">
              <a:lnSpc>
                <a:spcPts val="7460"/>
              </a:lnSpc>
            </a:pPr>
            <a:r>
              <a:rPr lang="en-US" sz="6600" b="1" dirty="0">
                <a:solidFill>
                  <a:schemeClr val="bg1"/>
                </a:solidFill>
                <a:latin typeface="Calibri" panose="020F0502020204030204" pitchFamily="34" charset="0"/>
                <a:cs typeface="Calibri" panose="020F0502020204030204" pitchFamily="34" charset="0"/>
              </a:rPr>
              <a:t>D2.2 </a:t>
            </a:r>
          </a:p>
          <a:p>
            <a:pPr algn="just">
              <a:lnSpc>
                <a:spcPts val="7460"/>
              </a:lnSpc>
            </a:pPr>
            <a:r>
              <a:rPr lang="pl-PL" sz="6600" b="1" dirty="0">
                <a:solidFill>
                  <a:schemeClr val="bg1"/>
                </a:solidFill>
                <a:latin typeface="Calibri" panose="020F0502020204030204" pitchFamily="34" charset="0"/>
                <a:cs typeface="Calibri" panose="020F0502020204030204" pitchFamily="34" charset="0"/>
              </a:rPr>
              <a:t>RAPORT Z ANALIZY KONTEKSTOWEJ</a:t>
            </a:r>
            <a:endParaRPr lang="en-US" sz="6600" b="1" dirty="0">
              <a:solidFill>
                <a:schemeClr val="bg1"/>
              </a:solidFill>
              <a:latin typeface="Calibri" panose="020F0502020204030204" pitchFamily="34" charset="0"/>
              <a:cs typeface="Calibri" panose="020F0502020204030204" pitchFamily="34" charset="0"/>
            </a:endParaRPr>
          </a:p>
        </p:txBody>
      </p:sp>
      <p:sp>
        <p:nvSpPr>
          <p:cNvPr id="15" name="Text Placeholder 7">
            <a:extLst>
              <a:ext uri="{FF2B5EF4-FFF2-40B4-BE49-F238E27FC236}">
                <a16:creationId xmlns:a16="http://schemas.microsoft.com/office/drawing/2014/main" id="{6ABD8899-FA57-5C79-509D-2AC5FB72914D}"/>
              </a:ext>
            </a:extLst>
          </p:cNvPr>
          <p:cNvSpPr txBox="1">
            <a:spLocks/>
          </p:cNvSpPr>
          <p:nvPr/>
        </p:nvSpPr>
        <p:spPr>
          <a:xfrm rot="16200000">
            <a:off x="4962987" y="4039034"/>
            <a:ext cx="3898516" cy="551905"/>
          </a:xfrm>
          <a:prstGeom prst="rect">
            <a:avLst/>
          </a:prstGeom>
          <a:gradFill>
            <a:gsLst>
              <a:gs pos="3000">
                <a:srgbClr val="EE2D24"/>
              </a:gs>
              <a:gs pos="68000">
                <a:srgbClr val="F37321"/>
              </a:gs>
              <a:gs pos="100000">
                <a:srgbClr val="FFCD05"/>
              </a:gs>
            </a:gsLst>
            <a:lin ang="2700000" scaled="0"/>
          </a:gra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225" indent="0" algn="l">
              <a:lnSpc>
                <a:spcPct val="100000"/>
              </a:lnSpc>
            </a:pPr>
            <a:r>
              <a:rPr lang="en-US" sz="2000" b="0" dirty="0"/>
              <a:t>         </a:t>
            </a:r>
            <a:r>
              <a:rPr lang="en-US" sz="2100" b="0" dirty="0"/>
              <a:t>www.</a:t>
            </a:r>
            <a:r>
              <a:rPr lang="en-US" sz="2100" dirty="0"/>
              <a:t>repowerregions.</a:t>
            </a:r>
            <a:r>
              <a:rPr lang="en-US" sz="2100" b="0" dirty="0"/>
              <a:t>eu</a:t>
            </a:r>
          </a:p>
        </p:txBody>
      </p:sp>
      <p:grpSp>
        <p:nvGrpSpPr>
          <p:cNvPr id="17" name="Graphic 40">
            <a:extLst>
              <a:ext uri="{FF2B5EF4-FFF2-40B4-BE49-F238E27FC236}">
                <a16:creationId xmlns:a16="http://schemas.microsoft.com/office/drawing/2014/main" id="{8C3F8081-E0C1-DA4B-E401-084886FD9BAB}"/>
              </a:ext>
            </a:extLst>
          </p:cNvPr>
          <p:cNvGrpSpPr/>
          <p:nvPr/>
        </p:nvGrpSpPr>
        <p:grpSpPr>
          <a:xfrm>
            <a:off x="4674247" y="7136727"/>
            <a:ext cx="3924090" cy="2433120"/>
            <a:chOff x="-3997860" y="6017904"/>
            <a:chExt cx="935163" cy="579845"/>
          </a:xfrm>
          <a:solidFill>
            <a:schemeClr val="bg1">
              <a:alpha val="29965"/>
            </a:schemeClr>
          </a:solidFill>
        </p:grpSpPr>
        <p:sp>
          <p:nvSpPr>
            <p:cNvPr id="19" name="Freeform 18">
              <a:extLst>
                <a:ext uri="{FF2B5EF4-FFF2-40B4-BE49-F238E27FC236}">
                  <a16:creationId xmlns:a16="http://schemas.microsoft.com/office/drawing/2014/main" id="{46F52CED-D04A-0231-038B-3F859367B6E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F6D98CB-32C4-D7A1-BF70-E785E5CFB5E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D9F14BA-07C1-7F86-CC74-D5FC3BF981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8042801D-368B-F2EB-E6D9-4F163A4F4860}"/>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pic>
        <p:nvPicPr>
          <p:cNvPr id="9" name="Picture 8">
            <a:extLst>
              <a:ext uri="{FF2B5EF4-FFF2-40B4-BE49-F238E27FC236}">
                <a16:creationId xmlns:a16="http://schemas.microsoft.com/office/drawing/2014/main" id="{09435398-47E4-8B57-9CD3-CF16520839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322" y="494871"/>
            <a:ext cx="3501288" cy="1214732"/>
          </a:xfrm>
          <a:prstGeom prst="rect">
            <a:avLst/>
          </a:prstGeom>
        </p:spPr>
      </p:pic>
    </p:spTree>
    <p:extLst>
      <p:ext uri="{BB962C8B-B14F-4D97-AF65-F5344CB8AC3E}">
        <p14:creationId xmlns:p14="http://schemas.microsoft.com/office/powerpoint/2010/main" val="86321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46590-FAC4-0AFF-D817-75F4217B68BE}"/>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3DA660AC-F429-D6F5-BC06-9DC6D34E0104}"/>
              </a:ext>
            </a:extLst>
          </p:cNvPr>
          <p:cNvSpPr txBox="1">
            <a:spLocks/>
          </p:cNvSpPr>
          <p:nvPr/>
        </p:nvSpPr>
        <p:spPr>
          <a:xfrm>
            <a:off x="516427" y="4622111"/>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Inteligentne liczniki umożliwiają stosowanie szczegółowych cenników, automatyczne fakturo-</a:t>
            </a:r>
            <a:r>
              <a:rPr lang="pl-PL" sz="1100" b="0" dirty="0" err="1">
                <a:solidFill>
                  <a:srgbClr val="404040"/>
                </a:solidFill>
              </a:rPr>
              <a:t>wanie</a:t>
            </a:r>
            <a:r>
              <a:rPr lang="pl-PL" sz="1100" b="0" dirty="0">
                <a:solidFill>
                  <a:srgbClr val="404040"/>
                </a:solidFill>
              </a:rPr>
              <a:t> oraz zarządzanie popytem na dużą skalę – dzięki temu gospodarstwa domowe i firmy (oraz ich systemy elektryczne) mogą dostosowywać zużycie do okresów, gdy energia jest najtańsza lub gdy sieć jest przeciążona. Komisja Europejska wskazuje te narzędzia jako niezbędne dla integracji większej ilości energii z wiatru i słońca oraz do zarządzania nowymi obciążeniami wynikającymi z elektrycznego ogrzewania (</a:t>
            </a:r>
            <a:r>
              <a:rPr lang="pl-PL" sz="1100" b="0" dirty="0">
                <a:solidFill>
                  <a:srgbClr val="404040"/>
                </a:solidFill>
                <a:hlinkClick r:id="rId2"/>
              </a:rPr>
              <a:t>Berg </a:t>
            </a:r>
            <a:r>
              <a:rPr lang="pl-PL" sz="1100" b="0" dirty="0" err="1">
                <a:solidFill>
                  <a:srgbClr val="404040"/>
                </a:solidFill>
                <a:hlinkClick r:id="rId2"/>
              </a:rPr>
              <a:t>Insight</a:t>
            </a:r>
            <a:r>
              <a:rPr lang="pl-PL" sz="1100" b="0" dirty="0">
                <a:solidFill>
                  <a:srgbClr val="404040"/>
                </a:solidFill>
              </a:rPr>
              <a:t>, 2025).</a:t>
            </a:r>
          </a:p>
          <a:p>
            <a:pPr algn="just">
              <a:lnSpc>
                <a:spcPts val="1120"/>
              </a:lnSpc>
              <a:spcBef>
                <a:spcPts val="0"/>
              </a:spcBef>
            </a:pPr>
            <a:r>
              <a:rPr lang="pl-PL" sz="1100" b="0" dirty="0">
                <a:solidFill>
                  <a:srgbClr val="404040"/>
                </a:solidFill>
              </a:rPr>
              <a:t>W 2024 r. UE zaktualizowała zasady rynku energii elektrycznej, kładąc większy nacisk na elastyczność – czyli zdolność do zwiększania lub zmniejszania zapotrzebowania, gdy wymaga tego sieć. Przepisy te zobowiązują ENTSO-E (operatorów systemów przesyłowych) oraz EU DSO </a:t>
            </a:r>
            <a:r>
              <a:rPr lang="pl-PL" sz="1100" b="0" dirty="0" err="1">
                <a:solidFill>
                  <a:srgbClr val="404040"/>
                </a:solidFill>
              </a:rPr>
              <a:t>Entity</a:t>
            </a:r>
            <a:r>
              <a:rPr lang="pl-PL" sz="1100" b="0" dirty="0">
                <a:solidFill>
                  <a:srgbClr val="404040"/>
                </a:solidFill>
              </a:rPr>
              <a:t> (operatorów systemów dystrybucyjnych) do opracowania jednolitej metody obliczania potrzeb w zakresie elastyczności dla każdego kraju. Dzięki tej wspólnej metodzie i ustandaryzowanemu formatowi </a:t>
            </a:r>
            <a:r>
              <a:rPr lang="pl-PL" sz="1100" b="0" dirty="0" err="1">
                <a:solidFill>
                  <a:srgbClr val="404040"/>
                </a:solidFill>
              </a:rPr>
              <a:t>raporto-wania</a:t>
            </a:r>
            <a:r>
              <a:rPr lang="pl-PL" sz="1100" b="0" dirty="0">
                <a:solidFill>
                  <a:srgbClr val="404040"/>
                </a:solidFill>
              </a:rPr>
              <a:t>, organy regulacyjne mogą ocenić, jaka jest dostępna elastyczność w zakresie energii niepochodzącej z paliw kopalnych i opracować produkty rynkowe, z których będą mogli korzystać realni użytkownicy, tacy jak zarządcy budynków, podmioty agregujące czy operatorzy sieci ciepłowniczych.</a:t>
            </a:r>
          </a:p>
          <a:p>
            <a:pPr algn="just">
              <a:lnSpc>
                <a:spcPts val="1120"/>
              </a:lnSpc>
              <a:spcBef>
                <a:spcPts val="0"/>
              </a:spcBef>
            </a:pPr>
            <a:r>
              <a:rPr lang="pl-PL" sz="1100" b="0" dirty="0">
                <a:solidFill>
                  <a:srgbClr val="404040"/>
                </a:solidFill>
              </a:rPr>
              <a:t>W kontekście niemieckiej transformacji </a:t>
            </a:r>
            <a:r>
              <a:rPr lang="pl-PL" sz="1100" b="0" dirty="0" err="1">
                <a:solidFill>
                  <a:srgbClr val="404040"/>
                </a:solidFill>
              </a:rPr>
              <a:t>energe</a:t>
            </a:r>
            <a:r>
              <a:rPr lang="pl-PL" sz="1100" b="0" dirty="0">
                <a:solidFill>
                  <a:srgbClr val="404040"/>
                </a:solidFill>
              </a:rPr>
              <a:t>-tycznej, w styczniu 2024 r. wszedł w życie art. 14a niemieckiej ustawy o przemyśle energetycznym (</a:t>
            </a:r>
            <a:r>
              <a:rPr lang="en-GB" sz="1100" b="0" u="sng" dirty="0" err="1">
                <a:solidFill>
                  <a:srgbClr val="404040"/>
                </a:solidFill>
                <a:hlinkClick r:id="rId3">
                  <a:extLst>
                    <a:ext uri="{A12FA001-AC4F-418D-AE19-62706E023703}">
                      <ahyp:hlinkClr xmlns:ahyp="http://schemas.microsoft.com/office/drawing/2018/hyperlinkcolor" val="tx"/>
                    </a:ext>
                  </a:extLst>
                </a:hlinkClick>
              </a:rPr>
              <a:t>Energiewirtschaftsgesetz</a:t>
            </a:r>
            <a:r>
              <a:rPr lang="pl-PL" sz="1100" b="0" dirty="0">
                <a:solidFill>
                  <a:srgbClr val="404040"/>
                </a:solidFill>
              </a:rPr>
              <a:t>). Przepis ten stanowi, że nowe urządzenia o wysokim poborze mocy w domach, w szczególności pompy ciepła i ładowarki do pojazdów elektrycznych, muszą być technicznie sterowalne. Pozwala to lokalnym operatorom sieci na tymczasowe ograniczenie poboru mocy przez te urządzenia w okresach przeciążenia, co służy zachowaniu stabilności sieci.</a:t>
            </a:r>
          </a:p>
          <a:p>
            <a:pPr algn="just">
              <a:lnSpc>
                <a:spcPts val="1120"/>
              </a:lnSpc>
              <a:spcBef>
                <a:spcPts val="0"/>
              </a:spcBef>
            </a:pPr>
            <a:r>
              <a:rPr lang="pl-PL" sz="1100" b="0" dirty="0">
                <a:solidFill>
                  <a:srgbClr val="404040"/>
                </a:solidFill>
              </a:rPr>
              <a:t>To jeden z najwyraźniejszych w Europie przykładów przekształcenia cyfrowego sterowania na poziomie pojedynczego urządzenia w praktyczne narzędzie pomocne w transformacji sektora ciepłowniczego (</a:t>
            </a:r>
            <a:r>
              <a:rPr lang="pl-PL" sz="1100" b="0" dirty="0">
                <a:solidFill>
                  <a:srgbClr val="404040"/>
                </a:solidFill>
                <a:hlinkClick r:id="rId4"/>
              </a:rPr>
              <a:t>ENTSO-E &amp; DSO </a:t>
            </a:r>
            <a:r>
              <a:rPr lang="pl-PL" sz="1100" b="0" dirty="0" err="1">
                <a:solidFill>
                  <a:srgbClr val="404040"/>
                </a:solidFill>
                <a:hlinkClick r:id="rId4"/>
              </a:rPr>
              <a:t>Entity</a:t>
            </a:r>
            <a:r>
              <a:rPr lang="pl-PL" sz="1100" b="0" dirty="0">
                <a:solidFill>
                  <a:srgbClr val="404040"/>
                </a:solidFill>
              </a:rPr>
              <a:t>, 2025).</a:t>
            </a:r>
          </a:p>
          <a:p>
            <a:pPr algn="just">
              <a:lnSpc>
                <a:spcPts val="1120"/>
              </a:lnSpc>
              <a:spcBef>
                <a:spcPts val="0"/>
              </a:spcBef>
            </a:pPr>
            <a:r>
              <a:rPr lang="pl-PL" sz="1100" b="0" dirty="0">
                <a:solidFill>
                  <a:srgbClr val="404040"/>
                </a:solidFill>
              </a:rPr>
              <a:t>W kwietniu 2024 r. UE zaktualizowała przepisy dotyczące budynków (EPBD), aby wspierać rozwój budynków gotowych na technologie smart, zautomatyzowanych i </a:t>
            </a:r>
            <a:r>
              <a:rPr lang="pl-PL" sz="1100" b="0" dirty="0" err="1">
                <a:solidFill>
                  <a:srgbClr val="404040"/>
                </a:solidFill>
              </a:rPr>
              <a:t>bezemisyjnych</a:t>
            </a:r>
            <a:r>
              <a:rPr lang="pl-PL" sz="1100" b="0" dirty="0">
                <a:solidFill>
                  <a:srgbClr val="404040"/>
                </a:solidFill>
              </a:rPr>
              <a:t>. Minimalne wymagania dotyczące technicznych systemów budynków określają pewne wymogi w zakresie automatyki i sterowania, a jednocześnie promują infrastrukturę e-mobilności w budynkach. Wskaźnik Smart Readiness </a:t>
            </a:r>
            <a:r>
              <a:rPr lang="pl-PL" sz="1100" b="0" dirty="0" err="1">
                <a:solidFill>
                  <a:srgbClr val="404040"/>
                </a:solidFill>
              </a:rPr>
              <a:t>Indicator</a:t>
            </a:r>
            <a:r>
              <a:rPr lang="pl-PL" sz="1100" b="0" dirty="0">
                <a:solidFill>
                  <a:srgbClr val="404040"/>
                </a:solidFill>
              </a:rPr>
              <a:t> (SRI - wskaźnik gotowości budynku do wprowadzenia inteligentnych techno-logii), narzędzie do oceny tego, jak „inteligentny” jest budynek, pozostaje na razie opcjonalny. Przewiduje się jednak, że stanie się obowiązkowy dla budynków niemieszkalnych o mocy nominalnej systemów HVAC powyżej 290 kW od czerwca 2027 roku. Ponadto Komisja Europejska musi do 30 czerwca 2026 r. przedstawić raport dotyczący tego, w jaki sposób państwa testują i wykorzystują SRI. Ponad 15 krajów rozpoczęło już fazy testowe bez zobowiązań – na przykład Portugalia rozpoczęła je w listopadzie 2024 r. Fazy testowe pozwalają wypracować wspólny język dla funkcji cyfrowych, takich jak monitorowanie, sterowanie, </a:t>
            </a:r>
            <a:r>
              <a:rPr lang="pl-PL" sz="1100" b="0" dirty="0" err="1">
                <a:solidFill>
                  <a:srgbClr val="404040"/>
                </a:solidFill>
              </a:rPr>
              <a:t>interopera-cyjność</a:t>
            </a:r>
            <a:r>
              <a:rPr lang="pl-PL" sz="1100" b="0" dirty="0">
                <a:solidFill>
                  <a:srgbClr val="404040"/>
                </a:solidFill>
              </a:rPr>
              <a:t> systemów oraz zarządzanie popytem (</a:t>
            </a:r>
            <a:r>
              <a:rPr lang="pl-PL" sz="1100" b="0" dirty="0" err="1">
                <a:solidFill>
                  <a:srgbClr val="404040"/>
                </a:solidFill>
              </a:rPr>
              <a:t>demand</a:t>
            </a:r>
            <a:r>
              <a:rPr lang="pl-PL" sz="1100" b="0" dirty="0">
                <a:solidFill>
                  <a:srgbClr val="404040"/>
                </a:solidFill>
              </a:rPr>
              <a:t> </a:t>
            </a:r>
            <a:r>
              <a:rPr lang="pl-PL" sz="1100" b="0" dirty="0" err="1">
                <a:solidFill>
                  <a:srgbClr val="404040"/>
                </a:solidFill>
              </a:rPr>
              <a:t>response</a:t>
            </a:r>
            <a:r>
              <a:rPr lang="pl-PL" sz="1100" b="0" dirty="0">
                <a:solidFill>
                  <a:srgbClr val="404040"/>
                </a:solidFill>
              </a:rPr>
              <a:t>). Zaktualizowane przepisy EPBD oraz programy pilotażowe SRI skłaniają właścicieli budynków – zwłaszcza dużych biurowców, szpitali i kampusów – do instalowania systemów zarządzania energią w budynkach (BMS/EMS), dodawania podliczników oraz stosowania analityki wykrywania usterek w celu poprawy wydajności pracy urządzeń. Dzięki temu budynki stają się czystsze, inteligentniejsze i łatwiejsze do zintegrowania</a:t>
            </a:r>
            <a:br>
              <a:rPr lang="pl-PL" sz="1100" b="0" dirty="0">
                <a:solidFill>
                  <a:srgbClr val="404040"/>
                </a:solidFill>
              </a:rPr>
            </a:br>
            <a:r>
              <a:rPr lang="pl-PL" sz="1100" b="0" dirty="0">
                <a:solidFill>
                  <a:srgbClr val="404040"/>
                </a:solidFill>
              </a:rPr>
              <a:t>z siecią energetyczną (</a:t>
            </a:r>
            <a:r>
              <a:rPr lang="pl-PL" sz="1100" b="0" dirty="0">
                <a:solidFill>
                  <a:srgbClr val="404040"/>
                </a:solidFill>
                <a:hlinkClick r:id="rId5"/>
              </a:rPr>
              <a:t>EU DSO </a:t>
            </a:r>
            <a:r>
              <a:rPr lang="pl-PL" sz="1100" b="0" dirty="0" err="1">
                <a:solidFill>
                  <a:srgbClr val="404040"/>
                </a:solidFill>
                <a:hlinkClick r:id="rId5"/>
              </a:rPr>
              <a:t>Entity</a:t>
            </a:r>
            <a:r>
              <a:rPr lang="pl-PL" sz="1100" b="0" dirty="0">
                <a:solidFill>
                  <a:srgbClr val="404040"/>
                </a:solidFill>
                <a:hlinkClick r:id="rId5"/>
              </a:rPr>
              <a:t> &amp; ENTSO-E</a:t>
            </a:r>
            <a:r>
              <a:rPr lang="pl-PL" sz="1100" b="0" dirty="0">
                <a:solidFill>
                  <a:srgbClr val="404040"/>
                </a:solidFill>
              </a:rPr>
              <a:t>, 2025).</a:t>
            </a:r>
            <a:endParaRPr lang="en-IE" sz="1100" b="0" dirty="0">
              <a:solidFill>
                <a:srgbClr val="404040"/>
              </a:solidFill>
            </a:endParaRPr>
          </a:p>
        </p:txBody>
      </p:sp>
      <p:cxnSp>
        <p:nvCxnSpPr>
          <p:cNvPr id="35" name="Straight Connector 34">
            <a:extLst>
              <a:ext uri="{FF2B5EF4-FFF2-40B4-BE49-F238E27FC236}">
                <a16:creationId xmlns:a16="http://schemas.microsoft.com/office/drawing/2014/main" id="{4C7A4D88-3026-5FF2-F18B-C0620EC078FC}"/>
              </a:ext>
            </a:extLst>
          </p:cNvPr>
          <p:cNvCxnSpPr>
            <a:cxnSpLocks/>
          </p:cNvCxnSpPr>
          <p:nvPr/>
        </p:nvCxnSpPr>
        <p:spPr>
          <a:xfrm>
            <a:off x="0" y="4337497"/>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00FB288B-9857-E9A2-CA25-289B9BB17ABE}"/>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AE84BD8E-BE31-7C29-8B51-71C9C011BBA1}"/>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a:t>
            </a:r>
            <a:r>
              <a:rPr lang="lv-LV" sz="2100" b="1" dirty="0">
                <a:solidFill>
                  <a:schemeClr val="bg1"/>
                </a:solidFill>
                <a:latin typeface="Calibri" panose="020F0502020204030204" pitchFamily="34" charset="0"/>
                <a:cs typeface="Calibri" panose="020F0502020204030204" pitchFamily="34" charset="0"/>
              </a:rPr>
              <a:t>4</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48712E67-A775-CB58-E437-55D0C24958D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2BDB763B-0A8F-7F1A-5FC2-2AF5B95AC72B}"/>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8AF9E744-99C4-4216-AB37-C3CF6D150DB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E0451347-20B6-3390-49C3-444A442AE9C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168B1F6-EA98-1102-629E-5D2A0D9CB1B2}"/>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8ED7F373-E4C1-90D2-74A6-E809FFDD8707}"/>
              </a:ext>
            </a:extLst>
          </p:cNvPr>
          <p:cNvSpPr txBox="1">
            <a:spLocks/>
          </p:cNvSpPr>
          <p:nvPr/>
        </p:nvSpPr>
        <p:spPr>
          <a:xfrm>
            <a:off x="596429" y="1868191"/>
            <a:ext cx="6223471" cy="2521726"/>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300"/>
              </a:lnSpc>
            </a:pPr>
            <a:r>
              <a:rPr lang="pl-PL" sz="1400" b="1" dirty="0">
                <a:solidFill>
                  <a:srgbClr val="404040"/>
                </a:solidFill>
              </a:rPr>
              <a:t>Przejście Europy na czystą energię w coraz większym stopniu zależy od technologii cyfrowych: inteligentniejszych sieci energetycznych, budynków gotowych na rozwiązania typu smart oraz sieci ciepłowniczych sterowanych komputerowo. Po stronie klienta trwa właśnie druga fala wprowadzania inteligentnych liczników. Do końca 2024 r. posiadało je około 63% odbiorców energii elektrycznej w krajach UE27+3, a odsetek ten wciąż rośnie, ponieważ kraje, które jako pierwsze wprowadziły te rozwiązania, wymieniają starsze urządzenia, a pozostałe nadrabiają zaległości. Inteligentne liczniki umożliwiają stosowanie szczegółowych cenników, automatyczne fakturowanie oraz zarządzanie popytem na dużą skalę – dzięki temu gospodarstwa domowe i firmy (oraz ich systemy elektryczne) mogą dostosowywać zużycie uwzględniając czas, gdy energia jest najtańsza lub sieć jest przeciążona. Komisja Europejska wskazuje te narzędzia jako niezbędne dla integracji większej ilości energii z wiatru i słońca oraz do zarządzania nowymi obciążeniami wynikającymi z elektrycznego ogrzewania (</a:t>
            </a:r>
            <a:r>
              <a:rPr lang="pl-PL" sz="1400" b="1" dirty="0">
                <a:solidFill>
                  <a:srgbClr val="404040"/>
                </a:solidFill>
                <a:hlinkClick r:id="rId2"/>
              </a:rPr>
              <a:t>Berg </a:t>
            </a:r>
            <a:r>
              <a:rPr lang="pl-PL" sz="1400" b="1" dirty="0" err="1">
                <a:solidFill>
                  <a:srgbClr val="404040"/>
                </a:solidFill>
                <a:hlinkClick r:id="rId2"/>
              </a:rPr>
              <a:t>Insight</a:t>
            </a:r>
            <a:r>
              <a:rPr lang="pl-PL" sz="1400" b="1" dirty="0">
                <a:solidFill>
                  <a:srgbClr val="404040"/>
                </a:solidFill>
              </a:rPr>
              <a:t>, 2025).</a:t>
            </a:r>
            <a:endParaRPr lang="en-IE" sz="1400" b="1" dirty="0">
              <a:solidFill>
                <a:srgbClr val="404040"/>
              </a:solidFill>
            </a:endParaRPr>
          </a:p>
        </p:txBody>
      </p:sp>
      <p:sp>
        <p:nvSpPr>
          <p:cNvPr id="17" name="TextBox 16">
            <a:extLst>
              <a:ext uri="{FF2B5EF4-FFF2-40B4-BE49-F238E27FC236}">
                <a16:creationId xmlns:a16="http://schemas.microsoft.com/office/drawing/2014/main" id="{5B524B96-6C7B-1289-FFA9-8581B7B6D1E1}"/>
              </a:ext>
            </a:extLst>
          </p:cNvPr>
          <p:cNvSpPr txBox="1"/>
          <p:nvPr/>
        </p:nvSpPr>
        <p:spPr>
          <a:xfrm>
            <a:off x="585015" y="1173966"/>
            <a:ext cx="4837885"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Obecny stan technologii cyfrowych wspierających dekarbonizację w Europie</a:t>
            </a:r>
            <a:endParaRPr lang="en-US" sz="2000" b="1" dirty="0">
              <a:solidFill>
                <a:srgbClr val="ED4D2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356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CE768-5CA3-B4C1-125C-9DD373BA78D4}"/>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EE767A37-D084-7FB8-7F34-602943A39F61}"/>
              </a:ext>
            </a:extLst>
          </p:cNvPr>
          <p:cNvSpPr txBox="1">
            <a:spLocks/>
          </p:cNvSpPr>
          <p:nvPr/>
        </p:nvSpPr>
        <p:spPr>
          <a:xfrm>
            <a:off x="585015" y="1148489"/>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Systemy ciepłownicze i chłodnicze (DHC) przechodzą obecnie gruntowną cyfryzację – ma to ogromne znaczenie, ponieważ DHC jest jednym z najlepszych sposobów na ograniczenie emisji związanych</a:t>
            </a:r>
            <a:br>
              <a:rPr lang="pl-PL" sz="1100" b="0" dirty="0">
                <a:solidFill>
                  <a:srgbClr val="404040"/>
                </a:solidFill>
              </a:rPr>
            </a:br>
            <a:r>
              <a:rPr lang="pl-PL" sz="1100" b="0" dirty="0">
                <a:solidFill>
                  <a:srgbClr val="404040"/>
                </a:solidFill>
              </a:rPr>
              <a:t>z ogrzewaniem pomieszczeń i wody w miastach. Przewodnik IEA DHC </a:t>
            </a:r>
            <a:r>
              <a:rPr lang="pl-PL" sz="1100" b="0" dirty="0" err="1">
                <a:solidFill>
                  <a:srgbClr val="404040"/>
                </a:solidFill>
              </a:rPr>
              <a:t>Annex</a:t>
            </a:r>
            <a:r>
              <a:rPr lang="pl-PL" sz="1100" b="0" dirty="0">
                <a:solidFill>
                  <a:srgbClr val="404040"/>
                </a:solidFill>
              </a:rPr>
              <a:t> TS4 (</a:t>
            </a:r>
            <a:r>
              <a:rPr lang="pl-PL" sz="1100" b="0" dirty="0">
                <a:solidFill>
                  <a:srgbClr val="404040"/>
                </a:solidFill>
                <a:hlinkClick r:id="rId2"/>
              </a:rPr>
              <a:t>Schmidt</a:t>
            </a:r>
            <a:r>
              <a:rPr lang="pl-PL" sz="1100" b="0" dirty="0">
                <a:solidFill>
                  <a:srgbClr val="404040"/>
                </a:solidFill>
              </a:rPr>
              <a:t>, 2023) opisuje, co operatorzy robią w praktyce: modernizują systemy SCADA (oprogramowanie do monitorowania i sterowania sieciami), wprowadzają bardziej szczegółowe opomiarowanie, wykorzystują uczenie maszynowe do precyzyjnego dostrajania działań operacyjnych oraz budują cyfrowe bliźniaki (</a:t>
            </a:r>
            <a:r>
              <a:rPr lang="pl-PL" sz="1100" b="0" dirty="0" err="1">
                <a:solidFill>
                  <a:srgbClr val="404040"/>
                </a:solidFill>
              </a:rPr>
              <a:t>digital</a:t>
            </a:r>
            <a:r>
              <a:rPr lang="pl-PL" sz="1100" b="0" dirty="0">
                <a:solidFill>
                  <a:srgbClr val="404040"/>
                </a:solidFill>
              </a:rPr>
              <a:t> </a:t>
            </a:r>
            <a:r>
              <a:rPr lang="pl-PL" sz="1100" b="0" dirty="0" err="1">
                <a:solidFill>
                  <a:srgbClr val="404040"/>
                </a:solidFill>
              </a:rPr>
              <a:t>twins</a:t>
            </a:r>
            <a:r>
              <a:rPr lang="pl-PL" sz="1100" b="0" dirty="0">
                <a:solidFill>
                  <a:srgbClr val="404040"/>
                </a:solidFill>
              </a:rPr>
              <a:t>) – </a:t>
            </a:r>
            <a:r>
              <a:rPr lang="pl-PL" sz="1100" b="0" dirty="0" err="1">
                <a:solidFill>
                  <a:srgbClr val="404040"/>
                </a:solidFill>
              </a:rPr>
              <a:t>witualne</a:t>
            </a:r>
            <a:r>
              <a:rPr lang="pl-PL" sz="1100" b="0" dirty="0">
                <a:solidFill>
                  <a:srgbClr val="404040"/>
                </a:solidFill>
              </a:rPr>
              <a:t> modele, aby testować zmiany przed ich wdrożeniem. Narzędzia te pomagają obniżyć temperatury zasilania, zmniejszyć straty ciepła i płynniej integrować duże pompy ciepła oraz źródła ciepła odpadowego. Biuletyn </a:t>
            </a:r>
            <a:r>
              <a:rPr lang="pl-PL" sz="1100" b="0" dirty="0" err="1">
                <a:solidFill>
                  <a:srgbClr val="404040"/>
                </a:solidFill>
              </a:rPr>
              <a:t>Euroheat</a:t>
            </a:r>
            <a:r>
              <a:rPr lang="pl-PL" sz="1100" b="0" dirty="0">
                <a:solidFill>
                  <a:srgbClr val="404040"/>
                </a:solidFill>
              </a:rPr>
              <a:t> &amp; Power z 2024 r. potwierdza to konkretnymi przykładami, wykazując, że inteligentne sterowanie usprawnia zarówno starsze sieci, jak i nowe systemy niskotemperaturowe. Konkluzja jest jasna: cyfryzacja nie jest już tylko małym projektem pilotażowym, lecz powszechnym i opłacalnym sposobem na dekarbonizację ciepłownictwa w skali całych miast.</a:t>
            </a:r>
          </a:p>
          <a:p>
            <a:pPr algn="just">
              <a:lnSpc>
                <a:spcPts val="1120"/>
              </a:lnSpc>
              <a:spcBef>
                <a:spcPts val="0"/>
              </a:spcBef>
            </a:pPr>
            <a:r>
              <a:rPr lang="pl-PL" sz="1100" b="0" dirty="0">
                <a:solidFill>
                  <a:srgbClr val="404040"/>
                </a:solidFill>
              </a:rPr>
              <a:t>Poza tymi wszystkimi działaniami UE buduje wspólną „warstwę danych” dla energetyki. Inicjatywa ta, zwana Wspólną Europejską Przestrzenią Danych Energetycznych (CEEDS), ma na celu łatwe i bezpieczne wyszukiwanie, udostępnianie oraz wykorzystywanie danych energetycznych przez różne podmioty, takie jak operatorzy sieci, systemy budynkowe, sieci ciepłownicze i agregatorzy, bez względu na granice państw. CEEDS posiada schemat (</a:t>
            </a:r>
            <a:r>
              <a:rPr lang="pl-PL" sz="1100" b="0" dirty="0" err="1">
                <a:solidFill>
                  <a:srgbClr val="404040"/>
                </a:solidFill>
              </a:rPr>
              <a:t>blueprint</a:t>
            </a:r>
            <a:r>
              <a:rPr lang="pl-PL" sz="1100" b="0" dirty="0">
                <a:solidFill>
                  <a:srgbClr val="404040"/>
                </a:solidFill>
              </a:rPr>
              <a:t>), który wyjaśnia, jak system powinien być skonfigurowany</a:t>
            </a:r>
            <a:br>
              <a:rPr lang="pl-PL" sz="1100" b="0" dirty="0">
                <a:solidFill>
                  <a:srgbClr val="404040"/>
                </a:solidFill>
              </a:rPr>
            </a:br>
            <a:r>
              <a:rPr lang="pl-PL" sz="1100" b="0" dirty="0">
                <a:solidFill>
                  <a:srgbClr val="404040"/>
                </a:solidFill>
              </a:rPr>
              <a:t>i w jaki sposób różne systemy IT mogą się ze sobą komunikować. Europejska grupa operatorów sieci (ENTSO-E) wraz z innymi podmiotami pokazała, jak przestrzeń ta połączy się z istniejącymi projektami UE i realnymi zastosowaniami codziennymi.</a:t>
            </a:r>
            <a:br>
              <a:rPr lang="pl-PL" sz="1100" b="0" dirty="0">
                <a:solidFill>
                  <a:srgbClr val="404040"/>
                </a:solidFill>
              </a:rPr>
            </a:br>
            <a:r>
              <a:rPr lang="pl-PL" sz="1100" b="0" dirty="0">
                <a:solidFill>
                  <a:srgbClr val="404040"/>
                </a:solidFill>
              </a:rPr>
              <a:t>W miarę przechodzenia od planów do wdrażania</a:t>
            </a:r>
            <a:br>
              <a:rPr lang="pl-PL" sz="1100" b="0" dirty="0">
                <a:solidFill>
                  <a:srgbClr val="404040"/>
                </a:solidFill>
              </a:rPr>
            </a:br>
            <a:r>
              <a:rPr lang="pl-PL" sz="1100" b="0" dirty="0">
                <a:solidFill>
                  <a:srgbClr val="404040"/>
                </a:solidFill>
              </a:rPr>
              <a:t>w ramach programu DIGITAL, należy spodziewać się standardowych interfejsów API (prostych, wspólnych sposobów łączenia oprogramowania) oraz jasnych zasad wyrażania zgody (tak, aby ludzie zachowali kontrolę nad swoimi danymi). Pozwoli to inteligentnym licznikom, systemom sterowania budynkami i sieciom ciepłowniczym na bezpieczną wymianę danych na dużą skalę, co jest kluczem do funkcjonowania czystszego i inteligentniejszego systemu energetycznego (</a:t>
            </a:r>
            <a:r>
              <a:rPr lang="pl-PL" sz="1100" b="0" dirty="0">
                <a:solidFill>
                  <a:srgbClr val="404040"/>
                </a:solidFill>
                <a:hlinkClick r:id="rId3"/>
              </a:rPr>
              <a:t>Komisja Europejska</a:t>
            </a:r>
            <a:r>
              <a:rPr lang="pl-PL" sz="1100" b="0" dirty="0">
                <a:solidFill>
                  <a:srgbClr val="404040"/>
                </a:solidFill>
              </a:rPr>
              <a:t>, </a:t>
            </a:r>
            <a:r>
              <a:rPr lang="pl-PL" sz="1100" b="0" dirty="0" err="1">
                <a:solidFill>
                  <a:srgbClr val="404040"/>
                </a:solidFill>
              </a:rPr>
              <a:t>n.d</a:t>
            </a:r>
            <a:r>
              <a:rPr lang="pl-PL" sz="1100" b="0" dirty="0">
                <a:solidFill>
                  <a:srgbClr val="404040"/>
                </a:solidFill>
              </a:rPr>
              <a:t>.).</a:t>
            </a:r>
          </a:p>
          <a:p>
            <a:pPr algn="just">
              <a:lnSpc>
                <a:spcPts val="1120"/>
              </a:lnSpc>
              <a:spcBef>
                <a:spcPts val="0"/>
              </a:spcBef>
            </a:pPr>
            <a:endParaRPr lang="en-IE" sz="1100" b="0" dirty="0">
              <a:solidFill>
                <a:srgbClr val="404040"/>
              </a:solidFill>
            </a:endParaRPr>
          </a:p>
          <a:p>
            <a:pPr algn="just">
              <a:lnSpc>
                <a:spcPts val="1120"/>
              </a:lnSpc>
              <a:spcBef>
                <a:spcPts val="0"/>
              </a:spcBef>
            </a:pPr>
            <a:r>
              <a:rPr lang="pl-PL" sz="1100" b="0" dirty="0">
                <a:solidFill>
                  <a:srgbClr val="404040"/>
                </a:solidFill>
              </a:rPr>
              <a:t>Podsumowując, obecna sytuacja w Europie jest jasna: inteligentne liczniki są już powszechnie stosowane w całej Europie, a przepisy wspierające elastyczne zużycie energii elektrycznej są coraz lepiej dopracowane. Zmiany te idą w parze z coraz inteligentniejszymi budynkami (opartymi na wymaganiach technicznych dla systemów budynkowych, wskaźniku SRI i analizie danych) oraz bardziej cyfrowymi sieciami ciepłowniczymi. </a:t>
            </a:r>
          </a:p>
        </p:txBody>
      </p:sp>
      <p:sp>
        <p:nvSpPr>
          <p:cNvPr id="2" name="Freeform 1">
            <a:extLst>
              <a:ext uri="{FF2B5EF4-FFF2-40B4-BE49-F238E27FC236}">
                <a16:creationId xmlns:a16="http://schemas.microsoft.com/office/drawing/2014/main" id="{DC7B395F-1590-BE6E-396D-9AB7C4D3F863}"/>
              </a:ext>
            </a:extLst>
          </p:cNvPr>
          <p:cNvSpPr/>
          <p:nvPr/>
        </p:nvSpPr>
        <p:spPr>
          <a:xfrm>
            <a:off x="-1" y="5822066"/>
            <a:ext cx="6620719" cy="372125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0D752234-75F4-189B-AA13-E701F82D95D3}"/>
              </a:ext>
            </a:extLst>
          </p:cNvPr>
          <p:cNvSpPr txBox="1">
            <a:spLocks/>
          </p:cNvSpPr>
          <p:nvPr/>
        </p:nvSpPr>
        <p:spPr>
          <a:xfrm>
            <a:off x="585015" y="6083428"/>
            <a:ext cx="5121304" cy="281083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pl-PL" sz="1700" b="0" i="1" dirty="0">
                <a:solidFill>
                  <a:schemeClr val="bg1"/>
                </a:solidFill>
              </a:rPr>
              <a:t>Pozostała teraz przede wszystkim ciężka, praktyczna praca: zapewnienie współpracy różnych systemów (interoperacyjność), utrzymanie ich bezpieczeństwa (</a:t>
            </a:r>
            <a:r>
              <a:rPr lang="pl-PL" sz="1700" b="0" i="1" dirty="0" err="1">
                <a:solidFill>
                  <a:schemeClr val="bg1"/>
                </a:solidFill>
              </a:rPr>
              <a:t>cyberbezpieczeństwo</a:t>
            </a:r>
            <a:r>
              <a:rPr lang="pl-PL" sz="1700" b="0" i="1" dirty="0">
                <a:solidFill>
                  <a:schemeClr val="bg1"/>
                </a:solidFill>
              </a:rPr>
              <a:t>), szkolenie osób obsługujących te systemy oraz otwarcie lokalnych rynków, tak aby budynki, magazyny ciepła i mechanizmy reakcji popytowej mogły niezawodnie zastępować w szczycie elektrownie konwencjonalne. Dzięki zasadom elastyczności projektowania rynku, harmonogramom EPBD/SRI oraz rozwijającej się inicjatywie Wspólnej Europejskiej Przestrzeni Danych Energetycznych (CEEDS) fundamenty polityczne i technologiczne są w dużej mierze gotowe. Największym zadaniem na kolejne 2–3 lata jest konsekwentne skalowanie tych rozwiązań</a:t>
            </a:r>
            <a:br>
              <a:rPr lang="pl-PL" sz="1700" b="0" i="1" dirty="0">
                <a:solidFill>
                  <a:schemeClr val="bg1"/>
                </a:solidFill>
              </a:rPr>
            </a:br>
            <a:r>
              <a:rPr lang="pl-PL" sz="1700" b="0" i="1" dirty="0">
                <a:solidFill>
                  <a:schemeClr val="bg1"/>
                </a:solidFill>
              </a:rPr>
              <a:t>w całej Europie.</a:t>
            </a:r>
            <a:endParaRPr lang="en-US" sz="1700" i="1" dirty="0">
              <a:solidFill>
                <a:schemeClr val="bg1"/>
              </a:solidFill>
            </a:endParaRPr>
          </a:p>
        </p:txBody>
      </p:sp>
      <p:grpSp>
        <p:nvGrpSpPr>
          <p:cNvPr id="4" name="Graphic 40">
            <a:extLst>
              <a:ext uri="{FF2B5EF4-FFF2-40B4-BE49-F238E27FC236}">
                <a16:creationId xmlns:a16="http://schemas.microsoft.com/office/drawing/2014/main" id="{FDEDCBEB-054F-8553-26E5-3BF187E910E9}"/>
              </a:ext>
            </a:extLst>
          </p:cNvPr>
          <p:cNvGrpSpPr/>
          <p:nvPr/>
        </p:nvGrpSpPr>
        <p:grpSpPr>
          <a:xfrm>
            <a:off x="4807070" y="7507147"/>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A0AB7474-E3FA-5155-0455-43A620B4A83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3C4CD6BD-E3AC-0B3A-46C2-E73351DF0CA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F5D0E2C5-6568-8993-9EBA-058DA0F049A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04C50FBF-46B3-D69B-C0B2-43E5016B4AD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6031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401F7-2FE6-55A1-E847-02A01B376EA3}"/>
            </a:ext>
          </a:extLst>
        </p:cNvPr>
        <p:cNvGrpSpPr/>
        <p:nvPr/>
      </p:nvGrpSpPr>
      <p:grpSpPr>
        <a:xfrm>
          <a:off x="0" y="0"/>
          <a:ext cx="0" cy="0"/>
          <a:chOff x="0" y="0"/>
          <a:chExt cx="0" cy="0"/>
        </a:xfrm>
      </p:grpSpPr>
      <p:pic>
        <p:nvPicPr>
          <p:cNvPr id="35" name="Picture 34">
            <a:extLst>
              <a:ext uri="{FF2B5EF4-FFF2-40B4-BE49-F238E27FC236}">
                <a16:creationId xmlns:a16="http://schemas.microsoft.com/office/drawing/2014/main" id="{53CF9525-F4D8-0DF4-87A4-F4889D43FC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58" b="17658"/>
          <a:stretch>
            <a:fillRect/>
          </a:stretch>
        </p:blipFill>
        <p:spPr>
          <a:xfrm>
            <a:off x="-5" y="1371007"/>
            <a:ext cx="7559675" cy="2183967"/>
          </a:xfrm>
          <a:prstGeom prst="rect">
            <a:avLst/>
          </a:prstGeom>
        </p:spPr>
      </p:pic>
      <p:sp>
        <p:nvSpPr>
          <p:cNvPr id="22" name="Freeform 21">
            <a:extLst>
              <a:ext uri="{FF2B5EF4-FFF2-40B4-BE49-F238E27FC236}">
                <a16:creationId xmlns:a16="http://schemas.microsoft.com/office/drawing/2014/main" id="{4179A386-1434-1E5E-018C-8D0615A8B628}"/>
              </a:ext>
            </a:extLst>
          </p:cNvPr>
          <p:cNvSpPr/>
          <p:nvPr/>
        </p:nvSpPr>
        <p:spPr>
          <a:xfrm>
            <a:off x="-5" y="3053301"/>
            <a:ext cx="1842899" cy="7295835"/>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AB55B0DF-CA26-CE74-2C04-DD57CCF587CB}"/>
              </a:ext>
            </a:extLst>
          </p:cNvPr>
          <p:cNvSpPr/>
          <p:nvPr/>
        </p:nvSpPr>
        <p:spPr>
          <a:xfrm>
            <a:off x="1328821" y="6098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D9652109-DBA3-A58B-8E96-E54166BA1F37}"/>
              </a:ext>
            </a:extLst>
          </p:cNvPr>
          <p:cNvSpPr txBox="1">
            <a:spLocks/>
          </p:cNvSpPr>
          <p:nvPr/>
        </p:nvSpPr>
        <p:spPr>
          <a:xfrm>
            <a:off x="432522" y="342674"/>
            <a:ext cx="4954251"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pl-PL" sz="3200" b="1" dirty="0">
                <a:solidFill>
                  <a:srgbClr val="2D62AE"/>
                </a:solidFill>
                <a:latin typeface="Calibri" panose="020F0502020204030204" pitchFamily="34" charset="0"/>
                <a:cs typeface="Calibri" panose="020F0502020204030204" pitchFamily="34" charset="0"/>
              </a:rPr>
              <a:t>Rozwój technologiczny i spostrzeżenia branżowe</a:t>
            </a:r>
            <a:r>
              <a:rPr lang="en-US" sz="3200" b="1" dirty="0">
                <a:solidFill>
                  <a:srgbClr val="2D62AE"/>
                </a:solidFill>
                <a:latin typeface="Calibri" panose="020F0502020204030204" pitchFamily="34" charset="0"/>
                <a:cs typeface="Calibri" panose="020F0502020204030204" pitchFamily="34" charset="0"/>
              </a:rPr>
              <a:t> </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DCB1944B-E13C-3206-E65D-7914F28BAB49}"/>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96A6DA1A-3B9F-0C1E-1366-1FF7FF7F9601}"/>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E41BBEA9-5E83-2017-EC01-DD84944ADE99}"/>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02</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1028F836-91AA-48D9-041C-2515DFE0031F}"/>
              </a:ext>
            </a:extLst>
          </p:cNvPr>
          <p:cNvSpPr txBox="1">
            <a:spLocks/>
          </p:cNvSpPr>
          <p:nvPr/>
        </p:nvSpPr>
        <p:spPr>
          <a:xfrm>
            <a:off x="2194531" y="3717589"/>
            <a:ext cx="4793686" cy="5801865"/>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pl-PL" sz="1500" b="1" dirty="0">
                <a:solidFill>
                  <a:srgbClr val="404040"/>
                </a:solidFill>
              </a:rPr>
              <a:t>Przegląd kluczowych technologii</a:t>
            </a:r>
            <a:r>
              <a:rPr lang="en-US" sz="1500" b="1" dirty="0">
                <a:solidFill>
                  <a:srgbClr val="404040"/>
                </a:solidFill>
              </a:rPr>
              <a:t> 	</a:t>
            </a:r>
            <a:r>
              <a:rPr lang="en-US" sz="1500" b="1" dirty="0">
                <a:solidFill>
                  <a:schemeClr val="tx1"/>
                </a:solidFill>
                <a:hlinkClick r:id="rId3" action="ppaction://hlinksldjump">
                  <a:extLst>
                    <a:ext uri="{A12FA001-AC4F-418D-AE19-62706E023703}">
                      <ahyp:hlinkClr xmlns:ahyp="http://schemas.microsoft.com/office/drawing/2018/hyperlinkcolor" val="tx"/>
                    </a:ext>
                  </a:extLst>
                </a:hlinkClick>
              </a:rPr>
              <a:t>13</a:t>
            </a:r>
            <a:endParaRPr lang="en-US" sz="1500" b="1" dirty="0">
              <a:solidFill>
                <a:schemeClr val="tx1"/>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r>
              <a:rPr lang="lv-LV" sz="1500" b="1" dirty="0">
                <a:solidFill>
                  <a:srgbClr val="404040"/>
                </a:solidFill>
              </a:rPr>
              <a:t>Bariery i wyzwania </a:t>
            </a:r>
            <a:r>
              <a:rPr lang="en-US" sz="1500" b="1" dirty="0">
                <a:solidFill>
                  <a:srgbClr val="404040"/>
                </a:solidFill>
              </a:rPr>
              <a:t>	</a:t>
            </a:r>
            <a:r>
              <a:rPr lang="en-US" sz="1500" b="1" dirty="0">
                <a:solidFill>
                  <a:schemeClr val="tx1"/>
                </a:solidFill>
                <a:hlinkClick r:id="rId4" action="ppaction://hlinksldjump">
                  <a:extLst>
                    <a:ext uri="{A12FA001-AC4F-418D-AE19-62706E023703}">
                      <ahyp:hlinkClr xmlns:ahyp="http://schemas.microsoft.com/office/drawing/2018/hyperlinkcolor" val="tx"/>
                    </a:ext>
                  </a:extLst>
                </a:hlinkClick>
              </a:rPr>
              <a:t>1</a:t>
            </a:r>
            <a:r>
              <a:rPr lang="lv-LV" sz="1500" b="1" dirty="0">
                <a:solidFill>
                  <a:schemeClr val="tx1"/>
                </a:solidFill>
                <a:hlinkClick r:id="rId4" action="ppaction://hlinksldjump">
                  <a:extLst>
                    <a:ext uri="{A12FA001-AC4F-418D-AE19-62706E023703}">
                      <ahyp:hlinkClr xmlns:ahyp="http://schemas.microsoft.com/office/drawing/2018/hyperlinkcolor" val="tx"/>
                    </a:ext>
                  </a:extLst>
                </a:hlinkClick>
              </a:rPr>
              <a:t>6</a:t>
            </a:r>
            <a:endParaRPr lang="en-US" sz="1500" b="1" dirty="0">
              <a:solidFill>
                <a:schemeClr val="tx1"/>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r>
              <a:rPr lang="en-US" sz="1500" b="1" dirty="0" err="1">
                <a:solidFill>
                  <a:srgbClr val="404040"/>
                </a:solidFill>
              </a:rPr>
              <a:t>Możliwości</a:t>
            </a:r>
            <a:r>
              <a:rPr lang="en-US" sz="1500" b="1" dirty="0">
                <a:solidFill>
                  <a:srgbClr val="404040"/>
                </a:solidFill>
              </a:rPr>
              <a:t> </a:t>
            </a:r>
            <a:r>
              <a:rPr lang="en-US" sz="1500" b="1" dirty="0" err="1">
                <a:solidFill>
                  <a:srgbClr val="404040"/>
                </a:solidFill>
              </a:rPr>
              <a:t>i</a:t>
            </a:r>
            <a:r>
              <a:rPr lang="en-US" sz="1500" b="1" dirty="0">
                <a:solidFill>
                  <a:srgbClr val="404040"/>
                </a:solidFill>
              </a:rPr>
              <a:t> </a:t>
            </a:r>
            <a:r>
              <a:rPr lang="en-US" sz="1500" b="1" dirty="0" err="1">
                <a:solidFill>
                  <a:srgbClr val="404040"/>
                </a:solidFill>
              </a:rPr>
              <a:t>rekomendacje</a:t>
            </a:r>
            <a:r>
              <a:rPr lang="lv-LV" sz="1500" b="1" dirty="0">
                <a:solidFill>
                  <a:srgbClr val="404040"/>
                </a:solidFill>
              </a:rPr>
              <a:t>	</a:t>
            </a:r>
            <a:r>
              <a:rPr lang="en-US" sz="1500" b="1" dirty="0">
                <a:solidFill>
                  <a:schemeClr val="tx1"/>
                </a:solidFill>
                <a:hlinkClick r:id="rId5" action="ppaction://hlinksldjump">
                  <a:extLst>
                    <a:ext uri="{A12FA001-AC4F-418D-AE19-62706E023703}">
                      <ahyp:hlinkClr xmlns:ahyp="http://schemas.microsoft.com/office/drawing/2018/hyperlinkcolor" val="tx"/>
                    </a:ext>
                  </a:extLst>
                </a:hlinkClick>
              </a:rPr>
              <a:t>1</a:t>
            </a:r>
            <a:r>
              <a:rPr lang="lv-LV" sz="1500" b="1" dirty="0">
                <a:solidFill>
                  <a:schemeClr val="tx1"/>
                </a:solidFill>
                <a:hlinkClick r:id="rId5" action="ppaction://hlinksldjump">
                  <a:extLst>
                    <a:ext uri="{A12FA001-AC4F-418D-AE19-62706E023703}">
                      <ahyp:hlinkClr xmlns:ahyp="http://schemas.microsoft.com/office/drawing/2018/hyperlinkcolor" val="tx"/>
                    </a:ext>
                  </a:extLst>
                </a:hlinkClick>
              </a:rPr>
              <a:t>7</a:t>
            </a:r>
            <a:endParaRPr lang="en-US" sz="1500" b="1" dirty="0">
              <a:solidFill>
                <a:schemeClr val="tx1"/>
              </a:solidFill>
            </a:endParaRPr>
          </a:p>
          <a:p>
            <a:pPr marL="0" lvl="1" indent="0">
              <a:lnSpc>
                <a:spcPts val="1940"/>
              </a:lnSpc>
              <a:spcBef>
                <a:spcPts val="0"/>
              </a:spcBef>
              <a:buNone/>
              <a:tabLst>
                <a:tab pos="527050" algn="l"/>
                <a:tab pos="4129088" algn="l"/>
                <a:tab pos="4791075" algn="l"/>
              </a:tabLst>
            </a:pP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lv-LV" sz="1500" b="1" dirty="0">
              <a:solidFill>
                <a:srgbClr val="404040"/>
              </a:solidFill>
            </a:endParaRPr>
          </a:p>
          <a:p>
            <a:pPr marL="0" lvl="1" indent="0">
              <a:lnSpc>
                <a:spcPts val="1940"/>
              </a:lnSpc>
              <a:spcBef>
                <a:spcPts val="0"/>
              </a:spcBef>
              <a:buNone/>
              <a:tabLst>
                <a:tab pos="527050" algn="l"/>
                <a:tab pos="4129088" algn="l"/>
                <a:tab pos="4791075" algn="l"/>
              </a:tabLst>
            </a:pPr>
            <a:r>
              <a:rPr lang="en-US" sz="1500" b="1" dirty="0">
                <a:solidFill>
                  <a:srgbClr val="404040"/>
                </a:solidFill>
              </a:rPr>
              <a:t>Anal</a:t>
            </a:r>
            <a:r>
              <a:rPr lang="pl-PL" sz="1500" b="1" dirty="0" err="1">
                <a:solidFill>
                  <a:srgbClr val="404040"/>
                </a:solidFill>
              </a:rPr>
              <a:t>iza</a:t>
            </a:r>
            <a:r>
              <a:rPr lang="pl-PL" sz="1500" b="1" dirty="0">
                <a:solidFill>
                  <a:srgbClr val="404040"/>
                </a:solidFill>
              </a:rPr>
              <a:t> regionalnych potrzeb i luk w sektorze</a:t>
            </a:r>
            <a:r>
              <a:rPr lang="en-US" sz="1500" b="1" dirty="0">
                <a:solidFill>
                  <a:srgbClr val="404040"/>
                </a:solidFill>
              </a:rPr>
              <a:t>	</a:t>
            </a:r>
            <a:r>
              <a:rPr lang="lv-LV" sz="1500" b="1" dirty="0">
                <a:solidFill>
                  <a:schemeClr val="tx1"/>
                </a:solidFill>
                <a:hlinkClick r:id="rId6" action="ppaction://hlinksldjump">
                  <a:extLst>
                    <a:ext uri="{A12FA001-AC4F-418D-AE19-62706E023703}">
                      <ahyp:hlinkClr xmlns:ahyp="http://schemas.microsoft.com/office/drawing/2018/hyperlinkcolor" val="tx"/>
                    </a:ext>
                  </a:extLst>
                </a:hlinkClick>
              </a:rPr>
              <a:t>18</a:t>
            </a:r>
            <a:endParaRPr lang="lv-LV" sz="1500" b="1" dirty="0">
              <a:solidFill>
                <a:schemeClr val="tx1"/>
              </a:solidFill>
            </a:endParaRPr>
          </a:p>
          <a:p>
            <a:pPr marL="0" lvl="1" indent="0">
              <a:lnSpc>
                <a:spcPts val="1940"/>
              </a:lnSpc>
              <a:spcBef>
                <a:spcPts val="0"/>
              </a:spcBef>
              <a:buNone/>
              <a:tabLst>
                <a:tab pos="527050" algn="l"/>
                <a:tab pos="4129088" algn="l"/>
                <a:tab pos="4791075" algn="l"/>
              </a:tabLst>
            </a:pPr>
            <a:endParaRPr lang="en-US" sz="1500" b="1" dirty="0">
              <a:solidFill>
                <a:schemeClr val="tx1"/>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a:t>
            </a:r>
            <a:r>
              <a:rPr lang="lv-LV" sz="1500" dirty="0">
                <a:solidFill>
                  <a:srgbClr val="404040"/>
                </a:solidFill>
              </a:rPr>
              <a:t>4</a:t>
            </a:r>
            <a:r>
              <a:rPr lang="en-US" sz="1500" dirty="0">
                <a:solidFill>
                  <a:srgbClr val="404040"/>
                </a:solidFill>
              </a:rPr>
              <a:t>.1	</a:t>
            </a:r>
            <a:r>
              <a:rPr lang="pl-PL" sz="1500" dirty="0">
                <a:solidFill>
                  <a:srgbClr val="404040"/>
                </a:solidFill>
              </a:rPr>
              <a:t>Analiza budynków komercyjnych i     przemysłowych</a:t>
            </a:r>
            <a:r>
              <a:rPr lang="en-US" sz="1500" dirty="0">
                <a:solidFill>
                  <a:srgbClr val="404040"/>
                </a:solidFill>
              </a:rPr>
              <a:t>	</a:t>
            </a:r>
            <a:r>
              <a:rPr lang="lv-LV" sz="1500" dirty="0">
                <a:solidFill>
                  <a:srgbClr val="404040"/>
                </a:solidFill>
                <a:hlinkClick r:id="rId7" action="ppaction://hlinksldjump">
                  <a:extLst>
                    <a:ext uri="{A12FA001-AC4F-418D-AE19-62706E023703}">
                      <ahyp:hlinkClr xmlns:ahyp="http://schemas.microsoft.com/office/drawing/2018/hyperlinkcolor" val="tx"/>
                    </a:ext>
                  </a:extLst>
                </a:hlinkClick>
              </a:rPr>
              <a:t>19</a:t>
            </a:r>
            <a:endParaRPr lang="lv-LV"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a:t>
            </a:r>
            <a:r>
              <a:rPr lang="lv-LV" sz="1500" dirty="0">
                <a:solidFill>
                  <a:srgbClr val="404040"/>
                </a:solidFill>
              </a:rPr>
              <a:t>4</a:t>
            </a:r>
            <a:r>
              <a:rPr lang="en-US" sz="1500" dirty="0">
                <a:solidFill>
                  <a:srgbClr val="404040"/>
                </a:solidFill>
              </a:rPr>
              <a:t>.</a:t>
            </a:r>
            <a:r>
              <a:rPr lang="lv-LV" sz="1500" dirty="0">
                <a:solidFill>
                  <a:srgbClr val="404040"/>
                </a:solidFill>
              </a:rPr>
              <a:t>2</a:t>
            </a:r>
            <a:r>
              <a:rPr lang="en-US" sz="1500" dirty="0">
                <a:solidFill>
                  <a:srgbClr val="404040"/>
                </a:solidFill>
              </a:rPr>
              <a:t>	</a:t>
            </a:r>
            <a:r>
              <a:rPr lang="pl-PL" sz="1500" dirty="0">
                <a:solidFill>
                  <a:srgbClr val="404040"/>
                </a:solidFill>
              </a:rPr>
              <a:t>Analiza budynków publicznych i administracyjnych</a:t>
            </a:r>
            <a:r>
              <a:rPr lang="lv-LV" sz="1500" dirty="0">
                <a:solidFill>
                  <a:srgbClr val="404040"/>
                </a:solidFill>
              </a:rPr>
              <a:t>	</a:t>
            </a:r>
            <a:r>
              <a:rPr lang="en-US" sz="1500" dirty="0">
                <a:solidFill>
                  <a:srgbClr val="404040"/>
                </a:solidFill>
                <a:hlinkClick r:id="rId8" action="ppaction://hlinksldjump">
                  <a:extLst>
                    <a:ext uri="{A12FA001-AC4F-418D-AE19-62706E023703}">
                      <ahyp:hlinkClr xmlns:ahyp="http://schemas.microsoft.com/office/drawing/2018/hyperlinkcolor" val="tx"/>
                    </a:ext>
                  </a:extLst>
                </a:hlinkClick>
              </a:rPr>
              <a:t>2</a:t>
            </a:r>
            <a:r>
              <a:rPr lang="lv-LV" sz="1500" dirty="0">
                <a:solidFill>
                  <a:srgbClr val="404040"/>
                </a:solidFill>
                <a:hlinkClick r:id="rId8" action="ppaction://hlinksldjump">
                  <a:extLst>
                    <a:ext uri="{A12FA001-AC4F-418D-AE19-62706E023703}">
                      <ahyp:hlinkClr xmlns:ahyp="http://schemas.microsoft.com/office/drawing/2018/hyperlinkcolor" val="tx"/>
                    </a:ext>
                  </a:extLst>
                </a:hlinkClick>
              </a:rPr>
              <a:t>0</a:t>
            </a:r>
            <a:r>
              <a:rPr lang="en-US" sz="1500" dirty="0">
                <a:solidFill>
                  <a:srgbClr val="404040"/>
                </a:solidFill>
              </a:rPr>
              <a:t> </a:t>
            </a:r>
            <a:endParaRPr lang="lv-LV"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	</a:t>
            </a:r>
          </a:p>
          <a:p>
            <a:pPr marL="0" lvl="1" indent="0">
              <a:lnSpc>
                <a:spcPts val="1940"/>
              </a:lnSpc>
              <a:spcBef>
                <a:spcPts val="0"/>
              </a:spcBef>
              <a:buNone/>
              <a:tabLst>
                <a:tab pos="527050" algn="l"/>
                <a:tab pos="4129088" algn="l"/>
                <a:tab pos="4791075" algn="l"/>
              </a:tabLst>
            </a:pPr>
            <a:r>
              <a:rPr lang="en-US" sz="1500" dirty="0">
                <a:solidFill>
                  <a:srgbClr val="404040"/>
                </a:solidFill>
              </a:rPr>
              <a:t>2.</a:t>
            </a:r>
            <a:r>
              <a:rPr lang="lv-LV" sz="1500" dirty="0">
                <a:solidFill>
                  <a:srgbClr val="404040"/>
                </a:solidFill>
              </a:rPr>
              <a:t>4</a:t>
            </a:r>
            <a:r>
              <a:rPr lang="en-US" sz="1500" dirty="0">
                <a:solidFill>
                  <a:srgbClr val="404040"/>
                </a:solidFill>
              </a:rPr>
              <a:t>.</a:t>
            </a:r>
            <a:r>
              <a:rPr lang="lv-LV" sz="1500" dirty="0">
                <a:solidFill>
                  <a:srgbClr val="404040"/>
                </a:solidFill>
              </a:rPr>
              <a:t>3</a:t>
            </a:r>
            <a:r>
              <a:rPr lang="en-US" sz="1500" dirty="0">
                <a:solidFill>
                  <a:srgbClr val="404040"/>
                </a:solidFill>
              </a:rPr>
              <a:t>	</a:t>
            </a:r>
            <a:r>
              <a:rPr lang="pl-PL" sz="1500" dirty="0">
                <a:solidFill>
                  <a:srgbClr val="404040"/>
                </a:solidFill>
              </a:rPr>
              <a:t>Analiza budynków mieszkalnych</a:t>
            </a:r>
            <a:r>
              <a:rPr lang="en-US" sz="1500" dirty="0">
                <a:solidFill>
                  <a:srgbClr val="404040"/>
                </a:solidFill>
              </a:rPr>
              <a:t>	</a:t>
            </a:r>
            <a:r>
              <a:rPr lang="en-US" sz="1500" dirty="0">
                <a:solidFill>
                  <a:srgbClr val="404040"/>
                </a:solidFill>
                <a:hlinkClick r:id="rId9" action="ppaction://hlinksldjump">
                  <a:extLst>
                    <a:ext uri="{A12FA001-AC4F-418D-AE19-62706E023703}">
                      <ahyp:hlinkClr xmlns:ahyp="http://schemas.microsoft.com/office/drawing/2018/hyperlinkcolor" val="tx"/>
                    </a:ext>
                  </a:extLst>
                </a:hlinkClick>
              </a:rPr>
              <a:t>2</a:t>
            </a:r>
            <a:r>
              <a:rPr lang="lv-LV" sz="1500" dirty="0">
                <a:solidFill>
                  <a:srgbClr val="404040"/>
                </a:solidFill>
                <a:hlinkClick r:id="rId9" action="ppaction://hlinksldjump">
                  <a:extLst>
                    <a:ext uri="{A12FA001-AC4F-418D-AE19-62706E023703}">
                      <ahyp:hlinkClr xmlns:ahyp="http://schemas.microsoft.com/office/drawing/2018/hyperlinkcolor" val="tx"/>
                    </a:ext>
                  </a:extLst>
                </a:hlinkClick>
              </a:rPr>
              <a:t>2</a:t>
            </a:r>
            <a:endParaRPr lang="lv-LV"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2.</a:t>
            </a:r>
            <a:r>
              <a:rPr lang="lv-LV" sz="1500" dirty="0">
                <a:solidFill>
                  <a:srgbClr val="404040"/>
                </a:solidFill>
              </a:rPr>
              <a:t>4</a:t>
            </a:r>
            <a:r>
              <a:rPr lang="en-US" sz="1500" dirty="0">
                <a:solidFill>
                  <a:srgbClr val="404040"/>
                </a:solidFill>
              </a:rPr>
              <a:t>.</a:t>
            </a:r>
            <a:r>
              <a:rPr lang="lv-LV" sz="1500" dirty="0">
                <a:solidFill>
                  <a:srgbClr val="404040"/>
                </a:solidFill>
              </a:rPr>
              <a:t>4</a:t>
            </a:r>
            <a:r>
              <a:rPr lang="en-US" sz="1500" dirty="0">
                <a:solidFill>
                  <a:srgbClr val="404040"/>
                </a:solidFill>
              </a:rPr>
              <a:t>	</a:t>
            </a:r>
            <a:r>
              <a:rPr lang="pl-PL" sz="1500" dirty="0">
                <a:solidFill>
                  <a:srgbClr val="404040"/>
                </a:solidFill>
              </a:rPr>
              <a:t>Analiza infrastruktury zewnętrznej</a:t>
            </a:r>
            <a:r>
              <a:rPr lang="en-US" sz="1500" dirty="0">
                <a:solidFill>
                  <a:srgbClr val="404040"/>
                </a:solidFill>
              </a:rPr>
              <a:t>	</a:t>
            </a:r>
            <a:r>
              <a:rPr lang="lv-LV" sz="1500" dirty="0">
                <a:solidFill>
                  <a:srgbClr val="404040"/>
                </a:solidFill>
                <a:hlinkClick r:id="rId10" action="ppaction://hlinksldjump">
                  <a:extLst>
                    <a:ext uri="{A12FA001-AC4F-418D-AE19-62706E023703}">
                      <ahyp:hlinkClr xmlns:ahyp="http://schemas.microsoft.com/office/drawing/2018/hyperlinkcolor" val="tx"/>
                    </a:ext>
                  </a:extLst>
                </a:hlinkClick>
              </a:rPr>
              <a:t>23</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lv-LV" sz="1500" dirty="0">
              <a:solidFill>
                <a:srgbClr val="404040"/>
              </a:solidFill>
            </a:endParaRPr>
          </a:p>
          <a:p>
            <a:pPr marL="0" lvl="1" indent="0">
              <a:lnSpc>
                <a:spcPts val="1940"/>
              </a:lnSpc>
              <a:spcBef>
                <a:spcPts val="0"/>
              </a:spcBef>
              <a:buNone/>
              <a:tabLst>
                <a:tab pos="527050" algn="l"/>
                <a:tab pos="4129088" algn="l"/>
                <a:tab pos="4791075" algn="l"/>
              </a:tabLst>
            </a:pPr>
            <a:r>
              <a:rPr lang="en-US" sz="1500" b="1" dirty="0" err="1">
                <a:solidFill>
                  <a:srgbClr val="404040"/>
                </a:solidFill>
              </a:rPr>
              <a:t>Podsumowanie</a:t>
            </a:r>
            <a:r>
              <a:rPr lang="en-US" sz="1500" b="1" dirty="0">
                <a:solidFill>
                  <a:srgbClr val="404040"/>
                </a:solidFill>
              </a:rPr>
              <a:t> </a:t>
            </a:r>
            <a:r>
              <a:rPr lang="en-US" sz="1500" b="1" dirty="0" err="1">
                <a:solidFill>
                  <a:srgbClr val="404040"/>
                </a:solidFill>
              </a:rPr>
              <a:t>analizy</a:t>
            </a:r>
            <a:r>
              <a:rPr lang="en-US" sz="1500" b="1" dirty="0">
                <a:solidFill>
                  <a:srgbClr val="404040"/>
                </a:solidFill>
              </a:rPr>
              <a:t> </a:t>
            </a:r>
            <a:r>
              <a:rPr lang="en-US" sz="1500" b="1" dirty="0" err="1">
                <a:solidFill>
                  <a:srgbClr val="404040"/>
                </a:solidFill>
              </a:rPr>
              <a:t>studi</a:t>
            </a:r>
            <a:r>
              <a:rPr lang="pl-PL" sz="1500" b="1" dirty="0">
                <a:solidFill>
                  <a:srgbClr val="404040"/>
                </a:solidFill>
              </a:rPr>
              <a:t>ów</a:t>
            </a:r>
            <a:r>
              <a:rPr lang="en-US" sz="1500" b="1" dirty="0">
                <a:solidFill>
                  <a:srgbClr val="404040"/>
                </a:solidFill>
              </a:rPr>
              <a:t> </a:t>
            </a:r>
            <a:r>
              <a:rPr lang="en-US" sz="1500" b="1" dirty="0" err="1">
                <a:solidFill>
                  <a:srgbClr val="404040"/>
                </a:solidFill>
              </a:rPr>
              <a:t>przypadków</a:t>
            </a:r>
            <a:r>
              <a:rPr lang="lv-LV" sz="1500" b="1" dirty="0">
                <a:solidFill>
                  <a:srgbClr val="404040"/>
                </a:solidFill>
              </a:rPr>
              <a:t>	</a:t>
            </a:r>
            <a:r>
              <a:rPr lang="lv-LV" sz="1500" b="1" dirty="0">
                <a:solidFill>
                  <a:schemeClr val="tx1"/>
                </a:solidFill>
                <a:hlinkClick r:id="rId10" action="ppaction://hlinksldjump">
                  <a:extLst>
                    <a:ext uri="{A12FA001-AC4F-418D-AE19-62706E023703}">
                      <ahyp:hlinkClr xmlns:ahyp="http://schemas.microsoft.com/office/drawing/2018/hyperlinkcolor" val="tx"/>
                    </a:ext>
                  </a:extLst>
                </a:hlinkClick>
              </a:rPr>
              <a:t>23</a:t>
            </a:r>
            <a:endParaRPr lang="lv-LV" sz="1500" b="1" dirty="0">
              <a:solidFill>
                <a:schemeClr val="tx1"/>
              </a:solidFill>
            </a:endParaRPr>
          </a:p>
          <a:p>
            <a:pPr marL="0" lvl="1" indent="0">
              <a:lnSpc>
                <a:spcPts val="1940"/>
              </a:lnSpc>
              <a:spcBef>
                <a:spcPts val="0"/>
              </a:spcBef>
              <a:buNone/>
              <a:tabLst>
                <a:tab pos="527050" algn="l"/>
                <a:tab pos="4129088" algn="l"/>
                <a:tab pos="4791075" algn="l"/>
              </a:tabLst>
            </a:pP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4F501621-C08E-5A11-D8F1-7AE7CCA60F9A}"/>
              </a:ext>
            </a:extLst>
          </p:cNvPr>
          <p:cNvCxnSpPr>
            <a:cxnSpLocks/>
          </p:cNvCxnSpPr>
          <p:nvPr/>
        </p:nvCxnSpPr>
        <p:spPr>
          <a:xfrm>
            <a:off x="2194156" y="4327242"/>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C65C86E6-4319-4443-8A48-05634F54B12C}"/>
              </a:ext>
            </a:extLst>
          </p:cNvPr>
          <p:cNvGrpSpPr/>
          <p:nvPr/>
        </p:nvGrpSpPr>
        <p:grpSpPr>
          <a:xfrm>
            <a:off x="-1891129" y="7742368"/>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4AC47947-6E8E-4DBC-922E-46A075EEAAC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23DBA49F-B4E5-3062-C430-1AE77E6489C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2704214F-4FB9-24E7-310F-FE3A5D60EDA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1872CAC3-4B54-6743-897F-71A008F68F9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C40B9FB6-3A6D-DA0A-9C17-4FBA79C6FD6B}"/>
              </a:ext>
            </a:extLst>
          </p:cNvPr>
          <p:cNvGrpSpPr/>
          <p:nvPr/>
        </p:nvGrpSpPr>
        <p:grpSpPr>
          <a:xfrm>
            <a:off x="1546156" y="3708362"/>
            <a:ext cx="648000" cy="361384"/>
            <a:chOff x="1416431" y="5629720"/>
            <a:chExt cx="648000" cy="361384"/>
          </a:xfrm>
        </p:grpSpPr>
        <p:sp>
          <p:nvSpPr>
            <p:cNvPr id="3" name="Rectangle 2">
              <a:extLst>
                <a:ext uri="{FF2B5EF4-FFF2-40B4-BE49-F238E27FC236}">
                  <a16:creationId xmlns:a16="http://schemas.microsoft.com/office/drawing/2014/main" id="{41AB879B-1EAA-39CD-EC98-D3586A2D6FB8}"/>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25ACE1F7-DCA9-F82E-3298-22E5D113C09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2.1</a:t>
              </a:r>
            </a:p>
          </p:txBody>
        </p:sp>
      </p:grpSp>
      <p:grpSp>
        <p:nvGrpSpPr>
          <p:cNvPr id="15" name="Group 14">
            <a:extLst>
              <a:ext uri="{FF2B5EF4-FFF2-40B4-BE49-F238E27FC236}">
                <a16:creationId xmlns:a16="http://schemas.microsoft.com/office/drawing/2014/main" id="{6FC8DD77-85BE-EB4A-F5E1-BF9C497F2F82}"/>
              </a:ext>
            </a:extLst>
          </p:cNvPr>
          <p:cNvGrpSpPr/>
          <p:nvPr/>
        </p:nvGrpSpPr>
        <p:grpSpPr>
          <a:xfrm>
            <a:off x="1574102" y="4498707"/>
            <a:ext cx="648000" cy="361384"/>
            <a:chOff x="1416431" y="5629720"/>
            <a:chExt cx="648000" cy="361384"/>
          </a:xfrm>
        </p:grpSpPr>
        <p:sp>
          <p:nvSpPr>
            <p:cNvPr id="16" name="Rectangle 15">
              <a:extLst>
                <a:ext uri="{FF2B5EF4-FFF2-40B4-BE49-F238E27FC236}">
                  <a16:creationId xmlns:a16="http://schemas.microsoft.com/office/drawing/2014/main" id="{C1C3DDBB-4878-4E71-36D7-947464DD08B7}"/>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A095415A-405D-F332-FC48-9DE7F804B9B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2.2</a:t>
              </a:r>
            </a:p>
          </p:txBody>
        </p:sp>
      </p:grpSp>
      <p:grpSp>
        <p:nvGrpSpPr>
          <p:cNvPr id="21" name="Group 20">
            <a:extLst>
              <a:ext uri="{FF2B5EF4-FFF2-40B4-BE49-F238E27FC236}">
                <a16:creationId xmlns:a16="http://schemas.microsoft.com/office/drawing/2014/main" id="{A5D38784-847A-FD2C-4828-1C2C42C71B42}"/>
              </a:ext>
            </a:extLst>
          </p:cNvPr>
          <p:cNvGrpSpPr/>
          <p:nvPr/>
        </p:nvGrpSpPr>
        <p:grpSpPr>
          <a:xfrm>
            <a:off x="1569654" y="5942351"/>
            <a:ext cx="648000" cy="361384"/>
            <a:chOff x="1416431" y="5629720"/>
            <a:chExt cx="648000" cy="361384"/>
          </a:xfrm>
        </p:grpSpPr>
        <p:sp>
          <p:nvSpPr>
            <p:cNvPr id="31" name="Rectangle 30">
              <a:extLst>
                <a:ext uri="{FF2B5EF4-FFF2-40B4-BE49-F238E27FC236}">
                  <a16:creationId xmlns:a16="http://schemas.microsoft.com/office/drawing/2014/main" id="{5362A505-1ED0-2FFA-B3DD-B84868A954B0}"/>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a:extLst>
                <a:ext uri="{FF2B5EF4-FFF2-40B4-BE49-F238E27FC236}">
                  <a16:creationId xmlns:a16="http://schemas.microsoft.com/office/drawing/2014/main" id="{1941B012-429B-4235-A1D9-DEA7B47A2E75}"/>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a:t>
              </a:r>
              <a:r>
                <a:rPr lang="lv-LV" sz="2000" dirty="0">
                  <a:solidFill>
                    <a:schemeClr val="bg1"/>
                  </a:solidFill>
                </a:rPr>
                <a:t>4</a:t>
              </a:r>
              <a:endParaRPr lang="en-US" sz="2000" dirty="0">
                <a:solidFill>
                  <a:schemeClr val="bg1"/>
                </a:solidFill>
              </a:endParaRPr>
            </a:p>
          </p:txBody>
        </p:sp>
      </p:grpSp>
      <p:cxnSp>
        <p:nvCxnSpPr>
          <p:cNvPr id="33" name="Straight Connector 32">
            <a:extLst>
              <a:ext uri="{FF2B5EF4-FFF2-40B4-BE49-F238E27FC236}">
                <a16:creationId xmlns:a16="http://schemas.microsoft.com/office/drawing/2014/main" id="{9847CE06-F2A7-F058-4F1E-D9509E810526}"/>
              </a:ext>
            </a:extLst>
          </p:cNvPr>
          <p:cNvCxnSpPr>
            <a:cxnSpLocks/>
          </p:cNvCxnSpPr>
          <p:nvPr/>
        </p:nvCxnSpPr>
        <p:spPr>
          <a:xfrm>
            <a:off x="2194156" y="9519459"/>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8071099-3F26-4664-B78A-69E8C2CD0FE8}"/>
              </a:ext>
            </a:extLst>
          </p:cNvPr>
          <p:cNvCxnSpPr>
            <a:cxnSpLocks/>
          </p:cNvCxnSpPr>
          <p:nvPr/>
        </p:nvCxnSpPr>
        <p:spPr>
          <a:xfrm>
            <a:off x="2204974" y="5091420"/>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8CD3188-FB8D-40ED-8868-891C30EA2027}"/>
              </a:ext>
            </a:extLst>
          </p:cNvPr>
          <p:cNvGrpSpPr/>
          <p:nvPr/>
        </p:nvGrpSpPr>
        <p:grpSpPr>
          <a:xfrm>
            <a:off x="1571204" y="5220469"/>
            <a:ext cx="648000" cy="361384"/>
            <a:chOff x="1416431" y="5629720"/>
            <a:chExt cx="648000" cy="361384"/>
          </a:xfrm>
        </p:grpSpPr>
        <p:sp>
          <p:nvSpPr>
            <p:cNvPr id="28" name="Rectangle 27">
              <a:extLst>
                <a:ext uri="{FF2B5EF4-FFF2-40B4-BE49-F238E27FC236}">
                  <a16:creationId xmlns:a16="http://schemas.microsoft.com/office/drawing/2014/main" id="{6C1252FB-F66E-4185-805F-CE10A71E55B3}"/>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8">
              <a:extLst>
                <a:ext uri="{FF2B5EF4-FFF2-40B4-BE49-F238E27FC236}">
                  <a16:creationId xmlns:a16="http://schemas.microsoft.com/office/drawing/2014/main" id="{4C2C2539-3EFF-4EAD-8F55-264EA4F45EA5}"/>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a:t>
              </a:r>
              <a:r>
                <a:rPr lang="lv-LV" sz="2000" dirty="0">
                  <a:solidFill>
                    <a:schemeClr val="bg1"/>
                  </a:solidFill>
                </a:rPr>
                <a:t>3</a:t>
              </a:r>
              <a:endParaRPr lang="en-US" sz="2000" dirty="0">
                <a:solidFill>
                  <a:schemeClr val="bg1"/>
                </a:solidFill>
              </a:endParaRPr>
            </a:p>
          </p:txBody>
        </p:sp>
      </p:grpSp>
      <p:cxnSp>
        <p:nvCxnSpPr>
          <p:cNvPr id="30" name="Straight Connector 29">
            <a:extLst>
              <a:ext uri="{FF2B5EF4-FFF2-40B4-BE49-F238E27FC236}">
                <a16:creationId xmlns:a16="http://schemas.microsoft.com/office/drawing/2014/main" id="{BE696C07-17B5-4545-99BB-1848A856B1AC}"/>
              </a:ext>
            </a:extLst>
          </p:cNvPr>
          <p:cNvCxnSpPr>
            <a:cxnSpLocks/>
          </p:cNvCxnSpPr>
          <p:nvPr/>
        </p:nvCxnSpPr>
        <p:spPr>
          <a:xfrm>
            <a:off x="2204974" y="5791812"/>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A08F4D7-491B-4DD9-9BDD-DF32FF556796}"/>
              </a:ext>
            </a:extLst>
          </p:cNvPr>
          <p:cNvGrpSpPr/>
          <p:nvPr/>
        </p:nvGrpSpPr>
        <p:grpSpPr>
          <a:xfrm>
            <a:off x="1544219" y="8891656"/>
            <a:ext cx="648000" cy="361384"/>
            <a:chOff x="1416431" y="5629720"/>
            <a:chExt cx="648000" cy="361384"/>
          </a:xfrm>
        </p:grpSpPr>
        <p:sp>
          <p:nvSpPr>
            <p:cNvPr id="36" name="Rectangle 35">
              <a:extLst>
                <a:ext uri="{FF2B5EF4-FFF2-40B4-BE49-F238E27FC236}">
                  <a16:creationId xmlns:a16="http://schemas.microsoft.com/office/drawing/2014/main" id="{C910A01C-4271-497A-964B-AA2B303C8594}"/>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8">
              <a:extLst>
                <a:ext uri="{FF2B5EF4-FFF2-40B4-BE49-F238E27FC236}">
                  <a16:creationId xmlns:a16="http://schemas.microsoft.com/office/drawing/2014/main" id="{7FB1A2C4-6142-4A00-B5FA-8FE86BC03841}"/>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2.</a:t>
              </a:r>
              <a:r>
                <a:rPr lang="lv-LV" sz="2000" dirty="0">
                  <a:solidFill>
                    <a:schemeClr val="bg1"/>
                  </a:solidFill>
                </a:rPr>
                <a:t>5</a:t>
              </a:r>
              <a:endParaRPr lang="en-US" sz="2000" dirty="0">
                <a:solidFill>
                  <a:schemeClr val="bg1"/>
                </a:solidFill>
              </a:endParaRPr>
            </a:p>
          </p:txBody>
        </p:sp>
      </p:grpSp>
    </p:spTree>
    <p:extLst>
      <p:ext uri="{BB962C8B-B14F-4D97-AF65-F5344CB8AC3E}">
        <p14:creationId xmlns:p14="http://schemas.microsoft.com/office/powerpoint/2010/main" val="331961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51B06-CF1F-A89F-8431-1D419E91927E}"/>
            </a:ext>
          </a:extLst>
        </p:cNvPr>
        <p:cNvGrpSpPr/>
        <p:nvPr/>
      </p:nvGrpSpPr>
      <p:grpSpPr>
        <a:xfrm>
          <a:off x="0" y="0"/>
          <a:ext cx="0" cy="0"/>
          <a:chOff x="0" y="0"/>
          <a:chExt cx="0" cy="0"/>
        </a:xfrm>
      </p:grpSpPr>
      <p:sp>
        <p:nvSpPr>
          <p:cNvPr id="16" name="Text Placeholder 29">
            <a:extLst>
              <a:ext uri="{FF2B5EF4-FFF2-40B4-BE49-F238E27FC236}">
                <a16:creationId xmlns:a16="http://schemas.microsoft.com/office/drawing/2014/main" id="{CFADB967-0396-4B0E-449B-5BDC8DA5242B}"/>
              </a:ext>
            </a:extLst>
          </p:cNvPr>
          <p:cNvSpPr txBox="1">
            <a:spLocks/>
          </p:cNvSpPr>
          <p:nvPr/>
        </p:nvSpPr>
        <p:spPr>
          <a:xfrm>
            <a:off x="1987638" y="1140900"/>
            <a:ext cx="5052743" cy="769517"/>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400" dirty="0">
                <a:solidFill>
                  <a:srgbClr val="404040"/>
                </a:solidFill>
              </a:rPr>
              <a:t>Rodzaje technologii dostosowanych do zrównoważonego ogrzewania i chłodzenia przedstawiono na rysunku 1. </a:t>
            </a:r>
            <a:endParaRPr lang="en-GB" sz="1400" dirty="0">
              <a:solidFill>
                <a:srgbClr val="404040"/>
              </a:solidFill>
            </a:endParaRPr>
          </a:p>
        </p:txBody>
      </p:sp>
      <p:cxnSp>
        <p:nvCxnSpPr>
          <p:cNvPr id="23" name="Straight Connector 22">
            <a:extLst>
              <a:ext uri="{FF2B5EF4-FFF2-40B4-BE49-F238E27FC236}">
                <a16:creationId xmlns:a16="http://schemas.microsoft.com/office/drawing/2014/main" id="{B886C0DB-1B50-4C6D-09E1-8FE1AB247348}"/>
              </a:ext>
            </a:extLst>
          </p:cNvPr>
          <p:cNvCxnSpPr>
            <a:cxnSpLocks/>
          </p:cNvCxnSpPr>
          <p:nvPr/>
        </p:nvCxnSpPr>
        <p:spPr>
          <a:xfrm>
            <a:off x="34620" y="759238"/>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12C1382-56E6-F297-375F-96B6F0C6E8A6}"/>
              </a:ext>
            </a:extLst>
          </p:cNvPr>
          <p:cNvSpPr txBox="1"/>
          <p:nvPr/>
        </p:nvSpPr>
        <p:spPr>
          <a:xfrm>
            <a:off x="1427825" y="593541"/>
            <a:ext cx="5052744"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Przegląd kluczowych technologii</a:t>
            </a:r>
            <a:endParaRPr lang="en-US" sz="2000" b="1" dirty="0">
              <a:solidFill>
                <a:srgbClr val="ED4D24"/>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1BBF9D5-7747-D9F6-1B6A-68F1499B5B09}"/>
              </a:ext>
            </a:extLst>
          </p:cNvPr>
          <p:cNvSpPr txBox="1"/>
          <p:nvPr/>
        </p:nvSpPr>
        <p:spPr>
          <a:xfrm>
            <a:off x="1846511" y="9792888"/>
            <a:ext cx="5193870" cy="430887"/>
          </a:xfrm>
          <a:prstGeom prst="rect">
            <a:avLst/>
          </a:prstGeom>
          <a:noFill/>
        </p:spPr>
        <p:txBody>
          <a:bodyPr wrap="square">
            <a:spAutoFit/>
          </a:bodyPr>
          <a:lstStyle/>
          <a:p>
            <a:pPr algn="ctr"/>
            <a:r>
              <a:rPr lang="pl-PL" sz="1100" b="1" dirty="0">
                <a:solidFill>
                  <a:srgbClr val="FF0000"/>
                </a:solidFill>
                <a:latin typeface="Calibri" panose="020F0502020204030204" pitchFamily="34" charset="0"/>
                <a:cs typeface="Calibri" panose="020F0502020204030204" pitchFamily="34" charset="0"/>
              </a:rPr>
              <a:t>Rysunek</a:t>
            </a:r>
            <a:r>
              <a:rPr lang="en-GB" sz="1100" b="1" dirty="0">
                <a:solidFill>
                  <a:srgbClr val="FF0000"/>
                </a:solidFill>
                <a:latin typeface="Calibri" panose="020F0502020204030204" pitchFamily="34" charset="0"/>
                <a:cs typeface="Calibri" panose="020F0502020204030204" pitchFamily="34" charset="0"/>
              </a:rPr>
              <a:t> </a:t>
            </a:r>
            <a:r>
              <a:rPr lang="lv-LV" sz="1100" b="1" dirty="0">
                <a:solidFill>
                  <a:srgbClr val="FF0000"/>
                </a:solidFill>
                <a:latin typeface="Calibri" panose="020F0502020204030204" pitchFamily="34" charset="0"/>
                <a:cs typeface="Calibri" panose="020F0502020204030204" pitchFamily="34" charset="0"/>
              </a:rPr>
              <a:t>1</a:t>
            </a:r>
            <a:r>
              <a:rPr lang="en-GB" sz="1100" dirty="0">
                <a:solidFill>
                  <a:srgbClr val="FF0000"/>
                </a:solidFill>
                <a:latin typeface="Calibri" panose="020F0502020204030204" pitchFamily="34" charset="0"/>
                <a:cs typeface="Calibri" panose="020F0502020204030204" pitchFamily="34" charset="0"/>
              </a:rPr>
              <a:t>.  </a:t>
            </a:r>
            <a:r>
              <a:rPr lang="en-GB" sz="1100" dirty="0" err="1">
                <a:solidFill>
                  <a:srgbClr val="404040"/>
                </a:solidFill>
                <a:latin typeface="Calibri" panose="020F0502020204030204" pitchFamily="34" charset="0"/>
                <a:cs typeface="Calibri" panose="020F0502020204030204" pitchFamily="34" charset="0"/>
              </a:rPr>
              <a:t>Technologie</a:t>
            </a:r>
            <a:r>
              <a:rPr lang="pl-PL" sz="1100" dirty="0">
                <a:solidFill>
                  <a:srgbClr val="404040"/>
                </a:solidFill>
                <a:latin typeface="Calibri" panose="020F0502020204030204" pitchFamily="34" charset="0"/>
                <a:cs typeface="Calibri" panose="020F0502020204030204" pitchFamily="34" charset="0"/>
              </a:rPr>
              <a:t> dostosowane do zrównoważonego ogrzewania i chłodzenia</a:t>
            </a:r>
            <a:endParaRPr lang="en-GB" sz="1100" dirty="0">
              <a:solidFill>
                <a:srgbClr val="404040"/>
              </a:solidFill>
              <a:latin typeface="Calibri" panose="020F0502020204030204" pitchFamily="34" charset="0"/>
              <a:cs typeface="Calibri" panose="020F0502020204030204" pitchFamily="34" charset="0"/>
            </a:endParaRPr>
          </a:p>
          <a:p>
            <a:pPr algn="ctr"/>
            <a:endParaRPr lang="en-IE" sz="1100" dirty="0">
              <a:solidFill>
                <a:srgbClr val="404040"/>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F1D10F21-2E0D-3294-8F25-0E1305CECEE8}"/>
              </a:ext>
            </a:extLst>
          </p:cNvPr>
          <p:cNvCxnSpPr>
            <a:cxnSpLocks/>
            <a:stCxn id="272" idx="2"/>
          </p:cNvCxnSpPr>
          <p:nvPr/>
        </p:nvCxnSpPr>
        <p:spPr>
          <a:xfrm flipH="1" flipV="1">
            <a:off x="1669595" y="1090756"/>
            <a:ext cx="33159" cy="818157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86" name="Group 285">
            <a:extLst>
              <a:ext uri="{FF2B5EF4-FFF2-40B4-BE49-F238E27FC236}">
                <a16:creationId xmlns:a16="http://schemas.microsoft.com/office/drawing/2014/main" id="{7E18EFD2-1DCD-4B39-2B08-864ED837B881}"/>
              </a:ext>
            </a:extLst>
          </p:cNvPr>
          <p:cNvGrpSpPr/>
          <p:nvPr/>
        </p:nvGrpSpPr>
        <p:grpSpPr>
          <a:xfrm>
            <a:off x="797983" y="1808555"/>
            <a:ext cx="6156644" cy="806221"/>
            <a:chOff x="871134" y="2052395"/>
            <a:chExt cx="6156644" cy="806221"/>
          </a:xfrm>
        </p:grpSpPr>
        <p:cxnSp>
          <p:nvCxnSpPr>
            <p:cNvPr id="161" name="Straight Connector 160">
              <a:extLst>
                <a:ext uri="{FF2B5EF4-FFF2-40B4-BE49-F238E27FC236}">
                  <a16:creationId xmlns:a16="http://schemas.microsoft.com/office/drawing/2014/main" id="{EDE7C3A7-7718-4B55-E2EF-4E5D2BE84A5D}"/>
                </a:ext>
              </a:extLst>
            </p:cNvPr>
            <p:cNvCxnSpPr>
              <a:cxnSpLocks/>
            </p:cNvCxnSpPr>
            <p:nvPr/>
          </p:nvCxnSpPr>
          <p:spPr>
            <a:xfrm flipV="1">
              <a:off x="1559531" y="2455122"/>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742B54BF-4B11-10FD-DAC9-76E7F5A02B42}"/>
                </a:ext>
              </a:extLst>
            </p:cNvPr>
            <p:cNvGrpSpPr/>
            <p:nvPr/>
          </p:nvGrpSpPr>
          <p:grpSpPr>
            <a:xfrm>
              <a:off x="1904772" y="2192416"/>
              <a:ext cx="5123006" cy="526182"/>
              <a:chOff x="1895544" y="4067795"/>
              <a:chExt cx="5661571" cy="750759"/>
            </a:xfrm>
          </p:grpSpPr>
          <p:sp>
            <p:nvSpPr>
              <p:cNvPr id="163" name="Rectangle 162">
                <a:extLst>
                  <a:ext uri="{FF2B5EF4-FFF2-40B4-BE49-F238E27FC236}">
                    <a16:creationId xmlns:a16="http://schemas.microsoft.com/office/drawing/2014/main" id="{888207AD-BD19-B196-2E6B-DDABFFC175CA}"/>
                  </a:ext>
                </a:extLst>
              </p:cNvPr>
              <p:cNvSpPr/>
              <p:nvPr/>
            </p:nvSpPr>
            <p:spPr>
              <a:xfrm rot="16200000">
                <a:off x="4360015" y="1618175"/>
                <a:ext cx="744792" cy="564940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64" name="Group 163">
                <a:extLst>
                  <a:ext uri="{FF2B5EF4-FFF2-40B4-BE49-F238E27FC236}">
                    <a16:creationId xmlns:a16="http://schemas.microsoft.com/office/drawing/2014/main" id="{DA893C58-D00E-0A29-EE15-8FACA7E71FB0}"/>
                  </a:ext>
                </a:extLst>
              </p:cNvPr>
              <p:cNvGrpSpPr/>
              <p:nvPr/>
            </p:nvGrpSpPr>
            <p:grpSpPr>
              <a:xfrm>
                <a:off x="1895544" y="4067795"/>
                <a:ext cx="376583" cy="750759"/>
                <a:chOff x="1924677" y="4872802"/>
                <a:chExt cx="473452" cy="943878"/>
              </a:xfrm>
            </p:grpSpPr>
            <p:sp>
              <p:nvSpPr>
                <p:cNvPr id="165" name="Freeform 164">
                  <a:extLst>
                    <a:ext uri="{FF2B5EF4-FFF2-40B4-BE49-F238E27FC236}">
                      <a16:creationId xmlns:a16="http://schemas.microsoft.com/office/drawing/2014/main" id="{9C3B620F-C806-072B-E01F-354425819297}"/>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66" name="Freeform 165">
                  <a:extLst>
                    <a:ext uri="{FF2B5EF4-FFF2-40B4-BE49-F238E27FC236}">
                      <a16:creationId xmlns:a16="http://schemas.microsoft.com/office/drawing/2014/main" id="{E776F006-72AC-423F-365E-D4C1F9D527AE}"/>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67" name="Graphic 15">
              <a:extLst>
                <a:ext uri="{FF2B5EF4-FFF2-40B4-BE49-F238E27FC236}">
                  <a16:creationId xmlns:a16="http://schemas.microsoft.com/office/drawing/2014/main" id="{23FEC284-425A-BF57-6602-9A47D95B1142}"/>
                </a:ext>
              </a:extLst>
            </p:cNvPr>
            <p:cNvGrpSpPr/>
            <p:nvPr/>
          </p:nvGrpSpPr>
          <p:grpSpPr>
            <a:xfrm rot="16200000">
              <a:off x="1727152" y="2406858"/>
              <a:ext cx="97508" cy="97294"/>
              <a:chOff x="1006279" y="7689162"/>
              <a:chExt cx="118191" cy="117931"/>
            </a:xfrm>
          </p:grpSpPr>
          <p:sp>
            <p:nvSpPr>
              <p:cNvPr id="168" name="Freeform 167">
                <a:extLst>
                  <a:ext uri="{FF2B5EF4-FFF2-40B4-BE49-F238E27FC236}">
                    <a16:creationId xmlns:a16="http://schemas.microsoft.com/office/drawing/2014/main" id="{5A63D540-5F84-FE7A-BE9C-1D89F64D1897}"/>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69" name="Freeform 168">
                <a:extLst>
                  <a:ext uri="{FF2B5EF4-FFF2-40B4-BE49-F238E27FC236}">
                    <a16:creationId xmlns:a16="http://schemas.microsoft.com/office/drawing/2014/main" id="{EDED2F4F-ED97-942B-4338-2E034837A337}"/>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70" name="Graphic 15">
              <a:extLst>
                <a:ext uri="{FF2B5EF4-FFF2-40B4-BE49-F238E27FC236}">
                  <a16:creationId xmlns:a16="http://schemas.microsoft.com/office/drawing/2014/main" id="{BE66FE84-DCEA-4F78-488C-16F6743BFC04}"/>
                </a:ext>
              </a:extLst>
            </p:cNvPr>
            <p:cNvGrpSpPr/>
            <p:nvPr/>
          </p:nvGrpSpPr>
          <p:grpSpPr>
            <a:xfrm rot="16200000">
              <a:off x="824309" y="2099220"/>
              <a:ext cx="806221" cy="712571"/>
              <a:chOff x="547405" y="6570859"/>
              <a:chExt cx="1035254" cy="914997"/>
            </a:xfrm>
          </p:grpSpPr>
          <p:sp>
            <p:nvSpPr>
              <p:cNvPr id="171" name="Freeform 170">
                <a:extLst>
                  <a:ext uri="{FF2B5EF4-FFF2-40B4-BE49-F238E27FC236}">
                    <a16:creationId xmlns:a16="http://schemas.microsoft.com/office/drawing/2014/main" id="{ABC02F6C-1EE5-DDC4-2C38-6090949239A0}"/>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72" name="Freeform 171">
                <a:extLst>
                  <a:ext uri="{FF2B5EF4-FFF2-40B4-BE49-F238E27FC236}">
                    <a16:creationId xmlns:a16="http://schemas.microsoft.com/office/drawing/2014/main" id="{1BA1E2F1-78FA-E1D6-4F70-E47AEC8FBE66}"/>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73" name="TextBox 172">
              <a:extLst>
                <a:ext uri="{FF2B5EF4-FFF2-40B4-BE49-F238E27FC236}">
                  <a16:creationId xmlns:a16="http://schemas.microsoft.com/office/drawing/2014/main" id="{7EBC601D-7C73-1340-460D-F5D7AE971C9B}"/>
                </a:ext>
              </a:extLst>
            </p:cNvPr>
            <p:cNvSpPr txBox="1"/>
            <p:nvPr/>
          </p:nvSpPr>
          <p:spPr>
            <a:xfrm>
              <a:off x="2254376" y="2320177"/>
              <a:ext cx="4017501" cy="336374"/>
            </a:xfrm>
            <a:prstGeom prst="rect">
              <a:avLst/>
            </a:prstGeom>
            <a:noFill/>
          </p:spPr>
          <p:txBody>
            <a:bodyPr wrap="square" rtlCol="0" anchor="t">
              <a:spAutoFit/>
            </a:bodyPr>
            <a:lstStyle/>
            <a:p>
              <a:pPr marL="5746">
                <a:lnSpc>
                  <a:spcPts val="1900"/>
                </a:lnSpc>
                <a:tabLst>
                  <a:tab pos="553064" algn="l"/>
                </a:tabLst>
              </a:pPr>
              <a:r>
                <a:rPr lang="pl-PL" sz="1810" b="1" dirty="0">
                  <a:solidFill>
                    <a:schemeClr val="bg1"/>
                  </a:solidFill>
                  <a:latin typeface="Calibri" panose="020F0502020204030204" pitchFamily="34" charset="0"/>
                  <a:cs typeface="Calibri" panose="020F0502020204030204" pitchFamily="34" charset="0"/>
                </a:rPr>
                <a:t>Pompy ciepła</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5" name="Group 284">
            <a:extLst>
              <a:ext uri="{FF2B5EF4-FFF2-40B4-BE49-F238E27FC236}">
                <a16:creationId xmlns:a16="http://schemas.microsoft.com/office/drawing/2014/main" id="{FA1245A7-FD25-F76C-AD8D-957CD7F424FB}"/>
              </a:ext>
            </a:extLst>
          </p:cNvPr>
          <p:cNvGrpSpPr/>
          <p:nvPr/>
        </p:nvGrpSpPr>
        <p:grpSpPr>
          <a:xfrm>
            <a:off x="797978" y="2653849"/>
            <a:ext cx="6156649" cy="806221"/>
            <a:chOff x="871130" y="2933547"/>
            <a:chExt cx="6156649" cy="806221"/>
          </a:xfrm>
        </p:grpSpPr>
        <p:cxnSp>
          <p:nvCxnSpPr>
            <p:cNvPr id="174" name="Straight Connector 173">
              <a:extLst>
                <a:ext uri="{FF2B5EF4-FFF2-40B4-BE49-F238E27FC236}">
                  <a16:creationId xmlns:a16="http://schemas.microsoft.com/office/drawing/2014/main" id="{4CFD9401-353D-5615-8686-C31CD3C6A723}"/>
                </a:ext>
              </a:extLst>
            </p:cNvPr>
            <p:cNvCxnSpPr>
              <a:cxnSpLocks/>
            </p:cNvCxnSpPr>
            <p:nvPr/>
          </p:nvCxnSpPr>
          <p:spPr>
            <a:xfrm flipV="1">
              <a:off x="1559531" y="3336276"/>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75" name="Group 174">
              <a:extLst>
                <a:ext uri="{FF2B5EF4-FFF2-40B4-BE49-F238E27FC236}">
                  <a16:creationId xmlns:a16="http://schemas.microsoft.com/office/drawing/2014/main" id="{96F70AB3-0327-6225-305E-1C21A0C15A26}"/>
                </a:ext>
              </a:extLst>
            </p:cNvPr>
            <p:cNvGrpSpPr/>
            <p:nvPr/>
          </p:nvGrpSpPr>
          <p:grpSpPr>
            <a:xfrm>
              <a:off x="1904772" y="3073567"/>
              <a:ext cx="5123007" cy="526184"/>
              <a:chOff x="1895544" y="4067792"/>
              <a:chExt cx="5661582" cy="750762"/>
            </a:xfrm>
          </p:grpSpPr>
          <p:sp>
            <p:nvSpPr>
              <p:cNvPr id="176" name="Rectangle 175">
                <a:extLst>
                  <a:ext uri="{FF2B5EF4-FFF2-40B4-BE49-F238E27FC236}">
                    <a16:creationId xmlns:a16="http://schemas.microsoft.com/office/drawing/2014/main" id="{95146A8A-4CAC-49B9-884A-BBBF18E00B7B}"/>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77" name="Group 176">
                <a:extLst>
                  <a:ext uri="{FF2B5EF4-FFF2-40B4-BE49-F238E27FC236}">
                    <a16:creationId xmlns:a16="http://schemas.microsoft.com/office/drawing/2014/main" id="{3E577A2D-F686-BD39-9294-10B0EDCA3E5D}"/>
                  </a:ext>
                </a:extLst>
              </p:cNvPr>
              <p:cNvGrpSpPr/>
              <p:nvPr/>
            </p:nvGrpSpPr>
            <p:grpSpPr>
              <a:xfrm>
                <a:off x="1895544" y="4067795"/>
                <a:ext cx="376583" cy="750759"/>
                <a:chOff x="1924677" y="4872802"/>
                <a:chExt cx="473452" cy="943878"/>
              </a:xfrm>
            </p:grpSpPr>
            <p:sp>
              <p:nvSpPr>
                <p:cNvPr id="178" name="Freeform 177">
                  <a:extLst>
                    <a:ext uri="{FF2B5EF4-FFF2-40B4-BE49-F238E27FC236}">
                      <a16:creationId xmlns:a16="http://schemas.microsoft.com/office/drawing/2014/main" id="{643009D0-331F-2A9F-83D6-6DEFE8CC2900}"/>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79" name="Freeform 178">
                  <a:extLst>
                    <a:ext uri="{FF2B5EF4-FFF2-40B4-BE49-F238E27FC236}">
                      <a16:creationId xmlns:a16="http://schemas.microsoft.com/office/drawing/2014/main" id="{F2BFEDAD-C73C-FCB9-955B-FBCB8ED02789}"/>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80" name="Graphic 15">
              <a:extLst>
                <a:ext uri="{FF2B5EF4-FFF2-40B4-BE49-F238E27FC236}">
                  <a16:creationId xmlns:a16="http://schemas.microsoft.com/office/drawing/2014/main" id="{27ADDC2D-505C-84D1-2C2E-8CC558134847}"/>
                </a:ext>
              </a:extLst>
            </p:cNvPr>
            <p:cNvGrpSpPr/>
            <p:nvPr/>
          </p:nvGrpSpPr>
          <p:grpSpPr>
            <a:xfrm rot="16200000">
              <a:off x="1727152" y="3288011"/>
              <a:ext cx="97508" cy="97294"/>
              <a:chOff x="1006279" y="7689162"/>
              <a:chExt cx="118191" cy="117931"/>
            </a:xfrm>
          </p:grpSpPr>
          <p:sp>
            <p:nvSpPr>
              <p:cNvPr id="181" name="Freeform 180">
                <a:extLst>
                  <a:ext uri="{FF2B5EF4-FFF2-40B4-BE49-F238E27FC236}">
                    <a16:creationId xmlns:a16="http://schemas.microsoft.com/office/drawing/2014/main" id="{01859592-00C3-DA72-BC6C-0AE2B27B98B3}"/>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82" name="Freeform 181">
                <a:extLst>
                  <a:ext uri="{FF2B5EF4-FFF2-40B4-BE49-F238E27FC236}">
                    <a16:creationId xmlns:a16="http://schemas.microsoft.com/office/drawing/2014/main" id="{A99B71F4-E0AB-1D00-F4CD-27E027E79C87}"/>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83" name="Graphic 15">
              <a:extLst>
                <a:ext uri="{FF2B5EF4-FFF2-40B4-BE49-F238E27FC236}">
                  <a16:creationId xmlns:a16="http://schemas.microsoft.com/office/drawing/2014/main" id="{42B7E80A-EE5E-B67F-F1B8-604EE902E975}"/>
                </a:ext>
              </a:extLst>
            </p:cNvPr>
            <p:cNvGrpSpPr/>
            <p:nvPr/>
          </p:nvGrpSpPr>
          <p:grpSpPr>
            <a:xfrm rot="16200000">
              <a:off x="824303" y="2980374"/>
              <a:ext cx="806221" cy="712567"/>
              <a:chOff x="547405" y="6570863"/>
              <a:chExt cx="1035254" cy="914993"/>
            </a:xfrm>
          </p:grpSpPr>
          <p:sp>
            <p:nvSpPr>
              <p:cNvPr id="184" name="Freeform 183">
                <a:extLst>
                  <a:ext uri="{FF2B5EF4-FFF2-40B4-BE49-F238E27FC236}">
                    <a16:creationId xmlns:a16="http://schemas.microsoft.com/office/drawing/2014/main" id="{5749EE2B-7CB0-554A-9C06-F2E46279DDB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85" name="Freeform 184">
                <a:extLst>
                  <a:ext uri="{FF2B5EF4-FFF2-40B4-BE49-F238E27FC236}">
                    <a16:creationId xmlns:a16="http://schemas.microsoft.com/office/drawing/2014/main" id="{6DD8C713-D7BE-11A4-5AFD-1DABB845923B}"/>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86" name="TextBox 185">
              <a:extLst>
                <a:ext uri="{FF2B5EF4-FFF2-40B4-BE49-F238E27FC236}">
                  <a16:creationId xmlns:a16="http://schemas.microsoft.com/office/drawing/2014/main" id="{EAEE9CCC-3B78-3FAE-DC18-A89CB3092C20}"/>
                </a:ext>
              </a:extLst>
            </p:cNvPr>
            <p:cNvSpPr txBox="1"/>
            <p:nvPr/>
          </p:nvSpPr>
          <p:spPr>
            <a:xfrm>
              <a:off x="2254376" y="3201330"/>
              <a:ext cx="4017501"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Sieci</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ciepłownicze</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i</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chłodnicze</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4" name="Group 283">
            <a:extLst>
              <a:ext uri="{FF2B5EF4-FFF2-40B4-BE49-F238E27FC236}">
                <a16:creationId xmlns:a16="http://schemas.microsoft.com/office/drawing/2014/main" id="{217CD83E-515F-7979-82BC-65703C030B9B}"/>
              </a:ext>
            </a:extLst>
          </p:cNvPr>
          <p:cNvGrpSpPr/>
          <p:nvPr/>
        </p:nvGrpSpPr>
        <p:grpSpPr>
          <a:xfrm>
            <a:off x="797978" y="3540737"/>
            <a:ext cx="6233558" cy="806221"/>
            <a:chOff x="871130" y="3780827"/>
            <a:chExt cx="6233558" cy="806221"/>
          </a:xfrm>
        </p:grpSpPr>
        <p:cxnSp>
          <p:nvCxnSpPr>
            <p:cNvPr id="187" name="Straight Connector 186">
              <a:extLst>
                <a:ext uri="{FF2B5EF4-FFF2-40B4-BE49-F238E27FC236}">
                  <a16:creationId xmlns:a16="http://schemas.microsoft.com/office/drawing/2014/main" id="{9B44EE58-3953-89A4-D6B1-D347089401D6}"/>
                </a:ext>
              </a:extLst>
            </p:cNvPr>
            <p:cNvCxnSpPr>
              <a:cxnSpLocks/>
            </p:cNvCxnSpPr>
            <p:nvPr/>
          </p:nvCxnSpPr>
          <p:spPr>
            <a:xfrm flipV="1">
              <a:off x="1559531" y="418355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ECC8EC9E-DF60-2806-A2D2-9C5F1F148F35}"/>
                </a:ext>
              </a:extLst>
            </p:cNvPr>
            <p:cNvGrpSpPr/>
            <p:nvPr/>
          </p:nvGrpSpPr>
          <p:grpSpPr>
            <a:xfrm>
              <a:off x="1904772" y="3920846"/>
              <a:ext cx="5123007" cy="526184"/>
              <a:chOff x="1895544" y="4067792"/>
              <a:chExt cx="5661582" cy="750762"/>
            </a:xfrm>
          </p:grpSpPr>
          <p:sp>
            <p:nvSpPr>
              <p:cNvPr id="189" name="Rectangle 188">
                <a:extLst>
                  <a:ext uri="{FF2B5EF4-FFF2-40B4-BE49-F238E27FC236}">
                    <a16:creationId xmlns:a16="http://schemas.microsoft.com/office/drawing/2014/main" id="{D338A452-3DA1-0F26-B1F0-8417C5F1DDB2}"/>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190" name="Group 189">
                <a:extLst>
                  <a:ext uri="{FF2B5EF4-FFF2-40B4-BE49-F238E27FC236}">
                    <a16:creationId xmlns:a16="http://schemas.microsoft.com/office/drawing/2014/main" id="{3932E371-3BCA-8CC7-577B-FCB98A766AC2}"/>
                  </a:ext>
                </a:extLst>
              </p:cNvPr>
              <p:cNvGrpSpPr/>
              <p:nvPr/>
            </p:nvGrpSpPr>
            <p:grpSpPr>
              <a:xfrm>
                <a:off x="1895544" y="4067795"/>
                <a:ext cx="376583" cy="750759"/>
                <a:chOff x="1924677" y="4872802"/>
                <a:chExt cx="473452" cy="943878"/>
              </a:xfrm>
            </p:grpSpPr>
            <p:sp>
              <p:nvSpPr>
                <p:cNvPr id="191" name="Freeform 190">
                  <a:extLst>
                    <a:ext uri="{FF2B5EF4-FFF2-40B4-BE49-F238E27FC236}">
                      <a16:creationId xmlns:a16="http://schemas.microsoft.com/office/drawing/2014/main" id="{BD46DE15-4C81-49B8-1BE8-6E0910617C7F}"/>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192" name="Freeform 191">
                  <a:extLst>
                    <a:ext uri="{FF2B5EF4-FFF2-40B4-BE49-F238E27FC236}">
                      <a16:creationId xmlns:a16="http://schemas.microsoft.com/office/drawing/2014/main" id="{B4B0D387-E9FB-4BC9-2266-DEA896C3F428}"/>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193" name="Graphic 15">
              <a:extLst>
                <a:ext uri="{FF2B5EF4-FFF2-40B4-BE49-F238E27FC236}">
                  <a16:creationId xmlns:a16="http://schemas.microsoft.com/office/drawing/2014/main" id="{04681644-9FE8-9710-1CB4-FEDF278D7253}"/>
                </a:ext>
              </a:extLst>
            </p:cNvPr>
            <p:cNvGrpSpPr/>
            <p:nvPr/>
          </p:nvGrpSpPr>
          <p:grpSpPr>
            <a:xfrm rot="16200000">
              <a:off x="1727152" y="4135290"/>
              <a:ext cx="97508" cy="97294"/>
              <a:chOff x="1006279" y="7689162"/>
              <a:chExt cx="118191" cy="117931"/>
            </a:xfrm>
          </p:grpSpPr>
          <p:sp>
            <p:nvSpPr>
              <p:cNvPr id="194" name="Freeform 193">
                <a:extLst>
                  <a:ext uri="{FF2B5EF4-FFF2-40B4-BE49-F238E27FC236}">
                    <a16:creationId xmlns:a16="http://schemas.microsoft.com/office/drawing/2014/main" id="{1C0C5E4B-D2EC-B6BB-71BD-C0CBB246583D}"/>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195" name="Freeform 194">
                <a:extLst>
                  <a:ext uri="{FF2B5EF4-FFF2-40B4-BE49-F238E27FC236}">
                    <a16:creationId xmlns:a16="http://schemas.microsoft.com/office/drawing/2014/main" id="{53B79115-F490-1834-340F-0396D98F5670}"/>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196" name="Graphic 15">
              <a:extLst>
                <a:ext uri="{FF2B5EF4-FFF2-40B4-BE49-F238E27FC236}">
                  <a16:creationId xmlns:a16="http://schemas.microsoft.com/office/drawing/2014/main" id="{18B62BA9-D37C-C8D4-1C97-55D739B26925}"/>
                </a:ext>
              </a:extLst>
            </p:cNvPr>
            <p:cNvGrpSpPr/>
            <p:nvPr/>
          </p:nvGrpSpPr>
          <p:grpSpPr>
            <a:xfrm rot="16200000">
              <a:off x="824303" y="3827654"/>
              <a:ext cx="806221" cy="712567"/>
              <a:chOff x="547405" y="6570863"/>
              <a:chExt cx="1035254" cy="914993"/>
            </a:xfrm>
          </p:grpSpPr>
          <p:sp>
            <p:nvSpPr>
              <p:cNvPr id="197" name="Freeform 196">
                <a:extLst>
                  <a:ext uri="{FF2B5EF4-FFF2-40B4-BE49-F238E27FC236}">
                    <a16:creationId xmlns:a16="http://schemas.microsoft.com/office/drawing/2014/main" id="{6C99A1A0-A6FB-1399-B1D8-E6CBDD92CFF0}"/>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98" name="Freeform 197">
                <a:extLst>
                  <a:ext uri="{FF2B5EF4-FFF2-40B4-BE49-F238E27FC236}">
                    <a16:creationId xmlns:a16="http://schemas.microsoft.com/office/drawing/2014/main" id="{50FF9A56-1548-605B-9B9A-36E5D9819F1D}"/>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199" name="TextBox 198">
              <a:extLst>
                <a:ext uri="{FF2B5EF4-FFF2-40B4-BE49-F238E27FC236}">
                  <a16:creationId xmlns:a16="http://schemas.microsoft.com/office/drawing/2014/main" id="{EB5193F2-9A83-4636-CB3B-4727F7DA1F71}"/>
                </a:ext>
              </a:extLst>
            </p:cNvPr>
            <p:cNvSpPr txBox="1"/>
            <p:nvPr/>
          </p:nvSpPr>
          <p:spPr>
            <a:xfrm>
              <a:off x="2245531" y="3909715"/>
              <a:ext cx="4859157" cy="580031"/>
            </a:xfrm>
            <a:prstGeom prst="rect">
              <a:avLst/>
            </a:prstGeom>
            <a:noFill/>
          </p:spPr>
          <p:txBody>
            <a:bodyPr wrap="square" rtlCol="0" anchor="t">
              <a:spAutoFit/>
            </a:bodyPr>
            <a:lstStyle/>
            <a:p>
              <a:pPr marL="5746">
                <a:lnSpc>
                  <a:spcPts val="1900"/>
                </a:lnSpc>
                <a:tabLst>
                  <a:tab pos="553064" algn="l"/>
                </a:tabLst>
              </a:pPr>
              <a:r>
                <a:rPr lang="pl-PL" sz="1810" b="1" dirty="0">
                  <a:solidFill>
                    <a:schemeClr val="bg1"/>
                  </a:solidFill>
                  <a:latin typeface="Calibri" panose="020F0502020204030204" pitchFamily="34" charset="0"/>
                  <a:cs typeface="Calibri" panose="020F0502020204030204" pitchFamily="34" charset="0"/>
                </a:rPr>
                <a:t>Energia słoneczna i sezonowe magazynowanie energii cieplnej</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3" name="Group 282">
            <a:extLst>
              <a:ext uri="{FF2B5EF4-FFF2-40B4-BE49-F238E27FC236}">
                <a16:creationId xmlns:a16="http://schemas.microsoft.com/office/drawing/2014/main" id="{E536B6DE-1E48-C110-6474-D538EDD8734A}"/>
              </a:ext>
            </a:extLst>
          </p:cNvPr>
          <p:cNvGrpSpPr/>
          <p:nvPr/>
        </p:nvGrpSpPr>
        <p:grpSpPr>
          <a:xfrm>
            <a:off x="797978" y="4386032"/>
            <a:ext cx="6156649" cy="806221"/>
            <a:chOff x="871130" y="4641934"/>
            <a:chExt cx="6156649" cy="806221"/>
          </a:xfrm>
        </p:grpSpPr>
        <p:cxnSp>
          <p:nvCxnSpPr>
            <p:cNvPr id="200" name="Straight Connector 199">
              <a:extLst>
                <a:ext uri="{FF2B5EF4-FFF2-40B4-BE49-F238E27FC236}">
                  <a16:creationId xmlns:a16="http://schemas.microsoft.com/office/drawing/2014/main" id="{0A7DD43A-B7C2-7217-996E-896694316241}"/>
                </a:ext>
              </a:extLst>
            </p:cNvPr>
            <p:cNvCxnSpPr>
              <a:cxnSpLocks/>
            </p:cNvCxnSpPr>
            <p:nvPr/>
          </p:nvCxnSpPr>
          <p:spPr>
            <a:xfrm flipV="1">
              <a:off x="1559531" y="5044662"/>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32AB41DA-9EFA-5967-4B15-79636A760363}"/>
                </a:ext>
              </a:extLst>
            </p:cNvPr>
            <p:cNvGrpSpPr/>
            <p:nvPr/>
          </p:nvGrpSpPr>
          <p:grpSpPr>
            <a:xfrm>
              <a:off x="1904772" y="4781953"/>
              <a:ext cx="5123007" cy="526184"/>
              <a:chOff x="1895544" y="4067792"/>
              <a:chExt cx="5661582" cy="750762"/>
            </a:xfrm>
          </p:grpSpPr>
          <p:sp>
            <p:nvSpPr>
              <p:cNvPr id="202" name="Rectangle 201">
                <a:extLst>
                  <a:ext uri="{FF2B5EF4-FFF2-40B4-BE49-F238E27FC236}">
                    <a16:creationId xmlns:a16="http://schemas.microsoft.com/office/drawing/2014/main" id="{FD117654-777A-D5FC-AED8-3961332067B1}"/>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03" name="Group 202">
                <a:extLst>
                  <a:ext uri="{FF2B5EF4-FFF2-40B4-BE49-F238E27FC236}">
                    <a16:creationId xmlns:a16="http://schemas.microsoft.com/office/drawing/2014/main" id="{2429C840-32FD-6D3B-C67A-605DFCB114DB}"/>
                  </a:ext>
                </a:extLst>
              </p:cNvPr>
              <p:cNvGrpSpPr/>
              <p:nvPr/>
            </p:nvGrpSpPr>
            <p:grpSpPr>
              <a:xfrm>
                <a:off x="1895544" y="4067795"/>
                <a:ext cx="376583" cy="750759"/>
                <a:chOff x="1924677" y="4872802"/>
                <a:chExt cx="473452" cy="943878"/>
              </a:xfrm>
            </p:grpSpPr>
            <p:sp>
              <p:nvSpPr>
                <p:cNvPr id="204" name="Freeform 203">
                  <a:extLst>
                    <a:ext uri="{FF2B5EF4-FFF2-40B4-BE49-F238E27FC236}">
                      <a16:creationId xmlns:a16="http://schemas.microsoft.com/office/drawing/2014/main" id="{6929ED59-1A1B-1695-6A2E-55B977E57ABA}"/>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05" name="Freeform 204">
                  <a:extLst>
                    <a:ext uri="{FF2B5EF4-FFF2-40B4-BE49-F238E27FC236}">
                      <a16:creationId xmlns:a16="http://schemas.microsoft.com/office/drawing/2014/main" id="{B2E4B441-6B78-C619-37E3-CC3055FD04A5}"/>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06" name="Graphic 15">
              <a:extLst>
                <a:ext uri="{FF2B5EF4-FFF2-40B4-BE49-F238E27FC236}">
                  <a16:creationId xmlns:a16="http://schemas.microsoft.com/office/drawing/2014/main" id="{D8DDD758-F0A7-F3D3-901E-FC2EE5F699F4}"/>
                </a:ext>
              </a:extLst>
            </p:cNvPr>
            <p:cNvGrpSpPr/>
            <p:nvPr/>
          </p:nvGrpSpPr>
          <p:grpSpPr>
            <a:xfrm rot="16200000">
              <a:off x="1727152" y="4996397"/>
              <a:ext cx="97508" cy="97294"/>
              <a:chOff x="1006279" y="7689162"/>
              <a:chExt cx="118191" cy="117931"/>
            </a:xfrm>
          </p:grpSpPr>
          <p:sp>
            <p:nvSpPr>
              <p:cNvPr id="207" name="Freeform 206">
                <a:extLst>
                  <a:ext uri="{FF2B5EF4-FFF2-40B4-BE49-F238E27FC236}">
                    <a16:creationId xmlns:a16="http://schemas.microsoft.com/office/drawing/2014/main" id="{3EFB7C93-468B-4127-1D15-77246FC591E5}"/>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08" name="Freeform 207">
                <a:extLst>
                  <a:ext uri="{FF2B5EF4-FFF2-40B4-BE49-F238E27FC236}">
                    <a16:creationId xmlns:a16="http://schemas.microsoft.com/office/drawing/2014/main" id="{53760E16-4036-762C-669F-3DBB353A0568}"/>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09" name="Graphic 15">
              <a:extLst>
                <a:ext uri="{FF2B5EF4-FFF2-40B4-BE49-F238E27FC236}">
                  <a16:creationId xmlns:a16="http://schemas.microsoft.com/office/drawing/2014/main" id="{5D22BD0A-6660-30EF-10A3-6A3D967736E9}"/>
                </a:ext>
              </a:extLst>
            </p:cNvPr>
            <p:cNvGrpSpPr/>
            <p:nvPr/>
          </p:nvGrpSpPr>
          <p:grpSpPr>
            <a:xfrm rot="16200000">
              <a:off x="824303" y="4688761"/>
              <a:ext cx="806221" cy="712567"/>
              <a:chOff x="547405" y="6570863"/>
              <a:chExt cx="1035254" cy="914993"/>
            </a:xfrm>
          </p:grpSpPr>
          <p:sp>
            <p:nvSpPr>
              <p:cNvPr id="210" name="Freeform 209">
                <a:extLst>
                  <a:ext uri="{FF2B5EF4-FFF2-40B4-BE49-F238E27FC236}">
                    <a16:creationId xmlns:a16="http://schemas.microsoft.com/office/drawing/2014/main" id="{D45E3CE2-5E7E-FC5B-6D23-111FD1D28429}"/>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11" name="Freeform 210">
                <a:extLst>
                  <a:ext uri="{FF2B5EF4-FFF2-40B4-BE49-F238E27FC236}">
                    <a16:creationId xmlns:a16="http://schemas.microsoft.com/office/drawing/2014/main" id="{DB247124-BF21-3E72-AADA-3171FAFE36F7}"/>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12" name="TextBox 211">
              <a:extLst>
                <a:ext uri="{FF2B5EF4-FFF2-40B4-BE49-F238E27FC236}">
                  <a16:creationId xmlns:a16="http://schemas.microsoft.com/office/drawing/2014/main" id="{2BBD1AB2-01D7-5243-B403-AB343BFC60D1}"/>
                </a:ext>
              </a:extLst>
            </p:cNvPr>
            <p:cNvSpPr txBox="1"/>
            <p:nvPr/>
          </p:nvSpPr>
          <p:spPr>
            <a:xfrm>
              <a:off x="2254376" y="4909717"/>
              <a:ext cx="4017501"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Energia</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geotermalna</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2" name="Group 281">
            <a:extLst>
              <a:ext uri="{FF2B5EF4-FFF2-40B4-BE49-F238E27FC236}">
                <a16:creationId xmlns:a16="http://schemas.microsoft.com/office/drawing/2014/main" id="{30060637-F761-5152-BE9C-129AAFF8F6CE}"/>
              </a:ext>
            </a:extLst>
          </p:cNvPr>
          <p:cNvGrpSpPr/>
          <p:nvPr/>
        </p:nvGrpSpPr>
        <p:grpSpPr>
          <a:xfrm>
            <a:off x="797978" y="5272920"/>
            <a:ext cx="6156649" cy="806221"/>
            <a:chOff x="871130" y="5523087"/>
            <a:chExt cx="6156649" cy="806221"/>
          </a:xfrm>
        </p:grpSpPr>
        <p:cxnSp>
          <p:nvCxnSpPr>
            <p:cNvPr id="213" name="Straight Connector 212">
              <a:extLst>
                <a:ext uri="{FF2B5EF4-FFF2-40B4-BE49-F238E27FC236}">
                  <a16:creationId xmlns:a16="http://schemas.microsoft.com/office/drawing/2014/main" id="{60EB5AB0-1B9D-C8AD-AC51-0A6EA18A48F2}"/>
                </a:ext>
              </a:extLst>
            </p:cNvPr>
            <p:cNvCxnSpPr>
              <a:cxnSpLocks/>
            </p:cNvCxnSpPr>
            <p:nvPr/>
          </p:nvCxnSpPr>
          <p:spPr>
            <a:xfrm flipV="1">
              <a:off x="1559531" y="5925816"/>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14" name="Group 213">
              <a:extLst>
                <a:ext uri="{FF2B5EF4-FFF2-40B4-BE49-F238E27FC236}">
                  <a16:creationId xmlns:a16="http://schemas.microsoft.com/office/drawing/2014/main" id="{89A2EC38-8594-F5DD-B51F-B25255455609}"/>
                </a:ext>
              </a:extLst>
            </p:cNvPr>
            <p:cNvGrpSpPr/>
            <p:nvPr/>
          </p:nvGrpSpPr>
          <p:grpSpPr>
            <a:xfrm>
              <a:off x="1904772" y="5663107"/>
              <a:ext cx="5123007" cy="526184"/>
              <a:chOff x="1895544" y="4067792"/>
              <a:chExt cx="5661582" cy="750762"/>
            </a:xfrm>
          </p:grpSpPr>
          <p:sp>
            <p:nvSpPr>
              <p:cNvPr id="215" name="Rectangle 214">
                <a:extLst>
                  <a:ext uri="{FF2B5EF4-FFF2-40B4-BE49-F238E27FC236}">
                    <a16:creationId xmlns:a16="http://schemas.microsoft.com/office/drawing/2014/main" id="{657CCF6F-93C6-8196-2D6A-695CD3067D2E}"/>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16" name="Group 215">
                <a:extLst>
                  <a:ext uri="{FF2B5EF4-FFF2-40B4-BE49-F238E27FC236}">
                    <a16:creationId xmlns:a16="http://schemas.microsoft.com/office/drawing/2014/main" id="{37DC2518-B360-BE29-1055-D21688690293}"/>
                  </a:ext>
                </a:extLst>
              </p:cNvPr>
              <p:cNvGrpSpPr/>
              <p:nvPr/>
            </p:nvGrpSpPr>
            <p:grpSpPr>
              <a:xfrm>
                <a:off x="1895544" y="4067795"/>
                <a:ext cx="376583" cy="750759"/>
                <a:chOff x="1924677" y="4872802"/>
                <a:chExt cx="473452" cy="943878"/>
              </a:xfrm>
            </p:grpSpPr>
            <p:sp>
              <p:nvSpPr>
                <p:cNvPr id="217" name="Freeform 216">
                  <a:extLst>
                    <a:ext uri="{FF2B5EF4-FFF2-40B4-BE49-F238E27FC236}">
                      <a16:creationId xmlns:a16="http://schemas.microsoft.com/office/drawing/2014/main" id="{C8E83139-3A96-E5D9-4017-40FA4B7C6041}"/>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18" name="Freeform 217">
                  <a:extLst>
                    <a:ext uri="{FF2B5EF4-FFF2-40B4-BE49-F238E27FC236}">
                      <a16:creationId xmlns:a16="http://schemas.microsoft.com/office/drawing/2014/main" id="{08D8F0F8-53BE-6099-C32C-106699EC123A}"/>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19" name="Graphic 15">
              <a:extLst>
                <a:ext uri="{FF2B5EF4-FFF2-40B4-BE49-F238E27FC236}">
                  <a16:creationId xmlns:a16="http://schemas.microsoft.com/office/drawing/2014/main" id="{E3C44C9B-4A36-C293-0E00-DAFF4A90A8D9}"/>
                </a:ext>
              </a:extLst>
            </p:cNvPr>
            <p:cNvGrpSpPr/>
            <p:nvPr/>
          </p:nvGrpSpPr>
          <p:grpSpPr>
            <a:xfrm rot="16200000">
              <a:off x="1727152" y="5877551"/>
              <a:ext cx="97508" cy="97294"/>
              <a:chOff x="1006279" y="7689162"/>
              <a:chExt cx="118191" cy="117931"/>
            </a:xfrm>
          </p:grpSpPr>
          <p:sp>
            <p:nvSpPr>
              <p:cNvPr id="220" name="Freeform 219">
                <a:extLst>
                  <a:ext uri="{FF2B5EF4-FFF2-40B4-BE49-F238E27FC236}">
                    <a16:creationId xmlns:a16="http://schemas.microsoft.com/office/drawing/2014/main" id="{5C190EAC-F03C-C017-722B-F2A15AD14319}"/>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21" name="Freeform 220">
                <a:extLst>
                  <a:ext uri="{FF2B5EF4-FFF2-40B4-BE49-F238E27FC236}">
                    <a16:creationId xmlns:a16="http://schemas.microsoft.com/office/drawing/2014/main" id="{F9C3DE8D-1E27-1530-DD4E-0545F97A012C}"/>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22" name="Graphic 15">
              <a:extLst>
                <a:ext uri="{FF2B5EF4-FFF2-40B4-BE49-F238E27FC236}">
                  <a16:creationId xmlns:a16="http://schemas.microsoft.com/office/drawing/2014/main" id="{9246197B-46D5-53F0-0F9A-8157AC7EA624}"/>
                </a:ext>
              </a:extLst>
            </p:cNvPr>
            <p:cNvGrpSpPr/>
            <p:nvPr/>
          </p:nvGrpSpPr>
          <p:grpSpPr>
            <a:xfrm rot="16200000">
              <a:off x="824303" y="5569914"/>
              <a:ext cx="806221" cy="712567"/>
              <a:chOff x="547405" y="6570863"/>
              <a:chExt cx="1035254" cy="914993"/>
            </a:xfrm>
          </p:grpSpPr>
          <p:sp>
            <p:nvSpPr>
              <p:cNvPr id="223" name="Freeform 222">
                <a:extLst>
                  <a:ext uri="{FF2B5EF4-FFF2-40B4-BE49-F238E27FC236}">
                    <a16:creationId xmlns:a16="http://schemas.microsoft.com/office/drawing/2014/main" id="{107F41A4-F27F-24E9-1A5D-9F1B339C536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24" name="Freeform 223">
                <a:extLst>
                  <a:ext uri="{FF2B5EF4-FFF2-40B4-BE49-F238E27FC236}">
                    <a16:creationId xmlns:a16="http://schemas.microsoft.com/office/drawing/2014/main" id="{F691C1DB-79A9-BB9F-F912-20FD3DEF45F1}"/>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25" name="TextBox 224">
              <a:extLst>
                <a:ext uri="{FF2B5EF4-FFF2-40B4-BE49-F238E27FC236}">
                  <a16:creationId xmlns:a16="http://schemas.microsoft.com/office/drawing/2014/main" id="{0C62FF5A-A0DC-5617-72A7-3364E901BC04}"/>
                </a:ext>
              </a:extLst>
            </p:cNvPr>
            <p:cNvSpPr txBox="1"/>
            <p:nvPr/>
          </p:nvSpPr>
          <p:spPr>
            <a:xfrm>
              <a:off x="2254376" y="5790870"/>
              <a:ext cx="4017501"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Biomasa</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i</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bioenergia</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1" name="Group 280">
            <a:extLst>
              <a:ext uri="{FF2B5EF4-FFF2-40B4-BE49-F238E27FC236}">
                <a16:creationId xmlns:a16="http://schemas.microsoft.com/office/drawing/2014/main" id="{7591BABC-61A0-5BB7-0492-13E28E04B783}"/>
              </a:ext>
            </a:extLst>
          </p:cNvPr>
          <p:cNvGrpSpPr/>
          <p:nvPr/>
        </p:nvGrpSpPr>
        <p:grpSpPr>
          <a:xfrm>
            <a:off x="797978" y="6159808"/>
            <a:ext cx="6156649" cy="806221"/>
            <a:chOff x="871130" y="6370367"/>
            <a:chExt cx="6156649" cy="806221"/>
          </a:xfrm>
        </p:grpSpPr>
        <p:cxnSp>
          <p:nvCxnSpPr>
            <p:cNvPr id="226" name="Straight Connector 225">
              <a:extLst>
                <a:ext uri="{FF2B5EF4-FFF2-40B4-BE49-F238E27FC236}">
                  <a16:creationId xmlns:a16="http://schemas.microsoft.com/office/drawing/2014/main" id="{14873894-2822-BF33-5ADE-8311CF2AF346}"/>
                </a:ext>
              </a:extLst>
            </p:cNvPr>
            <p:cNvCxnSpPr>
              <a:cxnSpLocks/>
            </p:cNvCxnSpPr>
            <p:nvPr/>
          </p:nvCxnSpPr>
          <p:spPr>
            <a:xfrm flipV="1">
              <a:off x="1559531" y="677309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id="{71D88171-DDCC-2FA4-1F55-EF127D72CAD5}"/>
                </a:ext>
              </a:extLst>
            </p:cNvPr>
            <p:cNvGrpSpPr/>
            <p:nvPr/>
          </p:nvGrpSpPr>
          <p:grpSpPr>
            <a:xfrm>
              <a:off x="1904772" y="6510386"/>
              <a:ext cx="5123007" cy="526184"/>
              <a:chOff x="1895544" y="4067792"/>
              <a:chExt cx="5661582" cy="750762"/>
            </a:xfrm>
          </p:grpSpPr>
          <p:sp>
            <p:nvSpPr>
              <p:cNvPr id="228" name="Rectangle 227">
                <a:extLst>
                  <a:ext uri="{FF2B5EF4-FFF2-40B4-BE49-F238E27FC236}">
                    <a16:creationId xmlns:a16="http://schemas.microsoft.com/office/drawing/2014/main" id="{C85745CD-5C8A-BE17-9E4A-820DE34370DC}"/>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29" name="Group 228">
                <a:extLst>
                  <a:ext uri="{FF2B5EF4-FFF2-40B4-BE49-F238E27FC236}">
                    <a16:creationId xmlns:a16="http://schemas.microsoft.com/office/drawing/2014/main" id="{0A0BDE66-ADCD-90B6-31C1-821EC9677165}"/>
                  </a:ext>
                </a:extLst>
              </p:cNvPr>
              <p:cNvGrpSpPr/>
              <p:nvPr/>
            </p:nvGrpSpPr>
            <p:grpSpPr>
              <a:xfrm>
                <a:off x="1895544" y="4067795"/>
                <a:ext cx="376583" cy="750759"/>
                <a:chOff x="1924677" y="4872802"/>
                <a:chExt cx="473452" cy="943878"/>
              </a:xfrm>
            </p:grpSpPr>
            <p:sp>
              <p:nvSpPr>
                <p:cNvPr id="230" name="Freeform 229">
                  <a:extLst>
                    <a:ext uri="{FF2B5EF4-FFF2-40B4-BE49-F238E27FC236}">
                      <a16:creationId xmlns:a16="http://schemas.microsoft.com/office/drawing/2014/main" id="{8B88124E-76D3-79DE-C7DB-F91E41EE65AE}"/>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31" name="Freeform 230">
                  <a:extLst>
                    <a:ext uri="{FF2B5EF4-FFF2-40B4-BE49-F238E27FC236}">
                      <a16:creationId xmlns:a16="http://schemas.microsoft.com/office/drawing/2014/main" id="{97AEB0CD-C855-AB46-952E-5E4CBD990066}"/>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32" name="Graphic 15">
              <a:extLst>
                <a:ext uri="{FF2B5EF4-FFF2-40B4-BE49-F238E27FC236}">
                  <a16:creationId xmlns:a16="http://schemas.microsoft.com/office/drawing/2014/main" id="{BB469787-FEFD-1C3A-C1EB-6243B1A5557D}"/>
                </a:ext>
              </a:extLst>
            </p:cNvPr>
            <p:cNvGrpSpPr/>
            <p:nvPr/>
          </p:nvGrpSpPr>
          <p:grpSpPr>
            <a:xfrm rot="16200000">
              <a:off x="1727152" y="6724830"/>
              <a:ext cx="97508" cy="97294"/>
              <a:chOff x="1006279" y="7689162"/>
              <a:chExt cx="118191" cy="117931"/>
            </a:xfrm>
          </p:grpSpPr>
          <p:sp>
            <p:nvSpPr>
              <p:cNvPr id="233" name="Freeform 232">
                <a:extLst>
                  <a:ext uri="{FF2B5EF4-FFF2-40B4-BE49-F238E27FC236}">
                    <a16:creationId xmlns:a16="http://schemas.microsoft.com/office/drawing/2014/main" id="{A94C9786-C977-12C3-7D37-E0DE4D019EA1}"/>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34" name="Freeform 233">
                <a:extLst>
                  <a:ext uri="{FF2B5EF4-FFF2-40B4-BE49-F238E27FC236}">
                    <a16:creationId xmlns:a16="http://schemas.microsoft.com/office/drawing/2014/main" id="{55BD5A83-E437-962E-75F8-AF7617C2CA6D}"/>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35" name="Graphic 15">
              <a:extLst>
                <a:ext uri="{FF2B5EF4-FFF2-40B4-BE49-F238E27FC236}">
                  <a16:creationId xmlns:a16="http://schemas.microsoft.com/office/drawing/2014/main" id="{E8F23529-4CAD-4B62-97F1-CC9DF24C88FD}"/>
                </a:ext>
              </a:extLst>
            </p:cNvPr>
            <p:cNvGrpSpPr/>
            <p:nvPr/>
          </p:nvGrpSpPr>
          <p:grpSpPr>
            <a:xfrm rot="16200000">
              <a:off x="824303" y="6417194"/>
              <a:ext cx="806221" cy="712567"/>
              <a:chOff x="547405" y="6570863"/>
              <a:chExt cx="1035254" cy="914993"/>
            </a:xfrm>
          </p:grpSpPr>
          <p:sp>
            <p:nvSpPr>
              <p:cNvPr id="236" name="Freeform 235">
                <a:extLst>
                  <a:ext uri="{FF2B5EF4-FFF2-40B4-BE49-F238E27FC236}">
                    <a16:creationId xmlns:a16="http://schemas.microsoft.com/office/drawing/2014/main" id="{8D129C96-EABE-9E3C-3A74-42E261230C6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37" name="Freeform 236">
                <a:extLst>
                  <a:ext uri="{FF2B5EF4-FFF2-40B4-BE49-F238E27FC236}">
                    <a16:creationId xmlns:a16="http://schemas.microsoft.com/office/drawing/2014/main" id="{A5F3BCEE-C5CC-FA56-1CEC-1A845FC74245}"/>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38" name="TextBox 237">
              <a:extLst>
                <a:ext uri="{FF2B5EF4-FFF2-40B4-BE49-F238E27FC236}">
                  <a16:creationId xmlns:a16="http://schemas.microsoft.com/office/drawing/2014/main" id="{43197385-D551-C929-406A-C1479468CA85}"/>
                </a:ext>
              </a:extLst>
            </p:cNvPr>
            <p:cNvSpPr txBox="1"/>
            <p:nvPr/>
          </p:nvSpPr>
          <p:spPr>
            <a:xfrm>
              <a:off x="2254376" y="6638149"/>
              <a:ext cx="4017501"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Wodór</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i</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gazy</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niskoemisyjne</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80" name="Group 279">
            <a:extLst>
              <a:ext uri="{FF2B5EF4-FFF2-40B4-BE49-F238E27FC236}">
                <a16:creationId xmlns:a16="http://schemas.microsoft.com/office/drawing/2014/main" id="{8F4EF364-8FE3-1952-7C16-B8F214051FE3}"/>
              </a:ext>
            </a:extLst>
          </p:cNvPr>
          <p:cNvGrpSpPr/>
          <p:nvPr/>
        </p:nvGrpSpPr>
        <p:grpSpPr>
          <a:xfrm>
            <a:off x="797975" y="7046695"/>
            <a:ext cx="6156652" cy="806221"/>
            <a:chOff x="871127" y="7245726"/>
            <a:chExt cx="6156652" cy="806221"/>
          </a:xfrm>
        </p:grpSpPr>
        <p:cxnSp>
          <p:nvCxnSpPr>
            <p:cNvPr id="239" name="Straight Connector 238">
              <a:extLst>
                <a:ext uri="{FF2B5EF4-FFF2-40B4-BE49-F238E27FC236}">
                  <a16:creationId xmlns:a16="http://schemas.microsoft.com/office/drawing/2014/main" id="{A88B6178-40E1-C5BE-E8CF-FE6412BE7780}"/>
                </a:ext>
              </a:extLst>
            </p:cNvPr>
            <p:cNvCxnSpPr>
              <a:cxnSpLocks/>
            </p:cNvCxnSpPr>
            <p:nvPr/>
          </p:nvCxnSpPr>
          <p:spPr>
            <a:xfrm flipV="1">
              <a:off x="1559531" y="7648455"/>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40" name="Group 239">
              <a:extLst>
                <a:ext uri="{FF2B5EF4-FFF2-40B4-BE49-F238E27FC236}">
                  <a16:creationId xmlns:a16="http://schemas.microsoft.com/office/drawing/2014/main" id="{BF092670-A0C8-1B68-32D3-AB3612170404}"/>
                </a:ext>
              </a:extLst>
            </p:cNvPr>
            <p:cNvGrpSpPr/>
            <p:nvPr/>
          </p:nvGrpSpPr>
          <p:grpSpPr>
            <a:xfrm>
              <a:off x="1904772" y="7385746"/>
              <a:ext cx="5123007" cy="526184"/>
              <a:chOff x="1895544" y="4067792"/>
              <a:chExt cx="5661582" cy="750762"/>
            </a:xfrm>
          </p:grpSpPr>
          <p:sp>
            <p:nvSpPr>
              <p:cNvPr id="241" name="Rectangle 240">
                <a:extLst>
                  <a:ext uri="{FF2B5EF4-FFF2-40B4-BE49-F238E27FC236}">
                    <a16:creationId xmlns:a16="http://schemas.microsoft.com/office/drawing/2014/main" id="{08E1875B-055C-BCD6-B71E-872B6BB442AC}"/>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42" name="Group 241">
                <a:extLst>
                  <a:ext uri="{FF2B5EF4-FFF2-40B4-BE49-F238E27FC236}">
                    <a16:creationId xmlns:a16="http://schemas.microsoft.com/office/drawing/2014/main" id="{AE009870-8386-4400-DBB4-DADDA73FB483}"/>
                  </a:ext>
                </a:extLst>
              </p:cNvPr>
              <p:cNvGrpSpPr/>
              <p:nvPr/>
            </p:nvGrpSpPr>
            <p:grpSpPr>
              <a:xfrm>
                <a:off x="1895544" y="4067795"/>
                <a:ext cx="376583" cy="750759"/>
                <a:chOff x="1924677" y="4872802"/>
                <a:chExt cx="473452" cy="943878"/>
              </a:xfrm>
            </p:grpSpPr>
            <p:sp>
              <p:nvSpPr>
                <p:cNvPr id="243" name="Freeform 242">
                  <a:extLst>
                    <a:ext uri="{FF2B5EF4-FFF2-40B4-BE49-F238E27FC236}">
                      <a16:creationId xmlns:a16="http://schemas.microsoft.com/office/drawing/2014/main" id="{2CBE2B43-0520-05CF-FA83-CA24DBFB37D2}"/>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44" name="Freeform 243">
                  <a:extLst>
                    <a:ext uri="{FF2B5EF4-FFF2-40B4-BE49-F238E27FC236}">
                      <a16:creationId xmlns:a16="http://schemas.microsoft.com/office/drawing/2014/main" id="{755A5FE3-586B-69B7-7523-9CFEFB54AD18}"/>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45" name="Graphic 15">
              <a:extLst>
                <a:ext uri="{FF2B5EF4-FFF2-40B4-BE49-F238E27FC236}">
                  <a16:creationId xmlns:a16="http://schemas.microsoft.com/office/drawing/2014/main" id="{59A08E24-DD39-55BF-5845-1ECFC46094D0}"/>
                </a:ext>
              </a:extLst>
            </p:cNvPr>
            <p:cNvGrpSpPr/>
            <p:nvPr/>
          </p:nvGrpSpPr>
          <p:grpSpPr>
            <a:xfrm rot="16200000">
              <a:off x="1727152" y="7600190"/>
              <a:ext cx="97508" cy="97294"/>
              <a:chOff x="1006279" y="7689162"/>
              <a:chExt cx="118191" cy="117931"/>
            </a:xfrm>
          </p:grpSpPr>
          <p:sp>
            <p:nvSpPr>
              <p:cNvPr id="246" name="Freeform 245">
                <a:extLst>
                  <a:ext uri="{FF2B5EF4-FFF2-40B4-BE49-F238E27FC236}">
                    <a16:creationId xmlns:a16="http://schemas.microsoft.com/office/drawing/2014/main" id="{9A7178CD-4B00-CED2-D8BD-714B4AD19F12}"/>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47" name="Freeform 246">
                <a:extLst>
                  <a:ext uri="{FF2B5EF4-FFF2-40B4-BE49-F238E27FC236}">
                    <a16:creationId xmlns:a16="http://schemas.microsoft.com/office/drawing/2014/main" id="{55306183-B871-F494-3779-3375D4921892}"/>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48" name="Graphic 15">
              <a:extLst>
                <a:ext uri="{FF2B5EF4-FFF2-40B4-BE49-F238E27FC236}">
                  <a16:creationId xmlns:a16="http://schemas.microsoft.com/office/drawing/2014/main" id="{984B6643-62B0-C162-4FC3-D20B04CF62A9}"/>
                </a:ext>
              </a:extLst>
            </p:cNvPr>
            <p:cNvGrpSpPr/>
            <p:nvPr/>
          </p:nvGrpSpPr>
          <p:grpSpPr>
            <a:xfrm rot="16200000">
              <a:off x="824302" y="7292551"/>
              <a:ext cx="806221" cy="712571"/>
              <a:chOff x="547405" y="6570858"/>
              <a:chExt cx="1035254" cy="914998"/>
            </a:xfrm>
          </p:grpSpPr>
          <p:sp>
            <p:nvSpPr>
              <p:cNvPr id="249" name="Freeform 248">
                <a:extLst>
                  <a:ext uri="{FF2B5EF4-FFF2-40B4-BE49-F238E27FC236}">
                    <a16:creationId xmlns:a16="http://schemas.microsoft.com/office/drawing/2014/main" id="{73B69CC1-E064-8E25-2D47-214C0EDCDAF4}"/>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50" name="Freeform 249">
                <a:extLst>
                  <a:ext uri="{FF2B5EF4-FFF2-40B4-BE49-F238E27FC236}">
                    <a16:creationId xmlns:a16="http://schemas.microsoft.com/office/drawing/2014/main" id="{98908006-D544-0E6B-0034-3B5DAF5CC556}"/>
                  </a:ext>
                </a:extLst>
              </p:cNvPr>
              <p:cNvSpPr/>
              <p:nvPr/>
            </p:nvSpPr>
            <p:spPr>
              <a:xfrm>
                <a:off x="667646" y="6570858"/>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51" name="TextBox 250">
              <a:extLst>
                <a:ext uri="{FF2B5EF4-FFF2-40B4-BE49-F238E27FC236}">
                  <a16:creationId xmlns:a16="http://schemas.microsoft.com/office/drawing/2014/main" id="{11FA5FFC-7319-EC7B-B768-355F874C4F6F}"/>
                </a:ext>
              </a:extLst>
            </p:cNvPr>
            <p:cNvSpPr txBox="1"/>
            <p:nvPr/>
          </p:nvSpPr>
          <p:spPr>
            <a:xfrm>
              <a:off x="2254376" y="7513509"/>
              <a:ext cx="4017501"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Odzysk</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ciepła</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odpadowego</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79" name="Group 278">
            <a:extLst>
              <a:ext uri="{FF2B5EF4-FFF2-40B4-BE49-F238E27FC236}">
                <a16:creationId xmlns:a16="http://schemas.microsoft.com/office/drawing/2014/main" id="{C8DDF2DB-65DF-082C-A25B-EB333D9C29E9}"/>
              </a:ext>
            </a:extLst>
          </p:cNvPr>
          <p:cNvGrpSpPr/>
          <p:nvPr/>
        </p:nvGrpSpPr>
        <p:grpSpPr>
          <a:xfrm>
            <a:off x="797978" y="7933583"/>
            <a:ext cx="6156649" cy="806221"/>
            <a:chOff x="871130" y="8093006"/>
            <a:chExt cx="6156649" cy="806221"/>
          </a:xfrm>
        </p:grpSpPr>
        <p:cxnSp>
          <p:nvCxnSpPr>
            <p:cNvPr id="252" name="Straight Connector 251">
              <a:extLst>
                <a:ext uri="{FF2B5EF4-FFF2-40B4-BE49-F238E27FC236}">
                  <a16:creationId xmlns:a16="http://schemas.microsoft.com/office/drawing/2014/main" id="{5A1BC9A0-88F1-F0B8-D696-3FABBAC761FE}"/>
                </a:ext>
              </a:extLst>
            </p:cNvPr>
            <p:cNvCxnSpPr>
              <a:cxnSpLocks/>
            </p:cNvCxnSpPr>
            <p:nvPr/>
          </p:nvCxnSpPr>
          <p:spPr>
            <a:xfrm flipV="1">
              <a:off x="1559531" y="8495734"/>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53" name="Group 252">
              <a:extLst>
                <a:ext uri="{FF2B5EF4-FFF2-40B4-BE49-F238E27FC236}">
                  <a16:creationId xmlns:a16="http://schemas.microsoft.com/office/drawing/2014/main" id="{EA387842-0D86-FB06-E618-919F37A974FF}"/>
                </a:ext>
              </a:extLst>
            </p:cNvPr>
            <p:cNvGrpSpPr/>
            <p:nvPr/>
          </p:nvGrpSpPr>
          <p:grpSpPr>
            <a:xfrm>
              <a:off x="1904772" y="8233025"/>
              <a:ext cx="5123007" cy="526184"/>
              <a:chOff x="1895544" y="4067792"/>
              <a:chExt cx="5661582" cy="750762"/>
            </a:xfrm>
          </p:grpSpPr>
          <p:sp>
            <p:nvSpPr>
              <p:cNvPr id="254" name="Rectangle 253">
                <a:extLst>
                  <a:ext uri="{FF2B5EF4-FFF2-40B4-BE49-F238E27FC236}">
                    <a16:creationId xmlns:a16="http://schemas.microsoft.com/office/drawing/2014/main" id="{1A7AD17D-EC4F-7BEF-0792-358D99B307B5}"/>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55" name="Group 254">
                <a:extLst>
                  <a:ext uri="{FF2B5EF4-FFF2-40B4-BE49-F238E27FC236}">
                    <a16:creationId xmlns:a16="http://schemas.microsoft.com/office/drawing/2014/main" id="{D14C42F7-BE79-7145-9811-33A4C8A2B621}"/>
                  </a:ext>
                </a:extLst>
              </p:cNvPr>
              <p:cNvGrpSpPr/>
              <p:nvPr/>
            </p:nvGrpSpPr>
            <p:grpSpPr>
              <a:xfrm>
                <a:off x="1895544" y="4067795"/>
                <a:ext cx="376583" cy="750759"/>
                <a:chOff x="1924677" y="4872802"/>
                <a:chExt cx="473452" cy="943878"/>
              </a:xfrm>
            </p:grpSpPr>
            <p:sp>
              <p:nvSpPr>
                <p:cNvPr id="256" name="Freeform 255">
                  <a:extLst>
                    <a:ext uri="{FF2B5EF4-FFF2-40B4-BE49-F238E27FC236}">
                      <a16:creationId xmlns:a16="http://schemas.microsoft.com/office/drawing/2014/main" id="{34D933AD-6E4E-9D08-0FB5-6A22BA6866FB}"/>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57" name="Freeform 256">
                  <a:extLst>
                    <a:ext uri="{FF2B5EF4-FFF2-40B4-BE49-F238E27FC236}">
                      <a16:creationId xmlns:a16="http://schemas.microsoft.com/office/drawing/2014/main" id="{BEE2419C-ECE7-B255-9F63-DDA71A5A3C1B}"/>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58" name="Graphic 15">
              <a:extLst>
                <a:ext uri="{FF2B5EF4-FFF2-40B4-BE49-F238E27FC236}">
                  <a16:creationId xmlns:a16="http://schemas.microsoft.com/office/drawing/2014/main" id="{5C3DB8B5-37A1-3D23-DA77-909AA03354E7}"/>
                </a:ext>
              </a:extLst>
            </p:cNvPr>
            <p:cNvGrpSpPr/>
            <p:nvPr/>
          </p:nvGrpSpPr>
          <p:grpSpPr>
            <a:xfrm rot="16200000">
              <a:off x="1727152" y="8447469"/>
              <a:ext cx="97508" cy="97294"/>
              <a:chOff x="1006279" y="7689162"/>
              <a:chExt cx="118191" cy="117931"/>
            </a:xfrm>
          </p:grpSpPr>
          <p:sp>
            <p:nvSpPr>
              <p:cNvPr id="259" name="Freeform 258">
                <a:extLst>
                  <a:ext uri="{FF2B5EF4-FFF2-40B4-BE49-F238E27FC236}">
                    <a16:creationId xmlns:a16="http://schemas.microsoft.com/office/drawing/2014/main" id="{953B4753-7651-6B9D-8790-ACF60DE1D928}"/>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60" name="Freeform 259">
                <a:extLst>
                  <a:ext uri="{FF2B5EF4-FFF2-40B4-BE49-F238E27FC236}">
                    <a16:creationId xmlns:a16="http://schemas.microsoft.com/office/drawing/2014/main" id="{BE65EC65-81C9-502B-A7D7-7C2F42D2B7F3}"/>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61" name="Graphic 15">
              <a:extLst>
                <a:ext uri="{FF2B5EF4-FFF2-40B4-BE49-F238E27FC236}">
                  <a16:creationId xmlns:a16="http://schemas.microsoft.com/office/drawing/2014/main" id="{7B6F19A4-2ED3-5236-8F00-150846FDC29E}"/>
                </a:ext>
              </a:extLst>
            </p:cNvPr>
            <p:cNvGrpSpPr/>
            <p:nvPr/>
          </p:nvGrpSpPr>
          <p:grpSpPr>
            <a:xfrm rot="16200000">
              <a:off x="824303" y="8139833"/>
              <a:ext cx="806221" cy="712567"/>
              <a:chOff x="547405" y="6570863"/>
              <a:chExt cx="1035254" cy="914993"/>
            </a:xfrm>
          </p:grpSpPr>
          <p:sp>
            <p:nvSpPr>
              <p:cNvPr id="262" name="Freeform 261">
                <a:extLst>
                  <a:ext uri="{FF2B5EF4-FFF2-40B4-BE49-F238E27FC236}">
                    <a16:creationId xmlns:a16="http://schemas.microsoft.com/office/drawing/2014/main" id="{2FAE641E-F707-C37B-E02F-3674E23A4CC7}"/>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63" name="Freeform 262">
                <a:extLst>
                  <a:ext uri="{FF2B5EF4-FFF2-40B4-BE49-F238E27FC236}">
                    <a16:creationId xmlns:a16="http://schemas.microsoft.com/office/drawing/2014/main" id="{1E756341-9713-1D54-5850-6C069F602048}"/>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64" name="TextBox 263">
              <a:extLst>
                <a:ext uri="{FF2B5EF4-FFF2-40B4-BE49-F238E27FC236}">
                  <a16:creationId xmlns:a16="http://schemas.microsoft.com/office/drawing/2014/main" id="{5BBBA790-16F9-4643-6AB3-DC7BCD91F4BF}"/>
                </a:ext>
              </a:extLst>
            </p:cNvPr>
            <p:cNvSpPr txBox="1"/>
            <p:nvPr/>
          </p:nvSpPr>
          <p:spPr>
            <a:xfrm>
              <a:off x="2254376" y="8360788"/>
              <a:ext cx="4707085" cy="336374"/>
            </a:xfrm>
            <a:prstGeom prst="rect">
              <a:avLst/>
            </a:prstGeom>
            <a:noFill/>
          </p:spPr>
          <p:txBody>
            <a:bodyPr wrap="square" rtlCol="0" anchor="t">
              <a:spAutoFit/>
            </a:bodyPr>
            <a:lstStyle/>
            <a:p>
              <a:pPr marL="5746">
                <a:lnSpc>
                  <a:spcPts val="1900"/>
                </a:lnSpc>
                <a:tabLst>
                  <a:tab pos="553064" algn="l"/>
                </a:tabLst>
              </a:pPr>
              <a:r>
                <a:rPr lang="en-US" sz="1810" b="1" dirty="0" err="1">
                  <a:solidFill>
                    <a:schemeClr val="bg1"/>
                  </a:solidFill>
                  <a:latin typeface="Calibri" panose="020F0502020204030204" pitchFamily="34" charset="0"/>
                  <a:cs typeface="Calibri" panose="020F0502020204030204" pitchFamily="34" charset="0"/>
                </a:rPr>
                <a:t>Technologie</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magazynowania</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energii</a:t>
              </a:r>
              <a:r>
                <a:rPr lang="en-US" sz="1810" b="1" dirty="0">
                  <a:solidFill>
                    <a:schemeClr val="bg1"/>
                  </a:solidFill>
                  <a:latin typeface="Calibri" panose="020F0502020204030204" pitchFamily="34" charset="0"/>
                  <a:cs typeface="Calibri" panose="020F0502020204030204" pitchFamily="34" charset="0"/>
                </a:rPr>
                <a:t> </a:t>
              </a:r>
              <a:r>
                <a:rPr lang="en-US" sz="1810" b="1" dirty="0" err="1">
                  <a:solidFill>
                    <a:schemeClr val="bg1"/>
                  </a:solidFill>
                  <a:latin typeface="Calibri" panose="020F0502020204030204" pitchFamily="34" charset="0"/>
                  <a:cs typeface="Calibri" panose="020F0502020204030204" pitchFamily="34" charset="0"/>
                </a:rPr>
                <a:t>cieplnej</a:t>
              </a:r>
              <a:endParaRPr lang="en-US" sz="1810" b="1" dirty="0">
                <a:solidFill>
                  <a:schemeClr val="bg1"/>
                </a:solidFill>
                <a:latin typeface="Calibri" panose="020F0502020204030204" pitchFamily="34" charset="0"/>
                <a:cs typeface="Calibri" panose="020F0502020204030204" pitchFamily="34" charset="0"/>
              </a:endParaRPr>
            </a:p>
          </p:txBody>
        </p:sp>
      </p:grpSp>
      <p:grpSp>
        <p:nvGrpSpPr>
          <p:cNvPr id="278" name="Group 277">
            <a:extLst>
              <a:ext uri="{FF2B5EF4-FFF2-40B4-BE49-F238E27FC236}">
                <a16:creationId xmlns:a16="http://schemas.microsoft.com/office/drawing/2014/main" id="{AB712B98-7C10-9939-BDB6-8FA538F921BD}"/>
              </a:ext>
            </a:extLst>
          </p:cNvPr>
          <p:cNvGrpSpPr/>
          <p:nvPr/>
        </p:nvGrpSpPr>
        <p:grpSpPr>
          <a:xfrm>
            <a:off x="797978" y="8820471"/>
            <a:ext cx="6156650" cy="806221"/>
            <a:chOff x="851031" y="8954583"/>
            <a:chExt cx="6156650" cy="806221"/>
          </a:xfrm>
        </p:grpSpPr>
        <p:cxnSp>
          <p:nvCxnSpPr>
            <p:cNvPr id="265" name="Straight Connector 264">
              <a:extLst>
                <a:ext uri="{FF2B5EF4-FFF2-40B4-BE49-F238E27FC236}">
                  <a16:creationId xmlns:a16="http://schemas.microsoft.com/office/drawing/2014/main" id="{9AEC0299-5575-F795-B03F-BF197F57CEFE}"/>
                </a:ext>
              </a:extLst>
            </p:cNvPr>
            <p:cNvCxnSpPr>
              <a:cxnSpLocks/>
            </p:cNvCxnSpPr>
            <p:nvPr/>
          </p:nvCxnSpPr>
          <p:spPr>
            <a:xfrm flipV="1">
              <a:off x="1539432" y="9357311"/>
              <a:ext cx="187827" cy="76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66" name="Group 265">
              <a:extLst>
                <a:ext uri="{FF2B5EF4-FFF2-40B4-BE49-F238E27FC236}">
                  <a16:creationId xmlns:a16="http://schemas.microsoft.com/office/drawing/2014/main" id="{FE2CDBA0-CEFD-7B1A-69AD-39ECEA8E02F2}"/>
                </a:ext>
              </a:extLst>
            </p:cNvPr>
            <p:cNvGrpSpPr/>
            <p:nvPr/>
          </p:nvGrpSpPr>
          <p:grpSpPr>
            <a:xfrm>
              <a:off x="1884673" y="9094602"/>
              <a:ext cx="5123007" cy="526184"/>
              <a:chOff x="1895544" y="4067792"/>
              <a:chExt cx="5661582" cy="750762"/>
            </a:xfrm>
          </p:grpSpPr>
          <p:sp>
            <p:nvSpPr>
              <p:cNvPr id="267" name="Rectangle 266">
                <a:extLst>
                  <a:ext uri="{FF2B5EF4-FFF2-40B4-BE49-F238E27FC236}">
                    <a16:creationId xmlns:a16="http://schemas.microsoft.com/office/drawing/2014/main" id="{2B03910C-CDCE-74A3-020E-16D0BF9FFC7B}"/>
                  </a:ext>
                </a:extLst>
              </p:cNvPr>
              <p:cNvSpPr/>
              <p:nvPr/>
            </p:nvSpPr>
            <p:spPr>
              <a:xfrm rot="16200000">
                <a:off x="4358675" y="1616825"/>
                <a:ext cx="747483" cy="564941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268" name="Group 267">
                <a:extLst>
                  <a:ext uri="{FF2B5EF4-FFF2-40B4-BE49-F238E27FC236}">
                    <a16:creationId xmlns:a16="http://schemas.microsoft.com/office/drawing/2014/main" id="{D252C52D-2410-E8F9-0F2C-ED3A5C908DBF}"/>
                  </a:ext>
                </a:extLst>
              </p:cNvPr>
              <p:cNvGrpSpPr/>
              <p:nvPr/>
            </p:nvGrpSpPr>
            <p:grpSpPr>
              <a:xfrm>
                <a:off x="1895544" y="4067795"/>
                <a:ext cx="376583" cy="750759"/>
                <a:chOff x="1924677" y="4872802"/>
                <a:chExt cx="473452" cy="943878"/>
              </a:xfrm>
            </p:grpSpPr>
            <p:sp>
              <p:nvSpPr>
                <p:cNvPr id="269" name="Freeform 268">
                  <a:extLst>
                    <a:ext uri="{FF2B5EF4-FFF2-40B4-BE49-F238E27FC236}">
                      <a16:creationId xmlns:a16="http://schemas.microsoft.com/office/drawing/2014/main" id="{4BDA2914-D82B-18A0-5AE3-0B2740D193CC}"/>
                    </a:ext>
                  </a:extLst>
                </p:cNvPr>
                <p:cNvSpPr/>
                <p:nvPr/>
              </p:nvSpPr>
              <p:spPr>
                <a:xfrm rot="16200000">
                  <a:off x="1690967" y="5109516"/>
                  <a:ext cx="943878" cy="470447"/>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sz="1629" dirty="0"/>
                </a:p>
              </p:txBody>
            </p:sp>
            <p:sp>
              <p:nvSpPr>
                <p:cNvPr id="270" name="Freeform 269">
                  <a:extLst>
                    <a:ext uri="{FF2B5EF4-FFF2-40B4-BE49-F238E27FC236}">
                      <a16:creationId xmlns:a16="http://schemas.microsoft.com/office/drawing/2014/main" id="{2032A8DE-14FD-BE71-35A9-0412B9DBDF23}"/>
                    </a:ext>
                  </a:extLst>
                </p:cNvPr>
                <p:cNvSpPr/>
                <p:nvPr/>
              </p:nvSpPr>
              <p:spPr>
                <a:xfrm rot="16200000">
                  <a:off x="1833814" y="5253511"/>
                  <a:ext cx="363350" cy="181625"/>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grpSp>
          <p:nvGrpSpPr>
            <p:cNvPr id="271" name="Graphic 15">
              <a:extLst>
                <a:ext uri="{FF2B5EF4-FFF2-40B4-BE49-F238E27FC236}">
                  <a16:creationId xmlns:a16="http://schemas.microsoft.com/office/drawing/2014/main" id="{34FED8E2-BF69-E490-8466-DD9B3A3D6F66}"/>
                </a:ext>
              </a:extLst>
            </p:cNvPr>
            <p:cNvGrpSpPr/>
            <p:nvPr/>
          </p:nvGrpSpPr>
          <p:grpSpPr>
            <a:xfrm rot="16200000">
              <a:off x="1707053" y="9309046"/>
              <a:ext cx="97508" cy="97294"/>
              <a:chOff x="1006279" y="7689162"/>
              <a:chExt cx="118191" cy="117931"/>
            </a:xfrm>
          </p:grpSpPr>
          <p:sp>
            <p:nvSpPr>
              <p:cNvPr id="272" name="Freeform 271">
                <a:extLst>
                  <a:ext uri="{FF2B5EF4-FFF2-40B4-BE49-F238E27FC236}">
                    <a16:creationId xmlns:a16="http://schemas.microsoft.com/office/drawing/2014/main" id="{824CA1D8-D3C2-C84B-D9F6-DA711918A5E4}"/>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2D62AE"/>
                </a:solidFill>
                <a:prstDash val="solid"/>
                <a:round/>
              </a:ln>
            </p:spPr>
            <p:txBody>
              <a:bodyPr rtlCol="0" anchor="ctr"/>
              <a:lstStyle/>
              <a:p>
                <a:endParaRPr lang="en-US" sz="1629" dirty="0"/>
              </a:p>
            </p:txBody>
          </p:sp>
          <p:sp>
            <p:nvSpPr>
              <p:cNvPr id="273" name="Freeform 272">
                <a:extLst>
                  <a:ext uri="{FF2B5EF4-FFF2-40B4-BE49-F238E27FC236}">
                    <a16:creationId xmlns:a16="http://schemas.microsoft.com/office/drawing/2014/main" id="{C72E7313-ED27-EEFF-2AC4-6F84BECF158A}"/>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gradFill>
                <a:gsLst>
                  <a:gs pos="35000">
                    <a:srgbClr val="2D62AE"/>
                  </a:gs>
                  <a:gs pos="82000">
                    <a:srgbClr val="33A5CC"/>
                  </a:gs>
                  <a:gs pos="100000">
                    <a:srgbClr val="77CBC4"/>
                  </a:gs>
                </a:gsLst>
                <a:lin ang="2700000" scaled="0"/>
              </a:gradFill>
              <a:ln w="2276" cap="flat">
                <a:noFill/>
                <a:prstDash val="solid"/>
                <a:miter/>
              </a:ln>
            </p:spPr>
            <p:txBody>
              <a:bodyPr rtlCol="0" anchor="ctr"/>
              <a:lstStyle/>
              <a:p>
                <a:endParaRPr lang="en-US" sz="1629" dirty="0"/>
              </a:p>
            </p:txBody>
          </p:sp>
        </p:grpSp>
        <p:grpSp>
          <p:nvGrpSpPr>
            <p:cNvPr id="274" name="Graphic 15">
              <a:extLst>
                <a:ext uri="{FF2B5EF4-FFF2-40B4-BE49-F238E27FC236}">
                  <a16:creationId xmlns:a16="http://schemas.microsoft.com/office/drawing/2014/main" id="{18EAAEEE-D722-A67D-5FB0-4EADFDF056DB}"/>
                </a:ext>
              </a:extLst>
            </p:cNvPr>
            <p:cNvGrpSpPr/>
            <p:nvPr/>
          </p:nvGrpSpPr>
          <p:grpSpPr>
            <a:xfrm rot="16200000">
              <a:off x="804204" y="9001410"/>
              <a:ext cx="806221" cy="712567"/>
              <a:chOff x="547405" y="6570863"/>
              <a:chExt cx="1035254" cy="914993"/>
            </a:xfrm>
          </p:grpSpPr>
          <p:sp>
            <p:nvSpPr>
              <p:cNvPr id="275" name="Freeform 274">
                <a:extLst>
                  <a:ext uri="{FF2B5EF4-FFF2-40B4-BE49-F238E27FC236}">
                    <a16:creationId xmlns:a16="http://schemas.microsoft.com/office/drawing/2014/main" id="{C450231D-E6A9-98C9-B955-A818CA70C95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76" name="Freeform 275">
                <a:extLst>
                  <a:ext uri="{FF2B5EF4-FFF2-40B4-BE49-F238E27FC236}">
                    <a16:creationId xmlns:a16="http://schemas.microsoft.com/office/drawing/2014/main" id="{CB7955F1-ED57-EEFB-593C-D8F0692FABF5}"/>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77" name="TextBox 276">
              <a:extLst>
                <a:ext uri="{FF2B5EF4-FFF2-40B4-BE49-F238E27FC236}">
                  <a16:creationId xmlns:a16="http://schemas.microsoft.com/office/drawing/2014/main" id="{7485FD38-463E-2F11-8D12-5149D77CD495}"/>
                </a:ext>
              </a:extLst>
            </p:cNvPr>
            <p:cNvSpPr txBox="1"/>
            <p:nvPr/>
          </p:nvSpPr>
          <p:spPr>
            <a:xfrm>
              <a:off x="2234277" y="9096141"/>
              <a:ext cx="4773404" cy="580031"/>
            </a:xfrm>
            <a:prstGeom prst="rect">
              <a:avLst/>
            </a:prstGeom>
            <a:noFill/>
          </p:spPr>
          <p:txBody>
            <a:bodyPr wrap="square" rtlCol="0" anchor="t">
              <a:spAutoFit/>
            </a:bodyPr>
            <a:lstStyle/>
            <a:p>
              <a:pPr marL="5746">
                <a:lnSpc>
                  <a:spcPts val="1900"/>
                </a:lnSpc>
                <a:tabLst>
                  <a:tab pos="553064" algn="l"/>
                </a:tabLst>
              </a:pPr>
              <a:r>
                <a:rPr lang="pl-PL" sz="1810" b="1" dirty="0">
                  <a:solidFill>
                    <a:schemeClr val="bg1"/>
                  </a:solidFill>
                  <a:latin typeface="Calibri" panose="020F0502020204030204" pitchFamily="34" charset="0"/>
                  <a:cs typeface="Calibri" panose="020F0502020204030204" pitchFamily="34" charset="0"/>
                </a:rPr>
                <a:t>Inteligentne systemy HVAC, </a:t>
              </a:r>
              <a:r>
                <a:rPr lang="pl-PL" sz="1810" b="1" dirty="0" err="1">
                  <a:solidFill>
                    <a:schemeClr val="bg1"/>
                  </a:solidFill>
                  <a:latin typeface="Calibri" panose="020F0502020204030204" pitchFamily="34" charset="0"/>
                  <a:cs typeface="Calibri" panose="020F0502020204030204" pitchFamily="34" charset="0"/>
                </a:rPr>
                <a:t>IoT</a:t>
              </a:r>
              <a:r>
                <a:rPr lang="pl-PL" sz="1810" b="1" dirty="0">
                  <a:solidFill>
                    <a:schemeClr val="bg1"/>
                  </a:solidFill>
                  <a:latin typeface="Calibri" panose="020F0502020204030204" pitchFamily="34" charset="0"/>
                  <a:cs typeface="Calibri" panose="020F0502020204030204" pitchFamily="34" charset="0"/>
                </a:rPr>
                <a:t> i innowacje cyfrowe</a:t>
              </a:r>
              <a:endParaRPr lang="en-US" sz="1810" b="1" dirty="0">
                <a:solidFill>
                  <a:schemeClr val="bg1"/>
                </a:solidFill>
                <a:latin typeface="Calibri" panose="020F0502020204030204" pitchFamily="34" charset="0"/>
                <a:cs typeface="Calibri" panose="020F0502020204030204" pitchFamily="34" charset="0"/>
              </a:endParaRPr>
            </a:p>
          </p:txBody>
        </p:sp>
      </p:grpSp>
      <p:sp>
        <p:nvSpPr>
          <p:cNvPr id="290" name="Freeform 289">
            <a:extLst>
              <a:ext uri="{FF2B5EF4-FFF2-40B4-BE49-F238E27FC236}">
                <a16:creationId xmlns:a16="http://schemas.microsoft.com/office/drawing/2014/main" id="{B5B233B2-C56B-99D4-4B3B-7BCDF019FADD}"/>
              </a:ext>
            </a:extLst>
          </p:cNvPr>
          <p:cNvSpPr>
            <a:spLocks noChangeAspect="1"/>
          </p:cNvSpPr>
          <p:nvPr/>
        </p:nvSpPr>
        <p:spPr>
          <a:xfrm>
            <a:off x="934914" y="5424949"/>
            <a:ext cx="370390" cy="462151"/>
          </a:xfrm>
          <a:custGeom>
            <a:avLst/>
            <a:gdLst>
              <a:gd name="connsiteX0" fmla="*/ 120032 w 326395"/>
              <a:gd name="connsiteY0" fmla="*/ 273981 h 407257"/>
              <a:gd name="connsiteX1" fmla="*/ 206355 w 326395"/>
              <a:gd name="connsiteY1" fmla="*/ 273981 h 407257"/>
              <a:gd name="connsiteX2" fmla="*/ 228687 w 326395"/>
              <a:gd name="connsiteY2" fmla="*/ 230392 h 407257"/>
              <a:gd name="connsiteX3" fmla="*/ 251829 w 326395"/>
              <a:gd name="connsiteY3" fmla="*/ 170617 h 407257"/>
              <a:gd name="connsiteX4" fmla="*/ 163184 w 326395"/>
              <a:gd name="connsiteY4" fmla="*/ 81956 h 407257"/>
              <a:gd name="connsiteX5" fmla="*/ 74541 w 326395"/>
              <a:gd name="connsiteY5" fmla="*/ 170617 h 407257"/>
              <a:gd name="connsiteX6" fmla="*/ 97682 w 326395"/>
              <a:gd name="connsiteY6" fmla="*/ 230392 h 407257"/>
              <a:gd name="connsiteX7" fmla="*/ 120032 w 326395"/>
              <a:gd name="connsiteY7" fmla="*/ 273981 h 407257"/>
              <a:gd name="connsiteX8" fmla="*/ 120032 w 326395"/>
              <a:gd name="connsiteY8" fmla="*/ 273981 h 407257"/>
              <a:gd name="connsiteX9" fmla="*/ 213995 w 326395"/>
              <a:gd name="connsiteY9" fmla="*/ 273981 h 407257"/>
              <a:gd name="connsiteX10" fmla="*/ 222639 w 326395"/>
              <a:gd name="connsiteY10" fmla="*/ 283105 h 407257"/>
              <a:gd name="connsiteX11" fmla="*/ 222639 w 326395"/>
              <a:gd name="connsiteY11" fmla="*/ 303579 h 407257"/>
              <a:gd name="connsiteX12" fmla="*/ 213487 w 326395"/>
              <a:gd name="connsiteY12" fmla="*/ 312704 h 407257"/>
              <a:gd name="connsiteX13" fmla="*/ 182457 w 326395"/>
              <a:gd name="connsiteY13" fmla="*/ 312704 h 407257"/>
              <a:gd name="connsiteX14" fmla="*/ 182457 w 326395"/>
              <a:gd name="connsiteY14" fmla="*/ 346811 h 407257"/>
              <a:gd name="connsiteX15" fmla="*/ 281258 w 326395"/>
              <a:gd name="connsiteY15" fmla="*/ 323438 h 407257"/>
              <a:gd name="connsiteX16" fmla="*/ 283374 w 326395"/>
              <a:gd name="connsiteY16" fmla="*/ 326916 h 407257"/>
              <a:gd name="connsiteX17" fmla="*/ 239884 w 326395"/>
              <a:gd name="connsiteY17" fmla="*/ 393370 h 407257"/>
              <a:gd name="connsiteX18" fmla="*/ 208018 w 326395"/>
              <a:gd name="connsiteY18" fmla="*/ 405697 h 407257"/>
              <a:gd name="connsiteX19" fmla="*/ 176481 w 326395"/>
              <a:gd name="connsiteY19" fmla="*/ 405848 h 407257"/>
              <a:gd name="connsiteX20" fmla="*/ 173359 w 326395"/>
              <a:gd name="connsiteY20" fmla="*/ 406399 h 407257"/>
              <a:gd name="connsiteX21" fmla="*/ 153037 w 326395"/>
              <a:gd name="connsiteY21" fmla="*/ 406399 h 407257"/>
              <a:gd name="connsiteX22" fmla="*/ 149310 w 326395"/>
              <a:gd name="connsiteY22" fmla="*/ 405590 h 407257"/>
              <a:gd name="connsiteX23" fmla="*/ 117293 w 326395"/>
              <a:gd name="connsiteY23" fmla="*/ 405821 h 407257"/>
              <a:gd name="connsiteX24" fmla="*/ 54192 w 326395"/>
              <a:gd name="connsiteY24" fmla="*/ 364296 h 407257"/>
              <a:gd name="connsiteX25" fmla="*/ 41153 w 326395"/>
              <a:gd name="connsiteY25" fmla="*/ 326907 h 407257"/>
              <a:gd name="connsiteX26" fmla="*/ 43270 w 326395"/>
              <a:gd name="connsiteY26" fmla="*/ 323430 h 407257"/>
              <a:gd name="connsiteX27" fmla="*/ 143939 w 326395"/>
              <a:gd name="connsiteY27" fmla="*/ 348768 h 407257"/>
              <a:gd name="connsiteX28" fmla="*/ 143939 w 326395"/>
              <a:gd name="connsiteY28" fmla="*/ 312695 h 407257"/>
              <a:gd name="connsiteX29" fmla="*/ 112908 w 326395"/>
              <a:gd name="connsiteY29" fmla="*/ 312695 h 407257"/>
              <a:gd name="connsiteX30" fmla="*/ 103757 w 326395"/>
              <a:gd name="connsiteY30" fmla="*/ 303570 h 407257"/>
              <a:gd name="connsiteX31" fmla="*/ 103757 w 326395"/>
              <a:gd name="connsiteY31" fmla="*/ 283097 h 407257"/>
              <a:gd name="connsiteX32" fmla="*/ 112401 w 326395"/>
              <a:gd name="connsiteY32" fmla="*/ 273972 h 407257"/>
              <a:gd name="connsiteX33" fmla="*/ 91581 w 326395"/>
              <a:gd name="connsiteY33" fmla="*/ 233959 h 407257"/>
              <a:gd name="connsiteX34" fmla="*/ 67426 w 326395"/>
              <a:gd name="connsiteY34" fmla="*/ 170609 h 407257"/>
              <a:gd name="connsiteX35" fmla="*/ 163202 w 326395"/>
              <a:gd name="connsiteY35" fmla="*/ 74832 h 407257"/>
              <a:gd name="connsiteX36" fmla="*/ 258979 w 326395"/>
              <a:gd name="connsiteY36" fmla="*/ 170609 h 407257"/>
              <a:gd name="connsiteX37" fmla="*/ 234824 w 326395"/>
              <a:gd name="connsiteY37" fmla="*/ 233959 h 407257"/>
              <a:gd name="connsiteX38" fmla="*/ 213995 w 326395"/>
              <a:gd name="connsiteY38" fmla="*/ 273981 h 407257"/>
              <a:gd name="connsiteX39" fmla="*/ 213995 w 326395"/>
              <a:gd name="connsiteY39" fmla="*/ 273981 h 407257"/>
              <a:gd name="connsiteX40" fmla="*/ 175351 w 326395"/>
              <a:gd name="connsiteY40" fmla="*/ 312704 h 407257"/>
              <a:gd name="connsiteX41" fmla="*/ 151044 w 326395"/>
              <a:gd name="connsiteY41" fmla="*/ 312704 h 407257"/>
              <a:gd name="connsiteX42" fmla="*/ 151044 w 326395"/>
              <a:gd name="connsiteY42" fmla="*/ 397310 h 407257"/>
              <a:gd name="connsiteX43" fmla="*/ 151622 w 326395"/>
              <a:gd name="connsiteY43" fmla="*/ 398724 h 407257"/>
              <a:gd name="connsiteX44" fmla="*/ 151622 w 326395"/>
              <a:gd name="connsiteY44" fmla="*/ 398724 h 407257"/>
              <a:gd name="connsiteX45" fmla="*/ 153037 w 326395"/>
              <a:gd name="connsiteY45" fmla="*/ 399302 h 407257"/>
              <a:gd name="connsiteX46" fmla="*/ 173359 w 326395"/>
              <a:gd name="connsiteY46" fmla="*/ 399302 h 407257"/>
              <a:gd name="connsiteX47" fmla="*/ 175351 w 326395"/>
              <a:gd name="connsiteY47" fmla="*/ 397310 h 407257"/>
              <a:gd name="connsiteX48" fmla="*/ 175351 w 326395"/>
              <a:gd name="connsiteY48" fmla="*/ 312704 h 407257"/>
              <a:gd name="connsiteX49" fmla="*/ 213487 w 326395"/>
              <a:gd name="connsiteY49" fmla="*/ 281087 h 407257"/>
              <a:gd name="connsiteX50" fmla="*/ 208747 w 326395"/>
              <a:gd name="connsiteY50" fmla="*/ 281140 h 407257"/>
              <a:gd name="connsiteX51" fmla="*/ 208747 w 326395"/>
              <a:gd name="connsiteY51" fmla="*/ 281140 h 407257"/>
              <a:gd name="connsiteX52" fmla="*/ 112899 w 326395"/>
              <a:gd name="connsiteY52" fmla="*/ 281087 h 407257"/>
              <a:gd name="connsiteX53" fmla="*/ 110854 w 326395"/>
              <a:gd name="connsiteY53" fmla="*/ 283105 h 407257"/>
              <a:gd name="connsiteX54" fmla="*/ 110854 w 326395"/>
              <a:gd name="connsiteY54" fmla="*/ 303579 h 407257"/>
              <a:gd name="connsiteX55" fmla="*/ 112899 w 326395"/>
              <a:gd name="connsiteY55" fmla="*/ 305598 h 407257"/>
              <a:gd name="connsiteX56" fmla="*/ 213487 w 326395"/>
              <a:gd name="connsiteY56" fmla="*/ 305598 h 407257"/>
              <a:gd name="connsiteX57" fmla="*/ 215533 w 326395"/>
              <a:gd name="connsiteY57" fmla="*/ 303579 h 407257"/>
              <a:gd name="connsiteX58" fmla="*/ 215533 w 326395"/>
              <a:gd name="connsiteY58" fmla="*/ 283105 h 407257"/>
              <a:gd name="connsiteX59" fmla="*/ 213487 w 326395"/>
              <a:gd name="connsiteY59" fmla="*/ 281087 h 407257"/>
              <a:gd name="connsiteX60" fmla="*/ 213487 w 326395"/>
              <a:gd name="connsiteY60" fmla="*/ 281087 h 407257"/>
              <a:gd name="connsiteX61" fmla="*/ 172550 w 326395"/>
              <a:gd name="connsiteY61" fmla="*/ 105898 h 407257"/>
              <a:gd name="connsiteX62" fmla="*/ 172550 w 326395"/>
              <a:gd name="connsiteY62" fmla="*/ 168492 h 407257"/>
              <a:gd name="connsiteX63" fmla="*/ 202050 w 326395"/>
              <a:gd name="connsiteY63" fmla="*/ 168492 h 407257"/>
              <a:gd name="connsiteX64" fmla="*/ 204247 w 326395"/>
              <a:gd name="connsiteY64" fmla="*/ 172725 h 407257"/>
              <a:gd name="connsiteX65" fmla="*/ 181586 w 326395"/>
              <a:gd name="connsiteY65" fmla="*/ 211956 h 407257"/>
              <a:gd name="connsiteX66" fmla="*/ 181586 w 326395"/>
              <a:gd name="connsiteY66" fmla="*/ 211956 h 407257"/>
              <a:gd name="connsiteX67" fmla="*/ 158818 w 326395"/>
              <a:gd name="connsiteY67" fmla="*/ 251408 h 407257"/>
              <a:gd name="connsiteX68" fmla="*/ 153855 w 326395"/>
              <a:gd name="connsiteY68" fmla="*/ 250074 h 407257"/>
              <a:gd name="connsiteX69" fmla="*/ 153855 w 326395"/>
              <a:gd name="connsiteY69" fmla="*/ 250074 h 407257"/>
              <a:gd name="connsiteX70" fmla="*/ 153855 w 326395"/>
              <a:gd name="connsiteY70" fmla="*/ 187453 h 407257"/>
              <a:gd name="connsiteX71" fmla="*/ 124355 w 326395"/>
              <a:gd name="connsiteY71" fmla="*/ 187453 h 407257"/>
              <a:gd name="connsiteX72" fmla="*/ 122158 w 326395"/>
              <a:gd name="connsiteY72" fmla="*/ 183247 h 407257"/>
              <a:gd name="connsiteX73" fmla="*/ 144819 w 326395"/>
              <a:gd name="connsiteY73" fmla="*/ 144016 h 407257"/>
              <a:gd name="connsiteX74" fmla="*/ 144819 w 326395"/>
              <a:gd name="connsiteY74" fmla="*/ 144016 h 407257"/>
              <a:gd name="connsiteX75" fmla="*/ 167587 w 326395"/>
              <a:gd name="connsiteY75" fmla="*/ 104564 h 407257"/>
              <a:gd name="connsiteX76" fmla="*/ 172550 w 326395"/>
              <a:gd name="connsiteY76" fmla="*/ 105898 h 407257"/>
              <a:gd name="connsiteX77" fmla="*/ 172550 w 326395"/>
              <a:gd name="connsiteY77" fmla="*/ 105898 h 407257"/>
              <a:gd name="connsiteX78" fmla="*/ 167231 w 326395"/>
              <a:gd name="connsiteY78" fmla="*/ 171169 h 407257"/>
              <a:gd name="connsiteX79" fmla="*/ 167231 w 326395"/>
              <a:gd name="connsiteY79" fmla="*/ 115832 h 407257"/>
              <a:gd name="connsiteX80" fmla="*/ 149408 w 326395"/>
              <a:gd name="connsiteY80" fmla="*/ 146693 h 407257"/>
              <a:gd name="connsiteX81" fmla="*/ 149408 w 326395"/>
              <a:gd name="connsiteY81" fmla="*/ 146667 h 407257"/>
              <a:gd name="connsiteX82" fmla="*/ 128935 w 326395"/>
              <a:gd name="connsiteY82" fmla="*/ 182135 h 407257"/>
              <a:gd name="connsiteX83" fmla="*/ 156514 w 326395"/>
              <a:gd name="connsiteY83" fmla="*/ 182135 h 407257"/>
              <a:gd name="connsiteX84" fmla="*/ 159164 w 326395"/>
              <a:gd name="connsiteY84" fmla="*/ 184785 h 407257"/>
              <a:gd name="connsiteX85" fmla="*/ 159164 w 326395"/>
              <a:gd name="connsiteY85" fmla="*/ 240122 h 407257"/>
              <a:gd name="connsiteX86" fmla="*/ 176987 w 326395"/>
              <a:gd name="connsiteY86" fmla="*/ 209287 h 407257"/>
              <a:gd name="connsiteX87" fmla="*/ 176987 w 326395"/>
              <a:gd name="connsiteY87" fmla="*/ 209287 h 407257"/>
              <a:gd name="connsiteX88" fmla="*/ 197461 w 326395"/>
              <a:gd name="connsiteY88" fmla="*/ 173837 h 407257"/>
              <a:gd name="connsiteX89" fmla="*/ 169882 w 326395"/>
              <a:gd name="connsiteY89" fmla="*/ 173837 h 407257"/>
              <a:gd name="connsiteX90" fmla="*/ 167231 w 326395"/>
              <a:gd name="connsiteY90" fmla="*/ 171169 h 407257"/>
              <a:gd name="connsiteX91" fmla="*/ 167231 w 326395"/>
              <a:gd name="connsiteY91" fmla="*/ 171169 h 407257"/>
              <a:gd name="connsiteX92" fmla="*/ 159645 w 326395"/>
              <a:gd name="connsiteY92" fmla="*/ 3495 h 407257"/>
              <a:gd name="connsiteX93" fmla="*/ 166751 w 326395"/>
              <a:gd name="connsiteY93" fmla="*/ 3495 h 407257"/>
              <a:gd name="connsiteX94" fmla="*/ 166751 w 326395"/>
              <a:gd name="connsiteY94" fmla="*/ 31155 h 407257"/>
              <a:gd name="connsiteX95" fmla="*/ 159645 w 326395"/>
              <a:gd name="connsiteY95" fmla="*/ 31155 h 407257"/>
              <a:gd name="connsiteX96" fmla="*/ 159645 w 326395"/>
              <a:gd name="connsiteY96" fmla="*/ 3495 h 407257"/>
              <a:gd name="connsiteX97" fmla="*/ 3515 w 326395"/>
              <a:gd name="connsiteY97" fmla="*/ 166758 h 407257"/>
              <a:gd name="connsiteX98" fmla="*/ 3515 w 326395"/>
              <a:gd name="connsiteY98" fmla="*/ 159625 h 407257"/>
              <a:gd name="connsiteX99" fmla="*/ 31175 w 326395"/>
              <a:gd name="connsiteY99" fmla="*/ 159625 h 407257"/>
              <a:gd name="connsiteX100" fmla="*/ 31175 w 326395"/>
              <a:gd name="connsiteY100" fmla="*/ 166758 h 407257"/>
              <a:gd name="connsiteX101" fmla="*/ 3515 w 326395"/>
              <a:gd name="connsiteY101" fmla="*/ 166758 h 407257"/>
              <a:gd name="connsiteX102" fmla="*/ 23126 w 326395"/>
              <a:gd name="connsiteY102" fmla="*/ 86412 h 407257"/>
              <a:gd name="connsiteX103" fmla="*/ 26657 w 326395"/>
              <a:gd name="connsiteY103" fmla="*/ 80284 h 407257"/>
              <a:gd name="connsiteX104" fmla="*/ 50608 w 326395"/>
              <a:gd name="connsiteY104" fmla="*/ 94096 h 407257"/>
              <a:gd name="connsiteX105" fmla="*/ 47077 w 326395"/>
              <a:gd name="connsiteY105" fmla="*/ 100250 h 407257"/>
              <a:gd name="connsiteX106" fmla="*/ 23126 w 326395"/>
              <a:gd name="connsiteY106" fmla="*/ 86412 h 407257"/>
              <a:gd name="connsiteX107" fmla="*/ 80277 w 326395"/>
              <a:gd name="connsiteY107" fmla="*/ 26690 h 407257"/>
              <a:gd name="connsiteX108" fmla="*/ 86432 w 326395"/>
              <a:gd name="connsiteY108" fmla="*/ 23106 h 407257"/>
              <a:gd name="connsiteX109" fmla="*/ 100243 w 326395"/>
              <a:gd name="connsiteY109" fmla="*/ 47057 h 407257"/>
              <a:gd name="connsiteX110" fmla="*/ 94116 w 326395"/>
              <a:gd name="connsiteY110" fmla="*/ 50641 h 407257"/>
              <a:gd name="connsiteX111" fmla="*/ 80277 w 326395"/>
              <a:gd name="connsiteY111" fmla="*/ 26690 h 407257"/>
              <a:gd name="connsiteX112" fmla="*/ 322880 w 326395"/>
              <a:gd name="connsiteY112" fmla="*/ 159625 h 407257"/>
              <a:gd name="connsiteX113" fmla="*/ 322880 w 326395"/>
              <a:gd name="connsiteY113" fmla="*/ 166758 h 407257"/>
              <a:gd name="connsiteX114" fmla="*/ 295221 w 326395"/>
              <a:gd name="connsiteY114" fmla="*/ 166758 h 407257"/>
              <a:gd name="connsiteX115" fmla="*/ 295221 w 326395"/>
              <a:gd name="connsiteY115" fmla="*/ 159625 h 407257"/>
              <a:gd name="connsiteX116" fmla="*/ 322880 w 326395"/>
              <a:gd name="connsiteY116" fmla="*/ 159625 h 407257"/>
              <a:gd name="connsiteX117" fmla="*/ 299712 w 326395"/>
              <a:gd name="connsiteY117" fmla="*/ 80284 h 407257"/>
              <a:gd name="connsiteX118" fmla="*/ 303270 w 326395"/>
              <a:gd name="connsiteY118" fmla="*/ 86412 h 407257"/>
              <a:gd name="connsiteX119" fmla="*/ 279319 w 326395"/>
              <a:gd name="connsiteY119" fmla="*/ 100250 h 407257"/>
              <a:gd name="connsiteX120" fmla="*/ 275761 w 326395"/>
              <a:gd name="connsiteY120" fmla="*/ 94096 h 407257"/>
              <a:gd name="connsiteX121" fmla="*/ 299712 w 326395"/>
              <a:gd name="connsiteY121" fmla="*/ 80284 h 407257"/>
              <a:gd name="connsiteX122" fmla="*/ 239964 w 326395"/>
              <a:gd name="connsiteY122" fmla="*/ 23106 h 407257"/>
              <a:gd name="connsiteX123" fmla="*/ 246118 w 326395"/>
              <a:gd name="connsiteY123" fmla="*/ 26690 h 407257"/>
              <a:gd name="connsiteX124" fmla="*/ 232280 w 326395"/>
              <a:gd name="connsiteY124" fmla="*/ 50641 h 407257"/>
              <a:gd name="connsiteX125" fmla="*/ 226152 w 326395"/>
              <a:gd name="connsiteY125" fmla="*/ 47057 h 407257"/>
              <a:gd name="connsiteX126" fmla="*/ 239964 w 326395"/>
              <a:gd name="connsiteY126" fmla="*/ 23106 h 407257"/>
              <a:gd name="connsiteX127" fmla="*/ 182457 w 326395"/>
              <a:gd name="connsiteY127" fmla="*/ 357501 h 407257"/>
              <a:gd name="connsiteX128" fmla="*/ 182457 w 326395"/>
              <a:gd name="connsiteY128" fmla="*/ 397310 h 407257"/>
              <a:gd name="connsiteX129" fmla="*/ 182182 w 326395"/>
              <a:gd name="connsiteY129" fmla="*/ 399578 h 407257"/>
              <a:gd name="connsiteX130" fmla="*/ 276090 w 326395"/>
              <a:gd name="connsiteY130" fmla="*/ 328961 h 407257"/>
              <a:gd name="connsiteX131" fmla="*/ 182457 w 326395"/>
              <a:gd name="connsiteY131" fmla="*/ 357501 h 407257"/>
              <a:gd name="connsiteX132" fmla="*/ 182457 w 326395"/>
              <a:gd name="connsiteY132" fmla="*/ 357501 h 407257"/>
              <a:gd name="connsiteX133" fmla="*/ 144161 w 326395"/>
              <a:gd name="connsiteY133" fmla="*/ 399347 h 407257"/>
              <a:gd name="connsiteX134" fmla="*/ 143929 w 326395"/>
              <a:gd name="connsiteY134" fmla="*/ 397301 h 407257"/>
              <a:gd name="connsiteX135" fmla="*/ 143929 w 326395"/>
              <a:gd name="connsiteY135" fmla="*/ 359885 h 407257"/>
              <a:gd name="connsiteX136" fmla="*/ 132937 w 326395"/>
              <a:gd name="connsiteY136" fmla="*/ 347834 h 407257"/>
              <a:gd name="connsiteX137" fmla="*/ 48455 w 326395"/>
              <a:gd name="connsiteY137" fmla="*/ 328953 h 407257"/>
              <a:gd name="connsiteX138" fmla="*/ 144161 w 326395"/>
              <a:gd name="connsiteY138" fmla="*/ 399347 h 407257"/>
              <a:gd name="connsiteX139" fmla="*/ 144161 w 326395"/>
              <a:gd name="connsiteY139" fmla="*/ 399347 h 4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26395" h="407257">
                <a:moveTo>
                  <a:pt x="120032" y="273981"/>
                </a:moveTo>
                <a:lnTo>
                  <a:pt x="206355" y="273981"/>
                </a:lnTo>
                <a:cubicBezTo>
                  <a:pt x="212660" y="258025"/>
                  <a:pt x="220905" y="243804"/>
                  <a:pt x="228687" y="230392"/>
                </a:cubicBezTo>
                <a:cubicBezTo>
                  <a:pt x="240836" y="209439"/>
                  <a:pt x="251829" y="190486"/>
                  <a:pt x="251829" y="170617"/>
                </a:cubicBezTo>
                <a:cubicBezTo>
                  <a:pt x="251829" y="121631"/>
                  <a:pt x="212145" y="81956"/>
                  <a:pt x="163184" y="81956"/>
                </a:cubicBezTo>
                <a:cubicBezTo>
                  <a:pt x="114224" y="81956"/>
                  <a:pt x="74541" y="121640"/>
                  <a:pt x="74541" y="170617"/>
                </a:cubicBezTo>
                <a:cubicBezTo>
                  <a:pt x="74541" y="190486"/>
                  <a:pt x="85533" y="209439"/>
                  <a:pt x="97682" y="230392"/>
                </a:cubicBezTo>
                <a:cubicBezTo>
                  <a:pt x="105491" y="243804"/>
                  <a:pt x="113735" y="258016"/>
                  <a:pt x="120032" y="273981"/>
                </a:cubicBezTo>
                <a:lnTo>
                  <a:pt x="120032" y="273981"/>
                </a:lnTo>
                <a:close/>
                <a:moveTo>
                  <a:pt x="213995" y="273981"/>
                </a:moveTo>
                <a:cubicBezTo>
                  <a:pt x="218806" y="274229"/>
                  <a:pt x="222639" y="278267"/>
                  <a:pt x="222639" y="283105"/>
                </a:cubicBezTo>
                <a:lnTo>
                  <a:pt x="222639" y="303579"/>
                </a:lnTo>
                <a:cubicBezTo>
                  <a:pt x="222639" y="308595"/>
                  <a:pt x="218530" y="312704"/>
                  <a:pt x="213487" y="312704"/>
                </a:cubicBezTo>
                <a:lnTo>
                  <a:pt x="182457" y="312704"/>
                </a:lnTo>
                <a:lnTo>
                  <a:pt x="182457" y="346811"/>
                </a:lnTo>
                <a:cubicBezTo>
                  <a:pt x="207413" y="320948"/>
                  <a:pt x="248306" y="308871"/>
                  <a:pt x="281258" y="323438"/>
                </a:cubicBezTo>
                <a:cubicBezTo>
                  <a:pt x="282592" y="324017"/>
                  <a:pt x="283472" y="325377"/>
                  <a:pt x="283374" y="326916"/>
                </a:cubicBezTo>
                <a:cubicBezTo>
                  <a:pt x="281631" y="354042"/>
                  <a:pt x="263835" y="378873"/>
                  <a:pt x="239884" y="393370"/>
                </a:cubicBezTo>
                <a:cubicBezTo>
                  <a:pt x="229647" y="399542"/>
                  <a:pt x="218806" y="403633"/>
                  <a:pt x="208018" y="405697"/>
                </a:cubicBezTo>
                <a:cubicBezTo>
                  <a:pt x="197230" y="407742"/>
                  <a:pt x="186486" y="407760"/>
                  <a:pt x="176481" y="405848"/>
                </a:cubicBezTo>
                <a:cubicBezTo>
                  <a:pt x="175494" y="406230"/>
                  <a:pt x="174435" y="406399"/>
                  <a:pt x="173359" y="406399"/>
                </a:cubicBezTo>
                <a:lnTo>
                  <a:pt x="153037" y="406399"/>
                </a:lnTo>
                <a:cubicBezTo>
                  <a:pt x="151729" y="406399"/>
                  <a:pt x="150466" y="406123"/>
                  <a:pt x="149310" y="405590"/>
                </a:cubicBezTo>
                <a:cubicBezTo>
                  <a:pt x="139198" y="407707"/>
                  <a:pt x="128286" y="407805"/>
                  <a:pt x="117293" y="405821"/>
                </a:cubicBezTo>
                <a:cubicBezTo>
                  <a:pt x="91830" y="401179"/>
                  <a:pt x="68261" y="385703"/>
                  <a:pt x="54192" y="364296"/>
                </a:cubicBezTo>
                <a:cubicBezTo>
                  <a:pt x="46499" y="352601"/>
                  <a:pt x="41989" y="339670"/>
                  <a:pt x="41153" y="326907"/>
                </a:cubicBezTo>
                <a:cubicBezTo>
                  <a:pt x="41056" y="325368"/>
                  <a:pt x="41936" y="324008"/>
                  <a:pt x="43270" y="323430"/>
                </a:cubicBezTo>
                <a:cubicBezTo>
                  <a:pt x="77155" y="308453"/>
                  <a:pt x="119125" y="321588"/>
                  <a:pt x="143939" y="348768"/>
                </a:cubicBezTo>
                <a:lnTo>
                  <a:pt x="143939" y="312695"/>
                </a:lnTo>
                <a:lnTo>
                  <a:pt x="112908" y="312695"/>
                </a:lnTo>
                <a:cubicBezTo>
                  <a:pt x="107866" y="312695"/>
                  <a:pt x="103757" y="308586"/>
                  <a:pt x="103757" y="303570"/>
                </a:cubicBezTo>
                <a:lnTo>
                  <a:pt x="103757" y="283097"/>
                </a:lnTo>
                <a:cubicBezTo>
                  <a:pt x="103757" y="278258"/>
                  <a:pt x="107590" y="274221"/>
                  <a:pt x="112401" y="273972"/>
                </a:cubicBezTo>
                <a:cubicBezTo>
                  <a:pt x="106425" y="259528"/>
                  <a:pt x="98785" y="246392"/>
                  <a:pt x="91581" y="233959"/>
                </a:cubicBezTo>
                <a:cubicBezTo>
                  <a:pt x="78898" y="212098"/>
                  <a:pt x="67426" y="192336"/>
                  <a:pt x="67426" y="170609"/>
                </a:cubicBezTo>
                <a:cubicBezTo>
                  <a:pt x="67426" y="117717"/>
                  <a:pt x="110311" y="74832"/>
                  <a:pt x="163202" y="74832"/>
                </a:cubicBezTo>
                <a:cubicBezTo>
                  <a:pt x="216093" y="74832"/>
                  <a:pt x="258979" y="117717"/>
                  <a:pt x="258979" y="170609"/>
                </a:cubicBezTo>
                <a:cubicBezTo>
                  <a:pt x="258979" y="192336"/>
                  <a:pt x="247506" y="212107"/>
                  <a:pt x="234824" y="233959"/>
                </a:cubicBezTo>
                <a:cubicBezTo>
                  <a:pt x="227611" y="246401"/>
                  <a:pt x="219971" y="259528"/>
                  <a:pt x="213995" y="273981"/>
                </a:cubicBezTo>
                <a:lnTo>
                  <a:pt x="213995" y="273981"/>
                </a:lnTo>
                <a:close/>
                <a:moveTo>
                  <a:pt x="175351" y="312704"/>
                </a:moveTo>
                <a:lnTo>
                  <a:pt x="151044" y="312704"/>
                </a:lnTo>
                <a:lnTo>
                  <a:pt x="151044" y="397310"/>
                </a:lnTo>
                <a:cubicBezTo>
                  <a:pt x="151044" y="397861"/>
                  <a:pt x="151276" y="398341"/>
                  <a:pt x="151622" y="398724"/>
                </a:cubicBezTo>
                <a:lnTo>
                  <a:pt x="151622" y="398724"/>
                </a:lnTo>
                <a:lnTo>
                  <a:pt x="153037" y="399302"/>
                </a:lnTo>
                <a:lnTo>
                  <a:pt x="173359" y="399302"/>
                </a:lnTo>
                <a:cubicBezTo>
                  <a:pt x="174471" y="399302"/>
                  <a:pt x="175351" y="398395"/>
                  <a:pt x="175351" y="397310"/>
                </a:cubicBezTo>
                <a:lnTo>
                  <a:pt x="175351" y="312704"/>
                </a:lnTo>
                <a:close/>
                <a:moveTo>
                  <a:pt x="213487" y="281087"/>
                </a:moveTo>
                <a:lnTo>
                  <a:pt x="208747" y="281140"/>
                </a:lnTo>
                <a:lnTo>
                  <a:pt x="208747" y="281140"/>
                </a:lnTo>
                <a:lnTo>
                  <a:pt x="112899" y="281087"/>
                </a:lnTo>
                <a:cubicBezTo>
                  <a:pt x="111787" y="281087"/>
                  <a:pt x="110854" y="281994"/>
                  <a:pt x="110854" y="283105"/>
                </a:cubicBezTo>
                <a:lnTo>
                  <a:pt x="110854" y="303579"/>
                </a:lnTo>
                <a:cubicBezTo>
                  <a:pt x="110854" y="304690"/>
                  <a:pt x="111787" y="305598"/>
                  <a:pt x="112899" y="305598"/>
                </a:cubicBezTo>
                <a:lnTo>
                  <a:pt x="213487" y="305598"/>
                </a:lnTo>
                <a:cubicBezTo>
                  <a:pt x="214599" y="305598"/>
                  <a:pt x="215533" y="304690"/>
                  <a:pt x="215533" y="303579"/>
                </a:cubicBezTo>
                <a:lnTo>
                  <a:pt x="215533" y="283105"/>
                </a:lnTo>
                <a:cubicBezTo>
                  <a:pt x="215533" y="281994"/>
                  <a:pt x="214599" y="281087"/>
                  <a:pt x="213487" y="281087"/>
                </a:cubicBezTo>
                <a:lnTo>
                  <a:pt x="213487" y="281087"/>
                </a:lnTo>
                <a:close/>
                <a:moveTo>
                  <a:pt x="172550" y="105898"/>
                </a:moveTo>
                <a:lnTo>
                  <a:pt x="172550" y="168492"/>
                </a:lnTo>
                <a:lnTo>
                  <a:pt x="202050" y="168492"/>
                </a:lnTo>
                <a:cubicBezTo>
                  <a:pt x="204016" y="168492"/>
                  <a:pt x="205554" y="170662"/>
                  <a:pt x="204247" y="172725"/>
                </a:cubicBezTo>
                <a:lnTo>
                  <a:pt x="181586" y="211956"/>
                </a:lnTo>
                <a:lnTo>
                  <a:pt x="181586" y="211956"/>
                </a:lnTo>
                <a:lnTo>
                  <a:pt x="158818" y="251408"/>
                </a:lnTo>
                <a:cubicBezTo>
                  <a:pt x="157457" y="253756"/>
                  <a:pt x="153855" y="252769"/>
                  <a:pt x="153855" y="250074"/>
                </a:cubicBezTo>
                <a:lnTo>
                  <a:pt x="153855" y="250074"/>
                </a:lnTo>
                <a:lnTo>
                  <a:pt x="153855" y="187453"/>
                </a:lnTo>
                <a:lnTo>
                  <a:pt x="124355" y="187453"/>
                </a:lnTo>
                <a:cubicBezTo>
                  <a:pt x="122389" y="187453"/>
                  <a:pt x="120850" y="185310"/>
                  <a:pt x="122158" y="183247"/>
                </a:cubicBezTo>
                <a:lnTo>
                  <a:pt x="144819" y="144016"/>
                </a:lnTo>
                <a:lnTo>
                  <a:pt x="144819" y="144016"/>
                </a:lnTo>
                <a:lnTo>
                  <a:pt x="167587" y="104564"/>
                </a:lnTo>
                <a:cubicBezTo>
                  <a:pt x="168939" y="102216"/>
                  <a:pt x="172550" y="103203"/>
                  <a:pt x="172550" y="105898"/>
                </a:cubicBezTo>
                <a:lnTo>
                  <a:pt x="172550" y="105898"/>
                </a:lnTo>
                <a:close/>
                <a:moveTo>
                  <a:pt x="167231" y="171169"/>
                </a:moveTo>
                <a:lnTo>
                  <a:pt x="167231" y="115832"/>
                </a:lnTo>
                <a:lnTo>
                  <a:pt x="149408" y="146693"/>
                </a:lnTo>
                <a:lnTo>
                  <a:pt x="149408" y="146667"/>
                </a:lnTo>
                <a:lnTo>
                  <a:pt x="128935" y="182135"/>
                </a:lnTo>
                <a:lnTo>
                  <a:pt x="156514" y="182135"/>
                </a:lnTo>
                <a:cubicBezTo>
                  <a:pt x="157973" y="182135"/>
                  <a:pt x="159164" y="183318"/>
                  <a:pt x="159164" y="184785"/>
                </a:cubicBezTo>
                <a:lnTo>
                  <a:pt x="159164" y="240122"/>
                </a:lnTo>
                <a:lnTo>
                  <a:pt x="176987" y="209287"/>
                </a:lnTo>
                <a:lnTo>
                  <a:pt x="176987" y="209287"/>
                </a:lnTo>
                <a:lnTo>
                  <a:pt x="197461" y="173837"/>
                </a:lnTo>
                <a:lnTo>
                  <a:pt x="169882" y="173837"/>
                </a:lnTo>
                <a:cubicBezTo>
                  <a:pt x="168414" y="173846"/>
                  <a:pt x="167231" y="172654"/>
                  <a:pt x="167231" y="171169"/>
                </a:cubicBezTo>
                <a:lnTo>
                  <a:pt x="167231" y="171169"/>
                </a:lnTo>
                <a:close/>
                <a:moveTo>
                  <a:pt x="159645" y="3495"/>
                </a:moveTo>
                <a:cubicBezTo>
                  <a:pt x="159645" y="-1165"/>
                  <a:pt x="166751" y="-1165"/>
                  <a:pt x="166751" y="3495"/>
                </a:cubicBezTo>
                <a:lnTo>
                  <a:pt x="166751" y="31155"/>
                </a:lnTo>
                <a:cubicBezTo>
                  <a:pt x="166751" y="35842"/>
                  <a:pt x="159645" y="35842"/>
                  <a:pt x="159645" y="31155"/>
                </a:cubicBezTo>
                <a:lnTo>
                  <a:pt x="159645" y="3495"/>
                </a:lnTo>
                <a:close/>
                <a:moveTo>
                  <a:pt x="3515" y="166758"/>
                </a:moveTo>
                <a:cubicBezTo>
                  <a:pt x="-1172" y="166758"/>
                  <a:pt x="-1172" y="159625"/>
                  <a:pt x="3515" y="159625"/>
                </a:cubicBezTo>
                <a:lnTo>
                  <a:pt x="31175" y="159625"/>
                </a:lnTo>
                <a:cubicBezTo>
                  <a:pt x="35862" y="159625"/>
                  <a:pt x="35862" y="166758"/>
                  <a:pt x="31175" y="166758"/>
                </a:cubicBezTo>
                <a:lnTo>
                  <a:pt x="3515" y="166758"/>
                </a:lnTo>
                <a:close/>
                <a:moveTo>
                  <a:pt x="23126" y="86412"/>
                </a:moveTo>
                <a:cubicBezTo>
                  <a:pt x="19088" y="84090"/>
                  <a:pt x="22619" y="77945"/>
                  <a:pt x="26657" y="80284"/>
                </a:cubicBezTo>
                <a:lnTo>
                  <a:pt x="50608" y="94096"/>
                </a:lnTo>
                <a:cubicBezTo>
                  <a:pt x="54663" y="96417"/>
                  <a:pt x="51141" y="102563"/>
                  <a:pt x="47077" y="100250"/>
                </a:cubicBezTo>
                <a:lnTo>
                  <a:pt x="23126" y="86412"/>
                </a:lnTo>
                <a:close/>
                <a:moveTo>
                  <a:pt x="80277" y="26690"/>
                </a:moveTo>
                <a:cubicBezTo>
                  <a:pt x="77929" y="22635"/>
                  <a:pt x="84083" y="19077"/>
                  <a:pt x="86432" y="23106"/>
                </a:cubicBezTo>
                <a:lnTo>
                  <a:pt x="100243" y="47057"/>
                </a:lnTo>
                <a:cubicBezTo>
                  <a:pt x="102591" y="51112"/>
                  <a:pt x="96437" y="54670"/>
                  <a:pt x="94116" y="50641"/>
                </a:cubicBezTo>
                <a:lnTo>
                  <a:pt x="80277" y="26690"/>
                </a:lnTo>
                <a:close/>
                <a:moveTo>
                  <a:pt x="322880" y="159625"/>
                </a:moveTo>
                <a:cubicBezTo>
                  <a:pt x="327567" y="159625"/>
                  <a:pt x="327567" y="166758"/>
                  <a:pt x="322880" y="166758"/>
                </a:cubicBezTo>
                <a:lnTo>
                  <a:pt x="295221" y="166758"/>
                </a:lnTo>
                <a:cubicBezTo>
                  <a:pt x="290534" y="166758"/>
                  <a:pt x="290534" y="159625"/>
                  <a:pt x="295221" y="159625"/>
                </a:cubicBezTo>
                <a:lnTo>
                  <a:pt x="322880" y="159625"/>
                </a:lnTo>
                <a:close/>
                <a:moveTo>
                  <a:pt x="299712" y="80284"/>
                </a:moveTo>
                <a:cubicBezTo>
                  <a:pt x="303750" y="77936"/>
                  <a:pt x="307298" y="84090"/>
                  <a:pt x="303270" y="86412"/>
                </a:cubicBezTo>
                <a:lnTo>
                  <a:pt x="279319" y="100250"/>
                </a:lnTo>
                <a:cubicBezTo>
                  <a:pt x="275263" y="102598"/>
                  <a:pt x="271733" y="96444"/>
                  <a:pt x="275761" y="94096"/>
                </a:cubicBezTo>
                <a:lnTo>
                  <a:pt x="299712" y="80284"/>
                </a:lnTo>
                <a:close/>
                <a:moveTo>
                  <a:pt x="239964" y="23106"/>
                </a:moveTo>
                <a:cubicBezTo>
                  <a:pt x="242312" y="19068"/>
                  <a:pt x="248458" y="22626"/>
                  <a:pt x="246118" y="26690"/>
                </a:cubicBezTo>
                <a:lnTo>
                  <a:pt x="232280" y="50641"/>
                </a:lnTo>
                <a:cubicBezTo>
                  <a:pt x="229959" y="54679"/>
                  <a:pt x="223813" y="51121"/>
                  <a:pt x="226152" y="47057"/>
                </a:cubicBezTo>
                <a:lnTo>
                  <a:pt x="239964" y="23106"/>
                </a:lnTo>
                <a:close/>
                <a:moveTo>
                  <a:pt x="182457" y="357501"/>
                </a:moveTo>
                <a:lnTo>
                  <a:pt x="182457" y="397310"/>
                </a:lnTo>
                <a:cubicBezTo>
                  <a:pt x="182457" y="398092"/>
                  <a:pt x="182359" y="398875"/>
                  <a:pt x="182182" y="399578"/>
                </a:cubicBezTo>
                <a:cubicBezTo>
                  <a:pt x="225245" y="405047"/>
                  <a:pt x="271501" y="371696"/>
                  <a:pt x="276090" y="328961"/>
                </a:cubicBezTo>
                <a:cubicBezTo>
                  <a:pt x="243717" y="316181"/>
                  <a:pt x="204140" y="330651"/>
                  <a:pt x="182457" y="357501"/>
                </a:cubicBezTo>
                <a:lnTo>
                  <a:pt x="182457" y="357501"/>
                </a:lnTo>
                <a:close/>
                <a:moveTo>
                  <a:pt x="144161" y="399347"/>
                </a:moveTo>
                <a:cubicBezTo>
                  <a:pt x="144010" y="398688"/>
                  <a:pt x="143929" y="398012"/>
                  <a:pt x="143929" y="397301"/>
                </a:cubicBezTo>
                <a:lnTo>
                  <a:pt x="143929" y="359885"/>
                </a:lnTo>
                <a:cubicBezTo>
                  <a:pt x="140728" y="355625"/>
                  <a:pt x="137072" y="351587"/>
                  <a:pt x="132937" y="347834"/>
                </a:cubicBezTo>
                <a:cubicBezTo>
                  <a:pt x="110471" y="327361"/>
                  <a:pt x="76569" y="317862"/>
                  <a:pt x="48455" y="328953"/>
                </a:cubicBezTo>
                <a:cubicBezTo>
                  <a:pt x="53098" y="372301"/>
                  <a:pt x="100626" y="405981"/>
                  <a:pt x="144161" y="399347"/>
                </a:cubicBezTo>
                <a:lnTo>
                  <a:pt x="144161" y="39934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46755D81-4572-1A6F-B32B-B03E0321982B}"/>
              </a:ext>
            </a:extLst>
          </p:cNvPr>
          <p:cNvSpPr>
            <a:spLocks noChangeAspect="1"/>
          </p:cNvSpPr>
          <p:nvPr/>
        </p:nvSpPr>
        <p:spPr>
          <a:xfrm>
            <a:off x="907178" y="6363988"/>
            <a:ext cx="425863" cy="360000"/>
          </a:xfrm>
          <a:custGeom>
            <a:avLst/>
            <a:gdLst>
              <a:gd name="connsiteX0" fmla="*/ 42356 w 407373"/>
              <a:gd name="connsiteY0" fmla="*/ 326284 h 344370"/>
              <a:gd name="connsiteX1" fmla="*/ 75 w 407373"/>
              <a:gd name="connsiteY1" fmla="*/ 315390 h 344370"/>
              <a:gd name="connsiteX2" fmla="*/ 6025 w 407373"/>
              <a:gd name="connsiteY2" fmla="*/ 301551 h 344370"/>
              <a:gd name="connsiteX3" fmla="*/ 114155 w 407373"/>
              <a:gd name="connsiteY3" fmla="*/ 301551 h 344370"/>
              <a:gd name="connsiteX4" fmla="*/ 149605 w 407373"/>
              <a:gd name="connsiteY4" fmla="*/ 301551 h 344370"/>
              <a:gd name="connsiteX5" fmla="*/ 257736 w 407373"/>
              <a:gd name="connsiteY5" fmla="*/ 301551 h 344370"/>
              <a:gd name="connsiteX6" fmla="*/ 293186 w 407373"/>
              <a:gd name="connsiteY6" fmla="*/ 301551 h 344370"/>
              <a:gd name="connsiteX7" fmla="*/ 401316 w 407373"/>
              <a:gd name="connsiteY7" fmla="*/ 301551 h 344370"/>
              <a:gd name="connsiteX8" fmla="*/ 381101 w 407373"/>
              <a:gd name="connsiteY8" fmla="*/ 332510 h 344370"/>
              <a:gd name="connsiteX9" fmla="*/ 364994 w 407373"/>
              <a:gd name="connsiteY9" fmla="*/ 326284 h 344370"/>
              <a:gd name="connsiteX10" fmla="*/ 329526 w 407373"/>
              <a:gd name="connsiteY10" fmla="*/ 326284 h 344370"/>
              <a:gd name="connsiteX11" fmla="*/ 221422 w 407373"/>
              <a:gd name="connsiteY11" fmla="*/ 326284 h 344370"/>
              <a:gd name="connsiteX12" fmla="*/ 185954 w 407373"/>
              <a:gd name="connsiteY12" fmla="*/ 326284 h 344370"/>
              <a:gd name="connsiteX13" fmla="*/ 77851 w 407373"/>
              <a:gd name="connsiteY13" fmla="*/ 326284 h 344370"/>
              <a:gd name="connsiteX14" fmla="*/ 42356 w 407373"/>
              <a:gd name="connsiteY14" fmla="*/ 326284 h 344370"/>
              <a:gd name="connsiteX15" fmla="*/ 42356 w 407373"/>
              <a:gd name="connsiteY15" fmla="*/ 326284 h 344370"/>
              <a:gd name="connsiteX16" fmla="*/ 25796 w 407373"/>
              <a:gd name="connsiteY16" fmla="*/ 325422 h 344370"/>
              <a:gd name="connsiteX17" fmla="*/ 37696 w 407373"/>
              <a:gd name="connsiteY17" fmla="*/ 320930 h 344370"/>
              <a:gd name="connsiteX18" fmla="*/ 82493 w 407373"/>
              <a:gd name="connsiteY18" fmla="*/ 320930 h 344370"/>
              <a:gd name="connsiteX19" fmla="*/ 181267 w 407373"/>
              <a:gd name="connsiteY19" fmla="*/ 320930 h 344370"/>
              <a:gd name="connsiteX20" fmla="*/ 226065 w 407373"/>
              <a:gd name="connsiteY20" fmla="*/ 320930 h 344370"/>
              <a:gd name="connsiteX21" fmla="*/ 324839 w 407373"/>
              <a:gd name="connsiteY21" fmla="*/ 320930 h 344370"/>
              <a:gd name="connsiteX22" fmla="*/ 369636 w 407373"/>
              <a:gd name="connsiteY22" fmla="*/ 320930 h 344370"/>
              <a:gd name="connsiteX23" fmla="*/ 400195 w 407373"/>
              <a:gd name="connsiteY23" fmla="*/ 314678 h 344370"/>
              <a:gd name="connsiteX24" fmla="*/ 396638 w 407373"/>
              <a:gd name="connsiteY24" fmla="*/ 306861 h 344370"/>
              <a:gd name="connsiteX25" fmla="*/ 297864 w 407373"/>
              <a:gd name="connsiteY25" fmla="*/ 306861 h 344370"/>
              <a:gd name="connsiteX26" fmla="*/ 253040 w 407373"/>
              <a:gd name="connsiteY26" fmla="*/ 306861 h 344370"/>
              <a:gd name="connsiteX27" fmla="*/ 154266 w 407373"/>
              <a:gd name="connsiteY27" fmla="*/ 306861 h 344370"/>
              <a:gd name="connsiteX28" fmla="*/ 109468 w 407373"/>
              <a:gd name="connsiteY28" fmla="*/ 306861 h 344370"/>
              <a:gd name="connsiteX29" fmla="*/ 10694 w 407373"/>
              <a:gd name="connsiteY29" fmla="*/ 306861 h 344370"/>
              <a:gd name="connsiteX30" fmla="*/ 25796 w 407373"/>
              <a:gd name="connsiteY30" fmla="*/ 325422 h 344370"/>
              <a:gd name="connsiteX31" fmla="*/ 25796 w 407373"/>
              <a:gd name="connsiteY31" fmla="*/ 325422 h 344370"/>
              <a:gd name="connsiteX32" fmla="*/ 42356 w 407373"/>
              <a:gd name="connsiteY32" fmla="*/ 270236 h 344370"/>
              <a:gd name="connsiteX33" fmla="*/ 75 w 407373"/>
              <a:gd name="connsiteY33" fmla="*/ 259368 h 344370"/>
              <a:gd name="connsiteX34" fmla="*/ 6025 w 407373"/>
              <a:gd name="connsiteY34" fmla="*/ 245502 h 344370"/>
              <a:gd name="connsiteX35" fmla="*/ 42302 w 407373"/>
              <a:gd name="connsiteY35" fmla="*/ 229014 h 344370"/>
              <a:gd name="connsiteX36" fmla="*/ 42302 w 407373"/>
              <a:gd name="connsiteY36" fmla="*/ 39959 h 344370"/>
              <a:gd name="connsiteX37" fmla="*/ 77290 w 407373"/>
              <a:gd name="connsiteY37" fmla="*/ 25463 h 344370"/>
              <a:gd name="connsiteX38" fmla="*/ 83312 w 407373"/>
              <a:gd name="connsiteY38" fmla="*/ 39959 h 344370"/>
              <a:gd name="connsiteX39" fmla="*/ 83312 w 407373"/>
              <a:gd name="connsiteY39" fmla="*/ 49360 h 344370"/>
              <a:gd name="connsiteX40" fmla="*/ 137039 w 407373"/>
              <a:gd name="connsiteY40" fmla="*/ 49360 h 344370"/>
              <a:gd name="connsiteX41" fmla="*/ 137039 w 407373"/>
              <a:gd name="connsiteY41" fmla="*/ 22261 h 344370"/>
              <a:gd name="connsiteX42" fmla="*/ 159300 w 407373"/>
              <a:gd name="connsiteY42" fmla="*/ 0 h 344370"/>
              <a:gd name="connsiteX43" fmla="*/ 239592 w 407373"/>
              <a:gd name="connsiteY43" fmla="*/ 0 h 344370"/>
              <a:gd name="connsiteX44" fmla="*/ 261853 w 407373"/>
              <a:gd name="connsiteY44" fmla="*/ 22261 h 344370"/>
              <a:gd name="connsiteX45" fmla="*/ 261853 w 407373"/>
              <a:gd name="connsiteY45" fmla="*/ 49360 h 344370"/>
              <a:gd name="connsiteX46" fmla="*/ 315580 w 407373"/>
              <a:gd name="connsiteY46" fmla="*/ 49360 h 344370"/>
              <a:gd name="connsiteX47" fmla="*/ 315580 w 407373"/>
              <a:gd name="connsiteY47" fmla="*/ 39959 h 344370"/>
              <a:gd name="connsiteX48" fmla="*/ 350568 w 407373"/>
              <a:gd name="connsiteY48" fmla="*/ 25463 h 344370"/>
              <a:gd name="connsiteX49" fmla="*/ 356589 w 407373"/>
              <a:gd name="connsiteY49" fmla="*/ 39959 h 344370"/>
              <a:gd name="connsiteX50" fmla="*/ 356589 w 407373"/>
              <a:gd name="connsiteY50" fmla="*/ 227831 h 344370"/>
              <a:gd name="connsiteX51" fmla="*/ 401289 w 407373"/>
              <a:gd name="connsiteY51" fmla="*/ 245502 h 344370"/>
              <a:gd name="connsiteX52" fmla="*/ 381074 w 407373"/>
              <a:gd name="connsiteY52" fmla="*/ 276488 h 344370"/>
              <a:gd name="connsiteX53" fmla="*/ 364967 w 407373"/>
              <a:gd name="connsiteY53" fmla="*/ 270236 h 344370"/>
              <a:gd name="connsiteX54" fmla="*/ 329499 w 407373"/>
              <a:gd name="connsiteY54" fmla="*/ 270236 h 344370"/>
              <a:gd name="connsiteX55" fmla="*/ 221396 w 407373"/>
              <a:gd name="connsiteY55" fmla="*/ 270236 h 344370"/>
              <a:gd name="connsiteX56" fmla="*/ 185928 w 407373"/>
              <a:gd name="connsiteY56" fmla="*/ 270236 h 344370"/>
              <a:gd name="connsiteX57" fmla="*/ 77824 w 407373"/>
              <a:gd name="connsiteY57" fmla="*/ 270236 h 344370"/>
              <a:gd name="connsiteX58" fmla="*/ 42356 w 407373"/>
              <a:gd name="connsiteY58" fmla="*/ 270236 h 344370"/>
              <a:gd name="connsiteX59" fmla="*/ 42356 w 407373"/>
              <a:gd name="connsiteY59" fmla="*/ 270236 h 344370"/>
              <a:gd name="connsiteX60" fmla="*/ 49417 w 407373"/>
              <a:gd name="connsiteY60" fmla="*/ 227964 h 344370"/>
              <a:gd name="connsiteX61" fmla="*/ 76214 w 407373"/>
              <a:gd name="connsiteY61" fmla="*/ 228720 h 344370"/>
              <a:gd name="connsiteX62" fmla="*/ 76214 w 407373"/>
              <a:gd name="connsiteY62" fmla="*/ 39968 h 344370"/>
              <a:gd name="connsiteX63" fmla="*/ 53349 w 407373"/>
              <a:gd name="connsiteY63" fmla="*/ 30514 h 344370"/>
              <a:gd name="connsiteX64" fmla="*/ 49417 w 407373"/>
              <a:gd name="connsiteY64" fmla="*/ 39968 h 344370"/>
              <a:gd name="connsiteX65" fmla="*/ 49417 w 407373"/>
              <a:gd name="connsiteY65" fmla="*/ 227964 h 344370"/>
              <a:gd name="connsiteX66" fmla="*/ 83320 w 407373"/>
              <a:gd name="connsiteY66" fmla="*/ 230205 h 344370"/>
              <a:gd name="connsiteX67" fmla="*/ 103064 w 407373"/>
              <a:gd name="connsiteY67" fmla="*/ 237818 h 344370"/>
              <a:gd name="connsiteX68" fmla="*/ 127469 w 407373"/>
              <a:gd name="connsiteY68" fmla="*/ 212382 h 344370"/>
              <a:gd name="connsiteX69" fmla="*/ 128856 w 407373"/>
              <a:gd name="connsiteY69" fmla="*/ 209634 h 344370"/>
              <a:gd name="connsiteX70" fmla="*/ 126340 w 407373"/>
              <a:gd name="connsiteY70" fmla="*/ 202599 h 344370"/>
              <a:gd name="connsiteX71" fmla="*/ 113888 w 407373"/>
              <a:gd name="connsiteY71" fmla="*/ 202599 h 344370"/>
              <a:gd name="connsiteX72" fmla="*/ 110331 w 407373"/>
              <a:gd name="connsiteY72" fmla="*/ 199042 h 344370"/>
              <a:gd name="connsiteX73" fmla="*/ 110331 w 407373"/>
              <a:gd name="connsiteY73" fmla="*/ 166642 h 344370"/>
              <a:gd name="connsiteX74" fmla="*/ 146306 w 407373"/>
              <a:gd name="connsiteY74" fmla="*/ 130667 h 344370"/>
              <a:gd name="connsiteX75" fmla="*/ 148298 w 407373"/>
              <a:gd name="connsiteY75" fmla="*/ 130667 h 344370"/>
              <a:gd name="connsiteX76" fmla="*/ 184273 w 407373"/>
              <a:gd name="connsiteY76" fmla="*/ 166642 h 344370"/>
              <a:gd name="connsiteX77" fmla="*/ 184273 w 407373"/>
              <a:gd name="connsiteY77" fmla="*/ 199042 h 344370"/>
              <a:gd name="connsiteX78" fmla="*/ 180689 w 407373"/>
              <a:gd name="connsiteY78" fmla="*/ 202599 h 344370"/>
              <a:gd name="connsiteX79" fmla="*/ 168265 w 407373"/>
              <a:gd name="connsiteY79" fmla="*/ 202599 h 344370"/>
              <a:gd name="connsiteX80" fmla="*/ 167082 w 407373"/>
              <a:gd name="connsiteY80" fmla="*/ 206859 h 344370"/>
              <a:gd name="connsiteX81" fmla="*/ 163524 w 407373"/>
              <a:gd name="connsiteY81" fmla="*/ 212756 h 344370"/>
              <a:gd name="connsiteX82" fmla="*/ 163044 w 407373"/>
              <a:gd name="connsiteY82" fmla="*/ 215122 h 344370"/>
              <a:gd name="connsiteX83" fmla="*/ 143833 w 407373"/>
              <a:gd name="connsiteY83" fmla="*/ 248900 h 344370"/>
              <a:gd name="connsiteX84" fmla="*/ 149605 w 407373"/>
              <a:gd name="connsiteY84" fmla="*/ 245494 h 344370"/>
              <a:gd name="connsiteX85" fmla="*/ 203653 w 407373"/>
              <a:gd name="connsiteY85" fmla="*/ 227368 h 344370"/>
              <a:gd name="connsiteX86" fmla="*/ 218221 w 407373"/>
              <a:gd name="connsiteY86" fmla="*/ 228453 h 344370"/>
              <a:gd name="connsiteX87" fmla="*/ 228786 w 407373"/>
              <a:gd name="connsiteY87" fmla="*/ 220894 h 344370"/>
              <a:gd name="connsiteX88" fmla="*/ 238089 w 407373"/>
              <a:gd name="connsiteY88" fmla="*/ 209501 h 344370"/>
              <a:gd name="connsiteX89" fmla="*/ 235643 w 407373"/>
              <a:gd name="connsiteY89" fmla="*/ 202590 h 344370"/>
              <a:gd name="connsiteX90" fmla="*/ 223192 w 407373"/>
              <a:gd name="connsiteY90" fmla="*/ 202590 h 344370"/>
              <a:gd name="connsiteX91" fmla="*/ 219635 w 407373"/>
              <a:gd name="connsiteY91" fmla="*/ 199033 h 344370"/>
              <a:gd name="connsiteX92" fmla="*/ 219635 w 407373"/>
              <a:gd name="connsiteY92" fmla="*/ 166633 h 344370"/>
              <a:gd name="connsiteX93" fmla="*/ 255610 w 407373"/>
              <a:gd name="connsiteY93" fmla="*/ 130658 h 344370"/>
              <a:gd name="connsiteX94" fmla="*/ 257602 w 407373"/>
              <a:gd name="connsiteY94" fmla="*/ 130658 h 344370"/>
              <a:gd name="connsiteX95" fmla="*/ 293577 w 407373"/>
              <a:gd name="connsiteY95" fmla="*/ 166633 h 344370"/>
              <a:gd name="connsiteX96" fmla="*/ 293577 w 407373"/>
              <a:gd name="connsiteY96" fmla="*/ 199033 h 344370"/>
              <a:gd name="connsiteX97" fmla="*/ 289993 w 407373"/>
              <a:gd name="connsiteY97" fmla="*/ 202590 h 344370"/>
              <a:gd name="connsiteX98" fmla="*/ 277568 w 407373"/>
              <a:gd name="connsiteY98" fmla="*/ 202590 h 344370"/>
              <a:gd name="connsiteX99" fmla="*/ 276306 w 407373"/>
              <a:gd name="connsiteY99" fmla="*/ 206975 h 344370"/>
              <a:gd name="connsiteX100" fmla="*/ 272677 w 407373"/>
              <a:gd name="connsiteY100" fmla="*/ 212925 h 344370"/>
              <a:gd name="connsiteX101" fmla="*/ 255832 w 407373"/>
              <a:gd name="connsiteY101" fmla="*/ 243937 h 344370"/>
              <a:gd name="connsiteX102" fmla="*/ 264886 w 407373"/>
              <a:gd name="connsiteY102" fmla="*/ 249407 h 344370"/>
              <a:gd name="connsiteX103" fmla="*/ 293168 w 407373"/>
              <a:gd name="connsiteY103" fmla="*/ 245502 h 344370"/>
              <a:gd name="connsiteX104" fmla="*/ 315580 w 407373"/>
              <a:gd name="connsiteY104" fmla="*/ 232749 h 344370"/>
              <a:gd name="connsiteX105" fmla="*/ 315580 w 407373"/>
              <a:gd name="connsiteY105" fmla="*/ 83930 h 344370"/>
              <a:gd name="connsiteX106" fmla="*/ 83312 w 407373"/>
              <a:gd name="connsiteY106" fmla="*/ 83930 h 344370"/>
              <a:gd name="connsiteX107" fmla="*/ 83312 w 407373"/>
              <a:gd name="connsiteY107" fmla="*/ 230205 h 344370"/>
              <a:gd name="connsiteX108" fmla="*/ 109317 w 407373"/>
              <a:gd name="connsiteY108" fmla="*/ 241705 h 344370"/>
              <a:gd name="connsiteX109" fmla="*/ 121314 w 407373"/>
              <a:gd name="connsiteY109" fmla="*/ 249416 h 344370"/>
              <a:gd name="connsiteX110" fmla="*/ 126331 w 407373"/>
              <a:gd name="connsiteY110" fmla="*/ 250572 h 344370"/>
              <a:gd name="connsiteX111" fmla="*/ 130537 w 407373"/>
              <a:gd name="connsiteY111" fmla="*/ 250972 h 344370"/>
              <a:gd name="connsiteX112" fmla="*/ 145061 w 407373"/>
              <a:gd name="connsiteY112" fmla="*/ 236858 h 344370"/>
              <a:gd name="connsiteX113" fmla="*/ 156809 w 407373"/>
              <a:gd name="connsiteY113" fmla="*/ 199371 h 344370"/>
              <a:gd name="connsiteX114" fmla="*/ 145568 w 407373"/>
              <a:gd name="connsiteY114" fmla="*/ 191358 h 344370"/>
              <a:gd name="connsiteX115" fmla="*/ 145568 w 407373"/>
              <a:gd name="connsiteY115" fmla="*/ 191358 h 344370"/>
              <a:gd name="connsiteX116" fmla="*/ 136950 w 407373"/>
              <a:gd name="connsiteY116" fmla="*/ 202528 h 344370"/>
              <a:gd name="connsiteX117" fmla="*/ 122177 w 407373"/>
              <a:gd name="connsiteY117" fmla="*/ 229405 h 344370"/>
              <a:gd name="connsiteX118" fmla="*/ 109317 w 407373"/>
              <a:gd name="connsiteY118" fmla="*/ 241705 h 344370"/>
              <a:gd name="connsiteX119" fmla="*/ 109317 w 407373"/>
              <a:gd name="connsiteY119" fmla="*/ 241705 h 344370"/>
              <a:gd name="connsiteX120" fmla="*/ 227906 w 407373"/>
              <a:gd name="connsiteY120" fmla="*/ 230454 h 344370"/>
              <a:gd name="connsiteX121" fmla="*/ 249936 w 407373"/>
              <a:gd name="connsiteY121" fmla="*/ 239730 h 344370"/>
              <a:gd name="connsiteX122" fmla="*/ 265286 w 407373"/>
              <a:gd name="connsiteY122" fmla="*/ 213512 h 344370"/>
              <a:gd name="connsiteX123" fmla="*/ 265989 w 407373"/>
              <a:gd name="connsiteY123" fmla="*/ 199371 h 344370"/>
              <a:gd name="connsiteX124" fmla="*/ 254747 w 407373"/>
              <a:gd name="connsiteY124" fmla="*/ 191358 h 344370"/>
              <a:gd name="connsiteX125" fmla="*/ 254747 w 407373"/>
              <a:gd name="connsiteY125" fmla="*/ 191358 h 344370"/>
              <a:gd name="connsiteX126" fmla="*/ 246129 w 407373"/>
              <a:gd name="connsiteY126" fmla="*/ 202528 h 344370"/>
              <a:gd name="connsiteX127" fmla="*/ 242723 w 407373"/>
              <a:gd name="connsiteY127" fmla="*/ 216020 h 344370"/>
              <a:gd name="connsiteX128" fmla="*/ 227906 w 407373"/>
              <a:gd name="connsiteY128" fmla="*/ 230454 h 344370"/>
              <a:gd name="connsiteX129" fmla="*/ 227906 w 407373"/>
              <a:gd name="connsiteY129" fmla="*/ 230454 h 344370"/>
              <a:gd name="connsiteX130" fmla="*/ 322695 w 407373"/>
              <a:gd name="connsiteY130" fmla="*/ 230534 h 344370"/>
              <a:gd name="connsiteX131" fmla="*/ 349492 w 407373"/>
              <a:gd name="connsiteY131" fmla="*/ 227413 h 344370"/>
              <a:gd name="connsiteX132" fmla="*/ 349492 w 407373"/>
              <a:gd name="connsiteY132" fmla="*/ 39968 h 344370"/>
              <a:gd name="connsiteX133" fmla="*/ 326626 w 407373"/>
              <a:gd name="connsiteY133" fmla="*/ 30514 h 344370"/>
              <a:gd name="connsiteX134" fmla="*/ 322695 w 407373"/>
              <a:gd name="connsiteY134" fmla="*/ 39968 h 344370"/>
              <a:gd name="connsiteX135" fmla="*/ 322695 w 407373"/>
              <a:gd name="connsiteY135" fmla="*/ 230534 h 344370"/>
              <a:gd name="connsiteX136" fmla="*/ 25796 w 407373"/>
              <a:gd name="connsiteY136" fmla="*/ 269382 h 344370"/>
              <a:gd name="connsiteX137" fmla="*/ 37696 w 407373"/>
              <a:gd name="connsiteY137" fmla="*/ 264918 h 344370"/>
              <a:gd name="connsiteX138" fmla="*/ 82493 w 407373"/>
              <a:gd name="connsiteY138" fmla="*/ 264918 h 344370"/>
              <a:gd name="connsiteX139" fmla="*/ 181267 w 407373"/>
              <a:gd name="connsiteY139" fmla="*/ 264918 h 344370"/>
              <a:gd name="connsiteX140" fmla="*/ 226065 w 407373"/>
              <a:gd name="connsiteY140" fmla="*/ 264918 h 344370"/>
              <a:gd name="connsiteX141" fmla="*/ 324839 w 407373"/>
              <a:gd name="connsiteY141" fmla="*/ 264918 h 344370"/>
              <a:gd name="connsiteX142" fmla="*/ 369636 w 407373"/>
              <a:gd name="connsiteY142" fmla="*/ 264918 h 344370"/>
              <a:gd name="connsiteX143" fmla="*/ 400195 w 407373"/>
              <a:gd name="connsiteY143" fmla="*/ 258639 h 344370"/>
              <a:gd name="connsiteX144" fmla="*/ 396638 w 407373"/>
              <a:gd name="connsiteY144" fmla="*/ 250848 h 344370"/>
              <a:gd name="connsiteX145" fmla="*/ 320374 w 407373"/>
              <a:gd name="connsiteY145" fmla="*/ 238619 h 344370"/>
              <a:gd name="connsiteX146" fmla="*/ 297864 w 407373"/>
              <a:gd name="connsiteY146" fmla="*/ 250848 h 344370"/>
              <a:gd name="connsiteX147" fmla="*/ 253040 w 407373"/>
              <a:gd name="connsiteY147" fmla="*/ 250848 h 344370"/>
              <a:gd name="connsiteX148" fmla="*/ 154266 w 407373"/>
              <a:gd name="connsiteY148" fmla="*/ 250848 h 344370"/>
              <a:gd name="connsiteX149" fmla="*/ 109468 w 407373"/>
              <a:gd name="connsiteY149" fmla="*/ 250848 h 344370"/>
              <a:gd name="connsiteX150" fmla="*/ 60081 w 407373"/>
              <a:gd name="connsiteY150" fmla="*/ 234483 h 344370"/>
              <a:gd name="connsiteX151" fmla="*/ 10694 w 407373"/>
              <a:gd name="connsiteY151" fmla="*/ 250848 h 344370"/>
              <a:gd name="connsiteX152" fmla="*/ 25796 w 407373"/>
              <a:gd name="connsiteY152" fmla="*/ 269382 h 344370"/>
              <a:gd name="connsiteX153" fmla="*/ 25796 w 407373"/>
              <a:gd name="connsiteY153" fmla="*/ 269382 h 344370"/>
              <a:gd name="connsiteX154" fmla="*/ 235643 w 407373"/>
              <a:gd name="connsiteY154" fmla="*/ 195493 h 344370"/>
              <a:gd name="connsiteX155" fmla="*/ 271619 w 407373"/>
              <a:gd name="connsiteY155" fmla="*/ 184020 h 344370"/>
              <a:gd name="connsiteX156" fmla="*/ 277568 w 407373"/>
              <a:gd name="connsiteY156" fmla="*/ 195493 h 344370"/>
              <a:gd name="connsiteX157" fmla="*/ 286444 w 407373"/>
              <a:gd name="connsiteY157" fmla="*/ 195493 h 344370"/>
              <a:gd name="connsiteX158" fmla="*/ 286444 w 407373"/>
              <a:gd name="connsiteY158" fmla="*/ 166651 h 344370"/>
              <a:gd name="connsiteX159" fmla="*/ 257602 w 407373"/>
              <a:gd name="connsiteY159" fmla="*/ 137782 h 344370"/>
              <a:gd name="connsiteX160" fmla="*/ 255610 w 407373"/>
              <a:gd name="connsiteY160" fmla="*/ 137782 h 344370"/>
              <a:gd name="connsiteX161" fmla="*/ 226741 w 407373"/>
              <a:gd name="connsiteY161" fmla="*/ 166651 h 344370"/>
              <a:gd name="connsiteX162" fmla="*/ 226741 w 407373"/>
              <a:gd name="connsiteY162" fmla="*/ 195493 h 344370"/>
              <a:gd name="connsiteX163" fmla="*/ 235643 w 407373"/>
              <a:gd name="connsiteY163" fmla="*/ 195493 h 344370"/>
              <a:gd name="connsiteX164" fmla="*/ 126331 w 407373"/>
              <a:gd name="connsiteY164" fmla="*/ 195493 h 344370"/>
              <a:gd name="connsiteX165" fmla="*/ 162306 w 407373"/>
              <a:gd name="connsiteY165" fmla="*/ 184020 h 344370"/>
              <a:gd name="connsiteX166" fmla="*/ 168256 w 407373"/>
              <a:gd name="connsiteY166" fmla="*/ 195493 h 344370"/>
              <a:gd name="connsiteX167" fmla="*/ 177132 w 407373"/>
              <a:gd name="connsiteY167" fmla="*/ 195493 h 344370"/>
              <a:gd name="connsiteX168" fmla="*/ 177132 w 407373"/>
              <a:gd name="connsiteY168" fmla="*/ 166651 h 344370"/>
              <a:gd name="connsiteX169" fmla="*/ 148289 w 407373"/>
              <a:gd name="connsiteY169" fmla="*/ 137782 h 344370"/>
              <a:gd name="connsiteX170" fmla="*/ 146297 w 407373"/>
              <a:gd name="connsiteY170" fmla="*/ 137782 h 344370"/>
              <a:gd name="connsiteX171" fmla="*/ 117428 w 407373"/>
              <a:gd name="connsiteY171" fmla="*/ 166651 h 344370"/>
              <a:gd name="connsiteX172" fmla="*/ 117428 w 407373"/>
              <a:gd name="connsiteY172" fmla="*/ 195493 h 344370"/>
              <a:gd name="connsiteX173" fmla="*/ 126331 w 407373"/>
              <a:gd name="connsiteY173" fmla="*/ 195493 h 344370"/>
              <a:gd name="connsiteX174" fmla="*/ 211266 w 407373"/>
              <a:gd name="connsiteY174" fmla="*/ 12513 h 344370"/>
              <a:gd name="connsiteX175" fmla="*/ 204462 w 407373"/>
              <a:gd name="connsiteY175" fmla="*/ 26583 h 344370"/>
              <a:gd name="connsiteX176" fmla="*/ 218559 w 407373"/>
              <a:gd name="connsiteY176" fmla="*/ 27917 h 344370"/>
              <a:gd name="connsiteX177" fmla="*/ 220551 w 407373"/>
              <a:gd name="connsiteY177" fmla="*/ 32000 h 344370"/>
              <a:gd name="connsiteX178" fmla="*/ 220551 w 407373"/>
              <a:gd name="connsiteY178" fmla="*/ 32000 h 344370"/>
              <a:gd name="connsiteX179" fmla="*/ 193274 w 407373"/>
              <a:gd name="connsiteY179" fmla="*/ 74325 h 344370"/>
              <a:gd name="connsiteX180" fmla="*/ 188462 w 407373"/>
              <a:gd name="connsiteY180" fmla="*/ 72235 h 344370"/>
              <a:gd name="connsiteX181" fmla="*/ 196155 w 407373"/>
              <a:gd name="connsiteY181" fmla="*/ 41854 h 344370"/>
              <a:gd name="connsiteX182" fmla="*/ 180049 w 407373"/>
              <a:gd name="connsiteY182" fmla="*/ 38270 h 344370"/>
              <a:gd name="connsiteX183" fmla="*/ 178359 w 407373"/>
              <a:gd name="connsiteY183" fmla="*/ 34312 h 344370"/>
              <a:gd name="connsiteX184" fmla="*/ 193060 w 407373"/>
              <a:gd name="connsiteY184" fmla="*/ 9685 h 344370"/>
              <a:gd name="connsiteX185" fmla="*/ 195506 w 407373"/>
              <a:gd name="connsiteY185" fmla="*/ 8396 h 344370"/>
              <a:gd name="connsiteX186" fmla="*/ 208944 w 407373"/>
              <a:gd name="connsiteY186" fmla="*/ 8698 h 344370"/>
              <a:gd name="connsiteX187" fmla="*/ 211266 w 407373"/>
              <a:gd name="connsiteY187" fmla="*/ 12513 h 344370"/>
              <a:gd name="connsiteX188" fmla="*/ 211266 w 407373"/>
              <a:gd name="connsiteY188" fmla="*/ 12513 h 344370"/>
              <a:gd name="connsiteX189" fmla="*/ 198005 w 407373"/>
              <a:gd name="connsiteY189" fmla="*/ 27686 h 344370"/>
              <a:gd name="connsiteX190" fmla="*/ 204684 w 407373"/>
              <a:gd name="connsiteY190" fmla="*/ 13919 h 344370"/>
              <a:gd name="connsiteX191" fmla="*/ 196822 w 407373"/>
              <a:gd name="connsiteY191" fmla="*/ 13741 h 344370"/>
              <a:gd name="connsiteX192" fmla="*/ 184798 w 407373"/>
              <a:gd name="connsiteY192" fmla="*/ 33885 h 344370"/>
              <a:gd name="connsiteX193" fmla="*/ 200051 w 407373"/>
              <a:gd name="connsiteY193" fmla="*/ 37291 h 344370"/>
              <a:gd name="connsiteX194" fmla="*/ 201963 w 407373"/>
              <a:gd name="connsiteY194" fmla="*/ 40520 h 344370"/>
              <a:gd name="connsiteX195" fmla="*/ 197605 w 407373"/>
              <a:gd name="connsiteY195" fmla="*/ 57765 h 344370"/>
              <a:gd name="connsiteX196" fmla="*/ 213685 w 407373"/>
              <a:gd name="connsiteY196" fmla="*/ 32809 h 344370"/>
              <a:gd name="connsiteX197" fmla="*/ 199241 w 407373"/>
              <a:gd name="connsiteY197" fmla="*/ 31244 h 344370"/>
              <a:gd name="connsiteX198" fmla="*/ 198005 w 407373"/>
              <a:gd name="connsiteY198" fmla="*/ 27686 h 344370"/>
              <a:gd name="connsiteX199" fmla="*/ 198005 w 407373"/>
              <a:gd name="connsiteY199" fmla="*/ 27686 h 344370"/>
              <a:gd name="connsiteX200" fmla="*/ 315589 w 407373"/>
              <a:gd name="connsiteY200" fmla="*/ 76797 h 344370"/>
              <a:gd name="connsiteX201" fmla="*/ 315589 w 407373"/>
              <a:gd name="connsiteY201" fmla="*/ 56502 h 344370"/>
              <a:gd name="connsiteX202" fmla="*/ 261862 w 407373"/>
              <a:gd name="connsiteY202" fmla="*/ 56502 h 344370"/>
              <a:gd name="connsiteX203" fmla="*/ 261862 w 407373"/>
              <a:gd name="connsiteY203" fmla="*/ 76797 h 344370"/>
              <a:gd name="connsiteX204" fmla="*/ 315589 w 407373"/>
              <a:gd name="connsiteY204" fmla="*/ 76797 h 344370"/>
              <a:gd name="connsiteX205" fmla="*/ 254756 w 407373"/>
              <a:gd name="connsiteY205" fmla="*/ 76797 h 344370"/>
              <a:gd name="connsiteX206" fmla="*/ 254756 w 407373"/>
              <a:gd name="connsiteY206" fmla="*/ 22270 h 344370"/>
              <a:gd name="connsiteX207" fmla="*/ 239601 w 407373"/>
              <a:gd name="connsiteY207" fmla="*/ 7115 h 344370"/>
              <a:gd name="connsiteX208" fmla="*/ 159308 w 407373"/>
              <a:gd name="connsiteY208" fmla="*/ 7115 h 344370"/>
              <a:gd name="connsiteX209" fmla="*/ 144180 w 407373"/>
              <a:gd name="connsiteY209" fmla="*/ 22270 h 344370"/>
              <a:gd name="connsiteX210" fmla="*/ 144180 w 407373"/>
              <a:gd name="connsiteY210" fmla="*/ 76797 h 344370"/>
              <a:gd name="connsiteX211" fmla="*/ 254756 w 407373"/>
              <a:gd name="connsiteY211" fmla="*/ 76797 h 344370"/>
              <a:gd name="connsiteX212" fmla="*/ 137047 w 407373"/>
              <a:gd name="connsiteY212" fmla="*/ 76797 h 344370"/>
              <a:gd name="connsiteX213" fmla="*/ 137047 w 407373"/>
              <a:gd name="connsiteY213" fmla="*/ 56502 h 344370"/>
              <a:gd name="connsiteX214" fmla="*/ 83320 w 407373"/>
              <a:gd name="connsiteY214" fmla="*/ 56502 h 344370"/>
              <a:gd name="connsiteX215" fmla="*/ 83320 w 407373"/>
              <a:gd name="connsiteY215" fmla="*/ 76797 h 344370"/>
              <a:gd name="connsiteX216" fmla="*/ 137047 w 407373"/>
              <a:gd name="connsiteY216" fmla="*/ 76797 h 34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07373" h="344370">
                <a:moveTo>
                  <a:pt x="42356" y="326284"/>
                </a:moveTo>
                <a:cubicBezTo>
                  <a:pt x="28393" y="338513"/>
                  <a:pt x="1765" y="331905"/>
                  <a:pt x="75" y="315390"/>
                </a:cubicBezTo>
                <a:cubicBezTo>
                  <a:pt x="-459" y="310044"/>
                  <a:pt x="1889" y="305153"/>
                  <a:pt x="6025" y="301551"/>
                </a:cubicBezTo>
                <a:cubicBezTo>
                  <a:pt x="33551" y="277422"/>
                  <a:pt x="86673" y="277449"/>
                  <a:pt x="114155" y="301551"/>
                </a:cubicBezTo>
                <a:cubicBezTo>
                  <a:pt x="122497" y="308862"/>
                  <a:pt x="141254" y="308862"/>
                  <a:pt x="149605" y="301551"/>
                </a:cubicBezTo>
                <a:cubicBezTo>
                  <a:pt x="177087" y="277422"/>
                  <a:pt x="230254" y="277449"/>
                  <a:pt x="257736" y="301551"/>
                </a:cubicBezTo>
                <a:cubicBezTo>
                  <a:pt x="266078" y="308862"/>
                  <a:pt x="284835" y="308862"/>
                  <a:pt x="293186" y="301551"/>
                </a:cubicBezTo>
                <a:cubicBezTo>
                  <a:pt x="320668" y="277449"/>
                  <a:pt x="373781" y="277422"/>
                  <a:pt x="401316" y="301551"/>
                </a:cubicBezTo>
                <a:cubicBezTo>
                  <a:pt x="415537" y="314002"/>
                  <a:pt x="403059" y="333951"/>
                  <a:pt x="381101" y="332510"/>
                </a:cubicBezTo>
                <a:cubicBezTo>
                  <a:pt x="375097" y="332128"/>
                  <a:pt x="369254" y="330011"/>
                  <a:pt x="364994" y="326284"/>
                </a:cubicBezTo>
                <a:cubicBezTo>
                  <a:pt x="356625" y="318974"/>
                  <a:pt x="337868" y="318974"/>
                  <a:pt x="329526" y="326284"/>
                </a:cubicBezTo>
                <a:cubicBezTo>
                  <a:pt x="302044" y="350386"/>
                  <a:pt x="248877" y="350386"/>
                  <a:pt x="221422" y="326284"/>
                </a:cubicBezTo>
                <a:cubicBezTo>
                  <a:pt x="213080" y="318974"/>
                  <a:pt x="194296" y="318974"/>
                  <a:pt x="185954" y="326284"/>
                </a:cubicBezTo>
                <a:cubicBezTo>
                  <a:pt x="158472" y="350413"/>
                  <a:pt x="105306" y="350386"/>
                  <a:pt x="77851" y="326284"/>
                </a:cubicBezTo>
                <a:cubicBezTo>
                  <a:pt x="69482" y="318974"/>
                  <a:pt x="50698" y="318974"/>
                  <a:pt x="42356" y="326284"/>
                </a:cubicBezTo>
                <a:lnTo>
                  <a:pt x="42356" y="326284"/>
                </a:lnTo>
                <a:close/>
                <a:moveTo>
                  <a:pt x="25796" y="325422"/>
                </a:moveTo>
                <a:cubicBezTo>
                  <a:pt x="30305" y="325119"/>
                  <a:pt x="34645" y="323607"/>
                  <a:pt x="37696" y="320930"/>
                </a:cubicBezTo>
                <a:cubicBezTo>
                  <a:pt x="48759" y="311227"/>
                  <a:pt x="71429" y="311245"/>
                  <a:pt x="82493" y="320930"/>
                </a:cubicBezTo>
                <a:cubicBezTo>
                  <a:pt x="107227" y="342640"/>
                  <a:pt x="156436" y="342711"/>
                  <a:pt x="181267" y="320930"/>
                </a:cubicBezTo>
                <a:cubicBezTo>
                  <a:pt x="192331" y="311227"/>
                  <a:pt x="215001" y="311227"/>
                  <a:pt x="226065" y="320930"/>
                </a:cubicBezTo>
                <a:cubicBezTo>
                  <a:pt x="250798" y="342640"/>
                  <a:pt x="300034" y="342711"/>
                  <a:pt x="324839" y="320930"/>
                </a:cubicBezTo>
                <a:cubicBezTo>
                  <a:pt x="335885" y="311245"/>
                  <a:pt x="358573" y="311227"/>
                  <a:pt x="369636" y="320930"/>
                </a:cubicBezTo>
                <a:cubicBezTo>
                  <a:pt x="379544" y="329628"/>
                  <a:pt x="399137" y="324915"/>
                  <a:pt x="400195" y="314678"/>
                </a:cubicBezTo>
                <a:cubicBezTo>
                  <a:pt x="400498" y="311654"/>
                  <a:pt x="398959" y="308933"/>
                  <a:pt x="396638" y="306861"/>
                </a:cubicBezTo>
                <a:cubicBezTo>
                  <a:pt x="371860" y="285151"/>
                  <a:pt x="322669" y="285106"/>
                  <a:pt x="297864" y="306861"/>
                </a:cubicBezTo>
                <a:cubicBezTo>
                  <a:pt x="286800" y="316564"/>
                  <a:pt x="264103" y="316564"/>
                  <a:pt x="253040" y="306861"/>
                </a:cubicBezTo>
                <a:cubicBezTo>
                  <a:pt x="228306" y="285178"/>
                  <a:pt x="179097" y="285106"/>
                  <a:pt x="154266" y="306861"/>
                </a:cubicBezTo>
                <a:cubicBezTo>
                  <a:pt x="143220" y="316564"/>
                  <a:pt x="120532" y="316564"/>
                  <a:pt x="109468" y="306861"/>
                </a:cubicBezTo>
                <a:cubicBezTo>
                  <a:pt x="84761" y="285178"/>
                  <a:pt x="35579" y="285080"/>
                  <a:pt x="10694" y="306861"/>
                </a:cubicBezTo>
                <a:cubicBezTo>
                  <a:pt x="1409" y="315016"/>
                  <a:pt x="11317" y="326356"/>
                  <a:pt x="25796" y="325422"/>
                </a:cubicBezTo>
                <a:lnTo>
                  <a:pt x="25796" y="325422"/>
                </a:lnTo>
                <a:close/>
                <a:moveTo>
                  <a:pt x="42356" y="270236"/>
                </a:moveTo>
                <a:cubicBezTo>
                  <a:pt x="28411" y="282465"/>
                  <a:pt x="1765" y="275857"/>
                  <a:pt x="75" y="259368"/>
                </a:cubicBezTo>
                <a:cubicBezTo>
                  <a:pt x="-459" y="254023"/>
                  <a:pt x="1889" y="249131"/>
                  <a:pt x="6025" y="245502"/>
                </a:cubicBezTo>
                <a:cubicBezTo>
                  <a:pt x="15986" y="236778"/>
                  <a:pt x="29167" y="231459"/>
                  <a:pt x="42302" y="229014"/>
                </a:cubicBezTo>
                <a:lnTo>
                  <a:pt x="42302" y="39959"/>
                </a:lnTo>
                <a:cubicBezTo>
                  <a:pt x="42302" y="21905"/>
                  <a:pt x="64314" y="12478"/>
                  <a:pt x="77290" y="25463"/>
                </a:cubicBezTo>
                <a:cubicBezTo>
                  <a:pt x="81026" y="29198"/>
                  <a:pt x="83312" y="34312"/>
                  <a:pt x="83312" y="39959"/>
                </a:cubicBezTo>
                <a:lnTo>
                  <a:pt x="83312" y="49360"/>
                </a:lnTo>
                <a:lnTo>
                  <a:pt x="137039" y="49360"/>
                </a:lnTo>
                <a:lnTo>
                  <a:pt x="137039" y="22261"/>
                </a:lnTo>
                <a:cubicBezTo>
                  <a:pt x="137039" y="10005"/>
                  <a:pt x="147044" y="0"/>
                  <a:pt x="159300" y="0"/>
                </a:cubicBezTo>
                <a:lnTo>
                  <a:pt x="239592" y="0"/>
                </a:lnTo>
                <a:cubicBezTo>
                  <a:pt x="251848" y="0"/>
                  <a:pt x="261853" y="10005"/>
                  <a:pt x="261853" y="22261"/>
                </a:cubicBezTo>
                <a:lnTo>
                  <a:pt x="261853" y="49360"/>
                </a:lnTo>
                <a:lnTo>
                  <a:pt x="315580" y="49360"/>
                </a:lnTo>
                <a:lnTo>
                  <a:pt x="315580" y="39959"/>
                </a:lnTo>
                <a:cubicBezTo>
                  <a:pt x="315580" y="21905"/>
                  <a:pt x="337592" y="12478"/>
                  <a:pt x="350568" y="25463"/>
                </a:cubicBezTo>
                <a:cubicBezTo>
                  <a:pt x="354304" y="29198"/>
                  <a:pt x="356589" y="34312"/>
                  <a:pt x="356589" y="39959"/>
                </a:cubicBezTo>
                <a:lnTo>
                  <a:pt x="356589" y="227831"/>
                </a:lnTo>
                <a:cubicBezTo>
                  <a:pt x="372545" y="229396"/>
                  <a:pt x="389265" y="234964"/>
                  <a:pt x="401289" y="245502"/>
                </a:cubicBezTo>
                <a:cubicBezTo>
                  <a:pt x="415510" y="257980"/>
                  <a:pt x="403032" y="277903"/>
                  <a:pt x="381074" y="276488"/>
                </a:cubicBezTo>
                <a:cubicBezTo>
                  <a:pt x="375071" y="276088"/>
                  <a:pt x="369227" y="273971"/>
                  <a:pt x="364967" y="270236"/>
                </a:cubicBezTo>
                <a:cubicBezTo>
                  <a:pt x="356598" y="262925"/>
                  <a:pt x="337841" y="262925"/>
                  <a:pt x="329499" y="270236"/>
                </a:cubicBezTo>
                <a:cubicBezTo>
                  <a:pt x="302017" y="294365"/>
                  <a:pt x="248851" y="294338"/>
                  <a:pt x="221396" y="270236"/>
                </a:cubicBezTo>
                <a:cubicBezTo>
                  <a:pt x="213053" y="262925"/>
                  <a:pt x="194270" y="262925"/>
                  <a:pt x="185928" y="270236"/>
                </a:cubicBezTo>
                <a:cubicBezTo>
                  <a:pt x="158446" y="294365"/>
                  <a:pt x="105279" y="294338"/>
                  <a:pt x="77824" y="270236"/>
                </a:cubicBezTo>
                <a:cubicBezTo>
                  <a:pt x="69482" y="262925"/>
                  <a:pt x="50698" y="262925"/>
                  <a:pt x="42356" y="270236"/>
                </a:cubicBezTo>
                <a:lnTo>
                  <a:pt x="42356" y="270236"/>
                </a:lnTo>
                <a:close/>
                <a:moveTo>
                  <a:pt x="49417" y="227964"/>
                </a:moveTo>
                <a:cubicBezTo>
                  <a:pt x="58418" y="226977"/>
                  <a:pt x="67294" y="227235"/>
                  <a:pt x="76214" y="228720"/>
                </a:cubicBezTo>
                <a:lnTo>
                  <a:pt x="76214" y="39968"/>
                </a:lnTo>
                <a:cubicBezTo>
                  <a:pt x="76214" y="28220"/>
                  <a:pt x="61869" y="21994"/>
                  <a:pt x="53349" y="30514"/>
                </a:cubicBezTo>
                <a:cubicBezTo>
                  <a:pt x="50930" y="32934"/>
                  <a:pt x="49417" y="36286"/>
                  <a:pt x="49417" y="39968"/>
                </a:cubicBezTo>
                <a:lnTo>
                  <a:pt x="49417" y="227964"/>
                </a:lnTo>
                <a:close/>
                <a:moveTo>
                  <a:pt x="83320" y="230205"/>
                </a:moveTo>
                <a:cubicBezTo>
                  <a:pt x="90231" y="231922"/>
                  <a:pt x="96981" y="234465"/>
                  <a:pt x="103064" y="237818"/>
                </a:cubicBezTo>
                <a:cubicBezTo>
                  <a:pt x="109922" y="231468"/>
                  <a:pt x="123511" y="218937"/>
                  <a:pt x="127469" y="212382"/>
                </a:cubicBezTo>
                <a:lnTo>
                  <a:pt x="128856" y="209634"/>
                </a:lnTo>
                <a:cubicBezTo>
                  <a:pt x="127593" y="207464"/>
                  <a:pt x="126740" y="205098"/>
                  <a:pt x="126340" y="202599"/>
                </a:cubicBezTo>
                <a:lnTo>
                  <a:pt x="113888" y="202599"/>
                </a:lnTo>
                <a:cubicBezTo>
                  <a:pt x="111923" y="202599"/>
                  <a:pt x="110331" y="201007"/>
                  <a:pt x="110331" y="199042"/>
                </a:cubicBezTo>
                <a:lnTo>
                  <a:pt x="110331" y="166642"/>
                </a:lnTo>
                <a:cubicBezTo>
                  <a:pt x="110331" y="146853"/>
                  <a:pt x="126517" y="130667"/>
                  <a:pt x="146306" y="130667"/>
                </a:cubicBezTo>
                <a:lnTo>
                  <a:pt x="148298" y="130667"/>
                </a:lnTo>
                <a:cubicBezTo>
                  <a:pt x="168087" y="130667"/>
                  <a:pt x="184273" y="146853"/>
                  <a:pt x="184273" y="166642"/>
                </a:cubicBezTo>
                <a:lnTo>
                  <a:pt x="184273" y="199042"/>
                </a:lnTo>
                <a:cubicBezTo>
                  <a:pt x="184273" y="201007"/>
                  <a:pt x="182663" y="202599"/>
                  <a:pt x="180689" y="202599"/>
                </a:cubicBezTo>
                <a:lnTo>
                  <a:pt x="168265" y="202599"/>
                </a:lnTo>
                <a:cubicBezTo>
                  <a:pt x="168015" y="204085"/>
                  <a:pt x="167606" y="205525"/>
                  <a:pt x="167082" y="206859"/>
                </a:cubicBezTo>
                <a:cubicBezTo>
                  <a:pt x="166228" y="209029"/>
                  <a:pt x="165018" y="211022"/>
                  <a:pt x="163524" y="212756"/>
                </a:cubicBezTo>
                <a:cubicBezTo>
                  <a:pt x="163400" y="213538"/>
                  <a:pt x="163222" y="214321"/>
                  <a:pt x="163044" y="215122"/>
                </a:cubicBezTo>
                <a:cubicBezTo>
                  <a:pt x="159789" y="228934"/>
                  <a:pt x="152905" y="240006"/>
                  <a:pt x="143833" y="248900"/>
                </a:cubicBezTo>
                <a:cubicBezTo>
                  <a:pt x="145950" y="248064"/>
                  <a:pt x="147969" y="246934"/>
                  <a:pt x="149605" y="245494"/>
                </a:cubicBezTo>
                <a:cubicBezTo>
                  <a:pt x="163827" y="233043"/>
                  <a:pt x="184878" y="227368"/>
                  <a:pt x="203653" y="227368"/>
                </a:cubicBezTo>
                <a:cubicBezTo>
                  <a:pt x="208518" y="227368"/>
                  <a:pt x="213409" y="227751"/>
                  <a:pt x="218221" y="228453"/>
                </a:cubicBezTo>
                <a:cubicBezTo>
                  <a:pt x="221974" y="226007"/>
                  <a:pt x="225629" y="223490"/>
                  <a:pt x="228786" y="220894"/>
                </a:cubicBezTo>
                <a:cubicBezTo>
                  <a:pt x="232975" y="217443"/>
                  <a:pt x="236275" y="213939"/>
                  <a:pt x="238089" y="209501"/>
                </a:cubicBezTo>
                <a:cubicBezTo>
                  <a:pt x="236880" y="207384"/>
                  <a:pt x="236044" y="205036"/>
                  <a:pt x="235643" y="202590"/>
                </a:cubicBezTo>
                <a:lnTo>
                  <a:pt x="223192" y="202590"/>
                </a:lnTo>
                <a:cubicBezTo>
                  <a:pt x="221227" y="202590"/>
                  <a:pt x="219635" y="200998"/>
                  <a:pt x="219635" y="199033"/>
                </a:cubicBezTo>
                <a:lnTo>
                  <a:pt x="219635" y="166633"/>
                </a:lnTo>
                <a:cubicBezTo>
                  <a:pt x="219635" y="146844"/>
                  <a:pt x="235821" y="130658"/>
                  <a:pt x="255610" y="130658"/>
                </a:cubicBezTo>
                <a:lnTo>
                  <a:pt x="257602" y="130658"/>
                </a:lnTo>
                <a:cubicBezTo>
                  <a:pt x="277391" y="130658"/>
                  <a:pt x="293577" y="146844"/>
                  <a:pt x="293577" y="166633"/>
                </a:cubicBezTo>
                <a:lnTo>
                  <a:pt x="293577" y="199033"/>
                </a:lnTo>
                <a:cubicBezTo>
                  <a:pt x="293577" y="200998"/>
                  <a:pt x="291968" y="202590"/>
                  <a:pt x="289993" y="202590"/>
                </a:cubicBezTo>
                <a:lnTo>
                  <a:pt x="277568" y="202590"/>
                </a:lnTo>
                <a:cubicBezTo>
                  <a:pt x="277293" y="204129"/>
                  <a:pt x="276884" y="205587"/>
                  <a:pt x="276306" y="206975"/>
                </a:cubicBezTo>
                <a:cubicBezTo>
                  <a:pt x="275425" y="209172"/>
                  <a:pt x="274189" y="211182"/>
                  <a:pt x="272677" y="212925"/>
                </a:cubicBezTo>
                <a:cubicBezTo>
                  <a:pt x="272170" y="213707"/>
                  <a:pt x="270765" y="229770"/>
                  <a:pt x="255832" y="243937"/>
                </a:cubicBezTo>
                <a:cubicBezTo>
                  <a:pt x="259132" y="246588"/>
                  <a:pt x="260243" y="247868"/>
                  <a:pt x="264886" y="249407"/>
                </a:cubicBezTo>
                <a:cubicBezTo>
                  <a:pt x="273309" y="252182"/>
                  <a:pt x="286311" y="251524"/>
                  <a:pt x="293168" y="245502"/>
                </a:cubicBezTo>
                <a:cubicBezTo>
                  <a:pt x="299572" y="239882"/>
                  <a:pt x="307389" y="235666"/>
                  <a:pt x="315580" y="232749"/>
                </a:cubicBezTo>
                <a:lnTo>
                  <a:pt x="315580" y="83930"/>
                </a:lnTo>
                <a:lnTo>
                  <a:pt x="83312" y="83930"/>
                </a:lnTo>
                <a:lnTo>
                  <a:pt x="83312" y="230205"/>
                </a:lnTo>
                <a:close/>
                <a:moveTo>
                  <a:pt x="109317" y="241705"/>
                </a:moveTo>
                <a:cubicBezTo>
                  <a:pt x="114262" y="245209"/>
                  <a:pt x="115365" y="247450"/>
                  <a:pt x="121314" y="249416"/>
                </a:cubicBezTo>
                <a:cubicBezTo>
                  <a:pt x="122880" y="249923"/>
                  <a:pt x="124543" y="250323"/>
                  <a:pt x="126331" y="250572"/>
                </a:cubicBezTo>
                <a:cubicBezTo>
                  <a:pt x="127665" y="250794"/>
                  <a:pt x="129079" y="250928"/>
                  <a:pt x="130537" y="250972"/>
                </a:cubicBezTo>
                <a:cubicBezTo>
                  <a:pt x="135402" y="247317"/>
                  <a:pt x="140543" y="242728"/>
                  <a:pt x="145061" y="236858"/>
                </a:cubicBezTo>
                <a:cubicBezTo>
                  <a:pt x="152496" y="227173"/>
                  <a:pt x="158704" y="212729"/>
                  <a:pt x="156809" y="199371"/>
                </a:cubicBezTo>
                <a:cubicBezTo>
                  <a:pt x="156151" y="194604"/>
                  <a:pt x="151162" y="190646"/>
                  <a:pt x="145568" y="191358"/>
                </a:cubicBezTo>
                <a:lnTo>
                  <a:pt x="145568" y="191358"/>
                </a:lnTo>
                <a:cubicBezTo>
                  <a:pt x="140000" y="192087"/>
                  <a:pt x="136211" y="197210"/>
                  <a:pt x="136950" y="202528"/>
                </a:cubicBezTo>
                <a:cubicBezTo>
                  <a:pt x="138364" y="212916"/>
                  <a:pt x="129390" y="222139"/>
                  <a:pt x="122177" y="229405"/>
                </a:cubicBezTo>
                <a:cubicBezTo>
                  <a:pt x="118211" y="233380"/>
                  <a:pt x="113755" y="237587"/>
                  <a:pt x="109317" y="241705"/>
                </a:cubicBezTo>
                <a:lnTo>
                  <a:pt x="109317" y="241705"/>
                </a:lnTo>
                <a:close/>
                <a:moveTo>
                  <a:pt x="227906" y="230454"/>
                </a:moveTo>
                <a:cubicBezTo>
                  <a:pt x="235670" y="232473"/>
                  <a:pt x="243257" y="235568"/>
                  <a:pt x="249936" y="239730"/>
                </a:cubicBezTo>
                <a:cubicBezTo>
                  <a:pt x="257549" y="232847"/>
                  <a:pt x="262743" y="224380"/>
                  <a:pt x="265286" y="213512"/>
                </a:cubicBezTo>
                <a:cubicBezTo>
                  <a:pt x="266425" y="208674"/>
                  <a:pt x="266674" y="204182"/>
                  <a:pt x="265989" y="199371"/>
                </a:cubicBezTo>
                <a:cubicBezTo>
                  <a:pt x="265331" y="194604"/>
                  <a:pt x="260341" y="190646"/>
                  <a:pt x="254747" y="191358"/>
                </a:cubicBezTo>
                <a:lnTo>
                  <a:pt x="254747" y="191358"/>
                </a:lnTo>
                <a:cubicBezTo>
                  <a:pt x="249180" y="192087"/>
                  <a:pt x="245391" y="197210"/>
                  <a:pt x="246129" y="202528"/>
                </a:cubicBezTo>
                <a:cubicBezTo>
                  <a:pt x="246761" y="207144"/>
                  <a:pt x="245124" y="212035"/>
                  <a:pt x="242723" y="216020"/>
                </a:cubicBezTo>
                <a:cubicBezTo>
                  <a:pt x="239352" y="221659"/>
                  <a:pt x="233580" y="226452"/>
                  <a:pt x="227906" y="230454"/>
                </a:cubicBezTo>
                <a:lnTo>
                  <a:pt x="227906" y="230454"/>
                </a:lnTo>
                <a:close/>
                <a:moveTo>
                  <a:pt x="322695" y="230534"/>
                </a:moveTo>
                <a:cubicBezTo>
                  <a:pt x="331313" y="228267"/>
                  <a:pt x="340545" y="227182"/>
                  <a:pt x="349492" y="227413"/>
                </a:cubicBezTo>
                <a:lnTo>
                  <a:pt x="349492" y="39968"/>
                </a:lnTo>
                <a:cubicBezTo>
                  <a:pt x="349492" y="28220"/>
                  <a:pt x="335146" y="21994"/>
                  <a:pt x="326626" y="30514"/>
                </a:cubicBezTo>
                <a:cubicBezTo>
                  <a:pt x="324207" y="32934"/>
                  <a:pt x="322695" y="36286"/>
                  <a:pt x="322695" y="39968"/>
                </a:cubicBezTo>
                <a:lnTo>
                  <a:pt x="322695" y="230534"/>
                </a:lnTo>
                <a:close/>
                <a:moveTo>
                  <a:pt x="25796" y="269382"/>
                </a:moveTo>
                <a:cubicBezTo>
                  <a:pt x="30305" y="269106"/>
                  <a:pt x="34645" y="267595"/>
                  <a:pt x="37696" y="264918"/>
                </a:cubicBezTo>
                <a:cubicBezTo>
                  <a:pt x="48759" y="255215"/>
                  <a:pt x="71429" y="255215"/>
                  <a:pt x="82493" y="264918"/>
                </a:cubicBezTo>
                <a:cubicBezTo>
                  <a:pt x="107227" y="286601"/>
                  <a:pt x="156436" y="286698"/>
                  <a:pt x="181267" y="264918"/>
                </a:cubicBezTo>
                <a:cubicBezTo>
                  <a:pt x="192331" y="255215"/>
                  <a:pt x="215001" y="255215"/>
                  <a:pt x="226065" y="264918"/>
                </a:cubicBezTo>
                <a:cubicBezTo>
                  <a:pt x="250798" y="286627"/>
                  <a:pt x="300034" y="286672"/>
                  <a:pt x="324839" y="264918"/>
                </a:cubicBezTo>
                <a:cubicBezTo>
                  <a:pt x="335885" y="255215"/>
                  <a:pt x="358573" y="255215"/>
                  <a:pt x="369636" y="264918"/>
                </a:cubicBezTo>
                <a:cubicBezTo>
                  <a:pt x="379544" y="273589"/>
                  <a:pt x="399137" y="268875"/>
                  <a:pt x="400195" y="258639"/>
                </a:cubicBezTo>
                <a:cubicBezTo>
                  <a:pt x="400498" y="255615"/>
                  <a:pt x="398959" y="252893"/>
                  <a:pt x="396638" y="250848"/>
                </a:cubicBezTo>
                <a:cubicBezTo>
                  <a:pt x="377525" y="234110"/>
                  <a:pt x="344174" y="230579"/>
                  <a:pt x="320374" y="238619"/>
                </a:cubicBezTo>
                <a:cubicBezTo>
                  <a:pt x="311952" y="241438"/>
                  <a:pt x="304490" y="245022"/>
                  <a:pt x="297864" y="250848"/>
                </a:cubicBezTo>
                <a:cubicBezTo>
                  <a:pt x="286800" y="260551"/>
                  <a:pt x="264103" y="260551"/>
                  <a:pt x="253040" y="250848"/>
                </a:cubicBezTo>
                <a:cubicBezTo>
                  <a:pt x="228262" y="229094"/>
                  <a:pt x="179044" y="229094"/>
                  <a:pt x="154266" y="250848"/>
                </a:cubicBezTo>
                <a:cubicBezTo>
                  <a:pt x="143220" y="260551"/>
                  <a:pt x="120532" y="260551"/>
                  <a:pt x="109468" y="250848"/>
                </a:cubicBezTo>
                <a:cubicBezTo>
                  <a:pt x="96537" y="239482"/>
                  <a:pt x="77050" y="234483"/>
                  <a:pt x="60081" y="234483"/>
                </a:cubicBezTo>
                <a:cubicBezTo>
                  <a:pt x="42934" y="234483"/>
                  <a:pt x="23599" y="239526"/>
                  <a:pt x="10694" y="250848"/>
                </a:cubicBezTo>
                <a:cubicBezTo>
                  <a:pt x="1409" y="258968"/>
                  <a:pt x="11317" y="270343"/>
                  <a:pt x="25796" y="269382"/>
                </a:cubicBezTo>
                <a:lnTo>
                  <a:pt x="25796" y="269382"/>
                </a:lnTo>
                <a:close/>
                <a:moveTo>
                  <a:pt x="235643" y="195493"/>
                </a:moveTo>
                <a:cubicBezTo>
                  <a:pt x="238463" y="178604"/>
                  <a:pt x="259390" y="171774"/>
                  <a:pt x="271619" y="184020"/>
                </a:cubicBezTo>
                <a:cubicBezTo>
                  <a:pt x="274696" y="187071"/>
                  <a:pt x="276813" y="191055"/>
                  <a:pt x="277568" y="195493"/>
                </a:cubicBezTo>
                <a:lnTo>
                  <a:pt x="286444" y="195493"/>
                </a:lnTo>
                <a:lnTo>
                  <a:pt x="286444" y="166651"/>
                </a:lnTo>
                <a:cubicBezTo>
                  <a:pt x="286444" y="150767"/>
                  <a:pt x="273460" y="137782"/>
                  <a:pt x="257602" y="137782"/>
                </a:cubicBezTo>
                <a:lnTo>
                  <a:pt x="255610" y="137782"/>
                </a:lnTo>
                <a:cubicBezTo>
                  <a:pt x="239726" y="137782"/>
                  <a:pt x="226741" y="150767"/>
                  <a:pt x="226741" y="166651"/>
                </a:cubicBezTo>
                <a:lnTo>
                  <a:pt x="226741" y="195493"/>
                </a:lnTo>
                <a:lnTo>
                  <a:pt x="235643" y="195493"/>
                </a:lnTo>
                <a:close/>
                <a:moveTo>
                  <a:pt x="126331" y="195493"/>
                </a:moveTo>
                <a:cubicBezTo>
                  <a:pt x="129150" y="178631"/>
                  <a:pt x="150077" y="171774"/>
                  <a:pt x="162306" y="184020"/>
                </a:cubicBezTo>
                <a:cubicBezTo>
                  <a:pt x="165383" y="187071"/>
                  <a:pt x="167500" y="191055"/>
                  <a:pt x="168256" y="195493"/>
                </a:cubicBezTo>
                <a:lnTo>
                  <a:pt x="177132" y="195493"/>
                </a:lnTo>
                <a:lnTo>
                  <a:pt x="177132" y="166651"/>
                </a:lnTo>
                <a:cubicBezTo>
                  <a:pt x="177132" y="150767"/>
                  <a:pt x="164147" y="137782"/>
                  <a:pt x="148289" y="137782"/>
                </a:cubicBezTo>
                <a:lnTo>
                  <a:pt x="146297" y="137782"/>
                </a:lnTo>
                <a:cubicBezTo>
                  <a:pt x="130413" y="137782"/>
                  <a:pt x="117428" y="150767"/>
                  <a:pt x="117428" y="166651"/>
                </a:cubicBezTo>
                <a:lnTo>
                  <a:pt x="117428" y="195493"/>
                </a:lnTo>
                <a:lnTo>
                  <a:pt x="126331" y="195493"/>
                </a:lnTo>
                <a:close/>
                <a:moveTo>
                  <a:pt x="211266" y="12513"/>
                </a:moveTo>
                <a:lnTo>
                  <a:pt x="204462" y="26583"/>
                </a:lnTo>
                <a:lnTo>
                  <a:pt x="218559" y="27917"/>
                </a:lnTo>
                <a:cubicBezTo>
                  <a:pt x="220551" y="28122"/>
                  <a:pt x="221582" y="30363"/>
                  <a:pt x="220551" y="32000"/>
                </a:cubicBezTo>
                <a:lnTo>
                  <a:pt x="220551" y="32000"/>
                </a:lnTo>
                <a:lnTo>
                  <a:pt x="193274" y="74325"/>
                </a:lnTo>
                <a:cubicBezTo>
                  <a:pt x="191664" y="76842"/>
                  <a:pt x="187724" y="75108"/>
                  <a:pt x="188462" y="72235"/>
                </a:cubicBezTo>
                <a:lnTo>
                  <a:pt x="196155" y="41854"/>
                </a:lnTo>
                <a:lnTo>
                  <a:pt x="180049" y="38270"/>
                </a:lnTo>
                <a:cubicBezTo>
                  <a:pt x="178288" y="37869"/>
                  <a:pt x="177425" y="35850"/>
                  <a:pt x="178359" y="34312"/>
                </a:cubicBezTo>
                <a:lnTo>
                  <a:pt x="193060" y="9685"/>
                </a:lnTo>
                <a:cubicBezTo>
                  <a:pt x="193594" y="8805"/>
                  <a:pt x="194546" y="8324"/>
                  <a:pt x="195506" y="8396"/>
                </a:cubicBezTo>
                <a:lnTo>
                  <a:pt x="208944" y="8698"/>
                </a:lnTo>
                <a:cubicBezTo>
                  <a:pt x="210883" y="8751"/>
                  <a:pt x="212102" y="10797"/>
                  <a:pt x="211266" y="12513"/>
                </a:cubicBezTo>
                <a:lnTo>
                  <a:pt x="211266" y="12513"/>
                </a:lnTo>
                <a:close/>
                <a:moveTo>
                  <a:pt x="198005" y="27686"/>
                </a:moveTo>
                <a:lnTo>
                  <a:pt x="204684" y="13919"/>
                </a:lnTo>
                <a:lnTo>
                  <a:pt x="196822" y="13741"/>
                </a:lnTo>
                <a:lnTo>
                  <a:pt x="184798" y="33885"/>
                </a:lnTo>
                <a:lnTo>
                  <a:pt x="200051" y="37291"/>
                </a:lnTo>
                <a:cubicBezTo>
                  <a:pt x="201465" y="37647"/>
                  <a:pt x="202345" y="39079"/>
                  <a:pt x="201963" y="40520"/>
                </a:cubicBezTo>
                <a:lnTo>
                  <a:pt x="197605" y="57765"/>
                </a:lnTo>
                <a:lnTo>
                  <a:pt x="213685" y="32809"/>
                </a:lnTo>
                <a:cubicBezTo>
                  <a:pt x="211746" y="32604"/>
                  <a:pt x="200193" y="31697"/>
                  <a:pt x="199241" y="31244"/>
                </a:cubicBezTo>
                <a:cubicBezTo>
                  <a:pt x="197925" y="30612"/>
                  <a:pt x="197374" y="29020"/>
                  <a:pt x="198005" y="27686"/>
                </a:cubicBezTo>
                <a:lnTo>
                  <a:pt x="198005" y="27686"/>
                </a:lnTo>
                <a:close/>
                <a:moveTo>
                  <a:pt x="315589" y="76797"/>
                </a:moveTo>
                <a:lnTo>
                  <a:pt x="315589" y="56502"/>
                </a:lnTo>
                <a:lnTo>
                  <a:pt x="261862" y="56502"/>
                </a:lnTo>
                <a:lnTo>
                  <a:pt x="261862" y="76797"/>
                </a:lnTo>
                <a:lnTo>
                  <a:pt x="315589" y="76797"/>
                </a:lnTo>
                <a:close/>
                <a:moveTo>
                  <a:pt x="254756" y="76797"/>
                </a:moveTo>
                <a:lnTo>
                  <a:pt x="254756" y="22270"/>
                </a:lnTo>
                <a:cubicBezTo>
                  <a:pt x="254756" y="13954"/>
                  <a:pt x="247926" y="7115"/>
                  <a:pt x="239601" y="7115"/>
                </a:cubicBezTo>
                <a:lnTo>
                  <a:pt x="159308" y="7115"/>
                </a:lnTo>
                <a:cubicBezTo>
                  <a:pt x="150993" y="7115"/>
                  <a:pt x="144180" y="13945"/>
                  <a:pt x="144180" y="22270"/>
                </a:cubicBezTo>
                <a:lnTo>
                  <a:pt x="144180" y="76797"/>
                </a:lnTo>
                <a:lnTo>
                  <a:pt x="254756" y="76797"/>
                </a:lnTo>
                <a:close/>
                <a:moveTo>
                  <a:pt x="137047" y="76797"/>
                </a:moveTo>
                <a:lnTo>
                  <a:pt x="137047" y="56502"/>
                </a:lnTo>
                <a:lnTo>
                  <a:pt x="83320" y="56502"/>
                </a:lnTo>
                <a:lnTo>
                  <a:pt x="83320" y="76797"/>
                </a:lnTo>
                <a:lnTo>
                  <a:pt x="137047" y="7679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C7942AA1-9E93-AC27-1D6C-704C8D804DE8}"/>
              </a:ext>
            </a:extLst>
          </p:cNvPr>
          <p:cNvSpPr>
            <a:spLocks noChangeAspect="1"/>
          </p:cNvSpPr>
          <p:nvPr/>
        </p:nvSpPr>
        <p:spPr>
          <a:xfrm>
            <a:off x="925996" y="1975809"/>
            <a:ext cx="388226" cy="410639"/>
          </a:xfrm>
          <a:custGeom>
            <a:avLst/>
            <a:gdLst>
              <a:gd name="connsiteX0" fmla="*/ 210310 w 385125"/>
              <a:gd name="connsiteY0" fmla="*/ 23666 h 407359"/>
              <a:gd name="connsiteX1" fmla="*/ 217568 w 385125"/>
              <a:gd name="connsiteY1" fmla="*/ 20740 h 407359"/>
              <a:gd name="connsiteX2" fmla="*/ 217665 w 385125"/>
              <a:gd name="connsiteY2" fmla="*/ 31555 h 407359"/>
              <a:gd name="connsiteX3" fmla="*/ 215069 w 385125"/>
              <a:gd name="connsiteY3" fmla="*/ 43757 h 407359"/>
              <a:gd name="connsiteX4" fmla="*/ 218199 w 385125"/>
              <a:gd name="connsiteY4" fmla="*/ 57071 h 407359"/>
              <a:gd name="connsiteX5" fmla="*/ 207785 w 385125"/>
              <a:gd name="connsiteY5" fmla="*/ 100152 h 407359"/>
              <a:gd name="connsiteX6" fmla="*/ 201434 w 385125"/>
              <a:gd name="connsiteY6" fmla="*/ 98311 h 407359"/>
              <a:gd name="connsiteX7" fmla="*/ 201408 w 385125"/>
              <a:gd name="connsiteY7" fmla="*/ 98338 h 407359"/>
              <a:gd name="connsiteX8" fmla="*/ 203702 w 385125"/>
              <a:gd name="connsiteY8" fmla="*/ 76406 h 407359"/>
              <a:gd name="connsiteX9" fmla="*/ 204129 w 385125"/>
              <a:gd name="connsiteY9" fmla="*/ 69166 h 407359"/>
              <a:gd name="connsiteX10" fmla="*/ 197272 w 385125"/>
              <a:gd name="connsiteY10" fmla="*/ 43881 h 407359"/>
              <a:gd name="connsiteX11" fmla="*/ 210310 w 385125"/>
              <a:gd name="connsiteY11" fmla="*/ 23666 h 407359"/>
              <a:gd name="connsiteX12" fmla="*/ 210310 w 385125"/>
              <a:gd name="connsiteY12" fmla="*/ 23666 h 407359"/>
              <a:gd name="connsiteX13" fmla="*/ 208016 w 385125"/>
              <a:gd name="connsiteY13" fmla="*/ 42903 h 407359"/>
              <a:gd name="connsiteX14" fmla="*/ 209279 w 385125"/>
              <a:gd name="connsiteY14" fmla="*/ 36019 h 407359"/>
              <a:gd name="connsiteX15" fmla="*/ 204165 w 385125"/>
              <a:gd name="connsiteY15" fmla="*/ 45598 h 407359"/>
              <a:gd name="connsiteX16" fmla="*/ 210115 w 385125"/>
              <a:gd name="connsiteY16" fmla="*/ 65315 h 407359"/>
              <a:gd name="connsiteX17" fmla="*/ 210568 w 385125"/>
              <a:gd name="connsiteY17" fmla="*/ 66125 h 407359"/>
              <a:gd name="connsiteX18" fmla="*/ 208603 w 385125"/>
              <a:gd name="connsiteY18" fmla="*/ 86518 h 407359"/>
              <a:gd name="connsiteX19" fmla="*/ 208016 w 385125"/>
              <a:gd name="connsiteY19" fmla="*/ 42903 h 407359"/>
              <a:gd name="connsiteX20" fmla="*/ 208016 w 385125"/>
              <a:gd name="connsiteY20" fmla="*/ 42903 h 407359"/>
              <a:gd name="connsiteX21" fmla="*/ 307901 w 385125"/>
              <a:gd name="connsiteY21" fmla="*/ 23666 h 407359"/>
              <a:gd name="connsiteX22" fmla="*/ 315159 w 385125"/>
              <a:gd name="connsiteY22" fmla="*/ 20740 h 407359"/>
              <a:gd name="connsiteX23" fmla="*/ 315239 w 385125"/>
              <a:gd name="connsiteY23" fmla="*/ 31555 h 407359"/>
              <a:gd name="connsiteX24" fmla="*/ 312642 w 385125"/>
              <a:gd name="connsiteY24" fmla="*/ 43757 h 407359"/>
              <a:gd name="connsiteX25" fmla="*/ 315790 w 385125"/>
              <a:gd name="connsiteY25" fmla="*/ 57071 h 407359"/>
              <a:gd name="connsiteX26" fmla="*/ 305376 w 385125"/>
              <a:gd name="connsiteY26" fmla="*/ 100152 h 407359"/>
              <a:gd name="connsiteX27" fmla="*/ 298999 w 385125"/>
              <a:gd name="connsiteY27" fmla="*/ 98311 h 407359"/>
              <a:gd name="connsiteX28" fmla="*/ 298999 w 385125"/>
              <a:gd name="connsiteY28" fmla="*/ 98338 h 407359"/>
              <a:gd name="connsiteX29" fmla="*/ 301293 w 385125"/>
              <a:gd name="connsiteY29" fmla="*/ 76406 h 407359"/>
              <a:gd name="connsiteX30" fmla="*/ 301720 w 385125"/>
              <a:gd name="connsiteY30" fmla="*/ 69166 h 407359"/>
              <a:gd name="connsiteX31" fmla="*/ 294863 w 385125"/>
              <a:gd name="connsiteY31" fmla="*/ 43881 h 407359"/>
              <a:gd name="connsiteX32" fmla="*/ 307901 w 385125"/>
              <a:gd name="connsiteY32" fmla="*/ 23666 h 407359"/>
              <a:gd name="connsiteX33" fmla="*/ 307901 w 385125"/>
              <a:gd name="connsiteY33" fmla="*/ 23666 h 407359"/>
              <a:gd name="connsiteX34" fmla="*/ 305580 w 385125"/>
              <a:gd name="connsiteY34" fmla="*/ 42903 h 407359"/>
              <a:gd name="connsiteX35" fmla="*/ 306843 w 385125"/>
              <a:gd name="connsiteY35" fmla="*/ 36019 h 407359"/>
              <a:gd name="connsiteX36" fmla="*/ 301747 w 385125"/>
              <a:gd name="connsiteY36" fmla="*/ 45598 h 407359"/>
              <a:gd name="connsiteX37" fmla="*/ 307670 w 385125"/>
              <a:gd name="connsiteY37" fmla="*/ 65315 h 407359"/>
              <a:gd name="connsiteX38" fmla="*/ 308150 w 385125"/>
              <a:gd name="connsiteY38" fmla="*/ 66125 h 407359"/>
              <a:gd name="connsiteX39" fmla="*/ 306158 w 385125"/>
              <a:gd name="connsiteY39" fmla="*/ 86518 h 407359"/>
              <a:gd name="connsiteX40" fmla="*/ 305580 w 385125"/>
              <a:gd name="connsiteY40" fmla="*/ 42903 h 407359"/>
              <a:gd name="connsiteX41" fmla="*/ 305580 w 385125"/>
              <a:gd name="connsiteY41" fmla="*/ 42903 h 407359"/>
              <a:gd name="connsiteX42" fmla="*/ 260124 w 385125"/>
              <a:gd name="connsiteY42" fmla="*/ 4304 h 407359"/>
              <a:gd name="connsiteX43" fmla="*/ 268013 w 385125"/>
              <a:gd name="connsiteY43" fmla="*/ 747 h 407359"/>
              <a:gd name="connsiteX44" fmla="*/ 267764 w 385125"/>
              <a:gd name="connsiteY44" fmla="*/ 13474 h 407359"/>
              <a:gd name="connsiteX45" fmla="*/ 264438 w 385125"/>
              <a:gd name="connsiteY45" fmla="*/ 29082 h 407359"/>
              <a:gd name="connsiteX46" fmla="*/ 268547 w 385125"/>
              <a:gd name="connsiteY46" fmla="*/ 46532 h 407359"/>
              <a:gd name="connsiteX47" fmla="*/ 255410 w 385125"/>
              <a:gd name="connsiteY47" fmla="*/ 100152 h 407359"/>
              <a:gd name="connsiteX48" fmla="*/ 249060 w 385125"/>
              <a:gd name="connsiteY48" fmla="*/ 98311 h 407359"/>
              <a:gd name="connsiteX49" fmla="*/ 249034 w 385125"/>
              <a:gd name="connsiteY49" fmla="*/ 98338 h 407359"/>
              <a:gd name="connsiteX50" fmla="*/ 251906 w 385125"/>
              <a:gd name="connsiteY50" fmla="*/ 70883 h 407359"/>
              <a:gd name="connsiteX51" fmla="*/ 252387 w 385125"/>
              <a:gd name="connsiteY51" fmla="*/ 60975 h 407359"/>
              <a:gd name="connsiteX52" fmla="*/ 243769 w 385125"/>
              <a:gd name="connsiteY52" fmla="*/ 29589 h 407359"/>
              <a:gd name="connsiteX53" fmla="*/ 260124 w 385125"/>
              <a:gd name="connsiteY53" fmla="*/ 4304 h 407359"/>
              <a:gd name="connsiteX54" fmla="*/ 260124 w 385125"/>
              <a:gd name="connsiteY54" fmla="*/ 4304 h 407359"/>
              <a:gd name="connsiteX55" fmla="*/ 257376 w 385125"/>
              <a:gd name="connsiteY55" fmla="*/ 28211 h 407359"/>
              <a:gd name="connsiteX56" fmla="*/ 259973 w 385125"/>
              <a:gd name="connsiteY56" fmla="*/ 15404 h 407359"/>
              <a:gd name="connsiteX57" fmla="*/ 250644 w 385125"/>
              <a:gd name="connsiteY57" fmla="*/ 31315 h 407359"/>
              <a:gd name="connsiteX58" fmla="*/ 258337 w 385125"/>
              <a:gd name="connsiteY58" fmla="*/ 57133 h 407359"/>
              <a:gd name="connsiteX59" fmla="*/ 258817 w 385125"/>
              <a:gd name="connsiteY59" fmla="*/ 57942 h 407359"/>
              <a:gd name="connsiteX60" fmla="*/ 255891 w 385125"/>
              <a:gd name="connsiteY60" fmla="*/ 87238 h 407359"/>
              <a:gd name="connsiteX61" fmla="*/ 257376 w 385125"/>
              <a:gd name="connsiteY61" fmla="*/ 28211 h 407359"/>
              <a:gd name="connsiteX62" fmla="*/ 257376 w 385125"/>
              <a:gd name="connsiteY62" fmla="*/ 28211 h 407359"/>
              <a:gd name="connsiteX63" fmla="*/ 212347 w 385125"/>
              <a:gd name="connsiteY63" fmla="*/ 291883 h 407359"/>
              <a:gd name="connsiteX64" fmla="*/ 337446 w 385125"/>
              <a:gd name="connsiteY64" fmla="*/ 291883 h 407359"/>
              <a:gd name="connsiteX65" fmla="*/ 348741 w 385125"/>
              <a:gd name="connsiteY65" fmla="*/ 303178 h 407359"/>
              <a:gd name="connsiteX66" fmla="*/ 348741 w 385125"/>
              <a:gd name="connsiteY66" fmla="*/ 319516 h 407359"/>
              <a:gd name="connsiteX67" fmla="*/ 337446 w 385125"/>
              <a:gd name="connsiteY67" fmla="*/ 330811 h 407359"/>
              <a:gd name="connsiteX68" fmla="*/ 212347 w 385125"/>
              <a:gd name="connsiteY68" fmla="*/ 330811 h 407359"/>
              <a:gd name="connsiteX69" fmla="*/ 201052 w 385125"/>
              <a:gd name="connsiteY69" fmla="*/ 319516 h 407359"/>
              <a:gd name="connsiteX70" fmla="*/ 201052 w 385125"/>
              <a:gd name="connsiteY70" fmla="*/ 303178 h 407359"/>
              <a:gd name="connsiteX71" fmla="*/ 212347 w 385125"/>
              <a:gd name="connsiteY71" fmla="*/ 291883 h 407359"/>
              <a:gd name="connsiteX72" fmla="*/ 212347 w 385125"/>
              <a:gd name="connsiteY72" fmla="*/ 291883 h 407359"/>
              <a:gd name="connsiteX73" fmla="*/ 337446 w 385125"/>
              <a:gd name="connsiteY73" fmla="*/ 298998 h 407359"/>
              <a:gd name="connsiteX74" fmla="*/ 212347 w 385125"/>
              <a:gd name="connsiteY74" fmla="*/ 298998 h 407359"/>
              <a:gd name="connsiteX75" fmla="*/ 208158 w 385125"/>
              <a:gd name="connsiteY75" fmla="*/ 303187 h 407359"/>
              <a:gd name="connsiteX76" fmla="*/ 208158 w 385125"/>
              <a:gd name="connsiteY76" fmla="*/ 319525 h 407359"/>
              <a:gd name="connsiteX77" fmla="*/ 212347 w 385125"/>
              <a:gd name="connsiteY77" fmla="*/ 323714 h 407359"/>
              <a:gd name="connsiteX78" fmla="*/ 337446 w 385125"/>
              <a:gd name="connsiteY78" fmla="*/ 323714 h 407359"/>
              <a:gd name="connsiteX79" fmla="*/ 341635 w 385125"/>
              <a:gd name="connsiteY79" fmla="*/ 319525 h 407359"/>
              <a:gd name="connsiteX80" fmla="*/ 341635 w 385125"/>
              <a:gd name="connsiteY80" fmla="*/ 303187 h 407359"/>
              <a:gd name="connsiteX81" fmla="*/ 337446 w 385125"/>
              <a:gd name="connsiteY81" fmla="*/ 298998 h 407359"/>
              <a:gd name="connsiteX82" fmla="*/ 337446 w 385125"/>
              <a:gd name="connsiteY82" fmla="*/ 298998 h 407359"/>
              <a:gd name="connsiteX83" fmla="*/ 204609 w 385125"/>
              <a:gd name="connsiteY83" fmla="*/ 263850 h 407359"/>
              <a:gd name="connsiteX84" fmla="*/ 204609 w 385125"/>
              <a:gd name="connsiteY84" fmla="*/ 256744 h 407359"/>
              <a:gd name="connsiteX85" fmla="*/ 345184 w 385125"/>
              <a:gd name="connsiteY85" fmla="*/ 256744 h 407359"/>
              <a:gd name="connsiteX86" fmla="*/ 345184 w 385125"/>
              <a:gd name="connsiteY86" fmla="*/ 263850 h 407359"/>
              <a:gd name="connsiteX87" fmla="*/ 204609 w 385125"/>
              <a:gd name="connsiteY87" fmla="*/ 263850 h 407359"/>
              <a:gd name="connsiteX88" fmla="*/ 204609 w 385125"/>
              <a:gd name="connsiteY88" fmla="*/ 217487 h 407359"/>
              <a:gd name="connsiteX89" fmla="*/ 204609 w 385125"/>
              <a:gd name="connsiteY89" fmla="*/ 210354 h 407359"/>
              <a:gd name="connsiteX90" fmla="*/ 345184 w 385125"/>
              <a:gd name="connsiteY90" fmla="*/ 210354 h 407359"/>
              <a:gd name="connsiteX91" fmla="*/ 345184 w 385125"/>
              <a:gd name="connsiteY91" fmla="*/ 217487 h 407359"/>
              <a:gd name="connsiteX92" fmla="*/ 204609 w 385125"/>
              <a:gd name="connsiteY92" fmla="*/ 217487 h 407359"/>
              <a:gd name="connsiteX93" fmla="*/ 204609 w 385125"/>
              <a:gd name="connsiteY93" fmla="*/ 171097 h 407359"/>
              <a:gd name="connsiteX94" fmla="*/ 204609 w 385125"/>
              <a:gd name="connsiteY94" fmla="*/ 163991 h 407359"/>
              <a:gd name="connsiteX95" fmla="*/ 345184 w 385125"/>
              <a:gd name="connsiteY95" fmla="*/ 163991 h 407359"/>
              <a:gd name="connsiteX96" fmla="*/ 345184 w 385125"/>
              <a:gd name="connsiteY96" fmla="*/ 171097 h 407359"/>
              <a:gd name="connsiteX97" fmla="*/ 204609 w 385125"/>
              <a:gd name="connsiteY97" fmla="*/ 171097 h 407359"/>
              <a:gd name="connsiteX98" fmla="*/ 338878 w 385125"/>
              <a:gd name="connsiteY98" fmla="*/ 127812 h 407359"/>
              <a:gd name="connsiteX99" fmla="*/ 171783 w 385125"/>
              <a:gd name="connsiteY99" fmla="*/ 127812 h 407359"/>
              <a:gd name="connsiteX100" fmla="*/ 171783 w 385125"/>
              <a:gd name="connsiteY100" fmla="*/ 355465 h 407359"/>
              <a:gd name="connsiteX101" fmla="*/ 338878 w 385125"/>
              <a:gd name="connsiteY101" fmla="*/ 355465 h 407359"/>
              <a:gd name="connsiteX102" fmla="*/ 377984 w 385125"/>
              <a:gd name="connsiteY102" fmla="*/ 316359 h 407359"/>
              <a:gd name="connsiteX103" fmla="*/ 377984 w 385125"/>
              <a:gd name="connsiteY103" fmla="*/ 166908 h 407359"/>
              <a:gd name="connsiteX104" fmla="*/ 338878 w 385125"/>
              <a:gd name="connsiteY104" fmla="*/ 127812 h 407359"/>
              <a:gd name="connsiteX105" fmla="*/ 338878 w 385125"/>
              <a:gd name="connsiteY105" fmla="*/ 127812 h 407359"/>
              <a:gd name="connsiteX106" fmla="*/ 168234 w 385125"/>
              <a:gd name="connsiteY106" fmla="*/ 120706 h 407359"/>
              <a:gd name="connsiteX107" fmla="*/ 338887 w 385125"/>
              <a:gd name="connsiteY107" fmla="*/ 120706 h 407359"/>
              <a:gd name="connsiteX108" fmla="*/ 385126 w 385125"/>
              <a:gd name="connsiteY108" fmla="*/ 166917 h 407359"/>
              <a:gd name="connsiteX109" fmla="*/ 385126 w 385125"/>
              <a:gd name="connsiteY109" fmla="*/ 316368 h 407359"/>
              <a:gd name="connsiteX110" fmla="*/ 338887 w 385125"/>
              <a:gd name="connsiteY110" fmla="*/ 362606 h 407359"/>
              <a:gd name="connsiteX111" fmla="*/ 335054 w 385125"/>
              <a:gd name="connsiteY111" fmla="*/ 362606 h 407359"/>
              <a:gd name="connsiteX112" fmla="*/ 335054 w 385125"/>
              <a:gd name="connsiteY112" fmla="*/ 392409 h 407359"/>
              <a:gd name="connsiteX113" fmla="*/ 320104 w 385125"/>
              <a:gd name="connsiteY113" fmla="*/ 407360 h 407359"/>
              <a:gd name="connsiteX114" fmla="*/ 282768 w 385125"/>
              <a:gd name="connsiteY114" fmla="*/ 407360 h 407359"/>
              <a:gd name="connsiteX115" fmla="*/ 267817 w 385125"/>
              <a:gd name="connsiteY115" fmla="*/ 392409 h 407359"/>
              <a:gd name="connsiteX116" fmla="*/ 267817 w 385125"/>
              <a:gd name="connsiteY116" fmla="*/ 362606 h 407359"/>
              <a:gd name="connsiteX117" fmla="*/ 117309 w 385125"/>
              <a:gd name="connsiteY117" fmla="*/ 362606 h 407359"/>
              <a:gd name="connsiteX118" fmla="*/ 117309 w 385125"/>
              <a:gd name="connsiteY118" fmla="*/ 392409 h 407359"/>
              <a:gd name="connsiteX119" fmla="*/ 102358 w 385125"/>
              <a:gd name="connsiteY119" fmla="*/ 407360 h 407359"/>
              <a:gd name="connsiteX120" fmla="*/ 65022 w 385125"/>
              <a:gd name="connsiteY120" fmla="*/ 407360 h 407359"/>
              <a:gd name="connsiteX121" fmla="*/ 50072 w 385125"/>
              <a:gd name="connsiteY121" fmla="*/ 392409 h 407359"/>
              <a:gd name="connsiteX122" fmla="*/ 50072 w 385125"/>
              <a:gd name="connsiteY122" fmla="*/ 362606 h 407359"/>
              <a:gd name="connsiteX123" fmla="*/ 36509 w 385125"/>
              <a:gd name="connsiteY123" fmla="*/ 362606 h 407359"/>
              <a:gd name="connsiteX124" fmla="*/ 0 w 385125"/>
              <a:gd name="connsiteY124" fmla="*/ 326098 h 407359"/>
              <a:gd name="connsiteX125" fmla="*/ 0 w 385125"/>
              <a:gd name="connsiteY125" fmla="*/ 157214 h 407359"/>
              <a:gd name="connsiteX126" fmla="*/ 36509 w 385125"/>
              <a:gd name="connsiteY126" fmla="*/ 120706 h 407359"/>
              <a:gd name="connsiteX127" fmla="*/ 168234 w 385125"/>
              <a:gd name="connsiteY127" fmla="*/ 120706 h 407359"/>
              <a:gd name="connsiteX128" fmla="*/ 327939 w 385125"/>
              <a:gd name="connsiteY128" fmla="*/ 362597 h 407359"/>
              <a:gd name="connsiteX129" fmla="*/ 274923 w 385125"/>
              <a:gd name="connsiteY129" fmla="*/ 362597 h 407359"/>
              <a:gd name="connsiteX130" fmla="*/ 274923 w 385125"/>
              <a:gd name="connsiteY130" fmla="*/ 392400 h 407359"/>
              <a:gd name="connsiteX131" fmla="*/ 282768 w 385125"/>
              <a:gd name="connsiteY131" fmla="*/ 400245 h 407359"/>
              <a:gd name="connsiteX132" fmla="*/ 320104 w 385125"/>
              <a:gd name="connsiteY132" fmla="*/ 400245 h 407359"/>
              <a:gd name="connsiteX133" fmla="*/ 327948 w 385125"/>
              <a:gd name="connsiteY133" fmla="*/ 392400 h 407359"/>
              <a:gd name="connsiteX134" fmla="*/ 327948 w 385125"/>
              <a:gd name="connsiteY134" fmla="*/ 362597 h 407359"/>
              <a:gd name="connsiteX135" fmla="*/ 88715 w 385125"/>
              <a:gd name="connsiteY135" fmla="*/ 233594 h 407359"/>
              <a:gd name="connsiteX136" fmla="*/ 102482 w 385125"/>
              <a:gd name="connsiteY136" fmla="*/ 239446 h 407359"/>
              <a:gd name="connsiteX137" fmla="*/ 109740 w 385125"/>
              <a:gd name="connsiteY137" fmla="*/ 227572 h 407359"/>
              <a:gd name="connsiteX138" fmla="*/ 98223 w 385125"/>
              <a:gd name="connsiteY138" fmla="*/ 188849 h 407359"/>
              <a:gd name="connsiteX139" fmla="*/ 90707 w 385125"/>
              <a:gd name="connsiteY139" fmla="*/ 184660 h 407359"/>
              <a:gd name="connsiteX140" fmla="*/ 73694 w 385125"/>
              <a:gd name="connsiteY140" fmla="*/ 189730 h 407359"/>
              <a:gd name="connsiteX141" fmla="*/ 86776 w 385125"/>
              <a:gd name="connsiteY141" fmla="*/ 233700 h 407359"/>
              <a:gd name="connsiteX142" fmla="*/ 88715 w 385125"/>
              <a:gd name="connsiteY142" fmla="*/ 233594 h 407359"/>
              <a:gd name="connsiteX143" fmla="*/ 88715 w 385125"/>
              <a:gd name="connsiteY143" fmla="*/ 233594 h 407359"/>
              <a:gd name="connsiteX144" fmla="*/ 106672 w 385125"/>
              <a:gd name="connsiteY144" fmla="*/ 246178 h 407359"/>
              <a:gd name="connsiteX145" fmla="*/ 107552 w 385125"/>
              <a:gd name="connsiteY145" fmla="*/ 255810 h 407359"/>
              <a:gd name="connsiteX146" fmla="*/ 153942 w 385125"/>
              <a:gd name="connsiteY146" fmla="*/ 272851 h 407359"/>
              <a:gd name="connsiteX147" fmla="*/ 156059 w 385125"/>
              <a:gd name="connsiteY147" fmla="*/ 277387 h 407359"/>
              <a:gd name="connsiteX148" fmla="*/ 148846 w 385125"/>
              <a:gd name="connsiteY148" fmla="*/ 297077 h 407359"/>
              <a:gd name="connsiteX149" fmla="*/ 131574 w 385125"/>
              <a:gd name="connsiteY149" fmla="*/ 305073 h 407359"/>
              <a:gd name="connsiteX150" fmla="*/ 92371 w 385125"/>
              <a:gd name="connsiteY150" fmla="*/ 290674 h 407359"/>
              <a:gd name="connsiteX151" fmla="*/ 90227 w 385125"/>
              <a:gd name="connsiteY151" fmla="*/ 288504 h 407359"/>
              <a:gd name="connsiteX152" fmla="*/ 83192 w 385125"/>
              <a:gd name="connsiteY152" fmla="*/ 270956 h 407359"/>
              <a:gd name="connsiteX153" fmla="*/ 75455 w 385125"/>
              <a:gd name="connsiteY153" fmla="*/ 266394 h 407359"/>
              <a:gd name="connsiteX154" fmla="*/ 35122 w 385125"/>
              <a:gd name="connsiteY154" fmla="*/ 294960 h 407359"/>
              <a:gd name="connsiteX155" fmla="*/ 30177 w 385125"/>
              <a:gd name="connsiteY155" fmla="*/ 294107 h 407359"/>
              <a:gd name="connsiteX156" fmla="*/ 18152 w 385125"/>
              <a:gd name="connsiteY156" fmla="*/ 277111 h 407359"/>
              <a:gd name="connsiteX157" fmla="*/ 21407 w 385125"/>
              <a:gd name="connsiteY157" fmla="*/ 258176 h 407359"/>
              <a:gd name="connsiteX158" fmla="*/ 55390 w 385125"/>
              <a:gd name="connsiteY158" fmla="*/ 234127 h 407359"/>
              <a:gd name="connsiteX159" fmla="*/ 58210 w 385125"/>
              <a:gd name="connsiteY159" fmla="*/ 233576 h 407359"/>
              <a:gd name="connsiteX160" fmla="*/ 58210 w 385125"/>
              <a:gd name="connsiteY160" fmla="*/ 233576 h 407359"/>
              <a:gd name="connsiteX161" fmla="*/ 76815 w 385125"/>
              <a:gd name="connsiteY161" fmla="*/ 237782 h 407359"/>
              <a:gd name="connsiteX162" fmla="*/ 79964 w 385125"/>
              <a:gd name="connsiteY162" fmla="*/ 235719 h 407359"/>
              <a:gd name="connsiteX163" fmla="*/ 65867 w 385125"/>
              <a:gd name="connsiteY163" fmla="*/ 188378 h 407359"/>
              <a:gd name="connsiteX164" fmla="*/ 68259 w 385125"/>
              <a:gd name="connsiteY164" fmla="*/ 183940 h 407359"/>
              <a:gd name="connsiteX165" fmla="*/ 88733 w 385125"/>
              <a:gd name="connsiteY165" fmla="*/ 177866 h 407359"/>
              <a:gd name="connsiteX166" fmla="*/ 105017 w 385125"/>
              <a:gd name="connsiteY166" fmla="*/ 186812 h 407359"/>
              <a:gd name="connsiteX167" fmla="*/ 116988 w 385125"/>
              <a:gd name="connsiteY167" fmla="*/ 227048 h 407359"/>
              <a:gd name="connsiteX168" fmla="*/ 116508 w 385125"/>
              <a:gd name="connsiteY168" fmla="*/ 230072 h 407359"/>
              <a:gd name="connsiteX169" fmla="*/ 106672 w 385125"/>
              <a:gd name="connsiteY169" fmla="*/ 246178 h 407359"/>
              <a:gd name="connsiteX170" fmla="*/ 105106 w 385125"/>
              <a:gd name="connsiteY170" fmla="*/ 262490 h 407359"/>
              <a:gd name="connsiteX171" fmla="*/ 91116 w 385125"/>
              <a:gd name="connsiteY171" fmla="*/ 271614 h 407359"/>
              <a:gd name="connsiteX172" fmla="*/ 96284 w 385125"/>
              <a:gd name="connsiteY172" fmla="*/ 284546 h 407359"/>
              <a:gd name="connsiteX173" fmla="*/ 134225 w 385125"/>
              <a:gd name="connsiteY173" fmla="*/ 298464 h 407359"/>
              <a:gd name="connsiteX174" fmla="*/ 142087 w 385125"/>
              <a:gd name="connsiteY174" fmla="*/ 294836 h 407359"/>
              <a:gd name="connsiteX175" fmla="*/ 148161 w 385125"/>
              <a:gd name="connsiteY175" fmla="*/ 278294 h 407359"/>
              <a:gd name="connsiteX176" fmla="*/ 105106 w 385125"/>
              <a:gd name="connsiteY176" fmla="*/ 262490 h 407359"/>
              <a:gd name="connsiteX177" fmla="*/ 71372 w 385125"/>
              <a:gd name="connsiteY177" fmla="*/ 260622 h 407359"/>
              <a:gd name="connsiteX178" fmla="*/ 71773 w 385125"/>
              <a:gd name="connsiteY178" fmla="*/ 243910 h 407359"/>
              <a:gd name="connsiteX179" fmla="*/ 58183 w 385125"/>
              <a:gd name="connsiteY179" fmla="*/ 240833 h 407359"/>
              <a:gd name="connsiteX180" fmla="*/ 25214 w 385125"/>
              <a:gd name="connsiteY180" fmla="*/ 264179 h 407359"/>
              <a:gd name="connsiteX181" fmla="*/ 23729 w 385125"/>
              <a:gd name="connsiteY181" fmla="*/ 272726 h 407359"/>
              <a:gd name="connsiteX182" fmla="*/ 33912 w 385125"/>
              <a:gd name="connsiteY182" fmla="*/ 287125 h 407359"/>
              <a:gd name="connsiteX183" fmla="*/ 71372 w 385125"/>
              <a:gd name="connsiteY183" fmla="*/ 260622 h 407359"/>
              <a:gd name="connsiteX184" fmla="*/ 97191 w 385125"/>
              <a:gd name="connsiteY184" fmla="*/ 244213 h 407359"/>
              <a:gd name="connsiteX185" fmla="*/ 76744 w 385125"/>
              <a:gd name="connsiteY185" fmla="*/ 252679 h 407359"/>
              <a:gd name="connsiteX186" fmla="*/ 97191 w 385125"/>
              <a:gd name="connsiteY186" fmla="*/ 261146 h 407359"/>
              <a:gd name="connsiteX187" fmla="*/ 97191 w 385125"/>
              <a:gd name="connsiteY187" fmla="*/ 244213 h 407359"/>
              <a:gd name="connsiteX188" fmla="*/ 97191 w 385125"/>
              <a:gd name="connsiteY188" fmla="*/ 244213 h 407359"/>
              <a:gd name="connsiteX189" fmla="*/ 110194 w 385125"/>
              <a:gd name="connsiteY189" fmla="*/ 362597 h 407359"/>
              <a:gd name="connsiteX190" fmla="*/ 57178 w 385125"/>
              <a:gd name="connsiteY190" fmla="*/ 362597 h 407359"/>
              <a:gd name="connsiteX191" fmla="*/ 57178 w 385125"/>
              <a:gd name="connsiteY191" fmla="*/ 392400 h 407359"/>
              <a:gd name="connsiteX192" fmla="*/ 65022 w 385125"/>
              <a:gd name="connsiteY192" fmla="*/ 400245 h 407359"/>
              <a:gd name="connsiteX193" fmla="*/ 102358 w 385125"/>
              <a:gd name="connsiteY193" fmla="*/ 400245 h 407359"/>
              <a:gd name="connsiteX194" fmla="*/ 110202 w 385125"/>
              <a:gd name="connsiteY194" fmla="*/ 392400 h 407359"/>
              <a:gd name="connsiteX195" fmla="*/ 110202 w 385125"/>
              <a:gd name="connsiteY195" fmla="*/ 362597 h 407359"/>
              <a:gd name="connsiteX196" fmla="*/ 164677 w 385125"/>
              <a:gd name="connsiteY196" fmla="*/ 127812 h 407359"/>
              <a:gd name="connsiteX197" fmla="*/ 36509 w 385125"/>
              <a:gd name="connsiteY197" fmla="*/ 127812 h 407359"/>
              <a:gd name="connsiteX198" fmla="*/ 7142 w 385125"/>
              <a:gd name="connsiteY198" fmla="*/ 157206 h 407359"/>
              <a:gd name="connsiteX199" fmla="*/ 7142 w 385125"/>
              <a:gd name="connsiteY199" fmla="*/ 326088 h 407359"/>
              <a:gd name="connsiteX200" fmla="*/ 36509 w 385125"/>
              <a:gd name="connsiteY200" fmla="*/ 355456 h 407359"/>
              <a:gd name="connsiteX201" fmla="*/ 164677 w 385125"/>
              <a:gd name="connsiteY201" fmla="*/ 355456 h 407359"/>
              <a:gd name="connsiteX202" fmla="*/ 164677 w 385125"/>
              <a:gd name="connsiteY202" fmla="*/ 127812 h 40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85125" h="407359">
                <a:moveTo>
                  <a:pt x="210310" y="23666"/>
                </a:moveTo>
                <a:cubicBezTo>
                  <a:pt x="213112" y="19913"/>
                  <a:pt x="215424" y="19157"/>
                  <a:pt x="217568" y="20740"/>
                </a:cubicBezTo>
                <a:cubicBezTo>
                  <a:pt x="219987" y="22501"/>
                  <a:pt x="219008" y="26387"/>
                  <a:pt x="217665" y="31555"/>
                </a:cubicBezTo>
                <a:cubicBezTo>
                  <a:pt x="216732" y="35183"/>
                  <a:pt x="215549" y="39719"/>
                  <a:pt x="215069" y="43757"/>
                </a:cubicBezTo>
                <a:cubicBezTo>
                  <a:pt x="214339" y="49609"/>
                  <a:pt x="216305" y="53389"/>
                  <a:pt x="218199" y="57071"/>
                </a:cubicBezTo>
                <a:cubicBezTo>
                  <a:pt x="222815" y="65991"/>
                  <a:pt x="227146" y="74369"/>
                  <a:pt x="207785" y="100152"/>
                </a:cubicBezTo>
                <a:cubicBezTo>
                  <a:pt x="205846" y="102776"/>
                  <a:pt x="201683" y="101539"/>
                  <a:pt x="201434" y="98311"/>
                </a:cubicBezTo>
                <a:lnTo>
                  <a:pt x="201408" y="98338"/>
                </a:lnTo>
                <a:cubicBezTo>
                  <a:pt x="200420" y="86563"/>
                  <a:pt x="202315" y="80719"/>
                  <a:pt x="203702" y="76406"/>
                </a:cubicBezTo>
                <a:cubicBezTo>
                  <a:pt x="204583" y="73738"/>
                  <a:pt x="205161" y="71870"/>
                  <a:pt x="204129" y="69166"/>
                </a:cubicBezTo>
                <a:cubicBezTo>
                  <a:pt x="197067" y="58876"/>
                  <a:pt x="195458" y="51112"/>
                  <a:pt x="197272" y="43881"/>
                </a:cubicBezTo>
                <a:cubicBezTo>
                  <a:pt x="199042" y="36855"/>
                  <a:pt x="204005" y="30879"/>
                  <a:pt x="210310" y="23666"/>
                </a:cubicBezTo>
                <a:lnTo>
                  <a:pt x="210310" y="23666"/>
                </a:lnTo>
                <a:close/>
                <a:moveTo>
                  <a:pt x="208016" y="42903"/>
                </a:moveTo>
                <a:cubicBezTo>
                  <a:pt x="208265" y="40689"/>
                  <a:pt x="208745" y="38340"/>
                  <a:pt x="209279" y="36019"/>
                </a:cubicBezTo>
                <a:cubicBezTo>
                  <a:pt x="206779" y="39319"/>
                  <a:pt x="204965" y="42423"/>
                  <a:pt x="204165" y="45598"/>
                </a:cubicBezTo>
                <a:cubicBezTo>
                  <a:pt x="202858" y="50863"/>
                  <a:pt x="204289" y="56893"/>
                  <a:pt x="210115" y="65315"/>
                </a:cubicBezTo>
                <a:cubicBezTo>
                  <a:pt x="210293" y="65565"/>
                  <a:pt x="210444" y="65849"/>
                  <a:pt x="210568" y="66125"/>
                </a:cubicBezTo>
                <a:cubicBezTo>
                  <a:pt x="214001" y="74316"/>
                  <a:pt x="209786" y="77117"/>
                  <a:pt x="208603" y="86518"/>
                </a:cubicBezTo>
                <a:cubicBezTo>
                  <a:pt x="223971" y="61509"/>
                  <a:pt x="205543" y="62825"/>
                  <a:pt x="208016" y="42903"/>
                </a:cubicBezTo>
                <a:lnTo>
                  <a:pt x="208016" y="42903"/>
                </a:lnTo>
                <a:close/>
                <a:moveTo>
                  <a:pt x="307901" y="23666"/>
                </a:moveTo>
                <a:cubicBezTo>
                  <a:pt x="310703" y="19913"/>
                  <a:pt x="313015" y="19157"/>
                  <a:pt x="315159" y="20740"/>
                </a:cubicBezTo>
                <a:cubicBezTo>
                  <a:pt x="317578" y="22501"/>
                  <a:pt x="316573" y="26387"/>
                  <a:pt x="315239" y="31555"/>
                </a:cubicBezTo>
                <a:cubicBezTo>
                  <a:pt x="314305" y="35183"/>
                  <a:pt x="313149" y="39719"/>
                  <a:pt x="312642" y="43757"/>
                </a:cubicBezTo>
                <a:cubicBezTo>
                  <a:pt x="311912" y="49609"/>
                  <a:pt x="313878" y="53389"/>
                  <a:pt x="315790" y="57071"/>
                </a:cubicBezTo>
                <a:cubicBezTo>
                  <a:pt x="320406" y="65991"/>
                  <a:pt x="324710" y="74369"/>
                  <a:pt x="305376" y="100152"/>
                </a:cubicBezTo>
                <a:cubicBezTo>
                  <a:pt x="303410" y="102776"/>
                  <a:pt x="299274" y="101539"/>
                  <a:pt x="298999" y="98311"/>
                </a:cubicBezTo>
                <a:lnTo>
                  <a:pt x="298999" y="98338"/>
                </a:lnTo>
                <a:cubicBezTo>
                  <a:pt x="298011" y="86563"/>
                  <a:pt x="299906" y="80719"/>
                  <a:pt x="301293" y="76406"/>
                </a:cubicBezTo>
                <a:cubicBezTo>
                  <a:pt x="302147" y="73738"/>
                  <a:pt x="302752" y="71870"/>
                  <a:pt x="301720" y="69166"/>
                </a:cubicBezTo>
                <a:cubicBezTo>
                  <a:pt x="294658" y="58876"/>
                  <a:pt x="293022" y="51112"/>
                  <a:pt x="294863" y="43881"/>
                </a:cubicBezTo>
                <a:cubicBezTo>
                  <a:pt x="296633" y="36855"/>
                  <a:pt x="301569" y="30879"/>
                  <a:pt x="307901" y="23666"/>
                </a:cubicBezTo>
                <a:lnTo>
                  <a:pt x="307901" y="23666"/>
                </a:lnTo>
                <a:close/>
                <a:moveTo>
                  <a:pt x="305580" y="42903"/>
                </a:moveTo>
                <a:cubicBezTo>
                  <a:pt x="305856" y="40689"/>
                  <a:pt x="306309" y="38340"/>
                  <a:pt x="306843" y="36019"/>
                </a:cubicBezTo>
                <a:cubicBezTo>
                  <a:pt x="304370" y="39319"/>
                  <a:pt x="302556" y="42423"/>
                  <a:pt x="301747" y="45598"/>
                </a:cubicBezTo>
                <a:cubicBezTo>
                  <a:pt x="300413" y="50863"/>
                  <a:pt x="301845" y="56893"/>
                  <a:pt x="307670" y="65315"/>
                </a:cubicBezTo>
                <a:cubicBezTo>
                  <a:pt x="307875" y="65565"/>
                  <a:pt x="308026" y="65849"/>
                  <a:pt x="308150" y="66125"/>
                </a:cubicBezTo>
                <a:cubicBezTo>
                  <a:pt x="311557" y="74316"/>
                  <a:pt x="307341" y="77117"/>
                  <a:pt x="306158" y="86518"/>
                </a:cubicBezTo>
                <a:cubicBezTo>
                  <a:pt x="321562" y="61509"/>
                  <a:pt x="303107" y="62825"/>
                  <a:pt x="305580" y="42903"/>
                </a:cubicBezTo>
                <a:lnTo>
                  <a:pt x="305580" y="42903"/>
                </a:lnTo>
                <a:close/>
                <a:moveTo>
                  <a:pt x="260124" y="4304"/>
                </a:moveTo>
                <a:cubicBezTo>
                  <a:pt x="263272" y="44"/>
                  <a:pt x="265799" y="-863"/>
                  <a:pt x="268013" y="747"/>
                </a:cubicBezTo>
                <a:cubicBezTo>
                  <a:pt x="270556" y="2641"/>
                  <a:pt x="269374" y="7275"/>
                  <a:pt x="267764" y="13474"/>
                </a:cubicBezTo>
                <a:cubicBezTo>
                  <a:pt x="266581" y="18134"/>
                  <a:pt x="265096" y="23915"/>
                  <a:pt x="264438" y="29082"/>
                </a:cubicBezTo>
                <a:cubicBezTo>
                  <a:pt x="263504" y="36775"/>
                  <a:pt x="266047" y="41711"/>
                  <a:pt x="268547" y="46532"/>
                </a:cubicBezTo>
                <a:cubicBezTo>
                  <a:pt x="274248" y="57578"/>
                  <a:pt x="279610" y="67939"/>
                  <a:pt x="255410" y="100152"/>
                </a:cubicBezTo>
                <a:cubicBezTo>
                  <a:pt x="253471" y="102776"/>
                  <a:pt x="249309" y="101539"/>
                  <a:pt x="249060" y="98311"/>
                </a:cubicBezTo>
                <a:lnTo>
                  <a:pt x="249034" y="98338"/>
                </a:lnTo>
                <a:cubicBezTo>
                  <a:pt x="247797" y="83592"/>
                  <a:pt x="250172" y="76281"/>
                  <a:pt x="251906" y="70883"/>
                </a:cubicBezTo>
                <a:cubicBezTo>
                  <a:pt x="253062" y="67281"/>
                  <a:pt x="253872" y="64782"/>
                  <a:pt x="252387" y="60975"/>
                </a:cubicBezTo>
                <a:cubicBezTo>
                  <a:pt x="243564" y="48141"/>
                  <a:pt x="241518" y="38509"/>
                  <a:pt x="243769" y="29589"/>
                </a:cubicBezTo>
                <a:cubicBezTo>
                  <a:pt x="245957" y="20847"/>
                  <a:pt x="252182" y="13385"/>
                  <a:pt x="260124" y="4304"/>
                </a:cubicBezTo>
                <a:lnTo>
                  <a:pt x="260124" y="4304"/>
                </a:lnTo>
                <a:close/>
                <a:moveTo>
                  <a:pt x="257376" y="28211"/>
                </a:moveTo>
                <a:cubicBezTo>
                  <a:pt x="257910" y="24075"/>
                  <a:pt x="258941" y="19513"/>
                  <a:pt x="259973" y="15404"/>
                </a:cubicBezTo>
                <a:cubicBezTo>
                  <a:pt x="255384" y="20998"/>
                  <a:pt x="251978" y="26041"/>
                  <a:pt x="250644" y="31315"/>
                </a:cubicBezTo>
                <a:cubicBezTo>
                  <a:pt x="248900" y="38270"/>
                  <a:pt x="250768" y="46167"/>
                  <a:pt x="258337" y="57133"/>
                </a:cubicBezTo>
                <a:cubicBezTo>
                  <a:pt x="258541" y="57382"/>
                  <a:pt x="258692" y="57667"/>
                  <a:pt x="258817" y="57942"/>
                </a:cubicBezTo>
                <a:cubicBezTo>
                  <a:pt x="263353" y="68837"/>
                  <a:pt x="256727" y="71710"/>
                  <a:pt x="255891" y="87238"/>
                </a:cubicBezTo>
                <a:cubicBezTo>
                  <a:pt x="279415" y="51601"/>
                  <a:pt x="254228" y="53842"/>
                  <a:pt x="257376" y="28211"/>
                </a:cubicBezTo>
                <a:lnTo>
                  <a:pt x="257376" y="28211"/>
                </a:lnTo>
                <a:close/>
                <a:moveTo>
                  <a:pt x="212347" y="291883"/>
                </a:moveTo>
                <a:lnTo>
                  <a:pt x="337446" y="291883"/>
                </a:lnTo>
                <a:cubicBezTo>
                  <a:pt x="343645" y="291883"/>
                  <a:pt x="348741" y="296979"/>
                  <a:pt x="348741" y="303178"/>
                </a:cubicBezTo>
                <a:lnTo>
                  <a:pt x="348741" y="319516"/>
                </a:lnTo>
                <a:cubicBezTo>
                  <a:pt x="348741" y="325742"/>
                  <a:pt x="343645" y="330811"/>
                  <a:pt x="337446" y="330811"/>
                </a:cubicBezTo>
                <a:lnTo>
                  <a:pt x="212347" y="330811"/>
                </a:lnTo>
                <a:cubicBezTo>
                  <a:pt x="206121" y="330811"/>
                  <a:pt x="201052" y="325742"/>
                  <a:pt x="201052" y="319516"/>
                </a:cubicBezTo>
                <a:lnTo>
                  <a:pt x="201052" y="303178"/>
                </a:lnTo>
                <a:cubicBezTo>
                  <a:pt x="201052" y="296979"/>
                  <a:pt x="206121" y="291883"/>
                  <a:pt x="212347" y="291883"/>
                </a:cubicBezTo>
                <a:lnTo>
                  <a:pt x="212347" y="291883"/>
                </a:lnTo>
                <a:close/>
                <a:moveTo>
                  <a:pt x="337446" y="298998"/>
                </a:moveTo>
                <a:lnTo>
                  <a:pt x="212347" y="298998"/>
                </a:lnTo>
                <a:cubicBezTo>
                  <a:pt x="210052" y="298998"/>
                  <a:pt x="208158" y="300892"/>
                  <a:pt x="208158" y="303187"/>
                </a:cubicBezTo>
                <a:lnTo>
                  <a:pt x="208158" y="319525"/>
                </a:lnTo>
                <a:cubicBezTo>
                  <a:pt x="208158" y="321820"/>
                  <a:pt x="210052" y="323714"/>
                  <a:pt x="212347" y="323714"/>
                </a:cubicBezTo>
                <a:lnTo>
                  <a:pt x="337446" y="323714"/>
                </a:lnTo>
                <a:cubicBezTo>
                  <a:pt x="339741" y="323714"/>
                  <a:pt x="341635" y="321820"/>
                  <a:pt x="341635" y="319525"/>
                </a:cubicBezTo>
                <a:lnTo>
                  <a:pt x="341635" y="303187"/>
                </a:lnTo>
                <a:cubicBezTo>
                  <a:pt x="341626" y="300884"/>
                  <a:pt x="339741" y="298998"/>
                  <a:pt x="337446" y="298998"/>
                </a:cubicBezTo>
                <a:lnTo>
                  <a:pt x="337446" y="298998"/>
                </a:lnTo>
                <a:close/>
                <a:moveTo>
                  <a:pt x="204609" y="263850"/>
                </a:moveTo>
                <a:cubicBezTo>
                  <a:pt x="199922" y="263850"/>
                  <a:pt x="199922" y="256744"/>
                  <a:pt x="204609" y="256744"/>
                </a:cubicBezTo>
                <a:lnTo>
                  <a:pt x="345184" y="256744"/>
                </a:lnTo>
                <a:cubicBezTo>
                  <a:pt x="349844" y="256744"/>
                  <a:pt x="349844" y="263850"/>
                  <a:pt x="345184" y="263850"/>
                </a:cubicBezTo>
                <a:lnTo>
                  <a:pt x="204609" y="263850"/>
                </a:lnTo>
                <a:close/>
                <a:moveTo>
                  <a:pt x="204609" y="217487"/>
                </a:moveTo>
                <a:cubicBezTo>
                  <a:pt x="199922" y="217487"/>
                  <a:pt x="199922" y="210354"/>
                  <a:pt x="204609" y="210354"/>
                </a:cubicBezTo>
                <a:lnTo>
                  <a:pt x="345184" y="210354"/>
                </a:lnTo>
                <a:cubicBezTo>
                  <a:pt x="349844" y="210354"/>
                  <a:pt x="349844" y="217487"/>
                  <a:pt x="345184" y="217487"/>
                </a:cubicBezTo>
                <a:lnTo>
                  <a:pt x="204609" y="217487"/>
                </a:lnTo>
                <a:close/>
                <a:moveTo>
                  <a:pt x="204609" y="171097"/>
                </a:moveTo>
                <a:cubicBezTo>
                  <a:pt x="199922" y="171097"/>
                  <a:pt x="199922" y="163991"/>
                  <a:pt x="204609" y="163991"/>
                </a:cubicBezTo>
                <a:lnTo>
                  <a:pt x="345184" y="163991"/>
                </a:lnTo>
                <a:cubicBezTo>
                  <a:pt x="349844" y="163991"/>
                  <a:pt x="349844" y="171097"/>
                  <a:pt x="345184" y="171097"/>
                </a:cubicBezTo>
                <a:lnTo>
                  <a:pt x="204609" y="171097"/>
                </a:lnTo>
                <a:close/>
                <a:moveTo>
                  <a:pt x="338878" y="127812"/>
                </a:moveTo>
                <a:lnTo>
                  <a:pt x="171783" y="127812"/>
                </a:lnTo>
                <a:lnTo>
                  <a:pt x="171783" y="355465"/>
                </a:lnTo>
                <a:cubicBezTo>
                  <a:pt x="227502" y="355465"/>
                  <a:pt x="283186" y="355465"/>
                  <a:pt x="338878" y="355465"/>
                </a:cubicBezTo>
                <a:cubicBezTo>
                  <a:pt x="360383" y="355465"/>
                  <a:pt x="377984" y="337864"/>
                  <a:pt x="377984" y="316359"/>
                </a:cubicBezTo>
                <a:lnTo>
                  <a:pt x="377984" y="166908"/>
                </a:lnTo>
                <a:cubicBezTo>
                  <a:pt x="377984" y="145439"/>
                  <a:pt x="360383" y="127812"/>
                  <a:pt x="338878" y="127812"/>
                </a:cubicBezTo>
                <a:lnTo>
                  <a:pt x="338878" y="127812"/>
                </a:lnTo>
                <a:close/>
                <a:moveTo>
                  <a:pt x="168234" y="120706"/>
                </a:moveTo>
                <a:lnTo>
                  <a:pt x="338887" y="120706"/>
                </a:lnTo>
                <a:cubicBezTo>
                  <a:pt x="364323" y="120706"/>
                  <a:pt x="385126" y="141508"/>
                  <a:pt x="385126" y="166917"/>
                </a:cubicBezTo>
                <a:lnTo>
                  <a:pt x="385126" y="316368"/>
                </a:lnTo>
                <a:cubicBezTo>
                  <a:pt x="385126" y="341804"/>
                  <a:pt x="364323" y="362606"/>
                  <a:pt x="338887" y="362606"/>
                </a:cubicBezTo>
                <a:lnTo>
                  <a:pt x="335054" y="362606"/>
                </a:lnTo>
                <a:lnTo>
                  <a:pt x="335054" y="392409"/>
                </a:lnTo>
                <a:cubicBezTo>
                  <a:pt x="335054" y="400654"/>
                  <a:pt x="328348" y="407360"/>
                  <a:pt x="320104" y="407360"/>
                </a:cubicBezTo>
                <a:lnTo>
                  <a:pt x="282768" y="407360"/>
                </a:lnTo>
                <a:cubicBezTo>
                  <a:pt x="274523" y="407360"/>
                  <a:pt x="267817" y="400654"/>
                  <a:pt x="267817" y="392409"/>
                </a:cubicBezTo>
                <a:lnTo>
                  <a:pt x="267817" y="362606"/>
                </a:lnTo>
                <a:cubicBezTo>
                  <a:pt x="217648" y="362606"/>
                  <a:pt x="167478" y="362606"/>
                  <a:pt x="117309" y="362606"/>
                </a:cubicBezTo>
                <a:lnTo>
                  <a:pt x="117309" y="392409"/>
                </a:lnTo>
                <a:cubicBezTo>
                  <a:pt x="117309" y="400654"/>
                  <a:pt x="110603" y="407360"/>
                  <a:pt x="102358" y="407360"/>
                </a:cubicBezTo>
                <a:lnTo>
                  <a:pt x="65022" y="407360"/>
                </a:lnTo>
                <a:cubicBezTo>
                  <a:pt x="56778" y="407360"/>
                  <a:pt x="50072" y="400654"/>
                  <a:pt x="50072" y="392409"/>
                </a:cubicBezTo>
                <a:lnTo>
                  <a:pt x="50072" y="362606"/>
                </a:lnTo>
                <a:lnTo>
                  <a:pt x="36509" y="362606"/>
                </a:lnTo>
                <a:cubicBezTo>
                  <a:pt x="16418" y="362606"/>
                  <a:pt x="0" y="346197"/>
                  <a:pt x="0" y="326098"/>
                </a:cubicBezTo>
                <a:lnTo>
                  <a:pt x="0" y="157214"/>
                </a:lnTo>
                <a:cubicBezTo>
                  <a:pt x="0" y="137123"/>
                  <a:pt x="16409" y="120706"/>
                  <a:pt x="36509" y="120706"/>
                </a:cubicBezTo>
                <a:lnTo>
                  <a:pt x="168234" y="120706"/>
                </a:lnTo>
                <a:close/>
                <a:moveTo>
                  <a:pt x="327939" y="362597"/>
                </a:moveTo>
                <a:lnTo>
                  <a:pt x="274923" y="362597"/>
                </a:lnTo>
                <a:lnTo>
                  <a:pt x="274923" y="392400"/>
                </a:lnTo>
                <a:cubicBezTo>
                  <a:pt x="274923" y="396714"/>
                  <a:pt x="278454" y="400245"/>
                  <a:pt x="282768" y="400245"/>
                </a:cubicBezTo>
                <a:lnTo>
                  <a:pt x="320104" y="400245"/>
                </a:lnTo>
                <a:cubicBezTo>
                  <a:pt x="324417" y="400245"/>
                  <a:pt x="327948" y="396714"/>
                  <a:pt x="327948" y="392400"/>
                </a:cubicBezTo>
                <a:lnTo>
                  <a:pt x="327948" y="362597"/>
                </a:lnTo>
                <a:close/>
                <a:moveTo>
                  <a:pt x="88715" y="233594"/>
                </a:moveTo>
                <a:cubicBezTo>
                  <a:pt x="94114" y="233594"/>
                  <a:pt x="98996" y="235835"/>
                  <a:pt x="102482" y="239446"/>
                </a:cubicBezTo>
                <a:lnTo>
                  <a:pt x="109740" y="227572"/>
                </a:lnTo>
                <a:lnTo>
                  <a:pt x="98223" y="188849"/>
                </a:lnTo>
                <a:cubicBezTo>
                  <a:pt x="97262" y="185621"/>
                  <a:pt x="93838" y="183780"/>
                  <a:pt x="90707" y="184660"/>
                </a:cubicBezTo>
                <a:lnTo>
                  <a:pt x="73694" y="189730"/>
                </a:lnTo>
                <a:lnTo>
                  <a:pt x="86776" y="233700"/>
                </a:lnTo>
                <a:cubicBezTo>
                  <a:pt x="87434" y="233620"/>
                  <a:pt x="88066" y="233594"/>
                  <a:pt x="88715" y="233594"/>
                </a:cubicBezTo>
                <a:lnTo>
                  <a:pt x="88715" y="233594"/>
                </a:lnTo>
                <a:close/>
                <a:moveTo>
                  <a:pt x="106672" y="246178"/>
                </a:moveTo>
                <a:cubicBezTo>
                  <a:pt x="107784" y="249229"/>
                  <a:pt x="108112" y="252555"/>
                  <a:pt x="107552" y="255810"/>
                </a:cubicBezTo>
                <a:lnTo>
                  <a:pt x="153942" y="272851"/>
                </a:lnTo>
                <a:cubicBezTo>
                  <a:pt x="155783" y="273509"/>
                  <a:pt x="156743" y="275545"/>
                  <a:pt x="156059" y="277387"/>
                </a:cubicBezTo>
                <a:lnTo>
                  <a:pt x="148846" y="297077"/>
                </a:lnTo>
                <a:cubicBezTo>
                  <a:pt x="146524" y="304032"/>
                  <a:pt x="138387" y="307794"/>
                  <a:pt x="131574" y="305073"/>
                </a:cubicBezTo>
                <a:lnTo>
                  <a:pt x="92371" y="290674"/>
                </a:lnTo>
                <a:cubicBezTo>
                  <a:pt x="91312" y="290291"/>
                  <a:pt x="90583" y="289464"/>
                  <a:pt x="90227" y="288504"/>
                </a:cubicBezTo>
                <a:lnTo>
                  <a:pt x="83192" y="270956"/>
                </a:lnTo>
                <a:cubicBezTo>
                  <a:pt x="80266" y="270076"/>
                  <a:pt x="77625" y="268484"/>
                  <a:pt x="75455" y="266394"/>
                </a:cubicBezTo>
                <a:lnTo>
                  <a:pt x="35122" y="294960"/>
                </a:lnTo>
                <a:cubicBezTo>
                  <a:pt x="33530" y="296072"/>
                  <a:pt x="31315" y="295690"/>
                  <a:pt x="30177" y="294107"/>
                </a:cubicBezTo>
                <a:lnTo>
                  <a:pt x="18152" y="277111"/>
                </a:lnTo>
                <a:cubicBezTo>
                  <a:pt x="13590" y="271312"/>
                  <a:pt x="15173" y="262134"/>
                  <a:pt x="21407" y="258176"/>
                </a:cubicBezTo>
                <a:lnTo>
                  <a:pt x="55390" y="234127"/>
                </a:lnTo>
                <a:cubicBezTo>
                  <a:pt x="56244" y="233549"/>
                  <a:pt x="57258" y="233371"/>
                  <a:pt x="58210" y="233576"/>
                </a:cubicBezTo>
                <a:lnTo>
                  <a:pt x="58210" y="233576"/>
                </a:lnTo>
                <a:lnTo>
                  <a:pt x="76815" y="237782"/>
                </a:lnTo>
                <a:cubicBezTo>
                  <a:pt x="77802" y="237000"/>
                  <a:pt x="78861" y="236297"/>
                  <a:pt x="79964" y="235719"/>
                </a:cubicBezTo>
                <a:lnTo>
                  <a:pt x="65867" y="188378"/>
                </a:lnTo>
                <a:cubicBezTo>
                  <a:pt x="65316" y="186484"/>
                  <a:pt x="66374" y="184491"/>
                  <a:pt x="68259" y="183940"/>
                </a:cubicBezTo>
                <a:lnTo>
                  <a:pt x="88733" y="177866"/>
                </a:lnTo>
                <a:cubicBezTo>
                  <a:pt x="95768" y="175927"/>
                  <a:pt x="102981" y="179929"/>
                  <a:pt x="105017" y="186812"/>
                </a:cubicBezTo>
                <a:lnTo>
                  <a:pt x="116988" y="227048"/>
                </a:lnTo>
                <a:cubicBezTo>
                  <a:pt x="117291" y="228106"/>
                  <a:pt x="117086" y="229218"/>
                  <a:pt x="116508" y="230072"/>
                </a:cubicBezTo>
                <a:lnTo>
                  <a:pt x="106672" y="246178"/>
                </a:lnTo>
                <a:close/>
                <a:moveTo>
                  <a:pt x="105106" y="262490"/>
                </a:moveTo>
                <a:cubicBezTo>
                  <a:pt x="102136" y="267452"/>
                  <a:pt x="97013" y="270885"/>
                  <a:pt x="91116" y="271614"/>
                </a:cubicBezTo>
                <a:lnTo>
                  <a:pt x="96284" y="284546"/>
                </a:lnTo>
                <a:lnTo>
                  <a:pt x="134225" y="298464"/>
                </a:lnTo>
                <a:cubicBezTo>
                  <a:pt x="137373" y="299621"/>
                  <a:pt x="140930" y="297984"/>
                  <a:pt x="142087" y="294836"/>
                </a:cubicBezTo>
                <a:lnTo>
                  <a:pt x="148161" y="278294"/>
                </a:lnTo>
                <a:lnTo>
                  <a:pt x="105106" y="262490"/>
                </a:lnTo>
                <a:close/>
                <a:moveTo>
                  <a:pt x="71372" y="260622"/>
                </a:moveTo>
                <a:cubicBezTo>
                  <a:pt x="68926" y="255303"/>
                  <a:pt x="69078" y="249104"/>
                  <a:pt x="71773" y="243910"/>
                </a:cubicBezTo>
                <a:lnTo>
                  <a:pt x="58183" y="240833"/>
                </a:lnTo>
                <a:lnTo>
                  <a:pt x="25214" y="264179"/>
                </a:lnTo>
                <a:cubicBezTo>
                  <a:pt x="22466" y="266091"/>
                  <a:pt x="21807" y="270004"/>
                  <a:pt x="23729" y="272726"/>
                </a:cubicBezTo>
                <a:lnTo>
                  <a:pt x="33912" y="287125"/>
                </a:lnTo>
                <a:lnTo>
                  <a:pt x="71372" y="260622"/>
                </a:lnTo>
                <a:close/>
                <a:moveTo>
                  <a:pt x="97191" y="244213"/>
                </a:moveTo>
                <a:cubicBezTo>
                  <a:pt x="89676" y="236698"/>
                  <a:pt x="76744" y="242043"/>
                  <a:pt x="76744" y="252679"/>
                </a:cubicBezTo>
                <a:cubicBezTo>
                  <a:pt x="76744" y="263316"/>
                  <a:pt x="89676" y="268662"/>
                  <a:pt x="97191" y="261146"/>
                </a:cubicBezTo>
                <a:cubicBezTo>
                  <a:pt x="101878" y="256459"/>
                  <a:pt x="101878" y="248900"/>
                  <a:pt x="97191" y="244213"/>
                </a:cubicBezTo>
                <a:lnTo>
                  <a:pt x="97191" y="244213"/>
                </a:lnTo>
                <a:close/>
                <a:moveTo>
                  <a:pt x="110194" y="362597"/>
                </a:moveTo>
                <a:lnTo>
                  <a:pt x="57178" y="362597"/>
                </a:lnTo>
                <a:lnTo>
                  <a:pt x="57178" y="392400"/>
                </a:lnTo>
                <a:cubicBezTo>
                  <a:pt x="57178" y="396714"/>
                  <a:pt x="60709" y="400245"/>
                  <a:pt x="65022" y="400245"/>
                </a:cubicBezTo>
                <a:lnTo>
                  <a:pt x="102358" y="400245"/>
                </a:lnTo>
                <a:cubicBezTo>
                  <a:pt x="106672" y="400245"/>
                  <a:pt x="110202" y="396714"/>
                  <a:pt x="110202" y="392400"/>
                </a:cubicBezTo>
                <a:lnTo>
                  <a:pt x="110202" y="362597"/>
                </a:lnTo>
                <a:close/>
                <a:moveTo>
                  <a:pt x="164677" y="127812"/>
                </a:moveTo>
                <a:lnTo>
                  <a:pt x="36509" y="127812"/>
                </a:lnTo>
                <a:cubicBezTo>
                  <a:pt x="20349" y="127812"/>
                  <a:pt x="7142" y="141045"/>
                  <a:pt x="7142" y="157206"/>
                </a:cubicBezTo>
                <a:lnTo>
                  <a:pt x="7142" y="326088"/>
                </a:lnTo>
                <a:cubicBezTo>
                  <a:pt x="7142" y="342248"/>
                  <a:pt x="20349" y="355456"/>
                  <a:pt x="36509" y="355456"/>
                </a:cubicBezTo>
                <a:lnTo>
                  <a:pt x="164677" y="355456"/>
                </a:lnTo>
                <a:lnTo>
                  <a:pt x="164677" y="127812"/>
                </a:lnTo>
                <a:close/>
              </a:path>
            </a:pathLst>
          </a:custGeom>
          <a:solidFill>
            <a:srgbClr val="404040"/>
          </a:solidFill>
          <a:ln w="5080" cap="flat">
            <a:solidFill>
              <a:srgbClr val="404040"/>
            </a:solidFill>
            <a:prstDash val="solid"/>
            <a:miter/>
          </a:ln>
        </p:spPr>
        <p:txBody>
          <a:bodyPr rtlCol="0" anchor="ctr"/>
          <a:lstStyle/>
          <a:p>
            <a:endParaRPr lang="en-US" dirty="0"/>
          </a:p>
        </p:txBody>
      </p:sp>
      <p:grpSp>
        <p:nvGrpSpPr>
          <p:cNvPr id="293" name="Graphic 3">
            <a:extLst>
              <a:ext uri="{FF2B5EF4-FFF2-40B4-BE49-F238E27FC236}">
                <a16:creationId xmlns:a16="http://schemas.microsoft.com/office/drawing/2014/main" id="{C9B1DA90-3550-0553-5476-5D119190E1FB}"/>
              </a:ext>
            </a:extLst>
          </p:cNvPr>
          <p:cNvGrpSpPr>
            <a:grpSpLocks noChangeAspect="1"/>
          </p:cNvGrpSpPr>
          <p:nvPr/>
        </p:nvGrpSpPr>
        <p:grpSpPr>
          <a:xfrm>
            <a:off x="927067" y="2881280"/>
            <a:ext cx="358165" cy="365422"/>
            <a:chOff x="3889023" y="5941914"/>
            <a:chExt cx="422020" cy="430570"/>
          </a:xfrm>
          <a:noFill/>
        </p:grpSpPr>
        <p:sp>
          <p:nvSpPr>
            <p:cNvPr id="294" name="Freeform 293">
              <a:extLst>
                <a:ext uri="{FF2B5EF4-FFF2-40B4-BE49-F238E27FC236}">
                  <a16:creationId xmlns:a16="http://schemas.microsoft.com/office/drawing/2014/main" id="{DCDB47F5-6823-9EAD-AD47-E2CAD36ED4BD}"/>
                </a:ext>
              </a:extLst>
            </p:cNvPr>
            <p:cNvSpPr/>
            <p:nvPr/>
          </p:nvSpPr>
          <p:spPr>
            <a:xfrm>
              <a:off x="4003828" y="6056733"/>
              <a:ext cx="100454" cy="200932"/>
            </a:xfrm>
            <a:custGeom>
              <a:avLst/>
              <a:gdLst>
                <a:gd name="connsiteX0" fmla="*/ 100454 w 100454"/>
                <a:gd name="connsiteY0" fmla="*/ 200933 h 200932"/>
                <a:gd name="connsiteX1" fmla="*/ 0 w 100454"/>
                <a:gd name="connsiteY1" fmla="*/ 100466 h 200932"/>
                <a:gd name="connsiteX2" fmla="*/ 100454 w 100454"/>
                <a:gd name="connsiteY2" fmla="*/ 0 h 200932"/>
              </a:gdLst>
              <a:ahLst/>
              <a:cxnLst>
                <a:cxn ang="0">
                  <a:pos x="connsiteX0" y="connsiteY0"/>
                </a:cxn>
                <a:cxn ang="0">
                  <a:pos x="connsiteX1" y="connsiteY1"/>
                </a:cxn>
                <a:cxn ang="0">
                  <a:pos x="connsiteX2" y="connsiteY2"/>
                </a:cxn>
              </a:cxnLst>
              <a:rect l="l" t="t" r="r" b="b"/>
              <a:pathLst>
                <a:path w="100454" h="200932">
                  <a:moveTo>
                    <a:pt x="100454" y="200933"/>
                  </a:moveTo>
                  <a:cubicBezTo>
                    <a:pt x="44981" y="200933"/>
                    <a:pt x="0" y="155946"/>
                    <a:pt x="0" y="100466"/>
                  </a:cubicBezTo>
                  <a:cubicBezTo>
                    <a:pt x="0" y="44987"/>
                    <a:pt x="44981" y="0"/>
                    <a:pt x="100454" y="0"/>
                  </a:cubicBezTo>
                </a:path>
              </a:pathLst>
            </a:custGeom>
            <a:grpFill/>
            <a:ln w="12700" cap="rnd">
              <a:solidFill>
                <a:srgbClr val="404040"/>
              </a:solidFill>
              <a:prstDash val="solid"/>
              <a:round/>
            </a:ln>
          </p:spPr>
          <p:txBody>
            <a:bodyPr rtlCol="0" anchor="ctr"/>
            <a:lstStyle/>
            <a:p>
              <a:endParaRPr lang="en-US" dirty="0"/>
            </a:p>
          </p:txBody>
        </p:sp>
        <p:sp>
          <p:nvSpPr>
            <p:cNvPr id="295" name="Freeform 294">
              <a:extLst>
                <a:ext uri="{FF2B5EF4-FFF2-40B4-BE49-F238E27FC236}">
                  <a16:creationId xmlns:a16="http://schemas.microsoft.com/office/drawing/2014/main" id="{D3B0E913-0233-6EAD-AB85-5ADAAF96D1EC}"/>
                </a:ext>
              </a:extLst>
            </p:cNvPr>
            <p:cNvSpPr/>
            <p:nvPr/>
          </p:nvSpPr>
          <p:spPr>
            <a:xfrm>
              <a:off x="3889023" y="6157199"/>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2700" cap="rnd">
              <a:solidFill>
                <a:srgbClr val="404040"/>
              </a:solidFill>
              <a:prstDash val="solid"/>
              <a:round/>
            </a:ln>
          </p:spPr>
          <p:txBody>
            <a:bodyPr rtlCol="0" anchor="ctr"/>
            <a:lstStyle/>
            <a:p>
              <a:endParaRPr lang="en-US" dirty="0"/>
            </a:p>
          </p:txBody>
        </p:sp>
        <p:sp>
          <p:nvSpPr>
            <p:cNvPr id="296" name="Freeform 295">
              <a:extLst>
                <a:ext uri="{FF2B5EF4-FFF2-40B4-BE49-F238E27FC236}">
                  <a16:creationId xmlns:a16="http://schemas.microsoft.com/office/drawing/2014/main" id="{A964799F-8146-9E97-96A4-DACF9909E28C}"/>
                </a:ext>
              </a:extLst>
            </p:cNvPr>
            <p:cNvSpPr/>
            <p:nvPr/>
          </p:nvSpPr>
          <p:spPr>
            <a:xfrm>
              <a:off x="3952070" y="6268829"/>
              <a:ext cx="40596" cy="40601"/>
            </a:xfrm>
            <a:custGeom>
              <a:avLst/>
              <a:gdLst>
                <a:gd name="connsiteX0" fmla="*/ 0 w 40596"/>
                <a:gd name="connsiteY0" fmla="*/ 40601 h 40601"/>
                <a:gd name="connsiteX1" fmla="*/ 40596 w 40596"/>
                <a:gd name="connsiteY1" fmla="*/ 0 h 40601"/>
              </a:gdLst>
              <a:ahLst/>
              <a:cxnLst>
                <a:cxn ang="0">
                  <a:pos x="connsiteX0" y="connsiteY0"/>
                </a:cxn>
                <a:cxn ang="0">
                  <a:pos x="connsiteX1" y="connsiteY1"/>
                </a:cxn>
              </a:cxnLst>
              <a:rect l="l" t="t" r="r" b="b"/>
              <a:pathLst>
                <a:path w="40596" h="40601">
                  <a:moveTo>
                    <a:pt x="0" y="40601"/>
                  </a:moveTo>
                  <a:lnTo>
                    <a:pt x="40596" y="0"/>
                  </a:lnTo>
                </a:path>
              </a:pathLst>
            </a:custGeom>
            <a:grpFill/>
            <a:ln w="12700" cap="rnd">
              <a:solidFill>
                <a:srgbClr val="404040"/>
              </a:solidFill>
              <a:prstDash val="solid"/>
              <a:round/>
            </a:ln>
          </p:spPr>
          <p:txBody>
            <a:bodyPr rtlCol="0" anchor="ctr"/>
            <a:lstStyle/>
            <a:p>
              <a:endParaRPr lang="en-US" dirty="0"/>
            </a:p>
          </p:txBody>
        </p:sp>
        <p:sp>
          <p:nvSpPr>
            <p:cNvPr id="297" name="Freeform 296">
              <a:extLst>
                <a:ext uri="{FF2B5EF4-FFF2-40B4-BE49-F238E27FC236}">
                  <a16:creationId xmlns:a16="http://schemas.microsoft.com/office/drawing/2014/main" id="{0CDE3264-23C0-16F4-E032-D0F7EBC0C96B}"/>
                </a:ext>
              </a:extLst>
            </p:cNvPr>
            <p:cNvSpPr/>
            <p:nvPr/>
          </p:nvSpPr>
          <p:spPr>
            <a:xfrm>
              <a:off x="3952070" y="6004969"/>
              <a:ext cx="40596" cy="40601"/>
            </a:xfrm>
            <a:custGeom>
              <a:avLst/>
              <a:gdLst>
                <a:gd name="connsiteX0" fmla="*/ 0 w 40596"/>
                <a:gd name="connsiteY0" fmla="*/ 0 h 40601"/>
                <a:gd name="connsiteX1" fmla="*/ 40596 w 40596"/>
                <a:gd name="connsiteY1" fmla="*/ 40601 h 40601"/>
              </a:gdLst>
              <a:ahLst/>
              <a:cxnLst>
                <a:cxn ang="0">
                  <a:pos x="connsiteX0" y="connsiteY0"/>
                </a:cxn>
                <a:cxn ang="0">
                  <a:pos x="connsiteX1" y="connsiteY1"/>
                </a:cxn>
              </a:cxnLst>
              <a:rect l="l" t="t" r="r" b="b"/>
              <a:pathLst>
                <a:path w="40596" h="40601">
                  <a:moveTo>
                    <a:pt x="0" y="0"/>
                  </a:moveTo>
                  <a:lnTo>
                    <a:pt x="40596" y="40601"/>
                  </a:lnTo>
                </a:path>
              </a:pathLst>
            </a:custGeom>
            <a:grpFill/>
            <a:ln w="12700" cap="rnd">
              <a:solidFill>
                <a:srgbClr val="404040"/>
              </a:solidFill>
              <a:prstDash val="solid"/>
              <a:round/>
            </a:ln>
          </p:spPr>
          <p:txBody>
            <a:bodyPr rtlCol="0" anchor="ctr"/>
            <a:lstStyle/>
            <a:p>
              <a:endParaRPr lang="en-US" dirty="0"/>
            </a:p>
          </p:txBody>
        </p:sp>
        <p:sp>
          <p:nvSpPr>
            <p:cNvPr id="298" name="Freeform 297">
              <a:extLst>
                <a:ext uri="{FF2B5EF4-FFF2-40B4-BE49-F238E27FC236}">
                  <a16:creationId xmlns:a16="http://schemas.microsoft.com/office/drawing/2014/main" id="{056D4636-60FD-8E69-74DF-E69E6FCDE992}"/>
                </a:ext>
              </a:extLst>
            </p:cNvPr>
            <p:cNvSpPr/>
            <p:nvPr/>
          </p:nvSpPr>
          <p:spPr>
            <a:xfrm>
              <a:off x="4104283" y="5941914"/>
              <a:ext cx="1594" cy="430570"/>
            </a:xfrm>
            <a:custGeom>
              <a:avLst/>
              <a:gdLst>
                <a:gd name="connsiteX0" fmla="*/ 0 w 1594"/>
                <a:gd name="connsiteY0" fmla="*/ 430570 h 430570"/>
                <a:gd name="connsiteX1" fmla="*/ 0 w 1594"/>
                <a:gd name="connsiteY1" fmla="*/ 0 h 430570"/>
              </a:gdLst>
              <a:ahLst/>
              <a:cxnLst>
                <a:cxn ang="0">
                  <a:pos x="connsiteX0" y="connsiteY0"/>
                </a:cxn>
                <a:cxn ang="0">
                  <a:pos x="connsiteX1" y="connsiteY1"/>
                </a:cxn>
              </a:cxnLst>
              <a:rect l="l" t="t" r="r" b="b"/>
              <a:pathLst>
                <a:path w="1594" h="430570">
                  <a:moveTo>
                    <a:pt x="0" y="430570"/>
                  </a:moveTo>
                  <a:lnTo>
                    <a:pt x="0" y="0"/>
                  </a:lnTo>
                </a:path>
              </a:pathLst>
            </a:custGeom>
            <a:grpFill/>
            <a:ln w="12700" cap="rnd">
              <a:solidFill>
                <a:srgbClr val="404040"/>
              </a:solidFill>
              <a:prstDash val="solid"/>
              <a:round/>
            </a:ln>
          </p:spPr>
          <p:txBody>
            <a:bodyPr rtlCol="0" anchor="ctr"/>
            <a:lstStyle/>
            <a:p>
              <a:endParaRPr lang="en-US" dirty="0"/>
            </a:p>
          </p:txBody>
        </p:sp>
        <p:sp>
          <p:nvSpPr>
            <p:cNvPr id="299" name="Freeform 298">
              <a:extLst>
                <a:ext uri="{FF2B5EF4-FFF2-40B4-BE49-F238E27FC236}">
                  <a16:creationId xmlns:a16="http://schemas.microsoft.com/office/drawing/2014/main" id="{E0170465-DDD6-5D32-74B2-767F8FA68574}"/>
                </a:ext>
              </a:extLst>
            </p:cNvPr>
            <p:cNvSpPr/>
            <p:nvPr/>
          </p:nvSpPr>
          <p:spPr>
            <a:xfrm>
              <a:off x="4104283" y="5959854"/>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lnTo>
                    <a:pt x="0" y="71762"/>
                  </a:lnTo>
                </a:path>
              </a:pathLst>
            </a:custGeom>
            <a:grpFill/>
            <a:ln w="12700" cap="rnd">
              <a:solidFill>
                <a:srgbClr val="404040"/>
              </a:solidFill>
              <a:prstDash val="solid"/>
              <a:round/>
            </a:ln>
          </p:spPr>
          <p:txBody>
            <a:bodyPr rtlCol="0" anchor="ctr"/>
            <a:lstStyle/>
            <a:p>
              <a:endParaRPr lang="en-US" dirty="0"/>
            </a:p>
          </p:txBody>
        </p:sp>
        <p:sp>
          <p:nvSpPr>
            <p:cNvPr id="300" name="Freeform 299">
              <a:extLst>
                <a:ext uri="{FF2B5EF4-FFF2-40B4-BE49-F238E27FC236}">
                  <a16:creationId xmlns:a16="http://schemas.microsoft.com/office/drawing/2014/main" id="{E6AB5F1A-CE86-AED3-3DCA-A0A7D9072242}"/>
                </a:ext>
              </a:extLst>
            </p:cNvPr>
            <p:cNvSpPr/>
            <p:nvPr/>
          </p:nvSpPr>
          <p:spPr>
            <a:xfrm>
              <a:off x="4104283" y="6282782"/>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2700" cap="rnd">
              <a:solidFill>
                <a:srgbClr val="404040"/>
              </a:solidFill>
              <a:prstDash val="solid"/>
              <a:round/>
            </a:ln>
          </p:spPr>
          <p:txBody>
            <a:bodyPr rtlCol="0" anchor="ctr"/>
            <a:lstStyle/>
            <a:p>
              <a:endParaRPr lang="en-US" dirty="0"/>
            </a:p>
          </p:txBody>
        </p:sp>
        <p:sp>
          <p:nvSpPr>
            <p:cNvPr id="301" name="Freeform 300">
              <a:extLst>
                <a:ext uri="{FF2B5EF4-FFF2-40B4-BE49-F238E27FC236}">
                  <a16:creationId xmlns:a16="http://schemas.microsoft.com/office/drawing/2014/main" id="{C2386B7D-102F-7C08-947D-359A921F827D}"/>
                </a:ext>
              </a:extLst>
            </p:cNvPr>
            <p:cNvSpPr/>
            <p:nvPr/>
          </p:nvSpPr>
          <p:spPr>
            <a:xfrm>
              <a:off x="4104283" y="6157199"/>
              <a:ext cx="186414" cy="107642"/>
            </a:xfrm>
            <a:custGeom>
              <a:avLst/>
              <a:gdLst>
                <a:gd name="connsiteX0" fmla="*/ 186415 w 186414"/>
                <a:gd name="connsiteY0" fmla="*/ 107643 h 107642"/>
                <a:gd name="connsiteX1" fmla="*/ 0 w 186414"/>
                <a:gd name="connsiteY1" fmla="*/ 0 h 107642"/>
              </a:gdLst>
              <a:ahLst/>
              <a:cxnLst>
                <a:cxn ang="0">
                  <a:pos x="connsiteX0" y="connsiteY0"/>
                </a:cxn>
                <a:cxn ang="0">
                  <a:pos x="connsiteX1" y="connsiteY1"/>
                </a:cxn>
              </a:cxnLst>
              <a:rect l="l" t="t" r="r" b="b"/>
              <a:pathLst>
                <a:path w="186414" h="107642">
                  <a:moveTo>
                    <a:pt x="186415" y="107643"/>
                  </a:moveTo>
                  <a:lnTo>
                    <a:pt x="0" y="0"/>
                  </a:lnTo>
                </a:path>
              </a:pathLst>
            </a:custGeom>
            <a:grpFill/>
            <a:ln w="12700" cap="rnd">
              <a:solidFill>
                <a:srgbClr val="404040"/>
              </a:solidFill>
              <a:prstDash val="solid"/>
              <a:round/>
            </a:ln>
          </p:spPr>
          <p:txBody>
            <a:bodyPr rtlCol="0" anchor="ctr"/>
            <a:lstStyle/>
            <a:p>
              <a:endParaRPr lang="en-US" dirty="0"/>
            </a:p>
          </p:txBody>
        </p:sp>
        <p:sp>
          <p:nvSpPr>
            <p:cNvPr id="302" name="Freeform 301">
              <a:extLst>
                <a:ext uri="{FF2B5EF4-FFF2-40B4-BE49-F238E27FC236}">
                  <a16:creationId xmlns:a16="http://schemas.microsoft.com/office/drawing/2014/main" id="{28ADFD28-43FC-801F-3874-5078AB24526F}"/>
                </a:ext>
              </a:extLst>
            </p:cNvPr>
            <p:cNvSpPr/>
            <p:nvPr/>
          </p:nvSpPr>
          <p:spPr>
            <a:xfrm>
              <a:off x="4213028" y="6219999"/>
              <a:ext cx="26261" cy="98026"/>
            </a:xfrm>
            <a:custGeom>
              <a:avLst/>
              <a:gdLst>
                <a:gd name="connsiteX0" fmla="*/ 26262 w 26261"/>
                <a:gd name="connsiteY0" fmla="*/ 98027 h 98026"/>
                <a:gd name="connsiteX1" fmla="*/ 0 w 26261"/>
                <a:gd name="connsiteY1" fmla="*/ 0 h 98026"/>
              </a:gdLst>
              <a:ahLst/>
              <a:cxnLst>
                <a:cxn ang="0">
                  <a:pos x="connsiteX0" y="connsiteY0"/>
                </a:cxn>
                <a:cxn ang="0">
                  <a:pos x="connsiteX1" y="connsiteY1"/>
                </a:cxn>
              </a:cxnLst>
              <a:rect l="l" t="t" r="r" b="b"/>
              <a:pathLst>
                <a:path w="26261" h="98026">
                  <a:moveTo>
                    <a:pt x="26262" y="98027"/>
                  </a:moveTo>
                  <a:lnTo>
                    <a:pt x="0" y="0"/>
                  </a:lnTo>
                </a:path>
              </a:pathLst>
            </a:custGeom>
            <a:grpFill/>
            <a:ln w="12700" cap="rnd">
              <a:solidFill>
                <a:srgbClr val="404040"/>
              </a:solidFill>
              <a:prstDash val="solid"/>
              <a:round/>
            </a:ln>
          </p:spPr>
          <p:txBody>
            <a:bodyPr rtlCol="0" anchor="ctr"/>
            <a:lstStyle/>
            <a:p>
              <a:endParaRPr lang="en-US" dirty="0"/>
            </a:p>
          </p:txBody>
        </p:sp>
        <p:sp>
          <p:nvSpPr>
            <p:cNvPr id="303" name="Freeform 302">
              <a:extLst>
                <a:ext uri="{FF2B5EF4-FFF2-40B4-BE49-F238E27FC236}">
                  <a16:creationId xmlns:a16="http://schemas.microsoft.com/office/drawing/2014/main" id="{07FA8FEE-F0C8-6D36-81BA-29DE5637D37C}"/>
                </a:ext>
              </a:extLst>
            </p:cNvPr>
            <p:cNvSpPr/>
            <p:nvPr/>
          </p:nvSpPr>
          <p:spPr>
            <a:xfrm>
              <a:off x="4213028" y="6193718"/>
              <a:ext cx="98014" cy="26280"/>
            </a:xfrm>
            <a:custGeom>
              <a:avLst/>
              <a:gdLst>
                <a:gd name="connsiteX0" fmla="*/ 98015 w 98014"/>
                <a:gd name="connsiteY0" fmla="*/ 0 h 26280"/>
                <a:gd name="connsiteX1" fmla="*/ 0 w 98014"/>
                <a:gd name="connsiteY1" fmla="*/ 26281 h 26280"/>
              </a:gdLst>
              <a:ahLst/>
              <a:cxnLst>
                <a:cxn ang="0">
                  <a:pos x="connsiteX0" y="connsiteY0"/>
                </a:cxn>
                <a:cxn ang="0">
                  <a:pos x="connsiteX1" y="connsiteY1"/>
                </a:cxn>
              </a:cxnLst>
              <a:rect l="l" t="t" r="r" b="b"/>
              <a:pathLst>
                <a:path w="98014" h="26280">
                  <a:moveTo>
                    <a:pt x="98015" y="0"/>
                  </a:moveTo>
                  <a:lnTo>
                    <a:pt x="0" y="26281"/>
                  </a:lnTo>
                </a:path>
              </a:pathLst>
            </a:custGeom>
            <a:grpFill/>
            <a:ln w="12700" cap="rnd">
              <a:solidFill>
                <a:srgbClr val="404040"/>
              </a:solidFill>
              <a:prstDash val="solid"/>
              <a:round/>
            </a:ln>
          </p:spPr>
          <p:txBody>
            <a:bodyPr rtlCol="0" anchor="ctr"/>
            <a:lstStyle/>
            <a:p>
              <a:endParaRPr lang="en-US" dirty="0"/>
            </a:p>
          </p:txBody>
        </p:sp>
        <p:sp>
          <p:nvSpPr>
            <p:cNvPr id="304" name="Freeform 303">
              <a:extLst>
                <a:ext uri="{FF2B5EF4-FFF2-40B4-BE49-F238E27FC236}">
                  <a16:creationId xmlns:a16="http://schemas.microsoft.com/office/drawing/2014/main" id="{75FCF8E2-F207-B6D9-ADED-A802BCBD96B4}"/>
                </a:ext>
              </a:extLst>
            </p:cNvPr>
            <p:cNvSpPr/>
            <p:nvPr/>
          </p:nvSpPr>
          <p:spPr>
            <a:xfrm>
              <a:off x="4104283" y="6049557"/>
              <a:ext cx="186414" cy="107642"/>
            </a:xfrm>
            <a:custGeom>
              <a:avLst/>
              <a:gdLst>
                <a:gd name="connsiteX0" fmla="*/ 0 w 186414"/>
                <a:gd name="connsiteY0" fmla="*/ 107643 h 107642"/>
                <a:gd name="connsiteX1" fmla="*/ 186415 w 186414"/>
                <a:gd name="connsiteY1" fmla="*/ 0 h 107642"/>
              </a:gdLst>
              <a:ahLst/>
              <a:cxnLst>
                <a:cxn ang="0">
                  <a:pos x="connsiteX0" y="connsiteY0"/>
                </a:cxn>
                <a:cxn ang="0">
                  <a:pos x="connsiteX1" y="connsiteY1"/>
                </a:cxn>
              </a:cxnLst>
              <a:rect l="l" t="t" r="r" b="b"/>
              <a:pathLst>
                <a:path w="186414" h="107642">
                  <a:moveTo>
                    <a:pt x="0" y="107643"/>
                  </a:moveTo>
                  <a:lnTo>
                    <a:pt x="186415" y="0"/>
                  </a:lnTo>
                </a:path>
              </a:pathLst>
            </a:custGeom>
            <a:grpFill/>
            <a:ln w="12700" cap="rnd">
              <a:solidFill>
                <a:srgbClr val="404040"/>
              </a:solidFill>
              <a:prstDash val="solid"/>
              <a:round/>
            </a:ln>
          </p:spPr>
          <p:txBody>
            <a:bodyPr rtlCol="0" anchor="ctr"/>
            <a:lstStyle/>
            <a:p>
              <a:endParaRPr lang="en-US" dirty="0"/>
            </a:p>
          </p:txBody>
        </p:sp>
        <p:sp>
          <p:nvSpPr>
            <p:cNvPr id="305" name="Freeform 304">
              <a:extLst>
                <a:ext uri="{FF2B5EF4-FFF2-40B4-BE49-F238E27FC236}">
                  <a16:creationId xmlns:a16="http://schemas.microsoft.com/office/drawing/2014/main" id="{FEE362FF-5F78-8836-BB57-3160633C5880}"/>
                </a:ext>
              </a:extLst>
            </p:cNvPr>
            <p:cNvSpPr/>
            <p:nvPr/>
          </p:nvSpPr>
          <p:spPr>
            <a:xfrm>
              <a:off x="4213028" y="5996373"/>
              <a:ext cx="26261" cy="98042"/>
            </a:xfrm>
            <a:custGeom>
              <a:avLst/>
              <a:gdLst>
                <a:gd name="connsiteX0" fmla="*/ 26262 w 26261"/>
                <a:gd name="connsiteY0" fmla="*/ 0 h 98042"/>
                <a:gd name="connsiteX1" fmla="*/ 0 w 26261"/>
                <a:gd name="connsiteY1" fmla="*/ 98042 h 98042"/>
              </a:gdLst>
              <a:ahLst/>
              <a:cxnLst>
                <a:cxn ang="0">
                  <a:pos x="connsiteX0" y="connsiteY0"/>
                </a:cxn>
                <a:cxn ang="0">
                  <a:pos x="connsiteX1" y="connsiteY1"/>
                </a:cxn>
              </a:cxnLst>
              <a:rect l="l" t="t" r="r" b="b"/>
              <a:pathLst>
                <a:path w="26261" h="98042">
                  <a:moveTo>
                    <a:pt x="26262" y="0"/>
                  </a:moveTo>
                  <a:lnTo>
                    <a:pt x="0" y="98042"/>
                  </a:lnTo>
                </a:path>
              </a:pathLst>
            </a:custGeom>
            <a:grpFill/>
            <a:ln w="12700" cap="rnd">
              <a:solidFill>
                <a:srgbClr val="404040"/>
              </a:solidFill>
              <a:prstDash val="solid"/>
              <a:round/>
            </a:ln>
          </p:spPr>
          <p:txBody>
            <a:bodyPr rtlCol="0" anchor="ctr"/>
            <a:lstStyle/>
            <a:p>
              <a:endParaRPr lang="en-US" dirty="0"/>
            </a:p>
          </p:txBody>
        </p:sp>
        <p:sp>
          <p:nvSpPr>
            <p:cNvPr id="306" name="Freeform 305">
              <a:extLst>
                <a:ext uri="{FF2B5EF4-FFF2-40B4-BE49-F238E27FC236}">
                  <a16:creationId xmlns:a16="http://schemas.microsoft.com/office/drawing/2014/main" id="{CBD55AE1-A371-195A-B8B5-B26F5EC63165}"/>
                </a:ext>
              </a:extLst>
            </p:cNvPr>
            <p:cNvSpPr/>
            <p:nvPr/>
          </p:nvSpPr>
          <p:spPr>
            <a:xfrm>
              <a:off x="4213028" y="6094416"/>
              <a:ext cx="98014" cy="26264"/>
            </a:xfrm>
            <a:custGeom>
              <a:avLst/>
              <a:gdLst>
                <a:gd name="connsiteX0" fmla="*/ 98015 w 98014"/>
                <a:gd name="connsiteY0" fmla="*/ 26265 h 26264"/>
                <a:gd name="connsiteX1" fmla="*/ 0 w 98014"/>
                <a:gd name="connsiteY1" fmla="*/ 0 h 26264"/>
              </a:gdLst>
              <a:ahLst/>
              <a:cxnLst>
                <a:cxn ang="0">
                  <a:pos x="connsiteX0" y="connsiteY0"/>
                </a:cxn>
                <a:cxn ang="0">
                  <a:pos x="connsiteX1" y="connsiteY1"/>
                </a:cxn>
              </a:cxnLst>
              <a:rect l="l" t="t" r="r" b="b"/>
              <a:pathLst>
                <a:path w="98014" h="26264">
                  <a:moveTo>
                    <a:pt x="98015" y="26265"/>
                  </a:moveTo>
                  <a:lnTo>
                    <a:pt x="0" y="0"/>
                  </a:lnTo>
                </a:path>
              </a:pathLst>
            </a:custGeom>
            <a:grpFill/>
            <a:ln w="12700" cap="rnd">
              <a:solidFill>
                <a:srgbClr val="404040"/>
              </a:solidFill>
              <a:prstDash val="solid"/>
              <a:round/>
            </a:ln>
          </p:spPr>
          <p:txBody>
            <a:bodyPr rtlCol="0" anchor="ctr"/>
            <a:lstStyle/>
            <a:p>
              <a:endParaRPr lang="en-US" dirty="0"/>
            </a:p>
          </p:txBody>
        </p:sp>
      </p:grpSp>
      <p:sp>
        <p:nvSpPr>
          <p:cNvPr id="307" name="Freeform 306">
            <a:extLst>
              <a:ext uri="{FF2B5EF4-FFF2-40B4-BE49-F238E27FC236}">
                <a16:creationId xmlns:a16="http://schemas.microsoft.com/office/drawing/2014/main" id="{0CF281B6-74B4-BE33-9AE0-842462F87D2F}"/>
              </a:ext>
            </a:extLst>
          </p:cNvPr>
          <p:cNvSpPr>
            <a:spLocks noChangeAspect="1"/>
          </p:cNvSpPr>
          <p:nvPr/>
        </p:nvSpPr>
        <p:spPr>
          <a:xfrm>
            <a:off x="929529" y="3740133"/>
            <a:ext cx="381161" cy="361912"/>
          </a:xfrm>
          <a:custGeom>
            <a:avLst/>
            <a:gdLst>
              <a:gd name="connsiteX0" fmla="*/ 8947 w 407293"/>
              <a:gd name="connsiteY0" fmla="*/ 358044 h 386725"/>
              <a:gd name="connsiteX1" fmla="*/ 25712 w 407293"/>
              <a:gd name="connsiteY1" fmla="*/ 358044 h 386725"/>
              <a:gd name="connsiteX2" fmla="*/ 23346 w 407293"/>
              <a:gd name="connsiteY2" fmla="*/ 351996 h 386725"/>
              <a:gd name="connsiteX3" fmla="*/ 23346 w 407293"/>
              <a:gd name="connsiteY3" fmla="*/ 341181 h 386725"/>
              <a:gd name="connsiteX4" fmla="*/ 32293 w 407293"/>
              <a:gd name="connsiteY4" fmla="*/ 332234 h 386725"/>
              <a:gd name="connsiteX5" fmla="*/ 36802 w 407293"/>
              <a:gd name="connsiteY5" fmla="*/ 332234 h 386725"/>
              <a:gd name="connsiteX6" fmla="*/ 36802 w 407293"/>
              <a:gd name="connsiteY6" fmla="*/ 283505 h 386725"/>
              <a:gd name="connsiteX7" fmla="*/ 7782 w 407293"/>
              <a:gd name="connsiteY7" fmla="*/ 283505 h 386725"/>
              <a:gd name="connsiteX8" fmla="*/ 4376 w 407293"/>
              <a:gd name="connsiteY8" fmla="*/ 278969 h 386725"/>
              <a:gd name="connsiteX9" fmla="*/ 47413 w 407293"/>
              <a:gd name="connsiteY9" fmla="*/ 95136 h 386725"/>
              <a:gd name="connsiteX10" fmla="*/ 50863 w 407293"/>
              <a:gd name="connsiteY10" fmla="*/ 92388 h 386725"/>
              <a:gd name="connsiteX11" fmla="*/ 50863 w 407293"/>
              <a:gd name="connsiteY11" fmla="*/ 92388 h 386725"/>
              <a:gd name="connsiteX12" fmla="*/ 228098 w 407293"/>
              <a:gd name="connsiteY12" fmla="*/ 92388 h 386725"/>
              <a:gd name="connsiteX13" fmla="*/ 242265 w 407293"/>
              <a:gd name="connsiteY13" fmla="*/ 88306 h 386725"/>
              <a:gd name="connsiteX14" fmla="*/ 252324 w 407293"/>
              <a:gd name="connsiteY14" fmla="*/ 57925 h 386725"/>
              <a:gd name="connsiteX15" fmla="*/ 238281 w 407293"/>
              <a:gd name="connsiteY15" fmla="*/ 39354 h 386725"/>
              <a:gd name="connsiteX16" fmla="*/ 242541 w 407293"/>
              <a:gd name="connsiteY16" fmla="*/ 33983 h 386725"/>
              <a:gd name="connsiteX17" fmla="*/ 263815 w 407293"/>
              <a:gd name="connsiteY17" fmla="*/ 43383 h 386725"/>
              <a:gd name="connsiteX18" fmla="*/ 291065 w 407293"/>
              <a:gd name="connsiteY18" fmla="*/ 26619 h 386725"/>
              <a:gd name="connsiteX19" fmla="*/ 292204 w 407293"/>
              <a:gd name="connsiteY19" fmla="*/ 3370 h 386725"/>
              <a:gd name="connsiteX20" fmla="*/ 299034 w 407293"/>
              <a:gd name="connsiteY20" fmla="*/ 2161 h 386725"/>
              <a:gd name="connsiteX21" fmla="*/ 309191 w 407293"/>
              <a:gd name="connsiteY21" fmla="*/ 22883 h 386725"/>
              <a:gd name="connsiteX22" fmla="*/ 340826 w 407293"/>
              <a:gd name="connsiteY22" fmla="*/ 27526 h 386725"/>
              <a:gd name="connsiteX23" fmla="*/ 356657 w 407293"/>
              <a:gd name="connsiteY23" fmla="*/ 10459 h 386725"/>
              <a:gd name="connsiteX24" fmla="*/ 362678 w 407293"/>
              <a:gd name="connsiteY24" fmla="*/ 13812 h 386725"/>
              <a:gd name="connsiteX25" fmla="*/ 357110 w 407293"/>
              <a:gd name="connsiteY25" fmla="*/ 36322 h 386725"/>
              <a:gd name="connsiteX26" fmla="*/ 378384 w 407293"/>
              <a:gd name="connsiteY26" fmla="*/ 60219 h 386725"/>
              <a:gd name="connsiteX27" fmla="*/ 401481 w 407293"/>
              <a:gd name="connsiteY27" fmla="*/ 57320 h 386725"/>
              <a:gd name="connsiteX28" fmla="*/ 403722 w 407293"/>
              <a:gd name="connsiteY28" fmla="*/ 63901 h 386725"/>
              <a:gd name="connsiteX29" fmla="*/ 385197 w 407293"/>
              <a:gd name="connsiteY29" fmla="*/ 77437 h 386725"/>
              <a:gd name="connsiteX30" fmla="*/ 386104 w 407293"/>
              <a:gd name="connsiteY30" fmla="*/ 109401 h 386725"/>
              <a:gd name="connsiteX31" fmla="*/ 405670 w 407293"/>
              <a:gd name="connsiteY31" fmla="*/ 122031 h 386725"/>
              <a:gd name="connsiteX32" fmla="*/ 403500 w 407293"/>
              <a:gd name="connsiteY32" fmla="*/ 128559 h 386725"/>
              <a:gd name="connsiteX33" fmla="*/ 380278 w 407293"/>
              <a:gd name="connsiteY33" fmla="*/ 126993 h 386725"/>
              <a:gd name="connsiteX34" fmla="*/ 360436 w 407293"/>
              <a:gd name="connsiteY34" fmla="*/ 152074 h 386725"/>
              <a:gd name="connsiteX35" fmla="*/ 367294 w 407293"/>
              <a:gd name="connsiteY35" fmla="*/ 174308 h 386725"/>
              <a:gd name="connsiteX36" fmla="*/ 361441 w 407293"/>
              <a:gd name="connsiteY36" fmla="*/ 177892 h 386725"/>
              <a:gd name="connsiteX37" fmla="*/ 344677 w 407293"/>
              <a:gd name="connsiteY37" fmla="*/ 161786 h 386725"/>
              <a:gd name="connsiteX38" fmla="*/ 313317 w 407293"/>
              <a:gd name="connsiteY38" fmla="*/ 168216 h 386725"/>
              <a:gd name="connsiteX39" fmla="*/ 304290 w 407293"/>
              <a:gd name="connsiteY39" fmla="*/ 189667 h 386725"/>
              <a:gd name="connsiteX40" fmla="*/ 297504 w 407293"/>
              <a:gd name="connsiteY40" fmla="*/ 188680 h 386725"/>
              <a:gd name="connsiteX41" fmla="*/ 297478 w 407293"/>
              <a:gd name="connsiteY41" fmla="*/ 188680 h 386725"/>
              <a:gd name="connsiteX42" fmla="*/ 296473 w 407293"/>
              <a:gd name="connsiteY42" fmla="*/ 179102 h 386725"/>
              <a:gd name="connsiteX43" fmla="*/ 272673 w 407293"/>
              <a:gd name="connsiteY43" fmla="*/ 280721 h 386725"/>
              <a:gd name="connsiteX44" fmla="*/ 269222 w 407293"/>
              <a:gd name="connsiteY44" fmla="*/ 283470 h 386725"/>
              <a:gd name="connsiteX45" fmla="*/ 269222 w 407293"/>
              <a:gd name="connsiteY45" fmla="*/ 283470 h 386725"/>
              <a:gd name="connsiteX46" fmla="*/ 244035 w 407293"/>
              <a:gd name="connsiteY46" fmla="*/ 283470 h 386725"/>
              <a:gd name="connsiteX47" fmla="*/ 244035 w 407293"/>
              <a:gd name="connsiteY47" fmla="*/ 332198 h 386725"/>
              <a:gd name="connsiteX48" fmla="*/ 254850 w 407293"/>
              <a:gd name="connsiteY48" fmla="*/ 334822 h 386725"/>
              <a:gd name="connsiteX49" fmla="*/ 257500 w 407293"/>
              <a:gd name="connsiteY49" fmla="*/ 341154 h 386725"/>
              <a:gd name="connsiteX50" fmla="*/ 257500 w 407293"/>
              <a:gd name="connsiteY50" fmla="*/ 351969 h 386725"/>
              <a:gd name="connsiteX51" fmla="*/ 255135 w 407293"/>
              <a:gd name="connsiteY51" fmla="*/ 358017 h 386725"/>
              <a:gd name="connsiteX52" fmla="*/ 271899 w 407293"/>
              <a:gd name="connsiteY52" fmla="*/ 358017 h 386725"/>
              <a:gd name="connsiteX53" fmla="*/ 280846 w 407293"/>
              <a:gd name="connsiteY53" fmla="*/ 366964 h 386725"/>
              <a:gd name="connsiteX54" fmla="*/ 280846 w 407293"/>
              <a:gd name="connsiteY54" fmla="*/ 377779 h 386725"/>
              <a:gd name="connsiteX55" fmla="*/ 271899 w 407293"/>
              <a:gd name="connsiteY55" fmla="*/ 386726 h 386725"/>
              <a:gd name="connsiteX56" fmla="*/ 8947 w 407293"/>
              <a:gd name="connsiteY56" fmla="*/ 386726 h 386725"/>
              <a:gd name="connsiteX57" fmla="*/ 0 w 407293"/>
              <a:gd name="connsiteY57" fmla="*/ 377779 h 386725"/>
              <a:gd name="connsiteX58" fmla="*/ 0 w 407293"/>
              <a:gd name="connsiteY58" fmla="*/ 366964 h 386725"/>
              <a:gd name="connsiteX59" fmla="*/ 8947 w 407293"/>
              <a:gd name="connsiteY59" fmla="*/ 358044 h 386725"/>
              <a:gd name="connsiteX60" fmla="*/ 8947 w 407293"/>
              <a:gd name="connsiteY60" fmla="*/ 358044 h 386725"/>
              <a:gd name="connsiteX61" fmla="*/ 98463 w 407293"/>
              <a:gd name="connsiteY61" fmla="*/ 358044 h 386725"/>
              <a:gd name="connsiteX62" fmla="*/ 182366 w 407293"/>
              <a:gd name="connsiteY62" fmla="*/ 358044 h 386725"/>
              <a:gd name="connsiteX63" fmla="*/ 180000 w 407293"/>
              <a:gd name="connsiteY63" fmla="*/ 351996 h 386725"/>
              <a:gd name="connsiteX64" fmla="*/ 180000 w 407293"/>
              <a:gd name="connsiteY64" fmla="*/ 341181 h 386725"/>
              <a:gd name="connsiteX65" fmla="*/ 188947 w 407293"/>
              <a:gd name="connsiteY65" fmla="*/ 332234 h 386725"/>
              <a:gd name="connsiteX66" fmla="*/ 193457 w 407293"/>
              <a:gd name="connsiteY66" fmla="*/ 332234 h 386725"/>
              <a:gd name="connsiteX67" fmla="*/ 193457 w 407293"/>
              <a:gd name="connsiteY67" fmla="*/ 283505 h 386725"/>
              <a:gd name="connsiteX68" fmla="*/ 87399 w 407293"/>
              <a:gd name="connsiteY68" fmla="*/ 283505 h 386725"/>
              <a:gd name="connsiteX69" fmla="*/ 87399 w 407293"/>
              <a:gd name="connsiteY69" fmla="*/ 332234 h 386725"/>
              <a:gd name="connsiteX70" fmla="*/ 98214 w 407293"/>
              <a:gd name="connsiteY70" fmla="*/ 334858 h 386725"/>
              <a:gd name="connsiteX71" fmla="*/ 100837 w 407293"/>
              <a:gd name="connsiteY71" fmla="*/ 341190 h 386725"/>
              <a:gd name="connsiteX72" fmla="*/ 100837 w 407293"/>
              <a:gd name="connsiteY72" fmla="*/ 352005 h 386725"/>
              <a:gd name="connsiteX73" fmla="*/ 98463 w 407293"/>
              <a:gd name="connsiteY73" fmla="*/ 358044 h 386725"/>
              <a:gd name="connsiteX74" fmla="*/ 98463 w 407293"/>
              <a:gd name="connsiteY74" fmla="*/ 358044 h 386725"/>
              <a:gd name="connsiteX75" fmla="*/ 271917 w 407293"/>
              <a:gd name="connsiteY75" fmla="*/ 365159 h 386725"/>
              <a:gd name="connsiteX76" fmla="*/ 8947 w 407293"/>
              <a:gd name="connsiteY76" fmla="*/ 365159 h 386725"/>
              <a:gd name="connsiteX77" fmla="*/ 7106 w 407293"/>
              <a:gd name="connsiteY77" fmla="*/ 367000 h 386725"/>
              <a:gd name="connsiteX78" fmla="*/ 7106 w 407293"/>
              <a:gd name="connsiteY78" fmla="*/ 377814 h 386725"/>
              <a:gd name="connsiteX79" fmla="*/ 8947 w 407293"/>
              <a:gd name="connsiteY79" fmla="*/ 379629 h 386725"/>
              <a:gd name="connsiteX80" fmla="*/ 271917 w 407293"/>
              <a:gd name="connsiteY80" fmla="*/ 379629 h 386725"/>
              <a:gd name="connsiteX81" fmla="*/ 273758 w 407293"/>
              <a:gd name="connsiteY81" fmla="*/ 377814 h 386725"/>
              <a:gd name="connsiteX82" fmla="*/ 273758 w 407293"/>
              <a:gd name="connsiteY82" fmla="*/ 367000 h 386725"/>
              <a:gd name="connsiteX83" fmla="*/ 271917 w 407293"/>
              <a:gd name="connsiteY83" fmla="*/ 365159 h 386725"/>
              <a:gd name="connsiteX84" fmla="*/ 271917 w 407293"/>
              <a:gd name="connsiteY84" fmla="*/ 365159 h 386725"/>
              <a:gd name="connsiteX85" fmla="*/ 188947 w 407293"/>
              <a:gd name="connsiteY85" fmla="*/ 353837 h 386725"/>
              <a:gd name="connsiteX86" fmla="*/ 248571 w 407293"/>
              <a:gd name="connsiteY86" fmla="*/ 353837 h 386725"/>
              <a:gd name="connsiteX87" fmla="*/ 250385 w 407293"/>
              <a:gd name="connsiteY87" fmla="*/ 351996 h 386725"/>
              <a:gd name="connsiteX88" fmla="*/ 250385 w 407293"/>
              <a:gd name="connsiteY88" fmla="*/ 341181 h 386725"/>
              <a:gd name="connsiteX89" fmla="*/ 248571 w 407293"/>
              <a:gd name="connsiteY89" fmla="*/ 339340 h 386725"/>
              <a:gd name="connsiteX90" fmla="*/ 188947 w 407293"/>
              <a:gd name="connsiteY90" fmla="*/ 339340 h 386725"/>
              <a:gd name="connsiteX91" fmla="*/ 187106 w 407293"/>
              <a:gd name="connsiteY91" fmla="*/ 341181 h 386725"/>
              <a:gd name="connsiteX92" fmla="*/ 187106 w 407293"/>
              <a:gd name="connsiteY92" fmla="*/ 351996 h 386725"/>
              <a:gd name="connsiteX93" fmla="*/ 188947 w 407293"/>
              <a:gd name="connsiteY93" fmla="*/ 353837 h 386725"/>
              <a:gd name="connsiteX94" fmla="*/ 188947 w 407293"/>
              <a:gd name="connsiteY94" fmla="*/ 353837 h 386725"/>
              <a:gd name="connsiteX95" fmla="*/ 127456 w 407293"/>
              <a:gd name="connsiteY95" fmla="*/ 115165 h 386725"/>
              <a:gd name="connsiteX96" fmla="*/ 134367 w 407293"/>
              <a:gd name="connsiteY96" fmla="*/ 116828 h 386725"/>
              <a:gd name="connsiteX97" fmla="*/ 129706 w 407293"/>
              <a:gd name="connsiteY97" fmla="*/ 135834 h 386725"/>
              <a:gd name="connsiteX98" fmla="*/ 169088 w 407293"/>
              <a:gd name="connsiteY98" fmla="*/ 135834 h 386725"/>
              <a:gd name="connsiteX99" fmla="*/ 174157 w 407293"/>
              <a:gd name="connsiteY99" fmla="*/ 115165 h 386725"/>
              <a:gd name="connsiteX100" fmla="*/ 181041 w 407293"/>
              <a:gd name="connsiteY100" fmla="*/ 116828 h 386725"/>
              <a:gd name="connsiteX101" fmla="*/ 176381 w 407293"/>
              <a:gd name="connsiteY101" fmla="*/ 135834 h 386725"/>
              <a:gd name="connsiteX102" fmla="*/ 215762 w 407293"/>
              <a:gd name="connsiteY102" fmla="*/ 135834 h 386725"/>
              <a:gd name="connsiteX103" fmla="*/ 220831 w 407293"/>
              <a:gd name="connsiteY103" fmla="*/ 115165 h 386725"/>
              <a:gd name="connsiteX104" fmla="*/ 227742 w 407293"/>
              <a:gd name="connsiteY104" fmla="*/ 116828 h 386725"/>
              <a:gd name="connsiteX105" fmla="*/ 223082 w 407293"/>
              <a:gd name="connsiteY105" fmla="*/ 135834 h 386725"/>
              <a:gd name="connsiteX106" fmla="*/ 262463 w 407293"/>
              <a:gd name="connsiteY106" fmla="*/ 135834 h 386725"/>
              <a:gd name="connsiteX107" fmla="*/ 267533 w 407293"/>
              <a:gd name="connsiteY107" fmla="*/ 115165 h 386725"/>
              <a:gd name="connsiteX108" fmla="*/ 274416 w 407293"/>
              <a:gd name="connsiteY108" fmla="*/ 116828 h 386725"/>
              <a:gd name="connsiteX109" fmla="*/ 269756 w 407293"/>
              <a:gd name="connsiteY109" fmla="*/ 135834 h 386725"/>
              <a:gd name="connsiteX110" fmla="*/ 281478 w 407293"/>
              <a:gd name="connsiteY110" fmla="*/ 135834 h 386725"/>
              <a:gd name="connsiteX111" fmla="*/ 281478 w 407293"/>
              <a:gd name="connsiteY111" fmla="*/ 142940 h 386725"/>
              <a:gd name="connsiteX112" fmla="*/ 267986 w 407293"/>
              <a:gd name="connsiteY112" fmla="*/ 142940 h 386725"/>
              <a:gd name="connsiteX113" fmla="*/ 257829 w 407293"/>
              <a:gd name="connsiteY113" fmla="*/ 184385 h 386725"/>
              <a:gd name="connsiteX114" fmla="*/ 269454 w 407293"/>
              <a:gd name="connsiteY114" fmla="*/ 184385 h 386725"/>
              <a:gd name="connsiteX115" fmla="*/ 269454 w 407293"/>
              <a:gd name="connsiteY115" fmla="*/ 191491 h 386725"/>
              <a:gd name="connsiteX116" fmla="*/ 256095 w 407293"/>
              <a:gd name="connsiteY116" fmla="*/ 191491 h 386725"/>
              <a:gd name="connsiteX117" fmla="*/ 245938 w 407293"/>
              <a:gd name="connsiteY117" fmla="*/ 232935 h 386725"/>
              <a:gd name="connsiteX118" fmla="*/ 257483 w 407293"/>
              <a:gd name="connsiteY118" fmla="*/ 232935 h 386725"/>
              <a:gd name="connsiteX119" fmla="*/ 257483 w 407293"/>
              <a:gd name="connsiteY119" fmla="*/ 240041 h 386725"/>
              <a:gd name="connsiteX120" fmla="*/ 244195 w 407293"/>
              <a:gd name="connsiteY120" fmla="*/ 240041 h 386725"/>
              <a:gd name="connsiteX121" fmla="*/ 239126 w 407293"/>
              <a:gd name="connsiteY121" fmla="*/ 260711 h 386725"/>
              <a:gd name="connsiteX122" fmla="*/ 232215 w 407293"/>
              <a:gd name="connsiteY122" fmla="*/ 259047 h 386725"/>
              <a:gd name="connsiteX123" fmla="*/ 236876 w 407293"/>
              <a:gd name="connsiteY123" fmla="*/ 240041 h 386725"/>
              <a:gd name="connsiteX124" fmla="*/ 197494 w 407293"/>
              <a:gd name="connsiteY124" fmla="*/ 240041 h 386725"/>
              <a:gd name="connsiteX125" fmla="*/ 192425 w 407293"/>
              <a:gd name="connsiteY125" fmla="*/ 260711 h 386725"/>
              <a:gd name="connsiteX126" fmla="*/ 185541 w 407293"/>
              <a:gd name="connsiteY126" fmla="*/ 259047 h 386725"/>
              <a:gd name="connsiteX127" fmla="*/ 190184 w 407293"/>
              <a:gd name="connsiteY127" fmla="*/ 240041 h 386725"/>
              <a:gd name="connsiteX128" fmla="*/ 150829 w 407293"/>
              <a:gd name="connsiteY128" fmla="*/ 240041 h 386725"/>
              <a:gd name="connsiteX129" fmla="*/ 145733 w 407293"/>
              <a:gd name="connsiteY129" fmla="*/ 260711 h 386725"/>
              <a:gd name="connsiteX130" fmla="*/ 138849 w 407293"/>
              <a:gd name="connsiteY130" fmla="*/ 259047 h 386725"/>
              <a:gd name="connsiteX131" fmla="*/ 143509 w 407293"/>
              <a:gd name="connsiteY131" fmla="*/ 240041 h 386725"/>
              <a:gd name="connsiteX132" fmla="*/ 104128 w 407293"/>
              <a:gd name="connsiteY132" fmla="*/ 240041 h 386725"/>
              <a:gd name="connsiteX133" fmla="*/ 99058 w 407293"/>
              <a:gd name="connsiteY133" fmla="*/ 260711 h 386725"/>
              <a:gd name="connsiteX134" fmla="*/ 92175 w 407293"/>
              <a:gd name="connsiteY134" fmla="*/ 259047 h 386725"/>
              <a:gd name="connsiteX135" fmla="*/ 96817 w 407293"/>
              <a:gd name="connsiteY135" fmla="*/ 240041 h 386725"/>
              <a:gd name="connsiteX136" fmla="*/ 57471 w 407293"/>
              <a:gd name="connsiteY136" fmla="*/ 240041 h 386725"/>
              <a:gd name="connsiteX137" fmla="*/ 52375 w 407293"/>
              <a:gd name="connsiteY137" fmla="*/ 260711 h 386725"/>
              <a:gd name="connsiteX138" fmla="*/ 45491 w 407293"/>
              <a:gd name="connsiteY138" fmla="*/ 259047 h 386725"/>
              <a:gd name="connsiteX139" fmla="*/ 50152 w 407293"/>
              <a:gd name="connsiteY139" fmla="*/ 240041 h 386725"/>
              <a:gd name="connsiteX140" fmla="*/ 38652 w 407293"/>
              <a:gd name="connsiteY140" fmla="*/ 240041 h 386725"/>
              <a:gd name="connsiteX141" fmla="*/ 38652 w 407293"/>
              <a:gd name="connsiteY141" fmla="*/ 232935 h 386725"/>
              <a:gd name="connsiteX142" fmla="*/ 51886 w 407293"/>
              <a:gd name="connsiteY142" fmla="*/ 232935 h 386725"/>
              <a:gd name="connsiteX143" fmla="*/ 62043 w 407293"/>
              <a:gd name="connsiteY143" fmla="*/ 191491 h 386725"/>
              <a:gd name="connsiteX144" fmla="*/ 50650 w 407293"/>
              <a:gd name="connsiteY144" fmla="*/ 191491 h 386725"/>
              <a:gd name="connsiteX145" fmla="*/ 50650 w 407293"/>
              <a:gd name="connsiteY145" fmla="*/ 184385 h 386725"/>
              <a:gd name="connsiteX146" fmla="*/ 63786 w 407293"/>
              <a:gd name="connsiteY146" fmla="*/ 184385 h 386725"/>
              <a:gd name="connsiteX147" fmla="*/ 73943 w 407293"/>
              <a:gd name="connsiteY147" fmla="*/ 142940 h 386725"/>
              <a:gd name="connsiteX148" fmla="*/ 62621 w 407293"/>
              <a:gd name="connsiteY148" fmla="*/ 142940 h 386725"/>
              <a:gd name="connsiteX149" fmla="*/ 62621 w 407293"/>
              <a:gd name="connsiteY149" fmla="*/ 135834 h 386725"/>
              <a:gd name="connsiteX150" fmla="*/ 75704 w 407293"/>
              <a:gd name="connsiteY150" fmla="*/ 135834 h 386725"/>
              <a:gd name="connsiteX151" fmla="*/ 80773 w 407293"/>
              <a:gd name="connsiteY151" fmla="*/ 115165 h 386725"/>
              <a:gd name="connsiteX152" fmla="*/ 87657 w 407293"/>
              <a:gd name="connsiteY152" fmla="*/ 116828 h 386725"/>
              <a:gd name="connsiteX153" fmla="*/ 82996 w 407293"/>
              <a:gd name="connsiteY153" fmla="*/ 135834 h 386725"/>
              <a:gd name="connsiteX154" fmla="*/ 122378 w 407293"/>
              <a:gd name="connsiteY154" fmla="*/ 135834 h 386725"/>
              <a:gd name="connsiteX155" fmla="*/ 127456 w 407293"/>
              <a:gd name="connsiteY155" fmla="*/ 115165 h 386725"/>
              <a:gd name="connsiteX156" fmla="*/ 127963 w 407293"/>
              <a:gd name="connsiteY156" fmla="*/ 142949 h 386725"/>
              <a:gd name="connsiteX157" fmla="*/ 117806 w 407293"/>
              <a:gd name="connsiteY157" fmla="*/ 184393 h 386725"/>
              <a:gd name="connsiteX158" fmla="*/ 157161 w 407293"/>
              <a:gd name="connsiteY158" fmla="*/ 184393 h 386725"/>
              <a:gd name="connsiteX159" fmla="*/ 167318 w 407293"/>
              <a:gd name="connsiteY159" fmla="*/ 142949 h 386725"/>
              <a:gd name="connsiteX160" fmla="*/ 127963 w 407293"/>
              <a:gd name="connsiteY160" fmla="*/ 142949 h 386725"/>
              <a:gd name="connsiteX161" fmla="*/ 116037 w 407293"/>
              <a:gd name="connsiteY161" fmla="*/ 191508 h 386725"/>
              <a:gd name="connsiteX162" fmla="*/ 105880 w 407293"/>
              <a:gd name="connsiteY162" fmla="*/ 232953 h 386725"/>
              <a:gd name="connsiteX163" fmla="*/ 145261 w 407293"/>
              <a:gd name="connsiteY163" fmla="*/ 232953 h 386725"/>
              <a:gd name="connsiteX164" fmla="*/ 155418 w 407293"/>
              <a:gd name="connsiteY164" fmla="*/ 191508 h 386725"/>
              <a:gd name="connsiteX165" fmla="*/ 116037 w 407293"/>
              <a:gd name="connsiteY165" fmla="*/ 191508 h 386725"/>
              <a:gd name="connsiteX166" fmla="*/ 98596 w 407293"/>
              <a:gd name="connsiteY166" fmla="*/ 232953 h 386725"/>
              <a:gd name="connsiteX167" fmla="*/ 108753 w 407293"/>
              <a:gd name="connsiteY167" fmla="*/ 191508 h 386725"/>
              <a:gd name="connsiteX168" fmla="*/ 69371 w 407293"/>
              <a:gd name="connsiteY168" fmla="*/ 191508 h 386725"/>
              <a:gd name="connsiteX169" fmla="*/ 59215 w 407293"/>
              <a:gd name="connsiteY169" fmla="*/ 232953 h 386725"/>
              <a:gd name="connsiteX170" fmla="*/ 98596 w 407293"/>
              <a:gd name="connsiteY170" fmla="*/ 232953 h 386725"/>
              <a:gd name="connsiteX171" fmla="*/ 110496 w 407293"/>
              <a:gd name="connsiteY171" fmla="*/ 184393 h 386725"/>
              <a:gd name="connsiteX172" fmla="*/ 120652 w 407293"/>
              <a:gd name="connsiteY172" fmla="*/ 142949 h 386725"/>
              <a:gd name="connsiteX173" fmla="*/ 81271 w 407293"/>
              <a:gd name="connsiteY173" fmla="*/ 142949 h 386725"/>
              <a:gd name="connsiteX174" fmla="*/ 71114 w 407293"/>
              <a:gd name="connsiteY174" fmla="*/ 184393 h 386725"/>
              <a:gd name="connsiteX175" fmla="*/ 110496 w 407293"/>
              <a:gd name="connsiteY175" fmla="*/ 184393 h 386725"/>
              <a:gd name="connsiteX176" fmla="*/ 260693 w 407293"/>
              <a:gd name="connsiteY176" fmla="*/ 142949 h 386725"/>
              <a:gd name="connsiteX177" fmla="*/ 221312 w 407293"/>
              <a:gd name="connsiteY177" fmla="*/ 142949 h 386725"/>
              <a:gd name="connsiteX178" fmla="*/ 211155 w 407293"/>
              <a:gd name="connsiteY178" fmla="*/ 184393 h 386725"/>
              <a:gd name="connsiteX179" fmla="*/ 250510 w 407293"/>
              <a:gd name="connsiteY179" fmla="*/ 184393 h 386725"/>
              <a:gd name="connsiteX180" fmla="*/ 260693 w 407293"/>
              <a:gd name="connsiteY180" fmla="*/ 142949 h 386725"/>
              <a:gd name="connsiteX181" fmla="*/ 214010 w 407293"/>
              <a:gd name="connsiteY181" fmla="*/ 142949 h 386725"/>
              <a:gd name="connsiteX182" fmla="*/ 174629 w 407293"/>
              <a:gd name="connsiteY182" fmla="*/ 142949 h 386725"/>
              <a:gd name="connsiteX183" fmla="*/ 164472 w 407293"/>
              <a:gd name="connsiteY183" fmla="*/ 184393 h 386725"/>
              <a:gd name="connsiteX184" fmla="*/ 203853 w 407293"/>
              <a:gd name="connsiteY184" fmla="*/ 184393 h 386725"/>
              <a:gd name="connsiteX185" fmla="*/ 214010 w 407293"/>
              <a:gd name="connsiteY185" fmla="*/ 142949 h 386725"/>
              <a:gd name="connsiteX186" fmla="*/ 152572 w 407293"/>
              <a:gd name="connsiteY186" fmla="*/ 232953 h 386725"/>
              <a:gd name="connsiteX187" fmla="*/ 191953 w 407293"/>
              <a:gd name="connsiteY187" fmla="*/ 232953 h 386725"/>
              <a:gd name="connsiteX188" fmla="*/ 202110 w 407293"/>
              <a:gd name="connsiteY188" fmla="*/ 191508 h 386725"/>
              <a:gd name="connsiteX189" fmla="*/ 162729 w 407293"/>
              <a:gd name="connsiteY189" fmla="*/ 191508 h 386725"/>
              <a:gd name="connsiteX190" fmla="*/ 152572 w 407293"/>
              <a:gd name="connsiteY190" fmla="*/ 232953 h 386725"/>
              <a:gd name="connsiteX191" fmla="*/ 199229 w 407293"/>
              <a:gd name="connsiteY191" fmla="*/ 232953 h 386725"/>
              <a:gd name="connsiteX192" fmla="*/ 238610 w 407293"/>
              <a:gd name="connsiteY192" fmla="*/ 232953 h 386725"/>
              <a:gd name="connsiteX193" fmla="*/ 248767 w 407293"/>
              <a:gd name="connsiteY193" fmla="*/ 191508 h 386725"/>
              <a:gd name="connsiteX194" fmla="*/ 209385 w 407293"/>
              <a:gd name="connsiteY194" fmla="*/ 191508 h 386725"/>
              <a:gd name="connsiteX195" fmla="*/ 199229 w 407293"/>
              <a:gd name="connsiteY195" fmla="*/ 232953 h 386725"/>
              <a:gd name="connsiteX196" fmla="*/ 250590 w 407293"/>
              <a:gd name="connsiteY196" fmla="*/ 92379 h 386725"/>
              <a:gd name="connsiteX197" fmla="*/ 268164 w 407293"/>
              <a:gd name="connsiteY197" fmla="*/ 92379 h 386725"/>
              <a:gd name="connsiteX198" fmla="*/ 304868 w 407293"/>
              <a:gd name="connsiteY198" fmla="*/ 47706 h 386725"/>
              <a:gd name="connsiteX199" fmla="*/ 339385 w 407293"/>
              <a:gd name="connsiteY199" fmla="*/ 54340 h 386725"/>
              <a:gd name="connsiteX200" fmla="*/ 359129 w 407293"/>
              <a:gd name="connsiteY200" fmla="*/ 83458 h 386725"/>
              <a:gd name="connsiteX201" fmla="*/ 352494 w 407293"/>
              <a:gd name="connsiteY201" fmla="*/ 117975 h 386725"/>
              <a:gd name="connsiteX202" fmla="*/ 306131 w 407293"/>
              <a:gd name="connsiteY202" fmla="*/ 137968 h 386725"/>
              <a:gd name="connsiteX203" fmla="*/ 301062 w 407293"/>
              <a:gd name="connsiteY203" fmla="*/ 159678 h 386725"/>
              <a:gd name="connsiteX204" fmla="*/ 301596 w 407293"/>
              <a:gd name="connsiteY204" fmla="*/ 161670 h 386725"/>
              <a:gd name="connsiteX205" fmla="*/ 303107 w 407293"/>
              <a:gd name="connsiteY205" fmla="*/ 174299 h 386725"/>
              <a:gd name="connsiteX206" fmla="*/ 306816 w 407293"/>
              <a:gd name="connsiteY206" fmla="*/ 165503 h 386725"/>
              <a:gd name="connsiteX207" fmla="*/ 349622 w 407293"/>
              <a:gd name="connsiteY207" fmla="*/ 156707 h 386725"/>
              <a:gd name="connsiteX208" fmla="*/ 356479 w 407293"/>
              <a:gd name="connsiteY208" fmla="*/ 163315 h 386725"/>
              <a:gd name="connsiteX209" fmla="*/ 353677 w 407293"/>
              <a:gd name="connsiteY209" fmla="*/ 154190 h 386725"/>
              <a:gd name="connsiteX210" fmla="*/ 380776 w 407293"/>
              <a:gd name="connsiteY210" fmla="*/ 119932 h 386725"/>
              <a:gd name="connsiteX211" fmla="*/ 390284 w 407293"/>
              <a:gd name="connsiteY211" fmla="*/ 120590 h 386725"/>
              <a:gd name="connsiteX212" fmla="*/ 382288 w 407293"/>
              <a:gd name="connsiteY212" fmla="*/ 115423 h 386725"/>
              <a:gd name="connsiteX213" fmla="*/ 381052 w 407293"/>
              <a:gd name="connsiteY213" fmla="*/ 71754 h 386725"/>
              <a:gd name="connsiteX214" fmla="*/ 388745 w 407293"/>
              <a:gd name="connsiteY214" fmla="*/ 66133 h 386725"/>
              <a:gd name="connsiteX215" fmla="*/ 379265 w 407293"/>
              <a:gd name="connsiteY215" fmla="*/ 67316 h 386725"/>
              <a:gd name="connsiteX216" fmla="*/ 350244 w 407293"/>
              <a:gd name="connsiteY216" fmla="*/ 34667 h 386725"/>
              <a:gd name="connsiteX217" fmla="*/ 352539 w 407293"/>
              <a:gd name="connsiteY217" fmla="*/ 25418 h 386725"/>
              <a:gd name="connsiteX218" fmla="*/ 346055 w 407293"/>
              <a:gd name="connsiteY218" fmla="*/ 32399 h 386725"/>
              <a:gd name="connsiteX219" fmla="*/ 302823 w 407293"/>
              <a:gd name="connsiteY219" fmla="*/ 26049 h 386725"/>
              <a:gd name="connsiteX220" fmla="*/ 298634 w 407293"/>
              <a:gd name="connsiteY220" fmla="*/ 17476 h 386725"/>
              <a:gd name="connsiteX221" fmla="*/ 298154 w 407293"/>
              <a:gd name="connsiteY221" fmla="*/ 27001 h 386725"/>
              <a:gd name="connsiteX222" fmla="*/ 260942 w 407293"/>
              <a:gd name="connsiteY222" fmla="*/ 49920 h 386725"/>
              <a:gd name="connsiteX223" fmla="*/ 252244 w 407293"/>
              <a:gd name="connsiteY223" fmla="*/ 46060 h 386725"/>
              <a:gd name="connsiteX224" fmla="*/ 257989 w 407293"/>
              <a:gd name="connsiteY224" fmla="*/ 53647 h 386725"/>
              <a:gd name="connsiteX225" fmla="*/ 250590 w 407293"/>
              <a:gd name="connsiteY225" fmla="*/ 92379 h 386725"/>
              <a:gd name="connsiteX226" fmla="*/ 250590 w 407293"/>
              <a:gd name="connsiteY226" fmla="*/ 92379 h 386725"/>
              <a:gd name="connsiteX227" fmla="*/ 275270 w 407293"/>
              <a:gd name="connsiteY227" fmla="*/ 92379 h 386725"/>
              <a:gd name="connsiteX228" fmla="*/ 312330 w 407293"/>
              <a:gd name="connsiteY228" fmla="*/ 92379 h 386725"/>
              <a:gd name="connsiteX229" fmla="*/ 315737 w 407293"/>
              <a:gd name="connsiteY229" fmla="*/ 96941 h 386725"/>
              <a:gd name="connsiteX230" fmla="*/ 307768 w 407293"/>
              <a:gd name="connsiteY230" fmla="*/ 131049 h 386725"/>
              <a:gd name="connsiteX231" fmla="*/ 346571 w 407293"/>
              <a:gd name="connsiteY231" fmla="*/ 114080 h 386725"/>
              <a:gd name="connsiteX232" fmla="*/ 335507 w 407293"/>
              <a:gd name="connsiteY232" fmla="*/ 60255 h 386725"/>
              <a:gd name="connsiteX233" fmla="*/ 283123 w 407293"/>
              <a:gd name="connsiteY233" fmla="*/ 69308 h 386725"/>
              <a:gd name="connsiteX234" fmla="*/ 275270 w 407293"/>
              <a:gd name="connsiteY234" fmla="*/ 92379 h 386725"/>
              <a:gd name="connsiteX235" fmla="*/ 275270 w 407293"/>
              <a:gd name="connsiteY235" fmla="*/ 92379 h 386725"/>
              <a:gd name="connsiteX236" fmla="*/ 236947 w 407293"/>
              <a:gd name="connsiteY236" fmla="*/ 283496 h 386725"/>
              <a:gd name="connsiteX237" fmla="*/ 200572 w 407293"/>
              <a:gd name="connsiteY237" fmla="*/ 283496 h 386725"/>
              <a:gd name="connsiteX238" fmla="*/ 200572 w 407293"/>
              <a:gd name="connsiteY238" fmla="*/ 332225 h 386725"/>
              <a:gd name="connsiteX239" fmla="*/ 236947 w 407293"/>
              <a:gd name="connsiteY239" fmla="*/ 332225 h 386725"/>
              <a:gd name="connsiteX240" fmla="*/ 236947 w 407293"/>
              <a:gd name="connsiteY240" fmla="*/ 283496 h 386725"/>
              <a:gd name="connsiteX241" fmla="*/ 80293 w 407293"/>
              <a:gd name="connsiteY241" fmla="*/ 283496 h 386725"/>
              <a:gd name="connsiteX242" fmla="*/ 43917 w 407293"/>
              <a:gd name="connsiteY242" fmla="*/ 283496 h 386725"/>
              <a:gd name="connsiteX243" fmla="*/ 43917 w 407293"/>
              <a:gd name="connsiteY243" fmla="*/ 332225 h 386725"/>
              <a:gd name="connsiteX244" fmla="*/ 80293 w 407293"/>
              <a:gd name="connsiteY244" fmla="*/ 332225 h 386725"/>
              <a:gd name="connsiteX245" fmla="*/ 80293 w 407293"/>
              <a:gd name="connsiteY245" fmla="*/ 283496 h 386725"/>
              <a:gd name="connsiteX246" fmla="*/ 307839 w 407293"/>
              <a:gd name="connsiteY246" fmla="*/ 99485 h 386725"/>
              <a:gd name="connsiteX247" fmla="*/ 53692 w 407293"/>
              <a:gd name="connsiteY247" fmla="*/ 99485 h 386725"/>
              <a:gd name="connsiteX248" fmla="*/ 12273 w 407293"/>
              <a:gd name="connsiteY248" fmla="*/ 276390 h 386725"/>
              <a:gd name="connsiteX249" fmla="*/ 266421 w 407293"/>
              <a:gd name="connsiteY249" fmla="*/ 276390 h 386725"/>
              <a:gd name="connsiteX250" fmla="*/ 307839 w 407293"/>
              <a:gd name="connsiteY250" fmla="*/ 99485 h 386725"/>
              <a:gd name="connsiteX251" fmla="*/ 32284 w 407293"/>
              <a:gd name="connsiteY251" fmla="*/ 353837 h 386725"/>
              <a:gd name="connsiteX252" fmla="*/ 91881 w 407293"/>
              <a:gd name="connsiteY252" fmla="*/ 353837 h 386725"/>
              <a:gd name="connsiteX253" fmla="*/ 93722 w 407293"/>
              <a:gd name="connsiteY253" fmla="*/ 351996 h 386725"/>
              <a:gd name="connsiteX254" fmla="*/ 93722 w 407293"/>
              <a:gd name="connsiteY254" fmla="*/ 341181 h 386725"/>
              <a:gd name="connsiteX255" fmla="*/ 91881 w 407293"/>
              <a:gd name="connsiteY255" fmla="*/ 339340 h 386725"/>
              <a:gd name="connsiteX256" fmla="*/ 32284 w 407293"/>
              <a:gd name="connsiteY256" fmla="*/ 339340 h 386725"/>
              <a:gd name="connsiteX257" fmla="*/ 30443 w 407293"/>
              <a:gd name="connsiteY257" fmla="*/ 341181 h 386725"/>
              <a:gd name="connsiteX258" fmla="*/ 30443 w 407293"/>
              <a:gd name="connsiteY258" fmla="*/ 351996 h 386725"/>
              <a:gd name="connsiteX259" fmla="*/ 32284 w 407293"/>
              <a:gd name="connsiteY259" fmla="*/ 353837 h 386725"/>
              <a:gd name="connsiteX260" fmla="*/ 32284 w 407293"/>
              <a:gd name="connsiteY260" fmla="*/ 353837 h 3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07293" h="386725">
                <a:moveTo>
                  <a:pt x="8947" y="358044"/>
                </a:moveTo>
                <a:lnTo>
                  <a:pt x="25712" y="358044"/>
                </a:lnTo>
                <a:cubicBezTo>
                  <a:pt x="24253" y="356452"/>
                  <a:pt x="23346" y="354308"/>
                  <a:pt x="23346" y="351996"/>
                </a:cubicBezTo>
                <a:lnTo>
                  <a:pt x="23346" y="341181"/>
                </a:lnTo>
                <a:cubicBezTo>
                  <a:pt x="23346" y="336263"/>
                  <a:pt x="27384" y="332234"/>
                  <a:pt x="32293" y="332234"/>
                </a:cubicBezTo>
                <a:lnTo>
                  <a:pt x="36802" y="332234"/>
                </a:lnTo>
                <a:lnTo>
                  <a:pt x="36802" y="283505"/>
                </a:lnTo>
                <a:lnTo>
                  <a:pt x="7782" y="283505"/>
                </a:lnTo>
                <a:cubicBezTo>
                  <a:pt x="5514" y="283505"/>
                  <a:pt x="3726" y="281388"/>
                  <a:pt x="4376" y="278969"/>
                </a:cubicBezTo>
                <a:lnTo>
                  <a:pt x="47413" y="95136"/>
                </a:lnTo>
                <a:cubicBezTo>
                  <a:pt x="47795" y="93499"/>
                  <a:pt x="49254" y="92388"/>
                  <a:pt x="50863" y="92388"/>
                </a:cubicBezTo>
                <a:lnTo>
                  <a:pt x="50863" y="92388"/>
                </a:lnTo>
                <a:lnTo>
                  <a:pt x="228098" y="92388"/>
                </a:lnTo>
                <a:lnTo>
                  <a:pt x="242265" y="88306"/>
                </a:lnTo>
                <a:cubicBezTo>
                  <a:pt x="255428" y="84499"/>
                  <a:pt x="260622" y="68864"/>
                  <a:pt x="252324" y="57925"/>
                </a:cubicBezTo>
                <a:lnTo>
                  <a:pt x="238281" y="39354"/>
                </a:lnTo>
                <a:cubicBezTo>
                  <a:pt x="236066" y="36455"/>
                  <a:pt x="239215" y="32524"/>
                  <a:pt x="242541" y="33983"/>
                </a:cubicBezTo>
                <a:lnTo>
                  <a:pt x="263815" y="43383"/>
                </a:lnTo>
                <a:cubicBezTo>
                  <a:pt x="276346" y="48933"/>
                  <a:pt x="290389" y="40306"/>
                  <a:pt x="291065" y="26619"/>
                </a:cubicBezTo>
                <a:lnTo>
                  <a:pt x="292204" y="3370"/>
                </a:lnTo>
                <a:cubicBezTo>
                  <a:pt x="292382" y="-258"/>
                  <a:pt x="297398" y="-1397"/>
                  <a:pt x="299034" y="2161"/>
                </a:cubicBezTo>
                <a:lnTo>
                  <a:pt x="309191" y="22883"/>
                </a:lnTo>
                <a:cubicBezTo>
                  <a:pt x="315194" y="35183"/>
                  <a:pt x="331523" y="37558"/>
                  <a:pt x="340826" y="27526"/>
                </a:cubicBezTo>
                <a:lnTo>
                  <a:pt x="356657" y="10459"/>
                </a:lnTo>
                <a:cubicBezTo>
                  <a:pt x="359156" y="7791"/>
                  <a:pt x="363612" y="10183"/>
                  <a:pt x="362678" y="13812"/>
                </a:cubicBezTo>
                <a:lnTo>
                  <a:pt x="357110" y="36322"/>
                </a:lnTo>
                <a:cubicBezTo>
                  <a:pt x="353828" y="49636"/>
                  <a:pt x="364803" y="61936"/>
                  <a:pt x="378384" y="60219"/>
                </a:cubicBezTo>
                <a:lnTo>
                  <a:pt x="401481" y="57320"/>
                </a:lnTo>
                <a:cubicBezTo>
                  <a:pt x="405065" y="56893"/>
                  <a:pt x="407155" y="61660"/>
                  <a:pt x="403722" y="63901"/>
                </a:cubicBezTo>
                <a:lnTo>
                  <a:pt x="385197" y="77437"/>
                </a:lnTo>
                <a:cubicBezTo>
                  <a:pt x="374151" y="85477"/>
                  <a:pt x="374631" y="101993"/>
                  <a:pt x="386104" y="109401"/>
                </a:cubicBezTo>
                <a:lnTo>
                  <a:pt x="405670" y="122031"/>
                </a:lnTo>
                <a:cubicBezTo>
                  <a:pt x="408747" y="124023"/>
                  <a:pt x="407129" y="128816"/>
                  <a:pt x="403500" y="128559"/>
                </a:cubicBezTo>
                <a:lnTo>
                  <a:pt x="380278" y="126993"/>
                </a:lnTo>
                <a:cubicBezTo>
                  <a:pt x="366618" y="126059"/>
                  <a:pt x="356381" y="138964"/>
                  <a:pt x="360436" y="152074"/>
                </a:cubicBezTo>
                <a:lnTo>
                  <a:pt x="367294" y="174308"/>
                </a:lnTo>
                <a:cubicBezTo>
                  <a:pt x="368352" y="177759"/>
                  <a:pt x="364092" y="180436"/>
                  <a:pt x="361441" y="177892"/>
                </a:cubicBezTo>
                <a:cubicBezTo>
                  <a:pt x="355821" y="172600"/>
                  <a:pt x="350244" y="167148"/>
                  <a:pt x="344677" y="161786"/>
                </a:cubicBezTo>
                <a:cubicBezTo>
                  <a:pt x="334796" y="152278"/>
                  <a:pt x="318636" y="155613"/>
                  <a:pt x="313317" y="168216"/>
                </a:cubicBezTo>
                <a:lnTo>
                  <a:pt x="304290" y="189667"/>
                </a:lnTo>
                <a:cubicBezTo>
                  <a:pt x="302876" y="193047"/>
                  <a:pt x="297887" y="192291"/>
                  <a:pt x="297504" y="188680"/>
                </a:cubicBezTo>
                <a:lnTo>
                  <a:pt x="297478" y="188680"/>
                </a:lnTo>
                <a:lnTo>
                  <a:pt x="296473" y="179102"/>
                </a:lnTo>
                <a:lnTo>
                  <a:pt x="272673" y="280721"/>
                </a:lnTo>
                <a:cubicBezTo>
                  <a:pt x="272291" y="282358"/>
                  <a:pt x="270832" y="283470"/>
                  <a:pt x="269222" y="283470"/>
                </a:cubicBezTo>
                <a:lnTo>
                  <a:pt x="269222" y="283470"/>
                </a:lnTo>
                <a:lnTo>
                  <a:pt x="244035" y="283470"/>
                </a:lnTo>
                <a:lnTo>
                  <a:pt x="244035" y="332198"/>
                </a:lnTo>
                <a:cubicBezTo>
                  <a:pt x="248295" y="332198"/>
                  <a:pt x="251702" y="331665"/>
                  <a:pt x="254850" y="334822"/>
                </a:cubicBezTo>
                <a:cubicBezTo>
                  <a:pt x="256486" y="336458"/>
                  <a:pt x="257500" y="338682"/>
                  <a:pt x="257500" y="341154"/>
                </a:cubicBezTo>
                <a:lnTo>
                  <a:pt x="257500" y="351969"/>
                </a:lnTo>
                <a:cubicBezTo>
                  <a:pt x="257500" y="354290"/>
                  <a:pt x="256593" y="356434"/>
                  <a:pt x="255135" y="358017"/>
                </a:cubicBezTo>
                <a:lnTo>
                  <a:pt x="271899" y="358017"/>
                </a:lnTo>
                <a:cubicBezTo>
                  <a:pt x="276818" y="358017"/>
                  <a:pt x="280846" y="362055"/>
                  <a:pt x="280846" y="366964"/>
                </a:cubicBezTo>
                <a:lnTo>
                  <a:pt x="280846" y="377779"/>
                </a:lnTo>
                <a:cubicBezTo>
                  <a:pt x="280846" y="382670"/>
                  <a:pt x="276809" y="386726"/>
                  <a:pt x="271899" y="386726"/>
                </a:cubicBezTo>
                <a:lnTo>
                  <a:pt x="8947" y="386726"/>
                </a:lnTo>
                <a:cubicBezTo>
                  <a:pt x="4029" y="386726"/>
                  <a:pt x="0" y="382670"/>
                  <a:pt x="0" y="377779"/>
                </a:cubicBezTo>
                <a:lnTo>
                  <a:pt x="0" y="366964"/>
                </a:lnTo>
                <a:cubicBezTo>
                  <a:pt x="-9" y="362081"/>
                  <a:pt x="4029" y="358044"/>
                  <a:pt x="8947" y="358044"/>
                </a:cubicBezTo>
                <a:lnTo>
                  <a:pt x="8947" y="358044"/>
                </a:lnTo>
                <a:close/>
                <a:moveTo>
                  <a:pt x="98463" y="358044"/>
                </a:moveTo>
                <a:lnTo>
                  <a:pt x="182366" y="358044"/>
                </a:lnTo>
                <a:cubicBezTo>
                  <a:pt x="180907" y="356452"/>
                  <a:pt x="180000" y="354308"/>
                  <a:pt x="180000" y="351996"/>
                </a:cubicBezTo>
                <a:lnTo>
                  <a:pt x="180000" y="341181"/>
                </a:lnTo>
                <a:cubicBezTo>
                  <a:pt x="180000" y="336263"/>
                  <a:pt x="184038" y="332234"/>
                  <a:pt x="188947" y="332234"/>
                </a:cubicBezTo>
                <a:lnTo>
                  <a:pt x="193457" y="332234"/>
                </a:lnTo>
                <a:lnTo>
                  <a:pt x="193457" y="283505"/>
                </a:lnTo>
                <a:lnTo>
                  <a:pt x="87399" y="283505"/>
                </a:lnTo>
                <a:lnTo>
                  <a:pt x="87399" y="332234"/>
                </a:lnTo>
                <a:cubicBezTo>
                  <a:pt x="91659" y="332234"/>
                  <a:pt x="95065" y="331700"/>
                  <a:pt x="98214" y="334858"/>
                </a:cubicBezTo>
                <a:cubicBezTo>
                  <a:pt x="99850" y="336494"/>
                  <a:pt x="100837" y="338718"/>
                  <a:pt x="100837" y="341190"/>
                </a:cubicBezTo>
                <a:lnTo>
                  <a:pt x="100837" y="352005"/>
                </a:lnTo>
                <a:cubicBezTo>
                  <a:pt x="100837" y="354317"/>
                  <a:pt x="99957" y="356434"/>
                  <a:pt x="98463" y="358044"/>
                </a:cubicBezTo>
                <a:lnTo>
                  <a:pt x="98463" y="358044"/>
                </a:lnTo>
                <a:close/>
                <a:moveTo>
                  <a:pt x="271917" y="365159"/>
                </a:moveTo>
                <a:lnTo>
                  <a:pt x="8947" y="365159"/>
                </a:lnTo>
                <a:cubicBezTo>
                  <a:pt x="7915" y="365159"/>
                  <a:pt x="7106" y="365968"/>
                  <a:pt x="7106" y="367000"/>
                </a:cubicBezTo>
                <a:lnTo>
                  <a:pt x="7106" y="377814"/>
                </a:lnTo>
                <a:cubicBezTo>
                  <a:pt x="7106" y="378819"/>
                  <a:pt x="7915" y="379629"/>
                  <a:pt x="8947" y="379629"/>
                </a:cubicBezTo>
                <a:lnTo>
                  <a:pt x="271917" y="379629"/>
                </a:lnTo>
                <a:cubicBezTo>
                  <a:pt x="272922" y="379629"/>
                  <a:pt x="273758" y="378819"/>
                  <a:pt x="273758" y="377814"/>
                </a:cubicBezTo>
                <a:lnTo>
                  <a:pt x="273758" y="367000"/>
                </a:lnTo>
                <a:cubicBezTo>
                  <a:pt x="273758" y="365959"/>
                  <a:pt x="272922" y="365159"/>
                  <a:pt x="271917" y="365159"/>
                </a:cubicBezTo>
                <a:lnTo>
                  <a:pt x="271917" y="365159"/>
                </a:lnTo>
                <a:close/>
                <a:moveTo>
                  <a:pt x="188947" y="353837"/>
                </a:moveTo>
                <a:lnTo>
                  <a:pt x="248571" y="353837"/>
                </a:lnTo>
                <a:cubicBezTo>
                  <a:pt x="249558" y="353837"/>
                  <a:pt x="250385" y="353001"/>
                  <a:pt x="250385" y="351996"/>
                </a:cubicBezTo>
                <a:lnTo>
                  <a:pt x="250385" y="341181"/>
                </a:lnTo>
                <a:cubicBezTo>
                  <a:pt x="250385" y="340176"/>
                  <a:pt x="249549" y="339340"/>
                  <a:pt x="248571" y="339340"/>
                </a:cubicBezTo>
                <a:lnTo>
                  <a:pt x="188947" y="339340"/>
                </a:lnTo>
                <a:cubicBezTo>
                  <a:pt x="187942" y="339340"/>
                  <a:pt x="187106" y="340176"/>
                  <a:pt x="187106" y="341181"/>
                </a:cubicBezTo>
                <a:lnTo>
                  <a:pt x="187106" y="351996"/>
                </a:lnTo>
                <a:cubicBezTo>
                  <a:pt x="187106" y="353001"/>
                  <a:pt x="187942" y="353837"/>
                  <a:pt x="188947" y="353837"/>
                </a:cubicBezTo>
                <a:lnTo>
                  <a:pt x="188947" y="353837"/>
                </a:lnTo>
                <a:close/>
                <a:moveTo>
                  <a:pt x="127456" y="115165"/>
                </a:moveTo>
                <a:cubicBezTo>
                  <a:pt x="128568" y="110629"/>
                  <a:pt x="135452" y="112292"/>
                  <a:pt x="134367" y="116828"/>
                </a:cubicBezTo>
                <a:lnTo>
                  <a:pt x="129706" y="135834"/>
                </a:lnTo>
                <a:lnTo>
                  <a:pt x="169088" y="135834"/>
                </a:lnTo>
                <a:lnTo>
                  <a:pt x="174157" y="115165"/>
                </a:lnTo>
                <a:cubicBezTo>
                  <a:pt x="175269" y="110602"/>
                  <a:pt x="182153" y="112292"/>
                  <a:pt x="181041" y="116828"/>
                </a:cubicBezTo>
                <a:lnTo>
                  <a:pt x="176381" y="135834"/>
                </a:lnTo>
                <a:lnTo>
                  <a:pt x="215762" y="135834"/>
                </a:lnTo>
                <a:lnTo>
                  <a:pt x="220831" y="115165"/>
                </a:lnTo>
                <a:cubicBezTo>
                  <a:pt x="221943" y="110602"/>
                  <a:pt x="228827" y="112292"/>
                  <a:pt x="227742" y="116828"/>
                </a:cubicBezTo>
                <a:lnTo>
                  <a:pt x="223082" y="135834"/>
                </a:lnTo>
                <a:lnTo>
                  <a:pt x="262463" y="135834"/>
                </a:lnTo>
                <a:lnTo>
                  <a:pt x="267533" y="115165"/>
                </a:lnTo>
                <a:cubicBezTo>
                  <a:pt x="268644" y="110602"/>
                  <a:pt x="275528" y="112292"/>
                  <a:pt x="274416" y="116828"/>
                </a:cubicBezTo>
                <a:lnTo>
                  <a:pt x="269756" y="135834"/>
                </a:lnTo>
                <a:lnTo>
                  <a:pt x="281478" y="135834"/>
                </a:lnTo>
                <a:cubicBezTo>
                  <a:pt x="286138" y="135834"/>
                  <a:pt x="286138" y="142940"/>
                  <a:pt x="281478" y="142940"/>
                </a:cubicBezTo>
                <a:lnTo>
                  <a:pt x="267986" y="142940"/>
                </a:lnTo>
                <a:lnTo>
                  <a:pt x="257829" y="184385"/>
                </a:lnTo>
                <a:lnTo>
                  <a:pt x="269454" y="184385"/>
                </a:lnTo>
                <a:cubicBezTo>
                  <a:pt x="274141" y="184385"/>
                  <a:pt x="274141" y="191491"/>
                  <a:pt x="269454" y="191491"/>
                </a:cubicBezTo>
                <a:lnTo>
                  <a:pt x="256095" y="191491"/>
                </a:lnTo>
                <a:lnTo>
                  <a:pt x="245938" y="232935"/>
                </a:lnTo>
                <a:lnTo>
                  <a:pt x="257483" y="232935"/>
                </a:lnTo>
                <a:cubicBezTo>
                  <a:pt x="262170" y="232935"/>
                  <a:pt x="262170" y="240041"/>
                  <a:pt x="257483" y="240041"/>
                </a:cubicBezTo>
                <a:lnTo>
                  <a:pt x="244195" y="240041"/>
                </a:lnTo>
                <a:lnTo>
                  <a:pt x="239126" y="260711"/>
                </a:lnTo>
                <a:cubicBezTo>
                  <a:pt x="238014" y="265246"/>
                  <a:pt x="231113" y="263557"/>
                  <a:pt x="232215" y="259047"/>
                </a:cubicBezTo>
                <a:lnTo>
                  <a:pt x="236876" y="240041"/>
                </a:lnTo>
                <a:lnTo>
                  <a:pt x="197494" y="240041"/>
                </a:lnTo>
                <a:lnTo>
                  <a:pt x="192425" y="260711"/>
                </a:lnTo>
                <a:cubicBezTo>
                  <a:pt x="191313" y="265246"/>
                  <a:pt x="184429" y="263557"/>
                  <a:pt x="185541" y="259047"/>
                </a:cubicBezTo>
                <a:lnTo>
                  <a:pt x="190184" y="240041"/>
                </a:lnTo>
                <a:lnTo>
                  <a:pt x="150829" y="240041"/>
                </a:lnTo>
                <a:lnTo>
                  <a:pt x="145733" y="260711"/>
                </a:lnTo>
                <a:cubicBezTo>
                  <a:pt x="144648" y="265246"/>
                  <a:pt x="137737" y="263557"/>
                  <a:pt x="138849" y="259047"/>
                </a:cubicBezTo>
                <a:lnTo>
                  <a:pt x="143509" y="240041"/>
                </a:lnTo>
                <a:lnTo>
                  <a:pt x="104128" y="240041"/>
                </a:lnTo>
                <a:lnTo>
                  <a:pt x="99058" y="260711"/>
                </a:lnTo>
                <a:cubicBezTo>
                  <a:pt x="97947" y="265246"/>
                  <a:pt x="91063" y="263557"/>
                  <a:pt x="92175" y="259047"/>
                </a:cubicBezTo>
                <a:lnTo>
                  <a:pt x="96817" y="240041"/>
                </a:lnTo>
                <a:lnTo>
                  <a:pt x="57471" y="240041"/>
                </a:lnTo>
                <a:lnTo>
                  <a:pt x="52375" y="260711"/>
                </a:lnTo>
                <a:cubicBezTo>
                  <a:pt x="51290" y="265246"/>
                  <a:pt x="44380" y="263557"/>
                  <a:pt x="45491" y="259047"/>
                </a:cubicBezTo>
                <a:lnTo>
                  <a:pt x="50152" y="240041"/>
                </a:lnTo>
                <a:lnTo>
                  <a:pt x="38652" y="240041"/>
                </a:lnTo>
                <a:cubicBezTo>
                  <a:pt x="33992" y="240041"/>
                  <a:pt x="33992" y="232935"/>
                  <a:pt x="38652" y="232935"/>
                </a:cubicBezTo>
                <a:lnTo>
                  <a:pt x="51886" y="232935"/>
                </a:lnTo>
                <a:lnTo>
                  <a:pt x="62043" y="191491"/>
                </a:lnTo>
                <a:lnTo>
                  <a:pt x="50650" y="191491"/>
                </a:lnTo>
                <a:cubicBezTo>
                  <a:pt x="45963" y="191491"/>
                  <a:pt x="45963" y="184385"/>
                  <a:pt x="50650" y="184385"/>
                </a:cubicBezTo>
                <a:lnTo>
                  <a:pt x="63786" y="184385"/>
                </a:lnTo>
                <a:lnTo>
                  <a:pt x="73943" y="142940"/>
                </a:lnTo>
                <a:lnTo>
                  <a:pt x="62621" y="142940"/>
                </a:lnTo>
                <a:cubicBezTo>
                  <a:pt x="57934" y="142940"/>
                  <a:pt x="57934" y="135834"/>
                  <a:pt x="62621" y="135834"/>
                </a:cubicBezTo>
                <a:lnTo>
                  <a:pt x="75704" y="135834"/>
                </a:lnTo>
                <a:lnTo>
                  <a:pt x="80773" y="115165"/>
                </a:lnTo>
                <a:cubicBezTo>
                  <a:pt x="81885" y="110602"/>
                  <a:pt x="88768" y="112292"/>
                  <a:pt x="87657" y="116828"/>
                </a:cubicBezTo>
                <a:lnTo>
                  <a:pt x="82996" y="135834"/>
                </a:lnTo>
                <a:lnTo>
                  <a:pt x="122378" y="135834"/>
                </a:lnTo>
                <a:lnTo>
                  <a:pt x="127456" y="115165"/>
                </a:lnTo>
                <a:close/>
                <a:moveTo>
                  <a:pt x="127963" y="142949"/>
                </a:moveTo>
                <a:lnTo>
                  <a:pt x="117806" y="184393"/>
                </a:lnTo>
                <a:lnTo>
                  <a:pt x="157161" y="184393"/>
                </a:lnTo>
                <a:lnTo>
                  <a:pt x="167318" y="142949"/>
                </a:lnTo>
                <a:lnTo>
                  <a:pt x="127963" y="142949"/>
                </a:lnTo>
                <a:close/>
                <a:moveTo>
                  <a:pt x="116037" y="191508"/>
                </a:moveTo>
                <a:lnTo>
                  <a:pt x="105880" y="232953"/>
                </a:lnTo>
                <a:lnTo>
                  <a:pt x="145261" y="232953"/>
                </a:lnTo>
                <a:lnTo>
                  <a:pt x="155418" y="191508"/>
                </a:lnTo>
                <a:lnTo>
                  <a:pt x="116037" y="191508"/>
                </a:lnTo>
                <a:close/>
                <a:moveTo>
                  <a:pt x="98596" y="232953"/>
                </a:moveTo>
                <a:lnTo>
                  <a:pt x="108753" y="191508"/>
                </a:lnTo>
                <a:lnTo>
                  <a:pt x="69371" y="191508"/>
                </a:lnTo>
                <a:lnTo>
                  <a:pt x="59215" y="232953"/>
                </a:lnTo>
                <a:lnTo>
                  <a:pt x="98596" y="232953"/>
                </a:lnTo>
                <a:close/>
                <a:moveTo>
                  <a:pt x="110496" y="184393"/>
                </a:moveTo>
                <a:lnTo>
                  <a:pt x="120652" y="142949"/>
                </a:lnTo>
                <a:lnTo>
                  <a:pt x="81271" y="142949"/>
                </a:lnTo>
                <a:lnTo>
                  <a:pt x="71114" y="184393"/>
                </a:lnTo>
                <a:lnTo>
                  <a:pt x="110496" y="184393"/>
                </a:lnTo>
                <a:close/>
                <a:moveTo>
                  <a:pt x="260693" y="142949"/>
                </a:moveTo>
                <a:lnTo>
                  <a:pt x="221312" y="142949"/>
                </a:lnTo>
                <a:lnTo>
                  <a:pt x="211155" y="184393"/>
                </a:lnTo>
                <a:lnTo>
                  <a:pt x="250510" y="184393"/>
                </a:lnTo>
                <a:lnTo>
                  <a:pt x="260693" y="142949"/>
                </a:lnTo>
                <a:close/>
                <a:moveTo>
                  <a:pt x="214010" y="142949"/>
                </a:moveTo>
                <a:lnTo>
                  <a:pt x="174629" y="142949"/>
                </a:lnTo>
                <a:lnTo>
                  <a:pt x="164472" y="184393"/>
                </a:lnTo>
                <a:lnTo>
                  <a:pt x="203853" y="184393"/>
                </a:lnTo>
                <a:lnTo>
                  <a:pt x="214010" y="142949"/>
                </a:lnTo>
                <a:close/>
                <a:moveTo>
                  <a:pt x="152572" y="232953"/>
                </a:moveTo>
                <a:lnTo>
                  <a:pt x="191953" y="232953"/>
                </a:lnTo>
                <a:lnTo>
                  <a:pt x="202110" y="191508"/>
                </a:lnTo>
                <a:lnTo>
                  <a:pt x="162729" y="191508"/>
                </a:lnTo>
                <a:lnTo>
                  <a:pt x="152572" y="232953"/>
                </a:lnTo>
                <a:close/>
                <a:moveTo>
                  <a:pt x="199229" y="232953"/>
                </a:moveTo>
                <a:lnTo>
                  <a:pt x="238610" y="232953"/>
                </a:lnTo>
                <a:lnTo>
                  <a:pt x="248767" y="191508"/>
                </a:lnTo>
                <a:lnTo>
                  <a:pt x="209385" y="191508"/>
                </a:lnTo>
                <a:lnTo>
                  <a:pt x="199229" y="232953"/>
                </a:lnTo>
                <a:close/>
                <a:moveTo>
                  <a:pt x="250590" y="92379"/>
                </a:moveTo>
                <a:lnTo>
                  <a:pt x="268164" y="92379"/>
                </a:lnTo>
                <a:cubicBezTo>
                  <a:pt x="268288" y="70900"/>
                  <a:pt x="283470" y="52117"/>
                  <a:pt x="304868" y="47706"/>
                </a:cubicBezTo>
                <a:cubicBezTo>
                  <a:pt x="317275" y="45135"/>
                  <a:pt x="329575" y="47857"/>
                  <a:pt x="339385" y="54340"/>
                </a:cubicBezTo>
                <a:cubicBezTo>
                  <a:pt x="349221" y="60797"/>
                  <a:pt x="356577" y="71034"/>
                  <a:pt x="359129" y="83458"/>
                </a:cubicBezTo>
                <a:cubicBezTo>
                  <a:pt x="361699" y="95865"/>
                  <a:pt x="358978" y="108139"/>
                  <a:pt x="352494" y="117975"/>
                </a:cubicBezTo>
                <a:cubicBezTo>
                  <a:pt x="342462" y="133228"/>
                  <a:pt x="324257" y="141170"/>
                  <a:pt x="306131" y="137968"/>
                </a:cubicBezTo>
                <a:lnTo>
                  <a:pt x="301062" y="159678"/>
                </a:lnTo>
                <a:cubicBezTo>
                  <a:pt x="301266" y="160336"/>
                  <a:pt x="301418" y="160985"/>
                  <a:pt x="301596" y="161670"/>
                </a:cubicBezTo>
                <a:cubicBezTo>
                  <a:pt x="302227" y="164623"/>
                  <a:pt x="302778" y="171097"/>
                  <a:pt x="303107" y="174299"/>
                </a:cubicBezTo>
                <a:lnTo>
                  <a:pt x="306816" y="165503"/>
                </a:lnTo>
                <a:cubicBezTo>
                  <a:pt x="314073" y="148312"/>
                  <a:pt x="336165" y="143776"/>
                  <a:pt x="349622" y="156707"/>
                </a:cubicBezTo>
                <a:lnTo>
                  <a:pt x="356479" y="163315"/>
                </a:lnTo>
                <a:lnTo>
                  <a:pt x="353677" y="154190"/>
                </a:lnTo>
                <a:cubicBezTo>
                  <a:pt x="348154" y="136367"/>
                  <a:pt x="362171" y="118669"/>
                  <a:pt x="380776" y="119932"/>
                </a:cubicBezTo>
                <a:lnTo>
                  <a:pt x="390284" y="120590"/>
                </a:lnTo>
                <a:lnTo>
                  <a:pt x="382288" y="115423"/>
                </a:lnTo>
                <a:cubicBezTo>
                  <a:pt x="366635" y="105310"/>
                  <a:pt x="365977" y="82747"/>
                  <a:pt x="381052" y="71754"/>
                </a:cubicBezTo>
                <a:lnTo>
                  <a:pt x="388745" y="66133"/>
                </a:lnTo>
                <a:lnTo>
                  <a:pt x="379265" y="67316"/>
                </a:lnTo>
                <a:cubicBezTo>
                  <a:pt x="360757" y="69638"/>
                  <a:pt x="345762" y="52766"/>
                  <a:pt x="350244" y="34667"/>
                </a:cubicBezTo>
                <a:lnTo>
                  <a:pt x="352539" y="25418"/>
                </a:lnTo>
                <a:lnTo>
                  <a:pt x="346055" y="32399"/>
                </a:lnTo>
                <a:cubicBezTo>
                  <a:pt x="333346" y="46087"/>
                  <a:pt x="311041" y="42787"/>
                  <a:pt x="302823" y="26049"/>
                </a:cubicBezTo>
                <a:lnTo>
                  <a:pt x="298634" y="17476"/>
                </a:lnTo>
                <a:lnTo>
                  <a:pt x="298154" y="27001"/>
                </a:lnTo>
                <a:cubicBezTo>
                  <a:pt x="297220" y="45633"/>
                  <a:pt x="278009" y="57480"/>
                  <a:pt x="260942" y="49920"/>
                </a:cubicBezTo>
                <a:lnTo>
                  <a:pt x="252244" y="46060"/>
                </a:lnTo>
                <a:lnTo>
                  <a:pt x="257989" y="53647"/>
                </a:lnTo>
                <a:cubicBezTo>
                  <a:pt x="267835" y="66587"/>
                  <a:pt x="263619" y="84686"/>
                  <a:pt x="250590" y="92379"/>
                </a:cubicBezTo>
                <a:lnTo>
                  <a:pt x="250590" y="92379"/>
                </a:lnTo>
                <a:close/>
                <a:moveTo>
                  <a:pt x="275270" y="92379"/>
                </a:moveTo>
                <a:lnTo>
                  <a:pt x="312330" y="92379"/>
                </a:lnTo>
                <a:cubicBezTo>
                  <a:pt x="314598" y="92379"/>
                  <a:pt x="316386" y="94496"/>
                  <a:pt x="315737" y="96941"/>
                </a:cubicBezTo>
                <a:lnTo>
                  <a:pt x="307768" y="131049"/>
                </a:lnTo>
                <a:cubicBezTo>
                  <a:pt x="322940" y="133566"/>
                  <a:pt x="338175" y="126842"/>
                  <a:pt x="346571" y="114080"/>
                </a:cubicBezTo>
                <a:cubicBezTo>
                  <a:pt x="358346" y="96203"/>
                  <a:pt x="353375" y="72003"/>
                  <a:pt x="335507" y="60255"/>
                </a:cubicBezTo>
                <a:cubicBezTo>
                  <a:pt x="318467" y="49013"/>
                  <a:pt x="295423" y="52971"/>
                  <a:pt x="283123" y="69308"/>
                </a:cubicBezTo>
                <a:cubicBezTo>
                  <a:pt x="278196" y="75837"/>
                  <a:pt x="275341" y="83903"/>
                  <a:pt x="275270" y="92379"/>
                </a:cubicBezTo>
                <a:lnTo>
                  <a:pt x="275270" y="92379"/>
                </a:lnTo>
                <a:close/>
                <a:moveTo>
                  <a:pt x="236947" y="283496"/>
                </a:moveTo>
                <a:lnTo>
                  <a:pt x="200572" y="283496"/>
                </a:lnTo>
                <a:lnTo>
                  <a:pt x="200572" y="332225"/>
                </a:lnTo>
                <a:lnTo>
                  <a:pt x="236947" y="332225"/>
                </a:lnTo>
                <a:lnTo>
                  <a:pt x="236947" y="283496"/>
                </a:lnTo>
                <a:close/>
                <a:moveTo>
                  <a:pt x="80293" y="283496"/>
                </a:moveTo>
                <a:lnTo>
                  <a:pt x="43917" y="283496"/>
                </a:lnTo>
                <a:lnTo>
                  <a:pt x="43917" y="332225"/>
                </a:lnTo>
                <a:lnTo>
                  <a:pt x="80293" y="332225"/>
                </a:lnTo>
                <a:lnTo>
                  <a:pt x="80293" y="283496"/>
                </a:lnTo>
                <a:close/>
                <a:moveTo>
                  <a:pt x="307839" y="99485"/>
                </a:moveTo>
                <a:lnTo>
                  <a:pt x="53692" y="99485"/>
                </a:lnTo>
                <a:lnTo>
                  <a:pt x="12273" y="276390"/>
                </a:lnTo>
                <a:lnTo>
                  <a:pt x="266421" y="276390"/>
                </a:lnTo>
                <a:lnTo>
                  <a:pt x="307839" y="99485"/>
                </a:lnTo>
                <a:close/>
                <a:moveTo>
                  <a:pt x="32284" y="353837"/>
                </a:moveTo>
                <a:lnTo>
                  <a:pt x="91881" y="353837"/>
                </a:lnTo>
                <a:cubicBezTo>
                  <a:pt x="92913" y="353837"/>
                  <a:pt x="93722" y="353001"/>
                  <a:pt x="93722" y="351996"/>
                </a:cubicBezTo>
                <a:lnTo>
                  <a:pt x="93722" y="341181"/>
                </a:lnTo>
                <a:cubicBezTo>
                  <a:pt x="93722" y="340176"/>
                  <a:pt x="92886" y="339340"/>
                  <a:pt x="91881" y="339340"/>
                </a:cubicBezTo>
                <a:lnTo>
                  <a:pt x="32284" y="339340"/>
                </a:lnTo>
                <a:cubicBezTo>
                  <a:pt x="31279" y="339340"/>
                  <a:pt x="30443" y="340176"/>
                  <a:pt x="30443" y="341181"/>
                </a:cubicBezTo>
                <a:lnTo>
                  <a:pt x="30443" y="351996"/>
                </a:lnTo>
                <a:cubicBezTo>
                  <a:pt x="30452" y="353001"/>
                  <a:pt x="31279" y="353837"/>
                  <a:pt x="32284" y="353837"/>
                </a:cubicBezTo>
                <a:lnTo>
                  <a:pt x="32284" y="35383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308" name="Freeform 307">
            <a:extLst>
              <a:ext uri="{FF2B5EF4-FFF2-40B4-BE49-F238E27FC236}">
                <a16:creationId xmlns:a16="http://schemas.microsoft.com/office/drawing/2014/main" id="{4237C7C1-0182-2E5D-9019-CD4ACB089395}"/>
              </a:ext>
            </a:extLst>
          </p:cNvPr>
          <p:cNvSpPr>
            <a:spLocks noChangeAspect="1"/>
          </p:cNvSpPr>
          <p:nvPr/>
        </p:nvSpPr>
        <p:spPr>
          <a:xfrm>
            <a:off x="915544" y="4605225"/>
            <a:ext cx="381211" cy="360000"/>
          </a:xfrm>
          <a:custGeom>
            <a:avLst/>
            <a:gdLst>
              <a:gd name="connsiteX0" fmla="*/ 328914 w 407343"/>
              <a:gd name="connsiteY0" fmla="*/ 344692 h 384678"/>
              <a:gd name="connsiteX1" fmla="*/ 328914 w 407343"/>
              <a:gd name="connsiteY1" fmla="*/ 381121 h 384678"/>
              <a:gd name="connsiteX2" fmla="*/ 325356 w 407343"/>
              <a:gd name="connsiteY2" fmla="*/ 384679 h 384678"/>
              <a:gd name="connsiteX3" fmla="*/ 307480 w 407343"/>
              <a:gd name="connsiteY3" fmla="*/ 384679 h 384678"/>
              <a:gd name="connsiteX4" fmla="*/ 303922 w 407343"/>
              <a:gd name="connsiteY4" fmla="*/ 381121 h 384678"/>
              <a:gd name="connsiteX5" fmla="*/ 303922 w 407343"/>
              <a:gd name="connsiteY5" fmla="*/ 344692 h 384678"/>
              <a:gd name="connsiteX6" fmla="*/ 291747 w 407343"/>
              <a:gd name="connsiteY6" fmla="*/ 344692 h 384678"/>
              <a:gd name="connsiteX7" fmla="*/ 289230 w 407343"/>
              <a:gd name="connsiteY7" fmla="*/ 338618 h 384678"/>
              <a:gd name="connsiteX8" fmla="*/ 313705 w 407343"/>
              <a:gd name="connsiteY8" fmla="*/ 310024 h 384678"/>
              <a:gd name="connsiteX9" fmla="*/ 315724 w 407343"/>
              <a:gd name="connsiteY9" fmla="*/ 308868 h 384678"/>
              <a:gd name="connsiteX10" fmla="*/ 204366 w 407343"/>
              <a:gd name="connsiteY10" fmla="*/ 308868 h 384678"/>
              <a:gd name="connsiteX11" fmla="*/ 206411 w 407343"/>
              <a:gd name="connsiteY11" fmla="*/ 310051 h 384678"/>
              <a:gd name="connsiteX12" fmla="*/ 231038 w 407343"/>
              <a:gd name="connsiteY12" fmla="*/ 338813 h 384678"/>
              <a:gd name="connsiteX13" fmla="*/ 228343 w 407343"/>
              <a:gd name="connsiteY13" fmla="*/ 344666 h 384678"/>
              <a:gd name="connsiteX14" fmla="*/ 228343 w 407343"/>
              <a:gd name="connsiteY14" fmla="*/ 344692 h 384678"/>
              <a:gd name="connsiteX15" fmla="*/ 216168 w 407343"/>
              <a:gd name="connsiteY15" fmla="*/ 344692 h 384678"/>
              <a:gd name="connsiteX16" fmla="*/ 216168 w 407343"/>
              <a:gd name="connsiteY16" fmla="*/ 381121 h 384678"/>
              <a:gd name="connsiteX17" fmla="*/ 212610 w 407343"/>
              <a:gd name="connsiteY17" fmla="*/ 384679 h 384678"/>
              <a:gd name="connsiteX18" fmla="*/ 194734 w 407343"/>
              <a:gd name="connsiteY18" fmla="*/ 384679 h 384678"/>
              <a:gd name="connsiteX19" fmla="*/ 191176 w 407343"/>
              <a:gd name="connsiteY19" fmla="*/ 381121 h 384678"/>
              <a:gd name="connsiteX20" fmla="*/ 191176 w 407343"/>
              <a:gd name="connsiteY20" fmla="*/ 344692 h 384678"/>
              <a:gd name="connsiteX21" fmla="*/ 179001 w 407343"/>
              <a:gd name="connsiteY21" fmla="*/ 344692 h 384678"/>
              <a:gd name="connsiteX22" fmla="*/ 176484 w 407343"/>
              <a:gd name="connsiteY22" fmla="*/ 338618 h 384678"/>
              <a:gd name="connsiteX23" fmla="*/ 200986 w 407343"/>
              <a:gd name="connsiteY23" fmla="*/ 310024 h 384678"/>
              <a:gd name="connsiteX24" fmla="*/ 202978 w 407343"/>
              <a:gd name="connsiteY24" fmla="*/ 308868 h 384678"/>
              <a:gd name="connsiteX25" fmla="*/ 91620 w 407343"/>
              <a:gd name="connsiteY25" fmla="*/ 308868 h 384678"/>
              <a:gd name="connsiteX26" fmla="*/ 93665 w 407343"/>
              <a:gd name="connsiteY26" fmla="*/ 310051 h 384678"/>
              <a:gd name="connsiteX27" fmla="*/ 118292 w 407343"/>
              <a:gd name="connsiteY27" fmla="*/ 338813 h 384678"/>
              <a:gd name="connsiteX28" fmla="*/ 115597 w 407343"/>
              <a:gd name="connsiteY28" fmla="*/ 344666 h 384678"/>
              <a:gd name="connsiteX29" fmla="*/ 115597 w 407343"/>
              <a:gd name="connsiteY29" fmla="*/ 344692 h 384678"/>
              <a:gd name="connsiteX30" fmla="*/ 103422 w 407343"/>
              <a:gd name="connsiteY30" fmla="*/ 344692 h 384678"/>
              <a:gd name="connsiteX31" fmla="*/ 103422 w 407343"/>
              <a:gd name="connsiteY31" fmla="*/ 381121 h 384678"/>
              <a:gd name="connsiteX32" fmla="*/ 99864 w 407343"/>
              <a:gd name="connsiteY32" fmla="*/ 384679 h 384678"/>
              <a:gd name="connsiteX33" fmla="*/ 82014 w 407343"/>
              <a:gd name="connsiteY33" fmla="*/ 384679 h 384678"/>
              <a:gd name="connsiteX34" fmla="*/ 78430 w 407343"/>
              <a:gd name="connsiteY34" fmla="*/ 381121 h 384678"/>
              <a:gd name="connsiteX35" fmla="*/ 78430 w 407343"/>
              <a:gd name="connsiteY35" fmla="*/ 344692 h 384678"/>
              <a:gd name="connsiteX36" fmla="*/ 66281 w 407343"/>
              <a:gd name="connsiteY36" fmla="*/ 344692 h 384678"/>
              <a:gd name="connsiteX37" fmla="*/ 63738 w 407343"/>
              <a:gd name="connsiteY37" fmla="*/ 338618 h 384678"/>
              <a:gd name="connsiteX38" fmla="*/ 88240 w 407343"/>
              <a:gd name="connsiteY38" fmla="*/ 310024 h 384678"/>
              <a:gd name="connsiteX39" fmla="*/ 90232 w 407343"/>
              <a:gd name="connsiteY39" fmla="*/ 308868 h 384678"/>
              <a:gd name="connsiteX40" fmla="*/ 20221 w 407343"/>
              <a:gd name="connsiteY40" fmla="*/ 308868 h 384678"/>
              <a:gd name="connsiteX41" fmla="*/ 5956 w 407343"/>
              <a:gd name="connsiteY41" fmla="*/ 274334 h 384678"/>
              <a:gd name="connsiteX42" fmla="*/ 20221 w 407343"/>
              <a:gd name="connsiteY42" fmla="*/ 268384 h 384678"/>
              <a:gd name="connsiteX43" fmla="*/ 25788 w 407343"/>
              <a:gd name="connsiteY43" fmla="*/ 268384 h 384678"/>
              <a:gd name="connsiteX44" fmla="*/ 25788 w 407343"/>
              <a:gd name="connsiteY44" fmla="*/ 179918 h 384678"/>
              <a:gd name="connsiteX45" fmla="*/ 29372 w 407343"/>
              <a:gd name="connsiteY45" fmla="*/ 176361 h 384678"/>
              <a:gd name="connsiteX46" fmla="*/ 90562 w 407343"/>
              <a:gd name="connsiteY46" fmla="*/ 176361 h 384678"/>
              <a:gd name="connsiteX47" fmla="*/ 90562 w 407343"/>
              <a:gd name="connsiteY47" fmla="*/ 118729 h 384678"/>
              <a:gd name="connsiteX48" fmla="*/ 75860 w 407343"/>
              <a:gd name="connsiteY48" fmla="*/ 118729 h 384678"/>
              <a:gd name="connsiteX49" fmla="*/ 67189 w 407343"/>
              <a:gd name="connsiteY49" fmla="*/ 110058 h 384678"/>
              <a:gd name="connsiteX50" fmla="*/ 67189 w 407343"/>
              <a:gd name="connsiteY50" fmla="*/ 79374 h 384678"/>
              <a:gd name="connsiteX51" fmla="*/ 75860 w 407343"/>
              <a:gd name="connsiteY51" fmla="*/ 70703 h 384678"/>
              <a:gd name="connsiteX52" fmla="*/ 287656 w 407343"/>
              <a:gd name="connsiteY52" fmla="*/ 70703 h 384678"/>
              <a:gd name="connsiteX53" fmla="*/ 296327 w 407343"/>
              <a:gd name="connsiteY53" fmla="*/ 79374 h 384678"/>
              <a:gd name="connsiteX54" fmla="*/ 296327 w 407343"/>
              <a:gd name="connsiteY54" fmla="*/ 110058 h 384678"/>
              <a:gd name="connsiteX55" fmla="*/ 287656 w 407343"/>
              <a:gd name="connsiteY55" fmla="*/ 118729 h 384678"/>
              <a:gd name="connsiteX56" fmla="*/ 272954 w 407343"/>
              <a:gd name="connsiteY56" fmla="*/ 118729 h 384678"/>
              <a:gd name="connsiteX57" fmla="*/ 272954 w 407343"/>
              <a:gd name="connsiteY57" fmla="*/ 135467 h 384678"/>
              <a:gd name="connsiteX58" fmla="*/ 309161 w 407343"/>
              <a:gd name="connsiteY58" fmla="*/ 135467 h 384678"/>
              <a:gd name="connsiteX59" fmla="*/ 309161 w 407343"/>
              <a:gd name="connsiteY59" fmla="*/ 87975 h 384678"/>
              <a:gd name="connsiteX60" fmla="*/ 298951 w 407343"/>
              <a:gd name="connsiteY60" fmla="*/ 72571 h 384678"/>
              <a:gd name="connsiteX61" fmla="*/ 303842 w 407343"/>
              <a:gd name="connsiteY61" fmla="*/ 54694 h 384678"/>
              <a:gd name="connsiteX62" fmla="*/ 315644 w 407343"/>
              <a:gd name="connsiteY62" fmla="*/ 49776 h 384678"/>
              <a:gd name="connsiteX63" fmla="*/ 375063 w 407343"/>
              <a:gd name="connsiteY63" fmla="*/ 49776 h 384678"/>
              <a:gd name="connsiteX64" fmla="*/ 391757 w 407343"/>
              <a:gd name="connsiteY64" fmla="*/ 66487 h 384678"/>
              <a:gd name="connsiteX65" fmla="*/ 386865 w 407343"/>
              <a:gd name="connsiteY65" fmla="*/ 84364 h 384678"/>
              <a:gd name="connsiteX66" fmla="*/ 381547 w 407343"/>
              <a:gd name="connsiteY66" fmla="*/ 87966 h 384678"/>
              <a:gd name="connsiteX67" fmla="*/ 381547 w 407343"/>
              <a:gd name="connsiteY67" fmla="*/ 268375 h 384678"/>
              <a:gd name="connsiteX68" fmla="*/ 387114 w 407343"/>
              <a:gd name="connsiteY68" fmla="*/ 268375 h 384678"/>
              <a:gd name="connsiteX69" fmla="*/ 401406 w 407343"/>
              <a:gd name="connsiteY69" fmla="*/ 302909 h 384678"/>
              <a:gd name="connsiteX70" fmla="*/ 387114 w 407343"/>
              <a:gd name="connsiteY70" fmla="*/ 308859 h 384678"/>
              <a:gd name="connsiteX71" fmla="*/ 317103 w 407343"/>
              <a:gd name="connsiteY71" fmla="*/ 308859 h 384678"/>
              <a:gd name="connsiteX72" fmla="*/ 319121 w 407343"/>
              <a:gd name="connsiteY72" fmla="*/ 310042 h 384678"/>
              <a:gd name="connsiteX73" fmla="*/ 343748 w 407343"/>
              <a:gd name="connsiteY73" fmla="*/ 338805 h 384678"/>
              <a:gd name="connsiteX74" fmla="*/ 341054 w 407343"/>
              <a:gd name="connsiteY74" fmla="*/ 344657 h 384678"/>
              <a:gd name="connsiteX75" fmla="*/ 341054 w 407343"/>
              <a:gd name="connsiteY75" fmla="*/ 344683 h 384678"/>
              <a:gd name="connsiteX76" fmla="*/ 328914 w 407343"/>
              <a:gd name="connsiteY76" fmla="*/ 344683 h 384678"/>
              <a:gd name="connsiteX77" fmla="*/ 321781 w 407343"/>
              <a:gd name="connsiteY77" fmla="*/ 377564 h 384678"/>
              <a:gd name="connsiteX78" fmla="*/ 321781 w 407343"/>
              <a:gd name="connsiteY78" fmla="*/ 341135 h 384678"/>
              <a:gd name="connsiteX79" fmla="*/ 325356 w 407343"/>
              <a:gd name="connsiteY79" fmla="*/ 337551 h 384678"/>
              <a:gd name="connsiteX80" fmla="*/ 333351 w 407343"/>
              <a:gd name="connsiteY80" fmla="*/ 337551 h 384678"/>
              <a:gd name="connsiteX81" fmla="*/ 316409 w 407343"/>
              <a:gd name="connsiteY81" fmla="*/ 317789 h 384678"/>
              <a:gd name="connsiteX82" fmla="*/ 299466 w 407343"/>
              <a:gd name="connsiteY82" fmla="*/ 337551 h 384678"/>
              <a:gd name="connsiteX83" fmla="*/ 307480 w 407343"/>
              <a:gd name="connsiteY83" fmla="*/ 337551 h 384678"/>
              <a:gd name="connsiteX84" fmla="*/ 311037 w 407343"/>
              <a:gd name="connsiteY84" fmla="*/ 341135 h 384678"/>
              <a:gd name="connsiteX85" fmla="*/ 311037 w 407343"/>
              <a:gd name="connsiteY85" fmla="*/ 377564 h 384678"/>
              <a:gd name="connsiteX86" fmla="*/ 321781 w 407343"/>
              <a:gd name="connsiteY86" fmla="*/ 377564 h 384678"/>
              <a:gd name="connsiteX87" fmla="*/ 209061 w 407343"/>
              <a:gd name="connsiteY87" fmla="*/ 377564 h 384678"/>
              <a:gd name="connsiteX88" fmla="*/ 209061 w 407343"/>
              <a:gd name="connsiteY88" fmla="*/ 341135 h 384678"/>
              <a:gd name="connsiteX89" fmla="*/ 212619 w 407343"/>
              <a:gd name="connsiteY89" fmla="*/ 337551 h 384678"/>
              <a:gd name="connsiteX90" fmla="*/ 220615 w 407343"/>
              <a:gd name="connsiteY90" fmla="*/ 337551 h 384678"/>
              <a:gd name="connsiteX91" fmla="*/ 203699 w 407343"/>
              <a:gd name="connsiteY91" fmla="*/ 317789 h 384678"/>
              <a:gd name="connsiteX92" fmla="*/ 186756 w 407343"/>
              <a:gd name="connsiteY92" fmla="*/ 337551 h 384678"/>
              <a:gd name="connsiteX93" fmla="*/ 194752 w 407343"/>
              <a:gd name="connsiteY93" fmla="*/ 337551 h 384678"/>
              <a:gd name="connsiteX94" fmla="*/ 198309 w 407343"/>
              <a:gd name="connsiteY94" fmla="*/ 341135 h 384678"/>
              <a:gd name="connsiteX95" fmla="*/ 198309 w 407343"/>
              <a:gd name="connsiteY95" fmla="*/ 377564 h 384678"/>
              <a:gd name="connsiteX96" fmla="*/ 209061 w 407343"/>
              <a:gd name="connsiteY96" fmla="*/ 377564 h 384678"/>
              <a:gd name="connsiteX97" fmla="*/ 96325 w 407343"/>
              <a:gd name="connsiteY97" fmla="*/ 377564 h 384678"/>
              <a:gd name="connsiteX98" fmla="*/ 96325 w 407343"/>
              <a:gd name="connsiteY98" fmla="*/ 341135 h 384678"/>
              <a:gd name="connsiteX99" fmla="*/ 99882 w 407343"/>
              <a:gd name="connsiteY99" fmla="*/ 337551 h 384678"/>
              <a:gd name="connsiteX100" fmla="*/ 107895 w 407343"/>
              <a:gd name="connsiteY100" fmla="*/ 337551 h 384678"/>
              <a:gd name="connsiteX101" fmla="*/ 90953 w 407343"/>
              <a:gd name="connsiteY101" fmla="*/ 317789 h 384678"/>
              <a:gd name="connsiteX102" fmla="*/ 74010 w 407343"/>
              <a:gd name="connsiteY102" fmla="*/ 337551 h 384678"/>
              <a:gd name="connsiteX103" fmla="*/ 82023 w 407343"/>
              <a:gd name="connsiteY103" fmla="*/ 337551 h 384678"/>
              <a:gd name="connsiteX104" fmla="*/ 85581 w 407343"/>
              <a:gd name="connsiteY104" fmla="*/ 341135 h 384678"/>
              <a:gd name="connsiteX105" fmla="*/ 85581 w 407343"/>
              <a:gd name="connsiteY105" fmla="*/ 377564 h 384678"/>
              <a:gd name="connsiteX106" fmla="*/ 96325 w 407343"/>
              <a:gd name="connsiteY106" fmla="*/ 377564 h 384678"/>
              <a:gd name="connsiteX107" fmla="*/ 373943 w 407343"/>
              <a:gd name="connsiteY107" fmla="*/ 9318 h 384678"/>
              <a:gd name="connsiteX108" fmla="*/ 378834 w 407343"/>
              <a:gd name="connsiteY108" fmla="*/ 14459 h 384678"/>
              <a:gd name="connsiteX109" fmla="*/ 324351 w 407343"/>
              <a:gd name="connsiteY109" fmla="*/ 14459 h 384678"/>
              <a:gd name="connsiteX110" fmla="*/ 279625 w 407343"/>
              <a:gd name="connsiteY110" fmla="*/ 14459 h 384678"/>
              <a:gd name="connsiteX111" fmla="*/ 274733 w 407343"/>
              <a:gd name="connsiteY111" fmla="*/ 9318 h 384678"/>
              <a:gd name="connsiteX112" fmla="*/ 329243 w 407343"/>
              <a:gd name="connsiteY112" fmla="*/ 9318 h 384678"/>
              <a:gd name="connsiteX113" fmla="*/ 373943 w 407343"/>
              <a:gd name="connsiteY113" fmla="*/ 9318 h 384678"/>
              <a:gd name="connsiteX114" fmla="*/ 373943 w 407343"/>
              <a:gd name="connsiteY114" fmla="*/ 9318 h 384678"/>
              <a:gd name="connsiteX115" fmla="*/ 322385 w 407343"/>
              <a:gd name="connsiteY115" fmla="*/ 30539 h 384678"/>
              <a:gd name="connsiteX116" fmla="*/ 317494 w 407343"/>
              <a:gd name="connsiteY116" fmla="*/ 35679 h 384678"/>
              <a:gd name="connsiteX117" fmla="*/ 272794 w 407343"/>
              <a:gd name="connsiteY117" fmla="*/ 35679 h 384678"/>
              <a:gd name="connsiteX118" fmla="*/ 218311 w 407343"/>
              <a:gd name="connsiteY118" fmla="*/ 35679 h 384678"/>
              <a:gd name="connsiteX119" fmla="*/ 223202 w 407343"/>
              <a:gd name="connsiteY119" fmla="*/ 30539 h 384678"/>
              <a:gd name="connsiteX120" fmla="*/ 267903 w 407343"/>
              <a:gd name="connsiteY120" fmla="*/ 30539 h 384678"/>
              <a:gd name="connsiteX121" fmla="*/ 322385 w 407343"/>
              <a:gd name="connsiteY121" fmla="*/ 30539 h 384678"/>
              <a:gd name="connsiteX122" fmla="*/ 322385 w 407343"/>
              <a:gd name="connsiteY122" fmla="*/ 30539 h 384678"/>
              <a:gd name="connsiteX123" fmla="*/ 20239 w 407343"/>
              <a:gd name="connsiteY123" fmla="*/ 301736 h 384678"/>
              <a:gd name="connsiteX124" fmla="*/ 387132 w 407343"/>
              <a:gd name="connsiteY124" fmla="*/ 301736 h 384678"/>
              <a:gd name="connsiteX125" fmla="*/ 396381 w 407343"/>
              <a:gd name="connsiteY125" fmla="*/ 279377 h 384678"/>
              <a:gd name="connsiteX126" fmla="*/ 387132 w 407343"/>
              <a:gd name="connsiteY126" fmla="*/ 275517 h 384678"/>
              <a:gd name="connsiteX127" fmla="*/ 20239 w 407343"/>
              <a:gd name="connsiteY127" fmla="*/ 275517 h 384678"/>
              <a:gd name="connsiteX128" fmla="*/ 10989 w 407343"/>
              <a:gd name="connsiteY128" fmla="*/ 297876 h 384678"/>
              <a:gd name="connsiteX129" fmla="*/ 20239 w 407343"/>
              <a:gd name="connsiteY129" fmla="*/ 301736 h 384678"/>
              <a:gd name="connsiteX130" fmla="*/ 20239 w 407343"/>
              <a:gd name="connsiteY130" fmla="*/ 301736 h 384678"/>
              <a:gd name="connsiteX131" fmla="*/ 375072 w 407343"/>
              <a:gd name="connsiteY131" fmla="*/ 82176 h 384678"/>
              <a:gd name="connsiteX132" fmla="*/ 384651 w 407343"/>
              <a:gd name="connsiteY132" fmla="*/ 72571 h 384678"/>
              <a:gd name="connsiteX133" fmla="*/ 384651 w 407343"/>
              <a:gd name="connsiteY133" fmla="*/ 66496 h 384678"/>
              <a:gd name="connsiteX134" fmla="*/ 375072 w 407343"/>
              <a:gd name="connsiteY134" fmla="*/ 56891 h 384678"/>
              <a:gd name="connsiteX135" fmla="*/ 315653 w 407343"/>
              <a:gd name="connsiteY135" fmla="*/ 56891 h 384678"/>
              <a:gd name="connsiteX136" fmla="*/ 306074 w 407343"/>
              <a:gd name="connsiteY136" fmla="*/ 66496 h 384678"/>
              <a:gd name="connsiteX137" fmla="*/ 306074 w 407343"/>
              <a:gd name="connsiteY137" fmla="*/ 72571 h 384678"/>
              <a:gd name="connsiteX138" fmla="*/ 315653 w 407343"/>
              <a:gd name="connsiteY138" fmla="*/ 82176 h 384678"/>
              <a:gd name="connsiteX139" fmla="*/ 375072 w 407343"/>
              <a:gd name="connsiteY139" fmla="*/ 82176 h 384678"/>
              <a:gd name="connsiteX140" fmla="*/ 374423 w 407343"/>
              <a:gd name="connsiteY140" fmla="*/ 89282 h 384678"/>
              <a:gd name="connsiteX141" fmla="*/ 316311 w 407343"/>
              <a:gd name="connsiteY141" fmla="*/ 89282 h 384678"/>
              <a:gd name="connsiteX142" fmla="*/ 316311 w 407343"/>
              <a:gd name="connsiteY142" fmla="*/ 268375 h 384678"/>
              <a:gd name="connsiteX143" fmla="*/ 374423 w 407343"/>
              <a:gd name="connsiteY143" fmla="*/ 268375 h 384678"/>
              <a:gd name="connsiteX144" fmla="*/ 374423 w 407343"/>
              <a:gd name="connsiteY144" fmla="*/ 89282 h 384678"/>
              <a:gd name="connsiteX145" fmla="*/ 309179 w 407343"/>
              <a:gd name="connsiteY145" fmla="*/ 142582 h 384678"/>
              <a:gd name="connsiteX146" fmla="*/ 272972 w 407343"/>
              <a:gd name="connsiteY146" fmla="*/ 142582 h 384678"/>
              <a:gd name="connsiteX147" fmla="*/ 272972 w 407343"/>
              <a:gd name="connsiteY147" fmla="*/ 268384 h 384678"/>
              <a:gd name="connsiteX148" fmla="*/ 309179 w 407343"/>
              <a:gd name="connsiteY148" fmla="*/ 268384 h 384678"/>
              <a:gd name="connsiteX149" fmla="*/ 309179 w 407343"/>
              <a:gd name="connsiteY149" fmla="*/ 142582 h 384678"/>
              <a:gd name="connsiteX150" fmla="*/ 90570 w 407343"/>
              <a:gd name="connsiteY150" fmla="*/ 183493 h 384678"/>
              <a:gd name="connsiteX151" fmla="*/ 32939 w 407343"/>
              <a:gd name="connsiteY151" fmla="*/ 183493 h 384678"/>
              <a:gd name="connsiteX152" fmla="*/ 32939 w 407343"/>
              <a:gd name="connsiteY152" fmla="*/ 268375 h 384678"/>
              <a:gd name="connsiteX153" fmla="*/ 90570 w 407343"/>
              <a:gd name="connsiteY153" fmla="*/ 268375 h 384678"/>
              <a:gd name="connsiteX154" fmla="*/ 90570 w 407343"/>
              <a:gd name="connsiteY154" fmla="*/ 183493 h 384678"/>
              <a:gd name="connsiteX155" fmla="*/ 202311 w 407343"/>
              <a:gd name="connsiteY155" fmla="*/ 137255 h 384678"/>
              <a:gd name="connsiteX156" fmla="*/ 187663 w 407343"/>
              <a:gd name="connsiteY156" fmla="*/ 167485 h 384678"/>
              <a:gd name="connsiteX157" fmla="*/ 218293 w 407343"/>
              <a:gd name="connsiteY157" fmla="*/ 170437 h 384678"/>
              <a:gd name="connsiteX158" fmla="*/ 220285 w 407343"/>
              <a:gd name="connsiteY158" fmla="*/ 174520 h 384678"/>
              <a:gd name="connsiteX159" fmla="*/ 220285 w 407343"/>
              <a:gd name="connsiteY159" fmla="*/ 174520 h 384678"/>
              <a:gd name="connsiteX160" fmla="*/ 167795 w 407343"/>
              <a:gd name="connsiteY160" fmla="*/ 255977 h 384678"/>
              <a:gd name="connsiteX161" fmla="*/ 162956 w 407343"/>
              <a:gd name="connsiteY161" fmla="*/ 253887 h 384678"/>
              <a:gd name="connsiteX162" fmla="*/ 178387 w 407343"/>
              <a:gd name="connsiteY162" fmla="*/ 193001 h 384678"/>
              <a:gd name="connsiteX163" fmla="*/ 144929 w 407343"/>
              <a:gd name="connsiteY163" fmla="*/ 185512 h 384678"/>
              <a:gd name="connsiteX164" fmla="*/ 143212 w 407343"/>
              <a:gd name="connsiteY164" fmla="*/ 181554 h 384678"/>
              <a:gd name="connsiteX165" fmla="*/ 171548 w 407343"/>
              <a:gd name="connsiteY165" fmla="*/ 134133 h 384678"/>
              <a:gd name="connsiteX166" fmla="*/ 173994 w 407343"/>
              <a:gd name="connsiteY166" fmla="*/ 132843 h 384678"/>
              <a:gd name="connsiteX167" fmla="*/ 199963 w 407343"/>
              <a:gd name="connsiteY167" fmla="*/ 133448 h 384678"/>
              <a:gd name="connsiteX168" fmla="*/ 202311 w 407343"/>
              <a:gd name="connsiteY168" fmla="*/ 137255 h 384678"/>
              <a:gd name="connsiteX169" fmla="*/ 202311 w 407343"/>
              <a:gd name="connsiteY169" fmla="*/ 137255 h 384678"/>
              <a:gd name="connsiteX170" fmla="*/ 181206 w 407343"/>
              <a:gd name="connsiteY170" fmla="*/ 168623 h 384678"/>
              <a:gd name="connsiteX171" fmla="*/ 195703 w 407343"/>
              <a:gd name="connsiteY171" fmla="*/ 138669 h 384678"/>
              <a:gd name="connsiteX172" fmla="*/ 175310 w 407343"/>
              <a:gd name="connsiteY172" fmla="*/ 138189 h 384678"/>
              <a:gd name="connsiteX173" fmla="*/ 149669 w 407343"/>
              <a:gd name="connsiteY173" fmla="*/ 181119 h 384678"/>
              <a:gd name="connsiteX174" fmla="*/ 182042 w 407343"/>
              <a:gd name="connsiteY174" fmla="*/ 188358 h 384678"/>
              <a:gd name="connsiteX175" fmla="*/ 184239 w 407343"/>
              <a:gd name="connsiteY175" fmla="*/ 191640 h 384678"/>
              <a:gd name="connsiteX176" fmla="*/ 172135 w 407343"/>
              <a:gd name="connsiteY176" fmla="*/ 239417 h 384678"/>
              <a:gd name="connsiteX177" fmla="*/ 213455 w 407343"/>
              <a:gd name="connsiteY177" fmla="*/ 175311 h 384678"/>
              <a:gd name="connsiteX178" fmla="*/ 183483 w 407343"/>
              <a:gd name="connsiteY178" fmla="*/ 172438 h 384678"/>
              <a:gd name="connsiteX179" fmla="*/ 181206 w 407343"/>
              <a:gd name="connsiteY179" fmla="*/ 168623 h 384678"/>
              <a:gd name="connsiteX180" fmla="*/ 181206 w 407343"/>
              <a:gd name="connsiteY180" fmla="*/ 168623 h 384678"/>
              <a:gd name="connsiteX181" fmla="*/ 265866 w 407343"/>
              <a:gd name="connsiteY181" fmla="*/ 118729 h 384678"/>
              <a:gd name="connsiteX182" fmla="*/ 97685 w 407343"/>
              <a:gd name="connsiteY182" fmla="*/ 118729 h 384678"/>
              <a:gd name="connsiteX183" fmla="*/ 97685 w 407343"/>
              <a:gd name="connsiteY183" fmla="*/ 268375 h 384678"/>
              <a:gd name="connsiteX184" fmla="*/ 265866 w 407343"/>
              <a:gd name="connsiteY184" fmla="*/ 268375 h 384678"/>
              <a:gd name="connsiteX185" fmla="*/ 265866 w 407343"/>
              <a:gd name="connsiteY185" fmla="*/ 118729 h 384678"/>
              <a:gd name="connsiteX186" fmla="*/ 287673 w 407343"/>
              <a:gd name="connsiteY186" fmla="*/ 77836 h 384678"/>
              <a:gd name="connsiteX187" fmla="*/ 75878 w 407343"/>
              <a:gd name="connsiteY187" fmla="*/ 77836 h 384678"/>
              <a:gd name="connsiteX188" fmla="*/ 74313 w 407343"/>
              <a:gd name="connsiteY188" fmla="*/ 79374 h 384678"/>
              <a:gd name="connsiteX189" fmla="*/ 74313 w 407343"/>
              <a:gd name="connsiteY189" fmla="*/ 110058 h 384678"/>
              <a:gd name="connsiteX190" fmla="*/ 75878 w 407343"/>
              <a:gd name="connsiteY190" fmla="*/ 111623 h 384678"/>
              <a:gd name="connsiteX191" fmla="*/ 287673 w 407343"/>
              <a:gd name="connsiteY191" fmla="*/ 111623 h 384678"/>
              <a:gd name="connsiteX192" fmla="*/ 289238 w 407343"/>
              <a:gd name="connsiteY192" fmla="*/ 110058 h 384678"/>
              <a:gd name="connsiteX193" fmla="*/ 289238 w 407343"/>
              <a:gd name="connsiteY193" fmla="*/ 79374 h 384678"/>
              <a:gd name="connsiteX194" fmla="*/ 287673 w 407343"/>
              <a:gd name="connsiteY194" fmla="*/ 77836 h 384678"/>
              <a:gd name="connsiteX195" fmla="*/ 287673 w 407343"/>
              <a:gd name="connsiteY195" fmla="*/ 77836 h 3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07343" h="384678">
                <a:moveTo>
                  <a:pt x="328914" y="344692"/>
                </a:moveTo>
                <a:lnTo>
                  <a:pt x="328914" y="381121"/>
                </a:lnTo>
                <a:cubicBezTo>
                  <a:pt x="328914" y="383086"/>
                  <a:pt x="327304" y="384679"/>
                  <a:pt x="325356" y="384679"/>
                </a:cubicBezTo>
                <a:lnTo>
                  <a:pt x="307480" y="384679"/>
                </a:lnTo>
                <a:cubicBezTo>
                  <a:pt x="305514" y="384679"/>
                  <a:pt x="303922" y="383086"/>
                  <a:pt x="303922" y="381121"/>
                </a:cubicBezTo>
                <a:lnTo>
                  <a:pt x="303922" y="344692"/>
                </a:lnTo>
                <a:lnTo>
                  <a:pt x="291747" y="344692"/>
                </a:lnTo>
                <a:cubicBezTo>
                  <a:pt x="288794" y="344692"/>
                  <a:pt x="286909" y="341135"/>
                  <a:pt x="289230" y="338618"/>
                </a:cubicBezTo>
                <a:lnTo>
                  <a:pt x="313705" y="310024"/>
                </a:lnTo>
                <a:cubicBezTo>
                  <a:pt x="314257" y="309393"/>
                  <a:pt x="314968" y="309019"/>
                  <a:pt x="315724" y="308868"/>
                </a:cubicBezTo>
                <a:lnTo>
                  <a:pt x="204366" y="308868"/>
                </a:lnTo>
                <a:cubicBezTo>
                  <a:pt x="205175" y="309019"/>
                  <a:pt x="205851" y="309420"/>
                  <a:pt x="206411" y="310051"/>
                </a:cubicBezTo>
                <a:lnTo>
                  <a:pt x="231038" y="338813"/>
                </a:lnTo>
                <a:cubicBezTo>
                  <a:pt x="233003" y="341135"/>
                  <a:pt x="231341" y="344666"/>
                  <a:pt x="228343" y="344666"/>
                </a:cubicBezTo>
                <a:lnTo>
                  <a:pt x="228343" y="344692"/>
                </a:lnTo>
                <a:lnTo>
                  <a:pt x="216168" y="344692"/>
                </a:lnTo>
                <a:lnTo>
                  <a:pt x="216168" y="381121"/>
                </a:lnTo>
                <a:cubicBezTo>
                  <a:pt x="216168" y="383086"/>
                  <a:pt x="214576" y="384679"/>
                  <a:pt x="212610" y="384679"/>
                </a:cubicBezTo>
                <a:lnTo>
                  <a:pt x="194734" y="384679"/>
                </a:lnTo>
                <a:cubicBezTo>
                  <a:pt x="192768" y="384679"/>
                  <a:pt x="191176" y="383086"/>
                  <a:pt x="191176" y="381121"/>
                </a:cubicBezTo>
                <a:lnTo>
                  <a:pt x="191176" y="344692"/>
                </a:lnTo>
                <a:lnTo>
                  <a:pt x="179001" y="344692"/>
                </a:lnTo>
                <a:cubicBezTo>
                  <a:pt x="176048" y="344692"/>
                  <a:pt x="174163" y="341135"/>
                  <a:pt x="176484" y="338618"/>
                </a:cubicBezTo>
                <a:lnTo>
                  <a:pt x="200986" y="310024"/>
                </a:lnTo>
                <a:cubicBezTo>
                  <a:pt x="201520" y="309393"/>
                  <a:pt x="202222" y="309019"/>
                  <a:pt x="202978" y="308868"/>
                </a:cubicBezTo>
                <a:lnTo>
                  <a:pt x="91620" y="308868"/>
                </a:lnTo>
                <a:cubicBezTo>
                  <a:pt x="92429" y="309019"/>
                  <a:pt x="93132" y="309420"/>
                  <a:pt x="93665" y="310051"/>
                </a:cubicBezTo>
                <a:lnTo>
                  <a:pt x="118292" y="338813"/>
                </a:lnTo>
                <a:cubicBezTo>
                  <a:pt x="120257" y="341135"/>
                  <a:pt x="118595" y="344666"/>
                  <a:pt x="115597" y="344666"/>
                </a:cubicBezTo>
                <a:lnTo>
                  <a:pt x="115597" y="344692"/>
                </a:lnTo>
                <a:lnTo>
                  <a:pt x="103422" y="344692"/>
                </a:lnTo>
                <a:lnTo>
                  <a:pt x="103422" y="381121"/>
                </a:lnTo>
                <a:cubicBezTo>
                  <a:pt x="103422" y="383086"/>
                  <a:pt x="101830" y="384679"/>
                  <a:pt x="99864" y="384679"/>
                </a:cubicBezTo>
                <a:lnTo>
                  <a:pt x="82014" y="384679"/>
                </a:lnTo>
                <a:cubicBezTo>
                  <a:pt x="80049" y="384679"/>
                  <a:pt x="78430" y="383086"/>
                  <a:pt x="78430" y="381121"/>
                </a:cubicBezTo>
                <a:lnTo>
                  <a:pt x="78430" y="344692"/>
                </a:lnTo>
                <a:lnTo>
                  <a:pt x="66281" y="344692"/>
                </a:lnTo>
                <a:cubicBezTo>
                  <a:pt x="63329" y="344692"/>
                  <a:pt x="61443" y="341135"/>
                  <a:pt x="63738" y="338618"/>
                </a:cubicBezTo>
                <a:lnTo>
                  <a:pt x="88240" y="310024"/>
                </a:lnTo>
                <a:cubicBezTo>
                  <a:pt x="88774" y="309393"/>
                  <a:pt x="89476" y="309019"/>
                  <a:pt x="90232" y="308868"/>
                </a:cubicBezTo>
                <a:lnTo>
                  <a:pt x="20221" y="308868"/>
                </a:lnTo>
                <a:cubicBezTo>
                  <a:pt x="2425" y="308868"/>
                  <a:pt x="-6852" y="287141"/>
                  <a:pt x="5956" y="274334"/>
                </a:cubicBezTo>
                <a:cubicBezTo>
                  <a:pt x="9611" y="270679"/>
                  <a:pt x="14680" y="268384"/>
                  <a:pt x="20221" y="268384"/>
                </a:cubicBezTo>
                <a:lnTo>
                  <a:pt x="25788" y="268384"/>
                </a:lnTo>
                <a:lnTo>
                  <a:pt x="25788" y="179918"/>
                </a:lnTo>
                <a:cubicBezTo>
                  <a:pt x="25788" y="177979"/>
                  <a:pt x="27398" y="176361"/>
                  <a:pt x="29372" y="176361"/>
                </a:cubicBezTo>
                <a:lnTo>
                  <a:pt x="90562" y="176361"/>
                </a:lnTo>
                <a:lnTo>
                  <a:pt x="90562" y="118729"/>
                </a:lnTo>
                <a:lnTo>
                  <a:pt x="75860" y="118729"/>
                </a:lnTo>
                <a:cubicBezTo>
                  <a:pt x="71093" y="118729"/>
                  <a:pt x="67189" y="114825"/>
                  <a:pt x="67189" y="110058"/>
                </a:cubicBezTo>
                <a:lnTo>
                  <a:pt x="67189" y="79374"/>
                </a:lnTo>
                <a:cubicBezTo>
                  <a:pt x="67189" y="74634"/>
                  <a:pt x="71093" y="70703"/>
                  <a:pt x="75860" y="70703"/>
                </a:cubicBezTo>
                <a:lnTo>
                  <a:pt x="287656" y="70703"/>
                </a:lnTo>
                <a:cubicBezTo>
                  <a:pt x="292422" y="70703"/>
                  <a:pt x="296327" y="74634"/>
                  <a:pt x="296327" y="79374"/>
                </a:cubicBezTo>
                <a:lnTo>
                  <a:pt x="296327" y="110058"/>
                </a:lnTo>
                <a:cubicBezTo>
                  <a:pt x="296327" y="114825"/>
                  <a:pt x="292422" y="118729"/>
                  <a:pt x="287656" y="118729"/>
                </a:cubicBezTo>
                <a:lnTo>
                  <a:pt x="272954" y="118729"/>
                </a:lnTo>
                <a:lnTo>
                  <a:pt x="272954" y="135467"/>
                </a:lnTo>
                <a:lnTo>
                  <a:pt x="309161" y="135467"/>
                </a:lnTo>
                <a:lnTo>
                  <a:pt x="309161" y="87975"/>
                </a:lnTo>
                <a:cubicBezTo>
                  <a:pt x="303086" y="85404"/>
                  <a:pt x="298951" y="79401"/>
                  <a:pt x="298951" y="72571"/>
                </a:cubicBezTo>
                <a:cubicBezTo>
                  <a:pt x="298951" y="65687"/>
                  <a:pt x="298319" y="60217"/>
                  <a:pt x="303842" y="54694"/>
                </a:cubicBezTo>
                <a:cubicBezTo>
                  <a:pt x="306866" y="51670"/>
                  <a:pt x="311055" y="49776"/>
                  <a:pt x="315644" y="49776"/>
                </a:cubicBezTo>
                <a:lnTo>
                  <a:pt x="375063" y="49776"/>
                </a:lnTo>
                <a:cubicBezTo>
                  <a:pt x="384242" y="49776"/>
                  <a:pt x="391757" y="57291"/>
                  <a:pt x="391757" y="66487"/>
                </a:cubicBezTo>
                <a:cubicBezTo>
                  <a:pt x="391757" y="73371"/>
                  <a:pt x="392388" y="78841"/>
                  <a:pt x="386865" y="84364"/>
                </a:cubicBezTo>
                <a:cubicBezTo>
                  <a:pt x="385353" y="85876"/>
                  <a:pt x="383539" y="87112"/>
                  <a:pt x="381547" y="87966"/>
                </a:cubicBezTo>
                <a:lnTo>
                  <a:pt x="381547" y="268375"/>
                </a:lnTo>
                <a:lnTo>
                  <a:pt x="387114" y="268375"/>
                </a:lnTo>
                <a:cubicBezTo>
                  <a:pt x="404910" y="268375"/>
                  <a:pt x="414187" y="290103"/>
                  <a:pt x="401406" y="302909"/>
                </a:cubicBezTo>
                <a:cubicBezTo>
                  <a:pt x="397725" y="306565"/>
                  <a:pt x="392655" y="308859"/>
                  <a:pt x="387114" y="308859"/>
                </a:cubicBezTo>
                <a:lnTo>
                  <a:pt x="317103" y="308859"/>
                </a:lnTo>
                <a:cubicBezTo>
                  <a:pt x="317886" y="309011"/>
                  <a:pt x="318588" y="309411"/>
                  <a:pt x="319121" y="310042"/>
                </a:cubicBezTo>
                <a:lnTo>
                  <a:pt x="343748" y="338805"/>
                </a:lnTo>
                <a:cubicBezTo>
                  <a:pt x="345741" y="341126"/>
                  <a:pt x="344077" y="344657"/>
                  <a:pt x="341054" y="344657"/>
                </a:cubicBezTo>
                <a:lnTo>
                  <a:pt x="341054" y="344683"/>
                </a:lnTo>
                <a:lnTo>
                  <a:pt x="328914" y="344683"/>
                </a:lnTo>
                <a:close/>
                <a:moveTo>
                  <a:pt x="321781" y="377564"/>
                </a:moveTo>
                <a:lnTo>
                  <a:pt x="321781" y="341135"/>
                </a:lnTo>
                <a:cubicBezTo>
                  <a:pt x="321781" y="339169"/>
                  <a:pt x="323391" y="337551"/>
                  <a:pt x="325356" y="337551"/>
                </a:cubicBezTo>
                <a:lnTo>
                  <a:pt x="333351" y="337551"/>
                </a:lnTo>
                <a:lnTo>
                  <a:pt x="316409" y="317789"/>
                </a:lnTo>
                <a:lnTo>
                  <a:pt x="299466" y="337551"/>
                </a:lnTo>
                <a:lnTo>
                  <a:pt x="307480" y="337551"/>
                </a:lnTo>
                <a:cubicBezTo>
                  <a:pt x="309445" y="337551"/>
                  <a:pt x="311037" y="339160"/>
                  <a:pt x="311037" y="341135"/>
                </a:cubicBezTo>
                <a:lnTo>
                  <a:pt x="311037" y="377564"/>
                </a:lnTo>
                <a:lnTo>
                  <a:pt x="321781" y="377564"/>
                </a:lnTo>
                <a:close/>
                <a:moveTo>
                  <a:pt x="209061" y="377564"/>
                </a:moveTo>
                <a:lnTo>
                  <a:pt x="209061" y="341135"/>
                </a:lnTo>
                <a:cubicBezTo>
                  <a:pt x="209061" y="339169"/>
                  <a:pt x="210653" y="337551"/>
                  <a:pt x="212619" y="337551"/>
                </a:cubicBezTo>
                <a:lnTo>
                  <a:pt x="220615" y="337551"/>
                </a:lnTo>
                <a:lnTo>
                  <a:pt x="203699" y="317789"/>
                </a:lnTo>
                <a:lnTo>
                  <a:pt x="186756" y="337551"/>
                </a:lnTo>
                <a:lnTo>
                  <a:pt x="194752" y="337551"/>
                </a:lnTo>
                <a:cubicBezTo>
                  <a:pt x="196717" y="337551"/>
                  <a:pt x="198309" y="339160"/>
                  <a:pt x="198309" y="341135"/>
                </a:cubicBezTo>
                <a:lnTo>
                  <a:pt x="198309" y="377564"/>
                </a:lnTo>
                <a:lnTo>
                  <a:pt x="209061" y="377564"/>
                </a:lnTo>
                <a:close/>
                <a:moveTo>
                  <a:pt x="96325" y="377564"/>
                </a:moveTo>
                <a:lnTo>
                  <a:pt x="96325" y="341135"/>
                </a:lnTo>
                <a:cubicBezTo>
                  <a:pt x="96325" y="339169"/>
                  <a:pt x="97917" y="337551"/>
                  <a:pt x="99882" y="337551"/>
                </a:cubicBezTo>
                <a:lnTo>
                  <a:pt x="107895" y="337551"/>
                </a:lnTo>
                <a:lnTo>
                  <a:pt x="90953" y="317789"/>
                </a:lnTo>
                <a:lnTo>
                  <a:pt x="74010" y="337551"/>
                </a:lnTo>
                <a:lnTo>
                  <a:pt x="82023" y="337551"/>
                </a:lnTo>
                <a:cubicBezTo>
                  <a:pt x="83962" y="337551"/>
                  <a:pt x="85581" y="339160"/>
                  <a:pt x="85581" y="341135"/>
                </a:cubicBezTo>
                <a:lnTo>
                  <a:pt x="85581" y="377564"/>
                </a:lnTo>
                <a:lnTo>
                  <a:pt x="96325" y="377564"/>
                </a:lnTo>
                <a:close/>
                <a:moveTo>
                  <a:pt x="373943" y="9318"/>
                </a:moveTo>
                <a:cubicBezTo>
                  <a:pt x="377349" y="6090"/>
                  <a:pt x="382240" y="11231"/>
                  <a:pt x="378834" y="14459"/>
                </a:cubicBezTo>
                <a:cubicBezTo>
                  <a:pt x="365778" y="26892"/>
                  <a:pt x="337443" y="26892"/>
                  <a:pt x="324351" y="14459"/>
                </a:cubicBezTo>
                <a:cubicBezTo>
                  <a:pt x="314017" y="4649"/>
                  <a:pt x="289941" y="4649"/>
                  <a:pt x="279625" y="14459"/>
                </a:cubicBezTo>
                <a:cubicBezTo>
                  <a:pt x="276245" y="17687"/>
                  <a:pt x="271353" y="12547"/>
                  <a:pt x="274733" y="9318"/>
                </a:cubicBezTo>
                <a:cubicBezTo>
                  <a:pt x="287816" y="-3106"/>
                  <a:pt x="316125" y="-3106"/>
                  <a:pt x="329243" y="9318"/>
                </a:cubicBezTo>
                <a:cubicBezTo>
                  <a:pt x="339551" y="19119"/>
                  <a:pt x="363626" y="19119"/>
                  <a:pt x="373943" y="9318"/>
                </a:cubicBezTo>
                <a:lnTo>
                  <a:pt x="373943" y="9318"/>
                </a:lnTo>
                <a:close/>
                <a:moveTo>
                  <a:pt x="322385" y="30539"/>
                </a:moveTo>
                <a:cubicBezTo>
                  <a:pt x="325792" y="33767"/>
                  <a:pt x="320900" y="38908"/>
                  <a:pt x="317494" y="35679"/>
                </a:cubicBezTo>
                <a:cubicBezTo>
                  <a:pt x="307204" y="25896"/>
                  <a:pt x="283129" y="25870"/>
                  <a:pt x="272794" y="35679"/>
                </a:cubicBezTo>
                <a:cubicBezTo>
                  <a:pt x="259711" y="48104"/>
                  <a:pt x="231376" y="48104"/>
                  <a:pt x="218311" y="35679"/>
                </a:cubicBezTo>
                <a:cubicBezTo>
                  <a:pt x="214905" y="32478"/>
                  <a:pt x="219796" y="27337"/>
                  <a:pt x="223202" y="30539"/>
                </a:cubicBezTo>
                <a:cubicBezTo>
                  <a:pt x="233493" y="40349"/>
                  <a:pt x="257568" y="40349"/>
                  <a:pt x="267903" y="30539"/>
                </a:cubicBezTo>
                <a:cubicBezTo>
                  <a:pt x="280985" y="18114"/>
                  <a:pt x="309303" y="18114"/>
                  <a:pt x="322385" y="30539"/>
                </a:cubicBezTo>
                <a:lnTo>
                  <a:pt x="322385" y="30539"/>
                </a:lnTo>
                <a:close/>
                <a:moveTo>
                  <a:pt x="20239" y="301736"/>
                </a:moveTo>
                <a:lnTo>
                  <a:pt x="387132" y="301736"/>
                </a:lnTo>
                <a:cubicBezTo>
                  <a:pt x="398631" y="301736"/>
                  <a:pt x="404706" y="287692"/>
                  <a:pt x="396381" y="279377"/>
                </a:cubicBezTo>
                <a:cubicBezTo>
                  <a:pt x="394016" y="276984"/>
                  <a:pt x="390734" y="275517"/>
                  <a:pt x="387132" y="275517"/>
                </a:cubicBezTo>
                <a:cubicBezTo>
                  <a:pt x="264834" y="275517"/>
                  <a:pt x="142537" y="275517"/>
                  <a:pt x="20239" y="275517"/>
                </a:cubicBezTo>
                <a:cubicBezTo>
                  <a:pt x="8739" y="275517"/>
                  <a:pt x="2665" y="289560"/>
                  <a:pt x="10989" y="297876"/>
                </a:cubicBezTo>
                <a:cubicBezTo>
                  <a:pt x="13355" y="300268"/>
                  <a:pt x="16655" y="301736"/>
                  <a:pt x="20239" y="301736"/>
                </a:cubicBezTo>
                <a:lnTo>
                  <a:pt x="20239" y="301736"/>
                </a:lnTo>
                <a:close/>
                <a:moveTo>
                  <a:pt x="375072" y="82176"/>
                </a:moveTo>
                <a:cubicBezTo>
                  <a:pt x="380337" y="82176"/>
                  <a:pt x="384651" y="77836"/>
                  <a:pt x="384651" y="72571"/>
                </a:cubicBezTo>
                <a:lnTo>
                  <a:pt x="384651" y="66496"/>
                </a:lnTo>
                <a:cubicBezTo>
                  <a:pt x="384651" y="61231"/>
                  <a:pt x="380337" y="56891"/>
                  <a:pt x="375072" y="56891"/>
                </a:cubicBezTo>
                <a:lnTo>
                  <a:pt x="315653" y="56891"/>
                </a:lnTo>
                <a:cubicBezTo>
                  <a:pt x="310406" y="56891"/>
                  <a:pt x="306074" y="61231"/>
                  <a:pt x="306074" y="66496"/>
                </a:cubicBezTo>
                <a:lnTo>
                  <a:pt x="306074" y="72571"/>
                </a:lnTo>
                <a:cubicBezTo>
                  <a:pt x="306074" y="77836"/>
                  <a:pt x="310414" y="82176"/>
                  <a:pt x="315653" y="82176"/>
                </a:cubicBezTo>
                <a:lnTo>
                  <a:pt x="375072" y="82176"/>
                </a:lnTo>
                <a:close/>
                <a:moveTo>
                  <a:pt x="374423" y="89282"/>
                </a:moveTo>
                <a:lnTo>
                  <a:pt x="316311" y="89282"/>
                </a:lnTo>
                <a:lnTo>
                  <a:pt x="316311" y="268375"/>
                </a:lnTo>
                <a:lnTo>
                  <a:pt x="374423" y="268375"/>
                </a:lnTo>
                <a:lnTo>
                  <a:pt x="374423" y="89282"/>
                </a:lnTo>
                <a:close/>
                <a:moveTo>
                  <a:pt x="309179" y="142582"/>
                </a:moveTo>
                <a:lnTo>
                  <a:pt x="272972" y="142582"/>
                </a:lnTo>
                <a:lnTo>
                  <a:pt x="272972" y="268384"/>
                </a:lnTo>
                <a:lnTo>
                  <a:pt x="309179" y="268384"/>
                </a:lnTo>
                <a:lnTo>
                  <a:pt x="309179" y="142582"/>
                </a:lnTo>
                <a:close/>
                <a:moveTo>
                  <a:pt x="90570" y="183493"/>
                </a:moveTo>
                <a:lnTo>
                  <a:pt x="32939" y="183493"/>
                </a:lnTo>
                <a:lnTo>
                  <a:pt x="32939" y="268375"/>
                </a:lnTo>
                <a:lnTo>
                  <a:pt x="90570" y="268375"/>
                </a:lnTo>
                <a:lnTo>
                  <a:pt x="90570" y="183493"/>
                </a:lnTo>
                <a:close/>
                <a:moveTo>
                  <a:pt x="202311" y="137255"/>
                </a:moveTo>
                <a:lnTo>
                  <a:pt x="187663" y="167485"/>
                </a:lnTo>
                <a:lnTo>
                  <a:pt x="218293" y="170437"/>
                </a:lnTo>
                <a:cubicBezTo>
                  <a:pt x="220312" y="170642"/>
                  <a:pt x="221344" y="172883"/>
                  <a:pt x="220285" y="174520"/>
                </a:cubicBezTo>
                <a:lnTo>
                  <a:pt x="220285" y="174520"/>
                </a:lnTo>
                <a:lnTo>
                  <a:pt x="167795" y="255977"/>
                </a:lnTo>
                <a:cubicBezTo>
                  <a:pt x="166158" y="258521"/>
                  <a:pt x="162245" y="256787"/>
                  <a:pt x="162956" y="253887"/>
                </a:cubicBezTo>
                <a:lnTo>
                  <a:pt x="178387" y="193001"/>
                </a:lnTo>
                <a:lnTo>
                  <a:pt x="144929" y="185512"/>
                </a:lnTo>
                <a:cubicBezTo>
                  <a:pt x="143141" y="185112"/>
                  <a:pt x="142305" y="183093"/>
                  <a:pt x="143212" y="181554"/>
                </a:cubicBezTo>
                <a:lnTo>
                  <a:pt x="171548" y="134133"/>
                </a:lnTo>
                <a:cubicBezTo>
                  <a:pt x="172081" y="133253"/>
                  <a:pt x="173033" y="132799"/>
                  <a:pt x="173994" y="132843"/>
                </a:cubicBezTo>
                <a:lnTo>
                  <a:pt x="199963" y="133448"/>
                </a:lnTo>
                <a:cubicBezTo>
                  <a:pt x="201929" y="133475"/>
                  <a:pt x="203139" y="135547"/>
                  <a:pt x="202311" y="137255"/>
                </a:cubicBezTo>
                <a:lnTo>
                  <a:pt x="202311" y="137255"/>
                </a:lnTo>
                <a:close/>
                <a:moveTo>
                  <a:pt x="181206" y="168623"/>
                </a:moveTo>
                <a:lnTo>
                  <a:pt x="195703" y="138669"/>
                </a:lnTo>
                <a:lnTo>
                  <a:pt x="175310" y="138189"/>
                </a:lnTo>
                <a:lnTo>
                  <a:pt x="149669" y="181119"/>
                </a:lnTo>
                <a:lnTo>
                  <a:pt x="182042" y="188358"/>
                </a:lnTo>
                <a:cubicBezTo>
                  <a:pt x="183679" y="188661"/>
                  <a:pt x="184613" y="190146"/>
                  <a:pt x="184239" y="191640"/>
                </a:cubicBezTo>
                <a:lnTo>
                  <a:pt x="172135" y="239417"/>
                </a:lnTo>
                <a:lnTo>
                  <a:pt x="213455" y="175311"/>
                </a:lnTo>
                <a:lnTo>
                  <a:pt x="183483" y="172438"/>
                </a:lnTo>
                <a:cubicBezTo>
                  <a:pt x="181455" y="172278"/>
                  <a:pt x="180424" y="170259"/>
                  <a:pt x="181206" y="168623"/>
                </a:cubicBezTo>
                <a:lnTo>
                  <a:pt x="181206" y="168623"/>
                </a:lnTo>
                <a:close/>
                <a:moveTo>
                  <a:pt x="265866" y="118729"/>
                </a:moveTo>
                <a:lnTo>
                  <a:pt x="97685" y="118729"/>
                </a:lnTo>
                <a:lnTo>
                  <a:pt x="97685" y="268375"/>
                </a:lnTo>
                <a:lnTo>
                  <a:pt x="265866" y="268375"/>
                </a:lnTo>
                <a:lnTo>
                  <a:pt x="265866" y="118729"/>
                </a:lnTo>
                <a:close/>
                <a:moveTo>
                  <a:pt x="287673" y="77836"/>
                </a:moveTo>
                <a:lnTo>
                  <a:pt x="75878" y="77836"/>
                </a:lnTo>
                <a:cubicBezTo>
                  <a:pt x="75024" y="77836"/>
                  <a:pt x="74313" y="78521"/>
                  <a:pt x="74313" y="79374"/>
                </a:cubicBezTo>
                <a:lnTo>
                  <a:pt x="74313" y="110058"/>
                </a:lnTo>
                <a:cubicBezTo>
                  <a:pt x="74313" y="110912"/>
                  <a:pt x="75015" y="111623"/>
                  <a:pt x="75878" y="111623"/>
                </a:cubicBezTo>
                <a:cubicBezTo>
                  <a:pt x="146467" y="111623"/>
                  <a:pt x="217084" y="111623"/>
                  <a:pt x="287673" y="111623"/>
                </a:cubicBezTo>
                <a:cubicBezTo>
                  <a:pt x="288527" y="111623"/>
                  <a:pt x="289238" y="110920"/>
                  <a:pt x="289238" y="110058"/>
                </a:cubicBezTo>
                <a:lnTo>
                  <a:pt x="289238" y="79374"/>
                </a:lnTo>
                <a:cubicBezTo>
                  <a:pt x="289230" y="78521"/>
                  <a:pt x="288527" y="77836"/>
                  <a:pt x="287673" y="77836"/>
                </a:cubicBezTo>
                <a:lnTo>
                  <a:pt x="287673" y="77836"/>
                </a:lnTo>
                <a:close/>
              </a:path>
            </a:pathLst>
          </a:custGeom>
          <a:solidFill>
            <a:srgbClr val="404040"/>
          </a:solidFill>
          <a:ln w="5080" cap="flat">
            <a:solidFill>
              <a:srgbClr val="404040"/>
            </a:solidFill>
            <a:prstDash val="solid"/>
            <a:miter/>
          </a:ln>
        </p:spPr>
        <p:txBody>
          <a:bodyPr rtlCol="0" anchor="ctr"/>
          <a:lstStyle/>
          <a:p>
            <a:endParaRPr lang="en-US" dirty="0"/>
          </a:p>
        </p:txBody>
      </p:sp>
      <p:grpSp>
        <p:nvGrpSpPr>
          <p:cNvPr id="309" name="Graphic 3">
            <a:extLst>
              <a:ext uri="{FF2B5EF4-FFF2-40B4-BE49-F238E27FC236}">
                <a16:creationId xmlns:a16="http://schemas.microsoft.com/office/drawing/2014/main" id="{5B1E7683-9FC4-BD0E-63F2-106F254A82D8}"/>
              </a:ext>
            </a:extLst>
          </p:cNvPr>
          <p:cNvGrpSpPr>
            <a:grpSpLocks noChangeAspect="1"/>
          </p:cNvGrpSpPr>
          <p:nvPr/>
        </p:nvGrpSpPr>
        <p:grpSpPr>
          <a:xfrm>
            <a:off x="912442" y="7242167"/>
            <a:ext cx="415335" cy="360000"/>
            <a:chOff x="3200192" y="6774350"/>
            <a:chExt cx="430519" cy="373161"/>
          </a:xfrm>
          <a:noFill/>
        </p:grpSpPr>
        <p:sp>
          <p:nvSpPr>
            <p:cNvPr id="310" name="Freeform 309">
              <a:extLst>
                <a:ext uri="{FF2B5EF4-FFF2-40B4-BE49-F238E27FC236}">
                  <a16:creationId xmlns:a16="http://schemas.microsoft.com/office/drawing/2014/main" id="{B0AB93C0-FBEF-A12D-9E07-160D20150253}"/>
                </a:ext>
              </a:extLst>
            </p:cNvPr>
            <p:cNvSpPr/>
            <p:nvPr/>
          </p:nvSpPr>
          <p:spPr>
            <a:xfrm>
              <a:off x="3200192" y="6774350"/>
              <a:ext cx="215259" cy="215285"/>
            </a:xfrm>
            <a:custGeom>
              <a:avLst/>
              <a:gdLst>
                <a:gd name="connsiteX0" fmla="*/ 0 w 215259"/>
                <a:gd name="connsiteY0" fmla="*/ 215285 h 215285"/>
                <a:gd name="connsiteX1" fmla="*/ 215260 w 215259"/>
                <a:gd name="connsiteY1" fmla="*/ 0 h 215285"/>
              </a:gdLst>
              <a:ahLst/>
              <a:cxnLst>
                <a:cxn ang="0">
                  <a:pos x="connsiteX0" y="connsiteY0"/>
                </a:cxn>
                <a:cxn ang="0">
                  <a:pos x="connsiteX1" y="connsiteY1"/>
                </a:cxn>
              </a:cxnLst>
              <a:rect l="l" t="t" r="r" b="b"/>
              <a:pathLst>
                <a:path w="215259" h="215285">
                  <a:moveTo>
                    <a:pt x="0" y="215285"/>
                  </a:moveTo>
                  <a:lnTo>
                    <a:pt x="215260" y="0"/>
                  </a:lnTo>
                </a:path>
              </a:pathLst>
            </a:custGeom>
            <a:grpFill/>
            <a:ln w="15875" cap="rnd">
              <a:solidFill>
                <a:srgbClr val="404040"/>
              </a:solidFill>
              <a:prstDash val="solid"/>
              <a:round/>
            </a:ln>
          </p:spPr>
          <p:txBody>
            <a:bodyPr rtlCol="0" anchor="ctr"/>
            <a:lstStyle/>
            <a:p>
              <a:endParaRPr lang="en-US" dirty="0"/>
            </a:p>
          </p:txBody>
        </p:sp>
        <p:sp>
          <p:nvSpPr>
            <p:cNvPr id="311" name="Freeform 310">
              <a:extLst>
                <a:ext uri="{FF2B5EF4-FFF2-40B4-BE49-F238E27FC236}">
                  <a16:creationId xmlns:a16="http://schemas.microsoft.com/office/drawing/2014/main" id="{6565A9CC-EE83-59FC-2C6E-3D563C1CB538}"/>
                </a:ext>
              </a:extLst>
            </p:cNvPr>
            <p:cNvSpPr/>
            <p:nvPr/>
          </p:nvSpPr>
          <p:spPr>
            <a:xfrm>
              <a:off x="3415452" y="6774350"/>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5875" cap="rnd">
              <a:solidFill>
                <a:srgbClr val="404040"/>
              </a:solidFill>
              <a:prstDash val="solid"/>
              <a:round/>
            </a:ln>
          </p:spPr>
          <p:txBody>
            <a:bodyPr rtlCol="0" anchor="ctr"/>
            <a:lstStyle/>
            <a:p>
              <a:endParaRPr lang="en-US" dirty="0"/>
            </a:p>
          </p:txBody>
        </p:sp>
        <p:sp>
          <p:nvSpPr>
            <p:cNvPr id="312" name="Freeform 311">
              <a:extLst>
                <a:ext uri="{FF2B5EF4-FFF2-40B4-BE49-F238E27FC236}">
                  <a16:creationId xmlns:a16="http://schemas.microsoft.com/office/drawing/2014/main" id="{52D147AA-86AB-EC92-DA9F-76A6BA74B3F7}"/>
                </a:ext>
              </a:extLst>
            </p:cNvPr>
            <p:cNvSpPr/>
            <p:nvPr/>
          </p:nvSpPr>
          <p:spPr>
            <a:xfrm>
              <a:off x="3487205" y="6803055"/>
              <a:ext cx="1594" cy="43057"/>
            </a:xfrm>
            <a:custGeom>
              <a:avLst/>
              <a:gdLst>
                <a:gd name="connsiteX0" fmla="*/ 0 w 1594"/>
                <a:gd name="connsiteY0" fmla="*/ 43057 h 43057"/>
                <a:gd name="connsiteX1" fmla="*/ 0 w 1594"/>
                <a:gd name="connsiteY1" fmla="*/ 0 h 43057"/>
              </a:gdLst>
              <a:ahLst/>
              <a:cxnLst>
                <a:cxn ang="0">
                  <a:pos x="connsiteX0" y="connsiteY0"/>
                </a:cxn>
                <a:cxn ang="0">
                  <a:pos x="connsiteX1" y="connsiteY1"/>
                </a:cxn>
              </a:cxnLst>
              <a:rect l="l" t="t" r="r" b="b"/>
              <a:pathLst>
                <a:path w="1594" h="43057">
                  <a:moveTo>
                    <a:pt x="0" y="43057"/>
                  </a:moveTo>
                  <a:lnTo>
                    <a:pt x="0" y="0"/>
                  </a:lnTo>
                </a:path>
              </a:pathLst>
            </a:custGeom>
            <a:grpFill/>
            <a:ln w="15875" cap="rnd">
              <a:solidFill>
                <a:srgbClr val="404040"/>
              </a:solidFill>
              <a:prstDash val="solid"/>
              <a:round/>
            </a:ln>
          </p:spPr>
          <p:txBody>
            <a:bodyPr rtlCol="0" anchor="ctr"/>
            <a:lstStyle/>
            <a:p>
              <a:endParaRPr lang="en-US" dirty="0"/>
            </a:p>
          </p:txBody>
        </p:sp>
        <p:sp>
          <p:nvSpPr>
            <p:cNvPr id="313" name="Freeform 312">
              <a:extLst>
                <a:ext uri="{FF2B5EF4-FFF2-40B4-BE49-F238E27FC236}">
                  <a16:creationId xmlns:a16="http://schemas.microsoft.com/office/drawing/2014/main" id="{385604DA-D9BF-E63C-79DE-8CF48B14703E}"/>
                </a:ext>
              </a:extLst>
            </p:cNvPr>
            <p:cNvSpPr/>
            <p:nvPr/>
          </p:nvSpPr>
          <p:spPr>
            <a:xfrm>
              <a:off x="3544608" y="6803055"/>
              <a:ext cx="1594" cy="100466"/>
            </a:xfrm>
            <a:custGeom>
              <a:avLst/>
              <a:gdLst>
                <a:gd name="connsiteX0" fmla="*/ 0 w 1594"/>
                <a:gd name="connsiteY0" fmla="*/ 100466 h 100466"/>
                <a:gd name="connsiteX1" fmla="*/ 0 w 1594"/>
                <a:gd name="connsiteY1" fmla="*/ 0 h 100466"/>
              </a:gdLst>
              <a:ahLst/>
              <a:cxnLst>
                <a:cxn ang="0">
                  <a:pos x="connsiteX0" y="connsiteY0"/>
                </a:cxn>
                <a:cxn ang="0">
                  <a:pos x="connsiteX1" y="connsiteY1"/>
                </a:cxn>
              </a:cxnLst>
              <a:rect l="l" t="t" r="r" b="b"/>
              <a:pathLst>
                <a:path w="1594" h="100466">
                  <a:moveTo>
                    <a:pt x="0" y="100466"/>
                  </a:moveTo>
                  <a:lnTo>
                    <a:pt x="0" y="0"/>
                  </a:lnTo>
                </a:path>
              </a:pathLst>
            </a:custGeom>
            <a:grpFill/>
            <a:ln w="15875" cap="rnd">
              <a:solidFill>
                <a:srgbClr val="404040"/>
              </a:solidFill>
              <a:prstDash val="solid"/>
              <a:round/>
            </a:ln>
          </p:spPr>
          <p:txBody>
            <a:bodyPr rtlCol="0" anchor="ctr"/>
            <a:lstStyle/>
            <a:p>
              <a:endParaRPr lang="en-US" dirty="0"/>
            </a:p>
          </p:txBody>
        </p:sp>
        <p:sp>
          <p:nvSpPr>
            <p:cNvPr id="314" name="Freeform 313">
              <a:extLst>
                <a:ext uri="{FF2B5EF4-FFF2-40B4-BE49-F238E27FC236}">
                  <a16:creationId xmlns:a16="http://schemas.microsoft.com/office/drawing/2014/main" id="{11ADB345-F55D-6034-5A36-47DC8E54919B}"/>
                </a:ext>
              </a:extLst>
            </p:cNvPr>
            <p:cNvSpPr/>
            <p:nvPr/>
          </p:nvSpPr>
          <p:spPr>
            <a:xfrm>
              <a:off x="3487205" y="680305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315" name="Freeform 314">
              <a:extLst>
                <a:ext uri="{FF2B5EF4-FFF2-40B4-BE49-F238E27FC236}">
                  <a16:creationId xmlns:a16="http://schemas.microsoft.com/office/drawing/2014/main" id="{763101AC-5959-5BE7-33D9-3A573266D8C8}"/>
                </a:ext>
              </a:extLst>
            </p:cNvPr>
            <p:cNvSpPr/>
            <p:nvPr/>
          </p:nvSpPr>
          <p:spPr>
            <a:xfrm>
              <a:off x="3544608" y="6903521"/>
              <a:ext cx="86103" cy="86114"/>
            </a:xfrm>
            <a:custGeom>
              <a:avLst/>
              <a:gdLst>
                <a:gd name="connsiteX0" fmla="*/ 0 w 86103"/>
                <a:gd name="connsiteY0" fmla="*/ 0 h 86114"/>
                <a:gd name="connsiteX1" fmla="*/ 86104 w 86103"/>
                <a:gd name="connsiteY1" fmla="*/ 86114 h 86114"/>
              </a:gdLst>
              <a:ahLst/>
              <a:cxnLst>
                <a:cxn ang="0">
                  <a:pos x="connsiteX0" y="connsiteY0"/>
                </a:cxn>
                <a:cxn ang="0">
                  <a:pos x="connsiteX1" y="connsiteY1"/>
                </a:cxn>
              </a:cxnLst>
              <a:rect l="l" t="t" r="r" b="b"/>
              <a:pathLst>
                <a:path w="86103" h="86114">
                  <a:moveTo>
                    <a:pt x="0" y="0"/>
                  </a:moveTo>
                  <a:lnTo>
                    <a:pt x="86104" y="86114"/>
                  </a:lnTo>
                </a:path>
              </a:pathLst>
            </a:custGeom>
            <a:grpFill/>
            <a:ln w="15875" cap="rnd">
              <a:solidFill>
                <a:srgbClr val="404040"/>
              </a:solidFill>
              <a:prstDash val="solid"/>
              <a:round/>
            </a:ln>
          </p:spPr>
          <p:txBody>
            <a:bodyPr rtlCol="0" anchor="ctr"/>
            <a:lstStyle/>
            <a:p>
              <a:endParaRPr lang="en-US" dirty="0"/>
            </a:p>
          </p:txBody>
        </p:sp>
        <p:sp>
          <p:nvSpPr>
            <p:cNvPr id="316" name="Freeform 315">
              <a:extLst>
                <a:ext uri="{FF2B5EF4-FFF2-40B4-BE49-F238E27FC236}">
                  <a16:creationId xmlns:a16="http://schemas.microsoft.com/office/drawing/2014/main" id="{5D50BBD1-ACB1-934C-5002-74D1365269E7}"/>
                </a:ext>
              </a:extLst>
            </p:cNvPr>
            <p:cNvSpPr/>
            <p:nvPr/>
          </p:nvSpPr>
          <p:spPr>
            <a:xfrm>
              <a:off x="3257595"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317" name="Freeform 316">
              <a:extLst>
                <a:ext uri="{FF2B5EF4-FFF2-40B4-BE49-F238E27FC236}">
                  <a16:creationId xmlns:a16="http://schemas.microsoft.com/office/drawing/2014/main" id="{5BAF6AD6-39DB-85AE-9C68-A6808C92E027}"/>
                </a:ext>
              </a:extLst>
            </p:cNvPr>
            <p:cNvSpPr/>
            <p:nvPr/>
          </p:nvSpPr>
          <p:spPr>
            <a:xfrm>
              <a:off x="3573309"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318" name="Freeform 317">
              <a:extLst>
                <a:ext uri="{FF2B5EF4-FFF2-40B4-BE49-F238E27FC236}">
                  <a16:creationId xmlns:a16="http://schemas.microsoft.com/office/drawing/2014/main" id="{586CE97F-820C-DB05-5510-134AC385FCCC}"/>
                </a:ext>
              </a:extLst>
            </p:cNvPr>
            <p:cNvSpPr/>
            <p:nvPr/>
          </p:nvSpPr>
          <p:spPr>
            <a:xfrm>
              <a:off x="3257595" y="7147511"/>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5875" cap="rnd">
              <a:solidFill>
                <a:srgbClr val="404040"/>
              </a:solidFill>
              <a:prstDash val="solid"/>
              <a:round/>
            </a:ln>
          </p:spPr>
          <p:txBody>
            <a:bodyPr rtlCol="0" anchor="ctr"/>
            <a:lstStyle/>
            <a:p>
              <a:endParaRPr lang="en-US" dirty="0"/>
            </a:p>
          </p:txBody>
        </p:sp>
        <p:sp>
          <p:nvSpPr>
            <p:cNvPr id="319" name="Freeform 318">
              <a:extLst>
                <a:ext uri="{FF2B5EF4-FFF2-40B4-BE49-F238E27FC236}">
                  <a16:creationId xmlns:a16="http://schemas.microsoft.com/office/drawing/2014/main" id="{E7213DD0-FF79-5A92-7A20-836B407B17E2}"/>
                </a:ext>
              </a:extLst>
            </p:cNvPr>
            <p:cNvSpPr/>
            <p:nvPr/>
          </p:nvSpPr>
          <p:spPr>
            <a:xfrm>
              <a:off x="3200192" y="698963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320" name="Freeform 319">
              <a:extLst>
                <a:ext uri="{FF2B5EF4-FFF2-40B4-BE49-F238E27FC236}">
                  <a16:creationId xmlns:a16="http://schemas.microsoft.com/office/drawing/2014/main" id="{ED3F8ACF-6284-4A05-A43A-E43C65C97EA8}"/>
                </a:ext>
              </a:extLst>
            </p:cNvPr>
            <p:cNvSpPr/>
            <p:nvPr/>
          </p:nvSpPr>
          <p:spPr>
            <a:xfrm>
              <a:off x="3573309" y="6989635"/>
              <a:ext cx="57402" cy="1594"/>
            </a:xfrm>
            <a:custGeom>
              <a:avLst/>
              <a:gdLst>
                <a:gd name="connsiteX0" fmla="*/ 57403 w 57402"/>
                <a:gd name="connsiteY0" fmla="*/ 0 h 1594"/>
                <a:gd name="connsiteX1" fmla="*/ 0 w 57402"/>
                <a:gd name="connsiteY1" fmla="*/ 0 h 1594"/>
              </a:gdLst>
              <a:ahLst/>
              <a:cxnLst>
                <a:cxn ang="0">
                  <a:pos x="connsiteX0" y="connsiteY0"/>
                </a:cxn>
                <a:cxn ang="0">
                  <a:pos x="connsiteX1" y="connsiteY1"/>
                </a:cxn>
              </a:cxnLst>
              <a:rect l="l" t="t" r="r" b="b"/>
              <a:pathLst>
                <a:path w="57402" h="1594">
                  <a:moveTo>
                    <a:pt x="57403" y="0"/>
                  </a:moveTo>
                  <a:lnTo>
                    <a:pt x="0" y="0"/>
                  </a:lnTo>
                </a:path>
              </a:pathLst>
            </a:custGeom>
            <a:grpFill/>
            <a:ln w="15875" cap="rnd">
              <a:solidFill>
                <a:srgbClr val="404040"/>
              </a:solidFill>
              <a:prstDash val="solid"/>
              <a:round/>
            </a:ln>
          </p:spPr>
          <p:txBody>
            <a:bodyPr rtlCol="0" anchor="ctr"/>
            <a:lstStyle/>
            <a:p>
              <a:endParaRPr lang="en-US" dirty="0"/>
            </a:p>
          </p:txBody>
        </p:sp>
        <p:sp>
          <p:nvSpPr>
            <p:cNvPr id="321" name="Freeform 320">
              <a:extLst>
                <a:ext uri="{FF2B5EF4-FFF2-40B4-BE49-F238E27FC236}">
                  <a16:creationId xmlns:a16="http://schemas.microsoft.com/office/drawing/2014/main" id="{58E5E670-9632-E1E2-6916-33722A62E616}"/>
                </a:ext>
              </a:extLst>
            </p:cNvPr>
            <p:cNvSpPr/>
            <p:nvPr/>
          </p:nvSpPr>
          <p:spPr>
            <a:xfrm>
              <a:off x="3379575" y="6968107"/>
              <a:ext cx="71753" cy="71761"/>
            </a:xfrm>
            <a:custGeom>
              <a:avLst/>
              <a:gdLst>
                <a:gd name="connsiteX0" fmla="*/ 71753 w 71753"/>
                <a:gd name="connsiteY0" fmla="*/ 35881 h 71761"/>
                <a:gd name="connsiteX1" fmla="*/ 35877 w 71753"/>
                <a:gd name="connsiteY1" fmla="*/ 71762 h 71761"/>
                <a:gd name="connsiteX2" fmla="*/ 0 w 71753"/>
                <a:gd name="connsiteY2" fmla="*/ 35881 h 71761"/>
                <a:gd name="connsiteX3" fmla="*/ 35877 w 71753"/>
                <a:gd name="connsiteY3" fmla="*/ 0 h 71761"/>
                <a:gd name="connsiteX4" fmla="*/ 71753 w 71753"/>
                <a:gd name="connsiteY4" fmla="*/ 35881 h 7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3" h="71761">
                  <a:moveTo>
                    <a:pt x="71753" y="35881"/>
                  </a:moveTo>
                  <a:cubicBezTo>
                    <a:pt x="71753" y="55698"/>
                    <a:pt x="55691" y="71762"/>
                    <a:pt x="35877" y="71762"/>
                  </a:cubicBezTo>
                  <a:cubicBezTo>
                    <a:pt x="16062" y="71762"/>
                    <a:pt x="0" y="55698"/>
                    <a:pt x="0" y="35881"/>
                  </a:cubicBezTo>
                  <a:cubicBezTo>
                    <a:pt x="0" y="16064"/>
                    <a:pt x="16062" y="0"/>
                    <a:pt x="35877" y="0"/>
                  </a:cubicBezTo>
                  <a:cubicBezTo>
                    <a:pt x="55691" y="0"/>
                    <a:pt x="71753" y="16064"/>
                    <a:pt x="71753" y="35881"/>
                  </a:cubicBezTo>
                  <a:close/>
                </a:path>
              </a:pathLst>
            </a:custGeom>
            <a:grpFill/>
            <a:ln w="15875" cap="rnd">
              <a:solidFill>
                <a:srgbClr val="404040"/>
              </a:solidFill>
              <a:prstDash val="solid"/>
              <a:round/>
            </a:ln>
          </p:spPr>
          <p:txBody>
            <a:bodyPr rtlCol="0" anchor="ctr"/>
            <a:lstStyle/>
            <a:p>
              <a:endParaRPr lang="en-US" dirty="0"/>
            </a:p>
          </p:txBody>
        </p:sp>
        <p:sp>
          <p:nvSpPr>
            <p:cNvPr id="322" name="Freeform 321">
              <a:extLst>
                <a:ext uri="{FF2B5EF4-FFF2-40B4-BE49-F238E27FC236}">
                  <a16:creationId xmlns:a16="http://schemas.microsoft.com/office/drawing/2014/main" id="{4EEE1834-FE11-F662-1A24-77E9BEC61608}"/>
                </a:ext>
              </a:extLst>
            </p:cNvPr>
            <p:cNvSpPr/>
            <p:nvPr/>
          </p:nvSpPr>
          <p:spPr>
            <a:xfrm>
              <a:off x="3415452" y="6917874"/>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323" name="Freeform 322">
              <a:extLst>
                <a:ext uri="{FF2B5EF4-FFF2-40B4-BE49-F238E27FC236}">
                  <a16:creationId xmlns:a16="http://schemas.microsoft.com/office/drawing/2014/main" id="{1E839800-B59D-BB72-0E44-BB1B8D6C11F4}"/>
                </a:ext>
              </a:extLst>
            </p:cNvPr>
            <p:cNvSpPr/>
            <p:nvPr/>
          </p:nvSpPr>
          <p:spPr>
            <a:xfrm>
              <a:off x="3415452" y="7075750"/>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324" name="Freeform 323">
              <a:extLst>
                <a:ext uri="{FF2B5EF4-FFF2-40B4-BE49-F238E27FC236}">
                  <a16:creationId xmlns:a16="http://schemas.microsoft.com/office/drawing/2014/main" id="{E604DA6D-D6F8-5168-E9B5-2DC8BCD6621B}"/>
                </a:ext>
              </a:extLst>
            </p:cNvPr>
            <p:cNvSpPr/>
            <p:nvPr/>
          </p:nvSpPr>
          <p:spPr>
            <a:xfrm>
              <a:off x="3487205"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325" name="Freeform 324">
              <a:extLst>
                <a:ext uri="{FF2B5EF4-FFF2-40B4-BE49-F238E27FC236}">
                  <a16:creationId xmlns:a16="http://schemas.microsoft.com/office/drawing/2014/main" id="{C8339CF7-F1BB-21AF-6C79-F77A6CC77189}"/>
                </a:ext>
              </a:extLst>
            </p:cNvPr>
            <p:cNvSpPr/>
            <p:nvPr/>
          </p:nvSpPr>
          <p:spPr>
            <a:xfrm>
              <a:off x="3329348"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326" name="Freeform 325">
              <a:extLst>
                <a:ext uri="{FF2B5EF4-FFF2-40B4-BE49-F238E27FC236}">
                  <a16:creationId xmlns:a16="http://schemas.microsoft.com/office/drawing/2014/main" id="{042B8125-5C6E-4EF4-1F81-5CB7B3A1C2EA}"/>
                </a:ext>
              </a:extLst>
            </p:cNvPr>
            <p:cNvSpPr/>
            <p:nvPr/>
          </p:nvSpPr>
          <p:spPr>
            <a:xfrm>
              <a:off x="3466189" y="6943102"/>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327" name="Freeform 326">
              <a:extLst>
                <a:ext uri="{FF2B5EF4-FFF2-40B4-BE49-F238E27FC236}">
                  <a16:creationId xmlns:a16="http://schemas.microsoft.com/office/drawing/2014/main" id="{31D7E172-8264-3886-E9DE-73C7FFAEAAE7}"/>
                </a:ext>
              </a:extLst>
            </p:cNvPr>
            <p:cNvSpPr/>
            <p:nvPr/>
          </p:nvSpPr>
          <p:spPr>
            <a:xfrm>
              <a:off x="3354573" y="7054731"/>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328" name="Freeform 327">
              <a:extLst>
                <a:ext uri="{FF2B5EF4-FFF2-40B4-BE49-F238E27FC236}">
                  <a16:creationId xmlns:a16="http://schemas.microsoft.com/office/drawing/2014/main" id="{BEE2ED76-9488-B48F-A6AB-91A8CC78908C}"/>
                </a:ext>
              </a:extLst>
            </p:cNvPr>
            <p:cNvSpPr/>
            <p:nvPr/>
          </p:nvSpPr>
          <p:spPr>
            <a:xfrm>
              <a:off x="3354573" y="6943102"/>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sp>
          <p:nvSpPr>
            <p:cNvPr id="329" name="Freeform 328">
              <a:extLst>
                <a:ext uri="{FF2B5EF4-FFF2-40B4-BE49-F238E27FC236}">
                  <a16:creationId xmlns:a16="http://schemas.microsoft.com/office/drawing/2014/main" id="{B7A6046A-96C1-0D71-AF70-16DA9607F06D}"/>
                </a:ext>
              </a:extLst>
            </p:cNvPr>
            <p:cNvSpPr/>
            <p:nvPr/>
          </p:nvSpPr>
          <p:spPr>
            <a:xfrm>
              <a:off x="3466189" y="7054731"/>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grpSp>
      <p:grpSp>
        <p:nvGrpSpPr>
          <p:cNvPr id="332" name="Graphic 3">
            <a:extLst>
              <a:ext uri="{FF2B5EF4-FFF2-40B4-BE49-F238E27FC236}">
                <a16:creationId xmlns:a16="http://schemas.microsoft.com/office/drawing/2014/main" id="{4627AFE0-FC6A-BB95-AF65-2F1FEDB6523C}"/>
              </a:ext>
            </a:extLst>
          </p:cNvPr>
          <p:cNvGrpSpPr>
            <a:grpSpLocks noChangeAspect="1"/>
          </p:cNvGrpSpPr>
          <p:nvPr/>
        </p:nvGrpSpPr>
        <p:grpSpPr>
          <a:xfrm>
            <a:off x="932551" y="8179187"/>
            <a:ext cx="375116" cy="325139"/>
            <a:chOff x="4577854" y="5970619"/>
            <a:chExt cx="430519" cy="373161"/>
          </a:xfrm>
          <a:noFill/>
        </p:grpSpPr>
        <p:sp>
          <p:nvSpPr>
            <p:cNvPr id="333" name="Freeform 332">
              <a:extLst>
                <a:ext uri="{FF2B5EF4-FFF2-40B4-BE49-F238E27FC236}">
                  <a16:creationId xmlns:a16="http://schemas.microsoft.com/office/drawing/2014/main" id="{99E914A5-F38E-C61E-F02B-8A5A6D784FE5}"/>
                </a:ext>
              </a:extLst>
            </p:cNvPr>
            <p:cNvSpPr/>
            <p:nvPr/>
          </p:nvSpPr>
          <p:spPr>
            <a:xfrm>
              <a:off x="4635256"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334" name="Freeform 333">
              <a:extLst>
                <a:ext uri="{FF2B5EF4-FFF2-40B4-BE49-F238E27FC236}">
                  <a16:creationId xmlns:a16="http://schemas.microsoft.com/office/drawing/2014/main" id="{35D5ABF4-E846-2F9A-BAB6-917DBBFF951F}"/>
                </a:ext>
              </a:extLst>
            </p:cNvPr>
            <p:cNvSpPr/>
            <p:nvPr/>
          </p:nvSpPr>
          <p:spPr>
            <a:xfrm>
              <a:off x="5008373"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335" name="Freeform 334">
              <a:extLst>
                <a:ext uri="{FF2B5EF4-FFF2-40B4-BE49-F238E27FC236}">
                  <a16:creationId xmlns:a16="http://schemas.microsoft.com/office/drawing/2014/main" id="{E180602F-032A-F3A1-5D26-47FFC22C10B9}"/>
                </a:ext>
              </a:extLst>
            </p:cNvPr>
            <p:cNvSpPr/>
            <p:nvPr/>
          </p:nvSpPr>
          <p:spPr>
            <a:xfrm>
              <a:off x="4663957" y="5970619"/>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336" name="Freeform 335">
              <a:extLst>
                <a:ext uri="{FF2B5EF4-FFF2-40B4-BE49-F238E27FC236}">
                  <a16:creationId xmlns:a16="http://schemas.microsoft.com/office/drawing/2014/main" id="{86ECB200-2FC6-0ACE-17DF-D178A01C0283}"/>
                </a:ext>
              </a:extLst>
            </p:cNvPr>
            <p:cNvSpPr/>
            <p:nvPr/>
          </p:nvSpPr>
          <p:spPr>
            <a:xfrm>
              <a:off x="4663957" y="6228961"/>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337" name="Freeform 336">
              <a:extLst>
                <a:ext uri="{FF2B5EF4-FFF2-40B4-BE49-F238E27FC236}">
                  <a16:creationId xmlns:a16="http://schemas.microsoft.com/office/drawing/2014/main" id="{F74E15C8-33DE-AD81-C363-4C7C9BB1C954}"/>
                </a:ext>
              </a:extLst>
            </p:cNvPr>
            <p:cNvSpPr/>
            <p:nvPr/>
          </p:nvSpPr>
          <p:spPr>
            <a:xfrm>
              <a:off x="4821814" y="6286370"/>
              <a:ext cx="14350" cy="14352"/>
            </a:xfrm>
            <a:custGeom>
              <a:avLst/>
              <a:gdLst>
                <a:gd name="connsiteX0" fmla="*/ 14351 w 14350"/>
                <a:gd name="connsiteY0" fmla="*/ 0 h 14352"/>
                <a:gd name="connsiteX1" fmla="*/ 0 w 14350"/>
                <a:gd name="connsiteY1" fmla="*/ 14352 h 14352"/>
              </a:gdLst>
              <a:ahLst/>
              <a:cxnLst>
                <a:cxn ang="0">
                  <a:pos x="connsiteX0" y="connsiteY0"/>
                </a:cxn>
                <a:cxn ang="0">
                  <a:pos x="connsiteX1" y="connsiteY1"/>
                </a:cxn>
              </a:cxnLst>
              <a:rect l="l" t="t" r="r" b="b"/>
              <a:pathLst>
                <a:path w="14350" h="14352">
                  <a:moveTo>
                    <a:pt x="14351" y="0"/>
                  </a:moveTo>
                  <a:cubicBezTo>
                    <a:pt x="6426" y="0"/>
                    <a:pt x="0" y="6427"/>
                    <a:pt x="0" y="14352"/>
                  </a:cubicBezTo>
                </a:path>
              </a:pathLst>
            </a:custGeom>
            <a:grpFill/>
            <a:ln w="12700" cap="rnd">
              <a:solidFill>
                <a:srgbClr val="404040"/>
              </a:solidFill>
              <a:prstDash val="solid"/>
              <a:round/>
            </a:ln>
          </p:spPr>
          <p:txBody>
            <a:bodyPr rtlCol="0" anchor="ctr"/>
            <a:lstStyle/>
            <a:p>
              <a:endParaRPr lang="en-US" dirty="0"/>
            </a:p>
          </p:txBody>
        </p:sp>
        <p:sp>
          <p:nvSpPr>
            <p:cNvPr id="338" name="Freeform 337">
              <a:extLst>
                <a:ext uri="{FF2B5EF4-FFF2-40B4-BE49-F238E27FC236}">
                  <a16:creationId xmlns:a16="http://schemas.microsoft.com/office/drawing/2014/main" id="{167D14BF-F9AE-7358-F3A0-2A3B74D68077}"/>
                </a:ext>
              </a:extLst>
            </p:cNvPr>
            <p:cNvSpPr/>
            <p:nvPr/>
          </p:nvSpPr>
          <p:spPr>
            <a:xfrm>
              <a:off x="4836165" y="628637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39" name="Freeform 338">
              <a:extLst>
                <a:ext uri="{FF2B5EF4-FFF2-40B4-BE49-F238E27FC236}">
                  <a16:creationId xmlns:a16="http://schemas.microsoft.com/office/drawing/2014/main" id="{925DECCB-E094-8597-0932-D4CF5944E13E}"/>
                </a:ext>
              </a:extLst>
            </p:cNvPr>
            <p:cNvSpPr/>
            <p:nvPr/>
          </p:nvSpPr>
          <p:spPr>
            <a:xfrm>
              <a:off x="4836165" y="634378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40" name="Freeform 339">
              <a:extLst>
                <a:ext uri="{FF2B5EF4-FFF2-40B4-BE49-F238E27FC236}">
                  <a16:creationId xmlns:a16="http://schemas.microsoft.com/office/drawing/2014/main" id="{ED00B5B9-4A93-1EA9-1933-69DD696A933B}"/>
                </a:ext>
              </a:extLst>
            </p:cNvPr>
            <p:cNvSpPr/>
            <p:nvPr/>
          </p:nvSpPr>
          <p:spPr>
            <a:xfrm>
              <a:off x="4864866" y="6286370"/>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41" name="Freeform 340">
              <a:extLst>
                <a:ext uri="{FF2B5EF4-FFF2-40B4-BE49-F238E27FC236}">
                  <a16:creationId xmlns:a16="http://schemas.microsoft.com/office/drawing/2014/main" id="{F40DEEEC-C1A8-3E54-2848-C48BFFE807EB}"/>
                </a:ext>
              </a:extLst>
            </p:cNvPr>
            <p:cNvSpPr/>
            <p:nvPr/>
          </p:nvSpPr>
          <p:spPr>
            <a:xfrm>
              <a:off x="4864866" y="629713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342" name="Freeform 341">
              <a:extLst>
                <a:ext uri="{FF2B5EF4-FFF2-40B4-BE49-F238E27FC236}">
                  <a16:creationId xmlns:a16="http://schemas.microsoft.com/office/drawing/2014/main" id="{B341673D-B83A-A512-82E2-098C2E296016}"/>
                </a:ext>
              </a:extLst>
            </p:cNvPr>
            <p:cNvSpPr/>
            <p:nvPr/>
          </p:nvSpPr>
          <p:spPr>
            <a:xfrm>
              <a:off x="4864866" y="633301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343" name="Freeform 342">
              <a:extLst>
                <a:ext uri="{FF2B5EF4-FFF2-40B4-BE49-F238E27FC236}">
                  <a16:creationId xmlns:a16="http://schemas.microsoft.com/office/drawing/2014/main" id="{9299CDFE-6565-F54B-1141-C2FDAE1ADB72}"/>
                </a:ext>
              </a:extLst>
            </p:cNvPr>
            <p:cNvSpPr/>
            <p:nvPr/>
          </p:nvSpPr>
          <p:spPr>
            <a:xfrm>
              <a:off x="4821814" y="6300723"/>
              <a:ext cx="1594" cy="28704"/>
            </a:xfrm>
            <a:custGeom>
              <a:avLst/>
              <a:gdLst>
                <a:gd name="connsiteX0" fmla="*/ 0 w 1594"/>
                <a:gd name="connsiteY0" fmla="*/ 0 h 28704"/>
                <a:gd name="connsiteX1" fmla="*/ 0 w 1594"/>
                <a:gd name="connsiteY1" fmla="*/ 28705 h 28704"/>
              </a:gdLst>
              <a:ahLst/>
              <a:cxnLst>
                <a:cxn ang="0">
                  <a:pos x="connsiteX0" y="connsiteY0"/>
                </a:cxn>
                <a:cxn ang="0">
                  <a:pos x="connsiteX1" y="connsiteY1"/>
                </a:cxn>
              </a:cxnLst>
              <a:rect l="l" t="t" r="r" b="b"/>
              <a:pathLst>
                <a:path w="1594" h="28704">
                  <a:moveTo>
                    <a:pt x="0" y="0"/>
                  </a:moveTo>
                  <a:lnTo>
                    <a:pt x="0" y="28705"/>
                  </a:lnTo>
                </a:path>
              </a:pathLst>
            </a:custGeom>
            <a:grpFill/>
            <a:ln w="12700" cap="rnd">
              <a:solidFill>
                <a:srgbClr val="404040"/>
              </a:solidFill>
              <a:prstDash val="solid"/>
              <a:round/>
            </a:ln>
          </p:spPr>
          <p:txBody>
            <a:bodyPr rtlCol="0" anchor="ctr"/>
            <a:lstStyle/>
            <a:p>
              <a:endParaRPr lang="en-US" dirty="0"/>
            </a:p>
          </p:txBody>
        </p:sp>
        <p:sp>
          <p:nvSpPr>
            <p:cNvPr id="344" name="Freeform 343">
              <a:extLst>
                <a:ext uri="{FF2B5EF4-FFF2-40B4-BE49-F238E27FC236}">
                  <a16:creationId xmlns:a16="http://schemas.microsoft.com/office/drawing/2014/main" id="{D7B81EBF-9959-D38C-4235-31CDBB0D6E98}"/>
                </a:ext>
              </a:extLst>
            </p:cNvPr>
            <p:cNvSpPr/>
            <p:nvPr/>
          </p:nvSpPr>
          <p:spPr>
            <a:xfrm>
              <a:off x="4821814" y="6329427"/>
              <a:ext cx="14350" cy="14352"/>
            </a:xfrm>
            <a:custGeom>
              <a:avLst/>
              <a:gdLst>
                <a:gd name="connsiteX0" fmla="*/ 14351 w 14350"/>
                <a:gd name="connsiteY0" fmla="*/ 14352 h 14352"/>
                <a:gd name="connsiteX1" fmla="*/ 0 w 14350"/>
                <a:gd name="connsiteY1" fmla="*/ 0 h 14352"/>
              </a:gdLst>
              <a:ahLst/>
              <a:cxnLst>
                <a:cxn ang="0">
                  <a:pos x="connsiteX0" y="connsiteY0"/>
                </a:cxn>
                <a:cxn ang="0">
                  <a:pos x="connsiteX1" y="connsiteY1"/>
                </a:cxn>
              </a:cxnLst>
              <a:rect l="l" t="t" r="r" b="b"/>
              <a:pathLst>
                <a:path w="14350" h="14352">
                  <a:moveTo>
                    <a:pt x="14351" y="14352"/>
                  </a:moveTo>
                  <a:cubicBezTo>
                    <a:pt x="6426" y="14352"/>
                    <a:pt x="0" y="7926"/>
                    <a:pt x="0" y="0"/>
                  </a:cubicBezTo>
                </a:path>
              </a:pathLst>
            </a:custGeom>
            <a:grpFill/>
            <a:ln w="12700" cap="rnd">
              <a:solidFill>
                <a:srgbClr val="404040"/>
              </a:solidFill>
              <a:prstDash val="solid"/>
              <a:round/>
            </a:ln>
          </p:spPr>
          <p:txBody>
            <a:bodyPr rtlCol="0" anchor="ctr"/>
            <a:lstStyle/>
            <a:p>
              <a:endParaRPr lang="en-US" dirty="0"/>
            </a:p>
          </p:txBody>
        </p:sp>
        <p:sp>
          <p:nvSpPr>
            <p:cNvPr id="345" name="Freeform 344">
              <a:extLst>
                <a:ext uri="{FF2B5EF4-FFF2-40B4-BE49-F238E27FC236}">
                  <a16:creationId xmlns:a16="http://schemas.microsoft.com/office/drawing/2014/main" id="{E3CC9845-D20C-5C23-4473-55DBCB750F4A}"/>
                </a:ext>
              </a:extLst>
            </p:cNvPr>
            <p:cNvSpPr/>
            <p:nvPr/>
          </p:nvSpPr>
          <p:spPr>
            <a:xfrm>
              <a:off x="4577854" y="6200256"/>
              <a:ext cx="1594" cy="86114"/>
            </a:xfrm>
            <a:custGeom>
              <a:avLst/>
              <a:gdLst>
                <a:gd name="connsiteX0" fmla="*/ 0 w 1594"/>
                <a:gd name="connsiteY0" fmla="*/ 0 h 86114"/>
                <a:gd name="connsiteX1" fmla="*/ 0 w 1594"/>
                <a:gd name="connsiteY1" fmla="*/ 86114 h 86114"/>
              </a:gdLst>
              <a:ahLst/>
              <a:cxnLst>
                <a:cxn ang="0">
                  <a:pos x="connsiteX0" y="connsiteY0"/>
                </a:cxn>
                <a:cxn ang="0">
                  <a:pos x="connsiteX1" y="connsiteY1"/>
                </a:cxn>
              </a:cxnLst>
              <a:rect l="l" t="t" r="r" b="b"/>
              <a:pathLst>
                <a:path w="1594" h="86114">
                  <a:moveTo>
                    <a:pt x="0" y="0"/>
                  </a:moveTo>
                  <a:lnTo>
                    <a:pt x="0" y="86114"/>
                  </a:lnTo>
                </a:path>
              </a:pathLst>
            </a:custGeom>
            <a:grpFill/>
            <a:ln w="12700" cap="rnd">
              <a:solidFill>
                <a:srgbClr val="404040"/>
              </a:solidFill>
              <a:prstDash val="solid"/>
              <a:round/>
            </a:ln>
          </p:spPr>
          <p:txBody>
            <a:bodyPr rtlCol="0" anchor="ctr"/>
            <a:lstStyle/>
            <a:p>
              <a:endParaRPr lang="en-US" dirty="0"/>
            </a:p>
          </p:txBody>
        </p:sp>
        <p:sp>
          <p:nvSpPr>
            <p:cNvPr id="346" name="Freeform 345">
              <a:extLst>
                <a:ext uri="{FF2B5EF4-FFF2-40B4-BE49-F238E27FC236}">
                  <a16:creationId xmlns:a16="http://schemas.microsoft.com/office/drawing/2014/main" id="{0AA642A1-D4A2-C46F-FBD3-FD5923AC67A1}"/>
                </a:ext>
              </a:extLst>
            </p:cNvPr>
            <p:cNvSpPr/>
            <p:nvPr/>
          </p:nvSpPr>
          <p:spPr>
            <a:xfrm>
              <a:off x="4577854" y="6286370"/>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12836" y="28705"/>
                    <a:pt x="0" y="15867"/>
                    <a:pt x="0" y="0"/>
                  </a:cubicBezTo>
                </a:path>
              </a:pathLst>
            </a:custGeom>
            <a:grpFill/>
            <a:ln w="12700" cap="rnd">
              <a:solidFill>
                <a:srgbClr val="404040"/>
              </a:solidFill>
              <a:prstDash val="solid"/>
              <a:round/>
            </a:ln>
          </p:spPr>
          <p:txBody>
            <a:bodyPr rtlCol="0" anchor="ctr"/>
            <a:lstStyle/>
            <a:p>
              <a:endParaRPr lang="en-US" dirty="0"/>
            </a:p>
          </p:txBody>
        </p:sp>
        <p:sp>
          <p:nvSpPr>
            <p:cNvPr id="347" name="Freeform 346">
              <a:extLst>
                <a:ext uri="{FF2B5EF4-FFF2-40B4-BE49-F238E27FC236}">
                  <a16:creationId xmlns:a16="http://schemas.microsoft.com/office/drawing/2014/main" id="{1E81DD9E-9EA5-9422-FD88-B92E4FE518E9}"/>
                </a:ext>
              </a:extLst>
            </p:cNvPr>
            <p:cNvSpPr/>
            <p:nvPr/>
          </p:nvSpPr>
          <p:spPr>
            <a:xfrm>
              <a:off x="4606555" y="6315075"/>
              <a:ext cx="215259" cy="1594"/>
            </a:xfrm>
            <a:custGeom>
              <a:avLst/>
              <a:gdLst>
                <a:gd name="connsiteX0" fmla="*/ 0 w 215259"/>
                <a:gd name="connsiteY0" fmla="*/ 0 h 1594"/>
                <a:gd name="connsiteX1" fmla="*/ 215260 w 215259"/>
                <a:gd name="connsiteY1" fmla="*/ 0 h 1594"/>
              </a:gdLst>
              <a:ahLst/>
              <a:cxnLst>
                <a:cxn ang="0">
                  <a:pos x="connsiteX0" y="connsiteY0"/>
                </a:cxn>
                <a:cxn ang="0">
                  <a:pos x="connsiteX1" y="connsiteY1"/>
                </a:cxn>
              </a:cxnLst>
              <a:rect l="l" t="t" r="r" b="b"/>
              <a:pathLst>
                <a:path w="215259" h="1594">
                  <a:moveTo>
                    <a:pt x="0" y="0"/>
                  </a:moveTo>
                  <a:lnTo>
                    <a:pt x="215260" y="0"/>
                  </a:lnTo>
                </a:path>
              </a:pathLst>
            </a:custGeom>
            <a:grpFill/>
            <a:ln w="12700" cap="rnd">
              <a:solidFill>
                <a:srgbClr val="404040"/>
              </a:solidFill>
              <a:prstDash val="solid"/>
              <a:round/>
            </a:ln>
          </p:spPr>
          <p:txBody>
            <a:bodyPr rtlCol="0" anchor="ctr"/>
            <a:lstStyle/>
            <a:p>
              <a:endParaRPr lang="en-US" dirty="0"/>
            </a:p>
          </p:txBody>
        </p:sp>
        <p:sp>
          <p:nvSpPr>
            <p:cNvPr id="348" name="Freeform 347">
              <a:extLst>
                <a:ext uri="{FF2B5EF4-FFF2-40B4-BE49-F238E27FC236}">
                  <a16:creationId xmlns:a16="http://schemas.microsoft.com/office/drawing/2014/main" id="{B1F295D8-625E-DA41-A793-79B356929B10}"/>
                </a:ext>
              </a:extLst>
            </p:cNvPr>
            <p:cNvSpPr/>
            <p:nvPr/>
          </p:nvSpPr>
          <p:spPr>
            <a:xfrm>
              <a:off x="4635256" y="5970619"/>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49" name="Freeform 348">
              <a:extLst>
                <a:ext uri="{FF2B5EF4-FFF2-40B4-BE49-F238E27FC236}">
                  <a16:creationId xmlns:a16="http://schemas.microsoft.com/office/drawing/2014/main" id="{D999570D-1686-3415-8A5D-661201077130}"/>
                </a:ext>
              </a:extLst>
            </p:cNvPr>
            <p:cNvSpPr/>
            <p:nvPr/>
          </p:nvSpPr>
          <p:spPr>
            <a:xfrm>
              <a:off x="4979672" y="5970619"/>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5" y="0"/>
                    <a:pt x="0" y="0"/>
                  </a:cubicBezTo>
                </a:path>
              </a:pathLst>
            </a:custGeom>
            <a:grpFill/>
            <a:ln w="12700" cap="rnd">
              <a:solidFill>
                <a:srgbClr val="404040"/>
              </a:solidFill>
              <a:prstDash val="solid"/>
              <a:round/>
            </a:ln>
          </p:spPr>
          <p:txBody>
            <a:bodyPr rtlCol="0" anchor="ctr"/>
            <a:lstStyle/>
            <a:p>
              <a:endParaRPr lang="en-US" dirty="0"/>
            </a:p>
          </p:txBody>
        </p:sp>
        <p:sp>
          <p:nvSpPr>
            <p:cNvPr id="350" name="Freeform 349">
              <a:extLst>
                <a:ext uri="{FF2B5EF4-FFF2-40B4-BE49-F238E27FC236}">
                  <a16:creationId xmlns:a16="http://schemas.microsoft.com/office/drawing/2014/main" id="{80071E31-655F-4241-6BF5-A15B21EE9250}"/>
                </a:ext>
              </a:extLst>
            </p:cNvPr>
            <p:cNvSpPr/>
            <p:nvPr/>
          </p:nvSpPr>
          <p:spPr>
            <a:xfrm>
              <a:off x="4635256" y="6200256"/>
              <a:ext cx="28701" cy="28704"/>
            </a:xfrm>
            <a:custGeom>
              <a:avLst/>
              <a:gdLst>
                <a:gd name="connsiteX0" fmla="*/ 0 w 28701"/>
                <a:gd name="connsiteY0" fmla="*/ 0 h 28704"/>
                <a:gd name="connsiteX1" fmla="*/ 28701 w 28701"/>
                <a:gd name="connsiteY1" fmla="*/ 28705 h 28704"/>
              </a:gdLst>
              <a:ahLst/>
              <a:cxnLst>
                <a:cxn ang="0">
                  <a:pos x="connsiteX0" y="connsiteY0"/>
                </a:cxn>
                <a:cxn ang="0">
                  <a:pos x="connsiteX1" y="connsiteY1"/>
                </a:cxn>
              </a:cxnLst>
              <a:rect l="l" t="t" r="r" b="b"/>
              <a:pathLst>
                <a:path w="28701" h="28704">
                  <a:moveTo>
                    <a:pt x="0" y="0"/>
                  </a:moveTo>
                  <a:cubicBezTo>
                    <a:pt x="0" y="15867"/>
                    <a:pt x="12836" y="28705"/>
                    <a:pt x="28701" y="28705"/>
                  </a:cubicBezTo>
                </a:path>
              </a:pathLst>
            </a:custGeom>
            <a:grpFill/>
            <a:ln w="12700" cap="rnd">
              <a:solidFill>
                <a:srgbClr val="404040"/>
              </a:solidFill>
              <a:prstDash val="solid"/>
              <a:round/>
            </a:ln>
          </p:spPr>
          <p:txBody>
            <a:bodyPr rtlCol="0" anchor="ctr"/>
            <a:lstStyle/>
            <a:p>
              <a:endParaRPr lang="en-US" dirty="0"/>
            </a:p>
          </p:txBody>
        </p:sp>
        <p:sp>
          <p:nvSpPr>
            <p:cNvPr id="351" name="Freeform 350">
              <a:extLst>
                <a:ext uri="{FF2B5EF4-FFF2-40B4-BE49-F238E27FC236}">
                  <a16:creationId xmlns:a16="http://schemas.microsoft.com/office/drawing/2014/main" id="{E0BE1C8F-091D-78FA-8B55-AA940234C8CE}"/>
                </a:ext>
              </a:extLst>
            </p:cNvPr>
            <p:cNvSpPr/>
            <p:nvPr/>
          </p:nvSpPr>
          <p:spPr>
            <a:xfrm>
              <a:off x="4979672" y="6200256"/>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28701" y="15867"/>
                    <a:pt x="15865" y="28705"/>
                    <a:pt x="0" y="28705"/>
                  </a:cubicBezTo>
                </a:path>
              </a:pathLst>
            </a:custGeom>
            <a:grpFill/>
            <a:ln w="12700" cap="rnd">
              <a:solidFill>
                <a:srgbClr val="404040"/>
              </a:solidFill>
              <a:prstDash val="solid"/>
              <a:round/>
            </a:ln>
          </p:spPr>
          <p:txBody>
            <a:bodyPr rtlCol="0" anchor="ctr"/>
            <a:lstStyle/>
            <a:p>
              <a:endParaRPr lang="en-US" dirty="0"/>
            </a:p>
          </p:txBody>
        </p:sp>
        <p:sp>
          <p:nvSpPr>
            <p:cNvPr id="352" name="Freeform 351">
              <a:extLst>
                <a:ext uri="{FF2B5EF4-FFF2-40B4-BE49-F238E27FC236}">
                  <a16:creationId xmlns:a16="http://schemas.microsoft.com/office/drawing/2014/main" id="{0B6C2E61-C307-CE0A-88D4-E4BD026F37BB}"/>
                </a:ext>
              </a:extLst>
            </p:cNvPr>
            <p:cNvSpPr/>
            <p:nvPr/>
          </p:nvSpPr>
          <p:spPr>
            <a:xfrm>
              <a:off x="4742886" y="6157199"/>
              <a:ext cx="71753" cy="71761"/>
            </a:xfrm>
            <a:custGeom>
              <a:avLst/>
              <a:gdLst>
                <a:gd name="connsiteX0" fmla="*/ 0 w 71753"/>
                <a:gd name="connsiteY0" fmla="*/ 0 h 71761"/>
                <a:gd name="connsiteX1" fmla="*/ 71753 w 71753"/>
                <a:gd name="connsiteY1" fmla="*/ 71762 h 71761"/>
              </a:gdLst>
              <a:ahLst/>
              <a:cxnLst>
                <a:cxn ang="0">
                  <a:pos x="connsiteX0" y="connsiteY0"/>
                </a:cxn>
                <a:cxn ang="0">
                  <a:pos x="connsiteX1" y="connsiteY1"/>
                </a:cxn>
              </a:cxnLst>
              <a:rect l="l" t="t" r="r" b="b"/>
              <a:pathLst>
                <a:path w="71753" h="71761">
                  <a:moveTo>
                    <a:pt x="0" y="0"/>
                  </a:moveTo>
                  <a:cubicBezTo>
                    <a:pt x="0" y="39661"/>
                    <a:pt x="32097" y="71762"/>
                    <a:pt x="71753" y="71762"/>
                  </a:cubicBezTo>
                </a:path>
              </a:pathLst>
            </a:custGeom>
            <a:grpFill/>
            <a:ln w="12700" cap="rnd">
              <a:solidFill>
                <a:srgbClr val="404040"/>
              </a:solidFill>
              <a:prstDash val="solid"/>
              <a:round/>
            </a:ln>
          </p:spPr>
          <p:txBody>
            <a:bodyPr rtlCol="0" anchor="ctr"/>
            <a:lstStyle/>
            <a:p>
              <a:endParaRPr lang="en-US" dirty="0"/>
            </a:p>
          </p:txBody>
        </p:sp>
        <p:sp>
          <p:nvSpPr>
            <p:cNvPr id="353" name="Freeform 352">
              <a:extLst>
                <a:ext uri="{FF2B5EF4-FFF2-40B4-BE49-F238E27FC236}">
                  <a16:creationId xmlns:a16="http://schemas.microsoft.com/office/drawing/2014/main" id="{4C6AE6CE-26B5-3937-E67B-DA57DECFB0C3}"/>
                </a:ext>
              </a:extLst>
            </p:cNvPr>
            <p:cNvSpPr/>
            <p:nvPr/>
          </p:nvSpPr>
          <p:spPr>
            <a:xfrm>
              <a:off x="4828990" y="6157199"/>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cubicBezTo>
                    <a:pt x="71753" y="39661"/>
                    <a:pt x="39656" y="71762"/>
                    <a:pt x="0" y="71762"/>
                  </a:cubicBezTo>
                </a:path>
              </a:pathLst>
            </a:custGeom>
            <a:grpFill/>
            <a:ln w="12700" cap="rnd">
              <a:solidFill>
                <a:srgbClr val="404040"/>
              </a:solidFill>
              <a:prstDash val="solid"/>
              <a:round/>
            </a:ln>
          </p:spPr>
          <p:txBody>
            <a:bodyPr rtlCol="0" anchor="ctr"/>
            <a:lstStyle/>
            <a:p>
              <a:endParaRPr lang="en-US" dirty="0"/>
            </a:p>
          </p:txBody>
        </p:sp>
        <p:sp>
          <p:nvSpPr>
            <p:cNvPr id="354" name="Freeform 353">
              <a:extLst>
                <a:ext uri="{FF2B5EF4-FFF2-40B4-BE49-F238E27FC236}">
                  <a16:creationId xmlns:a16="http://schemas.microsoft.com/office/drawing/2014/main" id="{F07E39F2-A1F6-C04D-A7C1-F0B8D91A6407}"/>
                </a:ext>
              </a:extLst>
            </p:cNvPr>
            <p:cNvSpPr/>
            <p:nvPr/>
          </p:nvSpPr>
          <p:spPr>
            <a:xfrm>
              <a:off x="4785938" y="6185904"/>
              <a:ext cx="35876" cy="43057"/>
            </a:xfrm>
            <a:custGeom>
              <a:avLst/>
              <a:gdLst>
                <a:gd name="connsiteX0" fmla="*/ 0 w 35876"/>
                <a:gd name="connsiteY0" fmla="*/ 0 h 43057"/>
                <a:gd name="connsiteX1" fmla="*/ 35877 w 35876"/>
                <a:gd name="connsiteY1" fmla="*/ 43057 h 43057"/>
              </a:gdLst>
              <a:ahLst/>
              <a:cxnLst>
                <a:cxn ang="0">
                  <a:pos x="connsiteX0" y="connsiteY0"/>
                </a:cxn>
                <a:cxn ang="0">
                  <a:pos x="connsiteX1" y="connsiteY1"/>
                </a:cxn>
              </a:cxnLst>
              <a:rect l="l" t="t" r="r" b="b"/>
              <a:pathLst>
                <a:path w="35876" h="43057">
                  <a:moveTo>
                    <a:pt x="0" y="0"/>
                  </a:moveTo>
                  <a:cubicBezTo>
                    <a:pt x="0" y="23793"/>
                    <a:pt x="14351" y="43057"/>
                    <a:pt x="35877" y="43057"/>
                  </a:cubicBezTo>
                </a:path>
              </a:pathLst>
            </a:custGeom>
            <a:grpFill/>
            <a:ln w="12700" cap="rnd">
              <a:solidFill>
                <a:srgbClr val="404040"/>
              </a:solidFill>
              <a:prstDash val="solid"/>
              <a:round/>
            </a:ln>
          </p:spPr>
          <p:txBody>
            <a:bodyPr rtlCol="0" anchor="ctr"/>
            <a:lstStyle/>
            <a:p>
              <a:endParaRPr lang="en-US" dirty="0"/>
            </a:p>
          </p:txBody>
        </p:sp>
        <p:sp>
          <p:nvSpPr>
            <p:cNvPr id="355" name="Freeform 354">
              <a:extLst>
                <a:ext uri="{FF2B5EF4-FFF2-40B4-BE49-F238E27FC236}">
                  <a16:creationId xmlns:a16="http://schemas.microsoft.com/office/drawing/2014/main" id="{DFD2B4CC-E2C0-6359-2423-69F33FA48E7A}"/>
                </a:ext>
              </a:extLst>
            </p:cNvPr>
            <p:cNvSpPr/>
            <p:nvPr/>
          </p:nvSpPr>
          <p:spPr>
            <a:xfrm>
              <a:off x="4785938" y="6128495"/>
              <a:ext cx="57402" cy="57409"/>
            </a:xfrm>
            <a:custGeom>
              <a:avLst/>
              <a:gdLst>
                <a:gd name="connsiteX0" fmla="*/ 0 w 57402"/>
                <a:gd name="connsiteY0" fmla="*/ 57409 h 57409"/>
                <a:gd name="connsiteX1" fmla="*/ 57403 w 57402"/>
                <a:gd name="connsiteY1" fmla="*/ 0 h 57409"/>
              </a:gdLst>
              <a:ahLst/>
              <a:cxnLst>
                <a:cxn ang="0">
                  <a:pos x="connsiteX0" y="connsiteY0"/>
                </a:cxn>
                <a:cxn ang="0">
                  <a:pos x="connsiteX1" y="connsiteY1"/>
                </a:cxn>
              </a:cxnLst>
              <a:rect l="l" t="t" r="r" b="b"/>
              <a:pathLst>
                <a:path w="57402" h="57409">
                  <a:moveTo>
                    <a:pt x="0" y="57409"/>
                  </a:moveTo>
                  <a:cubicBezTo>
                    <a:pt x="0" y="25675"/>
                    <a:pt x="25672" y="0"/>
                    <a:pt x="57403" y="0"/>
                  </a:cubicBezTo>
                </a:path>
              </a:pathLst>
            </a:custGeom>
            <a:grpFill/>
            <a:ln w="12700" cap="rnd">
              <a:solidFill>
                <a:srgbClr val="404040"/>
              </a:solidFill>
              <a:prstDash val="solid"/>
              <a:round/>
            </a:ln>
          </p:spPr>
          <p:txBody>
            <a:bodyPr rtlCol="0" anchor="ctr"/>
            <a:lstStyle/>
            <a:p>
              <a:endParaRPr lang="en-US" dirty="0"/>
            </a:p>
          </p:txBody>
        </p:sp>
        <p:sp>
          <p:nvSpPr>
            <p:cNvPr id="356" name="Freeform 355">
              <a:extLst>
                <a:ext uri="{FF2B5EF4-FFF2-40B4-BE49-F238E27FC236}">
                  <a16:creationId xmlns:a16="http://schemas.microsoft.com/office/drawing/2014/main" id="{4426B5E0-C721-B10B-1B1C-9E23416718C0}"/>
                </a:ext>
              </a:extLst>
            </p:cNvPr>
            <p:cNvSpPr/>
            <p:nvPr/>
          </p:nvSpPr>
          <p:spPr>
            <a:xfrm>
              <a:off x="4821814" y="6200256"/>
              <a:ext cx="35876" cy="28704"/>
            </a:xfrm>
            <a:custGeom>
              <a:avLst/>
              <a:gdLst>
                <a:gd name="connsiteX0" fmla="*/ 35877 w 35876"/>
                <a:gd name="connsiteY0" fmla="*/ 0 h 28704"/>
                <a:gd name="connsiteX1" fmla="*/ 0 w 35876"/>
                <a:gd name="connsiteY1" fmla="*/ 28705 h 28704"/>
              </a:gdLst>
              <a:ahLst/>
              <a:cxnLst>
                <a:cxn ang="0">
                  <a:pos x="connsiteX0" y="connsiteY0"/>
                </a:cxn>
                <a:cxn ang="0">
                  <a:pos x="connsiteX1" y="connsiteY1"/>
                </a:cxn>
              </a:cxnLst>
              <a:rect l="l" t="t" r="r" b="b"/>
              <a:pathLst>
                <a:path w="35876" h="28704">
                  <a:moveTo>
                    <a:pt x="35877" y="0"/>
                  </a:moveTo>
                  <a:cubicBezTo>
                    <a:pt x="35877" y="15867"/>
                    <a:pt x="21526" y="28705"/>
                    <a:pt x="0" y="28705"/>
                  </a:cubicBezTo>
                </a:path>
              </a:pathLst>
            </a:custGeom>
            <a:grpFill/>
            <a:ln w="12700" cap="rnd">
              <a:solidFill>
                <a:srgbClr val="404040"/>
              </a:solidFill>
              <a:prstDash val="solid"/>
              <a:round/>
            </a:ln>
          </p:spPr>
          <p:txBody>
            <a:bodyPr rtlCol="0" anchor="ctr"/>
            <a:lstStyle/>
            <a:p>
              <a:endParaRPr lang="en-US" dirty="0"/>
            </a:p>
          </p:txBody>
        </p:sp>
        <p:sp>
          <p:nvSpPr>
            <p:cNvPr id="357" name="Freeform 356">
              <a:extLst>
                <a:ext uri="{FF2B5EF4-FFF2-40B4-BE49-F238E27FC236}">
                  <a16:creationId xmlns:a16="http://schemas.microsoft.com/office/drawing/2014/main" id="{AFFB4B3C-3F9E-AAB3-98D5-73B4FD423690}"/>
                </a:ext>
              </a:extLst>
            </p:cNvPr>
            <p:cNvSpPr/>
            <p:nvPr/>
          </p:nvSpPr>
          <p:spPr>
            <a:xfrm>
              <a:off x="4839322" y="6128495"/>
              <a:ext cx="18368" cy="71761"/>
            </a:xfrm>
            <a:custGeom>
              <a:avLst/>
              <a:gdLst>
                <a:gd name="connsiteX0" fmla="*/ 4018 w 18368"/>
                <a:gd name="connsiteY0" fmla="*/ 0 h 71761"/>
                <a:gd name="connsiteX1" fmla="*/ 18369 w 18368"/>
                <a:gd name="connsiteY1" fmla="*/ 71762 h 71761"/>
              </a:gdLst>
              <a:ahLst/>
              <a:cxnLst>
                <a:cxn ang="0">
                  <a:pos x="connsiteX0" y="connsiteY0"/>
                </a:cxn>
                <a:cxn ang="0">
                  <a:pos x="connsiteX1" y="connsiteY1"/>
                </a:cxn>
              </a:cxnLst>
              <a:rect l="l" t="t" r="r" b="b"/>
              <a:pathLst>
                <a:path w="18368" h="71761">
                  <a:moveTo>
                    <a:pt x="4018" y="0"/>
                  </a:moveTo>
                  <a:cubicBezTo>
                    <a:pt x="-10332" y="43057"/>
                    <a:pt x="18369" y="43057"/>
                    <a:pt x="18369" y="71762"/>
                  </a:cubicBezTo>
                </a:path>
              </a:pathLst>
            </a:custGeom>
            <a:grpFill/>
            <a:ln w="12700" cap="rnd">
              <a:solidFill>
                <a:srgbClr val="404040"/>
              </a:solidFill>
              <a:prstDash val="solid"/>
              <a:round/>
            </a:ln>
          </p:spPr>
          <p:txBody>
            <a:bodyPr rtlCol="0" anchor="ctr"/>
            <a:lstStyle/>
            <a:p>
              <a:endParaRPr lang="en-US" dirty="0"/>
            </a:p>
          </p:txBody>
        </p:sp>
        <p:sp>
          <p:nvSpPr>
            <p:cNvPr id="358" name="Freeform 357">
              <a:extLst>
                <a:ext uri="{FF2B5EF4-FFF2-40B4-BE49-F238E27FC236}">
                  <a16:creationId xmlns:a16="http://schemas.microsoft.com/office/drawing/2014/main" id="{4764DF67-9628-F7B7-95E2-469911CC77D6}"/>
                </a:ext>
              </a:extLst>
            </p:cNvPr>
            <p:cNvSpPr/>
            <p:nvPr/>
          </p:nvSpPr>
          <p:spPr>
            <a:xfrm>
              <a:off x="4785938" y="6228961"/>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2700" cap="rnd">
              <a:solidFill>
                <a:srgbClr val="404040"/>
              </a:solidFill>
              <a:prstDash val="solid"/>
              <a:round/>
            </a:ln>
          </p:spPr>
          <p:txBody>
            <a:bodyPr rtlCol="0" anchor="ctr"/>
            <a:lstStyle/>
            <a:p>
              <a:endParaRPr lang="en-US" dirty="0"/>
            </a:p>
          </p:txBody>
        </p:sp>
        <p:sp>
          <p:nvSpPr>
            <p:cNvPr id="359" name="Freeform 358">
              <a:extLst>
                <a:ext uri="{FF2B5EF4-FFF2-40B4-BE49-F238E27FC236}">
                  <a16:creationId xmlns:a16="http://schemas.microsoft.com/office/drawing/2014/main" id="{FA41974E-0668-95D6-36BA-5A2C13EB5F22}"/>
                </a:ext>
              </a:extLst>
            </p:cNvPr>
            <p:cNvSpPr/>
            <p:nvPr/>
          </p:nvSpPr>
          <p:spPr>
            <a:xfrm>
              <a:off x="4742886" y="6013676"/>
              <a:ext cx="49828" cy="143523"/>
            </a:xfrm>
            <a:custGeom>
              <a:avLst/>
              <a:gdLst>
                <a:gd name="connsiteX0" fmla="*/ 0 w 49828"/>
                <a:gd name="connsiteY0" fmla="*/ 143524 h 143523"/>
                <a:gd name="connsiteX1" fmla="*/ 43052 w 49828"/>
                <a:gd name="connsiteY1" fmla="*/ 0 h 143523"/>
              </a:gdLst>
              <a:ahLst/>
              <a:cxnLst>
                <a:cxn ang="0">
                  <a:pos x="connsiteX0" y="connsiteY0"/>
                </a:cxn>
                <a:cxn ang="0">
                  <a:pos x="connsiteX1" y="connsiteY1"/>
                </a:cxn>
              </a:cxnLst>
              <a:rect l="l" t="t" r="r" b="b"/>
              <a:pathLst>
                <a:path w="49828" h="143523">
                  <a:moveTo>
                    <a:pt x="0" y="143524"/>
                  </a:moveTo>
                  <a:cubicBezTo>
                    <a:pt x="0" y="86114"/>
                    <a:pt x="71753" y="71762"/>
                    <a:pt x="43052" y="0"/>
                  </a:cubicBezTo>
                </a:path>
              </a:pathLst>
            </a:custGeom>
            <a:grpFill/>
            <a:ln w="12700" cap="rnd">
              <a:solidFill>
                <a:srgbClr val="404040"/>
              </a:solidFill>
              <a:prstDash val="solid"/>
              <a:round/>
            </a:ln>
          </p:spPr>
          <p:txBody>
            <a:bodyPr rtlCol="0" anchor="ctr"/>
            <a:lstStyle/>
            <a:p>
              <a:endParaRPr lang="en-US" dirty="0"/>
            </a:p>
          </p:txBody>
        </p:sp>
        <p:sp>
          <p:nvSpPr>
            <p:cNvPr id="360" name="Freeform 359">
              <a:extLst>
                <a:ext uri="{FF2B5EF4-FFF2-40B4-BE49-F238E27FC236}">
                  <a16:creationId xmlns:a16="http://schemas.microsoft.com/office/drawing/2014/main" id="{9CFC694F-7B75-9C06-9628-AF8B735A7380}"/>
                </a:ext>
              </a:extLst>
            </p:cNvPr>
            <p:cNvSpPr/>
            <p:nvPr/>
          </p:nvSpPr>
          <p:spPr>
            <a:xfrm>
              <a:off x="4785938" y="6013676"/>
              <a:ext cx="57402" cy="86114"/>
            </a:xfrm>
            <a:custGeom>
              <a:avLst/>
              <a:gdLst>
                <a:gd name="connsiteX0" fmla="*/ 57403 w 57402"/>
                <a:gd name="connsiteY0" fmla="*/ 86114 h 86114"/>
                <a:gd name="connsiteX1" fmla="*/ 0 w 57402"/>
                <a:gd name="connsiteY1" fmla="*/ 0 h 86114"/>
              </a:gdLst>
              <a:ahLst/>
              <a:cxnLst>
                <a:cxn ang="0">
                  <a:pos x="connsiteX0" y="connsiteY0"/>
                </a:cxn>
                <a:cxn ang="0">
                  <a:pos x="connsiteX1" y="connsiteY1"/>
                </a:cxn>
              </a:cxnLst>
              <a:rect l="l" t="t" r="r" b="b"/>
              <a:pathLst>
                <a:path w="57402" h="86114">
                  <a:moveTo>
                    <a:pt x="57403" y="86114"/>
                  </a:moveTo>
                  <a:cubicBezTo>
                    <a:pt x="57403" y="38512"/>
                    <a:pt x="31731" y="0"/>
                    <a:pt x="0" y="0"/>
                  </a:cubicBezTo>
                </a:path>
              </a:pathLst>
            </a:custGeom>
            <a:grpFill/>
            <a:ln w="12700" cap="rnd">
              <a:solidFill>
                <a:srgbClr val="404040"/>
              </a:solidFill>
              <a:prstDash val="solid"/>
              <a:round/>
            </a:ln>
          </p:spPr>
          <p:txBody>
            <a:bodyPr rtlCol="0" anchor="ctr"/>
            <a:lstStyle/>
            <a:p>
              <a:endParaRPr lang="en-US" dirty="0"/>
            </a:p>
          </p:txBody>
        </p:sp>
        <p:sp>
          <p:nvSpPr>
            <p:cNvPr id="361" name="Freeform 360">
              <a:extLst>
                <a:ext uri="{FF2B5EF4-FFF2-40B4-BE49-F238E27FC236}">
                  <a16:creationId xmlns:a16="http://schemas.microsoft.com/office/drawing/2014/main" id="{097E540D-36B6-D7EE-0091-A49B2C1BDB1F}"/>
                </a:ext>
              </a:extLst>
            </p:cNvPr>
            <p:cNvSpPr/>
            <p:nvPr/>
          </p:nvSpPr>
          <p:spPr>
            <a:xfrm>
              <a:off x="4872042" y="6071085"/>
              <a:ext cx="28701" cy="86114"/>
            </a:xfrm>
            <a:custGeom>
              <a:avLst/>
              <a:gdLst>
                <a:gd name="connsiteX0" fmla="*/ 28701 w 28701"/>
                <a:gd name="connsiteY0" fmla="*/ 86114 h 86114"/>
                <a:gd name="connsiteX1" fmla="*/ 0 w 28701"/>
                <a:gd name="connsiteY1" fmla="*/ 0 h 86114"/>
              </a:gdLst>
              <a:ahLst/>
              <a:cxnLst>
                <a:cxn ang="0">
                  <a:pos x="connsiteX0" y="connsiteY0"/>
                </a:cxn>
                <a:cxn ang="0">
                  <a:pos x="connsiteX1" y="connsiteY1"/>
                </a:cxn>
              </a:cxnLst>
              <a:rect l="l" t="t" r="r" b="b"/>
              <a:pathLst>
                <a:path w="28701" h="86114">
                  <a:moveTo>
                    <a:pt x="28701" y="86114"/>
                  </a:moveTo>
                  <a:cubicBezTo>
                    <a:pt x="28701" y="43057"/>
                    <a:pt x="0" y="43057"/>
                    <a:pt x="0" y="0"/>
                  </a:cubicBezTo>
                </a:path>
              </a:pathLst>
            </a:custGeom>
            <a:grpFill/>
            <a:ln w="12700" cap="rnd">
              <a:solidFill>
                <a:srgbClr val="404040"/>
              </a:solidFill>
              <a:prstDash val="solid"/>
              <a:round/>
            </a:ln>
          </p:spPr>
          <p:txBody>
            <a:bodyPr rtlCol="0" anchor="ctr"/>
            <a:lstStyle/>
            <a:p>
              <a:endParaRPr lang="en-US" dirty="0"/>
            </a:p>
          </p:txBody>
        </p:sp>
        <p:sp>
          <p:nvSpPr>
            <p:cNvPr id="362" name="Freeform 361">
              <a:extLst>
                <a:ext uri="{FF2B5EF4-FFF2-40B4-BE49-F238E27FC236}">
                  <a16:creationId xmlns:a16="http://schemas.microsoft.com/office/drawing/2014/main" id="{02D449F8-AAD5-23B5-2DC3-CC27C620BEB6}"/>
                </a:ext>
              </a:extLst>
            </p:cNvPr>
            <p:cNvSpPr/>
            <p:nvPr/>
          </p:nvSpPr>
          <p:spPr>
            <a:xfrm>
              <a:off x="4843340" y="6071085"/>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14351" y="0"/>
                    <a:pt x="14351" y="28705"/>
                    <a:pt x="0" y="28705"/>
                  </a:cubicBezTo>
                </a:path>
              </a:pathLst>
            </a:custGeom>
            <a:grpFill/>
            <a:ln w="12700" cap="rnd">
              <a:solidFill>
                <a:srgbClr val="404040"/>
              </a:solidFill>
              <a:prstDash val="solid"/>
              <a:round/>
            </a:ln>
          </p:spPr>
          <p:txBody>
            <a:bodyPr rtlCol="0" anchor="ctr"/>
            <a:lstStyle/>
            <a:p>
              <a:endParaRPr lang="en-US" dirty="0"/>
            </a:p>
          </p:txBody>
        </p:sp>
        <p:sp>
          <p:nvSpPr>
            <p:cNvPr id="363" name="Freeform 362">
              <a:extLst>
                <a:ext uri="{FF2B5EF4-FFF2-40B4-BE49-F238E27FC236}">
                  <a16:creationId xmlns:a16="http://schemas.microsoft.com/office/drawing/2014/main" id="{E431E32B-9832-C8B6-19C3-1043373B3D78}"/>
                </a:ext>
              </a:extLst>
            </p:cNvPr>
            <p:cNvSpPr/>
            <p:nvPr/>
          </p:nvSpPr>
          <p:spPr>
            <a:xfrm>
              <a:off x="4577854" y="6171552"/>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64" name="Freeform 363">
              <a:extLst>
                <a:ext uri="{FF2B5EF4-FFF2-40B4-BE49-F238E27FC236}">
                  <a16:creationId xmlns:a16="http://schemas.microsoft.com/office/drawing/2014/main" id="{443837FA-2692-997B-164C-085866978596}"/>
                </a:ext>
              </a:extLst>
            </p:cNvPr>
            <p:cNvSpPr/>
            <p:nvPr/>
          </p:nvSpPr>
          <p:spPr>
            <a:xfrm>
              <a:off x="4606555" y="6171552"/>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grpSp>
      <p:grpSp>
        <p:nvGrpSpPr>
          <p:cNvPr id="365" name="Graphic 3">
            <a:extLst>
              <a:ext uri="{FF2B5EF4-FFF2-40B4-BE49-F238E27FC236}">
                <a16:creationId xmlns:a16="http://schemas.microsoft.com/office/drawing/2014/main" id="{C44E97D4-9026-EF77-961C-3972F1167A93}"/>
              </a:ext>
            </a:extLst>
          </p:cNvPr>
          <p:cNvGrpSpPr>
            <a:grpSpLocks noChangeAspect="1"/>
          </p:cNvGrpSpPr>
          <p:nvPr/>
        </p:nvGrpSpPr>
        <p:grpSpPr>
          <a:xfrm>
            <a:off x="918117" y="9075779"/>
            <a:ext cx="403984" cy="296290"/>
            <a:chOff x="6644346" y="5999323"/>
            <a:chExt cx="430519" cy="315751"/>
          </a:xfrm>
          <a:noFill/>
        </p:grpSpPr>
        <p:sp>
          <p:nvSpPr>
            <p:cNvPr id="366" name="Freeform 365">
              <a:extLst>
                <a:ext uri="{FF2B5EF4-FFF2-40B4-BE49-F238E27FC236}">
                  <a16:creationId xmlns:a16="http://schemas.microsoft.com/office/drawing/2014/main" id="{34F9C5E8-A80C-15E6-94A9-701148C14B2E}"/>
                </a:ext>
              </a:extLst>
            </p:cNvPr>
            <p:cNvSpPr/>
            <p:nvPr/>
          </p:nvSpPr>
          <p:spPr>
            <a:xfrm>
              <a:off x="6644346" y="5999323"/>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367" name="Freeform 366">
              <a:extLst>
                <a:ext uri="{FF2B5EF4-FFF2-40B4-BE49-F238E27FC236}">
                  <a16:creationId xmlns:a16="http://schemas.microsoft.com/office/drawing/2014/main" id="{0F7491F3-48B2-5E8B-8BC4-361CB2B65D78}"/>
                </a:ext>
              </a:extLst>
            </p:cNvPr>
            <p:cNvSpPr/>
            <p:nvPr/>
          </p:nvSpPr>
          <p:spPr>
            <a:xfrm>
              <a:off x="7046164" y="5999323"/>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6" y="0"/>
                    <a:pt x="0" y="0"/>
                  </a:cubicBezTo>
                </a:path>
              </a:pathLst>
            </a:custGeom>
            <a:grpFill/>
            <a:ln w="12700" cap="rnd">
              <a:solidFill>
                <a:srgbClr val="404040"/>
              </a:solidFill>
              <a:prstDash val="solid"/>
              <a:round/>
            </a:ln>
          </p:spPr>
          <p:txBody>
            <a:bodyPr rtlCol="0" anchor="ctr"/>
            <a:lstStyle/>
            <a:p>
              <a:endParaRPr lang="en-US" dirty="0"/>
            </a:p>
          </p:txBody>
        </p:sp>
        <p:sp>
          <p:nvSpPr>
            <p:cNvPr id="368" name="Freeform 367">
              <a:extLst>
                <a:ext uri="{FF2B5EF4-FFF2-40B4-BE49-F238E27FC236}">
                  <a16:creationId xmlns:a16="http://schemas.microsoft.com/office/drawing/2014/main" id="{F768FEA2-54A5-345F-5A03-09CDDF9837F8}"/>
                </a:ext>
              </a:extLst>
            </p:cNvPr>
            <p:cNvSpPr/>
            <p:nvPr/>
          </p:nvSpPr>
          <p:spPr>
            <a:xfrm>
              <a:off x="6644346" y="6142847"/>
              <a:ext cx="57402" cy="57409"/>
            </a:xfrm>
            <a:custGeom>
              <a:avLst/>
              <a:gdLst>
                <a:gd name="connsiteX0" fmla="*/ 0 w 57402"/>
                <a:gd name="connsiteY0" fmla="*/ 0 h 57409"/>
                <a:gd name="connsiteX1" fmla="*/ 57403 w 57402"/>
                <a:gd name="connsiteY1" fmla="*/ 57409 h 57409"/>
              </a:gdLst>
              <a:ahLst/>
              <a:cxnLst>
                <a:cxn ang="0">
                  <a:pos x="connsiteX0" y="connsiteY0"/>
                </a:cxn>
                <a:cxn ang="0">
                  <a:pos x="connsiteX1" y="connsiteY1"/>
                </a:cxn>
              </a:cxnLst>
              <a:rect l="l" t="t" r="r" b="b"/>
              <a:pathLst>
                <a:path w="57402" h="57409">
                  <a:moveTo>
                    <a:pt x="0" y="0"/>
                  </a:moveTo>
                  <a:cubicBezTo>
                    <a:pt x="0" y="31734"/>
                    <a:pt x="25672" y="57409"/>
                    <a:pt x="57403" y="57409"/>
                  </a:cubicBezTo>
                </a:path>
              </a:pathLst>
            </a:custGeom>
            <a:grpFill/>
            <a:ln w="12700" cap="rnd">
              <a:solidFill>
                <a:srgbClr val="404040"/>
              </a:solidFill>
              <a:prstDash val="solid"/>
              <a:round/>
            </a:ln>
          </p:spPr>
          <p:txBody>
            <a:bodyPr rtlCol="0" anchor="ctr"/>
            <a:lstStyle/>
            <a:p>
              <a:endParaRPr lang="en-US" dirty="0"/>
            </a:p>
          </p:txBody>
        </p:sp>
        <p:sp>
          <p:nvSpPr>
            <p:cNvPr id="369" name="Freeform 368">
              <a:extLst>
                <a:ext uri="{FF2B5EF4-FFF2-40B4-BE49-F238E27FC236}">
                  <a16:creationId xmlns:a16="http://schemas.microsoft.com/office/drawing/2014/main" id="{5D3566E4-3433-FA3D-2AA1-FB413F3F6C0E}"/>
                </a:ext>
              </a:extLst>
            </p:cNvPr>
            <p:cNvSpPr/>
            <p:nvPr/>
          </p:nvSpPr>
          <p:spPr>
            <a:xfrm>
              <a:off x="7017462" y="6142847"/>
              <a:ext cx="57402" cy="57409"/>
            </a:xfrm>
            <a:custGeom>
              <a:avLst/>
              <a:gdLst>
                <a:gd name="connsiteX0" fmla="*/ 57403 w 57402"/>
                <a:gd name="connsiteY0" fmla="*/ 0 h 57409"/>
                <a:gd name="connsiteX1" fmla="*/ 0 w 57402"/>
                <a:gd name="connsiteY1" fmla="*/ 57409 h 57409"/>
              </a:gdLst>
              <a:ahLst/>
              <a:cxnLst>
                <a:cxn ang="0">
                  <a:pos x="connsiteX0" y="connsiteY0"/>
                </a:cxn>
                <a:cxn ang="0">
                  <a:pos x="connsiteX1" y="connsiteY1"/>
                </a:cxn>
              </a:cxnLst>
              <a:rect l="l" t="t" r="r" b="b"/>
              <a:pathLst>
                <a:path w="57402" h="57409">
                  <a:moveTo>
                    <a:pt x="57403" y="0"/>
                  </a:moveTo>
                  <a:cubicBezTo>
                    <a:pt x="57403" y="31734"/>
                    <a:pt x="31731" y="57409"/>
                    <a:pt x="0" y="57409"/>
                  </a:cubicBezTo>
                </a:path>
              </a:pathLst>
            </a:custGeom>
            <a:grpFill/>
            <a:ln w="12700" cap="rnd">
              <a:solidFill>
                <a:srgbClr val="404040"/>
              </a:solidFill>
              <a:prstDash val="solid"/>
              <a:round/>
            </a:ln>
          </p:spPr>
          <p:txBody>
            <a:bodyPr rtlCol="0" anchor="ctr"/>
            <a:lstStyle/>
            <a:p>
              <a:endParaRPr lang="en-US" dirty="0"/>
            </a:p>
          </p:txBody>
        </p:sp>
        <p:sp>
          <p:nvSpPr>
            <p:cNvPr id="370" name="Freeform 369">
              <a:extLst>
                <a:ext uri="{FF2B5EF4-FFF2-40B4-BE49-F238E27FC236}">
                  <a16:creationId xmlns:a16="http://schemas.microsoft.com/office/drawing/2014/main" id="{6045DA0E-DC4A-2CBB-7A7E-2E73A0AB2468}"/>
                </a:ext>
              </a:extLst>
            </p:cNvPr>
            <p:cNvSpPr/>
            <p:nvPr/>
          </p:nvSpPr>
          <p:spPr>
            <a:xfrm>
              <a:off x="6673047" y="5999323"/>
              <a:ext cx="373116" cy="1594"/>
            </a:xfrm>
            <a:custGeom>
              <a:avLst/>
              <a:gdLst>
                <a:gd name="connsiteX0" fmla="*/ 0 w 373116"/>
                <a:gd name="connsiteY0" fmla="*/ 0 h 1594"/>
                <a:gd name="connsiteX1" fmla="*/ 373117 w 373116"/>
                <a:gd name="connsiteY1" fmla="*/ 0 h 1594"/>
              </a:gdLst>
              <a:ahLst/>
              <a:cxnLst>
                <a:cxn ang="0">
                  <a:pos x="connsiteX0" y="connsiteY0"/>
                </a:cxn>
                <a:cxn ang="0">
                  <a:pos x="connsiteX1" y="connsiteY1"/>
                </a:cxn>
              </a:cxnLst>
              <a:rect l="l" t="t" r="r" b="b"/>
              <a:pathLst>
                <a:path w="373116" h="1594">
                  <a:moveTo>
                    <a:pt x="0" y="0"/>
                  </a:moveTo>
                  <a:lnTo>
                    <a:pt x="373117" y="0"/>
                  </a:lnTo>
                </a:path>
              </a:pathLst>
            </a:custGeom>
            <a:grpFill/>
            <a:ln w="12700" cap="rnd">
              <a:solidFill>
                <a:srgbClr val="404040"/>
              </a:solidFill>
              <a:prstDash val="solid"/>
              <a:round/>
            </a:ln>
          </p:spPr>
          <p:txBody>
            <a:bodyPr rtlCol="0" anchor="ctr"/>
            <a:lstStyle/>
            <a:p>
              <a:endParaRPr lang="en-US" dirty="0"/>
            </a:p>
          </p:txBody>
        </p:sp>
        <p:sp>
          <p:nvSpPr>
            <p:cNvPr id="371" name="Freeform 370">
              <a:extLst>
                <a:ext uri="{FF2B5EF4-FFF2-40B4-BE49-F238E27FC236}">
                  <a16:creationId xmlns:a16="http://schemas.microsoft.com/office/drawing/2014/main" id="{B37BF946-977D-DB8A-08D6-45D65789FCE3}"/>
                </a:ext>
              </a:extLst>
            </p:cNvPr>
            <p:cNvSpPr/>
            <p:nvPr/>
          </p:nvSpPr>
          <p:spPr>
            <a:xfrm>
              <a:off x="7074865" y="6028028"/>
              <a:ext cx="1594" cy="114818"/>
            </a:xfrm>
            <a:custGeom>
              <a:avLst/>
              <a:gdLst>
                <a:gd name="connsiteX0" fmla="*/ 0 w 1594"/>
                <a:gd name="connsiteY0" fmla="*/ 0 h 114818"/>
                <a:gd name="connsiteX1" fmla="*/ 0 w 1594"/>
                <a:gd name="connsiteY1" fmla="*/ 114819 h 114818"/>
              </a:gdLst>
              <a:ahLst/>
              <a:cxnLst>
                <a:cxn ang="0">
                  <a:pos x="connsiteX0" y="connsiteY0"/>
                </a:cxn>
                <a:cxn ang="0">
                  <a:pos x="connsiteX1" y="connsiteY1"/>
                </a:cxn>
              </a:cxnLst>
              <a:rect l="l" t="t" r="r" b="b"/>
              <a:pathLst>
                <a:path w="1594" h="114818">
                  <a:moveTo>
                    <a:pt x="0" y="0"/>
                  </a:moveTo>
                  <a:lnTo>
                    <a:pt x="0" y="114819"/>
                  </a:lnTo>
                </a:path>
              </a:pathLst>
            </a:custGeom>
            <a:grpFill/>
            <a:ln w="12700" cap="rnd">
              <a:solidFill>
                <a:srgbClr val="404040"/>
              </a:solidFill>
              <a:prstDash val="solid"/>
              <a:round/>
            </a:ln>
          </p:spPr>
          <p:txBody>
            <a:bodyPr rtlCol="0" anchor="ctr"/>
            <a:lstStyle/>
            <a:p>
              <a:endParaRPr lang="en-US" dirty="0"/>
            </a:p>
          </p:txBody>
        </p:sp>
        <p:sp>
          <p:nvSpPr>
            <p:cNvPr id="372" name="Freeform 371">
              <a:extLst>
                <a:ext uri="{FF2B5EF4-FFF2-40B4-BE49-F238E27FC236}">
                  <a16:creationId xmlns:a16="http://schemas.microsoft.com/office/drawing/2014/main" id="{FE7DA182-C93C-D760-1026-39914966C253}"/>
                </a:ext>
              </a:extLst>
            </p:cNvPr>
            <p:cNvSpPr/>
            <p:nvPr/>
          </p:nvSpPr>
          <p:spPr>
            <a:xfrm>
              <a:off x="6644346" y="6028028"/>
              <a:ext cx="1594" cy="114818"/>
            </a:xfrm>
            <a:custGeom>
              <a:avLst/>
              <a:gdLst>
                <a:gd name="connsiteX0" fmla="*/ 0 w 1594"/>
                <a:gd name="connsiteY0" fmla="*/ 0 h 114818"/>
                <a:gd name="connsiteX1" fmla="*/ 0 w 1594"/>
                <a:gd name="connsiteY1" fmla="*/ 114819 h 114818"/>
              </a:gdLst>
              <a:ahLst/>
              <a:cxnLst>
                <a:cxn ang="0">
                  <a:pos x="connsiteX0" y="connsiteY0"/>
                </a:cxn>
                <a:cxn ang="0">
                  <a:pos x="connsiteX1" y="connsiteY1"/>
                </a:cxn>
              </a:cxnLst>
              <a:rect l="l" t="t" r="r" b="b"/>
              <a:pathLst>
                <a:path w="1594" h="114818">
                  <a:moveTo>
                    <a:pt x="0" y="0"/>
                  </a:moveTo>
                  <a:lnTo>
                    <a:pt x="0" y="114819"/>
                  </a:lnTo>
                </a:path>
              </a:pathLst>
            </a:custGeom>
            <a:grpFill/>
            <a:ln w="12700" cap="rnd">
              <a:solidFill>
                <a:srgbClr val="404040"/>
              </a:solidFill>
              <a:prstDash val="solid"/>
              <a:round/>
            </a:ln>
          </p:spPr>
          <p:txBody>
            <a:bodyPr rtlCol="0" anchor="ctr"/>
            <a:lstStyle/>
            <a:p>
              <a:endParaRPr lang="en-US" dirty="0"/>
            </a:p>
          </p:txBody>
        </p:sp>
        <p:sp>
          <p:nvSpPr>
            <p:cNvPr id="373" name="Freeform 372">
              <a:extLst>
                <a:ext uri="{FF2B5EF4-FFF2-40B4-BE49-F238E27FC236}">
                  <a16:creationId xmlns:a16="http://schemas.microsoft.com/office/drawing/2014/main" id="{9AD3D9F3-3359-4FB1-DC7F-40D1797CF5A9}"/>
                </a:ext>
              </a:extLst>
            </p:cNvPr>
            <p:cNvSpPr/>
            <p:nvPr/>
          </p:nvSpPr>
          <p:spPr>
            <a:xfrm>
              <a:off x="6701748" y="6200256"/>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374" name="Freeform 373">
              <a:extLst>
                <a:ext uri="{FF2B5EF4-FFF2-40B4-BE49-F238E27FC236}">
                  <a16:creationId xmlns:a16="http://schemas.microsoft.com/office/drawing/2014/main" id="{000CF8DD-24AB-7D2B-0A17-E41798D260EA}"/>
                </a:ext>
              </a:extLst>
            </p:cNvPr>
            <p:cNvSpPr/>
            <p:nvPr/>
          </p:nvSpPr>
          <p:spPr>
            <a:xfrm>
              <a:off x="7017462" y="6142847"/>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5" name="Freeform 374">
              <a:extLst>
                <a:ext uri="{FF2B5EF4-FFF2-40B4-BE49-F238E27FC236}">
                  <a16:creationId xmlns:a16="http://schemas.microsoft.com/office/drawing/2014/main" id="{8AEAFAB5-13D2-6660-0FF0-CD7C1F795083}"/>
                </a:ext>
              </a:extLst>
            </p:cNvPr>
            <p:cNvSpPr/>
            <p:nvPr/>
          </p:nvSpPr>
          <p:spPr>
            <a:xfrm>
              <a:off x="6701748" y="6142847"/>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6" name="Freeform 375">
              <a:extLst>
                <a:ext uri="{FF2B5EF4-FFF2-40B4-BE49-F238E27FC236}">
                  <a16:creationId xmlns:a16="http://schemas.microsoft.com/office/drawing/2014/main" id="{197460F5-319A-B099-39F6-E37011CCC133}"/>
                </a:ext>
              </a:extLst>
            </p:cNvPr>
            <p:cNvSpPr/>
            <p:nvPr/>
          </p:nvSpPr>
          <p:spPr>
            <a:xfrm>
              <a:off x="6701748" y="6142847"/>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377" name="Freeform 376">
              <a:extLst>
                <a:ext uri="{FF2B5EF4-FFF2-40B4-BE49-F238E27FC236}">
                  <a16:creationId xmlns:a16="http://schemas.microsoft.com/office/drawing/2014/main" id="{4E0D640B-7538-2A36-0DB4-E1ECA50103EA}"/>
                </a:ext>
              </a:extLst>
            </p:cNvPr>
            <p:cNvSpPr/>
            <p:nvPr/>
          </p:nvSpPr>
          <p:spPr>
            <a:xfrm>
              <a:off x="6845255" y="6085437"/>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378" name="Freeform 377">
              <a:extLst>
                <a:ext uri="{FF2B5EF4-FFF2-40B4-BE49-F238E27FC236}">
                  <a16:creationId xmlns:a16="http://schemas.microsoft.com/office/drawing/2014/main" id="{0439472C-8DA1-E6D7-9927-5B771D05C329}"/>
                </a:ext>
              </a:extLst>
            </p:cNvPr>
            <p:cNvSpPr/>
            <p:nvPr/>
          </p:nvSpPr>
          <p:spPr>
            <a:xfrm>
              <a:off x="6859605" y="6257666"/>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379" name="Freeform 378">
              <a:extLst>
                <a:ext uri="{FF2B5EF4-FFF2-40B4-BE49-F238E27FC236}">
                  <a16:creationId xmlns:a16="http://schemas.microsoft.com/office/drawing/2014/main" id="{80B04A83-071E-6C4E-B853-B7A88B576E2D}"/>
                </a:ext>
              </a:extLst>
            </p:cNvPr>
            <p:cNvSpPr/>
            <p:nvPr/>
          </p:nvSpPr>
          <p:spPr>
            <a:xfrm>
              <a:off x="6687398" y="6257666"/>
              <a:ext cx="57402" cy="57409"/>
            </a:xfrm>
            <a:custGeom>
              <a:avLst/>
              <a:gdLst>
                <a:gd name="connsiteX0" fmla="*/ 57403 w 57402"/>
                <a:gd name="connsiteY0" fmla="*/ 0 h 57409"/>
                <a:gd name="connsiteX1" fmla="*/ 0 w 57402"/>
                <a:gd name="connsiteY1" fmla="*/ 57409 h 57409"/>
              </a:gdLst>
              <a:ahLst/>
              <a:cxnLst>
                <a:cxn ang="0">
                  <a:pos x="connsiteX0" y="connsiteY0"/>
                </a:cxn>
                <a:cxn ang="0">
                  <a:pos x="connsiteX1" y="connsiteY1"/>
                </a:cxn>
              </a:cxnLst>
              <a:rect l="l" t="t" r="r" b="b"/>
              <a:pathLst>
                <a:path w="57402" h="57409">
                  <a:moveTo>
                    <a:pt x="57403" y="0"/>
                  </a:moveTo>
                  <a:cubicBezTo>
                    <a:pt x="57403" y="31734"/>
                    <a:pt x="31731" y="57409"/>
                    <a:pt x="0" y="57409"/>
                  </a:cubicBezTo>
                </a:path>
              </a:pathLst>
            </a:custGeom>
            <a:grpFill/>
            <a:ln w="12700" cap="rnd">
              <a:solidFill>
                <a:srgbClr val="404040"/>
              </a:solidFill>
              <a:prstDash val="solid"/>
              <a:round/>
            </a:ln>
          </p:spPr>
          <p:txBody>
            <a:bodyPr rtlCol="0" anchor="ctr"/>
            <a:lstStyle/>
            <a:p>
              <a:endParaRPr lang="en-US" dirty="0"/>
            </a:p>
          </p:txBody>
        </p:sp>
        <p:sp>
          <p:nvSpPr>
            <p:cNvPr id="380" name="Freeform 379">
              <a:extLst>
                <a:ext uri="{FF2B5EF4-FFF2-40B4-BE49-F238E27FC236}">
                  <a16:creationId xmlns:a16="http://schemas.microsoft.com/office/drawing/2014/main" id="{60390B1D-13C3-0C2B-494A-730BC10B09C9}"/>
                </a:ext>
              </a:extLst>
            </p:cNvPr>
            <p:cNvSpPr/>
            <p:nvPr/>
          </p:nvSpPr>
          <p:spPr>
            <a:xfrm>
              <a:off x="6974410" y="6257666"/>
              <a:ext cx="57402" cy="57409"/>
            </a:xfrm>
            <a:custGeom>
              <a:avLst/>
              <a:gdLst>
                <a:gd name="connsiteX0" fmla="*/ 0 w 57402"/>
                <a:gd name="connsiteY0" fmla="*/ 0 h 57409"/>
                <a:gd name="connsiteX1" fmla="*/ 57403 w 57402"/>
                <a:gd name="connsiteY1" fmla="*/ 57409 h 57409"/>
              </a:gdLst>
              <a:ahLst/>
              <a:cxnLst>
                <a:cxn ang="0">
                  <a:pos x="connsiteX0" y="connsiteY0"/>
                </a:cxn>
                <a:cxn ang="0">
                  <a:pos x="connsiteX1" y="connsiteY1"/>
                </a:cxn>
              </a:cxnLst>
              <a:rect l="l" t="t" r="r" b="b"/>
              <a:pathLst>
                <a:path w="57402" h="57409">
                  <a:moveTo>
                    <a:pt x="0" y="0"/>
                  </a:moveTo>
                  <a:cubicBezTo>
                    <a:pt x="0" y="31734"/>
                    <a:pt x="25672" y="57409"/>
                    <a:pt x="57403" y="57409"/>
                  </a:cubicBezTo>
                </a:path>
              </a:pathLst>
            </a:custGeom>
            <a:grpFill/>
            <a:ln w="12700" cap="rnd">
              <a:solidFill>
                <a:srgbClr val="404040"/>
              </a:solidFill>
              <a:prstDash val="solid"/>
              <a:round/>
            </a:ln>
          </p:spPr>
          <p:txBody>
            <a:bodyPr rtlCol="0" anchor="ctr"/>
            <a:lstStyle/>
            <a:p>
              <a:endParaRPr lang="en-US" dirty="0"/>
            </a:p>
          </p:txBody>
        </p:sp>
        <p:sp>
          <p:nvSpPr>
            <p:cNvPr id="381" name="Freeform 380">
              <a:extLst>
                <a:ext uri="{FF2B5EF4-FFF2-40B4-BE49-F238E27FC236}">
                  <a16:creationId xmlns:a16="http://schemas.microsoft.com/office/drawing/2014/main" id="{58E354E1-6F14-B59A-B9B7-E48C73BE4F3F}"/>
                </a:ext>
              </a:extLst>
            </p:cNvPr>
            <p:cNvSpPr/>
            <p:nvPr/>
          </p:nvSpPr>
          <p:spPr>
            <a:xfrm>
              <a:off x="6787852" y="6257666"/>
              <a:ext cx="14350" cy="57409"/>
            </a:xfrm>
            <a:custGeom>
              <a:avLst/>
              <a:gdLst>
                <a:gd name="connsiteX0" fmla="*/ 14351 w 14350"/>
                <a:gd name="connsiteY0" fmla="*/ 0 h 57409"/>
                <a:gd name="connsiteX1" fmla="*/ 0 w 14350"/>
                <a:gd name="connsiteY1" fmla="*/ 57409 h 57409"/>
              </a:gdLst>
              <a:ahLst/>
              <a:cxnLst>
                <a:cxn ang="0">
                  <a:pos x="connsiteX0" y="connsiteY0"/>
                </a:cxn>
                <a:cxn ang="0">
                  <a:pos x="connsiteX1" y="connsiteY1"/>
                </a:cxn>
              </a:cxnLst>
              <a:rect l="l" t="t" r="r" b="b"/>
              <a:pathLst>
                <a:path w="14350" h="57409">
                  <a:moveTo>
                    <a:pt x="14351" y="0"/>
                  </a:moveTo>
                  <a:cubicBezTo>
                    <a:pt x="14351" y="31734"/>
                    <a:pt x="11816" y="44317"/>
                    <a:pt x="0" y="57409"/>
                  </a:cubicBezTo>
                </a:path>
              </a:pathLst>
            </a:custGeom>
            <a:grpFill/>
            <a:ln w="12700" cap="rnd">
              <a:solidFill>
                <a:srgbClr val="404040"/>
              </a:solidFill>
              <a:prstDash val="solid"/>
              <a:round/>
            </a:ln>
          </p:spPr>
          <p:txBody>
            <a:bodyPr rtlCol="0" anchor="ctr"/>
            <a:lstStyle/>
            <a:p>
              <a:endParaRPr lang="en-US" dirty="0"/>
            </a:p>
          </p:txBody>
        </p:sp>
        <p:sp>
          <p:nvSpPr>
            <p:cNvPr id="382" name="Freeform 381">
              <a:extLst>
                <a:ext uri="{FF2B5EF4-FFF2-40B4-BE49-F238E27FC236}">
                  <a16:creationId xmlns:a16="http://schemas.microsoft.com/office/drawing/2014/main" id="{4009A82F-D08C-27C2-880B-458E30C07630}"/>
                </a:ext>
              </a:extLst>
            </p:cNvPr>
            <p:cNvSpPr/>
            <p:nvPr/>
          </p:nvSpPr>
          <p:spPr>
            <a:xfrm>
              <a:off x="6917008" y="6257666"/>
              <a:ext cx="14350" cy="57409"/>
            </a:xfrm>
            <a:custGeom>
              <a:avLst/>
              <a:gdLst>
                <a:gd name="connsiteX0" fmla="*/ 0 w 14350"/>
                <a:gd name="connsiteY0" fmla="*/ 0 h 57409"/>
                <a:gd name="connsiteX1" fmla="*/ 14351 w 14350"/>
                <a:gd name="connsiteY1" fmla="*/ 57409 h 57409"/>
              </a:gdLst>
              <a:ahLst/>
              <a:cxnLst>
                <a:cxn ang="0">
                  <a:pos x="connsiteX0" y="connsiteY0"/>
                </a:cxn>
                <a:cxn ang="0">
                  <a:pos x="connsiteX1" y="connsiteY1"/>
                </a:cxn>
              </a:cxnLst>
              <a:rect l="l" t="t" r="r" b="b"/>
              <a:pathLst>
                <a:path w="14350" h="57409">
                  <a:moveTo>
                    <a:pt x="0" y="0"/>
                  </a:moveTo>
                  <a:cubicBezTo>
                    <a:pt x="0" y="31734"/>
                    <a:pt x="2535" y="44317"/>
                    <a:pt x="14351" y="57409"/>
                  </a:cubicBezTo>
                </a:path>
              </a:pathLst>
            </a:custGeom>
            <a:grpFill/>
            <a:ln w="12700" cap="rnd">
              <a:solidFill>
                <a:srgbClr val="404040"/>
              </a:solidFill>
              <a:prstDash val="solid"/>
              <a:round/>
            </a:ln>
          </p:spPr>
          <p:txBody>
            <a:bodyPr rtlCol="0" anchor="ctr"/>
            <a:lstStyle/>
            <a:p>
              <a:endParaRPr lang="en-US" dirty="0"/>
            </a:p>
          </p:txBody>
        </p:sp>
      </p:grpSp>
      <p:sp>
        <p:nvSpPr>
          <p:cNvPr id="287" name="TextBox 286">
            <a:extLst>
              <a:ext uri="{FF2B5EF4-FFF2-40B4-BE49-F238E27FC236}">
                <a16:creationId xmlns:a16="http://schemas.microsoft.com/office/drawing/2014/main" id="{62AFF500-33F5-44EE-A965-4D0200D0FC26}"/>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1</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791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006B9B51-5A6A-1884-5145-4EB5EF3DF7E1}"/>
              </a:ext>
            </a:extLst>
          </p:cNvPr>
          <p:cNvCxnSpPr>
            <a:cxnSpLocks/>
          </p:cNvCxnSpPr>
          <p:nvPr/>
        </p:nvCxnSpPr>
        <p:spPr>
          <a:xfrm>
            <a:off x="-3794" y="2975320"/>
            <a:ext cx="294155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D69CDD76-410D-FF06-BA1E-068A66470B18}"/>
              </a:ext>
            </a:extLst>
          </p:cNvPr>
          <p:cNvSpPr/>
          <p:nvPr/>
        </p:nvSpPr>
        <p:spPr>
          <a:xfrm>
            <a:off x="0" y="16873"/>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63" name="Graphic 40">
            <a:extLst>
              <a:ext uri="{FF2B5EF4-FFF2-40B4-BE49-F238E27FC236}">
                <a16:creationId xmlns:a16="http://schemas.microsoft.com/office/drawing/2014/main" id="{83DF108B-DDA1-1E27-1499-51D73143D482}"/>
              </a:ext>
            </a:extLst>
          </p:cNvPr>
          <p:cNvGrpSpPr/>
          <p:nvPr/>
        </p:nvGrpSpPr>
        <p:grpSpPr>
          <a:xfrm>
            <a:off x="-2190554" y="8050508"/>
            <a:ext cx="3293668" cy="2042232"/>
            <a:chOff x="-3997861" y="6017904"/>
            <a:chExt cx="935163" cy="579846"/>
          </a:xfrm>
          <a:solidFill>
            <a:schemeClr val="bg1">
              <a:alpha val="9824"/>
            </a:schemeClr>
          </a:solidFill>
        </p:grpSpPr>
        <p:sp>
          <p:nvSpPr>
            <p:cNvPr id="64" name="Freeform 63">
              <a:extLst>
                <a:ext uri="{FF2B5EF4-FFF2-40B4-BE49-F238E27FC236}">
                  <a16:creationId xmlns:a16="http://schemas.microsoft.com/office/drawing/2014/main" id="{3C47388A-A1DA-0C47-F790-9917DB64DCCE}"/>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2A89C5B6-5679-DCDC-F2EB-E06FBA32F25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7E819E9A-A083-F6EC-76D6-37492FDA2C3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BB7F998A-5769-B149-9D19-851B46AE5E41}"/>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 Placeholder 1">
            <a:extLst>
              <a:ext uri="{FF2B5EF4-FFF2-40B4-BE49-F238E27FC236}">
                <a16:creationId xmlns:a16="http://schemas.microsoft.com/office/drawing/2014/main" id="{E2E83ADA-65CE-0898-CF72-FA900BC04755}"/>
              </a:ext>
            </a:extLst>
          </p:cNvPr>
          <p:cNvSpPr txBox="1">
            <a:spLocks/>
          </p:cNvSpPr>
          <p:nvPr/>
        </p:nvSpPr>
        <p:spPr>
          <a:xfrm>
            <a:off x="665559" y="1978601"/>
            <a:ext cx="6294051" cy="58542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Przenoszą one ciepło z otoczenia lub z gruntu do budynków, osiągając znamionowe współczynniki efektywności (COP) zazwyczaj w zakresie od 3 do 5, co oznacza dostarczenie od trzech do pięciu jednostek ciepła na każdą jednostkę zużytej energii elektrycznej (</a:t>
            </a:r>
            <a:r>
              <a:rPr lang="pl-PL" sz="1100" b="0" dirty="0">
                <a:solidFill>
                  <a:srgbClr val="404040"/>
                </a:solidFill>
                <a:hlinkClick r:id="rId2"/>
              </a:rPr>
              <a:t>Eurostat, 2023</a:t>
            </a:r>
            <a:r>
              <a:rPr lang="pl-PL" sz="1100" b="0" dirty="0">
                <a:solidFill>
                  <a:srgbClr val="404040"/>
                </a:solidFill>
              </a:rPr>
              <a:t>). Konfiguracje powietrzne, gruntowe i wodne umożliwiają dostosowanie systemu do lokalnych warunków klimatycznych i przestrzennych.</a:t>
            </a:r>
            <a:endParaRPr lang="en-IE" sz="1100" b="0" dirty="0">
              <a:solidFill>
                <a:srgbClr val="404040"/>
              </a:solidFill>
            </a:endParaRPr>
          </a:p>
        </p:txBody>
      </p:sp>
      <p:sp>
        <p:nvSpPr>
          <p:cNvPr id="22" name="Text Placeholder 29">
            <a:extLst>
              <a:ext uri="{FF2B5EF4-FFF2-40B4-BE49-F238E27FC236}">
                <a16:creationId xmlns:a16="http://schemas.microsoft.com/office/drawing/2014/main" id="{25FD5C8B-2E96-6ED8-2FAD-E7800FD9956B}"/>
              </a:ext>
            </a:extLst>
          </p:cNvPr>
          <p:cNvSpPr txBox="1">
            <a:spLocks/>
          </p:cNvSpPr>
          <p:nvPr/>
        </p:nvSpPr>
        <p:spPr>
          <a:xfrm>
            <a:off x="665560" y="1267125"/>
            <a:ext cx="5970768"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Pompy ciepła odgrywają istotną rolę w procesie dekarbonizacji systemów ogrzewania oraz przygotowania ciepłej wody użytkowej.</a:t>
            </a:r>
            <a:endParaRPr lang="en-IE" sz="1600" b="1" dirty="0">
              <a:solidFill>
                <a:srgbClr val="404040"/>
              </a:solidFill>
            </a:endParaRPr>
          </a:p>
        </p:txBody>
      </p:sp>
      <p:cxnSp>
        <p:nvCxnSpPr>
          <p:cNvPr id="23" name="Straight Connector 22">
            <a:extLst>
              <a:ext uri="{FF2B5EF4-FFF2-40B4-BE49-F238E27FC236}">
                <a16:creationId xmlns:a16="http://schemas.microsoft.com/office/drawing/2014/main" id="{F217C608-0C07-951D-CE24-3C7FAAF333B5}"/>
              </a:ext>
            </a:extLst>
          </p:cNvPr>
          <p:cNvCxnSpPr>
            <a:cxnSpLocks/>
          </p:cNvCxnSpPr>
          <p:nvPr/>
        </p:nvCxnSpPr>
        <p:spPr>
          <a:xfrm>
            <a:off x="7619" y="682584"/>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1" name="Graphic 15">
            <a:extLst>
              <a:ext uri="{FF2B5EF4-FFF2-40B4-BE49-F238E27FC236}">
                <a16:creationId xmlns:a16="http://schemas.microsoft.com/office/drawing/2014/main" id="{FB320F11-C4EA-D7D4-661A-475277E8B445}"/>
              </a:ext>
            </a:extLst>
          </p:cNvPr>
          <p:cNvGrpSpPr/>
          <p:nvPr/>
        </p:nvGrpSpPr>
        <p:grpSpPr>
          <a:xfrm rot="16200000">
            <a:off x="711498" y="326298"/>
            <a:ext cx="806221" cy="712571"/>
            <a:chOff x="547405" y="6570859"/>
            <a:chExt cx="1035254" cy="914997"/>
          </a:xfrm>
        </p:grpSpPr>
        <p:sp>
          <p:nvSpPr>
            <p:cNvPr id="32" name="Freeform 31">
              <a:extLst>
                <a:ext uri="{FF2B5EF4-FFF2-40B4-BE49-F238E27FC236}">
                  <a16:creationId xmlns:a16="http://schemas.microsoft.com/office/drawing/2014/main" id="{B8F08081-EA1F-1515-CA15-06C24F6FA84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33" name="Freeform 32">
              <a:extLst>
                <a:ext uri="{FF2B5EF4-FFF2-40B4-BE49-F238E27FC236}">
                  <a16:creationId xmlns:a16="http://schemas.microsoft.com/office/drawing/2014/main" id="{043AE50C-7A3E-3318-C5A6-839B7236D95D}"/>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36" name="Freeform 35">
            <a:extLst>
              <a:ext uri="{FF2B5EF4-FFF2-40B4-BE49-F238E27FC236}">
                <a16:creationId xmlns:a16="http://schemas.microsoft.com/office/drawing/2014/main" id="{A659F03F-65A7-0A52-FE79-D3C3131B2A6F}"/>
              </a:ext>
            </a:extLst>
          </p:cNvPr>
          <p:cNvSpPr>
            <a:spLocks noChangeAspect="1"/>
          </p:cNvSpPr>
          <p:nvPr/>
        </p:nvSpPr>
        <p:spPr>
          <a:xfrm>
            <a:off x="846580" y="446727"/>
            <a:ext cx="388226" cy="410639"/>
          </a:xfrm>
          <a:custGeom>
            <a:avLst/>
            <a:gdLst>
              <a:gd name="connsiteX0" fmla="*/ 210310 w 385125"/>
              <a:gd name="connsiteY0" fmla="*/ 23666 h 407359"/>
              <a:gd name="connsiteX1" fmla="*/ 217568 w 385125"/>
              <a:gd name="connsiteY1" fmla="*/ 20740 h 407359"/>
              <a:gd name="connsiteX2" fmla="*/ 217665 w 385125"/>
              <a:gd name="connsiteY2" fmla="*/ 31555 h 407359"/>
              <a:gd name="connsiteX3" fmla="*/ 215069 w 385125"/>
              <a:gd name="connsiteY3" fmla="*/ 43757 h 407359"/>
              <a:gd name="connsiteX4" fmla="*/ 218199 w 385125"/>
              <a:gd name="connsiteY4" fmla="*/ 57071 h 407359"/>
              <a:gd name="connsiteX5" fmla="*/ 207785 w 385125"/>
              <a:gd name="connsiteY5" fmla="*/ 100152 h 407359"/>
              <a:gd name="connsiteX6" fmla="*/ 201434 w 385125"/>
              <a:gd name="connsiteY6" fmla="*/ 98311 h 407359"/>
              <a:gd name="connsiteX7" fmla="*/ 201408 w 385125"/>
              <a:gd name="connsiteY7" fmla="*/ 98338 h 407359"/>
              <a:gd name="connsiteX8" fmla="*/ 203702 w 385125"/>
              <a:gd name="connsiteY8" fmla="*/ 76406 h 407359"/>
              <a:gd name="connsiteX9" fmla="*/ 204129 w 385125"/>
              <a:gd name="connsiteY9" fmla="*/ 69166 h 407359"/>
              <a:gd name="connsiteX10" fmla="*/ 197272 w 385125"/>
              <a:gd name="connsiteY10" fmla="*/ 43881 h 407359"/>
              <a:gd name="connsiteX11" fmla="*/ 210310 w 385125"/>
              <a:gd name="connsiteY11" fmla="*/ 23666 h 407359"/>
              <a:gd name="connsiteX12" fmla="*/ 210310 w 385125"/>
              <a:gd name="connsiteY12" fmla="*/ 23666 h 407359"/>
              <a:gd name="connsiteX13" fmla="*/ 208016 w 385125"/>
              <a:gd name="connsiteY13" fmla="*/ 42903 h 407359"/>
              <a:gd name="connsiteX14" fmla="*/ 209279 w 385125"/>
              <a:gd name="connsiteY14" fmla="*/ 36019 h 407359"/>
              <a:gd name="connsiteX15" fmla="*/ 204165 w 385125"/>
              <a:gd name="connsiteY15" fmla="*/ 45598 h 407359"/>
              <a:gd name="connsiteX16" fmla="*/ 210115 w 385125"/>
              <a:gd name="connsiteY16" fmla="*/ 65315 h 407359"/>
              <a:gd name="connsiteX17" fmla="*/ 210568 w 385125"/>
              <a:gd name="connsiteY17" fmla="*/ 66125 h 407359"/>
              <a:gd name="connsiteX18" fmla="*/ 208603 w 385125"/>
              <a:gd name="connsiteY18" fmla="*/ 86518 h 407359"/>
              <a:gd name="connsiteX19" fmla="*/ 208016 w 385125"/>
              <a:gd name="connsiteY19" fmla="*/ 42903 h 407359"/>
              <a:gd name="connsiteX20" fmla="*/ 208016 w 385125"/>
              <a:gd name="connsiteY20" fmla="*/ 42903 h 407359"/>
              <a:gd name="connsiteX21" fmla="*/ 307901 w 385125"/>
              <a:gd name="connsiteY21" fmla="*/ 23666 h 407359"/>
              <a:gd name="connsiteX22" fmla="*/ 315159 w 385125"/>
              <a:gd name="connsiteY22" fmla="*/ 20740 h 407359"/>
              <a:gd name="connsiteX23" fmla="*/ 315239 w 385125"/>
              <a:gd name="connsiteY23" fmla="*/ 31555 h 407359"/>
              <a:gd name="connsiteX24" fmla="*/ 312642 w 385125"/>
              <a:gd name="connsiteY24" fmla="*/ 43757 h 407359"/>
              <a:gd name="connsiteX25" fmla="*/ 315790 w 385125"/>
              <a:gd name="connsiteY25" fmla="*/ 57071 h 407359"/>
              <a:gd name="connsiteX26" fmla="*/ 305376 w 385125"/>
              <a:gd name="connsiteY26" fmla="*/ 100152 h 407359"/>
              <a:gd name="connsiteX27" fmla="*/ 298999 w 385125"/>
              <a:gd name="connsiteY27" fmla="*/ 98311 h 407359"/>
              <a:gd name="connsiteX28" fmla="*/ 298999 w 385125"/>
              <a:gd name="connsiteY28" fmla="*/ 98338 h 407359"/>
              <a:gd name="connsiteX29" fmla="*/ 301293 w 385125"/>
              <a:gd name="connsiteY29" fmla="*/ 76406 h 407359"/>
              <a:gd name="connsiteX30" fmla="*/ 301720 w 385125"/>
              <a:gd name="connsiteY30" fmla="*/ 69166 h 407359"/>
              <a:gd name="connsiteX31" fmla="*/ 294863 w 385125"/>
              <a:gd name="connsiteY31" fmla="*/ 43881 h 407359"/>
              <a:gd name="connsiteX32" fmla="*/ 307901 w 385125"/>
              <a:gd name="connsiteY32" fmla="*/ 23666 h 407359"/>
              <a:gd name="connsiteX33" fmla="*/ 307901 w 385125"/>
              <a:gd name="connsiteY33" fmla="*/ 23666 h 407359"/>
              <a:gd name="connsiteX34" fmla="*/ 305580 w 385125"/>
              <a:gd name="connsiteY34" fmla="*/ 42903 h 407359"/>
              <a:gd name="connsiteX35" fmla="*/ 306843 w 385125"/>
              <a:gd name="connsiteY35" fmla="*/ 36019 h 407359"/>
              <a:gd name="connsiteX36" fmla="*/ 301747 w 385125"/>
              <a:gd name="connsiteY36" fmla="*/ 45598 h 407359"/>
              <a:gd name="connsiteX37" fmla="*/ 307670 w 385125"/>
              <a:gd name="connsiteY37" fmla="*/ 65315 h 407359"/>
              <a:gd name="connsiteX38" fmla="*/ 308150 w 385125"/>
              <a:gd name="connsiteY38" fmla="*/ 66125 h 407359"/>
              <a:gd name="connsiteX39" fmla="*/ 306158 w 385125"/>
              <a:gd name="connsiteY39" fmla="*/ 86518 h 407359"/>
              <a:gd name="connsiteX40" fmla="*/ 305580 w 385125"/>
              <a:gd name="connsiteY40" fmla="*/ 42903 h 407359"/>
              <a:gd name="connsiteX41" fmla="*/ 305580 w 385125"/>
              <a:gd name="connsiteY41" fmla="*/ 42903 h 407359"/>
              <a:gd name="connsiteX42" fmla="*/ 260124 w 385125"/>
              <a:gd name="connsiteY42" fmla="*/ 4304 h 407359"/>
              <a:gd name="connsiteX43" fmla="*/ 268013 w 385125"/>
              <a:gd name="connsiteY43" fmla="*/ 747 h 407359"/>
              <a:gd name="connsiteX44" fmla="*/ 267764 w 385125"/>
              <a:gd name="connsiteY44" fmla="*/ 13474 h 407359"/>
              <a:gd name="connsiteX45" fmla="*/ 264438 w 385125"/>
              <a:gd name="connsiteY45" fmla="*/ 29082 h 407359"/>
              <a:gd name="connsiteX46" fmla="*/ 268547 w 385125"/>
              <a:gd name="connsiteY46" fmla="*/ 46532 h 407359"/>
              <a:gd name="connsiteX47" fmla="*/ 255410 w 385125"/>
              <a:gd name="connsiteY47" fmla="*/ 100152 h 407359"/>
              <a:gd name="connsiteX48" fmla="*/ 249060 w 385125"/>
              <a:gd name="connsiteY48" fmla="*/ 98311 h 407359"/>
              <a:gd name="connsiteX49" fmla="*/ 249034 w 385125"/>
              <a:gd name="connsiteY49" fmla="*/ 98338 h 407359"/>
              <a:gd name="connsiteX50" fmla="*/ 251906 w 385125"/>
              <a:gd name="connsiteY50" fmla="*/ 70883 h 407359"/>
              <a:gd name="connsiteX51" fmla="*/ 252387 w 385125"/>
              <a:gd name="connsiteY51" fmla="*/ 60975 h 407359"/>
              <a:gd name="connsiteX52" fmla="*/ 243769 w 385125"/>
              <a:gd name="connsiteY52" fmla="*/ 29589 h 407359"/>
              <a:gd name="connsiteX53" fmla="*/ 260124 w 385125"/>
              <a:gd name="connsiteY53" fmla="*/ 4304 h 407359"/>
              <a:gd name="connsiteX54" fmla="*/ 260124 w 385125"/>
              <a:gd name="connsiteY54" fmla="*/ 4304 h 407359"/>
              <a:gd name="connsiteX55" fmla="*/ 257376 w 385125"/>
              <a:gd name="connsiteY55" fmla="*/ 28211 h 407359"/>
              <a:gd name="connsiteX56" fmla="*/ 259973 w 385125"/>
              <a:gd name="connsiteY56" fmla="*/ 15404 h 407359"/>
              <a:gd name="connsiteX57" fmla="*/ 250644 w 385125"/>
              <a:gd name="connsiteY57" fmla="*/ 31315 h 407359"/>
              <a:gd name="connsiteX58" fmla="*/ 258337 w 385125"/>
              <a:gd name="connsiteY58" fmla="*/ 57133 h 407359"/>
              <a:gd name="connsiteX59" fmla="*/ 258817 w 385125"/>
              <a:gd name="connsiteY59" fmla="*/ 57942 h 407359"/>
              <a:gd name="connsiteX60" fmla="*/ 255891 w 385125"/>
              <a:gd name="connsiteY60" fmla="*/ 87238 h 407359"/>
              <a:gd name="connsiteX61" fmla="*/ 257376 w 385125"/>
              <a:gd name="connsiteY61" fmla="*/ 28211 h 407359"/>
              <a:gd name="connsiteX62" fmla="*/ 257376 w 385125"/>
              <a:gd name="connsiteY62" fmla="*/ 28211 h 407359"/>
              <a:gd name="connsiteX63" fmla="*/ 212347 w 385125"/>
              <a:gd name="connsiteY63" fmla="*/ 291883 h 407359"/>
              <a:gd name="connsiteX64" fmla="*/ 337446 w 385125"/>
              <a:gd name="connsiteY64" fmla="*/ 291883 h 407359"/>
              <a:gd name="connsiteX65" fmla="*/ 348741 w 385125"/>
              <a:gd name="connsiteY65" fmla="*/ 303178 h 407359"/>
              <a:gd name="connsiteX66" fmla="*/ 348741 w 385125"/>
              <a:gd name="connsiteY66" fmla="*/ 319516 h 407359"/>
              <a:gd name="connsiteX67" fmla="*/ 337446 w 385125"/>
              <a:gd name="connsiteY67" fmla="*/ 330811 h 407359"/>
              <a:gd name="connsiteX68" fmla="*/ 212347 w 385125"/>
              <a:gd name="connsiteY68" fmla="*/ 330811 h 407359"/>
              <a:gd name="connsiteX69" fmla="*/ 201052 w 385125"/>
              <a:gd name="connsiteY69" fmla="*/ 319516 h 407359"/>
              <a:gd name="connsiteX70" fmla="*/ 201052 w 385125"/>
              <a:gd name="connsiteY70" fmla="*/ 303178 h 407359"/>
              <a:gd name="connsiteX71" fmla="*/ 212347 w 385125"/>
              <a:gd name="connsiteY71" fmla="*/ 291883 h 407359"/>
              <a:gd name="connsiteX72" fmla="*/ 212347 w 385125"/>
              <a:gd name="connsiteY72" fmla="*/ 291883 h 407359"/>
              <a:gd name="connsiteX73" fmla="*/ 337446 w 385125"/>
              <a:gd name="connsiteY73" fmla="*/ 298998 h 407359"/>
              <a:gd name="connsiteX74" fmla="*/ 212347 w 385125"/>
              <a:gd name="connsiteY74" fmla="*/ 298998 h 407359"/>
              <a:gd name="connsiteX75" fmla="*/ 208158 w 385125"/>
              <a:gd name="connsiteY75" fmla="*/ 303187 h 407359"/>
              <a:gd name="connsiteX76" fmla="*/ 208158 w 385125"/>
              <a:gd name="connsiteY76" fmla="*/ 319525 h 407359"/>
              <a:gd name="connsiteX77" fmla="*/ 212347 w 385125"/>
              <a:gd name="connsiteY77" fmla="*/ 323714 h 407359"/>
              <a:gd name="connsiteX78" fmla="*/ 337446 w 385125"/>
              <a:gd name="connsiteY78" fmla="*/ 323714 h 407359"/>
              <a:gd name="connsiteX79" fmla="*/ 341635 w 385125"/>
              <a:gd name="connsiteY79" fmla="*/ 319525 h 407359"/>
              <a:gd name="connsiteX80" fmla="*/ 341635 w 385125"/>
              <a:gd name="connsiteY80" fmla="*/ 303187 h 407359"/>
              <a:gd name="connsiteX81" fmla="*/ 337446 w 385125"/>
              <a:gd name="connsiteY81" fmla="*/ 298998 h 407359"/>
              <a:gd name="connsiteX82" fmla="*/ 337446 w 385125"/>
              <a:gd name="connsiteY82" fmla="*/ 298998 h 407359"/>
              <a:gd name="connsiteX83" fmla="*/ 204609 w 385125"/>
              <a:gd name="connsiteY83" fmla="*/ 263850 h 407359"/>
              <a:gd name="connsiteX84" fmla="*/ 204609 w 385125"/>
              <a:gd name="connsiteY84" fmla="*/ 256744 h 407359"/>
              <a:gd name="connsiteX85" fmla="*/ 345184 w 385125"/>
              <a:gd name="connsiteY85" fmla="*/ 256744 h 407359"/>
              <a:gd name="connsiteX86" fmla="*/ 345184 w 385125"/>
              <a:gd name="connsiteY86" fmla="*/ 263850 h 407359"/>
              <a:gd name="connsiteX87" fmla="*/ 204609 w 385125"/>
              <a:gd name="connsiteY87" fmla="*/ 263850 h 407359"/>
              <a:gd name="connsiteX88" fmla="*/ 204609 w 385125"/>
              <a:gd name="connsiteY88" fmla="*/ 217487 h 407359"/>
              <a:gd name="connsiteX89" fmla="*/ 204609 w 385125"/>
              <a:gd name="connsiteY89" fmla="*/ 210354 h 407359"/>
              <a:gd name="connsiteX90" fmla="*/ 345184 w 385125"/>
              <a:gd name="connsiteY90" fmla="*/ 210354 h 407359"/>
              <a:gd name="connsiteX91" fmla="*/ 345184 w 385125"/>
              <a:gd name="connsiteY91" fmla="*/ 217487 h 407359"/>
              <a:gd name="connsiteX92" fmla="*/ 204609 w 385125"/>
              <a:gd name="connsiteY92" fmla="*/ 217487 h 407359"/>
              <a:gd name="connsiteX93" fmla="*/ 204609 w 385125"/>
              <a:gd name="connsiteY93" fmla="*/ 171097 h 407359"/>
              <a:gd name="connsiteX94" fmla="*/ 204609 w 385125"/>
              <a:gd name="connsiteY94" fmla="*/ 163991 h 407359"/>
              <a:gd name="connsiteX95" fmla="*/ 345184 w 385125"/>
              <a:gd name="connsiteY95" fmla="*/ 163991 h 407359"/>
              <a:gd name="connsiteX96" fmla="*/ 345184 w 385125"/>
              <a:gd name="connsiteY96" fmla="*/ 171097 h 407359"/>
              <a:gd name="connsiteX97" fmla="*/ 204609 w 385125"/>
              <a:gd name="connsiteY97" fmla="*/ 171097 h 407359"/>
              <a:gd name="connsiteX98" fmla="*/ 338878 w 385125"/>
              <a:gd name="connsiteY98" fmla="*/ 127812 h 407359"/>
              <a:gd name="connsiteX99" fmla="*/ 171783 w 385125"/>
              <a:gd name="connsiteY99" fmla="*/ 127812 h 407359"/>
              <a:gd name="connsiteX100" fmla="*/ 171783 w 385125"/>
              <a:gd name="connsiteY100" fmla="*/ 355465 h 407359"/>
              <a:gd name="connsiteX101" fmla="*/ 338878 w 385125"/>
              <a:gd name="connsiteY101" fmla="*/ 355465 h 407359"/>
              <a:gd name="connsiteX102" fmla="*/ 377984 w 385125"/>
              <a:gd name="connsiteY102" fmla="*/ 316359 h 407359"/>
              <a:gd name="connsiteX103" fmla="*/ 377984 w 385125"/>
              <a:gd name="connsiteY103" fmla="*/ 166908 h 407359"/>
              <a:gd name="connsiteX104" fmla="*/ 338878 w 385125"/>
              <a:gd name="connsiteY104" fmla="*/ 127812 h 407359"/>
              <a:gd name="connsiteX105" fmla="*/ 338878 w 385125"/>
              <a:gd name="connsiteY105" fmla="*/ 127812 h 407359"/>
              <a:gd name="connsiteX106" fmla="*/ 168234 w 385125"/>
              <a:gd name="connsiteY106" fmla="*/ 120706 h 407359"/>
              <a:gd name="connsiteX107" fmla="*/ 338887 w 385125"/>
              <a:gd name="connsiteY107" fmla="*/ 120706 h 407359"/>
              <a:gd name="connsiteX108" fmla="*/ 385126 w 385125"/>
              <a:gd name="connsiteY108" fmla="*/ 166917 h 407359"/>
              <a:gd name="connsiteX109" fmla="*/ 385126 w 385125"/>
              <a:gd name="connsiteY109" fmla="*/ 316368 h 407359"/>
              <a:gd name="connsiteX110" fmla="*/ 338887 w 385125"/>
              <a:gd name="connsiteY110" fmla="*/ 362606 h 407359"/>
              <a:gd name="connsiteX111" fmla="*/ 335054 w 385125"/>
              <a:gd name="connsiteY111" fmla="*/ 362606 h 407359"/>
              <a:gd name="connsiteX112" fmla="*/ 335054 w 385125"/>
              <a:gd name="connsiteY112" fmla="*/ 392409 h 407359"/>
              <a:gd name="connsiteX113" fmla="*/ 320104 w 385125"/>
              <a:gd name="connsiteY113" fmla="*/ 407360 h 407359"/>
              <a:gd name="connsiteX114" fmla="*/ 282768 w 385125"/>
              <a:gd name="connsiteY114" fmla="*/ 407360 h 407359"/>
              <a:gd name="connsiteX115" fmla="*/ 267817 w 385125"/>
              <a:gd name="connsiteY115" fmla="*/ 392409 h 407359"/>
              <a:gd name="connsiteX116" fmla="*/ 267817 w 385125"/>
              <a:gd name="connsiteY116" fmla="*/ 362606 h 407359"/>
              <a:gd name="connsiteX117" fmla="*/ 117309 w 385125"/>
              <a:gd name="connsiteY117" fmla="*/ 362606 h 407359"/>
              <a:gd name="connsiteX118" fmla="*/ 117309 w 385125"/>
              <a:gd name="connsiteY118" fmla="*/ 392409 h 407359"/>
              <a:gd name="connsiteX119" fmla="*/ 102358 w 385125"/>
              <a:gd name="connsiteY119" fmla="*/ 407360 h 407359"/>
              <a:gd name="connsiteX120" fmla="*/ 65022 w 385125"/>
              <a:gd name="connsiteY120" fmla="*/ 407360 h 407359"/>
              <a:gd name="connsiteX121" fmla="*/ 50072 w 385125"/>
              <a:gd name="connsiteY121" fmla="*/ 392409 h 407359"/>
              <a:gd name="connsiteX122" fmla="*/ 50072 w 385125"/>
              <a:gd name="connsiteY122" fmla="*/ 362606 h 407359"/>
              <a:gd name="connsiteX123" fmla="*/ 36509 w 385125"/>
              <a:gd name="connsiteY123" fmla="*/ 362606 h 407359"/>
              <a:gd name="connsiteX124" fmla="*/ 0 w 385125"/>
              <a:gd name="connsiteY124" fmla="*/ 326098 h 407359"/>
              <a:gd name="connsiteX125" fmla="*/ 0 w 385125"/>
              <a:gd name="connsiteY125" fmla="*/ 157214 h 407359"/>
              <a:gd name="connsiteX126" fmla="*/ 36509 w 385125"/>
              <a:gd name="connsiteY126" fmla="*/ 120706 h 407359"/>
              <a:gd name="connsiteX127" fmla="*/ 168234 w 385125"/>
              <a:gd name="connsiteY127" fmla="*/ 120706 h 407359"/>
              <a:gd name="connsiteX128" fmla="*/ 327939 w 385125"/>
              <a:gd name="connsiteY128" fmla="*/ 362597 h 407359"/>
              <a:gd name="connsiteX129" fmla="*/ 274923 w 385125"/>
              <a:gd name="connsiteY129" fmla="*/ 362597 h 407359"/>
              <a:gd name="connsiteX130" fmla="*/ 274923 w 385125"/>
              <a:gd name="connsiteY130" fmla="*/ 392400 h 407359"/>
              <a:gd name="connsiteX131" fmla="*/ 282768 w 385125"/>
              <a:gd name="connsiteY131" fmla="*/ 400245 h 407359"/>
              <a:gd name="connsiteX132" fmla="*/ 320104 w 385125"/>
              <a:gd name="connsiteY132" fmla="*/ 400245 h 407359"/>
              <a:gd name="connsiteX133" fmla="*/ 327948 w 385125"/>
              <a:gd name="connsiteY133" fmla="*/ 392400 h 407359"/>
              <a:gd name="connsiteX134" fmla="*/ 327948 w 385125"/>
              <a:gd name="connsiteY134" fmla="*/ 362597 h 407359"/>
              <a:gd name="connsiteX135" fmla="*/ 88715 w 385125"/>
              <a:gd name="connsiteY135" fmla="*/ 233594 h 407359"/>
              <a:gd name="connsiteX136" fmla="*/ 102482 w 385125"/>
              <a:gd name="connsiteY136" fmla="*/ 239446 h 407359"/>
              <a:gd name="connsiteX137" fmla="*/ 109740 w 385125"/>
              <a:gd name="connsiteY137" fmla="*/ 227572 h 407359"/>
              <a:gd name="connsiteX138" fmla="*/ 98223 w 385125"/>
              <a:gd name="connsiteY138" fmla="*/ 188849 h 407359"/>
              <a:gd name="connsiteX139" fmla="*/ 90707 w 385125"/>
              <a:gd name="connsiteY139" fmla="*/ 184660 h 407359"/>
              <a:gd name="connsiteX140" fmla="*/ 73694 w 385125"/>
              <a:gd name="connsiteY140" fmla="*/ 189730 h 407359"/>
              <a:gd name="connsiteX141" fmla="*/ 86776 w 385125"/>
              <a:gd name="connsiteY141" fmla="*/ 233700 h 407359"/>
              <a:gd name="connsiteX142" fmla="*/ 88715 w 385125"/>
              <a:gd name="connsiteY142" fmla="*/ 233594 h 407359"/>
              <a:gd name="connsiteX143" fmla="*/ 88715 w 385125"/>
              <a:gd name="connsiteY143" fmla="*/ 233594 h 407359"/>
              <a:gd name="connsiteX144" fmla="*/ 106672 w 385125"/>
              <a:gd name="connsiteY144" fmla="*/ 246178 h 407359"/>
              <a:gd name="connsiteX145" fmla="*/ 107552 w 385125"/>
              <a:gd name="connsiteY145" fmla="*/ 255810 h 407359"/>
              <a:gd name="connsiteX146" fmla="*/ 153942 w 385125"/>
              <a:gd name="connsiteY146" fmla="*/ 272851 h 407359"/>
              <a:gd name="connsiteX147" fmla="*/ 156059 w 385125"/>
              <a:gd name="connsiteY147" fmla="*/ 277387 h 407359"/>
              <a:gd name="connsiteX148" fmla="*/ 148846 w 385125"/>
              <a:gd name="connsiteY148" fmla="*/ 297077 h 407359"/>
              <a:gd name="connsiteX149" fmla="*/ 131574 w 385125"/>
              <a:gd name="connsiteY149" fmla="*/ 305073 h 407359"/>
              <a:gd name="connsiteX150" fmla="*/ 92371 w 385125"/>
              <a:gd name="connsiteY150" fmla="*/ 290674 h 407359"/>
              <a:gd name="connsiteX151" fmla="*/ 90227 w 385125"/>
              <a:gd name="connsiteY151" fmla="*/ 288504 h 407359"/>
              <a:gd name="connsiteX152" fmla="*/ 83192 w 385125"/>
              <a:gd name="connsiteY152" fmla="*/ 270956 h 407359"/>
              <a:gd name="connsiteX153" fmla="*/ 75455 w 385125"/>
              <a:gd name="connsiteY153" fmla="*/ 266394 h 407359"/>
              <a:gd name="connsiteX154" fmla="*/ 35122 w 385125"/>
              <a:gd name="connsiteY154" fmla="*/ 294960 h 407359"/>
              <a:gd name="connsiteX155" fmla="*/ 30177 w 385125"/>
              <a:gd name="connsiteY155" fmla="*/ 294107 h 407359"/>
              <a:gd name="connsiteX156" fmla="*/ 18152 w 385125"/>
              <a:gd name="connsiteY156" fmla="*/ 277111 h 407359"/>
              <a:gd name="connsiteX157" fmla="*/ 21407 w 385125"/>
              <a:gd name="connsiteY157" fmla="*/ 258176 h 407359"/>
              <a:gd name="connsiteX158" fmla="*/ 55390 w 385125"/>
              <a:gd name="connsiteY158" fmla="*/ 234127 h 407359"/>
              <a:gd name="connsiteX159" fmla="*/ 58210 w 385125"/>
              <a:gd name="connsiteY159" fmla="*/ 233576 h 407359"/>
              <a:gd name="connsiteX160" fmla="*/ 58210 w 385125"/>
              <a:gd name="connsiteY160" fmla="*/ 233576 h 407359"/>
              <a:gd name="connsiteX161" fmla="*/ 76815 w 385125"/>
              <a:gd name="connsiteY161" fmla="*/ 237782 h 407359"/>
              <a:gd name="connsiteX162" fmla="*/ 79964 w 385125"/>
              <a:gd name="connsiteY162" fmla="*/ 235719 h 407359"/>
              <a:gd name="connsiteX163" fmla="*/ 65867 w 385125"/>
              <a:gd name="connsiteY163" fmla="*/ 188378 h 407359"/>
              <a:gd name="connsiteX164" fmla="*/ 68259 w 385125"/>
              <a:gd name="connsiteY164" fmla="*/ 183940 h 407359"/>
              <a:gd name="connsiteX165" fmla="*/ 88733 w 385125"/>
              <a:gd name="connsiteY165" fmla="*/ 177866 h 407359"/>
              <a:gd name="connsiteX166" fmla="*/ 105017 w 385125"/>
              <a:gd name="connsiteY166" fmla="*/ 186812 h 407359"/>
              <a:gd name="connsiteX167" fmla="*/ 116988 w 385125"/>
              <a:gd name="connsiteY167" fmla="*/ 227048 h 407359"/>
              <a:gd name="connsiteX168" fmla="*/ 116508 w 385125"/>
              <a:gd name="connsiteY168" fmla="*/ 230072 h 407359"/>
              <a:gd name="connsiteX169" fmla="*/ 106672 w 385125"/>
              <a:gd name="connsiteY169" fmla="*/ 246178 h 407359"/>
              <a:gd name="connsiteX170" fmla="*/ 105106 w 385125"/>
              <a:gd name="connsiteY170" fmla="*/ 262490 h 407359"/>
              <a:gd name="connsiteX171" fmla="*/ 91116 w 385125"/>
              <a:gd name="connsiteY171" fmla="*/ 271614 h 407359"/>
              <a:gd name="connsiteX172" fmla="*/ 96284 w 385125"/>
              <a:gd name="connsiteY172" fmla="*/ 284546 h 407359"/>
              <a:gd name="connsiteX173" fmla="*/ 134225 w 385125"/>
              <a:gd name="connsiteY173" fmla="*/ 298464 h 407359"/>
              <a:gd name="connsiteX174" fmla="*/ 142087 w 385125"/>
              <a:gd name="connsiteY174" fmla="*/ 294836 h 407359"/>
              <a:gd name="connsiteX175" fmla="*/ 148161 w 385125"/>
              <a:gd name="connsiteY175" fmla="*/ 278294 h 407359"/>
              <a:gd name="connsiteX176" fmla="*/ 105106 w 385125"/>
              <a:gd name="connsiteY176" fmla="*/ 262490 h 407359"/>
              <a:gd name="connsiteX177" fmla="*/ 71372 w 385125"/>
              <a:gd name="connsiteY177" fmla="*/ 260622 h 407359"/>
              <a:gd name="connsiteX178" fmla="*/ 71773 w 385125"/>
              <a:gd name="connsiteY178" fmla="*/ 243910 h 407359"/>
              <a:gd name="connsiteX179" fmla="*/ 58183 w 385125"/>
              <a:gd name="connsiteY179" fmla="*/ 240833 h 407359"/>
              <a:gd name="connsiteX180" fmla="*/ 25214 w 385125"/>
              <a:gd name="connsiteY180" fmla="*/ 264179 h 407359"/>
              <a:gd name="connsiteX181" fmla="*/ 23729 w 385125"/>
              <a:gd name="connsiteY181" fmla="*/ 272726 h 407359"/>
              <a:gd name="connsiteX182" fmla="*/ 33912 w 385125"/>
              <a:gd name="connsiteY182" fmla="*/ 287125 h 407359"/>
              <a:gd name="connsiteX183" fmla="*/ 71372 w 385125"/>
              <a:gd name="connsiteY183" fmla="*/ 260622 h 407359"/>
              <a:gd name="connsiteX184" fmla="*/ 97191 w 385125"/>
              <a:gd name="connsiteY184" fmla="*/ 244213 h 407359"/>
              <a:gd name="connsiteX185" fmla="*/ 76744 w 385125"/>
              <a:gd name="connsiteY185" fmla="*/ 252679 h 407359"/>
              <a:gd name="connsiteX186" fmla="*/ 97191 w 385125"/>
              <a:gd name="connsiteY186" fmla="*/ 261146 h 407359"/>
              <a:gd name="connsiteX187" fmla="*/ 97191 w 385125"/>
              <a:gd name="connsiteY187" fmla="*/ 244213 h 407359"/>
              <a:gd name="connsiteX188" fmla="*/ 97191 w 385125"/>
              <a:gd name="connsiteY188" fmla="*/ 244213 h 407359"/>
              <a:gd name="connsiteX189" fmla="*/ 110194 w 385125"/>
              <a:gd name="connsiteY189" fmla="*/ 362597 h 407359"/>
              <a:gd name="connsiteX190" fmla="*/ 57178 w 385125"/>
              <a:gd name="connsiteY190" fmla="*/ 362597 h 407359"/>
              <a:gd name="connsiteX191" fmla="*/ 57178 w 385125"/>
              <a:gd name="connsiteY191" fmla="*/ 392400 h 407359"/>
              <a:gd name="connsiteX192" fmla="*/ 65022 w 385125"/>
              <a:gd name="connsiteY192" fmla="*/ 400245 h 407359"/>
              <a:gd name="connsiteX193" fmla="*/ 102358 w 385125"/>
              <a:gd name="connsiteY193" fmla="*/ 400245 h 407359"/>
              <a:gd name="connsiteX194" fmla="*/ 110202 w 385125"/>
              <a:gd name="connsiteY194" fmla="*/ 392400 h 407359"/>
              <a:gd name="connsiteX195" fmla="*/ 110202 w 385125"/>
              <a:gd name="connsiteY195" fmla="*/ 362597 h 407359"/>
              <a:gd name="connsiteX196" fmla="*/ 164677 w 385125"/>
              <a:gd name="connsiteY196" fmla="*/ 127812 h 407359"/>
              <a:gd name="connsiteX197" fmla="*/ 36509 w 385125"/>
              <a:gd name="connsiteY197" fmla="*/ 127812 h 407359"/>
              <a:gd name="connsiteX198" fmla="*/ 7142 w 385125"/>
              <a:gd name="connsiteY198" fmla="*/ 157206 h 407359"/>
              <a:gd name="connsiteX199" fmla="*/ 7142 w 385125"/>
              <a:gd name="connsiteY199" fmla="*/ 326088 h 407359"/>
              <a:gd name="connsiteX200" fmla="*/ 36509 w 385125"/>
              <a:gd name="connsiteY200" fmla="*/ 355456 h 407359"/>
              <a:gd name="connsiteX201" fmla="*/ 164677 w 385125"/>
              <a:gd name="connsiteY201" fmla="*/ 355456 h 407359"/>
              <a:gd name="connsiteX202" fmla="*/ 164677 w 385125"/>
              <a:gd name="connsiteY202" fmla="*/ 127812 h 40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385125" h="407359">
                <a:moveTo>
                  <a:pt x="210310" y="23666"/>
                </a:moveTo>
                <a:cubicBezTo>
                  <a:pt x="213112" y="19913"/>
                  <a:pt x="215424" y="19157"/>
                  <a:pt x="217568" y="20740"/>
                </a:cubicBezTo>
                <a:cubicBezTo>
                  <a:pt x="219987" y="22501"/>
                  <a:pt x="219008" y="26387"/>
                  <a:pt x="217665" y="31555"/>
                </a:cubicBezTo>
                <a:cubicBezTo>
                  <a:pt x="216732" y="35183"/>
                  <a:pt x="215549" y="39719"/>
                  <a:pt x="215069" y="43757"/>
                </a:cubicBezTo>
                <a:cubicBezTo>
                  <a:pt x="214339" y="49609"/>
                  <a:pt x="216305" y="53389"/>
                  <a:pt x="218199" y="57071"/>
                </a:cubicBezTo>
                <a:cubicBezTo>
                  <a:pt x="222815" y="65991"/>
                  <a:pt x="227146" y="74369"/>
                  <a:pt x="207785" y="100152"/>
                </a:cubicBezTo>
                <a:cubicBezTo>
                  <a:pt x="205846" y="102776"/>
                  <a:pt x="201683" y="101539"/>
                  <a:pt x="201434" y="98311"/>
                </a:cubicBezTo>
                <a:lnTo>
                  <a:pt x="201408" y="98338"/>
                </a:lnTo>
                <a:cubicBezTo>
                  <a:pt x="200420" y="86563"/>
                  <a:pt x="202315" y="80719"/>
                  <a:pt x="203702" y="76406"/>
                </a:cubicBezTo>
                <a:cubicBezTo>
                  <a:pt x="204583" y="73738"/>
                  <a:pt x="205161" y="71870"/>
                  <a:pt x="204129" y="69166"/>
                </a:cubicBezTo>
                <a:cubicBezTo>
                  <a:pt x="197067" y="58876"/>
                  <a:pt x="195458" y="51112"/>
                  <a:pt x="197272" y="43881"/>
                </a:cubicBezTo>
                <a:cubicBezTo>
                  <a:pt x="199042" y="36855"/>
                  <a:pt x="204005" y="30879"/>
                  <a:pt x="210310" y="23666"/>
                </a:cubicBezTo>
                <a:lnTo>
                  <a:pt x="210310" y="23666"/>
                </a:lnTo>
                <a:close/>
                <a:moveTo>
                  <a:pt x="208016" y="42903"/>
                </a:moveTo>
                <a:cubicBezTo>
                  <a:pt x="208265" y="40689"/>
                  <a:pt x="208745" y="38340"/>
                  <a:pt x="209279" y="36019"/>
                </a:cubicBezTo>
                <a:cubicBezTo>
                  <a:pt x="206779" y="39319"/>
                  <a:pt x="204965" y="42423"/>
                  <a:pt x="204165" y="45598"/>
                </a:cubicBezTo>
                <a:cubicBezTo>
                  <a:pt x="202858" y="50863"/>
                  <a:pt x="204289" y="56893"/>
                  <a:pt x="210115" y="65315"/>
                </a:cubicBezTo>
                <a:cubicBezTo>
                  <a:pt x="210293" y="65565"/>
                  <a:pt x="210444" y="65849"/>
                  <a:pt x="210568" y="66125"/>
                </a:cubicBezTo>
                <a:cubicBezTo>
                  <a:pt x="214001" y="74316"/>
                  <a:pt x="209786" y="77117"/>
                  <a:pt x="208603" y="86518"/>
                </a:cubicBezTo>
                <a:cubicBezTo>
                  <a:pt x="223971" y="61509"/>
                  <a:pt x="205543" y="62825"/>
                  <a:pt x="208016" y="42903"/>
                </a:cubicBezTo>
                <a:lnTo>
                  <a:pt x="208016" y="42903"/>
                </a:lnTo>
                <a:close/>
                <a:moveTo>
                  <a:pt x="307901" y="23666"/>
                </a:moveTo>
                <a:cubicBezTo>
                  <a:pt x="310703" y="19913"/>
                  <a:pt x="313015" y="19157"/>
                  <a:pt x="315159" y="20740"/>
                </a:cubicBezTo>
                <a:cubicBezTo>
                  <a:pt x="317578" y="22501"/>
                  <a:pt x="316573" y="26387"/>
                  <a:pt x="315239" y="31555"/>
                </a:cubicBezTo>
                <a:cubicBezTo>
                  <a:pt x="314305" y="35183"/>
                  <a:pt x="313149" y="39719"/>
                  <a:pt x="312642" y="43757"/>
                </a:cubicBezTo>
                <a:cubicBezTo>
                  <a:pt x="311912" y="49609"/>
                  <a:pt x="313878" y="53389"/>
                  <a:pt x="315790" y="57071"/>
                </a:cubicBezTo>
                <a:cubicBezTo>
                  <a:pt x="320406" y="65991"/>
                  <a:pt x="324710" y="74369"/>
                  <a:pt x="305376" y="100152"/>
                </a:cubicBezTo>
                <a:cubicBezTo>
                  <a:pt x="303410" y="102776"/>
                  <a:pt x="299274" y="101539"/>
                  <a:pt x="298999" y="98311"/>
                </a:cubicBezTo>
                <a:lnTo>
                  <a:pt x="298999" y="98338"/>
                </a:lnTo>
                <a:cubicBezTo>
                  <a:pt x="298011" y="86563"/>
                  <a:pt x="299906" y="80719"/>
                  <a:pt x="301293" y="76406"/>
                </a:cubicBezTo>
                <a:cubicBezTo>
                  <a:pt x="302147" y="73738"/>
                  <a:pt x="302752" y="71870"/>
                  <a:pt x="301720" y="69166"/>
                </a:cubicBezTo>
                <a:cubicBezTo>
                  <a:pt x="294658" y="58876"/>
                  <a:pt x="293022" y="51112"/>
                  <a:pt x="294863" y="43881"/>
                </a:cubicBezTo>
                <a:cubicBezTo>
                  <a:pt x="296633" y="36855"/>
                  <a:pt x="301569" y="30879"/>
                  <a:pt x="307901" y="23666"/>
                </a:cubicBezTo>
                <a:lnTo>
                  <a:pt x="307901" y="23666"/>
                </a:lnTo>
                <a:close/>
                <a:moveTo>
                  <a:pt x="305580" y="42903"/>
                </a:moveTo>
                <a:cubicBezTo>
                  <a:pt x="305856" y="40689"/>
                  <a:pt x="306309" y="38340"/>
                  <a:pt x="306843" y="36019"/>
                </a:cubicBezTo>
                <a:cubicBezTo>
                  <a:pt x="304370" y="39319"/>
                  <a:pt x="302556" y="42423"/>
                  <a:pt x="301747" y="45598"/>
                </a:cubicBezTo>
                <a:cubicBezTo>
                  <a:pt x="300413" y="50863"/>
                  <a:pt x="301845" y="56893"/>
                  <a:pt x="307670" y="65315"/>
                </a:cubicBezTo>
                <a:cubicBezTo>
                  <a:pt x="307875" y="65565"/>
                  <a:pt x="308026" y="65849"/>
                  <a:pt x="308150" y="66125"/>
                </a:cubicBezTo>
                <a:cubicBezTo>
                  <a:pt x="311557" y="74316"/>
                  <a:pt x="307341" y="77117"/>
                  <a:pt x="306158" y="86518"/>
                </a:cubicBezTo>
                <a:cubicBezTo>
                  <a:pt x="321562" y="61509"/>
                  <a:pt x="303107" y="62825"/>
                  <a:pt x="305580" y="42903"/>
                </a:cubicBezTo>
                <a:lnTo>
                  <a:pt x="305580" y="42903"/>
                </a:lnTo>
                <a:close/>
                <a:moveTo>
                  <a:pt x="260124" y="4304"/>
                </a:moveTo>
                <a:cubicBezTo>
                  <a:pt x="263272" y="44"/>
                  <a:pt x="265799" y="-863"/>
                  <a:pt x="268013" y="747"/>
                </a:cubicBezTo>
                <a:cubicBezTo>
                  <a:pt x="270556" y="2641"/>
                  <a:pt x="269374" y="7275"/>
                  <a:pt x="267764" y="13474"/>
                </a:cubicBezTo>
                <a:cubicBezTo>
                  <a:pt x="266581" y="18134"/>
                  <a:pt x="265096" y="23915"/>
                  <a:pt x="264438" y="29082"/>
                </a:cubicBezTo>
                <a:cubicBezTo>
                  <a:pt x="263504" y="36775"/>
                  <a:pt x="266047" y="41711"/>
                  <a:pt x="268547" y="46532"/>
                </a:cubicBezTo>
                <a:cubicBezTo>
                  <a:pt x="274248" y="57578"/>
                  <a:pt x="279610" y="67939"/>
                  <a:pt x="255410" y="100152"/>
                </a:cubicBezTo>
                <a:cubicBezTo>
                  <a:pt x="253471" y="102776"/>
                  <a:pt x="249309" y="101539"/>
                  <a:pt x="249060" y="98311"/>
                </a:cubicBezTo>
                <a:lnTo>
                  <a:pt x="249034" y="98338"/>
                </a:lnTo>
                <a:cubicBezTo>
                  <a:pt x="247797" y="83592"/>
                  <a:pt x="250172" y="76281"/>
                  <a:pt x="251906" y="70883"/>
                </a:cubicBezTo>
                <a:cubicBezTo>
                  <a:pt x="253062" y="67281"/>
                  <a:pt x="253872" y="64782"/>
                  <a:pt x="252387" y="60975"/>
                </a:cubicBezTo>
                <a:cubicBezTo>
                  <a:pt x="243564" y="48141"/>
                  <a:pt x="241518" y="38509"/>
                  <a:pt x="243769" y="29589"/>
                </a:cubicBezTo>
                <a:cubicBezTo>
                  <a:pt x="245957" y="20847"/>
                  <a:pt x="252182" y="13385"/>
                  <a:pt x="260124" y="4304"/>
                </a:cubicBezTo>
                <a:lnTo>
                  <a:pt x="260124" y="4304"/>
                </a:lnTo>
                <a:close/>
                <a:moveTo>
                  <a:pt x="257376" y="28211"/>
                </a:moveTo>
                <a:cubicBezTo>
                  <a:pt x="257910" y="24075"/>
                  <a:pt x="258941" y="19513"/>
                  <a:pt x="259973" y="15404"/>
                </a:cubicBezTo>
                <a:cubicBezTo>
                  <a:pt x="255384" y="20998"/>
                  <a:pt x="251978" y="26041"/>
                  <a:pt x="250644" y="31315"/>
                </a:cubicBezTo>
                <a:cubicBezTo>
                  <a:pt x="248900" y="38270"/>
                  <a:pt x="250768" y="46167"/>
                  <a:pt x="258337" y="57133"/>
                </a:cubicBezTo>
                <a:cubicBezTo>
                  <a:pt x="258541" y="57382"/>
                  <a:pt x="258692" y="57667"/>
                  <a:pt x="258817" y="57942"/>
                </a:cubicBezTo>
                <a:cubicBezTo>
                  <a:pt x="263353" y="68837"/>
                  <a:pt x="256727" y="71710"/>
                  <a:pt x="255891" y="87238"/>
                </a:cubicBezTo>
                <a:cubicBezTo>
                  <a:pt x="279415" y="51601"/>
                  <a:pt x="254228" y="53842"/>
                  <a:pt x="257376" y="28211"/>
                </a:cubicBezTo>
                <a:lnTo>
                  <a:pt x="257376" y="28211"/>
                </a:lnTo>
                <a:close/>
                <a:moveTo>
                  <a:pt x="212347" y="291883"/>
                </a:moveTo>
                <a:lnTo>
                  <a:pt x="337446" y="291883"/>
                </a:lnTo>
                <a:cubicBezTo>
                  <a:pt x="343645" y="291883"/>
                  <a:pt x="348741" y="296979"/>
                  <a:pt x="348741" y="303178"/>
                </a:cubicBezTo>
                <a:lnTo>
                  <a:pt x="348741" y="319516"/>
                </a:lnTo>
                <a:cubicBezTo>
                  <a:pt x="348741" y="325742"/>
                  <a:pt x="343645" y="330811"/>
                  <a:pt x="337446" y="330811"/>
                </a:cubicBezTo>
                <a:lnTo>
                  <a:pt x="212347" y="330811"/>
                </a:lnTo>
                <a:cubicBezTo>
                  <a:pt x="206121" y="330811"/>
                  <a:pt x="201052" y="325742"/>
                  <a:pt x="201052" y="319516"/>
                </a:cubicBezTo>
                <a:lnTo>
                  <a:pt x="201052" y="303178"/>
                </a:lnTo>
                <a:cubicBezTo>
                  <a:pt x="201052" y="296979"/>
                  <a:pt x="206121" y="291883"/>
                  <a:pt x="212347" y="291883"/>
                </a:cubicBezTo>
                <a:lnTo>
                  <a:pt x="212347" y="291883"/>
                </a:lnTo>
                <a:close/>
                <a:moveTo>
                  <a:pt x="337446" y="298998"/>
                </a:moveTo>
                <a:lnTo>
                  <a:pt x="212347" y="298998"/>
                </a:lnTo>
                <a:cubicBezTo>
                  <a:pt x="210052" y="298998"/>
                  <a:pt x="208158" y="300892"/>
                  <a:pt x="208158" y="303187"/>
                </a:cubicBezTo>
                <a:lnTo>
                  <a:pt x="208158" y="319525"/>
                </a:lnTo>
                <a:cubicBezTo>
                  <a:pt x="208158" y="321820"/>
                  <a:pt x="210052" y="323714"/>
                  <a:pt x="212347" y="323714"/>
                </a:cubicBezTo>
                <a:lnTo>
                  <a:pt x="337446" y="323714"/>
                </a:lnTo>
                <a:cubicBezTo>
                  <a:pt x="339741" y="323714"/>
                  <a:pt x="341635" y="321820"/>
                  <a:pt x="341635" y="319525"/>
                </a:cubicBezTo>
                <a:lnTo>
                  <a:pt x="341635" y="303187"/>
                </a:lnTo>
                <a:cubicBezTo>
                  <a:pt x="341626" y="300884"/>
                  <a:pt x="339741" y="298998"/>
                  <a:pt x="337446" y="298998"/>
                </a:cubicBezTo>
                <a:lnTo>
                  <a:pt x="337446" y="298998"/>
                </a:lnTo>
                <a:close/>
                <a:moveTo>
                  <a:pt x="204609" y="263850"/>
                </a:moveTo>
                <a:cubicBezTo>
                  <a:pt x="199922" y="263850"/>
                  <a:pt x="199922" y="256744"/>
                  <a:pt x="204609" y="256744"/>
                </a:cubicBezTo>
                <a:lnTo>
                  <a:pt x="345184" y="256744"/>
                </a:lnTo>
                <a:cubicBezTo>
                  <a:pt x="349844" y="256744"/>
                  <a:pt x="349844" y="263850"/>
                  <a:pt x="345184" y="263850"/>
                </a:cubicBezTo>
                <a:lnTo>
                  <a:pt x="204609" y="263850"/>
                </a:lnTo>
                <a:close/>
                <a:moveTo>
                  <a:pt x="204609" y="217487"/>
                </a:moveTo>
                <a:cubicBezTo>
                  <a:pt x="199922" y="217487"/>
                  <a:pt x="199922" y="210354"/>
                  <a:pt x="204609" y="210354"/>
                </a:cubicBezTo>
                <a:lnTo>
                  <a:pt x="345184" y="210354"/>
                </a:lnTo>
                <a:cubicBezTo>
                  <a:pt x="349844" y="210354"/>
                  <a:pt x="349844" y="217487"/>
                  <a:pt x="345184" y="217487"/>
                </a:cubicBezTo>
                <a:lnTo>
                  <a:pt x="204609" y="217487"/>
                </a:lnTo>
                <a:close/>
                <a:moveTo>
                  <a:pt x="204609" y="171097"/>
                </a:moveTo>
                <a:cubicBezTo>
                  <a:pt x="199922" y="171097"/>
                  <a:pt x="199922" y="163991"/>
                  <a:pt x="204609" y="163991"/>
                </a:cubicBezTo>
                <a:lnTo>
                  <a:pt x="345184" y="163991"/>
                </a:lnTo>
                <a:cubicBezTo>
                  <a:pt x="349844" y="163991"/>
                  <a:pt x="349844" y="171097"/>
                  <a:pt x="345184" y="171097"/>
                </a:cubicBezTo>
                <a:lnTo>
                  <a:pt x="204609" y="171097"/>
                </a:lnTo>
                <a:close/>
                <a:moveTo>
                  <a:pt x="338878" y="127812"/>
                </a:moveTo>
                <a:lnTo>
                  <a:pt x="171783" y="127812"/>
                </a:lnTo>
                <a:lnTo>
                  <a:pt x="171783" y="355465"/>
                </a:lnTo>
                <a:cubicBezTo>
                  <a:pt x="227502" y="355465"/>
                  <a:pt x="283186" y="355465"/>
                  <a:pt x="338878" y="355465"/>
                </a:cubicBezTo>
                <a:cubicBezTo>
                  <a:pt x="360383" y="355465"/>
                  <a:pt x="377984" y="337864"/>
                  <a:pt x="377984" y="316359"/>
                </a:cubicBezTo>
                <a:lnTo>
                  <a:pt x="377984" y="166908"/>
                </a:lnTo>
                <a:cubicBezTo>
                  <a:pt x="377984" y="145439"/>
                  <a:pt x="360383" y="127812"/>
                  <a:pt x="338878" y="127812"/>
                </a:cubicBezTo>
                <a:lnTo>
                  <a:pt x="338878" y="127812"/>
                </a:lnTo>
                <a:close/>
                <a:moveTo>
                  <a:pt x="168234" y="120706"/>
                </a:moveTo>
                <a:lnTo>
                  <a:pt x="338887" y="120706"/>
                </a:lnTo>
                <a:cubicBezTo>
                  <a:pt x="364323" y="120706"/>
                  <a:pt x="385126" y="141508"/>
                  <a:pt x="385126" y="166917"/>
                </a:cubicBezTo>
                <a:lnTo>
                  <a:pt x="385126" y="316368"/>
                </a:lnTo>
                <a:cubicBezTo>
                  <a:pt x="385126" y="341804"/>
                  <a:pt x="364323" y="362606"/>
                  <a:pt x="338887" y="362606"/>
                </a:cubicBezTo>
                <a:lnTo>
                  <a:pt x="335054" y="362606"/>
                </a:lnTo>
                <a:lnTo>
                  <a:pt x="335054" y="392409"/>
                </a:lnTo>
                <a:cubicBezTo>
                  <a:pt x="335054" y="400654"/>
                  <a:pt x="328348" y="407360"/>
                  <a:pt x="320104" y="407360"/>
                </a:cubicBezTo>
                <a:lnTo>
                  <a:pt x="282768" y="407360"/>
                </a:lnTo>
                <a:cubicBezTo>
                  <a:pt x="274523" y="407360"/>
                  <a:pt x="267817" y="400654"/>
                  <a:pt x="267817" y="392409"/>
                </a:cubicBezTo>
                <a:lnTo>
                  <a:pt x="267817" y="362606"/>
                </a:lnTo>
                <a:cubicBezTo>
                  <a:pt x="217648" y="362606"/>
                  <a:pt x="167478" y="362606"/>
                  <a:pt x="117309" y="362606"/>
                </a:cubicBezTo>
                <a:lnTo>
                  <a:pt x="117309" y="392409"/>
                </a:lnTo>
                <a:cubicBezTo>
                  <a:pt x="117309" y="400654"/>
                  <a:pt x="110603" y="407360"/>
                  <a:pt x="102358" y="407360"/>
                </a:cubicBezTo>
                <a:lnTo>
                  <a:pt x="65022" y="407360"/>
                </a:lnTo>
                <a:cubicBezTo>
                  <a:pt x="56778" y="407360"/>
                  <a:pt x="50072" y="400654"/>
                  <a:pt x="50072" y="392409"/>
                </a:cubicBezTo>
                <a:lnTo>
                  <a:pt x="50072" y="362606"/>
                </a:lnTo>
                <a:lnTo>
                  <a:pt x="36509" y="362606"/>
                </a:lnTo>
                <a:cubicBezTo>
                  <a:pt x="16418" y="362606"/>
                  <a:pt x="0" y="346197"/>
                  <a:pt x="0" y="326098"/>
                </a:cubicBezTo>
                <a:lnTo>
                  <a:pt x="0" y="157214"/>
                </a:lnTo>
                <a:cubicBezTo>
                  <a:pt x="0" y="137123"/>
                  <a:pt x="16409" y="120706"/>
                  <a:pt x="36509" y="120706"/>
                </a:cubicBezTo>
                <a:lnTo>
                  <a:pt x="168234" y="120706"/>
                </a:lnTo>
                <a:close/>
                <a:moveTo>
                  <a:pt x="327939" y="362597"/>
                </a:moveTo>
                <a:lnTo>
                  <a:pt x="274923" y="362597"/>
                </a:lnTo>
                <a:lnTo>
                  <a:pt x="274923" y="392400"/>
                </a:lnTo>
                <a:cubicBezTo>
                  <a:pt x="274923" y="396714"/>
                  <a:pt x="278454" y="400245"/>
                  <a:pt x="282768" y="400245"/>
                </a:cubicBezTo>
                <a:lnTo>
                  <a:pt x="320104" y="400245"/>
                </a:lnTo>
                <a:cubicBezTo>
                  <a:pt x="324417" y="400245"/>
                  <a:pt x="327948" y="396714"/>
                  <a:pt x="327948" y="392400"/>
                </a:cubicBezTo>
                <a:lnTo>
                  <a:pt x="327948" y="362597"/>
                </a:lnTo>
                <a:close/>
                <a:moveTo>
                  <a:pt x="88715" y="233594"/>
                </a:moveTo>
                <a:cubicBezTo>
                  <a:pt x="94114" y="233594"/>
                  <a:pt x="98996" y="235835"/>
                  <a:pt x="102482" y="239446"/>
                </a:cubicBezTo>
                <a:lnTo>
                  <a:pt x="109740" y="227572"/>
                </a:lnTo>
                <a:lnTo>
                  <a:pt x="98223" y="188849"/>
                </a:lnTo>
                <a:cubicBezTo>
                  <a:pt x="97262" y="185621"/>
                  <a:pt x="93838" y="183780"/>
                  <a:pt x="90707" y="184660"/>
                </a:cubicBezTo>
                <a:lnTo>
                  <a:pt x="73694" y="189730"/>
                </a:lnTo>
                <a:lnTo>
                  <a:pt x="86776" y="233700"/>
                </a:lnTo>
                <a:cubicBezTo>
                  <a:pt x="87434" y="233620"/>
                  <a:pt x="88066" y="233594"/>
                  <a:pt x="88715" y="233594"/>
                </a:cubicBezTo>
                <a:lnTo>
                  <a:pt x="88715" y="233594"/>
                </a:lnTo>
                <a:close/>
                <a:moveTo>
                  <a:pt x="106672" y="246178"/>
                </a:moveTo>
                <a:cubicBezTo>
                  <a:pt x="107784" y="249229"/>
                  <a:pt x="108112" y="252555"/>
                  <a:pt x="107552" y="255810"/>
                </a:cubicBezTo>
                <a:lnTo>
                  <a:pt x="153942" y="272851"/>
                </a:lnTo>
                <a:cubicBezTo>
                  <a:pt x="155783" y="273509"/>
                  <a:pt x="156743" y="275545"/>
                  <a:pt x="156059" y="277387"/>
                </a:cubicBezTo>
                <a:lnTo>
                  <a:pt x="148846" y="297077"/>
                </a:lnTo>
                <a:cubicBezTo>
                  <a:pt x="146524" y="304032"/>
                  <a:pt x="138387" y="307794"/>
                  <a:pt x="131574" y="305073"/>
                </a:cubicBezTo>
                <a:lnTo>
                  <a:pt x="92371" y="290674"/>
                </a:lnTo>
                <a:cubicBezTo>
                  <a:pt x="91312" y="290291"/>
                  <a:pt x="90583" y="289464"/>
                  <a:pt x="90227" y="288504"/>
                </a:cubicBezTo>
                <a:lnTo>
                  <a:pt x="83192" y="270956"/>
                </a:lnTo>
                <a:cubicBezTo>
                  <a:pt x="80266" y="270076"/>
                  <a:pt x="77625" y="268484"/>
                  <a:pt x="75455" y="266394"/>
                </a:cubicBezTo>
                <a:lnTo>
                  <a:pt x="35122" y="294960"/>
                </a:lnTo>
                <a:cubicBezTo>
                  <a:pt x="33530" y="296072"/>
                  <a:pt x="31315" y="295690"/>
                  <a:pt x="30177" y="294107"/>
                </a:cubicBezTo>
                <a:lnTo>
                  <a:pt x="18152" y="277111"/>
                </a:lnTo>
                <a:cubicBezTo>
                  <a:pt x="13590" y="271312"/>
                  <a:pt x="15173" y="262134"/>
                  <a:pt x="21407" y="258176"/>
                </a:cubicBezTo>
                <a:lnTo>
                  <a:pt x="55390" y="234127"/>
                </a:lnTo>
                <a:cubicBezTo>
                  <a:pt x="56244" y="233549"/>
                  <a:pt x="57258" y="233371"/>
                  <a:pt x="58210" y="233576"/>
                </a:cubicBezTo>
                <a:lnTo>
                  <a:pt x="58210" y="233576"/>
                </a:lnTo>
                <a:lnTo>
                  <a:pt x="76815" y="237782"/>
                </a:lnTo>
                <a:cubicBezTo>
                  <a:pt x="77802" y="237000"/>
                  <a:pt x="78861" y="236297"/>
                  <a:pt x="79964" y="235719"/>
                </a:cubicBezTo>
                <a:lnTo>
                  <a:pt x="65867" y="188378"/>
                </a:lnTo>
                <a:cubicBezTo>
                  <a:pt x="65316" y="186484"/>
                  <a:pt x="66374" y="184491"/>
                  <a:pt x="68259" y="183940"/>
                </a:cubicBezTo>
                <a:lnTo>
                  <a:pt x="88733" y="177866"/>
                </a:lnTo>
                <a:cubicBezTo>
                  <a:pt x="95768" y="175927"/>
                  <a:pt x="102981" y="179929"/>
                  <a:pt x="105017" y="186812"/>
                </a:cubicBezTo>
                <a:lnTo>
                  <a:pt x="116988" y="227048"/>
                </a:lnTo>
                <a:cubicBezTo>
                  <a:pt x="117291" y="228106"/>
                  <a:pt x="117086" y="229218"/>
                  <a:pt x="116508" y="230072"/>
                </a:cubicBezTo>
                <a:lnTo>
                  <a:pt x="106672" y="246178"/>
                </a:lnTo>
                <a:close/>
                <a:moveTo>
                  <a:pt x="105106" y="262490"/>
                </a:moveTo>
                <a:cubicBezTo>
                  <a:pt x="102136" y="267452"/>
                  <a:pt x="97013" y="270885"/>
                  <a:pt x="91116" y="271614"/>
                </a:cubicBezTo>
                <a:lnTo>
                  <a:pt x="96284" y="284546"/>
                </a:lnTo>
                <a:lnTo>
                  <a:pt x="134225" y="298464"/>
                </a:lnTo>
                <a:cubicBezTo>
                  <a:pt x="137373" y="299621"/>
                  <a:pt x="140930" y="297984"/>
                  <a:pt x="142087" y="294836"/>
                </a:cubicBezTo>
                <a:lnTo>
                  <a:pt x="148161" y="278294"/>
                </a:lnTo>
                <a:lnTo>
                  <a:pt x="105106" y="262490"/>
                </a:lnTo>
                <a:close/>
                <a:moveTo>
                  <a:pt x="71372" y="260622"/>
                </a:moveTo>
                <a:cubicBezTo>
                  <a:pt x="68926" y="255303"/>
                  <a:pt x="69078" y="249104"/>
                  <a:pt x="71773" y="243910"/>
                </a:cubicBezTo>
                <a:lnTo>
                  <a:pt x="58183" y="240833"/>
                </a:lnTo>
                <a:lnTo>
                  <a:pt x="25214" y="264179"/>
                </a:lnTo>
                <a:cubicBezTo>
                  <a:pt x="22466" y="266091"/>
                  <a:pt x="21807" y="270004"/>
                  <a:pt x="23729" y="272726"/>
                </a:cubicBezTo>
                <a:lnTo>
                  <a:pt x="33912" y="287125"/>
                </a:lnTo>
                <a:lnTo>
                  <a:pt x="71372" y="260622"/>
                </a:lnTo>
                <a:close/>
                <a:moveTo>
                  <a:pt x="97191" y="244213"/>
                </a:moveTo>
                <a:cubicBezTo>
                  <a:pt x="89676" y="236698"/>
                  <a:pt x="76744" y="242043"/>
                  <a:pt x="76744" y="252679"/>
                </a:cubicBezTo>
                <a:cubicBezTo>
                  <a:pt x="76744" y="263316"/>
                  <a:pt x="89676" y="268662"/>
                  <a:pt x="97191" y="261146"/>
                </a:cubicBezTo>
                <a:cubicBezTo>
                  <a:pt x="101878" y="256459"/>
                  <a:pt x="101878" y="248900"/>
                  <a:pt x="97191" y="244213"/>
                </a:cubicBezTo>
                <a:lnTo>
                  <a:pt x="97191" y="244213"/>
                </a:lnTo>
                <a:close/>
                <a:moveTo>
                  <a:pt x="110194" y="362597"/>
                </a:moveTo>
                <a:lnTo>
                  <a:pt x="57178" y="362597"/>
                </a:lnTo>
                <a:lnTo>
                  <a:pt x="57178" y="392400"/>
                </a:lnTo>
                <a:cubicBezTo>
                  <a:pt x="57178" y="396714"/>
                  <a:pt x="60709" y="400245"/>
                  <a:pt x="65022" y="400245"/>
                </a:cubicBezTo>
                <a:lnTo>
                  <a:pt x="102358" y="400245"/>
                </a:lnTo>
                <a:cubicBezTo>
                  <a:pt x="106672" y="400245"/>
                  <a:pt x="110202" y="396714"/>
                  <a:pt x="110202" y="392400"/>
                </a:cubicBezTo>
                <a:lnTo>
                  <a:pt x="110202" y="362597"/>
                </a:lnTo>
                <a:close/>
                <a:moveTo>
                  <a:pt x="164677" y="127812"/>
                </a:moveTo>
                <a:lnTo>
                  <a:pt x="36509" y="127812"/>
                </a:lnTo>
                <a:cubicBezTo>
                  <a:pt x="20349" y="127812"/>
                  <a:pt x="7142" y="141045"/>
                  <a:pt x="7142" y="157206"/>
                </a:cubicBezTo>
                <a:lnTo>
                  <a:pt x="7142" y="326088"/>
                </a:lnTo>
                <a:cubicBezTo>
                  <a:pt x="7142" y="342248"/>
                  <a:pt x="20349" y="355456"/>
                  <a:pt x="36509" y="355456"/>
                </a:cubicBezTo>
                <a:lnTo>
                  <a:pt x="164677" y="355456"/>
                </a:lnTo>
                <a:lnTo>
                  <a:pt x="164677" y="127812"/>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37" name="TextBox 36">
            <a:extLst>
              <a:ext uri="{FF2B5EF4-FFF2-40B4-BE49-F238E27FC236}">
                <a16:creationId xmlns:a16="http://schemas.microsoft.com/office/drawing/2014/main" id="{0CB745F0-BC46-225D-DC4E-42D7DCAEFCDC}"/>
              </a:ext>
            </a:extLst>
          </p:cNvPr>
          <p:cNvSpPr txBox="1"/>
          <p:nvPr/>
        </p:nvSpPr>
        <p:spPr>
          <a:xfrm>
            <a:off x="1502068" y="563382"/>
            <a:ext cx="4555537"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Pompy ciepła</a:t>
            </a:r>
            <a:endParaRPr lang="en-US" sz="2000" b="1" dirty="0">
              <a:solidFill>
                <a:srgbClr val="ED4D24"/>
              </a:solidFill>
              <a:latin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F9D3FA23-BC56-0E9B-40AD-68F52C54961C}"/>
              </a:ext>
            </a:extLst>
          </p:cNvPr>
          <p:cNvCxnSpPr>
            <a:cxnSpLocks/>
          </p:cNvCxnSpPr>
          <p:nvPr/>
        </p:nvCxnSpPr>
        <p:spPr>
          <a:xfrm flipH="1">
            <a:off x="2930278" y="2975320"/>
            <a:ext cx="7483" cy="387608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Triangle 40">
            <a:extLst>
              <a:ext uri="{FF2B5EF4-FFF2-40B4-BE49-F238E27FC236}">
                <a16:creationId xmlns:a16="http://schemas.microsoft.com/office/drawing/2014/main" id="{63EE4A7D-DE0A-DFD9-8552-4EECF64B8E5A}"/>
              </a:ext>
            </a:extLst>
          </p:cNvPr>
          <p:cNvSpPr/>
          <p:nvPr/>
        </p:nvSpPr>
        <p:spPr>
          <a:xfrm rot="5400000">
            <a:off x="2505931" y="287295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DD0D75C9-A435-64BF-412F-A713E585C70B}"/>
              </a:ext>
            </a:extLst>
          </p:cNvPr>
          <p:cNvSpPr txBox="1"/>
          <p:nvPr/>
        </p:nvSpPr>
        <p:spPr>
          <a:xfrm>
            <a:off x="620167" y="2991915"/>
            <a:ext cx="1973984" cy="746358"/>
          </a:xfrm>
          <a:prstGeom prst="rect">
            <a:avLst/>
          </a:prstGeom>
          <a:noFill/>
        </p:spPr>
        <p:txBody>
          <a:bodyPr wrap="square" rtlCol="0" anchor="t">
            <a:spAutoFit/>
          </a:bodyPr>
          <a:lstStyle/>
          <a:p>
            <a:pPr marL="6350">
              <a:lnSpc>
                <a:spcPts val="1700"/>
              </a:lnSpc>
              <a:tabLst>
                <a:tab pos="611188" algn="l"/>
              </a:tabLst>
            </a:pPr>
            <a:r>
              <a:rPr lang="pl-PL" sz="1600" b="1" dirty="0">
                <a:solidFill>
                  <a:srgbClr val="404040"/>
                </a:solidFill>
                <a:latin typeface="Calibri" panose="020F0502020204030204" pitchFamily="34" charset="0"/>
                <a:cs typeface="Calibri" panose="020F0502020204030204" pitchFamily="34" charset="0"/>
              </a:rPr>
              <a:t>Powszechnie stosuje się trzy główne typy pomp ciepła:</a:t>
            </a:r>
            <a:endParaRPr lang="en-US" sz="1600" b="1" dirty="0">
              <a:solidFill>
                <a:srgbClr val="404040"/>
              </a:solidFill>
              <a:highlight>
                <a:srgbClr val="FFFFFF"/>
              </a:highlight>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FBF92C46-F23A-BF23-734A-145D0D51CE1F}"/>
              </a:ext>
            </a:extLst>
          </p:cNvPr>
          <p:cNvSpPr txBox="1"/>
          <p:nvPr/>
        </p:nvSpPr>
        <p:spPr>
          <a:xfrm>
            <a:off x="3151070" y="2950923"/>
            <a:ext cx="4154065" cy="4093428"/>
          </a:xfrm>
          <a:prstGeom prst="rect">
            <a:avLst/>
          </a:prstGeom>
          <a:noFill/>
        </p:spPr>
        <p:txBody>
          <a:bodyPr wrap="square">
            <a:spAutoFit/>
          </a:bodyPr>
          <a:lstStyle/>
          <a:p>
            <a:pPr>
              <a:lnSpc>
                <a:spcPts val="13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Powietrzne</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pompy</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ciepła</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(ASHP)</a:t>
            </a:r>
            <a:endPar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endParaRPr lang="pl-PL" sz="80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Powietrzne pompy ciepła (ASHP) pobierają ciepło z powietrza atmosferycznego i są stosunkowo łatwe w instalacji, jednak przy bardzo niskich temperaturach otoczenia ich wydajność ulega obniżeniu. W związku z tym istnieje potrzeba zapewnienia dobrej efektywności ASHP w chłodnym klimacie, na przykład poprzez zastosowanie systemów hybrydowych lub źródeł ogrzewania rezerwowego.</a:t>
            </a:r>
          </a:p>
          <a:p>
            <a:pPr>
              <a:lnSpc>
                <a:spcPts val="114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Gruntowe (geotermalne) pompy ciepła (GSHP)</a:t>
            </a:r>
          </a:p>
          <a:p>
            <a:pPr>
              <a:lnSpc>
                <a:spcPts val="1140"/>
              </a:lnSpc>
            </a:pPr>
            <a:endParaRPr lang="pl-PL"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Gruntowe (geotermalne) pompy ciepła (GSHP) pozyskują ciepło</a:t>
            </a:r>
            <a:b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b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z gruntu za pomocą systemów zamkniętych lub otwartych pętli. Zapewniają stabilną pracę oraz wyższe współczynniki efektywności (COP), lecz wymagają wyższych nakładów początkowych związanych</a:t>
            </a:r>
            <a:b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b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z wykonaniem odwiertów lub instalacją wymienników gruntowych.</a:t>
            </a:r>
          </a:p>
          <a:p>
            <a:pPr>
              <a:lnSpc>
                <a:spcPts val="1140"/>
              </a:lnSpc>
            </a:pPr>
            <a:endParaRPr lang="pl-PL"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Wodne</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pompy</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ciepła</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(WSHP)</a:t>
            </a:r>
            <a:endPar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endPar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140"/>
              </a:lnSpc>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Wodne pompy ciepła (WSHP) wykorzystują zbiorniki wodne lub warstwy wodonośne jako źródła ciepła i mogą osiągać bardzo wysoką efektywność, szczególnie w przypadku integracji z systemami sezonowego magazynowania energii cieplnej w warstwach wodonośnych (ATES) (</a:t>
            </a:r>
            <a:r>
              <a:rPr lang="pl-PL" sz="1100" dirty="0" err="1">
                <a:solidFill>
                  <a:srgbClr val="404040"/>
                </a:solidFill>
                <a:latin typeface="Calibri" panose="020F0502020204030204" pitchFamily="34" charset="0"/>
                <a:ea typeface="Calibri" panose="020F0502020204030204" pitchFamily="34" charset="0"/>
                <a:cs typeface="Times New Roman" panose="02020603050405020304" pitchFamily="18" charset="0"/>
                <a:hlinkClick r:id="rId3"/>
              </a:rPr>
              <a:t>Verheyen</a:t>
            </a: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hlinkClick r:id="rId3"/>
              </a:rPr>
              <a:t> i in., </a:t>
            </a: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2025).</a:t>
            </a: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B0C9D06E-8EF0-4D01-E5DA-929F1EB0EAF8}"/>
              </a:ext>
            </a:extLst>
          </p:cNvPr>
          <p:cNvCxnSpPr>
            <a:cxnSpLocks/>
          </p:cNvCxnSpPr>
          <p:nvPr/>
        </p:nvCxnSpPr>
        <p:spPr>
          <a:xfrm>
            <a:off x="2930278" y="6851401"/>
            <a:ext cx="464209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B5E479CF-9497-A7AF-4F37-5A36A30ABE4E}"/>
              </a:ext>
            </a:extLst>
          </p:cNvPr>
          <p:cNvGrpSpPr/>
          <p:nvPr/>
        </p:nvGrpSpPr>
        <p:grpSpPr>
          <a:xfrm>
            <a:off x="2700805" y="3116697"/>
            <a:ext cx="4871570" cy="288000"/>
            <a:chOff x="644327" y="1972700"/>
            <a:chExt cx="4871570" cy="288000"/>
          </a:xfrm>
        </p:grpSpPr>
        <p:cxnSp>
          <p:nvCxnSpPr>
            <p:cNvPr id="70" name="Straight Connector 69">
              <a:extLst>
                <a:ext uri="{FF2B5EF4-FFF2-40B4-BE49-F238E27FC236}">
                  <a16:creationId xmlns:a16="http://schemas.microsoft.com/office/drawing/2014/main" id="{49D68013-E7F5-5E49-B720-B0CC47A80FBE}"/>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7134FE5-D1AA-DD7E-0113-0397EA72CED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73" name="Group 72">
            <a:extLst>
              <a:ext uri="{FF2B5EF4-FFF2-40B4-BE49-F238E27FC236}">
                <a16:creationId xmlns:a16="http://schemas.microsoft.com/office/drawing/2014/main" id="{DD039C7D-B672-237E-8522-EB4EBCF46A41}"/>
              </a:ext>
            </a:extLst>
          </p:cNvPr>
          <p:cNvGrpSpPr/>
          <p:nvPr/>
        </p:nvGrpSpPr>
        <p:grpSpPr>
          <a:xfrm>
            <a:off x="2682601" y="4515237"/>
            <a:ext cx="4871570" cy="288000"/>
            <a:chOff x="644327" y="1972700"/>
            <a:chExt cx="4871570" cy="288000"/>
          </a:xfrm>
        </p:grpSpPr>
        <p:cxnSp>
          <p:nvCxnSpPr>
            <p:cNvPr id="74" name="Straight Connector 73">
              <a:extLst>
                <a:ext uri="{FF2B5EF4-FFF2-40B4-BE49-F238E27FC236}">
                  <a16:creationId xmlns:a16="http://schemas.microsoft.com/office/drawing/2014/main" id="{170C841F-CE61-1BDC-4CBD-0C9C95A8C280}"/>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1B9985B8-7F5D-D705-73A2-E7BB0D35CD9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76" name="Group 75">
            <a:extLst>
              <a:ext uri="{FF2B5EF4-FFF2-40B4-BE49-F238E27FC236}">
                <a16:creationId xmlns:a16="http://schemas.microsoft.com/office/drawing/2014/main" id="{D8222DC1-67AE-7C76-3EED-739DBC52ABD5}"/>
              </a:ext>
            </a:extLst>
          </p:cNvPr>
          <p:cNvGrpSpPr/>
          <p:nvPr/>
        </p:nvGrpSpPr>
        <p:grpSpPr>
          <a:xfrm>
            <a:off x="2682601" y="5850608"/>
            <a:ext cx="4719521" cy="288000"/>
            <a:chOff x="644327" y="1972700"/>
            <a:chExt cx="4871570" cy="288000"/>
          </a:xfrm>
        </p:grpSpPr>
        <p:cxnSp>
          <p:nvCxnSpPr>
            <p:cNvPr id="77" name="Straight Connector 76">
              <a:extLst>
                <a:ext uri="{FF2B5EF4-FFF2-40B4-BE49-F238E27FC236}">
                  <a16:creationId xmlns:a16="http://schemas.microsoft.com/office/drawing/2014/main" id="{FB20DE02-70FE-078E-1AEA-6F0BD26318B7}"/>
                </a:ext>
              </a:extLst>
            </p:cNvPr>
            <p:cNvCxnSpPr>
              <a:cxnSpLocks/>
            </p:cNvCxnSpPr>
            <p:nvPr/>
          </p:nvCxnSpPr>
          <p:spPr>
            <a:xfrm>
              <a:off x="796374" y="2116700"/>
              <a:ext cx="471952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A8A0424-03C2-B6D6-A128-07A828F3F0A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34" name="Text Placeholder 29">
            <a:extLst>
              <a:ext uri="{FF2B5EF4-FFF2-40B4-BE49-F238E27FC236}">
                <a16:creationId xmlns:a16="http://schemas.microsoft.com/office/drawing/2014/main" id="{57746A1F-3426-4011-B7F2-292E902D7BAE}"/>
              </a:ext>
            </a:extLst>
          </p:cNvPr>
          <p:cNvSpPr txBox="1">
            <a:spLocks/>
          </p:cNvSpPr>
          <p:nvPr/>
        </p:nvSpPr>
        <p:spPr>
          <a:xfrm>
            <a:off x="764854" y="7676092"/>
            <a:ext cx="6095459" cy="25689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500"/>
              </a:lnSpc>
            </a:pPr>
            <a:r>
              <a:rPr lang="pl-PL" sz="1450" b="1" dirty="0">
                <a:solidFill>
                  <a:srgbClr val="404040"/>
                </a:solidFill>
              </a:rPr>
              <a:t>Systemy ciepłownicze i chłodnicze (DHC) ewoluowały od sieci I–II generacji, opartych na wysokotemperaturowej parze lub gorącej wodzie z paliw węglowych i charakteryzujących się dużymi stratami, poprzez systemy III generacji o niższych temperaturach i z izolowanymi fabrycznie rurociągami, integrujące kogenerację (CHP) i biomasę, aż do systemów IV generacji o temperaturach rzędu 50–60 °C, elastycznych i wyposażonych w magazyny ciepła, które integrują odnawialne źródła energii oraz pompy ciepła (modelowanie wskazuje, że około 40% zapotrzebowania na ciepło we Włoszech mogłoby być w ten sposób pokryte; (</a:t>
            </a:r>
            <a:r>
              <a:rPr lang="pl-PL" sz="1450" b="1" dirty="0" err="1">
                <a:solidFill>
                  <a:srgbClr val="404040"/>
                </a:solidFill>
                <a:hlinkClick r:id="rId4"/>
              </a:rPr>
              <a:t>Connolly</a:t>
            </a:r>
            <a:r>
              <a:rPr lang="pl-PL" sz="1450" b="1" dirty="0">
                <a:solidFill>
                  <a:srgbClr val="404040"/>
                </a:solidFill>
                <a:hlinkClick r:id="rId4"/>
              </a:rPr>
              <a:t> i in.</a:t>
            </a:r>
            <a:r>
              <a:rPr lang="pl-PL" sz="1450" b="1" dirty="0">
                <a:solidFill>
                  <a:srgbClr val="404040"/>
                </a:solidFill>
              </a:rPr>
              <a:t>,</a:t>
            </a:r>
            <a:r>
              <a:rPr lang="pl-PL" sz="1450" b="1" dirty="0">
                <a:solidFill>
                  <a:srgbClr val="404040"/>
                </a:solidFill>
                <a:hlinkClick r:id="rId4"/>
              </a:rPr>
              <a:t> </a:t>
            </a:r>
            <a:r>
              <a:rPr lang="pl-PL" sz="1450" b="1" dirty="0">
                <a:solidFill>
                  <a:srgbClr val="404040"/>
                </a:solidFill>
              </a:rPr>
              <a:t>2015). Najnowsze systemy V generacji współpracują z niskotemperaturowymi sieciami wodnymi (</a:t>
            </a:r>
            <a:r>
              <a:rPr lang="pl-PL" sz="1450" b="1" dirty="0" err="1">
                <a:solidFill>
                  <a:srgbClr val="404040"/>
                </a:solidFill>
              </a:rPr>
              <a:t>ambient</a:t>
            </a:r>
            <a:r>
              <a:rPr lang="pl-PL" sz="1450" b="1" dirty="0">
                <a:solidFill>
                  <a:srgbClr val="404040"/>
                </a:solidFill>
              </a:rPr>
              <a:t> </a:t>
            </a:r>
            <a:r>
              <a:rPr lang="pl-PL" sz="1450" b="1" dirty="0" err="1">
                <a:solidFill>
                  <a:srgbClr val="404040"/>
                </a:solidFill>
              </a:rPr>
              <a:t>loop</a:t>
            </a:r>
            <a:r>
              <a:rPr lang="pl-PL" sz="1450" b="1" dirty="0">
                <a:solidFill>
                  <a:srgbClr val="404040"/>
                </a:solidFill>
              </a:rPr>
              <a:t> </a:t>
            </a:r>
            <a:r>
              <a:rPr lang="pl-PL" sz="1450" b="1" dirty="0">
                <a:solidFill>
                  <a:schemeClr val="tx1"/>
                </a:solidFill>
              </a:rPr>
              <a:t>–</a:t>
            </a:r>
            <a:r>
              <a:rPr lang="pl-PL" sz="1450" b="1" dirty="0">
                <a:solidFill>
                  <a:srgbClr val="404040"/>
                </a:solidFill>
              </a:rPr>
              <a:t> </a:t>
            </a:r>
            <a:r>
              <a:rPr lang="pl-PL" sz="1450" b="1" dirty="0">
                <a:solidFill>
                  <a:schemeClr val="tx1"/>
                </a:solidFill>
              </a:rPr>
              <a:t>ok. 5-20 °C) i </a:t>
            </a:r>
            <a:r>
              <a:rPr lang="pl-PL" sz="1450" b="1" dirty="0">
                <a:solidFill>
                  <a:srgbClr val="404040"/>
                </a:solidFill>
              </a:rPr>
              <a:t>dostarczają ogrzewanie</a:t>
            </a:r>
            <a:br>
              <a:rPr lang="pl-PL" sz="1450" b="1" dirty="0">
                <a:solidFill>
                  <a:srgbClr val="404040"/>
                </a:solidFill>
              </a:rPr>
            </a:br>
            <a:r>
              <a:rPr lang="pl-PL" sz="1450" b="1" dirty="0">
                <a:solidFill>
                  <a:srgbClr val="404040"/>
                </a:solidFill>
              </a:rPr>
              <a:t>i chłodzenie za pośrednictwem pomp ciepła zainstalowanych w budynkach oraz wykorzystują odzyskane ciepło odpadowe.</a:t>
            </a:r>
            <a:endParaRPr lang="en-IE" sz="1450" b="1" dirty="0">
              <a:solidFill>
                <a:srgbClr val="404040"/>
              </a:solidFill>
            </a:endParaRPr>
          </a:p>
        </p:txBody>
      </p:sp>
      <p:cxnSp>
        <p:nvCxnSpPr>
          <p:cNvPr id="35" name="Straight Connector 34">
            <a:extLst>
              <a:ext uri="{FF2B5EF4-FFF2-40B4-BE49-F238E27FC236}">
                <a16:creationId xmlns:a16="http://schemas.microsoft.com/office/drawing/2014/main" id="{5349CAD0-37BB-4846-9455-77F72010C3E9}"/>
              </a:ext>
            </a:extLst>
          </p:cNvPr>
          <p:cNvCxnSpPr>
            <a:cxnSpLocks/>
          </p:cNvCxnSpPr>
          <p:nvPr/>
        </p:nvCxnSpPr>
        <p:spPr>
          <a:xfrm>
            <a:off x="7619" y="716122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8" name="Graphic 15">
            <a:extLst>
              <a:ext uri="{FF2B5EF4-FFF2-40B4-BE49-F238E27FC236}">
                <a16:creationId xmlns:a16="http://schemas.microsoft.com/office/drawing/2014/main" id="{DB05D4B1-D4B7-4A47-87F6-38B65CDB14AA}"/>
              </a:ext>
            </a:extLst>
          </p:cNvPr>
          <p:cNvGrpSpPr/>
          <p:nvPr/>
        </p:nvGrpSpPr>
        <p:grpSpPr>
          <a:xfrm rot="16200000">
            <a:off x="711498" y="6804943"/>
            <a:ext cx="806221" cy="712571"/>
            <a:chOff x="547405" y="6570859"/>
            <a:chExt cx="1035254" cy="914997"/>
          </a:xfrm>
        </p:grpSpPr>
        <p:sp>
          <p:nvSpPr>
            <p:cNvPr id="42" name="Freeform 11">
              <a:extLst>
                <a:ext uri="{FF2B5EF4-FFF2-40B4-BE49-F238E27FC236}">
                  <a16:creationId xmlns:a16="http://schemas.microsoft.com/office/drawing/2014/main" id="{C5DF5481-1912-42D7-A29F-5D620994DFAE}"/>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43" name="Freeform 12">
              <a:extLst>
                <a:ext uri="{FF2B5EF4-FFF2-40B4-BE49-F238E27FC236}">
                  <a16:creationId xmlns:a16="http://schemas.microsoft.com/office/drawing/2014/main" id="{8E8D303A-5502-4D9D-9D75-B9336269F39C}"/>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44" name="TextBox 43">
            <a:extLst>
              <a:ext uri="{FF2B5EF4-FFF2-40B4-BE49-F238E27FC236}">
                <a16:creationId xmlns:a16="http://schemas.microsoft.com/office/drawing/2014/main" id="{2A57CC32-06B6-447B-9EFB-8BA38BC84735}"/>
              </a:ext>
            </a:extLst>
          </p:cNvPr>
          <p:cNvSpPr txBox="1"/>
          <p:nvPr/>
        </p:nvSpPr>
        <p:spPr>
          <a:xfrm>
            <a:off x="1502068" y="7019304"/>
            <a:ext cx="4555537" cy="900631"/>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Sieci</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ciepłownicze</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i</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chłodnicze</a:t>
            </a: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45" name="Graphic 3">
            <a:extLst>
              <a:ext uri="{FF2B5EF4-FFF2-40B4-BE49-F238E27FC236}">
                <a16:creationId xmlns:a16="http://schemas.microsoft.com/office/drawing/2014/main" id="{D9836FCA-F20A-407D-9B9E-D176E4774BF0}"/>
              </a:ext>
            </a:extLst>
          </p:cNvPr>
          <p:cNvGrpSpPr>
            <a:grpSpLocks noChangeAspect="1"/>
          </p:cNvGrpSpPr>
          <p:nvPr/>
        </p:nvGrpSpPr>
        <p:grpSpPr>
          <a:xfrm>
            <a:off x="886927" y="6978339"/>
            <a:ext cx="358165" cy="365422"/>
            <a:chOff x="3889023" y="5941914"/>
            <a:chExt cx="422020" cy="430570"/>
          </a:xfrm>
          <a:noFill/>
        </p:grpSpPr>
        <p:sp>
          <p:nvSpPr>
            <p:cNvPr id="46" name="Freeform 15">
              <a:extLst>
                <a:ext uri="{FF2B5EF4-FFF2-40B4-BE49-F238E27FC236}">
                  <a16:creationId xmlns:a16="http://schemas.microsoft.com/office/drawing/2014/main" id="{DCAA5524-23DF-4A62-B9B2-A0D24E67FB58}"/>
                </a:ext>
              </a:extLst>
            </p:cNvPr>
            <p:cNvSpPr/>
            <p:nvPr/>
          </p:nvSpPr>
          <p:spPr>
            <a:xfrm>
              <a:off x="4003828" y="6056733"/>
              <a:ext cx="100454" cy="200932"/>
            </a:xfrm>
            <a:custGeom>
              <a:avLst/>
              <a:gdLst>
                <a:gd name="connsiteX0" fmla="*/ 100454 w 100454"/>
                <a:gd name="connsiteY0" fmla="*/ 200933 h 200932"/>
                <a:gd name="connsiteX1" fmla="*/ 0 w 100454"/>
                <a:gd name="connsiteY1" fmla="*/ 100466 h 200932"/>
                <a:gd name="connsiteX2" fmla="*/ 100454 w 100454"/>
                <a:gd name="connsiteY2" fmla="*/ 0 h 200932"/>
              </a:gdLst>
              <a:ahLst/>
              <a:cxnLst>
                <a:cxn ang="0">
                  <a:pos x="connsiteX0" y="connsiteY0"/>
                </a:cxn>
                <a:cxn ang="0">
                  <a:pos x="connsiteX1" y="connsiteY1"/>
                </a:cxn>
                <a:cxn ang="0">
                  <a:pos x="connsiteX2" y="connsiteY2"/>
                </a:cxn>
              </a:cxnLst>
              <a:rect l="l" t="t" r="r" b="b"/>
              <a:pathLst>
                <a:path w="100454" h="200932">
                  <a:moveTo>
                    <a:pt x="100454" y="200933"/>
                  </a:moveTo>
                  <a:cubicBezTo>
                    <a:pt x="44981" y="200933"/>
                    <a:pt x="0" y="155946"/>
                    <a:pt x="0" y="100466"/>
                  </a:cubicBezTo>
                  <a:cubicBezTo>
                    <a:pt x="0" y="44987"/>
                    <a:pt x="44981" y="0"/>
                    <a:pt x="100454" y="0"/>
                  </a:cubicBezTo>
                </a:path>
              </a:pathLst>
            </a:custGeom>
            <a:grpFill/>
            <a:ln w="12700" cap="rnd">
              <a:solidFill>
                <a:srgbClr val="404040"/>
              </a:solidFill>
              <a:prstDash val="solid"/>
              <a:round/>
            </a:ln>
          </p:spPr>
          <p:txBody>
            <a:bodyPr rtlCol="0" anchor="ctr"/>
            <a:lstStyle/>
            <a:p>
              <a:endParaRPr lang="en-US" dirty="0"/>
            </a:p>
          </p:txBody>
        </p:sp>
        <p:sp>
          <p:nvSpPr>
            <p:cNvPr id="47" name="Freeform 16">
              <a:extLst>
                <a:ext uri="{FF2B5EF4-FFF2-40B4-BE49-F238E27FC236}">
                  <a16:creationId xmlns:a16="http://schemas.microsoft.com/office/drawing/2014/main" id="{5D02305E-83D7-48F4-8ABD-1EE41EC9FF5C}"/>
                </a:ext>
              </a:extLst>
            </p:cNvPr>
            <p:cNvSpPr/>
            <p:nvPr/>
          </p:nvSpPr>
          <p:spPr>
            <a:xfrm>
              <a:off x="3889023" y="6157199"/>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2700" cap="rnd">
              <a:solidFill>
                <a:srgbClr val="404040"/>
              </a:solidFill>
              <a:prstDash val="solid"/>
              <a:round/>
            </a:ln>
          </p:spPr>
          <p:txBody>
            <a:bodyPr rtlCol="0" anchor="ctr"/>
            <a:lstStyle/>
            <a:p>
              <a:endParaRPr lang="en-US" dirty="0"/>
            </a:p>
          </p:txBody>
        </p:sp>
        <p:sp>
          <p:nvSpPr>
            <p:cNvPr id="49" name="Freeform 17">
              <a:extLst>
                <a:ext uri="{FF2B5EF4-FFF2-40B4-BE49-F238E27FC236}">
                  <a16:creationId xmlns:a16="http://schemas.microsoft.com/office/drawing/2014/main" id="{037220CC-D7AC-4894-8D83-CC7AEF8F357A}"/>
                </a:ext>
              </a:extLst>
            </p:cNvPr>
            <p:cNvSpPr/>
            <p:nvPr/>
          </p:nvSpPr>
          <p:spPr>
            <a:xfrm>
              <a:off x="3952070" y="6268829"/>
              <a:ext cx="40596" cy="40601"/>
            </a:xfrm>
            <a:custGeom>
              <a:avLst/>
              <a:gdLst>
                <a:gd name="connsiteX0" fmla="*/ 0 w 40596"/>
                <a:gd name="connsiteY0" fmla="*/ 40601 h 40601"/>
                <a:gd name="connsiteX1" fmla="*/ 40596 w 40596"/>
                <a:gd name="connsiteY1" fmla="*/ 0 h 40601"/>
              </a:gdLst>
              <a:ahLst/>
              <a:cxnLst>
                <a:cxn ang="0">
                  <a:pos x="connsiteX0" y="connsiteY0"/>
                </a:cxn>
                <a:cxn ang="0">
                  <a:pos x="connsiteX1" y="connsiteY1"/>
                </a:cxn>
              </a:cxnLst>
              <a:rect l="l" t="t" r="r" b="b"/>
              <a:pathLst>
                <a:path w="40596" h="40601">
                  <a:moveTo>
                    <a:pt x="0" y="40601"/>
                  </a:moveTo>
                  <a:lnTo>
                    <a:pt x="40596" y="0"/>
                  </a:lnTo>
                </a:path>
              </a:pathLst>
            </a:custGeom>
            <a:grpFill/>
            <a:ln w="12700" cap="rnd">
              <a:solidFill>
                <a:srgbClr val="404040"/>
              </a:solidFill>
              <a:prstDash val="solid"/>
              <a:round/>
            </a:ln>
          </p:spPr>
          <p:txBody>
            <a:bodyPr rtlCol="0" anchor="ctr"/>
            <a:lstStyle/>
            <a:p>
              <a:endParaRPr lang="en-US" dirty="0"/>
            </a:p>
          </p:txBody>
        </p:sp>
        <p:sp>
          <p:nvSpPr>
            <p:cNvPr id="50" name="Freeform 18">
              <a:extLst>
                <a:ext uri="{FF2B5EF4-FFF2-40B4-BE49-F238E27FC236}">
                  <a16:creationId xmlns:a16="http://schemas.microsoft.com/office/drawing/2014/main" id="{E897D3D4-6DFC-4CAF-A2E5-123C0E223BFA}"/>
                </a:ext>
              </a:extLst>
            </p:cNvPr>
            <p:cNvSpPr/>
            <p:nvPr/>
          </p:nvSpPr>
          <p:spPr>
            <a:xfrm>
              <a:off x="3952070" y="6004969"/>
              <a:ext cx="40596" cy="40601"/>
            </a:xfrm>
            <a:custGeom>
              <a:avLst/>
              <a:gdLst>
                <a:gd name="connsiteX0" fmla="*/ 0 w 40596"/>
                <a:gd name="connsiteY0" fmla="*/ 0 h 40601"/>
                <a:gd name="connsiteX1" fmla="*/ 40596 w 40596"/>
                <a:gd name="connsiteY1" fmla="*/ 40601 h 40601"/>
              </a:gdLst>
              <a:ahLst/>
              <a:cxnLst>
                <a:cxn ang="0">
                  <a:pos x="connsiteX0" y="connsiteY0"/>
                </a:cxn>
                <a:cxn ang="0">
                  <a:pos x="connsiteX1" y="connsiteY1"/>
                </a:cxn>
              </a:cxnLst>
              <a:rect l="l" t="t" r="r" b="b"/>
              <a:pathLst>
                <a:path w="40596" h="40601">
                  <a:moveTo>
                    <a:pt x="0" y="0"/>
                  </a:moveTo>
                  <a:lnTo>
                    <a:pt x="40596" y="40601"/>
                  </a:lnTo>
                </a:path>
              </a:pathLst>
            </a:custGeom>
            <a:grpFill/>
            <a:ln w="12700" cap="rnd">
              <a:solidFill>
                <a:srgbClr val="404040"/>
              </a:solidFill>
              <a:prstDash val="solid"/>
              <a:round/>
            </a:ln>
          </p:spPr>
          <p:txBody>
            <a:bodyPr rtlCol="0" anchor="ctr"/>
            <a:lstStyle/>
            <a:p>
              <a:endParaRPr lang="en-US" dirty="0"/>
            </a:p>
          </p:txBody>
        </p:sp>
        <p:sp>
          <p:nvSpPr>
            <p:cNvPr id="51" name="Freeform 19">
              <a:extLst>
                <a:ext uri="{FF2B5EF4-FFF2-40B4-BE49-F238E27FC236}">
                  <a16:creationId xmlns:a16="http://schemas.microsoft.com/office/drawing/2014/main" id="{7490D738-31C4-4915-975B-103E30159F9A}"/>
                </a:ext>
              </a:extLst>
            </p:cNvPr>
            <p:cNvSpPr/>
            <p:nvPr/>
          </p:nvSpPr>
          <p:spPr>
            <a:xfrm>
              <a:off x="4104283" y="5941914"/>
              <a:ext cx="1594" cy="430570"/>
            </a:xfrm>
            <a:custGeom>
              <a:avLst/>
              <a:gdLst>
                <a:gd name="connsiteX0" fmla="*/ 0 w 1594"/>
                <a:gd name="connsiteY0" fmla="*/ 430570 h 430570"/>
                <a:gd name="connsiteX1" fmla="*/ 0 w 1594"/>
                <a:gd name="connsiteY1" fmla="*/ 0 h 430570"/>
              </a:gdLst>
              <a:ahLst/>
              <a:cxnLst>
                <a:cxn ang="0">
                  <a:pos x="connsiteX0" y="connsiteY0"/>
                </a:cxn>
                <a:cxn ang="0">
                  <a:pos x="connsiteX1" y="connsiteY1"/>
                </a:cxn>
              </a:cxnLst>
              <a:rect l="l" t="t" r="r" b="b"/>
              <a:pathLst>
                <a:path w="1594" h="430570">
                  <a:moveTo>
                    <a:pt x="0" y="430570"/>
                  </a:moveTo>
                  <a:lnTo>
                    <a:pt x="0" y="0"/>
                  </a:lnTo>
                </a:path>
              </a:pathLst>
            </a:custGeom>
            <a:grpFill/>
            <a:ln w="12700" cap="rnd">
              <a:solidFill>
                <a:srgbClr val="404040"/>
              </a:solidFill>
              <a:prstDash val="solid"/>
              <a:round/>
            </a:ln>
          </p:spPr>
          <p:txBody>
            <a:bodyPr rtlCol="0" anchor="ctr"/>
            <a:lstStyle/>
            <a:p>
              <a:endParaRPr lang="en-US" dirty="0"/>
            </a:p>
          </p:txBody>
        </p:sp>
        <p:sp>
          <p:nvSpPr>
            <p:cNvPr id="53" name="Freeform 23">
              <a:extLst>
                <a:ext uri="{FF2B5EF4-FFF2-40B4-BE49-F238E27FC236}">
                  <a16:creationId xmlns:a16="http://schemas.microsoft.com/office/drawing/2014/main" id="{E9B805BC-A561-4CF6-AE41-F4F307CE952F}"/>
                </a:ext>
              </a:extLst>
            </p:cNvPr>
            <p:cNvSpPr/>
            <p:nvPr/>
          </p:nvSpPr>
          <p:spPr>
            <a:xfrm>
              <a:off x="4104283" y="5959854"/>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lnTo>
                    <a:pt x="0" y="71762"/>
                  </a:lnTo>
                </a:path>
              </a:pathLst>
            </a:custGeom>
            <a:grpFill/>
            <a:ln w="12700" cap="rnd">
              <a:solidFill>
                <a:srgbClr val="404040"/>
              </a:solidFill>
              <a:prstDash val="solid"/>
              <a:round/>
            </a:ln>
          </p:spPr>
          <p:txBody>
            <a:bodyPr rtlCol="0" anchor="ctr"/>
            <a:lstStyle/>
            <a:p>
              <a:endParaRPr lang="en-US" dirty="0"/>
            </a:p>
          </p:txBody>
        </p:sp>
        <p:sp>
          <p:nvSpPr>
            <p:cNvPr id="54" name="Freeform 24">
              <a:extLst>
                <a:ext uri="{FF2B5EF4-FFF2-40B4-BE49-F238E27FC236}">
                  <a16:creationId xmlns:a16="http://schemas.microsoft.com/office/drawing/2014/main" id="{0C825E6E-7C31-4CBF-BCAF-9FC7D22B30D3}"/>
                </a:ext>
              </a:extLst>
            </p:cNvPr>
            <p:cNvSpPr/>
            <p:nvPr/>
          </p:nvSpPr>
          <p:spPr>
            <a:xfrm>
              <a:off x="4104283" y="6282782"/>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2700" cap="rnd">
              <a:solidFill>
                <a:srgbClr val="404040"/>
              </a:solidFill>
              <a:prstDash val="solid"/>
              <a:round/>
            </a:ln>
          </p:spPr>
          <p:txBody>
            <a:bodyPr rtlCol="0" anchor="ctr"/>
            <a:lstStyle/>
            <a:p>
              <a:endParaRPr lang="en-US" dirty="0"/>
            </a:p>
          </p:txBody>
        </p:sp>
        <p:sp>
          <p:nvSpPr>
            <p:cNvPr id="55" name="Freeform 25">
              <a:extLst>
                <a:ext uri="{FF2B5EF4-FFF2-40B4-BE49-F238E27FC236}">
                  <a16:creationId xmlns:a16="http://schemas.microsoft.com/office/drawing/2014/main" id="{DADE840F-07CA-42DC-8A51-9C9B2750CD34}"/>
                </a:ext>
              </a:extLst>
            </p:cNvPr>
            <p:cNvSpPr/>
            <p:nvPr/>
          </p:nvSpPr>
          <p:spPr>
            <a:xfrm>
              <a:off x="4104283" y="6157199"/>
              <a:ext cx="186414" cy="107642"/>
            </a:xfrm>
            <a:custGeom>
              <a:avLst/>
              <a:gdLst>
                <a:gd name="connsiteX0" fmla="*/ 186415 w 186414"/>
                <a:gd name="connsiteY0" fmla="*/ 107643 h 107642"/>
                <a:gd name="connsiteX1" fmla="*/ 0 w 186414"/>
                <a:gd name="connsiteY1" fmla="*/ 0 h 107642"/>
              </a:gdLst>
              <a:ahLst/>
              <a:cxnLst>
                <a:cxn ang="0">
                  <a:pos x="connsiteX0" y="connsiteY0"/>
                </a:cxn>
                <a:cxn ang="0">
                  <a:pos x="connsiteX1" y="connsiteY1"/>
                </a:cxn>
              </a:cxnLst>
              <a:rect l="l" t="t" r="r" b="b"/>
              <a:pathLst>
                <a:path w="186414" h="107642">
                  <a:moveTo>
                    <a:pt x="186415" y="107643"/>
                  </a:moveTo>
                  <a:lnTo>
                    <a:pt x="0" y="0"/>
                  </a:lnTo>
                </a:path>
              </a:pathLst>
            </a:custGeom>
            <a:grpFill/>
            <a:ln w="12700" cap="rnd">
              <a:solidFill>
                <a:srgbClr val="404040"/>
              </a:solidFill>
              <a:prstDash val="solid"/>
              <a:round/>
            </a:ln>
          </p:spPr>
          <p:txBody>
            <a:bodyPr rtlCol="0" anchor="ctr"/>
            <a:lstStyle/>
            <a:p>
              <a:endParaRPr lang="en-US" dirty="0"/>
            </a:p>
          </p:txBody>
        </p:sp>
        <p:sp>
          <p:nvSpPr>
            <p:cNvPr id="56" name="Freeform 26">
              <a:extLst>
                <a:ext uri="{FF2B5EF4-FFF2-40B4-BE49-F238E27FC236}">
                  <a16:creationId xmlns:a16="http://schemas.microsoft.com/office/drawing/2014/main" id="{BF8E725D-9197-41EA-A7A1-E22279FEF37E}"/>
                </a:ext>
              </a:extLst>
            </p:cNvPr>
            <p:cNvSpPr/>
            <p:nvPr/>
          </p:nvSpPr>
          <p:spPr>
            <a:xfrm>
              <a:off x="4213028" y="6219999"/>
              <a:ext cx="26261" cy="98026"/>
            </a:xfrm>
            <a:custGeom>
              <a:avLst/>
              <a:gdLst>
                <a:gd name="connsiteX0" fmla="*/ 26262 w 26261"/>
                <a:gd name="connsiteY0" fmla="*/ 98027 h 98026"/>
                <a:gd name="connsiteX1" fmla="*/ 0 w 26261"/>
                <a:gd name="connsiteY1" fmla="*/ 0 h 98026"/>
              </a:gdLst>
              <a:ahLst/>
              <a:cxnLst>
                <a:cxn ang="0">
                  <a:pos x="connsiteX0" y="connsiteY0"/>
                </a:cxn>
                <a:cxn ang="0">
                  <a:pos x="connsiteX1" y="connsiteY1"/>
                </a:cxn>
              </a:cxnLst>
              <a:rect l="l" t="t" r="r" b="b"/>
              <a:pathLst>
                <a:path w="26261" h="98026">
                  <a:moveTo>
                    <a:pt x="26262" y="98027"/>
                  </a:moveTo>
                  <a:lnTo>
                    <a:pt x="0" y="0"/>
                  </a:lnTo>
                </a:path>
              </a:pathLst>
            </a:custGeom>
            <a:grpFill/>
            <a:ln w="12700" cap="rnd">
              <a:solidFill>
                <a:srgbClr val="404040"/>
              </a:solidFill>
              <a:prstDash val="solid"/>
              <a:round/>
            </a:ln>
          </p:spPr>
          <p:txBody>
            <a:bodyPr rtlCol="0" anchor="ctr"/>
            <a:lstStyle/>
            <a:p>
              <a:endParaRPr lang="en-US" dirty="0"/>
            </a:p>
          </p:txBody>
        </p:sp>
        <p:sp>
          <p:nvSpPr>
            <p:cNvPr id="57" name="Freeform 27">
              <a:extLst>
                <a:ext uri="{FF2B5EF4-FFF2-40B4-BE49-F238E27FC236}">
                  <a16:creationId xmlns:a16="http://schemas.microsoft.com/office/drawing/2014/main" id="{86D219E2-290F-495B-991C-590A94723997}"/>
                </a:ext>
              </a:extLst>
            </p:cNvPr>
            <p:cNvSpPr/>
            <p:nvPr/>
          </p:nvSpPr>
          <p:spPr>
            <a:xfrm>
              <a:off x="4213028" y="6193718"/>
              <a:ext cx="98014" cy="26280"/>
            </a:xfrm>
            <a:custGeom>
              <a:avLst/>
              <a:gdLst>
                <a:gd name="connsiteX0" fmla="*/ 98015 w 98014"/>
                <a:gd name="connsiteY0" fmla="*/ 0 h 26280"/>
                <a:gd name="connsiteX1" fmla="*/ 0 w 98014"/>
                <a:gd name="connsiteY1" fmla="*/ 26281 h 26280"/>
              </a:gdLst>
              <a:ahLst/>
              <a:cxnLst>
                <a:cxn ang="0">
                  <a:pos x="connsiteX0" y="connsiteY0"/>
                </a:cxn>
                <a:cxn ang="0">
                  <a:pos x="connsiteX1" y="connsiteY1"/>
                </a:cxn>
              </a:cxnLst>
              <a:rect l="l" t="t" r="r" b="b"/>
              <a:pathLst>
                <a:path w="98014" h="26280">
                  <a:moveTo>
                    <a:pt x="98015" y="0"/>
                  </a:moveTo>
                  <a:lnTo>
                    <a:pt x="0" y="26281"/>
                  </a:lnTo>
                </a:path>
              </a:pathLst>
            </a:custGeom>
            <a:grpFill/>
            <a:ln w="12700" cap="rnd">
              <a:solidFill>
                <a:srgbClr val="404040"/>
              </a:solidFill>
              <a:prstDash val="solid"/>
              <a:round/>
            </a:ln>
          </p:spPr>
          <p:txBody>
            <a:bodyPr rtlCol="0" anchor="ctr"/>
            <a:lstStyle/>
            <a:p>
              <a:endParaRPr lang="en-US" dirty="0"/>
            </a:p>
          </p:txBody>
        </p:sp>
        <p:sp>
          <p:nvSpPr>
            <p:cNvPr id="58" name="Freeform 28">
              <a:extLst>
                <a:ext uri="{FF2B5EF4-FFF2-40B4-BE49-F238E27FC236}">
                  <a16:creationId xmlns:a16="http://schemas.microsoft.com/office/drawing/2014/main" id="{150FF56E-D6CB-4E80-ABFF-650955C1449D}"/>
                </a:ext>
              </a:extLst>
            </p:cNvPr>
            <p:cNvSpPr/>
            <p:nvPr/>
          </p:nvSpPr>
          <p:spPr>
            <a:xfrm>
              <a:off x="4104283" y="6049557"/>
              <a:ext cx="186414" cy="107642"/>
            </a:xfrm>
            <a:custGeom>
              <a:avLst/>
              <a:gdLst>
                <a:gd name="connsiteX0" fmla="*/ 0 w 186414"/>
                <a:gd name="connsiteY0" fmla="*/ 107643 h 107642"/>
                <a:gd name="connsiteX1" fmla="*/ 186415 w 186414"/>
                <a:gd name="connsiteY1" fmla="*/ 0 h 107642"/>
              </a:gdLst>
              <a:ahLst/>
              <a:cxnLst>
                <a:cxn ang="0">
                  <a:pos x="connsiteX0" y="connsiteY0"/>
                </a:cxn>
                <a:cxn ang="0">
                  <a:pos x="connsiteX1" y="connsiteY1"/>
                </a:cxn>
              </a:cxnLst>
              <a:rect l="l" t="t" r="r" b="b"/>
              <a:pathLst>
                <a:path w="186414" h="107642">
                  <a:moveTo>
                    <a:pt x="0" y="107643"/>
                  </a:moveTo>
                  <a:lnTo>
                    <a:pt x="186415" y="0"/>
                  </a:lnTo>
                </a:path>
              </a:pathLst>
            </a:custGeom>
            <a:grpFill/>
            <a:ln w="12700" cap="rnd">
              <a:solidFill>
                <a:srgbClr val="404040"/>
              </a:solidFill>
              <a:prstDash val="solid"/>
              <a:round/>
            </a:ln>
          </p:spPr>
          <p:txBody>
            <a:bodyPr rtlCol="0" anchor="ctr"/>
            <a:lstStyle/>
            <a:p>
              <a:endParaRPr lang="en-US" dirty="0"/>
            </a:p>
          </p:txBody>
        </p:sp>
        <p:sp>
          <p:nvSpPr>
            <p:cNvPr id="59" name="Freeform 29">
              <a:extLst>
                <a:ext uri="{FF2B5EF4-FFF2-40B4-BE49-F238E27FC236}">
                  <a16:creationId xmlns:a16="http://schemas.microsoft.com/office/drawing/2014/main" id="{0777BD90-340B-4871-9D20-9288A7914C81}"/>
                </a:ext>
              </a:extLst>
            </p:cNvPr>
            <p:cNvSpPr/>
            <p:nvPr/>
          </p:nvSpPr>
          <p:spPr>
            <a:xfrm>
              <a:off x="4213028" y="5996373"/>
              <a:ext cx="26261" cy="98042"/>
            </a:xfrm>
            <a:custGeom>
              <a:avLst/>
              <a:gdLst>
                <a:gd name="connsiteX0" fmla="*/ 26262 w 26261"/>
                <a:gd name="connsiteY0" fmla="*/ 0 h 98042"/>
                <a:gd name="connsiteX1" fmla="*/ 0 w 26261"/>
                <a:gd name="connsiteY1" fmla="*/ 98042 h 98042"/>
              </a:gdLst>
              <a:ahLst/>
              <a:cxnLst>
                <a:cxn ang="0">
                  <a:pos x="connsiteX0" y="connsiteY0"/>
                </a:cxn>
                <a:cxn ang="0">
                  <a:pos x="connsiteX1" y="connsiteY1"/>
                </a:cxn>
              </a:cxnLst>
              <a:rect l="l" t="t" r="r" b="b"/>
              <a:pathLst>
                <a:path w="26261" h="98042">
                  <a:moveTo>
                    <a:pt x="26262" y="0"/>
                  </a:moveTo>
                  <a:lnTo>
                    <a:pt x="0" y="98042"/>
                  </a:lnTo>
                </a:path>
              </a:pathLst>
            </a:custGeom>
            <a:grpFill/>
            <a:ln w="12700" cap="rnd">
              <a:solidFill>
                <a:srgbClr val="404040"/>
              </a:solidFill>
              <a:prstDash val="solid"/>
              <a:round/>
            </a:ln>
          </p:spPr>
          <p:txBody>
            <a:bodyPr rtlCol="0" anchor="ctr"/>
            <a:lstStyle/>
            <a:p>
              <a:endParaRPr lang="en-US" dirty="0"/>
            </a:p>
          </p:txBody>
        </p:sp>
        <p:sp>
          <p:nvSpPr>
            <p:cNvPr id="68" name="Freeform 33">
              <a:extLst>
                <a:ext uri="{FF2B5EF4-FFF2-40B4-BE49-F238E27FC236}">
                  <a16:creationId xmlns:a16="http://schemas.microsoft.com/office/drawing/2014/main" id="{44813D22-D9A9-4B39-BC9E-BE536BA995D9}"/>
                </a:ext>
              </a:extLst>
            </p:cNvPr>
            <p:cNvSpPr/>
            <p:nvPr/>
          </p:nvSpPr>
          <p:spPr>
            <a:xfrm>
              <a:off x="4213028" y="6094416"/>
              <a:ext cx="98014" cy="26264"/>
            </a:xfrm>
            <a:custGeom>
              <a:avLst/>
              <a:gdLst>
                <a:gd name="connsiteX0" fmla="*/ 98015 w 98014"/>
                <a:gd name="connsiteY0" fmla="*/ 26265 h 26264"/>
                <a:gd name="connsiteX1" fmla="*/ 0 w 98014"/>
                <a:gd name="connsiteY1" fmla="*/ 0 h 26264"/>
              </a:gdLst>
              <a:ahLst/>
              <a:cxnLst>
                <a:cxn ang="0">
                  <a:pos x="connsiteX0" y="connsiteY0"/>
                </a:cxn>
                <a:cxn ang="0">
                  <a:pos x="connsiteX1" y="connsiteY1"/>
                </a:cxn>
              </a:cxnLst>
              <a:rect l="l" t="t" r="r" b="b"/>
              <a:pathLst>
                <a:path w="98014" h="26264">
                  <a:moveTo>
                    <a:pt x="98015" y="26265"/>
                  </a:moveTo>
                  <a:lnTo>
                    <a:pt x="0" y="0"/>
                  </a:lnTo>
                </a:path>
              </a:pathLst>
            </a:custGeom>
            <a:grpFill/>
            <a:ln w="12700" cap="rnd">
              <a:solidFill>
                <a:srgbClr val="404040"/>
              </a:solidFill>
              <a:prstDash val="solid"/>
              <a:round/>
            </a:ln>
          </p:spPr>
          <p:txBody>
            <a:bodyPr rtlCol="0" anchor="ctr"/>
            <a:lstStyle/>
            <a:p>
              <a:endParaRPr lang="en-US" dirty="0"/>
            </a:p>
          </p:txBody>
        </p:sp>
      </p:grpSp>
    </p:spTree>
    <p:extLst>
      <p:ext uri="{BB962C8B-B14F-4D97-AF65-F5344CB8AC3E}">
        <p14:creationId xmlns:p14="http://schemas.microsoft.com/office/powerpoint/2010/main" val="3001678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BEDC-5A27-9921-ED5A-A47C26A876FB}"/>
            </a:ext>
          </a:extLst>
        </p:cNvPr>
        <p:cNvGrpSpPr/>
        <p:nvPr/>
      </p:nvGrpSpPr>
      <p:grpSpPr>
        <a:xfrm>
          <a:off x="0" y="0"/>
          <a:ext cx="0" cy="0"/>
          <a:chOff x="0" y="0"/>
          <a:chExt cx="0" cy="0"/>
        </a:xfrm>
      </p:grpSpPr>
      <p:sp>
        <p:nvSpPr>
          <p:cNvPr id="38" name="Text Placeholder 29">
            <a:extLst>
              <a:ext uri="{FF2B5EF4-FFF2-40B4-BE49-F238E27FC236}">
                <a16:creationId xmlns:a16="http://schemas.microsoft.com/office/drawing/2014/main" id="{29B3364B-20AF-2ACB-2CD3-1E1FC8009F34}"/>
              </a:ext>
            </a:extLst>
          </p:cNvPr>
          <p:cNvSpPr txBox="1">
            <a:spLocks/>
          </p:cNvSpPr>
          <p:nvPr/>
        </p:nvSpPr>
        <p:spPr>
          <a:xfrm>
            <a:off x="634385" y="1245524"/>
            <a:ext cx="6062183"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720"/>
              </a:lnSpc>
            </a:pPr>
            <a:r>
              <a:rPr lang="pl-PL" sz="1600" b="1" dirty="0">
                <a:solidFill>
                  <a:srgbClr val="404040"/>
                </a:solidFill>
              </a:rPr>
              <a:t>Technologie solarno-termiczne przekształcają promieniowanie słoneczne w ciepło wykorzystywane na potrzeby budynków lub systemów ciepłowniczych. Ich efektywność znacząco wzrasta</a:t>
            </a:r>
            <a:br>
              <a:rPr lang="pl-PL" sz="1600" b="1" dirty="0">
                <a:solidFill>
                  <a:srgbClr val="404040"/>
                </a:solidFill>
              </a:rPr>
            </a:br>
            <a:r>
              <a:rPr lang="pl-PL" sz="1600" b="1" dirty="0">
                <a:solidFill>
                  <a:srgbClr val="404040"/>
                </a:solidFill>
              </a:rPr>
              <a:t>w połączeniu z systemami magazynowania energii cieplnej (TES), takimi jak magazyny w warstwach wodonośnych (ATES), zbiorniki ziemne typu pit (PTES) lub magazyny otworowe (BTES).</a:t>
            </a:r>
            <a:endParaRPr lang="en-IE" sz="1600" b="1" dirty="0">
              <a:solidFill>
                <a:srgbClr val="404040"/>
              </a:solidFill>
            </a:endParaRPr>
          </a:p>
        </p:txBody>
      </p:sp>
      <p:cxnSp>
        <p:nvCxnSpPr>
          <p:cNvPr id="42" name="Straight Connector 41">
            <a:extLst>
              <a:ext uri="{FF2B5EF4-FFF2-40B4-BE49-F238E27FC236}">
                <a16:creationId xmlns:a16="http://schemas.microsoft.com/office/drawing/2014/main" id="{204E4670-7B6F-A179-F518-7EFC444B9443}"/>
              </a:ext>
            </a:extLst>
          </p:cNvPr>
          <p:cNvCxnSpPr>
            <a:cxnSpLocks/>
          </p:cNvCxnSpPr>
          <p:nvPr/>
        </p:nvCxnSpPr>
        <p:spPr>
          <a:xfrm>
            <a:off x="-23554" y="715775"/>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3" name="Graphic 15">
            <a:extLst>
              <a:ext uri="{FF2B5EF4-FFF2-40B4-BE49-F238E27FC236}">
                <a16:creationId xmlns:a16="http://schemas.microsoft.com/office/drawing/2014/main" id="{37D34BE5-B4A0-29F0-942C-768A010EED98}"/>
              </a:ext>
            </a:extLst>
          </p:cNvPr>
          <p:cNvGrpSpPr/>
          <p:nvPr/>
        </p:nvGrpSpPr>
        <p:grpSpPr>
          <a:xfrm rot="16200000">
            <a:off x="680325" y="359489"/>
            <a:ext cx="806221" cy="712571"/>
            <a:chOff x="547405" y="6570859"/>
            <a:chExt cx="1035254" cy="914997"/>
          </a:xfrm>
        </p:grpSpPr>
        <p:sp>
          <p:nvSpPr>
            <p:cNvPr id="44" name="Freeform 43">
              <a:extLst>
                <a:ext uri="{FF2B5EF4-FFF2-40B4-BE49-F238E27FC236}">
                  <a16:creationId xmlns:a16="http://schemas.microsoft.com/office/drawing/2014/main" id="{5348514D-C01B-A42B-D15D-CAC934776722}"/>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45" name="Freeform 44">
              <a:extLst>
                <a:ext uri="{FF2B5EF4-FFF2-40B4-BE49-F238E27FC236}">
                  <a16:creationId xmlns:a16="http://schemas.microsoft.com/office/drawing/2014/main" id="{5742A377-BB49-E01A-E9D1-1AE19408E5BD}"/>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46" name="TextBox 45">
            <a:extLst>
              <a:ext uri="{FF2B5EF4-FFF2-40B4-BE49-F238E27FC236}">
                <a16:creationId xmlns:a16="http://schemas.microsoft.com/office/drawing/2014/main" id="{40EEAC19-B1E9-0CFB-4CB2-59ED604E3E4A}"/>
              </a:ext>
            </a:extLst>
          </p:cNvPr>
          <p:cNvSpPr txBox="1"/>
          <p:nvPr/>
        </p:nvSpPr>
        <p:spPr>
          <a:xfrm>
            <a:off x="1470895" y="573850"/>
            <a:ext cx="5134259"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2D62AE"/>
                </a:solidFill>
                <a:latin typeface="Calibri" panose="020F0502020204030204" pitchFamily="34" charset="0"/>
                <a:cs typeface="Calibri" panose="020F0502020204030204" pitchFamily="34" charset="0"/>
              </a:rPr>
              <a:t>Energia słoneczna i sezonowe magazynowanie energii cieplnej</a:t>
            </a:r>
          </a:p>
        </p:txBody>
      </p:sp>
      <p:sp>
        <p:nvSpPr>
          <p:cNvPr id="78" name="Freeform 77">
            <a:extLst>
              <a:ext uri="{FF2B5EF4-FFF2-40B4-BE49-F238E27FC236}">
                <a16:creationId xmlns:a16="http://schemas.microsoft.com/office/drawing/2014/main" id="{1FF2D69B-177C-7085-3B73-EBE140EFE15F}"/>
              </a:ext>
            </a:extLst>
          </p:cNvPr>
          <p:cNvSpPr>
            <a:spLocks noChangeAspect="1"/>
          </p:cNvSpPr>
          <p:nvPr/>
        </p:nvSpPr>
        <p:spPr>
          <a:xfrm>
            <a:off x="866674" y="500775"/>
            <a:ext cx="381161" cy="361912"/>
          </a:xfrm>
          <a:custGeom>
            <a:avLst/>
            <a:gdLst>
              <a:gd name="connsiteX0" fmla="*/ 8947 w 407293"/>
              <a:gd name="connsiteY0" fmla="*/ 358044 h 386725"/>
              <a:gd name="connsiteX1" fmla="*/ 25712 w 407293"/>
              <a:gd name="connsiteY1" fmla="*/ 358044 h 386725"/>
              <a:gd name="connsiteX2" fmla="*/ 23346 w 407293"/>
              <a:gd name="connsiteY2" fmla="*/ 351996 h 386725"/>
              <a:gd name="connsiteX3" fmla="*/ 23346 w 407293"/>
              <a:gd name="connsiteY3" fmla="*/ 341181 h 386725"/>
              <a:gd name="connsiteX4" fmla="*/ 32293 w 407293"/>
              <a:gd name="connsiteY4" fmla="*/ 332234 h 386725"/>
              <a:gd name="connsiteX5" fmla="*/ 36802 w 407293"/>
              <a:gd name="connsiteY5" fmla="*/ 332234 h 386725"/>
              <a:gd name="connsiteX6" fmla="*/ 36802 w 407293"/>
              <a:gd name="connsiteY6" fmla="*/ 283505 h 386725"/>
              <a:gd name="connsiteX7" fmla="*/ 7782 w 407293"/>
              <a:gd name="connsiteY7" fmla="*/ 283505 h 386725"/>
              <a:gd name="connsiteX8" fmla="*/ 4376 w 407293"/>
              <a:gd name="connsiteY8" fmla="*/ 278969 h 386725"/>
              <a:gd name="connsiteX9" fmla="*/ 47413 w 407293"/>
              <a:gd name="connsiteY9" fmla="*/ 95136 h 386725"/>
              <a:gd name="connsiteX10" fmla="*/ 50863 w 407293"/>
              <a:gd name="connsiteY10" fmla="*/ 92388 h 386725"/>
              <a:gd name="connsiteX11" fmla="*/ 50863 w 407293"/>
              <a:gd name="connsiteY11" fmla="*/ 92388 h 386725"/>
              <a:gd name="connsiteX12" fmla="*/ 228098 w 407293"/>
              <a:gd name="connsiteY12" fmla="*/ 92388 h 386725"/>
              <a:gd name="connsiteX13" fmla="*/ 242265 w 407293"/>
              <a:gd name="connsiteY13" fmla="*/ 88306 h 386725"/>
              <a:gd name="connsiteX14" fmla="*/ 252324 w 407293"/>
              <a:gd name="connsiteY14" fmla="*/ 57925 h 386725"/>
              <a:gd name="connsiteX15" fmla="*/ 238281 w 407293"/>
              <a:gd name="connsiteY15" fmla="*/ 39354 h 386725"/>
              <a:gd name="connsiteX16" fmla="*/ 242541 w 407293"/>
              <a:gd name="connsiteY16" fmla="*/ 33983 h 386725"/>
              <a:gd name="connsiteX17" fmla="*/ 263815 w 407293"/>
              <a:gd name="connsiteY17" fmla="*/ 43383 h 386725"/>
              <a:gd name="connsiteX18" fmla="*/ 291065 w 407293"/>
              <a:gd name="connsiteY18" fmla="*/ 26619 h 386725"/>
              <a:gd name="connsiteX19" fmla="*/ 292204 w 407293"/>
              <a:gd name="connsiteY19" fmla="*/ 3370 h 386725"/>
              <a:gd name="connsiteX20" fmla="*/ 299034 w 407293"/>
              <a:gd name="connsiteY20" fmla="*/ 2161 h 386725"/>
              <a:gd name="connsiteX21" fmla="*/ 309191 w 407293"/>
              <a:gd name="connsiteY21" fmla="*/ 22883 h 386725"/>
              <a:gd name="connsiteX22" fmla="*/ 340826 w 407293"/>
              <a:gd name="connsiteY22" fmla="*/ 27526 h 386725"/>
              <a:gd name="connsiteX23" fmla="*/ 356657 w 407293"/>
              <a:gd name="connsiteY23" fmla="*/ 10459 h 386725"/>
              <a:gd name="connsiteX24" fmla="*/ 362678 w 407293"/>
              <a:gd name="connsiteY24" fmla="*/ 13812 h 386725"/>
              <a:gd name="connsiteX25" fmla="*/ 357110 w 407293"/>
              <a:gd name="connsiteY25" fmla="*/ 36322 h 386725"/>
              <a:gd name="connsiteX26" fmla="*/ 378384 w 407293"/>
              <a:gd name="connsiteY26" fmla="*/ 60219 h 386725"/>
              <a:gd name="connsiteX27" fmla="*/ 401481 w 407293"/>
              <a:gd name="connsiteY27" fmla="*/ 57320 h 386725"/>
              <a:gd name="connsiteX28" fmla="*/ 403722 w 407293"/>
              <a:gd name="connsiteY28" fmla="*/ 63901 h 386725"/>
              <a:gd name="connsiteX29" fmla="*/ 385197 w 407293"/>
              <a:gd name="connsiteY29" fmla="*/ 77437 h 386725"/>
              <a:gd name="connsiteX30" fmla="*/ 386104 w 407293"/>
              <a:gd name="connsiteY30" fmla="*/ 109401 h 386725"/>
              <a:gd name="connsiteX31" fmla="*/ 405670 w 407293"/>
              <a:gd name="connsiteY31" fmla="*/ 122031 h 386725"/>
              <a:gd name="connsiteX32" fmla="*/ 403500 w 407293"/>
              <a:gd name="connsiteY32" fmla="*/ 128559 h 386725"/>
              <a:gd name="connsiteX33" fmla="*/ 380278 w 407293"/>
              <a:gd name="connsiteY33" fmla="*/ 126993 h 386725"/>
              <a:gd name="connsiteX34" fmla="*/ 360436 w 407293"/>
              <a:gd name="connsiteY34" fmla="*/ 152074 h 386725"/>
              <a:gd name="connsiteX35" fmla="*/ 367294 w 407293"/>
              <a:gd name="connsiteY35" fmla="*/ 174308 h 386725"/>
              <a:gd name="connsiteX36" fmla="*/ 361441 w 407293"/>
              <a:gd name="connsiteY36" fmla="*/ 177892 h 386725"/>
              <a:gd name="connsiteX37" fmla="*/ 344677 w 407293"/>
              <a:gd name="connsiteY37" fmla="*/ 161786 h 386725"/>
              <a:gd name="connsiteX38" fmla="*/ 313317 w 407293"/>
              <a:gd name="connsiteY38" fmla="*/ 168216 h 386725"/>
              <a:gd name="connsiteX39" fmla="*/ 304290 w 407293"/>
              <a:gd name="connsiteY39" fmla="*/ 189667 h 386725"/>
              <a:gd name="connsiteX40" fmla="*/ 297504 w 407293"/>
              <a:gd name="connsiteY40" fmla="*/ 188680 h 386725"/>
              <a:gd name="connsiteX41" fmla="*/ 297478 w 407293"/>
              <a:gd name="connsiteY41" fmla="*/ 188680 h 386725"/>
              <a:gd name="connsiteX42" fmla="*/ 296473 w 407293"/>
              <a:gd name="connsiteY42" fmla="*/ 179102 h 386725"/>
              <a:gd name="connsiteX43" fmla="*/ 272673 w 407293"/>
              <a:gd name="connsiteY43" fmla="*/ 280721 h 386725"/>
              <a:gd name="connsiteX44" fmla="*/ 269222 w 407293"/>
              <a:gd name="connsiteY44" fmla="*/ 283470 h 386725"/>
              <a:gd name="connsiteX45" fmla="*/ 269222 w 407293"/>
              <a:gd name="connsiteY45" fmla="*/ 283470 h 386725"/>
              <a:gd name="connsiteX46" fmla="*/ 244035 w 407293"/>
              <a:gd name="connsiteY46" fmla="*/ 283470 h 386725"/>
              <a:gd name="connsiteX47" fmla="*/ 244035 w 407293"/>
              <a:gd name="connsiteY47" fmla="*/ 332198 h 386725"/>
              <a:gd name="connsiteX48" fmla="*/ 254850 w 407293"/>
              <a:gd name="connsiteY48" fmla="*/ 334822 h 386725"/>
              <a:gd name="connsiteX49" fmla="*/ 257500 w 407293"/>
              <a:gd name="connsiteY49" fmla="*/ 341154 h 386725"/>
              <a:gd name="connsiteX50" fmla="*/ 257500 w 407293"/>
              <a:gd name="connsiteY50" fmla="*/ 351969 h 386725"/>
              <a:gd name="connsiteX51" fmla="*/ 255135 w 407293"/>
              <a:gd name="connsiteY51" fmla="*/ 358017 h 386725"/>
              <a:gd name="connsiteX52" fmla="*/ 271899 w 407293"/>
              <a:gd name="connsiteY52" fmla="*/ 358017 h 386725"/>
              <a:gd name="connsiteX53" fmla="*/ 280846 w 407293"/>
              <a:gd name="connsiteY53" fmla="*/ 366964 h 386725"/>
              <a:gd name="connsiteX54" fmla="*/ 280846 w 407293"/>
              <a:gd name="connsiteY54" fmla="*/ 377779 h 386725"/>
              <a:gd name="connsiteX55" fmla="*/ 271899 w 407293"/>
              <a:gd name="connsiteY55" fmla="*/ 386726 h 386725"/>
              <a:gd name="connsiteX56" fmla="*/ 8947 w 407293"/>
              <a:gd name="connsiteY56" fmla="*/ 386726 h 386725"/>
              <a:gd name="connsiteX57" fmla="*/ 0 w 407293"/>
              <a:gd name="connsiteY57" fmla="*/ 377779 h 386725"/>
              <a:gd name="connsiteX58" fmla="*/ 0 w 407293"/>
              <a:gd name="connsiteY58" fmla="*/ 366964 h 386725"/>
              <a:gd name="connsiteX59" fmla="*/ 8947 w 407293"/>
              <a:gd name="connsiteY59" fmla="*/ 358044 h 386725"/>
              <a:gd name="connsiteX60" fmla="*/ 8947 w 407293"/>
              <a:gd name="connsiteY60" fmla="*/ 358044 h 386725"/>
              <a:gd name="connsiteX61" fmla="*/ 98463 w 407293"/>
              <a:gd name="connsiteY61" fmla="*/ 358044 h 386725"/>
              <a:gd name="connsiteX62" fmla="*/ 182366 w 407293"/>
              <a:gd name="connsiteY62" fmla="*/ 358044 h 386725"/>
              <a:gd name="connsiteX63" fmla="*/ 180000 w 407293"/>
              <a:gd name="connsiteY63" fmla="*/ 351996 h 386725"/>
              <a:gd name="connsiteX64" fmla="*/ 180000 w 407293"/>
              <a:gd name="connsiteY64" fmla="*/ 341181 h 386725"/>
              <a:gd name="connsiteX65" fmla="*/ 188947 w 407293"/>
              <a:gd name="connsiteY65" fmla="*/ 332234 h 386725"/>
              <a:gd name="connsiteX66" fmla="*/ 193457 w 407293"/>
              <a:gd name="connsiteY66" fmla="*/ 332234 h 386725"/>
              <a:gd name="connsiteX67" fmla="*/ 193457 w 407293"/>
              <a:gd name="connsiteY67" fmla="*/ 283505 h 386725"/>
              <a:gd name="connsiteX68" fmla="*/ 87399 w 407293"/>
              <a:gd name="connsiteY68" fmla="*/ 283505 h 386725"/>
              <a:gd name="connsiteX69" fmla="*/ 87399 w 407293"/>
              <a:gd name="connsiteY69" fmla="*/ 332234 h 386725"/>
              <a:gd name="connsiteX70" fmla="*/ 98214 w 407293"/>
              <a:gd name="connsiteY70" fmla="*/ 334858 h 386725"/>
              <a:gd name="connsiteX71" fmla="*/ 100837 w 407293"/>
              <a:gd name="connsiteY71" fmla="*/ 341190 h 386725"/>
              <a:gd name="connsiteX72" fmla="*/ 100837 w 407293"/>
              <a:gd name="connsiteY72" fmla="*/ 352005 h 386725"/>
              <a:gd name="connsiteX73" fmla="*/ 98463 w 407293"/>
              <a:gd name="connsiteY73" fmla="*/ 358044 h 386725"/>
              <a:gd name="connsiteX74" fmla="*/ 98463 w 407293"/>
              <a:gd name="connsiteY74" fmla="*/ 358044 h 386725"/>
              <a:gd name="connsiteX75" fmla="*/ 271917 w 407293"/>
              <a:gd name="connsiteY75" fmla="*/ 365159 h 386725"/>
              <a:gd name="connsiteX76" fmla="*/ 8947 w 407293"/>
              <a:gd name="connsiteY76" fmla="*/ 365159 h 386725"/>
              <a:gd name="connsiteX77" fmla="*/ 7106 w 407293"/>
              <a:gd name="connsiteY77" fmla="*/ 367000 h 386725"/>
              <a:gd name="connsiteX78" fmla="*/ 7106 w 407293"/>
              <a:gd name="connsiteY78" fmla="*/ 377814 h 386725"/>
              <a:gd name="connsiteX79" fmla="*/ 8947 w 407293"/>
              <a:gd name="connsiteY79" fmla="*/ 379629 h 386725"/>
              <a:gd name="connsiteX80" fmla="*/ 271917 w 407293"/>
              <a:gd name="connsiteY80" fmla="*/ 379629 h 386725"/>
              <a:gd name="connsiteX81" fmla="*/ 273758 w 407293"/>
              <a:gd name="connsiteY81" fmla="*/ 377814 h 386725"/>
              <a:gd name="connsiteX82" fmla="*/ 273758 w 407293"/>
              <a:gd name="connsiteY82" fmla="*/ 367000 h 386725"/>
              <a:gd name="connsiteX83" fmla="*/ 271917 w 407293"/>
              <a:gd name="connsiteY83" fmla="*/ 365159 h 386725"/>
              <a:gd name="connsiteX84" fmla="*/ 271917 w 407293"/>
              <a:gd name="connsiteY84" fmla="*/ 365159 h 386725"/>
              <a:gd name="connsiteX85" fmla="*/ 188947 w 407293"/>
              <a:gd name="connsiteY85" fmla="*/ 353837 h 386725"/>
              <a:gd name="connsiteX86" fmla="*/ 248571 w 407293"/>
              <a:gd name="connsiteY86" fmla="*/ 353837 h 386725"/>
              <a:gd name="connsiteX87" fmla="*/ 250385 w 407293"/>
              <a:gd name="connsiteY87" fmla="*/ 351996 h 386725"/>
              <a:gd name="connsiteX88" fmla="*/ 250385 w 407293"/>
              <a:gd name="connsiteY88" fmla="*/ 341181 h 386725"/>
              <a:gd name="connsiteX89" fmla="*/ 248571 w 407293"/>
              <a:gd name="connsiteY89" fmla="*/ 339340 h 386725"/>
              <a:gd name="connsiteX90" fmla="*/ 188947 w 407293"/>
              <a:gd name="connsiteY90" fmla="*/ 339340 h 386725"/>
              <a:gd name="connsiteX91" fmla="*/ 187106 w 407293"/>
              <a:gd name="connsiteY91" fmla="*/ 341181 h 386725"/>
              <a:gd name="connsiteX92" fmla="*/ 187106 w 407293"/>
              <a:gd name="connsiteY92" fmla="*/ 351996 h 386725"/>
              <a:gd name="connsiteX93" fmla="*/ 188947 w 407293"/>
              <a:gd name="connsiteY93" fmla="*/ 353837 h 386725"/>
              <a:gd name="connsiteX94" fmla="*/ 188947 w 407293"/>
              <a:gd name="connsiteY94" fmla="*/ 353837 h 386725"/>
              <a:gd name="connsiteX95" fmla="*/ 127456 w 407293"/>
              <a:gd name="connsiteY95" fmla="*/ 115165 h 386725"/>
              <a:gd name="connsiteX96" fmla="*/ 134367 w 407293"/>
              <a:gd name="connsiteY96" fmla="*/ 116828 h 386725"/>
              <a:gd name="connsiteX97" fmla="*/ 129706 w 407293"/>
              <a:gd name="connsiteY97" fmla="*/ 135834 h 386725"/>
              <a:gd name="connsiteX98" fmla="*/ 169088 w 407293"/>
              <a:gd name="connsiteY98" fmla="*/ 135834 h 386725"/>
              <a:gd name="connsiteX99" fmla="*/ 174157 w 407293"/>
              <a:gd name="connsiteY99" fmla="*/ 115165 h 386725"/>
              <a:gd name="connsiteX100" fmla="*/ 181041 w 407293"/>
              <a:gd name="connsiteY100" fmla="*/ 116828 h 386725"/>
              <a:gd name="connsiteX101" fmla="*/ 176381 w 407293"/>
              <a:gd name="connsiteY101" fmla="*/ 135834 h 386725"/>
              <a:gd name="connsiteX102" fmla="*/ 215762 w 407293"/>
              <a:gd name="connsiteY102" fmla="*/ 135834 h 386725"/>
              <a:gd name="connsiteX103" fmla="*/ 220831 w 407293"/>
              <a:gd name="connsiteY103" fmla="*/ 115165 h 386725"/>
              <a:gd name="connsiteX104" fmla="*/ 227742 w 407293"/>
              <a:gd name="connsiteY104" fmla="*/ 116828 h 386725"/>
              <a:gd name="connsiteX105" fmla="*/ 223082 w 407293"/>
              <a:gd name="connsiteY105" fmla="*/ 135834 h 386725"/>
              <a:gd name="connsiteX106" fmla="*/ 262463 w 407293"/>
              <a:gd name="connsiteY106" fmla="*/ 135834 h 386725"/>
              <a:gd name="connsiteX107" fmla="*/ 267533 w 407293"/>
              <a:gd name="connsiteY107" fmla="*/ 115165 h 386725"/>
              <a:gd name="connsiteX108" fmla="*/ 274416 w 407293"/>
              <a:gd name="connsiteY108" fmla="*/ 116828 h 386725"/>
              <a:gd name="connsiteX109" fmla="*/ 269756 w 407293"/>
              <a:gd name="connsiteY109" fmla="*/ 135834 h 386725"/>
              <a:gd name="connsiteX110" fmla="*/ 281478 w 407293"/>
              <a:gd name="connsiteY110" fmla="*/ 135834 h 386725"/>
              <a:gd name="connsiteX111" fmla="*/ 281478 w 407293"/>
              <a:gd name="connsiteY111" fmla="*/ 142940 h 386725"/>
              <a:gd name="connsiteX112" fmla="*/ 267986 w 407293"/>
              <a:gd name="connsiteY112" fmla="*/ 142940 h 386725"/>
              <a:gd name="connsiteX113" fmla="*/ 257829 w 407293"/>
              <a:gd name="connsiteY113" fmla="*/ 184385 h 386725"/>
              <a:gd name="connsiteX114" fmla="*/ 269454 w 407293"/>
              <a:gd name="connsiteY114" fmla="*/ 184385 h 386725"/>
              <a:gd name="connsiteX115" fmla="*/ 269454 w 407293"/>
              <a:gd name="connsiteY115" fmla="*/ 191491 h 386725"/>
              <a:gd name="connsiteX116" fmla="*/ 256095 w 407293"/>
              <a:gd name="connsiteY116" fmla="*/ 191491 h 386725"/>
              <a:gd name="connsiteX117" fmla="*/ 245938 w 407293"/>
              <a:gd name="connsiteY117" fmla="*/ 232935 h 386725"/>
              <a:gd name="connsiteX118" fmla="*/ 257483 w 407293"/>
              <a:gd name="connsiteY118" fmla="*/ 232935 h 386725"/>
              <a:gd name="connsiteX119" fmla="*/ 257483 w 407293"/>
              <a:gd name="connsiteY119" fmla="*/ 240041 h 386725"/>
              <a:gd name="connsiteX120" fmla="*/ 244195 w 407293"/>
              <a:gd name="connsiteY120" fmla="*/ 240041 h 386725"/>
              <a:gd name="connsiteX121" fmla="*/ 239126 w 407293"/>
              <a:gd name="connsiteY121" fmla="*/ 260711 h 386725"/>
              <a:gd name="connsiteX122" fmla="*/ 232215 w 407293"/>
              <a:gd name="connsiteY122" fmla="*/ 259047 h 386725"/>
              <a:gd name="connsiteX123" fmla="*/ 236876 w 407293"/>
              <a:gd name="connsiteY123" fmla="*/ 240041 h 386725"/>
              <a:gd name="connsiteX124" fmla="*/ 197494 w 407293"/>
              <a:gd name="connsiteY124" fmla="*/ 240041 h 386725"/>
              <a:gd name="connsiteX125" fmla="*/ 192425 w 407293"/>
              <a:gd name="connsiteY125" fmla="*/ 260711 h 386725"/>
              <a:gd name="connsiteX126" fmla="*/ 185541 w 407293"/>
              <a:gd name="connsiteY126" fmla="*/ 259047 h 386725"/>
              <a:gd name="connsiteX127" fmla="*/ 190184 w 407293"/>
              <a:gd name="connsiteY127" fmla="*/ 240041 h 386725"/>
              <a:gd name="connsiteX128" fmla="*/ 150829 w 407293"/>
              <a:gd name="connsiteY128" fmla="*/ 240041 h 386725"/>
              <a:gd name="connsiteX129" fmla="*/ 145733 w 407293"/>
              <a:gd name="connsiteY129" fmla="*/ 260711 h 386725"/>
              <a:gd name="connsiteX130" fmla="*/ 138849 w 407293"/>
              <a:gd name="connsiteY130" fmla="*/ 259047 h 386725"/>
              <a:gd name="connsiteX131" fmla="*/ 143509 w 407293"/>
              <a:gd name="connsiteY131" fmla="*/ 240041 h 386725"/>
              <a:gd name="connsiteX132" fmla="*/ 104128 w 407293"/>
              <a:gd name="connsiteY132" fmla="*/ 240041 h 386725"/>
              <a:gd name="connsiteX133" fmla="*/ 99058 w 407293"/>
              <a:gd name="connsiteY133" fmla="*/ 260711 h 386725"/>
              <a:gd name="connsiteX134" fmla="*/ 92175 w 407293"/>
              <a:gd name="connsiteY134" fmla="*/ 259047 h 386725"/>
              <a:gd name="connsiteX135" fmla="*/ 96817 w 407293"/>
              <a:gd name="connsiteY135" fmla="*/ 240041 h 386725"/>
              <a:gd name="connsiteX136" fmla="*/ 57471 w 407293"/>
              <a:gd name="connsiteY136" fmla="*/ 240041 h 386725"/>
              <a:gd name="connsiteX137" fmla="*/ 52375 w 407293"/>
              <a:gd name="connsiteY137" fmla="*/ 260711 h 386725"/>
              <a:gd name="connsiteX138" fmla="*/ 45491 w 407293"/>
              <a:gd name="connsiteY138" fmla="*/ 259047 h 386725"/>
              <a:gd name="connsiteX139" fmla="*/ 50152 w 407293"/>
              <a:gd name="connsiteY139" fmla="*/ 240041 h 386725"/>
              <a:gd name="connsiteX140" fmla="*/ 38652 w 407293"/>
              <a:gd name="connsiteY140" fmla="*/ 240041 h 386725"/>
              <a:gd name="connsiteX141" fmla="*/ 38652 w 407293"/>
              <a:gd name="connsiteY141" fmla="*/ 232935 h 386725"/>
              <a:gd name="connsiteX142" fmla="*/ 51886 w 407293"/>
              <a:gd name="connsiteY142" fmla="*/ 232935 h 386725"/>
              <a:gd name="connsiteX143" fmla="*/ 62043 w 407293"/>
              <a:gd name="connsiteY143" fmla="*/ 191491 h 386725"/>
              <a:gd name="connsiteX144" fmla="*/ 50650 w 407293"/>
              <a:gd name="connsiteY144" fmla="*/ 191491 h 386725"/>
              <a:gd name="connsiteX145" fmla="*/ 50650 w 407293"/>
              <a:gd name="connsiteY145" fmla="*/ 184385 h 386725"/>
              <a:gd name="connsiteX146" fmla="*/ 63786 w 407293"/>
              <a:gd name="connsiteY146" fmla="*/ 184385 h 386725"/>
              <a:gd name="connsiteX147" fmla="*/ 73943 w 407293"/>
              <a:gd name="connsiteY147" fmla="*/ 142940 h 386725"/>
              <a:gd name="connsiteX148" fmla="*/ 62621 w 407293"/>
              <a:gd name="connsiteY148" fmla="*/ 142940 h 386725"/>
              <a:gd name="connsiteX149" fmla="*/ 62621 w 407293"/>
              <a:gd name="connsiteY149" fmla="*/ 135834 h 386725"/>
              <a:gd name="connsiteX150" fmla="*/ 75704 w 407293"/>
              <a:gd name="connsiteY150" fmla="*/ 135834 h 386725"/>
              <a:gd name="connsiteX151" fmla="*/ 80773 w 407293"/>
              <a:gd name="connsiteY151" fmla="*/ 115165 h 386725"/>
              <a:gd name="connsiteX152" fmla="*/ 87657 w 407293"/>
              <a:gd name="connsiteY152" fmla="*/ 116828 h 386725"/>
              <a:gd name="connsiteX153" fmla="*/ 82996 w 407293"/>
              <a:gd name="connsiteY153" fmla="*/ 135834 h 386725"/>
              <a:gd name="connsiteX154" fmla="*/ 122378 w 407293"/>
              <a:gd name="connsiteY154" fmla="*/ 135834 h 386725"/>
              <a:gd name="connsiteX155" fmla="*/ 127456 w 407293"/>
              <a:gd name="connsiteY155" fmla="*/ 115165 h 386725"/>
              <a:gd name="connsiteX156" fmla="*/ 127963 w 407293"/>
              <a:gd name="connsiteY156" fmla="*/ 142949 h 386725"/>
              <a:gd name="connsiteX157" fmla="*/ 117806 w 407293"/>
              <a:gd name="connsiteY157" fmla="*/ 184393 h 386725"/>
              <a:gd name="connsiteX158" fmla="*/ 157161 w 407293"/>
              <a:gd name="connsiteY158" fmla="*/ 184393 h 386725"/>
              <a:gd name="connsiteX159" fmla="*/ 167318 w 407293"/>
              <a:gd name="connsiteY159" fmla="*/ 142949 h 386725"/>
              <a:gd name="connsiteX160" fmla="*/ 127963 w 407293"/>
              <a:gd name="connsiteY160" fmla="*/ 142949 h 386725"/>
              <a:gd name="connsiteX161" fmla="*/ 116037 w 407293"/>
              <a:gd name="connsiteY161" fmla="*/ 191508 h 386725"/>
              <a:gd name="connsiteX162" fmla="*/ 105880 w 407293"/>
              <a:gd name="connsiteY162" fmla="*/ 232953 h 386725"/>
              <a:gd name="connsiteX163" fmla="*/ 145261 w 407293"/>
              <a:gd name="connsiteY163" fmla="*/ 232953 h 386725"/>
              <a:gd name="connsiteX164" fmla="*/ 155418 w 407293"/>
              <a:gd name="connsiteY164" fmla="*/ 191508 h 386725"/>
              <a:gd name="connsiteX165" fmla="*/ 116037 w 407293"/>
              <a:gd name="connsiteY165" fmla="*/ 191508 h 386725"/>
              <a:gd name="connsiteX166" fmla="*/ 98596 w 407293"/>
              <a:gd name="connsiteY166" fmla="*/ 232953 h 386725"/>
              <a:gd name="connsiteX167" fmla="*/ 108753 w 407293"/>
              <a:gd name="connsiteY167" fmla="*/ 191508 h 386725"/>
              <a:gd name="connsiteX168" fmla="*/ 69371 w 407293"/>
              <a:gd name="connsiteY168" fmla="*/ 191508 h 386725"/>
              <a:gd name="connsiteX169" fmla="*/ 59215 w 407293"/>
              <a:gd name="connsiteY169" fmla="*/ 232953 h 386725"/>
              <a:gd name="connsiteX170" fmla="*/ 98596 w 407293"/>
              <a:gd name="connsiteY170" fmla="*/ 232953 h 386725"/>
              <a:gd name="connsiteX171" fmla="*/ 110496 w 407293"/>
              <a:gd name="connsiteY171" fmla="*/ 184393 h 386725"/>
              <a:gd name="connsiteX172" fmla="*/ 120652 w 407293"/>
              <a:gd name="connsiteY172" fmla="*/ 142949 h 386725"/>
              <a:gd name="connsiteX173" fmla="*/ 81271 w 407293"/>
              <a:gd name="connsiteY173" fmla="*/ 142949 h 386725"/>
              <a:gd name="connsiteX174" fmla="*/ 71114 w 407293"/>
              <a:gd name="connsiteY174" fmla="*/ 184393 h 386725"/>
              <a:gd name="connsiteX175" fmla="*/ 110496 w 407293"/>
              <a:gd name="connsiteY175" fmla="*/ 184393 h 386725"/>
              <a:gd name="connsiteX176" fmla="*/ 260693 w 407293"/>
              <a:gd name="connsiteY176" fmla="*/ 142949 h 386725"/>
              <a:gd name="connsiteX177" fmla="*/ 221312 w 407293"/>
              <a:gd name="connsiteY177" fmla="*/ 142949 h 386725"/>
              <a:gd name="connsiteX178" fmla="*/ 211155 w 407293"/>
              <a:gd name="connsiteY178" fmla="*/ 184393 h 386725"/>
              <a:gd name="connsiteX179" fmla="*/ 250510 w 407293"/>
              <a:gd name="connsiteY179" fmla="*/ 184393 h 386725"/>
              <a:gd name="connsiteX180" fmla="*/ 260693 w 407293"/>
              <a:gd name="connsiteY180" fmla="*/ 142949 h 386725"/>
              <a:gd name="connsiteX181" fmla="*/ 214010 w 407293"/>
              <a:gd name="connsiteY181" fmla="*/ 142949 h 386725"/>
              <a:gd name="connsiteX182" fmla="*/ 174629 w 407293"/>
              <a:gd name="connsiteY182" fmla="*/ 142949 h 386725"/>
              <a:gd name="connsiteX183" fmla="*/ 164472 w 407293"/>
              <a:gd name="connsiteY183" fmla="*/ 184393 h 386725"/>
              <a:gd name="connsiteX184" fmla="*/ 203853 w 407293"/>
              <a:gd name="connsiteY184" fmla="*/ 184393 h 386725"/>
              <a:gd name="connsiteX185" fmla="*/ 214010 w 407293"/>
              <a:gd name="connsiteY185" fmla="*/ 142949 h 386725"/>
              <a:gd name="connsiteX186" fmla="*/ 152572 w 407293"/>
              <a:gd name="connsiteY186" fmla="*/ 232953 h 386725"/>
              <a:gd name="connsiteX187" fmla="*/ 191953 w 407293"/>
              <a:gd name="connsiteY187" fmla="*/ 232953 h 386725"/>
              <a:gd name="connsiteX188" fmla="*/ 202110 w 407293"/>
              <a:gd name="connsiteY188" fmla="*/ 191508 h 386725"/>
              <a:gd name="connsiteX189" fmla="*/ 162729 w 407293"/>
              <a:gd name="connsiteY189" fmla="*/ 191508 h 386725"/>
              <a:gd name="connsiteX190" fmla="*/ 152572 w 407293"/>
              <a:gd name="connsiteY190" fmla="*/ 232953 h 386725"/>
              <a:gd name="connsiteX191" fmla="*/ 199229 w 407293"/>
              <a:gd name="connsiteY191" fmla="*/ 232953 h 386725"/>
              <a:gd name="connsiteX192" fmla="*/ 238610 w 407293"/>
              <a:gd name="connsiteY192" fmla="*/ 232953 h 386725"/>
              <a:gd name="connsiteX193" fmla="*/ 248767 w 407293"/>
              <a:gd name="connsiteY193" fmla="*/ 191508 h 386725"/>
              <a:gd name="connsiteX194" fmla="*/ 209385 w 407293"/>
              <a:gd name="connsiteY194" fmla="*/ 191508 h 386725"/>
              <a:gd name="connsiteX195" fmla="*/ 199229 w 407293"/>
              <a:gd name="connsiteY195" fmla="*/ 232953 h 386725"/>
              <a:gd name="connsiteX196" fmla="*/ 250590 w 407293"/>
              <a:gd name="connsiteY196" fmla="*/ 92379 h 386725"/>
              <a:gd name="connsiteX197" fmla="*/ 268164 w 407293"/>
              <a:gd name="connsiteY197" fmla="*/ 92379 h 386725"/>
              <a:gd name="connsiteX198" fmla="*/ 304868 w 407293"/>
              <a:gd name="connsiteY198" fmla="*/ 47706 h 386725"/>
              <a:gd name="connsiteX199" fmla="*/ 339385 w 407293"/>
              <a:gd name="connsiteY199" fmla="*/ 54340 h 386725"/>
              <a:gd name="connsiteX200" fmla="*/ 359129 w 407293"/>
              <a:gd name="connsiteY200" fmla="*/ 83458 h 386725"/>
              <a:gd name="connsiteX201" fmla="*/ 352494 w 407293"/>
              <a:gd name="connsiteY201" fmla="*/ 117975 h 386725"/>
              <a:gd name="connsiteX202" fmla="*/ 306131 w 407293"/>
              <a:gd name="connsiteY202" fmla="*/ 137968 h 386725"/>
              <a:gd name="connsiteX203" fmla="*/ 301062 w 407293"/>
              <a:gd name="connsiteY203" fmla="*/ 159678 h 386725"/>
              <a:gd name="connsiteX204" fmla="*/ 301596 w 407293"/>
              <a:gd name="connsiteY204" fmla="*/ 161670 h 386725"/>
              <a:gd name="connsiteX205" fmla="*/ 303107 w 407293"/>
              <a:gd name="connsiteY205" fmla="*/ 174299 h 386725"/>
              <a:gd name="connsiteX206" fmla="*/ 306816 w 407293"/>
              <a:gd name="connsiteY206" fmla="*/ 165503 h 386725"/>
              <a:gd name="connsiteX207" fmla="*/ 349622 w 407293"/>
              <a:gd name="connsiteY207" fmla="*/ 156707 h 386725"/>
              <a:gd name="connsiteX208" fmla="*/ 356479 w 407293"/>
              <a:gd name="connsiteY208" fmla="*/ 163315 h 386725"/>
              <a:gd name="connsiteX209" fmla="*/ 353677 w 407293"/>
              <a:gd name="connsiteY209" fmla="*/ 154190 h 386725"/>
              <a:gd name="connsiteX210" fmla="*/ 380776 w 407293"/>
              <a:gd name="connsiteY210" fmla="*/ 119932 h 386725"/>
              <a:gd name="connsiteX211" fmla="*/ 390284 w 407293"/>
              <a:gd name="connsiteY211" fmla="*/ 120590 h 386725"/>
              <a:gd name="connsiteX212" fmla="*/ 382288 w 407293"/>
              <a:gd name="connsiteY212" fmla="*/ 115423 h 386725"/>
              <a:gd name="connsiteX213" fmla="*/ 381052 w 407293"/>
              <a:gd name="connsiteY213" fmla="*/ 71754 h 386725"/>
              <a:gd name="connsiteX214" fmla="*/ 388745 w 407293"/>
              <a:gd name="connsiteY214" fmla="*/ 66133 h 386725"/>
              <a:gd name="connsiteX215" fmla="*/ 379265 w 407293"/>
              <a:gd name="connsiteY215" fmla="*/ 67316 h 386725"/>
              <a:gd name="connsiteX216" fmla="*/ 350244 w 407293"/>
              <a:gd name="connsiteY216" fmla="*/ 34667 h 386725"/>
              <a:gd name="connsiteX217" fmla="*/ 352539 w 407293"/>
              <a:gd name="connsiteY217" fmla="*/ 25418 h 386725"/>
              <a:gd name="connsiteX218" fmla="*/ 346055 w 407293"/>
              <a:gd name="connsiteY218" fmla="*/ 32399 h 386725"/>
              <a:gd name="connsiteX219" fmla="*/ 302823 w 407293"/>
              <a:gd name="connsiteY219" fmla="*/ 26049 h 386725"/>
              <a:gd name="connsiteX220" fmla="*/ 298634 w 407293"/>
              <a:gd name="connsiteY220" fmla="*/ 17476 h 386725"/>
              <a:gd name="connsiteX221" fmla="*/ 298154 w 407293"/>
              <a:gd name="connsiteY221" fmla="*/ 27001 h 386725"/>
              <a:gd name="connsiteX222" fmla="*/ 260942 w 407293"/>
              <a:gd name="connsiteY222" fmla="*/ 49920 h 386725"/>
              <a:gd name="connsiteX223" fmla="*/ 252244 w 407293"/>
              <a:gd name="connsiteY223" fmla="*/ 46060 h 386725"/>
              <a:gd name="connsiteX224" fmla="*/ 257989 w 407293"/>
              <a:gd name="connsiteY224" fmla="*/ 53647 h 386725"/>
              <a:gd name="connsiteX225" fmla="*/ 250590 w 407293"/>
              <a:gd name="connsiteY225" fmla="*/ 92379 h 386725"/>
              <a:gd name="connsiteX226" fmla="*/ 250590 w 407293"/>
              <a:gd name="connsiteY226" fmla="*/ 92379 h 386725"/>
              <a:gd name="connsiteX227" fmla="*/ 275270 w 407293"/>
              <a:gd name="connsiteY227" fmla="*/ 92379 h 386725"/>
              <a:gd name="connsiteX228" fmla="*/ 312330 w 407293"/>
              <a:gd name="connsiteY228" fmla="*/ 92379 h 386725"/>
              <a:gd name="connsiteX229" fmla="*/ 315737 w 407293"/>
              <a:gd name="connsiteY229" fmla="*/ 96941 h 386725"/>
              <a:gd name="connsiteX230" fmla="*/ 307768 w 407293"/>
              <a:gd name="connsiteY230" fmla="*/ 131049 h 386725"/>
              <a:gd name="connsiteX231" fmla="*/ 346571 w 407293"/>
              <a:gd name="connsiteY231" fmla="*/ 114080 h 386725"/>
              <a:gd name="connsiteX232" fmla="*/ 335507 w 407293"/>
              <a:gd name="connsiteY232" fmla="*/ 60255 h 386725"/>
              <a:gd name="connsiteX233" fmla="*/ 283123 w 407293"/>
              <a:gd name="connsiteY233" fmla="*/ 69308 h 386725"/>
              <a:gd name="connsiteX234" fmla="*/ 275270 w 407293"/>
              <a:gd name="connsiteY234" fmla="*/ 92379 h 386725"/>
              <a:gd name="connsiteX235" fmla="*/ 275270 w 407293"/>
              <a:gd name="connsiteY235" fmla="*/ 92379 h 386725"/>
              <a:gd name="connsiteX236" fmla="*/ 236947 w 407293"/>
              <a:gd name="connsiteY236" fmla="*/ 283496 h 386725"/>
              <a:gd name="connsiteX237" fmla="*/ 200572 w 407293"/>
              <a:gd name="connsiteY237" fmla="*/ 283496 h 386725"/>
              <a:gd name="connsiteX238" fmla="*/ 200572 w 407293"/>
              <a:gd name="connsiteY238" fmla="*/ 332225 h 386725"/>
              <a:gd name="connsiteX239" fmla="*/ 236947 w 407293"/>
              <a:gd name="connsiteY239" fmla="*/ 332225 h 386725"/>
              <a:gd name="connsiteX240" fmla="*/ 236947 w 407293"/>
              <a:gd name="connsiteY240" fmla="*/ 283496 h 386725"/>
              <a:gd name="connsiteX241" fmla="*/ 80293 w 407293"/>
              <a:gd name="connsiteY241" fmla="*/ 283496 h 386725"/>
              <a:gd name="connsiteX242" fmla="*/ 43917 w 407293"/>
              <a:gd name="connsiteY242" fmla="*/ 283496 h 386725"/>
              <a:gd name="connsiteX243" fmla="*/ 43917 w 407293"/>
              <a:gd name="connsiteY243" fmla="*/ 332225 h 386725"/>
              <a:gd name="connsiteX244" fmla="*/ 80293 w 407293"/>
              <a:gd name="connsiteY244" fmla="*/ 332225 h 386725"/>
              <a:gd name="connsiteX245" fmla="*/ 80293 w 407293"/>
              <a:gd name="connsiteY245" fmla="*/ 283496 h 386725"/>
              <a:gd name="connsiteX246" fmla="*/ 307839 w 407293"/>
              <a:gd name="connsiteY246" fmla="*/ 99485 h 386725"/>
              <a:gd name="connsiteX247" fmla="*/ 53692 w 407293"/>
              <a:gd name="connsiteY247" fmla="*/ 99485 h 386725"/>
              <a:gd name="connsiteX248" fmla="*/ 12273 w 407293"/>
              <a:gd name="connsiteY248" fmla="*/ 276390 h 386725"/>
              <a:gd name="connsiteX249" fmla="*/ 266421 w 407293"/>
              <a:gd name="connsiteY249" fmla="*/ 276390 h 386725"/>
              <a:gd name="connsiteX250" fmla="*/ 307839 w 407293"/>
              <a:gd name="connsiteY250" fmla="*/ 99485 h 386725"/>
              <a:gd name="connsiteX251" fmla="*/ 32284 w 407293"/>
              <a:gd name="connsiteY251" fmla="*/ 353837 h 386725"/>
              <a:gd name="connsiteX252" fmla="*/ 91881 w 407293"/>
              <a:gd name="connsiteY252" fmla="*/ 353837 h 386725"/>
              <a:gd name="connsiteX253" fmla="*/ 93722 w 407293"/>
              <a:gd name="connsiteY253" fmla="*/ 351996 h 386725"/>
              <a:gd name="connsiteX254" fmla="*/ 93722 w 407293"/>
              <a:gd name="connsiteY254" fmla="*/ 341181 h 386725"/>
              <a:gd name="connsiteX255" fmla="*/ 91881 w 407293"/>
              <a:gd name="connsiteY255" fmla="*/ 339340 h 386725"/>
              <a:gd name="connsiteX256" fmla="*/ 32284 w 407293"/>
              <a:gd name="connsiteY256" fmla="*/ 339340 h 386725"/>
              <a:gd name="connsiteX257" fmla="*/ 30443 w 407293"/>
              <a:gd name="connsiteY257" fmla="*/ 341181 h 386725"/>
              <a:gd name="connsiteX258" fmla="*/ 30443 w 407293"/>
              <a:gd name="connsiteY258" fmla="*/ 351996 h 386725"/>
              <a:gd name="connsiteX259" fmla="*/ 32284 w 407293"/>
              <a:gd name="connsiteY259" fmla="*/ 353837 h 386725"/>
              <a:gd name="connsiteX260" fmla="*/ 32284 w 407293"/>
              <a:gd name="connsiteY260" fmla="*/ 353837 h 38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07293" h="386725">
                <a:moveTo>
                  <a:pt x="8947" y="358044"/>
                </a:moveTo>
                <a:lnTo>
                  <a:pt x="25712" y="358044"/>
                </a:lnTo>
                <a:cubicBezTo>
                  <a:pt x="24253" y="356452"/>
                  <a:pt x="23346" y="354308"/>
                  <a:pt x="23346" y="351996"/>
                </a:cubicBezTo>
                <a:lnTo>
                  <a:pt x="23346" y="341181"/>
                </a:lnTo>
                <a:cubicBezTo>
                  <a:pt x="23346" y="336263"/>
                  <a:pt x="27384" y="332234"/>
                  <a:pt x="32293" y="332234"/>
                </a:cubicBezTo>
                <a:lnTo>
                  <a:pt x="36802" y="332234"/>
                </a:lnTo>
                <a:lnTo>
                  <a:pt x="36802" y="283505"/>
                </a:lnTo>
                <a:lnTo>
                  <a:pt x="7782" y="283505"/>
                </a:lnTo>
                <a:cubicBezTo>
                  <a:pt x="5514" y="283505"/>
                  <a:pt x="3726" y="281388"/>
                  <a:pt x="4376" y="278969"/>
                </a:cubicBezTo>
                <a:lnTo>
                  <a:pt x="47413" y="95136"/>
                </a:lnTo>
                <a:cubicBezTo>
                  <a:pt x="47795" y="93499"/>
                  <a:pt x="49254" y="92388"/>
                  <a:pt x="50863" y="92388"/>
                </a:cubicBezTo>
                <a:lnTo>
                  <a:pt x="50863" y="92388"/>
                </a:lnTo>
                <a:lnTo>
                  <a:pt x="228098" y="92388"/>
                </a:lnTo>
                <a:lnTo>
                  <a:pt x="242265" y="88306"/>
                </a:lnTo>
                <a:cubicBezTo>
                  <a:pt x="255428" y="84499"/>
                  <a:pt x="260622" y="68864"/>
                  <a:pt x="252324" y="57925"/>
                </a:cubicBezTo>
                <a:lnTo>
                  <a:pt x="238281" y="39354"/>
                </a:lnTo>
                <a:cubicBezTo>
                  <a:pt x="236066" y="36455"/>
                  <a:pt x="239215" y="32524"/>
                  <a:pt x="242541" y="33983"/>
                </a:cubicBezTo>
                <a:lnTo>
                  <a:pt x="263815" y="43383"/>
                </a:lnTo>
                <a:cubicBezTo>
                  <a:pt x="276346" y="48933"/>
                  <a:pt x="290389" y="40306"/>
                  <a:pt x="291065" y="26619"/>
                </a:cubicBezTo>
                <a:lnTo>
                  <a:pt x="292204" y="3370"/>
                </a:lnTo>
                <a:cubicBezTo>
                  <a:pt x="292382" y="-258"/>
                  <a:pt x="297398" y="-1397"/>
                  <a:pt x="299034" y="2161"/>
                </a:cubicBezTo>
                <a:lnTo>
                  <a:pt x="309191" y="22883"/>
                </a:lnTo>
                <a:cubicBezTo>
                  <a:pt x="315194" y="35183"/>
                  <a:pt x="331523" y="37558"/>
                  <a:pt x="340826" y="27526"/>
                </a:cubicBezTo>
                <a:lnTo>
                  <a:pt x="356657" y="10459"/>
                </a:lnTo>
                <a:cubicBezTo>
                  <a:pt x="359156" y="7791"/>
                  <a:pt x="363612" y="10183"/>
                  <a:pt x="362678" y="13812"/>
                </a:cubicBezTo>
                <a:lnTo>
                  <a:pt x="357110" y="36322"/>
                </a:lnTo>
                <a:cubicBezTo>
                  <a:pt x="353828" y="49636"/>
                  <a:pt x="364803" y="61936"/>
                  <a:pt x="378384" y="60219"/>
                </a:cubicBezTo>
                <a:lnTo>
                  <a:pt x="401481" y="57320"/>
                </a:lnTo>
                <a:cubicBezTo>
                  <a:pt x="405065" y="56893"/>
                  <a:pt x="407155" y="61660"/>
                  <a:pt x="403722" y="63901"/>
                </a:cubicBezTo>
                <a:lnTo>
                  <a:pt x="385197" y="77437"/>
                </a:lnTo>
                <a:cubicBezTo>
                  <a:pt x="374151" y="85477"/>
                  <a:pt x="374631" y="101993"/>
                  <a:pt x="386104" y="109401"/>
                </a:cubicBezTo>
                <a:lnTo>
                  <a:pt x="405670" y="122031"/>
                </a:lnTo>
                <a:cubicBezTo>
                  <a:pt x="408747" y="124023"/>
                  <a:pt x="407129" y="128816"/>
                  <a:pt x="403500" y="128559"/>
                </a:cubicBezTo>
                <a:lnTo>
                  <a:pt x="380278" y="126993"/>
                </a:lnTo>
                <a:cubicBezTo>
                  <a:pt x="366618" y="126059"/>
                  <a:pt x="356381" y="138964"/>
                  <a:pt x="360436" y="152074"/>
                </a:cubicBezTo>
                <a:lnTo>
                  <a:pt x="367294" y="174308"/>
                </a:lnTo>
                <a:cubicBezTo>
                  <a:pt x="368352" y="177759"/>
                  <a:pt x="364092" y="180436"/>
                  <a:pt x="361441" y="177892"/>
                </a:cubicBezTo>
                <a:cubicBezTo>
                  <a:pt x="355821" y="172600"/>
                  <a:pt x="350244" y="167148"/>
                  <a:pt x="344677" y="161786"/>
                </a:cubicBezTo>
                <a:cubicBezTo>
                  <a:pt x="334796" y="152278"/>
                  <a:pt x="318636" y="155613"/>
                  <a:pt x="313317" y="168216"/>
                </a:cubicBezTo>
                <a:lnTo>
                  <a:pt x="304290" y="189667"/>
                </a:lnTo>
                <a:cubicBezTo>
                  <a:pt x="302876" y="193047"/>
                  <a:pt x="297887" y="192291"/>
                  <a:pt x="297504" y="188680"/>
                </a:cubicBezTo>
                <a:lnTo>
                  <a:pt x="297478" y="188680"/>
                </a:lnTo>
                <a:lnTo>
                  <a:pt x="296473" y="179102"/>
                </a:lnTo>
                <a:lnTo>
                  <a:pt x="272673" y="280721"/>
                </a:lnTo>
                <a:cubicBezTo>
                  <a:pt x="272291" y="282358"/>
                  <a:pt x="270832" y="283470"/>
                  <a:pt x="269222" y="283470"/>
                </a:cubicBezTo>
                <a:lnTo>
                  <a:pt x="269222" y="283470"/>
                </a:lnTo>
                <a:lnTo>
                  <a:pt x="244035" y="283470"/>
                </a:lnTo>
                <a:lnTo>
                  <a:pt x="244035" y="332198"/>
                </a:lnTo>
                <a:cubicBezTo>
                  <a:pt x="248295" y="332198"/>
                  <a:pt x="251702" y="331665"/>
                  <a:pt x="254850" y="334822"/>
                </a:cubicBezTo>
                <a:cubicBezTo>
                  <a:pt x="256486" y="336458"/>
                  <a:pt x="257500" y="338682"/>
                  <a:pt x="257500" y="341154"/>
                </a:cubicBezTo>
                <a:lnTo>
                  <a:pt x="257500" y="351969"/>
                </a:lnTo>
                <a:cubicBezTo>
                  <a:pt x="257500" y="354290"/>
                  <a:pt x="256593" y="356434"/>
                  <a:pt x="255135" y="358017"/>
                </a:cubicBezTo>
                <a:lnTo>
                  <a:pt x="271899" y="358017"/>
                </a:lnTo>
                <a:cubicBezTo>
                  <a:pt x="276818" y="358017"/>
                  <a:pt x="280846" y="362055"/>
                  <a:pt x="280846" y="366964"/>
                </a:cubicBezTo>
                <a:lnTo>
                  <a:pt x="280846" y="377779"/>
                </a:lnTo>
                <a:cubicBezTo>
                  <a:pt x="280846" y="382670"/>
                  <a:pt x="276809" y="386726"/>
                  <a:pt x="271899" y="386726"/>
                </a:cubicBezTo>
                <a:lnTo>
                  <a:pt x="8947" y="386726"/>
                </a:lnTo>
                <a:cubicBezTo>
                  <a:pt x="4029" y="386726"/>
                  <a:pt x="0" y="382670"/>
                  <a:pt x="0" y="377779"/>
                </a:cubicBezTo>
                <a:lnTo>
                  <a:pt x="0" y="366964"/>
                </a:lnTo>
                <a:cubicBezTo>
                  <a:pt x="-9" y="362081"/>
                  <a:pt x="4029" y="358044"/>
                  <a:pt x="8947" y="358044"/>
                </a:cubicBezTo>
                <a:lnTo>
                  <a:pt x="8947" y="358044"/>
                </a:lnTo>
                <a:close/>
                <a:moveTo>
                  <a:pt x="98463" y="358044"/>
                </a:moveTo>
                <a:lnTo>
                  <a:pt x="182366" y="358044"/>
                </a:lnTo>
                <a:cubicBezTo>
                  <a:pt x="180907" y="356452"/>
                  <a:pt x="180000" y="354308"/>
                  <a:pt x="180000" y="351996"/>
                </a:cubicBezTo>
                <a:lnTo>
                  <a:pt x="180000" y="341181"/>
                </a:lnTo>
                <a:cubicBezTo>
                  <a:pt x="180000" y="336263"/>
                  <a:pt x="184038" y="332234"/>
                  <a:pt x="188947" y="332234"/>
                </a:cubicBezTo>
                <a:lnTo>
                  <a:pt x="193457" y="332234"/>
                </a:lnTo>
                <a:lnTo>
                  <a:pt x="193457" y="283505"/>
                </a:lnTo>
                <a:lnTo>
                  <a:pt x="87399" y="283505"/>
                </a:lnTo>
                <a:lnTo>
                  <a:pt x="87399" y="332234"/>
                </a:lnTo>
                <a:cubicBezTo>
                  <a:pt x="91659" y="332234"/>
                  <a:pt x="95065" y="331700"/>
                  <a:pt x="98214" y="334858"/>
                </a:cubicBezTo>
                <a:cubicBezTo>
                  <a:pt x="99850" y="336494"/>
                  <a:pt x="100837" y="338718"/>
                  <a:pt x="100837" y="341190"/>
                </a:cubicBezTo>
                <a:lnTo>
                  <a:pt x="100837" y="352005"/>
                </a:lnTo>
                <a:cubicBezTo>
                  <a:pt x="100837" y="354317"/>
                  <a:pt x="99957" y="356434"/>
                  <a:pt x="98463" y="358044"/>
                </a:cubicBezTo>
                <a:lnTo>
                  <a:pt x="98463" y="358044"/>
                </a:lnTo>
                <a:close/>
                <a:moveTo>
                  <a:pt x="271917" y="365159"/>
                </a:moveTo>
                <a:lnTo>
                  <a:pt x="8947" y="365159"/>
                </a:lnTo>
                <a:cubicBezTo>
                  <a:pt x="7915" y="365159"/>
                  <a:pt x="7106" y="365968"/>
                  <a:pt x="7106" y="367000"/>
                </a:cubicBezTo>
                <a:lnTo>
                  <a:pt x="7106" y="377814"/>
                </a:lnTo>
                <a:cubicBezTo>
                  <a:pt x="7106" y="378819"/>
                  <a:pt x="7915" y="379629"/>
                  <a:pt x="8947" y="379629"/>
                </a:cubicBezTo>
                <a:lnTo>
                  <a:pt x="271917" y="379629"/>
                </a:lnTo>
                <a:cubicBezTo>
                  <a:pt x="272922" y="379629"/>
                  <a:pt x="273758" y="378819"/>
                  <a:pt x="273758" y="377814"/>
                </a:cubicBezTo>
                <a:lnTo>
                  <a:pt x="273758" y="367000"/>
                </a:lnTo>
                <a:cubicBezTo>
                  <a:pt x="273758" y="365959"/>
                  <a:pt x="272922" y="365159"/>
                  <a:pt x="271917" y="365159"/>
                </a:cubicBezTo>
                <a:lnTo>
                  <a:pt x="271917" y="365159"/>
                </a:lnTo>
                <a:close/>
                <a:moveTo>
                  <a:pt x="188947" y="353837"/>
                </a:moveTo>
                <a:lnTo>
                  <a:pt x="248571" y="353837"/>
                </a:lnTo>
                <a:cubicBezTo>
                  <a:pt x="249558" y="353837"/>
                  <a:pt x="250385" y="353001"/>
                  <a:pt x="250385" y="351996"/>
                </a:cubicBezTo>
                <a:lnTo>
                  <a:pt x="250385" y="341181"/>
                </a:lnTo>
                <a:cubicBezTo>
                  <a:pt x="250385" y="340176"/>
                  <a:pt x="249549" y="339340"/>
                  <a:pt x="248571" y="339340"/>
                </a:cubicBezTo>
                <a:lnTo>
                  <a:pt x="188947" y="339340"/>
                </a:lnTo>
                <a:cubicBezTo>
                  <a:pt x="187942" y="339340"/>
                  <a:pt x="187106" y="340176"/>
                  <a:pt x="187106" y="341181"/>
                </a:cubicBezTo>
                <a:lnTo>
                  <a:pt x="187106" y="351996"/>
                </a:lnTo>
                <a:cubicBezTo>
                  <a:pt x="187106" y="353001"/>
                  <a:pt x="187942" y="353837"/>
                  <a:pt x="188947" y="353837"/>
                </a:cubicBezTo>
                <a:lnTo>
                  <a:pt x="188947" y="353837"/>
                </a:lnTo>
                <a:close/>
                <a:moveTo>
                  <a:pt x="127456" y="115165"/>
                </a:moveTo>
                <a:cubicBezTo>
                  <a:pt x="128568" y="110629"/>
                  <a:pt x="135452" y="112292"/>
                  <a:pt x="134367" y="116828"/>
                </a:cubicBezTo>
                <a:lnTo>
                  <a:pt x="129706" y="135834"/>
                </a:lnTo>
                <a:lnTo>
                  <a:pt x="169088" y="135834"/>
                </a:lnTo>
                <a:lnTo>
                  <a:pt x="174157" y="115165"/>
                </a:lnTo>
                <a:cubicBezTo>
                  <a:pt x="175269" y="110602"/>
                  <a:pt x="182153" y="112292"/>
                  <a:pt x="181041" y="116828"/>
                </a:cubicBezTo>
                <a:lnTo>
                  <a:pt x="176381" y="135834"/>
                </a:lnTo>
                <a:lnTo>
                  <a:pt x="215762" y="135834"/>
                </a:lnTo>
                <a:lnTo>
                  <a:pt x="220831" y="115165"/>
                </a:lnTo>
                <a:cubicBezTo>
                  <a:pt x="221943" y="110602"/>
                  <a:pt x="228827" y="112292"/>
                  <a:pt x="227742" y="116828"/>
                </a:cubicBezTo>
                <a:lnTo>
                  <a:pt x="223082" y="135834"/>
                </a:lnTo>
                <a:lnTo>
                  <a:pt x="262463" y="135834"/>
                </a:lnTo>
                <a:lnTo>
                  <a:pt x="267533" y="115165"/>
                </a:lnTo>
                <a:cubicBezTo>
                  <a:pt x="268644" y="110602"/>
                  <a:pt x="275528" y="112292"/>
                  <a:pt x="274416" y="116828"/>
                </a:cubicBezTo>
                <a:lnTo>
                  <a:pt x="269756" y="135834"/>
                </a:lnTo>
                <a:lnTo>
                  <a:pt x="281478" y="135834"/>
                </a:lnTo>
                <a:cubicBezTo>
                  <a:pt x="286138" y="135834"/>
                  <a:pt x="286138" y="142940"/>
                  <a:pt x="281478" y="142940"/>
                </a:cubicBezTo>
                <a:lnTo>
                  <a:pt x="267986" y="142940"/>
                </a:lnTo>
                <a:lnTo>
                  <a:pt x="257829" y="184385"/>
                </a:lnTo>
                <a:lnTo>
                  <a:pt x="269454" y="184385"/>
                </a:lnTo>
                <a:cubicBezTo>
                  <a:pt x="274141" y="184385"/>
                  <a:pt x="274141" y="191491"/>
                  <a:pt x="269454" y="191491"/>
                </a:cubicBezTo>
                <a:lnTo>
                  <a:pt x="256095" y="191491"/>
                </a:lnTo>
                <a:lnTo>
                  <a:pt x="245938" y="232935"/>
                </a:lnTo>
                <a:lnTo>
                  <a:pt x="257483" y="232935"/>
                </a:lnTo>
                <a:cubicBezTo>
                  <a:pt x="262170" y="232935"/>
                  <a:pt x="262170" y="240041"/>
                  <a:pt x="257483" y="240041"/>
                </a:cubicBezTo>
                <a:lnTo>
                  <a:pt x="244195" y="240041"/>
                </a:lnTo>
                <a:lnTo>
                  <a:pt x="239126" y="260711"/>
                </a:lnTo>
                <a:cubicBezTo>
                  <a:pt x="238014" y="265246"/>
                  <a:pt x="231113" y="263557"/>
                  <a:pt x="232215" y="259047"/>
                </a:cubicBezTo>
                <a:lnTo>
                  <a:pt x="236876" y="240041"/>
                </a:lnTo>
                <a:lnTo>
                  <a:pt x="197494" y="240041"/>
                </a:lnTo>
                <a:lnTo>
                  <a:pt x="192425" y="260711"/>
                </a:lnTo>
                <a:cubicBezTo>
                  <a:pt x="191313" y="265246"/>
                  <a:pt x="184429" y="263557"/>
                  <a:pt x="185541" y="259047"/>
                </a:cubicBezTo>
                <a:lnTo>
                  <a:pt x="190184" y="240041"/>
                </a:lnTo>
                <a:lnTo>
                  <a:pt x="150829" y="240041"/>
                </a:lnTo>
                <a:lnTo>
                  <a:pt x="145733" y="260711"/>
                </a:lnTo>
                <a:cubicBezTo>
                  <a:pt x="144648" y="265246"/>
                  <a:pt x="137737" y="263557"/>
                  <a:pt x="138849" y="259047"/>
                </a:cubicBezTo>
                <a:lnTo>
                  <a:pt x="143509" y="240041"/>
                </a:lnTo>
                <a:lnTo>
                  <a:pt x="104128" y="240041"/>
                </a:lnTo>
                <a:lnTo>
                  <a:pt x="99058" y="260711"/>
                </a:lnTo>
                <a:cubicBezTo>
                  <a:pt x="97947" y="265246"/>
                  <a:pt x="91063" y="263557"/>
                  <a:pt x="92175" y="259047"/>
                </a:cubicBezTo>
                <a:lnTo>
                  <a:pt x="96817" y="240041"/>
                </a:lnTo>
                <a:lnTo>
                  <a:pt x="57471" y="240041"/>
                </a:lnTo>
                <a:lnTo>
                  <a:pt x="52375" y="260711"/>
                </a:lnTo>
                <a:cubicBezTo>
                  <a:pt x="51290" y="265246"/>
                  <a:pt x="44380" y="263557"/>
                  <a:pt x="45491" y="259047"/>
                </a:cubicBezTo>
                <a:lnTo>
                  <a:pt x="50152" y="240041"/>
                </a:lnTo>
                <a:lnTo>
                  <a:pt x="38652" y="240041"/>
                </a:lnTo>
                <a:cubicBezTo>
                  <a:pt x="33992" y="240041"/>
                  <a:pt x="33992" y="232935"/>
                  <a:pt x="38652" y="232935"/>
                </a:cubicBezTo>
                <a:lnTo>
                  <a:pt x="51886" y="232935"/>
                </a:lnTo>
                <a:lnTo>
                  <a:pt x="62043" y="191491"/>
                </a:lnTo>
                <a:lnTo>
                  <a:pt x="50650" y="191491"/>
                </a:lnTo>
                <a:cubicBezTo>
                  <a:pt x="45963" y="191491"/>
                  <a:pt x="45963" y="184385"/>
                  <a:pt x="50650" y="184385"/>
                </a:cubicBezTo>
                <a:lnTo>
                  <a:pt x="63786" y="184385"/>
                </a:lnTo>
                <a:lnTo>
                  <a:pt x="73943" y="142940"/>
                </a:lnTo>
                <a:lnTo>
                  <a:pt x="62621" y="142940"/>
                </a:lnTo>
                <a:cubicBezTo>
                  <a:pt x="57934" y="142940"/>
                  <a:pt x="57934" y="135834"/>
                  <a:pt x="62621" y="135834"/>
                </a:cubicBezTo>
                <a:lnTo>
                  <a:pt x="75704" y="135834"/>
                </a:lnTo>
                <a:lnTo>
                  <a:pt x="80773" y="115165"/>
                </a:lnTo>
                <a:cubicBezTo>
                  <a:pt x="81885" y="110602"/>
                  <a:pt x="88768" y="112292"/>
                  <a:pt x="87657" y="116828"/>
                </a:cubicBezTo>
                <a:lnTo>
                  <a:pt x="82996" y="135834"/>
                </a:lnTo>
                <a:lnTo>
                  <a:pt x="122378" y="135834"/>
                </a:lnTo>
                <a:lnTo>
                  <a:pt x="127456" y="115165"/>
                </a:lnTo>
                <a:close/>
                <a:moveTo>
                  <a:pt x="127963" y="142949"/>
                </a:moveTo>
                <a:lnTo>
                  <a:pt x="117806" y="184393"/>
                </a:lnTo>
                <a:lnTo>
                  <a:pt x="157161" y="184393"/>
                </a:lnTo>
                <a:lnTo>
                  <a:pt x="167318" y="142949"/>
                </a:lnTo>
                <a:lnTo>
                  <a:pt x="127963" y="142949"/>
                </a:lnTo>
                <a:close/>
                <a:moveTo>
                  <a:pt x="116037" y="191508"/>
                </a:moveTo>
                <a:lnTo>
                  <a:pt x="105880" y="232953"/>
                </a:lnTo>
                <a:lnTo>
                  <a:pt x="145261" y="232953"/>
                </a:lnTo>
                <a:lnTo>
                  <a:pt x="155418" y="191508"/>
                </a:lnTo>
                <a:lnTo>
                  <a:pt x="116037" y="191508"/>
                </a:lnTo>
                <a:close/>
                <a:moveTo>
                  <a:pt x="98596" y="232953"/>
                </a:moveTo>
                <a:lnTo>
                  <a:pt x="108753" y="191508"/>
                </a:lnTo>
                <a:lnTo>
                  <a:pt x="69371" y="191508"/>
                </a:lnTo>
                <a:lnTo>
                  <a:pt x="59215" y="232953"/>
                </a:lnTo>
                <a:lnTo>
                  <a:pt x="98596" y="232953"/>
                </a:lnTo>
                <a:close/>
                <a:moveTo>
                  <a:pt x="110496" y="184393"/>
                </a:moveTo>
                <a:lnTo>
                  <a:pt x="120652" y="142949"/>
                </a:lnTo>
                <a:lnTo>
                  <a:pt x="81271" y="142949"/>
                </a:lnTo>
                <a:lnTo>
                  <a:pt x="71114" y="184393"/>
                </a:lnTo>
                <a:lnTo>
                  <a:pt x="110496" y="184393"/>
                </a:lnTo>
                <a:close/>
                <a:moveTo>
                  <a:pt x="260693" y="142949"/>
                </a:moveTo>
                <a:lnTo>
                  <a:pt x="221312" y="142949"/>
                </a:lnTo>
                <a:lnTo>
                  <a:pt x="211155" y="184393"/>
                </a:lnTo>
                <a:lnTo>
                  <a:pt x="250510" y="184393"/>
                </a:lnTo>
                <a:lnTo>
                  <a:pt x="260693" y="142949"/>
                </a:lnTo>
                <a:close/>
                <a:moveTo>
                  <a:pt x="214010" y="142949"/>
                </a:moveTo>
                <a:lnTo>
                  <a:pt x="174629" y="142949"/>
                </a:lnTo>
                <a:lnTo>
                  <a:pt x="164472" y="184393"/>
                </a:lnTo>
                <a:lnTo>
                  <a:pt x="203853" y="184393"/>
                </a:lnTo>
                <a:lnTo>
                  <a:pt x="214010" y="142949"/>
                </a:lnTo>
                <a:close/>
                <a:moveTo>
                  <a:pt x="152572" y="232953"/>
                </a:moveTo>
                <a:lnTo>
                  <a:pt x="191953" y="232953"/>
                </a:lnTo>
                <a:lnTo>
                  <a:pt x="202110" y="191508"/>
                </a:lnTo>
                <a:lnTo>
                  <a:pt x="162729" y="191508"/>
                </a:lnTo>
                <a:lnTo>
                  <a:pt x="152572" y="232953"/>
                </a:lnTo>
                <a:close/>
                <a:moveTo>
                  <a:pt x="199229" y="232953"/>
                </a:moveTo>
                <a:lnTo>
                  <a:pt x="238610" y="232953"/>
                </a:lnTo>
                <a:lnTo>
                  <a:pt x="248767" y="191508"/>
                </a:lnTo>
                <a:lnTo>
                  <a:pt x="209385" y="191508"/>
                </a:lnTo>
                <a:lnTo>
                  <a:pt x="199229" y="232953"/>
                </a:lnTo>
                <a:close/>
                <a:moveTo>
                  <a:pt x="250590" y="92379"/>
                </a:moveTo>
                <a:lnTo>
                  <a:pt x="268164" y="92379"/>
                </a:lnTo>
                <a:cubicBezTo>
                  <a:pt x="268288" y="70900"/>
                  <a:pt x="283470" y="52117"/>
                  <a:pt x="304868" y="47706"/>
                </a:cubicBezTo>
                <a:cubicBezTo>
                  <a:pt x="317275" y="45135"/>
                  <a:pt x="329575" y="47857"/>
                  <a:pt x="339385" y="54340"/>
                </a:cubicBezTo>
                <a:cubicBezTo>
                  <a:pt x="349221" y="60797"/>
                  <a:pt x="356577" y="71034"/>
                  <a:pt x="359129" y="83458"/>
                </a:cubicBezTo>
                <a:cubicBezTo>
                  <a:pt x="361699" y="95865"/>
                  <a:pt x="358978" y="108139"/>
                  <a:pt x="352494" y="117975"/>
                </a:cubicBezTo>
                <a:cubicBezTo>
                  <a:pt x="342462" y="133228"/>
                  <a:pt x="324257" y="141170"/>
                  <a:pt x="306131" y="137968"/>
                </a:cubicBezTo>
                <a:lnTo>
                  <a:pt x="301062" y="159678"/>
                </a:lnTo>
                <a:cubicBezTo>
                  <a:pt x="301266" y="160336"/>
                  <a:pt x="301418" y="160985"/>
                  <a:pt x="301596" y="161670"/>
                </a:cubicBezTo>
                <a:cubicBezTo>
                  <a:pt x="302227" y="164623"/>
                  <a:pt x="302778" y="171097"/>
                  <a:pt x="303107" y="174299"/>
                </a:cubicBezTo>
                <a:lnTo>
                  <a:pt x="306816" y="165503"/>
                </a:lnTo>
                <a:cubicBezTo>
                  <a:pt x="314073" y="148312"/>
                  <a:pt x="336165" y="143776"/>
                  <a:pt x="349622" y="156707"/>
                </a:cubicBezTo>
                <a:lnTo>
                  <a:pt x="356479" y="163315"/>
                </a:lnTo>
                <a:lnTo>
                  <a:pt x="353677" y="154190"/>
                </a:lnTo>
                <a:cubicBezTo>
                  <a:pt x="348154" y="136367"/>
                  <a:pt x="362171" y="118669"/>
                  <a:pt x="380776" y="119932"/>
                </a:cubicBezTo>
                <a:lnTo>
                  <a:pt x="390284" y="120590"/>
                </a:lnTo>
                <a:lnTo>
                  <a:pt x="382288" y="115423"/>
                </a:lnTo>
                <a:cubicBezTo>
                  <a:pt x="366635" y="105310"/>
                  <a:pt x="365977" y="82747"/>
                  <a:pt x="381052" y="71754"/>
                </a:cubicBezTo>
                <a:lnTo>
                  <a:pt x="388745" y="66133"/>
                </a:lnTo>
                <a:lnTo>
                  <a:pt x="379265" y="67316"/>
                </a:lnTo>
                <a:cubicBezTo>
                  <a:pt x="360757" y="69638"/>
                  <a:pt x="345762" y="52766"/>
                  <a:pt x="350244" y="34667"/>
                </a:cubicBezTo>
                <a:lnTo>
                  <a:pt x="352539" y="25418"/>
                </a:lnTo>
                <a:lnTo>
                  <a:pt x="346055" y="32399"/>
                </a:lnTo>
                <a:cubicBezTo>
                  <a:pt x="333346" y="46087"/>
                  <a:pt x="311041" y="42787"/>
                  <a:pt x="302823" y="26049"/>
                </a:cubicBezTo>
                <a:lnTo>
                  <a:pt x="298634" y="17476"/>
                </a:lnTo>
                <a:lnTo>
                  <a:pt x="298154" y="27001"/>
                </a:lnTo>
                <a:cubicBezTo>
                  <a:pt x="297220" y="45633"/>
                  <a:pt x="278009" y="57480"/>
                  <a:pt x="260942" y="49920"/>
                </a:cubicBezTo>
                <a:lnTo>
                  <a:pt x="252244" y="46060"/>
                </a:lnTo>
                <a:lnTo>
                  <a:pt x="257989" y="53647"/>
                </a:lnTo>
                <a:cubicBezTo>
                  <a:pt x="267835" y="66587"/>
                  <a:pt x="263619" y="84686"/>
                  <a:pt x="250590" y="92379"/>
                </a:cubicBezTo>
                <a:lnTo>
                  <a:pt x="250590" y="92379"/>
                </a:lnTo>
                <a:close/>
                <a:moveTo>
                  <a:pt x="275270" y="92379"/>
                </a:moveTo>
                <a:lnTo>
                  <a:pt x="312330" y="92379"/>
                </a:lnTo>
                <a:cubicBezTo>
                  <a:pt x="314598" y="92379"/>
                  <a:pt x="316386" y="94496"/>
                  <a:pt x="315737" y="96941"/>
                </a:cubicBezTo>
                <a:lnTo>
                  <a:pt x="307768" y="131049"/>
                </a:lnTo>
                <a:cubicBezTo>
                  <a:pt x="322940" y="133566"/>
                  <a:pt x="338175" y="126842"/>
                  <a:pt x="346571" y="114080"/>
                </a:cubicBezTo>
                <a:cubicBezTo>
                  <a:pt x="358346" y="96203"/>
                  <a:pt x="353375" y="72003"/>
                  <a:pt x="335507" y="60255"/>
                </a:cubicBezTo>
                <a:cubicBezTo>
                  <a:pt x="318467" y="49013"/>
                  <a:pt x="295423" y="52971"/>
                  <a:pt x="283123" y="69308"/>
                </a:cubicBezTo>
                <a:cubicBezTo>
                  <a:pt x="278196" y="75837"/>
                  <a:pt x="275341" y="83903"/>
                  <a:pt x="275270" y="92379"/>
                </a:cubicBezTo>
                <a:lnTo>
                  <a:pt x="275270" y="92379"/>
                </a:lnTo>
                <a:close/>
                <a:moveTo>
                  <a:pt x="236947" y="283496"/>
                </a:moveTo>
                <a:lnTo>
                  <a:pt x="200572" y="283496"/>
                </a:lnTo>
                <a:lnTo>
                  <a:pt x="200572" y="332225"/>
                </a:lnTo>
                <a:lnTo>
                  <a:pt x="236947" y="332225"/>
                </a:lnTo>
                <a:lnTo>
                  <a:pt x="236947" y="283496"/>
                </a:lnTo>
                <a:close/>
                <a:moveTo>
                  <a:pt x="80293" y="283496"/>
                </a:moveTo>
                <a:lnTo>
                  <a:pt x="43917" y="283496"/>
                </a:lnTo>
                <a:lnTo>
                  <a:pt x="43917" y="332225"/>
                </a:lnTo>
                <a:lnTo>
                  <a:pt x="80293" y="332225"/>
                </a:lnTo>
                <a:lnTo>
                  <a:pt x="80293" y="283496"/>
                </a:lnTo>
                <a:close/>
                <a:moveTo>
                  <a:pt x="307839" y="99485"/>
                </a:moveTo>
                <a:lnTo>
                  <a:pt x="53692" y="99485"/>
                </a:lnTo>
                <a:lnTo>
                  <a:pt x="12273" y="276390"/>
                </a:lnTo>
                <a:lnTo>
                  <a:pt x="266421" y="276390"/>
                </a:lnTo>
                <a:lnTo>
                  <a:pt x="307839" y="99485"/>
                </a:lnTo>
                <a:close/>
                <a:moveTo>
                  <a:pt x="32284" y="353837"/>
                </a:moveTo>
                <a:lnTo>
                  <a:pt x="91881" y="353837"/>
                </a:lnTo>
                <a:cubicBezTo>
                  <a:pt x="92913" y="353837"/>
                  <a:pt x="93722" y="353001"/>
                  <a:pt x="93722" y="351996"/>
                </a:cubicBezTo>
                <a:lnTo>
                  <a:pt x="93722" y="341181"/>
                </a:lnTo>
                <a:cubicBezTo>
                  <a:pt x="93722" y="340176"/>
                  <a:pt x="92886" y="339340"/>
                  <a:pt x="91881" y="339340"/>
                </a:cubicBezTo>
                <a:lnTo>
                  <a:pt x="32284" y="339340"/>
                </a:lnTo>
                <a:cubicBezTo>
                  <a:pt x="31279" y="339340"/>
                  <a:pt x="30443" y="340176"/>
                  <a:pt x="30443" y="341181"/>
                </a:cubicBezTo>
                <a:lnTo>
                  <a:pt x="30443" y="351996"/>
                </a:lnTo>
                <a:cubicBezTo>
                  <a:pt x="30452" y="353001"/>
                  <a:pt x="31279" y="353837"/>
                  <a:pt x="32284" y="353837"/>
                </a:cubicBezTo>
                <a:lnTo>
                  <a:pt x="32284" y="35383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79" name="Rectangle 78">
            <a:extLst>
              <a:ext uri="{FF2B5EF4-FFF2-40B4-BE49-F238E27FC236}">
                <a16:creationId xmlns:a16="http://schemas.microsoft.com/office/drawing/2014/main" id="{81419F3F-D482-0087-CD58-ABF6F16F6C4F}"/>
              </a:ext>
            </a:extLst>
          </p:cNvPr>
          <p:cNvSpPr/>
          <p:nvPr/>
        </p:nvSpPr>
        <p:spPr>
          <a:xfrm>
            <a:off x="2550" y="8437"/>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80" name="Graphic 40">
            <a:extLst>
              <a:ext uri="{FF2B5EF4-FFF2-40B4-BE49-F238E27FC236}">
                <a16:creationId xmlns:a16="http://schemas.microsoft.com/office/drawing/2014/main" id="{98DCAE31-DB5F-6826-268D-782D7AA6CD77}"/>
              </a:ext>
            </a:extLst>
          </p:cNvPr>
          <p:cNvGrpSpPr/>
          <p:nvPr/>
        </p:nvGrpSpPr>
        <p:grpSpPr>
          <a:xfrm>
            <a:off x="-2190554" y="8050508"/>
            <a:ext cx="3293668" cy="2042232"/>
            <a:chOff x="-3997861" y="6017904"/>
            <a:chExt cx="935163" cy="579846"/>
          </a:xfrm>
          <a:solidFill>
            <a:schemeClr val="bg1">
              <a:alpha val="9824"/>
            </a:schemeClr>
          </a:solidFill>
        </p:grpSpPr>
        <p:sp>
          <p:nvSpPr>
            <p:cNvPr id="81" name="Freeform 80">
              <a:extLst>
                <a:ext uri="{FF2B5EF4-FFF2-40B4-BE49-F238E27FC236}">
                  <a16:creationId xmlns:a16="http://schemas.microsoft.com/office/drawing/2014/main" id="{365C0373-3529-2436-FFC2-DA93D07C66ED}"/>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4C6C2E03-09FE-D4C8-15FC-29A668EF749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F5080821-6A40-74B4-26CF-8A711337D62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2725CC24-FFD8-B56C-1CDA-31EA3255C5E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7" name="Text Placeholder 29">
            <a:extLst>
              <a:ext uri="{FF2B5EF4-FFF2-40B4-BE49-F238E27FC236}">
                <a16:creationId xmlns:a16="http://schemas.microsoft.com/office/drawing/2014/main" id="{701A5018-0B9F-4FFF-AFFB-DC7E8B05BF8C}"/>
              </a:ext>
            </a:extLst>
          </p:cNvPr>
          <p:cNvSpPr txBox="1">
            <a:spLocks/>
          </p:cNvSpPr>
          <p:nvPr/>
        </p:nvSpPr>
        <p:spPr>
          <a:xfrm>
            <a:off x="665559" y="6132149"/>
            <a:ext cx="6261302"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Biomasa stała pozostaje największym źródłem odnawialnego ciepła, odpowiadając za około trzy czwarte jego produkcji w UE. Jednak nadmierne poleganie na paliwach drzewnych rodzi problemy związane ze zrównoważonym rozwojem i jakością powietrza: spalanie drewna w gospodarstwach domowych jest głównym źródłem emisji pyłów zawieszonych (PM).</a:t>
            </a:r>
            <a:endParaRPr lang="en-GB" sz="1600" b="1" dirty="0">
              <a:solidFill>
                <a:srgbClr val="404040"/>
              </a:solidFill>
            </a:endParaRPr>
          </a:p>
        </p:txBody>
      </p:sp>
      <p:cxnSp>
        <p:nvCxnSpPr>
          <p:cNvPr id="39" name="Straight Connector 38">
            <a:extLst>
              <a:ext uri="{FF2B5EF4-FFF2-40B4-BE49-F238E27FC236}">
                <a16:creationId xmlns:a16="http://schemas.microsoft.com/office/drawing/2014/main" id="{E5C4CD72-D0C4-47D7-9D5C-17E136BF7A77}"/>
              </a:ext>
            </a:extLst>
          </p:cNvPr>
          <p:cNvCxnSpPr>
            <a:cxnSpLocks/>
          </p:cNvCxnSpPr>
          <p:nvPr/>
        </p:nvCxnSpPr>
        <p:spPr>
          <a:xfrm>
            <a:off x="7619" y="5493181"/>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0" name="Graphic 15">
            <a:extLst>
              <a:ext uri="{FF2B5EF4-FFF2-40B4-BE49-F238E27FC236}">
                <a16:creationId xmlns:a16="http://schemas.microsoft.com/office/drawing/2014/main" id="{E18EEA4F-7BEC-4818-9EA1-935EA3CED9E3}"/>
              </a:ext>
            </a:extLst>
          </p:cNvPr>
          <p:cNvGrpSpPr/>
          <p:nvPr/>
        </p:nvGrpSpPr>
        <p:grpSpPr>
          <a:xfrm rot="16200000">
            <a:off x="711498" y="5136895"/>
            <a:ext cx="806221" cy="712571"/>
            <a:chOff x="547405" y="6570859"/>
            <a:chExt cx="1035254" cy="914997"/>
          </a:xfrm>
        </p:grpSpPr>
        <p:sp>
          <p:nvSpPr>
            <p:cNvPr id="41" name="Freeform 6">
              <a:extLst>
                <a:ext uri="{FF2B5EF4-FFF2-40B4-BE49-F238E27FC236}">
                  <a16:creationId xmlns:a16="http://schemas.microsoft.com/office/drawing/2014/main" id="{93D6599E-5C2A-4187-8C09-C1CC5ADB94F6}"/>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47" name="Freeform 20">
              <a:extLst>
                <a:ext uri="{FF2B5EF4-FFF2-40B4-BE49-F238E27FC236}">
                  <a16:creationId xmlns:a16="http://schemas.microsoft.com/office/drawing/2014/main" id="{056E3BDE-AABF-4BF2-9BCA-01E688EB1702}"/>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48" name="TextBox 47">
            <a:extLst>
              <a:ext uri="{FF2B5EF4-FFF2-40B4-BE49-F238E27FC236}">
                <a16:creationId xmlns:a16="http://schemas.microsoft.com/office/drawing/2014/main" id="{61779624-827D-4026-882D-715AC17459D2}"/>
              </a:ext>
            </a:extLst>
          </p:cNvPr>
          <p:cNvSpPr txBox="1"/>
          <p:nvPr/>
        </p:nvSpPr>
        <p:spPr>
          <a:xfrm>
            <a:off x="1502068" y="5351256"/>
            <a:ext cx="4555537" cy="631327"/>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Biomasa</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i</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bioenergia</a:t>
            </a: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49" name="Freeform 22">
            <a:extLst>
              <a:ext uri="{FF2B5EF4-FFF2-40B4-BE49-F238E27FC236}">
                <a16:creationId xmlns:a16="http://schemas.microsoft.com/office/drawing/2014/main" id="{5B5E42CC-C904-4864-ADD9-493DC59AD78E}"/>
              </a:ext>
            </a:extLst>
          </p:cNvPr>
          <p:cNvSpPr>
            <a:spLocks noChangeAspect="1"/>
          </p:cNvSpPr>
          <p:nvPr/>
        </p:nvSpPr>
        <p:spPr>
          <a:xfrm>
            <a:off x="884859" y="5252472"/>
            <a:ext cx="370390" cy="462151"/>
          </a:xfrm>
          <a:custGeom>
            <a:avLst/>
            <a:gdLst>
              <a:gd name="connsiteX0" fmla="*/ 120032 w 326395"/>
              <a:gd name="connsiteY0" fmla="*/ 273981 h 407257"/>
              <a:gd name="connsiteX1" fmla="*/ 206355 w 326395"/>
              <a:gd name="connsiteY1" fmla="*/ 273981 h 407257"/>
              <a:gd name="connsiteX2" fmla="*/ 228687 w 326395"/>
              <a:gd name="connsiteY2" fmla="*/ 230392 h 407257"/>
              <a:gd name="connsiteX3" fmla="*/ 251829 w 326395"/>
              <a:gd name="connsiteY3" fmla="*/ 170617 h 407257"/>
              <a:gd name="connsiteX4" fmla="*/ 163184 w 326395"/>
              <a:gd name="connsiteY4" fmla="*/ 81956 h 407257"/>
              <a:gd name="connsiteX5" fmla="*/ 74541 w 326395"/>
              <a:gd name="connsiteY5" fmla="*/ 170617 h 407257"/>
              <a:gd name="connsiteX6" fmla="*/ 97682 w 326395"/>
              <a:gd name="connsiteY6" fmla="*/ 230392 h 407257"/>
              <a:gd name="connsiteX7" fmla="*/ 120032 w 326395"/>
              <a:gd name="connsiteY7" fmla="*/ 273981 h 407257"/>
              <a:gd name="connsiteX8" fmla="*/ 120032 w 326395"/>
              <a:gd name="connsiteY8" fmla="*/ 273981 h 407257"/>
              <a:gd name="connsiteX9" fmla="*/ 213995 w 326395"/>
              <a:gd name="connsiteY9" fmla="*/ 273981 h 407257"/>
              <a:gd name="connsiteX10" fmla="*/ 222639 w 326395"/>
              <a:gd name="connsiteY10" fmla="*/ 283105 h 407257"/>
              <a:gd name="connsiteX11" fmla="*/ 222639 w 326395"/>
              <a:gd name="connsiteY11" fmla="*/ 303579 h 407257"/>
              <a:gd name="connsiteX12" fmla="*/ 213487 w 326395"/>
              <a:gd name="connsiteY12" fmla="*/ 312704 h 407257"/>
              <a:gd name="connsiteX13" fmla="*/ 182457 w 326395"/>
              <a:gd name="connsiteY13" fmla="*/ 312704 h 407257"/>
              <a:gd name="connsiteX14" fmla="*/ 182457 w 326395"/>
              <a:gd name="connsiteY14" fmla="*/ 346811 h 407257"/>
              <a:gd name="connsiteX15" fmla="*/ 281258 w 326395"/>
              <a:gd name="connsiteY15" fmla="*/ 323438 h 407257"/>
              <a:gd name="connsiteX16" fmla="*/ 283374 w 326395"/>
              <a:gd name="connsiteY16" fmla="*/ 326916 h 407257"/>
              <a:gd name="connsiteX17" fmla="*/ 239884 w 326395"/>
              <a:gd name="connsiteY17" fmla="*/ 393370 h 407257"/>
              <a:gd name="connsiteX18" fmla="*/ 208018 w 326395"/>
              <a:gd name="connsiteY18" fmla="*/ 405697 h 407257"/>
              <a:gd name="connsiteX19" fmla="*/ 176481 w 326395"/>
              <a:gd name="connsiteY19" fmla="*/ 405848 h 407257"/>
              <a:gd name="connsiteX20" fmla="*/ 173359 w 326395"/>
              <a:gd name="connsiteY20" fmla="*/ 406399 h 407257"/>
              <a:gd name="connsiteX21" fmla="*/ 153037 w 326395"/>
              <a:gd name="connsiteY21" fmla="*/ 406399 h 407257"/>
              <a:gd name="connsiteX22" fmla="*/ 149310 w 326395"/>
              <a:gd name="connsiteY22" fmla="*/ 405590 h 407257"/>
              <a:gd name="connsiteX23" fmla="*/ 117293 w 326395"/>
              <a:gd name="connsiteY23" fmla="*/ 405821 h 407257"/>
              <a:gd name="connsiteX24" fmla="*/ 54192 w 326395"/>
              <a:gd name="connsiteY24" fmla="*/ 364296 h 407257"/>
              <a:gd name="connsiteX25" fmla="*/ 41153 w 326395"/>
              <a:gd name="connsiteY25" fmla="*/ 326907 h 407257"/>
              <a:gd name="connsiteX26" fmla="*/ 43270 w 326395"/>
              <a:gd name="connsiteY26" fmla="*/ 323430 h 407257"/>
              <a:gd name="connsiteX27" fmla="*/ 143939 w 326395"/>
              <a:gd name="connsiteY27" fmla="*/ 348768 h 407257"/>
              <a:gd name="connsiteX28" fmla="*/ 143939 w 326395"/>
              <a:gd name="connsiteY28" fmla="*/ 312695 h 407257"/>
              <a:gd name="connsiteX29" fmla="*/ 112908 w 326395"/>
              <a:gd name="connsiteY29" fmla="*/ 312695 h 407257"/>
              <a:gd name="connsiteX30" fmla="*/ 103757 w 326395"/>
              <a:gd name="connsiteY30" fmla="*/ 303570 h 407257"/>
              <a:gd name="connsiteX31" fmla="*/ 103757 w 326395"/>
              <a:gd name="connsiteY31" fmla="*/ 283097 h 407257"/>
              <a:gd name="connsiteX32" fmla="*/ 112401 w 326395"/>
              <a:gd name="connsiteY32" fmla="*/ 273972 h 407257"/>
              <a:gd name="connsiteX33" fmla="*/ 91581 w 326395"/>
              <a:gd name="connsiteY33" fmla="*/ 233959 h 407257"/>
              <a:gd name="connsiteX34" fmla="*/ 67426 w 326395"/>
              <a:gd name="connsiteY34" fmla="*/ 170609 h 407257"/>
              <a:gd name="connsiteX35" fmla="*/ 163202 w 326395"/>
              <a:gd name="connsiteY35" fmla="*/ 74832 h 407257"/>
              <a:gd name="connsiteX36" fmla="*/ 258979 w 326395"/>
              <a:gd name="connsiteY36" fmla="*/ 170609 h 407257"/>
              <a:gd name="connsiteX37" fmla="*/ 234824 w 326395"/>
              <a:gd name="connsiteY37" fmla="*/ 233959 h 407257"/>
              <a:gd name="connsiteX38" fmla="*/ 213995 w 326395"/>
              <a:gd name="connsiteY38" fmla="*/ 273981 h 407257"/>
              <a:gd name="connsiteX39" fmla="*/ 213995 w 326395"/>
              <a:gd name="connsiteY39" fmla="*/ 273981 h 407257"/>
              <a:gd name="connsiteX40" fmla="*/ 175351 w 326395"/>
              <a:gd name="connsiteY40" fmla="*/ 312704 h 407257"/>
              <a:gd name="connsiteX41" fmla="*/ 151044 w 326395"/>
              <a:gd name="connsiteY41" fmla="*/ 312704 h 407257"/>
              <a:gd name="connsiteX42" fmla="*/ 151044 w 326395"/>
              <a:gd name="connsiteY42" fmla="*/ 397310 h 407257"/>
              <a:gd name="connsiteX43" fmla="*/ 151622 w 326395"/>
              <a:gd name="connsiteY43" fmla="*/ 398724 h 407257"/>
              <a:gd name="connsiteX44" fmla="*/ 151622 w 326395"/>
              <a:gd name="connsiteY44" fmla="*/ 398724 h 407257"/>
              <a:gd name="connsiteX45" fmla="*/ 153037 w 326395"/>
              <a:gd name="connsiteY45" fmla="*/ 399302 h 407257"/>
              <a:gd name="connsiteX46" fmla="*/ 173359 w 326395"/>
              <a:gd name="connsiteY46" fmla="*/ 399302 h 407257"/>
              <a:gd name="connsiteX47" fmla="*/ 175351 w 326395"/>
              <a:gd name="connsiteY47" fmla="*/ 397310 h 407257"/>
              <a:gd name="connsiteX48" fmla="*/ 175351 w 326395"/>
              <a:gd name="connsiteY48" fmla="*/ 312704 h 407257"/>
              <a:gd name="connsiteX49" fmla="*/ 213487 w 326395"/>
              <a:gd name="connsiteY49" fmla="*/ 281087 h 407257"/>
              <a:gd name="connsiteX50" fmla="*/ 208747 w 326395"/>
              <a:gd name="connsiteY50" fmla="*/ 281140 h 407257"/>
              <a:gd name="connsiteX51" fmla="*/ 208747 w 326395"/>
              <a:gd name="connsiteY51" fmla="*/ 281140 h 407257"/>
              <a:gd name="connsiteX52" fmla="*/ 112899 w 326395"/>
              <a:gd name="connsiteY52" fmla="*/ 281087 h 407257"/>
              <a:gd name="connsiteX53" fmla="*/ 110854 w 326395"/>
              <a:gd name="connsiteY53" fmla="*/ 283105 h 407257"/>
              <a:gd name="connsiteX54" fmla="*/ 110854 w 326395"/>
              <a:gd name="connsiteY54" fmla="*/ 303579 h 407257"/>
              <a:gd name="connsiteX55" fmla="*/ 112899 w 326395"/>
              <a:gd name="connsiteY55" fmla="*/ 305598 h 407257"/>
              <a:gd name="connsiteX56" fmla="*/ 213487 w 326395"/>
              <a:gd name="connsiteY56" fmla="*/ 305598 h 407257"/>
              <a:gd name="connsiteX57" fmla="*/ 215533 w 326395"/>
              <a:gd name="connsiteY57" fmla="*/ 303579 h 407257"/>
              <a:gd name="connsiteX58" fmla="*/ 215533 w 326395"/>
              <a:gd name="connsiteY58" fmla="*/ 283105 h 407257"/>
              <a:gd name="connsiteX59" fmla="*/ 213487 w 326395"/>
              <a:gd name="connsiteY59" fmla="*/ 281087 h 407257"/>
              <a:gd name="connsiteX60" fmla="*/ 213487 w 326395"/>
              <a:gd name="connsiteY60" fmla="*/ 281087 h 407257"/>
              <a:gd name="connsiteX61" fmla="*/ 172550 w 326395"/>
              <a:gd name="connsiteY61" fmla="*/ 105898 h 407257"/>
              <a:gd name="connsiteX62" fmla="*/ 172550 w 326395"/>
              <a:gd name="connsiteY62" fmla="*/ 168492 h 407257"/>
              <a:gd name="connsiteX63" fmla="*/ 202050 w 326395"/>
              <a:gd name="connsiteY63" fmla="*/ 168492 h 407257"/>
              <a:gd name="connsiteX64" fmla="*/ 204247 w 326395"/>
              <a:gd name="connsiteY64" fmla="*/ 172725 h 407257"/>
              <a:gd name="connsiteX65" fmla="*/ 181586 w 326395"/>
              <a:gd name="connsiteY65" fmla="*/ 211956 h 407257"/>
              <a:gd name="connsiteX66" fmla="*/ 181586 w 326395"/>
              <a:gd name="connsiteY66" fmla="*/ 211956 h 407257"/>
              <a:gd name="connsiteX67" fmla="*/ 158818 w 326395"/>
              <a:gd name="connsiteY67" fmla="*/ 251408 h 407257"/>
              <a:gd name="connsiteX68" fmla="*/ 153855 w 326395"/>
              <a:gd name="connsiteY68" fmla="*/ 250074 h 407257"/>
              <a:gd name="connsiteX69" fmla="*/ 153855 w 326395"/>
              <a:gd name="connsiteY69" fmla="*/ 250074 h 407257"/>
              <a:gd name="connsiteX70" fmla="*/ 153855 w 326395"/>
              <a:gd name="connsiteY70" fmla="*/ 187453 h 407257"/>
              <a:gd name="connsiteX71" fmla="*/ 124355 w 326395"/>
              <a:gd name="connsiteY71" fmla="*/ 187453 h 407257"/>
              <a:gd name="connsiteX72" fmla="*/ 122158 w 326395"/>
              <a:gd name="connsiteY72" fmla="*/ 183247 h 407257"/>
              <a:gd name="connsiteX73" fmla="*/ 144819 w 326395"/>
              <a:gd name="connsiteY73" fmla="*/ 144016 h 407257"/>
              <a:gd name="connsiteX74" fmla="*/ 144819 w 326395"/>
              <a:gd name="connsiteY74" fmla="*/ 144016 h 407257"/>
              <a:gd name="connsiteX75" fmla="*/ 167587 w 326395"/>
              <a:gd name="connsiteY75" fmla="*/ 104564 h 407257"/>
              <a:gd name="connsiteX76" fmla="*/ 172550 w 326395"/>
              <a:gd name="connsiteY76" fmla="*/ 105898 h 407257"/>
              <a:gd name="connsiteX77" fmla="*/ 172550 w 326395"/>
              <a:gd name="connsiteY77" fmla="*/ 105898 h 407257"/>
              <a:gd name="connsiteX78" fmla="*/ 167231 w 326395"/>
              <a:gd name="connsiteY78" fmla="*/ 171169 h 407257"/>
              <a:gd name="connsiteX79" fmla="*/ 167231 w 326395"/>
              <a:gd name="connsiteY79" fmla="*/ 115832 h 407257"/>
              <a:gd name="connsiteX80" fmla="*/ 149408 w 326395"/>
              <a:gd name="connsiteY80" fmla="*/ 146693 h 407257"/>
              <a:gd name="connsiteX81" fmla="*/ 149408 w 326395"/>
              <a:gd name="connsiteY81" fmla="*/ 146667 h 407257"/>
              <a:gd name="connsiteX82" fmla="*/ 128935 w 326395"/>
              <a:gd name="connsiteY82" fmla="*/ 182135 h 407257"/>
              <a:gd name="connsiteX83" fmla="*/ 156514 w 326395"/>
              <a:gd name="connsiteY83" fmla="*/ 182135 h 407257"/>
              <a:gd name="connsiteX84" fmla="*/ 159164 w 326395"/>
              <a:gd name="connsiteY84" fmla="*/ 184785 h 407257"/>
              <a:gd name="connsiteX85" fmla="*/ 159164 w 326395"/>
              <a:gd name="connsiteY85" fmla="*/ 240122 h 407257"/>
              <a:gd name="connsiteX86" fmla="*/ 176987 w 326395"/>
              <a:gd name="connsiteY86" fmla="*/ 209287 h 407257"/>
              <a:gd name="connsiteX87" fmla="*/ 176987 w 326395"/>
              <a:gd name="connsiteY87" fmla="*/ 209287 h 407257"/>
              <a:gd name="connsiteX88" fmla="*/ 197461 w 326395"/>
              <a:gd name="connsiteY88" fmla="*/ 173837 h 407257"/>
              <a:gd name="connsiteX89" fmla="*/ 169882 w 326395"/>
              <a:gd name="connsiteY89" fmla="*/ 173837 h 407257"/>
              <a:gd name="connsiteX90" fmla="*/ 167231 w 326395"/>
              <a:gd name="connsiteY90" fmla="*/ 171169 h 407257"/>
              <a:gd name="connsiteX91" fmla="*/ 167231 w 326395"/>
              <a:gd name="connsiteY91" fmla="*/ 171169 h 407257"/>
              <a:gd name="connsiteX92" fmla="*/ 159645 w 326395"/>
              <a:gd name="connsiteY92" fmla="*/ 3495 h 407257"/>
              <a:gd name="connsiteX93" fmla="*/ 166751 w 326395"/>
              <a:gd name="connsiteY93" fmla="*/ 3495 h 407257"/>
              <a:gd name="connsiteX94" fmla="*/ 166751 w 326395"/>
              <a:gd name="connsiteY94" fmla="*/ 31155 h 407257"/>
              <a:gd name="connsiteX95" fmla="*/ 159645 w 326395"/>
              <a:gd name="connsiteY95" fmla="*/ 31155 h 407257"/>
              <a:gd name="connsiteX96" fmla="*/ 159645 w 326395"/>
              <a:gd name="connsiteY96" fmla="*/ 3495 h 407257"/>
              <a:gd name="connsiteX97" fmla="*/ 3515 w 326395"/>
              <a:gd name="connsiteY97" fmla="*/ 166758 h 407257"/>
              <a:gd name="connsiteX98" fmla="*/ 3515 w 326395"/>
              <a:gd name="connsiteY98" fmla="*/ 159625 h 407257"/>
              <a:gd name="connsiteX99" fmla="*/ 31175 w 326395"/>
              <a:gd name="connsiteY99" fmla="*/ 159625 h 407257"/>
              <a:gd name="connsiteX100" fmla="*/ 31175 w 326395"/>
              <a:gd name="connsiteY100" fmla="*/ 166758 h 407257"/>
              <a:gd name="connsiteX101" fmla="*/ 3515 w 326395"/>
              <a:gd name="connsiteY101" fmla="*/ 166758 h 407257"/>
              <a:gd name="connsiteX102" fmla="*/ 23126 w 326395"/>
              <a:gd name="connsiteY102" fmla="*/ 86412 h 407257"/>
              <a:gd name="connsiteX103" fmla="*/ 26657 w 326395"/>
              <a:gd name="connsiteY103" fmla="*/ 80284 h 407257"/>
              <a:gd name="connsiteX104" fmla="*/ 50608 w 326395"/>
              <a:gd name="connsiteY104" fmla="*/ 94096 h 407257"/>
              <a:gd name="connsiteX105" fmla="*/ 47077 w 326395"/>
              <a:gd name="connsiteY105" fmla="*/ 100250 h 407257"/>
              <a:gd name="connsiteX106" fmla="*/ 23126 w 326395"/>
              <a:gd name="connsiteY106" fmla="*/ 86412 h 407257"/>
              <a:gd name="connsiteX107" fmla="*/ 80277 w 326395"/>
              <a:gd name="connsiteY107" fmla="*/ 26690 h 407257"/>
              <a:gd name="connsiteX108" fmla="*/ 86432 w 326395"/>
              <a:gd name="connsiteY108" fmla="*/ 23106 h 407257"/>
              <a:gd name="connsiteX109" fmla="*/ 100243 w 326395"/>
              <a:gd name="connsiteY109" fmla="*/ 47057 h 407257"/>
              <a:gd name="connsiteX110" fmla="*/ 94116 w 326395"/>
              <a:gd name="connsiteY110" fmla="*/ 50641 h 407257"/>
              <a:gd name="connsiteX111" fmla="*/ 80277 w 326395"/>
              <a:gd name="connsiteY111" fmla="*/ 26690 h 407257"/>
              <a:gd name="connsiteX112" fmla="*/ 322880 w 326395"/>
              <a:gd name="connsiteY112" fmla="*/ 159625 h 407257"/>
              <a:gd name="connsiteX113" fmla="*/ 322880 w 326395"/>
              <a:gd name="connsiteY113" fmla="*/ 166758 h 407257"/>
              <a:gd name="connsiteX114" fmla="*/ 295221 w 326395"/>
              <a:gd name="connsiteY114" fmla="*/ 166758 h 407257"/>
              <a:gd name="connsiteX115" fmla="*/ 295221 w 326395"/>
              <a:gd name="connsiteY115" fmla="*/ 159625 h 407257"/>
              <a:gd name="connsiteX116" fmla="*/ 322880 w 326395"/>
              <a:gd name="connsiteY116" fmla="*/ 159625 h 407257"/>
              <a:gd name="connsiteX117" fmla="*/ 299712 w 326395"/>
              <a:gd name="connsiteY117" fmla="*/ 80284 h 407257"/>
              <a:gd name="connsiteX118" fmla="*/ 303270 w 326395"/>
              <a:gd name="connsiteY118" fmla="*/ 86412 h 407257"/>
              <a:gd name="connsiteX119" fmla="*/ 279319 w 326395"/>
              <a:gd name="connsiteY119" fmla="*/ 100250 h 407257"/>
              <a:gd name="connsiteX120" fmla="*/ 275761 w 326395"/>
              <a:gd name="connsiteY120" fmla="*/ 94096 h 407257"/>
              <a:gd name="connsiteX121" fmla="*/ 299712 w 326395"/>
              <a:gd name="connsiteY121" fmla="*/ 80284 h 407257"/>
              <a:gd name="connsiteX122" fmla="*/ 239964 w 326395"/>
              <a:gd name="connsiteY122" fmla="*/ 23106 h 407257"/>
              <a:gd name="connsiteX123" fmla="*/ 246118 w 326395"/>
              <a:gd name="connsiteY123" fmla="*/ 26690 h 407257"/>
              <a:gd name="connsiteX124" fmla="*/ 232280 w 326395"/>
              <a:gd name="connsiteY124" fmla="*/ 50641 h 407257"/>
              <a:gd name="connsiteX125" fmla="*/ 226152 w 326395"/>
              <a:gd name="connsiteY125" fmla="*/ 47057 h 407257"/>
              <a:gd name="connsiteX126" fmla="*/ 239964 w 326395"/>
              <a:gd name="connsiteY126" fmla="*/ 23106 h 407257"/>
              <a:gd name="connsiteX127" fmla="*/ 182457 w 326395"/>
              <a:gd name="connsiteY127" fmla="*/ 357501 h 407257"/>
              <a:gd name="connsiteX128" fmla="*/ 182457 w 326395"/>
              <a:gd name="connsiteY128" fmla="*/ 397310 h 407257"/>
              <a:gd name="connsiteX129" fmla="*/ 182182 w 326395"/>
              <a:gd name="connsiteY129" fmla="*/ 399578 h 407257"/>
              <a:gd name="connsiteX130" fmla="*/ 276090 w 326395"/>
              <a:gd name="connsiteY130" fmla="*/ 328961 h 407257"/>
              <a:gd name="connsiteX131" fmla="*/ 182457 w 326395"/>
              <a:gd name="connsiteY131" fmla="*/ 357501 h 407257"/>
              <a:gd name="connsiteX132" fmla="*/ 182457 w 326395"/>
              <a:gd name="connsiteY132" fmla="*/ 357501 h 407257"/>
              <a:gd name="connsiteX133" fmla="*/ 144161 w 326395"/>
              <a:gd name="connsiteY133" fmla="*/ 399347 h 407257"/>
              <a:gd name="connsiteX134" fmla="*/ 143929 w 326395"/>
              <a:gd name="connsiteY134" fmla="*/ 397301 h 407257"/>
              <a:gd name="connsiteX135" fmla="*/ 143929 w 326395"/>
              <a:gd name="connsiteY135" fmla="*/ 359885 h 407257"/>
              <a:gd name="connsiteX136" fmla="*/ 132937 w 326395"/>
              <a:gd name="connsiteY136" fmla="*/ 347834 h 407257"/>
              <a:gd name="connsiteX137" fmla="*/ 48455 w 326395"/>
              <a:gd name="connsiteY137" fmla="*/ 328953 h 407257"/>
              <a:gd name="connsiteX138" fmla="*/ 144161 w 326395"/>
              <a:gd name="connsiteY138" fmla="*/ 399347 h 407257"/>
              <a:gd name="connsiteX139" fmla="*/ 144161 w 326395"/>
              <a:gd name="connsiteY139" fmla="*/ 399347 h 4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26395" h="407257">
                <a:moveTo>
                  <a:pt x="120032" y="273981"/>
                </a:moveTo>
                <a:lnTo>
                  <a:pt x="206355" y="273981"/>
                </a:lnTo>
                <a:cubicBezTo>
                  <a:pt x="212660" y="258025"/>
                  <a:pt x="220905" y="243804"/>
                  <a:pt x="228687" y="230392"/>
                </a:cubicBezTo>
                <a:cubicBezTo>
                  <a:pt x="240836" y="209439"/>
                  <a:pt x="251829" y="190486"/>
                  <a:pt x="251829" y="170617"/>
                </a:cubicBezTo>
                <a:cubicBezTo>
                  <a:pt x="251829" y="121631"/>
                  <a:pt x="212145" y="81956"/>
                  <a:pt x="163184" y="81956"/>
                </a:cubicBezTo>
                <a:cubicBezTo>
                  <a:pt x="114224" y="81956"/>
                  <a:pt x="74541" y="121640"/>
                  <a:pt x="74541" y="170617"/>
                </a:cubicBezTo>
                <a:cubicBezTo>
                  <a:pt x="74541" y="190486"/>
                  <a:pt x="85533" y="209439"/>
                  <a:pt x="97682" y="230392"/>
                </a:cubicBezTo>
                <a:cubicBezTo>
                  <a:pt x="105491" y="243804"/>
                  <a:pt x="113735" y="258016"/>
                  <a:pt x="120032" y="273981"/>
                </a:cubicBezTo>
                <a:lnTo>
                  <a:pt x="120032" y="273981"/>
                </a:lnTo>
                <a:close/>
                <a:moveTo>
                  <a:pt x="213995" y="273981"/>
                </a:moveTo>
                <a:cubicBezTo>
                  <a:pt x="218806" y="274229"/>
                  <a:pt x="222639" y="278267"/>
                  <a:pt x="222639" y="283105"/>
                </a:cubicBezTo>
                <a:lnTo>
                  <a:pt x="222639" y="303579"/>
                </a:lnTo>
                <a:cubicBezTo>
                  <a:pt x="222639" y="308595"/>
                  <a:pt x="218530" y="312704"/>
                  <a:pt x="213487" y="312704"/>
                </a:cubicBezTo>
                <a:lnTo>
                  <a:pt x="182457" y="312704"/>
                </a:lnTo>
                <a:lnTo>
                  <a:pt x="182457" y="346811"/>
                </a:lnTo>
                <a:cubicBezTo>
                  <a:pt x="207413" y="320948"/>
                  <a:pt x="248306" y="308871"/>
                  <a:pt x="281258" y="323438"/>
                </a:cubicBezTo>
                <a:cubicBezTo>
                  <a:pt x="282592" y="324017"/>
                  <a:pt x="283472" y="325377"/>
                  <a:pt x="283374" y="326916"/>
                </a:cubicBezTo>
                <a:cubicBezTo>
                  <a:pt x="281631" y="354042"/>
                  <a:pt x="263835" y="378873"/>
                  <a:pt x="239884" y="393370"/>
                </a:cubicBezTo>
                <a:cubicBezTo>
                  <a:pt x="229647" y="399542"/>
                  <a:pt x="218806" y="403633"/>
                  <a:pt x="208018" y="405697"/>
                </a:cubicBezTo>
                <a:cubicBezTo>
                  <a:pt x="197230" y="407742"/>
                  <a:pt x="186486" y="407760"/>
                  <a:pt x="176481" y="405848"/>
                </a:cubicBezTo>
                <a:cubicBezTo>
                  <a:pt x="175494" y="406230"/>
                  <a:pt x="174435" y="406399"/>
                  <a:pt x="173359" y="406399"/>
                </a:cubicBezTo>
                <a:lnTo>
                  <a:pt x="153037" y="406399"/>
                </a:lnTo>
                <a:cubicBezTo>
                  <a:pt x="151729" y="406399"/>
                  <a:pt x="150466" y="406123"/>
                  <a:pt x="149310" y="405590"/>
                </a:cubicBezTo>
                <a:cubicBezTo>
                  <a:pt x="139198" y="407707"/>
                  <a:pt x="128286" y="407805"/>
                  <a:pt x="117293" y="405821"/>
                </a:cubicBezTo>
                <a:cubicBezTo>
                  <a:pt x="91830" y="401179"/>
                  <a:pt x="68261" y="385703"/>
                  <a:pt x="54192" y="364296"/>
                </a:cubicBezTo>
                <a:cubicBezTo>
                  <a:pt x="46499" y="352601"/>
                  <a:pt x="41989" y="339670"/>
                  <a:pt x="41153" y="326907"/>
                </a:cubicBezTo>
                <a:cubicBezTo>
                  <a:pt x="41056" y="325368"/>
                  <a:pt x="41936" y="324008"/>
                  <a:pt x="43270" y="323430"/>
                </a:cubicBezTo>
                <a:cubicBezTo>
                  <a:pt x="77155" y="308453"/>
                  <a:pt x="119125" y="321588"/>
                  <a:pt x="143939" y="348768"/>
                </a:cubicBezTo>
                <a:lnTo>
                  <a:pt x="143939" y="312695"/>
                </a:lnTo>
                <a:lnTo>
                  <a:pt x="112908" y="312695"/>
                </a:lnTo>
                <a:cubicBezTo>
                  <a:pt x="107866" y="312695"/>
                  <a:pt x="103757" y="308586"/>
                  <a:pt x="103757" y="303570"/>
                </a:cubicBezTo>
                <a:lnTo>
                  <a:pt x="103757" y="283097"/>
                </a:lnTo>
                <a:cubicBezTo>
                  <a:pt x="103757" y="278258"/>
                  <a:pt x="107590" y="274221"/>
                  <a:pt x="112401" y="273972"/>
                </a:cubicBezTo>
                <a:cubicBezTo>
                  <a:pt x="106425" y="259528"/>
                  <a:pt x="98785" y="246392"/>
                  <a:pt x="91581" y="233959"/>
                </a:cubicBezTo>
                <a:cubicBezTo>
                  <a:pt x="78898" y="212098"/>
                  <a:pt x="67426" y="192336"/>
                  <a:pt x="67426" y="170609"/>
                </a:cubicBezTo>
                <a:cubicBezTo>
                  <a:pt x="67426" y="117717"/>
                  <a:pt x="110311" y="74832"/>
                  <a:pt x="163202" y="74832"/>
                </a:cubicBezTo>
                <a:cubicBezTo>
                  <a:pt x="216093" y="74832"/>
                  <a:pt x="258979" y="117717"/>
                  <a:pt x="258979" y="170609"/>
                </a:cubicBezTo>
                <a:cubicBezTo>
                  <a:pt x="258979" y="192336"/>
                  <a:pt x="247506" y="212107"/>
                  <a:pt x="234824" y="233959"/>
                </a:cubicBezTo>
                <a:cubicBezTo>
                  <a:pt x="227611" y="246401"/>
                  <a:pt x="219971" y="259528"/>
                  <a:pt x="213995" y="273981"/>
                </a:cubicBezTo>
                <a:lnTo>
                  <a:pt x="213995" y="273981"/>
                </a:lnTo>
                <a:close/>
                <a:moveTo>
                  <a:pt x="175351" y="312704"/>
                </a:moveTo>
                <a:lnTo>
                  <a:pt x="151044" y="312704"/>
                </a:lnTo>
                <a:lnTo>
                  <a:pt x="151044" y="397310"/>
                </a:lnTo>
                <a:cubicBezTo>
                  <a:pt x="151044" y="397861"/>
                  <a:pt x="151276" y="398341"/>
                  <a:pt x="151622" y="398724"/>
                </a:cubicBezTo>
                <a:lnTo>
                  <a:pt x="151622" y="398724"/>
                </a:lnTo>
                <a:lnTo>
                  <a:pt x="153037" y="399302"/>
                </a:lnTo>
                <a:lnTo>
                  <a:pt x="173359" y="399302"/>
                </a:lnTo>
                <a:cubicBezTo>
                  <a:pt x="174471" y="399302"/>
                  <a:pt x="175351" y="398395"/>
                  <a:pt x="175351" y="397310"/>
                </a:cubicBezTo>
                <a:lnTo>
                  <a:pt x="175351" y="312704"/>
                </a:lnTo>
                <a:close/>
                <a:moveTo>
                  <a:pt x="213487" y="281087"/>
                </a:moveTo>
                <a:lnTo>
                  <a:pt x="208747" y="281140"/>
                </a:lnTo>
                <a:lnTo>
                  <a:pt x="208747" y="281140"/>
                </a:lnTo>
                <a:lnTo>
                  <a:pt x="112899" y="281087"/>
                </a:lnTo>
                <a:cubicBezTo>
                  <a:pt x="111787" y="281087"/>
                  <a:pt x="110854" y="281994"/>
                  <a:pt x="110854" y="283105"/>
                </a:cubicBezTo>
                <a:lnTo>
                  <a:pt x="110854" y="303579"/>
                </a:lnTo>
                <a:cubicBezTo>
                  <a:pt x="110854" y="304690"/>
                  <a:pt x="111787" y="305598"/>
                  <a:pt x="112899" y="305598"/>
                </a:cubicBezTo>
                <a:lnTo>
                  <a:pt x="213487" y="305598"/>
                </a:lnTo>
                <a:cubicBezTo>
                  <a:pt x="214599" y="305598"/>
                  <a:pt x="215533" y="304690"/>
                  <a:pt x="215533" y="303579"/>
                </a:cubicBezTo>
                <a:lnTo>
                  <a:pt x="215533" y="283105"/>
                </a:lnTo>
                <a:cubicBezTo>
                  <a:pt x="215533" y="281994"/>
                  <a:pt x="214599" y="281087"/>
                  <a:pt x="213487" y="281087"/>
                </a:cubicBezTo>
                <a:lnTo>
                  <a:pt x="213487" y="281087"/>
                </a:lnTo>
                <a:close/>
                <a:moveTo>
                  <a:pt x="172550" y="105898"/>
                </a:moveTo>
                <a:lnTo>
                  <a:pt x="172550" y="168492"/>
                </a:lnTo>
                <a:lnTo>
                  <a:pt x="202050" y="168492"/>
                </a:lnTo>
                <a:cubicBezTo>
                  <a:pt x="204016" y="168492"/>
                  <a:pt x="205554" y="170662"/>
                  <a:pt x="204247" y="172725"/>
                </a:cubicBezTo>
                <a:lnTo>
                  <a:pt x="181586" y="211956"/>
                </a:lnTo>
                <a:lnTo>
                  <a:pt x="181586" y="211956"/>
                </a:lnTo>
                <a:lnTo>
                  <a:pt x="158818" y="251408"/>
                </a:lnTo>
                <a:cubicBezTo>
                  <a:pt x="157457" y="253756"/>
                  <a:pt x="153855" y="252769"/>
                  <a:pt x="153855" y="250074"/>
                </a:cubicBezTo>
                <a:lnTo>
                  <a:pt x="153855" y="250074"/>
                </a:lnTo>
                <a:lnTo>
                  <a:pt x="153855" y="187453"/>
                </a:lnTo>
                <a:lnTo>
                  <a:pt x="124355" y="187453"/>
                </a:lnTo>
                <a:cubicBezTo>
                  <a:pt x="122389" y="187453"/>
                  <a:pt x="120850" y="185310"/>
                  <a:pt x="122158" y="183247"/>
                </a:cubicBezTo>
                <a:lnTo>
                  <a:pt x="144819" y="144016"/>
                </a:lnTo>
                <a:lnTo>
                  <a:pt x="144819" y="144016"/>
                </a:lnTo>
                <a:lnTo>
                  <a:pt x="167587" y="104564"/>
                </a:lnTo>
                <a:cubicBezTo>
                  <a:pt x="168939" y="102216"/>
                  <a:pt x="172550" y="103203"/>
                  <a:pt x="172550" y="105898"/>
                </a:cubicBezTo>
                <a:lnTo>
                  <a:pt x="172550" y="105898"/>
                </a:lnTo>
                <a:close/>
                <a:moveTo>
                  <a:pt x="167231" y="171169"/>
                </a:moveTo>
                <a:lnTo>
                  <a:pt x="167231" y="115832"/>
                </a:lnTo>
                <a:lnTo>
                  <a:pt x="149408" y="146693"/>
                </a:lnTo>
                <a:lnTo>
                  <a:pt x="149408" y="146667"/>
                </a:lnTo>
                <a:lnTo>
                  <a:pt x="128935" y="182135"/>
                </a:lnTo>
                <a:lnTo>
                  <a:pt x="156514" y="182135"/>
                </a:lnTo>
                <a:cubicBezTo>
                  <a:pt x="157973" y="182135"/>
                  <a:pt x="159164" y="183318"/>
                  <a:pt x="159164" y="184785"/>
                </a:cubicBezTo>
                <a:lnTo>
                  <a:pt x="159164" y="240122"/>
                </a:lnTo>
                <a:lnTo>
                  <a:pt x="176987" y="209287"/>
                </a:lnTo>
                <a:lnTo>
                  <a:pt x="176987" y="209287"/>
                </a:lnTo>
                <a:lnTo>
                  <a:pt x="197461" y="173837"/>
                </a:lnTo>
                <a:lnTo>
                  <a:pt x="169882" y="173837"/>
                </a:lnTo>
                <a:cubicBezTo>
                  <a:pt x="168414" y="173846"/>
                  <a:pt x="167231" y="172654"/>
                  <a:pt x="167231" y="171169"/>
                </a:cubicBezTo>
                <a:lnTo>
                  <a:pt x="167231" y="171169"/>
                </a:lnTo>
                <a:close/>
                <a:moveTo>
                  <a:pt x="159645" y="3495"/>
                </a:moveTo>
                <a:cubicBezTo>
                  <a:pt x="159645" y="-1165"/>
                  <a:pt x="166751" y="-1165"/>
                  <a:pt x="166751" y="3495"/>
                </a:cubicBezTo>
                <a:lnTo>
                  <a:pt x="166751" y="31155"/>
                </a:lnTo>
                <a:cubicBezTo>
                  <a:pt x="166751" y="35842"/>
                  <a:pt x="159645" y="35842"/>
                  <a:pt x="159645" y="31155"/>
                </a:cubicBezTo>
                <a:lnTo>
                  <a:pt x="159645" y="3495"/>
                </a:lnTo>
                <a:close/>
                <a:moveTo>
                  <a:pt x="3515" y="166758"/>
                </a:moveTo>
                <a:cubicBezTo>
                  <a:pt x="-1172" y="166758"/>
                  <a:pt x="-1172" y="159625"/>
                  <a:pt x="3515" y="159625"/>
                </a:cubicBezTo>
                <a:lnTo>
                  <a:pt x="31175" y="159625"/>
                </a:lnTo>
                <a:cubicBezTo>
                  <a:pt x="35862" y="159625"/>
                  <a:pt x="35862" y="166758"/>
                  <a:pt x="31175" y="166758"/>
                </a:cubicBezTo>
                <a:lnTo>
                  <a:pt x="3515" y="166758"/>
                </a:lnTo>
                <a:close/>
                <a:moveTo>
                  <a:pt x="23126" y="86412"/>
                </a:moveTo>
                <a:cubicBezTo>
                  <a:pt x="19088" y="84090"/>
                  <a:pt x="22619" y="77945"/>
                  <a:pt x="26657" y="80284"/>
                </a:cubicBezTo>
                <a:lnTo>
                  <a:pt x="50608" y="94096"/>
                </a:lnTo>
                <a:cubicBezTo>
                  <a:pt x="54663" y="96417"/>
                  <a:pt x="51141" y="102563"/>
                  <a:pt x="47077" y="100250"/>
                </a:cubicBezTo>
                <a:lnTo>
                  <a:pt x="23126" y="86412"/>
                </a:lnTo>
                <a:close/>
                <a:moveTo>
                  <a:pt x="80277" y="26690"/>
                </a:moveTo>
                <a:cubicBezTo>
                  <a:pt x="77929" y="22635"/>
                  <a:pt x="84083" y="19077"/>
                  <a:pt x="86432" y="23106"/>
                </a:cubicBezTo>
                <a:lnTo>
                  <a:pt x="100243" y="47057"/>
                </a:lnTo>
                <a:cubicBezTo>
                  <a:pt x="102591" y="51112"/>
                  <a:pt x="96437" y="54670"/>
                  <a:pt x="94116" y="50641"/>
                </a:cubicBezTo>
                <a:lnTo>
                  <a:pt x="80277" y="26690"/>
                </a:lnTo>
                <a:close/>
                <a:moveTo>
                  <a:pt x="322880" y="159625"/>
                </a:moveTo>
                <a:cubicBezTo>
                  <a:pt x="327567" y="159625"/>
                  <a:pt x="327567" y="166758"/>
                  <a:pt x="322880" y="166758"/>
                </a:cubicBezTo>
                <a:lnTo>
                  <a:pt x="295221" y="166758"/>
                </a:lnTo>
                <a:cubicBezTo>
                  <a:pt x="290534" y="166758"/>
                  <a:pt x="290534" y="159625"/>
                  <a:pt x="295221" y="159625"/>
                </a:cubicBezTo>
                <a:lnTo>
                  <a:pt x="322880" y="159625"/>
                </a:lnTo>
                <a:close/>
                <a:moveTo>
                  <a:pt x="299712" y="80284"/>
                </a:moveTo>
                <a:cubicBezTo>
                  <a:pt x="303750" y="77936"/>
                  <a:pt x="307298" y="84090"/>
                  <a:pt x="303270" y="86412"/>
                </a:cubicBezTo>
                <a:lnTo>
                  <a:pt x="279319" y="100250"/>
                </a:lnTo>
                <a:cubicBezTo>
                  <a:pt x="275263" y="102598"/>
                  <a:pt x="271733" y="96444"/>
                  <a:pt x="275761" y="94096"/>
                </a:cubicBezTo>
                <a:lnTo>
                  <a:pt x="299712" y="80284"/>
                </a:lnTo>
                <a:close/>
                <a:moveTo>
                  <a:pt x="239964" y="23106"/>
                </a:moveTo>
                <a:cubicBezTo>
                  <a:pt x="242312" y="19068"/>
                  <a:pt x="248458" y="22626"/>
                  <a:pt x="246118" y="26690"/>
                </a:cubicBezTo>
                <a:lnTo>
                  <a:pt x="232280" y="50641"/>
                </a:lnTo>
                <a:cubicBezTo>
                  <a:pt x="229959" y="54679"/>
                  <a:pt x="223813" y="51121"/>
                  <a:pt x="226152" y="47057"/>
                </a:cubicBezTo>
                <a:lnTo>
                  <a:pt x="239964" y="23106"/>
                </a:lnTo>
                <a:close/>
                <a:moveTo>
                  <a:pt x="182457" y="357501"/>
                </a:moveTo>
                <a:lnTo>
                  <a:pt x="182457" y="397310"/>
                </a:lnTo>
                <a:cubicBezTo>
                  <a:pt x="182457" y="398092"/>
                  <a:pt x="182359" y="398875"/>
                  <a:pt x="182182" y="399578"/>
                </a:cubicBezTo>
                <a:cubicBezTo>
                  <a:pt x="225245" y="405047"/>
                  <a:pt x="271501" y="371696"/>
                  <a:pt x="276090" y="328961"/>
                </a:cubicBezTo>
                <a:cubicBezTo>
                  <a:pt x="243717" y="316181"/>
                  <a:pt x="204140" y="330651"/>
                  <a:pt x="182457" y="357501"/>
                </a:cubicBezTo>
                <a:lnTo>
                  <a:pt x="182457" y="357501"/>
                </a:lnTo>
                <a:close/>
                <a:moveTo>
                  <a:pt x="144161" y="399347"/>
                </a:moveTo>
                <a:cubicBezTo>
                  <a:pt x="144010" y="398688"/>
                  <a:pt x="143929" y="398012"/>
                  <a:pt x="143929" y="397301"/>
                </a:cubicBezTo>
                <a:lnTo>
                  <a:pt x="143929" y="359885"/>
                </a:lnTo>
                <a:cubicBezTo>
                  <a:pt x="140728" y="355625"/>
                  <a:pt x="137072" y="351587"/>
                  <a:pt x="132937" y="347834"/>
                </a:cubicBezTo>
                <a:cubicBezTo>
                  <a:pt x="110471" y="327361"/>
                  <a:pt x="76569" y="317862"/>
                  <a:pt x="48455" y="328953"/>
                </a:cubicBezTo>
                <a:cubicBezTo>
                  <a:pt x="53098" y="372301"/>
                  <a:pt x="100626" y="405981"/>
                  <a:pt x="144161" y="399347"/>
                </a:cubicBezTo>
                <a:lnTo>
                  <a:pt x="144161" y="399347"/>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50" name="Text Placeholder 29">
            <a:extLst>
              <a:ext uri="{FF2B5EF4-FFF2-40B4-BE49-F238E27FC236}">
                <a16:creationId xmlns:a16="http://schemas.microsoft.com/office/drawing/2014/main" id="{C04F8243-21AA-4F08-B467-EB0C9C97037A}"/>
              </a:ext>
            </a:extLst>
          </p:cNvPr>
          <p:cNvSpPr txBox="1">
            <a:spLocks/>
          </p:cNvSpPr>
          <p:nvPr/>
        </p:nvSpPr>
        <p:spPr>
          <a:xfrm>
            <a:off x="665558" y="3792384"/>
            <a:ext cx="6261303" cy="201257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Zasoby geotermalne – obejmujące zarówno płytkie systemy wymiany ciepła z gruntem, jak i głębokie złoża hydrotermalne – zapewniają stałe, elastyczne i odnawialne źródło ciepła. Postępy technologiczne</a:t>
            </a:r>
            <a:br>
              <a:rPr lang="pl-PL" sz="1600" b="1" dirty="0">
                <a:solidFill>
                  <a:srgbClr val="404040"/>
                </a:solidFill>
              </a:rPr>
            </a:br>
            <a:r>
              <a:rPr lang="pl-PL" sz="1600" b="1" dirty="0">
                <a:solidFill>
                  <a:srgbClr val="404040"/>
                </a:solidFill>
              </a:rPr>
              <a:t>w zakresie wierceń i zarządzania złożami zwiększyły możliwość ich wykorzystania w całej Europie (</a:t>
            </a:r>
            <a:r>
              <a:rPr lang="pl-PL" sz="1600" b="1" dirty="0" err="1">
                <a:solidFill>
                  <a:srgbClr val="404040"/>
                </a:solidFill>
                <a:hlinkClick r:id="rId2"/>
              </a:rPr>
              <a:t>Fry</a:t>
            </a:r>
            <a:r>
              <a:rPr lang="pl-PL" sz="1600" b="1" dirty="0">
                <a:solidFill>
                  <a:srgbClr val="404040"/>
                </a:solidFill>
                <a:hlinkClick r:id="rId2"/>
              </a:rPr>
              <a:t> i in.</a:t>
            </a:r>
            <a:r>
              <a:rPr lang="pl-PL" sz="1600" b="1" dirty="0">
                <a:solidFill>
                  <a:srgbClr val="404040"/>
                </a:solidFill>
              </a:rPr>
              <a:t>, 2024).</a:t>
            </a:r>
            <a:endParaRPr lang="en-IE" sz="1600" b="1" dirty="0">
              <a:solidFill>
                <a:srgbClr val="404040"/>
              </a:solidFill>
            </a:endParaRPr>
          </a:p>
        </p:txBody>
      </p:sp>
      <p:cxnSp>
        <p:nvCxnSpPr>
          <p:cNvPr id="51" name="Straight Connector 50">
            <a:extLst>
              <a:ext uri="{FF2B5EF4-FFF2-40B4-BE49-F238E27FC236}">
                <a16:creationId xmlns:a16="http://schemas.microsoft.com/office/drawing/2014/main" id="{872928D8-3D6C-4E99-A8A7-7AFFA1822F04}"/>
              </a:ext>
            </a:extLst>
          </p:cNvPr>
          <p:cNvCxnSpPr>
            <a:cxnSpLocks/>
          </p:cNvCxnSpPr>
          <p:nvPr/>
        </p:nvCxnSpPr>
        <p:spPr>
          <a:xfrm>
            <a:off x="7619" y="3153416"/>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52" name="Graphic 15">
            <a:extLst>
              <a:ext uri="{FF2B5EF4-FFF2-40B4-BE49-F238E27FC236}">
                <a16:creationId xmlns:a16="http://schemas.microsoft.com/office/drawing/2014/main" id="{27245669-FEC5-4F5A-8EF1-B5F6098DE94E}"/>
              </a:ext>
            </a:extLst>
          </p:cNvPr>
          <p:cNvGrpSpPr/>
          <p:nvPr/>
        </p:nvGrpSpPr>
        <p:grpSpPr>
          <a:xfrm rot="16200000">
            <a:off x="711501" y="2797129"/>
            <a:ext cx="806221" cy="712573"/>
            <a:chOff x="547405" y="6570857"/>
            <a:chExt cx="1035254" cy="914999"/>
          </a:xfrm>
        </p:grpSpPr>
        <p:sp>
          <p:nvSpPr>
            <p:cNvPr id="53" name="Freeform 11">
              <a:extLst>
                <a:ext uri="{FF2B5EF4-FFF2-40B4-BE49-F238E27FC236}">
                  <a16:creationId xmlns:a16="http://schemas.microsoft.com/office/drawing/2014/main" id="{307569D1-48DA-4F48-8566-D56AFA677D59}"/>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54" name="Freeform 12">
              <a:extLst>
                <a:ext uri="{FF2B5EF4-FFF2-40B4-BE49-F238E27FC236}">
                  <a16:creationId xmlns:a16="http://schemas.microsoft.com/office/drawing/2014/main" id="{026AFDCD-5F2F-417D-9B8E-C384C4C1D9A0}"/>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55" name="TextBox 54">
            <a:extLst>
              <a:ext uri="{FF2B5EF4-FFF2-40B4-BE49-F238E27FC236}">
                <a16:creationId xmlns:a16="http://schemas.microsoft.com/office/drawing/2014/main" id="{545613E7-A9C7-4A0D-9C67-40A1416F94CF}"/>
              </a:ext>
            </a:extLst>
          </p:cNvPr>
          <p:cNvSpPr txBox="1"/>
          <p:nvPr/>
        </p:nvSpPr>
        <p:spPr>
          <a:xfrm>
            <a:off x="1502068" y="3011491"/>
            <a:ext cx="4555537" cy="631327"/>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Energia</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geotermalna</a:t>
            </a: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56" name="Freeform 2">
            <a:extLst>
              <a:ext uri="{FF2B5EF4-FFF2-40B4-BE49-F238E27FC236}">
                <a16:creationId xmlns:a16="http://schemas.microsoft.com/office/drawing/2014/main" id="{D21CDB28-94D0-4127-B4A3-12318C6ADD53}"/>
              </a:ext>
            </a:extLst>
          </p:cNvPr>
          <p:cNvSpPr>
            <a:spLocks noChangeAspect="1"/>
          </p:cNvSpPr>
          <p:nvPr/>
        </p:nvSpPr>
        <p:spPr>
          <a:xfrm>
            <a:off x="863106" y="2961045"/>
            <a:ext cx="381211" cy="360000"/>
          </a:xfrm>
          <a:custGeom>
            <a:avLst/>
            <a:gdLst>
              <a:gd name="connsiteX0" fmla="*/ 328914 w 407343"/>
              <a:gd name="connsiteY0" fmla="*/ 344692 h 384678"/>
              <a:gd name="connsiteX1" fmla="*/ 328914 w 407343"/>
              <a:gd name="connsiteY1" fmla="*/ 381121 h 384678"/>
              <a:gd name="connsiteX2" fmla="*/ 325356 w 407343"/>
              <a:gd name="connsiteY2" fmla="*/ 384679 h 384678"/>
              <a:gd name="connsiteX3" fmla="*/ 307480 w 407343"/>
              <a:gd name="connsiteY3" fmla="*/ 384679 h 384678"/>
              <a:gd name="connsiteX4" fmla="*/ 303922 w 407343"/>
              <a:gd name="connsiteY4" fmla="*/ 381121 h 384678"/>
              <a:gd name="connsiteX5" fmla="*/ 303922 w 407343"/>
              <a:gd name="connsiteY5" fmla="*/ 344692 h 384678"/>
              <a:gd name="connsiteX6" fmla="*/ 291747 w 407343"/>
              <a:gd name="connsiteY6" fmla="*/ 344692 h 384678"/>
              <a:gd name="connsiteX7" fmla="*/ 289230 w 407343"/>
              <a:gd name="connsiteY7" fmla="*/ 338618 h 384678"/>
              <a:gd name="connsiteX8" fmla="*/ 313705 w 407343"/>
              <a:gd name="connsiteY8" fmla="*/ 310024 h 384678"/>
              <a:gd name="connsiteX9" fmla="*/ 315724 w 407343"/>
              <a:gd name="connsiteY9" fmla="*/ 308868 h 384678"/>
              <a:gd name="connsiteX10" fmla="*/ 204366 w 407343"/>
              <a:gd name="connsiteY10" fmla="*/ 308868 h 384678"/>
              <a:gd name="connsiteX11" fmla="*/ 206411 w 407343"/>
              <a:gd name="connsiteY11" fmla="*/ 310051 h 384678"/>
              <a:gd name="connsiteX12" fmla="*/ 231038 w 407343"/>
              <a:gd name="connsiteY12" fmla="*/ 338813 h 384678"/>
              <a:gd name="connsiteX13" fmla="*/ 228343 w 407343"/>
              <a:gd name="connsiteY13" fmla="*/ 344666 h 384678"/>
              <a:gd name="connsiteX14" fmla="*/ 228343 w 407343"/>
              <a:gd name="connsiteY14" fmla="*/ 344692 h 384678"/>
              <a:gd name="connsiteX15" fmla="*/ 216168 w 407343"/>
              <a:gd name="connsiteY15" fmla="*/ 344692 h 384678"/>
              <a:gd name="connsiteX16" fmla="*/ 216168 w 407343"/>
              <a:gd name="connsiteY16" fmla="*/ 381121 h 384678"/>
              <a:gd name="connsiteX17" fmla="*/ 212610 w 407343"/>
              <a:gd name="connsiteY17" fmla="*/ 384679 h 384678"/>
              <a:gd name="connsiteX18" fmla="*/ 194734 w 407343"/>
              <a:gd name="connsiteY18" fmla="*/ 384679 h 384678"/>
              <a:gd name="connsiteX19" fmla="*/ 191176 w 407343"/>
              <a:gd name="connsiteY19" fmla="*/ 381121 h 384678"/>
              <a:gd name="connsiteX20" fmla="*/ 191176 w 407343"/>
              <a:gd name="connsiteY20" fmla="*/ 344692 h 384678"/>
              <a:gd name="connsiteX21" fmla="*/ 179001 w 407343"/>
              <a:gd name="connsiteY21" fmla="*/ 344692 h 384678"/>
              <a:gd name="connsiteX22" fmla="*/ 176484 w 407343"/>
              <a:gd name="connsiteY22" fmla="*/ 338618 h 384678"/>
              <a:gd name="connsiteX23" fmla="*/ 200986 w 407343"/>
              <a:gd name="connsiteY23" fmla="*/ 310024 h 384678"/>
              <a:gd name="connsiteX24" fmla="*/ 202978 w 407343"/>
              <a:gd name="connsiteY24" fmla="*/ 308868 h 384678"/>
              <a:gd name="connsiteX25" fmla="*/ 91620 w 407343"/>
              <a:gd name="connsiteY25" fmla="*/ 308868 h 384678"/>
              <a:gd name="connsiteX26" fmla="*/ 93665 w 407343"/>
              <a:gd name="connsiteY26" fmla="*/ 310051 h 384678"/>
              <a:gd name="connsiteX27" fmla="*/ 118292 w 407343"/>
              <a:gd name="connsiteY27" fmla="*/ 338813 h 384678"/>
              <a:gd name="connsiteX28" fmla="*/ 115597 w 407343"/>
              <a:gd name="connsiteY28" fmla="*/ 344666 h 384678"/>
              <a:gd name="connsiteX29" fmla="*/ 115597 w 407343"/>
              <a:gd name="connsiteY29" fmla="*/ 344692 h 384678"/>
              <a:gd name="connsiteX30" fmla="*/ 103422 w 407343"/>
              <a:gd name="connsiteY30" fmla="*/ 344692 h 384678"/>
              <a:gd name="connsiteX31" fmla="*/ 103422 w 407343"/>
              <a:gd name="connsiteY31" fmla="*/ 381121 h 384678"/>
              <a:gd name="connsiteX32" fmla="*/ 99864 w 407343"/>
              <a:gd name="connsiteY32" fmla="*/ 384679 h 384678"/>
              <a:gd name="connsiteX33" fmla="*/ 82014 w 407343"/>
              <a:gd name="connsiteY33" fmla="*/ 384679 h 384678"/>
              <a:gd name="connsiteX34" fmla="*/ 78430 w 407343"/>
              <a:gd name="connsiteY34" fmla="*/ 381121 h 384678"/>
              <a:gd name="connsiteX35" fmla="*/ 78430 w 407343"/>
              <a:gd name="connsiteY35" fmla="*/ 344692 h 384678"/>
              <a:gd name="connsiteX36" fmla="*/ 66281 w 407343"/>
              <a:gd name="connsiteY36" fmla="*/ 344692 h 384678"/>
              <a:gd name="connsiteX37" fmla="*/ 63738 w 407343"/>
              <a:gd name="connsiteY37" fmla="*/ 338618 h 384678"/>
              <a:gd name="connsiteX38" fmla="*/ 88240 w 407343"/>
              <a:gd name="connsiteY38" fmla="*/ 310024 h 384678"/>
              <a:gd name="connsiteX39" fmla="*/ 90232 w 407343"/>
              <a:gd name="connsiteY39" fmla="*/ 308868 h 384678"/>
              <a:gd name="connsiteX40" fmla="*/ 20221 w 407343"/>
              <a:gd name="connsiteY40" fmla="*/ 308868 h 384678"/>
              <a:gd name="connsiteX41" fmla="*/ 5956 w 407343"/>
              <a:gd name="connsiteY41" fmla="*/ 274334 h 384678"/>
              <a:gd name="connsiteX42" fmla="*/ 20221 w 407343"/>
              <a:gd name="connsiteY42" fmla="*/ 268384 h 384678"/>
              <a:gd name="connsiteX43" fmla="*/ 25788 w 407343"/>
              <a:gd name="connsiteY43" fmla="*/ 268384 h 384678"/>
              <a:gd name="connsiteX44" fmla="*/ 25788 w 407343"/>
              <a:gd name="connsiteY44" fmla="*/ 179918 h 384678"/>
              <a:gd name="connsiteX45" fmla="*/ 29372 w 407343"/>
              <a:gd name="connsiteY45" fmla="*/ 176361 h 384678"/>
              <a:gd name="connsiteX46" fmla="*/ 90562 w 407343"/>
              <a:gd name="connsiteY46" fmla="*/ 176361 h 384678"/>
              <a:gd name="connsiteX47" fmla="*/ 90562 w 407343"/>
              <a:gd name="connsiteY47" fmla="*/ 118729 h 384678"/>
              <a:gd name="connsiteX48" fmla="*/ 75860 w 407343"/>
              <a:gd name="connsiteY48" fmla="*/ 118729 h 384678"/>
              <a:gd name="connsiteX49" fmla="*/ 67189 w 407343"/>
              <a:gd name="connsiteY49" fmla="*/ 110058 h 384678"/>
              <a:gd name="connsiteX50" fmla="*/ 67189 w 407343"/>
              <a:gd name="connsiteY50" fmla="*/ 79374 h 384678"/>
              <a:gd name="connsiteX51" fmla="*/ 75860 w 407343"/>
              <a:gd name="connsiteY51" fmla="*/ 70703 h 384678"/>
              <a:gd name="connsiteX52" fmla="*/ 287656 w 407343"/>
              <a:gd name="connsiteY52" fmla="*/ 70703 h 384678"/>
              <a:gd name="connsiteX53" fmla="*/ 296327 w 407343"/>
              <a:gd name="connsiteY53" fmla="*/ 79374 h 384678"/>
              <a:gd name="connsiteX54" fmla="*/ 296327 w 407343"/>
              <a:gd name="connsiteY54" fmla="*/ 110058 h 384678"/>
              <a:gd name="connsiteX55" fmla="*/ 287656 w 407343"/>
              <a:gd name="connsiteY55" fmla="*/ 118729 h 384678"/>
              <a:gd name="connsiteX56" fmla="*/ 272954 w 407343"/>
              <a:gd name="connsiteY56" fmla="*/ 118729 h 384678"/>
              <a:gd name="connsiteX57" fmla="*/ 272954 w 407343"/>
              <a:gd name="connsiteY57" fmla="*/ 135467 h 384678"/>
              <a:gd name="connsiteX58" fmla="*/ 309161 w 407343"/>
              <a:gd name="connsiteY58" fmla="*/ 135467 h 384678"/>
              <a:gd name="connsiteX59" fmla="*/ 309161 w 407343"/>
              <a:gd name="connsiteY59" fmla="*/ 87975 h 384678"/>
              <a:gd name="connsiteX60" fmla="*/ 298951 w 407343"/>
              <a:gd name="connsiteY60" fmla="*/ 72571 h 384678"/>
              <a:gd name="connsiteX61" fmla="*/ 303842 w 407343"/>
              <a:gd name="connsiteY61" fmla="*/ 54694 h 384678"/>
              <a:gd name="connsiteX62" fmla="*/ 315644 w 407343"/>
              <a:gd name="connsiteY62" fmla="*/ 49776 h 384678"/>
              <a:gd name="connsiteX63" fmla="*/ 375063 w 407343"/>
              <a:gd name="connsiteY63" fmla="*/ 49776 h 384678"/>
              <a:gd name="connsiteX64" fmla="*/ 391757 w 407343"/>
              <a:gd name="connsiteY64" fmla="*/ 66487 h 384678"/>
              <a:gd name="connsiteX65" fmla="*/ 386865 w 407343"/>
              <a:gd name="connsiteY65" fmla="*/ 84364 h 384678"/>
              <a:gd name="connsiteX66" fmla="*/ 381547 w 407343"/>
              <a:gd name="connsiteY66" fmla="*/ 87966 h 384678"/>
              <a:gd name="connsiteX67" fmla="*/ 381547 w 407343"/>
              <a:gd name="connsiteY67" fmla="*/ 268375 h 384678"/>
              <a:gd name="connsiteX68" fmla="*/ 387114 w 407343"/>
              <a:gd name="connsiteY68" fmla="*/ 268375 h 384678"/>
              <a:gd name="connsiteX69" fmla="*/ 401406 w 407343"/>
              <a:gd name="connsiteY69" fmla="*/ 302909 h 384678"/>
              <a:gd name="connsiteX70" fmla="*/ 387114 w 407343"/>
              <a:gd name="connsiteY70" fmla="*/ 308859 h 384678"/>
              <a:gd name="connsiteX71" fmla="*/ 317103 w 407343"/>
              <a:gd name="connsiteY71" fmla="*/ 308859 h 384678"/>
              <a:gd name="connsiteX72" fmla="*/ 319121 w 407343"/>
              <a:gd name="connsiteY72" fmla="*/ 310042 h 384678"/>
              <a:gd name="connsiteX73" fmla="*/ 343748 w 407343"/>
              <a:gd name="connsiteY73" fmla="*/ 338805 h 384678"/>
              <a:gd name="connsiteX74" fmla="*/ 341054 w 407343"/>
              <a:gd name="connsiteY74" fmla="*/ 344657 h 384678"/>
              <a:gd name="connsiteX75" fmla="*/ 341054 w 407343"/>
              <a:gd name="connsiteY75" fmla="*/ 344683 h 384678"/>
              <a:gd name="connsiteX76" fmla="*/ 328914 w 407343"/>
              <a:gd name="connsiteY76" fmla="*/ 344683 h 384678"/>
              <a:gd name="connsiteX77" fmla="*/ 321781 w 407343"/>
              <a:gd name="connsiteY77" fmla="*/ 377564 h 384678"/>
              <a:gd name="connsiteX78" fmla="*/ 321781 w 407343"/>
              <a:gd name="connsiteY78" fmla="*/ 341135 h 384678"/>
              <a:gd name="connsiteX79" fmla="*/ 325356 w 407343"/>
              <a:gd name="connsiteY79" fmla="*/ 337551 h 384678"/>
              <a:gd name="connsiteX80" fmla="*/ 333351 w 407343"/>
              <a:gd name="connsiteY80" fmla="*/ 337551 h 384678"/>
              <a:gd name="connsiteX81" fmla="*/ 316409 w 407343"/>
              <a:gd name="connsiteY81" fmla="*/ 317789 h 384678"/>
              <a:gd name="connsiteX82" fmla="*/ 299466 w 407343"/>
              <a:gd name="connsiteY82" fmla="*/ 337551 h 384678"/>
              <a:gd name="connsiteX83" fmla="*/ 307480 w 407343"/>
              <a:gd name="connsiteY83" fmla="*/ 337551 h 384678"/>
              <a:gd name="connsiteX84" fmla="*/ 311037 w 407343"/>
              <a:gd name="connsiteY84" fmla="*/ 341135 h 384678"/>
              <a:gd name="connsiteX85" fmla="*/ 311037 w 407343"/>
              <a:gd name="connsiteY85" fmla="*/ 377564 h 384678"/>
              <a:gd name="connsiteX86" fmla="*/ 321781 w 407343"/>
              <a:gd name="connsiteY86" fmla="*/ 377564 h 384678"/>
              <a:gd name="connsiteX87" fmla="*/ 209061 w 407343"/>
              <a:gd name="connsiteY87" fmla="*/ 377564 h 384678"/>
              <a:gd name="connsiteX88" fmla="*/ 209061 w 407343"/>
              <a:gd name="connsiteY88" fmla="*/ 341135 h 384678"/>
              <a:gd name="connsiteX89" fmla="*/ 212619 w 407343"/>
              <a:gd name="connsiteY89" fmla="*/ 337551 h 384678"/>
              <a:gd name="connsiteX90" fmla="*/ 220615 w 407343"/>
              <a:gd name="connsiteY90" fmla="*/ 337551 h 384678"/>
              <a:gd name="connsiteX91" fmla="*/ 203699 w 407343"/>
              <a:gd name="connsiteY91" fmla="*/ 317789 h 384678"/>
              <a:gd name="connsiteX92" fmla="*/ 186756 w 407343"/>
              <a:gd name="connsiteY92" fmla="*/ 337551 h 384678"/>
              <a:gd name="connsiteX93" fmla="*/ 194752 w 407343"/>
              <a:gd name="connsiteY93" fmla="*/ 337551 h 384678"/>
              <a:gd name="connsiteX94" fmla="*/ 198309 w 407343"/>
              <a:gd name="connsiteY94" fmla="*/ 341135 h 384678"/>
              <a:gd name="connsiteX95" fmla="*/ 198309 w 407343"/>
              <a:gd name="connsiteY95" fmla="*/ 377564 h 384678"/>
              <a:gd name="connsiteX96" fmla="*/ 209061 w 407343"/>
              <a:gd name="connsiteY96" fmla="*/ 377564 h 384678"/>
              <a:gd name="connsiteX97" fmla="*/ 96325 w 407343"/>
              <a:gd name="connsiteY97" fmla="*/ 377564 h 384678"/>
              <a:gd name="connsiteX98" fmla="*/ 96325 w 407343"/>
              <a:gd name="connsiteY98" fmla="*/ 341135 h 384678"/>
              <a:gd name="connsiteX99" fmla="*/ 99882 w 407343"/>
              <a:gd name="connsiteY99" fmla="*/ 337551 h 384678"/>
              <a:gd name="connsiteX100" fmla="*/ 107895 w 407343"/>
              <a:gd name="connsiteY100" fmla="*/ 337551 h 384678"/>
              <a:gd name="connsiteX101" fmla="*/ 90953 w 407343"/>
              <a:gd name="connsiteY101" fmla="*/ 317789 h 384678"/>
              <a:gd name="connsiteX102" fmla="*/ 74010 w 407343"/>
              <a:gd name="connsiteY102" fmla="*/ 337551 h 384678"/>
              <a:gd name="connsiteX103" fmla="*/ 82023 w 407343"/>
              <a:gd name="connsiteY103" fmla="*/ 337551 h 384678"/>
              <a:gd name="connsiteX104" fmla="*/ 85581 w 407343"/>
              <a:gd name="connsiteY104" fmla="*/ 341135 h 384678"/>
              <a:gd name="connsiteX105" fmla="*/ 85581 w 407343"/>
              <a:gd name="connsiteY105" fmla="*/ 377564 h 384678"/>
              <a:gd name="connsiteX106" fmla="*/ 96325 w 407343"/>
              <a:gd name="connsiteY106" fmla="*/ 377564 h 384678"/>
              <a:gd name="connsiteX107" fmla="*/ 373943 w 407343"/>
              <a:gd name="connsiteY107" fmla="*/ 9318 h 384678"/>
              <a:gd name="connsiteX108" fmla="*/ 378834 w 407343"/>
              <a:gd name="connsiteY108" fmla="*/ 14459 h 384678"/>
              <a:gd name="connsiteX109" fmla="*/ 324351 w 407343"/>
              <a:gd name="connsiteY109" fmla="*/ 14459 h 384678"/>
              <a:gd name="connsiteX110" fmla="*/ 279625 w 407343"/>
              <a:gd name="connsiteY110" fmla="*/ 14459 h 384678"/>
              <a:gd name="connsiteX111" fmla="*/ 274733 w 407343"/>
              <a:gd name="connsiteY111" fmla="*/ 9318 h 384678"/>
              <a:gd name="connsiteX112" fmla="*/ 329243 w 407343"/>
              <a:gd name="connsiteY112" fmla="*/ 9318 h 384678"/>
              <a:gd name="connsiteX113" fmla="*/ 373943 w 407343"/>
              <a:gd name="connsiteY113" fmla="*/ 9318 h 384678"/>
              <a:gd name="connsiteX114" fmla="*/ 373943 w 407343"/>
              <a:gd name="connsiteY114" fmla="*/ 9318 h 384678"/>
              <a:gd name="connsiteX115" fmla="*/ 322385 w 407343"/>
              <a:gd name="connsiteY115" fmla="*/ 30539 h 384678"/>
              <a:gd name="connsiteX116" fmla="*/ 317494 w 407343"/>
              <a:gd name="connsiteY116" fmla="*/ 35679 h 384678"/>
              <a:gd name="connsiteX117" fmla="*/ 272794 w 407343"/>
              <a:gd name="connsiteY117" fmla="*/ 35679 h 384678"/>
              <a:gd name="connsiteX118" fmla="*/ 218311 w 407343"/>
              <a:gd name="connsiteY118" fmla="*/ 35679 h 384678"/>
              <a:gd name="connsiteX119" fmla="*/ 223202 w 407343"/>
              <a:gd name="connsiteY119" fmla="*/ 30539 h 384678"/>
              <a:gd name="connsiteX120" fmla="*/ 267903 w 407343"/>
              <a:gd name="connsiteY120" fmla="*/ 30539 h 384678"/>
              <a:gd name="connsiteX121" fmla="*/ 322385 w 407343"/>
              <a:gd name="connsiteY121" fmla="*/ 30539 h 384678"/>
              <a:gd name="connsiteX122" fmla="*/ 322385 w 407343"/>
              <a:gd name="connsiteY122" fmla="*/ 30539 h 384678"/>
              <a:gd name="connsiteX123" fmla="*/ 20239 w 407343"/>
              <a:gd name="connsiteY123" fmla="*/ 301736 h 384678"/>
              <a:gd name="connsiteX124" fmla="*/ 387132 w 407343"/>
              <a:gd name="connsiteY124" fmla="*/ 301736 h 384678"/>
              <a:gd name="connsiteX125" fmla="*/ 396381 w 407343"/>
              <a:gd name="connsiteY125" fmla="*/ 279377 h 384678"/>
              <a:gd name="connsiteX126" fmla="*/ 387132 w 407343"/>
              <a:gd name="connsiteY126" fmla="*/ 275517 h 384678"/>
              <a:gd name="connsiteX127" fmla="*/ 20239 w 407343"/>
              <a:gd name="connsiteY127" fmla="*/ 275517 h 384678"/>
              <a:gd name="connsiteX128" fmla="*/ 10989 w 407343"/>
              <a:gd name="connsiteY128" fmla="*/ 297876 h 384678"/>
              <a:gd name="connsiteX129" fmla="*/ 20239 w 407343"/>
              <a:gd name="connsiteY129" fmla="*/ 301736 h 384678"/>
              <a:gd name="connsiteX130" fmla="*/ 20239 w 407343"/>
              <a:gd name="connsiteY130" fmla="*/ 301736 h 384678"/>
              <a:gd name="connsiteX131" fmla="*/ 375072 w 407343"/>
              <a:gd name="connsiteY131" fmla="*/ 82176 h 384678"/>
              <a:gd name="connsiteX132" fmla="*/ 384651 w 407343"/>
              <a:gd name="connsiteY132" fmla="*/ 72571 h 384678"/>
              <a:gd name="connsiteX133" fmla="*/ 384651 w 407343"/>
              <a:gd name="connsiteY133" fmla="*/ 66496 h 384678"/>
              <a:gd name="connsiteX134" fmla="*/ 375072 w 407343"/>
              <a:gd name="connsiteY134" fmla="*/ 56891 h 384678"/>
              <a:gd name="connsiteX135" fmla="*/ 315653 w 407343"/>
              <a:gd name="connsiteY135" fmla="*/ 56891 h 384678"/>
              <a:gd name="connsiteX136" fmla="*/ 306074 w 407343"/>
              <a:gd name="connsiteY136" fmla="*/ 66496 h 384678"/>
              <a:gd name="connsiteX137" fmla="*/ 306074 w 407343"/>
              <a:gd name="connsiteY137" fmla="*/ 72571 h 384678"/>
              <a:gd name="connsiteX138" fmla="*/ 315653 w 407343"/>
              <a:gd name="connsiteY138" fmla="*/ 82176 h 384678"/>
              <a:gd name="connsiteX139" fmla="*/ 375072 w 407343"/>
              <a:gd name="connsiteY139" fmla="*/ 82176 h 384678"/>
              <a:gd name="connsiteX140" fmla="*/ 374423 w 407343"/>
              <a:gd name="connsiteY140" fmla="*/ 89282 h 384678"/>
              <a:gd name="connsiteX141" fmla="*/ 316311 w 407343"/>
              <a:gd name="connsiteY141" fmla="*/ 89282 h 384678"/>
              <a:gd name="connsiteX142" fmla="*/ 316311 w 407343"/>
              <a:gd name="connsiteY142" fmla="*/ 268375 h 384678"/>
              <a:gd name="connsiteX143" fmla="*/ 374423 w 407343"/>
              <a:gd name="connsiteY143" fmla="*/ 268375 h 384678"/>
              <a:gd name="connsiteX144" fmla="*/ 374423 w 407343"/>
              <a:gd name="connsiteY144" fmla="*/ 89282 h 384678"/>
              <a:gd name="connsiteX145" fmla="*/ 309179 w 407343"/>
              <a:gd name="connsiteY145" fmla="*/ 142582 h 384678"/>
              <a:gd name="connsiteX146" fmla="*/ 272972 w 407343"/>
              <a:gd name="connsiteY146" fmla="*/ 142582 h 384678"/>
              <a:gd name="connsiteX147" fmla="*/ 272972 w 407343"/>
              <a:gd name="connsiteY147" fmla="*/ 268384 h 384678"/>
              <a:gd name="connsiteX148" fmla="*/ 309179 w 407343"/>
              <a:gd name="connsiteY148" fmla="*/ 268384 h 384678"/>
              <a:gd name="connsiteX149" fmla="*/ 309179 w 407343"/>
              <a:gd name="connsiteY149" fmla="*/ 142582 h 384678"/>
              <a:gd name="connsiteX150" fmla="*/ 90570 w 407343"/>
              <a:gd name="connsiteY150" fmla="*/ 183493 h 384678"/>
              <a:gd name="connsiteX151" fmla="*/ 32939 w 407343"/>
              <a:gd name="connsiteY151" fmla="*/ 183493 h 384678"/>
              <a:gd name="connsiteX152" fmla="*/ 32939 w 407343"/>
              <a:gd name="connsiteY152" fmla="*/ 268375 h 384678"/>
              <a:gd name="connsiteX153" fmla="*/ 90570 w 407343"/>
              <a:gd name="connsiteY153" fmla="*/ 268375 h 384678"/>
              <a:gd name="connsiteX154" fmla="*/ 90570 w 407343"/>
              <a:gd name="connsiteY154" fmla="*/ 183493 h 384678"/>
              <a:gd name="connsiteX155" fmla="*/ 202311 w 407343"/>
              <a:gd name="connsiteY155" fmla="*/ 137255 h 384678"/>
              <a:gd name="connsiteX156" fmla="*/ 187663 w 407343"/>
              <a:gd name="connsiteY156" fmla="*/ 167485 h 384678"/>
              <a:gd name="connsiteX157" fmla="*/ 218293 w 407343"/>
              <a:gd name="connsiteY157" fmla="*/ 170437 h 384678"/>
              <a:gd name="connsiteX158" fmla="*/ 220285 w 407343"/>
              <a:gd name="connsiteY158" fmla="*/ 174520 h 384678"/>
              <a:gd name="connsiteX159" fmla="*/ 220285 w 407343"/>
              <a:gd name="connsiteY159" fmla="*/ 174520 h 384678"/>
              <a:gd name="connsiteX160" fmla="*/ 167795 w 407343"/>
              <a:gd name="connsiteY160" fmla="*/ 255977 h 384678"/>
              <a:gd name="connsiteX161" fmla="*/ 162956 w 407343"/>
              <a:gd name="connsiteY161" fmla="*/ 253887 h 384678"/>
              <a:gd name="connsiteX162" fmla="*/ 178387 w 407343"/>
              <a:gd name="connsiteY162" fmla="*/ 193001 h 384678"/>
              <a:gd name="connsiteX163" fmla="*/ 144929 w 407343"/>
              <a:gd name="connsiteY163" fmla="*/ 185512 h 384678"/>
              <a:gd name="connsiteX164" fmla="*/ 143212 w 407343"/>
              <a:gd name="connsiteY164" fmla="*/ 181554 h 384678"/>
              <a:gd name="connsiteX165" fmla="*/ 171548 w 407343"/>
              <a:gd name="connsiteY165" fmla="*/ 134133 h 384678"/>
              <a:gd name="connsiteX166" fmla="*/ 173994 w 407343"/>
              <a:gd name="connsiteY166" fmla="*/ 132843 h 384678"/>
              <a:gd name="connsiteX167" fmla="*/ 199963 w 407343"/>
              <a:gd name="connsiteY167" fmla="*/ 133448 h 384678"/>
              <a:gd name="connsiteX168" fmla="*/ 202311 w 407343"/>
              <a:gd name="connsiteY168" fmla="*/ 137255 h 384678"/>
              <a:gd name="connsiteX169" fmla="*/ 202311 w 407343"/>
              <a:gd name="connsiteY169" fmla="*/ 137255 h 384678"/>
              <a:gd name="connsiteX170" fmla="*/ 181206 w 407343"/>
              <a:gd name="connsiteY170" fmla="*/ 168623 h 384678"/>
              <a:gd name="connsiteX171" fmla="*/ 195703 w 407343"/>
              <a:gd name="connsiteY171" fmla="*/ 138669 h 384678"/>
              <a:gd name="connsiteX172" fmla="*/ 175310 w 407343"/>
              <a:gd name="connsiteY172" fmla="*/ 138189 h 384678"/>
              <a:gd name="connsiteX173" fmla="*/ 149669 w 407343"/>
              <a:gd name="connsiteY173" fmla="*/ 181119 h 384678"/>
              <a:gd name="connsiteX174" fmla="*/ 182042 w 407343"/>
              <a:gd name="connsiteY174" fmla="*/ 188358 h 384678"/>
              <a:gd name="connsiteX175" fmla="*/ 184239 w 407343"/>
              <a:gd name="connsiteY175" fmla="*/ 191640 h 384678"/>
              <a:gd name="connsiteX176" fmla="*/ 172135 w 407343"/>
              <a:gd name="connsiteY176" fmla="*/ 239417 h 384678"/>
              <a:gd name="connsiteX177" fmla="*/ 213455 w 407343"/>
              <a:gd name="connsiteY177" fmla="*/ 175311 h 384678"/>
              <a:gd name="connsiteX178" fmla="*/ 183483 w 407343"/>
              <a:gd name="connsiteY178" fmla="*/ 172438 h 384678"/>
              <a:gd name="connsiteX179" fmla="*/ 181206 w 407343"/>
              <a:gd name="connsiteY179" fmla="*/ 168623 h 384678"/>
              <a:gd name="connsiteX180" fmla="*/ 181206 w 407343"/>
              <a:gd name="connsiteY180" fmla="*/ 168623 h 384678"/>
              <a:gd name="connsiteX181" fmla="*/ 265866 w 407343"/>
              <a:gd name="connsiteY181" fmla="*/ 118729 h 384678"/>
              <a:gd name="connsiteX182" fmla="*/ 97685 w 407343"/>
              <a:gd name="connsiteY182" fmla="*/ 118729 h 384678"/>
              <a:gd name="connsiteX183" fmla="*/ 97685 w 407343"/>
              <a:gd name="connsiteY183" fmla="*/ 268375 h 384678"/>
              <a:gd name="connsiteX184" fmla="*/ 265866 w 407343"/>
              <a:gd name="connsiteY184" fmla="*/ 268375 h 384678"/>
              <a:gd name="connsiteX185" fmla="*/ 265866 w 407343"/>
              <a:gd name="connsiteY185" fmla="*/ 118729 h 384678"/>
              <a:gd name="connsiteX186" fmla="*/ 287673 w 407343"/>
              <a:gd name="connsiteY186" fmla="*/ 77836 h 384678"/>
              <a:gd name="connsiteX187" fmla="*/ 75878 w 407343"/>
              <a:gd name="connsiteY187" fmla="*/ 77836 h 384678"/>
              <a:gd name="connsiteX188" fmla="*/ 74313 w 407343"/>
              <a:gd name="connsiteY188" fmla="*/ 79374 h 384678"/>
              <a:gd name="connsiteX189" fmla="*/ 74313 w 407343"/>
              <a:gd name="connsiteY189" fmla="*/ 110058 h 384678"/>
              <a:gd name="connsiteX190" fmla="*/ 75878 w 407343"/>
              <a:gd name="connsiteY190" fmla="*/ 111623 h 384678"/>
              <a:gd name="connsiteX191" fmla="*/ 287673 w 407343"/>
              <a:gd name="connsiteY191" fmla="*/ 111623 h 384678"/>
              <a:gd name="connsiteX192" fmla="*/ 289238 w 407343"/>
              <a:gd name="connsiteY192" fmla="*/ 110058 h 384678"/>
              <a:gd name="connsiteX193" fmla="*/ 289238 w 407343"/>
              <a:gd name="connsiteY193" fmla="*/ 79374 h 384678"/>
              <a:gd name="connsiteX194" fmla="*/ 287673 w 407343"/>
              <a:gd name="connsiteY194" fmla="*/ 77836 h 384678"/>
              <a:gd name="connsiteX195" fmla="*/ 287673 w 407343"/>
              <a:gd name="connsiteY195" fmla="*/ 77836 h 3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07343" h="384678">
                <a:moveTo>
                  <a:pt x="328914" y="344692"/>
                </a:moveTo>
                <a:lnTo>
                  <a:pt x="328914" y="381121"/>
                </a:lnTo>
                <a:cubicBezTo>
                  <a:pt x="328914" y="383086"/>
                  <a:pt x="327304" y="384679"/>
                  <a:pt x="325356" y="384679"/>
                </a:cubicBezTo>
                <a:lnTo>
                  <a:pt x="307480" y="384679"/>
                </a:lnTo>
                <a:cubicBezTo>
                  <a:pt x="305514" y="384679"/>
                  <a:pt x="303922" y="383086"/>
                  <a:pt x="303922" y="381121"/>
                </a:cubicBezTo>
                <a:lnTo>
                  <a:pt x="303922" y="344692"/>
                </a:lnTo>
                <a:lnTo>
                  <a:pt x="291747" y="344692"/>
                </a:lnTo>
                <a:cubicBezTo>
                  <a:pt x="288794" y="344692"/>
                  <a:pt x="286909" y="341135"/>
                  <a:pt x="289230" y="338618"/>
                </a:cubicBezTo>
                <a:lnTo>
                  <a:pt x="313705" y="310024"/>
                </a:lnTo>
                <a:cubicBezTo>
                  <a:pt x="314257" y="309393"/>
                  <a:pt x="314968" y="309019"/>
                  <a:pt x="315724" y="308868"/>
                </a:cubicBezTo>
                <a:lnTo>
                  <a:pt x="204366" y="308868"/>
                </a:lnTo>
                <a:cubicBezTo>
                  <a:pt x="205175" y="309019"/>
                  <a:pt x="205851" y="309420"/>
                  <a:pt x="206411" y="310051"/>
                </a:cubicBezTo>
                <a:lnTo>
                  <a:pt x="231038" y="338813"/>
                </a:lnTo>
                <a:cubicBezTo>
                  <a:pt x="233003" y="341135"/>
                  <a:pt x="231341" y="344666"/>
                  <a:pt x="228343" y="344666"/>
                </a:cubicBezTo>
                <a:lnTo>
                  <a:pt x="228343" y="344692"/>
                </a:lnTo>
                <a:lnTo>
                  <a:pt x="216168" y="344692"/>
                </a:lnTo>
                <a:lnTo>
                  <a:pt x="216168" y="381121"/>
                </a:lnTo>
                <a:cubicBezTo>
                  <a:pt x="216168" y="383086"/>
                  <a:pt x="214576" y="384679"/>
                  <a:pt x="212610" y="384679"/>
                </a:cubicBezTo>
                <a:lnTo>
                  <a:pt x="194734" y="384679"/>
                </a:lnTo>
                <a:cubicBezTo>
                  <a:pt x="192768" y="384679"/>
                  <a:pt x="191176" y="383086"/>
                  <a:pt x="191176" y="381121"/>
                </a:cubicBezTo>
                <a:lnTo>
                  <a:pt x="191176" y="344692"/>
                </a:lnTo>
                <a:lnTo>
                  <a:pt x="179001" y="344692"/>
                </a:lnTo>
                <a:cubicBezTo>
                  <a:pt x="176048" y="344692"/>
                  <a:pt x="174163" y="341135"/>
                  <a:pt x="176484" y="338618"/>
                </a:cubicBezTo>
                <a:lnTo>
                  <a:pt x="200986" y="310024"/>
                </a:lnTo>
                <a:cubicBezTo>
                  <a:pt x="201520" y="309393"/>
                  <a:pt x="202222" y="309019"/>
                  <a:pt x="202978" y="308868"/>
                </a:cubicBezTo>
                <a:lnTo>
                  <a:pt x="91620" y="308868"/>
                </a:lnTo>
                <a:cubicBezTo>
                  <a:pt x="92429" y="309019"/>
                  <a:pt x="93132" y="309420"/>
                  <a:pt x="93665" y="310051"/>
                </a:cubicBezTo>
                <a:lnTo>
                  <a:pt x="118292" y="338813"/>
                </a:lnTo>
                <a:cubicBezTo>
                  <a:pt x="120257" y="341135"/>
                  <a:pt x="118595" y="344666"/>
                  <a:pt x="115597" y="344666"/>
                </a:cubicBezTo>
                <a:lnTo>
                  <a:pt x="115597" y="344692"/>
                </a:lnTo>
                <a:lnTo>
                  <a:pt x="103422" y="344692"/>
                </a:lnTo>
                <a:lnTo>
                  <a:pt x="103422" y="381121"/>
                </a:lnTo>
                <a:cubicBezTo>
                  <a:pt x="103422" y="383086"/>
                  <a:pt x="101830" y="384679"/>
                  <a:pt x="99864" y="384679"/>
                </a:cubicBezTo>
                <a:lnTo>
                  <a:pt x="82014" y="384679"/>
                </a:lnTo>
                <a:cubicBezTo>
                  <a:pt x="80049" y="384679"/>
                  <a:pt x="78430" y="383086"/>
                  <a:pt x="78430" y="381121"/>
                </a:cubicBezTo>
                <a:lnTo>
                  <a:pt x="78430" y="344692"/>
                </a:lnTo>
                <a:lnTo>
                  <a:pt x="66281" y="344692"/>
                </a:lnTo>
                <a:cubicBezTo>
                  <a:pt x="63329" y="344692"/>
                  <a:pt x="61443" y="341135"/>
                  <a:pt x="63738" y="338618"/>
                </a:cubicBezTo>
                <a:lnTo>
                  <a:pt x="88240" y="310024"/>
                </a:lnTo>
                <a:cubicBezTo>
                  <a:pt x="88774" y="309393"/>
                  <a:pt x="89476" y="309019"/>
                  <a:pt x="90232" y="308868"/>
                </a:cubicBezTo>
                <a:lnTo>
                  <a:pt x="20221" y="308868"/>
                </a:lnTo>
                <a:cubicBezTo>
                  <a:pt x="2425" y="308868"/>
                  <a:pt x="-6852" y="287141"/>
                  <a:pt x="5956" y="274334"/>
                </a:cubicBezTo>
                <a:cubicBezTo>
                  <a:pt x="9611" y="270679"/>
                  <a:pt x="14680" y="268384"/>
                  <a:pt x="20221" y="268384"/>
                </a:cubicBezTo>
                <a:lnTo>
                  <a:pt x="25788" y="268384"/>
                </a:lnTo>
                <a:lnTo>
                  <a:pt x="25788" y="179918"/>
                </a:lnTo>
                <a:cubicBezTo>
                  <a:pt x="25788" y="177979"/>
                  <a:pt x="27398" y="176361"/>
                  <a:pt x="29372" y="176361"/>
                </a:cubicBezTo>
                <a:lnTo>
                  <a:pt x="90562" y="176361"/>
                </a:lnTo>
                <a:lnTo>
                  <a:pt x="90562" y="118729"/>
                </a:lnTo>
                <a:lnTo>
                  <a:pt x="75860" y="118729"/>
                </a:lnTo>
                <a:cubicBezTo>
                  <a:pt x="71093" y="118729"/>
                  <a:pt x="67189" y="114825"/>
                  <a:pt x="67189" y="110058"/>
                </a:cubicBezTo>
                <a:lnTo>
                  <a:pt x="67189" y="79374"/>
                </a:lnTo>
                <a:cubicBezTo>
                  <a:pt x="67189" y="74634"/>
                  <a:pt x="71093" y="70703"/>
                  <a:pt x="75860" y="70703"/>
                </a:cubicBezTo>
                <a:lnTo>
                  <a:pt x="287656" y="70703"/>
                </a:lnTo>
                <a:cubicBezTo>
                  <a:pt x="292422" y="70703"/>
                  <a:pt x="296327" y="74634"/>
                  <a:pt x="296327" y="79374"/>
                </a:cubicBezTo>
                <a:lnTo>
                  <a:pt x="296327" y="110058"/>
                </a:lnTo>
                <a:cubicBezTo>
                  <a:pt x="296327" y="114825"/>
                  <a:pt x="292422" y="118729"/>
                  <a:pt x="287656" y="118729"/>
                </a:cubicBezTo>
                <a:lnTo>
                  <a:pt x="272954" y="118729"/>
                </a:lnTo>
                <a:lnTo>
                  <a:pt x="272954" y="135467"/>
                </a:lnTo>
                <a:lnTo>
                  <a:pt x="309161" y="135467"/>
                </a:lnTo>
                <a:lnTo>
                  <a:pt x="309161" y="87975"/>
                </a:lnTo>
                <a:cubicBezTo>
                  <a:pt x="303086" y="85404"/>
                  <a:pt x="298951" y="79401"/>
                  <a:pt x="298951" y="72571"/>
                </a:cubicBezTo>
                <a:cubicBezTo>
                  <a:pt x="298951" y="65687"/>
                  <a:pt x="298319" y="60217"/>
                  <a:pt x="303842" y="54694"/>
                </a:cubicBezTo>
                <a:cubicBezTo>
                  <a:pt x="306866" y="51670"/>
                  <a:pt x="311055" y="49776"/>
                  <a:pt x="315644" y="49776"/>
                </a:cubicBezTo>
                <a:lnTo>
                  <a:pt x="375063" y="49776"/>
                </a:lnTo>
                <a:cubicBezTo>
                  <a:pt x="384242" y="49776"/>
                  <a:pt x="391757" y="57291"/>
                  <a:pt x="391757" y="66487"/>
                </a:cubicBezTo>
                <a:cubicBezTo>
                  <a:pt x="391757" y="73371"/>
                  <a:pt x="392388" y="78841"/>
                  <a:pt x="386865" y="84364"/>
                </a:cubicBezTo>
                <a:cubicBezTo>
                  <a:pt x="385353" y="85876"/>
                  <a:pt x="383539" y="87112"/>
                  <a:pt x="381547" y="87966"/>
                </a:cubicBezTo>
                <a:lnTo>
                  <a:pt x="381547" y="268375"/>
                </a:lnTo>
                <a:lnTo>
                  <a:pt x="387114" y="268375"/>
                </a:lnTo>
                <a:cubicBezTo>
                  <a:pt x="404910" y="268375"/>
                  <a:pt x="414187" y="290103"/>
                  <a:pt x="401406" y="302909"/>
                </a:cubicBezTo>
                <a:cubicBezTo>
                  <a:pt x="397725" y="306565"/>
                  <a:pt x="392655" y="308859"/>
                  <a:pt x="387114" y="308859"/>
                </a:cubicBezTo>
                <a:lnTo>
                  <a:pt x="317103" y="308859"/>
                </a:lnTo>
                <a:cubicBezTo>
                  <a:pt x="317886" y="309011"/>
                  <a:pt x="318588" y="309411"/>
                  <a:pt x="319121" y="310042"/>
                </a:cubicBezTo>
                <a:lnTo>
                  <a:pt x="343748" y="338805"/>
                </a:lnTo>
                <a:cubicBezTo>
                  <a:pt x="345741" y="341126"/>
                  <a:pt x="344077" y="344657"/>
                  <a:pt x="341054" y="344657"/>
                </a:cubicBezTo>
                <a:lnTo>
                  <a:pt x="341054" y="344683"/>
                </a:lnTo>
                <a:lnTo>
                  <a:pt x="328914" y="344683"/>
                </a:lnTo>
                <a:close/>
                <a:moveTo>
                  <a:pt x="321781" y="377564"/>
                </a:moveTo>
                <a:lnTo>
                  <a:pt x="321781" y="341135"/>
                </a:lnTo>
                <a:cubicBezTo>
                  <a:pt x="321781" y="339169"/>
                  <a:pt x="323391" y="337551"/>
                  <a:pt x="325356" y="337551"/>
                </a:cubicBezTo>
                <a:lnTo>
                  <a:pt x="333351" y="337551"/>
                </a:lnTo>
                <a:lnTo>
                  <a:pt x="316409" y="317789"/>
                </a:lnTo>
                <a:lnTo>
                  <a:pt x="299466" y="337551"/>
                </a:lnTo>
                <a:lnTo>
                  <a:pt x="307480" y="337551"/>
                </a:lnTo>
                <a:cubicBezTo>
                  <a:pt x="309445" y="337551"/>
                  <a:pt x="311037" y="339160"/>
                  <a:pt x="311037" y="341135"/>
                </a:cubicBezTo>
                <a:lnTo>
                  <a:pt x="311037" y="377564"/>
                </a:lnTo>
                <a:lnTo>
                  <a:pt x="321781" y="377564"/>
                </a:lnTo>
                <a:close/>
                <a:moveTo>
                  <a:pt x="209061" y="377564"/>
                </a:moveTo>
                <a:lnTo>
                  <a:pt x="209061" y="341135"/>
                </a:lnTo>
                <a:cubicBezTo>
                  <a:pt x="209061" y="339169"/>
                  <a:pt x="210653" y="337551"/>
                  <a:pt x="212619" y="337551"/>
                </a:cubicBezTo>
                <a:lnTo>
                  <a:pt x="220615" y="337551"/>
                </a:lnTo>
                <a:lnTo>
                  <a:pt x="203699" y="317789"/>
                </a:lnTo>
                <a:lnTo>
                  <a:pt x="186756" y="337551"/>
                </a:lnTo>
                <a:lnTo>
                  <a:pt x="194752" y="337551"/>
                </a:lnTo>
                <a:cubicBezTo>
                  <a:pt x="196717" y="337551"/>
                  <a:pt x="198309" y="339160"/>
                  <a:pt x="198309" y="341135"/>
                </a:cubicBezTo>
                <a:lnTo>
                  <a:pt x="198309" y="377564"/>
                </a:lnTo>
                <a:lnTo>
                  <a:pt x="209061" y="377564"/>
                </a:lnTo>
                <a:close/>
                <a:moveTo>
                  <a:pt x="96325" y="377564"/>
                </a:moveTo>
                <a:lnTo>
                  <a:pt x="96325" y="341135"/>
                </a:lnTo>
                <a:cubicBezTo>
                  <a:pt x="96325" y="339169"/>
                  <a:pt x="97917" y="337551"/>
                  <a:pt x="99882" y="337551"/>
                </a:cubicBezTo>
                <a:lnTo>
                  <a:pt x="107895" y="337551"/>
                </a:lnTo>
                <a:lnTo>
                  <a:pt x="90953" y="317789"/>
                </a:lnTo>
                <a:lnTo>
                  <a:pt x="74010" y="337551"/>
                </a:lnTo>
                <a:lnTo>
                  <a:pt x="82023" y="337551"/>
                </a:lnTo>
                <a:cubicBezTo>
                  <a:pt x="83962" y="337551"/>
                  <a:pt x="85581" y="339160"/>
                  <a:pt x="85581" y="341135"/>
                </a:cubicBezTo>
                <a:lnTo>
                  <a:pt x="85581" y="377564"/>
                </a:lnTo>
                <a:lnTo>
                  <a:pt x="96325" y="377564"/>
                </a:lnTo>
                <a:close/>
                <a:moveTo>
                  <a:pt x="373943" y="9318"/>
                </a:moveTo>
                <a:cubicBezTo>
                  <a:pt x="377349" y="6090"/>
                  <a:pt x="382240" y="11231"/>
                  <a:pt x="378834" y="14459"/>
                </a:cubicBezTo>
                <a:cubicBezTo>
                  <a:pt x="365778" y="26892"/>
                  <a:pt x="337443" y="26892"/>
                  <a:pt x="324351" y="14459"/>
                </a:cubicBezTo>
                <a:cubicBezTo>
                  <a:pt x="314017" y="4649"/>
                  <a:pt x="289941" y="4649"/>
                  <a:pt x="279625" y="14459"/>
                </a:cubicBezTo>
                <a:cubicBezTo>
                  <a:pt x="276245" y="17687"/>
                  <a:pt x="271353" y="12547"/>
                  <a:pt x="274733" y="9318"/>
                </a:cubicBezTo>
                <a:cubicBezTo>
                  <a:pt x="287816" y="-3106"/>
                  <a:pt x="316125" y="-3106"/>
                  <a:pt x="329243" y="9318"/>
                </a:cubicBezTo>
                <a:cubicBezTo>
                  <a:pt x="339551" y="19119"/>
                  <a:pt x="363626" y="19119"/>
                  <a:pt x="373943" y="9318"/>
                </a:cubicBezTo>
                <a:lnTo>
                  <a:pt x="373943" y="9318"/>
                </a:lnTo>
                <a:close/>
                <a:moveTo>
                  <a:pt x="322385" y="30539"/>
                </a:moveTo>
                <a:cubicBezTo>
                  <a:pt x="325792" y="33767"/>
                  <a:pt x="320900" y="38908"/>
                  <a:pt x="317494" y="35679"/>
                </a:cubicBezTo>
                <a:cubicBezTo>
                  <a:pt x="307204" y="25896"/>
                  <a:pt x="283129" y="25870"/>
                  <a:pt x="272794" y="35679"/>
                </a:cubicBezTo>
                <a:cubicBezTo>
                  <a:pt x="259711" y="48104"/>
                  <a:pt x="231376" y="48104"/>
                  <a:pt x="218311" y="35679"/>
                </a:cubicBezTo>
                <a:cubicBezTo>
                  <a:pt x="214905" y="32478"/>
                  <a:pt x="219796" y="27337"/>
                  <a:pt x="223202" y="30539"/>
                </a:cubicBezTo>
                <a:cubicBezTo>
                  <a:pt x="233493" y="40349"/>
                  <a:pt x="257568" y="40349"/>
                  <a:pt x="267903" y="30539"/>
                </a:cubicBezTo>
                <a:cubicBezTo>
                  <a:pt x="280985" y="18114"/>
                  <a:pt x="309303" y="18114"/>
                  <a:pt x="322385" y="30539"/>
                </a:cubicBezTo>
                <a:lnTo>
                  <a:pt x="322385" y="30539"/>
                </a:lnTo>
                <a:close/>
                <a:moveTo>
                  <a:pt x="20239" y="301736"/>
                </a:moveTo>
                <a:lnTo>
                  <a:pt x="387132" y="301736"/>
                </a:lnTo>
                <a:cubicBezTo>
                  <a:pt x="398631" y="301736"/>
                  <a:pt x="404706" y="287692"/>
                  <a:pt x="396381" y="279377"/>
                </a:cubicBezTo>
                <a:cubicBezTo>
                  <a:pt x="394016" y="276984"/>
                  <a:pt x="390734" y="275517"/>
                  <a:pt x="387132" y="275517"/>
                </a:cubicBezTo>
                <a:cubicBezTo>
                  <a:pt x="264834" y="275517"/>
                  <a:pt x="142537" y="275517"/>
                  <a:pt x="20239" y="275517"/>
                </a:cubicBezTo>
                <a:cubicBezTo>
                  <a:pt x="8739" y="275517"/>
                  <a:pt x="2665" y="289560"/>
                  <a:pt x="10989" y="297876"/>
                </a:cubicBezTo>
                <a:cubicBezTo>
                  <a:pt x="13355" y="300268"/>
                  <a:pt x="16655" y="301736"/>
                  <a:pt x="20239" y="301736"/>
                </a:cubicBezTo>
                <a:lnTo>
                  <a:pt x="20239" y="301736"/>
                </a:lnTo>
                <a:close/>
                <a:moveTo>
                  <a:pt x="375072" y="82176"/>
                </a:moveTo>
                <a:cubicBezTo>
                  <a:pt x="380337" y="82176"/>
                  <a:pt x="384651" y="77836"/>
                  <a:pt x="384651" y="72571"/>
                </a:cubicBezTo>
                <a:lnTo>
                  <a:pt x="384651" y="66496"/>
                </a:lnTo>
                <a:cubicBezTo>
                  <a:pt x="384651" y="61231"/>
                  <a:pt x="380337" y="56891"/>
                  <a:pt x="375072" y="56891"/>
                </a:cubicBezTo>
                <a:lnTo>
                  <a:pt x="315653" y="56891"/>
                </a:lnTo>
                <a:cubicBezTo>
                  <a:pt x="310406" y="56891"/>
                  <a:pt x="306074" y="61231"/>
                  <a:pt x="306074" y="66496"/>
                </a:cubicBezTo>
                <a:lnTo>
                  <a:pt x="306074" y="72571"/>
                </a:lnTo>
                <a:cubicBezTo>
                  <a:pt x="306074" y="77836"/>
                  <a:pt x="310414" y="82176"/>
                  <a:pt x="315653" y="82176"/>
                </a:cubicBezTo>
                <a:lnTo>
                  <a:pt x="375072" y="82176"/>
                </a:lnTo>
                <a:close/>
                <a:moveTo>
                  <a:pt x="374423" y="89282"/>
                </a:moveTo>
                <a:lnTo>
                  <a:pt x="316311" y="89282"/>
                </a:lnTo>
                <a:lnTo>
                  <a:pt x="316311" y="268375"/>
                </a:lnTo>
                <a:lnTo>
                  <a:pt x="374423" y="268375"/>
                </a:lnTo>
                <a:lnTo>
                  <a:pt x="374423" y="89282"/>
                </a:lnTo>
                <a:close/>
                <a:moveTo>
                  <a:pt x="309179" y="142582"/>
                </a:moveTo>
                <a:lnTo>
                  <a:pt x="272972" y="142582"/>
                </a:lnTo>
                <a:lnTo>
                  <a:pt x="272972" y="268384"/>
                </a:lnTo>
                <a:lnTo>
                  <a:pt x="309179" y="268384"/>
                </a:lnTo>
                <a:lnTo>
                  <a:pt x="309179" y="142582"/>
                </a:lnTo>
                <a:close/>
                <a:moveTo>
                  <a:pt x="90570" y="183493"/>
                </a:moveTo>
                <a:lnTo>
                  <a:pt x="32939" y="183493"/>
                </a:lnTo>
                <a:lnTo>
                  <a:pt x="32939" y="268375"/>
                </a:lnTo>
                <a:lnTo>
                  <a:pt x="90570" y="268375"/>
                </a:lnTo>
                <a:lnTo>
                  <a:pt x="90570" y="183493"/>
                </a:lnTo>
                <a:close/>
                <a:moveTo>
                  <a:pt x="202311" y="137255"/>
                </a:moveTo>
                <a:lnTo>
                  <a:pt x="187663" y="167485"/>
                </a:lnTo>
                <a:lnTo>
                  <a:pt x="218293" y="170437"/>
                </a:lnTo>
                <a:cubicBezTo>
                  <a:pt x="220312" y="170642"/>
                  <a:pt x="221344" y="172883"/>
                  <a:pt x="220285" y="174520"/>
                </a:cubicBezTo>
                <a:lnTo>
                  <a:pt x="220285" y="174520"/>
                </a:lnTo>
                <a:lnTo>
                  <a:pt x="167795" y="255977"/>
                </a:lnTo>
                <a:cubicBezTo>
                  <a:pt x="166158" y="258521"/>
                  <a:pt x="162245" y="256787"/>
                  <a:pt x="162956" y="253887"/>
                </a:cubicBezTo>
                <a:lnTo>
                  <a:pt x="178387" y="193001"/>
                </a:lnTo>
                <a:lnTo>
                  <a:pt x="144929" y="185512"/>
                </a:lnTo>
                <a:cubicBezTo>
                  <a:pt x="143141" y="185112"/>
                  <a:pt x="142305" y="183093"/>
                  <a:pt x="143212" y="181554"/>
                </a:cubicBezTo>
                <a:lnTo>
                  <a:pt x="171548" y="134133"/>
                </a:lnTo>
                <a:cubicBezTo>
                  <a:pt x="172081" y="133253"/>
                  <a:pt x="173033" y="132799"/>
                  <a:pt x="173994" y="132843"/>
                </a:cubicBezTo>
                <a:lnTo>
                  <a:pt x="199963" y="133448"/>
                </a:lnTo>
                <a:cubicBezTo>
                  <a:pt x="201929" y="133475"/>
                  <a:pt x="203139" y="135547"/>
                  <a:pt x="202311" y="137255"/>
                </a:cubicBezTo>
                <a:lnTo>
                  <a:pt x="202311" y="137255"/>
                </a:lnTo>
                <a:close/>
                <a:moveTo>
                  <a:pt x="181206" y="168623"/>
                </a:moveTo>
                <a:lnTo>
                  <a:pt x="195703" y="138669"/>
                </a:lnTo>
                <a:lnTo>
                  <a:pt x="175310" y="138189"/>
                </a:lnTo>
                <a:lnTo>
                  <a:pt x="149669" y="181119"/>
                </a:lnTo>
                <a:lnTo>
                  <a:pt x="182042" y="188358"/>
                </a:lnTo>
                <a:cubicBezTo>
                  <a:pt x="183679" y="188661"/>
                  <a:pt x="184613" y="190146"/>
                  <a:pt x="184239" y="191640"/>
                </a:cubicBezTo>
                <a:lnTo>
                  <a:pt x="172135" y="239417"/>
                </a:lnTo>
                <a:lnTo>
                  <a:pt x="213455" y="175311"/>
                </a:lnTo>
                <a:lnTo>
                  <a:pt x="183483" y="172438"/>
                </a:lnTo>
                <a:cubicBezTo>
                  <a:pt x="181455" y="172278"/>
                  <a:pt x="180424" y="170259"/>
                  <a:pt x="181206" y="168623"/>
                </a:cubicBezTo>
                <a:lnTo>
                  <a:pt x="181206" y="168623"/>
                </a:lnTo>
                <a:close/>
                <a:moveTo>
                  <a:pt x="265866" y="118729"/>
                </a:moveTo>
                <a:lnTo>
                  <a:pt x="97685" y="118729"/>
                </a:lnTo>
                <a:lnTo>
                  <a:pt x="97685" y="268375"/>
                </a:lnTo>
                <a:lnTo>
                  <a:pt x="265866" y="268375"/>
                </a:lnTo>
                <a:lnTo>
                  <a:pt x="265866" y="118729"/>
                </a:lnTo>
                <a:close/>
                <a:moveTo>
                  <a:pt x="287673" y="77836"/>
                </a:moveTo>
                <a:lnTo>
                  <a:pt x="75878" y="77836"/>
                </a:lnTo>
                <a:cubicBezTo>
                  <a:pt x="75024" y="77836"/>
                  <a:pt x="74313" y="78521"/>
                  <a:pt x="74313" y="79374"/>
                </a:cubicBezTo>
                <a:lnTo>
                  <a:pt x="74313" y="110058"/>
                </a:lnTo>
                <a:cubicBezTo>
                  <a:pt x="74313" y="110912"/>
                  <a:pt x="75015" y="111623"/>
                  <a:pt x="75878" y="111623"/>
                </a:cubicBezTo>
                <a:cubicBezTo>
                  <a:pt x="146467" y="111623"/>
                  <a:pt x="217084" y="111623"/>
                  <a:pt x="287673" y="111623"/>
                </a:cubicBezTo>
                <a:cubicBezTo>
                  <a:pt x="288527" y="111623"/>
                  <a:pt x="289238" y="110920"/>
                  <a:pt x="289238" y="110058"/>
                </a:cubicBezTo>
                <a:lnTo>
                  <a:pt x="289238" y="79374"/>
                </a:lnTo>
                <a:cubicBezTo>
                  <a:pt x="289230" y="78521"/>
                  <a:pt x="288527" y="77836"/>
                  <a:pt x="287673" y="77836"/>
                </a:cubicBezTo>
                <a:lnTo>
                  <a:pt x="287673" y="77836"/>
                </a:lnTo>
                <a:close/>
              </a:path>
            </a:pathLst>
          </a:custGeom>
          <a:solidFill>
            <a:srgbClr val="404040"/>
          </a:solidFill>
          <a:ln w="5080" cap="flat">
            <a:solidFill>
              <a:srgbClr val="404040"/>
            </a:solidFill>
            <a:prstDash val="solid"/>
            <a:miter/>
          </a:ln>
        </p:spPr>
        <p:txBody>
          <a:bodyPr rtlCol="0" anchor="ctr"/>
          <a:lstStyle/>
          <a:p>
            <a:endParaRPr lang="en-US" dirty="0"/>
          </a:p>
        </p:txBody>
      </p:sp>
      <p:sp>
        <p:nvSpPr>
          <p:cNvPr id="59" name="Text Placeholder 29">
            <a:extLst>
              <a:ext uri="{FF2B5EF4-FFF2-40B4-BE49-F238E27FC236}">
                <a16:creationId xmlns:a16="http://schemas.microsoft.com/office/drawing/2014/main" id="{E739A12E-0C7C-4831-9524-2B64DB94A7BF}"/>
              </a:ext>
            </a:extLst>
          </p:cNvPr>
          <p:cNvSpPr txBox="1">
            <a:spLocks/>
          </p:cNvSpPr>
          <p:nvPr/>
        </p:nvSpPr>
        <p:spPr>
          <a:xfrm>
            <a:off x="665559" y="8685417"/>
            <a:ext cx="6161960" cy="1056938"/>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1720"/>
              </a:lnSpc>
            </a:pPr>
            <a:r>
              <a:rPr lang="pl-PL" sz="1600" b="1" dirty="0">
                <a:solidFill>
                  <a:srgbClr val="404040"/>
                </a:solidFill>
              </a:rPr>
              <a:t>Wodór jest często przedstawiany jako elastyczny czynnik dekarbonizacji. Pakiet w zakresie dekarbonizacji rynków wodoru i gazu (Dyrektywy 2024/1788–1789) ustanawia ramy dla dedykowanej infrastruktury wodorowej oraz systemu certyfikacji niskoemisyjnego wodoru (</a:t>
            </a:r>
            <a:r>
              <a:rPr lang="pl-PL" sz="1600" b="1" dirty="0">
                <a:solidFill>
                  <a:srgbClr val="404040"/>
                </a:solidFill>
                <a:hlinkClick r:id="rId3"/>
              </a:rPr>
              <a:t>Komisja Europejska</a:t>
            </a:r>
            <a:r>
              <a:rPr lang="pl-PL" sz="1600" b="1" dirty="0">
                <a:solidFill>
                  <a:srgbClr val="404040"/>
                </a:solidFill>
              </a:rPr>
              <a:t>, b.d.-b).</a:t>
            </a:r>
            <a:endParaRPr lang="en-IE" sz="1600" b="1" dirty="0">
              <a:solidFill>
                <a:srgbClr val="404040"/>
              </a:solidFill>
            </a:endParaRPr>
          </a:p>
        </p:txBody>
      </p:sp>
      <p:cxnSp>
        <p:nvCxnSpPr>
          <p:cNvPr id="60" name="Straight Connector 59">
            <a:extLst>
              <a:ext uri="{FF2B5EF4-FFF2-40B4-BE49-F238E27FC236}">
                <a16:creationId xmlns:a16="http://schemas.microsoft.com/office/drawing/2014/main" id="{B0447DEF-32B0-4C3E-9C21-2441D14C1C79}"/>
              </a:ext>
            </a:extLst>
          </p:cNvPr>
          <p:cNvCxnSpPr>
            <a:cxnSpLocks/>
          </p:cNvCxnSpPr>
          <p:nvPr/>
        </p:nvCxnSpPr>
        <p:spPr>
          <a:xfrm>
            <a:off x="7619" y="804644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1" name="Graphic 15">
            <a:extLst>
              <a:ext uri="{FF2B5EF4-FFF2-40B4-BE49-F238E27FC236}">
                <a16:creationId xmlns:a16="http://schemas.microsoft.com/office/drawing/2014/main" id="{E6561B70-C6AF-4B69-A16F-F7724D62F056}"/>
              </a:ext>
            </a:extLst>
          </p:cNvPr>
          <p:cNvGrpSpPr/>
          <p:nvPr/>
        </p:nvGrpSpPr>
        <p:grpSpPr>
          <a:xfrm rot="16200000">
            <a:off x="711501" y="7690162"/>
            <a:ext cx="806221" cy="712573"/>
            <a:chOff x="547405" y="6570857"/>
            <a:chExt cx="1035254" cy="914999"/>
          </a:xfrm>
        </p:grpSpPr>
        <p:sp>
          <p:nvSpPr>
            <p:cNvPr id="62" name="Freeform 11">
              <a:extLst>
                <a:ext uri="{FF2B5EF4-FFF2-40B4-BE49-F238E27FC236}">
                  <a16:creationId xmlns:a16="http://schemas.microsoft.com/office/drawing/2014/main" id="{354805D9-FBC5-48A7-B310-173A2D5098DD}"/>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63" name="Freeform 12">
              <a:extLst>
                <a:ext uri="{FF2B5EF4-FFF2-40B4-BE49-F238E27FC236}">
                  <a16:creationId xmlns:a16="http://schemas.microsoft.com/office/drawing/2014/main" id="{479123AD-5D76-4129-BDDD-139CEAC7879F}"/>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64" name="TextBox 63">
            <a:extLst>
              <a:ext uri="{FF2B5EF4-FFF2-40B4-BE49-F238E27FC236}">
                <a16:creationId xmlns:a16="http://schemas.microsoft.com/office/drawing/2014/main" id="{40ACCA29-7EE3-42F9-BCA3-39D45A532F56}"/>
              </a:ext>
            </a:extLst>
          </p:cNvPr>
          <p:cNvSpPr txBox="1"/>
          <p:nvPr/>
        </p:nvSpPr>
        <p:spPr>
          <a:xfrm>
            <a:off x="1502068" y="7904524"/>
            <a:ext cx="4555537" cy="631327"/>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Wodór</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i</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gazy</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niskoemisyjne</a:t>
            </a: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65" name="Freeform 32">
            <a:extLst>
              <a:ext uri="{FF2B5EF4-FFF2-40B4-BE49-F238E27FC236}">
                <a16:creationId xmlns:a16="http://schemas.microsoft.com/office/drawing/2014/main" id="{9287CA09-E417-4986-8D12-225F9C74F1CC}"/>
              </a:ext>
            </a:extLst>
          </p:cNvPr>
          <p:cNvSpPr>
            <a:spLocks noChangeAspect="1"/>
          </p:cNvSpPr>
          <p:nvPr/>
        </p:nvSpPr>
        <p:spPr>
          <a:xfrm>
            <a:off x="873792" y="7839245"/>
            <a:ext cx="425863" cy="360000"/>
          </a:xfrm>
          <a:custGeom>
            <a:avLst/>
            <a:gdLst>
              <a:gd name="connsiteX0" fmla="*/ 42356 w 407373"/>
              <a:gd name="connsiteY0" fmla="*/ 326284 h 344370"/>
              <a:gd name="connsiteX1" fmla="*/ 75 w 407373"/>
              <a:gd name="connsiteY1" fmla="*/ 315390 h 344370"/>
              <a:gd name="connsiteX2" fmla="*/ 6025 w 407373"/>
              <a:gd name="connsiteY2" fmla="*/ 301551 h 344370"/>
              <a:gd name="connsiteX3" fmla="*/ 114155 w 407373"/>
              <a:gd name="connsiteY3" fmla="*/ 301551 h 344370"/>
              <a:gd name="connsiteX4" fmla="*/ 149605 w 407373"/>
              <a:gd name="connsiteY4" fmla="*/ 301551 h 344370"/>
              <a:gd name="connsiteX5" fmla="*/ 257736 w 407373"/>
              <a:gd name="connsiteY5" fmla="*/ 301551 h 344370"/>
              <a:gd name="connsiteX6" fmla="*/ 293186 w 407373"/>
              <a:gd name="connsiteY6" fmla="*/ 301551 h 344370"/>
              <a:gd name="connsiteX7" fmla="*/ 401316 w 407373"/>
              <a:gd name="connsiteY7" fmla="*/ 301551 h 344370"/>
              <a:gd name="connsiteX8" fmla="*/ 381101 w 407373"/>
              <a:gd name="connsiteY8" fmla="*/ 332510 h 344370"/>
              <a:gd name="connsiteX9" fmla="*/ 364994 w 407373"/>
              <a:gd name="connsiteY9" fmla="*/ 326284 h 344370"/>
              <a:gd name="connsiteX10" fmla="*/ 329526 w 407373"/>
              <a:gd name="connsiteY10" fmla="*/ 326284 h 344370"/>
              <a:gd name="connsiteX11" fmla="*/ 221422 w 407373"/>
              <a:gd name="connsiteY11" fmla="*/ 326284 h 344370"/>
              <a:gd name="connsiteX12" fmla="*/ 185954 w 407373"/>
              <a:gd name="connsiteY12" fmla="*/ 326284 h 344370"/>
              <a:gd name="connsiteX13" fmla="*/ 77851 w 407373"/>
              <a:gd name="connsiteY13" fmla="*/ 326284 h 344370"/>
              <a:gd name="connsiteX14" fmla="*/ 42356 w 407373"/>
              <a:gd name="connsiteY14" fmla="*/ 326284 h 344370"/>
              <a:gd name="connsiteX15" fmla="*/ 42356 w 407373"/>
              <a:gd name="connsiteY15" fmla="*/ 326284 h 344370"/>
              <a:gd name="connsiteX16" fmla="*/ 25796 w 407373"/>
              <a:gd name="connsiteY16" fmla="*/ 325422 h 344370"/>
              <a:gd name="connsiteX17" fmla="*/ 37696 w 407373"/>
              <a:gd name="connsiteY17" fmla="*/ 320930 h 344370"/>
              <a:gd name="connsiteX18" fmla="*/ 82493 w 407373"/>
              <a:gd name="connsiteY18" fmla="*/ 320930 h 344370"/>
              <a:gd name="connsiteX19" fmla="*/ 181267 w 407373"/>
              <a:gd name="connsiteY19" fmla="*/ 320930 h 344370"/>
              <a:gd name="connsiteX20" fmla="*/ 226065 w 407373"/>
              <a:gd name="connsiteY20" fmla="*/ 320930 h 344370"/>
              <a:gd name="connsiteX21" fmla="*/ 324839 w 407373"/>
              <a:gd name="connsiteY21" fmla="*/ 320930 h 344370"/>
              <a:gd name="connsiteX22" fmla="*/ 369636 w 407373"/>
              <a:gd name="connsiteY22" fmla="*/ 320930 h 344370"/>
              <a:gd name="connsiteX23" fmla="*/ 400195 w 407373"/>
              <a:gd name="connsiteY23" fmla="*/ 314678 h 344370"/>
              <a:gd name="connsiteX24" fmla="*/ 396638 w 407373"/>
              <a:gd name="connsiteY24" fmla="*/ 306861 h 344370"/>
              <a:gd name="connsiteX25" fmla="*/ 297864 w 407373"/>
              <a:gd name="connsiteY25" fmla="*/ 306861 h 344370"/>
              <a:gd name="connsiteX26" fmla="*/ 253040 w 407373"/>
              <a:gd name="connsiteY26" fmla="*/ 306861 h 344370"/>
              <a:gd name="connsiteX27" fmla="*/ 154266 w 407373"/>
              <a:gd name="connsiteY27" fmla="*/ 306861 h 344370"/>
              <a:gd name="connsiteX28" fmla="*/ 109468 w 407373"/>
              <a:gd name="connsiteY28" fmla="*/ 306861 h 344370"/>
              <a:gd name="connsiteX29" fmla="*/ 10694 w 407373"/>
              <a:gd name="connsiteY29" fmla="*/ 306861 h 344370"/>
              <a:gd name="connsiteX30" fmla="*/ 25796 w 407373"/>
              <a:gd name="connsiteY30" fmla="*/ 325422 h 344370"/>
              <a:gd name="connsiteX31" fmla="*/ 25796 w 407373"/>
              <a:gd name="connsiteY31" fmla="*/ 325422 h 344370"/>
              <a:gd name="connsiteX32" fmla="*/ 42356 w 407373"/>
              <a:gd name="connsiteY32" fmla="*/ 270236 h 344370"/>
              <a:gd name="connsiteX33" fmla="*/ 75 w 407373"/>
              <a:gd name="connsiteY33" fmla="*/ 259368 h 344370"/>
              <a:gd name="connsiteX34" fmla="*/ 6025 w 407373"/>
              <a:gd name="connsiteY34" fmla="*/ 245502 h 344370"/>
              <a:gd name="connsiteX35" fmla="*/ 42302 w 407373"/>
              <a:gd name="connsiteY35" fmla="*/ 229014 h 344370"/>
              <a:gd name="connsiteX36" fmla="*/ 42302 w 407373"/>
              <a:gd name="connsiteY36" fmla="*/ 39959 h 344370"/>
              <a:gd name="connsiteX37" fmla="*/ 77290 w 407373"/>
              <a:gd name="connsiteY37" fmla="*/ 25463 h 344370"/>
              <a:gd name="connsiteX38" fmla="*/ 83312 w 407373"/>
              <a:gd name="connsiteY38" fmla="*/ 39959 h 344370"/>
              <a:gd name="connsiteX39" fmla="*/ 83312 w 407373"/>
              <a:gd name="connsiteY39" fmla="*/ 49360 h 344370"/>
              <a:gd name="connsiteX40" fmla="*/ 137039 w 407373"/>
              <a:gd name="connsiteY40" fmla="*/ 49360 h 344370"/>
              <a:gd name="connsiteX41" fmla="*/ 137039 w 407373"/>
              <a:gd name="connsiteY41" fmla="*/ 22261 h 344370"/>
              <a:gd name="connsiteX42" fmla="*/ 159300 w 407373"/>
              <a:gd name="connsiteY42" fmla="*/ 0 h 344370"/>
              <a:gd name="connsiteX43" fmla="*/ 239592 w 407373"/>
              <a:gd name="connsiteY43" fmla="*/ 0 h 344370"/>
              <a:gd name="connsiteX44" fmla="*/ 261853 w 407373"/>
              <a:gd name="connsiteY44" fmla="*/ 22261 h 344370"/>
              <a:gd name="connsiteX45" fmla="*/ 261853 w 407373"/>
              <a:gd name="connsiteY45" fmla="*/ 49360 h 344370"/>
              <a:gd name="connsiteX46" fmla="*/ 315580 w 407373"/>
              <a:gd name="connsiteY46" fmla="*/ 49360 h 344370"/>
              <a:gd name="connsiteX47" fmla="*/ 315580 w 407373"/>
              <a:gd name="connsiteY47" fmla="*/ 39959 h 344370"/>
              <a:gd name="connsiteX48" fmla="*/ 350568 w 407373"/>
              <a:gd name="connsiteY48" fmla="*/ 25463 h 344370"/>
              <a:gd name="connsiteX49" fmla="*/ 356589 w 407373"/>
              <a:gd name="connsiteY49" fmla="*/ 39959 h 344370"/>
              <a:gd name="connsiteX50" fmla="*/ 356589 w 407373"/>
              <a:gd name="connsiteY50" fmla="*/ 227831 h 344370"/>
              <a:gd name="connsiteX51" fmla="*/ 401289 w 407373"/>
              <a:gd name="connsiteY51" fmla="*/ 245502 h 344370"/>
              <a:gd name="connsiteX52" fmla="*/ 381074 w 407373"/>
              <a:gd name="connsiteY52" fmla="*/ 276488 h 344370"/>
              <a:gd name="connsiteX53" fmla="*/ 364967 w 407373"/>
              <a:gd name="connsiteY53" fmla="*/ 270236 h 344370"/>
              <a:gd name="connsiteX54" fmla="*/ 329499 w 407373"/>
              <a:gd name="connsiteY54" fmla="*/ 270236 h 344370"/>
              <a:gd name="connsiteX55" fmla="*/ 221396 w 407373"/>
              <a:gd name="connsiteY55" fmla="*/ 270236 h 344370"/>
              <a:gd name="connsiteX56" fmla="*/ 185928 w 407373"/>
              <a:gd name="connsiteY56" fmla="*/ 270236 h 344370"/>
              <a:gd name="connsiteX57" fmla="*/ 77824 w 407373"/>
              <a:gd name="connsiteY57" fmla="*/ 270236 h 344370"/>
              <a:gd name="connsiteX58" fmla="*/ 42356 w 407373"/>
              <a:gd name="connsiteY58" fmla="*/ 270236 h 344370"/>
              <a:gd name="connsiteX59" fmla="*/ 42356 w 407373"/>
              <a:gd name="connsiteY59" fmla="*/ 270236 h 344370"/>
              <a:gd name="connsiteX60" fmla="*/ 49417 w 407373"/>
              <a:gd name="connsiteY60" fmla="*/ 227964 h 344370"/>
              <a:gd name="connsiteX61" fmla="*/ 76214 w 407373"/>
              <a:gd name="connsiteY61" fmla="*/ 228720 h 344370"/>
              <a:gd name="connsiteX62" fmla="*/ 76214 w 407373"/>
              <a:gd name="connsiteY62" fmla="*/ 39968 h 344370"/>
              <a:gd name="connsiteX63" fmla="*/ 53349 w 407373"/>
              <a:gd name="connsiteY63" fmla="*/ 30514 h 344370"/>
              <a:gd name="connsiteX64" fmla="*/ 49417 w 407373"/>
              <a:gd name="connsiteY64" fmla="*/ 39968 h 344370"/>
              <a:gd name="connsiteX65" fmla="*/ 49417 w 407373"/>
              <a:gd name="connsiteY65" fmla="*/ 227964 h 344370"/>
              <a:gd name="connsiteX66" fmla="*/ 83320 w 407373"/>
              <a:gd name="connsiteY66" fmla="*/ 230205 h 344370"/>
              <a:gd name="connsiteX67" fmla="*/ 103064 w 407373"/>
              <a:gd name="connsiteY67" fmla="*/ 237818 h 344370"/>
              <a:gd name="connsiteX68" fmla="*/ 127469 w 407373"/>
              <a:gd name="connsiteY68" fmla="*/ 212382 h 344370"/>
              <a:gd name="connsiteX69" fmla="*/ 128856 w 407373"/>
              <a:gd name="connsiteY69" fmla="*/ 209634 h 344370"/>
              <a:gd name="connsiteX70" fmla="*/ 126340 w 407373"/>
              <a:gd name="connsiteY70" fmla="*/ 202599 h 344370"/>
              <a:gd name="connsiteX71" fmla="*/ 113888 w 407373"/>
              <a:gd name="connsiteY71" fmla="*/ 202599 h 344370"/>
              <a:gd name="connsiteX72" fmla="*/ 110331 w 407373"/>
              <a:gd name="connsiteY72" fmla="*/ 199042 h 344370"/>
              <a:gd name="connsiteX73" fmla="*/ 110331 w 407373"/>
              <a:gd name="connsiteY73" fmla="*/ 166642 h 344370"/>
              <a:gd name="connsiteX74" fmla="*/ 146306 w 407373"/>
              <a:gd name="connsiteY74" fmla="*/ 130667 h 344370"/>
              <a:gd name="connsiteX75" fmla="*/ 148298 w 407373"/>
              <a:gd name="connsiteY75" fmla="*/ 130667 h 344370"/>
              <a:gd name="connsiteX76" fmla="*/ 184273 w 407373"/>
              <a:gd name="connsiteY76" fmla="*/ 166642 h 344370"/>
              <a:gd name="connsiteX77" fmla="*/ 184273 w 407373"/>
              <a:gd name="connsiteY77" fmla="*/ 199042 h 344370"/>
              <a:gd name="connsiteX78" fmla="*/ 180689 w 407373"/>
              <a:gd name="connsiteY78" fmla="*/ 202599 h 344370"/>
              <a:gd name="connsiteX79" fmla="*/ 168265 w 407373"/>
              <a:gd name="connsiteY79" fmla="*/ 202599 h 344370"/>
              <a:gd name="connsiteX80" fmla="*/ 167082 w 407373"/>
              <a:gd name="connsiteY80" fmla="*/ 206859 h 344370"/>
              <a:gd name="connsiteX81" fmla="*/ 163524 w 407373"/>
              <a:gd name="connsiteY81" fmla="*/ 212756 h 344370"/>
              <a:gd name="connsiteX82" fmla="*/ 163044 w 407373"/>
              <a:gd name="connsiteY82" fmla="*/ 215122 h 344370"/>
              <a:gd name="connsiteX83" fmla="*/ 143833 w 407373"/>
              <a:gd name="connsiteY83" fmla="*/ 248900 h 344370"/>
              <a:gd name="connsiteX84" fmla="*/ 149605 w 407373"/>
              <a:gd name="connsiteY84" fmla="*/ 245494 h 344370"/>
              <a:gd name="connsiteX85" fmla="*/ 203653 w 407373"/>
              <a:gd name="connsiteY85" fmla="*/ 227368 h 344370"/>
              <a:gd name="connsiteX86" fmla="*/ 218221 w 407373"/>
              <a:gd name="connsiteY86" fmla="*/ 228453 h 344370"/>
              <a:gd name="connsiteX87" fmla="*/ 228786 w 407373"/>
              <a:gd name="connsiteY87" fmla="*/ 220894 h 344370"/>
              <a:gd name="connsiteX88" fmla="*/ 238089 w 407373"/>
              <a:gd name="connsiteY88" fmla="*/ 209501 h 344370"/>
              <a:gd name="connsiteX89" fmla="*/ 235643 w 407373"/>
              <a:gd name="connsiteY89" fmla="*/ 202590 h 344370"/>
              <a:gd name="connsiteX90" fmla="*/ 223192 w 407373"/>
              <a:gd name="connsiteY90" fmla="*/ 202590 h 344370"/>
              <a:gd name="connsiteX91" fmla="*/ 219635 w 407373"/>
              <a:gd name="connsiteY91" fmla="*/ 199033 h 344370"/>
              <a:gd name="connsiteX92" fmla="*/ 219635 w 407373"/>
              <a:gd name="connsiteY92" fmla="*/ 166633 h 344370"/>
              <a:gd name="connsiteX93" fmla="*/ 255610 w 407373"/>
              <a:gd name="connsiteY93" fmla="*/ 130658 h 344370"/>
              <a:gd name="connsiteX94" fmla="*/ 257602 w 407373"/>
              <a:gd name="connsiteY94" fmla="*/ 130658 h 344370"/>
              <a:gd name="connsiteX95" fmla="*/ 293577 w 407373"/>
              <a:gd name="connsiteY95" fmla="*/ 166633 h 344370"/>
              <a:gd name="connsiteX96" fmla="*/ 293577 w 407373"/>
              <a:gd name="connsiteY96" fmla="*/ 199033 h 344370"/>
              <a:gd name="connsiteX97" fmla="*/ 289993 w 407373"/>
              <a:gd name="connsiteY97" fmla="*/ 202590 h 344370"/>
              <a:gd name="connsiteX98" fmla="*/ 277568 w 407373"/>
              <a:gd name="connsiteY98" fmla="*/ 202590 h 344370"/>
              <a:gd name="connsiteX99" fmla="*/ 276306 w 407373"/>
              <a:gd name="connsiteY99" fmla="*/ 206975 h 344370"/>
              <a:gd name="connsiteX100" fmla="*/ 272677 w 407373"/>
              <a:gd name="connsiteY100" fmla="*/ 212925 h 344370"/>
              <a:gd name="connsiteX101" fmla="*/ 255832 w 407373"/>
              <a:gd name="connsiteY101" fmla="*/ 243937 h 344370"/>
              <a:gd name="connsiteX102" fmla="*/ 264886 w 407373"/>
              <a:gd name="connsiteY102" fmla="*/ 249407 h 344370"/>
              <a:gd name="connsiteX103" fmla="*/ 293168 w 407373"/>
              <a:gd name="connsiteY103" fmla="*/ 245502 h 344370"/>
              <a:gd name="connsiteX104" fmla="*/ 315580 w 407373"/>
              <a:gd name="connsiteY104" fmla="*/ 232749 h 344370"/>
              <a:gd name="connsiteX105" fmla="*/ 315580 w 407373"/>
              <a:gd name="connsiteY105" fmla="*/ 83930 h 344370"/>
              <a:gd name="connsiteX106" fmla="*/ 83312 w 407373"/>
              <a:gd name="connsiteY106" fmla="*/ 83930 h 344370"/>
              <a:gd name="connsiteX107" fmla="*/ 83312 w 407373"/>
              <a:gd name="connsiteY107" fmla="*/ 230205 h 344370"/>
              <a:gd name="connsiteX108" fmla="*/ 109317 w 407373"/>
              <a:gd name="connsiteY108" fmla="*/ 241705 h 344370"/>
              <a:gd name="connsiteX109" fmla="*/ 121314 w 407373"/>
              <a:gd name="connsiteY109" fmla="*/ 249416 h 344370"/>
              <a:gd name="connsiteX110" fmla="*/ 126331 w 407373"/>
              <a:gd name="connsiteY110" fmla="*/ 250572 h 344370"/>
              <a:gd name="connsiteX111" fmla="*/ 130537 w 407373"/>
              <a:gd name="connsiteY111" fmla="*/ 250972 h 344370"/>
              <a:gd name="connsiteX112" fmla="*/ 145061 w 407373"/>
              <a:gd name="connsiteY112" fmla="*/ 236858 h 344370"/>
              <a:gd name="connsiteX113" fmla="*/ 156809 w 407373"/>
              <a:gd name="connsiteY113" fmla="*/ 199371 h 344370"/>
              <a:gd name="connsiteX114" fmla="*/ 145568 w 407373"/>
              <a:gd name="connsiteY114" fmla="*/ 191358 h 344370"/>
              <a:gd name="connsiteX115" fmla="*/ 145568 w 407373"/>
              <a:gd name="connsiteY115" fmla="*/ 191358 h 344370"/>
              <a:gd name="connsiteX116" fmla="*/ 136950 w 407373"/>
              <a:gd name="connsiteY116" fmla="*/ 202528 h 344370"/>
              <a:gd name="connsiteX117" fmla="*/ 122177 w 407373"/>
              <a:gd name="connsiteY117" fmla="*/ 229405 h 344370"/>
              <a:gd name="connsiteX118" fmla="*/ 109317 w 407373"/>
              <a:gd name="connsiteY118" fmla="*/ 241705 h 344370"/>
              <a:gd name="connsiteX119" fmla="*/ 109317 w 407373"/>
              <a:gd name="connsiteY119" fmla="*/ 241705 h 344370"/>
              <a:gd name="connsiteX120" fmla="*/ 227906 w 407373"/>
              <a:gd name="connsiteY120" fmla="*/ 230454 h 344370"/>
              <a:gd name="connsiteX121" fmla="*/ 249936 w 407373"/>
              <a:gd name="connsiteY121" fmla="*/ 239730 h 344370"/>
              <a:gd name="connsiteX122" fmla="*/ 265286 w 407373"/>
              <a:gd name="connsiteY122" fmla="*/ 213512 h 344370"/>
              <a:gd name="connsiteX123" fmla="*/ 265989 w 407373"/>
              <a:gd name="connsiteY123" fmla="*/ 199371 h 344370"/>
              <a:gd name="connsiteX124" fmla="*/ 254747 w 407373"/>
              <a:gd name="connsiteY124" fmla="*/ 191358 h 344370"/>
              <a:gd name="connsiteX125" fmla="*/ 254747 w 407373"/>
              <a:gd name="connsiteY125" fmla="*/ 191358 h 344370"/>
              <a:gd name="connsiteX126" fmla="*/ 246129 w 407373"/>
              <a:gd name="connsiteY126" fmla="*/ 202528 h 344370"/>
              <a:gd name="connsiteX127" fmla="*/ 242723 w 407373"/>
              <a:gd name="connsiteY127" fmla="*/ 216020 h 344370"/>
              <a:gd name="connsiteX128" fmla="*/ 227906 w 407373"/>
              <a:gd name="connsiteY128" fmla="*/ 230454 h 344370"/>
              <a:gd name="connsiteX129" fmla="*/ 227906 w 407373"/>
              <a:gd name="connsiteY129" fmla="*/ 230454 h 344370"/>
              <a:gd name="connsiteX130" fmla="*/ 322695 w 407373"/>
              <a:gd name="connsiteY130" fmla="*/ 230534 h 344370"/>
              <a:gd name="connsiteX131" fmla="*/ 349492 w 407373"/>
              <a:gd name="connsiteY131" fmla="*/ 227413 h 344370"/>
              <a:gd name="connsiteX132" fmla="*/ 349492 w 407373"/>
              <a:gd name="connsiteY132" fmla="*/ 39968 h 344370"/>
              <a:gd name="connsiteX133" fmla="*/ 326626 w 407373"/>
              <a:gd name="connsiteY133" fmla="*/ 30514 h 344370"/>
              <a:gd name="connsiteX134" fmla="*/ 322695 w 407373"/>
              <a:gd name="connsiteY134" fmla="*/ 39968 h 344370"/>
              <a:gd name="connsiteX135" fmla="*/ 322695 w 407373"/>
              <a:gd name="connsiteY135" fmla="*/ 230534 h 344370"/>
              <a:gd name="connsiteX136" fmla="*/ 25796 w 407373"/>
              <a:gd name="connsiteY136" fmla="*/ 269382 h 344370"/>
              <a:gd name="connsiteX137" fmla="*/ 37696 w 407373"/>
              <a:gd name="connsiteY137" fmla="*/ 264918 h 344370"/>
              <a:gd name="connsiteX138" fmla="*/ 82493 w 407373"/>
              <a:gd name="connsiteY138" fmla="*/ 264918 h 344370"/>
              <a:gd name="connsiteX139" fmla="*/ 181267 w 407373"/>
              <a:gd name="connsiteY139" fmla="*/ 264918 h 344370"/>
              <a:gd name="connsiteX140" fmla="*/ 226065 w 407373"/>
              <a:gd name="connsiteY140" fmla="*/ 264918 h 344370"/>
              <a:gd name="connsiteX141" fmla="*/ 324839 w 407373"/>
              <a:gd name="connsiteY141" fmla="*/ 264918 h 344370"/>
              <a:gd name="connsiteX142" fmla="*/ 369636 w 407373"/>
              <a:gd name="connsiteY142" fmla="*/ 264918 h 344370"/>
              <a:gd name="connsiteX143" fmla="*/ 400195 w 407373"/>
              <a:gd name="connsiteY143" fmla="*/ 258639 h 344370"/>
              <a:gd name="connsiteX144" fmla="*/ 396638 w 407373"/>
              <a:gd name="connsiteY144" fmla="*/ 250848 h 344370"/>
              <a:gd name="connsiteX145" fmla="*/ 320374 w 407373"/>
              <a:gd name="connsiteY145" fmla="*/ 238619 h 344370"/>
              <a:gd name="connsiteX146" fmla="*/ 297864 w 407373"/>
              <a:gd name="connsiteY146" fmla="*/ 250848 h 344370"/>
              <a:gd name="connsiteX147" fmla="*/ 253040 w 407373"/>
              <a:gd name="connsiteY147" fmla="*/ 250848 h 344370"/>
              <a:gd name="connsiteX148" fmla="*/ 154266 w 407373"/>
              <a:gd name="connsiteY148" fmla="*/ 250848 h 344370"/>
              <a:gd name="connsiteX149" fmla="*/ 109468 w 407373"/>
              <a:gd name="connsiteY149" fmla="*/ 250848 h 344370"/>
              <a:gd name="connsiteX150" fmla="*/ 60081 w 407373"/>
              <a:gd name="connsiteY150" fmla="*/ 234483 h 344370"/>
              <a:gd name="connsiteX151" fmla="*/ 10694 w 407373"/>
              <a:gd name="connsiteY151" fmla="*/ 250848 h 344370"/>
              <a:gd name="connsiteX152" fmla="*/ 25796 w 407373"/>
              <a:gd name="connsiteY152" fmla="*/ 269382 h 344370"/>
              <a:gd name="connsiteX153" fmla="*/ 25796 w 407373"/>
              <a:gd name="connsiteY153" fmla="*/ 269382 h 344370"/>
              <a:gd name="connsiteX154" fmla="*/ 235643 w 407373"/>
              <a:gd name="connsiteY154" fmla="*/ 195493 h 344370"/>
              <a:gd name="connsiteX155" fmla="*/ 271619 w 407373"/>
              <a:gd name="connsiteY155" fmla="*/ 184020 h 344370"/>
              <a:gd name="connsiteX156" fmla="*/ 277568 w 407373"/>
              <a:gd name="connsiteY156" fmla="*/ 195493 h 344370"/>
              <a:gd name="connsiteX157" fmla="*/ 286444 w 407373"/>
              <a:gd name="connsiteY157" fmla="*/ 195493 h 344370"/>
              <a:gd name="connsiteX158" fmla="*/ 286444 w 407373"/>
              <a:gd name="connsiteY158" fmla="*/ 166651 h 344370"/>
              <a:gd name="connsiteX159" fmla="*/ 257602 w 407373"/>
              <a:gd name="connsiteY159" fmla="*/ 137782 h 344370"/>
              <a:gd name="connsiteX160" fmla="*/ 255610 w 407373"/>
              <a:gd name="connsiteY160" fmla="*/ 137782 h 344370"/>
              <a:gd name="connsiteX161" fmla="*/ 226741 w 407373"/>
              <a:gd name="connsiteY161" fmla="*/ 166651 h 344370"/>
              <a:gd name="connsiteX162" fmla="*/ 226741 w 407373"/>
              <a:gd name="connsiteY162" fmla="*/ 195493 h 344370"/>
              <a:gd name="connsiteX163" fmla="*/ 235643 w 407373"/>
              <a:gd name="connsiteY163" fmla="*/ 195493 h 344370"/>
              <a:gd name="connsiteX164" fmla="*/ 126331 w 407373"/>
              <a:gd name="connsiteY164" fmla="*/ 195493 h 344370"/>
              <a:gd name="connsiteX165" fmla="*/ 162306 w 407373"/>
              <a:gd name="connsiteY165" fmla="*/ 184020 h 344370"/>
              <a:gd name="connsiteX166" fmla="*/ 168256 w 407373"/>
              <a:gd name="connsiteY166" fmla="*/ 195493 h 344370"/>
              <a:gd name="connsiteX167" fmla="*/ 177132 w 407373"/>
              <a:gd name="connsiteY167" fmla="*/ 195493 h 344370"/>
              <a:gd name="connsiteX168" fmla="*/ 177132 w 407373"/>
              <a:gd name="connsiteY168" fmla="*/ 166651 h 344370"/>
              <a:gd name="connsiteX169" fmla="*/ 148289 w 407373"/>
              <a:gd name="connsiteY169" fmla="*/ 137782 h 344370"/>
              <a:gd name="connsiteX170" fmla="*/ 146297 w 407373"/>
              <a:gd name="connsiteY170" fmla="*/ 137782 h 344370"/>
              <a:gd name="connsiteX171" fmla="*/ 117428 w 407373"/>
              <a:gd name="connsiteY171" fmla="*/ 166651 h 344370"/>
              <a:gd name="connsiteX172" fmla="*/ 117428 w 407373"/>
              <a:gd name="connsiteY172" fmla="*/ 195493 h 344370"/>
              <a:gd name="connsiteX173" fmla="*/ 126331 w 407373"/>
              <a:gd name="connsiteY173" fmla="*/ 195493 h 344370"/>
              <a:gd name="connsiteX174" fmla="*/ 211266 w 407373"/>
              <a:gd name="connsiteY174" fmla="*/ 12513 h 344370"/>
              <a:gd name="connsiteX175" fmla="*/ 204462 w 407373"/>
              <a:gd name="connsiteY175" fmla="*/ 26583 h 344370"/>
              <a:gd name="connsiteX176" fmla="*/ 218559 w 407373"/>
              <a:gd name="connsiteY176" fmla="*/ 27917 h 344370"/>
              <a:gd name="connsiteX177" fmla="*/ 220551 w 407373"/>
              <a:gd name="connsiteY177" fmla="*/ 32000 h 344370"/>
              <a:gd name="connsiteX178" fmla="*/ 220551 w 407373"/>
              <a:gd name="connsiteY178" fmla="*/ 32000 h 344370"/>
              <a:gd name="connsiteX179" fmla="*/ 193274 w 407373"/>
              <a:gd name="connsiteY179" fmla="*/ 74325 h 344370"/>
              <a:gd name="connsiteX180" fmla="*/ 188462 w 407373"/>
              <a:gd name="connsiteY180" fmla="*/ 72235 h 344370"/>
              <a:gd name="connsiteX181" fmla="*/ 196155 w 407373"/>
              <a:gd name="connsiteY181" fmla="*/ 41854 h 344370"/>
              <a:gd name="connsiteX182" fmla="*/ 180049 w 407373"/>
              <a:gd name="connsiteY182" fmla="*/ 38270 h 344370"/>
              <a:gd name="connsiteX183" fmla="*/ 178359 w 407373"/>
              <a:gd name="connsiteY183" fmla="*/ 34312 h 344370"/>
              <a:gd name="connsiteX184" fmla="*/ 193060 w 407373"/>
              <a:gd name="connsiteY184" fmla="*/ 9685 h 344370"/>
              <a:gd name="connsiteX185" fmla="*/ 195506 w 407373"/>
              <a:gd name="connsiteY185" fmla="*/ 8396 h 344370"/>
              <a:gd name="connsiteX186" fmla="*/ 208944 w 407373"/>
              <a:gd name="connsiteY186" fmla="*/ 8698 h 344370"/>
              <a:gd name="connsiteX187" fmla="*/ 211266 w 407373"/>
              <a:gd name="connsiteY187" fmla="*/ 12513 h 344370"/>
              <a:gd name="connsiteX188" fmla="*/ 211266 w 407373"/>
              <a:gd name="connsiteY188" fmla="*/ 12513 h 344370"/>
              <a:gd name="connsiteX189" fmla="*/ 198005 w 407373"/>
              <a:gd name="connsiteY189" fmla="*/ 27686 h 344370"/>
              <a:gd name="connsiteX190" fmla="*/ 204684 w 407373"/>
              <a:gd name="connsiteY190" fmla="*/ 13919 h 344370"/>
              <a:gd name="connsiteX191" fmla="*/ 196822 w 407373"/>
              <a:gd name="connsiteY191" fmla="*/ 13741 h 344370"/>
              <a:gd name="connsiteX192" fmla="*/ 184798 w 407373"/>
              <a:gd name="connsiteY192" fmla="*/ 33885 h 344370"/>
              <a:gd name="connsiteX193" fmla="*/ 200051 w 407373"/>
              <a:gd name="connsiteY193" fmla="*/ 37291 h 344370"/>
              <a:gd name="connsiteX194" fmla="*/ 201963 w 407373"/>
              <a:gd name="connsiteY194" fmla="*/ 40520 h 344370"/>
              <a:gd name="connsiteX195" fmla="*/ 197605 w 407373"/>
              <a:gd name="connsiteY195" fmla="*/ 57765 h 344370"/>
              <a:gd name="connsiteX196" fmla="*/ 213685 w 407373"/>
              <a:gd name="connsiteY196" fmla="*/ 32809 h 344370"/>
              <a:gd name="connsiteX197" fmla="*/ 199241 w 407373"/>
              <a:gd name="connsiteY197" fmla="*/ 31244 h 344370"/>
              <a:gd name="connsiteX198" fmla="*/ 198005 w 407373"/>
              <a:gd name="connsiteY198" fmla="*/ 27686 h 344370"/>
              <a:gd name="connsiteX199" fmla="*/ 198005 w 407373"/>
              <a:gd name="connsiteY199" fmla="*/ 27686 h 344370"/>
              <a:gd name="connsiteX200" fmla="*/ 315589 w 407373"/>
              <a:gd name="connsiteY200" fmla="*/ 76797 h 344370"/>
              <a:gd name="connsiteX201" fmla="*/ 315589 w 407373"/>
              <a:gd name="connsiteY201" fmla="*/ 56502 h 344370"/>
              <a:gd name="connsiteX202" fmla="*/ 261862 w 407373"/>
              <a:gd name="connsiteY202" fmla="*/ 56502 h 344370"/>
              <a:gd name="connsiteX203" fmla="*/ 261862 w 407373"/>
              <a:gd name="connsiteY203" fmla="*/ 76797 h 344370"/>
              <a:gd name="connsiteX204" fmla="*/ 315589 w 407373"/>
              <a:gd name="connsiteY204" fmla="*/ 76797 h 344370"/>
              <a:gd name="connsiteX205" fmla="*/ 254756 w 407373"/>
              <a:gd name="connsiteY205" fmla="*/ 76797 h 344370"/>
              <a:gd name="connsiteX206" fmla="*/ 254756 w 407373"/>
              <a:gd name="connsiteY206" fmla="*/ 22270 h 344370"/>
              <a:gd name="connsiteX207" fmla="*/ 239601 w 407373"/>
              <a:gd name="connsiteY207" fmla="*/ 7115 h 344370"/>
              <a:gd name="connsiteX208" fmla="*/ 159308 w 407373"/>
              <a:gd name="connsiteY208" fmla="*/ 7115 h 344370"/>
              <a:gd name="connsiteX209" fmla="*/ 144180 w 407373"/>
              <a:gd name="connsiteY209" fmla="*/ 22270 h 344370"/>
              <a:gd name="connsiteX210" fmla="*/ 144180 w 407373"/>
              <a:gd name="connsiteY210" fmla="*/ 76797 h 344370"/>
              <a:gd name="connsiteX211" fmla="*/ 254756 w 407373"/>
              <a:gd name="connsiteY211" fmla="*/ 76797 h 344370"/>
              <a:gd name="connsiteX212" fmla="*/ 137047 w 407373"/>
              <a:gd name="connsiteY212" fmla="*/ 76797 h 344370"/>
              <a:gd name="connsiteX213" fmla="*/ 137047 w 407373"/>
              <a:gd name="connsiteY213" fmla="*/ 56502 h 344370"/>
              <a:gd name="connsiteX214" fmla="*/ 83320 w 407373"/>
              <a:gd name="connsiteY214" fmla="*/ 56502 h 344370"/>
              <a:gd name="connsiteX215" fmla="*/ 83320 w 407373"/>
              <a:gd name="connsiteY215" fmla="*/ 76797 h 344370"/>
              <a:gd name="connsiteX216" fmla="*/ 137047 w 407373"/>
              <a:gd name="connsiteY216" fmla="*/ 76797 h 34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07373" h="344370">
                <a:moveTo>
                  <a:pt x="42356" y="326284"/>
                </a:moveTo>
                <a:cubicBezTo>
                  <a:pt x="28393" y="338513"/>
                  <a:pt x="1765" y="331905"/>
                  <a:pt x="75" y="315390"/>
                </a:cubicBezTo>
                <a:cubicBezTo>
                  <a:pt x="-459" y="310044"/>
                  <a:pt x="1889" y="305153"/>
                  <a:pt x="6025" y="301551"/>
                </a:cubicBezTo>
                <a:cubicBezTo>
                  <a:pt x="33551" y="277422"/>
                  <a:pt x="86673" y="277449"/>
                  <a:pt x="114155" y="301551"/>
                </a:cubicBezTo>
                <a:cubicBezTo>
                  <a:pt x="122497" y="308862"/>
                  <a:pt x="141254" y="308862"/>
                  <a:pt x="149605" y="301551"/>
                </a:cubicBezTo>
                <a:cubicBezTo>
                  <a:pt x="177087" y="277422"/>
                  <a:pt x="230254" y="277449"/>
                  <a:pt x="257736" y="301551"/>
                </a:cubicBezTo>
                <a:cubicBezTo>
                  <a:pt x="266078" y="308862"/>
                  <a:pt x="284835" y="308862"/>
                  <a:pt x="293186" y="301551"/>
                </a:cubicBezTo>
                <a:cubicBezTo>
                  <a:pt x="320668" y="277449"/>
                  <a:pt x="373781" y="277422"/>
                  <a:pt x="401316" y="301551"/>
                </a:cubicBezTo>
                <a:cubicBezTo>
                  <a:pt x="415537" y="314002"/>
                  <a:pt x="403059" y="333951"/>
                  <a:pt x="381101" y="332510"/>
                </a:cubicBezTo>
                <a:cubicBezTo>
                  <a:pt x="375097" y="332128"/>
                  <a:pt x="369254" y="330011"/>
                  <a:pt x="364994" y="326284"/>
                </a:cubicBezTo>
                <a:cubicBezTo>
                  <a:pt x="356625" y="318974"/>
                  <a:pt x="337868" y="318974"/>
                  <a:pt x="329526" y="326284"/>
                </a:cubicBezTo>
                <a:cubicBezTo>
                  <a:pt x="302044" y="350386"/>
                  <a:pt x="248877" y="350386"/>
                  <a:pt x="221422" y="326284"/>
                </a:cubicBezTo>
                <a:cubicBezTo>
                  <a:pt x="213080" y="318974"/>
                  <a:pt x="194296" y="318974"/>
                  <a:pt x="185954" y="326284"/>
                </a:cubicBezTo>
                <a:cubicBezTo>
                  <a:pt x="158472" y="350413"/>
                  <a:pt x="105306" y="350386"/>
                  <a:pt x="77851" y="326284"/>
                </a:cubicBezTo>
                <a:cubicBezTo>
                  <a:pt x="69482" y="318974"/>
                  <a:pt x="50698" y="318974"/>
                  <a:pt x="42356" y="326284"/>
                </a:cubicBezTo>
                <a:lnTo>
                  <a:pt x="42356" y="326284"/>
                </a:lnTo>
                <a:close/>
                <a:moveTo>
                  <a:pt x="25796" y="325422"/>
                </a:moveTo>
                <a:cubicBezTo>
                  <a:pt x="30305" y="325119"/>
                  <a:pt x="34645" y="323607"/>
                  <a:pt x="37696" y="320930"/>
                </a:cubicBezTo>
                <a:cubicBezTo>
                  <a:pt x="48759" y="311227"/>
                  <a:pt x="71429" y="311245"/>
                  <a:pt x="82493" y="320930"/>
                </a:cubicBezTo>
                <a:cubicBezTo>
                  <a:pt x="107227" y="342640"/>
                  <a:pt x="156436" y="342711"/>
                  <a:pt x="181267" y="320930"/>
                </a:cubicBezTo>
                <a:cubicBezTo>
                  <a:pt x="192331" y="311227"/>
                  <a:pt x="215001" y="311227"/>
                  <a:pt x="226065" y="320930"/>
                </a:cubicBezTo>
                <a:cubicBezTo>
                  <a:pt x="250798" y="342640"/>
                  <a:pt x="300034" y="342711"/>
                  <a:pt x="324839" y="320930"/>
                </a:cubicBezTo>
                <a:cubicBezTo>
                  <a:pt x="335885" y="311245"/>
                  <a:pt x="358573" y="311227"/>
                  <a:pt x="369636" y="320930"/>
                </a:cubicBezTo>
                <a:cubicBezTo>
                  <a:pt x="379544" y="329628"/>
                  <a:pt x="399137" y="324915"/>
                  <a:pt x="400195" y="314678"/>
                </a:cubicBezTo>
                <a:cubicBezTo>
                  <a:pt x="400498" y="311654"/>
                  <a:pt x="398959" y="308933"/>
                  <a:pt x="396638" y="306861"/>
                </a:cubicBezTo>
                <a:cubicBezTo>
                  <a:pt x="371860" y="285151"/>
                  <a:pt x="322669" y="285106"/>
                  <a:pt x="297864" y="306861"/>
                </a:cubicBezTo>
                <a:cubicBezTo>
                  <a:pt x="286800" y="316564"/>
                  <a:pt x="264103" y="316564"/>
                  <a:pt x="253040" y="306861"/>
                </a:cubicBezTo>
                <a:cubicBezTo>
                  <a:pt x="228306" y="285178"/>
                  <a:pt x="179097" y="285106"/>
                  <a:pt x="154266" y="306861"/>
                </a:cubicBezTo>
                <a:cubicBezTo>
                  <a:pt x="143220" y="316564"/>
                  <a:pt x="120532" y="316564"/>
                  <a:pt x="109468" y="306861"/>
                </a:cubicBezTo>
                <a:cubicBezTo>
                  <a:pt x="84761" y="285178"/>
                  <a:pt x="35579" y="285080"/>
                  <a:pt x="10694" y="306861"/>
                </a:cubicBezTo>
                <a:cubicBezTo>
                  <a:pt x="1409" y="315016"/>
                  <a:pt x="11317" y="326356"/>
                  <a:pt x="25796" y="325422"/>
                </a:cubicBezTo>
                <a:lnTo>
                  <a:pt x="25796" y="325422"/>
                </a:lnTo>
                <a:close/>
                <a:moveTo>
                  <a:pt x="42356" y="270236"/>
                </a:moveTo>
                <a:cubicBezTo>
                  <a:pt x="28411" y="282465"/>
                  <a:pt x="1765" y="275857"/>
                  <a:pt x="75" y="259368"/>
                </a:cubicBezTo>
                <a:cubicBezTo>
                  <a:pt x="-459" y="254023"/>
                  <a:pt x="1889" y="249131"/>
                  <a:pt x="6025" y="245502"/>
                </a:cubicBezTo>
                <a:cubicBezTo>
                  <a:pt x="15986" y="236778"/>
                  <a:pt x="29167" y="231459"/>
                  <a:pt x="42302" y="229014"/>
                </a:cubicBezTo>
                <a:lnTo>
                  <a:pt x="42302" y="39959"/>
                </a:lnTo>
                <a:cubicBezTo>
                  <a:pt x="42302" y="21905"/>
                  <a:pt x="64314" y="12478"/>
                  <a:pt x="77290" y="25463"/>
                </a:cubicBezTo>
                <a:cubicBezTo>
                  <a:pt x="81026" y="29198"/>
                  <a:pt x="83312" y="34312"/>
                  <a:pt x="83312" y="39959"/>
                </a:cubicBezTo>
                <a:lnTo>
                  <a:pt x="83312" y="49360"/>
                </a:lnTo>
                <a:lnTo>
                  <a:pt x="137039" y="49360"/>
                </a:lnTo>
                <a:lnTo>
                  <a:pt x="137039" y="22261"/>
                </a:lnTo>
                <a:cubicBezTo>
                  <a:pt x="137039" y="10005"/>
                  <a:pt x="147044" y="0"/>
                  <a:pt x="159300" y="0"/>
                </a:cubicBezTo>
                <a:lnTo>
                  <a:pt x="239592" y="0"/>
                </a:lnTo>
                <a:cubicBezTo>
                  <a:pt x="251848" y="0"/>
                  <a:pt x="261853" y="10005"/>
                  <a:pt x="261853" y="22261"/>
                </a:cubicBezTo>
                <a:lnTo>
                  <a:pt x="261853" y="49360"/>
                </a:lnTo>
                <a:lnTo>
                  <a:pt x="315580" y="49360"/>
                </a:lnTo>
                <a:lnTo>
                  <a:pt x="315580" y="39959"/>
                </a:lnTo>
                <a:cubicBezTo>
                  <a:pt x="315580" y="21905"/>
                  <a:pt x="337592" y="12478"/>
                  <a:pt x="350568" y="25463"/>
                </a:cubicBezTo>
                <a:cubicBezTo>
                  <a:pt x="354304" y="29198"/>
                  <a:pt x="356589" y="34312"/>
                  <a:pt x="356589" y="39959"/>
                </a:cubicBezTo>
                <a:lnTo>
                  <a:pt x="356589" y="227831"/>
                </a:lnTo>
                <a:cubicBezTo>
                  <a:pt x="372545" y="229396"/>
                  <a:pt x="389265" y="234964"/>
                  <a:pt x="401289" y="245502"/>
                </a:cubicBezTo>
                <a:cubicBezTo>
                  <a:pt x="415510" y="257980"/>
                  <a:pt x="403032" y="277903"/>
                  <a:pt x="381074" y="276488"/>
                </a:cubicBezTo>
                <a:cubicBezTo>
                  <a:pt x="375071" y="276088"/>
                  <a:pt x="369227" y="273971"/>
                  <a:pt x="364967" y="270236"/>
                </a:cubicBezTo>
                <a:cubicBezTo>
                  <a:pt x="356598" y="262925"/>
                  <a:pt x="337841" y="262925"/>
                  <a:pt x="329499" y="270236"/>
                </a:cubicBezTo>
                <a:cubicBezTo>
                  <a:pt x="302017" y="294365"/>
                  <a:pt x="248851" y="294338"/>
                  <a:pt x="221396" y="270236"/>
                </a:cubicBezTo>
                <a:cubicBezTo>
                  <a:pt x="213053" y="262925"/>
                  <a:pt x="194270" y="262925"/>
                  <a:pt x="185928" y="270236"/>
                </a:cubicBezTo>
                <a:cubicBezTo>
                  <a:pt x="158446" y="294365"/>
                  <a:pt x="105279" y="294338"/>
                  <a:pt x="77824" y="270236"/>
                </a:cubicBezTo>
                <a:cubicBezTo>
                  <a:pt x="69482" y="262925"/>
                  <a:pt x="50698" y="262925"/>
                  <a:pt x="42356" y="270236"/>
                </a:cubicBezTo>
                <a:lnTo>
                  <a:pt x="42356" y="270236"/>
                </a:lnTo>
                <a:close/>
                <a:moveTo>
                  <a:pt x="49417" y="227964"/>
                </a:moveTo>
                <a:cubicBezTo>
                  <a:pt x="58418" y="226977"/>
                  <a:pt x="67294" y="227235"/>
                  <a:pt x="76214" y="228720"/>
                </a:cubicBezTo>
                <a:lnTo>
                  <a:pt x="76214" y="39968"/>
                </a:lnTo>
                <a:cubicBezTo>
                  <a:pt x="76214" y="28220"/>
                  <a:pt x="61869" y="21994"/>
                  <a:pt x="53349" y="30514"/>
                </a:cubicBezTo>
                <a:cubicBezTo>
                  <a:pt x="50930" y="32934"/>
                  <a:pt x="49417" y="36286"/>
                  <a:pt x="49417" y="39968"/>
                </a:cubicBezTo>
                <a:lnTo>
                  <a:pt x="49417" y="227964"/>
                </a:lnTo>
                <a:close/>
                <a:moveTo>
                  <a:pt x="83320" y="230205"/>
                </a:moveTo>
                <a:cubicBezTo>
                  <a:pt x="90231" y="231922"/>
                  <a:pt x="96981" y="234465"/>
                  <a:pt x="103064" y="237818"/>
                </a:cubicBezTo>
                <a:cubicBezTo>
                  <a:pt x="109922" y="231468"/>
                  <a:pt x="123511" y="218937"/>
                  <a:pt x="127469" y="212382"/>
                </a:cubicBezTo>
                <a:lnTo>
                  <a:pt x="128856" y="209634"/>
                </a:lnTo>
                <a:cubicBezTo>
                  <a:pt x="127593" y="207464"/>
                  <a:pt x="126740" y="205098"/>
                  <a:pt x="126340" y="202599"/>
                </a:cubicBezTo>
                <a:lnTo>
                  <a:pt x="113888" y="202599"/>
                </a:lnTo>
                <a:cubicBezTo>
                  <a:pt x="111923" y="202599"/>
                  <a:pt x="110331" y="201007"/>
                  <a:pt x="110331" y="199042"/>
                </a:cubicBezTo>
                <a:lnTo>
                  <a:pt x="110331" y="166642"/>
                </a:lnTo>
                <a:cubicBezTo>
                  <a:pt x="110331" y="146853"/>
                  <a:pt x="126517" y="130667"/>
                  <a:pt x="146306" y="130667"/>
                </a:cubicBezTo>
                <a:lnTo>
                  <a:pt x="148298" y="130667"/>
                </a:lnTo>
                <a:cubicBezTo>
                  <a:pt x="168087" y="130667"/>
                  <a:pt x="184273" y="146853"/>
                  <a:pt x="184273" y="166642"/>
                </a:cubicBezTo>
                <a:lnTo>
                  <a:pt x="184273" y="199042"/>
                </a:lnTo>
                <a:cubicBezTo>
                  <a:pt x="184273" y="201007"/>
                  <a:pt x="182663" y="202599"/>
                  <a:pt x="180689" y="202599"/>
                </a:cubicBezTo>
                <a:lnTo>
                  <a:pt x="168265" y="202599"/>
                </a:lnTo>
                <a:cubicBezTo>
                  <a:pt x="168015" y="204085"/>
                  <a:pt x="167606" y="205525"/>
                  <a:pt x="167082" y="206859"/>
                </a:cubicBezTo>
                <a:cubicBezTo>
                  <a:pt x="166228" y="209029"/>
                  <a:pt x="165018" y="211022"/>
                  <a:pt x="163524" y="212756"/>
                </a:cubicBezTo>
                <a:cubicBezTo>
                  <a:pt x="163400" y="213538"/>
                  <a:pt x="163222" y="214321"/>
                  <a:pt x="163044" y="215122"/>
                </a:cubicBezTo>
                <a:cubicBezTo>
                  <a:pt x="159789" y="228934"/>
                  <a:pt x="152905" y="240006"/>
                  <a:pt x="143833" y="248900"/>
                </a:cubicBezTo>
                <a:cubicBezTo>
                  <a:pt x="145950" y="248064"/>
                  <a:pt x="147969" y="246934"/>
                  <a:pt x="149605" y="245494"/>
                </a:cubicBezTo>
                <a:cubicBezTo>
                  <a:pt x="163827" y="233043"/>
                  <a:pt x="184878" y="227368"/>
                  <a:pt x="203653" y="227368"/>
                </a:cubicBezTo>
                <a:cubicBezTo>
                  <a:pt x="208518" y="227368"/>
                  <a:pt x="213409" y="227751"/>
                  <a:pt x="218221" y="228453"/>
                </a:cubicBezTo>
                <a:cubicBezTo>
                  <a:pt x="221974" y="226007"/>
                  <a:pt x="225629" y="223490"/>
                  <a:pt x="228786" y="220894"/>
                </a:cubicBezTo>
                <a:cubicBezTo>
                  <a:pt x="232975" y="217443"/>
                  <a:pt x="236275" y="213939"/>
                  <a:pt x="238089" y="209501"/>
                </a:cubicBezTo>
                <a:cubicBezTo>
                  <a:pt x="236880" y="207384"/>
                  <a:pt x="236044" y="205036"/>
                  <a:pt x="235643" y="202590"/>
                </a:cubicBezTo>
                <a:lnTo>
                  <a:pt x="223192" y="202590"/>
                </a:lnTo>
                <a:cubicBezTo>
                  <a:pt x="221227" y="202590"/>
                  <a:pt x="219635" y="200998"/>
                  <a:pt x="219635" y="199033"/>
                </a:cubicBezTo>
                <a:lnTo>
                  <a:pt x="219635" y="166633"/>
                </a:lnTo>
                <a:cubicBezTo>
                  <a:pt x="219635" y="146844"/>
                  <a:pt x="235821" y="130658"/>
                  <a:pt x="255610" y="130658"/>
                </a:cubicBezTo>
                <a:lnTo>
                  <a:pt x="257602" y="130658"/>
                </a:lnTo>
                <a:cubicBezTo>
                  <a:pt x="277391" y="130658"/>
                  <a:pt x="293577" y="146844"/>
                  <a:pt x="293577" y="166633"/>
                </a:cubicBezTo>
                <a:lnTo>
                  <a:pt x="293577" y="199033"/>
                </a:lnTo>
                <a:cubicBezTo>
                  <a:pt x="293577" y="200998"/>
                  <a:pt x="291968" y="202590"/>
                  <a:pt x="289993" y="202590"/>
                </a:cubicBezTo>
                <a:lnTo>
                  <a:pt x="277568" y="202590"/>
                </a:lnTo>
                <a:cubicBezTo>
                  <a:pt x="277293" y="204129"/>
                  <a:pt x="276884" y="205587"/>
                  <a:pt x="276306" y="206975"/>
                </a:cubicBezTo>
                <a:cubicBezTo>
                  <a:pt x="275425" y="209172"/>
                  <a:pt x="274189" y="211182"/>
                  <a:pt x="272677" y="212925"/>
                </a:cubicBezTo>
                <a:cubicBezTo>
                  <a:pt x="272170" y="213707"/>
                  <a:pt x="270765" y="229770"/>
                  <a:pt x="255832" y="243937"/>
                </a:cubicBezTo>
                <a:cubicBezTo>
                  <a:pt x="259132" y="246588"/>
                  <a:pt x="260243" y="247868"/>
                  <a:pt x="264886" y="249407"/>
                </a:cubicBezTo>
                <a:cubicBezTo>
                  <a:pt x="273309" y="252182"/>
                  <a:pt x="286311" y="251524"/>
                  <a:pt x="293168" y="245502"/>
                </a:cubicBezTo>
                <a:cubicBezTo>
                  <a:pt x="299572" y="239882"/>
                  <a:pt x="307389" y="235666"/>
                  <a:pt x="315580" y="232749"/>
                </a:cubicBezTo>
                <a:lnTo>
                  <a:pt x="315580" y="83930"/>
                </a:lnTo>
                <a:lnTo>
                  <a:pt x="83312" y="83930"/>
                </a:lnTo>
                <a:lnTo>
                  <a:pt x="83312" y="230205"/>
                </a:lnTo>
                <a:close/>
                <a:moveTo>
                  <a:pt x="109317" y="241705"/>
                </a:moveTo>
                <a:cubicBezTo>
                  <a:pt x="114262" y="245209"/>
                  <a:pt x="115365" y="247450"/>
                  <a:pt x="121314" y="249416"/>
                </a:cubicBezTo>
                <a:cubicBezTo>
                  <a:pt x="122880" y="249923"/>
                  <a:pt x="124543" y="250323"/>
                  <a:pt x="126331" y="250572"/>
                </a:cubicBezTo>
                <a:cubicBezTo>
                  <a:pt x="127665" y="250794"/>
                  <a:pt x="129079" y="250928"/>
                  <a:pt x="130537" y="250972"/>
                </a:cubicBezTo>
                <a:cubicBezTo>
                  <a:pt x="135402" y="247317"/>
                  <a:pt x="140543" y="242728"/>
                  <a:pt x="145061" y="236858"/>
                </a:cubicBezTo>
                <a:cubicBezTo>
                  <a:pt x="152496" y="227173"/>
                  <a:pt x="158704" y="212729"/>
                  <a:pt x="156809" y="199371"/>
                </a:cubicBezTo>
                <a:cubicBezTo>
                  <a:pt x="156151" y="194604"/>
                  <a:pt x="151162" y="190646"/>
                  <a:pt x="145568" y="191358"/>
                </a:cubicBezTo>
                <a:lnTo>
                  <a:pt x="145568" y="191358"/>
                </a:lnTo>
                <a:cubicBezTo>
                  <a:pt x="140000" y="192087"/>
                  <a:pt x="136211" y="197210"/>
                  <a:pt x="136950" y="202528"/>
                </a:cubicBezTo>
                <a:cubicBezTo>
                  <a:pt x="138364" y="212916"/>
                  <a:pt x="129390" y="222139"/>
                  <a:pt x="122177" y="229405"/>
                </a:cubicBezTo>
                <a:cubicBezTo>
                  <a:pt x="118211" y="233380"/>
                  <a:pt x="113755" y="237587"/>
                  <a:pt x="109317" y="241705"/>
                </a:cubicBezTo>
                <a:lnTo>
                  <a:pt x="109317" y="241705"/>
                </a:lnTo>
                <a:close/>
                <a:moveTo>
                  <a:pt x="227906" y="230454"/>
                </a:moveTo>
                <a:cubicBezTo>
                  <a:pt x="235670" y="232473"/>
                  <a:pt x="243257" y="235568"/>
                  <a:pt x="249936" y="239730"/>
                </a:cubicBezTo>
                <a:cubicBezTo>
                  <a:pt x="257549" y="232847"/>
                  <a:pt x="262743" y="224380"/>
                  <a:pt x="265286" y="213512"/>
                </a:cubicBezTo>
                <a:cubicBezTo>
                  <a:pt x="266425" y="208674"/>
                  <a:pt x="266674" y="204182"/>
                  <a:pt x="265989" y="199371"/>
                </a:cubicBezTo>
                <a:cubicBezTo>
                  <a:pt x="265331" y="194604"/>
                  <a:pt x="260341" y="190646"/>
                  <a:pt x="254747" y="191358"/>
                </a:cubicBezTo>
                <a:lnTo>
                  <a:pt x="254747" y="191358"/>
                </a:lnTo>
                <a:cubicBezTo>
                  <a:pt x="249180" y="192087"/>
                  <a:pt x="245391" y="197210"/>
                  <a:pt x="246129" y="202528"/>
                </a:cubicBezTo>
                <a:cubicBezTo>
                  <a:pt x="246761" y="207144"/>
                  <a:pt x="245124" y="212035"/>
                  <a:pt x="242723" y="216020"/>
                </a:cubicBezTo>
                <a:cubicBezTo>
                  <a:pt x="239352" y="221659"/>
                  <a:pt x="233580" y="226452"/>
                  <a:pt x="227906" y="230454"/>
                </a:cubicBezTo>
                <a:lnTo>
                  <a:pt x="227906" y="230454"/>
                </a:lnTo>
                <a:close/>
                <a:moveTo>
                  <a:pt x="322695" y="230534"/>
                </a:moveTo>
                <a:cubicBezTo>
                  <a:pt x="331313" y="228267"/>
                  <a:pt x="340545" y="227182"/>
                  <a:pt x="349492" y="227413"/>
                </a:cubicBezTo>
                <a:lnTo>
                  <a:pt x="349492" y="39968"/>
                </a:lnTo>
                <a:cubicBezTo>
                  <a:pt x="349492" y="28220"/>
                  <a:pt x="335146" y="21994"/>
                  <a:pt x="326626" y="30514"/>
                </a:cubicBezTo>
                <a:cubicBezTo>
                  <a:pt x="324207" y="32934"/>
                  <a:pt x="322695" y="36286"/>
                  <a:pt x="322695" y="39968"/>
                </a:cubicBezTo>
                <a:lnTo>
                  <a:pt x="322695" y="230534"/>
                </a:lnTo>
                <a:close/>
                <a:moveTo>
                  <a:pt x="25796" y="269382"/>
                </a:moveTo>
                <a:cubicBezTo>
                  <a:pt x="30305" y="269106"/>
                  <a:pt x="34645" y="267595"/>
                  <a:pt x="37696" y="264918"/>
                </a:cubicBezTo>
                <a:cubicBezTo>
                  <a:pt x="48759" y="255215"/>
                  <a:pt x="71429" y="255215"/>
                  <a:pt x="82493" y="264918"/>
                </a:cubicBezTo>
                <a:cubicBezTo>
                  <a:pt x="107227" y="286601"/>
                  <a:pt x="156436" y="286698"/>
                  <a:pt x="181267" y="264918"/>
                </a:cubicBezTo>
                <a:cubicBezTo>
                  <a:pt x="192331" y="255215"/>
                  <a:pt x="215001" y="255215"/>
                  <a:pt x="226065" y="264918"/>
                </a:cubicBezTo>
                <a:cubicBezTo>
                  <a:pt x="250798" y="286627"/>
                  <a:pt x="300034" y="286672"/>
                  <a:pt x="324839" y="264918"/>
                </a:cubicBezTo>
                <a:cubicBezTo>
                  <a:pt x="335885" y="255215"/>
                  <a:pt x="358573" y="255215"/>
                  <a:pt x="369636" y="264918"/>
                </a:cubicBezTo>
                <a:cubicBezTo>
                  <a:pt x="379544" y="273589"/>
                  <a:pt x="399137" y="268875"/>
                  <a:pt x="400195" y="258639"/>
                </a:cubicBezTo>
                <a:cubicBezTo>
                  <a:pt x="400498" y="255615"/>
                  <a:pt x="398959" y="252893"/>
                  <a:pt x="396638" y="250848"/>
                </a:cubicBezTo>
                <a:cubicBezTo>
                  <a:pt x="377525" y="234110"/>
                  <a:pt x="344174" y="230579"/>
                  <a:pt x="320374" y="238619"/>
                </a:cubicBezTo>
                <a:cubicBezTo>
                  <a:pt x="311952" y="241438"/>
                  <a:pt x="304490" y="245022"/>
                  <a:pt x="297864" y="250848"/>
                </a:cubicBezTo>
                <a:cubicBezTo>
                  <a:pt x="286800" y="260551"/>
                  <a:pt x="264103" y="260551"/>
                  <a:pt x="253040" y="250848"/>
                </a:cubicBezTo>
                <a:cubicBezTo>
                  <a:pt x="228262" y="229094"/>
                  <a:pt x="179044" y="229094"/>
                  <a:pt x="154266" y="250848"/>
                </a:cubicBezTo>
                <a:cubicBezTo>
                  <a:pt x="143220" y="260551"/>
                  <a:pt x="120532" y="260551"/>
                  <a:pt x="109468" y="250848"/>
                </a:cubicBezTo>
                <a:cubicBezTo>
                  <a:pt x="96537" y="239482"/>
                  <a:pt x="77050" y="234483"/>
                  <a:pt x="60081" y="234483"/>
                </a:cubicBezTo>
                <a:cubicBezTo>
                  <a:pt x="42934" y="234483"/>
                  <a:pt x="23599" y="239526"/>
                  <a:pt x="10694" y="250848"/>
                </a:cubicBezTo>
                <a:cubicBezTo>
                  <a:pt x="1409" y="258968"/>
                  <a:pt x="11317" y="270343"/>
                  <a:pt x="25796" y="269382"/>
                </a:cubicBezTo>
                <a:lnTo>
                  <a:pt x="25796" y="269382"/>
                </a:lnTo>
                <a:close/>
                <a:moveTo>
                  <a:pt x="235643" y="195493"/>
                </a:moveTo>
                <a:cubicBezTo>
                  <a:pt x="238463" y="178604"/>
                  <a:pt x="259390" y="171774"/>
                  <a:pt x="271619" y="184020"/>
                </a:cubicBezTo>
                <a:cubicBezTo>
                  <a:pt x="274696" y="187071"/>
                  <a:pt x="276813" y="191055"/>
                  <a:pt x="277568" y="195493"/>
                </a:cubicBezTo>
                <a:lnTo>
                  <a:pt x="286444" y="195493"/>
                </a:lnTo>
                <a:lnTo>
                  <a:pt x="286444" y="166651"/>
                </a:lnTo>
                <a:cubicBezTo>
                  <a:pt x="286444" y="150767"/>
                  <a:pt x="273460" y="137782"/>
                  <a:pt x="257602" y="137782"/>
                </a:cubicBezTo>
                <a:lnTo>
                  <a:pt x="255610" y="137782"/>
                </a:lnTo>
                <a:cubicBezTo>
                  <a:pt x="239726" y="137782"/>
                  <a:pt x="226741" y="150767"/>
                  <a:pt x="226741" y="166651"/>
                </a:cubicBezTo>
                <a:lnTo>
                  <a:pt x="226741" y="195493"/>
                </a:lnTo>
                <a:lnTo>
                  <a:pt x="235643" y="195493"/>
                </a:lnTo>
                <a:close/>
                <a:moveTo>
                  <a:pt x="126331" y="195493"/>
                </a:moveTo>
                <a:cubicBezTo>
                  <a:pt x="129150" y="178631"/>
                  <a:pt x="150077" y="171774"/>
                  <a:pt x="162306" y="184020"/>
                </a:cubicBezTo>
                <a:cubicBezTo>
                  <a:pt x="165383" y="187071"/>
                  <a:pt x="167500" y="191055"/>
                  <a:pt x="168256" y="195493"/>
                </a:cubicBezTo>
                <a:lnTo>
                  <a:pt x="177132" y="195493"/>
                </a:lnTo>
                <a:lnTo>
                  <a:pt x="177132" y="166651"/>
                </a:lnTo>
                <a:cubicBezTo>
                  <a:pt x="177132" y="150767"/>
                  <a:pt x="164147" y="137782"/>
                  <a:pt x="148289" y="137782"/>
                </a:cubicBezTo>
                <a:lnTo>
                  <a:pt x="146297" y="137782"/>
                </a:lnTo>
                <a:cubicBezTo>
                  <a:pt x="130413" y="137782"/>
                  <a:pt x="117428" y="150767"/>
                  <a:pt x="117428" y="166651"/>
                </a:cubicBezTo>
                <a:lnTo>
                  <a:pt x="117428" y="195493"/>
                </a:lnTo>
                <a:lnTo>
                  <a:pt x="126331" y="195493"/>
                </a:lnTo>
                <a:close/>
                <a:moveTo>
                  <a:pt x="211266" y="12513"/>
                </a:moveTo>
                <a:lnTo>
                  <a:pt x="204462" y="26583"/>
                </a:lnTo>
                <a:lnTo>
                  <a:pt x="218559" y="27917"/>
                </a:lnTo>
                <a:cubicBezTo>
                  <a:pt x="220551" y="28122"/>
                  <a:pt x="221582" y="30363"/>
                  <a:pt x="220551" y="32000"/>
                </a:cubicBezTo>
                <a:lnTo>
                  <a:pt x="220551" y="32000"/>
                </a:lnTo>
                <a:lnTo>
                  <a:pt x="193274" y="74325"/>
                </a:lnTo>
                <a:cubicBezTo>
                  <a:pt x="191664" y="76842"/>
                  <a:pt x="187724" y="75108"/>
                  <a:pt x="188462" y="72235"/>
                </a:cubicBezTo>
                <a:lnTo>
                  <a:pt x="196155" y="41854"/>
                </a:lnTo>
                <a:lnTo>
                  <a:pt x="180049" y="38270"/>
                </a:lnTo>
                <a:cubicBezTo>
                  <a:pt x="178288" y="37869"/>
                  <a:pt x="177425" y="35850"/>
                  <a:pt x="178359" y="34312"/>
                </a:cubicBezTo>
                <a:lnTo>
                  <a:pt x="193060" y="9685"/>
                </a:lnTo>
                <a:cubicBezTo>
                  <a:pt x="193594" y="8805"/>
                  <a:pt x="194546" y="8324"/>
                  <a:pt x="195506" y="8396"/>
                </a:cubicBezTo>
                <a:lnTo>
                  <a:pt x="208944" y="8698"/>
                </a:lnTo>
                <a:cubicBezTo>
                  <a:pt x="210883" y="8751"/>
                  <a:pt x="212102" y="10797"/>
                  <a:pt x="211266" y="12513"/>
                </a:cubicBezTo>
                <a:lnTo>
                  <a:pt x="211266" y="12513"/>
                </a:lnTo>
                <a:close/>
                <a:moveTo>
                  <a:pt x="198005" y="27686"/>
                </a:moveTo>
                <a:lnTo>
                  <a:pt x="204684" y="13919"/>
                </a:lnTo>
                <a:lnTo>
                  <a:pt x="196822" y="13741"/>
                </a:lnTo>
                <a:lnTo>
                  <a:pt x="184798" y="33885"/>
                </a:lnTo>
                <a:lnTo>
                  <a:pt x="200051" y="37291"/>
                </a:lnTo>
                <a:cubicBezTo>
                  <a:pt x="201465" y="37647"/>
                  <a:pt x="202345" y="39079"/>
                  <a:pt x="201963" y="40520"/>
                </a:cubicBezTo>
                <a:lnTo>
                  <a:pt x="197605" y="57765"/>
                </a:lnTo>
                <a:lnTo>
                  <a:pt x="213685" y="32809"/>
                </a:lnTo>
                <a:cubicBezTo>
                  <a:pt x="211746" y="32604"/>
                  <a:pt x="200193" y="31697"/>
                  <a:pt x="199241" y="31244"/>
                </a:cubicBezTo>
                <a:cubicBezTo>
                  <a:pt x="197925" y="30612"/>
                  <a:pt x="197374" y="29020"/>
                  <a:pt x="198005" y="27686"/>
                </a:cubicBezTo>
                <a:lnTo>
                  <a:pt x="198005" y="27686"/>
                </a:lnTo>
                <a:close/>
                <a:moveTo>
                  <a:pt x="315589" y="76797"/>
                </a:moveTo>
                <a:lnTo>
                  <a:pt x="315589" y="56502"/>
                </a:lnTo>
                <a:lnTo>
                  <a:pt x="261862" y="56502"/>
                </a:lnTo>
                <a:lnTo>
                  <a:pt x="261862" y="76797"/>
                </a:lnTo>
                <a:lnTo>
                  <a:pt x="315589" y="76797"/>
                </a:lnTo>
                <a:close/>
                <a:moveTo>
                  <a:pt x="254756" y="76797"/>
                </a:moveTo>
                <a:lnTo>
                  <a:pt x="254756" y="22270"/>
                </a:lnTo>
                <a:cubicBezTo>
                  <a:pt x="254756" y="13954"/>
                  <a:pt x="247926" y="7115"/>
                  <a:pt x="239601" y="7115"/>
                </a:cubicBezTo>
                <a:lnTo>
                  <a:pt x="159308" y="7115"/>
                </a:lnTo>
                <a:cubicBezTo>
                  <a:pt x="150993" y="7115"/>
                  <a:pt x="144180" y="13945"/>
                  <a:pt x="144180" y="22270"/>
                </a:cubicBezTo>
                <a:lnTo>
                  <a:pt x="144180" y="76797"/>
                </a:lnTo>
                <a:lnTo>
                  <a:pt x="254756" y="76797"/>
                </a:lnTo>
                <a:close/>
                <a:moveTo>
                  <a:pt x="137047" y="76797"/>
                </a:moveTo>
                <a:lnTo>
                  <a:pt x="137047" y="56502"/>
                </a:lnTo>
                <a:lnTo>
                  <a:pt x="83320" y="56502"/>
                </a:lnTo>
                <a:lnTo>
                  <a:pt x="83320" y="76797"/>
                </a:lnTo>
                <a:lnTo>
                  <a:pt x="137047" y="76797"/>
                </a:lnTo>
                <a:close/>
              </a:path>
            </a:pathLst>
          </a:custGeom>
          <a:solidFill>
            <a:srgbClr val="404040"/>
          </a:solidFill>
          <a:ln w="5080" cap="flat">
            <a:solidFill>
              <a:srgbClr val="404040"/>
            </a:solidFill>
            <a:prstDash val="solid"/>
            <a:miter/>
          </a:ln>
        </p:spPr>
        <p:txBody>
          <a:bodyPr rtlCol="0" anchor="ctr"/>
          <a:lstStyle/>
          <a:p>
            <a:endParaRPr lang="en-US" dirty="0"/>
          </a:p>
        </p:txBody>
      </p:sp>
    </p:spTree>
    <p:extLst>
      <p:ext uri="{BB962C8B-B14F-4D97-AF65-F5344CB8AC3E}">
        <p14:creationId xmlns:p14="http://schemas.microsoft.com/office/powerpoint/2010/main" val="266471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B2DA-523F-0CFF-2595-ABFF5DC194ED}"/>
            </a:ext>
          </a:extLst>
        </p:cNvPr>
        <p:cNvGrpSpPr/>
        <p:nvPr/>
      </p:nvGrpSpPr>
      <p:grpSpPr>
        <a:xfrm>
          <a:off x="0" y="0"/>
          <a:ext cx="0" cy="0"/>
          <a:chOff x="0" y="0"/>
          <a:chExt cx="0" cy="0"/>
        </a:xfrm>
      </p:grpSpPr>
      <p:sp>
        <p:nvSpPr>
          <p:cNvPr id="4" name="Text Placeholder 29">
            <a:extLst>
              <a:ext uri="{FF2B5EF4-FFF2-40B4-BE49-F238E27FC236}">
                <a16:creationId xmlns:a16="http://schemas.microsoft.com/office/drawing/2014/main" id="{FC73511C-1408-0F71-C876-46AA723610DC}"/>
              </a:ext>
            </a:extLst>
          </p:cNvPr>
          <p:cNvSpPr txBox="1">
            <a:spLocks/>
          </p:cNvSpPr>
          <p:nvPr/>
        </p:nvSpPr>
        <p:spPr>
          <a:xfrm>
            <a:off x="684395" y="1338944"/>
            <a:ext cx="6294051" cy="757311"/>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Procesy przemysłowe, systemy oczyszczania ścieków oraz centra danych generują ogromne ilości niskotemperaturowego ciepła, które można odzyskiwać za pomocą wymienników ciepła i włączać do sieci ciepłowniczych.</a:t>
            </a:r>
            <a:endParaRPr lang="en-IE" sz="1600" b="1" dirty="0">
              <a:solidFill>
                <a:srgbClr val="404040"/>
              </a:solidFill>
            </a:endParaRPr>
          </a:p>
        </p:txBody>
      </p:sp>
      <p:cxnSp>
        <p:nvCxnSpPr>
          <p:cNvPr id="5" name="Straight Connector 4">
            <a:extLst>
              <a:ext uri="{FF2B5EF4-FFF2-40B4-BE49-F238E27FC236}">
                <a16:creationId xmlns:a16="http://schemas.microsoft.com/office/drawing/2014/main" id="{34D4CBE4-8BCE-F135-91D6-AD0AE22660AB}"/>
              </a:ext>
            </a:extLst>
          </p:cNvPr>
          <p:cNvCxnSpPr>
            <a:cxnSpLocks/>
          </p:cNvCxnSpPr>
          <p:nvPr/>
        </p:nvCxnSpPr>
        <p:spPr>
          <a:xfrm>
            <a:off x="26456" y="76916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6" name="Graphic 15">
            <a:extLst>
              <a:ext uri="{FF2B5EF4-FFF2-40B4-BE49-F238E27FC236}">
                <a16:creationId xmlns:a16="http://schemas.microsoft.com/office/drawing/2014/main" id="{BDEB07BE-C23E-72C0-C990-B3686489C083}"/>
              </a:ext>
            </a:extLst>
          </p:cNvPr>
          <p:cNvGrpSpPr/>
          <p:nvPr/>
        </p:nvGrpSpPr>
        <p:grpSpPr>
          <a:xfrm rot="16200000">
            <a:off x="730335" y="412877"/>
            <a:ext cx="806221" cy="712571"/>
            <a:chOff x="547405" y="6570859"/>
            <a:chExt cx="1035254" cy="914997"/>
          </a:xfrm>
        </p:grpSpPr>
        <p:sp>
          <p:nvSpPr>
            <p:cNvPr id="7" name="Freeform 6">
              <a:extLst>
                <a:ext uri="{FF2B5EF4-FFF2-40B4-BE49-F238E27FC236}">
                  <a16:creationId xmlns:a16="http://schemas.microsoft.com/office/drawing/2014/main" id="{B76F7F3D-0544-EB62-9D9E-CFC02B5751C6}"/>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21" name="Freeform 20">
              <a:extLst>
                <a:ext uri="{FF2B5EF4-FFF2-40B4-BE49-F238E27FC236}">
                  <a16:creationId xmlns:a16="http://schemas.microsoft.com/office/drawing/2014/main" id="{C1830F77-7EED-7406-555F-4A3EC3DC1174}"/>
                </a:ext>
              </a:extLst>
            </p:cNvPr>
            <p:cNvSpPr/>
            <p:nvPr/>
          </p:nvSpPr>
          <p:spPr>
            <a:xfrm>
              <a:off x="667647" y="6570859"/>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sp>
        <p:nvSpPr>
          <p:cNvPr id="22" name="TextBox 21">
            <a:extLst>
              <a:ext uri="{FF2B5EF4-FFF2-40B4-BE49-F238E27FC236}">
                <a16:creationId xmlns:a16="http://schemas.microsoft.com/office/drawing/2014/main" id="{50D4CA3F-F017-0ECB-8DA7-A0C76D367173}"/>
              </a:ext>
            </a:extLst>
          </p:cNvPr>
          <p:cNvSpPr txBox="1"/>
          <p:nvPr/>
        </p:nvSpPr>
        <p:spPr>
          <a:xfrm>
            <a:off x="1520905" y="627238"/>
            <a:ext cx="4555537"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Odzysk</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ciepła</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odpadowego</a:t>
            </a:r>
            <a:endParaRPr lang="en-US" sz="2000" b="1" dirty="0">
              <a:solidFill>
                <a:srgbClr val="2D62AE"/>
              </a:solidFill>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176DFCF9-DFB9-F56C-FBB0-842284943C53}"/>
              </a:ext>
            </a:extLst>
          </p:cNvPr>
          <p:cNvCxnSpPr>
            <a:cxnSpLocks/>
          </p:cNvCxnSpPr>
          <p:nvPr/>
        </p:nvCxnSpPr>
        <p:spPr>
          <a:xfrm>
            <a:off x="3651" y="276111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DE3D98D-263A-045E-3B5D-2BD8E705B852}"/>
              </a:ext>
            </a:extLst>
          </p:cNvPr>
          <p:cNvSpPr txBox="1"/>
          <p:nvPr/>
        </p:nvSpPr>
        <p:spPr>
          <a:xfrm>
            <a:off x="1498100" y="2619192"/>
            <a:ext cx="4778916" cy="1169936"/>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2D62AE"/>
                </a:solidFill>
                <a:latin typeface="Calibri" panose="020F0502020204030204" pitchFamily="34" charset="0"/>
                <a:cs typeface="Calibri" panose="020F0502020204030204" pitchFamily="34" charset="0"/>
              </a:rPr>
              <a:t>Technologie</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magazynowania</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energii</a:t>
            </a:r>
            <a:r>
              <a:rPr lang="en-US" sz="2000" b="1" dirty="0">
                <a:solidFill>
                  <a:srgbClr val="2D62AE"/>
                </a:solidFill>
                <a:latin typeface="Calibri" panose="020F0502020204030204" pitchFamily="34" charset="0"/>
                <a:cs typeface="Calibri" panose="020F0502020204030204" pitchFamily="34" charset="0"/>
              </a:rPr>
              <a:t> </a:t>
            </a:r>
            <a:r>
              <a:rPr lang="en-US" sz="2000" b="1" dirty="0" err="1">
                <a:solidFill>
                  <a:srgbClr val="2D62AE"/>
                </a:solidFill>
                <a:latin typeface="Calibri" panose="020F0502020204030204" pitchFamily="34" charset="0"/>
                <a:cs typeface="Calibri" panose="020F0502020204030204" pitchFamily="34" charset="0"/>
              </a:rPr>
              <a:t>cieplnej</a:t>
            </a: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2D62AE"/>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34" name="Graphic 3">
            <a:extLst>
              <a:ext uri="{FF2B5EF4-FFF2-40B4-BE49-F238E27FC236}">
                <a16:creationId xmlns:a16="http://schemas.microsoft.com/office/drawing/2014/main" id="{C901E730-71DD-5C2E-ED32-B077CD32BD91}"/>
              </a:ext>
            </a:extLst>
          </p:cNvPr>
          <p:cNvGrpSpPr>
            <a:grpSpLocks noChangeAspect="1"/>
          </p:cNvGrpSpPr>
          <p:nvPr/>
        </p:nvGrpSpPr>
        <p:grpSpPr>
          <a:xfrm>
            <a:off x="887744" y="575455"/>
            <a:ext cx="415335" cy="360000"/>
            <a:chOff x="3200192" y="6774350"/>
            <a:chExt cx="430519" cy="373161"/>
          </a:xfrm>
          <a:noFill/>
        </p:grpSpPr>
        <p:sp>
          <p:nvSpPr>
            <p:cNvPr id="35" name="Freeform 34">
              <a:extLst>
                <a:ext uri="{FF2B5EF4-FFF2-40B4-BE49-F238E27FC236}">
                  <a16:creationId xmlns:a16="http://schemas.microsoft.com/office/drawing/2014/main" id="{3027D94A-6C20-5659-FE1A-771B5CAD7EC9}"/>
                </a:ext>
              </a:extLst>
            </p:cNvPr>
            <p:cNvSpPr/>
            <p:nvPr/>
          </p:nvSpPr>
          <p:spPr>
            <a:xfrm>
              <a:off x="3200192" y="6774350"/>
              <a:ext cx="215259" cy="215285"/>
            </a:xfrm>
            <a:custGeom>
              <a:avLst/>
              <a:gdLst>
                <a:gd name="connsiteX0" fmla="*/ 0 w 215259"/>
                <a:gd name="connsiteY0" fmla="*/ 215285 h 215285"/>
                <a:gd name="connsiteX1" fmla="*/ 215260 w 215259"/>
                <a:gd name="connsiteY1" fmla="*/ 0 h 215285"/>
              </a:gdLst>
              <a:ahLst/>
              <a:cxnLst>
                <a:cxn ang="0">
                  <a:pos x="connsiteX0" y="connsiteY0"/>
                </a:cxn>
                <a:cxn ang="0">
                  <a:pos x="connsiteX1" y="connsiteY1"/>
                </a:cxn>
              </a:cxnLst>
              <a:rect l="l" t="t" r="r" b="b"/>
              <a:pathLst>
                <a:path w="215259" h="215285">
                  <a:moveTo>
                    <a:pt x="0" y="215285"/>
                  </a:moveTo>
                  <a:lnTo>
                    <a:pt x="215260" y="0"/>
                  </a:lnTo>
                </a:path>
              </a:pathLst>
            </a:custGeom>
            <a:grpFill/>
            <a:ln w="15875" cap="rnd">
              <a:solidFill>
                <a:srgbClr val="404040"/>
              </a:solidFill>
              <a:prstDash val="solid"/>
              <a:round/>
            </a:ln>
          </p:spPr>
          <p:txBody>
            <a:bodyPr rtlCol="0" anchor="ctr"/>
            <a:lstStyle/>
            <a:p>
              <a:endParaRPr lang="en-US" dirty="0"/>
            </a:p>
          </p:txBody>
        </p:sp>
        <p:sp>
          <p:nvSpPr>
            <p:cNvPr id="36" name="Freeform 35">
              <a:extLst>
                <a:ext uri="{FF2B5EF4-FFF2-40B4-BE49-F238E27FC236}">
                  <a16:creationId xmlns:a16="http://schemas.microsoft.com/office/drawing/2014/main" id="{5EE58DD0-5DB5-0080-4E5D-4AD3AC5997E4}"/>
                </a:ext>
              </a:extLst>
            </p:cNvPr>
            <p:cNvSpPr/>
            <p:nvPr/>
          </p:nvSpPr>
          <p:spPr>
            <a:xfrm>
              <a:off x="3415452" y="6774350"/>
              <a:ext cx="71753" cy="71761"/>
            </a:xfrm>
            <a:custGeom>
              <a:avLst/>
              <a:gdLst>
                <a:gd name="connsiteX0" fmla="*/ 71753 w 71753"/>
                <a:gd name="connsiteY0" fmla="*/ 71762 h 71761"/>
                <a:gd name="connsiteX1" fmla="*/ 0 w 71753"/>
                <a:gd name="connsiteY1" fmla="*/ 0 h 71761"/>
              </a:gdLst>
              <a:ahLst/>
              <a:cxnLst>
                <a:cxn ang="0">
                  <a:pos x="connsiteX0" y="connsiteY0"/>
                </a:cxn>
                <a:cxn ang="0">
                  <a:pos x="connsiteX1" y="connsiteY1"/>
                </a:cxn>
              </a:cxnLst>
              <a:rect l="l" t="t" r="r" b="b"/>
              <a:pathLst>
                <a:path w="71753" h="71761">
                  <a:moveTo>
                    <a:pt x="71753" y="71762"/>
                  </a:moveTo>
                  <a:lnTo>
                    <a:pt x="0" y="0"/>
                  </a:lnTo>
                </a:path>
              </a:pathLst>
            </a:custGeom>
            <a:grpFill/>
            <a:ln w="15875" cap="rnd">
              <a:solidFill>
                <a:srgbClr val="404040"/>
              </a:solidFill>
              <a:prstDash val="solid"/>
              <a:round/>
            </a:ln>
          </p:spPr>
          <p:txBody>
            <a:bodyPr rtlCol="0" anchor="ctr"/>
            <a:lstStyle/>
            <a:p>
              <a:endParaRPr lang="en-US" dirty="0"/>
            </a:p>
          </p:txBody>
        </p:sp>
        <p:sp>
          <p:nvSpPr>
            <p:cNvPr id="37" name="Freeform 36">
              <a:extLst>
                <a:ext uri="{FF2B5EF4-FFF2-40B4-BE49-F238E27FC236}">
                  <a16:creationId xmlns:a16="http://schemas.microsoft.com/office/drawing/2014/main" id="{9D9B8392-177F-BA32-B66F-98150D2FF679}"/>
                </a:ext>
              </a:extLst>
            </p:cNvPr>
            <p:cNvSpPr/>
            <p:nvPr/>
          </p:nvSpPr>
          <p:spPr>
            <a:xfrm>
              <a:off x="3487205" y="6803055"/>
              <a:ext cx="1594" cy="43057"/>
            </a:xfrm>
            <a:custGeom>
              <a:avLst/>
              <a:gdLst>
                <a:gd name="connsiteX0" fmla="*/ 0 w 1594"/>
                <a:gd name="connsiteY0" fmla="*/ 43057 h 43057"/>
                <a:gd name="connsiteX1" fmla="*/ 0 w 1594"/>
                <a:gd name="connsiteY1" fmla="*/ 0 h 43057"/>
              </a:gdLst>
              <a:ahLst/>
              <a:cxnLst>
                <a:cxn ang="0">
                  <a:pos x="connsiteX0" y="connsiteY0"/>
                </a:cxn>
                <a:cxn ang="0">
                  <a:pos x="connsiteX1" y="connsiteY1"/>
                </a:cxn>
              </a:cxnLst>
              <a:rect l="l" t="t" r="r" b="b"/>
              <a:pathLst>
                <a:path w="1594" h="43057">
                  <a:moveTo>
                    <a:pt x="0" y="43057"/>
                  </a:moveTo>
                  <a:lnTo>
                    <a:pt x="0" y="0"/>
                  </a:lnTo>
                </a:path>
              </a:pathLst>
            </a:custGeom>
            <a:grpFill/>
            <a:ln w="15875" cap="rnd">
              <a:solidFill>
                <a:srgbClr val="404040"/>
              </a:solidFill>
              <a:prstDash val="solid"/>
              <a:round/>
            </a:ln>
          </p:spPr>
          <p:txBody>
            <a:bodyPr rtlCol="0" anchor="ctr"/>
            <a:lstStyle/>
            <a:p>
              <a:endParaRPr lang="en-US" dirty="0"/>
            </a:p>
          </p:txBody>
        </p:sp>
        <p:sp>
          <p:nvSpPr>
            <p:cNvPr id="38" name="Freeform 37">
              <a:extLst>
                <a:ext uri="{FF2B5EF4-FFF2-40B4-BE49-F238E27FC236}">
                  <a16:creationId xmlns:a16="http://schemas.microsoft.com/office/drawing/2014/main" id="{FC771839-353E-55C0-E5B3-724EF7551FC4}"/>
                </a:ext>
              </a:extLst>
            </p:cNvPr>
            <p:cNvSpPr/>
            <p:nvPr/>
          </p:nvSpPr>
          <p:spPr>
            <a:xfrm>
              <a:off x="3544608" y="6803055"/>
              <a:ext cx="1594" cy="100466"/>
            </a:xfrm>
            <a:custGeom>
              <a:avLst/>
              <a:gdLst>
                <a:gd name="connsiteX0" fmla="*/ 0 w 1594"/>
                <a:gd name="connsiteY0" fmla="*/ 100466 h 100466"/>
                <a:gd name="connsiteX1" fmla="*/ 0 w 1594"/>
                <a:gd name="connsiteY1" fmla="*/ 0 h 100466"/>
              </a:gdLst>
              <a:ahLst/>
              <a:cxnLst>
                <a:cxn ang="0">
                  <a:pos x="connsiteX0" y="connsiteY0"/>
                </a:cxn>
                <a:cxn ang="0">
                  <a:pos x="connsiteX1" y="connsiteY1"/>
                </a:cxn>
              </a:cxnLst>
              <a:rect l="l" t="t" r="r" b="b"/>
              <a:pathLst>
                <a:path w="1594" h="100466">
                  <a:moveTo>
                    <a:pt x="0" y="100466"/>
                  </a:moveTo>
                  <a:lnTo>
                    <a:pt x="0" y="0"/>
                  </a:lnTo>
                </a:path>
              </a:pathLst>
            </a:custGeom>
            <a:grpFill/>
            <a:ln w="15875" cap="rnd">
              <a:solidFill>
                <a:srgbClr val="404040"/>
              </a:solidFill>
              <a:prstDash val="solid"/>
              <a:round/>
            </a:ln>
          </p:spPr>
          <p:txBody>
            <a:bodyPr rtlCol="0" anchor="ctr"/>
            <a:lstStyle/>
            <a:p>
              <a:endParaRPr lang="en-US" dirty="0"/>
            </a:p>
          </p:txBody>
        </p:sp>
        <p:sp>
          <p:nvSpPr>
            <p:cNvPr id="39" name="Freeform 38">
              <a:extLst>
                <a:ext uri="{FF2B5EF4-FFF2-40B4-BE49-F238E27FC236}">
                  <a16:creationId xmlns:a16="http://schemas.microsoft.com/office/drawing/2014/main" id="{9FC0ADB8-13BD-768D-2C49-277566647903}"/>
                </a:ext>
              </a:extLst>
            </p:cNvPr>
            <p:cNvSpPr/>
            <p:nvPr/>
          </p:nvSpPr>
          <p:spPr>
            <a:xfrm>
              <a:off x="3487205" y="680305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40" name="Freeform 39">
              <a:extLst>
                <a:ext uri="{FF2B5EF4-FFF2-40B4-BE49-F238E27FC236}">
                  <a16:creationId xmlns:a16="http://schemas.microsoft.com/office/drawing/2014/main" id="{B62DB327-6741-8203-09A0-AE0ED5B3BE4B}"/>
                </a:ext>
              </a:extLst>
            </p:cNvPr>
            <p:cNvSpPr/>
            <p:nvPr/>
          </p:nvSpPr>
          <p:spPr>
            <a:xfrm>
              <a:off x="3544608" y="6903521"/>
              <a:ext cx="86103" cy="86114"/>
            </a:xfrm>
            <a:custGeom>
              <a:avLst/>
              <a:gdLst>
                <a:gd name="connsiteX0" fmla="*/ 0 w 86103"/>
                <a:gd name="connsiteY0" fmla="*/ 0 h 86114"/>
                <a:gd name="connsiteX1" fmla="*/ 86104 w 86103"/>
                <a:gd name="connsiteY1" fmla="*/ 86114 h 86114"/>
              </a:gdLst>
              <a:ahLst/>
              <a:cxnLst>
                <a:cxn ang="0">
                  <a:pos x="connsiteX0" y="connsiteY0"/>
                </a:cxn>
                <a:cxn ang="0">
                  <a:pos x="connsiteX1" y="connsiteY1"/>
                </a:cxn>
              </a:cxnLst>
              <a:rect l="l" t="t" r="r" b="b"/>
              <a:pathLst>
                <a:path w="86103" h="86114">
                  <a:moveTo>
                    <a:pt x="0" y="0"/>
                  </a:moveTo>
                  <a:lnTo>
                    <a:pt x="86104" y="86114"/>
                  </a:lnTo>
                </a:path>
              </a:pathLst>
            </a:custGeom>
            <a:grpFill/>
            <a:ln w="15875" cap="rnd">
              <a:solidFill>
                <a:srgbClr val="404040"/>
              </a:solidFill>
              <a:prstDash val="solid"/>
              <a:round/>
            </a:ln>
          </p:spPr>
          <p:txBody>
            <a:bodyPr rtlCol="0" anchor="ctr"/>
            <a:lstStyle/>
            <a:p>
              <a:endParaRPr lang="en-US" dirty="0"/>
            </a:p>
          </p:txBody>
        </p:sp>
        <p:sp>
          <p:nvSpPr>
            <p:cNvPr id="41" name="Freeform 40">
              <a:extLst>
                <a:ext uri="{FF2B5EF4-FFF2-40B4-BE49-F238E27FC236}">
                  <a16:creationId xmlns:a16="http://schemas.microsoft.com/office/drawing/2014/main" id="{C105FCF4-1B30-9E8E-7C3E-78420F19E365}"/>
                </a:ext>
              </a:extLst>
            </p:cNvPr>
            <p:cNvSpPr/>
            <p:nvPr/>
          </p:nvSpPr>
          <p:spPr>
            <a:xfrm>
              <a:off x="3257595"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42" name="Freeform 41">
              <a:extLst>
                <a:ext uri="{FF2B5EF4-FFF2-40B4-BE49-F238E27FC236}">
                  <a16:creationId xmlns:a16="http://schemas.microsoft.com/office/drawing/2014/main" id="{0B285EA1-4A9E-7B86-05BF-93B1C97251EF}"/>
                </a:ext>
              </a:extLst>
            </p:cNvPr>
            <p:cNvSpPr/>
            <p:nvPr/>
          </p:nvSpPr>
          <p:spPr>
            <a:xfrm>
              <a:off x="3573309" y="6989635"/>
              <a:ext cx="1594" cy="157875"/>
            </a:xfrm>
            <a:custGeom>
              <a:avLst/>
              <a:gdLst>
                <a:gd name="connsiteX0" fmla="*/ 0 w 1594"/>
                <a:gd name="connsiteY0" fmla="*/ 0 h 157875"/>
                <a:gd name="connsiteX1" fmla="*/ 0 w 1594"/>
                <a:gd name="connsiteY1" fmla="*/ 157876 h 157875"/>
              </a:gdLst>
              <a:ahLst/>
              <a:cxnLst>
                <a:cxn ang="0">
                  <a:pos x="connsiteX0" y="connsiteY0"/>
                </a:cxn>
                <a:cxn ang="0">
                  <a:pos x="connsiteX1" y="connsiteY1"/>
                </a:cxn>
              </a:cxnLst>
              <a:rect l="l" t="t" r="r" b="b"/>
              <a:pathLst>
                <a:path w="1594" h="157875">
                  <a:moveTo>
                    <a:pt x="0" y="0"/>
                  </a:moveTo>
                  <a:lnTo>
                    <a:pt x="0" y="157876"/>
                  </a:lnTo>
                </a:path>
              </a:pathLst>
            </a:custGeom>
            <a:grpFill/>
            <a:ln w="15875" cap="rnd">
              <a:solidFill>
                <a:srgbClr val="404040"/>
              </a:solidFill>
              <a:prstDash val="solid"/>
              <a:round/>
            </a:ln>
          </p:spPr>
          <p:txBody>
            <a:bodyPr rtlCol="0" anchor="ctr"/>
            <a:lstStyle/>
            <a:p>
              <a:endParaRPr lang="en-US" dirty="0"/>
            </a:p>
          </p:txBody>
        </p:sp>
        <p:sp>
          <p:nvSpPr>
            <p:cNvPr id="43" name="Freeform 42">
              <a:extLst>
                <a:ext uri="{FF2B5EF4-FFF2-40B4-BE49-F238E27FC236}">
                  <a16:creationId xmlns:a16="http://schemas.microsoft.com/office/drawing/2014/main" id="{F81A041E-7013-3245-F311-75848C37DBEC}"/>
                </a:ext>
              </a:extLst>
            </p:cNvPr>
            <p:cNvSpPr/>
            <p:nvPr/>
          </p:nvSpPr>
          <p:spPr>
            <a:xfrm>
              <a:off x="3257595" y="7147511"/>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5875" cap="rnd">
              <a:solidFill>
                <a:srgbClr val="404040"/>
              </a:solidFill>
              <a:prstDash val="solid"/>
              <a:round/>
            </a:ln>
          </p:spPr>
          <p:txBody>
            <a:bodyPr rtlCol="0" anchor="ctr"/>
            <a:lstStyle/>
            <a:p>
              <a:endParaRPr lang="en-US" dirty="0"/>
            </a:p>
          </p:txBody>
        </p:sp>
        <p:sp>
          <p:nvSpPr>
            <p:cNvPr id="44" name="Freeform 43">
              <a:extLst>
                <a:ext uri="{FF2B5EF4-FFF2-40B4-BE49-F238E27FC236}">
                  <a16:creationId xmlns:a16="http://schemas.microsoft.com/office/drawing/2014/main" id="{D98ABA49-9779-0387-0D13-D79F6F634AA1}"/>
                </a:ext>
              </a:extLst>
            </p:cNvPr>
            <p:cNvSpPr/>
            <p:nvPr/>
          </p:nvSpPr>
          <p:spPr>
            <a:xfrm>
              <a:off x="3200192" y="6989635"/>
              <a:ext cx="57402" cy="1594"/>
            </a:xfrm>
            <a:custGeom>
              <a:avLst/>
              <a:gdLst>
                <a:gd name="connsiteX0" fmla="*/ 0 w 57402"/>
                <a:gd name="connsiteY0" fmla="*/ 0 h 1594"/>
                <a:gd name="connsiteX1" fmla="*/ 57403 w 57402"/>
                <a:gd name="connsiteY1" fmla="*/ 0 h 1594"/>
              </a:gdLst>
              <a:ahLst/>
              <a:cxnLst>
                <a:cxn ang="0">
                  <a:pos x="connsiteX0" y="connsiteY0"/>
                </a:cxn>
                <a:cxn ang="0">
                  <a:pos x="connsiteX1" y="connsiteY1"/>
                </a:cxn>
              </a:cxnLst>
              <a:rect l="l" t="t" r="r" b="b"/>
              <a:pathLst>
                <a:path w="57402" h="1594">
                  <a:moveTo>
                    <a:pt x="0" y="0"/>
                  </a:moveTo>
                  <a:lnTo>
                    <a:pt x="57403" y="0"/>
                  </a:lnTo>
                </a:path>
              </a:pathLst>
            </a:custGeom>
            <a:grpFill/>
            <a:ln w="15875" cap="rnd">
              <a:solidFill>
                <a:srgbClr val="404040"/>
              </a:solidFill>
              <a:prstDash val="solid"/>
              <a:round/>
            </a:ln>
          </p:spPr>
          <p:txBody>
            <a:bodyPr rtlCol="0" anchor="ctr"/>
            <a:lstStyle/>
            <a:p>
              <a:endParaRPr lang="en-US" dirty="0"/>
            </a:p>
          </p:txBody>
        </p:sp>
        <p:sp>
          <p:nvSpPr>
            <p:cNvPr id="45" name="Freeform 44">
              <a:extLst>
                <a:ext uri="{FF2B5EF4-FFF2-40B4-BE49-F238E27FC236}">
                  <a16:creationId xmlns:a16="http://schemas.microsoft.com/office/drawing/2014/main" id="{4D301914-19D3-FDD1-1AA7-517699E89F73}"/>
                </a:ext>
              </a:extLst>
            </p:cNvPr>
            <p:cNvSpPr/>
            <p:nvPr/>
          </p:nvSpPr>
          <p:spPr>
            <a:xfrm>
              <a:off x="3573309" y="6989635"/>
              <a:ext cx="57402" cy="1594"/>
            </a:xfrm>
            <a:custGeom>
              <a:avLst/>
              <a:gdLst>
                <a:gd name="connsiteX0" fmla="*/ 57403 w 57402"/>
                <a:gd name="connsiteY0" fmla="*/ 0 h 1594"/>
                <a:gd name="connsiteX1" fmla="*/ 0 w 57402"/>
                <a:gd name="connsiteY1" fmla="*/ 0 h 1594"/>
              </a:gdLst>
              <a:ahLst/>
              <a:cxnLst>
                <a:cxn ang="0">
                  <a:pos x="connsiteX0" y="connsiteY0"/>
                </a:cxn>
                <a:cxn ang="0">
                  <a:pos x="connsiteX1" y="connsiteY1"/>
                </a:cxn>
              </a:cxnLst>
              <a:rect l="l" t="t" r="r" b="b"/>
              <a:pathLst>
                <a:path w="57402" h="1594">
                  <a:moveTo>
                    <a:pt x="57403" y="0"/>
                  </a:moveTo>
                  <a:lnTo>
                    <a:pt x="0" y="0"/>
                  </a:lnTo>
                </a:path>
              </a:pathLst>
            </a:custGeom>
            <a:grpFill/>
            <a:ln w="15875" cap="rnd">
              <a:solidFill>
                <a:srgbClr val="404040"/>
              </a:solidFill>
              <a:prstDash val="solid"/>
              <a:round/>
            </a:ln>
          </p:spPr>
          <p:txBody>
            <a:bodyPr rtlCol="0" anchor="ctr"/>
            <a:lstStyle/>
            <a:p>
              <a:endParaRPr lang="en-US" dirty="0"/>
            </a:p>
          </p:txBody>
        </p:sp>
        <p:sp>
          <p:nvSpPr>
            <p:cNvPr id="46" name="Freeform 45">
              <a:extLst>
                <a:ext uri="{FF2B5EF4-FFF2-40B4-BE49-F238E27FC236}">
                  <a16:creationId xmlns:a16="http://schemas.microsoft.com/office/drawing/2014/main" id="{AA6DCAC9-90B2-86B4-B909-D88AC3501067}"/>
                </a:ext>
              </a:extLst>
            </p:cNvPr>
            <p:cNvSpPr/>
            <p:nvPr/>
          </p:nvSpPr>
          <p:spPr>
            <a:xfrm>
              <a:off x="3379575" y="6968107"/>
              <a:ext cx="71753" cy="71761"/>
            </a:xfrm>
            <a:custGeom>
              <a:avLst/>
              <a:gdLst>
                <a:gd name="connsiteX0" fmla="*/ 71753 w 71753"/>
                <a:gd name="connsiteY0" fmla="*/ 35881 h 71761"/>
                <a:gd name="connsiteX1" fmla="*/ 35877 w 71753"/>
                <a:gd name="connsiteY1" fmla="*/ 71762 h 71761"/>
                <a:gd name="connsiteX2" fmla="*/ 0 w 71753"/>
                <a:gd name="connsiteY2" fmla="*/ 35881 h 71761"/>
                <a:gd name="connsiteX3" fmla="*/ 35877 w 71753"/>
                <a:gd name="connsiteY3" fmla="*/ 0 h 71761"/>
                <a:gd name="connsiteX4" fmla="*/ 71753 w 71753"/>
                <a:gd name="connsiteY4" fmla="*/ 35881 h 71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3" h="71761">
                  <a:moveTo>
                    <a:pt x="71753" y="35881"/>
                  </a:moveTo>
                  <a:cubicBezTo>
                    <a:pt x="71753" y="55698"/>
                    <a:pt x="55691" y="71762"/>
                    <a:pt x="35877" y="71762"/>
                  </a:cubicBezTo>
                  <a:cubicBezTo>
                    <a:pt x="16062" y="71762"/>
                    <a:pt x="0" y="55698"/>
                    <a:pt x="0" y="35881"/>
                  </a:cubicBezTo>
                  <a:cubicBezTo>
                    <a:pt x="0" y="16064"/>
                    <a:pt x="16062" y="0"/>
                    <a:pt x="35877" y="0"/>
                  </a:cubicBezTo>
                  <a:cubicBezTo>
                    <a:pt x="55691" y="0"/>
                    <a:pt x="71753" y="16064"/>
                    <a:pt x="71753" y="35881"/>
                  </a:cubicBezTo>
                  <a:close/>
                </a:path>
              </a:pathLst>
            </a:custGeom>
            <a:grpFill/>
            <a:ln w="15875" cap="rnd">
              <a:solidFill>
                <a:srgbClr val="404040"/>
              </a:solidFill>
              <a:prstDash val="solid"/>
              <a:round/>
            </a:ln>
          </p:spPr>
          <p:txBody>
            <a:bodyPr rtlCol="0" anchor="ctr"/>
            <a:lstStyle/>
            <a:p>
              <a:endParaRPr lang="en-US" dirty="0"/>
            </a:p>
          </p:txBody>
        </p:sp>
        <p:sp>
          <p:nvSpPr>
            <p:cNvPr id="47" name="Freeform 46">
              <a:extLst>
                <a:ext uri="{FF2B5EF4-FFF2-40B4-BE49-F238E27FC236}">
                  <a16:creationId xmlns:a16="http://schemas.microsoft.com/office/drawing/2014/main" id="{E359072C-7F72-A053-96E0-2999B11DD7A8}"/>
                </a:ext>
              </a:extLst>
            </p:cNvPr>
            <p:cNvSpPr/>
            <p:nvPr/>
          </p:nvSpPr>
          <p:spPr>
            <a:xfrm>
              <a:off x="3415452" y="6917874"/>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48" name="Freeform 47">
              <a:extLst>
                <a:ext uri="{FF2B5EF4-FFF2-40B4-BE49-F238E27FC236}">
                  <a16:creationId xmlns:a16="http://schemas.microsoft.com/office/drawing/2014/main" id="{72E2EA0B-B089-6366-442F-85BA725838C1}"/>
                </a:ext>
              </a:extLst>
            </p:cNvPr>
            <p:cNvSpPr/>
            <p:nvPr/>
          </p:nvSpPr>
          <p:spPr>
            <a:xfrm>
              <a:off x="3415452" y="7075750"/>
              <a:ext cx="1594" cy="14352"/>
            </a:xfrm>
            <a:custGeom>
              <a:avLst/>
              <a:gdLst>
                <a:gd name="connsiteX0" fmla="*/ 0 w 1594"/>
                <a:gd name="connsiteY0" fmla="*/ 14352 h 14352"/>
                <a:gd name="connsiteX1" fmla="*/ 0 w 1594"/>
                <a:gd name="connsiteY1" fmla="*/ 0 h 14352"/>
              </a:gdLst>
              <a:ahLst/>
              <a:cxnLst>
                <a:cxn ang="0">
                  <a:pos x="connsiteX0" y="connsiteY0"/>
                </a:cxn>
                <a:cxn ang="0">
                  <a:pos x="connsiteX1" y="connsiteY1"/>
                </a:cxn>
              </a:cxnLst>
              <a:rect l="l" t="t" r="r" b="b"/>
              <a:pathLst>
                <a:path w="1594" h="14352">
                  <a:moveTo>
                    <a:pt x="0" y="14352"/>
                  </a:moveTo>
                  <a:lnTo>
                    <a:pt x="0" y="0"/>
                  </a:lnTo>
                </a:path>
              </a:pathLst>
            </a:custGeom>
            <a:grpFill/>
            <a:ln w="15875" cap="rnd">
              <a:solidFill>
                <a:srgbClr val="404040"/>
              </a:solidFill>
              <a:prstDash val="solid"/>
              <a:round/>
            </a:ln>
          </p:spPr>
          <p:txBody>
            <a:bodyPr rtlCol="0" anchor="ctr"/>
            <a:lstStyle/>
            <a:p>
              <a:endParaRPr lang="en-US" dirty="0"/>
            </a:p>
          </p:txBody>
        </p:sp>
        <p:sp>
          <p:nvSpPr>
            <p:cNvPr id="49" name="Freeform 48">
              <a:extLst>
                <a:ext uri="{FF2B5EF4-FFF2-40B4-BE49-F238E27FC236}">
                  <a16:creationId xmlns:a16="http://schemas.microsoft.com/office/drawing/2014/main" id="{7D43DC9E-2F46-5C95-6A61-37004E9981D8}"/>
                </a:ext>
              </a:extLst>
            </p:cNvPr>
            <p:cNvSpPr/>
            <p:nvPr/>
          </p:nvSpPr>
          <p:spPr>
            <a:xfrm>
              <a:off x="3487205"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50" name="Freeform 49">
              <a:extLst>
                <a:ext uri="{FF2B5EF4-FFF2-40B4-BE49-F238E27FC236}">
                  <a16:creationId xmlns:a16="http://schemas.microsoft.com/office/drawing/2014/main" id="{C4925789-B40F-0B46-0286-BA824DB32CC4}"/>
                </a:ext>
              </a:extLst>
            </p:cNvPr>
            <p:cNvSpPr/>
            <p:nvPr/>
          </p:nvSpPr>
          <p:spPr>
            <a:xfrm>
              <a:off x="3329348" y="7003988"/>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5875" cap="rnd">
              <a:solidFill>
                <a:srgbClr val="404040"/>
              </a:solidFill>
              <a:prstDash val="solid"/>
              <a:round/>
            </a:ln>
          </p:spPr>
          <p:txBody>
            <a:bodyPr rtlCol="0" anchor="ctr"/>
            <a:lstStyle/>
            <a:p>
              <a:endParaRPr lang="en-US" dirty="0"/>
            </a:p>
          </p:txBody>
        </p:sp>
        <p:sp>
          <p:nvSpPr>
            <p:cNvPr id="51" name="Freeform 50">
              <a:extLst>
                <a:ext uri="{FF2B5EF4-FFF2-40B4-BE49-F238E27FC236}">
                  <a16:creationId xmlns:a16="http://schemas.microsoft.com/office/drawing/2014/main" id="{2521034F-994D-44E3-7BF6-ADFDBB5391B3}"/>
                </a:ext>
              </a:extLst>
            </p:cNvPr>
            <p:cNvSpPr/>
            <p:nvPr/>
          </p:nvSpPr>
          <p:spPr>
            <a:xfrm>
              <a:off x="3466189" y="6943102"/>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52" name="Freeform 51">
              <a:extLst>
                <a:ext uri="{FF2B5EF4-FFF2-40B4-BE49-F238E27FC236}">
                  <a16:creationId xmlns:a16="http://schemas.microsoft.com/office/drawing/2014/main" id="{8E94FA0B-71BA-4BCF-DB1F-A1A558CC851E}"/>
                </a:ext>
              </a:extLst>
            </p:cNvPr>
            <p:cNvSpPr/>
            <p:nvPr/>
          </p:nvSpPr>
          <p:spPr>
            <a:xfrm>
              <a:off x="3354573" y="7054731"/>
              <a:ext cx="10141" cy="10142"/>
            </a:xfrm>
            <a:custGeom>
              <a:avLst/>
              <a:gdLst>
                <a:gd name="connsiteX0" fmla="*/ 0 w 10141"/>
                <a:gd name="connsiteY0" fmla="*/ 10142 h 10142"/>
                <a:gd name="connsiteX1" fmla="*/ 10141 w 10141"/>
                <a:gd name="connsiteY1" fmla="*/ 0 h 10142"/>
              </a:gdLst>
              <a:ahLst/>
              <a:cxnLst>
                <a:cxn ang="0">
                  <a:pos x="connsiteX0" y="connsiteY0"/>
                </a:cxn>
                <a:cxn ang="0">
                  <a:pos x="connsiteX1" y="connsiteY1"/>
                </a:cxn>
              </a:cxnLst>
              <a:rect l="l" t="t" r="r" b="b"/>
              <a:pathLst>
                <a:path w="10141" h="10142">
                  <a:moveTo>
                    <a:pt x="0" y="10142"/>
                  </a:moveTo>
                  <a:lnTo>
                    <a:pt x="10141" y="0"/>
                  </a:lnTo>
                </a:path>
              </a:pathLst>
            </a:custGeom>
            <a:grpFill/>
            <a:ln w="15875" cap="rnd">
              <a:solidFill>
                <a:srgbClr val="404040"/>
              </a:solidFill>
              <a:prstDash val="solid"/>
              <a:round/>
            </a:ln>
          </p:spPr>
          <p:txBody>
            <a:bodyPr rtlCol="0" anchor="ctr"/>
            <a:lstStyle/>
            <a:p>
              <a:endParaRPr lang="en-US" dirty="0"/>
            </a:p>
          </p:txBody>
        </p:sp>
        <p:sp>
          <p:nvSpPr>
            <p:cNvPr id="53" name="Freeform 52">
              <a:extLst>
                <a:ext uri="{FF2B5EF4-FFF2-40B4-BE49-F238E27FC236}">
                  <a16:creationId xmlns:a16="http://schemas.microsoft.com/office/drawing/2014/main" id="{1692ED83-BD5B-9F0B-F16A-0DABD155FAA3}"/>
                </a:ext>
              </a:extLst>
            </p:cNvPr>
            <p:cNvSpPr/>
            <p:nvPr/>
          </p:nvSpPr>
          <p:spPr>
            <a:xfrm>
              <a:off x="3354573" y="6943102"/>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sp>
          <p:nvSpPr>
            <p:cNvPr id="54" name="Freeform 53">
              <a:extLst>
                <a:ext uri="{FF2B5EF4-FFF2-40B4-BE49-F238E27FC236}">
                  <a16:creationId xmlns:a16="http://schemas.microsoft.com/office/drawing/2014/main" id="{27619079-22E7-5203-4FAD-4ABEE8E7FD4E}"/>
                </a:ext>
              </a:extLst>
            </p:cNvPr>
            <p:cNvSpPr/>
            <p:nvPr/>
          </p:nvSpPr>
          <p:spPr>
            <a:xfrm>
              <a:off x="3466189" y="7054731"/>
              <a:ext cx="10141" cy="10142"/>
            </a:xfrm>
            <a:custGeom>
              <a:avLst/>
              <a:gdLst>
                <a:gd name="connsiteX0" fmla="*/ 10141 w 10141"/>
                <a:gd name="connsiteY0" fmla="*/ 10142 h 10142"/>
                <a:gd name="connsiteX1" fmla="*/ 0 w 10141"/>
                <a:gd name="connsiteY1" fmla="*/ 0 h 10142"/>
              </a:gdLst>
              <a:ahLst/>
              <a:cxnLst>
                <a:cxn ang="0">
                  <a:pos x="connsiteX0" y="connsiteY0"/>
                </a:cxn>
                <a:cxn ang="0">
                  <a:pos x="connsiteX1" y="connsiteY1"/>
                </a:cxn>
              </a:cxnLst>
              <a:rect l="l" t="t" r="r" b="b"/>
              <a:pathLst>
                <a:path w="10141" h="10142">
                  <a:moveTo>
                    <a:pt x="10141" y="10142"/>
                  </a:moveTo>
                  <a:lnTo>
                    <a:pt x="0" y="0"/>
                  </a:lnTo>
                </a:path>
              </a:pathLst>
            </a:custGeom>
            <a:grpFill/>
            <a:ln w="15875" cap="rnd">
              <a:solidFill>
                <a:srgbClr val="404040"/>
              </a:solidFill>
              <a:prstDash val="solid"/>
              <a:round/>
            </a:ln>
          </p:spPr>
          <p:txBody>
            <a:bodyPr rtlCol="0" anchor="ctr"/>
            <a:lstStyle/>
            <a:p>
              <a:endParaRPr lang="en-US" dirty="0"/>
            </a:p>
          </p:txBody>
        </p:sp>
      </p:grpSp>
      <p:sp>
        <p:nvSpPr>
          <p:cNvPr id="94" name="Rectangle 93">
            <a:extLst>
              <a:ext uri="{FF2B5EF4-FFF2-40B4-BE49-F238E27FC236}">
                <a16:creationId xmlns:a16="http://schemas.microsoft.com/office/drawing/2014/main" id="{7DB82451-B3E8-CB1A-5784-667D872303B4}"/>
              </a:ext>
            </a:extLst>
          </p:cNvPr>
          <p:cNvSpPr/>
          <p:nvPr/>
        </p:nvSpPr>
        <p:spPr>
          <a:xfrm>
            <a:off x="2550" y="8437"/>
            <a:ext cx="417946" cy="10674938"/>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29" dirty="0"/>
          </a:p>
        </p:txBody>
      </p:sp>
      <p:grpSp>
        <p:nvGrpSpPr>
          <p:cNvPr id="95" name="Graphic 40">
            <a:extLst>
              <a:ext uri="{FF2B5EF4-FFF2-40B4-BE49-F238E27FC236}">
                <a16:creationId xmlns:a16="http://schemas.microsoft.com/office/drawing/2014/main" id="{EB8F3BCC-C29B-81BA-B56E-E7A0595DE5E3}"/>
              </a:ext>
            </a:extLst>
          </p:cNvPr>
          <p:cNvGrpSpPr/>
          <p:nvPr/>
        </p:nvGrpSpPr>
        <p:grpSpPr>
          <a:xfrm>
            <a:off x="-2213822" y="8088657"/>
            <a:ext cx="3293668" cy="2042232"/>
            <a:chOff x="-3997861" y="6017904"/>
            <a:chExt cx="935163" cy="579846"/>
          </a:xfrm>
          <a:solidFill>
            <a:schemeClr val="bg1">
              <a:alpha val="9824"/>
            </a:schemeClr>
          </a:solidFill>
        </p:grpSpPr>
        <p:sp>
          <p:nvSpPr>
            <p:cNvPr id="96" name="Freeform 95">
              <a:extLst>
                <a:ext uri="{FF2B5EF4-FFF2-40B4-BE49-F238E27FC236}">
                  <a16:creationId xmlns:a16="http://schemas.microsoft.com/office/drawing/2014/main" id="{1898BDE1-3EF3-C896-BC53-58479EB91EC5}"/>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7" name="Freeform 96">
              <a:extLst>
                <a:ext uri="{FF2B5EF4-FFF2-40B4-BE49-F238E27FC236}">
                  <a16:creationId xmlns:a16="http://schemas.microsoft.com/office/drawing/2014/main" id="{26613DCA-214D-D524-AA11-C6AC643C0CD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98" name="Freeform 97">
              <a:extLst>
                <a:ext uri="{FF2B5EF4-FFF2-40B4-BE49-F238E27FC236}">
                  <a16:creationId xmlns:a16="http://schemas.microsoft.com/office/drawing/2014/main" id="{F55DEEED-5773-9A64-B0EA-D69AA17A981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9" name="Freeform 98">
              <a:extLst>
                <a:ext uri="{FF2B5EF4-FFF2-40B4-BE49-F238E27FC236}">
                  <a16:creationId xmlns:a16="http://schemas.microsoft.com/office/drawing/2014/main" id="{502BFEDA-E983-E49B-CEC4-3D807D1C5602}"/>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00" name="Text Placeholder 29">
            <a:extLst>
              <a:ext uri="{FF2B5EF4-FFF2-40B4-BE49-F238E27FC236}">
                <a16:creationId xmlns:a16="http://schemas.microsoft.com/office/drawing/2014/main" id="{D2FD8116-2EBD-9E19-19F9-53E9AE585644}"/>
              </a:ext>
            </a:extLst>
          </p:cNvPr>
          <p:cNvSpPr txBox="1">
            <a:spLocks/>
          </p:cNvSpPr>
          <p:nvPr/>
        </p:nvSpPr>
        <p:spPr>
          <a:xfrm>
            <a:off x="661590" y="3400085"/>
            <a:ext cx="6294051" cy="559918"/>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Cyfrowe systemy sterowania, automatyzacja oraz sztuczna inteligencja (AI) przekształcają sposób zarządzania procesami ogrzewania</a:t>
            </a:r>
            <a:br>
              <a:rPr lang="pl-PL" sz="1600" b="1" dirty="0">
                <a:solidFill>
                  <a:srgbClr val="404040"/>
                </a:solidFill>
              </a:rPr>
            </a:br>
            <a:r>
              <a:rPr lang="pl-PL" sz="1600" b="1" dirty="0">
                <a:solidFill>
                  <a:srgbClr val="404040"/>
                </a:solidFill>
              </a:rPr>
              <a:t>i chłodzenia.</a:t>
            </a:r>
            <a:endParaRPr lang="en-IE" sz="1600" b="1" dirty="0">
              <a:solidFill>
                <a:srgbClr val="404040"/>
              </a:solidFill>
            </a:endParaRPr>
          </a:p>
        </p:txBody>
      </p:sp>
      <p:grpSp>
        <p:nvGrpSpPr>
          <p:cNvPr id="101" name="Graphic 15">
            <a:extLst>
              <a:ext uri="{FF2B5EF4-FFF2-40B4-BE49-F238E27FC236}">
                <a16:creationId xmlns:a16="http://schemas.microsoft.com/office/drawing/2014/main" id="{4AE9572E-A7BA-25D8-9B8A-2D26F6973F7B}"/>
              </a:ext>
            </a:extLst>
          </p:cNvPr>
          <p:cNvGrpSpPr/>
          <p:nvPr/>
        </p:nvGrpSpPr>
        <p:grpSpPr>
          <a:xfrm rot="16200000">
            <a:off x="707533" y="2404830"/>
            <a:ext cx="806221" cy="712573"/>
            <a:chOff x="547405" y="6570857"/>
            <a:chExt cx="1035254" cy="914999"/>
          </a:xfrm>
        </p:grpSpPr>
        <p:sp>
          <p:nvSpPr>
            <p:cNvPr id="102" name="Freeform 101">
              <a:extLst>
                <a:ext uri="{FF2B5EF4-FFF2-40B4-BE49-F238E27FC236}">
                  <a16:creationId xmlns:a16="http://schemas.microsoft.com/office/drawing/2014/main" id="{1B2FA630-7EF2-6429-30FA-C37A07746632}"/>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gradFill>
              <a:gsLst>
                <a:gs pos="3000">
                  <a:srgbClr val="EE2D24"/>
                </a:gs>
                <a:gs pos="68000">
                  <a:srgbClr val="F37321"/>
                </a:gs>
                <a:gs pos="100000">
                  <a:srgbClr val="FFCD05"/>
                </a:gs>
              </a:gsLst>
              <a:lin ang="2700000" scaled="0"/>
            </a:gradFill>
            <a:ln w="2276" cap="flat">
              <a:noFill/>
              <a:prstDash val="solid"/>
              <a:miter/>
            </a:ln>
          </p:spPr>
          <p:txBody>
            <a:bodyPr rtlCol="0" anchor="ctr"/>
            <a:lstStyle/>
            <a:p>
              <a:endParaRPr lang="en-US" sz="1629" dirty="0"/>
            </a:p>
          </p:txBody>
        </p:sp>
        <p:sp>
          <p:nvSpPr>
            <p:cNvPr id="103" name="Freeform 102">
              <a:extLst>
                <a:ext uri="{FF2B5EF4-FFF2-40B4-BE49-F238E27FC236}">
                  <a16:creationId xmlns:a16="http://schemas.microsoft.com/office/drawing/2014/main" id="{7328D597-3862-495C-D2C0-35574A033573}"/>
                </a:ext>
              </a:extLst>
            </p:cNvPr>
            <p:cNvSpPr/>
            <p:nvPr/>
          </p:nvSpPr>
          <p:spPr>
            <a:xfrm>
              <a:off x="667646" y="6570857"/>
              <a:ext cx="795231" cy="795011"/>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sz="1629" dirty="0"/>
            </a:p>
          </p:txBody>
        </p:sp>
      </p:grpSp>
      <p:grpSp>
        <p:nvGrpSpPr>
          <p:cNvPr id="105" name="Graphic 3">
            <a:extLst>
              <a:ext uri="{FF2B5EF4-FFF2-40B4-BE49-F238E27FC236}">
                <a16:creationId xmlns:a16="http://schemas.microsoft.com/office/drawing/2014/main" id="{E14FADCA-F78B-4675-C0BE-DADCE992CC09}"/>
              </a:ext>
            </a:extLst>
          </p:cNvPr>
          <p:cNvGrpSpPr>
            <a:grpSpLocks noChangeAspect="1"/>
          </p:cNvGrpSpPr>
          <p:nvPr/>
        </p:nvGrpSpPr>
        <p:grpSpPr>
          <a:xfrm>
            <a:off x="907853" y="2619192"/>
            <a:ext cx="375116" cy="325139"/>
            <a:chOff x="4577854" y="5970619"/>
            <a:chExt cx="430519" cy="373161"/>
          </a:xfrm>
          <a:noFill/>
        </p:grpSpPr>
        <p:sp>
          <p:nvSpPr>
            <p:cNvPr id="106" name="Freeform 105">
              <a:extLst>
                <a:ext uri="{FF2B5EF4-FFF2-40B4-BE49-F238E27FC236}">
                  <a16:creationId xmlns:a16="http://schemas.microsoft.com/office/drawing/2014/main" id="{2787DD04-B95C-2BCE-20E5-84623D1B1558}"/>
                </a:ext>
              </a:extLst>
            </p:cNvPr>
            <p:cNvSpPr/>
            <p:nvPr/>
          </p:nvSpPr>
          <p:spPr>
            <a:xfrm>
              <a:off x="4635256"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107" name="Freeform 106">
              <a:extLst>
                <a:ext uri="{FF2B5EF4-FFF2-40B4-BE49-F238E27FC236}">
                  <a16:creationId xmlns:a16="http://schemas.microsoft.com/office/drawing/2014/main" id="{B1722885-4DE2-98B7-F6A7-7425C037AB31}"/>
                </a:ext>
              </a:extLst>
            </p:cNvPr>
            <p:cNvSpPr/>
            <p:nvPr/>
          </p:nvSpPr>
          <p:spPr>
            <a:xfrm>
              <a:off x="5008373" y="5999323"/>
              <a:ext cx="1594" cy="200932"/>
            </a:xfrm>
            <a:custGeom>
              <a:avLst/>
              <a:gdLst>
                <a:gd name="connsiteX0" fmla="*/ 0 w 1594"/>
                <a:gd name="connsiteY0" fmla="*/ 0 h 200932"/>
                <a:gd name="connsiteX1" fmla="*/ 0 w 1594"/>
                <a:gd name="connsiteY1" fmla="*/ 200933 h 200932"/>
              </a:gdLst>
              <a:ahLst/>
              <a:cxnLst>
                <a:cxn ang="0">
                  <a:pos x="connsiteX0" y="connsiteY0"/>
                </a:cxn>
                <a:cxn ang="0">
                  <a:pos x="connsiteX1" y="connsiteY1"/>
                </a:cxn>
              </a:cxnLst>
              <a:rect l="l" t="t" r="r" b="b"/>
              <a:pathLst>
                <a:path w="1594" h="200932">
                  <a:moveTo>
                    <a:pt x="0" y="0"/>
                  </a:moveTo>
                  <a:lnTo>
                    <a:pt x="0" y="200933"/>
                  </a:lnTo>
                </a:path>
              </a:pathLst>
            </a:custGeom>
            <a:grpFill/>
            <a:ln w="12700" cap="rnd">
              <a:solidFill>
                <a:srgbClr val="404040"/>
              </a:solidFill>
              <a:prstDash val="solid"/>
              <a:round/>
            </a:ln>
          </p:spPr>
          <p:txBody>
            <a:bodyPr rtlCol="0" anchor="ctr"/>
            <a:lstStyle/>
            <a:p>
              <a:endParaRPr lang="en-US" dirty="0"/>
            </a:p>
          </p:txBody>
        </p:sp>
        <p:sp>
          <p:nvSpPr>
            <p:cNvPr id="108" name="Freeform 107">
              <a:extLst>
                <a:ext uri="{FF2B5EF4-FFF2-40B4-BE49-F238E27FC236}">
                  <a16:creationId xmlns:a16="http://schemas.microsoft.com/office/drawing/2014/main" id="{C407B007-DEC1-2593-881B-4277B591A34C}"/>
                </a:ext>
              </a:extLst>
            </p:cNvPr>
            <p:cNvSpPr/>
            <p:nvPr/>
          </p:nvSpPr>
          <p:spPr>
            <a:xfrm>
              <a:off x="4663957" y="5970619"/>
              <a:ext cx="315714" cy="1594"/>
            </a:xfrm>
            <a:custGeom>
              <a:avLst/>
              <a:gdLst>
                <a:gd name="connsiteX0" fmla="*/ 0 w 315714"/>
                <a:gd name="connsiteY0" fmla="*/ 0 h 1594"/>
                <a:gd name="connsiteX1" fmla="*/ 315714 w 315714"/>
                <a:gd name="connsiteY1" fmla="*/ 0 h 1594"/>
              </a:gdLst>
              <a:ahLst/>
              <a:cxnLst>
                <a:cxn ang="0">
                  <a:pos x="connsiteX0" y="connsiteY0"/>
                </a:cxn>
                <a:cxn ang="0">
                  <a:pos x="connsiteX1" y="connsiteY1"/>
                </a:cxn>
              </a:cxnLst>
              <a:rect l="l" t="t" r="r" b="b"/>
              <a:pathLst>
                <a:path w="315714" h="1594">
                  <a:moveTo>
                    <a:pt x="0" y="0"/>
                  </a:moveTo>
                  <a:lnTo>
                    <a:pt x="315714" y="0"/>
                  </a:lnTo>
                </a:path>
              </a:pathLst>
            </a:custGeom>
            <a:grpFill/>
            <a:ln w="12700" cap="rnd">
              <a:solidFill>
                <a:srgbClr val="404040"/>
              </a:solidFill>
              <a:prstDash val="solid"/>
              <a:round/>
            </a:ln>
          </p:spPr>
          <p:txBody>
            <a:bodyPr rtlCol="0" anchor="ctr"/>
            <a:lstStyle/>
            <a:p>
              <a:endParaRPr lang="en-US" dirty="0"/>
            </a:p>
          </p:txBody>
        </p:sp>
        <p:sp>
          <p:nvSpPr>
            <p:cNvPr id="109" name="Freeform 108">
              <a:extLst>
                <a:ext uri="{FF2B5EF4-FFF2-40B4-BE49-F238E27FC236}">
                  <a16:creationId xmlns:a16="http://schemas.microsoft.com/office/drawing/2014/main" id="{07D2DF7E-B4BE-939E-78DF-23CBCA82288D}"/>
                </a:ext>
              </a:extLst>
            </p:cNvPr>
            <p:cNvSpPr/>
            <p:nvPr/>
          </p:nvSpPr>
          <p:spPr>
            <a:xfrm>
              <a:off x="4663957" y="6228961"/>
              <a:ext cx="315714" cy="1594"/>
            </a:xfrm>
            <a:custGeom>
              <a:avLst/>
              <a:gdLst>
                <a:gd name="connsiteX0" fmla="*/ 315714 w 315714"/>
                <a:gd name="connsiteY0" fmla="*/ 0 h 1594"/>
                <a:gd name="connsiteX1" fmla="*/ 0 w 315714"/>
                <a:gd name="connsiteY1" fmla="*/ 0 h 1594"/>
              </a:gdLst>
              <a:ahLst/>
              <a:cxnLst>
                <a:cxn ang="0">
                  <a:pos x="connsiteX0" y="connsiteY0"/>
                </a:cxn>
                <a:cxn ang="0">
                  <a:pos x="connsiteX1" y="connsiteY1"/>
                </a:cxn>
              </a:cxnLst>
              <a:rect l="l" t="t" r="r" b="b"/>
              <a:pathLst>
                <a:path w="315714" h="1594">
                  <a:moveTo>
                    <a:pt x="315714" y="0"/>
                  </a:moveTo>
                  <a:lnTo>
                    <a:pt x="0" y="0"/>
                  </a:lnTo>
                </a:path>
              </a:pathLst>
            </a:custGeom>
            <a:grpFill/>
            <a:ln w="12700" cap="rnd">
              <a:solidFill>
                <a:srgbClr val="404040"/>
              </a:solidFill>
              <a:prstDash val="solid"/>
              <a:round/>
            </a:ln>
          </p:spPr>
          <p:txBody>
            <a:bodyPr rtlCol="0" anchor="ctr"/>
            <a:lstStyle/>
            <a:p>
              <a:endParaRPr lang="en-US" dirty="0"/>
            </a:p>
          </p:txBody>
        </p:sp>
        <p:sp>
          <p:nvSpPr>
            <p:cNvPr id="110" name="Freeform 109">
              <a:extLst>
                <a:ext uri="{FF2B5EF4-FFF2-40B4-BE49-F238E27FC236}">
                  <a16:creationId xmlns:a16="http://schemas.microsoft.com/office/drawing/2014/main" id="{19591921-C4B4-91B2-41F4-1D0D049F942E}"/>
                </a:ext>
              </a:extLst>
            </p:cNvPr>
            <p:cNvSpPr/>
            <p:nvPr/>
          </p:nvSpPr>
          <p:spPr>
            <a:xfrm>
              <a:off x="4821814" y="6286370"/>
              <a:ext cx="14350" cy="14352"/>
            </a:xfrm>
            <a:custGeom>
              <a:avLst/>
              <a:gdLst>
                <a:gd name="connsiteX0" fmla="*/ 14351 w 14350"/>
                <a:gd name="connsiteY0" fmla="*/ 0 h 14352"/>
                <a:gd name="connsiteX1" fmla="*/ 0 w 14350"/>
                <a:gd name="connsiteY1" fmla="*/ 14352 h 14352"/>
              </a:gdLst>
              <a:ahLst/>
              <a:cxnLst>
                <a:cxn ang="0">
                  <a:pos x="connsiteX0" y="connsiteY0"/>
                </a:cxn>
                <a:cxn ang="0">
                  <a:pos x="connsiteX1" y="connsiteY1"/>
                </a:cxn>
              </a:cxnLst>
              <a:rect l="l" t="t" r="r" b="b"/>
              <a:pathLst>
                <a:path w="14350" h="14352">
                  <a:moveTo>
                    <a:pt x="14351" y="0"/>
                  </a:moveTo>
                  <a:cubicBezTo>
                    <a:pt x="6426" y="0"/>
                    <a:pt x="0" y="6427"/>
                    <a:pt x="0" y="14352"/>
                  </a:cubicBezTo>
                </a:path>
              </a:pathLst>
            </a:custGeom>
            <a:grpFill/>
            <a:ln w="12700" cap="rnd">
              <a:solidFill>
                <a:srgbClr val="404040"/>
              </a:solidFill>
              <a:prstDash val="solid"/>
              <a:round/>
            </a:ln>
          </p:spPr>
          <p:txBody>
            <a:bodyPr rtlCol="0" anchor="ctr"/>
            <a:lstStyle/>
            <a:p>
              <a:endParaRPr lang="en-US" dirty="0"/>
            </a:p>
          </p:txBody>
        </p:sp>
        <p:sp>
          <p:nvSpPr>
            <p:cNvPr id="111" name="Freeform 110">
              <a:extLst>
                <a:ext uri="{FF2B5EF4-FFF2-40B4-BE49-F238E27FC236}">
                  <a16:creationId xmlns:a16="http://schemas.microsoft.com/office/drawing/2014/main" id="{A709B78F-4284-1A74-84ED-32B4C2A97806}"/>
                </a:ext>
              </a:extLst>
            </p:cNvPr>
            <p:cNvSpPr/>
            <p:nvPr/>
          </p:nvSpPr>
          <p:spPr>
            <a:xfrm>
              <a:off x="4836165" y="628637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112" name="Freeform 111">
              <a:extLst>
                <a:ext uri="{FF2B5EF4-FFF2-40B4-BE49-F238E27FC236}">
                  <a16:creationId xmlns:a16="http://schemas.microsoft.com/office/drawing/2014/main" id="{DCDB1F72-8B57-EBD1-2D9A-84D01E569407}"/>
                </a:ext>
              </a:extLst>
            </p:cNvPr>
            <p:cNvSpPr/>
            <p:nvPr/>
          </p:nvSpPr>
          <p:spPr>
            <a:xfrm>
              <a:off x="4836165" y="6343780"/>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sp>
          <p:nvSpPr>
            <p:cNvPr id="113" name="Freeform 112">
              <a:extLst>
                <a:ext uri="{FF2B5EF4-FFF2-40B4-BE49-F238E27FC236}">
                  <a16:creationId xmlns:a16="http://schemas.microsoft.com/office/drawing/2014/main" id="{D247FE14-B7E4-5E25-8DE7-EE141A19CA29}"/>
                </a:ext>
              </a:extLst>
            </p:cNvPr>
            <p:cNvSpPr/>
            <p:nvPr/>
          </p:nvSpPr>
          <p:spPr>
            <a:xfrm>
              <a:off x="4864866" y="6286370"/>
              <a:ext cx="1594" cy="57409"/>
            </a:xfrm>
            <a:custGeom>
              <a:avLst/>
              <a:gdLst>
                <a:gd name="connsiteX0" fmla="*/ 0 w 1594"/>
                <a:gd name="connsiteY0" fmla="*/ 0 h 57409"/>
                <a:gd name="connsiteX1" fmla="*/ 0 w 1594"/>
                <a:gd name="connsiteY1" fmla="*/ 57409 h 57409"/>
              </a:gdLst>
              <a:ahLst/>
              <a:cxnLst>
                <a:cxn ang="0">
                  <a:pos x="connsiteX0" y="connsiteY0"/>
                </a:cxn>
                <a:cxn ang="0">
                  <a:pos x="connsiteX1" y="connsiteY1"/>
                </a:cxn>
              </a:cxnLst>
              <a:rect l="l" t="t" r="r" b="b"/>
              <a:pathLst>
                <a:path w="1594" h="57409">
                  <a:moveTo>
                    <a:pt x="0" y="0"/>
                  </a:moveTo>
                  <a:lnTo>
                    <a:pt x="0" y="57409"/>
                  </a:lnTo>
                </a:path>
              </a:pathLst>
            </a:custGeom>
            <a:grpFill/>
            <a:ln w="12700" cap="rnd">
              <a:solidFill>
                <a:srgbClr val="404040"/>
              </a:solidFill>
              <a:prstDash val="solid"/>
              <a:round/>
            </a:ln>
          </p:spPr>
          <p:txBody>
            <a:bodyPr rtlCol="0" anchor="ctr"/>
            <a:lstStyle/>
            <a:p>
              <a:endParaRPr lang="en-US" dirty="0"/>
            </a:p>
          </p:txBody>
        </p:sp>
        <p:sp>
          <p:nvSpPr>
            <p:cNvPr id="114" name="Freeform 113">
              <a:extLst>
                <a:ext uri="{FF2B5EF4-FFF2-40B4-BE49-F238E27FC236}">
                  <a16:creationId xmlns:a16="http://schemas.microsoft.com/office/drawing/2014/main" id="{1E17E9B4-CE53-F5AE-BD9E-241848824A89}"/>
                </a:ext>
              </a:extLst>
            </p:cNvPr>
            <p:cNvSpPr/>
            <p:nvPr/>
          </p:nvSpPr>
          <p:spPr>
            <a:xfrm>
              <a:off x="4864866" y="629713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115" name="Freeform 114">
              <a:extLst>
                <a:ext uri="{FF2B5EF4-FFF2-40B4-BE49-F238E27FC236}">
                  <a16:creationId xmlns:a16="http://schemas.microsoft.com/office/drawing/2014/main" id="{DFAE48A4-6A53-0EFB-1953-9056E0579D30}"/>
                </a:ext>
              </a:extLst>
            </p:cNvPr>
            <p:cNvSpPr/>
            <p:nvPr/>
          </p:nvSpPr>
          <p:spPr>
            <a:xfrm>
              <a:off x="4864866" y="6333015"/>
              <a:ext cx="28701" cy="1594"/>
            </a:xfrm>
            <a:custGeom>
              <a:avLst/>
              <a:gdLst>
                <a:gd name="connsiteX0" fmla="*/ 28701 w 28701"/>
                <a:gd name="connsiteY0" fmla="*/ 0 h 1594"/>
                <a:gd name="connsiteX1" fmla="*/ 0 w 28701"/>
                <a:gd name="connsiteY1" fmla="*/ 0 h 1594"/>
              </a:gdLst>
              <a:ahLst/>
              <a:cxnLst>
                <a:cxn ang="0">
                  <a:pos x="connsiteX0" y="connsiteY0"/>
                </a:cxn>
                <a:cxn ang="0">
                  <a:pos x="connsiteX1" y="connsiteY1"/>
                </a:cxn>
              </a:cxnLst>
              <a:rect l="l" t="t" r="r" b="b"/>
              <a:pathLst>
                <a:path w="28701" h="1594">
                  <a:moveTo>
                    <a:pt x="28701" y="0"/>
                  </a:moveTo>
                  <a:lnTo>
                    <a:pt x="0" y="0"/>
                  </a:lnTo>
                </a:path>
              </a:pathLst>
            </a:custGeom>
            <a:grpFill/>
            <a:ln w="12700" cap="rnd">
              <a:solidFill>
                <a:srgbClr val="404040"/>
              </a:solidFill>
              <a:prstDash val="solid"/>
              <a:round/>
            </a:ln>
          </p:spPr>
          <p:txBody>
            <a:bodyPr rtlCol="0" anchor="ctr"/>
            <a:lstStyle/>
            <a:p>
              <a:endParaRPr lang="en-US" dirty="0"/>
            </a:p>
          </p:txBody>
        </p:sp>
        <p:sp>
          <p:nvSpPr>
            <p:cNvPr id="116" name="Freeform 115">
              <a:extLst>
                <a:ext uri="{FF2B5EF4-FFF2-40B4-BE49-F238E27FC236}">
                  <a16:creationId xmlns:a16="http://schemas.microsoft.com/office/drawing/2014/main" id="{88545F12-2495-090E-C1F0-711864ABDDBA}"/>
                </a:ext>
              </a:extLst>
            </p:cNvPr>
            <p:cNvSpPr/>
            <p:nvPr/>
          </p:nvSpPr>
          <p:spPr>
            <a:xfrm>
              <a:off x="4821814" y="6300723"/>
              <a:ext cx="1594" cy="28704"/>
            </a:xfrm>
            <a:custGeom>
              <a:avLst/>
              <a:gdLst>
                <a:gd name="connsiteX0" fmla="*/ 0 w 1594"/>
                <a:gd name="connsiteY0" fmla="*/ 0 h 28704"/>
                <a:gd name="connsiteX1" fmla="*/ 0 w 1594"/>
                <a:gd name="connsiteY1" fmla="*/ 28705 h 28704"/>
              </a:gdLst>
              <a:ahLst/>
              <a:cxnLst>
                <a:cxn ang="0">
                  <a:pos x="connsiteX0" y="connsiteY0"/>
                </a:cxn>
                <a:cxn ang="0">
                  <a:pos x="connsiteX1" y="connsiteY1"/>
                </a:cxn>
              </a:cxnLst>
              <a:rect l="l" t="t" r="r" b="b"/>
              <a:pathLst>
                <a:path w="1594" h="28704">
                  <a:moveTo>
                    <a:pt x="0" y="0"/>
                  </a:moveTo>
                  <a:lnTo>
                    <a:pt x="0" y="28705"/>
                  </a:lnTo>
                </a:path>
              </a:pathLst>
            </a:custGeom>
            <a:grpFill/>
            <a:ln w="12700" cap="rnd">
              <a:solidFill>
                <a:srgbClr val="404040"/>
              </a:solidFill>
              <a:prstDash val="solid"/>
              <a:round/>
            </a:ln>
          </p:spPr>
          <p:txBody>
            <a:bodyPr rtlCol="0" anchor="ctr"/>
            <a:lstStyle/>
            <a:p>
              <a:endParaRPr lang="en-US" dirty="0"/>
            </a:p>
          </p:txBody>
        </p:sp>
        <p:sp>
          <p:nvSpPr>
            <p:cNvPr id="117" name="Freeform 116">
              <a:extLst>
                <a:ext uri="{FF2B5EF4-FFF2-40B4-BE49-F238E27FC236}">
                  <a16:creationId xmlns:a16="http://schemas.microsoft.com/office/drawing/2014/main" id="{EACE24C3-0C4B-40AE-BC3B-C2B231BE9ACC}"/>
                </a:ext>
              </a:extLst>
            </p:cNvPr>
            <p:cNvSpPr/>
            <p:nvPr/>
          </p:nvSpPr>
          <p:spPr>
            <a:xfrm>
              <a:off x="4821814" y="6329427"/>
              <a:ext cx="14350" cy="14352"/>
            </a:xfrm>
            <a:custGeom>
              <a:avLst/>
              <a:gdLst>
                <a:gd name="connsiteX0" fmla="*/ 14351 w 14350"/>
                <a:gd name="connsiteY0" fmla="*/ 14352 h 14352"/>
                <a:gd name="connsiteX1" fmla="*/ 0 w 14350"/>
                <a:gd name="connsiteY1" fmla="*/ 0 h 14352"/>
              </a:gdLst>
              <a:ahLst/>
              <a:cxnLst>
                <a:cxn ang="0">
                  <a:pos x="connsiteX0" y="connsiteY0"/>
                </a:cxn>
                <a:cxn ang="0">
                  <a:pos x="connsiteX1" y="connsiteY1"/>
                </a:cxn>
              </a:cxnLst>
              <a:rect l="l" t="t" r="r" b="b"/>
              <a:pathLst>
                <a:path w="14350" h="14352">
                  <a:moveTo>
                    <a:pt x="14351" y="14352"/>
                  </a:moveTo>
                  <a:cubicBezTo>
                    <a:pt x="6426" y="14352"/>
                    <a:pt x="0" y="7926"/>
                    <a:pt x="0" y="0"/>
                  </a:cubicBezTo>
                </a:path>
              </a:pathLst>
            </a:custGeom>
            <a:grpFill/>
            <a:ln w="12700" cap="rnd">
              <a:solidFill>
                <a:srgbClr val="404040"/>
              </a:solidFill>
              <a:prstDash val="solid"/>
              <a:round/>
            </a:ln>
          </p:spPr>
          <p:txBody>
            <a:bodyPr rtlCol="0" anchor="ctr"/>
            <a:lstStyle/>
            <a:p>
              <a:endParaRPr lang="en-US" dirty="0"/>
            </a:p>
          </p:txBody>
        </p:sp>
        <p:sp>
          <p:nvSpPr>
            <p:cNvPr id="118" name="Freeform 117">
              <a:extLst>
                <a:ext uri="{FF2B5EF4-FFF2-40B4-BE49-F238E27FC236}">
                  <a16:creationId xmlns:a16="http://schemas.microsoft.com/office/drawing/2014/main" id="{86F85564-782B-6CCE-514E-8D46E9E792B3}"/>
                </a:ext>
              </a:extLst>
            </p:cNvPr>
            <p:cNvSpPr/>
            <p:nvPr/>
          </p:nvSpPr>
          <p:spPr>
            <a:xfrm>
              <a:off x="4577854" y="6200256"/>
              <a:ext cx="1594" cy="86114"/>
            </a:xfrm>
            <a:custGeom>
              <a:avLst/>
              <a:gdLst>
                <a:gd name="connsiteX0" fmla="*/ 0 w 1594"/>
                <a:gd name="connsiteY0" fmla="*/ 0 h 86114"/>
                <a:gd name="connsiteX1" fmla="*/ 0 w 1594"/>
                <a:gd name="connsiteY1" fmla="*/ 86114 h 86114"/>
              </a:gdLst>
              <a:ahLst/>
              <a:cxnLst>
                <a:cxn ang="0">
                  <a:pos x="connsiteX0" y="connsiteY0"/>
                </a:cxn>
                <a:cxn ang="0">
                  <a:pos x="connsiteX1" y="connsiteY1"/>
                </a:cxn>
              </a:cxnLst>
              <a:rect l="l" t="t" r="r" b="b"/>
              <a:pathLst>
                <a:path w="1594" h="86114">
                  <a:moveTo>
                    <a:pt x="0" y="0"/>
                  </a:moveTo>
                  <a:lnTo>
                    <a:pt x="0" y="86114"/>
                  </a:lnTo>
                </a:path>
              </a:pathLst>
            </a:custGeom>
            <a:grpFill/>
            <a:ln w="12700" cap="rnd">
              <a:solidFill>
                <a:srgbClr val="404040"/>
              </a:solidFill>
              <a:prstDash val="solid"/>
              <a:round/>
            </a:ln>
          </p:spPr>
          <p:txBody>
            <a:bodyPr rtlCol="0" anchor="ctr"/>
            <a:lstStyle/>
            <a:p>
              <a:endParaRPr lang="en-US" dirty="0"/>
            </a:p>
          </p:txBody>
        </p:sp>
        <p:sp>
          <p:nvSpPr>
            <p:cNvPr id="119" name="Freeform 118">
              <a:extLst>
                <a:ext uri="{FF2B5EF4-FFF2-40B4-BE49-F238E27FC236}">
                  <a16:creationId xmlns:a16="http://schemas.microsoft.com/office/drawing/2014/main" id="{8C1A26C7-2603-0E4C-DF30-E5E9F298F047}"/>
                </a:ext>
              </a:extLst>
            </p:cNvPr>
            <p:cNvSpPr/>
            <p:nvPr/>
          </p:nvSpPr>
          <p:spPr>
            <a:xfrm>
              <a:off x="4577854" y="6286370"/>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12836" y="28705"/>
                    <a:pt x="0" y="15867"/>
                    <a:pt x="0" y="0"/>
                  </a:cubicBezTo>
                </a:path>
              </a:pathLst>
            </a:custGeom>
            <a:grpFill/>
            <a:ln w="12700" cap="rnd">
              <a:solidFill>
                <a:srgbClr val="404040"/>
              </a:solidFill>
              <a:prstDash val="solid"/>
              <a:round/>
            </a:ln>
          </p:spPr>
          <p:txBody>
            <a:bodyPr rtlCol="0" anchor="ctr"/>
            <a:lstStyle/>
            <a:p>
              <a:endParaRPr lang="en-US" dirty="0"/>
            </a:p>
          </p:txBody>
        </p:sp>
        <p:sp>
          <p:nvSpPr>
            <p:cNvPr id="120" name="Freeform 119">
              <a:extLst>
                <a:ext uri="{FF2B5EF4-FFF2-40B4-BE49-F238E27FC236}">
                  <a16:creationId xmlns:a16="http://schemas.microsoft.com/office/drawing/2014/main" id="{3A42F3A9-9F9F-1475-1ECF-A7CA78F47FE4}"/>
                </a:ext>
              </a:extLst>
            </p:cNvPr>
            <p:cNvSpPr/>
            <p:nvPr/>
          </p:nvSpPr>
          <p:spPr>
            <a:xfrm>
              <a:off x="4606555" y="6315075"/>
              <a:ext cx="215259" cy="1594"/>
            </a:xfrm>
            <a:custGeom>
              <a:avLst/>
              <a:gdLst>
                <a:gd name="connsiteX0" fmla="*/ 0 w 215259"/>
                <a:gd name="connsiteY0" fmla="*/ 0 h 1594"/>
                <a:gd name="connsiteX1" fmla="*/ 215260 w 215259"/>
                <a:gd name="connsiteY1" fmla="*/ 0 h 1594"/>
              </a:gdLst>
              <a:ahLst/>
              <a:cxnLst>
                <a:cxn ang="0">
                  <a:pos x="connsiteX0" y="connsiteY0"/>
                </a:cxn>
                <a:cxn ang="0">
                  <a:pos x="connsiteX1" y="connsiteY1"/>
                </a:cxn>
              </a:cxnLst>
              <a:rect l="l" t="t" r="r" b="b"/>
              <a:pathLst>
                <a:path w="215259" h="1594">
                  <a:moveTo>
                    <a:pt x="0" y="0"/>
                  </a:moveTo>
                  <a:lnTo>
                    <a:pt x="215260" y="0"/>
                  </a:lnTo>
                </a:path>
              </a:pathLst>
            </a:custGeom>
            <a:grpFill/>
            <a:ln w="12700" cap="rnd">
              <a:solidFill>
                <a:srgbClr val="404040"/>
              </a:solidFill>
              <a:prstDash val="solid"/>
              <a:round/>
            </a:ln>
          </p:spPr>
          <p:txBody>
            <a:bodyPr rtlCol="0" anchor="ctr"/>
            <a:lstStyle/>
            <a:p>
              <a:endParaRPr lang="en-US" dirty="0"/>
            </a:p>
          </p:txBody>
        </p:sp>
        <p:sp>
          <p:nvSpPr>
            <p:cNvPr id="121" name="Freeform 120">
              <a:extLst>
                <a:ext uri="{FF2B5EF4-FFF2-40B4-BE49-F238E27FC236}">
                  <a16:creationId xmlns:a16="http://schemas.microsoft.com/office/drawing/2014/main" id="{1DDDAF88-D0A4-3F31-AD08-0145AE43B2CC}"/>
                </a:ext>
              </a:extLst>
            </p:cNvPr>
            <p:cNvSpPr/>
            <p:nvPr/>
          </p:nvSpPr>
          <p:spPr>
            <a:xfrm>
              <a:off x="4635256" y="5970619"/>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122" name="Freeform 121">
              <a:extLst>
                <a:ext uri="{FF2B5EF4-FFF2-40B4-BE49-F238E27FC236}">
                  <a16:creationId xmlns:a16="http://schemas.microsoft.com/office/drawing/2014/main" id="{96395CA2-71AB-E586-1659-C1573B380383}"/>
                </a:ext>
              </a:extLst>
            </p:cNvPr>
            <p:cNvSpPr/>
            <p:nvPr/>
          </p:nvSpPr>
          <p:spPr>
            <a:xfrm>
              <a:off x="4979672" y="5970619"/>
              <a:ext cx="28701" cy="28704"/>
            </a:xfrm>
            <a:custGeom>
              <a:avLst/>
              <a:gdLst>
                <a:gd name="connsiteX0" fmla="*/ 28701 w 28701"/>
                <a:gd name="connsiteY0" fmla="*/ 28705 h 28704"/>
                <a:gd name="connsiteX1" fmla="*/ 0 w 28701"/>
                <a:gd name="connsiteY1" fmla="*/ 0 h 28704"/>
              </a:gdLst>
              <a:ahLst/>
              <a:cxnLst>
                <a:cxn ang="0">
                  <a:pos x="connsiteX0" y="connsiteY0"/>
                </a:cxn>
                <a:cxn ang="0">
                  <a:pos x="connsiteX1" y="connsiteY1"/>
                </a:cxn>
              </a:cxnLst>
              <a:rect l="l" t="t" r="r" b="b"/>
              <a:pathLst>
                <a:path w="28701" h="28704">
                  <a:moveTo>
                    <a:pt x="28701" y="28705"/>
                  </a:moveTo>
                  <a:cubicBezTo>
                    <a:pt x="28701" y="12837"/>
                    <a:pt x="15865" y="0"/>
                    <a:pt x="0" y="0"/>
                  </a:cubicBezTo>
                </a:path>
              </a:pathLst>
            </a:custGeom>
            <a:grpFill/>
            <a:ln w="12700" cap="rnd">
              <a:solidFill>
                <a:srgbClr val="404040"/>
              </a:solidFill>
              <a:prstDash val="solid"/>
              <a:round/>
            </a:ln>
          </p:spPr>
          <p:txBody>
            <a:bodyPr rtlCol="0" anchor="ctr"/>
            <a:lstStyle/>
            <a:p>
              <a:endParaRPr lang="en-US" dirty="0"/>
            </a:p>
          </p:txBody>
        </p:sp>
        <p:sp>
          <p:nvSpPr>
            <p:cNvPr id="123" name="Freeform 122">
              <a:extLst>
                <a:ext uri="{FF2B5EF4-FFF2-40B4-BE49-F238E27FC236}">
                  <a16:creationId xmlns:a16="http://schemas.microsoft.com/office/drawing/2014/main" id="{353F4217-5F53-EE2C-DA06-3E53DF62456D}"/>
                </a:ext>
              </a:extLst>
            </p:cNvPr>
            <p:cNvSpPr/>
            <p:nvPr/>
          </p:nvSpPr>
          <p:spPr>
            <a:xfrm>
              <a:off x="4635256" y="6200256"/>
              <a:ext cx="28701" cy="28704"/>
            </a:xfrm>
            <a:custGeom>
              <a:avLst/>
              <a:gdLst>
                <a:gd name="connsiteX0" fmla="*/ 0 w 28701"/>
                <a:gd name="connsiteY0" fmla="*/ 0 h 28704"/>
                <a:gd name="connsiteX1" fmla="*/ 28701 w 28701"/>
                <a:gd name="connsiteY1" fmla="*/ 28705 h 28704"/>
              </a:gdLst>
              <a:ahLst/>
              <a:cxnLst>
                <a:cxn ang="0">
                  <a:pos x="connsiteX0" y="connsiteY0"/>
                </a:cxn>
                <a:cxn ang="0">
                  <a:pos x="connsiteX1" y="connsiteY1"/>
                </a:cxn>
              </a:cxnLst>
              <a:rect l="l" t="t" r="r" b="b"/>
              <a:pathLst>
                <a:path w="28701" h="28704">
                  <a:moveTo>
                    <a:pt x="0" y="0"/>
                  </a:moveTo>
                  <a:cubicBezTo>
                    <a:pt x="0" y="15867"/>
                    <a:pt x="12836" y="28705"/>
                    <a:pt x="28701" y="28705"/>
                  </a:cubicBezTo>
                </a:path>
              </a:pathLst>
            </a:custGeom>
            <a:grpFill/>
            <a:ln w="12700" cap="rnd">
              <a:solidFill>
                <a:srgbClr val="404040"/>
              </a:solidFill>
              <a:prstDash val="solid"/>
              <a:round/>
            </a:ln>
          </p:spPr>
          <p:txBody>
            <a:bodyPr rtlCol="0" anchor="ctr"/>
            <a:lstStyle/>
            <a:p>
              <a:endParaRPr lang="en-US" dirty="0"/>
            </a:p>
          </p:txBody>
        </p:sp>
        <p:sp>
          <p:nvSpPr>
            <p:cNvPr id="124" name="Freeform 123">
              <a:extLst>
                <a:ext uri="{FF2B5EF4-FFF2-40B4-BE49-F238E27FC236}">
                  <a16:creationId xmlns:a16="http://schemas.microsoft.com/office/drawing/2014/main" id="{DA87B3A8-F8AE-0CDC-0F9D-CA8A7A5B1095}"/>
                </a:ext>
              </a:extLst>
            </p:cNvPr>
            <p:cNvSpPr/>
            <p:nvPr/>
          </p:nvSpPr>
          <p:spPr>
            <a:xfrm>
              <a:off x="4979672" y="6200256"/>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28701" y="15867"/>
                    <a:pt x="15865" y="28705"/>
                    <a:pt x="0" y="28705"/>
                  </a:cubicBezTo>
                </a:path>
              </a:pathLst>
            </a:custGeom>
            <a:grpFill/>
            <a:ln w="12700" cap="rnd">
              <a:solidFill>
                <a:srgbClr val="404040"/>
              </a:solidFill>
              <a:prstDash val="solid"/>
              <a:round/>
            </a:ln>
          </p:spPr>
          <p:txBody>
            <a:bodyPr rtlCol="0" anchor="ctr"/>
            <a:lstStyle/>
            <a:p>
              <a:endParaRPr lang="en-US" dirty="0"/>
            </a:p>
          </p:txBody>
        </p:sp>
        <p:sp>
          <p:nvSpPr>
            <p:cNvPr id="125" name="Freeform 124">
              <a:extLst>
                <a:ext uri="{FF2B5EF4-FFF2-40B4-BE49-F238E27FC236}">
                  <a16:creationId xmlns:a16="http://schemas.microsoft.com/office/drawing/2014/main" id="{2C737477-A104-317D-8AD6-C2CF92ECA0B2}"/>
                </a:ext>
              </a:extLst>
            </p:cNvPr>
            <p:cNvSpPr/>
            <p:nvPr/>
          </p:nvSpPr>
          <p:spPr>
            <a:xfrm>
              <a:off x="4742886" y="6157199"/>
              <a:ext cx="71753" cy="71761"/>
            </a:xfrm>
            <a:custGeom>
              <a:avLst/>
              <a:gdLst>
                <a:gd name="connsiteX0" fmla="*/ 0 w 71753"/>
                <a:gd name="connsiteY0" fmla="*/ 0 h 71761"/>
                <a:gd name="connsiteX1" fmla="*/ 71753 w 71753"/>
                <a:gd name="connsiteY1" fmla="*/ 71762 h 71761"/>
              </a:gdLst>
              <a:ahLst/>
              <a:cxnLst>
                <a:cxn ang="0">
                  <a:pos x="connsiteX0" y="connsiteY0"/>
                </a:cxn>
                <a:cxn ang="0">
                  <a:pos x="connsiteX1" y="connsiteY1"/>
                </a:cxn>
              </a:cxnLst>
              <a:rect l="l" t="t" r="r" b="b"/>
              <a:pathLst>
                <a:path w="71753" h="71761">
                  <a:moveTo>
                    <a:pt x="0" y="0"/>
                  </a:moveTo>
                  <a:cubicBezTo>
                    <a:pt x="0" y="39661"/>
                    <a:pt x="32097" y="71762"/>
                    <a:pt x="71753" y="71762"/>
                  </a:cubicBezTo>
                </a:path>
              </a:pathLst>
            </a:custGeom>
            <a:grpFill/>
            <a:ln w="12700" cap="rnd">
              <a:solidFill>
                <a:srgbClr val="404040"/>
              </a:solidFill>
              <a:prstDash val="solid"/>
              <a:round/>
            </a:ln>
          </p:spPr>
          <p:txBody>
            <a:bodyPr rtlCol="0" anchor="ctr"/>
            <a:lstStyle/>
            <a:p>
              <a:endParaRPr lang="en-US" dirty="0"/>
            </a:p>
          </p:txBody>
        </p:sp>
        <p:sp>
          <p:nvSpPr>
            <p:cNvPr id="126" name="Freeform 125">
              <a:extLst>
                <a:ext uri="{FF2B5EF4-FFF2-40B4-BE49-F238E27FC236}">
                  <a16:creationId xmlns:a16="http://schemas.microsoft.com/office/drawing/2014/main" id="{957D89BF-B686-D849-6663-0FAD9183F02A}"/>
                </a:ext>
              </a:extLst>
            </p:cNvPr>
            <p:cNvSpPr/>
            <p:nvPr/>
          </p:nvSpPr>
          <p:spPr>
            <a:xfrm>
              <a:off x="4828990" y="6157199"/>
              <a:ext cx="71753" cy="71761"/>
            </a:xfrm>
            <a:custGeom>
              <a:avLst/>
              <a:gdLst>
                <a:gd name="connsiteX0" fmla="*/ 71753 w 71753"/>
                <a:gd name="connsiteY0" fmla="*/ 0 h 71761"/>
                <a:gd name="connsiteX1" fmla="*/ 0 w 71753"/>
                <a:gd name="connsiteY1" fmla="*/ 71762 h 71761"/>
              </a:gdLst>
              <a:ahLst/>
              <a:cxnLst>
                <a:cxn ang="0">
                  <a:pos x="connsiteX0" y="connsiteY0"/>
                </a:cxn>
                <a:cxn ang="0">
                  <a:pos x="connsiteX1" y="connsiteY1"/>
                </a:cxn>
              </a:cxnLst>
              <a:rect l="l" t="t" r="r" b="b"/>
              <a:pathLst>
                <a:path w="71753" h="71761">
                  <a:moveTo>
                    <a:pt x="71753" y="0"/>
                  </a:moveTo>
                  <a:cubicBezTo>
                    <a:pt x="71753" y="39661"/>
                    <a:pt x="39656" y="71762"/>
                    <a:pt x="0" y="71762"/>
                  </a:cubicBezTo>
                </a:path>
              </a:pathLst>
            </a:custGeom>
            <a:grpFill/>
            <a:ln w="12700" cap="rnd">
              <a:solidFill>
                <a:srgbClr val="404040"/>
              </a:solidFill>
              <a:prstDash val="solid"/>
              <a:round/>
            </a:ln>
          </p:spPr>
          <p:txBody>
            <a:bodyPr rtlCol="0" anchor="ctr"/>
            <a:lstStyle/>
            <a:p>
              <a:endParaRPr lang="en-US" dirty="0"/>
            </a:p>
          </p:txBody>
        </p:sp>
        <p:sp>
          <p:nvSpPr>
            <p:cNvPr id="127" name="Freeform 126">
              <a:extLst>
                <a:ext uri="{FF2B5EF4-FFF2-40B4-BE49-F238E27FC236}">
                  <a16:creationId xmlns:a16="http://schemas.microsoft.com/office/drawing/2014/main" id="{C51C7239-117C-9F86-6DA2-2C0DF85AFD10}"/>
                </a:ext>
              </a:extLst>
            </p:cNvPr>
            <p:cNvSpPr/>
            <p:nvPr/>
          </p:nvSpPr>
          <p:spPr>
            <a:xfrm>
              <a:off x="4785938" y="6185904"/>
              <a:ext cx="35876" cy="43057"/>
            </a:xfrm>
            <a:custGeom>
              <a:avLst/>
              <a:gdLst>
                <a:gd name="connsiteX0" fmla="*/ 0 w 35876"/>
                <a:gd name="connsiteY0" fmla="*/ 0 h 43057"/>
                <a:gd name="connsiteX1" fmla="*/ 35877 w 35876"/>
                <a:gd name="connsiteY1" fmla="*/ 43057 h 43057"/>
              </a:gdLst>
              <a:ahLst/>
              <a:cxnLst>
                <a:cxn ang="0">
                  <a:pos x="connsiteX0" y="connsiteY0"/>
                </a:cxn>
                <a:cxn ang="0">
                  <a:pos x="connsiteX1" y="connsiteY1"/>
                </a:cxn>
              </a:cxnLst>
              <a:rect l="l" t="t" r="r" b="b"/>
              <a:pathLst>
                <a:path w="35876" h="43057">
                  <a:moveTo>
                    <a:pt x="0" y="0"/>
                  </a:moveTo>
                  <a:cubicBezTo>
                    <a:pt x="0" y="23793"/>
                    <a:pt x="14351" y="43057"/>
                    <a:pt x="35877" y="43057"/>
                  </a:cubicBezTo>
                </a:path>
              </a:pathLst>
            </a:custGeom>
            <a:grpFill/>
            <a:ln w="12700" cap="rnd">
              <a:solidFill>
                <a:srgbClr val="404040"/>
              </a:solidFill>
              <a:prstDash val="solid"/>
              <a:round/>
            </a:ln>
          </p:spPr>
          <p:txBody>
            <a:bodyPr rtlCol="0" anchor="ctr"/>
            <a:lstStyle/>
            <a:p>
              <a:endParaRPr lang="en-US" dirty="0"/>
            </a:p>
          </p:txBody>
        </p:sp>
        <p:sp>
          <p:nvSpPr>
            <p:cNvPr id="128" name="Freeform 127">
              <a:extLst>
                <a:ext uri="{FF2B5EF4-FFF2-40B4-BE49-F238E27FC236}">
                  <a16:creationId xmlns:a16="http://schemas.microsoft.com/office/drawing/2014/main" id="{C89A5729-514F-9B39-CAD3-51D62E56DB51}"/>
                </a:ext>
              </a:extLst>
            </p:cNvPr>
            <p:cNvSpPr/>
            <p:nvPr/>
          </p:nvSpPr>
          <p:spPr>
            <a:xfrm>
              <a:off x="4785938" y="6128495"/>
              <a:ext cx="57402" cy="57409"/>
            </a:xfrm>
            <a:custGeom>
              <a:avLst/>
              <a:gdLst>
                <a:gd name="connsiteX0" fmla="*/ 0 w 57402"/>
                <a:gd name="connsiteY0" fmla="*/ 57409 h 57409"/>
                <a:gd name="connsiteX1" fmla="*/ 57403 w 57402"/>
                <a:gd name="connsiteY1" fmla="*/ 0 h 57409"/>
              </a:gdLst>
              <a:ahLst/>
              <a:cxnLst>
                <a:cxn ang="0">
                  <a:pos x="connsiteX0" y="connsiteY0"/>
                </a:cxn>
                <a:cxn ang="0">
                  <a:pos x="connsiteX1" y="connsiteY1"/>
                </a:cxn>
              </a:cxnLst>
              <a:rect l="l" t="t" r="r" b="b"/>
              <a:pathLst>
                <a:path w="57402" h="57409">
                  <a:moveTo>
                    <a:pt x="0" y="57409"/>
                  </a:moveTo>
                  <a:cubicBezTo>
                    <a:pt x="0" y="25675"/>
                    <a:pt x="25672" y="0"/>
                    <a:pt x="57403" y="0"/>
                  </a:cubicBezTo>
                </a:path>
              </a:pathLst>
            </a:custGeom>
            <a:grpFill/>
            <a:ln w="12700" cap="rnd">
              <a:solidFill>
                <a:srgbClr val="404040"/>
              </a:solidFill>
              <a:prstDash val="solid"/>
              <a:round/>
            </a:ln>
          </p:spPr>
          <p:txBody>
            <a:bodyPr rtlCol="0" anchor="ctr"/>
            <a:lstStyle/>
            <a:p>
              <a:endParaRPr lang="en-US" dirty="0"/>
            </a:p>
          </p:txBody>
        </p:sp>
        <p:sp>
          <p:nvSpPr>
            <p:cNvPr id="129" name="Freeform 128">
              <a:extLst>
                <a:ext uri="{FF2B5EF4-FFF2-40B4-BE49-F238E27FC236}">
                  <a16:creationId xmlns:a16="http://schemas.microsoft.com/office/drawing/2014/main" id="{797F01A1-629D-BB60-FDC2-15D606C282B5}"/>
                </a:ext>
              </a:extLst>
            </p:cNvPr>
            <p:cNvSpPr/>
            <p:nvPr/>
          </p:nvSpPr>
          <p:spPr>
            <a:xfrm>
              <a:off x="4821814" y="6200256"/>
              <a:ext cx="35876" cy="28704"/>
            </a:xfrm>
            <a:custGeom>
              <a:avLst/>
              <a:gdLst>
                <a:gd name="connsiteX0" fmla="*/ 35877 w 35876"/>
                <a:gd name="connsiteY0" fmla="*/ 0 h 28704"/>
                <a:gd name="connsiteX1" fmla="*/ 0 w 35876"/>
                <a:gd name="connsiteY1" fmla="*/ 28705 h 28704"/>
              </a:gdLst>
              <a:ahLst/>
              <a:cxnLst>
                <a:cxn ang="0">
                  <a:pos x="connsiteX0" y="connsiteY0"/>
                </a:cxn>
                <a:cxn ang="0">
                  <a:pos x="connsiteX1" y="connsiteY1"/>
                </a:cxn>
              </a:cxnLst>
              <a:rect l="l" t="t" r="r" b="b"/>
              <a:pathLst>
                <a:path w="35876" h="28704">
                  <a:moveTo>
                    <a:pt x="35877" y="0"/>
                  </a:moveTo>
                  <a:cubicBezTo>
                    <a:pt x="35877" y="15867"/>
                    <a:pt x="21526" y="28705"/>
                    <a:pt x="0" y="28705"/>
                  </a:cubicBezTo>
                </a:path>
              </a:pathLst>
            </a:custGeom>
            <a:grpFill/>
            <a:ln w="12700" cap="rnd">
              <a:solidFill>
                <a:srgbClr val="404040"/>
              </a:solidFill>
              <a:prstDash val="solid"/>
              <a:round/>
            </a:ln>
          </p:spPr>
          <p:txBody>
            <a:bodyPr rtlCol="0" anchor="ctr"/>
            <a:lstStyle/>
            <a:p>
              <a:endParaRPr lang="en-US" dirty="0"/>
            </a:p>
          </p:txBody>
        </p:sp>
        <p:sp>
          <p:nvSpPr>
            <p:cNvPr id="130" name="Freeform 129">
              <a:extLst>
                <a:ext uri="{FF2B5EF4-FFF2-40B4-BE49-F238E27FC236}">
                  <a16:creationId xmlns:a16="http://schemas.microsoft.com/office/drawing/2014/main" id="{8E7EA76C-BC07-9E64-6209-CCEFFF6D25CC}"/>
                </a:ext>
              </a:extLst>
            </p:cNvPr>
            <p:cNvSpPr/>
            <p:nvPr/>
          </p:nvSpPr>
          <p:spPr>
            <a:xfrm>
              <a:off x="4839322" y="6128495"/>
              <a:ext cx="18368" cy="71761"/>
            </a:xfrm>
            <a:custGeom>
              <a:avLst/>
              <a:gdLst>
                <a:gd name="connsiteX0" fmla="*/ 4018 w 18368"/>
                <a:gd name="connsiteY0" fmla="*/ 0 h 71761"/>
                <a:gd name="connsiteX1" fmla="*/ 18369 w 18368"/>
                <a:gd name="connsiteY1" fmla="*/ 71762 h 71761"/>
              </a:gdLst>
              <a:ahLst/>
              <a:cxnLst>
                <a:cxn ang="0">
                  <a:pos x="connsiteX0" y="connsiteY0"/>
                </a:cxn>
                <a:cxn ang="0">
                  <a:pos x="connsiteX1" y="connsiteY1"/>
                </a:cxn>
              </a:cxnLst>
              <a:rect l="l" t="t" r="r" b="b"/>
              <a:pathLst>
                <a:path w="18368" h="71761">
                  <a:moveTo>
                    <a:pt x="4018" y="0"/>
                  </a:moveTo>
                  <a:cubicBezTo>
                    <a:pt x="-10332" y="43057"/>
                    <a:pt x="18369" y="43057"/>
                    <a:pt x="18369" y="71762"/>
                  </a:cubicBezTo>
                </a:path>
              </a:pathLst>
            </a:custGeom>
            <a:grpFill/>
            <a:ln w="12700" cap="rnd">
              <a:solidFill>
                <a:srgbClr val="404040"/>
              </a:solidFill>
              <a:prstDash val="solid"/>
              <a:round/>
            </a:ln>
          </p:spPr>
          <p:txBody>
            <a:bodyPr rtlCol="0" anchor="ctr"/>
            <a:lstStyle/>
            <a:p>
              <a:endParaRPr lang="en-US" dirty="0"/>
            </a:p>
          </p:txBody>
        </p:sp>
        <p:sp>
          <p:nvSpPr>
            <p:cNvPr id="131" name="Freeform 130">
              <a:extLst>
                <a:ext uri="{FF2B5EF4-FFF2-40B4-BE49-F238E27FC236}">
                  <a16:creationId xmlns:a16="http://schemas.microsoft.com/office/drawing/2014/main" id="{DE4C3829-2DC7-541C-6B55-B29920CC9FCA}"/>
                </a:ext>
              </a:extLst>
            </p:cNvPr>
            <p:cNvSpPr/>
            <p:nvPr/>
          </p:nvSpPr>
          <p:spPr>
            <a:xfrm>
              <a:off x="4785938" y="6228961"/>
              <a:ext cx="14350" cy="1594"/>
            </a:xfrm>
            <a:custGeom>
              <a:avLst/>
              <a:gdLst>
                <a:gd name="connsiteX0" fmla="*/ 0 w 14350"/>
                <a:gd name="connsiteY0" fmla="*/ 0 h 1594"/>
                <a:gd name="connsiteX1" fmla="*/ 14351 w 14350"/>
                <a:gd name="connsiteY1" fmla="*/ 0 h 1594"/>
              </a:gdLst>
              <a:ahLst/>
              <a:cxnLst>
                <a:cxn ang="0">
                  <a:pos x="connsiteX0" y="connsiteY0"/>
                </a:cxn>
                <a:cxn ang="0">
                  <a:pos x="connsiteX1" y="connsiteY1"/>
                </a:cxn>
              </a:cxnLst>
              <a:rect l="l" t="t" r="r" b="b"/>
              <a:pathLst>
                <a:path w="14350" h="1594">
                  <a:moveTo>
                    <a:pt x="0" y="0"/>
                  </a:moveTo>
                  <a:lnTo>
                    <a:pt x="14351" y="0"/>
                  </a:lnTo>
                </a:path>
              </a:pathLst>
            </a:custGeom>
            <a:grpFill/>
            <a:ln w="12700" cap="rnd">
              <a:solidFill>
                <a:srgbClr val="404040"/>
              </a:solidFill>
              <a:prstDash val="solid"/>
              <a:round/>
            </a:ln>
          </p:spPr>
          <p:txBody>
            <a:bodyPr rtlCol="0" anchor="ctr"/>
            <a:lstStyle/>
            <a:p>
              <a:endParaRPr lang="en-US" dirty="0"/>
            </a:p>
          </p:txBody>
        </p:sp>
        <p:sp>
          <p:nvSpPr>
            <p:cNvPr id="132" name="Freeform 131">
              <a:extLst>
                <a:ext uri="{FF2B5EF4-FFF2-40B4-BE49-F238E27FC236}">
                  <a16:creationId xmlns:a16="http://schemas.microsoft.com/office/drawing/2014/main" id="{F9A9F452-8E0F-3A14-F007-767F64CB123A}"/>
                </a:ext>
              </a:extLst>
            </p:cNvPr>
            <p:cNvSpPr/>
            <p:nvPr/>
          </p:nvSpPr>
          <p:spPr>
            <a:xfrm>
              <a:off x="4742886" y="6013676"/>
              <a:ext cx="49828" cy="143523"/>
            </a:xfrm>
            <a:custGeom>
              <a:avLst/>
              <a:gdLst>
                <a:gd name="connsiteX0" fmla="*/ 0 w 49828"/>
                <a:gd name="connsiteY0" fmla="*/ 143524 h 143523"/>
                <a:gd name="connsiteX1" fmla="*/ 43052 w 49828"/>
                <a:gd name="connsiteY1" fmla="*/ 0 h 143523"/>
              </a:gdLst>
              <a:ahLst/>
              <a:cxnLst>
                <a:cxn ang="0">
                  <a:pos x="connsiteX0" y="connsiteY0"/>
                </a:cxn>
                <a:cxn ang="0">
                  <a:pos x="connsiteX1" y="connsiteY1"/>
                </a:cxn>
              </a:cxnLst>
              <a:rect l="l" t="t" r="r" b="b"/>
              <a:pathLst>
                <a:path w="49828" h="143523">
                  <a:moveTo>
                    <a:pt x="0" y="143524"/>
                  </a:moveTo>
                  <a:cubicBezTo>
                    <a:pt x="0" y="86114"/>
                    <a:pt x="71753" y="71762"/>
                    <a:pt x="43052" y="0"/>
                  </a:cubicBezTo>
                </a:path>
              </a:pathLst>
            </a:custGeom>
            <a:grpFill/>
            <a:ln w="12700" cap="rnd">
              <a:solidFill>
                <a:srgbClr val="404040"/>
              </a:solidFill>
              <a:prstDash val="solid"/>
              <a:round/>
            </a:ln>
          </p:spPr>
          <p:txBody>
            <a:bodyPr rtlCol="0" anchor="ctr"/>
            <a:lstStyle/>
            <a:p>
              <a:endParaRPr lang="en-US" dirty="0"/>
            </a:p>
          </p:txBody>
        </p:sp>
        <p:sp>
          <p:nvSpPr>
            <p:cNvPr id="133" name="Freeform 132">
              <a:extLst>
                <a:ext uri="{FF2B5EF4-FFF2-40B4-BE49-F238E27FC236}">
                  <a16:creationId xmlns:a16="http://schemas.microsoft.com/office/drawing/2014/main" id="{1698BE30-936A-27B8-5C81-B633976E89B1}"/>
                </a:ext>
              </a:extLst>
            </p:cNvPr>
            <p:cNvSpPr/>
            <p:nvPr/>
          </p:nvSpPr>
          <p:spPr>
            <a:xfrm>
              <a:off x="4785938" y="6013676"/>
              <a:ext cx="57402" cy="86114"/>
            </a:xfrm>
            <a:custGeom>
              <a:avLst/>
              <a:gdLst>
                <a:gd name="connsiteX0" fmla="*/ 57403 w 57402"/>
                <a:gd name="connsiteY0" fmla="*/ 86114 h 86114"/>
                <a:gd name="connsiteX1" fmla="*/ 0 w 57402"/>
                <a:gd name="connsiteY1" fmla="*/ 0 h 86114"/>
              </a:gdLst>
              <a:ahLst/>
              <a:cxnLst>
                <a:cxn ang="0">
                  <a:pos x="connsiteX0" y="connsiteY0"/>
                </a:cxn>
                <a:cxn ang="0">
                  <a:pos x="connsiteX1" y="connsiteY1"/>
                </a:cxn>
              </a:cxnLst>
              <a:rect l="l" t="t" r="r" b="b"/>
              <a:pathLst>
                <a:path w="57402" h="86114">
                  <a:moveTo>
                    <a:pt x="57403" y="86114"/>
                  </a:moveTo>
                  <a:cubicBezTo>
                    <a:pt x="57403" y="38512"/>
                    <a:pt x="31731" y="0"/>
                    <a:pt x="0" y="0"/>
                  </a:cubicBezTo>
                </a:path>
              </a:pathLst>
            </a:custGeom>
            <a:grpFill/>
            <a:ln w="12700" cap="rnd">
              <a:solidFill>
                <a:srgbClr val="404040"/>
              </a:solidFill>
              <a:prstDash val="solid"/>
              <a:round/>
            </a:ln>
          </p:spPr>
          <p:txBody>
            <a:bodyPr rtlCol="0" anchor="ctr"/>
            <a:lstStyle/>
            <a:p>
              <a:endParaRPr lang="en-US" dirty="0"/>
            </a:p>
          </p:txBody>
        </p:sp>
        <p:sp>
          <p:nvSpPr>
            <p:cNvPr id="134" name="Freeform 133">
              <a:extLst>
                <a:ext uri="{FF2B5EF4-FFF2-40B4-BE49-F238E27FC236}">
                  <a16:creationId xmlns:a16="http://schemas.microsoft.com/office/drawing/2014/main" id="{64541EDD-90B7-48B0-AAF6-ADDAFF0A09F6}"/>
                </a:ext>
              </a:extLst>
            </p:cNvPr>
            <p:cNvSpPr/>
            <p:nvPr/>
          </p:nvSpPr>
          <p:spPr>
            <a:xfrm>
              <a:off x="4872042" y="6071085"/>
              <a:ext cx="28701" cy="86114"/>
            </a:xfrm>
            <a:custGeom>
              <a:avLst/>
              <a:gdLst>
                <a:gd name="connsiteX0" fmla="*/ 28701 w 28701"/>
                <a:gd name="connsiteY0" fmla="*/ 86114 h 86114"/>
                <a:gd name="connsiteX1" fmla="*/ 0 w 28701"/>
                <a:gd name="connsiteY1" fmla="*/ 0 h 86114"/>
              </a:gdLst>
              <a:ahLst/>
              <a:cxnLst>
                <a:cxn ang="0">
                  <a:pos x="connsiteX0" y="connsiteY0"/>
                </a:cxn>
                <a:cxn ang="0">
                  <a:pos x="connsiteX1" y="connsiteY1"/>
                </a:cxn>
              </a:cxnLst>
              <a:rect l="l" t="t" r="r" b="b"/>
              <a:pathLst>
                <a:path w="28701" h="86114">
                  <a:moveTo>
                    <a:pt x="28701" y="86114"/>
                  </a:moveTo>
                  <a:cubicBezTo>
                    <a:pt x="28701" y="43057"/>
                    <a:pt x="0" y="43057"/>
                    <a:pt x="0" y="0"/>
                  </a:cubicBezTo>
                </a:path>
              </a:pathLst>
            </a:custGeom>
            <a:grpFill/>
            <a:ln w="12700" cap="rnd">
              <a:solidFill>
                <a:srgbClr val="404040"/>
              </a:solidFill>
              <a:prstDash val="solid"/>
              <a:round/>
            </a:ln>
          </p:spPr>
          <p:txBody>
            <a:bodyPr rtlCol="0" anchor="ctr"/>
            <a:lstStyle/>
            <a:p>
              <a:endParaRPr lang="en-US" dirty="0"/>
            </a:p>
          </p:txBody>
        </p:sp>
        <p:sp>
          <p:nvSpPr>
            <p:cNvPr id="135" name="Freeform 134">
              <a:extLst>
                <a:ext uri="{FF2B5EF4-FFF2-40B4-BE49-F238E27FC236}">
                  <a16:creationId xmlns:a16="http://schemas.microsoft.com/office/drawing/2014/main" id="{DB498A91-7880-04FD-ECEC-51FAB8BB6511}"/>
                </a:ext>
              </a:extLst>
            </p:cNvPr>
            <p:cNvSpPr/>
            <p:nvPr/>
          </p:nvSpPr>
          <p:spPr>
            <a:xfrm>
              <a:off x="4843340" y="6071085"/>
              <a:ext cx="28701" cy="28704"/>
            </a:xfrm>
            <a:custGeom>
              <a:avLst/>
              <a:gdLst>
                <a:gd name="connsiteX0" fmla="*/ 28701 w 28701"/>
                <a:gd name="connsiteY0" fmla="*/ 0 h 28704"/>
                <a:gd name="connsiteX1" fmla="*/ 0 w 28701"/>
                <a:gd name="connsiteY1" fmla="*/ 28705 h 28704"/>
              </a:gdLst>
              <a:ahLst/>
              <a:cxnLst>
                <a:cxn ang="0">
                  <a:pos x="connsiteX0" y="connsiteY0"/>
                </a:cxn>
                <a:cxn ang="0">
                  <a:pos x="connsiteX1" y="connsiteY1"/>
                </a:cxn>
              </a:cxnLst>
              <a:rect l="l" t="t" r="r" b="b"/>
              <a:pathLst>
                <a:path w="28701" h="28704">
                  <a:moveTo>
                    <a:pt x="28701" y="0"/>
                  </a:moveTo>
                  <a:cubicBezTo>
                    <a:pt x="14351" y="0"/>
                    <a:pt x="14351" y="28705"/>
                    <a:pt x="0" y="28705"/>
                  </a:cubicBezTo>
                </a:path>
              </a:pathLst>
            </a:custGeom>
            <a:grpFill/>
            <a:ln w="12700" cap="rnd">
              <a:solidFill>
                <a:srgbClr val="404040"/>
              </a:solidFill>
              <a:prstDash val="solid"/>
              <a:round/>
            </a:ln>
          </p:spPr>
          <p:txBody>
            <a:bodyPr rtlCol="0" anchor="ctr"/>
            <a:lstStyle/>
            <a:p>
              <a:endParaRPr lang="en-US" dirty="0"/>
            </a:p>
          </p:txBody>
        </p:sp>
        <p:sp>
          <p:nvSpPr>
            <p:cNvPr id="136" name="Freeform 135">
              <a:extLst>
                <a:ext uri="{FF2B5EF4-FFF2-40B4-BE49-F238E27FC236}">
                  <a16:creationId xmlns:a16="http://schemas.microsoft.com/office/drawing/2014/main" id="{490BD62E-6213-FC57-99ED-2DCD08627469}"/>
                </a:ext>
              </a:extLst>
            </p:cNvPr>
            <p:cNvSpPr/>
            <p:nvPr/>
          </p:nvSpPr>
          <p:spPr>
            <a:xfrm>
              <a:off x="4577854" y="6171552"/>
              <a:ext cx="28701" cy="28704"/>
            </a:xfrm>
            <a:custGeom>
              <a:avLst/>
              <a:gdLst>
                <a:gd name="connsiteX0" fmla="*/ 0 w 28701"/>
                <a:gd name="connsiteY0" fmla="*/ 28705 h 28704"/>
                <a:gd name="connsiteX1" fmla="*/ 28701 w 28701"/>
                <a:gd name="connsiteY1" fmla="*/ 0 h 28704"/>
              </a:gdLst>
              <a:ahLst/>
              <a:cxnLst>
                <a:cxn ang="0">
                  <a:pos x="connsiteX0" y="connsiteY0"/>
                </a:cxn>
                <a:cxn ang="0">
                  <a:pos x="connsiteX1" y="connsiteY1"/>
                </a:cxn>
              </a:cxnLst>
              <a:rect l="l" t="t" r="r" b="b"/>
              <a:pathLst>
                <a:path w="28701" h="28704">
                  <a:moveTo>
                    <a:pt x="0" y="28705"/>
                  </a:moveTo>
                  <a:cubicBezTo>
                    <a:pt x="0" y="12837"/>
                    <a:pt x="12836" y="0"/>
                    <a:pt x="28701" y="0"/>
                  </a:cubicBezTo>
                </a:path>
              </a:pathLst>
            </a:custGeom>
            <a:grpFill/>
            <a:ln w="12700" cap="rnd">
              <a:solidFill>
                <a:srgbClr val="404040"/>
              </a:solidFill>
              <a:prstDash val="solid"/>
              <a:round/>
            </a:ln>
          </p:spPr>
          <p:txBody>
            <a:bodyPr rtlCol="0" anchor="ctr"/>
            <a:lstStyle/>
            <a:p>
              <a:endParaRPr lang="en-US" dirty="0"/>
            </a:p>
          </p:txBody>
        </p:sp>
        <p:sp>
          <p:nvSpPr>
            <p:cNvPr id="137" name="Freeform 136">
              <a:extLst>
                <a:ext uri="{FF2B5EF4-FFF2-40B4-BE49-F238E27FC236}">
                  <a16:creationId xmlns:a16="http://schemas.microsoft.com/office/drawing/2014/main" id="{C0D7796E-5B00-E07F-D053-61EF9896F7C8}"/>
                </a:ext>
              </a:extLst>
            </p:cNvPr>
            <p:cNvSpPr/>
            <p:nvPr/>
          </p:nvSpPr>
          <p:spPr>
            <a:xfrm>
              <a:off x="4606555" y="6171552"/>
              <a:ext cx="28701" cy="1594"/>
            </a:xfrm>
            <a:custGeom>
              <a:avLst/>
              <a:gdLst>
                <a:gd name="connsiteX0" fmla="*/ 0 w 28701"/>
                <a:gd name="connsiteY0" fmla="*/ 0 h 1594"/>
                <a:gd name="connsiteX1" fmla="*/ 28701 w 28701"/>
                <a:gd name="connsiteY1" fmla="*/ 0 h 1594"/>
              </a:gdLst>
              <a:ahLst/>
              <a:cxnLst>
                <a:cxn ang="0">
                  <a:pos x="connsiteX0" y="connsiteY0"/>
                </a:cxn>
                <a:cxn ang="0">
                  <a:pos x="connsiteX1" y="connsiteY1"/>
                </a:cxn>
              </a:cxnLst>
              <a:rect l="l" t="t" r="r" b="b"/>
              <a:pathLst>
                <a:path w="28701" h="1594">
                  <a:moveTo>
                    <a:pt x="0" y="0"/>
                  </a:moveTo>
                  <a:lnTo>
                    <a:pt x="28701" y="0"/>
                  </a:lnTo>
                </a:path>
              </a:pathLst>
            </a:custGeom>
            <a:grpFill/>
            <a:ln w="12700" cap="rnd">
              <a:solidFill>
                <a:srgbClr val="404040"/>
              </a:solidFill>
              <a:prstDash val="solid"/>
              <a:round/>
            </a:ln>
          </p:spPr>
          <p:txBody>
            <a:bodyPr rtlCol="0" anchor="ctr"/>
            <a:lstStyle/>
            <a:p>
              <a:endParaRPr lang="en-US" dirty="0"/>
            </a:p>
          </p:txBody>
        </p:sp>
      </p:grpSp>
      <p:cxnSp>
        <p:nvCxnSpPr>
          <p:cNvPr id="84" name="Straight Connector 83">
            <a:extLst>
              <a:ext uri="{FF2B5EF4-FFF2-40B4-BE49-F238E27FC236}">
                <a16:creationId xmlns:a16="http://schemas.microsoft.com/office/drawing/2014/main" id="{73041530-7FEE-4AD5-B855-8CAC2727E29F}"/>
              </a:ext>
            </a:extLst>
          </p:cNvPr>
          <p:cNvCxnSpPr>
            <a:cxnSpLocks/>
          </p:cNvCxnSpPr>
          <p:nvPr/>
        </p:nvCxnSpPr>
        <p:spPr>
          <a:xfrm flipH="1">
            <a:off x="897423" y="5345906"/>
            <a:ext cx="9210" cy="464525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5" name="Triangle 23">
            <a:extLst>
              <a:ext uri="{FF2B5EF4-FFF2-40B4-BE49-F238E27FC236}">
                <a16:creationId xmlns:a16="http://schemas.microsoft.com/office/drawing/2014/main" id="{DDBA1E34-36E0-4ECE-AEBA-DFD0911BDF86}"/>
              </a:ext>
            </a:extLst>
          </p:cNvPr>
          <p:cNvSpPr/>
          <p:nvPr/>
        </p:nvSpPr>
        <p:spPr>
          <a:xfrm rot="10800000">
            <a:off x="797960" y="543507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D64AE7F4-DF75-448F-853B-AA7DF198B530}"/>
              </a:ext>
            </a:extLst>
          </p:cNvPr>
          <p:cNvSpPr txBox="1"/>
          <p:nvPr/>
        </p:nvSpPr>
        <p:spPr>
          <a:xfrm>
            <a:off x="591609" y="5083754"/>
            <a:ext cx="5244631" cy="335989"/>
          </a:xfrm>
          <a:prstGeom prst="rect">
            <a:avLst/>
          </a:prstGeom>
          <a:noFill/>
        </p:spPr>
        <p:txBody>
          <a:bodyPr wrap="square" rtlCol="0" anchor="t">
            <a:spAutoFit/>
          </a:bodyPr>
          <a:lstStyle/>
          <a:p>
            <a:pPr marL="6350">
              <a:lnSpc>
                <a:spcPts val="1900"/>
              </a:lnSpc>
              <a:tabLst>
                <a:tab pos="611188" algn="l"/>
              </a:tabLst>
            </a:pPr>
            <a:r>
              <a:rPr lang="pl-PL" sz="1600" dirty="0">
                <a:solidFill>
                  <a:srgbClr val="FF0000"/>
                </a:solidFill>
                <a:latin typeface="Calibri" panose="020F0502020204030204" pitchFamily="34" charset="0"/>
                <a:cs typeface="Calibri" panose="020F0502020204030204" pitchFamily="34" charset="0"/>
              </a:rPr>
              <a:t>Do głównych ograniczeń dekarbonizacji ogrzewania należą:</a:t>
            </a:r>
            <a:endParaRPr lang="en-US" sz="1800" b="1" dirty="0">
              <a:solidFill>
                <a:srgbClr val="FF0000"/>
              </a:solidFill>
              <a:highlight>
                <a:srgbClr val="FFFFFF"/>
              </a:highlight>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84B10BE0-16EF-4C0A-955B-C7B9F1A8118C}"/>
              </a:ext>
            </a:extLst>
          </p:cNvPr>
          <p:cNvSpPr txBox="1"/>
          <p:nvPr/>
        </p:nvSpPr>
        <p:spPr>
          <a:xfrm>
            <a:off x="1201220" y="5624433"/>
            <a:ext cx="6103510" cy="4852034"/>
          </a:xfrm>
          <a:prstGeom prst="rect">
            <a:avLst/>
          </a:prstGeom>
          <a:noFill/>
        </p:spPr>
        <p:txBody>
          <a:bodyPr wrap="square">
            <a:spAutoFit/>
          </a:bodyPr>
          <a:lstStyle/>
          <a:p>
            <a:pPr>
              <a:lnSpc>
                <a:spcPts val="13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Wysokie</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koszty</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inwestycyjne</a:t>
            </a:r>
            <a:endPar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pl-PL" sz="1100" dirty="0">
                <a:solidFill>
                  <a:srgbClr val="404040"/>
                </a:solidFill>
                <a:latin typeface="Calibri" panose="020F0502020204030204" pitchFamily="34" charset="0"/>
                <a:cs typeface="Calibri" panose="020F0502020204030204" pitchFamily="34" charset="0"/>
              </a:rPr>
              <a:t>Pompy ciepła, odwierty geotermalne, sieci ciepłownicze i systemy magazynowania energii cieplnej (TES) wymagają znacznych nakładów początkowych, mimo że koszty eksploatacyjne</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w całym okresie użytkowania są niższe. Ostatnia inflacja i zmienność cen energii osłabiły zaufanie konsumentów, co doprowadziło do spadku sprzedaży pomp ciepła w Europie o 21%w 2024 r. </a:t>
            </a:r>
            <a:r>
              <a:rPr lang="pl-PL" sz="1100" dirty="0">
                <a:solidFill>
                  <a:srgbClr val="404040"/>
                </a:solidFill>
                <a:latin typeface="Calibri" panose="020F0502020204030204" pitchFamily="34" charset="0"/>
                <a:cs typeface="Calibri" panose="020F0502020204030204" pitchFamily="34" charset="0"/>
                <a:hlinkClick r:id="rId2"/>
              </a:rPr>
              <a:t>(IEA Global Energy </a:t>
            </a:r>
            <a:r>
              <a:rPr lang="pl-PL" sz="1100" dirty="0" err="1">
                <a:solidFill>
                  <a:srgbClr val="404040"/>
                </a:solidFill>
                <a:latin typeface="Calibri" panose="020F0502020204030204" pitchFamily="34" charset="0"/>
                <a:cs typeface="Calibri" panose="020F0502020204030204" pitchFamily="34" charset="0"/>
                <a:hlinkClick r:id="rId2"/>
              </a:rPr>
              <a:t>Review</a:t>
            </a:r>
            <a:r>
              <a:rPr lang="pl-PL" sz="1100" dirty="0">
                <a:solidFill>
                  <a:srgbClr val="404040"/>
                </a:solidFill>
                <a:latin typeface="Calibri" panose="020F0502020204030204" pitchFamily="34" charset="0"/>
                <a:cs typeface="Calibri" panose="020F0502020204030204" pitchFamily="34" charset="0"/>
              </a:rPr>
              <a:t>, 2025).</a:t>
            </a:r>
          </a:p>
          <a:p>
            <a:pPr lvl="0">
              <a:lnSpc>
                <a:spcPts val="1120"/>
              </a:lnSpc>
            </a:pP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Ograniczenia</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sieci</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i</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infrastruktury</a:t>
            </a:r>
            <a:endPar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740"/>
              </a:lnSpc>
            </a:pPr>
            <a:endParaRPr lang="en-IE" sz="6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pl-PL" sz="1100" dirty="0">
                <a:solidFill>
                  <a:srgbClr val="404040"/>
                </a:solidFill>
                <a:latin typeface="Calibri" panose="020F0502020204030204" pitchFamily="34" charset="0"/>
                <a:cs typeface="Calibri" panose="020F0502020204030204" pitchFamily="34" charset="0"/>
              </a:rPr>
              <a:t>Skala elektryfikacji powoduje wzrost zapotrzebowania na energię elektryczną i wymaga wzmocnienia sieci, wdrożenia mechanizmów zarządzania popytem oraz integracji rozproszonej generacji. Istniejące wysokotemperaturowe sieci ciepłownicze utrudniają integrację odnawialnych źródeł i wymagają strategii obniżania temperatury.</a:t>
            </a:r>
          </a:p>
          <a:p>
            <a:pPr>
              <a:lnSpc>
                <a:spcPts val="1240"/>
              </a:lnSpc>
            </a:pP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Luki</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regulacyjne</a:t>
            </a:r>
            <a:endPar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endParaRPr lang="en-IE" sz="600" b="1" dirty="0">
              <a:solidFill>
                <a:srgbClr val="ED4D24"/>
              </a:solidFill>
              <a:latin typeface="Calibri" panose="020F0502020204030204" pitchFamily="34" charset="0"/>
              <a:cs typeface="Times New Roman" panose="02020603050405020304" pitchFamily="18" charset="0"/>
            </a:endParaRPr>
          </a:p>
          <a:p>
            <a:pPr lvl="0">
              <a:lnSpc>
                <a:spcPts val="1120"/>
              </a:lnSpc>
            </a:pPr>
            <a:r>
              <a:rPr lang="pl-PL" sz="1100" dirty="0">
                <a:latin typeface="Calibri" panose="020F0502020204030204" pitchFamily="34" charset="0"/>
                <a:cs typeface="Calibri" panose="020F0502020204030204" pitchFamily="34" charset="0"/>
              </a:rPr>
              <a:t>Skomplikowane procedury związane z uzyskiwaniem pozwoleń oraz brak ram prawnych utrudniają realizację projektów odzysku ciepła odpadowego i wykorzystania energii geotermalnej </a:t>
            </a:r>
            <a:r>
              <a:rPr lang="pl-PL" sz="1100" dirty="0">
                <a:solidFill>
                  <a:srgbClr val="404040"/>
                </a:solidFill>
                <a:latin typeface="Calibri" panose="020F0502020204030204" pitchFamily="34" charset="0"/>
                <a:cs typeface="Calibri" panose="020F0502020204030204" pitchFamily="34" charset="0"/>
              </a:rPr>
              <a:t>(</a:t>
            </a:r>
            <a:r>
              <a:rPr lang="pl-PL" sz="1100" dirty="0" err="1">
                <a:solidFill>
                  <a:srgbClr val="404040"/>
                </a:solidFill>
                <a:latin typeface="Calibri" panose="020F0502020204030204" pitchFamily="34" charset="0"/>
                <a:cs typeface="Calibri" panose="020F0502020204030204" pitchFamily="34" charset="0"/>
                <a:hlinkClick r:id="rId3"/>
              </a:rPr>
              <a:t>Zirne</a:t>
            </a:r>
            <a:r>
              <a:rPr lang="pl-PL" sz="1100" dirty="0">
                <a:solidFill>
                  <a:srgbClr val="404040"/>
                </a:solidFill>
                <a:latin typeface="Calibri" panose="020F0502020204030204" pitchFamily="34" charset="0"/>
                <a:cs typeface="Calibri" panose="020F0502020204030204" pitchFamily="34" charset="0"/>
                <a:hlinkClick r:id="rId3"/>
              </a:rPr>
              <a:t> &amp; </a:t>
            </a:r>
            <a:r>
              <a:rPr lang="pl-PL" sz="1100" dirty="0" err="1">
                <a:solidFill>
                  <a:srgbClr val="404040"/>
                </a:solidFill>
                <a:latin typeface="Calibri" panose="020F0502020204030204" pitchFamily="34" charset="0"/>
                <a:cs typeface="Calibri" panose="020F0502020204030204" pitchFamily="34" charset="0"/>
                <a:hlinkClick r:id="rId3"/>
              </a:rPr>
              <a:t>Pakere</a:t>
            </a:r>
            <a:r>
              <a:rPr lang="pl-PL" sz="1100" dirty="0">
                <a:solidFill>
                  <a:srgbClr val="404040"/>
                </a:solidFill>
                <a:latin typeface="Calibri" panose="020F0502020204030204" pitchFamily="34" charset="0"/>
                <a:cs typeface="Calibri" panose="020F0502020204030204" pitchFamily="34" charset="0"/>
                <a:hlinkClick r:id="rId3"/>
              </a:rPr>
              <a:t>, </a:t>
            </a:r>
            <a:r>
              <a:rPr lang="pl-PL" sz="1100" dirty="0">
                <a:solidFill>
                  <a:srgbClr val="404040"/>
                </a:solidFill>
                <a:latin typeface="Calibri" panose="020F0502020204030204" pitchFamily="34" charset="0"/>
                <a:cs typeface="Calibri" panose="020F0502020204030204" pitchFamily="34" charset="0"/>
              </a:rPr>
              <a:t>2024).</a:t>
            </a:r>
          </a:p>
          <a:p>
            <a:pPr lvl="0">
              <a:lnSpc>
                <a:spcPts val="1120"/>
              </a:lnSpc>
            </a:pPr>
            <a:endParaRPr lang="en-IE" sz="115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Braki kadrowe i ograniczenia łańcuchów dostaw</a:t>
            </a:r>
          </a:p>
          <a:p>
            <a:pPr>
              <a:lnSpc>
                <a:spcPts val="1120"/>
              </a:lnSpc>
            </a:pPr>
            <a:endParaRPr lang="pl-PL" sz="600" dirty="0">
              <a:solidFill>
                <a:srgbClr val="404040"/>
              </a:solidFill>
              <a:latin typeface="Calibri" panose="020F0502020204030204" pitchFamily="34" charset="0"/>
              <a:cs typeface="Calibri" panose="020F0502020204030204" pitchFamily="34" charset="0"/>
            </a:endParaRPr>
          </a:p>
          <a:p>
            <a:pPr>
              <a:lnSpc>
                <a:spcPts val="1120"/>
              </a:lnSpc>
            </a:pPr>
            <a:r>
              <a:rPr lang="pl-PL" sz="1100" dirty="0">
                <a:solidFill>
                  <a:srgbClr val="404040"/>
                </a:solidFill>
                <a:latin typeface="Calibri" panose="020F0502020204030204" pitchFamily="34" charset="0"/>
                <a:cs typeface="Calibri" panose="020F0502020204030204" pitchFamily="34" charset="0"/>
              </a:rPr>
              <a:t>Deficyt wykwalifikowanych techników oraz ograniczona zdolność produkcyjna hamują wdrażanie nowych technologii (</a:t>
            </a:r>
            <a:r>
              <a:rPr lang="pl-PL" sz="1100" dirty="0">
                <a:solidFill>
                  <a:srgbClr val="404040"/>
                </a:solidFill>
                <a:latin typeface="Calibri" panose="020F0502020204030204" pitchFamily="34" charset="0"/>
                <a:cs typeface="Calibri" panose="020F0502020204030204" pitchFamily="34" charset="0"/>
                <a:hlinkClick r:id="rId4"/>
              </a:rPr>
              <a:t>Kaspar, </a:t>
            </a:r>
            <a:r>
              <a:rPr lang="pl-PL" sz="1100" dirty="0">
                <a:solidFill>
                  <a:srgbClr val="404040"/>
                </a:solidFill>
                <a:latin typeface="Calibri" panose="020F0502020204030204" pitchFamily="34" charset="0"/>
                <a:cs typeface="Calibri" panose="020F0502020204030204" pitchFamily="34" charset="0"/>
              </a:rPr>
              <a:t>2025).</a:t>
            </a:r>
          </a:p>
          <a:p>
            <a:pPr>
              <a:lnSpc>
                <a:spcPts val="1120"/>
              </a:lnSpc>
            </a:pPr>
            <a:endParaRPr lang="en-GB" sz="1100" dirty="0">
              <a:solidFill>
                <a:srgbClr val="404040"/>
              </a:solidFill>
              <a:latin typeface="Calibri" panose="020F0502020204030204" pitchFamily="34" charset="0"/>
              <a:cs typeface="Calibri" panose="020F0502020204030204" pitchFamily="34" charset="0"/>
            </a:endParaRPr>
          </a:p>
          <a:p>
            <a:pPr>
              <a:lnSpc>
                <a:spcPts val="16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Akceptacja</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społeczna</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i</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świadomość</a:t>
            </a:r>
            <a:endPar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endParaRPr lang="pl-PL"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120"/>
              </a:lnSpc>
            </a:pPr>
            <a:r>
              <a:rPr lang="pl-PL" sz="1100" dirty="0">
                <a:latin typeface="Calibri" panose="020F0502020204030204" pitchFamily="34" charset="0"/>
                <a:cs typeface="Calibri" panose="020F0502020204030204" pitchFamily="34" charset="0"/>
              </a:rPr>
              <a:t>Nieznajomość nowych technologii oraz obawy dotyczące prywatności związane z inteligentnymi systemami mogą hamować ich wdrażanie.</a:t>
            </a:r>
          </a:p>
        </p:txBody>
      </p:sp>
      <p:cxnSp>
        <p:nvCxnSpPr>
          <p:cNvPr id="88" name="Straight Connector 87">
            <a:extLst>
              <a:ext uri="{FF2B5EF4-FFF2-40B4-BE49-F238E27FC236}">
                <a16:creationId xmlns:a16="http://schemas.microsoft.com/office/drawing/2014/main" id="{19424E72-AD80-4623-BD91-C1F70C73A613}"/>
              </a:ext>
            </a:extLst>
          </p:cNvPr>
          <p:cNvCxnSpPr>
            <a:cxnSpLocks/>
          </p:cNvCxnSpPr>
          <p:nvPr/>
        </p:nvCxnSpPr>
        <p:spPr>
          <a:xfrm>
            <a:off x="1646" y="5280590"/>
            <a:ext cx="65915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868F978-05A3-48A2-87AB-6EFE60E43D61}"/>
              </a:ext>
            </a:extLst>
          </p:cNvPr>
          <p:cNvSpPr txBox="1"/>
          <p:nvPr/>
        </p:nvSpPr>
        <p:spPr>
          <a:xfrm>
            <a:off x="1398499" y="4544435"/>
            <a:ext cx="5052744"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Bariery i wyzwania</a:t>
            </a:r>
            <a:endParaRPr lang="en-US" sz="2000" b="1" dirty="0">
              <a:solidFill>
                <a:srgbClr val="ED4D24"/>
              </a:solidFill>
              <a:latin typeface="Calibri" panose="020F0502020204030204" pitchFamily="34" charset="0"/>
              <a:cs typeface="Calibri" panose="020F0502020204030204" pitchFamily="34" charset="0"/>
            </a:endParaRPr>
          </a:p>
        </p:txBody>
      </p:sp>
      <p:cxnSp>
        <p:nvCxnSpPr>
          <p:cNvPr id="93" name="Straight Connector 92">
            <a:extLst>
              <a:ext uri="{FF2B5EF4-FFF2-40B4-BE49-F238E27FC236}">
                <a16:creationId xmlns:a16="http://schemas.microsoft.com/office/drawing/2014/main" id="{430A1AAE-999B-4C58-B33C-B57920F30711}"/>
              </a:ext>
            </a:extLst>
          </p:cNvPr>
          <p:cNvCxnSpPr>
            <a:cxnSpLocks/>
          </p:cNvCxnSpPr>
          <p:nvPr/>
        </p:nvCxnSpPr>
        <p:spPr>
          <a:xfrm>
            <a:off x="897423" y="9991165"/>
            <a:ext cx="6662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BDA4256E-93AC-4482-ACD2-EEB316677305}"/>
              </a:ext>
            </a:extLst>
          </p:cNvPr>
          <p:cNvGrpSpPr/>
          <p:nvPr/>
        </p:nvGrpSpPr>
        <p:grpSpPr>
          <a:xfrm>
            <a:off x="657394" y="5764264"/>
            <a:ext cx="6909386" cy="288000"/>
            <a:chOff x="644327" y="1972700"/>
            <a:chExt cx="6909386" cy="288000"/>
          </a:xfrm>
        </p:grpSpPr>
        <p:cxnSp>
          <p:nvCxnSpPr>
            <p:cNvPr id="139" name="Straight Connector 138">
              <a:extLst>
                <a:ext uri="{FF2B5EF4-FFF2-40B4-BE49-F238E27FC236}">
                  <a16:creationId xmlns:a16="http://schemas.microsoft.com/office/drawing/2014/main" id="{EDE20388-7A35-43FD-9342-518013E50CC9}"/>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60FD09F6-8551-410F-A341-F7A0F5E8ABD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44" name="Group 143">
            <a:extLst>
              <a:ext uri="{FF2B5EF4-FFF2-40B4-BE49-F238E27FC236}">
                <a16:creationId xmlns:a16="http://schemas.microsoft.com/office/drawing/2014/main" id="{2F6101D8-B056-4BB1-AE87-D51DF75700BB}"/>
              </a:ext>
            </a:extLst>
          </p:cNvPr>
          <p:cNvGrpSpPr/>
          <p:nvPr/>
        </p:nvGrpSpPr>
        <p:grpSpPr>
          <a:xfrm>
            <a:off x="663182" y="8147703"/>
            <a:ext cx="6909386" cy="288000"/>
            <a:chOff x="644327" y="1972700"/>
            <a:chExt cx="6909386" cy="288000"/>
          </a:xfrm>
        </p:grpSpPr>
        <p:cxnSp>
          <p:nvCxnSpPr>
            <p:cNvPr id="145" name="Straight Connector 144">
              <a:extLst>
                <a:ext uri="{FF2B5EF4-FFF2-40B4-BE49-F238E27FC236}">
                  <a16:creationId xmlns:a16="http://schemas.microsoft.com/office/drawing/2014/main" id="{36A56BAE-4823-407D-A468-A15A48D75FB0}"/>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024D7B3F-BF59-4A45-8D8C-6738ACA2C46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cxnSp>
        <p:nvCxnSpPr>
          <p:cNvPr id="153" name="Straight Connector 152">
            <a:extLst>
              <a:ext uri="{FF2B5EF4-FFF2-40B4-BE49-F238E27FC236}">
                <a16:creationId xmlns:a16="http://schemas.microsoft.com/office/drawing/2014/main" id="{E65F7223-3A43-42F2-BFF3-E67A5E3AC813}"/>
              </a:ext>
            </a:extLst>
          </p:cNvPr>
          <p:cNvCxnSpPr>
            <a:cxnSpLocks/>
          </p:cNvCxnSpPr>
          <p:nvPr/>
        </p:nvCxnSpPr>
        <p:spPr>
          <a:xfrm>
            <a:off x="34620" y="4776773"/>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0AE33900-FEFC-48C8-9DAE-9875A44C6746}"/>
              </a:ext>
            </a:extLst>
          </p:cNvPr>
          <p:cNvSpPr txBox="1"/>
          <p:nvPr/>
        </p:nvSpPr>
        <p:spPr>
          <a:xfrm>
            <a:off x="681937" y="4527014"/>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2</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41" name="Group 140">
            <a:extLst>
              <a:ext uri="{FF2B5EF4-FFF2-40B4-BE49-F238E27FC236}">
                <a16:creationId xmlns:a16="http://schemas.microsoft.com/office/drawing/2014/main" id="{28761FCB-D2BF-4387-AD6D-3A8B0946F3D5}"/>
              </a:ext>
            </a:extLst>
          </p:cNvPr>
          <p:cNvGrpSpPr/>
          <p:nvPr/>
        </p:nvGrpSpPr>
        <p:grpSpPr>
          <a:xfrm>
            <a:off x="663182" y="6976237"/>
            <a:ext cx="6909386" cy="288000"/>
            <a:chOff x="644327" y="1972700"/>
            <a:chExt cx="6909386" cy="288000"/>
          </a:xfrm>
        </p:grpSpPr>
        <p:cxnSp>
          <p:nvCxnSpPr>
            <p:cNvPr id="142" name="Straight Connector 141">
              <a:extLst>
                <a:ext uri="{FF2B5EF4-FFF2-40B4-BE49-F238E27FC236}">
                  <a16:creationId xmlns:a16="http://schemas.microsoft.com/office/drawing/2014/main" id="{AA2E4A3E-12EE-4DED-8880-89574CB9031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F555C9D8-D85E-4957-9AF9-AB13DD5C65B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147" name="Group 146">
            <a:extLst>
              <a:ext uri="{FF2B5EF4-FFF2-40B4-BE49-F238E27FC236}">
                <a16:creationId xmlns:a16="http://schemas.microsoft.com/office/drawing/2014/main" id="{93A1FAB4-2F33-450E-ACD8-C1052C248FDA}"/>
              </a:ext>
            </a:extLst>
          </p:cNvPr>
          <p:cNvGrpSpPr/>
          <p:nvPr/>
        </p:nvGrpSpPr>
        <p:grpSpPr>
          <a:xfrm>
            <a:off x="681937" y="9064869"/>
            <a:ext cx="6909386" cy="288000"/>
            <a:chOff x="644327" y="1972700"/>
            <a:chExt cx="6909386" cy="288000"/>
          </a:xfrm>
        </p:grpSpPr>
        <p:cxnSp>
          <p:nvCxnSpPr>
            <p:cNvPr id="148" name="Straight Connector 147">
              <a:extLst>
                <a:ext uri="{FF2B5EF4-FFF2-40B4-BE49-F238E27FC236}">
                  <a16:creationId xmlns:a16="http://schemas.microsoft.com/office/drawing/2014/main" id="{B967238C-215E-439D-9784-8B4A0CD9591A}"/>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60212CDF-1DB1-4A0E-8EE4-8C8DE2A66C2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150" name="Group 149">
            <a:extLst>
              <a:ext uri="{FF2B5EF4-FFF2-40B4-BE49-F238E27FC236}">
                <a16:creationId xmlns:a16="http://schemas.microsoft.com/office/drawing/2014/main" id="{B248EC4C-C7B0-4543-9951-372FD59612BD}"/>
              </a:ext>
            </a:extLst>
          </p:cNvPr>
          <p:cNvGrpSpPr/>
          <p:nvPr/>
        </p:nvGrpSpPr>
        <p:grpSpPr>
          <a:xfrm>
            <a:off x="647475" y="9832302"/>
            <a:ext cx="6909386" cy="288000"/>
            <a:chOff x="644327" y="1972700"/>
            <a:chExt cx="6909386" cy="288000"/>
          </a:xfrm>
        </p:grpSpPr>
        <p:cxnSp>
          <p:nvCxnSpPr>
            <p:cNvPr id="151" name="Straight Connector 150">
              <a:extLst>
                <a:ext uri="{FF2B5EF4-FFF2-40B4-BE49-F238E27FC236}">
                  <a16:creationId xmlns:a16="http://schemas.microsoft.com/office/drawing/2014/main" id="{B9D69740-BE9C-4982-A7A6-8A7CFFC4632F}"/>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59ACFEFE-3A98-4B09-B2A1-3029937429D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Tree>
    <p:extLst>
      <p:ext uri="{BB962C8B-B14F-4D97-AF65-F5344CB8AC3E}">
        <p14:creationId xmlns:p14="http://schemas.microsoft.com/office/powerpoint/2010/main" val="329699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8B17-3F87-79BA-5557-64F3C7ED9B85}"/>
            </a:ext>
          </a:extLst>
        </p:cNvPr>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380CA4CD-A7FF-136F-25BC-1156DC90CB0B}"/>
              </a:ext>
            </a:extLst>
          </p:cNvPr>
          <p:cNvCxnSpPr>
            <a:cxnSpLocks/>
          </p:cNvCxnSpPr>
          <p:nvPr/>
        </p:nvCxnSpPr>
        <p:spPr>
          <a:xfrm>
            <a:off x="880947" y="709507"/>
            <a:ext cx="0" cy="737404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055AB820-2725-1A95-4C0D-E9D8B554CDE5}"/>
              </a:ext>
            </a:extLst>
          </p:cNvPr>
          <p:cNvSpPr/>
          <p:nvPr/>
        </p:nvSpPr>
        <p:spPr>
          <a:xfrm rot="10800000">
            <a:off x="787153" y="154670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1D8F2B6-21FC-4EB9-5001-A5D091C48DAE}"/>
              </a:ext>
            </a:extLst>
          </p:cNvPr>
          <p:cNvSpPr txBox="1"/>
          <p:nvPr/>
        </p:nvSpPr>
        <p:spPr>
          <a:xfrm>
            <a:off x="1157520" y="845569"/>
            <a:ext cx="5244631" cy="528350"/>
          </a:xfrm>
          <a:prstGeom prst="rect">
            <a:avLst/>
          </a:prstGeom>
          <a:noFill/>
        </p:spPr>
        <p:txBody>
          <a:bodyPr wrap="square" rtlCol="0" anchor="t">
            <a:spAutoFit/>
          </a:bodyPr>
          <a:lstStyle/>
          <a:p>
            <a:pPr marL="6350">
              <a:lnSpc>
                <a:spcPts val="1700"/>
              </a:lnSpc>
              <a:tabLst>
                <a:tab pos="611188" algn="l"/>
              </a:tabLst>
            </a:pPr>
            <a:r>
              <a:rPr lang="pl-PL" sz="1600" dirty="0">
                <a:solidFill>
                  <a:srgbClr val="404040"/>
                </a:solidFill>
                <a:latin typeface="Calibri" panose="020F0502020204030204" pitchFamily="34" charset="0"/>
                <a:cs typeface="Calibri" panose="020F0502020204030204" pitchFamily="34" charset="0"/>
              </a:rPr>
              <a:t>Skuteczna transformacja systemów ogrzewania i chłodzenia wymaga zintegrowanej, wielopoziomowej strategii:</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AE778D5-C493-112A-7F4A-57C088F4C9EB}"/>
              </a:ext>
            </a:extLst>
          </p:cNvPr>
          <p:cNvSpPr txBox="1"/>
          <p:nvPr/>
        </p:nvSpPr>
        <p:spPr>
          <a:xfrm>
            <a:off x="1155686" y="1815349"/>
            <a:ext cx="5818972" cy="6555641"/>
          </a:xfrm>
          <a:prstGeom prst="rect">
            <a:avLst/>
          </a:prstGeom>
          <a:noFill/>
        </p:spPr>
        <p:txBody>
          <a:bodyPr wrap="square">
            <a:spAutoFit/>
          </a:bodyPr>
          <a:lstStyle/>
          <a:p>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Priorytetowe</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traktowanie</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efektywności</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energetycznej</a:t>
            </a:r>
            <a:endPar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endParaRPr lang="pl-PL" sz="500" dirty="0">
              <a:solidFill>
                <a:srgbClr val="404040"/>
              </a:solidFill>
              <a:latin typeface="Calibri" panose="020F0502020204030204" pitchFamily="34" charset="0"/>
              <a:cs typeface="Calibri" panose="020F0502020204030204" pitchFamily="34" charset="0"/>
            </a:endParaRPr>
          </a:p>
          <a:p>
            <a:pPr lvl="0"/>
            <a:r>
              <a:rPr lang="pl-PL" sz="1100" dirty="0">
                <a:solidFill>
                  <a:srgbClr val="404040"/>
                </a:solidFill>
                <a:latin typeface="Calibri" panose="020F0502020204030204" pitchFamily="34" charset="0"/>
                <a:cs typeface="Calibri" panose="020F0502020204030204" pitchFamily="34" charset="0"/>
              </a:rPr>
              <a:t>Modernizacje budynków, w tym izolacja termiczna oraz wentylacja z odzyskiem ciepła, powinny poprzedzać elektryfikację systemów, aby zmniejszyć podstawowe zapotrzebowanie na energię (</a:t>
            </a:r>
            <a:r>
              <a:rPr lang="pl-PL" sz="1100" dirty="0" err="1">
                <a:solidFill>
                  <a:srgbClr val="404040"/>
                </a:solidFill>
                <a:latin typeface="Calibri" panose="020F0502020204030204" pitchFamily="34" charset="0"/>
                <a:cs typeface="Calibri" panose="020F0502020204030204" pitchFamily="34" charset="0"/>
                <a:hlinkClick r:id="rId2"/>
              </a:rPr>
              <a:t>Pastore</a:t>
            </a:r>
            <a:r>
              <a:rPr lang="pl-PL" sz="1100" dirty="0">
                <a:solidFill>
                  <a:srgbClr val="404040"/>
                </a:solidFill>
                <a:latin typeface="Calibri" panose="020F0502020204030204" pitchFamily="34" charset="0"/>
                <a:cs typeface="Calibri" panose="020F0502020204030204" pitchFamily="34" charset="0"/>
                <a:hlinkClick r:id="rId2"/>
              </a:rPr>
              <a:t> i in., 2024</a:t>
            </a:r>
            <a:r>
              <a:rPr lang="pl-PL" sz="1100" dirty="0">
                <a:solidFill>
                  <a:srgbClr val="404040"/>
                </a:solidFill>
                <a:latin typeface="Calibri" panose="020F0502020204030204" pitchFamily="34" charset="0"/>
                <a:cs typeface="Calibri" panose="020F0502020204030204" pitchFamily="34" charset="0"/>
              </a:rPr>
              <a:t>).</a:t>
            </a:r>
            <a:endParaRPr lang="en-IE" sz="16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Przyspieszenie wdrażania pomp ciepła i niskotemperaturowych sieci ciepłowniczych</a:t>
            </a:r>
            <a:endParaRPr lang="pl-PL" sz="60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lvl="0"/>
            <a:endParaRPr lang="pl-PL" sz="500" dirty="0">
              <a:solidFill>
                <a:srgbClr val="404040"/>
              </a:solidFill>
              <a:latin typeface="Calibri" panose="020F0502020204030204" pitchFamily="34" charset="0"/>
              <a:cs typeface="Calibri" panose="020F0502020204030204" pitchFamily="34" charset="0"/>
            </a:endParaRPr>
          </a:p>
          <a:p>
            <a:pPr lvl="0"/>
            <a:r>
              <a:rPr lang="pl-PL" sz="1100" dirty="0">
                <a:solidFill>
                  <a:srgbClr val="404040"/>
                </a:solidFill>
                <a:latin typeface="Calibri" panose="020F0502020204030204" pitchFamily="34" charset="0"/>
                <a:cs typeface="Calibri" panose="020F0502020204030204" pitchFamily="34" charset="0"/>
              </a:rPr>
              <a:t>Stabilne mechanizmy wsparcia, dostępne finansowanie oraz szkolenia kadry będą kluczowe do osiągnięcia celów </a:t>
            </a:r>
            <a:r>
              <a:rPr lang="pl-PL" sz="1100" dirty="0" err="1">
                <a:solidFill>
                  <a:srgbClr val="404040"/>
                </a:solidFill>
                <a:latin typeface="Calibri" panose="020F0502020204030204" pitchFamily="34" charset="0"/>
                <a:cs typeface="Calibri" panose="020F0502020204030204" pitchFamily="34" charset="0"/>
              </a:rPr>
              <a:t>REPowerEU</a:t>
            </a:r>
            <a:r>
              <a:rPr lang="pl-PL" sz="1100" dirty="0">
                <a:solidFill>
                  <a:srgbClr val="404040"/>
                </a:solidFill>
                <a:latin typeface="Calibri" panose="020F0502020204030204" pitchFamily="34" charset="0"/>
                <a:cs typeface="Calibri" panose="020F0502020204030204" pitchFamily="34" charset="0"/>
              </a:rPr>
              <a:t> (</a:t>
            </a:r>
            <a:r>
              <a:rPr lang="pl-PL" sz="1100" dirty="0">
                <a:solidFill>
                  <a:srgbClr val="404040"/>
                </a:solidFill>
                <a:latin typeface="Calibri" panose="020F0502020204030204" pitchFamily="34" charset="0"/>
                <a:cs typeface="Calibri" panose="020F0502020204030204" pitchFamily="34" charset="0"/>
                <a:hlinkClick r:id="rId3"/>
              </a:rPr>
              <a:t>Komisja Europejska</a:t>
            </a:r>
            <a:r>
              <a:rPr lang="pl-PL" sz="1100" dirty="0">
                <a:solidFill>
                  <a:srgbClr val="404040"/>
                </a:solidFill>
                <a:latin typeface="Calibri" panose="020F0502020204030204" pitchFamily="34" charset="0"/>
                <a:cs typeface="Calibri" panose="020F0502020204030204" pitchFamily="34" charset="0"/>
              </a:rPr>
              <a:t>, b.d.-a).</a:t>
            </a:r>
            <a:endParaRPr lang="en-IE" sz="11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Integracja różnorodnych źródeł odnawialnych i technologii odzysku ciepła</a:t>
            </a:r>
          </a:p>
          <a:p>
            <a:pPr lvl="0"/>
            <a:endParaRPr lang="pl-PL" sz="500" dirty="0">
              <a:solidFill>
                <a:srgbClr val="404040"/>
              </a:solidFill>
              <a:latin typeface="Calibri" panose="020F0502020204030204" pitchFamily="34" charset="0"/>
              <a:cs typeface="Calibri" panose="020F0502020204030204" pitchFamily="34" charset="0"/>
            </a:endParaRPr>
          </a:p>
          <a:p>
            <a:pPr lvl="0"/>
            <a:r>
              <a:rPr lang="pl-PL" sz="1100" dirty="0">
                <a:solidFill>
                  <a:srgbClr val="404040"/>
                </a:solidFill>
                <a:latin typeface="Calibri" panose="020F0502020204030204" pitchFamily="34" charset="0"/>
                <a:cs typeface="Calibri" panose="020F0502020204030204" pitchFamily="34" charset="0"/>
              </a:rPr>
              <a:t>Lokalne mapowanie zasobów powinno wskazywać optymalne kombinacje geotermii, energii słonecznej, ciepła odpadowego i pozostałości biomasy, wspierane przez systemy magazynowania energii cieplnej (TES) dla bilansowania sezonowego (</a:t>
            </a:r>
            <a:r>
              <a:rPr lang="pl-PL" sz="1100" dirty="0" err="1">
                <a:solidFill>
                  <a:srgbClr val="404040"/>
                </a:solidFill>
                <a:latin typeface="Calibri" panose="020F0502020204030204" pitchFamily="34" charset="0"/>
                <a:cs typeface="Calibri" panose="020F0502020204030204" pitchFamily="34" charset="0"/>
                <a:hlinkClick r:id="rId4"/>
              </a:rPr>
              <a:t>Verheyen</a:t>
            </a:r>
            <a:r>
              <a:rPr lang="pl-PL" sz="1100" dirty="0">
                <a:solidFill>
                  <a:srgbClr val="404040"/>
                </a:solidFill>
                <a:latin typeface="Calibri" panose="020F0502020204030204" pitchFamily="34" charset="0"/>
                <a:cs typeface="Calibri" panose="020F0502020204030204" pitchFamily="34" charset="0"/>
                <a:hlinkClick r:id="rId4"/>
              </a:rPr>
              <a:t> i in.</a:t>
            </a:r>
            <a:r>
              <a:rPr lang="pl-PL" sz="1100" dirty="0">
                <a:solidFill>
                  <a:srgbClr val="404040"/>
                </a:solidFill>
                <a:latin typeface="Calibri" panose="020F0502020204030204" pitchFamily="34" charset="0"/>
                <a:cs typeface="Calibri" panose="020F0502020204030204" pitchFamily="34" charset="0"/>
              </a:rPr>
              <a:t>, 2025).</a:t>
            </a:r>
            <a:endParaRPr lang="en-IE" sz="115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Wdrożenie innowacji cyfrowych i zarządzania popytem</a:t>
            </a:r>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endParaRPr lang="pl-PL" sz="500" dirty="0">
              <a:solidFill>
                <a:srgbClr val="404040"/>
              </a:solidFill>
              <a:latin typeface="Calibri" panose="020F0502020204030204" pitchFamily="34" charset="0"/>
              <a:cs typeface="Calibri" panose="020F0502020204030204" pitchFamily="34" charset="0"/>
            </a:endParaRPr>
          </a:p>
          <a:p>
            <a:pPr lvl="0"/>
            <a:r>
              <a:rPr lang="pl-PL" sz="1100" dirty="0">
                <a:solidFill>
                  <a:srgbClr val="404040"/>
                </a:solidFill>
                <a:latin typeface="Calibri" panose="020F0502020204030204" pitchFamily="34" charset="0"/>
                <a:cs typeface="Calibri" panose="020F0502020204030204" pitchFamily="34" charset="0"/>
              </a:rPr>
              <a:t>Otwarty protokół inteligentnego sterowania i standardy zarządzania danymi mogą zwiększyć efektywność przy jednoczesnym zabezpieczeniu prywatności (</a:t>
            </a:r>
            <a:r>
              <a:rPr lang="pl-PL" sz="1100" dirty="0">
                <a:solidFill>
                  <a:srgbClr val="404040"/>
                </a:solidFill>
                <a:latin typeface="Calibri" panose="020F0502020204030204" pitchFamily="34" charset="0"/>
                <a:cs typeface="Calibri" panose="020F0502020204030204" pitchFamily="34" charset="0"/>
                <a:hlinkClick r:id="rId5"/>
              </a:rPr>
              <a:t>Burns</a:t>
            </a:r>
            <a:r>
              <a:rPr lang="pl-PL" sz="1100" dirty="0">
                <a:solidFill>
                  <a:srgbClr val="404040"/>
                </a:solidFill>
                <a:latin typeface="Calibri" panose="020F0502020204030204" pitchFamily="34" charset="0"/>
                <a:cs typeface="Calibri" panose="020F0502020204030204" pitchFamily="34" charset="0"/>
              </a:rPr>
              <a:t>, 2024; </a:t>
            </a:r>
            <a:r>
              <a:rPr lang="pl-PL" sz="1100" dirty="0">
                <a:solidFill>
                  <a:srgbClr val="404040"/>
                </a:solidFill>
                <a:latin typeface="Calibri" panose="020F0502020204030204" pitchFamily="34" charset="0"/>
                <a:cs typeface="Calibri" panose="020F0502020204030204" pitchFamily="34" charset="0"/>
                <a:hlinkClick r:id="rId6"/>
              </a:rPr>
              <a:t>Kaspar</a:t>
            </a:r>
            <a:r>
              <a:rPr lang="pl-PL" sz="1100" dirty="0">
                <a:solidFill>
                  <a:srgbClr val="404040"/>
                </a:solidFill>
                <a:latin typeface="Calibri" panose="020F0502020204030204" pitchFamily="34" charset="0"/>
                <a:cs typeface="Calibri" panose="020F0502020204030204" pitchFamily="34" charset="0"/>
              </a:rPr>
              <a:t>, 2025).</a:t>
            </a:r>
            <a:endParaRPr lang="en-GB" sz="1100" dirty="0">
              <a:solidFill>
                <a:srgbClr val="404040"/>
              </a:solidFill>
              <a:latin typeface="Calibri" panose="020F0502020204030204" pitchFamily="34" charset="0"/>
              <a:cs typeface="Calibri" panose="020F0502020204030204" pitchFamily="34" charset="0"/>
            </a:endParaRPr>
          </a:p>
          <a:p>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Zapewnienie</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sprawiedliwej</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transformacji</a:t>
            </a:r>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endParaRPr lang="pl-PL" sz="500" dirty="0">
              <a:solidFill>
                <a:srgbClr val="404040"/>
              </a:solidFill>
              <a:latin typeface="Calibri" panose="020F0502020204030204" pitchFamily="34" charset="0"/>
              <a:cs typeface="Calibri" panose="020F0502020204030204" pitchFamily="34" charset="0"/>
            </a:endParaRPr>
          </a:p>
          <a:p>
            <a:pPr lvl="0"/>
            <a:r>
              <a:rPr lang="pl-PL" sz="1100" dirty="0">
                <a:solidFill>
                  <a:srgbClr val="404040"/>
                </a:solidFill>
                <a:latin typeface="Calibri" panose="020F0502020204030204" pitchFamily="34" charset="0"/>
                <a:cs typeface="Calibri" panose="020F0502020204030204" pitchFamily="34" charset="0"/>
              </a:rPr>
              <a:t>Ukierunkowane modernizacje, taryfy społeczne oraz modele energetyki społecznej mogą łagodzić ubóstwo energetyczne (</a:t>
            </a:r>
            <a:r>
              <a:rPr lang="pl-PL" sz="1100" dirty="0" err="1">
                <a:solidFill>
                  <a:srgbClr val="404040"/>
                </a:solidFill>
                <a:latin typeface="Calibri" panose="020F0502020204030204" pitchFamily="34" charset="0"/>
                <a:cs typeface="Calibri" panose="020F0502020204030204" pitchFamily="34" charset="0"/>
                <a:hlinkClick r:id="rId7"/>
              </a:rPr>
              <a:t>Bouzarovski</a:t>
            </a:r>
            <a:r>
              <a:rPr lang="pl-PL" sz="1100" dirty="0">
                <a:solidFill>
                  <a:srgbClr val="404040"/>
                </a:solidFill>
                <a:latin typeface="Calibri" panose="020F0502020204030204" pitchFamily="34" charset="0"/>
                <a:cs typeface="Calibri" panose="020F0502020204030204" pitchFamily="34" charset="0"/>
                <a:hlinkClick r:id="rId7"/>
              </a:rPr>
              <a:t> i in.,</a:t>
            </a:r>
            <a:r>
              <a:rPr lang="pl-PL" sz="1100" dirty="0">
                <a:solidFill>
                  <a:srgbClr val="404040"/>
                </a:solidFill>
                <a:latin typeface="Calibri" panose="020F0502020204030204" pitchFamily="34" charset="0"/>
                <a:cs typeface="Calibri" panose="020F0502020204030204" pitchFamily="34" charset="0"/>
              </a:rPr>
              <a:t> 2021; </a:t>
            </a:r>
            <a:r>
              <a:rPr lang="pl-PL" sz="1100" dirty="0" err="1">
                <a:solidFill>
                  <a:srgbClr val="404040"/>
                </a:solidFill>
                <a:latin typeface="Calibri" panose="020F0502020204030204" pitchFamily="34" charset="0"/>
                <a:cs typeface="Calibri" panose="020F0502020204030204" pitchFamily="34" charset="0"/>
                <a:hlinkClick r:id="rId8"/>
              </a:rPr>
              <a:t>Cornelis</a:t>
            </a:r>
            <a:r>
              <a:rPr lang="pl-PL" sz="1100" dirty="0">
                <a:solidFill>
                  <a:srgbClr val="404040"/>
                </a:solidFill>
                <a:latin typeface="Calibri" panose="020F0502020204030204" pitchFamily="34" charset="0"/>
                <a:cs typeface="Calibri" panose="020F0502020204030204" pitchFamily="34" charset="0"/>
              </a:rPr>
              <a:t>, 2024).</a:t>
            </a:r>
            <a:endParaRPr lang="en-IE" sz="1100" dirty="0">
              <a:solidFill>
                <a:srgbClr val="404040"/>
              </a:solidFill>
              <a:latin typeface="Calibri" panose="020F0502020204030204" pitchFamily="34" charset="0"/>
              <a:cs typeface="Calibri" panose="020F0502020204030204" pitchFamily="34" charset="0"/>
            </a:endParaRPr>
          </a:p>
          <a:p>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Rozwój spójnych ram prawnych i planistycznych</a:t>
            </a:r>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endParaRPr lang="pl-PL" sz="500" dirty="0">
              <a:solidFill>
                <a:srgbClr val="404040"/>
              </a:solidFill>
              <a:latin typeface="Calibri" panose="020F0502020204030204" pitchFamily="34" charset="0"/>
              <a:cs typeface="Calibri" panose="020F0502020204030204" pitchFamily="34" charset="0"/>
            </a:endParaRPr>
          </a:p>
          <a:p>
            <a:r>
              <a:rPr lang="pl-PL" sz="1100" dirty="0">
                <a:solidFill>
                  <a:srgbClr val="404040"/>
                </a:solidFill>
                <a:latin typeface="Calibri" panose="020F0502020204030204" pitchFamily="34" charset="0"/>
                <a:cs typeface="Calibri" panose="020F0502020204030204" pitchFamily="34" charset="0"/>
              </a:rPr>
              <a:t>Uproszczone procedury uzyskiwania pozwoleń dla projektów geotermalnych i odzysku ciepła, obowiązkowe miejskie plany ogrzewania oraz koordynacja między nośnikami energii przyspieszą inwestycje.</a:t>
            </a:r>
            <a:endParaRPr lang="en-IE" sz="1100" dirty="0">
              <a:solidFill>
                <a:srgbClr val="404040"/>
              </a:solidFill>
              <a:latin typeface="Calibri" panose="020F0502020204030204" pitchFamily="34" charset="0"/>
              <a:cs typeface="Calibri" panose="020F0502020204030204" pitchFamily="34" charset="0"/>
            </a:endParaRPr>
          </a:p>
          <a:p>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Stymulowanie</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badań</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i</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produkcji</a:t>
            </a:r>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endParaRPr lang="pl-PL" sz="500" dirty="0">
              <a:solidFill>
                <a:srgbClr val="404040"/>
              </a:solidFill>
              <a:latin typeface="Calibri" panose="020F0502020204030204" pitchFamily="34" charset="0"/>
              <a:cs typeface="Calibri" panose="020F0502020204030204" pitchFamily="34" charset="0"/>
            </a:endParaRPr>
          </a:p>
          <a:p>
            <a:r>
              <a:rPr lang="pl-PL" sz="1100" dirty="0">
                <a:solidFill>
                  <a:srgbClr val="404040"/>
                </a:solidFill>
                <a:latin typeface="Calibri" panose="020F0502020204030204" pitchFamily="34" charset="0"/>
                <a:cs typeface="Calibri" panose="020F0502020204030204" pitchFamily="34" charset="0"/>
              </a:rPr>
              <a:t>Innowacje w zakresie czynników chłodniczych, wierceń i magazynowania ciepła oraz krajowa zdolność produkcyjna wzmocnią odporność systemu (</a:t>
            </a:r>
            <a:r>
              <a:rPr lang="pl-PL" sz="1100" dirty="0">
                <a:solidFill>
                  <a:srgbClr val="404040"/>
                </a:solidFill>
                <a:latin typeface="Calibri" panose="020F0502020204030204" pitchFamily="34" charset="0"/>
                <a:cs typeface="Calibri" panose="020F0502020204030204" pitchFamily="34" charset="0"/>
                <a:hlinkClick r:id="rId9"/>
              </a:rPr>
              <a:t>Komisja Europejska</a:t>
            </a:r>
            <a:r>
              <a:rPr lang="pl-PL" sz="1100" dirty="0">
                <a:solidFill>
                  <a:srgbClr val="404040"/>
                </a:solidFill>
                <a:latin typeface="Calibri" panose="020F0502020204030204" pitchFamily="34" charset="0"/>
                <a:cs typeface="Calibri" panose="020F0502020204030204" pitchFamily="34" charset="0"/>
              </a:rPr>
              <a:t>, 2024).</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Dopasowanie finansowania do taksonomii UE</a:t>
            </a:r>
            <a:endParaRPr lang="en-IE" sz="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endParaRPr lang="pl-PL" sz="500" dirty="0">
              <a:solidFill>
                <a:srgbClr val="404040"/>
              </a:solidFill>
              <a:latin typeface="Calibri" panose="020F0502020204030204" pitchFamily="34" charset="0"/>
              <a:cs typeface="Calibri" panose="020F0502020204030204" pitchFamily="34" charset="0"/>
            </a:endParaRPr>
          </a:p>
          <a:p>
            <a:r>
              <a:rPr lang="pl-PL" sz="1100" dirty="0">
                <a:solidFill>
                  <a:srgbClr val="404040"/>
                </a:solidFill>
                <a:latin typeface="Calibri" panose="020F0502020204030204" pitchFamily="34" charset="0"/>
                <a:cs typeface="Calibri" panose="020F0502020204030204" pitchFamily="34" charset="0"/>
              </a:rPr>
              <a:t>Zielone obligacje i instrumenty zrównoważonego finansowania powinny priorytetowo wspierać projekty przynoszące wymierne redukcje emisji oraz korzyści społeczne (</a:t>
            </a:r>
            <a:r>
              <a:rPr lang="pl-PL" sz="1100" dirty="0">
                <a:solidFill>
                  <a:srgbClr val="404040"/>
                </a:solidFill>
                <a:latin typeface="Calibri" panose="020F0502020204030204" pitchFamily="34" charset="0"/>
                <a:cs typeface="Calibri" panose="020F0502020204030204" pitchFamily="34" charset="0"/>
                <a:hlinkClick r:id="rId10"/>
              </a:rPr>
              <a:t>Komisja Europejska</a:t>
            </a:r>
            <a:r>
              <a:rPr lang="pl-PL" sz="1100" dirty="0">
                <a:solidFill>
                  <a:srgbClr val="404040"/>
                </a:solidFill>
                <a:latin typeface="Calibri" panose="020F0502020204030204" pitchFamily="34" charset="0"/>
                <a:cs typeface="Calibri" panose="020F0502020204030204" pitchFamily="34" charset="0"/>
              </a:rPr>
              <a:t>, 2020).</a:t>
            </a:r>
            <a:endParaRPr lang="en-IE"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6" name="Group 85">
            <a:extLst>
              <a:ext uri="{FF2B5EF4-FFF2-40B4-BE49-F238E27FC236}">
                <a16:creationId xmlns:a16="http://schemas.microsoft.com/office/drawing/2014/main" id="{9220F9FD-41F0-ED82-6FB2-6A4636F57B12}"/>
              </a:ext>
            </a:extLst>
          </p:cNvPr>
          <p:cNvGrpSpPr/>
          <p:nvPr/>
        </p:nvGrpSpPr>
        <p:grpSpPr>
          <a:xfrm>
            <a:off x="642409" y="1948122"/>
            <a:ext cx="6915220" cy="288000"/>
            <a:chOff x="644327" y="1972700"/>
            <a:chExt cx="6915220" cy="288000"/>
          </a:xfrm>
        </p:grpSpPr>
        <p:cxnSp>
          <p:nvCxnSpPr>
            <p:cNvPr id="26" name="Straight Connector 25">
              <a:extLst>
                <a:ext uri="{FF2B5EF4-FFF2-40B4-BE49-F238E27FC236}">
                  <a16:creationId xmlns:a16="http://schemas.microsoft.com/office/drawing/2014/main" id="{ABDB35FE-3C8F-80C0-20F7-5A10E4EDFC4B}"/>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1C8E5D8-3CB4-7F9A-8803-97B3F876A90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sp>
        <p:nvSpPr>
          <p:cNvPr id="70" name="TextBox 69">
            <a:extLst>
              <a:ext uri="{FF2B5EF4-FFF2-40B4-BE49-F238E27FC236}">
                <a16:creationId xmlns:a16="http://schemas.microsoft.com/office/drawing/2014/main" id="{004ED865-8E92-6433-0796-584869E37030}"/>
              </a:ext>
            </a:extLst>
          </p:cNvPr>
          <p:cNvSpPr txBox="1"/>
          <p:nvPr/>
        </p:nvSpPr>
        <p:spPr>
          <a:xfrm>
            <a:off x="1382023" y="412275"/>
            <a:ext cx="5052744"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Możliwości i rekomendacje</a:t>
            </a:r>
            <a:endParaRPr lang="en-US" sz="2000" b="1" dirty="0">
              <a:solidFill>
                <a:srgbClr val="ED4D24"/>
              </a:solidFill>
              <a:latin typeface="Calibri" panose="020F0502020204030204" pitchFamily="34" charset="0"/>
              <a:cs typeface="Calibri" panose="020F0502020204030204" pitchFamily="34" charset="0"/>
            </a:endParaRPr>
          </a:p>
        </p:txBody>
      </p:sp>
      <p:sp>
        <p:nvSpPr>
          <p:cNvPr id="84" name="Text Placeholder 1">
            <a:extLst>
              <a:ext uri="{FF2B5EF4-FFF2-40B4-BE49-F238E27FC236}">
                <a16:creationId xmlns:a16="http://schemas.microsoft.com/office/drawing/2014/main" id="{D364AD6B-E105-B49B-450E-2218CA1E0977}"/>
              </a:ext>
            </a:extLst>
          </p:cNvPr>
          <p:cNvSpPr txBox="1">
            <a:spLocks/>
          </p:cNvSpPr>
          <p:nvPr/>
        </p:nvSpPr>
        <p:spPr>
          <a:xfrm>
            <a:off x="585015" y="8316583"/>
            <a:ext cx="6389643" cy="1582789"/>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Dekarbonizacja ogrzewania jest niezbędna do osiągnięcia neutralności klimatycznej. Spójny zestaw działań obejmujący: środki poprawy efektywności energetycznej, elektryfikację przy użyciu pomp ciepła, rozbudowę odnawialnych i odzyskowych sieci ciepłowniczych, wdrożenie systemów geotermalnych i solarno-termicznych, </a:t>
            </a:r>
            <a:r>
              <a:rPr lang="pl-PL" sz="1100" b="0" dirty="0" err="1">
                <a:solidFill>
                  <a:srgbClr val="404040"/>
                </a:solidFill>
              </a:rPr>
              <a:t>magazyno-wanie</a:t>
            </a:r>
            <a:r>
              <a:rPr lang="pl-PL" sz="1100" b="0" dirty="0">
                <a:solidFill>
                  <a:srgbClr val="404040"/>
                </a:solidFill>
              </a:rPr>
              <a:t> energii na dużą skalę oraz cyfrową optymalizację łącznie może przekształcić europejski sektor energetyki cieplnej. Sukces zależy jednak od zmniejszenia luki między ambicjami politycznymi</a:t>
            </a:r>
            <a:br>
              <a:rPr lang="pl-PL" sz="1100" b="0" dirty="0">
                <a:solidFill>
                  <a:srgbClr val="404040"/>
                </a:solidFill>
              </a:rPr>
            </a:br>
            <a:r>
              <a:rPr lang="pl-PL" sz="1100" b="0" dirty="0">
                <a:solidFill>
                  <a:srgbClr val="404040"/>
                </a:solidFill>
              </a:rPr>
              <a:t>a zdolnością do ich wdrażania. Skoordynowane zarządzanie, odpowiednie finansowanie, wykwalifikowani pracownicy</a:t>
            </a:r>
            <a:r>
              <a:rPr lang="pl-PL" sz="1100" b="0" dirty="0">
                <a:solidFill>
                  <a:srgbClr val="FF0000"/>
                </a:solidFill>
              </a:rPr>
              <a:t> </a:t>
            </a:r>
            <a:r>
              <a:rPr lang="pl-PL" sz="1100" b="0" dirty="0">
                <a:solidFill>
                  <a:srgbClr val="404040"/>
                </a:solidFill>
              </a:rPr>
              <a:t>oraz zaangażowanie społeczne stanowią tutaj warunki konieczne. Jeśli te sprzyjające czynniki strukturalne wspomagające zostaną zrealizowane, UE może zredukować emisje z budynków i sektora, zwiększając jednocześnie bezpieczeństwo energetyczne, przystępność cenową i komfort życia. W ten sposób ogrzewanie</a:t>
            </a:r>
            <a:br>
              <a:rPr lang="pl-PL" sz="1100" b="0" dirty="0">
                <a:solidFill>
                  <a:srgbClr val="404040"/>
                </a:solidFill>
              </a:rPr>
            </a:br>
            <a:r>
              <a:rPr lang="pl-PL" sz="1100" b="0" dirty="0">
                <a:solidFill>
                  <a:srgbClr val="404040"/>
                </a:solidFill>
              </a:rPr>
              <a:t>i chłodzenie przestaną być największym źródłem emisji w gospodarstwach domowych, stając się fundamentem zrównoważonego, </a:t>
            </a:r>
            <a:r>
              <a:rPr lang="pl-PL" sz="1100" b="0" dirty="0" err="1">
                <a:solidFill>
                  <a:srgbClr val="404040"/>
                </a:solidFill>
              </a:rPr>
              <a:t>inkluzywnego</a:t>
            </a:r>
            <a:br>
              <a:rPr lang="pl-PL" sz="1100" b="0" dirty="0">
                <a:solidFill>
                  <a:srgbClr val="404040"/>
                </a:solidFill>
              </a:rPr>
            </a:br>
            <a:r>
              <a:rPr lang="pl-PL" sz="1100" b="0" dirty="0">
                <a:solidFill>
                  <a:srgbClr val="404040"/>
                </a:solidFill>
              </a:rPr>
              <a:t>i odpornego systemu energetycznego. </a:t>
            </a:r>
            <a:endParaRPr lang="en-IE" sz="1100" b="0" dirty="0">
              <a:solidFill>
                <a:srgbClr val="404040"/>
              </a:solidFill>
            </a:endParaRPr>
          </a:p>
        </p:txBody>
      </p:sp>
      <p:grpSp>
        <p:nvGrpSpPr>
          <p:cNvPr id="90" name="Group 89">
            <a:extLst>
              <a:ext uri="{FF2B5EF4-FFF2-40B4-BE49-F238E27FC236}">
                <a16:creationId xmlns:a16="http://schemas.microsoft.com/office/drawing/2014/main" id="{98085696-00A8-2FAF-61A1-B7E40A0FC729}"/>
              </a:ext>
            </a:extLst>
          </p:cNvPr>
          <p:cNvGrpSpPr/>
          <p:nvPr/>
        </p:nvGrpSpPr>
        <p:grpSpPr>
          <a:xfrm>
            <a:off x="644455" y="3003089"/>
            <a:ext cx="6915220" cy="288000"/>
            <a:chOff x="644327" y="1972700"/>
            <a:chExt cx="6915220" cy="288000"/>
          </a:xfrm>
        </p:grpSpPr>
        <p:cxnSp>
          <p:nvCxnSpPr>
            <p:cNvPr id="91" name="Straight Connector 90">
              <a:extLst>
                <a:ext uri="{FF2B5EF4-FFF2-40B4-BE49-F238E27FC236}">
                  <a16:creationId xmlns:a16="http://schemas.microsoft.com/office/drawing/2014/main" id="{F1CF5B29-D48C-D8B2-5CF3-D8F13BFA0F9F}"/>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AAABC3AE-660F-7DDC-4A03-FA7A63B447F8}"/>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93" name="Group 92">
            <a:extLst>
              <a:ext uri="{FF2B5EF4-FFF2-40B4-BE49-F238E27FC236}">
                <a16:creationId xmlns:a16="http://schemas.microsoft.com/office/drawing/2014/main" id="{61D631F9-C5F0-2114-A813-E22777B28C4C}"/>
              </a:ext>
            </a:extLst>
          </p:cNvPr>
          <p:cNvGrpSpPr/>
          <p:nvPr/>
        </p:nvGrpSpPr>
        <p:grpSpPr>
          <a:xfrm>
            <a:off x="633129" y="3920782"/>
            <a:ext cx="6915220" cy="288000"/>
            <a:chOff x="644327" y="1972700"/>
            <a:chExt cx="6915220" cy="288000"/>
          </a:xfrm>
        </p:grpSpPr>
        <p:cxnSp>
          <p:nvCxnSpPr>
            <p:cNvPr id="94" name="Straight Connector 93">
              <a:extLst>
                <a:ext uri="{FF2B5EF4-FFF2-40B4-BE49-F238E27FC236}">
                  <a16:creationId xmlns:a16="http://schemas.microsoft.com/office/drawing/2014/main" id="{6F8ACC3B-0FC0-198E-78CA-95E5A12FE64D}"/>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0BFA43F8-7A80-0191-8674-AD732AC1A60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96" name="Group 95">
            <a:extLst>
              <a:ext uri="{FF2B5EF4-FFF2-40B4-BE49-F238E27FC236}">
                <a16:creationId xmlns:a16="http://schemas.microsoft.com/office/drawing/2014/main" id="{C46F3DD9-78E1-2FA9-5283-B81B7A654B72}"/>
              </a:ext>
            </a:extLst>
          </p:cNvPr>
          <p:cNvGrpSpPr/>
          <p:nvPr/>
        </p:nvGrpSpPr>
        <p:grpSpPr>
          <a:xfrm>
            <a:off x="640566" y="4729198"/>
            <a:ext cx="6915220" cy="288000"/>
            <a:chOff x="644327" y="1972700"/>
            <a:chExt cx="6915220" cy="288000"/>
          </a:xfrm>
        </p:grpSpPr>
        <p:cxnSp>
          <p:nvCxnSpPr>
            <p:cNvPr id="97" name="Straight Connector 96">
              <a:extLst>
                <a:ext uri="{FF2B5EF4-FFF2-40B4-BE49-F238E27FC236}">
                  <a16:creationId xmlns:a16="http://schemas.microsoft.com/office/drawing/2014/main" id="{D3BACB86-BA81-17F3-0366-5F4D88D84B9A}"/>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5193814B-24FD-8296-11F9-F884DB72D53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99" name="Group 98">
            <a:extLst>
              <a:ext uri="{FF2B5EF4-FFF2-40B4-BE49-F238E27FC236}">
                <a16:creationId xmlns:a16="http://schemas.microsoft.com/office/drawing/2014/main" id="{371AE6B9-7EAE-35EA-7E07-97242B0C5C44}"/>
              </a:ext>
            </a:extLst>
          </p:cNvPr>
          <p:cNvGrpSpPr/>
          <p:nvPr/>
        </p:nvGrpSpPr>
        <p:grpSpPr>
          <a:xfrm>
            <a:off x="644455" y="5399520"/>
            <a:ext cx="6915220" cy="288000"/>
            <a:chOff x="644327" y="1972700"/>
            <a:chExt cx="6915220" cy="288000"/>
          </a:xfrm>
        </p:grpSpPr>
        <p:cxnSp>
          <p:nvCxnSpPr>
            <p:cNvPr id="100" name="Straight Connector 99">
              <a:extLst>
                <a:ext uri="{FF2B5EF4-FFF2-40B4-BE49-F238E27FC236}">
                  <a16:creationId xmlns:a16="http://schemas.microsoft.com/office/drawing/2014/main" id="{5D5088A0-23AE-DB44-B78F-7BA7D22654FC}"/>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4EFAC87-8698-E297-54A8-F615FD33054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grpSp>
        <p:nvGrpSpPr>
          <p:cNvPr id="103" name="Group 102">
            <a:extLst>
              <a:ext uri="{FF2B5EF4-FFF2-40B4-BE49-F238E27FC236}">
                <a16:creationId xmlns:a16="http://schemas.microsoft.com/office/drawing/2014/main" id="{DA389CB1-E991-CF10-20ED-CE52695C094F}"/>
              </a:ext>
            </a:extLst>
          </p:cNvPr>
          <p:cNvGrpSpPr/>
          <p:nvPr/>
        </p:nvGrpSpPr>
        <p:grpSpPr>
          <a:xfrm>
            <a:off x="633129" y="6069841"/>
            <a:ext cx="6915220" cy="288000"/>
            <a:chOff x="644327" y="1972700"/>
            <a:chExt cx="6915220" cy="288000"/>
          </a:xfrm>
        </p:grpSpPr>
        <p:cxnSp>
          <p:nvCxnSpPr>
            <p:cNvPr id="104" name="Straight Connector 103">
              <a:extLst>
                <a:ext uri="{FF2B5EF4-FFF2-40B4-BE49-F238E27FC236}">
                  <a16:creationId xmlns:a16="http://schemas.microsoft.com/office/drawing/2014/main" id="{D1739107-F9F5-F911-C239-F0A4F833383A}"/>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486C7A60-777A-A290-4B5B-4DA5455ED93A}"/>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06</a:t>
              </a:r>
              <a:endParaRPr lang="en-US" sz="1800" dirty="0"/>
            </a:p>
          </p:txBody>
        </p:sp>
      </p:grpSp>
      <p:grpSp>
        <p:nvGrpSpPr>
          <p:cNvPr id="106" name="Group 105">
            <a:extLst>
              <a:ext uri="{FF2B5EF4-FFF2-40B4-BE49-F238E27FC236}">
                <a16:creationId xmlns:a16="http://schemas.microsoft.com/office/drawing/2014/main" id="{E142877E-F31C-964B-F441-A9451F3F5883}"/>
              </a:ext>
            </a:extLst>
          </p:cNvPr>
          <p:cNvGrpSpPr/>
          <p:nvPr/>
        </p:nvGrpSpPr>
        <p:grpSpPr>
          <a:xfrm>
            <a:off x="633129" y="6891623"/>
            <a:ext cx="6915220" cy="288000"/>
            <a:chOff x="644327" y="1972700"/>
            <a:chExt cx="6915220" cy="288000"/>
          </a:xfrm>
        </p:grpSpPr>
        <p:cxnSp>
          <p:nvCxnSpPr>
            <p:cNvPr id="107" name="Straight Connector 106">
              <a:extLst>
                <a:ext uri="{FF2B5EF4-FFF2-40B4-BE49-F238E27FC236}">
                  <a16:creationId xmlns:a16="http://schemas.microsoft.com/office/drawing/2014/main" id="{BD926BCC-A571-16AD-75B3-77FB09ED4139}"/>
                </a:ext>
              </a:extLst>
            </p:cNvPr>
            <p:cNvCxnSpPr>
              <a:cxnSpLocks/>
            </p:cNvCxnSpPr>
            <p:nvPr/>
          </p:nvCxnSpPr>
          <p:spPr>
            <a:xfrm>
              <a:off x="796374" y="2116700"/>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9B268B39-8E5F-22A1-343A-3C280DBEA7B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07</a:t>
              </a:r>
              <a:endParaRPr lang="en-US" sz="1800" dirty="0"/>
            </a:p>
          </p:txBody>
        </p:sp>
      </p:grpSp>
      <p:grpSp>
        <p:nvGrpSpPr>
          <p:cNvPr id="109" name="Group 108">
            <a:extLst>
              <a:ext uri="{FF2B5EF4-FFF2-40B4-BE49-F238E27FC236}">
                <a16:creationId xmlns:a16="http://schemas.microsoft.com/office/drawing/2014/main" id="{5ECAA050-73C1-8EC0-FA7D-793244234859}"/>
              </a:ext>
            </a:extLst>
          </p:cNvPr>
          <p:cNvGrpSpPr/>
          <p:nvPr/>
        </p:nvGrpSpPr>
        <p:grpSpPr>
          <a:xfrm>
            <a:off x="644455" y="7581640"/>
            <a:ext cx="6915220" cy="288000"/>
            <a:chOff x="644327" y="1972700"/>
            <a:chExt cx="6915220" cy="288000"/>
          </a:xfrm>
        </p:grpSpPr>
        <p:cxnSp>
          <p:nvCxnSpPr>
            <p:cNvPr id="110" name="Straight Connector 109">
              <a:extLst>
                <a:ext uri="{FF2B5EF4-FFF2-40B4-BE49-F238E27FC236}">
                  <a16:creationId xmlns:a16="http://schemas.microsoft.com/office/drawing/2014/main" id="{F747991B-0EB6-6B88-17C3-828F19F8DDB5}"/>
                </a:ext>
              </a:extLst>
            </p:cNvPr>
            <p:cNvCxnSpPr>
              <a:cxnSpLocks/>
            </p:cNvCxnSpPr>
            <p:nvPr/>
          </p:nvCxnSpPr>
          <p:spPr>
            <a:xfrm>
              <a:off x="796374" y="2077709"/>
              <a:ext cx="676317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AC52F7D8-510E-75FC-F668-6DF44736BE9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08</a:t>
              </a:r>
              <a:endParaRPr lang="en-US" sz="1800" dirty="0"/>
            </a:p>
          </p:txBody>
        </p:sp>
      </p:grpSp>
      <p:cxnSp>
        <p:nvCxnSpPr>
          <p:cNvPr id="112" name="Straight Connector 111">
            <a:extLst>
              <a:ext uri="{FF2B5EF4-FFF2-40B4-BE49-F238E27FC236}">
                <a16:creationId xmlns:a16="http://schemas.microsoft.com/office/drawing/2014/main" id="{6877D86F-8D27-3F26-F795-1758F3E995F3}"/>
              </a:ext>
            </a:extLst>
          </p:cNvPr>
          <p:cNvCxnSpPr>
            <a:cxnSpLocks/>
          </p:cNvCxnSpPr>
          <p:nvPr/>
        </p:nvCxnSpPr>
        <p:spPr>
          <a:xfrm>
            <a:off x="880947" y="8083550"/>
            <a:ext cx="667872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1458FBD2-4F57-3578-9A83-5AFF8987B784}"/>
              </a:ext>
            </a:extLst>
          </p:cNvPr>
          <p:cNvCxnSpPr>
            <a:cxnSpLocks/>
          </p:cNvCxnSpPr>
          <p:nvPr/>
        </p:nvCxnSpPr>
        <p:spPr>
          <a:xfrm>
            <a:off x="1646" y="547600"/>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1428796-2198-4FEF-AB82-3E52D187A3C0}"/>
              </a:ext>
            </a:extLst>
          </p:cNvPr>
          <p:cNvSpPr txBox="1"/>
          <p:nvPr/>
        </p:nvSpPr>
        <p:spPr>
          <a:xfrm>
            <a:off x="681937" y="332347"/>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3</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25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5723B-CE4E-F183-3101-35A3B68C3370}"/>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C77BDA2F-3DD5-7789-294A-39FCF0B044E4}"/>
              </a:ext>
            </a:extLst>
          </p:cNvPr>
          <p:cNvSpPr txBox="1">
            <a:spLocks/>
          </p:cNvSpPr>
          <p:nvPr/>
        </p:nvSpPr>
        <p:spPr>
          <a:xfrm>
            <a:off x="605427" y="5194740"/>
            <a:ext cx="6389643" cy="217265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Niniejszy zbiór stanowi kompleksowy przegląd systemów HVAC w różnych typach obiektów, w tym w obiektach komercyjnych i przemysłowych, budynkach użyteczności publicznej i </a:t>
            </a:r>
            <a:r>
              <a:rPr lang="pl-PL" sz="1100" b="0" dirty="0" err="1">
                <a:solidFill>
                  <a:srgbClr val="404040"/>
                </a:solidFill>
              </a:rPr>
              <a:t>administra-cyjnej</a:t>
            </a:r>
            <a:r>
              <a:rPr lang="pl-PL" sz="1100" b="0" dirty="0">
                <a:solidFill>
                  <a:srgbClr val="404040"/>
                </a:solidFill>
              </a:rPr>
              <a:t>, nieruchomościach mieszkalnych a także zewnętrznych sieciach chłodzenia i ogrzewania (tj. lokalne sieci ciepłownicze). Każde opisane studium przypadku zawiera szczegółowe informacje na temat typu, lokalizacji i uwarunkowań budynku, wraz z opisami technicznymi wewnętrznych systemów ogrzewania, wentylacji i chłodzenia. Opisy te obejmują specyfikacje urządzeń, zasady ich działania oraz przykłady zarówno dobrych, jak</a:t>
            </a:r>
            <a:br>
              <a:rPr lang="pl-PL" sz="1100" b="0" dirty="0">
                <a:solidFill>
                  <a:srgbClr val="404040"/>
                </a:solidFill>
              </a:rPr>
            </a:br>
            <a:r>
              <a:rPr lang="pl-PL" sz="1100" b="0" dirty="0">
                <a:solidFill>
                  <a:srgbClr val="404040"/>
                </a:solidFill>
              </a:rPr>
              <a:t>i złych praktyk. W wielu przypadkach naświetlono wyzwania napotkane przed renowacją lub trwające problemy, które pozostają nierozwiązane.</a:t>
            </a:r>
          </a:p>
          <a:p>
            <a:pPr algn="just">
              <a:lnSpc>
                <a:spcPts val="1120"/>
              </a:lnSpc>
              <a:spcBef>
                <a:spcPts val="0"/>
              </a:spcBef>
            </a:pPr>
            <a:r>
              <a:rPr lang="pl-PL" sz="1100" b="0" dirty="0">
                <a:solidFill>
                  <a:srgbClr val="404040"/>
                </a:solidFill>
              </a:rPr>
              <a:t>Wśród budynków komercyjnych i przemysłowych przykłady obejmują zarówno kompleksy biurowe i przestrzenie handlowe, jak i zakłady produkcyjne czy hotele</a:t>
            </a:r>
            <a:r>
              <a:rPr lang="pl-PL" sz="1100" b="0" dirty="0">
                <a:solidFill>
                  <a:srgbClr val="FF0000"/>
                </a:solidFill>
              </a:rPr>
              <a:t> </a:t>
            </a:r>
            <a:r>
              <a:rPr lang="pl-PL" sz="1100" b="0" dirty="0">
                <a:solidFill>
                  <a:srgbClr val="404040"/>
                </a:solidFill>
              </a:rPr>
              <a:t>z takich krajów jak Łotwa, Czechy, Dania, Włochy, Japonia, Arabia Saudyjska, Norwegia, Irlandia, Polska, Serbia i Hiszpania. Budynki użyteczności publicznej i administracyjnej obejmują uniwersytety, szkoły, biblioteki, centra kultury i szpitale, z Niemiec, Danii, Łotwy, Norwegii, Irlandii i Polski.</a:t>
            </a:r>
          </a:p>
          <a:p>
            <a:pPr algn="just">
              <a:lnSpc>
                <a:spcPts val="1120"/>
              </a:lnSpc>
              <a:spcBef>
                <a:spcPts val="0"/>
              </a:spcBef>
            </a:pPr>
            <a:r>
              <a:rPr lang="pl-PL" sz="1100" b="0" dirty="0">
                <a:solidFill>
                  <a:srgbClr val="404040"/>
                </a:solidFill>
              </a:rPr>
              <a:t>Budownictwo mieszkaniowe reprezentowane jest przez domy jednorodzinne, budynki wielorodzinne oraz domy energooszczędne z Niemiec, Danii, Łotwy, Polski, Serbii i Hiszpanii. Ostatnią grupę – sieci zewnętrzne i systemy – tworzą ciepłownie, wioski bioenergetyczne oraz węzły cieplne</a:t>
            </a:r>
            <a:br>
              <a:rPr lang="pl-PL" sz="1100" b="0" dirty="0">
                <a:solidFill>
                  <a:srgbClr val="404040"/>
                </a:solidFill>
              </a:rPr>
            </a:br>
            <a:r>
              <a:rPr lang="pl-PL" sz="1100" b="0" dirty="0">
                <a:solidFill>
                  <a:srgbClr val="404040"/>
                </a:solidFill>
              </a:rPr>
              <a:t>z kolektorami słonecznymi w Niemczech, Danii i na Łotwie.</a:t>
            </a:r>
            <a:endParaRPr lang="en-US" sz="1100" b="0" dirty="0">
              <a:solidFill>
                <a:srgbClr val="404040"/>
              </a:solidFill>
            </a:endParaRPr>
          </a:p>
        </p:txBody>
      </p:sp>
      <p:cxnSp>
        <p:nvCxnSpPr>
          <p:cNvPr id="35" name="Straight Connector 34">
            <a:extLst>
              <a:ext uri="{FF2B5EF4-FFF2-40B4-BE49-F238E27FC236}">
                <a16:creationId xmlns:a16="http://schemas.microsoft.com/office/drawing/2014/main" id="{AA9ADF33-5F94-429C-7E9C-4A4DD07477BF}"/>
              </a:ext>
            </a:extLst>
          </p:cNvPr>
          <p:cNvCxnSpPr>
            <a:cxnSpLocks/>
          </p:cNvCxnSpPr>
          <p:nvPr/>
        </p:nvCxnSpPr>
        <p:spPr>
          <a:xfrm>
            <a:off x="-37073" y="4993643"/>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Graphic 4">
            <a:extLst>
              <a:ext uri="{FF2B5EF4-FFF2-40B4-BE49-F238E27FC236}">
                <a16:creationId xmlns:a16="http://schemas.microsoft.com/office/drawing/2014/main" id="{6872BF0C-A347-A719-B1A9-ECCFAF6BF4B6}"/>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02FE7A34-F2F6-BE2F-84E8-AA557915AEF8}"/>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4</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9AFB7F45-A436-E180-D261-29FD48F178A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ADA70FFC-800F-9A07-C3A6-A2960C44EC58}"/>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DB97636-1E8F-59C0-ADCD-BE9494242EF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34808A1C-38BB-0838-6638-7DD270BAE44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3623D531-878D-C4A9-F7B1-25014346C1D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9FC218C7-D6E1-4BA6-4D2E-BC1D3BBA5F8A}"/>
              </a:ext>
            </a:extLst>
          </p:cNvPr>
          <p:cNvSpPr txBox="1">
            <a:spLocks/>
          </p:cNvSpPr>
          <p:nvPr/>
        </p:nvSpPr>
        <p:spPr>
          <a:xfrm>
            <a:off x="605426" y="1820335"/>
            <a:ext cx="638964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pl-PL" sz="1600" b="1" dirty="0">
                <a:solidFill>
                  <a:srgbClr val="404040"/>
                </a:solidFill>
                <a:ea typeface="Calibri" panose="020F0502020204030204" pitchFamily="34" charset="0"/>
                <a:cs typeface="Times New Roman" panose="02020603050405020304" pitchFamily="18" charset="0"/>
              </a:rPr>
              <a:t>Aby dogłębnie zrozumieć regionalne potrzeby i luki w systemach HVAC, przeprowadziliśmy obszerną analizę wykorzystując </a:t>
            </a:r>
            <a:r>
              <a:rPr lang="pl-PL" sz="1600" b="1" dirty="0">
                <a:solidFill>
                  <a:srgbClr val="ED4D24"/>
                </a:solidFill>
                <a:ea typeface="Calibri" panose="020F0502020204030204" pitchFamily="34" charset="0"/>
                <a:cs typeface="Times New Roman" panose="02020603050405020304" pitchFamily="18" charset="0"/>
              </a:rPr>
              <a:t>68 studiów przypadków</a:t>
            </a:r>
            <a:r>
              <a:rPr lang="pl-PL" sz="1600" b="1" dirty="0">
                <a:solidFill>
                  <a:srgbClr val="404040"/>
                </a:solidFill>
                <a:ea typeface="Calibri" panose="020F0502020204030204" pitchFamily="34" charset="0"/>
                <a:cs typeface="Times New Roman" panose="02020603050405020304" pitchFamily="18" charset="0"/>
              </a:rPr>
              <a:t>, zebranych z różnych typów budynków i lokalizacji geograficznych (zob. Załącznik  1).</a:t>
            </a:r>
          </a:p>
          <a:p>
            <a:pPr marL="6350" marR="9525" algn="l">
              <a:lnSpc>
                <a:spcPts val="1720"/>
              </a:lnSpc>
            </a:pPr>
            <a:endParaRPr lang="pl-PL" sz="1600" b="1" dirty="0">
              <a:solidFill>
                <a:srgbClr val="404040"/>
              </a:solidFill>
              <a:ea typeface="Calibri" panose="020F0502020204030204" pitchFamily="34" charset="0"/>
              <a:cs typeface="Times New Roman" panose="02020603050405020304" pitchFamily="18" charset="0"/>
            </a:endParaRPr>
          </a:p>
          <a:p>
            <a:pPr marL="6350" marR="9525" algn="l">
              <a:lnSpc>
                <a:spcPts val="1720"/>
              </a:lnSpc>
            </a:pPr>
            <a:r>
              <a:rPr lang="pl-PL" sz="1600" b="1" dirty="0">
                <a:solidFill>
                  <a:srgbClr val="404040"/>
                </a:solidFill>
                <a:ea typeface="Calibri" panose="020F0502020204030204" pitchFamily="34" charset="0"/>
                <a:cs typeface="Times New Roman" panose="02020603050405020304" pitchFamily="18" charset="0"/>
              </a:rPr>
              <a:t>Portfolio to powstało w celu przeanalizowania pojawiających się praktyk oraz zastosowań technologii, które umożliwiają przedsiębiorstwom dostarczanie zrównoważonych produktów i usług w zakresie ogrzewania</a:t>
            </a:r>
            <a:br>
              <a:rPr lang="pl-PL" sz="1600" b="1" dirty="0">
                <a:solidFill>
                  <a:srgbClr val="404040"/>
                </a:solidFill>
                <a:ea typeface="Calibri" panose="020F0502020204030204" pitchFamily="34" charset="0"/>
                <a:cs typeface="Times New Roman" panose="02020603050405020304" pitchFamily="18" charset="0"/>
              </a:rPr>
            </a:br>
            <a:r>
              <a:rPr lang="pl-PL" sz="1600" b="1" dirty="0">
                <a:solidFill>
                  <a:srgbClr val="404040"/>
                </a:solidFill>
                <a:ea typeface="Calibri" panose="020F0502020204030204" pitchFamily="34" charset="0"/>
                <a:cs typeface="Times New Roman" panose="02020603050405020304" pitchFamily="18" charset="0"/>
              </a:rPr>
              <a:t>i chłodzenia (H&amp;C). Analizowane przypadki obejmują dziewięć krajów, różne strefy klimatyczne oraz budynki wzniesione w latach 1930–2024. Zostały one sklasyfikowane według wspólnych pól badawczych (kontekst, interwencje, zestaw technologii, etapy oddawania do eksploatacji, kluczowe wskaźniki efektywności – KPI oraz umiejętności). </a:t>
            </a:r>
            <a:endParaRPr lang="en-IE" sz="1600" dirty="0">
              <a:solidFill>
                <a:srgbClr val="404040"/>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F734733-7E48-15F8-8DFE-8E06D6AC69BC}"/>
              </a:ext>
            </a:extLst>
          </p:cNvPr>
          <p:cNvSpPr txBox="1"/>
          <p:nvPr/>
        </p:nvSpPr>
        <p:spPr>
          <a:xfrm>
            <a:off x="585015" y="1173966"/>
            <a:ext cx="5968185"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Analiza regionalnych potrzeb i luk w sektorze</a:t>
            </a:r>
            <a:endParaRPr lang="en-US" sz="2000" b="1" dirty="0">
              <a:solidFill>
                <a:srgbClr val="ED4D24"/>
              </a:solidFill>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FD41261C-9945-1D95-ACE5-7C9E2457E0AA}"/>
              </a:ext>
            </a:extLst>
          </p:cNvPr>
          <p:cNvSpPr/>
          <p:nvPr/>
        </p:nvSpPr>
        <p:spPr>
          <a:xfrm>
            <a:off x="0" y="7784841"/>
            <a:ext cx="6124074" cy="215324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0">
            <a:extLst>
              <a:ext uri="{FF2B5EF4-FFF2-40B4-BE49-F238E27FC236}">
                <a16:creationId xmlns:a16="http://schemas.microsoft.com/office/drawing/2014/main" id="{6697246D-826B-1551-D6B6-5DB2B45D9A23}"/>
              </a:ext>
            </a:extLst>
          </p:cNvPr>
          <p:cNvSpPr txBox="1">
            <a:spLocks/>
          </p:cNvSpPr>
          <p:nvPr/>
        </p:nvSpPr>
        <p:spPr>
          <a:xfrm>
            <a:off x="643236" y="8181474"/>
            <a:ext cx="3736259" cy="278513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pl-PL" sz="1700" b="0" i="1" dirty="0">
                <a:solidFill>
                  <a:schemeClr val="bg1"/>
                </a:solidFill>
              </a:rPr>
              <a:t>Ten zróżnicowany zbiór studiów przypadków dostarcza cennych informacji na temat technicznych</a:t>
            </a:r>
            <a:br>
              <a:rPr lang="pl-PL" sz="1700" b="0" i="1" dirty="0">
                <a:solidFill>
                  <a:schemeClr val="bg1"/>
                </a:solidFill>
              </a:rPr>
            </a:br>
            <a:r>
              <a:rPr lang="pl-PL" sz="1700" b="0" i="1" dirty="0">
                <a:solidFill>
                  <a:schemeClr val="bg1"/>
                </a:solidFill>
              </a:rPr>
              <a:t>i operacyjnych realiów systemów HVAC w różnych kontekstach, z podkreśleniem zarówno udanych wdrożeń, jak i obszarów wymagających usprawnień.</a:t>
            </a:r>
            <a:endParaRPr lang="en-US" sz="1700" i="1" dirty="0">
              <a:solidFill>
                <a:schemeClr val="bg1"/>
              </a:solidFill>
            </a:endParaRPr>
          </a:p>
        </p:txBody>
      </p:sp>
      <p:grpSp>
        <p:nvGrpSpPr>
          <p:cNvPr id="4" name="Graphic 40">
            <a:extLst>
              <a:ext uri="{FF2B5EF4-FFF2-40B4-BE49-F238E27FC236}">
                <a16:creationId xmlns:a16="http://schemas.microsoft.com/office/drawing/2014/main" id="{D5F4738E-EF91-59D6-E286-0894814F547A}"/>
              </a:ext>
            </a:extLst>
          </p:cNvPr>
          <p:cNvGrpSpPr/>
          <p:nvPr/>
        </p:nvGrpSpPr>
        <p:grpSpPr>
          <a:xfrm>
            <a:off x="4631062" y="7922414"/>
            <a:ext cx="3924090" cy="2433120"/>
            <a:chOff x="-3997860" y="6017904"/>
            <a:chExt cx="935163" cy="579845"/>
          </a:xfrm>
          <a:solidFill>
            <a:schemeClr val="bg1">
              <a:alpha val="29965"/>
            </a:schemeClr>
          </a:solidFill>
        </p:grpSpPr>
        <p:sp>
          <p:nvSpPr>
            <p:cNvPr id="5" name="Freeform 4">
              <a:extLst>
                <a:ext uri="{FF2B5EF4-FFF2-40B4-BE49-F238E27FC236}">
                  <a16:creationId xmlns:a16="http://schemas.microsoft.com/office/drawing/2014/main" id="{5278CF87-F23C-72E6-A2FC-DC4AA8F1638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428A4542-E4D9-381F-3DBE-5538D0D18D0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B6527319-F459-4422-7A49-F3316255699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FCEFAE5-CC38-0AC4-3691-F63C88C68EC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1450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4253-A186-7E46-695D-D44B9DE97BD4}"/>
            </a:ext>
          </a:extLst>
        </p:cNvPr>
        <p:cNvGrpSpPr/>
        <p:nvPr/>
      </p:nvGrpSpPr>
      <p:grpSpPr>
        <a:xfrm>
          <a:off x="0" y="0"/>
          <a:ext cx="0" cy="0"/>
          <a:chOff x="0" y="0"/>
          <a:chExt cx="0" cy="0"/>
        </a:xfrm>
      </p:grpSpPr>
      <p:sp>
        <p:nvSpPr>
          <p:cNvPr id="46" name="Freeform 46">
            <a:extLst>
              <a:ext uri="{FF2B5EF4-FFF2-40B4-BE49-F238E27FC236}">
                <a16:creationId xmlns:a16="http://schemas.microsoft.com/office/drawing/2014/main" id="{DEB7AF57-35CA-44BD-81BE-F2A54F9A93B2}"/>
              </a:ext>
            </a:extLst>
          </p:cNvPr>
          <p:cNvSpPr/>
          <p:nvPr/>
        </p:nvSpPr>
        <p:spPr>
          <a:xfrm>
            <a:off x="-4855" y="1772458"/>
            <a:ext cx="7587830" cy="68238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 name="Text Placeholder 29">
            <a:extLst>
              <a:ext uri="{FF2B5EF4-FFF2-40B4-BE49-F238E27FC236}">
                <a16:creationId xmlns:a16="http://schemas.microsoft.com/office/drawing/2014/main" id="{D8C2C467-DC01-584B-7B5A-2D8DDF7E3D9D}"/>
              </a:ext>
            </a:extLst>
          </p:cNvPr>
          <p:cNvSpPr txBox="1">
            <a:spLocks/>
          </p:cNvSpPr>
          <p:nvPr/>
        </p:nvSpPr>
        <p:spPr>
          <a:xfrm>
            <a:off x="660802" y="841345"/>
            <a:ext cx="660781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400" b="1" dirty="0">
                <a:solidFill>
                  <a:srgbClr val="404040"/>
                </a:solidFill>
              </a:rPr>
              <a:t>W </a:t>
            </a:r>
            <a:r>
              <a:rPr lang="pl-PL" sz="1400" b="1" dirty="0">
                <a:solidFill>
                  <a:srgbClr val="ED4D24"/>
                </a:solidFill>
              </a:rPr>
              <a:t>19 przypadkach </a:t>
            </a:r>
            <a:r>
              <a:rPr lang="pl-PL" sz="1400" b="1" dirty="0">
                <a:solidFill>
                  <a:srgbClr val="404040"/>
                </a:solidFill>
              </a:rPr>
              <a:t>obiektów o mieszanym przeznaczeniu, takich jak  biura, magazyny, hotele i zakłady produkcyjne, najbardziej spójne wyniki uzyskano w przypadku modernizacji, które najpierw koncentrowały się na systemach sterowania, a następnie wprowadzały etapową elektryfikację.</a:t>
            </a:r>
            <a:endParaRPr lang="en-IE" sz="1400" b="1" dirty="0">
              <a:solidFill>
                <a:srgbClr val="404040"/>
              </a:solidFill>
            </a:endParaRPr>
          </a:p>
        </p:txBody>
      </p:sp>
      <p:cxnSp>
        <p:nvCxnSpPr>
          <p:cNvPr id="4" name="Straight Connector 3">
            <a:extLst>
              <a:ext uri="{FF2B5EF4-FFF2-40B4-BE49-F238E27FC236}">
                <a16:creationId xmlns:a16="http://schemas.microsoft.com/office/drawing/2014/main" id="{7D7ECB4F-E5CB-1AD8-0A1E-F0EC9DFDB318}"/>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6AA2E02-4725-6551-7BC5-1958FB927E5A}"/>
              </a:ext>
            </a:extLst>
          </p:cNvPr>
          <p:cNvSpPr txBox="1"/>
          <p:nvPr/>
        </p:nvSpPr>
        <p:spPr>
          <a:xfrm>
            <a:off x="1394850" y="489480"/>
            <a:ext cx="5873766"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Analiza budynków komercyjnych i przemysłowych</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33CC40DA-D788-DBF9-51EF-FE36A5E5A199}"/>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2D89D80B-3A0A-A619-4051-7E71CF4FF888}"/>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8907CE6B-47EA-FEF7-B62A-F51A17203C60}"/>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a:t>
              </a:r>
              <a:r>
                <a:rPr lang="lv-LV" sz="1800" dirty="0">
                  <a:solidFill>
                    <a:schemeClr val="bg1"/>
                  </a:solidFill>
                </a:rPr>
                <a:t>4</a:t>
              </a:r>
              <a:r>
                <a:rPr lang="en-US" sz="1800" dirty="0">
                  <a:solidFill>
                    <a:schemeClr val="bg1"/>
                  </a:solidFill>
                </a:rPr>
                <a:t>.1</a:t>
              </a:r>
            </a:p>
          </p:txBody>
        </p:sp>
      </p:grpSp>
      <p:cxnSp>
        <p:nvCxnSpPr>
          <p:cNvPr id="22" name="Straight Connector 21">
            <a:extLst>
              <a:ext uri="{FF2B5EF4-FFF2-40B4-BE49-F238E27FC236}">
                <a16:creationId xmlns:a16="http://schemas.microsoft.com/office/drawing/2014/main" id="{E87177BB-9013-4268-8597-97C5D326210A}"/>
              </a:ext>
            </a:extLst>
          </p:cNvPr>
          <p:cNvCxnSpPr>
            <a:cxnSpLocks/>
          </p:cNvCxnSpPr>
          <p:nvPr/>
        </p:nvCxnSpPr>
        <p:spPr>
          <a:xfrm>
            <a:off x="906633" y="2001526"/>
            <a:ext cx="0" cy="5337939"/>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C566330-4FDF-79E3-17EB-FE346A4EAA56}"/>
              </a:ext>
            </a:extLst>
          </p:cNvPr>
          <p:cNvSpPr txBox="1"/>
          <p:nvPr/>
        </p:nvSpPr>
        <p:spPr>
          <a:xfrm>
            <a:off x="585015" y="1947318"/>
            <a:ext cx="5951716" cy="310341"/>
          </a:xfrm>
          <a:prstGeom prst="rect">
            <a:avLst/>
          </a:prstGeom>
          <a:noFill/>
        </p:spPr>
        <p:txBody>
          <a:bodyPr wrap="square" rtlCol="0" anchor="t">
            <a:spAutoFit/>
          </a:bodyPr>
          <a:lstStyle/>
          <a:p>
            <a:pPr marL="6350">
              <a:lnSpc>
                <a:spcPts val="1700"/>
              </a:lnSpc>
              <a:tabLst>
                <a:tab pos="611188" algn="l"/>
              </a:tabLst>
            </a:pPr>
            <a:r>
              <a:rPr lang="en-US" sz="1600" b="1" dirty="0">
                <a:solidFill>
                  <a:schemeClr val="bg1"/>
                </a:solidFill>
                <a:latin typeface="Calibri" panose="020F0502020204030204" pitchFamily="34" charset="0"/>
                <a:cs typeface="Calibri" panose="020F0502020204030204" pitchFamily="34" charset="0"/>
              </a:rPr>
              <a:t>  </a:t>
            </a:r>
            <a:r>
              <a:rPr lang="pl-PL" sz="1600" b="1" dirty="0">
                <a:solidFill>
                  <a:schemeClr val="bg1"/>
                </a:solidFill>
                <a:latin typeface="Calibri" panose="020F0502020204030204" pitchFamily="34" charset="0"/>
                <a:cs typeface="Calibri" panose="020F0502020204030204" pitchFamily="34" charset="0"/>
              </a:rPr>
              <a:t>Ogólny przegląd dobrych praktyk i trendów w branży HVAC:</a:t>
            </a:r>
            <a:endParaRPr lang="en-US" sz="1600" b="1"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2EBA1414-2C50-BFB2-BA6A-207828B5B6AE}"/>
              </a:ext>
            </a:extLst>
          </p:cNvPr>
          <p:cNvSpPr txBox="1"/>
          <p:nvPr/>
        </p:nvSpPr>
        <p:spPr>
          <a:xfrm>
            <a:off x="1274882" y="2498587"/>
            <a:ext cx="5622486" cy="4564776"/>
          </a:xfrm>
          <a:prstGeom prst="rect">
            <a:avLst/>
          </a:prstGeom>
          <a:noFill/>
        </p:spPr>
        <p:txBody>
          <a:bodyPr wrap="square">
            <a:spAutoFit/>
          </a:bodyPr>
          <a:lstStyle/>
          <a:p>
            <a:pPr lvl="0">
              <a:lnSpc>
                <a:spcPts val="1340"/>
              </a:lnSpc>
            </a:pPr>
            <a:r>
              <a:rPr lang="pl-PL" sz="1600" b="1" dirty="0">
                <a:solidFill>
                  <a:srgbClr val="ED4D24"/>
                </a:solidFill>
                <a:latin typeface="Calibri" panose="020F0502020204030204" pitchFamily="34" charset="0"/>
                <a:cs typeface="Calibri" panose="020F0502020204030204" pitchFamily="34" charset="0"/>
              </a:rPr>
              <a:t>Trendy w elektryfikacji i dekarbonizacji</a:t>
            </a:r>
            <a:endParaRPr lang="en-IE" sz="800" dirty="0">
              <a:solidFill>
                <a:srgbClr val="404040"/>
              </a:solidFill>
              <a:latin typeface="Calibri" panose="020F0502020204030204" pitchFamily="34" charset="0"/>
              <a:cs typeface="Calibri" panose="020F0502020204030204" pitchFamily="34" charset="0"/>
            </a:endParaRPr>
          </a:p>
          <a:p>
            <a:pPr lvl="0">
              <a:lnSpc>
                <a:spcPts val="1140"/>
              </a:lnSpc>
            </a:pPr>
            <a:r>
              <a:rPr lang="pl-PL" sz="1100" dirty="0">
                <a:solidFill>
                  <a:srgbClr val="404040"/>
                </a:solidFill>
                <a:latin typeface="Calibri" panose="020F0502020204030204" pitchFamily="34" charset="0"/>
                <a:cs typeface="Calibri" panose="020F0502020204030204" pitchFamily="34" charset="0"/>
              </a:rPr>
              <a:t>Pompy ciepła są szeroko stosowane jako centralne źródło ogrzewania i chłodzenia. Niektóre obiekty wdrażają hybrydowe rozwiązania grzewcze, takie jak wysokoefektywne kotły gazowe wspomagane kolektorami słonecznymi na dachach lub jednostki mikro-kogeneracyjne (micro-CHP) połączone z kotłami kondensacyjnymi.</a:t>
            </a:r>
          </a:p>
          <a:p>
            <a:pPr lvl="0">
              <a:lnSpc>
                <a:spcPts val="1140"/>
              </a:lnSpc>
            </a:pPr>
            <a:endParaRPr lang="en-IE" sz="1100" b="1" dirty="0">
              <a:solidFill>
                <a:srgbClr val="404040"/>
              </a:solidFill>
              <a:latin typeface="Calibri" panose="020F0502020204030204" pitchFamily="34" charset="0"/>
              <a:cs typeface="Calibri" panose="020F0502020204030204" pitchFamily="34" charset="0"/>
            </a:endParaRPr>
          </a:p>
          <a:p>
            <a:pPr lvl="0">
              <a:lnSpc>
                <a:spcPts val="1340"/>
              </a:lnSpc>
            </a:pPr>
            <a:r>
              <a:rPr lang="en-IE" sz="1600" b="1" dirty="0" err="1">
                <a:solidFill>
                  <a:srgbClr val="ED4D24"/>
                </a:solidFill>
                <a:latin typeface="Calibri" panose="020F0502020204030204" pitchFamily="34" charset="0"/>
                <a:cs typeface="Calibri" panose="020F0502020204030204" pitchFamily="34" charset="0"/>
              </a:rPr>
              <a:t>Wysokoefektywne</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jednostki</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odzysku</a:t>
            </a:r>
            <a:r>
              <a:rPr lang="en-IE" sz="1600" b="1" dirty="0">
                <a:solidFill>
                  <a:srgbClr val="ED4D24"/>
                </a:solidFill>
                <a:latin typeface="Calibri" panose="020F0502020204030204" pitchFamily="34" charset="0"/>
                <a:cs typeface="Calibri" panose="020F0502020204030204" pitchFamily="34" charset="0"/>
              </a:rPr>
              <a:t> </a:t>
            </a:r>
            <a:r>
              <a:rPr lang="en-IE" sz="1600" b="1" dirty="0" err="1">
                <a:solidFill>
                  <a:srgbClr val="ED4D24"/>
                </a:solidFill>
                <a:latin typeface="Calibri" panose="020F0502020204030204" pitchFamily="34" charset="0"/>
                <a:cs typeface="Calibri" panose="020F0502020204030204" pitchFamily="34" charset="0"/>
              </a:rPr>
              <a:t>ciepła</a:t>
            </a:r>
            <a:r>
              <a:rPr lang="en-IE" sz="800" b="1" dirty="0">
                <a:solidFill>
                  <a:srgbClr val="ED4D24"/>
                </a:solidFill>
                <a:latin typeface="Calibri" panose="020F0502020204030204" pitchFamily="34" charset="0"/>
                <a:cs typeface="Calibri" panose="020F0502020204030204" pitchFamily="34" charset="0"/>
              </a:rPr>
              <a:t> </a:t>
            </a:r>
          </a:p>
          <a:p>
            <a:pPr lvl="0">
              <a:lnSpc>
                <a:spcPts val="1340"/>
              </a:lnSpc>
            </a:pPr>
            <a:r>
              <a:rPr lang="pl-PL" sz="1100" dirty="0">
                <a:solidFill>
                  <a:srgbClr val="404040"/>
                </a:solidFill>
                <a:latin typeface="Calibri" panose="020F0502020204030204" pitchFamily="34" charset="0"/>
                <a:cs typeface="Calibri" panose="020F0502020204030204" pitchFamily="34" charset="0"/>
              </a:rPr>
              <a:t>Często wyposażone w wymienniki obrotowe lub płytowe, stanowią standard w systemach wentylacyjnych zarówno w nowych budynkach, jak i przy modernizacjach. Ciepło odpadowe generowane przez agregaty chłodnicze lub procesy technologiczne jest wykorzystywane do wstępnego podgrzewania ciepłej wody użytkowej lub powietrza wentylacyjnego.</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pl-PL" sz="1600" b="1" dirty="0">
                <a:solidFill>
                  <a:srgbClr val="ED4D24"/>
                </a:solidFill>
                <a:latin typeface="Calibri" panose="020F0502020204030204" pitchFamily="34" charset="0"/>
                <a:cs typeface="Calibri" panose="020F0502020204030204" pitchFamily="34" charset="0"/>
              </a:rPr>
              <a:t>Dobre praktyki</a:t>
            </a:r>
            <a:endParaRPr lang="en-IE" sz="1600" b="1" dirty="0">
              <a:solidFill>
                <a:srgbClr val="ED4D24"/>
              </a:solidFill>
              <a:latin typeface="Calibri" panose="020F0502020204030204" pitchFamily="34" charset="0"/>
              <a:cs typeface="Calibri" panose="020F0502020204030204" pitchFamily="34" charset="0"/>
            </a:endParaRPr>
          </a:p>
          <a:p>
            <a:pPr lvl="0">
              <a:lnSpc>
                <a:spcPts val="1140"/>
              </a:lnSpc>
            </a:pPr>
            <a:r>
              <a:rPr lang="pl-PL" sz="1100" dirty="0">
                <a:solidFill>
                  <a:srgbClr val="404040"/>
                </a:solidFill>
                <a:latin typeface="Calibri" panose="020F0502020204030204" pitchFamily="34" charset="0"/>
                <a:cs typeface="Calibri" panose="020F0502020204030204" pitchFamily="34" charset="0"/>
              </a:rPr>
              <a:t>Do dobrych praktyk zalicza się również: instalowanie niskoenergetycznych technologii pomocniczych, dobór najbardziej efektywnych wymienników w centralach wentylacyjnych (AHU), stosowanie pasywnych powłok odbijających promieniowanie słoneczne dla chłodzenia, wykorzystanie zewnętrznego zacienienia lub roślinności wertykalnej oraz stosowanie termicznie aktywowanych elementów konstrukcyjnych budynku (TABS).</a:t>
            </a: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pl-PL" sz="1600" b="1" dirty="0">
                <a:solidFill>
                  <a:srgbClr val="ED4D24"/>
                </a:solidFill>
                <a:latin typeface="Calibri" panose="020F0502020204030204" pitchFamily="34" charset="0"/>
                <a:cs typeface="Calibri" panose="020F0502020204030204" pitchFamily="34" charset="0"/>
              </a:rPr>
              <a:t>Transformacja systemów</a:t>
            </a:r>
            <a:r>
              <a:rPr lang="en-IE" sz="1600" b="1" dirty="0">
                <a:solidFill>
                  <a:srgbClr val="ED4D24"/>
                </a:solidFill>
                <a:latin typeface="Calibri" panose="020F0502020204030204" pitchFamily="34" charset="0"/>
                <a:cs typeface="Calibri" panose="020F0502020204030204" pitchFamily="34" charset="0"/>
              </a:rPr>
              <a:t> </a:t>
            </a:r>
          </a:p>
          <a:p>
            <a:pPr lvl="0">
              <a:lnSpc>
                <a:spcPts val="1140"/>
              </a:lnSpc>
            </a:pPr>
            <a:r>
              <a:rPr lang="pl-PL" sz="1100" dirty="0">
                <a:solidFill>
                  <a:srgbClr val="404040"/>
                </a:solidFill>
                <a:latin typeface="Calibri" panose="020F0502020204030204" pitchFamily="34" charset="0"/>
                <a:cs typeface="Calibri" panose="020F0502020204030204" pitchFamily="34" charset="0"/>
              </a:rPr>
              <a:t>Przejście od przestarzałych sterowań pneumatycznych lub marginalnych do zaawansowanych, zautomatyzowanych systemów BMS z wentylacją sterowaną popytem jest kluczowym trendem w osiąganiu oszczędności energii. W niektórych obiektach algorytmy AI są stosowane</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w istniejących systemach BMS w celu automatycznej optymalizacji pracy HVAC.</a:t>
            </a: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r>
              <a:rPr lang="pl-PL" sz="1600" b="1" dirty="0">
                <a:solidFill>
                  <a:srgbClr val="ED4D24"/>
                </a:solidFill>
                <a:latin typeface="Calibri" panose="020F0502020204030204" pitchFamily="34" charset="0"/>
                <a:cs typeface="Calibri" panose="020F0502020204030204" pitchFamily="34" charset="0"/>
              </a:rPr>
              <a:t>Znaczące oszczędności dzięki regulacji istniejących systemów</a:t>
            </a:r>
          </a:p>
          <a:p>
            <a:pPr lvl="0">
              <a:lnSpc>
                <a:spcPts val="1140"/>
              </a:lnSpc>
            </a:pPr>
            <a:r>
              <a:rPr lang="pl-PL" sz="1100" dirty="0">
                <a:solidFill>
                  <a:srgbClr val="404040"/>
                </a:solidFill>
                <a:latin typeface="Calibri" panose="020F0502020204030204" pitchFamily="34" charset="0"/>
                <a:cs typeface="Calibri" panose="020F0502020204030204" pitchFamily="34" charset="0"/>
              </a:rPr>
              <a:t>Na przykład w zakładach produkcyjnych poszerzenie dopuszczalnego zakresu kontroli wilgotności (np. z ±1% do ±10% RH) zmniejszyło zależność od wody chłodzonej i pary, co prowadzi do istotnych oszczędności kosztów.</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82E203A1-9686-F269-F0DC-6AA264E94048}"/>
              </a:ext>
            </a:extLst>
          </p:cNvPr>
          <p:cNvCxnSpPr>
            <a:cxnSpLocks/>
          </p:cNvCxnSpPr>
          <p:nvPr/>
        </p:nvCxnSpPr>
        <p:spPr>
          <a:xfrm>
            <a:off x="1646" y="2113651"/>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05157F5-7851-292E-AF7F-94A408C74E06}"/>
              </a:ext>
            </a:extLst>
          </p:cNvPr>
          <p:cNvCxnSpPr>
            <a:cxnSpLocks/>
          </p:cNvCxnSpPr>
          <p:nvPr/>
        </p:nvCxnSpPr>
        <p:spPr>
          <a:xfrm>
            <a:off x="897423" y="7339465"/>
            <a:ext cx="6662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EB3532C-2D78-35F2-A67D-B89C44D98F52}"/>
              </a:ext>
            </a:extLst>
          </p:cNvPr>
          <p:cNvGrpSpPr/>
          <p:nvPr/>
        </p:nvGrpSpPr>
        <p:grpSpPr>
          <a:xfrm>
            <a:off x="663223" y="2560027"/>
            <a:ext cx="6909386" cy="288000"/>
            <a:chOff x="644327" y="1972700"/>
            <a:chExt cx="6909386" cy="288000"/>
          </a:xfrm>
        </p:grpSpPr>
        <p:cxnSp>
          <p:nvCxnSpPr>
            <p:cNvPr id="11" name="Straight Connector 10">
              <a:extLst>
                <a:ext uri="{FF2B5EF4-FFF2-40B4-BE49-F238E27FC236}">
                  <a16:creationId xmlns:a16="http://schemas.microsoft.com/office/drawing/2014/main" id="{D84FBA71-5922-D80C-4FDF-1A7AA157CD35}"/>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CFECB4C-B644-5A1F-7C9B-C121D1D313A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5" name="Group 14">
            <a:extLst>
              <a:ext uri="{FF2B5EF4-FFF2-40B4-BE49-F238E27FC236}">
                <a16:creationId xmlns:a16="http://schemas.microsoft.com/office/drawing/2014/main" id="{7C65FBA4-B118-FEC9-27F0-7A0C59B9A3F4}"/>
              </a:ext>
            </a:extLst>
          </p:cNvPr>
          <p:cNvGrpSpPr/>
          <p:nvPr/>
        </p:nvGrpSpPr>
        <p:grpSpPr>
          <a:xfrm>
            <a:off x="663223" y="3439809"/>
            <a:ext cx="6909386" cy="288000"/>
            <a:chOff x="644327" y="1972700"/>
            <a:chExt cx="6909386" cy="288000"/>
          </a:xfrm>
        </p:grpSpPr>
        <p:cxnSp>
          <p:nvCxnSpPr>
            <p:cNvPr id="16" name="Straight Connector 15">
              <a:extLst>
                <a:ext uri="{FF2B5EF4-FFF2-40B4-BE49-F238E27FC236}">
                  <a16:creationId xmlns:a16="http://schemas.microsoft.com/office/drawing/2014/main" id="{42A07BDF-0E3E-4A84-38CB-339D626C86C4}"/>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F164397-1E8A-5A8F-6D61-A3C31C85387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18" name="Group 17">
            <a:extLst>
              <a:ext uri="{FF2B5EF4-FFF2-40B4-BE49-F238E27FC236}">
                <a16:creationId xmlns:a16="http://schemas.microsoft.com/office/drawing/2014/main" id="{1E326E32-6778-6AAE-AB3A-D8CA122AFFAC}"/>
              </a:ext>
            </a:extLst>
          </p:cNvPr>
          <p:cNvGrpSpPr/>
          <p:nvPr/>
        </p:nvGrpSpPr>
        <p:grpSpPr>
          <a:xfrm>
            <a:off x="660473" y="4416679"/>
            <a:ext cx="6909386" cy="288000"/>
            <a:chOff x="644327" y="1972700"/>
            <a:chExt cx="6909386" cy="288000"/>
          </a:xfrm>
        </p:grpSpPr>
        <p:cxnSp>
          <p:nvCxnSpPr>
            <p:cNvPr id="19" name="Straight Connector 18">
              <a:extLst>
                <a:ext uri="{FF2B5EF4-FFF2-40B4-BE49-F238E27FC236}">
                  <a16:creationId xmlns:a16="http://schemas.microsoft.com/office/drawing/2014/main" id="{0AD2B594-2B79-D419-CEB2-69B3C21BF6C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DD3912B-4407-6B60-9685-4BC196FD335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21" name="Group 20">
            <a:extLst>
              <a:ext uri="{FF2B5EF4-FFF2-40B4-BE49-F238E27FC236}">
                <a16:creationId xmlns:a16="http://schemas.microsoft.com/office/drawing/2014/main" id="{99D55C5B-0FBB-13FD-9181-407B3E07BBF7}"/>
              </a:ext>
            </a:extLst>
          </p:cNvPr>
          <p:cNvGrpSpPr/>
          <p:nvPr/>
        </p:nvGrpSpPr>
        <p:grpSpPr>
          <a:xfrm>
            <a:off x="663223" y="5404224"/>
            <a:ext cx="6909386" cy="288000"/>
            <a:chOff x="644327" y="1972700"/>
            <a:chExt cx="6909386" cy="288000"/>
          </a:xfrm>
        </p:grpSpPr>
        <p:cxnSp>
          <p:nvCxnSpPr>
            <p:cNvPr id="23" name="Straight Connector 22">
              <a:extLst>
                <a:ext uri="{FF2B5EF4-FFF2-40B4-BE49-F238E27FC236}">
                  <a16:creationId xmlns:a16="http://schemas.microsoft.com/office/drawing/2014/main" id="{7B10EAAF-DB8C-6E20-FF15-0728FF484CEC}"/>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00E1E3A-3DB6-03DF-5691-BD7F278359D3}"/>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30" name="Group 29">
            <a:extLst>
              <a:ext uri="{FF2B5EF4-FFF2-40B4-BE49-F238E27FC236}">
                <a16:creationId xmlns:a16="http://schemas.microsoft.com/office/drawing/2014/main" id="{33A026E8-EF10-8B72-3ACF-11A62E9ED35B}"/>
              </a:ext>
            </a:extLst>
          </p:cNvPr>
          <p:cNvGrpSpPr/>
          <p:nvPr/>
        </p:nvGrpSpPr>
        <p:grpSpPr>
          <a:xfrm>
            <a:off x="667155" y="6273976"/>
            <a:ext cx="6909386" cy="288000"/>
            <a:chOff x="644327" y="1972700"/>
            <a:chExt cx="6909386" cy="288000"/>
          </a:xfrm>
        </p:grpSpPr>
        <p:cxnSp>
          <p:nvCxnSpPr>
            <p:cNvPr id="31" name="Straight Connector 30">
              <a:extLst>
                <a:ext uri="{FF2B5EF4-FFF2-40B4-BE49-F238E27FC236}">
                  <a16:creationId xmlns:a16="http://schemas.microsoft.com/office/drawing/2014/main" id="{9BD5861D-D798-C0C8-DFE2-933233E555A0}"/>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43A1FAA-14EA-EC7B-4542-47693E579EE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cxnSp>
        <p:nvCxnSpPr>
          <p:cNvPr id="33" name="Straight Connector 32">
            <a:extLst>
              <a:ext uri="{FF2B5EF4-FFF2-40B4-BE49-F238E27FC236}">
                <a16:creationId xmlns:a16="http://schemas.microsoft.com/office/drawing/2014/main" id="{47566134-D153-4BBE-9ED1-5D28C60530FF}"/>
              </a:ext>
            </a:extLst>
          </p:cNvPr>
          <p:cNvCxnSpPr>
            <a:cxnSpLocks/>
          </p:cNvCxnSpPr>
          <p:nvPr/>
        </p:nvCxnSpPr>
        <p:spPr>
          <a:xfrm>
            <a:off x="575844" y="7795952"/>
            <a:ext cx="59257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4" name="Freeform 46">
            <a:extLst>
              <a:ext uri="{FF2B5EF4-FFF2-40B4-BE49-F238E27FC236}">
                <a16:creationId xmlns:a16="http://schemas.microsoft.com/office/drawing/2014/main" id="{E307FE7F-DCA6-4810-AEC6-7C7CD4DA5583}"/>
              </a:ext>
            </a:extLst>
          </p:cNvPr>
          <p:cNvSpPr/>
          <p:nvPr/>
        </p:nvSpPr>
        <p:spPr>
          <a:xfrm>
            <a:off x="-11289" y="7404011"/>
            <a:ext cx="7587830" cy="68238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35" name="Straight Connector 34">
            <a:extLst>
              <a:ext uri="{FF2B5EF4-FFF2-40B4-BE49-F238E27FC236}">
                <a16:creationId xmlns:a16="http://schemas.microsoft.com/office/drawing/2014/main" id="{117A46ED-D6BB-4FAF-9893-D802E861E3BC}"/>
              </a:ext>
            </a:extLst>
          </p:cNvPr>
          <p:cNvCxnSpPr>
            <a:cxnSpLocks/>
          </p:cNvCxnSpPr>
          <p:nvPr/>
        </p:nvCxnSpPr>
        <p:spPr>
          <a:xfrm>
            <a:off x="970019" y="8314968"/>
            <a:ext cx="0" cy="173114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6FE60A5-5FE8-4F60-B526-BB3BB4ABDDB2}"/>
              </a:ext>
            </a:extLst>
          </p:cNvPr>
          <p:cNvSpPr txBox="1"/>
          <p:nvPr/>
        </p:nvSpPr>
        <p:spPr>
          <a:xfrm>
            <a:off x="1031264" y="8231891"/>
            <a:ext cx="6471669" cy="1892890"/>
          </a:xfrm>
          <a:prstGeom prst="rect">
            <a:avLst/>
          </a:prstGeom>
          <a:noFill/>
        </p:spPr>
        <p:txBody>
          <a:bodyPr wrap="square">
            <a:spAutoFit/>
          </a:bodyPr>
          <a:lstStyle/>
          <a:p>
            <a:pPr marL="171450" indent="-171450">
              <a:lnSpc>
                <a:spcPts val="1000"/>
              </a:lnSpc>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Znaczącym wyzwaniem, zwłaszcza w starszych budynkach przemysłowych i komercyjnych, jest uzależnienie od wysokowęglowych źródeł energii cieplnej, co prowadzi do wysokich kosztów eksploatacji</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emisji.</a:t>
            </a:r>
          </a:p>
          <a:p>
            <a:pPr marL="171450" indent="-171450">
              <a:lnSpc>
                <a:spcPts val="1000"/>
              </a:lnSpc>
              <a:buClr>
                <a:srgbClr val="ED4D24"/>
              </a:buClr>
              <a:buFont typeface="Arial" panose="020B0604020202020204" pitchFamily="34" charset="0"/>
              <a:buChar char="•"/>
            </a:pPr>
            <a:endParaRPr lang="pl-PL" sz="1100" dirty="0">
              <a:solidFill>
                <a:srgbClr val="404040"/>
              </a:solidFill>
              <a:latin typeface="Calibri" panose="020F0502020204030204" pitchFamily="34" charset="0"/>
              <a:cs typeface="Calibri" panose="020F0502020204030204" pitchFamily="34" charset="0"/>
            </a:endParaRPr>
          </a:p>
          <a:p>
            <a:pPr marL="171450" indent="-171450">
              <a:lnSpc>
                <a:spcPts val="1000"/>
              </a:lnSpc>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Wiele obiektów ma trudności z utrzymaniem stabilnej, komfortowej temperatury wewnętrznej, szczególnie w okresach upałów, często z powodu niewystarczającej izolacji budynku, braku infrastruktury chłodzącej lub zjawiska stratyfikacji termicznej w okresie zimowym w pomieszczeniach o wysokich sufitach.</a:t>
            </a:r>
          </a:p>
          <a:p>
            <a:pPr marL="171450" indent="-171450">
              <a:lnSpc>
                <a:spcPts val="1000"/>
              </a:lnSpc>
              <a:buClr>
                <a:srgbClr val="ED4D24"/>
              </a:buClr>
              <a:buFont typeface="Arial" panose="020B0604020202020204" pitchFamily="34" charset="0"/>
              <a:buChar char="•"/>
            </a:pPr>
            <a:endParaRPr lang="pl-PL" sz="1100" dirty="0">
              <a:solidFill>
                <a:srgbClr val="404040"/>
              </a:solidFill>
              <a:latin typeface="Calibri" panose="020F0502020204030204" pitchFamily="34" charset="0"/>
              <a:cs typeface="Calibri" panose="020F0502020204030204" pitchFamily="34" charset="0"/>
            </a:endParaRPr>
          </a:p>
          <a:p>
            <a:pPr marL="171450" indent="-171450">
              <a:lnSpc>
                <a:spcPts val="1000"/>
              </a:lnSpc>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Wiele problemów energetycznych wynikało nie z samego sprzętu, lecz z prostych systemów sterowania, braku pomiarów lub nadmiernie rygorystycznych parametrów eksploatacyjnych.</a:t>
            </a:r>
          </a:p>
          <a:p>
            <a:pPr marL="171450" indent="-171450">
              <a:lnSpc>
                <a:spcPts val="1000"/>
              </a:lnSpc>
              <a:buClr>
                <a:srgbClr val="ED4D24"/>
              </a:buClr>
              <a:buFont typeface="Arial" panose="020B0604020202020204" pitchFamily="34" charset="0"/>
              <a:buChar char="•"/>
            </a:pPr>
            <a:endParaRPr lang="pl-PL" sz="1100" dirty="0">
              <a:solidFill>
                <a:srgbClr val="404040"/>
              </a:solidFill>
              <a:latin typeface="Calibri" panose="020F0502020204030204" pitchFamily="34" charset="0"/>
              <a:cs typeface="Calibri" panose="020F0502020204030204" pitchFamily="34" charset="0"/>
            </a:endParaRPr>
          </a:p>
          <a:p>
            <a:pPr marL="171450" indent="-171450">
              <a:lnSpc>
                <a:spcPts val="1000"/>
              </a:lnSpc>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Obiekty często nie posiadały zintegrowanych systemów do odzysku i ponownego wykorzystania energii generowanej wewnętrznie lub zewnętrznie, co jednocześnie zwiększało obciążenia chłodnicze i zapotrzebowanie na ogrzewanie. </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CBBE22F5-823F-4180-BC3A-9A6AC28C3468}"/>
              </a:ext>
            </a:extLst>
          </p:cNvPr>
          <p:cNvCxnSpPr>
            <a:cxnSpLocks/>
          </p:cNvCxnSpPr>
          <p:nvPr/>
        </p:nvCxnSpPr>
        <p:spPr>
          <a:xfrm>
            <a:off x="970019" y="8647716"/>
            <a:ext cx="657415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EBAB802-D746-4958-8C21-831F9F89ECD6}"/>
              </a:ext>
            </a:extLst>
          </p:cNvPr>
          <p:cNvSpPr txBox="1"/>
          <p:nvPr/>
        </p:nvSpPr>
        <p:spPr>
          <a:xfrm>
            <a:off x="522891" y="7538680"/>
            <a:ext cx="6513892" cy="505523"/>
          </a:xfrm>
          <a:prstGeom prst="rect">
            <a:avLst/>
          </a:prstGeom>
          <a:noFill/>
        </p:spPr>
        <p:txBody>
          <a:bodyPr wrap="square" rtlCol="0" anchor="t">
            <a:spAutoFit/>
          </a:bodyPr>
          <a:lstStyle/>
          <a:p>
            <a:pPr marL="6350">
              <a:lnSpc>
                <a:spcPts val="1600"/>
              </a:lnSpc>
              <a:tabLst>
                <a:tab pos="611188" algn="l"/>
              </a:tabLst>
            </a:pPr>
            <a:r>
              <a:rPr lang="pl-PL" sz="1600" b="1" dirty="0">
                <a:solidFill>
                  <a:schemeClr val="bg1"/>
                </a:solidFill>
                <a:latin typeface="Calibri" panose="020F0502020204030204" pitchFamily="34" charset="0"/>
                <a:cs typeface="Calibri" panose="020F0502020204030204" pitchFamily="34" charset="0"/>
              </a:rPr>
              <a:t>Główne wyzwania w dziedzinie HVAC, które zostały lub powinny zostać rozwiązane w ramach procesu modernizacji:</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4DBD01FC-41E3-4AC0-8D7A-78C3433B6A88}"/>
              </a:ext>
            </a:extLst>
          </p:cNvPr>
          <p:cNvCxnSpPr>
            <a:cxnSpLocks/>
          </p:cNvCxnSpPr>
          <p:nvPr/>
        </p:nvCxnSpPr>
        <p:spPr>
          <a:xfrm>
            <a:off x="1003913" y="9204480"/>
            <a:ext cx="6587092" cy="1316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FA000A0-5B0C-404F-B309-A29FFF2FA4AC}"/>
              </a:ext>
            </a:extLst>
          </p:cNvPr>
          <p:cNvCxnSpPr>
            <a:cxnSpLocks/>
          </p:cNvCxnSpPr>
          <p:nvPr/>
        </p:nvCxnSpPr>
        <p:spPr>
          <a:xfrm>
            <a:off x="985517" y="10046110"/>
            <a:ext cx="66676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B3DF17-F631-426C-BFCA-81689523700B}"/>
              </a:ext>
            </a:extLst>
          </p:cNvPr>
          <p:cNvCxnSpPr>
            <a:cxnSpLocks/>
          </p:cNvCxnSpPr>
          <p:nvPr/>
        </p:nvCxnSpPr>
        <p:spPr>
          <a:xfrm>
            <a:off x="1020620" y="9629654"/>
            <a:ext cx="659745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75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9B12C-F683-9D43-B95B-7BD8602E4C62}"/>
            </a:ext>
          </a:extLst>
        </p:cNvPr>
        <p:cNvGrpSpPr/>
        <p:nvPr/>
      </p:nvGrpSpPr>
      <p:grpSpPr>
        <a:xfrm>
          <a:off x="0" y="0"/>
          <a:ext cx="0" cy="0"/>
          <a:chOff x="0" y="0"/>
          <a:chExt cx="0" cy="0"/>
        </a:xfrm>
      </p:grpSpPr>
      <p:sp>
        <p:nvSpPr>
          <p:cNvPr id="34" name="Freeform 33">
            <a:extLst>
              <a:ext uri="{FF2B5EF4-FFF2-40B4-BE49-F238E27FC236}">
                <a16:creationId xmlns:a16="http://schemas.microsoft.com/office/drawing/2014/main" id="{488AF590-83EF-C8DA-2D5D-2260007DC4BC}"/>
              </a:ext>
            </a:extLst>
          </p:cNvPr>
          <p:cNvSpPr/>
          <p:nvPr/>
        </p:nvSpPr>
        <p:spPr>
          <a:xfrm>
            <a:off x="-17372" y="-1"/>
            <a:ext cx="2190636" cy="1069180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09" name="Text Placeholder 11">
            <a:extLst>
              <a:ext uri="{FF2B5EF4-FFF2-40B4-BE49-F238E27FC236}">
                <a16:creationId xmlns:a16="http://schemas.microsoft.com/office/drawing/2014/main" id="{43F19BD2-B752-79FD-EDAC-1759048F6DD7}"/>
              </a:ext>
            </a:extLst>
          </p:cNvPr>
          <p:cNvSpPr txBox="1">
            <a:spLocks/>
          </p:cNvSpPr>
          <p:nvPr/>
        </p:nvSpPr>
        <p:spPr>
          <a:xfrm rot="16200000">
            <a:off x="-1876073" y="2841668"/>
            <a:ext cx="5964322" cy="1322342"/>
          </a:xfr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7500" spc="300" dirty="0">
                <a:solidFill>
                  <a:schemeClr val="bg1"/>
                </a:solidFill>
              </a:rPr>
              <a:t>SPIS TREŚCI</a:t>
            </a:r>
            <a:endParaRPr lang="en-US" sz="7500" spc="300" dirty="0">
              <a:solidFill>
                <a:schemeClr val="bg1"/>
              </a:solidFill>
            </a:endParaRPr>
          </a:p>
        </p:txBody>
      </p:sp>
      <p:grpSp>
        <p:nvGrpSpPr>
          <p:cNvPr id="35" name="Graphic 40">
            <a:extLst>
              <a:ext uri="{FF2B5EF4-FFF2-40B4-BE49-F238E27FC236}">
                <a16:creationId xmlns:a16="http://schemas.microsoft.com/office/drawing/2014/main" id="{82759823-C93D-72FB-A9B5-E94B9440C77C}"/>
              </a:ext>
            </a:extLst>
          </p:cNvPr>
          <p:cNvGrpSpPr/>
          <p:nvPr/>
        </p:nvGrpSpPr>
        <p:grpSpPr>
          <a:xfrm>
            <a:off x="-1668480" y="5128544"/>
            <a:ext cx="4389663" cy="2721797"/>
            <a:chOff x="-3997860" y="6017904"/>
            <a:chExt cx="935163" cy="579845"/>
          </a:xfrm>
          <a:solidFill>
            <a:schemeClr val="bg1">
              <a:alpha val="15000"/>
            </a:schemeClr>
          </a:solidFill>
        </p:grpSpPr>
        <p:sp>
          <p:nvSpPr>
            <p:cNvPr id="36" name="Freeform 35">
              <a:extLst>
                <a:ext uri="{FF2B5EF4-FFF2-40B4-BE49-F238E27FC236}">
                  <a16:creationId xmlns:a16="http://schemas.microsoft.com/office/drawing/2014/main" id="{DFD49522-22B5-9FE1-15DC-06A672082A9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56A7B39F-4443-4AF6-EA50-D0F749A0A523}"/>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08B38E5A-9C5C-C000-8AE6-BEC648BC553C}"/>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FB573F61-38B0-C9C1-B50F-97498CB424A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84" name="Straight Connector 83">
            <a:extLst>
              <a:ext uri="{FF2B5EF4-FFF2-40B4-BE49-F238E27FC236}">
                <a16:creationId xmlns:a16="http://schemas.microsoft.com/office/drawing/2014/main" id="{968357E5-BE22-FA3B-C77A-282C2E1BF8EF}"/>
              </a:ext>
            </a:extLst>
          </p:cNvPr>
          <p:cNvCxnSpPr>
            <a:cxnSpLocks/>
          </p:cNvCxnSpPr>
          <p:nvPr/>
        </p:nvCxnSpPr>
        <p:spPr>
          <a:xfrm>
            <a:off x="2467155" y="2137281"/>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F256D57-0D88-47F4-B219-C32659762568}"/>
              </a:ext>
            </a:extLst>
          </p:cNvPr>
          <p:cNvGrpSpPr/>
          <p:nvPr/>
        </p:nvGrpSpPr>
        <p:grpSpPr>
          <a:xfrm>
            <a:off x="1885091" y="1809345"/>
            <a:ext cx="648000" cy="354418"/>
            <a:chOff x="1885091" y="1760709"/>
            <a:chExt cx="648000" cy="354418"/>
          </a:xfrm>
        </p:grpSpPr>
        <p:sp>
          <p:nvSpPr>
            <p:cNvPr id="87" name="Rectangle 86">
              <a:extLst>
                <a:ext uri="{FF2B5EF4-FFF2-40B4-BE49-F238E27FC236}">
                  <a16:creationId xmlns:a16="http://schemas.microsoft.com/office/drawing/2014/main" id="{CFAAD4E3-4DDF-EC29-E96A-3B10F7CCF81F}"/>
                </a:ext>
              </a:extLst>
            </p:cNvPr>
            <p:cNvSpPr/>
            <p:nvPr/>
          </p:nvSpPr>
          <p:spPr>
            <a:xfrm>
              <a:off x="1917392" y="1765729"/>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Placeholder 8">
              <a:extLst>
                <a:ext uri="{FF2B5EF4-FFF2-40B4-BE49-F238E27FC236}">
                  <a16:creationId xmlns:a16="http://schemas.microsoft.com/office/drawing/2014/main" id="{7602513A-FEFD-17E6-68DC-F570C532A8B9}"/>
                </a:ext>
              </a:extLst>
            </p:cNvPr>
            <p:cNvSpPr txBox="1">
              <a:spLocks/>
            </p:cNvSpPr>
            <p:nvPr/>
          </p:nvSpPr>
          <p:spPr>
            <a:xfrm>
              <a:off x="1885091" y="1760709"/>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01</a:t>
              </a:r>
            </a:p>
          </p:txBody>
        </p:sp>
      </p:grpSp>
      <p:cxnSp>
        <p:nvCxnSpPr>
          <p:cNvPr id="89" name="Straight Connector 88">
            <a:extLst>
              <a:ext uri="{FF2B5EF4-FFF2-40B4-BE49-F238E27FC236}">
                <a16:creationId xmlns:a16="http://schemas.microsoft.com/office/drawing/2014/main" id="{9EAD763A-C2A4-19FB-4F59-0AFF519D0D49}"/>
              </a:ext>
            </a:extLst>
          </p:cNvPr>
          <p:cNvCxnSpPr>
            <a:cxnSpLocks/>
          </p:cNvCxnSpPr>
          <p:nvPr/>
        </p:nvCxnSpPr>
        <p:spPr>
          <a:xfrm>
            <a:off x="2467155" y="177035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8168E5-D689-881E-0152-E4694183EBE1}"/>
              </a:ext>
            </a:extLst>
          </p:cNvPr>
          <p:cNvCxnSpPr>
            <a:cxnSpLocks/>
          </p:cNvCxnSpPr>
          <p:nvPr/>
        </p:nvCxnSpPr>
        <p:spPr>
          <a:xfrm>
            <a:off x="2467155" y="1390735"/>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2F1254AF-8790-0109-BF3B-09C143BAA382}"/>
              </a:ext>
            </a:extLst>
          </p:cNvPr>
          <p:cNvGrpSpPr/>
          <p:nvPr/>
        </p:nvGrpSpPr>
        <p:grpSpPr>
          <a:xfrm>
            <a:off x="1885091" y="2248731"/>
            <a:ext cx="4902064" cy="354418"/>
            <a:chOff x="2550373" y="2865215"/>
            <a:chExt cx="4902064" cy="354418"/>
          </a:xfrm>
        </p:grpSpPr>
        <p:cxnSp>
          <p:nvCxnSpPr>
            <p:cNvPr id="96" name="Straight Connector 95">
              <a:extLst>
                <a:ext uri="{FF2B5EF4-FFF2-40B4-BE49-F238E27FC236}">
                  <a16:creationId xmlns:a16="http://schemas.microsoft.com/office/drawing/2014/main" id="{21655ECA-406F-C9CC-C1E7-085C22CA28BF}"/>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DE39F8B3-1564-2FA1-F3B8-8D544513CDB8}"/>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 Placeholder 8">
              <a:extLst>
                <a:ext uri="{FF2B5EF4-FFF2-40B4-BE49-F238E27FC236}">
                  <a16:creationId xmlns:a16="http://schemas.microsoft.com/office/drawing/2014/main" id="{8796CA3C-8FE5-E503-E54E-3B3699F10748}"/>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02</a:t>
              </a:r>
            </a:p>
          </p:txBody>
        </p:sp>
      </p:grpSp>
      <p:grpSp>
        <p:nvGrpSpPr>
          <p:cNvPr id="99" name="Group 98">
            <a:extLst>
              <a:ext uri="{FF2B5EF4-FFF2-40B4-BE49-F238E27FC236}">
                <a16:creationId xmlns:a16="http://schemas.microsoft.com/office/drawing/2014/main" id="{5635C1D3-8E53-9842-E02D-91675520D1FD}"/>
              </a:ext>
            </a:extLst>
          </p:cNvPr>
          <p:cNvGrpSpPr/>
          <p:nvPr/>
        </p:nvGrpSpPr>
        <p:grpSpPr>
          <a:xfrm>
            <a:off x="1885091" y="2659841"/>
            <a:ext cx="4902064" cy="354418"/>
            <a:chOff x="2550373" y="2865215"/>
            <a:chExt cx="4902064" cy="354418"/>
          </a:xfrm>
        </p:grpSpPr>
        <p:cxnSp>
          <p:nvCxnSpPr>
            <p:cNvPr id="100" name="Straight Connector 99">
              <a:extLst>
                <a:ext uri="{FF2B5EF4-FFF2-40B4-BE49-F238E27FC236}">
                  <a16:creationId xmlns:a16="http://schemas.microsoft.com/office/drawing/2014/main" id="{A903D669-F5F1-A07E-C1BD-46B80F098B0E}"/>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619D4A1D-FB9C-78E2-67E3-841B16ADE8F3}"/>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 Placeholder 8">
              <a:extLst>
                <a:ext uri="{FF2B5EF4-FFF2-40B4-BE49-F238E27FC236}">
                  <a16:creationId xmlns:a16="http://schemas.microsoft.com/office/drawing/2014/main" id="{16060B2C-AF79-85AE-F0E8-CC60A9241E0C}"/>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03</a:t>
              </a:r>
            </a:p>
          </p:txBody>
        </p:sp>
      </p:grpSp>
      <p:grpSp>
        <p:nvGrpSpPr>
          <p:cNvPr id="103" name="Group 102">
            <a:extLst>
              <a:ext uri="{FF2B5EF4-FFF2-40B4-BE49-F238E27FC236}">
                <a16:creationId xmlns:a16="http://schemas.microsoft.com/office/drawing/2014/main" id="{30C41755-8042-39F0-9520-B33E0876945D}"/>
              </a:ext>
            </a:extLst>
          </p:cNvPr>
          <p:cNvGrpSpPr/>
          <p:nvPr/>
        </p:nvGrpSpPr>
        <p:grpSpPr>
          <a:xfrm>
            <a:off x="1885091" y="3065910"/>
            <a:ext cx="4902064" cy="354418"/>
            <a:chOff x="2550373" y="2865215"/>
            <a:chExt cx="4902064" cy="354418"/>
          </a:xfrm>
        </p:grpSpPr>
        <p:cxnSp>
          <p:nvCxnSpPr>
            <p:cNvPr id="104" name="Straight Connector 103">
              <a:extLst>
                <a:ext uri="{FF2B5EF4-FFF2-40B4-BE49-F238E27FC236}">
                  <a16:creationId xmlns:a16="http://schemas.microsoft.com/office/drawing/2014/main" id="{254F7FF9-37CD-4702-75D6-C45F6790A1B2}"/>
                </a:ext>
              </a:extLst>
            </p:cNvPr>
            <p:cNvCxnSpPr>
              <a:cxnSpLocks/>
            </p:cNvCxnSpPr>
            <p:nvPr/>
          </p:nvCxnSpPr>
          <p:spPr>
            <a:xfrm>
              <a:off x="3132437" y="316194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0755E5C0-70EA-61E7-E2F8-8639978F3797}"/>
                </a:ext>
              </a:extLst>
            </p:cNvPr>
            <p:cNvSpPr/>
            <p:nvPr/>
          </p:nvSpPr>
          <p:spPr>
            <a:xfrm>
              <a:off x="2582674" y="2870235"/>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 Placeholder 8">
              <a:extLst>
                <a:ext uri="{FF2B5EF4-FFF2-40B4-BE49-F238E27FC236}">
                  <a16:creationId xmlns:a16="http://schemas.microsoft.com/office/drawing/2014/main" id="{9AA6CA43-28C4-F29B-1B8B-FE55F6EBEFF0}"/>
                </a:ext>
              </a:extLst>
            </p:cNvPr>
            <p:cNvSpPr txBox="1">
              <a:spLocks/>
            </p:cNvSpPr>
            <p:nvPr/>
          </p:nvSpPr>
          <p:spPr>
            <a:xfrm>
              <a:off x="2550373" y="2865215"/>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400" dirty="0">
                  <a:solidFill>
                    <a:schemeClr val="bg1"/>
                  </a:solidFill>
                </a:rPr>
                <a:t>04</a:t>
              </a:r>
            </a:p>
          </p:txBody>
        </p:sp>
      </p:grpSp>
      <p:cxnSp>
        <p:nvCxnSpPr>
          <p:cNvPr id="114" name="Straight Connector 113">
            <a:extLst>
              <a:ext uri="{FF2B5EF4-FFF2-40B4-BE49-F238E27FC236}">
                <a16:creationId xmlns:a16="http://schemas.microsoft.com/office/drawing/2014/main" id="{3A94417B-1F31-ABF8-B6F9-B5EFB348A749}"/>
              </a:ext>
            </a:extLst>
          </p:cNvPr>
          <p:cNvCxnSpPr>
            <a:cxnSpLocks/>
          </p:cNvCxnSpPr>
          <p:nvPr/>
        </p:nvCxnSpPr>
        <p:spPr>
          <a:xfrm>
            <a:off x="2475106" y="3733778"/>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9749F10-2810-E33E-D572-BCA2300FFDC6}"/>
              </a:ext>
            </a:extLst>
          </p:cNvPr>
          <p:cNvCxnSpPr>
            <a:cxnSpLocks/>
          </p:cNvCxnSpPr>
          <p:nvPr/>
        </p:nvCxnSpPr>
        <p:spPr>
          <a:xfrm>
            <a:off x="2475106" y="4113404"/>
            <a:ext cx="4320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17" name="Text Placeholder 17">
            <a:extLst>
              <a:ext uri="{FF2B5EF4-FFF2-40B4-BE49-F238E27FC236}">
                <a16:creationId xmlns:a16="http://schemas.microsoft.com/office/drawing/2014/main" id="{A4EC4404-3B80-E321-D060-EFEF60AA6533}"/>
              </a:ext>
            </a:extLst>
          </p:cNvPr>
          <p:cNvSpPr txBox="1">
            <a:spLocks/>
          </p:cNvSpPr>
          <p:nvPr/>
        </p:nvSpPr>
        <p:spPr>
          <a:xfrm>
            <a:off x="2446210" y="2178418"/>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2481263" algn="l"/>
                <a:tab pos="3992563" algn="l"/>
                <a:tab pos="4398963" algn="l"/>
                <a:tab pos="5511800" algn="l"/>
              </a:tabLst>
            </a:pPr>
            <a:r>
              <a:rPr lang="pl-PL" sz="1500" b="1" dirty="0"/>
              <a:t>Rozwój technologiczny i spostrzeżenia branżowe</a:t>
            </a:r>
            <a:r>
              <a:rPr lang="en-US" sz="1500" b="1" dirty="0"/>
              <a:t>	</a:t>
            </a:r>
            <a:r>
              <a:rPr lang="lv-LV" sz="1500" b="1" dirty="0">
                <a:hlinkClick r:id="rId2" action="ppaction://hlinksldjump">
                  <a:extLst>
                    <a:ext uri="{A12FA001-AC4F-418D-AE19-62706E023703}">
                      <ahyp:hlinkClr xmlns:ahyp="http://schemas.microsoft.com/office/drawing/2018/hyperlinkcolor" val="tx"/>
                    </a:ext>
                  </a:extLst>
                </a:hlinkClick>
              </a:rPr>
              <a:t>9</a:t>
            </a:r>
            <a:endParaRPr lang="en-US" sz="1500" b="1" dirty="0"/>
          </a:p>
        </p:txBody>
      </p:sp>
      <p:sp>
        <p:nvSpPr>
          <p:cNvPr id="119" name="Text Placeholder 17">
            <a:extLst>
              <a:ext uri="{FF2B5EF4-FFF2-40B4-BE49-F238E27FC236}">
                <a16:creationId xmlns:a16="http://schemas.microsoft.com/office/drawing/2014/main" id="{EAEE69B1-8183-B279-CCC4-559702D5BCD2}"/>
              </a:ext>
            </a:extLst>
          </p:cNvPr>
          <p:cNvSpPr txBox="1">
            <a:spLocks/>
          </p:cNvSpPr>
          <p:nvPr/>
        </p:nvSpPr>
        <p:spPr>
          <a:xfrm>
            <a:off x="2446210" y="1040469"/>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pl-PL" sz="1500" dirty="0"/>
              <a:t>Streszczenie</a:t>
            </a:r>
            <a:r>
              <a:rPr lang="en-US" sz="1500" dirty="0"/>
              <a:t>	</a:t>
            </a:r>
            <a:r>
              <a:rPr lang="en-US" sz="1500" dirty="0">
                <a:hlinkClick r:id="rId3" action="ppaction://hlinksldjump">
                  <a:extLst>
                    <a:ext uri="{A12FA001-AC4F-418D-AE19-62706E023703}">
                      <ahyp:hlinkClr xmlns:ahyp="http://schemas.microsoft.com/office/drawing/2018/hyperlinkcolor" val="tx"/>
                    </a:ext>
                  </a:extLst>
                </a:hlinkClick>
              </a:rPr>
              <a:t>3</a:t>
            </a:r>
            <a:endParaRPr lang="en-US" sz="1500" dirty="0"/>
          </a:p>
        </p:txBody>
      </p:sp>
      <p:sp>
        <p:nvSpPr>
          <p:cNvPr id="120" name="Text Placeholder 17">
            <a:extLst>
              <a:ext uri="{FF2B5EF4-FFF2-40B4-BE49-F238E27FC236}">
                <a16:creationId xmlns:a16="http://schemas.microsoft.com/office/drawing/2014/main" id="{074E16CA-C7AE-F94E-A4D4-C7E5A50512E2}"/>
              </a:ext>
            </a:extLst>
          </p:cNvPr>
          <p:cNvSpPr txBox="1">
            <a:spLocks/>
          </p:cNvSpPr>
          <p:nvPr/>
        </p:nvSpPr>
        <p:spPr>
          <a:xfrm>
            <a:off x="2446210" y="1418874"/>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pl-PL" sz="1500" dirty="0"/>
              <a:t>Wstęp</a:t>
            </a:r>
            <a:r>
              <a:rPr lang="en-US" sz="1500" dirty="0"/>
              <a:t>	</a:t>
            </a:r>
            <a:r>
              <a:rPr lang="en-US" sz="1500" dirty="0">
                <a:hlinkClick r:id="rId4" action="ppaction://hlinksldjump">
                  <a:extLst>
                    <a:ext uri="{A12FA001-AC4F-418D-AE19-62706E023703}">
                      <ahyp:hlinkClr xmlns:ahyp="http://schemas.microsoft.com/office/drawing/2018/hyperlinkcolor" val="tx"/>
                    </a:ext>
                  </a:extLst>
                </a:hlinkClick>
              </a:rPr>
              <a:t>4</a:t>
            </a:r>
            <a:endParaRPr lang="en-US" sz="1500" dirty="0"/>
          </a:p>
        </p:txBody>
      </p:sp>
      <p:sp>
        <p:nvSpPr>
          <p:cNvPr id="121" name="Text Placeholder 17">
            <a:extLst>
              <a:ext uri="{FF2B5EF4-FFF2-40B4-BE49-F238E27FC236}">
                <a16:creationId xmlns:a16="http://schemas.microsoft.com/office/drawing/2014/main" id="{9CDA42E6-99C6-F919-19F4-BBD978C6B443}"/>
              </a:ext>
            </a:extLst>
          </p:cNvPr>
          <p:cNvSpPr txBox="1">
            <a:spLocks/>
          </p:cNvSpPr>
          <p:nvPr/>
        </p:nvSpPr>
        <p:spPr>
          <a:xfrm>
            <a:off x="2446210" y="2591529"/>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pl-PL" sz="1500" b="1" dirty="0"/>
              <a:t>Wgląd w edukację i programy nauczania</a:t>
            </a:r>
            <a:r>
              <a:rPr lang="en-US" sz="1500" b="1" dirty="0"/>
              <a:t>	</a:t>
            </a:r>
            <a:r>
              <a:rPr lang="lv-LV" sz="1500" b="1" dirty="0">
                <a:solidFill>
                  <a:schemeClr val="tx1"/>
                </a:solidFill>
                <a:hlinkClick r:id="rId5" action="ppaction://hlinksldjump">
                  <a:extLst>
                    <a:ext uri="{A12FA001-AC4F-418D-AE19-62706E023703}">
                      <ahyp:hlinkClr xmlns:ahyp="http://schemas.microsoft.com/office/drawing/2018/hyperlinkcolor" val="tx"/>
                    </a:ext>
                  </a:extLst>
                </a:hlinkClick>
              </a:rPr>
              <a:t>24</a:t>
            </a:r>
            <a:endParaRPr lang="en-US" sz="1500" b="1" dirty="0">
              <a:solidFill>
                <a:schemeClr val="tx1"/>
              </a:solidFill>
            </a:endParaRPr>
          </a:p>
        </p:txBody>
      </p:sp>
      <p:sp>
        <p:nvSpPr>
          <p:cNvPr id="122" name="Text Placeholder 17">
            <a:extLst>
              <a:ext uri="{FF2B5EF4-FFF2-40B4-BE49-F238E27FC236}">
                <a16:creationId xmlns:a16="http://schemas.microsoft.com/office/drawing/2014/main" id="{843974AE-15AE-A1A0-FEF8-D1F8FB1B05BC}"/>
              </a:ext>
            </a:extLst>
          </p:cNvPr>
          <p:cNvSpPr txBox="1">
            <a:spLocks/>
          </p:cNvSpPr>
          <p:nvPr/>
        </p:nvSpPr>
        <p:spPr>
          <a:xfrm>
            <a:off x="2446210" y="2998463"/>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b="1" dirty="0"/>
              <a:t>Rezultaty badań terenowych	</a:t>
            </a:r>
            <a:r>
              <a:rPr lang="lv-LV" sz="1500" b="1" dirty="0">
                <a:hlinkClick r:id="rId6" action="ppaction://hlinksldjump">
                  <a:extLst>
                    <a:ext uri="{A12FA001-AC4F-418D-AE19-62706E023703}">
                      <ahyp:hlinkClr xmlns:ahyp="http://schemas.microsoft.com/office/drawing/2018/hyperlinkcolor" val="tx"/>
                    </a:ext>
                  </a:extLst>
                </a:hlinkClick>
              </a:rPr>
              <a:t>31</a:t>
            </a:r>
            <a:endParaRPr lang="en-US" sz="1500" b="1" dirty="0"/>
          </a:p>
        </p:txBody>
      </p:sp>
      <p:sp>
        <p:nvSpPr>
          <p:cNvPr id="123" name="Text Placeholder 17">
            <a:extLst>
              <a:ext uri="{FF2B5EF4-FFF2-40B4-BE49-F238E27FC236}">
                <a16:creationId xmlns:a16="http://schemas.microsoft.com/office/drawing/2014/main" id="{8797567C-280F-686E-B08E-CB942ACE4C10}"/>
              </a:ext>
            </a:extLst>
          </p:cNvPr>
          <p:cNvSpPr txBox="1">
            <a:spLocks/>
          </p:cNvSpPr>
          <p:nvPr/>
        </p:nvSpPr>
        <p:spPr>
          <a:xfrm>
            <a:off x="2446210" y="1789547"/>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pl-PL" sz="1500" b="1" dirty="0"/>
              <a:t>Kontekst regionalny</a:t>
            </a:r>
            <a:r>
              <a:rPr lang="en-US" sz="1500" b="1" dirty="0"/>
              <a:t>	</a:t>
            </a:r>
            <a:r>
              <a:rPr lang="lv-LV" sz="1500" b="1" dirty="0">
                <a:solidFill>
                  <a:schemeClr val="tx1"/>
                </a:solidFill>
                <a:hlinkClick r:id="rId7" action="ppaction://hlinksldjump">
                  <a:extLst>
                    <a:ext uri="{A12FA001-AC4F-418D-AE19-62706E023703}">
                      <ahyp:hlinkClr xmlns:ahyp="http://schemas.microsoft.com/office/drawing/2018/hyperlinkcolor" val="tx"/>
                    </a:ext>
                  </a:extLst>
                </a:hlinkClick>
              </a:rPr>
              <a:t>7</a:t>
            </a:r>
            <a:endParaRPr lang="en-US" sz="1500" b="1" dirty="0">
              <a:solidFill>
                <a:schemeClr val="tx1"/>
              </a:solidFill>
            </a:endParaRPr>
          </a:p>
        </p:txBody>
      </p:sp>
      <p:grpSp>
        <p:nvGrpSpPr>
          <p:cNvPr id="2" name="Graphic 4">
            <a:extLst>
              <a:ext uri="{FF2B5EF4-FFF2-40B4-BE49-F238E27FC236}">
                <a16:creationId xmlns:a16="http://schemas.microsoft.com/office/drawing/2014/main" id="{EE585205-46A1-1218-4C31-EDF67D0DF885}"/>
              </a:ext>
            </a:extLst>
          </p:cNvPr>
          <p:cNvGrpSpPr/>
          <p:nvPr/>
        </p:nvGrpSpPr>
        <p:grpSpPr>
          <a:xfrm rot="12269526" flipH="1">
            <a:off x="6904368" y="773910"/>
            <a:ext cx="353356" cy="683169"/>
            <a:chOff x="9129274" y="2719113"/>
            <a:chExt cx="717139" cy="1386497"/>
          </a:xfrm>
          <a:solidFill>
            <a:srgbClr val="404040"/>
          </a:solidFill>
        </p:grpSpPr>
        <p:grpSp>
          <p:nvGrpSpPr>
            <p:cNvPr id="3" name="Graphic 4">
              <a:extLst>
                <a:ext uri="{FF2B5EF4-FFF2-40B4-BE49-F238E27FC236}">
                  <a16:creationId xmlns:a16="http://schemas.microsoft.com/office/drawing/2014/main" id="{80E58E0D-C03A-4F52-EBBE-29BC5E89E323}"/>
                </a:ext>
              </a:extLst>
            </p:cNvPr>
            <p:cNvGrpSpPr/>
            <p:nvPr/>
          </p:nvGrpSpPr>
          <p:grpSpPr>
            <a:xfrm>
              <a:off x="9159507" y="2719113"/>
              <a:ext cx="446280" cy="440141"/>
              <a:chOff x="9159507" y="2719113"/>
              <a:chExt cx="446280" cy="440141"/>
            </a:xfrm>
            <a:grpFill/>
          </p:grpSpPr>
          <p:sp>
            <p:nvSpPr>
              <p:cNvPr id="13" name="Freeform 12">
                <a:extLst>
                  <a:ext uri="{FF2B5EF4-FFF2-40B4-BE49-F238E27FC236}">
                    <a16:creationId xmlns:a16="http://schemas.microsoft.com/office/drawing/2014/main" id="{6638BADD-AF58-0A3D-CC6A-68BB52E97E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4D24"/>
              </a:solidFill>
              <a:ln w="12931"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FE67E716-2A8B-97CE-C1DE-A90DB8A81C9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4D24"/>
              </a:solidFill>
              <a:ln w="12931" cap="flat">
                <a:noFill/>
                <a:prstDash val="solid"/>
                <a:miter/>
              </a:ln>
            </p:spPr>
            <p:txBody>
              <a:bodyPr rtlCol="0" anchor="ctr"/>
              <a:lstStyle/>
              <a:p>
                <a:endParaRPr lang="en-US" dirty="0"/>
              </a:p>
            </p:txBody>
          </p:sp>
        </p:grpSp>
        <p:grpSp>
          <p:nvGrpSpPr>
            <p:cNvPr id="4" name="Graphic 4">
              <a:extLst>
                <a:ext uri="{FF2B5EF4-FFF2-40B4-BE49-F238E27FC236}">
                  <a16:creationId xmlns:a16="http://schemas.microsoft.com/office/drawing/2014/main" id="{CBD063E2-DC6C-53FC-C5C8-B3DD4BCE1796}"/>
                </a:ext>
              </a:extLst>
            </p:cNvPr>
            <p:cNvGrpSpPr/>
            <p:nvPr/>
          </p:nvGrpSpPr>
          <p:grpSpPr>
            <a:xfrm>
              <a:off x="9129274" y="2893887"/>
              <a:ext cx="717139" cy="1211724"/>
              <a:chOff x="9129274" y="2893887"/>
              <a:chExt cx="717139" cy="1211724"/>
            </a:xfrm>
            <a:grpFill/>
          </p:grpSpPr>
          <p:sp>
            <p:nvSpPr>
              <p:cNvPr id="5" name="Freeform 4">
                <a:extLst>
                  <a:ext uri="{FF2B5EF4-FFF2-40B4-BE49-F238E27FC236}">
                    <a16:creationId xmlns:a16="http://schemas.microsoft.com/office/drawing/2014/main" id="{95C05B34-60C2-A6B4-A0C5-B0AA39ADAE8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B96DCCAF-58B7-DB1C-87F7-15A834935A4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67F454-69AE-08E6-3A38-EA56F0F816E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3017348-B37B-A86B-9E38-E6CF3B2BC3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D27F2E2-8518-3F48-244A-83555A394FF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72E18B81-1D85-093F-B095-D05348FFAA8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94376A92-6C39-0785-8004-3A4465AFC94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dirty="0"/>
              </a:p>
            </p:txBody>
          </p:sp>
        </p:grpSp>
      </p:grpSp>
      <p:sp>
        <p:nvSpPr>
          <p:cNvPr id="24" name="Text Placeholder 17">
            <a:extLst>
              <a:ext uri="{FF2B5EF4-FFF2-40B4-BE49-F238E27FC236}">
                <a16:creationId xmlns:a16="http://schemas.microsoft.com/office/drawing/2014/main" id="{BE32718A-DCF4-919F-A8AD-2CCFC4E02D3E}"/>
              </a:ext>
            </a:extLst>
          </p:cNvPr>
          <p:cNvSpPr txBox="1">
            <a:spLocks/>
          </p:cNvSpPr>
          <p:nvPr/>
        </p:nvSpPr>
        <p:spPr>
          <a:xfrm>
            <a:off x="2442759" y="3381889"/>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pl-PL" sz="1500" dirty="0"/>
              <a:t>Wnioski</a:t>
            </a:r>
            <a:r>
              <a:rPr lang="en-US" sz="1500" dirty="0"/>
              <a:t>	</a:t>
            </a:r>
            <a:r>
              <a:rPr lang="lv-LV" sz="1500" dirty="0">
                <a:hlinkClick r:id="rId8" action="ppaction://hlinksldjump">
                  <a:extLst>
                    <a:ext uri="{A12FA001-AC4F-418D-AE19-62706E023703}">
                      <ahyp:hlinkClr xmlns:ahyp="http://schemas.microsoft.com/office/drawing/2018/hyperlinkcolor" val="tx"/>
                    </a:ext>
                  </a:extLst>
                </a:hlinkClick>
              </a:rPr>
              <a:t>38</a:t>
            </a:r>
            <a:endParaRPr lang="en-US" sz="1500" dirty="0"/>
          </a:p>
        </p:txBody>
      </p:sp>
      <p:sp>
        <p:nvSpPr>
          <p:cNvPr id="25" name="Text Placeholder 17">
            <a:extLst>
              <a:ext uri="{FF2B5EF4-FFF2-40B4-BE49-F238E27FC236}">
                <a16:creationId xmlns:a16="http://schemas.microsoft.com/office/drawing/2014/main" id="{4F41ED76-7FFE-2484-45AC-8D9BAD53147D}"/>
              </a:ext>
            </a:extLst>
          </p:cNvPr>
          <p:cNvSpPr txBox="1">
            <a:spLocks/>
          </p:cNvSpPr>
          <p:nvPr/>
        </p:nvSpPr>
        <p:spPr>
          <a:xfrm>
            <a:off x="2442759" y="3768404"/>
            <a:ext cx="4573355" cy="348400"/>
          </a:xfrm>
          <a:prstGeom prst="rect">
            <a:avLst/>
          </a:prstGeom>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00"/>
              </a:lnSpc>
              <a:spcBef>
                <a:spcPts val="0"/>
              </a:spcBef>
              <a:tabLst>
                <a:tab pos="3992563" algn="l"/>
                <a:tab pos="4398963" algn="l"/>
                <a:tab pos="5511800" algn="l"/>
              </a:tabLst>
            </a:pPr>
            <a:r>
              <a:rPr lang="en-US" sz="1500" dirty="0"/>
              <a:t>Re</a:t>
            </a:r>
            <a:r>
              <a:rPr lang="pl-PL" sz="1500" dirty="0"/>
              <a:t>komendacje</a:t>
            </a:r>
            <a:r>
              <a:rPr lang="en-US" sz="1500" dirty="0"/>
              <a:t>	</a:t>
            </a:r>
            <a:r>
              <a:rPr lang="lv-LV" sz="1500" dirty="0">
                <a:hlinkClick r:id="rId9" action="ppaction://hlinksldjump">
                  <a:extLst>
                    <a:ext uri="{A12FA001-AC4F-418D-AE19-62706E023703}">
                      <ahyp:hlinkClr xmlns:ahyp="http://schemas.microsoft.com/office/drawing/2018/hyperlinkcolor" val="tx"/>
                    </a:ext>
                  </a:extLst>
                </a:hlinkClick>
              </a:rPr>
              <a:t>39</a:t>
            </a:r>
            <a:endParaRPr lang="en-US" sz="1500" dirty="0"/>
          </a:p>
        </p:txBody>
      </p:sp>
      <p:sp>
        <p:nvSpPr>
          <p:cNvPr id="17" name="TextBox 16">
            <a:extLst>
              <a:ext uri="{FF2B5EF4-FFF2-40B4-BE49-F238E27FC236}">
                <a16:creationId xmlns:a16="http://schemas.microsoft.com/office/drawing/2014/main" id="{F0A9415B-7B56-D6FF-00E5-C545C8FC0F92}"/>
              </a:ext>
            </a:extLst>
          </p:cNvPr>
          <p:cNvSpPr txBox="1"/>
          <p:nvPr/>
        </p:nvSpPr>
        <p:spPr>
          <a:xfrm>
            <a:off x="2449540" y="6104070"/>
            <a:ext cx="4573355" cy="2490425"/>
          </a:xfrm>
          <a:prstGeom prst="rect">
            <a:avLst/>
          </a:prstGeom>
          <a:noFill/>
        </p:spPr>
        <p:txBody>
          <a:bodyPr wrap="square">
            <a:spAutoFit/>
          </a:bodyPr>
          <a:lstStyle/>
          <a:p>
            <a:pPr algn="just">
              <a:lnSpc>
                <a:spcPts val="1140"/>
              </a:lnSpc>
              <a:buClr>
                <a:srgbClr val="ED4D24"/>
              </a:buClr>
            </a:pPr>
            <a:r>
              <a:rPr lang="en-IE" sz="1000" b="1" kern="100" dirty="0">
                <a:effectLst/>
                <a:latin typeface="Calibri" panose="020F0502020204030204" pitchFamily="34" charset="0"/>
                <a:ea typeface="Aptos" panose="020B0004020202020204" pitchFamily="34" charset="0"/>
                <a:cs typeface="Calibri" panose="020F0502020204030204" pitchFamily="34" charset="0"/>
              </a:rPr>
              <a:t>REPOWER REGIONS</a:t>
            </a:r>
            <a:r>
              <a:rPr lang="en-IE" sz="1000" kern="100" dirty="0">
                <a:effectLst/>
                <a:latin typeface="Calibri" panose="020F0502020204030204" pitchFamily="34" charset="0"/>
                <a:ea typeface="Aptos" panose="020B0004020202020204" pitchFamily="34" charset="0"/>
                <a:cs typeface="Calibri" panose="020F0502020204030204" pitchFamily="34" charset="0"/>
              </a:rPr>
              <a:t>: </a:t>
            </a:r>
            <a:r>
              <a:rPr lang="pl-PL" sz="1000" kern="100" dirty="0">
                <a:latin typeface="Calibri" panose="020F0502020204030204" pitchFamily="34" charset="0"/>
                <a:ea typeface="Aptos" panose="020B0004020202020204" pitchFamily="34" charset="0"/>
                <a:cs typeface="Calibri" panose="020F0502020204030204" pitchFamily="34" charset="0"/>
              </a:rPr>
              <a:t>Przyspieszanie wprowadzania zdekarbonizowanych rozwiązań w zakresie ogrzewania i chłodzenia</a:t>
            </a:r>
          </a:p>
          <a:p>
            <a:pPr algn="just">
              <a:lnSpc>
                <a:spcPts val="1140"/>
              </a:lnSpc>
              <a:buClr>
                <a:srgbClr val="ED4D24"/>
              </a:buClr>
            </a:pP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algn="just">
              <a:lnSpc>
                <a:spcPts val="1140"/>
              </a:lnSpc>
            </a:pPr>
            <a:r>
              <a:rPr lang="pl-PL" sz="1000" b="1" kern="100" dirty="0">
                <a:solidFill>
                  <a:srgbClr val="ED4D24"/>
                </a:solidFill>
                <a:latin typeface="Calibri" panose="020F0502020204030204" pitchFamily="34" charset="0"/>
                <a:ea typeface="Aptos" panose="020B0004020202020204" pitchFamily="34" charset="0"/>
                <a:cs typeface="Calibri" panose="020F0502020204030204" pitchFamily="34" charset="0"/>
              </a:rPr>
              <a:t>Konsorcjum projektu:</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gn="just">
              <a:lnSpc>
                <a:spcPts val="1140"/>
              </a:lnSpc>
              <a:buClr>
                <a:srgbClr val="ED4D24"/>
              </a:buClr>
              <a:buFont typeface="Arial" panose="020B0604020202020204" pitchFamily="34" charset="0"/>
              <a:buChar char="•"/>
            </a:pPr>
            <a:r>
              <a:rPr lang="en-IE" sz="1000" kern="100" dirty="0">
                <a:latin typeface="Calibri" panose="020F0502020204030204" pitchFamily="34" charset="0"/>
                <a:ea typeface="Aptos" panose="020B0004020202020204" pitchFamily="34" charset="0"/>
                <a:cs typeface="Calibri" panose="020F0502020204030204" pitchFamily="34" charset="0"/>
              </a:rPr>
              <a:t>Kildare County Council (KCC), </a:t>
            </a:r>
            <a:r>
              <a:rPr lang="en-IE" sz="1000" kern="100" dirty="0" err="1">
                <a:latin typeface="Calibri" panose="020F0502020204030204" pitchFamily="34" charset="0"/>
                <a:ea typeface="Aptos" panose="020B0004020202020204" pitchFamily="34" charset="0"/>
                <a:cs typeface="Calibri" panose="020F0502020204030204" pitchFamily="34" charset="0"/>
              </a:rPr>
              <a:t>Irlandia</a:t>
            </a:r>
            <a:r>
              <a:rPr lang="en-IE" sz="1000" kern="100" dirty="0">
                <a:latin typeface="Calibri" panose="020F0502020204030204" pitchFamily="34" charset="0"/>
                <a:ea typeface="Aptos" panose="020B0004020202020204" pitchFamily="34" charset="0"/>
                <a:cs typeface="Calibri" panose="020F0502020204030204" pitchFamily="34" charset="0"/>
              </a:rPr>
              <a:t>​</a:t>
            </a:r>
          </a:p>
          <a:p>
            <a:pPr marL="171450" indent="-171450" algn="just">
              <a:lnSpc>
                <a:spcPts val="1140"/>
              </a:lnSpc>
              <a:buClr>
                <a:srgbClr val="ED4D24"/>
              </a:buClr>
              <a:buFont typeface="Arial" panose="020B0604020202020204" pitchFamily="34" charset="0"/>
              <a:buChar char="•"/>
            </a:pPr>
            <a:r>
              <a:rPr lang="en-IE" sz="1000" kern="100" dirty="0">
                <a:latin typeface="Calibri" panose="020F0502020204030204" pitchFamily="34" charset="0"/>
                <a:ea typeface="Aptos" panose="020B0004020202020204" pitchFamily="34" charset="0"/>
                <a:cs typeface="Calibri" panose="020F0502020204030204" pitchFamily="34" charset="0"/>
              </a:rPr>
              <a:t>FUNDACIÓN LABORAL de la CONSTRUCCIÓN (FLC), </a:t>
            </a:r>
            <a:r>
              <a:rPr lang="en-IE" sz="1000" kern="100" dirty="0" err="1">
                <a:latin typeface="Calibri" panose="020F0502020204030204" pitchFamily="34" charset="0"/>
                <a:ea typeface="Aptos" panose="020B0004020202020204" pitchFamily="34" charset="0"/>
                <a:cs typeface="Calibri" panose="020F0502020204030204" pitchFamily="34" charset="0"/>
              </a:rPr>
              <a:t>Hiszpania</a:t>
            </a:r>
            <a:r>
              <a:rPr lang="en-IE" sz="1000" kern="100" dirty="0">
                <a:latin typeface="Calibri" panose="020F0502020204030204" pitchFamily="34" charset="0"/>
                <a:ea typeface="Aptos" panose="020B0004020202020204" pitchFamily="34" charset="0"/>
                <a:cs typeface="Calibri" panose="020F0502020204030204" pitchFamily="34" charset="0"/>
              </a:rPr>
              <a:t>​</a:t>
            </a:r>
          </a:p>
          <a:p>
            <a:pPr marL="171450" indent="-171450" algn="just">
              <a:lnSpc>
                <a:spcPts val="1140"/>
              </a:lnSpc>
              <a:buClr>
                <a:srgbClr val="ED4D24"/>
              </a:buClr>
              <a:buFont typeface="Arial" panose="020B0604020202020204" pitchFamily="34" charset="0"/>
              <a:buChar char="•"/>
            </a:pPr>
            <a:r>
              <a:rPr lang="en-IE" sz="1000" kern="100" dirty="0">
                <a:latin typeface="Calibri" panose="020F0502020204030204" pitchFamily="34" charset="0"/>
                <a:ea typeface="Aptos" panose="020B0004020202020204" pitchFamily="34" charset="0"/>
                <a:cs typeface="Calibri" panose="020F0502020204030204" pitchFamily="34" charset="0"/>
              </a:rPr>
              <a:t>Riga Technical University (RTU), </a:t>
            </a:r>
            <a:r>
              <a:rPr lang="en-IE" sz="1000" kern="100" dirty="0" err="1">
                <a:latin typeface="Calibri" panose="020F0502020204030204" pitchFamily="34" charset="0"/>
                <a:ea typeface="Aptos" panose="020B0004020202020204" pitchFamily="34" charset="0"/>
                <a:cs typeface="Calibri" panose="020F0502020204030204" pitchFamily="34" charset="0"/>
              </a:rPr>
              <a:t>Łotwa</a:t>
            </a:r>
            <a:r>
              <a:rPr lang="en-IE" sz="1000" kern="100" dirty="0">
                <a:latin typeface="Calibri" panose="020F0502020204030204" pitchFamily="34" charset="0"/>
                <a:ea typeface="Aptos" panose="020B0004020202020204" pitchFamily="34" charset="0"/>
                <a:cs typeface="Calibri" panose="020F0502020204030204" pitchFamily="34" charset="0"/>
              </a:rPr>
              <a:t> ​</a:t>
            </a:r>
          </a:p>
          <a:p>
            <a:pPr marL="171450" indent="-171450" algn="just">
              <a:lnSpc>
                <a:spcPts val="1140"/>
              </a:lnSpc>
              <a:buClr>
                <a:srgbClr val="ED4D24"/>
              </a:buClr>
              <a:buFont typeface="Arial" panose="020B0604020202020204" pitchFamily="34" charset="0"/>
              <a:buChar char="•"/>
            </a:pPr>
            <a:r>
              <a:rPr lang="en-IE" sz="1000" kern="100" dirty="0">
                <a:latin typeface="Calibri" panose="020F0502020204030204" pitchFamily="34" charset="0"/>
                <a:ea typeface="Aptos" panose="020B0004020202020204" pitchFamily="34" charset="0"/>
                <a:cs typeface="Calibri" panose="020F0502020204030204" pitchFamily="34" charset="0"/>
              </a:rPr>
              <a:t>Czech Technical University (</a:t>
            </a:r>
            <a:r>
              <a:rPr lang="en-IE" sz="1000" kern="100" dirty="0" err="1">
                <a:latin typeface="Calibri" panose="020F0502020204030204" pitchFamily="34" charset="0"/>
                <a:ea typeface="Aptos" panose="020B0004020202020204" pitchFamily="34" charset="0"/>
                <a:cs typeface="Calibri" panose="020F0502020204030204" pitchFamily="34" charset="0"/>
              </a:rPr>
              <a:t>CVUTvP</a:t>
            </a:r>
            <a:r>
              <a:rPr lang="en-IE" sz="1000" kern="100" dirty="0">
                <a:latin typeface="Calibri" panose="020F0502020204030204" pitchFamily="34" charset="0"/>
                <a:ea typeface="Aptos" panose="020B0004020202020204" pitchFamily="34" charset="0"/>
                <a:cs typeface="Calibri" panose="020F0502020204030204" pitchFamily="34" charset="0"/>
              </a:rPr>
              <a:t>), </a:t>
            </a:r>
            <a:r>
              <a:rPr lang="en-IE" sz="1000" kern="100" dirty="0" err="1">
                <a:latin typeface="Calibri" panose="020F0502020204030204" pitchFamily="34" charset="0"/>
                <a:ea typeface="Aptos" panose="020B0004020202020204" pitchFamily="34" charset="0"/>
                <a:cs typeface="Calibri" panose="020F0502020204030204" pitchFamily="34" charset="0"/>
              </a:rPr>
              <a:t>Republika</a:t>
            </a:r>
            <a:r>
              <a:rPr lang="en-IE" sz="1000" kern="100" dirty="0">
                <a:latin typeface="Calibri" panose="020F0502020204030204" pitchFamily="34" charset="0"/>
                <a:ea typeface="Aptos" panose="020B0004020202020204" pitchFamily="34" charset="0"/>
                <a:cs typeface="Calibri" panose="020F0502020204030204" pitchFamily="34" charset="0"/>
              </a:rPr>
              <a:t> </a:t>
            </a:r>
            <a:r>
              <a:rPr lang="en-IE" sz="1000" kern="100" dirty="0" err="1">
                <a:latin typeface="Calibri" panose="020F0502020204030204" pitchFamily="34" charset="0"/>
                <a:ea typeface="Aptos" panose="020B0004020202020204" pitchFamily="34" charset="0"/>
                <a:cs typeface="Calibri" panose="020F0502020204030204" pitchFamily="34" charset="0"/>
              </a:rPr>
              <a:t>Czeska</a:t>
            </a:r>
            <a:r>
              <a:rPr lang="en-IE" sz="1000" kern="100" dirty="0">
                <a:latin typeface="Calibri" panose="020F0502020204030204" pitchFamily="34" charset="0"/>
                <a:ea typeface="Aptos" panose="020B0004020202020204" pitchFamily="34" charset="0"/>
                <a:cs typeface="Calibri" panose="020F0502020204030204" pitchFamily="34" charset="0"/>
              </a:rPr>
              <a:t>​</a:t>
            </a:r>
          </a:p>
          <a:p>
            <a:pPr marL="171450" indent="-171450" algn="just">
              <a:lnSpc>
                <a:spcPts val="1140"/>
              </a:lnSpc>
              <a:buClr>
                <a:srgbClr val="ED4D24"/>
              </a:buClr>
              <a:buFont typeface="Arial" panose="020B0604020202020204" pitchFamily="34" charset="0"/>
              <a:buChar char="•"/>
            </a:pPr>
            <a:r>
              <a:rPr lang="en-IE" sz="1000" kern="100" dirty="0">
                <a:latin typeface="Calibri" panose="020F0502020204030204" pitchFamily="34" charset="0"/>
                <a:ea typeface="Aptos" panose="020B0004020202020204" pitchFamily="34" charset="0"/>
                <a:cs typeface="Calibri" panose="020F0502020204030204" pitchFamily="34" charset="0"/>
              </a:rPr>
              <a:t>European E-learning Institute (EUEI)</a:t>
            </a:r>
            <a:r>
              <a:rPr lang="pl-PL" sz="1000" kern="100" dirty="0">
                <a:latin typeface="Calibri" panose="020F0502020204030204" pitchFamily="34" charset="0"/>
                <a:ea typeface="Aptos" panose="020B0004020202020204" pitchFamily="34" charset="0"/>
                <a:cs typeface="Calibri" panose="020F0502020204030204" pitchFamily="34" charset="0"/>
              </a:rPr>
              <a:t>,</a:t>
            </a:r>
            <a:r>
              <a:rPr lang="en-IE" sz="1000" kern="100" dirty="0">
                <a:latin typeface="Calibri" panose="020F0502020204030204" pitchFamily="34" charset="0"/>
                <a:ea typeface="Aptos" panose="020B0004020202020204" pitchFamily="34" charset="0"/>
                <a:cs typeface="Calibri" panose="020F0502020204030204" pitchFamily="34" charset="0"/>
              </a:rPr>
              <a:t> Dania​</a:t>
            </a:r>
          </a:p>
          <a:p>
            <a:pPr marL="171450" indent="-171450" algn="just">
              <a:lnSpc>
                <a:spcPts val="1140"/>
              </a:lnSpc>
              <a:buClr>
                <a:srgbClr val="ED4D24"/>
              </a:buClr>
              <a:buFont typeface="Arial" panose="020B0604020202020204" pitchFamily="34" charset="0"/>
              <a:buChar char="•"/>
            </a:pPr>
            <a:r>
              <a:rPr lang="en-IE" sz="1000" kern="100" dirty="0" err="1">
                <a:latin typeface="Calibri" panose="020F0502020204030204" pitchFamily="34" charset="0"/>
                <a:ea typeface="Aptos" panose="020B0004020202020204" pitchFamily="34" charset="0"/>
                <a:cs typeface="Calibri" panose="020F0502020204030204" pitchFamily="34" charset="0"/>
              </a:rPr>
              <a:t>Steinbeis</a:t>
            </a:r>
            <a:r>
              <a:rPr lang="en-IE" sz="1000" kern="100" dirty="0">
                <a:latin typeface="Calibri" panose="020F0502020204030204" pitchFamily="34" charset="0"/>
                <a:ea typeface="Aptos" panose="020B0004020202020204" pitchFamily="34" charset="0"/>
                <a:cs typeface="Calibri" panose="020F0502020204030204" pitchFamily="34" charset="0"/>
              </a:rPr>
              <a:t> School of Sustainable Innovation and Transformation (SIT), </a:t>
            </a:r>
            <a:r>
              <a:rPr lang="en-IE" sz="1000" kern="100" dirty="0" err="1">
                <a:latin typeface="Calibri" panose="020F0502020204030204" pitchFamily="34" charset="0"/>
                <a:ea typeface="Aptos" panose="020B0004020202020204" pitchFamily="34" charset="0"/>
                <a:cs typeface="Calibri" panose="020F0502020204030204" pitchFamily="34" charset="0"/>
              </a:rPr>
              <a:t>Niemcy</a:t>
            </a:r>
            <a:r>
              <a:rPr lang="en-IE" sz="1000" kern="100" dirty="0">
                <a:latin typeface="Calibri" panose="020F0502020204030204" pitchFamily="34" charset="0"/>
                <a:ea typeface="Aptos" panose="020B0004020202020204" pitchFamily="34" charset="0"/>
                <a:cs typeface="Calibri" panose="020F0502020204030204" pitchFamily="34" charset="0"/>
              </a:rPr>
              <a:t>​</a:t>
            </a:r>
          </a:p>
          <a:p>
            <a:pPr marL="171450" indent="-171450" algn="just">
              <a:lnSpc>
                <a:spcPts val="1140"/>
              </a:lnSpc>
              <a:buClr>
                <a:srgbClr val="ED4D24"/>
              </a:buClr>
              <a:buFont typeface="Arial" panose="020B0604020202020204" pitchFamily="34" charset="0"/>
              <a:buChar char="•"/>
            </a:pPr>
            <a:r>
              <a:rPr lang="en-IE" sz="1000" kern="100" dirty="0">
                <a:latin typeface="Calibri" panose="020F0502020204030204" pitchFamily="34" charset="0"/>
                <a:ea typeface="Aptos" panose="020B0004020202020204" pitchFamily="34" charset="0"/>
                <a:cs typeface="Calibri" panose="020F0502020204030204" pitchFamily="34" charset="0"/>
              </a:rPr>
              <a:t>Momentum Marketing Services Ltd. (MMS), </a:t>
            </a:r>
            <a:r>
              <a:rPr lang="en-IE" sz="1000" kern="100" dirty="0" err="1">
                <a:latin typeface="Calibri" panose="020F0502020204030204" pitchFamily="34" charset="0"/>
                <a:ea typeface="Aptos" panose="020B0004020202020204" pitchFamily="34" charset="0"/>
                <a:cs typeface="Calibri" panose="020F0502020204030204" pitchFamily="34" charset="0"/>
              </a:rPr>
              <a:t>Irlandia</a:t>
            </a:r>
            <a:r>
              <a:rPr lang="en-IE" sz="1000" kern="100" dirty="0">
                <a:latin typeface="Calibri" panose="020F0502020204030204" pitchFamily="34" charset="0"/>
                <a:ea typeface="Aptos" panose="020B0004020202020204" pitchFamily="34" charset="0"/>
                <a:cs typeface="Calibri" panose="020F0502020204030204" pitchFamily="34" charset="0"/>
              </a:rPr>
              <a:t>​</a:t>
            </a:r>
          </a:p>
          <a:p>
            <a:pPr marL="171450" indent="-171450" algn="just">
              <a:lnSpc>
                <a:spcPts val="1140"/>
              </a:lnSpc>
              <a:buClr>
                <a:srgbClr val="ED4D24"/>
              </a:buClr>
              <a:buFont typeface="Arial" panose="020B0604020202020204" pitchFamily="34" charset="0"/>
              <a:buChar char="•"/>
            </a:pPr>
            <a:r>
              <a:rPr lang="en-IE" sz="1000" kern="100" dirty="0">
                <a:latin typeface="Calibri" panose="020F0502020204030204" pitchFamily="34" charset="0"/>
                <a:ea typeface="Aptos" panose="020B0004020202020204" pitchFamily="34" charset="0"/>
                <a:cs typeface="Calibri" panose="020F0502020204030204" pitchFamily="34" charset="0"/>
              </a:rPr>
              <a:t>Stowarzyszenie Gmin </a:t>
            </a:r>
            <a:r>
              <a:rPr lang="en-IE" sz="1000" kern="100" dirty="0" err="1">
                <a:latin typeface="Calibri" panose="020F0502020204030204" pitchFamily="34" charset="0"/>
                <a:ea typeface="Aptos" panose="020B0004020202020204" pitchFamily="34" charset="0"/>
                <a:cs typeface="Calibri" panose="020F0502020204030204" pitchFamily="34" charset="0"/>
              </a:rPr>
              <a:t>Polska</a:t>
            </a:r>
            <a:r>
              <a:rPr lang="en-IE" sz="1000" kern="100" dirty="0">
                <a:latin typeface="Calibri" panose="020F0502020204030204" pitchFamily="34" charset="0"/>
                <a:ea typeface="Aptos" panose="020B0004020202020204" pitchFamily="34" charset="0"/>
                <a:cs typeface="Calibri" panose="020F0502020204030204" pitchFamily="34" charset="0"/>
              </a:rPr>
              <a:t> </a:t>
            </a:r>
            <a:r>
              <a:rPr lang="en-IE" sz="1000" kern="100" dirty="0" err="1">
                <a:latin typeface="Calibri" panose="020F0502020204030204" pitchFamily="34" charset="0"/>
                <a:ea typeface="Aptos" panose="020B0004020202020204" pitchFamily="34" charset="0"/>
                <a:cs typeface="Calibri" panose="020F0502020204030204" pitchFamily="34" charset="0"/>
              </a:rPr>
              <a:t>Sieć</a:t>
            </a:r>
            <a:r>
              <a:rPr lang="en-IE" sz="1000" kern="100" dirty="0">
                <a:latin typeface="Calibri" panose="020F0502020204030204" pitchFamily="34" charset="0"/>
                <a:ea typeface="Aptos" panose="020B0004020202020204" pitchFamily="34" charset="0"/>
                <a:cs typeface="Calibri" panose="020F0502020204030204" pitchFamily="34" charset="0"/>
              </a:rPr>
              <a:t> „Energie </a:t>
            </a:r>
            <a:r>
              <a:rPr lang="en-IE" sz="1000" kern="100" dirty="0" err="1">
                <a:latin typeface="Calibri" panose="020F0502020204030204" pitchFamily="34" charset="0"/>
                <a:ea typeface="Aptos" panose="020B0004020202020204" pitchFamily="34" charset="0"/>
                <a:cs typeface="Calibri" panose="020F0502020204030204" pitchFamily="34" charset="0"/>
              </a:rPr>
              <a:t>Cités</a:t>
            </a:r>
            <a:r>
              <a:rPr lang="en-IE" sz="1000" kern="100" dirty="0">
                <a:latin typeface="Calibri" panose="020F0502020204030204" pitchFamily="34" charset="0"/>
                <a:ea typeface="Aptos" panose="020B0004020202020204" pitchFamily="34" charset="0"/>
                <a:cs typeface="Calibri" panose="020F0502020204030204" pitchFamily="34" charset="0"/>
              </a:rPr>
              <a:t>” (PNEC), </a:t>
            </a:r>
            <a:r>
              <a:rPr lang="en-IE" sz="1000" kern="100" dirty="0" err="1">
                <a:latin typeface="Calibri" panose="020F0502020204030204" pitchFamily="34" charset="0"/>
                <a:ea typeface="Aptos" panose="020B0004020202020204" pitchFamily="34" charset="0"/>
                <a:cs typeface="Calibri" panose="020F0502020204030204" pitchFamily="34" charset="0"/>
              </a:rPr>
              <a:t>Polska</a:t>
            </a:r>
            <a:r>
              <a:rPr lang="en-IE" sz="1000" kern="100" dirty="0">
                <a:latin typeface="Calibri" panose="020F0502020204030204" pitchFamily="34" charset="0"/>
                <a:ea typeface="Aptos" panose="020B0004020202020204" pitchFamily="34" charset="0"/>
                <a:cs typeface="Calibri" panose="020F0502020204030204" pitchFamily="34" charset="0"/>
              </a:rPr>
              <a:t>​</a:t>
            </a:r>
          </a:p>
          <a:p>
            <a:pPr marL="171450" indent="-171450" algn="just">
              <a:lnSpc>
                <a:spcPts val="1140"/>
              </a:lnSpc>
              <a:buClr>
                <a:srgbClr val="ED4D24"/>
              </a:buClr>
              <a:buFont typeface="Arial" panose="020B0604020202020204" pitchFamily="34" charset="0"/>
              <a:buChar char="•"/>
            </a:pPr>
            <a:r>
              <a:rPr lang="en-IE" sz="1000" kern="100" dirty="0" err="1">
                <a:latin typeface="Calibri" panose="020F0502020204030204" pitchFamily="34" charset="0"/>
                <a:ea typeface="Aptos" panose="020B0004020202020204" pitchFamily="34" charset="0"/>
                <a:cs typeface="Calibri" panose="020F0502020204030204" pitchFamily="34" charset="0"/>
              </a:rPr>
              <a:t>Jaske</a:t>
            </a:r>
            <a:r>
              <a:rPr lang="en-IE" sz="1000" kern="100" dirty="0">
                <a:latin typeface="Calibri" panose="020F0502020204030204" pitchFamily="34" charset="0"/>
                <a:ea typeface="Aptos" panose="020B0004020202020204" pitchFamily="34" charset="0"/>
                <a:cs typeface="Calibri" panose="020F0502020204030204" pitchFamily="34" charset="0"/>
              </a:rPr>
              <a:t> &amp; Wolf </a:t>
            </a:r>
            <a:r>
              <a:rPr lang="en-IE" sz="1000" kern="100" dirty="0" err="1">
                <a:latin typeface="Calibri" panose="020F0502020204030204" pitchFamily="34" charset="0"/>
                <a:ea typeface="Aptos" panose="020B0004020202020204" pitchFamily="34" charset="0"/>
                <a:cs typeface="Calibri" panose="020F0502020204030204" pitchFamily="34" charset="0"/>
              </a:rPr>
              <a:t>Verfahrenstechnik</a:t>
            </a:r>
            <a:r>
              <a:rPr lang="en-IE" sz="1000" kern="100" dirty="0">
                <a:latin typeface="Calibri" panose="020F0502020204030204" pitchFamily="34" charset="0"/>
                <a:ea typeface="Aptos" panose="020B0004020202020204" pitchFamily="34" charset="0"/>
                <a:cs typeface="Calibri" panose="020F0502020204030204" pitchFamily="34" charset="0"/>
              </a:rPr>
              <a:t> (JWV)</a:t>
            </a:r>
            <a:r>
              <a:rPr lang="pl-PL" sz="1000" kern="100" dirty="0">
                <a:latin typeface="Calibri" panose="020F0502020204030204" pitchFamily="34" charset="0"/>
                <a:ea typeface="Aptos" panose="020B0004020202020204" pitchFamily="34" charset="0"/>
                <a:cs typeface="Calibri" panose="020F0502020204030204" pitchFamily="34" charset="0"/>
              </a:rPr>
              <a:t>,</a:t>
            </a:r>
            <a:r>
              <a:rPr lang="en-IE" sz="1000" kern="100" dirty="0">
                <a:latin typeface="Calibri" panose="020F0502020204030204" pitchFamily="34" charset="0"/>
                <a:ea typeface="Aptos" panose="020B0004020202020204" pitchFamily="34" charset="0"/>
                <a:cs typeface="Calibri" panose="020F0502020204030204" pitchFamily="34" charset="0"/>
              </a:rPr>
              <a:t> </a:t>
            </a:r>
            <a:r>
              <a:rPr lang="en-IE" sz="1000" kern="100" dirty="0" err="1">
                <a:latin typeface="Calibri" panose="020F0502020204030204" pitchFamily="34" charset="0"/>
                <a:ea typeface="Aptos" panose="020B0004020202020204" pitchFamily="34" charset="0"/>
                <a:cs typeface="Calibri" panose="020F0502020204030204" pitchFamily="34" charset="0"/>
              </a:rPr>
              <a:t>Niemcy</a:t>
            </a:r>
            <a:r>
              <a:rPr lang="en-IE" sz="1000" kern="100" dirty="0">
                <a:latin typeface="Calibri" panose="020F0502020204030204" pitchFamily="34" charset="0"/>
                <a:ea typeface="Aptos" panose="020B0004020202020204" pitchFamily="34" charset="0"/>
                <a:cs typeface="Calibri" panose="020F0502020204030204" pitchFamily="34" charset="0"/>
              </a:rPr>
              <a:t>​</a:t>
            </a:r>
          </a:p>
          <a:p>
            <a:pPr marL="171450" indent="-171450" algn="just">
              <a:lnSpc>
                <a:spcPts val="1140"/>
              </a:lnSpc>
              <a:buClr>
                <a:srgbClr val="ED4D24"/>
              </a:buClr>
              <a:buFont typeface="Arial" panose="020B0604020202020204" pitchFamily="34" charset="0"/>
              <a:buChar char="•"/>
            </a:pPr>
            <a:r>
              <a:rPr lang="en-IE" sz="1000" kern="100" dirty="0" err="1">
                <a:latin typeface="Calibri" panose="020F0502020204030204" pitchFamily="34" charset="0"/>
                <a:ea typeface="Aptos" panose="020B0004020202020204" pitchFamily="34" charset="0"/>
                <a:cs typeface="Calibri" panose="020F0502020204030204" pitchFamily="34" charset="0"/>
              </a:rPr>
              <a:t>Fagskolen</a:t>
            </a:r>
            <a:r>
              <a:rPr lang="en-IE" sz="1000" kern="100" dirty="0">
                <a:latin typeface="Calibri" panose="020F0502020204030204" pitchFamily="34" charset="0"/>
                <a:ea typeface="Aptos" panose="020B0004020202020204" pitchFamily="34" charset="0"/>
                <a:cs typeface="Calibri" panose="020F0502020204030204" pitchFamily="34" charset="0"/>
              </a:rPr>
              <a:t> Rogaland (FR)</a:t>
            </a:r>
            <a:r>
              <a:rPr lang="pl-PL" sz="1000" kern="100" dirty="0">
                <a:latin typeface="Calibri" panose="020F0502020204030204" pitchFamily="34" charset="0"/>
                <a:ea typeface="Aptos" panose="020B0004020202020204" pitchFamily="34" charset="0"/>
                <a:cs typeface="Calibri" panose="020F0502020204030204" pitchFamily="34" charset="0"/>
              </a:rPr>
              <a:t>,</a:t>
            </a:r>
            <a:r>
              <a:rPr lang="en-IE" sz="1000" kern="100" dirty="0">
                <a:latin typeface="Calibri" panose="020F0502020204030204" pitchFamily="34" charset="0"/>
                <a:ea typeface="Aptos" panose="020B0004020202020204" pitchFamily="34" charset="0"/>
                <a:cs typeface="Calibri" panose="020F0502020204030204" pitchFamily="34" charset="0"/>
              </a:rPr>
              <a:t> </a:t>
            </a:r>
            <a:r>
              <a:rPr lang="en-IE" sz="1000" kern="100" dirty="0" err="1">
                <a:latin typeface="Calibri" panose="020F0502020204030204" pitchFamily="34" charset="0"/>
                <a:ea typeface="Aptos" panose="020B0004020202020204" pitchFamily="34" charset="0"/>
                <a:cs typeface="Calibri" panose="020F0502020204030204" pitchFamily="34" charset="0"/>
              </a:rPr>
              <a:t>Norwegia</a:t>
            </a:r>
            <a:r>
              <a:rPr lang="en-IE" sz="1000" kern="100" dirty="0">
                <a:latin typeface="Calibri" panose="020F0502020204030204" pitchFamily="34" charset="0"/>
                <a:ea typeface="Aptos" panose="020B0004020202020204" pitchFamily="34" charset="0"/>
                <a:cs typeface="Calibri" panose="020F0502020204030204" pitchFamily="34" charset="0"/>
              </a:rPr>
              <a:t>​</a:t>
            </a:r>
          </a:p>
          <a:p>
            <a:pPr marL="171450" indent="-171450" algn="just">
              <a:lnSpc>
                <a:spcPts val="1140"/>
              </a:lnSpc>
              <a:buClr>
                <a:srgbClr val="ED4D24"/>
              </a:buClr>
              <a:buFont typeface="Arial" panose="020B0604020202020204" pitchFamily="34" charset="0"/>
              <a:buChar char="•"/>
            </a:pPr>
            <a:r>
              <a:rPr lang="en-IE" sz="1000" kern="100" dirty="0">
                <a:latin typeface="Calibri" panose="020F0502020204030204" pitchFamily="34" charset="0"/>
                <a:ea typeface="Aptos" panose="020B0004020202020204" pitchFamily="34" charset="0"/>
                <a:cs typeface="Calibri" panose="020F0502020204030204" pitchFamily="34" charset="0"/>
              </a:rPr>
              <a:t>University of Belgrade (</a:t>
            </a:r>
            <a:r>
              <a:rPr lang="en-IE" sz="1000" kern="100" dirty="0" err="1">
                <a:latin typeface="Calibri" panose="020F0502020204030204" pitchFamily="34" charset="0"/>
                <a:ea typeface="Aptos" panose="020B0004020202020204" pitchFamily="34" charset="0"/>
                <a:cs typeface="Calibri" panose="020F0502020204030204" pitchFamily="34" charset="0"/>
              </a:rPr>
              <a:t>UoB</a:t>
            </a:r>
            <a:r>
              <a:rPr lang="en-IE" sz="1000" kern="100" dirty="0">
                <a:latin typeface="Calibri" panose="020F0502020204030204" pitchFamily="34" charset="0"/>
                <a:ea typeface="Aptos" panose="020B0004020202020204" pitchFamily="34" charset="0"/>
                <a:cs typeface="Calibri" panose="020F0502020204030204" pitchFamily="34" charset="0"/>
              </a:rPr>
              <a:t>), Serbia ​</a:t>
            </a:r>
          </a:p>
          <a:p>
            <a:pPr marL="171450" indent="-171450" algn="just">
              <a:lnSpc>
                <a:spcPts val="1140"/>
              </a:lnSpc>
              <a:buClr>
                <a:srgbClr val="ED4D24"/>
              </a:buClr>
              <a:buFont typeface="Arial" panose="020B0604020202020204" pitchFamily="34" charset="0"/>
              <a:buChar char="•"/>
            </a:pPr>
            <a:r>
              <a:rPr lang="en-IE" sz="1000" kern="100" dirty="0">
                <a:latin typeface="Calibri" panose="020F0502020204030204" pitchFamily="34" charset="0"/>
                <a:ea typeface="Aptos" panose="020B0004020202020204" pitchFamily="34" charset="0"/>
                <a:cs typeface="Calibri" panose="020F0502020204030204" pitchFamily="34" charset="0"/>
              </a:rPr>
              <a:t>REHVA - Federation of European Heating, Ventilation &amp; Air Conditioning Associations (REHVA)</a:t>
            </a:r>
            <a:r>
              <a:rPr lang="pl-PL" sz="1000" kern="100" dirty="0">
                <a:latin typeface="Calibri" panose="020F0502020204030204" pitchFamily="34" charset="0"/>
                <a:ea typeface="Aptos" panose="020B0004020202020204" pitchFamily="34" charset="0"/>
                <a:cs typeface="Calibri" panose="020F0502020204030204" pitchFamily="34" charset="0"/>
              </a:rPr>
              <a:t>,</a:t>
            </a:r>
            <a:r>
              <a:rPr lang="en-IE" sz="1000" kern="100" dirty="0">
                <a:latin typeface="Calibri" panose="020F0502020204030204" pitchFamily="34" charset="0"/>
                <a:ea typeface="Aptos" panose="020B0004020202020204" pitchFamily="34" charset="0"/>
                <a:cs typeface="Calibri" panose="020F0502020204030204" pitchFamily="34" charset="0"/>
              </a:rPr>
              <a:t> </a:t>
            </a:r>
            <a:r>
              <a:rPr lang="en-IE" sz="1000" kern="100" dirty="0" err="1">
                <a:latin typeface="Calibri" panose="020F0502020204030204" pitchFamily="34" charset="0"/>
                <a:ea typeface="Aptos" panose="020B0004020202020204" pitchFamily="34" charset="0"/>
                <a:cs typeface="Calibri" panose="020F0502020204030204" pitchFamily="34" charset="0"/>
              </a:rPr>
              <a:t>Belgia</a:t>
            </a:r>
            <a:r>
              <a:rPr lang="en-IE" sz="1000" kern="100" dirty="0">
                <a:latin typeface="Calibri" panose="020F0502020204030204" pitchFamily="34" charset="0"/>
                <a:ea typeface="Aptos" panose="020B0004020202020204" pitchFamily="34" charset="0"/>
                <a:cs typeface="Calibri" panose="020F0502020204030204" pitchFamily="34" charset="0"/>
              </a:rPr>
              <a:t>​</a:t>
            </a: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3E0A7F29-701F-3DC4-6481-DAB700AF566D}"/>
              </a:ext>
            </a:extLst>
          </p:cNvPr>
          <p:cNvPicPr>
            <a:picLocks noChangeAspect="1"/>
          </p:cNvPicPr>
          <p:nvPr/>
        </p:nvPicPr>
        <p:blipFill>
          <a:blip r:embed="rId10"/>
          <a:stretch>
            <a:fillRect/>
          </a:stretch>
        </p:blipFill>
        <p:spPr>
          <a:xfrm>
            <a:off x="2533091" y="5432134"/>
            <a:ext cx="4095750" cy="361950"/>
          </a:xfrm>
          <a:prstGeom prst="rect">
            <a:avLst/>
          </a:prstGeom>
        </p:spPr>
      </p:pic>
      <p:sp>
        <p:nvSpPr>
          <p:cNvPr id="20" name="TextBox 19">
            <a:extLst>
              <a:ext uri="{FF2B5EF4-FFF2-40B4-BE49-F238E27FC236}">
                <a16:creationId xmlns:a16="http://schemas.microsoft.com/office/drawing/2014/main" id="{25E3BA22-4726-D0D6-3B5F-5295537B68B5}"/>
              </a:ext>
            </a:extLst>
          </p:cNvPr>
          <p:cNvSpPr txBox="1"/>
          <p:nvPr/>
        </p:nvSpPr>
        <p:spPr>
          <a:xfrm>
            <a:off x="177731" y="8552168"/>
            <a:ext cx="2265028" cy="1633396"/>
          </a:xfrm>
          <a:prstGeom prst="rect">
            <a:avLst/>
          </a:prstGeom>
          <a:noFill/>
        </p:spPr>
        <p:txBody>
          <a:bodyPr wrap="square">
            <a:spAutoFit/>
          </a:bodyPr>
          <a:lstStyle/>
          <a:p>
            <a:pPr>
              <a:lnSpc>
                <a:spcPts val="1240"/>
              </a:lnSpc>
              <a:buNone/>
            </a:pPr>
            <a:r>
              <a:rPr lang="pl-PL" sz="1200" b="1" kern="100" dirty="0">
                <a:solidFill>
                  <a:srgbClr val="FFFFFF"/>
                </a:solidFill>
                <a:latin typeface="Calibri" panose="020F0502020204030204" pitchFamily="34" charset="0"/>
                <a:ea typeface="Aptos" panose="020B0004020202020204" pitchFamily="34" charset="0"/>
                <a:cs typeface="Calibri" panose="020F0502020204030204" pitchFamily="34" charset="0"/>
              </a:rPr>
              <a:t>Wersja dokumentu:</a:t>
            </a:r>
          </a:p>
          <a:p>
            <a:pPr>
              <a:lnSpc>
                <a:spcPts val="1240"/>
              </a:lnSpc>
              <a:buNone/>
            </a:pPr>
            <a:r>
              <a:rPr lang="pl-PL" sz="1200" kern="100" dirty="0">
                <a:solidFill>
                  <a:srgbClr val="FFFFFF"/>
                </a:solidFill>
                <a:latin typeface="Calibri" panose="020F0502020204030204" pitchFamily="34" charset="0"/>
                <a:ea typeface="Aptos" panose="020B0004020202020204" pitchFamily="34" charset="0"/>
                <a:cs typeface="Calibri" panose="020F0502020204030204" pitchFamily="34" charset="0"/>
              </a:rPr>
              <a:t>listopad 2025 r.</a:t>
            </a:r>
          </a:p>
          <a:p>
            <a:pPr>
              <a:lnSpc>
                <a:spcPts val="1240"/>
              </a:lnSpc>
              <a:buNone/>
            </a:pP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a:p>
            <a:pPr>
              <a:lnSpc>
                <a:spcPts val="1240"/>
              </a:lnSpc>
              <a:buNone/>
            </a:pPr>
            <a:r>
              <a:rPr lang="en-IE" sz="1200" b="1" kern="100" dirty="0" err="1">
                <a:solidFill>
                  <a:srgbClr val="FFFFFF"/>
                </a:solidFill>
                <a:latin typeface="Calibri" panose="020F0502020204030204" pitchFamily="34" charset="0"/>
                <a:ea typeface="Aptos" panose="020B0004020202020204" pitchFamily="34" charset="0"/>
                <a:cs typeface="Calibri" panose="020F0502020204030204" pitchFamily="34" charset="0"/>
              </a:rPr>
              <a:t>Numer</a:t>
            </a:r>
            <a:r>
              <a:rPr lang="en-IE" sz="1200" b="1" kern="100" dirty="0">
                <a:solidFill>
                  <a:srgbClr val="FFFFFF"/>
                </a:solidFill>
                <a:latin typeface="Calibri" panose="020F0502020204030204" pitchFamily="34" charset="0"/>
                <a:ea typeface="Aptos" panose="020B0004020202020204" pitchFamily="34" charset="0"/>
                <a:cs typeface="Calibri" panose="020F0502020204030204" pitchFamily="34" charset="0"/>
              </a:rPr>
              <a:t> </a:t>
            </a:r>
            <a:r>
              <a:rPr lang="en-IE" sz="1200" b="1" kern="100" dirty="0" err="1">
                <a:solidFill>
                  <a:srgbClr val="FFFFFF"/>
                </a:solidFill>
                <a:latin typeface="Calibri" panose="020F0502020204030204" pitchFamily="34" charset="0"/>
                <a:ea typeface="Aptos" panose="020B0004020202020204" pitchFamily="34" charset="0"/>
                <a:cs typeface="Calibri" panose="020F0502020204030204" pitchFamily="34" charset="0"/>
              </a:rPr>
              <a:t>projektu</a:t>
            </a:r>
            <a:r>
              <a:rPr lang="en-IE" sz="1200" b="1" kern="100" dirty="0">
                <a:solidFill>
                  <a:srgbClr val="FFFFFF"/>
                </a:solidFill>
                <a:latin typeface="Calibri" panose="020F0502020204030204" pitchFamily="34" charset="0"/>
                <a:ea typeface="Aptos" panose="020B0004020202020204" pitchFamily="34" charset="0"/>
                <a:cs typeface="Calibri" panose="020F0502020204030204" pitchFamily="34" charset="0"/>
              </a:rPr>
              <a:t>: </a:t>
            </a:r>
            <a:endParaRPr lang="pl-PL" sz="1200" b="1" kern="100" dirty="0">
              <a:solidFill>
                <a:srgbClr val="FFFFFF"/>
              </a:solidFill>
              <a:latin typeface="Calibri" panose="020F0502020204030204" pitchFamily="34" charset="0"/>
              <a:ea typeface="Aptos" panose="020B0004020202020204" pitchFamily="34" charset="0"/>
              <a:cs typeface="Calibri" panose="020F0502020204030204" pitchFamily="34" charset="0"/>
            </a:endParaRP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101187351 – Partnership</a:t>
            </a:r>
          </a:p>
          <a:p>
            <a:pPr>
              <a:lnSpc>
                <a:spcPts val="1240"/>
              </a:lnSpc>
              <a:buNone/>
            </a:pP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for Innovation: Alliances.</a:t>
            </a:r>
          </a:p>
          <a:p>
            <a:pPr>
              <a:lnSpc>
                <a:spcPts val="1240"/>
              </a:lnSpc>
              <a:buNone/>
            </a:pPr>
            <a:endPar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endParaRPr>
          </a:p>
          <a:p>
            <a:pPr>
              <a:lnSpc>
                <a:spcPts val="1240"/>
              </a:lnSpc>
              <a:buNone/>
            </a:pPr>
            <a:r>
              <a:rPr lang="da-DK" sz="1200" b="1" kern="100" dirty="0">
                <a:solidFill>
                  <a:srgbClr val="FFFFFF"/>
                </a:solidFill>
                <a:latin typeface="Calibri" panose="020F0502020204030204" pitchFamily="34" charset="0"/>
                <a:ea typeface="Aptos" panose="020B0004020202020204" pitchFamily="34" charset="0"/>
                <a:cs typeface="Calibri" panose="020F0502020204030204" pitchFamily="34" charset="0"/>
              </a:rPr>
              <a:t>Projekt:</a:t>
            </a:r>
            <a:endParaRPr lang="pl-PL" sz="1200" b="1" kern="100" dirty="0">
              <a:solidFill>
                <a:srgbClr val="FFFFFF"/>
              </a:solidFill>
              <a:latin typeface="Calibri" panose="020F0502020204030204" pitchFamily="34" charset="0"/>
              <a:ea typeface="Aptos" panose="020B0004020202020204" pitchFamily="34" charset="0"/>
              <a:cs typeface="Calibri" panose="020F0502020204030204" pitchFamily="34" charset="0"/>
            </a:endParaRPr>
          </a:p>
          <a:p>
            <a:pPr>
              <a:lnSpc>
                <a:spcPts val="1240"/>
              </a:lnSpc>
              <a:buNone/>
            </a:pPr>
            <a:r>
              <a:rPr lang="da-DK" sz="1200" kern="100" dirty="0">
                <a:solidFill>
                  <a:srgbClr val="FFFFFF"/>
                </a:solidFill>
                <a:latin typeface="Calibri" panose="020F0502020204030204" pitchFamily="34" charset="0"/>
                <a:ea typeface="Aptos" panose="020B0004020202020204" pitchFamily="34" charset="0"/>
                <a:cs typeface="Calibri" panose="020F0502020204030204" pitchFamily="34" charset="0"/>
              </a:rPr>
              <a:t>MOMENTUM MARKETING SERVICES LTD., Irlandia</a:t>
            </a:r>
            <a:r>
              <a:rPr lang="en-IE" sz="1200" kern="100" dirty="0">
                <a:solidFill>
                  <a:srgbClr val="FFFFFF"/>
                </a:solidFill>
                <a:effectLst/>
                <a:latin typeface="Calibri" panose="020F0502020204030204" pitchFamily="34" charset="0"/>
                <a:ea typeface="Aptos" panose="020B0004020202020204" pitchFamily="34" charset="0"/>
                <a:cs typeface="Calibri" panose="020F0502020204030204" pitchFamily="34" charset="0"/>
              </a:rPr>
              <a:t>    </a:t>
            </a:r>
          </a:p>
        </p:txBody>
      </p:sp>
      <p:sp>
        <p:nvSpPr>
          <p:cNvPr id="21" name="TextBox 20">
            <a:extLst>
              <a:ext uri="{FF2B5EF4-FFF2-40B4-BE49-F238E27FC236}">
                <a16:creationId xmlns:a16="http://schemas.microsoft.com/office/drawing/2014/main" id="{A10AACF4-8D9D-21A4-D9FC-CC85599DA1BB}"/>
              </a:ext>
            </a:extLst>
          </p:cNvPr>
          <p:cNvSpPr txBox="1"/>
          <p:nvPr/>
        </p:nvSpPr>
        <p:spPr>
          <a:xfrm>
            <a:off x="2537650" y="8786937"/>
            <a:ext cx="4845787" cy="1080000"/>
          </a:xfrm>
          <a:prstGeom prst="rect">
            <a:avLst/>
          </a:prstGeom>
          <a:noFill/>
        </p:spPr>
        <p:txBody>
          <a:bodyPr wrap="square" numCol="3" spcCol="216000">
            <a:spAutoFit/>
          </a:bodyPr>
          <a:lstStyle/>
          <a:p>
            <a:pPr>
              <a:lnSpc>
                <a:spcPts val="1140"/>
              </a:lnSpc>
            </a:pPr>
            <a:r>
              <a:rPr lang="pl-PL" sz="1000" b="1" kern="100" dirty="0">
                <a:solidFill>
                  <a:srgbClr val="ED4D24"/>
                </a:solidFill>
                <a:latin typeface="Calibri" panose="020F0502020204030204" pitchFamily="34" charset="0"/>
                <a:ea typeface="Aptos" panose="020B0004020202020204" pitchFamily="34" charset="0"/>
                <a:cs typeface="Calibri" panose="020F0502020204030204" pitchFamily="34" charset="0"/>
              </a:rPr>
              <a:t>Koordynacja </a:t>
            </a:r>
          </a:p>
          <a:p>
            <a:pPr>
              <a:lnSpc>
                <a:spcPts val="1140"/>
              </a:lnSpc>
            </a:pPr>
            <a:r>
              <a:rPr lang="pl-PL" sz="1000" b="1" kern="100" dirty="0">
                <a:solidFill>
                  <a:srgbClr val="ED4D24"/>
                </a:solidFill>
                <a:latin typeface="Calibri" panose="020F0502020204030204" pitchFamily="34" charset="0"/>
                <a:ea typeface="Aptos" panose="020B0004020202020204" pitchFamily="34" charset="0"/>
                <a:cs typeface="Calibri" panose="020F0502020204030204" pitchFamily="34" charset="0"/>
              </a:rPr>
              <a:t>przygotowania raportu:</a:t>
            </a:r>
            <a:endParaRPr lang="en-IE" sz="1000" b="1" kern="100" dirty="0">
              <a:solidFill>
                <a:srgbClr val="ED4D24"/>
              </a:solidFill>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Riga Technical University (RTU), </a:t>
            </a:r>
            <a:r>
              <a:rPr lang="pl-PL" sz="1000" kern="100" dirty="0">
                <a:effectLst/>
                <a:latin typeface="Calibri" panose="020F0502020204030204" pitchFamily="34" charset="0"/>
                <a:ea typeface="Aptos" panose="020B0004020202020204" pitchFamily="34" charset="0"/>
                <a:cs typeface="Calibri" panose="020F0502020204030204" pitchFamily="34" charset="0"/>
              </a:rPr>
              <a:t>Łotwa</a:t>
            </a: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kern="100" dirty="0">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Font typeface="Arial" panose="020B0604020202020204" pitchFamily="34" charset="0"/>
              <a:buChar char="•"/>
            </a:pPr>
            <a:endParaRPr lang="en-IE" sz="1000" kern="100" dirty="0">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Font typeface="Arial" panose="020B0604020202020204" pitchFamily="34" charset="0"/>
              <a:buChar char="•"/>
            </a:pPr>
            <a:endParaRPr lang="en-IE" sz="1000" kern="100" dirty="0">
              <a:latin typeface="Calibri" panose="020F0502020204030204" pitchFamily="34" charset="0"/>
              <a:ea typeface="Aptos" panose="020B0004020202020204" pitchFamily="34" charset="0"/>
              <a:cs typeface="Calibri" panose="020F0502020204030204" pitchFamily="34" charset="0"/>
            </a:endParaRPr>
          </a:p>
          <a:p>
            <a:pPr>
              <a:lnSpc>
                <a:spcPts val="1140"/>
              </a:lnSpc>
            </a:pPr>
            <a:r>
              <a:rPr lang="en-IE"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Aut</a:t>
            </a:r>
            <a:r>
              <a:rPr lang="pl-PL" sz="1000" b="1" kern="100" dirty="0" err="1">
                <a:solidFill>
                  <a:srgbClr val="ED4D24"/>
                </a:solidFill>
                <a:effectLst/>
                <a:latin typeface="Calibri" panose="020F0502020204030204" pitchFamily="34" charset="0"/>
                <a:ea typeface="Aptos" panose="020B0004020202020204" pitchFamily="34" charset="0"/>
                <a:cs typeface="Calibri" panose="020F0502020204030204" pitchFamily="34" charset="0"/>
              </a:rPr>
              <a:t>orzy</a:t>
            </a:r>
            <a:r>
              <a:rPr lang="pl-PL" sz="1000" b="1"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rPr>
              <a:t>:</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Tatjana Tambovceva</a:t>
            </a: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Raimonds Bogdanovics</a:t>
            </a: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Rita Greitane</a:t>
            </a:r>
          </a:p>
          <a:p>
            <a:pPr marL="171450" indent="-171450">
              <a:lnSpc>
                <a:spcPts val="1140"/>
              </a:lnSpc>
              <a:buClr>
                <a:srgbClr val="ED4D24"/>
              </a:buClr>
              <a:buFont typeface="Arial" panose="020B0604020202020204" pitchFamily="34" charset="0"/>
              <a:buChar char="•"/>
            </a:pPr>
            <a:endParaRPr lang="en-IE" sz="1000" kern="100" dirty="0">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b="1" kern="100" dirty="0">
              <a:effectLst/>
              <a:latin typeface="Calibri" panose="020F0502020204030204" pitchFamily="34" charset="0"/>
              <a:ea typeface="Aptos" panose="020B0004020202020204" pitchFamily="34" charset="0"/>
              <a:cs typeface="Calibri" panose="020F0502020204030204" pitchFamily="34" charset="0"/>
            </a:endParaRPr>
          </a:p>
          <a:p>
            <a:pPr>
              <a:lnSpc>
                <a:spcPts val="1140"/>
              </a:lnSpc>
            </a:pPr>
            <a:endParaRPr lang="en-IE" sz="1000" b="1" kern="100" dirty="0">
              <a:solidFill>
                <a:srgbClr val="ED4D24"/>
              </a:solidFill>
              <a:latin typeface="Calibri" panose="020F0502020204030204" pitchFamily="34" charset="0"/>
              <a:ea typeface="Aptos" panose="020B0004020202020204" pitchFamily="34" charset="0"/>
              <a:cs typeface="Calibri" panose="020F0502020204030204" pitchFamily="34" charset="0"/>
            </a:endParaRPr>
          </a:p>
          <a:p>
            <a:pPr>
              <a:lnSpc>
                <a:spcPts val="1140"/>
              </a:lnSpc>
            </a:pPr>
            <a:r>
              <a:rPr lang="pl-PL" sz="1000" b="1" kern="100" dirty="0">
                <a:solidFill>
                  <a:srgbClr val="ED4D24"/>
                </a:solidFill>
                <a:latin typeface="Calibri" panose="020F0502020204030204" pitchFamily="34" charset="0"/>
                <a:ea typeface="Aptos" panose="020B0004020202020204" pitchFamily="34" charset="0"/>
                <a:cs typeface="Calibri" panose="020F0502020204030204" pitchFamily="34" charset="0"/>
              </a:rPr>
              <a:t>Redakcja:</a:t>
            </a:r>
            <a:endParaRPr lang="en-IE" sz="1000" kern="100" dirty="0">
              <a:solidFill>
                <a:srgbClr val="ED4D24"/>
              </a:solidFill>
              <a:effectLst/>
              <a:latin typeface="Calibri" panose="020F0502020204030204" pitchFamily="34" charset="0"/>
              <a:ea typeface="Aptos" panose="020B000402020202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en-IE" sz="1000" kern="100" dirty="0">
                <a:effectLst/>
                <a:latin typeface="Calibri" panose="020F0502020204030204" pitchFamily="34" charset="0"/>
                <a:ea typeface="Aptos" panose="020B0004020202020204" pitchFamily="34" charset="0"/>
                <a:cs typeface="Calibri" panose="020F0502020204030204" pitchFamily="34" charset="0"/>
              </a:rPr>
              <a:t>Tatjana Tambovceva</a:t>
            </a:r>
          </a:p>
        </p:txBody>
      </p:sp>
      <p:pic>
        <p:nvPicPr>
          <p:cNvPr id="23" name="Picture 22">
            <a:extLst>
              <a:ext uri="{FF2B5EF4-FFF2-40B4-BE49-F238E27FC236}">
                <a16:creationId xmlns:a16="http://schemas.microsoft.com/office/drawing/2014/main" id="{96E70F9D-5CB2-4FC2-93D5-7D197C04E36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84982" y="9779512"/>
            <a:ext cx="3650004" cy="439308"/>
          </a:xfrm>
          <a:prstGeom prst="rect">
            <a:avLst/>
          </a:prstGeom>
        </p:spPr>
      </p:pic>
      <p:sp>
        <p:nvSpPr>
          <p:cNvPr id="61" name="TextBox 60">
            <a:extLst>
              <a:ext uri="{FF2B5EF4-FFF2-40B4-BE49-F238E27FC236}">
                <a16:creationId xmlns:a16="http://schemas.microsoft.com/office/drawing/2014/main" id="{E6ADB275-5DA1-4FFD-9A1E-9BA6A8CCEB24}"/>
              </a:ext>
            </a:extLst>
          </p:cNvPr>
          <p:cNvSpPr txBox="1"/>
          <p:nvPr/>
        </p:nvSpPr>
        <p:spPr>
          <a:xfrm>
            <a:off x="634730" y="5191461"/>
            <a:ext cx="4615774" cy="307777"/>
          </a:xfrm>
          <a:prstGeom prst="rect">
            <a:avLst/>
          </a:prstGeom>
          <a:noFill/>
        </p:spPr>
        <p:txBody>
          <a:bodyPr wrap="square">
            <a:spAutoFit/>
          </a:bodyPr>
          <a:lstStyle/>
          <a:p>
            <a:r>
              <a:rPr lang="en-US" sz="1400" b="1" dirty="0">
                <a:hlinkClick r:id="rId12" action="ppaction://hlinksldjump">
                  <a:extLst>
                    <a:ext uri="{A12FA001-AC4F-418D-AE19-62706E023703}">
                      <ahyp:hlinkClr xmlns:ahyp="http://schemas.microsoft.com/office/drawing/2018/hyperlinkcolor" val="tx"/>
                    </a:ext>
                  </a:extLst>
                </a:hlinkClick>
              </a:rPr>
              <a:t>8</a:t>
            </a:r>
            <a:endParaRPr lang="lv-LV" dirty="0"/>
          </a:p>
        </p:txBody>
      </p:sp>
    </p:spTree>
    <p:extLst>
      <p:ext uri="{BB962C8B-B14F-4D97-AF65-F5344CB8AC3E}">
        <p14:creationId xmlns:p14="http://schemas.microsoft.com/office/powerpoint/2010/main" val="23694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D8386-180E-5B19-8437-7BEA43F7D2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7612D4-AF2C-236D-264B-A9CF1A3352C3}"/>
              </a:ext>
            </a:extLst>
          </p:cNvPr>
          <p:cNvSpPr txBox="1">
            <a:spLocks/>
          </p:cNvSpPr>
          <p:nvPr/>
        </p:nvSpPr>
        <p:spPr>
          <a:xfrm>
            <a:off x="585014" y="1829690"/>
            <a:ext cx="6389643" cy="1292583"/>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Uniwersytety, szkoły, biblioteki, centra kultury, szpitale oraz placówki opiekuńcze konsekwentnie zgłaszają korzyści płynące z </a:t>
            </a:r>
            <a:r>
              <a:rPr lang="pl-PL" sz="1100" b="0" dirty="0">
                <a:solidFill>
                  <a:schemeClr val="tx1"/>
                </a:solidFill>
              </a:rPr>
              <a:t>modernizacji systemu wentylacji </a:t>
            </a:r>
            <a:r>
              <a:rPr lang="pl-PL" sz="1100" b="0" dirty="0">
                <a:solidFill>
                  <a:srgbClr val="404040"/>
                </a:solidFill>
              </a:rPr>
              <a:t>(odzysk ciepła, sterowanie zależne od potrzeb), niskotemperaturowego rozdziału ciepła oraz etapowej elektryfikacji. Przykłady kampusów i obiektów komunalnych z Danii i Niemiec kładą nacisk na modernizację central wentylacyjnych (AHU), proces oddawania instalacji do eksploatacji (</a:t>
            </a:r>
            <a:r>
              <a:rPr lang="pl-PL" sz="1100" b="0" dirty="0" err="1">
                <a:solidFill>
                  <a:srgbClr val="404040"/>
                </a:solidFill>
              </a:rPr>
              <a:t>commissioning</a:t>
            </a:r>
            <a:r>
              <a:rPr lang="pl-PL" sz="1100" b="0" dirty="0">
                <a:solidFill>
                  <a:srgbClr val="404040"/>
                </a:solidFill>
              </a:rPr>
              <a:t>) oraz analitykę na poziomie budynku w celu poprawy komfortu i redukcji szczytowego zapotrzebowania. Łotewski Uniwersytet i Biblioteka Narodowa demonstrują wykorzystanie inteligentnego opomiarowania i harmonogramowania w celu dopasowania obciążeń do wzorców użytkowania. Z kolei norweskie szkoły (z lat 1955–1985; modernizowane/rozbudowywane do 2022 r.) oraz polskie obiekty użyteczności publicznej i ochrony zdrowia (z lat 1849–2024) pokazują, że niskie wartości zadane temperatury</a:t>
            </a:r>
            <a:br>
              <a:rPr lang="pl-PL" sz="1100" b="0" dirty="0">
                <a:solidFill>
                  <a:srgbClr val="404040"/>
                </a:solidFill>
              </a:rPr>
            </a:br>
            <a:r>
              <a:rPr lang="pl-PL" sz="1100" b="0" dirty="0">
                <a:solidFill>
                  <a:srgbClr val="404040"/>
                </a:solidFill>
              </a:rPr>
              <a:t>i podział na strefy można pogodzić z wymogami klinicznymi i ochrony zabytków, pod warunkiem rygorystycznego przeprowadzenia procesu odbioru</a:t>
            </a:r>
            <a:br>
              <a:rPr lang="pl-PL" sz="1100" b="0" dirty="0">
                <a:solidFill>
                  <a:srgbClr val="404040"/>
                </a:solidFill>
              </a:rPr>
            </a:br>
            <a:r>
              <a:rPr lang="pl-PL" sz="1100" b="0" dirty="0">
                <a:solidFill>
                  <a:srgbClr val="404040"/>
                </a:solidFill>
              </a:rPr>
              <a:t>i regulacji instalacji.</a:t>
            </a:r>
            <a:endParaRPr lang="en-IE" sz="1100" b="0" dirty="0">
              <a:solidFill>
                <a:srgbClr val="404040"/>
              </a:solidFill>
            </a:endParaRPr>
          </a:p>
        </p:txBody>
      </p:sp>
      <p:sp>
        <p:nvSpPr>
          <p:cNvPr id="3" name="Text Placeholder 29">
            <a:extLst>
              <a:ext uri="{FF2B5EF4-FFF2-40B4-BE49-F238E27FC236}">
                <a16:creationId xmlns:a16="http://schemas.microsoft.com/office/drawing/2014/main" id="{72EA530A-129F-0777-B251-6C76E689818A}"/>
              </a:ext>
            </a:extLst>
          </p:cNvPr>
          <p:cNvSpPr txBox="1">
            <a:spLocks/>
          </p:cNvSpPr>
          <p:nvPr/>
        </p:nvSpPr>
        <p:spPr>
          <a:xfrm>
            <a:off x="585014" y="1266030"/>
            <a:ext cx="6313857"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chemeClr val="tx1"/>
                </a:solidFill>
              </a:rPr>
              <a:t>Zebrano i poddano analizie </a:t>
            </a:r>
            <a:r>
              <a:rPr lang="pl-PL" sz="1600" b="1" dirty="0">
                <a:solidFill>
                  <a:srgbClr val="ED4D24"/>
                </a:solidFill>
              </a:rPr>
              <a:t>25 przypadków </a:t>
            </a:r>
            <a:r>
              <a:rPr lang="pl-PL" sz="1600" b="1" dirty="0">
                <a:solidFill>
                  <a:schemeClr val="tx1"/>
                </a:solidFill>
              </a:rPr>
              <a:t>budynków publicznych</a:t>
            </a:r>
            <a:br>
              <a:rPr lang="pl-PL" sz="1600" b="1" dirty="0">
                <a:solidFill>
                  <a:schemeClr val="tx1"/>
                </a:solidFill>
              </a:rPr>
            </a:br>
            <a:r>
              <a:rPr lang="pl-PL" sz="1600" b="1" dirty="0">
                <a:solidFill>
                  <a:schemeClr val="tx1"/>
                </a:solidFill>
              </a:rPr>
              <a:t>i administracyjnych</a:t>
            </a:r>
            <a:endParaRPr lang="en-IE" sz="1600" b="1" dirty="0">
              <a:solidFill>
                <a:schemeClr val="tx1"/>
              </a:solidFill>
            </a:endParaRPr>
          </a:p>
        </p:txBody>
      </p:sp>
      <p:cxnSp>
        <p:nvCxnSpPr>
          <p:cNvPr id="4" name="Straight Connector 3">
            <a:extLst>
              <a:ext uri="{FF2B5EF4-FFF2-40B4-BE49-F238E27FC236}">
                <a16:creationId xmlns:a16="http://schemas.microsoft.com/office/drawing/2014/main" id="{36DF6618-EE12-71CC-B578-77CECA8A9ED2}"/>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804F3DC-5C66-2ECA-4D9F-01D9FDD72D5A}"/>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Analiza budynków publicznych i administracyjnych</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CC633E6E-4281-67B6-3A28-F13B65DB58FB}"/>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4DA1CBA1-00D8-B0F0-CE74-E174A05CF8B6}"/>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870322F7-118B-487B-A354-1AAE4BF68FCA}"/>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a:t>
              </a:r>
              <a:r>
                <a:rPr lang="lv-LV" sz="1800" dirty="0">
                  <a:solidFill>
                    <a:schemeClr val="bg1"/>
                  </a:solidFill>
                </a:rPr>
                <a:t>4</a:t>
              </a:r>
              <a:r>
                <a:rPr lang="en-US" sz="1800" dirty="0">
                  <a:solidFill>
                    <a:schemeClr val="bg1"/>
                  </a:solidFill>
                </a:rPr>
                <a:t>.</a:t>
              </a:r>
              <a:r>
                <a:rPr lang="lv-LV" sz="1800" dirty="0">
                  <a:solidFill>
                    <a:schemeClr val="bg1"/>
                  </a:solidFill>
                </a:rPr>
                <a:t>2</a:t>
              </a:r>
              <a:endParaRPr lang="en-US" sz="1800" dirty="0">
                <a:solidFill>
                  <a:schemeClr val="bg1"/>
                </a:solidFill>
              </a:endParaRPr>
            </a:p>
          </p:txBody>
        </p:sp>
      </p:grpSp>
      <p:sp>
        <p:nvSpPr>
          <p:cNvPr id="9" name="Freeform 8">
            <a:extLst>
              <a:ext uri="{FF2B5EF4-FFF2-40B4-BE49-F238E27FC236}">
                <a16:creationId xmlns:a16="http://schemas.microsoft.com/office/drawing/2014/main" id="{84AD0095-7F11-6B12-1EE2-D70814FAA4A7}"/>
              </a:ext>
            </a:extLst>
          </p:cNvPr>
          <p:cNvSpPr/>
          <p:nvPr/>
        </p:nvSpPr>
        <p:spPr>
          <a:xfrm>
            <a:off x="0" y="3784345"/>
            <a:ext cx="2801780" cy="243180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13" name="Straight Connector 12">
            <a:extLst>
              <a:ext uri="{FF2B5EF4-FFF2-40B4-BE49-F238E27FC236}">
                <a16:creationId xmlns:a16="http://schemas.microsoft.com/office/drawing/2014/main" id="{0FDFA24B-4CD7-186E-EC72-5AAAE3CC3137}"/>
              </a:ext>
            </a:extLst>
          </p:cNvPr>
          <p:cNvCxnSpPr>
            <a:cxnSpLocks/>
          </p:cNvCxnSpPr>
          <p:nvPr/>
        </p:nvCxnSpPr>
        <p:spPr>
          <a:xfrm>
            <a:off x="3135711" y="4066782"/>
            <a:ext cx="0" cy="607458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51BCB54C-8514-8022-C30D-6ECCBAC8B611}"/>
              </a:ext>
            </a:extLst>
          </p:cNvPr>
          <p:cNvSpPr/>
          <p:nvPr/>
        </p:nvSpPr>
        <p:spPr>
          <a:xfrm rot="10800000">
            <a:off x="3032707" y="4360807"/>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6C6D1F2-4937-4AA4-ED56-113FD12CD936}"/>
              </a:ext>
            </a:extLst>
          </p:cNvPr>
          <p:cNvSpPr txBox="1"/>
          <p:nvPr/>
        </p:nvSpPr>
        <p:spPr>
          <a:xfrm>
            <a:off x="3250052" y="4159220"/>
            <a:ext cx="3772253" cy="6198556"/>
          </a:xfrm>
          <a:prstGeom prst="rect">
            <a:avLst/>
          </a:prstGeom>
          <a:noFill/>
        </p:spPr>
        <p:txBody>
          <a:bodyPr wrap="square">
            <a:spAutoFit/>
          </a:bodyPr>
          <a:lstStyle/>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Przejście na ogrzewanie niskowęglowe i systemy hybrydowe, na przykład połączenie pomp ciepła</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z tradycyjnymi źródłami, takimi jak gazowe kotły kondensacyjne lub ciepło sieciowe, w celu pokrycia szczytowego zapotrzebowania.</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Nowe i modernizowane systemy są projektowane z myślą</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o niskotemperaturowym rozdziale ciepła.</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Wysokosprawne systemy wentylacji mechanicznej</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z odzyskiem ciepła są standardem w niemal wszystkich projektach renowacyjnych i nowo budowanych.</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Instalacja </a:t>
            </a:r>
            <a:r>
              <a:rPr lang="pl-PL" sz="1100" dirty="0">
                <a:latin typeface="Calibri" panose="020F0502020204030204" pitchFamily="34" charset="0"/>
                <a:cs typeface="Calibri" panose="020F0502020204030204" pitchFamily="34" charset="0"/>
              </a:rPr>
              <a:t>systemów zmiennego przepływu powietrza </a:t>
            </a:r>
            <a:r>
              <a:rPr lang="pl-PL" sz="1100" dirty="0">
                <a:solidFill>
                  <a:srgbClr val="404040"/>
                </a:solidFill>
                <a:latin typeface="Calibri" panose="020F0502020204030204" pitchFamily="34" charset="0"/>
                <a:cs typeface="Calibri" panose="020F0502020204030204" pitchFamily="34" charset="0"/>
              </a:rPr>
              <a:t>(VAV), regulowanych przez czujniki CO</a:t>
            </a:r>
            <a:r>
              <a:rPr lang="pl-PL" sz="700" dirty="0">
                <a:solidFill>
                  <a:srgbClr val="404040"/>
                </a:solidFill>
                <a:latin typeface="Calibri" panose="020F0502020204030204" pitchFamily="34" charset="0"/>
                <a:cs typeface="Calibri" panose="020F0502020204030204" pitchFamily="34" charset="0"/>
              </a:rPr>
              <a:t>2</a:t>
            </a:r>
            <a:r>
              <a:rPr lang="pl-PL" sz="1100" dirty="0">
                <a:solidFill>
                  <a:srgbClr val="404040"/>
                </a:solidFill>
                <a:latin typeface="Calibri" panose="020F0502020204030204" pitchFamily="34" charset="0"/>
                <a:cs typeface="Calibri" panose="020F0502020204030204" pitchFamily="34" charset="0"/>
              </a:rPr>
              <a:t> i obecności, zapewnia działanie wentylacji tylko wtedy, gdy jest to konieczne, co znacząco redukuje zużycie energii przy jednoczesnej poprawie jakości powietrza wewnętrznego (IAQ).</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Inteligentna integracja wentylacji mechanicznej</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z automatyczną wentylacją naturalną (np. zmotoryzowane okna dachowe sterowane czujnikami CO</a:t>
            </a:r>
            <a:r>
              <a:rPr lang="pl-PL" sz="700" dirty="0">
                <a:solidFill>
                  <a:srgbClr val="404040"/>
                </a:solidFill>
                <a:latin typeface="Calibri" panose="020F0502020204030204" pitchFamily="34" charset="0"/>
                <a:cs typeface="Calibri" panose="020F0502020204030204" pitchFamily="34" charset="0"/>
              </a:rPr>
              <a:t>2</a:t>
            </a:r>
            <a:r>
              <a:rPr lang="pl-PL" sz="1100" dirty="0">
                <a:solidFill>
                  <a:srgbClr val="404040"/>
                </a:solidFill>
                <a:latin typeface="Calibri" panose="020F0502020204030204" pitchFamily="34" charset="0"/>
                <a:cs typeface="Calibri" panose="020F0502020204030204" pitchFamily="34" charset="0"/>
              </a:rPr>
              <a:t>) wspomaga chłodzenie letnie bez polegania na aktywnych systemach mechanicznych.</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Aktywne chłodzenie jest zapewniane głównie przez pompy ciepła o cyklu odwróconym lub zintegrowane systemy wody lodowej. W chłodniejszych klimatach budynki często polegają całkowicie na strategiach pasywnych, takich jak nocne wietrzenie (</a:t>
            </a:r>
            <a:r>
              <a:rPr lang="pl-PL" sz="1100" dirty="0" err="1">
                <a:solidFill>
                  <a:srgbClr val="404040"/>
                </a:solidFill>
                <a:latin typeface="Calibri" panose="020F0502020204030204" pitchFamily="34" charset="0"/>
                <a:cs typeface="Calibri" panose="020F0502020204030204" pitchFamily="34" charset="0"/>
              </a:rPr>
              <a:t>night</a:t>
            </a:r>
            <a:r>
              <a:rPr lang="pl-PL" sz="1100" dirty="0">
                <a:solidFill>
                  <a:srgbClr val="404040"/>
                </a:solidFill>
                <a:latin typeface="Calibri" panose="020F0502020204030204" pitchFamily="34" charset="0"/>
                <a:cs typeface="Calibri" panose="020F0502020204030204" pitchFamily="34" charset="0"/>
              </a:rPr>
              <a:t> </a:t>
            </a:r>
            <a:r>
              <a:rPr lang="pl-PL" sz="1100" dirty="0" err="1">
                <a:solidFill>
                  <a:srgbClr val="404040"/>
                </a:solidFill>
                <a:latin typeface="Calibri" panose="020F0502020204030204" pitchFamily="34" charset="0"/>
                <a:cs typeface="Calibri" panose="020F0502020204030204" pitchFamily="34" charset="0"/>
              </a:rPr>
              <a:t>flushing</a:t>
            </a:r>
            <a:r>
              <a:rPr lang="pl-PL" sz="1100" dirty="0">
                <a:solidFill>
                  <a:srgbClr val="404040"/>
                </a:solidFill>
                <a:latin typeface="Calibri" panose="020F0502020204030204" pitchFamily="34" charset="0"/>
                <a:cs typeface="Calibri" panose="020F0502020204030204" pitchFamily="34" charset="0"/>
              </a:rPr>
              <a:t>) lub zacienianie zewnętrzne. Tam, gdzie to możliwe, systemy maksymalizują metody „</a:t>
            </a:r>
            <a:r>
              <a:rPr lang="pl-PL" sz="1100" dirty="0" err="1">
                <a:solidFill>
                  <a:srgbClr val="404040"/>
                </a:solidFill>
                <a:latin typeface="Calibri" panose="020F0502020204030204" pitchFamily="34" charset="0"/>
                <a:cs typeface="Calibri" panose="020F0502020204030204" pitchFamily="34" charset="0"/>
              </a:rPr>
              <a:t>free</a:t>
            </a:r>
            <a:r>
              <a:rPr lang="pl-PL" sz="1100" dirty="0">
                <a:solidFill>
                  <a:srgbClr val="404040"/>
                </a:solidFill>
                <a:latin typeface="Calibri" panose="020F0502020204030204" pitchFamily="34" charset="0"/>
                <a:cs typeface="Calibri" panose="020F0502020204030204" pitchFamily="34" charset="0"/>
              </a:rPr>
              <a:t> </a:t>
            </a:r>
            <a:r>
              <a:rPr lang="pl-PL" sz="1100" dirty="0" err="1">
                <a:solidFill>
                  <a:srgbClr val="404040"/>
                </a:solidFill>
                <a:latin typeface="Calibri" panose="020F0502020204030204" pitchFamily="34" charset="0"/>
                <a:cs typeface="Calibri" panose="020F0502020204030204" pitchFamily="34" charset="0"/>
              </a:rPr>
              <a:t>cooling</a:t>
            </a:r>
            <a:r>
              <a:rPr lang="pl-PL" sz="1100" dirty="0">
                <a:solidFill>
                  <a:srgbClr val="404040"/>
                </a:solidFill>
                <a:latin typeface="Calibri" panose="020F0502020204030204" pitchFamily="34" charset="0"/>
                <a:cs typeface="Calibri" panose="020F0502020204030204" pitchFamily="34" charset="0"/>
              </a:rPr>
              <a:t>”, wykorzystują wodę rzeczną do agregatów chłodniczych lub obieg gruntowego wymiennika ciepła.</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Wdrożenie centralnego Systemu Zarządzania Budynkiem (BMS) lub Systemu Zarządzania Energią (EMS), który zapewnia monitorowanie i analitykę w czasie rzeczywistym, umożliwia podejmowanie decyzji w oparciu o dane oraz proaktywne zarządzanie obiektem. Zaawansowane systemy integrują sterowanie ogrzewaniem, wentylacją, chłodzeniem i oświetleniem przy użyciu otwartych protokołów komunikacyjnych (np. KNX) oraz harmonogramów automatyzacji opartych na zdarzeniach</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w celu uzyskania najwyższej wydajności. </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B073D1D3-C5B6-D138-5E03-F20882809B1F}"/>
              </a:ext>
            </a:extLst>
          </p:cNvPr>
          <p:cNvCxnSpPr>
            <a:cxnSpLocks/>
          </p:cNvCxnSpPr>
          <p:nvPr/>
        </p:nvCxnSpPr>
        <p:spPr>
          <a:xfrm>
            <a:off x="3129289" y="496479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E5AAAE9-4CBB-AA3B-2BAA-CE47997F597C}"/>
              </a:ext>
            </a:extLst>
          </p:cNvPr>
          <p:cNvSpPr txBox="1"/>
          <p:nvPr/>
        </p:nvSpPr>
        <p:spPr>
          <a:xfrm>
            <a:off x="593885" y="3912157"/>
            <a:ext cx="1959228" cy="710707"/>
          </a:xfrm>
          <a:prstGeom prst="rect">
            <a:avLst/>
          </a:prstGeom>
          <a:noFill/>
        </p:spPr>
        <p:txBody>
          <a:bodyPr wrap="square" rtlCol="0" anchor="t">
            <a:spAutoFit/>
          </a:bodyPr>
          <a:lstStyle/>
          <a:p>
            <a:pPr marL="6350">
              <a:lnSpc>
                <a:spcPts val="1600"/>
              </a:lnSpc>
              <a:tabLst>
                <a:tab pos="611188" algn="l"/>
              </a:tabLst>
            </a:pPr>
            <a:r>
              <a:rPr lang="pl-PL" sz="1600" b="1" dirty="0">
                <a:solidFill>
                  <a:schemeClr val="bg1"/>
                </a:solidFill>
                <a:latin typeface="Calibri" panose="020F0502020204030204" pitchFamily="34" charset="0"/>
                <a:cs typeface="Calibri" panose="020F0502020204030204" pitchFamily="34" charset="0"/>
              </a:rPr>
              <a:t>Ogólny przegląd dobrych praktyk i trendów HVAC</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83847EF9-BC25-02B4-513D-49E653068D92}"/>
              </a:ext>
            </a:extLst>
          </p:cNvPr>
          <p:cNvCxnSpPr>
            <a:cxnSpLocks/>
          </p:cNvCxnSpPr>
          <p:nvPr/>
        </p:nvCxnSpPr>
        <p:spPr>
          <a:xfrm>
            <a:off x="2741536" y="405360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460785-2A12-6018-D562-F6186ECFE762}"/>
              </a:ext>
            </a:extLst>
          </p:cNvPr>
          <p:cNvCxnSpPr>
            <a:cxnSpLocks/>
          </p:cNvCxnSpPr>
          <p:nvPr/>
        </p:nvCxnSpPr>
        <p:spPr>
          <a:xfrm>
            <a:off x="3129289" y="527777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7248F99-2BF3-8ABC-0D0C-A722CE080879}"/>
              </a:ext>
            </a:extLst>
          </p:cNvPr>
          <p:cNvCxnSpPr>
            <a:cxnSpLocks/>
          </p:cNvCxnSpPr>
          <p:nvPr/>
        </p:nvCxnSpPr>
        <p:spPr>
          <a:xfrm>
            <a:off x="3135711" y="6578644"/>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DE5872-BC28-3A55-DCC7-C1BDBE89E85F}"/>
              </a:ext>
            </a:extLst>
          </p:cNvPr>
          <p:cNvCxnSpPr>
            <a:cxnSpLocks/>
          </p:cNvCxnSpPr>
          <p:nvPr/>
        </p:nvCxnSpPr>
        <p:spPr>
          <a:xfrm>
            <a:off x="3129289" y="5812585"/>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8" name="Graphic 40">
            <a:extLst>
              <a:ext uri="{FF2B5EF4-FFF2-40B4-BE49-F238E27FC236}">
                <a16:creationId xmlns:a16="http://schemas.microsoft.com/office/drawing/2014/main" id="{FA015A88-1686-DB52-1B84-8795D1ACB99E}"/>
              </a:ext>
            </a:extLst>
          </p:cNvPr>
          <p:cNvGrpSpPr/>
          <p:nvPr/>
        </p:nvGrpSpPr>
        <p:grpSpPr>
          <a:xfrm>
            <a:off x="-1106813" y="4864304"/>
            <a:ext cx="3924090" cy="2433120"/>
            <a:chOff x="-3997860" y="6017904"/>
            <a:chExt cx="935163" cy="579845"/>
          </a:xfrm>
          <a:solidFill>
            <a:schemeClr val="bg1">
              <a:alpha val="29965"/>
            </a:schemeClr>
          </a:solidFill>
        </p:grpSpPr>
        <p:sp>
          <p:nvSpPr>
            <p:cNvPr id="39" name="Freeform 38">
              <a:extLst>
                <a:ext uri="{FF2B5EF4-FFF2-40B4-BE49-F238E27FC236}">
                  <a16:creationId xmlns:a16="http://schemas.microsoft.com/office/drawing/2014/main" id="{B163AA59-D798-A3B1-039D-9CACB6A878D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7F62278-4F2B-A01B-44F8-40E0CB0E314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98D5109B-25D2-B6DF-8D2E-FE7D338FDA2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52FB3D61-0E4F-E35E-5338-2FCF4246A5A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45" name="Straight Connector 44">
            <a:extLst>
              <a:ext uri="{FF2B5EF4-FFF2-40B4-BE49-F238E27FC236}">
                <a16:creationId xmlns:a16="http://schemas.microsoft.com/office/drawing/2014/main" id="{439C8162-4AE4-E909-1A29-67D55DE6DACA}"/>
              </a:ext>
            </a:extLst>
          </p:cNvPr>
          <p:cNvCxnSpPr>
            <a:cxnSpLocks/>
          </p:cNvCxnSpPr>
          <p:nvPr/>
        </p:nvCxnSpPr>
        <p:spPr>
          <a:xfrm>
            <a:off x="3124423" y="735656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780E6C-31AC-D38C-61B5-37C80CD0090D}"/>
              </a:ext>
            </a:extLst>
          </p:cNvPr>
          <p:cNvCxnSpPr>
            <a:cxnSpLocks/>
          </p:cNvCxnSpPr>
          <p:nvPr/>
        </p:nvCxnSpPr>
        <p:spPr>
          <a:xfrm>
            <a:off x="3135711" y="867980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97C2DF1-0981-EC29-3382-83C4F89D51CD}"/>
              </a:ext>
            </a:extLst>
          </p:cNvPr>
          <p:cNvCxnSpPr>
            <a:cxnSpLocks/>
          </p:cNvCxnSpPr>
          <p:nvPr/>
        </p:nvCxnSpPr>
        <p:spPr>
          <a:xfrm>
            <a:off x="3129289" y="1014136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0" name="Freeform 49">
            <a:extLst>
              <a:ext uri="{FF2B5EF4-FFF2-40B4-BE49-F238E27FC236}">
                <a16:creationId xmlns:a16="http://schemas.microsoft.com/office/drawing/2014/main" id="{B9ACE1CB-6109-F893-82A8-578B1114AE70}"/>
              </a:ext>
            </a:extLst>
          </p:cNvPr>
          <p:cNvSpPr/>
          <p:nvPr/>
        </p:nvSpPr>
        <p:spPr>
          <a:xfrm>
            <a:off x="703928" y="7267492"/>
            <a:ext cx="690922" cy="1029246"/>
          </a:xfrm>
          <a:custGeom>
            <a:avLst/>
            <a:gdLst>
              <a:gd name="connsiteX0" fmla="*/ 183614 w 273431"/>
              <a:gd name="connsiteY0" fmla="*/ 121694 h 407322"/>
              <a:gd name="connsiteX1" fmla="*/ 178117 w 273431"/>
              <a:gd name="connsiteY1" fmla="*/ 133744 h 407322"/>
              <a:gd name="connsiteX2" fmla="*/ 183107 w 273431"/>
              <a:gd name="connsiteY2" fmla="*/ 135808 h 407322"/>
              <a:gd name="connsiteX3" fmla="*/ 225992 w 273431"/>
              <a:gd name="connsiteY3" fmla="*/ 135808 h 407322"/>
              <a:gd name="connsiteX4" fmla="*/ 236558 w 273431"/>
              <a:gd name="connsiteY4" fmla="*/ 116597 h 407322"/>
              <a:gd name="connsiteX5" fmla="*/ 229301 w 273431"/>
              <a:gd name="connsiteY5" fmla="*/ 109314 h 407322"/>
              <a:gd name="connsiteX6" fmla="*/ 208249 w 273431"/>
              <a:gd name="connsiteY6" fmla="*/ 100517 h 407322"/>
              <a:gd name="connsiteX7" fmla="*/ 203411 w 273431"/>
              <a:gd name="connsiteY7" fmla="*/ 106841 h 407322"/>
              <a:gd name="connsiteX8" fmla="*/ 198244 w 273431"/>
              <a:gd name="connsiteY8" fmla="*/ 109038 h 407322"/>
              <a:gd name="connsiteX9" fmla="*/ 187980 w 273431"/>
              <a:gd name="connsiteY9" fmla="*/ 117158 h 407322"/>
              <a:gd name="connsiteX10" fmla="*/ 184121 w 273431"/>
              <a:gd name="connsiteY10" fmla="*/ 121747 h 407322"/>
              <a:gd name="connsiteX11" fmla="*/ 183614 w 273431"/>
              <a:gd name="connsiteY11" fmla="*/ 121694 h 407322"/>
              <a:gd name="connsiteX12" fmla="*/ 183614 w 273431"/>
              <a:gd name="connsiteY12" fmla="*/ 121694 h 407322"/>
              <a:gd name="connsiteX13" fmla="*/ 180607 w 273431"/>
              <a:gd name="connsiteY13" fmla="*/ 114792 h 407322"/>
              <a:gd name="connsiteX14" fmla="*/ 198128 w 273431"/>
              <a:gd name="connsiteY14" fmla="*/ 101433 h 407322"/>
              <a:gd name="connsiteX15" fmla="*/ 235918 w 273431"/>
              <a:gd name="connsiteY15" fmla="*/ 106423 h 407322"/>
              <a:gd name="connsiteX16" fmla="*/ 239849 w 273431"/>
              <a:gd name="connsiteY16" fmla="*/ 137178 h 407322"/>
              <a:gd name="connsiteX17" fmla="*/ 225983 w 273431"/>
              <a:gd name="connsiteY17" fmla="*/ 142923 h 407322"/>
              <a:gd name="connsiteX18" fmla="*/ 183098 w 273431"/>
              <a:gd name="connsiteY18" fmla="*/ 142923 h 407322"/>
              <a:gd name="connsiteX19" fmla="*/ 173066 w 273431"/>
              <a:gd name="connsiteY19" fmla="*/ 118723 h 407322"/>
              <a:gd name="connsiteX20" fmla="*/ 180607 w 273431"/>
              <a:gd name="connsiteY20" fmla="*/ 114792 h 407322"/>
              <a:gd name="connsiteX21" fmla="*/ 180607 w 273431"/>
              <a:gd name="connsiteY21" fmla="*/ 114792 h 407322"/>
              <a:gd name="connsiteX22" fmla="*/ 131728 w 273431"/>
              <a:gd name="connsiteY22" fmla="*/ 47778 h 407322"/>
              <a:gd name="connsiteX23" fmla="*/ 120281 w 273431"/>
              <a:gd name="connsiteY23" fmla="*/ 72858 h 407322"/>
              <a:gd name="connsiteX24" fmla="*/ 130696 w 273431"/>
              <a:gd name="connsiteY24" fmla="*/ 77171 h 407322"/>
              <a:gd name="connsiteX25" fmla="*/ 204434 w 273431"/>
              <a:gd name="connsiteY25" fmla="*/ 77171 h 407322"/>
              <a:gd name="connsiteX26" fmla="*/ 224783 w 273431"/>
              <a:gd name="connsiteY26" fmla="*/ 40209 h 407322"/>
              <a:gd name="connsiteX27" fmla="*/ 214777 w 273431"/>
              <a:gd name="connsiteY27" fmla="*/ 31333 h 407322"/>
              <a:gd name="connsiteX28" fmla="*/ 212661 w 273431"/>
              <a:gd name="connsiteY28" fmla="*/ 28638 h 407322"/>
              <a:gd name="connsiteX29" fmla="*/ 172452 w 273431"/>
              <a:gd name="connsiteY29" fmla="*/ 11847 h 407322"/>
              <a:gd name="connsiteX30" fmla="*/ 163122 w 273431"/>
              <a:gd name="connsiteY30" fmla="*/ 24120 h 407322"/>
              <a:gd name="connsiteX31" fmla="*/ 157955 w 273431"/>
              <a:gd name="connsiteY31" fmla="*/ 26317 h 407322"/>
              <a:gd name="connsiteX32" fmla="*/ 136228 w 273431"/>
              <a:gd name="connsiteY32" fmla="*/ 41294 h 407322"/>
              <a:gd name="connsiteX33" fmla="*/ 136806 w 273431"/>
              <a:gd name="connsiteY33" fmla="*/ 44852 h 407322"/>
              <a:gd name="connsiteX34" fmla="*/ 132795 w 273431"/>
              <a:gd name="connsiteY34" fmla="*/ 47902 h 407322"/>
              <a:gd name="connsiteX35" fmla="*/ 131728 w 273431"/>
              <a:gd name="connsiteY35" fmla="*/ 47778 h 407322"/>
              <a:gd name="connsiteX36" fmla="*/ 131728 w 273431"/>
              <a:gd name="connsiteY36" fmla="*/ 47778 h 407322"/>
              <a:gd name="connsiteX37" fmla="*/ 129033 w 273431"/>
              <a:gd name="connsiteY37" fmla="*/ 40698 h 407322"/>
              <a:gd name="connsiteX38" fmla="*/ 157822 w 273431"/>
              <a:gd name="connsiteY38" fmla="*/ 18517 h 407322"/>
              <a:gd name="connsiteX39" fmla="*/ 208516 w 273431"/>
              <a:gd name="connsiteY39" fmla="*/ 7800 h 407322"/>
              <a:gd name="connsiteX40" fmla="*/ 219304 w 273431"/>
              <a:gd name="connsiteY40" fmla="*/ 25721 h 407322"/>
              <a:gd name="connsiteX41" fmla="*/ 226490 w 273431"/>
              <a:gd name="connsiteY41" fmla="*/ 75162 h 407322"/>
              <a:gd name="connsiteX42" fmla="*/ 204434 w 273431"/>
              <a:gd name="connsiteY42" fmla="*/ 84286 h 407322"/>
              <a:gd name="connsiteX43" fmla="*/ 130696 w 273431"/>
              <a:gd name="connsiteY43" fmla="*/ 84286 h 407322"/>
              <a:gd name="connsiteX44" fmla="*/ 115265 w 273431"/>
              <a:gd name="connsiteY44" fmla="*/ 47022 h 407322"/>
              <a:gd name="connsiteX45" fmla="*/ 129033 w 273431"/>
              <a:gd name="connsiteY45" fmla="*/ 40698 h 407322"/>
              <a:gd name="connsiteX46" fmla="*/ 129033 w 273431"/>
              <a:gd name="connsiteY46" fmla="*/ 40698 h 407322"/>
              <a:gd name="connsiteX47" fmla="*/ 218780 w 273431"/>
              <a:gd name="connsiteY47" fmla="*/ 264740 h 407322"/>
              <a:gd name="connsiteX48" fmla="*/ 211718 w 273431"/>
              <a:gd name="connsiteY48" fmla="*/ 308907 h 407322"/>
              <a:gd name="connsiteX49" fmla="*/ 232191 w 273431"/>
              <a:gd name="connsiteY49" fmla="*/ 312188 h 407322"/>
              <a:gd name="connsiteX50" fmla="*/ 233828 w 273431"/>
              <a:gd name="connsiteY50" fmla="*/ 316502 h 407322"/>
              <a:gd name="connsiteX51" fmla="*/ 192027 w 273431"/>
              <a:gd name="connsiteY51" fmla="*/ 367908 h 407322"/>
              <a:gd name="connsiteX52" fmla="*/ 187367 w 273431"/>
              <a:gd name="connsiteY52" fmla="*/ 365738 h 407322"/>
              <a:gd name="connsiteX53" fmla="*/ 194455 w 273431"/>
              <a:gd name="connsiteY53" fmla="*/ 321571 h 407322"/>
              <a:gd name="connsiteX54" fmla="*/ 173982 w 273431"/>
              <a:gd name="connsiteY54" fmla="*/ 318272 h 407322"/>
              <a:gd name="connsiteX55" fmla="*/ 172319 w 273431"/>
              <a:gd name="connsiteY55" fmla="*/ 313985 h 407322"/>
              <a:gd name="connsiteX56" fmla="*/ 214119 w 273431"/>
              <a:gd name="connsiteY56" fmla="*/ 262552 h 407322"/>
              <a:gd name="connsiteX57" fmla="*/ 218780 w 273431"/>
              <a:gd name="connsiteY57" fmla="*/ 264740 h 407322"/>
              <a:gd name="connsiteX58" fmla="*/ 218780 w 273431"/>
              <a:gd name="connsiteY58" fmla="*/ 264740 h 407322"/>
              <a:gd name="connsiteX59" fmla="*/ 206053 w 273431"/>
              <a:gd name="connsiteY59" fmla="*/ 310703 h 407322"/>
              <a:gd name="connsiteX60" fmla="*/ 211976 w 273431"/>
              <a:gd name="connsiteY60" fmla="*/ 273616 h 407322"/>
              <a:gd name="connsiteX61" fmla="*/ 179354 w 273431"/>
              <a:gd name="connsiteY61" fmla="*/ 313753 h 407322"/>
              <a:gd name="connsiteX62" fmla="*/ 197906 w 273431"/>
              <a:gd name="connsiteY62" fmla="*/ 316724 h 407322"/>
              <a:gd name="connsiteX63" fmla="*/ 200120 w 273431"/>
              <a:gd name="connsiteY63" fmla="*/ 319775 h 407322"/>
              <a:gd name="connsiteX64" fmla="*/ 194170 w 273431"/>
              <a:gd name="connsiteY64" fmla="*/ 356835 h 407322"/>
              <a:gd name="connsiteX65" fmla="*/ 226793 w 273431"/>
              <a:gd name="connsiteY65" fmla="*/ 316697 h 407322"/>
              <a:gd name="connsiteX66" fmla="*/ 208240 w 273431"/>
              <a:gd name="connsiteY66" fmla="*/ 313727 h 407322"/>
              <a:gd name="connsiteX67" fmla="*/ 206053 w 273431"/>
              <a:gd name="connsiteY67" fmla="*/ 310703 h 407322"/>
              <a:gd name="connsiteX68" fmla="*/ 206053 w 273431"/>
              <a:gd name="connsiteY68" fmla="*/ 310703 h 407322"/>
              <a:gd name="connsiteX69" fmla="*/ 203073 w 273431"/>
              <a:gd name="connsiteY69" fmla="*/ 244854 h 407322"/>
              <a:gd name="connsiteX70" fmla="*/ 273432 w 273431"/>
              <a:gd name="connsiteY70" fmla="*/ 315239 h 407322"/>
              <a:gd name="connsiteX71" fmla="*/ 203073 w 273431"/>
              <a:gd name="connsiteY71" fmla="*/ 385597 h 407322"/>
              <a:gd name="connsiteX72" fmla="*/ 175262 w 273431"/>
              <a:gd name="connsiteY72" fmla="*/ 379878 h 407322"/>
              <a:gd name="connsiteX73" fmla="*/ 159832 w 273431"/>
              <a:gd name="connsiteY73" fmla="*/ 398511 h 407322"/>
              <a:gd name="connsiteX74" fmla="*/ 87881 w 273431"/>
              <a:gd name="connsiteY74" fmla="*/ 398511 h 407322"/>
              <a:gd name="connsiteX75" fmla="*/ 71953 w 273431"/>
              <a:gd name="connsiteY75" fmla="*/ 375396 h 407322"/>
              <a:gd name="connsiteX76" fmla="*/ 71953 w 273431"/>
              <a:gd name="connsiteY76" fmla="*/ 352557 h 407322"/>
              <a:gd name="connsiteX77" fmla="*/ 72051 w 273431"/>
              <a:gd name="connsiteY77" fmla="*/ 351828 h 407322"/>
              <a:gd name="connsiteX78" fmla="*/ 71953 w 273431"/>
              <a:gd name="connsiteY78" fmla="*/ 350040 h 407322"/>
              <a:gd name="connsiteX79" fmla="*/ 101854 w 273431"/>
              <a:gd name="connsiteY79" fmla="*/ 321073 h 407322"/>
              <a:gd name="connsiteX80" fmla="*/ 101925 w 273431"/>
              <a:gd name="connsiteY80" fmla="*/ 246499 h 407322"/>
              <a:gd name="connsiteX81" fmla="*/ 109360 w 273431"/>
              <a:gd name="connsiteY81" fmla="*/ 191367 h 407322"/>
              <a:gd name="connsiteX82" fmla="*/ 107421 w 273431"/>
              <a:gd name="connsiteY82" fmla="*/ 189757 h 407322"/>
              <a:gd name="connsiteX83" fmla="*/ 34261 w 273431"/>
              <a:gd name="connsiteY83" fmla="*/ 250163 h 407322"/>
              <a:gd name="connsiteX84" fmla="*/ 28409 w 273431"/>
              <a:gd name="connsiteY84" fmla="*/ 247362 h 407322"/>
              <a:gd name="connsiteX85" fmla="*/ 29316 w 273431"/>
              <a:gd name="connsiteY85" fmla="*/ 219027 h 407322"/>
              <a:gd name="connsiteX86" fmla="*/ 30775 w 273431"/>
              <a:gd name="connsiteY86" fmla="*/ 216100 h 407322"/>
              <a:gd name="connsiteX87" fmla="*/ 99621 w 273431"/>
              <a:gd name="connsiteY87" fmla="*/ 165708 h 407322"/>
              <a:gd name="connsiteX88" fmla="*/ 109956 w 273431"/>
              <a:gd name="connsiteY88" fmla="*/ 149851 h 407322"/>
              <a:gd name="connsiteX89" fmla="*/ 66519 w 273431"/>
              <a:gd name="connsiteY89" fmla="*/ 65601 h 407322"/>
              <a:gd name="connsiteX90" fmla="*/ 70476 w 273431"/>
              <a:gd name="connsiteY90" fmla="*/ 60380 h 407322"/>
              <a:gd name="connsiteX91" fmla="*/ 98136 w 273431"/>
              <a:gd name="connsiteY91" fmla="*/ 67335 h 407322"/>
              <a:gd name="connsiteX92" fmla="*/ 98136 w 273431"/>
              <a:gd name="connsiteY92" fmla="*/ 67335 h 407322"/>
              <a:gd name="connsiteX93" fmla="*/ 100502 w 273431"/>
              <a:gd name="connsiteY93" fmla="*/ 69354 h 407322"/>
              <a:gd name="connsiteX94" fmla="*/ 135116 w 273431"/>
              <a:gd name="connsiteY94" fmla="*/ 147307 h 407322"/>
              <a:gd name="connsiteX95" fmla="*/ 150440 w 273431"/>
              <a:gd name="connsiteY95" fmla="*/ 169444 h 407322"/>
              <a:gd name="connsiteX96" fmla="*/ 245034 w 273431"/>
              <a:gd name="connsiteY96" fmla="*/ 177537 h 407322"/>
              <a:gd name="connsiteX97" fmla="*/ 245034 w 273431"/>
              <a:gd name="connsiteY97" fmla="*/ 177564 h 407322"/>
              <a:gd name="connsiteX98" fmla="*/ 247177 w 273431"/>
              <a:gd name="connsiteY98" fmla="*/ 183665 h 407322"/>
              <a:gd name="connsiteX99" fmla="*/ 226677 w 273431"/>
              <a:gd name="connsiteY99" fmla="*/ 203258 h 407322"/>
              <a:gd name="connsiteX100" fmla="*/ 223600 w 273431"/>
              <a:gd name="connsiteY100" fmla="*/ 204316 h 407322"/>
              <a:gd name="connsiteX101" fmla="*/ 139145 w 273431"/>
              <a:gd name="connsiteY101" fmla="*/ 192114 h 407322"/>
              <a:gd name="connsiteX102" fmla="*/ 138914 w 273431"/>
              <a:gd name="connsiteY102" fmla="*/ 192265 h 407322"/>
              <a:gd name="connsiteX103" fmla="*/ 138914 w 273431"/>
              <a:gd name="connsiteY103" fmla="*/ 192265 h 407322"/>
              <a:gd name="connsiteX104" fmla="*/ 136699 w 273431"/>
              <a:gd name="connsiteY104" fmla="*/ 193573 h 407322"/>
              <a:gd name="connsiteX105" fmla="*/ 143912 w 273431"/>
              <a:gd name="connsiteY105" fmla="*/ 247273 h 407322"/>
              <a:gd name="connsiteX106" fmla="*/ 143912 w 273431"/>
              <a:gd name="connsiteY106" fmla="*/ 247273 h 407322"/>
              <a:gd name="connsiteX107" fmla="*/ 143912 w 273431"/>
              <a:gd name="connsiteY107" fmla="*/ 277094 h 407322"/>
              <a:gd name="connsiteX108" fmla="*/ 203073 w 273431"/>
              <a:gd name="connsiteY108" fmla="*/ 244854 h 407322"/>
              <a:gd name="connsiteX109" fmla="*/ 203073 w 273431"/>
              <a:gd name="connsiteY109" fmla="*/ 244854 h 407322"/>
              <a:gd name="connsiteX110" fmla="*/ 168583 w 273431"/>
              <a:gd name="connsiteY110" fmla="*/ 376579 h 407322"/>
              <a:gd name="connsiteX111" fmla="*/ 161602 w 273431"/>
              <a:gd name="connsiteY111" fmla="*/ 372088 h 407322"/>
              <a:gd name="connsiteX112" fmla="*/ 79086 w 273431"/>
              <a:gd name="connsiteY112" fmla="*/ 366342 h 407322"/>
              <a:gd name="connsiteX113" fmla="*/ 79086 w 273431"/>
              <a:gd name="connsiteY113" fmla="*/ 375396 h 407322"/>
              <a:gd name="connsiteX114" fmla="*/ 91466 w 273431"/>
              <a:gd name="connsiteY114" fmla="*/ 392410 h 407322"/>
              <a:gd name="connsiteX115" fmla="*/ 156257 w 273431"/>
              <a:gd name="connsiteY115" fmla="*/ 392410 h 407322"/>
              <a:gd name="connsiteX116" fmla="*/ 168583 w 273431"/>
              <a:gd name="connsiteY116" fmla="*/ 376579 h 407322"/>
              <a:gd name="connsiteX117" fmla="*/ 168583 w 273431"/>
              <a:gd name="connsiteY117" fmla="*/ 376579 h 407322"/>
              <a:gd name="connsiteX118" fmla="*/ 155776 w 273431"/>
              <a:gd name="connsiteY118" fmla="*/ 367321 h 407322"/>
              <a:gd name="connsiteX119" fmla="*/ 143476 w 273431"/>
              <a:gd name="connsiteY119" fmla="*/ 352646 h 407322"/>
              <a:gd name="connsiteX120" fmla="*/ 140372 w 273431"/>
              <a:gd name="connsiteY120" fmla="*/ 354434 h 407322"/>
              <a:gd name="connsiteX121" fmla="*/ 105402 w 273431"/>
              <a:gd name="connsiteY121" fmla="*/ 354434 h 407322"/>
              <a:gd name="connsiteX122" fmla="*/ 101845 w 273431"/>
              <a:gd name="connsiteY122" fmla="*/ 350876 h 407322"/>
              <a:gd name="connsiteX123" fmla="*/ 101845 w 273431"/>
              <a:gd name="connsiteY123" fmla="*/ 328464 h 407322"/>
              <a:gd name="connsiteX124" fmla="*/ 79077 w 273431"/>
              <a:gd name="connsiteY124" fmla="*/ 350022 h 407322"/>
              <a:gd name="connsiteX125" fmla="*/ 91457 w 273431"/>
              <a:gd name="connsiteY125" fmla="*/ 367063 h 407322"/>
              <a:gd name="connsiteX126" fmla="*/ 155776 w 273431"/>
              <a:gd name="connsiteY126" fmla="*/ 367321 h 407322"/>
              <a:gd name="connsiteX127" fmla="*/ 155776 w 273431"/>
              <a:gd name="connsiteY127" fmla="*/ 367321 h 407322"/>
              <a:gd name="connsiteX128" fmla="*/ 136824 w 273431"/>
              <a:gd name="connsiteY128" fmla="*/ 338985 h 407322"/>
              <a:gd name="connsiteX129" fmla="*/ 132715 w 273431"/>
              <a:gd name="connsiteY129" fmla="*/ 315239 h 407322"/>
              <a:gd name="connsiteX130" fmla="*/ 136824 w 273431"/>
              <a:gd name="connsiteY130" fmla="*/ 291466 h 407322"/>
              <a:gd name="connsiteX131" fmla="*/ 136824 w 273431"/>
              <a:gd name="connsiteY131" fmla="*/ 247397 h 407322"/>
              <a:gd name="connsiteX132" fmla="*/ 129887 w 273431"/>
              <a:gd name="connsiteY132" fmla="*/ 195992 h 407322"/>
              <a:gd name="connsiteX133" fmla="*/ 116021 w 273431"/>
              <a:gd name="connsiteY133" fmla="*/ 194960 h 407322"/>
              <a:gd name="connsiteX134" fmla="*/ 108960 w 273431"/>
              <a:gd name="connsiteY134" fmla="*/ 247397 h 407322"/>
              <a:gd name="connsiteX135" fmla="*/ 108960 w 273431"/>
              <a:gd name="connsiteY135" fmla="*/ 347336 h 407322"/>
              <a:gd name="connsiteX136" fmla="*/ 136815 w 273431"/>
              <a:gd name="connsiteY136" fmla="*/ 347336 h 407322"/>
              <a:gd name="connsiteX137" fmla="*/ 136815 w 273431"/>
              <a:gd name="connsiteY137" fmla="*/ 338985 h 407322"/>
              <a:gd name="connsiteX138" fmla="*/ 247800 w 273431"/>
              <a:gd name="connsiteY138" fmla="*/ 270486 h 407322"/>
              <a:gd name="connsiteX139" fmla="*/ 158355 w 273431"/>
              <a:gd name="connsiteY139" fmla="*/ 270486 h 407322"/>
              <a:gd name="connsiteX140" fmla="*/ 158355 w 273431"/>
              <a:gd name="connsiteY140" fmla="*/ 359957 h 407322"/>
              <a:gd name="connsiteX141" fmla="*/ 247800 w 273431"/>
              <a:gd name="connsiteY141" fmla="*/ 359957 h 407322"/>
              <a:gd name="connsiteX142" fmla="*/ 247800 w 273431"/>
              <a:gd name="connsiteY142" fmla="*/ 270486 h 407322"/>
              <a:gd name="connsiteX143" fmla="*/ 247800 w 273431"/>
              <a:gd name="connsiteY143" fmla="*/ 270486 h 407322"/>
              <a:gd name="connsiteX144" fmla="*/ 31815 w 273431"/>
              <a:gd name="connsiteY144" fmla="*/ 151852 h 407322"/>
              <a:gd name="connsiteX145" fmla="*/ 27884 w 273431"/>
              <a:gd name="connsiteY145" fmla="*/ 145929 h 407322"/>
              <a:gd name="connsiteX146" fmla="*/ 58995 w 273431"/>
              <a:gd name="connsiteY146" fmla="*/ 145929 h 407322"/>
              <a:gd name="connsiteX147" fmla="*/ 82243 w 273431"/>
              <a:gd name="connsiteY147" fmla="*/ 145929 h 407322"/>
              <a:gd name="connsiteX148" fmla="*/ 86174 w 273431"/>
              <a:gd name="connsiteY148" fmla="*/ 151852 h 407322"/>
              <a:gd name="connsiteX149" fmla="*/ 55064 w 273431"/>
              <a:gd name="connsiteY149" fmla="*/ 151852 h 407322"/>
              <a:gd name="connsiteX150" fmla="*/ 31815 w 273431"/>
              <a:gd name="connsiteY150" fmla="*/ 151852 h 407322"/>
              <a:gd name="connsiteX151" fmla="*/ 31815 w 273431"/>
              <a:gd name="connsiteY151" fmla="*/ 151852 h 407322"/>
              <a:gd name="connsiteX152" fmla="*/ 5526 w 273431"/>
              <a:gd name="connsiteY152" fmla="*/ 121418 h 407322"/>
              <a:gd name="connsiteX153" fmla="*/ 1621 w 273431"/>
              <a:gd name="connsiteY153" fmla="*/ 115494 h 407322"/>
              <a:gd name="connsiteX154" fmla="*/ 32705 w 273431"/>
              <a:gd name="connsiteY154" fmla="*/ 115494 h 407322"/>
              <a:gd name="connsiteX155" fmla="*/ 55953 w 273431"/>
              <a:gd name="connsiteY155" fmla="*/ 115494 h 407322"/>
              <a:gd name="connsiteX156" fmla="*/ 59884 w 273431"/>
              <a:gd name="connsiteY156" fmla="*/ 121418 h 407322"/>
              <a:gd name="connsiteX157" fmla="*/ 28800 w 273431"/>
              <a:gd name="connsiteY157" fmla="*/ 121418 h 407322"/>
              <a:gd name="connsiteX158" fmla="*/ 5526 w 273431"/>
              <a:gd name="connsiteY158" fmla="*/ 121418 h 407322"/>
              <a:gd name="connsiteX159" fmla="*/ 5526 w 273431"/>
              <a:gd name="connsiteY159" fmla="*/ 121418 h 407322"/>
              <a:gd name="connsiteX160" fmla="*/ 137171 w 273431"/>
              <a:gd name="connsiteY160" fmla="*/ 162640 h 407322"/>
              <a:gd name="connsiteX161" fmla="*/ 121820 w 273431"/>
              <a:gd name="connsiteY161" fmla="*/ 185328 h 407322"/>
              <a:gd name="connsiteX162" fmla="*/ 116626 w 273431"/>
              <a:gd name="connsiteY162" fmla="*/ 158424 h 407322"/>
              <a:gd name="connsiteX163" fmla="*/ 137171 w 273431"/>
              <a:gd name="connsiteY163" fmla="*/ 162640 h 407322"/>
              <a:gd name="connsiteX164" fmla="*/ 137171 w 273431"/>
              <a:gd name="connsiteY164" fmla="*/ 162640 h 407322"/>
              <a:gd name="connsiteX165" fmla="*/ 132359 w 273431"/>
              <a:gd name="connsiteY165" fmla="*/ 172370 h 407322"/>
              <a:gd name="connsiteX166" fmla="*/ 120539 w 273431"/>
              <a:gd name="connsiteY166" fmla="*/ 164357 h 407322"/>
              <a:gd name="connsiteX167" fmla="*/ 123234 w 273431"/>
              <a:gd name="connsiteY167" fmla="*/ 178400 h 407322"/>
              <a:gd name="connsiteX168" fmla="*/ 132359 w 273431"/>
              <a:gd name="connsiteY168" fmla="*/ 172370 h 407322"/>
              <a:gd name="connsiteX169" fmla="*/ 132359 w 273431"/>
              <a:gd name="connsiteY169" fmla="*/ 172370 h 407322"/>
              <a:gd name="connsiteX170" fmla="*/ 36360 w 273431"/>
              <a:gd name="connsiteY170" fmla="*/ 220797 h 407322"/>
              <a:gd name="connsiteX171" fmla="*/ 35755 w 273431"/>
              <a:gd name="connsiteY171" fmla="*/ 239704 h 407322"/>
              <a:gd name="connsiteX172" fmla="*/ 105464 w 273431"/>
              <a:gd name="connsiteY172" fmla="*/ 182153 h 407322"/>
              <a:gd name="connsiteX173" fmla="*/ 110454 w 273431"/>
              <a:gd name="connsiteY173" fmla="*/ 182660 h 407322"/>
              <a:gd name="connsiteX174" fmla="*/ 135036 w 273431"/>
              <a:gd name="connsiteY174" fmla="*/ 186342 h 407322"/>
              <a:gd name="connsiteX175" fmla="*/ 135036 w 273431"/>
              <a:gd name="connsiteY175" fmla="*/ 186342 h 407322"/>
              <a:gd name="connsiteX176" fmla="*/ 138772 w 273431"/>
              <a:gd name="connsiteY176" fmla="*/ 184857 h 407322"/>
              <a:gd name="connsiteX177" fmla="*/ 222951 w 273431"/>
              <a:gd name="connsiteY177" fmla="*/ 197006 h 407322"/>
              <a:gd name="connsiteX178" fmla="*/ 236612 w 273431"/>
              <a:gd name="connsiteY178" fmla="*/ 183950 h 407322"/>
              <a:gd name="connsiteX179" fmla="*/ 146562 w 273431"/>
              <a:gd name="connsiteY179" fmla="*/ 176239 h 407322"/>
              <a:gd name="connsiteX180" fmla="*/ 143307 w 273431"/>
              <a:gd name="connsiteY180" fmla="*/ 172406 h 407322"/>
              <a:gd name="connsiteX181" fmla="*/ 131283 w 273431"/>
              <a:gd name="connsiteY181" fmla="*/ 153400 h 407322"/>
              <a:gd name="connsiteX182" fmla="*/ 129140 w 273431"/>
              <a:gd name="connsiteY182" fmla="*/ 151230 h 407322"/>
              <a:gd name="connsiteX183" fmla="*/ 94756 w 273431"/>
              <a:gd name="connsiteY183" fmla="*/ 73810 h 407322"/>
              <a:gd name="connsiteX184" fmla="*/ 76400 w 273431"/>
              <a:gd name="connsiteY184" fmla="*/ 69167 h 407322"/>
              <a:gd name="connsiteX185" fmla="*/ 117818 w 273431"/>
              <a:gd name="connsiteY185" fmla="*/ 149513 h 407322"/>
              <a:gd name="connsiteX186" fmla="*/ 116279 w 273431"/>
              <a:gd name="connsiteY186" fmla="*/ 154307 h 407322"/>
              <a:gd name="connsiteX187" fmla="*/ 106398 w 273431"/>
              <a:gd name="connsiteY187" fmla="*/ 168199 h 407322"/>
              <a:gd name="connsiteX188" fmla="*/ 104886 w 273431"/>
              <a:gd name="connsiteY188" fmla="*/ 170645 h 407322"/>
              <a:gd name="connsiteX189" fmla="*/ 36360 w 273431"/>
              <a:gd name="connsiteY189" fmla="*/ 220797 h 4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273431" h="407322">
                <a:moveTo>
                  <a:pt x="183614" y="121694"/>
                </a:moveTo>
                <a:cubicBezTo>
                  <a:pt x="177086" y="121267"/>
                  <a:pt x="173501" y="129155"/>
                  <a:pt x="178117" y="133744"/>
                </a:cubicBezTo>
                <a:cubicBezTo>
                  <a:pt x="179380" y="135034"/>
                  <a:pt x="181141" y="135808"/>
                  <a:pt x="183107" y="135808"/>
                </a:cubicBezTo>
                <a:lnTo>
                  <a:pt x="225992" y="135808"/>
                </a:lnTo>
                <a:cubicBezTo>
                  <a:pt x="235873" y="135808"/>
                  <a:pt x="241796" y="124868"/>
                  <a:pt x="236558" y="116597"/>
                </a:cubicBezTo>
                <a:cubicBezTo>
                  <a:pt x="233259" y="111404"/>
                  <a:pt x="229852" y="112738"/>
                  <a:pt x="229301" y="109314"/>
                </a:cubicBezTo>
                <a:cubicBezTo>
                  <a:pt x="227735" y="99557"/>
                  <a:pt x="216316" y="94763"/>
                  <a:pt x="208249" y="100517"/>
                </a:cubicBezTo>
                <a:cubicBezTo>
                  <a:pt x="206053" y="102083"/>
                  <a:pt x="204345" y="104297"/>
                  <a:pt x="203411" y="106841"/>
                </a:cubicBezTo>
                <a:cubicBezTo>
                  <a:pt x="202628" y="109260"/>
                  <a:pt x="200156" y="110096"/>
                  <a:pt x="198244" y="109038"/>
                </a:cubicBezTo>
                <a:cubicBezTo>
                  <a:pt x="192676" y="105907"/>
                  <a:pt x="186246" y="111332"/>
                  <a:pt x="187980" y="117158"/>
                </a:cubicBezTo>
                <a:cubicBezTo>
                  <a:pt x="188790" y="119755"/>
                  <a:pt x="186620" y="122103"/>
                  <a:pt x="184121" y="121747"/>
                </a:cubicBezTo>
                <a:cubicBezTo>
                  <a:pt x="183960" y="121720"/>
                  <a:pt x="183792" y="121720"/>
                  <a:pt x="183614" y="121694"/>
                </a:cubicBezTo>
                <a:lnTo>
                  <a:pt x="183614" y="121694"/>
                </a:lnTo>
                <a:close/>
                <a:moveTo>
                  <a:pt x="180607" y="114792"/>
                </a:moveTo>
                <a:cubicBezTo>
                  <a:pt x="180857" y="105818"/>
                  <a:pt x="189332" y="99317"/>
                  <a:pt x="198128" y="101433"/>
                </a:cubicBezTo>
                <a:cubicBezTo>
                  <a:pt x="207182" y="85300"/>
                  <a:pt x="231382" y="88529"/>
                  <a:pt x="235918" y="106423"/>
                </a:cubicBezTo>
                <a:cubicBezTo>
                  <a:pt x="246982" y="112924"/>
                  <a:pt x="248956" y="128106"/>
                  <a:pt x="239849" y="137178"/>
                </a:cubicBezTo>
                <a:cubicBezTo>
                  <a:pt x="236318" y="140735"/>
                  <a:pt x="231400" y="142923"/>
                  <a:pt x="225983" y="142923"/>
                </a:cubicBezTo>
                <a:lnTo>
                  <a:pt x="183098" y="142923"/>
                </a:lnTo>
                <a:cubicBezTo>
                  <a:pt x="170495" y="142923"/>
                  <a:pt x="164163" y="127643"/>
                  <a:pt x="173066" y="118723"/>
                </a:cubicBezTo>
                <a:cubicBezTo>
                  <a:pt x="175093" y="116704"/>
                  <a:pt x="177691" y="115317"/>
                  <a:pt x="180607" y="114792"/>
                </a:cubicBezTo>
                <a:lnTo>
                  <a:pt x="180607" y="114792"/>
                </a:lnTo>
                <a:close/>
                <a:moveTo>
                  <a:pt x="131728" y="47778"/>
                </a:moveTo>
                <a:cubicBezTo>
                  <a:pt x="118191" y="46844"/>
                  <a:pt x="110703" y="63279"/>
                  <a:pt x="120281" y="72858"/>
                </a:cubicBezTo>
                <a:cubicBezTo>
                  <a:pt x="122950" y="75526"/>
                  <a:pt x="126631" y="77171"/>
                  <a:pt x="130696" y="77171"/>
                </a:cubicBezTo>
                <a:lnTo>
                  <a:pt x="204434" y="77171"/>
                </a:lnTo>
                <a:cubicBezTo>
                  <a:pt x="223467" y="77171"/>
                  <a:pt x="234859" y="56093"/>
                  <a:pt x="224783" y="40209"/>
                </a:cubicBezTo>
                <a:cubicBezTo>
                  <a:pt x="222337" y="36376"/>
                  <a:pt x="218859" y="33272"/>
                  <a:pt x="214777" y="31333"/>
                </a:cubicBezTo>
                <a:cubicBezTo>
                  <a:pt x="213692" y="30853"/>
                  <a:pt x="212865" y="29874"/>
                  <a:pt x="212661" y="28638"/>
                </a:cubicBezTo>
                <a:cubicBezTo>
                  <a:pt x="209690" y="9979"/>
                  <a:pt x="187901" y="828"/>
                  <a:pt x="172452" y="11847"/>
                </a:cubicBezTo>
                <a:cubicBezTo>
                  <a:pt x="168192" y="14871"/>
                  <a:pt x="164910" y="19131"/>
                  <a:pt x="163122" y="24120"/>
                </a:cubicBezTo>
                <a:cubicBezTo>
                  <a:pt x="162393" y="26539"/>
                  <a:pt x="159894" y="27402"/>
                  <a:pt x="157955" y="26317"/>
                </a:cubicBezTo>
                <a:cubicBezTo>
                  <a:pt x="147496" y="20447"/>
                  <a:pt x="134458" y="29119"/>
                  <a:pt x="136228" y="41294"/>
                </a:cubicBezTo>
                <a:cubicBezTo>
                  <a:pt x="136459" y="42779"/>
                  <a:pt x="136957" y="43740"/>
                  <a:pt x="136806" y="44852"/>
                </a:cubicBezTo>
                <a:cubicBezTo>
                  <a:pt x="136530" y="46790"/>
                  <a:pt x="134743" y="48151"/>
                  <a:pt x="132795" y="47902"/>
                </a:cubicBezTo>
                <a:cubicBezTo>
                  <a:pt x="132457" y="47858"/>
                  <a:pt x="132101" y="47804"/>
                  <a:pt x="131728" y="47778"/>
                </a:cubicBezTo>
                <a:lnTo>
                  <a:pt x="131728" y="47778"/>
                </a:lnTo>
                <a:close/>
                <a:moveTo>
                  <a:pt x="129033" y="40698"/>
                </a:moveTo>
                <a:cubicBezTo>
                  <a:pt x="127894" y="25268"/>
                  <a:pt x="142952" y="13492"/>
                  <a:pt x="157822" y="18517"/>
                </a:cubicBezTo>
                <a:cubicBezTo>
                  <a:pt x="167125" y="-693"/>
                  <a:pt x="192134" y="-6136"/>
                  <a:pt x="208516" y="7800"/>
                </a:cubicBezTo>
                <a:cubicBezTo>
                  <a:pt x="213888" y="12336"/>
                  <a:pt x="217739" y="18588"/>
                  <a:pt x="219304" y="25721"/>
                </a:cubicBezTo>
                <a:cubicBezTo>
                  <a:pt x="237608" y="35655"/>
                  <a:pt x="241236" y="60407"/>
                  <a:pt x="226490" y="75162"/>
                </a:cubicBezTo>
                <a:cubicBezTo>
                  <a:pt x="220843" y="80809"/>
                  <a:pt x="213052" y="84286"/>
                  <a:pt x="204434" y="84286"/>
                </a:cubicBezTo>
                <a:lnTo>
                  <a:pt x="130696" y="84286"/>
                </a:lnTo>
                <a:cubicBezTo>
                  <a:pt x="111308" y="84286"/>
                  <a:pt x="101551" y="60736"/>
                  <a:pt x="115265" y="47022"/>
                </a:cubicBezTo>
                <a:cubicBezTo>
                  <a:pt x="118841" y="43446"/>
                  <a:pt x="123661" y="41098"/>
                  <a:pt x="129033" y="40698"/>
                </a:cubicBezTo>
                <a:lnTo>
                  <a:pt x="129033" y="40698"/>
                </a:lnTo>
                <a:close/>
                <a:moveTo>
                  <a:pt x="218780" y="264740"/>
                </a:moveTo>
                <a:lnTo>
                  <a:pt x="211718" y="308907"/>
                </a:lnTo>
                <a:lnTo>
                  <a:pt x="232191" y="312188"/>
                </a:lnTo>
                <a:cubicBezTo>
                  <a:pt x="234210" y="312518"/>
                  <a:pt x="235091" y="314936"/>
                  <a:pt x="233828" y="316502"/>
                </a:cubicBezTo>
                <a:lnTo>
                  <a:pt x="192027" y="367908"/>
                </a:lnTo>
                <a:cubicBezTo>
                  <a:pt x="190337" y="369998"/>
                  <a:pt x="186887" y="368486"/>
                  <a:pt x="187367" y="365738"/>
                </a:cubicBezTo>
                <a:lnTo>
                  <a:pt x="194455" y="321571"/>
                </a:lnTo>
                <a:lnTo>
                  <a:pt x="173982" y="318272"/>
                </a:lnTo>
                <a:cubicBezTo>
                  <a:pt x="171936" y="317969"/>
                  <a:pt x="171056" y="315524"/>
                  <a:pt x="172319" y="313985"/>
                </a:cubicBezTo>
                <a:lnTo>
                  <a:pt x="214119" y="262552"/>
                </a:lnTo>
                <a:cubicBezTo>
                  <a:pt x="215853" y="260427"/>
                  <a:pt x="219286" y="262046"/>
                  <a:pt x="218780" y="264740"/>
                </a:cubicBezTo>
                <a:lnTo>
                  <a:pt x="218780" y="264740"/>
                </a:lnTo>
                <a:close/>
                <a:moveTo>
                  <a:pt x="206053" y="310703"/>
                </a:moveTo>
                <a:lnTo>
                  <a:pt x="211976" y="273616"/>
                </a:lnTo>
                <a:lnTo>
                  <a:pt x="179354" y="313753"/>
                </a:lnTo>
                <a:lnTo>
                  <a:pt x="197906" y="316724"/>
                </a:lnTo>
                <a:cubicBezTo>
                  <a:pt x="199347" y="316947"/>
                  <a:pt x="200352" y="318316"/>
                  <a:pt x="200120" y="319775"/>
                </a:cubicBezTo>
                <a:lnTo>
                  <a:pt x="194170" y="356835"/>
                </a:lnTo>
                <a:lnTo>
                  <a:pt x="226793" y="316697"/>
                </a:lnTo>
                <a:lnTo>
                  <a:pt x="208240" y="313727"/>
                </a:lnTo>
                <a:cubicBezTo>
                  <a:pt x="206809" y="313496"/>
                  <a:pt x="205795" y="312135"/>
                  <a:pt x="206053" y="310703"/>
                </a:cubicBezTo>
                <a:lnTo>
                  <a:pt x="206053" y="310703"/>
                </a:lnTo>
                <a:close/>
                <a:moveTo>
                  <a:pt x="203073" y="244854"/>
                </a:moveTo>
                <a:cubicBezTo>
                  <a:pt x="241948" y="244854"/>
                  <a:pt x="273432" y="276365"/>
                  <a:pt x="273432" y="315239"/>
                </a:cubicBezTo>
                <a:cubicBezTo>
                  <a:pt x="273432" y="354087"/>
                  <a:pt x="241948" y="385597"/>
                  <a:pt x="203073" y="385597"/>
                </a:cubicBezTo>
                <a:cubicBezTo>
                  <a:pt x="193192" y="385597"/>
                  <a:pt x="183783" y="383552"/>
                  <a:pt x="175262" y="379878"/>
                </a:cubicBezTo>
                <a:cubicBezTo>
                  <a:pt x="173626" y="387243"/>
                  <a:pt x="168023" y="393691"/>
                  <a:pt x="159832" y="398511"/>
                </a:cubicBezTo>
                <a:cubicBezTo>
                  <a:pt x="139812" y="410260"/>
                  <a:pt x="107901" y="410260"/>
                  <a:pt x="87881" y="398511"/>
                </a:cubicBezTo>
                <a:cubicBezTo>
                  <a:pt x="78054" y="392739"/>
                  <a:pt x="71953" y="384565"/>
                  <a:pt x="71953" y="375396"/>
                </a:cubicBezTo>
                <a:lnTo>
                  <a:pt x="71953" y="352557"/>
                </a:lnTo>
                <a:cubicBezTo>
                  <a:pt x="71953" y="352308"/>
                  <a:pt x="72006" y="352050"/>
                  <a:pt x="72051" y="351828"/>
                </a:cubicBezTo>
                <a:cubicBezTo>
                  <a:pt x="71997" y="351250"/>
                  <a:pt x="71953" y="350645"/>
                  <a:pt x="71953" y="350040"/>
                </a:cubicBezTo>
                <a:cubicBezTo>
                  <a:pt x="71953" y="334965"/>
                  <a:pt x="87561" y="325129"/>
                  <a:pt x="101854" y="321073"/>
                </a:cubicBezTo>
                <a:lnTo>
                  <a:pt x="101925" y="246499"/>
                </a:lnTo>
                <a:lnTo>
                  <a:pt x="109360" y="191367"/>
                </a:lnTo>
                <a:cubicBezTo>
                  <a:pt x="108675" y="190860"/>
                  <a:pt x="108053" y="190309"/>
                  <a:pt x="107421" y="189757"/>
                </a:cubicBezTo>
                <a:lnTo>
                  <a:pt x="34261" y="250163"/>
                </a:lnTo>
                <a:cubicBezTo>
                  <a:pt x="31869" y="252182"/>
                  <a:pt x="28311" y="250386"/>
                  <a:pt x="28409" y="247362"/>
                </a:cubicBezTo>
                <a:lnTo>
                  <a:pt x="29316" y="219027"/>
                </a:lnTo>
                <a:cubicBezTo>
                  <a:pt x="29290" y="217915"/>
                  <a:pt x="29797" y="216812"/>
                  <a:pt x="30775" y="216100"/>
                </a:cubicBezTo>
                <a:lnTo>
                  <a:pt x="99621" y="165708"/>
                </a:lnTo>
                <a:cubicBezTo>
                  <a:pt x="99826" y="165380"/>
                  <a:pt x="100911" y="156228"/>
                  <a:pt x="109956" y="149851"/>
                </a:cubicBezTo>
                <a:lnTo>
                  <a:pt x="66519" y="65601"/>
                </a:lnTo>
                <a:cubicBezTo>
                  <a:pt x="64954" y="62701"/>
                  <a:pt x="67550" y="59651"/>
                  <a:pt x="70476" y="60380"/>
                </a:cubicBezTo>
                <a:lnTo>
                  <a:pt x="98136" y="67335"/>
                </a:lnTo>
                <a:lnTo>
                  <a:pt x="98136" y="67335"/>
                </a:lnTo>
                <a:cubicBezTo>
                  <a:pt x="99141" y="67584"/>
                  <a:pt x="100048" y="68322"/>
                  <a:pt x="100502" y="69354"/>
                </a:cubicBezTo>
                <a:lnTo>
                  <a:pt x="135116" y="147307"/>
                </a:lnTo>
                <a:cubicBezTo>
                  <a:pt x="135116" y="147307"/>
                  <a:pt x="149560" y="153053"/>
                  <a:pt x="150440" y="169444"/>
                </a:cubicBezTo>
                <a:lnTo>
                  <a:pt x="245034" y="177537"/>
                </a:lnTo>
                <a:lnTo>
                  <a:pt x="245034" y="177564"/>
                </a:lnTo>
                <a:cubicBezTo>
                  <a:pt x="248031" y="177813"/>
                  <a:pt x="249392" y="181548"/>
                  <a:pt x="247177" y="183665"/>
                </a:cubicBezTo>
                <a:lnTo>
                  <a:pt x="226677" y="203258"/>
                </a:lnTo>
                <a:cubicBezTo>
                  <a:pt x="225921" y="204067"/>
                  <a:pt x="224783" y="204494"/>
                  <a:pt x="223600" y="204316"/>
                </a:cubicBezTo>
                <a:lnTo>
                  <a:pt x="139145" y="192114"/>
                </a:lnTo>
                <a:lnTo>
                  <a:pt x="138914" y="192265"/>
                </a:lnTo>
                <a:lnTo>
                  <a:pt x="138914" y="192265"/>
                </a:lnTo>
                <a:lnTo>
                  <a:pt x="136699" y="193573"/>
                </a:lnTo>
                <a:lnTo>
                  <a:pt x="143912" y="247273"/>
                </a:lnTo>
                <a:lnTo>
                  <a:pt x="143912" y="247273"/>
                </a:lnTo>
                <a:lnTo>
                  <a:pt x="143912" y="277094"/>
                </a:lnTo>
                <a:cubicBezTo>
                  <a:pt x="156639" y="257430"/>
                  <a:pt x="178571" y="244854"/>
                  <a:pt x="203073" y="244854"/>
                </a:cubicBezTo>
                <a:lnTo>
                  <a:pt x="203073" y="244854"/>
                </a:lnTo>
                <a:close/>
                <a:moveTo>
                  <a:pt x="168583" y="376579"/>
                </a:moveTo>
                <a:cubicBezTo>
                  <a:pt x="166164" y="375218"/>
                  <a:pt x="163843" y="373733"/>
                  <a:pt x="161602" y="372088"/>
                </a:cubicBezTo>
                <a:cubicBezTo>
                  <a:pt x="138683" y="386914"/>
                  <a:pt x="97015" y="385117"/>
                  <a:pt x="79086" y="366342"/>
                </a:cubicBezTo>
                <a:lnTo>
                  <a:pt x="79086" y="375396"/>
                </a:lnTo>
                <a:cubicBezTo>
                  <a:pt x="79086" y="381871"/>
                  <a:pt x="83826" y="387901"/>
                  <a:pt x="91466" y="392410"/>
                </a:cubicBezTo>
                <a:cubicBezTo>
                  <a:pt x="109217" y="402825"/>
                  <a:pt x="138505" y="402825"/>
                  <a:pt x="156257" y="392410"/>
                </a:cubicBezTo>
                <a:cubicBezTo>
                  <a:pt x="163443" y="388176"/>
                  <a:pt x="168059" y="382627"/>
                  <a:pt x="168583" y="376579"/>
                </a:cubicBezTo>
                <a:lnTo>
                  <a:pt x="168583" y="376579"/>
                </a:lnTo>
                <a:close/>
                <a:moveTo>
                  <a:pt x="155776" y="367321"/>
                </a:moveTo>
                <a:cubicBezTo>
                  <a:pt x="151036" y="363034"/>
                  <a:pt x="146874" y="358098"/>
                  <a:pt x="143476" y="352646"/>
                </a:cubicBezTo>
                <a:cubicBezTo>
                  <a:pt x="142845" y="353704"/>
                  <a:pt x="141715" y="354434"/>
                  <a:pt x="140372" y="354434"/>
                </a:cubicBezTo>
                <a:lnTo>
                  <a:pt x="105402" y="354434"/>
                </a:lnTo>
                <a:cubicBezTo>
                  <a:pt x="103437" y="354434"/>
                  <a:pt x="101845" y="352842"/>
                  <a:pt x="101845" y="350876"/>
                </a:cubicBezTo>
                <a:lnTo>
                  <a:pt x="101845" y="328464"/>
                </a:lnTo>
                <a:cubicBezTo>
                  <a:pt x="91581" y="331746"/>
                  <a:pt x="79077" y="339181"/>
                  <a:pt x="79077" y="350022"/>
                </a:cubicBezTo>
                <a:cubicBezTo>
                  <a:pt x="79077" y="356524"/>
                  <a:pt x="83817" y="362553"/>
                  <a:pt x="91457" y="367063"/>
                </a:cubicBezTo>
                <a:cubicBezTo>
                  <a:pt x="108711" y="377184"/>
                  <a:pt x="137597" y="377682"/>
                  <a:pt x="155776" y="367321"/>
                </a:cubicBezTo>
                <a:lnTo>
                  <a:pt x="155776" y="367321"/>
                </a:lnTo>
                <a:close/>
                <a:moveTo>
                  <a:pt x="136824" y="338985"/>
                </a:moveTo>
                <a:cubicBezTo>
                  <a:pt x="134156" y="331577"/>
                  <a:pt x="132715" y="323581"/>
                  <a:pt x="132715" y="315239"/>
                </a:cubicBezTo>
                <a:cubicBezTo>
                  <a:pt x="132715" y="306896"/>
                  <a:pt x="134156" y="298901"/>
                  <a:pt x="136824" y="291466"/>
                </a:cubicBezTo>
                <a:lnTo>
                  <a:pt x="136824" y="247397"/>
                </a:lnTo>
                <a:lnTo>
                  <a:pt x="129887" y="195992"/>
                </a:lnTo>
                <a:cubicBezTo>
                  <a:pt x="125244" y="196925"/>
                  <a:pt x="120459" y="196543"/>
                  <a:pt x="116021" y="194960"/>
                </a:cubicBezTo>
                <a:lnTo>
                  <a:pt x="108960" y="247397"/>
                </a:lnTo>
                <a:lnTo>
                  <a:pt x="108960" y="347336"/>
                </a:lnTo>
                <a:lnTo>
                  <a:pt x="136815" y="347336"/>
                </a:lnTo>
                <a:lnTo>
                  <a:pt x="136815" y="338985"/>
                </a:lnTo>
                <a:close/>
                <a:moveTo>
                  <a:pt x="247800" y="270486"/>
                </a:moveTo>
                <a:cubicBezTo>
                  <a:pt x="223093" y="245805"/>
                  <a:pt x="183062" y="245805"/>
                  <a:pt x="158355" y="270486"/>
                </a:cubicBezTo>
                <a:cubicBezTo>
                  <a:pt x="133649" y="295193"/>
                  <a:pt x="133649" y="335250"/>
                  <a:pt x="158355" y="359957"/>
                </a:cubicBezTo>
                <a:cubicBezTo>
                  <a:pt x="183062" y="384664"/>
                  <a:pt x="223093" y="384664"/>
                  <a:pt x="247800" y="359957"/>
                </a:cubicBezTo>
                <a:cubicBezTo>
                  <a:pt x="272507" y="335259"/>
                  <a:pt x="272507" y="295193"/>
                  <a:pt x="247800" y="270486"/>
                </a:cubicBezTo>
                <a:lnTo>
                  <a:pt x="247800" y="270486"/>
                </a:lnTo>
                <a:close/>
                <a:moveTo>
                  <a:pt x="31815" y="151852"/>
                </a:moveTo>
                <a:cubicBezTo>
                  <a:pt x="27911" y="154422"/>
                  <a:pt x="23998" y="148499"/>
                  <a:pt x="27884" y="145929"/>
                </a:cubicBezTo>
                <a:cubicBezTo>
                  <a:pt x="37338" y="139676"/>
                  <a:pt x="49541" y="139676"/>
                  <a:pt x="58995" y="145929"/>
                </a:cubicBezTo>
                <a:cubicBezTo>
                  <a:pt x="66030" y="150571"/>
                  <a:pt x="75208" y="150571"/>
                  <a:pt x="82243" y="145929"/>
                </a:cubicBezTo>
                <a:cubicBezTo>
                  <a:pt x="86147" y="143332"/>
                  <a:pt x="90061" y="149255"/>
                  <a:pt x="86174" y="151852"/>
                </a:cubicBezTo>
                <a:cubicBezTo>
                  <a:pt x="76720" y="158078"/>
                  <a:pt x="64518" y="158078"/>
                  <a:pt x="55064" y="151852"/>
                </a:cubicBezTo>
                <a:cubicBezTo>
                  <a:pt x="48029" y="147183"/>
                  <a:pt x="38850" y="147183"/>
                  <a:pt x="31815" y="151852"/>
                </a:cubicBezTo>
                <a:lnTo>
                  <a:pt x="31815" y="151852"/>
                </a:lnTo>
                <a:close/>
                <a:moveTo>
                  <a:pt x="5526" y="121418"/>
                </a:moveTo>
                <a:cubicBezTo>
                  <a:pt x="1621" y="123988"/>
                  <a:pt x="-2292" y="118091"/>
                  <a:pt x="1621" y="115494"/>
                </a:cubicBezTo>
                <a:cubicBezTo>
                  <a:pt x="11048" y="109269"/>
                  <a:pt x="23251" y="109269"/>
                  <a:pt x="32705" y="115494"/>
                </a:cubicBezTo>
                <a:cubicBezTo>
                  <a:pt x="39740" y="120155"/>
                  <a:pt x="48945" y="120155"/>
                  <a:pt x="55953" y="115494"/>
                </a:cubicBezTo>
                <a:cubicBezTo>
                  <a:pt x="59857" y="112924"/>
                  <a:pt x="63771" y="118847"/>
                  <a:pt x="59884" y="121418"/>
                </a:cubicBezTo>
                <a:cubicBezTo>
                  <a:pt x="50430" y="127670"/>
                  <a:pt x="38228" y="127670"/>
                  <a:pt x="28800" y="121418"/>
                </a:cubicBezTo>
                <a:cubicBezTo>
                  <a:pt x="21730" y="116784"/>
                  <a:pt x="12560" y="116784"/>
                  <a:pt x="5526" y="121418"/>
                </a:cubicBezTo>
                <a:lnTo>
                  <a:pt x="5526" y="121418"/>
                </a:lnTo>
                <a:close/>
                <a:moveTo>
                  <a:pt x="137171" y="162640"/>
                </a:moveTo>
                <a:cubicBezTo>
                  <a:pt x="144428" y="173686"/>
                  <a:pt x="134627" y="187952"/>
                  <a:pt x="121820" y="185328"/>
                </a:cubicBezTo>
                <a:cubicBezTo>
                  <a:pt x="108933" y="182678"/>
                  <a:pt x="105607" y="165691"/>
                  <a:pt x="116626" y="158424"/>
                </a:cubicBezTo>
                <a:cubicBezTo>
                  <a:pt x="123483" y="153916"/>
                  <a:pt x="132661" y="155810"/>
                  <a:pt x="137171" y="162640"/>
                </a:cubicBezTo>
                <a:lnTo>
                  <a:pt x="137171" y="162640"/>
                </a:lnTo>
                <a:close/>
                <a:moveTo>
                  <a:pt x="132359" y="172370"/>
                </a:moveTo>
                <a:cubicBezTo>
                  <a:pt x="133746" y="165593"/>
                  <a:pt x="126258" y="160568"/>
                  <a:pt x="120539" y="164357"/>
                </a:cubicBezTo>
                <a:cubicBezTo>
                  <a:pt x="114821" y="168110"/>
                  <a:pt x="116484" y="177012"/>
                  <a:pt x="123234" y="178400"/>
                </a:cubicBezTo>
                <a:cubicBezTo>
                  <a:pt x="127414" y="179227"/>
                  <a:pt x="131496" y="176550"/>
                  <a:pt x="132359" y="172370"/>
                </a:cubicBezTo>
                <a:lnTo>
                  <a:pt x="132359" y="172370"/>
                </a:lnTo>
                <a:close/>
                <a:moveTo>
                  <a:pt x="36360" y="220797"/>
                </a:moveTo>
                <a:lnTo>
                  <a:pt x="35755" y="239704"/>
                </a:lnTo>
                <a:lnTo>
                  <a:pt x="105464" y="182153"/>
                </a:lnTo>
                <a:cubicBezTo>
                  <a:pt x="106976" y="180917"/>
                  <a:pt x="109217" y="181148"/>
                  <a:pt x="110454" y="182660"/>
                </a:cubicBezTo>
                <a:cubicBezTo>
                  <a:pt x="116457" y="189944"/>
                  <a:pt x="127094" y="191563"/>
                  <a:pt x="135036" y="186342"/>
                </a:cubicBezTo>
                <a:lnTo>
                  <a:pt x="135036" y="186342"/>
                </a:lnTo>
                <a:cubicBezTo>
                  <a:pt x="136272" y="185506"/>
                  <a:pt x="137055" y="184599"/>
                  <a:pt x="138772" y="184857"/>
                </a:cubicBezTo>
                <a:lnTo>
                  <a:pt x="222951" y="197006"/>
                </a:lnTo>
                <a:lnTo>
                  <a:pt x="236612" y="183950"/>
                </a:lnTo>
                <a:lnTo>
                  <a:pt x="146562" y="176239"/>
                </a:lnTo>
                <a:cubicBezTo>
                  <a:pt x="144623" y="176088"/>
                  <a:pt x="143156" y="174371"/>
                  <a:pt x="143307" y="172406"/>
                </a:cubicBezTo>
                <a:cubicBezTo>
                  <a:pt x="144010" y="164090"/>
                  <a:pt x="139118" y="156299"/>
                  <a:pt x="131283" y="153400"/>
                </a:cubicBezTo>
                <a:cubicBezTo>
                  <a:pt x="130225" y="153017"/>
                  <a:pt x="129468" y="152190"/>
                  <a:pt x="129140" y="151230"/>
                </a:cubicBezTo>
                <a:lnTo>
                  <a:pt x="94756" y="73810"/>
                </a:lnTo>
                <a:lnTo>
                  <a:pt x="76400" y="69167"/>
                </a:lnTo>
                <a:lnTo>
                  <a:pt x="117818" y="149513"/>
                </a:lnTo>
                <a:cubicBezTo>
                  <a:pt x="118698" y="151256"/>
                  <a:pt x="118022" y="153400"/>
                  <a:pt x="116279" y="154307"/>
                </a:cubicBezTo>
                <a:cubicBezTo>
                  <a:pt x="110881" y="157082"/>
                  <a:pt x="107252" y="162222"/>
                  <a:pt x="106398" y="168199"/>
                </a:cubicBezTo>
                <a:cubicBezTo>
                  <a:pt x="106247" y="169230"/>
                  <a:pt x="105696" y="170093"/>
                  <a:pt x="104886" y="170645"/>
                </a:cubicBezTo>
                <a:lnTo>
                  <a:pt x="36360" y="220797"/>
                </a:lnTo>
                <a:close/>
              </a:path>
            </a:pathLst>
          </a:custGeom>
          <a:solidFill>
            <a:srgbClr val="404040"/>
          </a:solidFill>
          <a:ln w="889" cap="flat">
            <a:noFill/>
            <a:prstDash val="solid"/>
            <a:miter/>
          </a:ln>
        </p:spPr>
        <p:txBody>
          <a:bodyPr rtlCol="0" anchor="ctr"/>
          <a:lstStyle/>
          <a:p>
            <a:endParaRPr lang="en-US" dirty="0"/>
          </a:p>
        </p:txBody>
      </p:sp>
    </p:spTree>
    <p:extLst>
      <p:ext uri="{BB962C8B-B14F-4D97-AF65-F5344CB8AC3E}">
        <p14:creationId xmlns:p14="http://schemas.microsoft.com/office/powerpoint/2010/main" val="192743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0C134-A419-9FBC-EA27-C73DE291B09D}"/>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CDC2C3A2-1833-579E-2B5F-78405473871B}"/>
              </a:ext>
            </a:extLst>
          </p:cNvPr>
          <p:cNvCxnSpPr>
            <a:cxnSpLocks/>
          </p:cNvCxnSpPr>
          <p:nvPr/>
        </p:nvCxnSpPr>
        <p:spPr>
          <a:xfrm>
            <a:off x="2730248" y="609533"/>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46">
            <a:extLst>
              <a:ext uri="{FF2B5EF4-FFF2-40B4-BE49-F238E27FC236}">
                <a16:creationId xmlns:a16="http://schemas.microsoft.com/office/drawing/2014/main" id="{5173C979-BD23-4C63-E778-BFB6554BE489}"/>
              </a:ext>
            </a:extLst>
          </p:cNvPr>
          <p:cNvSpPr/>
          <p:nvPr/>
        </p:nvSpPr>
        <p:spPr>
          <a:xfrm>
            <a:off x="-11288" y="0"/>
            <a:ext cx="2801780" cy="277207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1AACA4B1-77D1-F503-539A-8B6269199EC6}"/>
              </a:ext>
            </a:extLst>
          </p:cNvPr>
          <p:cNvCxnSpPr>
            <a:cxnSpLocks/>
          </p:cNvCxnSpPr>
          <p:nvPr/>
        </p:nvCxnSpPr>
        <p:spPr>
          <a:xfrm>
            <a:off x="3124423" y="622707"/>
            <a:ext cx="0" cy="390837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51C5A64F-F64C-AAD9-1548-743B241E3278}"/>
              </a:ext>
            </a:extLst>
          </p:cNvPr>
          <p:cNvSpPr/>
          <p:nvPr/>
        </p:nvSpPr>
        <p:spPr>
          <a:xfrm rot="10800000">
            <a:off x="3021419" y="91673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08FD70D-1A98-EF30-36C7-E5257297448F}"/>
              </a:ext>
            </a:extLst>
          </p:cNvPr>
          <p:cNvSpPr txBox="1"/>
          <p:nvPr/>
        </p:nvSpPr>
        <p:spPr>
          <a:xfrm>
            <a:off x="3300998" y="602377"/>
            <a:ext cx="3749650" cy="3928704"/>
          </a:xfrm>
          <a:prstGeom prst="rect">
            <a:avLst/>
          </a:prstGeom>
          <a:noFill/>
        </p:spPr>
        <p:txBody>
          <a:bodyPr wrap="square">
            <a:spAutoFit/>
          </a:bodyPr>
          <a:lstStyle/>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Niewłaściwe przekazanie do eksploatacji (</a:t>
            </a:r>
            <a:r>
              <a:rPr lang="pl-PL" sz="1100" dirty="0" err="1">
                <a:solidFill>
                  <a:srgbClr val="404040"/>
                </a:solidFill>
                <a:latin typeface="Calibri" panose="020F0502020204030204" pitchFamily="34" charset="0"/>
                <a:cs typeface="Calibri" panose="020F0502020204030204" pitchFamily="34" charset="0"/>
              </a:rPr>
              <a:t>commissioning</a:t>
            </a:r>
            <a:r>
              <a:rPr lang="pl-PL" sz="1100" dirty="0">
                <a:solidFill>
                  <a:srgbClr val="404040"/>
                </a:solidFill>
                <a:latin typeface="Calibri" panose="020F0502020204030204" pitchFamily="34" charset="0"/>
                <a:cs typeface="Calibri" panose="020F0502020204030204" pitchFamily="34" charset="0"/>
              </a:rPr>
              <a:t>), nieodpowiednie dostrojenie sterowania lub błędna logika uniemożliwiają zaawansowanym systemom (takim jak pompy ciepła i VAV) osiągnięcie optymalnej wydajności. Poleganie na sterowaniu typu włącz/wyłącz i domyślnych harmonogramach czasowych zamiast na dynamicznej reakcji w czasie rzeczywistym.</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Brak indywidualnych liczników ciepła i energii elektrycznej dla poszczególnych stref, a także rozproszone i zbierane ręcznie dane o zużyciu energii opóźniają identyfikację i reakcję na marnotrawstwo energii.</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Komponenty systemu są znacznie przewymiarowane, co sprawia, że wydajna praca jest niemal niemożliwa, prowadząc do wahań temperatury i słabej regulacji. Stosowanie nadmiernie wysokich temperatur zasilania (np. 75°C) w systemach wentylacyjnych utrudnia dekarbonizację poprzez pompy ciepła.</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Zła jakość powietrza wewnętrznego (np. poziomy CO</a:t>
            </a:r>
            <a:r>
              <a:rPr lang="pl-PL" sz="700" dirty="0">
                <a:solidFill>
                  <a:srgbClr val="404040"/>
                </a:solidFill>
                <a:latin typeface="Calibri" panose="020F0502020204030204" pitchFamily="34" charset="0"/>
                <a:cs typeface="Calibri" panose="020F0502020204030204" pitchFamily="34" charset="0"/>
              </a:rPr>
              <a:t>2</a:t>
            </a:r>
            <a:r>
              <a:rPr lang="pl-PL" sz="1100" dirty="0">
                <a:solidFill>
                  <a:srgbClr val="404040"/>
                </a:solidFill>
                <a:latin typeface="Calibri" panose="020F0502020204030204" pitchFamily="34" charset="0"/>
                <a:cs typeface="Calibri" panose="020F0502020204030204" pitchFamily="34" charset="0"/>
              </a:rPr>
              <a:t> przekraczające 1000 PPM) z powodu braku wentylacji mechanicznej lub niewystarczającego przepływu powietrza.</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Ograniczenia budżetowe wymuszające wybór </a:t>
            </a:r>
            <a:r>
              <a:rPr lang="pl-PL" sz="1100" dirty="0">
                <a:latin typeface="Calibri" panose="020F0502020204030204" pitchFamily="34" charset="0"/>
                <a:cs typeface="Calibri" panose="020F0502020204030204" pitchFamily="34" charset="0"/>
              </a:rPr>
              <a:t>nieoptymalnych, tańszych </a:t>
            </a:r>
            <a:r>
              <a:rPr lang="pl-PL" sz="1100" dirty="0">
                <a:solidFill>
                  <a:srgbClr val="404040"/>
                </a:solidFill>
                <a:latin typeface="Calibri" panose="020F0502020204030204" pitchFamily="34" charset="0"/>
                <a:cs typeface="Calibri" panose="020F0502020204030204" pitchFamily="34" charset="0"/>
              </a:rPr>
              <a:t>rozwiązań. Fundusze przyznawane wyłącznie na renowację, bez zabezpieczenia budżetu na bieżące koszty operacyjne, co prowadzi do nieużywania systemów. </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DCD685A0-4AF3-A0B9-CB6F-C55E7DE5F031}"/>
              </a:ext>
            </a:extLst>
          </p:cNvPr>
          <p:cNvCxnSpPr>
            <a:cxnSpLocks/>
          </p:cNvCxnSpPr>
          <p:nvPr/>
        </p:nvCxnSpPr>
        <p:spPr>
          <a:xfrm>
            <a:off x="3124423" y="1658878"/>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54ECEB9-6BE4-853D-DEE2-39B632AA6AF7}"/>
              </a:ext>
            </a:extLst>
          </p:cNvPr>
          <p:cNvSpPr txBox="1"/>
          <p:nvPr/>
        </p:nvSpPr>
        <p:spPr>
          <a:xfrm>
            <a:off x="582597" y="468082"/>
            <a:ext cx="1971076" cy="1326261"/>
          </a:xfrm>
          <a:prstGeom prst="rect">
            <a:avLst/>
          </a:prstGeom>
          <a:noFill/>
        </p:spPr>
        <p:txBody>
          <a:bodyPr wrap="square" rtlCol="0" anchor="t">
            <a:spAutoFit/>
          </a:bodyPr>
          <a:lstStyle/>
          <a:p>
            <a:pPr marL="6350">
              <a:lnSpc>
                <a:spcPts val="1600"/>
              </a:lnSpc>
              <a:tabLst>
                <a:tab pos="611188" algn="l"/>
              </a:tabLst>
            </a:pPr>
            <a:r>
              <a:rPr lang="pl-PL" sz="1600" b="1" dirty="0">
                <a:solidFill>
                  <a:schemeClr val="bg1"/>
                </a:solidFill>
                <a:latin typeface="Calibri" panose="020F0502020204030204" pitchFamily="34" charset="0"/>
                <a:cs typeface="Calibri" panose="020F0502020204030204" pitchFamily="34" charset="0"/>
              </a:rPr>
              <a:t>Główne wyzwania </a:t>
            </a:r>
            <a:br>
              <a:rPr lang="pl-PL" sz="1600" b="1" dirty="0">
                <a:solidFill>
                  <a:schemeClr val="bg1"/>
                </a:solidFill>
                <a:latin typeface="Calibri" panose="020F0502020204030204" pitchFamily="34" charset="0"/>
                <a:cs typeface="Calibri" panose="020F0502020204030204" pitchFamily="34" charset="0"/>
              </a:rPr>
            </a:br>
            <a:r>
              <a:rPr lang="pl-PL" sz="1600" b="1" dirty="0">
                <a:solidFill>
                  <a:schemeClr val="bg1"/>
                </a:solidFill>
                <a:latin typeface="Calibri" panose="020F0502020204030204" pitchFamily="34" charset="0"/>
                <a:cs typeface="Calibri" panose="020F0502020204030204" pitchFamily="34" charset="0"/>
              </a:rPr>
              <a:t>w sektorze HVAC, które zostały rozwiązane/powinny zostać rozwiązane w procesie renowacji:</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2AC0056A-B1D4-30D6-1359-80FEA4EB7182}"/>
              </a:ext>
            </a:extLst>
          </p:cNvPr>
          <p:cNvCxnSpPr>
            <a:cxnSpLocks/>
          </p:cNvCxnSpPr>
          <p:nvPr/>
        </p:nvCxnSpPr>
        <p:spPr>
          <a:xfrm>
            <a:off x="3132308" y="230925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9FD4CC-20C0-0564-360E-2D797C4A9DC8}"/>
              </a:ext>
            </a:extLst>
          </p:cNvPr>
          <p:cNvCxnSpPr>
            <a:cxnSpLocks/>
          </p:cNvCxnSpPr>
          <p:nvPr/>
        </p:nvCxnSpPr>
        <p:spPr>
          <a:xfrm>
            <a:off x="3124423" y="4514459"/>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C54DCB2-A74F-0FA4-3ABD-D8B626A2AD0D}"/>
              </a:ext>
            </a:extLst>
          </p:cNvPr>
          <p:cNvCxnSpPr>
            <a:cxnSpLocks/>
          </p:cNvCxnSpPr>
          <p:nvPr/>
        </p:nvCxnSpPr>
        <p:spPr>
          <a:xfrm>
            <a:off x="3124423" y="319328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8" name="Graphic 40">
            <a:extLst>
              <a:ext uri="{FF2B5EF4-FFF2-40B4-BE49-F238E27FC236}">
                <a16:creationId xmlns:a16="http://schemas.microsoft.com/office/drawing/2014/main" id="{E802A9D3-1147-9D7E-0E31-855869CF22E6}"/>
              </a:ext>
            </a:extLst>
          </p:cNvPr>
          <p:cNvGrpSpPr/>
          <p:nvPr/>
        </p:nvGrpSpPr>
        <p:grpSpPr>
          <a:xfrm>
            <a:off x="-2702461" y="1245406"/>
            <a:ext cx="3924090" cy="2433120"/>
            <a:chOff x="-3997860" y="6017904"/>
            <a:chExt cx="935163" cy="579845"/>
          </a:xfrm>
          <a:solidFill>
            <a:schemeClr val="bg1">
              <a:alpha val="29965"/>
            </a:schemeClr>
          </a:solidFill>
        </p:grpSpPr>
        <p:sp>
          <p:nvSpPr>
            <p:cNvPr id="49" name="Freeform 48">
              <a:extLst>
                <a:ext uri="{FF2B5EF4-FFF2-40B4-BE49-F238E27FC236}">
                  <a16:creationId xmlns:a16="http://schemas.microsoft.com/office/drawing/2014/main" id="{015BD86F-BB64-4C3F-8BE5-D107E89D15F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CC384F8F-EDEF-6D65-496F-9E3B415007D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0DC19994-145D-AFFD-4C90-9638C024D61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D5EFAC05-C096-4025-FA8A-28BB45FA140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3" name="Straight Connector 2">
            <a:extLst>
              <a:ext uri="{FF2B5EF4-FFF2-40B4-BE49-F238E27FC236}">
                <a16:creationId xmlns:a16="http://schemas.microsoft.com/office/drawing/2014/main" id="{0A61023D-2944-48D9-D130-7376D03A0A27}"/>
              </a:ext>
            </a:extLst>
          </p:cNvPr>
          <p:cNvCxnSpPr>
            <a:cxnSpLocks/>
          </p:cNvCxnSpPr>
          <p:nvPr/>
        </p:nvCxnSpPr>
        <p:spPr>
          <a:xfrm>
            <a:off x="3124423" y="3690332"/>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descr="A group of people standing outside a house&#10;&#10;AI-generated content may be incorrect.">
            <a:extLst>
              <a:ext uri="{FF2B5EF4-FFF2-40B4-BE49-F238E27FC236}">
                <a16:creationId xmlns:a16="http://schemas.microsoft.com/office/drawing/2014/main" id="{17225A63-2368-A038-3AAC-84954EA928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74" t="1359" r="3802" b="-1359"/>
          <a:stretch>
            <a:fillRect/>
          </a:stretch>
        </p:blipFill>
        <p:spPr>
          <a:xfrm>
            <a:off x="-11288" y="5072389"/>
            <a:ext cx="7559675" cy="4848446"/>
          </a:xfrm>
          <a:prstGeom prst="rect">
            <a:avLst/>
          </a:prstGeom>
        </p:spPr>
      </p:pic>
      <p:grpSp>
        <p:nvGrpSpPr>
          <p:cNvPr id="6" name="Graphic 40">
            <a:extLst>
              <a:ext uri="{FF2B5EF4-FFF2-40B4-BE49-F238E27FC236}">
                <a16:creationId xmlns:a16="http://schemas.microsoft.com/office/drawing/2014/main" id="{817139DC-5320-8C20-D757-742F610E3D1B}"/>
              </a:ext>
            </a:extLst>
          </p:cNvPr>
          <p:cNvGrpSpPr/>
          <p:nvPr/>
        </p:nvGrpSpPr>
        <p:grpSpPr>
          <a:xfrm>
            <a:off x="-996755" y="7649160"/>
            <a:ext cx="3924090" cy="2433120"/>
            <a:chOff x="-3997860" y="6017904"/>
            <a:chExt cx="935163" cy="579845"/>
          </a:xfrm>
          <a:solidFill>
            <a:schemeClr val="bg1">
              <a:alpha val="29965"/>
            </a:schemeClr>
          </a:solidFill>
        </p:grpSpPr>
        <p:sp>
          <p:nvSpPr>
            <p:cNvPr id="7" name="Freeform 6">
              <a:extLst>
                <a:ext uri="{FF2B5EF4-FFF2-40B4-BE49-F238E27FC236}">
                  <a16:creationId xmlns:a16="http://schemas.microsoft.com/office/drawing/2014/main" id="{25777660-FAF7-5B20-923E-32CF00158F8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B2A0A2A-5963-B5B8-1560-80D0A4E354C1}"/>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C48037F-190D-BB85-65D5-B4415B616EF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8ACEF503-025C-35DF-9584-9EDA10C08F1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31951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3A17-AD8D-6173-72A5-5D07339A3CDA}"/>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CD273296-02CE-9585-80A3-90487FE7DA90}"/>
              </a:ext>
            </a:extLst>
          </p:cNvPr>
          <p:cNvSpPr txBox="1">
            <a:spLocks/>
          </p:cNvSpPr>
          <p:nvPr/>
        </p:nvSpPr>
        <p:spPr>
          <a:xfrm>
            <a:off x="550119" y="883175"/>
            <a:ext cx="6650781"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W </a:t>
            </a:r>
            <a:r>
              <a:rPr lang="pl-PL" sz="1600" b="1" dirty="0">
                <a:solidFill>
                  <a:srgbClr val="ED4D24"/>
                </a:solidFill>
              </a:rPr>
              <a:t>20 analizowanych przypadkach </a:t>
            </a:r>
            <a:r>
              <a:rPr lang="pl-PL" sz="1600" b="1" dirty="0">
                <a:solidFill>
                  <a:srgbClr val="404040"/>
                </a:solidFill>
              </a:rPr>
              <a:t>budynków wielorodzinnych (Łotwa/Polska/Hiszpania/Serbia) zastosowanie podejścia „najpierw konstrukcja” (poprawa stanu przegród zewnętrznych budynku) w połączeniu z właściwie dobranymi pompami ciepła oraz hydraulicznie zrównoważonymi instalacjami konsekwentnie poprawiało sezonową efektywność systemów</a:t>
            </a:r>
            <a:br>
              <a:rPr lang="pl-PL" sz="1600" b="1" dirty="0">
                <a:solidFill>
                  <a:srgbClr val="404040"/>
                </a:solidFill>
              </a:rPr>
            </a:br>
            <a:r>
              <a:rPr lang="pl-PL" sz="1600" b="1" dirty="0">
                <a:solidFill>
                  <a:srgbClr val="404040"/>
                </a:solidFill>
              </a:rPr>
              <a:t>i komfort wewnętrzny.</a:t>
            </a:r>
            <a:endParaRPr lang="en-IE" sz="1600" b="1" dirty="0">
              <a:solidFill>
                <a:srgbClr val="404040"/>
              </a:solidFill>
            </a:endParaRPr>
          </a:p>
        </p:txBody>
      </p:sp>
      <p:cxnSp>
        <p:nvCxnSpPr>
          <p:cNvPr id="4" name="Straight Connector 3">
            <a:extLst>
              <a:ext uri="{FF2B5EF4-FFF2-40B4-BE49-F238E27FC236}">
                <a16:creationId xmlns:a16="http://schemas.microsoft.com/office/drawing/2014/main" id="{038866AE-24DE-38C4-DE66-20ACBAE0AFDE}"/>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713A0E-DCEA-4D9D-B6CD-CB1278BB176D}"/>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Analiza</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budynków</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mieszkalnych</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1998422F-41FD-8D3A-B99C-2E3E63811011}"/>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09D959B1-2CF2-A62A-1367-E4DF9A744DE0}"/>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FB1D306B-CAB3-873E-24D3-68B4CA173B83}"/>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a:t>
              </a:r>
              <a:r>
                <a:rPr lang="lv-LV" sz="1800" dirty="0">
                  <a:solidFill>
                    <a:schemeClr val="bg1"/>
                  </a:solidFill>
                </a:rPr>
                <a:t>4</a:t>
              </a:r>
              <a:r>
                <a:rPr lang="en-US" sz="1800" dirty="0">
                  <a:solidFill>
                    <a:schemeClr val="bg1"/>
                  </a:solidFill>
                </a:rPr>
                <a:t>.</a:t>
              </a:r>
              <a:r>
                <a:rPr lang="lv-LV" sz="1800" dirty="0">
                  <a:solidFill>
                    <a:schemeClr val="bg1"/>
                  </a:solidFill>
                </a:rPr>
                <a:t>3</a:t>
              </a:r>
              <a:endParaRPr lang="en-US" sz="1800" dirty="0">
                <a:solidFill>
                  <a:schemeClr val="bg1"/>
                </a:solidFill>
              </a:endParaRPr>
            </a:p>
          </p:txBody>
        </p:sp>
      </p:grpSp>
      <p:sp>
        <p:nvSpPr>
          <p:cNvPr id="9" name="Freeform 8">
            <a:extLst>
              <a:ext uri="{FF2B5EF4-FFF2-40B4-BE49-F238E27FC236}">
                <a16:creationId xmlns:a16="http://schemas.microsoft.com/office/drawing/2014/main" id="{607E9C42-6F72-4816-66AF-767CAC5C8EAC}"/>
              </a:ext>
            </a:extLst>
          </p:cNvPr>
          <p:cNvSpPr/>
          <p:nvPr/>
        </p:nvSpPr>
        <p:spPr>
          <a:xfrm>
            <a:off x="-6041" y="2240288"/>
            <a:ext cx="7559675" cy="50412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13" name="Straight Connector 12">
            <a:extLst>
              <a:ext uri="{FF2B5EF4-FFF2-40B4-BE49-F238E27FC236}">
                <a16:creationId xmlns:a16="http://schemas.microsoft.com/office/drawing/2014/main" id="{FB87794D-CFFB-8F8F-F1E8-34F7EC722010}"/>
              </a:ext>
            </a:extLst>
          </p:cNvPr>
          <p:cNvCxnSpPr>
            <a:cxnSpLocks/>
          </p:cNvCxnSpPr>
          <p:nvPr/>
        </p:nvCxnSpPr>
        <p:spPr>
          <a:xfrm>
            <a:off x="694810" y="2534338"/>
            <a:ext cx="0" cy="396012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9207C9F9-3A2F-3151-607A-FF34CCB23755}"/>
              </a:ext>
            </a:extLst>
          </p:cNvPr>
          <p:cNvSpPr/>
          <p:nvPr/>
        </p:nvSpPr>
        <p:spPr>
          <a:xfrm rot="10800000">
            <a:off x="591806" y="282836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151488F-E112-CFAD-C27C-D9BA1233EDF3}"/>
              </a:ext>
            </a:extLst>
          </p:cNvPr>
          <p:cNvSpPr txBox="1"/>
          <p:nvPr/>
        </p:nvSpPr>
        <p:spPr>
          <a:xfrm>
            <a:off x="836993" y="2785272"/>
            <a:ext cx="6103273" cy="3736344"/>
          </a:xfrm>
          <a:prstGeom prst="rect">
            <a:avLst/>
          </a:prstGeom>
          <a:noFill/>
        </p:spPr>
        <p:txBody>
          <a:bodyPr wrap="square">
            <a:spAutoFit/>
          </a:bodyPr>
          <a:lstStyle/>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Najważniejszym trendem jest odejście od ogrzewania opartego na paliwach kopalnych w stronę elektrycznych pomp ciepła i odnawialnych źródeł energii.</a:t>
            </a:r>
          </a:p>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Nowe lub głęboko zmodernizowane budynki wykorzystują systemy niskotemperaturowe, takie jak wodne ogrzewanie podłogowe lub sufitowe maty grzewcze, które maksymalizują efektywność pomp ciepła.</a:t>
            </a:r>
          </a:p>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Wentylacja mechaniczna z odzyskiem ciepła jest uznawana za dobrą praktykę i stanowi standard</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w nowoczesnych, niemal </a:t>
            </a:r>
            <a:r>
              <a:rPr lang="pl-PL" sz="1100" dirty="0" err="1">
                <a:solidFill>
                  <a:srgbClr val="404040"/>
                </a:solidFill>
                <a:latin typeface="Calibri" panose="020F0502020204030204" pitchFamily="34" charset="0"/>
                <a:cs typeface="Calibri" panose="020F0502020204030204" pitchFamily="34" charset="0"/>
              </a:rPr>
              <a:t>zeroenergetycznych</a:t>
            </a:r>
            <a:r>
              <a:rPr lang="pl-PL" sz="1100" dirty="0">
                <a:solidFill>
                  <a:srgbClr val="404040"/>
                </a:solidFill>
                <a:latin typeface="Calibri" panose="020F0502020204030204" pitchFamily="34" charset="0"/>
                <a:cs typeface="Calibri" panose="020F0502020204030204" pitchFamily="34" charset="0"/>
              </a:rPr>
              <a:t> budynkach mieszkalnych.</a:t>
            </a:r>
          </a:p>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Warunkiem koniecznym udanej modernizacji HVAC jest pełna renowacja elementów konstrukcyjnych budynków, obejmująca izolację termiczną oraz zapewnienie szczelności powietrznej.</a:t>
            </a:r>
          </a:p>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Systemy fotowoltaiczne (PV) są powszechnie instalowane na dachach, aby zrównoważyć pomocnicze zużycie energii elektrycznej przez pompy ciepła i systemy wentylacyjne.</a:t>
            </a:r>
          </a:p>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Zbiorniki buforowe i systemy magazynowania ciepła są wdrażane w celu buforowania zapotrzebowania na ciepło, optymalizacji </a:t>
            </a:r>
            <a:r>
              <a:rPr lang="pl-PL" sz="1100" dirty="0" err="1">
                <a:solidFill>
                  <a:srgbClr val="404040"/>
                </a:solidFill>
                <a:latin typeface="Calibri" panose="020F0502020204030204" pitchFamily="34" charset="0"/>
                <a:cs typeface="Calibri" panose="020F0502020204030204" pitchFamily="34" charset="0"/>
              </a:rPr>
              <a:t>autokonsumpcji</a:t>
            </a:r>
            <a:r>
              <a:rPr lang="pl-PL" sz="1100" dirty="0">
                <a:solidFill>
                  <a:srgbClr val="404040"/>
                </a:solidFill>
                <a:latin typeface="Calibri" panose="020F0502020204030204" pitchFamily="34" charset="0"/>
                <a:cs typeface="Calibri" panose="020F0502020204030204" pitchFamily="34" charset="0"/>
              </a:rPr>
              <a:t> energii z PV oraz umożliwienia elastyczności po stronie popytu poprzez oddzielenie zużycia energii od dostaw energii elektrycznej</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w czasie rzeczywistym, szczególnie w inteligentnych instalacjach pomp ciepła.</a:t>
            </a:r>
          </a:p>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Instalacja termostatycznych zaworów grzejnikowych oraz indywidualnych liczników ciepła jest niezbędną dobrą praktyką, umożliwiającą rozliczanie na podstawie faktycznego zużycia oraz pozwalającą lokatorom na kontrolę temperatury. Systemy zmierzają w kierunku sterowania przez Wi-Fi za pomocą aplikacji oraz zdalnego dostępu w celu diagnostyki i optymalizacji.</a:t>
            </a:r>
          </a:p>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Zaawansowane systemy sterowania wykorzystują dynamiczne ceny energii elektrycznej (rynek spot), prognozy pogody oraz przewidywania generacji z PV, aby optymalnie planować pracę pomp ciepła, zapewniając maksymalną oszczędność energii przy zachowaniu komfortu użytkowników.</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67CDDDCC-2EEA-0A32-0666-843553A9A949}"/>
              </a:ext>
            </a:extLst>
          </p:cNvPr>
          <p:cNvCxnSpPr>
            <a:cxnSpLocks/>
          </p:cNvCxnSpPr>
          <p:nvPr/>
        </p:nvCxnSpPr>
        <p:spPr>
          <a:xfrm>
            <a:off x="693608" y="3162180"/>
            <a:ext cx="687615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6432292-3F34-68B9-6171-88108E194A2E}"/>
              </a:ext>
            </a:extLst>
          </p:cNvPr>
          <p:cNvSpPr txBox="1"/>
          <p:nvPr/>
        </p:nvSpPr>
        <p:spPr>
          <a:xfrm>
            <a:off x="550119" y="2330707"/>
            <a:ext cx="6061714" cy="300339"/>
          </a:xfrm>
          <a:prstGeom prst="rect">
            <a:avLst/>
          </a:prstGeom>
          <a:noFill/>
        </p:spPr>
        <p:txBody>
          <a:bodyPr wrap="square" rtlCol="0" anchor="t">
            <a:spAutoFit/>
          </a:bodyPr>
          <a:lstStyle/>
          <a:p>
            <a:pPr marL="6350">
              <a:lnSpc>
                <a:spcPts val="1600"/>
              </a:lnSpc>
              <a:tabLst>
                <a:tab pos="611188" algn="l"/>
              </a:tabLst>
            </a:pPr>
            <a:r>
              <a:rPr lang="pl-PL" sz="1600" b="1" dirty="0">
                <a:solidFill>
                  <a:schemeClr val="bg1"/>
                </a:solidFill>
                <a:latin typeface="Calibri" panose="020F0502020204030204" pitchFamily="34" charset="0"/>
                <a:cs typeface="Calibri" panose="020F0502020204030204" pitchFamily="34" charset="0"/>
              </a:rPr>
              <a:t>Ogólny przegląd dobrych praktyk i trendów HVAC:</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E223501C-A6FC-9C0D-0E49-824B7C0A17CB}"/>
              </a:ext>
            </a:extLst>
          </p:cNvPr>
          <p:cNvCxnSpPr>
            <a:cxnSpLocks/>
          </p:cNvCxnSpPr>
          <p:nvPr/>
        </p:nvCxnSpPr>
        <p:spPr>
          <a:xfrm>
            <a:off x="103547" y="2356362"/>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1B7821-CFCF-198E-D87D-8080C3F7992E}"/>
              </a:ext>
            </a:extLst>
          </p:cNvPr>
          <p:cNvCxnSpPr>
            <a:cxnSpLocks/>
          </p:cNvCxnSpPr>
          <p:nvPr/>
        </p:nvCxnSpPr>
        <p:spPr>
          <a:xfrm>
            <a:off x="683522" y="3636744"/>
            <a:ext cx="687128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15FBCDF-00A8-21D9-3FDD-2717117B241F}"/>
              </a:ext>
            </a:extLst>
          </p:cNvPr>
          <p:cNvCxnSpPr>
            <a:cxnSpLocks/>
          </p:cNvCxnSpPr>
          <p:nvPr/>
        </p:nvCxnSpPr>
        <p:spPr>
          <a:xfrm>
            <a:off x="708812" y="4715240"/>
            <a:ext cx="687615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63DECCE-3B4A-7FC6-4AC9-2A2213CDAF6A}"/>
              </a:ext>
            </a:extLst>
          </p:cNvPr>
          <p:cNvCxnSpPr>
            <a:cxnSpLocks/>
          </p:cNvCxnSpPr>
          <p:nvPr/>
        </p:nvCxnSpPr>
        <p:spPr>
          <a:xfrm>
            <a:off x="700479" y="4002140"/>
            <a:ext cx="686524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A8C963-EC58-B123-2327-90FF8F7B5D64}"/>
              </a:ext>
            </a:extLst>
          </p:cNvPr>
          <p:cNvCxnSpPr>
            <a:cxnSpLocks/>
          </p:cNvCxnSpPr>
          <p:nvPr/>
        </p:nvCxnSpPr>
        <p:spPr>
          <a:xfrm>
            <a:off x="693608" y="5345906"/>
            <a:ext cx="687615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5C10A4A-6CB0-3334-2354-0FC159D839F6}"/>
              </a:ext>
            </a:extLst>
          </p:cNvPr>
          <p:cNvCxnSpPr>
            <a:cxnSpLocks/>
          </p:cNvCxnSpPr>
          <p:nvPr/>
        </p:nvCxnSpPr>
        <p:spPr>
          <a:xfrm>
            <a:off x="694810" y="5967914"/>
            <a:ext cx="686486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7AD08-ABE5-41D6-55FF-2D3C4E1AE5CE}"/>
              </a:ext>
            </a:extLst>
          </p:cNvPr>
          <p:cNvCxnSpPr>
            <a:cxnSpLocks/>
          </p:cNvCxnSpPr>
          <p:nvPr/>
        </p:nvCxnSpPr>
        <p:spPr>
          <a:xfrm>
            <a:off x="694810" y="6494462"/>
            <a:ext cx="685882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5D5A15-349D-A642-AA7B-0ADEBD9938F9}"/>
              </a:ext>
            </a:extLst>
          </p:cNvPr>
          <p:cNvCxnSpPr>
            <a:cxnSpLocks/>
          </p:cNvCxnSpPr>
          <p:nvPr/>
        </p:nvCxnSpPr>
        <p:spPr>
          <a:xfrm>
            <a:off x="693608" y="4357396"/>
            <a:ext cx="6876153"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204DFD-3403-496B-978B-7653EC288CBB}"/>
              </a:ext>
            </a:extLst>
          </p:cNvPr>
          <p:cNvCxnSpPr>
            <a:cxnSpLocks/>
          </p:cNvCxnSpPr>
          <p:nvPr/>
        </p:nvCxnSpPr>
        <p:spPr>
          <a:xfrm>
            <a:off x="2606694" y="6357228"/>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46">
            <a:extLst>
              <a:ext uri="{FF2B5EF4-FFF2-40B4-BE49-F238E27FC236}">
                <a16:creationId xmlns:a16="http://schemas.microsoft.com/office/drawing/2014/main" id="{819EEE33-B381-431E-8A37-EBB5A0DD2CAF}"/>
              </a:ext>
            </a:extLst>
          </p:cNvPr>
          <p:cNvSpPr/>
          <p:nvPr/>
        </p:nvSpPr>
        <p:spPr>
          <a:xfrm>
            <a:off x="0" y="6711576"/>
            <a:ext cx="7559674" cy="72709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cxnSp>
        <p:nvCxnSpPr>
          <p:cNvPr id="47" name="Straight Connector 46">
            <a:extLst>
              <a:ext uri="{FF2B5EF4-FFF2-40B4-BE49-F238E27FC236}">
                <a16:creationId xmlns:a16="http://schemas.microsoft.com/office/drawing/2014/main" id="{FCB1D2B0-5381-479C-B0E7-4A0A70DD7897}"/>
              </a:ext>
            </a:extLst>
          </p:cNvPr>
          <p:cNvCxnSpPr>
            <a:cxnSpLocks/>
          </p:cNvCxnSpPr>
          <p:nvPr/>
        </p:nvCxnSpPr>
        <p:spPr>
          <a:xfrm flipH="1">
            <a:off x="683522" y="7231645"/>
            <a:ext cx="10086" cy="2875362"/>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8" name="Triangle 23">
            <a:extLst>
              <a:ext uri="{FF2B5EF4-FFF2-40B4-BE49-F238E27FC236}">
                <a16:creationId xmlns:a16="http://schemas.microsoft.com/office/drawing/2014/main" id="{B9AF8BA8-565F-4AD2-BAE9-90F3C5BA7AE3}"/>
              </a:ext>
            </a:extLst>
          </p:cNvPr>
          <p:cNvSpPr/>
          <p:nvPr/>
        </p:nvSpPr>
        <p:spPr>
          <a:xfrm rot="10800000">
            <a:off x="596222" y="738889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D3D45874-6F40-4A3E-B08B-A2DAA290380C}"/>
              </a:ext>
            </a:extLst>
          </p:cNvPr>
          <p:cNvSpPr txBox="1"/>
          <p:nvPr/>
        </p:nvSpPr>
        <p:spPr>
          <a:xfrm>
            <a:off x="810637" y="7426219"/>
            <a:ext cx="6174505" cy="2723246"/>
          </a:xfrm>
          <a:prstGeom prst="rect">
            <a:avLst/>
          </a:prstGeom>
          <a:noFill/>
        </p:spPr>
        <p:txBody>
          <a:bodyPr wrap="square">
            <a:spAutoFit/>
          </a:bodyPr>
          <a:lstStyle/>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W wielu budynkach mieszkalnych w Europie Północnej chłodzenie aktywne praktycznie nie występuje, jednak staje się ono coraz ważniejszą kwestią we wszystkich regionach. Wraz z postępującymi zmianami klimatu, budynki zaprojektowane tak, aby zatrzymywać ciepło (szczególnie nowsze, dobrze izolowane budynki niskoenergetyczne), są podatne na przegrzewanie.</a:t>
            </a:r>
          </a:p>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Większość istniejących zasobów mieszkaniowych opiera się całkowicie na wentylacji naturalnej poprzez otwierane okna i nieszczelności. Zależność ta prowadzi do marnotrawstwa energii (gdy okna są otwierane, aby odprowadzić nadmiar ciepła), dyskomfortu cieplnego (napływ zimnego powietrza przez nieszczelności/otwory w ścianach) oraz potencjalnych zagrożeń dla zdrowia (kondensacja wilgoci i pojawianie się pleśni).</a:t>
            </a:r>
          </a:p>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Wysokie straty ciepła w istniejących, niezmodernizowanych budynkach. Brak termostatów i indywidualnego opomiarowania ciepła skutkowały brakiem możliwości oszczędzania energii</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pieniędzy przez lokatorów.</a:t>
            </a:r>
          </a:p>
          <a:p>
            <a:pPr marL="17145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Starsze domy często polegają na konwencjonalnych grzejnikach, które wymagają wysokich temperatur zasilania (ok. 80°C). Taka infrastruktura sprawia, że instalacja wysokosprawnych pomp ciepła jest trudna lub kosztowna bez przeprowadzenia zakrojonych na szeroką skalę prac, takich jak wymiana odbiorników (np. montaż ogrzewania podłogowego) i/lub modernizacja instalacji w celu dostosowania przepływu do niższych temperatur. </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7E3137B5-0927-4854-9C2B-ACD4612D7310}"/>
              </a:ext>
            </a:extLst>
          </p:cNvPr>
          <p:cNvCxnSpPr>
            <a:cxnSpLocks/>
          </p:cNvCxnSpPr>
          <p:nvPr/>
        </p:nvCxnSpPr>
        <p:spPr>
          <a:xfrm>
            <a:off x="708812" y="10107007"/>
            <a:ext cx="682942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7838C96-87CF-49E6-9694-DD7EAA189257}"/>
              </a:ext>
            </a:extLst>
          </p:cNvPr>
          <p:cNvSpPr txBox="1"/>
          <p:nvPr/>
        </p:nvSpPr>
        <p:spPr>
          <a:xfrm>
            <a:off x="459043" y="6816136"/>
            <a:ext cx="6802994" cy="505523"/>
          </a:xfrm>
          <a:prstGeom prst="rect">
            <a:avLst/>
          </a:prstGeom>
          <a:noFill/>
        </p:spPr>
        <p:txBody>
          <a:bodyPr wrap="square" rtlCol="0" anchor="t">
            <a:spAutoFit/>
          </a:bodyPr>
          <a:lstStyle/>
          <a:p>
            <a:pPr marL="6350">
              <a:lnSpc>
                <a:spcPts val="1600"/>
              </a:lnSpc>
              <a:tabLst>
                <a:tab pos="611188" algn="l"/>
              </a:tabLst>
            </a:pPr>
            <a:r>
              <a:rPr lang="pl-PL" sz="1600" b="1" dirty="0">
                <a:solidFill>
                  <a:schemeClr val="bg1"/>
                </a:solidFill>
                <a:latin typeface="Calibri" panose="020F0502020204030204" pitchFamily="34" charset="0"/>
                <a:cs typeface="Calibri" panose="020F0502020204030204" pitchFamily="34" charset="0"/>
              </a:rPr>
              <a:t>Główne wyzwania w sektorze HVAC, które zostały rozwiązane/powinny zostać rozwiązane w procesie renowacji:</a:t>
            </a:r>
            <a:endParaRPr lang="en-US" sz="1800" b="1" dirty="0">
              <a:solidFill>
                <a:schemeClr val="bg1"/>
              </a:solidFill>
              <a:latin typeface="Calibri" panose="020F0502020204030204" pitchFamily="34" charset="0"/>
              <a:cs typeface="Calibri" panose="020F0502020204030204" pitchFamily="34" charset="0"/>
            </a:endParaRPr>
          </a:p>
        </p:txBody>
      </p:sp>
      <p:cxnSp>
        <p:nvCxnSpPr>
          <p:cNvPr id="52" name="Straight Connector 51">
            <a:extLst>
              <a:ext uri="{FF2B5EF4-FFF2-40B4-BE49-F238E27FC236}">
                <a16:creationId xmlns:a16="http://schemas.microsoft.com/office/drawing/2014/main" id="{4A1D4ACF-2508-4462-AC7C-80AB0B6319A3}"/>
              </a:ext>
            </a:extLst>
          </p:cNvPr>
          <p:cNvCxnSpPr>
            <a:cxnSpLocks/>
          </p:cNvCxnSpPr>
          <p:nvPr/>
        </p:nvCxnSpPr>
        <p:spPr>
          <a:xfrm>
            <a:off x="718898" y="8077906"/>
            <a:ext cx="6866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9D71C64-4CD4-4408-8AB7-0CEC6EBB9F64}"/>
              </a:ext>
            </a:extLst>
          </p:cNvPr>
          <p:cNvCxnSpPr>
            <a:cxnSpLocks/>
          </p:cNvCxnSpPr>
          <p:nvPr/>
        </p:nvCxnSpPr>
        <p:spPr>
          <a:xfrm>
            <a:off x="678214" y="9334175"/>
            <a:ext cx="6860026"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3BDC47-4887-49E6-8009-301B2615F851}"/>
              </a:ext>
            </a:extLst>
          </p:cNvPr>
          <p:cNvCxnSpPr>
            <a:cxnSpLocks/>
          </p:cNvCxnSpPr>
          <p:nvPr/>
        </p:nvCxnSpPr>
        <p:spPr>
          <a:xfrm>
            <a:off x="708812" y="8835109"/>
            <a:ext cx="678108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58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C180-3F8A-A3FB-1EDB-BB69637D1B31}"/>
            </a:ext>
          </a:extLst>
        </p:cNvPr>
        <p:cNvGrpSpPr/>
        <p:nvPr/>
      </p:nvGrpSpPr>
      <p:grpSpPr>
        <a:xfrm>
          <a:off x="0" y="0"/>
          <a:ext cx="0" cy="0"/>
          <a:chOff x="0" y="0"/>
          <a:chExt cx="0" cy="0"/>
        </a:xfrm>
      </p:grpSpPr>
      <p:sp>
        <p:nvSpPr>
          <p:cNvPr id="3" name="Text Placeholder 29">
            <a:extLst>
              <a:ext uri="{FF2B5EF4-FFF2-40B4-BE49-F238E27FC236}">
                <a16:creationId xmlns:a16="http://schemas.microsoft.com/office/drawing/2014/main" id="{4B421A9A-69A5-4338-9034-5D7348D0756D}"/>
              </a:ext>
            </a:extLst>
          </p:cNvPr>
          <p:cNvSpPr txBox="1">
            <a:spLocks/>
          </p:cNvSpPr>
          <p:nvPr/>
        </p:nvSpPr>
        <p:spPr>
          <a:xfrm>
            <a:off x="585015" y="936414"/>
            <a:ext cx="6788410"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400" b="1" dirty="0">
                <a:solidFill>
                  <a:srgbClr val="404040"/>
                </a:solidFill>
              </a:rPr>
              <a:t>W czterech przypadkach dekarbonizacja po stronie podaży uzupełnia modernizacje budynków: niemiecka ciepłownia systemowa i bioenergetyczna wieś, duński hub łączący dziedzictwo kulturowe z siecią ciepłowniczą (2023) oraz łotewska elektrociepłownia słoneczna (2019) dowodzą istnienia realnych, niskoemisyjnych systemów sieciowych.</a:t>
            </a:r>
            <a:endParaRPr lang="en-IE" sz="1400" b="1" dirty="0">
              <a:solidFill>
                <a:srgbClr val="404040"/>
              </a:solidFill>
            </a:endParaRPr>
          </a:p>
        </p:txBody>
      </p:sp>
      <p:cxnSp>
        <p:nvCxnSpPr>
          <p:cNvPr id="4" name="Straight Connector 3">
            <a:extLst>
              <a:ext uri="{FF2B5EF4-FFF2-40B4-BE49-F238E27FC236}">
                <a16:creationId xmlns:a16="http://schemas.microsoft.com/office/drawing/2014/main" id="{48C0E327-6225-0378-C15C-14127E252DE8}"/>
              </a:ext>
            </a:extLst>
          </p:cNvPr>
          <p:cNvCxnSpPr>
            <a:cxnSpLocks/>
          </p:cNvCxnSpPr>
          <p:nvPr/>
        </p:nvCxnSpPr>
        <p:spPr>
          <a:xfrm>
            <a:off x="1646" y="65517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536B88-A810-588F-BC40-8868E88217A4}"/>
              </a:ext>
            </a:extLst>
          </p:cNvPr>
          <p:cNvSpPr txBox="1"/>
          <p:nvPr/>
        </p:nvSpPr>
        <p:spPr>
          <a:xfrm>
            <a:off x="1394850" y="489480"/>
            <a:ext cx="5504021"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Analiza infrastruktury zewnętrznej</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34D5A0CB-F197-233E-DD1F-45F1BA31A05B}"/>
              </a:ext>
            </a:extLst>
          </p:cNvPr>
          <p:cNvGrpSpPr/>
          <p:nvPr/>
        </p:nvGrpSpPr>
        <p:grpSpPr>
          <a:xfrm>
            <a:off x="660803" y="489480"/>
            <a:ext cx="734144" cy="327604"/>
            <a:chOff x="1441478" y="5631712"/>
            <a:chExt cx="734144" cy="327604"/>
          </a:xfrm>
        </p:grpSpPr>
        <p:sp>
          <p:nvSpPr>
            <p:cNvPr id="7" name="Rectangle 6">
              <a:extLst>
                <a:ext uri="{FF2B5EF4-FFF2-40B4-BE49-F238E27FC236}">
                  <a16:creationId xmlns:a16="http://schemas.microsoft.com/office/drawing/2014/main" id="{8A24E11E-3025-A1F3-33F7-0313A826B7FA}"/>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350A5104-EAC2-C828-2523-D3D799CB866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a:t>
              </a:r>
              <a:r>
                <a:rPr lang="lv-LV" sz="1800" dirty="0">
                  <a:solidFill>
                    <a:schemeClr val="bg1"/>
                  </a:solidFill>
                </a:rPr>
                <a:t>4</a:t>
              </a:r>
              <a:r>
                <a:rPr lang="en-US" sz="1800" dirty="0">
                  <a:solidFill>
                    <a:schemeClr val="bg1"/>
                  </a:solidFill>
                </a:rPr>
                <a:t>.</a:t>
              </a:r>
              <a:r>
                <a:rPr lang="lv-LV" sz="1800" dirty="0">
                  <a:solidFill>
                    <a:schemeClr val="bg1"/>
                  </a:solidFill>
                </a:rPr>
                <a:t>4</a:t>
              </a:r>
              <a:endParaRPr lang="en-US" sz="1800" dirty="0">
                <a:solidFill>
                  <a:schemeClr val="bg1"/>
                </a:solidFill>
              </a:endParaRPr>
            </a:p>
          </p:txBody>
        </p:sp>
      </p:grpSp>
      <p:cxnSp>
        <p:nvCxnSpPr>
          <p:cNvPr id="13" name="Straight Connector 12">
            <a:extLst>
              <a:ext uri="{FF2B5EF4-FFF2-40B4-BE49-F238E27FC236}">
                <a16:creationId xmlns:a16="http://schemas.microsoft.com/office/drawing/2014/main" id="{0EB26C41-BBBB-768E-7DA7-273C54E5E1C4}"/>
              </a:ext>
            </a:extLst>
          </p:cNvPr>
          <p:cNvCxnSpPr>
            <a:cxnSpLocks/>
          </p:cNvCxnSpPr>
          <p:nvPr/>
        </p:nvCxnSpPr>
        <p:spPr>
          <a:xfrm flipH="1">
            <a:off x="2941983" y="2287816"/>
            <a:ext cx="7478" cy="274260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92A96E0C-8066-EA5A-2343-9B004BD54379}"/>
              </a:ext>
            </a:extLst>
          </p:cNvPr>
          <p:cNvSpPr/>
          <p:nvPr/>
        </p:nvSpPr>
        <p:spPr>
          <a:xfrm rot="10800000">
            <a:off x="2846457" y="243298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21DBA90-06C4-40ED-8952-556E40888464}"/>
              </a:ext>
            </a:extLst>
          </p:cNvPr>
          <p:cNvSpPr txBox="1"/>
          <p:nvPr/>
        </p:nvSpPr>
        <p:spPr>
          <a:xfrm>
            <a:off x="3122464" y="2101987"/>
            <a:ext cx="3971723" cy="2928430"/>
          </a:xfrm>
          <a:prstGeom prst="rect">
            <a:avLst/>
          </a:prstGeom>
          <a:noFill/>
        </p:spPr>
        <p:txBody>
          <a:bodyPr wrap="square">
            <a:spAutoFit/>
          </a:bodyPr>
          <a:lstStyle/>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Studia przypadków podkreślają wyraźną transformację</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w kierunku zrównoważonych, zintegrowanych</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zdecentralizowanych systemów ciepłowniczych. Głównym wnioskiem płynącym ze wszystkich projektów jest zobowiązanie do stopniowego wycofywania paliw kopalnych</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modernizacji infrastruktury w celu wykorzystania odnawialnych źródeł energii, często w ramach istniejącej zabudowy miejskiej lub obiektów zabytkowych.</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Istotnym wyzwaniem są wysokie koszty kapitałowe i inwestycje wymagane przez technologie neutralne dla klimatu</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w porównaniu z rozwiązaniami konwencjonalnymi. Jednak są one konsekwentnie równoważone przez korzyści ekonomiczne w postaci niższych kosztów operacyjnych oraz mniejszej podatności na globalne wahania gospodarcze</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w dłuższej perspektywie czasowej.</a:t>
            </a:r>
          </a:p>
          <a:p>
            <a:pPr marL="171450" lvl="0" indent="-171450">
              <a:lnSpc>
                <a:spcPts val="1140"/>
              </a:lnSpc>
              <a:spcAft>
                <a:spcPts val="600"/>
              </a:spcAft>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Projekty zakończone sukcesem, takie jak system pomp ciepła na CO</a:t>
            </a:r>
            <a:r>
              <a:rPr lang="pl-PL" sz="700" dirty="0">
                <a:solidFill>
                  <a:srgbClr val="404040"/>
                </a:solidFill>
                <a:latin typeface="Calibri" panose="020F0502020204030204" pitchFamily="34" charset="0"/>
                <a:cs typeface="Calibri" panose="020F0502020204030204" pitchFamily="34" charset="0"/>
              </a:rPr>
              <a:t>2</a:t>
            </a:r>
            <a:r>
              <a:rPr lang="pl-PL" sz="1100" dirty="0">
                <a:solidFill>
                  <a:srgbClr val="404040"/>
                </a:solidFill>
                <a:latin typeface="Calibri" panose="020F0502020204030204" pitchFamily="34" charset="0"/>
                <a:cs typeface="Calibri" panose="020F0502020204030204" pitchFamily="34" charset="0"/>
              </a:rPr>
              <a:t> w Danii czy instalacja kolektorów słonecznych na Łotwie, służą jako obiekty demonstracyjne i modele dla podobnych transformacji na poziomie miejskim i regionalnym. </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A189F566-1F43-FB78-559B-743DFBC77C11}"/>
              </a:ext>
            </a:extLst>
          </p:cNvPr>
          <p:cNvCxnSpPr>
            <a:cxnSpLocks/>
          </p:cNvCxnSpPr>
          <p:nvPr/>
        </p:nvCxnSpPr>
        <p:spPr>
          <a:xfrm>
            <a:off x="2934505" y="3291096"/>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BF7C90-69AB-B8E4-184C-379E08F68B5F}"/>
              </a:ext>
            </a:extLst>
          </p:cNvPr>
          <p:cNvCxnSpPr>
            <a:cxnSpLocks/>
          </p:cNvCxnSpPr>
          <p:nvPr/>
        </p:nvCxnSpPr>
        <p:spPr>
          <a:xfrm>
            <a:off x="2555286" y="2274642"/>
            <a:ext cx="39417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0444A9-1EC4-5B5E-EAF6-3571B975D088}"/>
              </a:ext>
            </a:extLst>
          </p:cNvPr>
          <p:cNvCxnSpPr>
            <a:cxnSpLocks/>
          </p:cNvCxnSpPr>
          <p:nvPr/>
        </p:nvCxnSpPr>
        <p:spPr>
          <a:xfrm>
            <a:off x="2938173" y="5016557"/>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F2770A-5863-68BD-5FEB-49F6B3FB5E08}"/>
              </a:ext>
            </a:extLst>
          </p:cNvPr>
          <p:cNvCxnSpPr>
            <a:cxnSpLocks/>
          </p:cNvCxnSpPr>
          <p:nvPr/>
        </p:nvCxnSpPr>
        <p:spPr>
          <a:xfrm>
            <a:off x="2941983" y="4336305"/>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651509F4-E492-FDC7-2A67-462AEC6E6B1F}"/>
              </a:ext>
            </a:extLst>
          </p:cNvPr>
          <p:cNvSpPr/>
          <p:nvPr/>
        </p:nvSpPr>
        <p:spPr>
          <a:xfrm>
            <a:off x="382" y="1983029"/>
            <a:ext cx="2651490" cy="260560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16" name="Graphic 40">
            <a:extLst>
              <a:ext uri="{FF2B5EF4-FFF2-40B4-BE49-F238E27FC236}">
                <a16:creationId xmlns:a16="http://schemas.microsoft.com/office/drawing/2014/main" id="{54825F43-F5D0-0DC2-83F6-1A85F3579213}"/>
              </a:ext>
            </a:extLst>
          </p:cNvPr>
          <p:cNvGrpSpPr/>
          <p:nvPr/>
        </p:nvGrpSpPr>
        <p:grpSpPr>
          <a:xfrm>
            <a:off x="-2529240" y="2144935"/>
            <a:ext cx="3924090" cy="2433120"/>
            <a:chOff x="-3997860" y="6017904"/>
            <a:chExt cx="935163" cy="579845"/>
          </a:xfrm>
          <a:solidFill>
            <a:schemeClr val="bg1">
              <a:alpha val="29965"/>
            </a:schemeClr>
          </a:solidFill>
        </p:grpSpPr>
        <p:sp>
          <p:nvSpPr>
            <p:cNvPr id="17" name="Freeform 16">
              <a:extLst>
                <a:ext uri="{FF2B5EF4-FFF2-40B4-BE49-F238E27FC236}">
                  <a16:creationId xmlns:a16="http://schemas.microsoft.com/office/drawing/2014/main" id="{B817D16B-45B3-BE5A-A2FE-74EF56013FC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0F994B3-C2E3-CB37-05BA-F5917F127316}"/>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9D552E45-5A05-D833-5497-8F32ADBCFD8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BD8C091-3CB1-BF95-5925-DC194348BC2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06F30C87-8066-CB32-CE92-9745E3371352}"/>
              </a:ext>
            </a:extLst>
          </p:cNvPr>
          <p:cNvSpPr txBox="1"/>
          <p:nvPr/>
        </p:nvSpPr>
        <p:spPr>
          <a:xfrm>
            <a:off x="644282" y="2109242"/>
            <a:ext cx="2104882" cy="2400657"/>
          </a:xfrm>
          <a:prstGeom prst="rect">
            <a:avLst/>
          </a:prstGeom>
          <a:noFill/>
        </p:spPr>
        <p:txBody>
          <a:bodyPr wrap="square" rtlCol="0" anchor="t">
            <a:spAutoFit/>
          </a:bodyPr>
          <a:lstStyle/>
          <a:p>
            <a:pPr marL="6350">
              <a:lnSpc>
                <a:spcPts val="1500"/>
              </a:lnSpc>
              <a:tabLst>
                <a:tab pos="611188" algn="l"/>
              </a:tabLst>
            </a:pPr>
            <a:r>
              <a:rPr lang="pl-PL" sz="1400" b="1" dirty="0">
                <a:solidFill>
                  <a:schemeClr val="bg1"/>
                </a:solidFill>
                <a:latin typeface="Calibri" panose="020F0502020204030204" pitchFamily="34" charset="0"/>
                <a:cs typeface="Calibri" panose="020F0502020204030204" pitchFamily="34" charset="0"/>
              </a:rPr>
              <a:t>Kluczowe wyniki obejmują niższe współczynniki nakładu nieodnawialnej energii pierwotnej, zmniejszoną zależność od paliw kopalnych oraz poprawę odporności systemowej</a:t>
            </a:r>
            <a:br>
              <a:rPr lang="pl-PL" sz="1400" b="1" dirty="0">
                <a:solidFill>
                  <a:schemeClr val="bg1"/>
                </a:solidFill>
                <a:latin typeface="Calibri" panose="020F0502020204030204" pitchFamily="34" charset="0"/>
                <a:cs typeface="Calibri" panose="020F0502020204030204" pitchFamily="34" charset="0"/>
              </a:rPr>
            </a:br>
            <a:r>
              <a:rPr lang="pl-PL" sz="1400" b="1" dirty="0">
                <a:solidFill>
                  <a:schemeClr val="bg1"/>
                </a:solidFill>
                <a:latin typeface="Calibri" panose="020F0502020204030204" pitchFamily="34" charset="0"/>
                <a:cs typeface="Calibri" panose="020F0502020204030204" pitchFamily="34" charset="0"/>
              </a:rPr>
              <a:t>w przypadkach, gdy budynki współpracują ze sobą poprzez sieci niskotemperaturowe.</a:t>
            </a:r>
            <a:endParaRPr lang="en-US" sz="1600" b="1" dirty="0">
              <a:solidFill>
                <a:schemeClr val="bg1"/>
              </a:solidFill>
              <a:latin typeface="Calibri" panose="020F0502020204030204" pitchFamily="34" charset="0"/>
              <a:cs typeface="Calibri" panose="020F0502020204030204" pitchFamily="34" charset="0"/>
            </a:endParaRPr>
          </a:p>
        </p:txBody>
      </p:sp>
      <p:sp>
        <p:nvSpPr>
          <p:cNvPr id="32" name="Text Placeholder 1">
            <a:extLst>
              <a:ext uri="{FF2B5EF4-FFF2-40B4-BE49-F238E27FC236}">
                <a16:creationId xmlns:a16="http://schemas.microsoft.com/office/drawing/2014/main" id="{12BF994D-2152-45AB-BB2E-7B968842FEE4}"/>
              </a:ext>
            </a:extLst>
          </p:cNvPr>
          <p:cNvSpPr txBox="1">
            <a:spLocks/>
          </p:cNvSpPr>
          <p:nvPr/>
        </p:nvSpPr>
        <p:spPr>
          <a:xfrm>
            <a:off x="631928" y="6387620"/>
            <a:ext cx="6389643" cy="345321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050" b="0" dirty="0">
                <a:solidFill>
                  <a:srgbClr val="404040"/>
                </a:solidFill>
              </a:rPr>
              <a:t>W </a:t>
            </a:r>
            <a:r>
              <a:rPr lang="pl-PL" sz="1050" dirty="0">
                <a:solidFill>
                  <a:srgbClr val="404040"/>
                </a:solidFill>
              </a:rPr>
              <a:t>19 budynkach komercyjnych i przemysłowych </a:t>
            </a:r>
            <a:r>
              <a:rPr lang="pl-PL" sz="1050" b="0" dirty="0">
                <a:solidFill>
                  <a:srgbClr val="404040"/>
                </a:solidFill>
              </a:rPr>
              <a:t>dominują elektryfikacja oraz dekarbonizacja, a pompy ciepła zastępują systemy oparte na paliwach kopalnych. Rozwiązania hybrydowe, łączące kotły gazowe z kolektorami słonecznymi lub jednostkami mikro-CHP (mikro-kogeneracja), pozostają powszechne. Wentylacja często obejmuje odzysk ciepła, a popularność zyskuje chłodzenie pasywne z wykorzystaniem systemów aktywowanych termicznie (TABS). Systemy sterowania ewoluują od pneumatycznych do zaawansowanego zarządzania budynkiem, a niektóre wykorzystują sztuczną inteligencję (AI) w celu optymalizacji. Renowacje koncentrują się na ograniczeniu zużycia energii wysokoemisyjnej, poprawie regulacji temperatury</a:t>
            </a:r>
            <a:br>
              <a:rPr lang="pl-PL" sz="1050" b="0" dirty="0">
                <a:solidFill>
                  <a:srgbClr val="404040"/>
                </a:solidFill>
              </a:rPr>
            </a:br>
            <a:r>
              <a:rPr lang="pl-PL" sz="1050" b="0" dirty="0">
                <a:solidFill>
                  <a:srgbClr val="404040"/>
                </a:solidFill>
              </a:rPr>
              <a:t>i wdrażaniu brakującego odzysku energii.</a:t>
            </a:r>
          </a:p>
          <a:p>
            <a:pPr algn="just">
              <a:lnSpc>
                <a:spcPts val="1120"/>
              </a:lnSpc>
              <a:spcBef>
                <a:spcPts val="0"/>
              </a:spcBef>
            </a:pPr>
            <a:r>
              <a:rPr lang="pl-PL" sz="1050" b="0" dirty="0">
                <a:solidFill>
                  <a:srgbClr val="404040"/>
                </a:solidFill>
              </a:rPr>
              <a:t>W </a:t>
            </a:r>
            <a:r>
              <a:rPr lang="pl-PL" sz="1050" dirty="0">
                <a:solidFill>
                  <a:srgbClr val="404040"/>
                </a:solidFill>
              </a:rPr>
              <a:t>25 budynkach publicznych i administracyjnych</a:t>
            </a:r>
            <a:r>
              <a:rPr lang="pl-PL" sz="1050" b="0" dirty="0">
                <a:solidFill>
                  <a:srgbClr val="404040"/>
                </a:solidFill>
              </a:rPr>
              <a:t> pojawiają się podobne trendy: ogrzewanie niskowęglowe, systemy hybrydowe i </a:t>
            </a:r>
            <a:r>
              <a:rPr lang="pl-PL" sz="1050" b="0" dirty="0" err="1">
                <a:solidFill>
                  <a:srgbClr val="404040"/>
                </a:solidFill>
              </a:rPr>
              <a:t>niskotempe-raturowy</a:t>
            </a:r>
            <a:r>
              <a:rPr lang="pl-PL" sz="1050" b="0" dirty="0">
                <a:solidFill>
                  <a:srgbClr val="404040"/>
                </a:solidFill>
              </a:rPr>
              <a:t> rozdział ciepła. Wentylacja z odzyskiem ciepła jest standardem, przy czym pojawiają się innowacje, takie jak systemy VAV (zmienna ilość powietrza) regulowane poziomem CO</a:t>
            </a:r>
            <a:r>
              <a:rPr lang="pl-PL" sz="700" b="0" dirty="0">
                <a:solidFill>
                  <a:srgbClr val="404040"/>
                </a:solidFill>
              </a:rPr>
              <a:t>2 </a:t>
            </a:r>
            <a:r>
              <a:rPr lang="pl-PL" sz="1050" b="0" dirty="0">
                <a:solidFill>
                  <a:srgbClr val="404040"/>
                </a:solidFill>
              </a:rPr>
              <a:t>oraz inteligentna integracja wentylacji naturalnej i </a:t>
            </a:r>
            <a:r>
              <a:rPr lang="pl-PL" sz="1050" b="0" dirty="0" err="1">
                <a:solidFill>
                  <a:srgbClr val="404040"/>
                </a:solidFill>
              </a:rPr>
              <a:t>mecha-nicznej</a:t>
            </a:r>
            <a:r>
              <a:rPr lang="pl-PL" sz="1050" b="0" dirty="0">
                <a:solidFill>
                  <a:srgbClr val="404040"/>
                </a:solidFill>
              </a:rPr>
              <a:t>. Chłodzenie opiera się na pompach </a:t>
            </a:r>
            <a:r>
              <a:rPr lang="pl-PL" sz="1050" b="0" dirty="0" err="1">
                <a:solidFill>
                  <a:srgbClr val="404040"/>
                </a:solidFill>
              </a:rPr>
              <a:t>ciepłao</a:t>
            </a:r>
            <a:r>
              <a:rPr lang="pl-PL" sz="1050" b="0" dirty="0">
                <a:solidFill>
                  <a:srgbClr val="404040"/>
                </a:solidFill>
              </a:rPr>
              <a:t> cyklu odwróconym lub wodzie lodowej, uzupełnianych przez strategie pasywne. Zcentralizowane zarządzanie energią łączy systemy HVAC i oświetlenie poprzez otwarte protokoły. Wyzwania obejmują niewłaściwe oddawanie do eksploatacji (</a:t>
            </a:r>
            <a:r>
              <a:rPr lang="pl-PL" sz="1050" b="0" dirty="0" err="1">
                <a:solidFill>
                  <a:srgbClr val="404040"/>
                </a:solidFill>
              </a:rPr>
              <a:t>commissioning</a:t>
            </a:r>
            <a:r>
              <a:rPr lang="pl-PL" sz="1050" b="0" dirty="0">
                <a:solidFill>
                  <a:srgbClr val="404040"/>
                </a:solidFill>
              </a:rPr>
              <a:t>), przewymiarowane komponenty oraz ograniczenia budżetowe.</a:t>
            </a:r>
          </a:p>
          <a:p>
            <a:pPr algn="just">
              <a:lnSpc>
                <a:spcPts val="1120"/>
              </a:lnSpc>
              <a:spcBef>
                <a:spcPts val="0"/>
              </a:spcBef>
            </a:pPr>
            <a:r>
              <a:rPr lang="pl-PL" sz="1050" b="0" dirty="0">
                <a:solidFill>
                  <a:srgbClr val="404040"/>
                </a:solidFill>
              </a:rPr>
              <a:t>W </a:t>
            </a:r>
            <a:r>
              <a:rPr lang="pl-PL" sz="1050" dirty="0">
                <a:solidFill>
                  <a:srgbClr val="404040"/>
                </a:solidFill>
              </a:rPr>
              <a:t>20 budynkach mieszkalnych </a:t>
            </a:r>
            <a:r>
              <a:rPr lang="pl-PL" sz="1050" b="0" dirty="0">
                <a:solidFill>
                  <a:srgbClr val="404040"/>
                </a:solidFill>
              </a:rPr>
              <a:t>dominują elektryczne pompy ciepła i odnawialne źródła energii. Systemy niskotemperaturowe, takie jak ogrzewanie podłogowe, poprawiają efektywność, podczas gdy domy niemal </a:t>
            </a:r>
            <a:r>
              <a:rPr lang="pl-PL" sz="1050" b="0" dirty="0" err="1">
                <a:solidFill>
                  <a:srgbClr val="404040"/>
                </a:solidFill>
              </a:rPr>
              <a:t>zeroenergetyczne</a:t>
            </a:r>
            <a:r>
              <a:rPr lang="pl-PL" sz="1050" b="0" dirty="0">
                <a:solidFill>
                  <a:srgbClr val="404040"/>
                </a:solidFill>
              </a:rPr>
              <a:t> wykorzystują wentylację z rekuperacją i pełną modernizację powłoki budynku. </a:t>
            </a:r>
            <a:r>
              <a:rPr lang="pl-PL" sz="1050" b="0" dirty="0" err="1">
                <a:solidFill>
                  <a:srgbClr val="404040"/>
                </a:solidFill>
              </a:rPr>
              <a:t>Fotowoltaika</a:t>
            </a:r>
            <a:r>
              <a:rPr lang="pl-PL" sz="1050" b="0" dirty="0">
                <a:solidFill>
                  <a:srgbClr val="404040"/>
                </a:solidFill>
              </a:rPr>
              <a:t> dachowa (PV) równoważy zużycie energii elektrycznej, a magazynowanie ciepła wspomaga elastyczność sieci. Inteligentne sterowanie jest powszechne, jednak starsze domy borykają się</a:t>
            </a:r>
            <a:br>
              <a:rPr lang="pl-PL" sz="1050" b="0" dirty="0">
                <a:solidFill>
                  <a:srgbClr val="404040"/>
                </a:solidFill>
              </a:rPr>
            </a:br>
            <a:r>
              <a:rPr lang="pl-PL" sz="1050" b="0" dirty="0">
                <a:solidFill>
                  <a:srgbClr val="404040"/>
                </a:solidFill>
              </a:rPr>
              <a:t>z brakiem aktywnego chłodzenia i wysokimi stratami ciepła, co utrudnia integrację pomp ciepła.</a:t>
            </a:r>
          </a:p>
          <a:p>
            <a:pPr algn="just">
              <a:lnSpc>
                <a:spcPts val="1120"/>
              </a:lnSpc>
              <a:spcBef>
                <a:spcPts val="0"/>
              </a:spcBef>
            </a:pPr>
            <a:r>
              <a:rPr lang="pl-PL" sz="1050" dirty="0">
                <a:solidFill>
                  <a:srgbClr val="404040"/>
                </a:solidFill>
              </a:rPr>
              <a:t>Cztery studia przypadków sieci zewnętrznych </a:t>
            </a:r>
            <a:r>
              <a:rPr lang="pl-PL" sz="1050" b="0" dirty="0">
                <a:solidFill>
                  <a:srgbClr val="404040"/>
                </a:solidFill>
              </a:rPr>
              <a:t>pokazują przejście w stronę zdecentralizowanej energii systemowej opartej na źródłach odnawialnych. Projekty mają na celu stopniowe wycofywanie paliw kopalnych pomimo wysokich kosztów początkowych, które są równoważone przez długoterminowe oszczędności i odporność systemu. Przykłady takie jak pompa ciepła na CO</a:t>
            </a:r>
            <a:r>
              <a:rPr lang="pl-PL" sz="700" b="0" dirty="0">
                <a:solidFill>
                  <a:srgbClr val="404040"/>
                </a:solidFill>
              </a:rPr>
              <a:t>2</a:t>
            </a:r>
            <a:r>
              <a:rPr lang="pl-PL" sz="1050" b="0" dirty="0">
                <a:solidFill>
                  <a:srgbClr val="404040"/>
                </a:solidFill>
              </a:rPr>
              <a:t> w Danii oraz instalacja kolektorów słonecznych na Łotwie dowodzą rentowności zrównoważonych systemów miejskich, podkreślając potrzebę strategicznych inwestycji, inteligentnego projektowania i wsparcia politycznego.</a:t>
            </a:r>
            <a:endParaRPr lang="en-IE" sz="1050" b="0" dirty="0">
              <a:solidFill>
                <a:srgbClr val="404040"/>
              </a:solidFill>
            </a:endParaRPr>
          </a:p>
        </p:txBody>
      </p:sp>
      <p:sp>
        <p:nvSpPr>
          <p:cNvPr id="35" name="Text Placeholder 29">
            <a:extLst>
              <a:ext uri="{FF2B5EF4-FFF2-40B4-BE49-F238E27FC236}">
                <a16:creationId xmlns:a16="http://schemas.microsoft.com/office/drawing/2014/main" id="{29A05244-0292-4AE7-901A-F75318FF1CC6}"/>
              </a:ext>
            </a:extLst>
          </p:cNvPr>
          <p:cNvSpPr txBox="1">
            <a:spLocks/>
          </p:cNvSpPr>
          <p:nvPr/>
        </p:nvSpPr>
        <p:spPr>
          <a:xfrm>
            <a:off x="666951" y="5845024"/>
            <a:ext cx="6231919"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pl-PL" sz="1600" b="1" dirty="0">
                <a:solidFill>
                  <a:srgbClr val="404040"/>
                </a:solidFill>
                <a:ea typeface="Calibri" panose="020F0502020204030204" pitchFamily="34" charset="0"/>
                <a:cs typeface="Times New Roman" panose="02020603050405020304" pitchFamily="18" charset="0"/>
              </a:rPr>
              <a:t>Analiza </a:t>
            </a:r>
            <a:r>
              <a:rPr lang="pl-PL" sz="1600" b="1" dirty="0">
                <a:solidFill>
                  <a:srgbClr val="ED4D24"/>
                </a:solidFill>
              </a:rPr>
              <a:t>68 studiów przypadku </a:t>
            </a:r>
            <a:r>
              <a:rPr lang="pl-PL" sz="1600" b="1" dirty="0">
                <a:solidFill>
                  <a:srgbClr val="404040"/>
                </a:solidFill>
                <a:ea typeface="Calibri" panose="020F0502020204030204" pitchFamily="34" charset="0"/>
                <a:cs typeface="Times New Roman" panose="02020603050405020304" pitchFamily="18" charset="0"/>
              </a:rPr>
              <a:t>zapewnia kompleksowy przegląd systemów HVAC w szerokim spektrum typów budynków.</a:t>
            </a:r>
            <a:endParaRPr lang="en-IE" sz="1600" dirty="0">
              <a:solidFill>
                <a:srgbClr val="404040"/>
              </a:solidFill>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E6678468-EC82-492A-BED9-D1502966B080}"/>
              </a:ext>
            </a:extLst>
          </p:cNvPr>
          <p:cNvSpPr txBox="1"/>
          <p:nvPr/>
        </p:nvSpPr>
        <p:spPr>
          <a:xfrm>
            <a:off x="666952" y="5482775"/>
            <a:ext cx="5896798"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Podsumowanie</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analizy</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studi</a:t>
            </a:r>
            <a:r>
              <a:rPr lang="pl-PL" sz="2000" b="1" dirty="0">
                <a:solidFill>
                  <a:srgbClr val="ED4D24"/>
                </a:solidFill>
                <a:latin typeface="Calibri" panose="020F0502020204030204" pitchFamily="34" charset="0"/>
                <a:cs typeface="Calibri" panose="020F0502020204030204" pitchFamily="34" charset="0"/>
              </a:rPr>
              <a:t>ów przypadków</a:t>
            </a:r>
            <a:endParaRPr lang="en-US" sz="2000" b="1" dirty="0">
              <a:solidFill>
                <a:srgbClr val="ED4D24"/>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D044A846-4E44-416B-B56E-55F02CCFD894}"/>
              </a:ext>
            </a:extLst>
          </p:cNvPr>
          <p:cNvSpPr txBox="1"/>
          <p:nvPr/>
        </p:nvSpPr>
        <p:spPr>
          <a:xfrm>
            <a:off x="0" y="5433995"/>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2.</a:t>
            </a:r>
            <a:r>
              <a:rPr lang="lv-LV" sz="2100" b="1" dirty="0">
                <a:solidFill>
                  <a:schemeClr val="bg1"/>
                </a:solidFill>
                <a:latin typeface="Calibri" panose="020F0502020204030204" pitchFamily="34" charset="0"/>
                <a:cs typeface="Calibri" panose="020F0502020204030204" pitchFamily="34" charset="0"/>
              </a:rPr>
              <a:t>5</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893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1C219-4B6F-1ACD-D49C-DE6478ACADDF}"/>
            </a:ext>
          </a:extLst>
        </p:cNvPr>
        <p:cNvGrpSpPr/>
        <p:nvPr/>
      </p:nvGrpSpPr>
      <p:grpSpPr>
        <a:xfrm>
          <a:off x="0" y="0"/>
          <a:ext cx="0" cy="0"/>
          <a:chOff x="0" y="0"/>
          <a:chExt cx="0" cy="0"/>
        </a:xfrm>
      </p:grpSpPr>
      <p:pic>
        <p:nvPicPr>
          <p:cNvPr id="37" name="Picture 36">
            <a:extLst>
              <a:ext uri="{FF2B5EF4-FFF2-40B4-BE49-F238E27FC236}">
                <a16:creationId xmlns:a16="http://schemas.microsoft.com/office/drawing/2014/main" id="{1C600109-4AEA-1D4F-BDCE-FC2AB57E0E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441" b="9441"/>
          <a:stretch>
            <a:fillRect/>
          </a:stretch>
        </p:blipFill>
        <p:spPr>
          <a:xfrm>
            <a:off x="13624" y="1359022"/>
            <a:ext cx="7559675" cy="4088170"/>
          </a:xfrm>
          <a:prstGeom prst="rect">
            <a:avLst/>
          </a:prstGeom>
        </p:spPr>
      </p:pic>
      <p:sp>
        <p:nvSpPr>
          <p:cNvPr id="22" name="Freeform 21">
            <a:extLst>
              <a:ext uri="{FF2B5EF4-FFF2-40B4-BE49-F238E27FC236}">
                <a16:creationId xmlns:a16="http://schemas.microsoft.com/office/drawing/2014/main" id="{8A864EAC-3595-1A59-5418-ED35471B1186}"/>
              </a:ext>
            </a:extLst>
          </p:cNvPr>
          <p:cNvSpPr/>
          <p:nvPr/>
        </p:nvSpPr>
        <p:spPr>
          <a:xfrm>
            <a:off x="-5" y="5117326"/>
            <a:ext cx="1842899" cy="509692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0A2E4719-2F59-3995-057D-F769B4BF4BF8}"/>
              </a:ext>
            </a:extLst>
          </p:cNvPr>
          <p:cNvSpPr/>
          <p:nvPr/>
        </p:nvSpPr>
        <p:spPr>
          <a:xfrm>
            <a:off x="1337714" y="8281970"/>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5653E371-631C-B5D5-870E-F2D52CEFCCAF}"/>
              </a:ext>
            </a:extLst>
          </p:cNvPr>
          <p:cNvSpPr txBox="1">
            <a:spLocks/>
          </p:cNvSpPr>
          <p:nvPr/>
        </p:nvSpPr>
        <p:spPr>
          <a:xfrm>
            <a:off x="262737" y="418666"/>
            <a:ext cx="5847607"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pl-PL" sz="3200" b="1" dirty="0">
                <a:solidFill>
                  <a:srgbClr val="2D62AE"/>
                </a:solidFill>
                <a:latin typeface="Calibri" panose="020F0502020204030204" pitchFamily="34" charset="0"/>
                <a:cs typeface="Calibri" panose="020F0502020204030204" pitchFamily="34" charset="0"/>
              </a:rPr>
              <a:t>Przegląd systemu edukacji</a:t>
            </a:r>
            <a:br>
              <a:rPr lang="pl-PL" sz="3200" b="1" dirty="0">
                <a:solidFill>
                  <a:srgbClr val="2D62AE"/>
                </a:solidFill>
                <a:latin typeface="Calibri" panose="020F0502020204030204" pitchFamily="34" charset="0"/>
                <a:cs typeface="Calibri" panose="020F0502020204030204" pitchFamily="34" charset="0"/>
              </a:rPr>
            </a:br>
            <a:r>
              <a:rPr lang="pl-PL" sz="3200" b="1" dirty="0">
                <a:solidFill>
                  <a:srgbClr val="2D62AE"/>
                </a:solidFill>
                <a:latin typeface="Calibri" panose="020F0502020204030204" pitchFamily="34" charset="0"/>
                <a:cs typeface="Calibri" panose="020F0502020204030204" pitchFamily="34" charset="0"/>
              </a:rPr>
              <a:t>i programów nauczania</a:t>
            </a: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3E30B240-38E9-07A2-55E9-838799CB53F1}"/>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B15FC983-A3D6-3413-9966-B21CA0F7A40C}"/>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913FF32D-9778-FADF-37BE-6E6EDDC63620}"/>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03</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EE3F8885-E175-E310-DF66-8F99DA00C01D}"/>
              </a:ext>
            </a:extLst>
          </p:cNvPr>
          <p:cNvSpPr txBox="1">
            <a:spLocks/>
          </p:cNvSpPr>
          <p:nvPr/>
        </p:nvSpPr>
        <p:spPr>
          <a:xfrm>
            <a:off x="2203424" y="5905104"/>
            <a:ext cx="4793686" cy="3972821"/>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pl-PL" sz="1500" b="1" dirty="0">
                <a:solidFill>
                  <a:srgbClr val="404040"/>
                </a:solidFill>
              </a:rPr>
              <a:t>Programy szkolnictwa wyższego</a:t>
            </a:r>
            <a:r>
              <a:rPr lang="en-US" sz="1500" b="1" dirty="0">
                <a:solidFill>
                  <a:srgbClr val="404040"/>
                </a:solidFill>
              </a:rPr>
              <a:t> </a:t>
            </a:r>
            <a:r>
              <a:rPr lang="lv-LV" sz="1500" b="1" dirty="0">
                <a:solidFill>
                  <a:srgbClr val="404040"/>
                </a:solidFill>
              </a:rPr>
              <a:t>	</a:t>
            </a:r>
            <a:r>
              <a:rPr lang="lv-LV" sz="1500" b="1" dirty="0">
                <a:solidFill>
                  <a:srgbClr val="404040"/>
                </a:solidFill>
                <a:hlinkClick r:id="rId3" action="ppaction://hlinksldjump">
                  <a:extLst>
                    <a:ext uri="{A12FA001-AC4F-418D-AE19-62706E023703}">
                      <ahyp:hlinkClr xmlns:ahyp="http://schemas.microsoft.com/office/drawing/2018/hyperlinkcolor" val="tx"/>
                    </a:ext>
                  </a:extLst>
                </a:hlinkClick>
              </a:rPr>
              <a:t>25</a:t>
            </a:r>
            <a:r>
              <a:rPr lang="en-US" sz="1500" b="1" dirty="0">
                <a:solidFill>
                  <a:srgbClr val="404040"/>
                </a:solidFill>
                <a:hlinkClick r:id="rId4" action="ppaction://hlinksldjump">
                  <a:extLst>
                    <a:ext uri="{A12FA001-AC4F-418D-AE19-62706E023703}">
                      <ahyp:hlinkClr xmlns:ahyp="http://schemas.microsoft.com/office/drawing/2018/hyperlinkcolor" val="tx"/>
                    </a:ext>
                  </a:extLst>
                </a:hlinkClick>
              </a:rPr>
              <a:t> </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3.1.1	</a:t>
            </a:r>
            <a:r>
              <a:rPr lang="pl-PL" sz="1500" dirty="0">
                <a:solidFill>
                  <a:srgbClr val="404040"/>
                </a:solidFill>
              </a:rPr>
              <a:t>Przegląd programów magisterskich</a:t>
            </a:r>
            <a:r>
              <a:rPr lang="en-US" sz="1500" dirty="0">
                <a:solidFill>
                  <a:srgbClr val="404040"/>
                </a:solidFill>
              </a:rPr>
              <a:t>	</a:t>
            </a:r>
            <a:r>
              <a:rPr lang="lv-LV" sz="1500" b="1" dirty="0">
                <a:solidFill>
                  <a:srgbClr val="404040"/>
                </a:solidFill>
                <a:hlinkClick r:id="rId5" action="ppaction://hlinksldjump">
                  <a:extLst>
                    <a:ext uri="{A12FA001-AC4F-418D-AE19-62706E023703}">
                      <ahyp:hlinkClr xmlns:ahyp="http://schemas.microsoft.com/office/drawing/2018/hyperlinkcolor" val="tx"/>
                    </a:ext>
                  </a:extLst>
                </a:hlinkClick>
              </a:rPr>
              <a:t>26</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3.1.2	</a:t>
            </a:r>
            <a:r>
              <a:rPr lang="pl-PL" sz="1500" dirty="0">
                <a:solidFill>
                  <a:srgbClr val="404040"/>
                </a:solidFill>
              </a:rPr>
              <a:t>Przegląd programów inżynierskich</a:t>
            </a:r>
            <a:r>
              <a:rPr lang="en-US" sz="1500" b="1" dirty="0">
                <a:solidFill>
                  <a:srgbClr val="404040"/>
                </a:solidFill>
              </a:rPr>
              <a:t>	</a:t>
            </a:r>
            <a:r>
              <a:rPr lang="lv-LV" sz="1500" b="1" dirty="0">
                <a:solidFill>
                  <a:srgbClr val="404040"/>
                </a:solidFill>
                <a:hlinkClick r:id="rId6" action="ppaction://hlinksldjump">
                  <a:extLst>
                    <a:ext uri="{A12FA001-AC4F-418D-AE19-62706E023703}">
                      <ahyp:hlinkClr xmlns:ahyp="http://schemas.microsoft.com/office/drawing/2018/hyperlinkcolor" val="tx"/>
                    </a:ext>
                  </a:extLst>
                </a:hlinkClick>
              </a:rPr>
              <a:t>27</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640"/>
              </a:lnSpc>
              <a:spcBef>
                <a:spcPts val="0"/>
              </a:spcBef>
              <a:buNone/>
              <a:tabLst>
                <a:tab pos="527050" algn="l"/>
                <a:tab pos="4129088" algn="l"/>
                <a:tab pos="4791075" algn="l"/>
              </a:tabLst>
            </a:pPr>
            <a:r>
              <a:rPr lang="pl-PL" sz="1500" b="1" dirty="0">
                <a:solidFill>
                  <a:srgbClr val="404040"/>
                </a:solidFill>
              </a:rPr>
              <a:t>Przegląd programów kształcenia i szkolenia </a:t>
            </a:r>
            <a:br>
              <a:rPr lang="pl-PL" sz="1500" b="1" dirty="0">
                <a:solidFill>
                  <a:srgbClr val="404040"/>
                </a:solidFill>
              </a:rPr>
            </a:br>
            <a:r>
              <a:rPr lang="pl-PL" sz="1500" b="1" dirty="0">
                <a:solidFill>
                  <a:srgbClr val="404040"/>
                </a:solidFill>
              </a:rPr>
              <a:t>zawodowego (VET)                                                              </a:t>
            </a:r>
            <a:r>
              <a:rPr lang="lv-LV" sz="1500" b="1" dirty="0">
                <a:solidFill>
                  <a:srgbClr val="404040"/>
                </a:solidFill>
                <a:hlinkClick r:id="rId7" action="ppaction://hlinksldjump">
                  <a:extLst>
                    <a:ext uri="{A12FA001-AC4F-418D-AE19-62706E023703}">
                      <ahyp:hlinkClr xmlns:ahyp="http://schemas.microsoft.com/office/drawing/2018/hyperlinkcolor" val="tx"/>
                    </a:ext>
                  </a:extLst>
                </a:hlinkClick>
              </a:rPr>
              <a:t>28</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640"/>
              </a:lnSpc>
              <a:spcBef>
                <a:spcPts val="0"/>
              </a:spcBef>
              <a:buNone/>
              <a:tabLst>
                <a:tab pos="527050" algn="l"/>
                <a:tab pos="4129088" algn="l"/>
                <a:tab pos="4791075" algn="l"/>
              </a:tabLst>
            </a:pPr>
            <a:r>
              <a:rPr lang="pl-PL" sz="1500" b="1" dirty="0">
                <a:solidFill>
                  <a:srgbClr val="404040"/>
                </a:solidFill>
              </a:rPr>
              <a:t>Przegląd programów ustawicznego kształcenia </a:t>
            </a:r>
            <a:br>
              <a:rPr lang="pl-PL" sz="1500" b="1" dirty="0">
                <a:solidFill>
                  <a:srgbClr val="404040"/>
                </a:solidFill>
              </a:rPr>
            </a:br>
            <a:r>
              <a:rPr lang="pl-PL" sz="1500" b="1" dirty="0">
                <a:solidFill>
                  <a:srgbClr val="404040"/>
                </a:solidFill>
              </a:rPr>
              <a:t>i szkolenia zawodowego (CVET) </a:t>
            </a:r>
            <a:r>
              <a:rPr lang="en-US" sz="1500" b="1" dirty="0">
                <a:solidFill>
                  <a:srgbClr val="404040"/>
                </a:solidFill>
              </a:rPr>
              <a:t>	</a:t>
            </a:r>
            <a:r>
              <a:rPr lang="lv-LV" sz="1500" b="1" dirty="0">
                <a:solidFill>
                  <a:srgbClr val="404040"/>
                </a:solidFill>
                <a:hlinkClick r:id="rId8" action="ppaction://hlinksldjump">
                  <a:extLst>
                    <a:ext uri="{A12FA001-AC4F-418D-AE19-62706E023703}">
                      <ahyp:hlinkClr xmlns:ahyp="http://schemas.microsoft.com/office/drawing/2018/hyperlinkcolor" val="tx"/>
                    </a:ext>
                  </a:extLst>
                </a:hlinkClick>
              </a:rPr>
              <a:t>29</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pl-PL" sz="1500" b="1" dirty="0">
                <a:solidFill>
                  <a:srgbClr val="404040"/>
                </a:solidFill>
              </a:rPr>
              <a:t>Priorytety przekrojowe (na wszystkich </a:t>
            </a:r>
            <a:br>
              <a:rPr lang="pl-PL" sz="1500" b="1" dirty="0">
                <a:solidFill>
                  <a:srgbClr val="404040"/>
                </a:solidFill>
              </a:rPr>
            </a:br>
            <a:r>
              <a:rPr lang="pl-PL" sz="1500" b="1" dirty="0">
                <a:solidFill>
                  <a:srgbClr val="404040"/>
                </a:solidFill>
              </a:rPr>
              <a:t>poziomach kształcenia)</a:t>
            </a:r>
            <a:r>
              <a:rPr lang="en-US" sz="1500" b="1" dirty="0">
                <a:solidFill>
                  <a:srgbClr val="404040"/>
                </a:solidFill>
              </a:rPr>
              <a:t>	</a:t>
            </a:r>
            <a:r>
              <a:rPr lang="lv-LV" sz="1500" b="1" dirty="0">
                <a:solidFill>
                  <a:srgbClr val="404040"/>
                </a:solidFill>
                <a:hlinkClick r:id="rId9" action="ppaction://hlinksldjump">
                  <a:extLst>
                    <a:ext uri="{A12FA001-AC4F-418D-AE19-62706E023703}">
                      <ahyp:hlinkClr xmlns:ahyp="http://schemas.microsoft.com/office/drawing/2018/hyperlinkcolor" val="tx"/>
                    </a:ext>
                  </a:extLst>
                </a:hlinkClick>
              </a:rPr>
              <a:t>30</a:t>
            </a: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b="1"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E6938D3E-296C-76AC-2DD6-E1DC95D5B9CA}"/>
              </a:ext>
            </a:extLst>
          </p:cNvPr>
          <p:cNvCxnSpPr>
            <a:cxnSpLocks/>
          </p:cNvCxnSpPr>
          <p:nvPr/>
        </p:nvCxnSpPr>
        <p:spPr>
          <a:xfrm>
            <a:off x="2180102" y="7823838"/>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0BFB5FD1-E224-58BC-92B8-DA48623CB400}"/>
              </a:ext>
            </a:extLst>
          </p:cNvPr>
          <p:cNvGrpSpPr/>
          <p:nvPr/>
        </p:nvGrpSpPr>
        <p:grpSpPr>
          <a:xfrm>
            <a:off x="-2153511" y="7988936"/>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689D278B-064B-6F80-65FA-861170B9697D}"/>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D210C860-EC9D-F693-2C24-8501324D795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8AA1B6F6-CFEE-FFF7-67B7-675F026E256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E4ECA12C-5D40-C6D0-CDBB-18DB009BA42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95D787C8-CD25-74E5-319E-F49D650E25A1}"/>
              </a:ext>
            </a:extLst>
          </p:cNvPr>
          <p:cNvGrpSpPr/>
          <p:nvPr/>
        </p:nvGrpSpPr>
        <p:grpSpPr>
          <a:xfrm>
            <a:off x="1555049" y="5892120"/>
            <a:ext cx="648000" cy="361384"/>
            <a:chOff x="1416431" y="5629720"/>
            <a:chExt cx="648000" cy="361384"/>
          </a:xfrm>
        </p:grpSpPr>
        <p:sp>
          <p:nvSpPr>
            <p:cNvPr id="3" name="Rectangle 2">
              <a:extLst>
                <a:ext uri="{FF2B5EF4-FFF2-40B4-BE49-F238E27FC236}">
                  <a16:creationId xmlns:a16="http://schemas.microsoft.com/office/drawing/2014/main" id="{B9EA33CC-B6FE-167B-2C5E-37AB416BE9CD}"/>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04938B70-0546-9200-52D6-2D16E9B61EAF}"/>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3.1</a:t>
              </a:r>
            </a:p>
          </p:txBody>
        </p:sp>
      </p:grpSp>
      <p:grpSp>
        <p:nvGrpSpPr>
          <p:cNvPr id="15" name="Group 14">
            <a:extLst>
              <a:ext uri="{FF2B5EF4-FFF2-40B4-BE49-F238E27FC236}">
                <a16:creationId xmlns:a16="http://schemas.microsoft.com/office/drawing/2014/main" id="{70C4F29B-305E-6C89-E6C3-036356AB434D}"/>
              </a:ext>
            </a:extLst>
          </p:cNvPr>
          <p:cNvGrpSpPr/>
          <p:nvPr/>
        </p:nvGrpSpPr>
        <p:grpSpPr>
          <a:xfrm>
            <a:off x="1555049" y="7101398"/>
            <a:ext cx="648000" cy="361384"/>
            <a:chOff x="1416431" y="5629720"/>
            <a:chExt cx="648000" cy="361384"/>
          </a:xfrm>
        </p:grpSpPr>
        <p:sp>
          <p:nvSpPr>
            <p:cNvPr id="16" name="Rectangle 15">
              <a:extLst>
                <a:ext uri="{FF2B5EF4-FFF2-40B4-BE49-F238E27FC236}">
                  <a16:creationId xmlns:a16="http://schemas.microsoft.com/office/drawing/2014/main" id="{4A04DBFF-A1F0-AD46-02BD-9B64534F57AE}"/>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B004AE5B-3D9C-E588-8E0E-C23B21D0B2E4}"/>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3.2</a:t>
              </a:r>
            </a:p>
          </p:txBody>
        </p:sp>
      </p:grpSp>
      <p:cxnSp>
        <p:nvCxnSpPr>
          <p:cNvPr id="20" name="Straight Connector 19">
            <a:extLst>
              <a:ext uri="{FF2B5EF4-FFF2-40B4-BE49-F238E27FC236}">
                <a16:creationId xmlns:a16="http://schemas.microsoft.com/office/drawing/2014/main" id="{05D5AAF2-3742-3212-F98D-90D1F775F59C}"/>
              </a:ext>
            </a:extLst>
          </p:cNvPr>
          <p:cNvCxnSpPr>
            <a:cxnSpLocks/>
          </p:cNvCxnSpPr>
          <p:nvPr/>
        </p:nvCxnSpPr>
        <p:spPr>
          <a:xfrm>
            <a:off x="2180102" y="6977859"/>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3A0F87-BAA8-8253-B509-C98E75E72360}"/>
              </a:ext>
            </a:extLst>
          </p:cNvPr>
          <p:cNvCxnSpPr>
            <a:cxnSpLocks/>
          </p:cNvCxnSpPr>
          <p:nvPr/>
        </p:nvCxnSpPr>
        <p:spPr>
          <a:xfrm>
            <a:off x="2180102" y="8797566"/>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C481F91-0E27-53B8-739D-8C15C78EF365}"/>
              </a:ext>
            </a:extLst>
          </p:cNvPr>
          <p:cNvGrpSpPr/>
          <p:nvPr/>
        </p:nvGrpSpPr>
        <p:grpSpPr>
          <a:xfrm>
            <a:off x="1555049" y="8056783"/>
            <a:ext cx="648000" cy="361384"/>
            <a:chOff x="1416431" y="5629720"/>
            <a:chExt cx="648000" cy="361384"/>
          </a:xfrm>
        </p:grpSpPr>
        <p:sp>
          <p:nvSpPr>
            <p:cNvPr id="27" name="Rectangle 26">
              <a:extLst>
                <a:ext uri="{FF2B5EF4-FFF2-40B4-BE49-F238E27FC236}">
                  <a16:creationId xmlns:a16="http://schemas.microsoft.com/office/drawing/2014/main" id="{AC9BACDB-E83D-6FC1-9783-8E6BE0E1C47E}"/>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8">
              <a:extLst>
                <a:ext uri="{FF2B5EF4-FFF2-40B4-BE49-F238E27FC236}">
                  <a16:creationId xmlns:a16="http://schemas.microsoft.com/office/drawing/2014/main" id="{AD8D6BCA-16E6-AA5F-E14F-A0B2F6ED7FE3}"/>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3.3</a:t>
              </a:r>
            </a:p>
          </p:txBody>
        </p:sp>
      </p:grpSp>
      <p:grpSp>
        <p:nvGrpSpPr>
          <p:cNvPr id="29" name="Group 28">
            <a:extLst>
              <a:ext uri="{FF2B5EF4-FFF2-40B4-BE49-F238E27FC236}">
                <a16:creationId xmlns:a16="http://schemas.microsoft.com/office/drawing/2014/main" id="{60E50EAD-3DD3-9FE0-DF5C-83ED4318F35E}"/>
              </a:ext>
            </a:extLst>
          </p:cNvPr>
          <p:cNvGrpSpPr/>
          <p:nvPr/>
        </p:nvGrpSpPr>
        <p:grpSpPr>
          <a:xfrm>
            <a:off x="1555049" y="8979340"/>
            <a:ext cx="648000" cy="361384"/>
            <a:chOff x="1416431" y="5629720"/>
            <a:chExt cx="648000" cy="361384"/>
          </a:xfrm>
        </p:grpSpPr>
        <p:sp>
          <p:nvSpPr>
            <p:cNvPr id="30" name="Rectangle 29">
              <a:extLst>
                <a:ext uri="{FF2B5EF4-FFF2-40B4-BE49-F238E27FC236}">
                  <a16:creationId xmlns:a16="http://schemas.microsoft.com/office/drawing/2014/main" id="{22BB42CB-C21B-C932-99AF-612457F29EBB}"/>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8">
              <a:extLst>
                <a:ext uri="{FF2B5EF4-FFF2-40B4-BE49-F238E27FC236}">
                  <a16:creationId xmlns:a16="http://schemas.microsoft.com/office/drawing/2014/main" id="{2ADDF44B-3792-2D7B-98DD-1B68C0433580}"/>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3.4</a:t>
              </a:r>
            </a:p>
          </p:txBody>
        </p:sp>
      </p:grpSp>
    </p:spTree>
    <p:extLst>
      <p:ext uri="{BB962C8B-B14F-4D97-AF65-F5344CB8AC3E}">
        <p14:creationId xmlns:p14="http://schemas.microsoft.com/office/powerpoint/2010/main" val="230404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7742C-BBF8-354E-7896-FB1896DC6252}"/>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F8B438D6-A9B4-C457-E0F4-7E76EA56A871}"/>
              </a:ext>
            </a:extLst>
          </p:cNvPr>
          <p:cNvSpPr/>
          <p:nvPr/>
        </p:nvSpPr>
        <p:spPr>
          <a:xfrm>
            <a:off x="0" y="-37511"/>
            <a:ext cx="7559675" cy="27300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6" name="Text Placeholder 29">
            <a:extLst>
              <a:ext uri="{FF2B5EF4-FFF2-40B4-BE49-F238E27FC236}">
                <a16:creationId xmlns:a16="http://schemas.microsoft.com/office/drawing/2014/main" id="{316B89B2-1BEB-CEB1-2179-78D301EC8CED}"/>
              </a:ext>
            </a:extLst>
          </p:cNvPr>
          <p:cNvSpPr txBox="1">
            <a:spLocks/>
          </p:cNvSpPr>
          <p:nvPr/>
        </p:nvSpPr>
        <p:spPr>
          <a:xfrm>
            <a:off x="648000" y="-3441"/>
            <a:ext cx="5229399"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pl-PL" sz="1600" dirty="0">
                <a:solidFill>
                  <a:srgbClr val="FFFFFF"/>
                </a:solidFill>
                <a:ea typeface="Calibri" panose="020F0502020204030204" pitchFamily="34" charset="0"/>
                <a:cs typeface="Times New Roman" panose="02020603050405020304" pitchFamily="18" charset="0"/>
              </a:rPr>
              <a:t>Niniejszy rozdział przedstawia przegląd aktualnego stanu programów edukacyjnych w obszarze HVAC, zrównoważonego budownictwa i systemów energetycznych. Zaprezentowano w nim zestawienie istniejących inicjatyw szkoleniowych na wszystkich poziomach kształcenia, obejmujących szkolnictwo wyższe, szkolenie i kształcenie zawodowe (VET) i ustawiczne szkolenie kształcenie zawodowe (CVET). Celem było zmapowanie istniejących inicjatyw szkoleniowych oraz określenie </a:t>
            </a:r>
            <a:r>
              <a:rPr lang="pl-PL" sz="1600" dirty="0">
                <a:solidFill>
                  <a:schemeClr val="bg1"/>
                </a:solidFill>
                <a:ea typeface="Calibri" panose="020F0502020204030204" pitchFamily="34" charset="0"/>
                <a:cs typeface="Times New Roman" panose="02020603050405020304" pitchFamily="18" charset="0"/>
              </a:rPr>
              <a:t>poziomu</a:t>
            </a:r>
            <a:r>
              <a:rPr lang="pl-PL" sz="1600" dirty="0">
                <a:solidFill>
                  <a:srgbClr val="FFFFFF"/>
                </a:solidFill>
                <a:ea typeface="Calibri" panose="020F0502020204030204" pitchFamily="34" charset="0"/>
                <a:cs typeface="Times New Roman" panose="02020603050405020304" pitchFamily="18" charset="0"/>
              </a:rPr>
              <a:t> wiedzy, umiejętności i kompetencji, jakie studenci i uczestnicy nabywają w ramach tych programów i kursów w ramach realizowanych programów studiów i szkoleń.</a:t>
            </a:r>
            <a:endParaRPr lang="en-IE" sz="1600" dirty="0">
              <a:solidFill>
                <a:srgbClr val="FFFFFF"/>
              </a:solidFill>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8C5598F6-9911-E7B6-4DFF-520777EDFC3A}"/>
              </a:ext>
            </a:extLst>
          </p:cNvPr>
          <p:cNvCxnSpPr>
            <a:cxnSpLocks/>
          </p:cNvCxnSpPr>
          <p:nvPr/>
        </p:nvCxnSpPr>
        <p:spPr>
          <a:xfrm>
            <a:off x="2329314" y="3021878"/>
            <a:ext cx="80639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A9C960-48A6-8422-9B99-663BE8452431}"/>
              </a:ext>
            </a:extLst>
          </p:cNvPr>
          <p:cNvCxnSpPr>
            <a:cxnSpLocks/>
          </p:cNvCxnSpPr>
          <p:nvPr/>
        </p:nvCxnSpPr>
        <p:spPr>
          <a:xfrm>
            <a:off x="3135711" y="3034450"/>
            <a:ext cx="0" cy="247852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DA2CBC7A-34DE-E35D-DE85-7C5479187B2D}"/>
              </a:ext>
            </a:extLst>
          </p:cNvPr>
          <p:cNvSpPr/>
          <p:nvPr/>
        </p:nvSpPr>
        <p:spPr>
          <a:xfrm rot="5400000">
            <a:off x="2554520" y="2936819"/>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F6C2B87-EDE4-4EB1-BC54-ED1F0DB88732}"/>
              </a:ext>
            </a:extLst>
          </p:cNvPr>
          <p:cNvSpPr txBox="1"/>
          <p:nvPr/>
        </p:nvSpPr>
        <p:spPr>
          <a:xfrm>
            <a:off x="3439195" y="3285384"/>
            <a:ext cx="4120475" cy="2265300"/>
          </a:xfrm>
          <a:prstGeom prst="rect">
            <a:avLst/>
          </a:prstGeom>
          <a:noFill/>
        </p:spPr>
        <p:txBody>
          <a:bodyPr wrap="square">
            <a:spAutoFit/>
          </a:bodyPr>
          <a:lstStyle/>
          <a:p>
            <a:pPr>
              <a:lnSpc>
                <a:spcPts val="1340"/>
              </a:lnSpc>
              <a:buClr>
                <a:srgbClr val="ED4D24"/>
              </a:buClr>
            </a:pPr>
            <a:r>
              <a:rPr lang="pl-PL" sz="1400" dirty="0">
                <a:solidFill>
                  <a:srgbClr val="404040"/>
                </a:solidFill>
                <a:latin typeface="Calibri" panose="020F0502020204030204" pitchFamily="34" charset="0"/>
                <a:cs typeface="Calibri" panose="020F0502020204030204" pitchFamily="34" charset="0"/>
              </a:rPr>
              <a:t>Zdolność do wykorzystywania nowoczesnych technologii HVAC i narzędzi cyfrowych; </a:t>
            </a: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pl-PL" sz="1400" dirty="0">
                <a:solidFill>
                  <a:srgbClr val="404040"/>
                </a:solidFill>
                <a:latin typeface="Calibri" panose="020F0502020204030204" pitchFamily="34" charset="0"/>
                <a:cs typeface="Calibri" panose="020F0502020204030204" pitchFamily="34" charset="0"/>
              </a:rPr>
              <a:t>Cyfryzacja (np. BMS, inteligentna automatyka HVAC, IoT, zarządzanie energią oparte na AI);</a:t>
            </a: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pl-PL"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pl-PL" sz="1400" dirty="0">
                <a:solidFill>
                  <a:srgbClr val="404040"/>
                </a:solidFill>
                <a:latin typeface="Calibri" panose="020F0502020204030204" pitchFamily="34" charset="0"/>
                <a:cs typeface="Calibri" panose="020F0502020204030204" pitchFamily="34" charset="0"/>
              </a:rPr>
              <a:t>Znajomość przepisów prawnych (normy emisyjne, ekoprojektowanie, etykietowanie energetyczne);</a:t>
            </a: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pl-PL"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pl-PL" sz="1400" dirty="0">
                <a:solidFill>
                  <a:srgbClr val="404040"/>
                </a:solidFill>
                <a:latin typeface="Calibri" panose="020F0502020204030204" pitchFamily="34" charset="0"/>
                <a:cs typeface="Calibri" panose="020F0502020204030204" pitchFamily="34" charset="0"/>
              </a:rPr>
              <a:t>Zdekarbonizowane rozwiązania grzewcze;</a:t>
            </a: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endParaRPr lang="en-IE" sz="1400" dirty="0">
              <a:solidFill>
                <a:srgbClr val="404040"/>
              </a:solidFill>
              <a:latin typeface="Calibri" panose="020F0502020204030204" pitchFamily="34" charset="0"/>
              <a:cs typeface="Calibri" panose="020F0502020204030204" pitchFamily="34" charset="0"/>
            </a:endParaRPr>
          </a:p>
          <a:p>
            <a:pPr>
              <a:lnSpc>
                <a:spcPts val="1340"/>
              </a:lnSpc>
              <a:buClr>
                <a:srgbClr val="ED4D24"/>
              </a:buClr>
            </a:pPr>
            <a:r>
              <a:rPr lang="pl-PL" sz="1400" dirty="0">
                <a:solidFill>
                  <a:srgbClr val="404040"/>
                </a:solidFill>
                <a:latin typeface="Calibri" panose="020F0502020204030204" pitchFamily="34" charset="0"/>
                <a:cs typeface="Calibri" panose="020F0502020204030204" pitchFamily="34" charset="0"/>
              </a:rPr>
              <a:t>Zrównoważony rozwój w systemach ogrzewania </a:t>
            </a:r>
            <a:br>
              <a:rPr lang="pl-PL" sz="1400" dirty="0">
                <a:solidFill>
                  <a:srgbClr val="404040"/>
                </a:solidFill>
                <a:latin typeface="Calibri" panose="020F0502020204030204" pitchFamily="34" charset="0"/>
                <a:cs typeface="Calibri" panose="020F0502020204030204" pitchFamily="34" charset="0"/>
              </a:rPr>
            </a:br>
            <a:r>
              <a:rPr lang="pl-PL" sz="1400" dirty="0">
                <a:solidFill>
                  <a:srgbClr val="404040"/>
                </a:solidFill>
                <a:latin typeface="Calibri" panose="020F0502020204030204" pitchFamily="34" charset="0"/>
                <a:cs typeface="Calibri" panose="020F0502020204030204" pitchFamily="34" charset="0"/>
              </a:rPr>
              <a:t>i chłodzenia;</a:t>
            </a:r>
            <a:endParaRPr lang="en-IE"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7B436AA-C779-309A-1DAA-84F1844FB423}"/>
              </a:ext>
            </a:extLst>
          </p:cNvPr>
          <p:cNvSpPr txBox="1"/>
          <p:nvPr/>
        </p:nvSpPr>
        <p:spPr>
          <a:xfrm>
            <a:off x="786856" y="2763917"/>
            <a:ext cx="2262248" cy="717504"/>
          </a:xfrm>
          <a:prstGeom prst="rect">
            <a:avLst/>
          </a:prstGeom>
          <a:noFill/>
        </p:spPr>
        <p:txBody>
          <a:bodyPr wrap="square" rtlCol="0" anchor="t">
            <a:spAutoFit/>
          </a:bodyPr>
          <a:lstStyle/>
          <a:p>
            <a:pPr marL="6350">
              <a:lnSpc>
                <a:spcPts val="1600"/>
              </a:lnSpc>
              <a:tabLst>
                <a:tab pos="611188" algn="l"/>
              </a:tabLst>
            </a:pPr>
            <a:r>
              <a:rPr lang="pl-PL" sz="1600" b="1" dirty="0">
                <a:solidFill>
                  <a:srgbClr val="404040"/>
                </a:solidFill>
                <a:latin typeface="Calibri" panose="020F0502020204030204" pitchFamily="34" charset="0"/>
                <a:cs typeface="Calibri" panose="020F0502020204030204" pitchFamily="34" charset="0"/>
              </a:rPr>
              <a:t>Kryteria oceny kompetencji:</a:t>
            </a:r>
            <a:endParaRPr lang="en-US" sz="1600" b="1" dirty="0">
              <a:solidFill>
                <a:srgbClr val="404040"/>
              </a:solidFill>
              <a:latin typeface="Calibri" panose="020F0502020204030204" pitchFamily="34" charset="0"/>
              <a:cs typeface="Calibri" panose="020F0502020204030204" pitchFamily="34" charset="0"/>
            </a:endParaRPr>
          </a:p>
          <a:p>
            <a:pPr marL="6350">
              <a:lnSpc>
                <a:spcPts val="1600"/>
              </a:lnSpc>
              <a:tabLst>
                <a:tab pos="611188" algn="l"/>
              </a:tabLst>
            </a:pPr>
            <a:endParaRPr lang="en-US" sz="1800" b="1" dirty="0">
              <a:solidFill>
                <a:srgbClr val="404040"/>
              </a:solidFill>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E0990FE7-325F-635A-0085-314F2C04F83C}"/>
              </a:ext>
            </a:extLst>
          </p:cNvPr>
          <p:cNvCxnSpPr>
            <a:cxnSpLocks/>
          </p:cNvCxnSpPr>
          <p:nvPr/>
        </p:nvCxnSpPr>
        <p:spPr>
          <a:xfrm>
            <a:off x="3142764" y="5531301"/>
            <a:ext cx="4435252"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9" name="Graphic 40">
            <a:extLst>
              <a:ext uri="{FF2B5EF4-FFF2-40B4-BE49-F238E27FC236}">
                <a16:creationId xmlns:a16="http://schemas.microsoft.com/office/drawing/2014/main" id="{744E7718-ACFE-8AAD-7478-787BE1403DC1}"/>
              </a:ext>
            </a:extLst>
          </p:cNvPr>
          <p:cNvGrpSpPr/>
          <p:nvPr/>
        </p:nvGrpSpPr>
        <p:grpSpPr>
          <a:xfrm>
            <a:off x="5535981" y="155677"/>
            <a:ext cx="3924090" cy="2433120"/>
            <a:chOff x="-3997860" y="6017904"/>
            <a:chExt cx="935163" cy="579845"/>
          </a:xfrm>
          <a:solidFill>
            <a:schemeClr val="bg1">
              <a:alpha val="29965"/>
            </a:schemeClr>
          </a:solidFill>
        </p:grpSpPr>
        <p:sp>
          <p:nvSpPr>
            <p:cNvPr id="30" name="Freeform 29">
              <a:extLst>
                <a:ext uri="{FF2B5EF4-FFF2-40B4-BE49-F238E27FC236}">
                  <a16:creationId xmlns:a16="http://schemas.microsoft.com/office/drawing/2014/main" id="{3E8A2E26-87E9-D629-F746-E60B8DE5A630}"/>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538A1642-5067-032D-D4E4-CBAC9B61B659}"/>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052CA04-55CA-E63D-4364-C253347AE78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D10E7383-7318-72E8-FC8E-EE377803AEE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39" name="Straight Connector 38">
            <a:extLst>
              <a:ext uri="{FF2B5EF4-FFF2-40B4-BE49-F238E27FC236}">
                <a16:creationId xmlns:a16="http://schemas.microsoft.com/office/drawing/2014/main" id="{AD47643B-3311-9BAD-4F3F-B6D372E07CC8}"/>
              </a:ext>
            </a:extLst>
          </p:cNvPr>
          <p:cNvCxnSpPr>
            <a:cxnSpLocks/>
          </p:cNvCxnSpPr>
          <p:nvPr/>
        </p:nvCxnSpPr>
        <p:spPr>
          <a:xfrm>
            <a:off x="0" y="3030502"/>
            <a:ext cx="64800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C6B94ADD-26C6-BBE0-980E-20F1D06CE2CE}"/>
              </a:ext>
            </a:extLst>
          </p:cNvPr>
          <p:cNvGrpSpPr/>
          <p:nvPr/>
        </p:nvGrpSpPr>
        <p:grpSpPr>
          <a:xfrm>
            <a:off x="2930091" y="3139019"/>
            <a:ext cx="4636674" cy="288000"/>
            <a:chOff x="644327" y="1972700"/>
            <a:chExt cx="4636674" cy="288000"/>
          </a:xfrm>
        </p:grpSpPr>
        <p:cxnSp>
          <p:nvCxnSpPr>
            <p:cNvPr id="41" name="Straight Connector 40">
              <a:extLst>
                <a:ext uri="{FF2B5EF4-FFF2-40B4-BE49-F238E27FC236}">
                  <a16:creationId xmlns:a16="http://schemas.microsoft.com/office/drawing/2014/main" id="{BD0D42F2-8169-C3C6-76A0-0A474FE2B0F7}"/>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2A63DA5C-9F53-F436-9362-5040AB7B8B6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51" name="Group 50">
            <a:extLst>
              <a:ext uri="{FF2B5EF4-FFF2-40B4-BE49-F238E27FC236}">
                <a16:creationId xmlns:a16="http://schemas.microsoft.com/office/drawing/2014/main" id="{7A3461CC-FD3A-9BC5-5702-4AE1D4097222}"/>
              </a:ext>
            </a:extLst>
          </p:cNvPr>
          <p:cNvGrpSpPr/>
          <p:nvPr/>
        </p:nvGrpSpPr>
        <p:grpSpPr>
          <a:xfrm>
            <a:off x="2930091" y="3636822"/>
            <a:ext cx="4636674" cy="288000"/>
            <a:chOff x="644327" y="1972700"/>
            <a:chExt cx="4636674" cy="288000"/>
          </a:xfrm>
        </p:grpSpPr>
        <p:cxnSp>
          <p:nvCxnSpPr>
            <p:cNvPr id="52" name="Straight Connector 51">
              <a:extLst>
                <a:ext uri="{FF2B5EF4-FFF2-40B4-BE49-F238E27FC236}">
                  <a16:creationId xmlns:a16="http://schemas.microsoft.com/office/drawing/2014/main" id="{BB3C4186-D0A4-2DFE-2145-90B1906C65D3}"/>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D07E5B0-1F60-A58F-F766-3603DEA985F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54" name="Group 53">
            <a:extLst>
              <a:ext uri="{FF2B5EF4-FFF2-40B4-BE49-F238E27FC236}">
                <a16:creationId xmlns:a16="http://schemas.microsoft.com/office/drawing/2014/main" id="{AEC98582-B8AC-F5CD-54BB-64A3FB65A926}"/>
              </a:ext>
            </a:extLst>
          </p:cNvPr>
          <p:cNvGrpSpPr/>
          <p:nvPr/>
        </p:nvGrpSpPr>
        <p:grpSpPr>
          <a:xfrm>
            <a:off x="2930091" y="4087268"/>
            <a:ext cx="4636674" cy="288000"/>
            <a:chOff x="644327" y="1972700"/>
            <a:chExt cx="4636674" cy="288000"/>
          </a:xfrm>
        </p:grpSpPr>
        <p:cxnSp>
          <p:nvCxnSpPr>
            <p:cNvPr id="55" name="Straight Connector 54">
              <a:extLst>
                <a:ext uri="{FF2B5EF4-FFF2-40B4-BE49-F238E27FC236}">
                  <a16:creationId xmlns:a16="http://schemas.microsoft.com/office/drawing/2014/main" id="{50668C55-4CE9-3AC2-755B-539DB309B56C}"/>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952E1B7-5681-374B-EBAE-2F555C6BD45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57" name="Group 56">
            <a:extLst>
              <a:ext uri="{FF2B5EF4-FFF2-40B4-BE49-F238E27FC236}">
                <a16:creationId xmlns:a16="http://schemas.microsoft.com/office/drawing/2014/main" id="{B760D72B-E20F-F16F-DCB6-5B9A6AC96487}"/>
              </a:ext>
            </a:extLst>
          </p:cNvPr>
          <p:cNvGrpSpPr/>
          <p:nvPr/>
        </p:nvGrpSpPr>
        <p:grpSpPr>
          <a:xfrm>
            <a:off x="2930091" y="4583725"/>
            <a:ext cx="4636674" cy="288000"/>
            <a:chOff x="644327" y="1972700"/>
            <a:chExt cx="4636674" cy="288000"/>
          </a:xfrm>
        </p:grpSpPr>
        <p:cxnSp>
          <p:nvCxnSpPr>
            <p:cNvPr id="58" name="Straight Connector 57">
              <a:extLst>
                <a:ext uri="{FF2B5EF4-FFF2-40B4-BE49-F238E27FC236}">
                  <a16:creationId xmlns:a16="http://schemas.microsoft.com/office/drawing/2014/main" id="{1BB307A7-7EF9-96F8-0C4D-D75CC1C971F1}"/>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2B491520-CE25-29F8-D765-BB8A922291F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63" name="Group 62">
            <a:extLst>
              <a:ext uri="{FF2B5EF4-FFF2-40B4-BE49-F238E27FC236}">
                <a16:creationId xmlns:a16="http://schemas.microsoft.com/office/drawing/2014/main" id="{9305DBA9-96F3-3091-A9CC-8A8D8379FD94}"/>
              </a:ext>
            </a:extLst>
          </p:cNvPr>
          <p:cNvGrpSpPr/>
          <p:nvPr/>
        </p:nvGrpSpPr>
        <p:grpSpPr>
          <a:xfrm>
            <a:off x="2930091" y="4932272"/>
            <a:ext cx="4636674" cy="288000"/>
            <a:chOff x="644327" y="1972700"/>
            <a:chExt cx="4636674" cy="288000"/>
          </a:xfrm>
        </p:grpSpPr>
        <p:cxnSp>
          <p:nvCxnSpPr>
            <p:cNvPr id="64" name="Straight Connector 63">
              <a:extLst>
                <a:ext uri="{FF2B5EF4-FFF2-40B4-BE49-F238E27FC236}">
                  <a16:creationId xmlns:a16="http://schemas.microsoft.com/office/drawing/2014/main" id="{3C8D38FB-CFCA-95D6-8B3D-86D880B4A51B}"/>
                </a:ext>
              </a:extLst>
            </p:cNvPr>
            <p:cNvCxnSpPr>
              <a:cxnSpLocks/>
            </p:cNvCxnSpPr>
            <p:nvPr/>
          </p:nvCxnSpPr>
          <p:spPr>
            <a:xfrm>
              <a:off x="796374" y="2116700"/>
              <a:ext cx="448462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B510B30-85FA-C9D1-B59B-5745340196D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
        <p:nvSpPr>
          <p:cNvPr id="35" name="Text Placeholder 1">
            <a:extLst>
              <a:ext uri="{FF2B5EF4-FFF2-40B4-BE49-F238E27FC236}">
                <a16:creationId xmlns:a16="http://schemas.microsoft.com/office/drawing/2014/main" id="{51404699-B82C-41D7-AFBC-33D4CAD774C6}"/>
              </a:ext>
            </a:extLst>
          </p:cNvPr>
          <p:cNvSpPr txBox="1">
            <a:spLocks/>
          </p:cNvSpPr>
          <p:nvPr/>
        </p:nvSpPr>
        <p:spPr>
          <a:xfrm>
            <a:off x="648001" y="7060137"/>
            <a:ext cx="3420609" cy="3181055"/>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120"/>
              </a:lnSpc>
              <a:spcBef>
                <a:spcPts val="0"/>
              </a:spcBef>
            </a:pPr>
            <a:r>
              <a:rPr lang="pl-PL" sz="1200" b="0" dirty="0">
                <a:solidFill>
                  <a:srgbClr val="404040"/>
                </a:solidFill>
              </a:rPr>
              <a:t>Wszystkie te elementy stanowią kluczowe punkty odniesienia do oceny stopnia dostosowania programów szkoleniowych do potrzeb branży. Kryteria te odzwierciedlają podstawowe kompetencje niezbędne dla specjalistów, aby mogli skutecznie przyczyniać się do cyfryzacji </a:t>
            </a:r>
            <a:br>
              <a:rPr lang="pl-PL" sz="1200" b="0" dirty="0">
                <a:solidFill>
                  <a:srgbClr val="404040"/>
                </a:solidFill>
              </a:rPr>
            </a:br>
            <a:r>
              <a:rPr lang="pl-PL" sz="1200" b="0" dirty="0">
                <a:solidFill>
                  <a:srgbClr val="404040"/>
                </a:solidFill>
              </a:rPr>
              <a:t>i dekarbonizacji sektora.</a:t>
            </a:r>
          </a:p>
          <a:p>
            <a:pPr>
              <a:lnSpc>
                <a:spcPts val="1120"/>
              </a:lnSpc>
              <a:spcBef>
                <a:spcPts val="0"/>
              </a:spcBef>
            </a:pPr>
            <a:endParaRPr lang="pl-PL" sz="1200" b="0" dirty="0">
              <a:solidFill>
                <a:srgbClr val="404040"/>
              </a:solidFill>
            </a:endParaRPr>
          </a:p>
          <a:p>
            <a:pPr>
              <a:lnSpc>
                <a:spcPts val="1120"/>
              </a:lnSpc>
              <a:spcBef>
                <a:spcPts val="0"/>
              </a:spcBef>
            </a:pPr>
            <a:r>
              <a:rPr lang="pl-PL" sz="1200" b="0" dirty="0">
                <a:solidFill>
                  <a:srgbClr val="404040"/>
                </a:solidFill>
              </a:rPr>
              <a:t>Ocena programów w odniesieniu do tych wymiarów umożliwia identyfikację mocnych stron, luk </a:t>
            </a:r>
            <a:br>
              <a:rPr lang="pl-PL" sz="1200" b="0" dirty="0">
                <a:solidFill>
                  <a:srgbClr val="404040"/>
                </a:solidFill>
              </a:rPr>
            </a:br>
            <a:r>
              <a:rPr lang="pl-PL" sz="1200" b="0" dirty="0">
                <a:solidFill>
                  <a:srgbClr val="404040"/>
                </a:solidFill>
              </a:rPr>
              <a:t>oraz obszarów wymagających dalszego rozwoju </a:t>
            </a:r>
            <a:br>
              <a:rPr lang="pl-PL" sz="1200" b="0" dirty="0">
                <a:solidFill>
                  <a:srgbClr val="404040"/>
                </a:solidFill>
              </a:rPr>
            </a:br>
            <a:r>
              <a:rPr lang="pl-PL" sz="1200" b="0" dirty="0">
                <a:solidFill>
                  <a:srgbClr val="404040"/>
                </a:solidFill>
              </a:rPr>
              <a:t>w zakresie wiedzy i umiejętności niezbędnych </a:t>
            </a:r>
            <a:br>
              <a:rPr lang="pl-PL" sz="1200" b="0" dirty="0">
                <a:solidFill>
                  <a:srgbClr val="404040"/>
                </a:solidFill>
              </a:rPr>
            </a:br>
            <a:r>
              <a:rPr lang="pl-PL" sz="1200" b="0" dirty="0">
                <a:solidFill>
                  <a:srgbClr val="404040"/>
                </a:solidFill>
              </a:rPr>
              <a:t>do wspierania zielonej transformacji. Łącznie przeanalizowano dane przekazane przez partnerów projektu dotyczące 110 programów nauczania </a:t>
            </a:r>
            <a:br>
              <a:rPr lang="pl-PL" sz="1200" b="0" dirty="0">
                <a:solidFill>
                  <a:srgbClr val="404040"/>
                </a:solidFill>
              </a:rPr>
            </a:br>
            <a:r>
              <a:rPr lang="pl-PL" sz="1200" b="0" dirty="0">
                <a:solidFill>
                  <a:srgbClr val="404040"/>
                </a:solidFill>
              </a:rPr>
              <a:t>i kursów, na różnych poziomach kształcenia, w tym 23 programów magisterskich, 33 programów licencjackich, 19 programów VET oraz 35 programów CVET.</a:t>
            </a:r>
            <a:endParaRPr lang="en-IE" sz="1200" b="0" dirty="0">
              <a:solidFill>
                <a:srgbClr val="404040"/>
              </a:solidFill>
            </a:endParaRPr>
          </a:p>
        </p:txBody>
      </p:sp>
      <p:pic>
        <p:nvPicPr>
          <p:cNvPr id="36" name="Picture 35" descr="A map of countries/regions with blue dots&#10;&#10;AI-generated content may be incorrect.">
            <a:extLst>
              <a:ext uri="{FF2B5EF4-FFF2-40B4-BE49-F238E27FC236}">
                <a16:creationId xmlns:a16="http://schemas.microsoft.com/office/drawing/2014/main" id="{5A3DF0C7-6318-4CDA-A70A-EE0832824063}"/>
              </a:ext>
            </a:extLst>
          </p:cNvPr>
          <p:cNvPicPr>
            <a:picLocks noChangeAspect="1"/>
          </p:cNvPicPr>
          <p:nvPr/>
        </p:nvPicPr>
        <p:blipFill>
          <a:blip r:embed="rId2" cstate="screen">
            <a:extLst>
              <a:ext uri="{28A0092B-C50C-407E-A947-70E740481C1C}">
                <a14:useLocalDpi xmlns:a14="http://schemas.microsoft.com/office/drawing/2010/main"/>
              </a:ext>
            </a:extLst>
          </a:blip>
          <a:srcRect l="891" t="-2025" r="1034" b="1960"/>
          <a:stretch/>
        </p:blipFill>
        <p:spPr>
          <a:xfrm>
            <a:off x="4068610" y="6073900"/>
            <a:ext cx="3491065" cy="3930541"/>
          </a:xfrm>
          <a:prstGeom prst="rect">
            <a:avLst/>
          </a:prstGeom>
        </p:spPr>
      </p:pic>
      <p:sp>
        <p:nvSpPr>
          <p:cNvPr id="37" name="Freeform 90">
            <a:extLst>
              <a:ext uri="{FF2B5EF4-FFF2-40B4-BE49-F238E27FC236}">
                <a16:creationId xmlns:a16="http://schemas.microsoft.com/office/drawing/2014/main" id="{62E39440-58CE-4563-8C5C-CD6A4BD6105C}"/>
              </a:ext>
            </a:extLst>
          </p:cNvPr>
          <p:cNvSpPr/>
          <p:nvPr/>
        </p:nvSpPr>
        <p:spPr>
          <a:xfrm flipV="1">
            <a:off x="-1" y="6320185"/>
            <a:ext cx="5532121" cy="631326"/>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38" name="TextBox 37">
            <a:extLst>
              <a:ext uri="{FF2B5EF4-FFF2-40B4-BE49-F238E27FC236}">
                <a16:creationId xmlns:a16="http://schemas.microsoft.com/office/drawing/2014/main" id="{684C2584-A063-422E-B872-694FC57C3279}"/>
              </a:ext>
            </a:extLst>
          </p:cNvPr>
          <p:cNvSpPr txBox="1"/>
          <p:nvPr/>
        </p:nvSpPr>
        <p:spPr>
          <a:xfrm>
            <a:off x="648000" y="6447844"/>
            <a:ext cx="4884119" cy="631327"/>
          </a:xfrm>
          <a:prstGeom prst="rect">
            <a:avLst/>
          </a:prstGeom>
          <a:noFill/>
        </p:spPr>
        <p:txBody>
          <a:bodyPr wrap="square" rtlCol="0" anchor="t">
            <a:spAutoFit/>
          </a:bodyPr>
          <a:lstStyle/>
          <a:p>
            <a:pPr marL="6350">
              <a:lnSpc>
                <a:spcPts val="2100"/>
              </a:lnSpc>
              <a:tabLst>
                <a:tab pos="611188" algn="l"/>
              </a:tabLst>
            </a:pPr>
            <a:r>
              <a:rPr lang="pl-PL" sz="1900" b="1" dirty="0">
                <a:solidFill>
                  <a:schemeClr val="bg1"/>
                </a:solidFill>
                <a:latin typeface="Calibri" panose="020F0502020204030204" pitchFamily="34" charset="0"/>
                <a:cs typeface="Calibri" panose="020F0502020204030204" pitchFamily="34" charset="0"/>
              </a:rPr>
              <a:t>Programy edukacyjne w krajach partnerskich</a:t>
            </a:r>
            <a:endParaRPr lang="en-US" sz="1900" b="1" dirty="0">
              <a:solidFill>
                <a:schemeClr val="bg1"/>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1823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E6424-E686-9968-8EC3-1A3F2C22AC5E}"/>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9FBB757-2A96-4B87-9A15-14D3592BA676}"/>
              </a:ext>
            </a:extLst>
          </p:cNvPr>
          <p:cNvCxnSpPr>
            <a:cxnSpLocks/>
          </p:cNvCxnSpPr>
          <p:nvPr/>
        </p:nvCxnSpPr>
        <p:spPr>
          <a:xfrm>
            <a:off x="1646" y="1197376"/>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E510DF2-B152-4937-A889-94BDE2E7C8BC}"/>
              </a:ext>
            </a:extLst>
          </p:cNvPr>
          <p:cNvSpPr txBox="1"/>
          <p:nvPr/>
        </p:nvSpPr>
        <p:spPr>
          <a:xfrm>
            <a:off x="1394850" y="1031679"/>
            <a:ext cx="5504021"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Przegląd programów magisterskich</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DB99D527-F1EC-4C8D-A0E8-7C93BD92E00E}"/>
              </a:ext>
            </a:extLst>
          </p:cNvPr>
          <p:cNvGrpSpPr/>
          <p:nvPr/>
        </p:nvGrpSpPr>
        <p:grpSpPr>
          <a:xfrm>
            <a:off x="660803" y="1031679"/>
            <a:ext cx="734144" cy="327604"/>
            <a:chOff x="1441478" y="5631712"/>
            <a:chExt cx="734144" cy="327604"/>
          </a:xfrm>
        </p:grpSpPr>
        <p:sp>
          <p:nvSpPr>
            <p:cNvPr id="9" name="Rectangle 8">
              <a:extLst>
                <a:ext uri="{FF2B5EF4-FFF2-40B4-BE49-F238E27FC236}">
                  <a16:creationId xmlns:a16="http://schemas.microsoft.com/office/drawing/2014/main" id="{DB4D4FB2-1D00-4125-BAD6-6361F2DFBFE0}"/>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994F13B9-7CCC-4426-83CB-EB6E76F7A6BD}"/>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3.1.1</a:t>
              </a:r>
            </a:p>
          </p:txBody>
        </p:sp>
      </p:grpSp>
      <p:sp>
        <p:nvSpPr>
          <p:cNvPr id="11" name="Text Placeholder 1">
            <a:extLst>
              <a:ext uri="{FF2B5EF4-FFF2-40B4-BE49-F238E27FC236}">
                <a16:creationId xmlns:a16="http://schemas.microsoft.com/office/drawing/2014/main" id="{FA027B5C-FFAB-4EC9-8D19-D323A36C75B4}"/>
              </a:ext>
            </a:extLst>
          </p:cNvPr>
          <p:cNvSpPr txBox="1">
            <a:spLocks/>
          </p:cNvSpPr>
          <p:nvPr/>
        </p:nvSpPr>
        <p:spPr>
          <a:xfrm>
            <a:off x="537005" y="1566068"/>
            <a:ext cx="6485664" cy="912331"/>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spcBef>
                <a:spcPts val="0"/>
              </a:spcBef>
            </a:pPr>
            <a:r>
              <a:rPr lang="pl-PL" sz="1300" b="0" dirty="0">
                <a:solidFill>
                  <a:srgbClr val="404040"/>
                </a:solidFill>
              </a:rPr>
              <a:t>Programy magisterskie oferują kompleksowe zapoznanie się z nowoczesnymi technologiami HVAC i narzędziami cyfrowymi, w tym BMS, IoT, i podejściem opartym na danych. Większość</a:t>
            </a:r>
            <a:br>
              <a:rPr lang="pl-PL" sz="1300" b="0" dirty="0">
                <a:solidFill>
                  <a:srgbClr val="404040"/>
                </a:solidFill>
              </a:rPr>
            </a:br>
            <a:r>
              <a:rPr lang="pl-PL" sz="1300" b="0" dirty="0">
                <a:solidFill>
                  <a:srgbClr val="404040"/>
                </a:solidFill>
              </a:rPr>
              <a:t>z nich uwzględnia odpowiednie normy, zasady </a:t>
            </a:r>
            <a:r>
              <a:rPr lang="pl-PL" sz="1300" b="0" dirty="0" err="1">
                <a:solidFill>
                  <a:srgbClr val="404040"/>
                </a:solidFill>
              </a:rPr>
              <a:t>ekoprojektowania</a:t>
            </a:r>
            <a:r>
              <a:rPr lang="pl-PL" sz="1300" b="0" dirty="0">
                <a:solidFill>
                  <a:srgbClr val="404040"/>
                </a:solidFill>
              </a:rPr>
              <a:t> i włącza kwestie dekarbonizacji i zrównoważonego rozwoju do sylabusa, i projektów.  </a:t>
            </a:r>
            <a:endParaRPr lang="en-US" sz="1300" b="0" dirty="0">
              <a:solidFill>
                <a:srgbClr val="404040"/>
              </a:solidFill>
            </a:endParaRPr>
          </a:p>
        </p:txBody>
      </p:sp>
      <p:sp>
        <p:nvSpPr>
          <p:cNvPr id="12" name="TextBox 11">
            <a:extLst>
              <a:ext uri="{FF2B5EF4-FFF2-40B4-BE49-F238E27FC236}">
                <a16:creationId xmlns:a16="http://schemas.microsoft.com/office/drawing/2014/main" id="{F85D07ED-7F7E-404C-BF46-2B5136A1E299}"/>
              </a:ext>
            </a:extLst>
          </p:cNvPr>
          <p:cNvSpPr txBox="1"/>
          <p:nvPr/>
        </p:nvSpPr>
        <p:spPr>
          <a:xfrm>
            <a:off x="650290" y="2401153"/>
            <a:ext cx="6485664" cy="752770"/>
          </a:xfrm>
          <a:prstGeom prst="rect">
            <a:avLst/>
          </a:prstGeom>
          <a:noFill/>
        </p:spPr>
        <p:txBody>
          <a:bodyPr wrap="square" rtlCol="0" anchor="t">
            <a:spAutoFit/>
          </a:bodyPr>
          <a:lstStyle/>
          <a:p>
            <a:pPr marL="6350">
              <a:lnSpc>
                <a:spcPts val="1700"/>
              </a:lnSpc>
              <a:tabLst>
                <a:tab pos="611188" algn="l"/>
              </a:tabLst>
            </a:pPr>
            <a:r>
              <a:rPr lang="pl-PL" sz="1600" b="1" dirty="0">
                <a:solidFill>
                  <a:srgbClr val="ED4D24"/>
                </a:solidFill>
                <a:highlight>
                  <a:srgbClr val="FFFFFF"/>
                </a:highlight>
                <a:latin typeface="Calibri" panose="020F0502020204030204" pitchFamily="34" charset="0"/>
                <a:cs typeface="Calibri" panose="020F0502020204030204" pitchFamily="34" charset="0"/>
              </a:rPr>
              <a:t>Rekomendacje dla programów magisterskich </a:t>
            </a:r>
            <a:r>
              <a:rPr lang="en-US" sz="1600" b="1" dirty="0">
                <a:solidFill>
                  <a:srgbClr val="ED4D24"/>
                </a:solidFill>
                <a:highlight>
                  <a:srgbClr val="FFFFFF"/>
                </a:highlight>
                <a:latin typeface="Calibri" panose="020F0502020204030204" pitchFamily="34" charset="0"/>
                <a:cs typeface="Calibri" panose="020F0502020204030204" pitchFamily="34" charset="0"/>
              </a:rPr>
              <a:t>- </a:t>
            </a:r>
            <a:r>
              <a:rPr lang="pl-PL" sz="1600" dirty="0">
                <a:solidFill>
                  <a:srgbClr val="404040"/>
                </a:solidFill>
                <a:highlight>
                  <a:srgbClr val="FFFFFF"/>
                </a:highlight>
                <a:latin typeface="Calibri" panose="020F0502020204030204" pitchFamily="34" charset="0"/>
                <a:cs typeface="Calibri" panose="020F0502020204030204" pitchFamily="34" charset="0"/>
              </a:rPr>
              <a:t>Aby zachować spójność we wszystkich 5 kryteriach, zaleca się podjęcie następujących działań:</a:t>
            </a:r>
            <a:endParaRPr lang="en-US" sz="1600" dirty="0">
              <a:solidFill>
                <a:srgbClr val="404040"/>
              </a:solidFill>
              <a:highlight>
                <a:srgbClr val="FFFFFF"/>
              </a:highlight>
              <a:latin typeface="Calibri" panose="020F0502020204030204" pitchFamily="34" charset="0"/>
              <a:cs typeface="Calibri" panose="020F0502020204030204" pitchFamily="34" charset="0"/>
            </a:endParaRP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186AB2E9-8242-499B-BAB7-7F242B7AE96B}"/>
              </a:ext>
            </a:extLst>
          </p:cNvPr>
          <p:cNvCxnSpPr>
            <a:cxnSpLocks/>
          </p:cNvCxnSpPr>
          <p:nvPr/>
        </p:nvCxnSpPr>
        <p:spPr>
          <a:xfrm>
            <a:off x="-15646" y="2544596"/>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6FE3B3-5EB7-4DA4-B90C-8E45B39825EA}"/>
              </a:ext>
            </a:extLst>
          </p:cNvPr>
          <p:cNvCxnSpPr>
            <a:cxnSpLocks/>
          </p:cNvCxnSpPr>
          <p:nvPr/>
        </p:nvCxnSpPr>
        <p:spPr>
          <a:xfrm>
            <a:off x="864755" y="2889856"/>
            <a:ext cx="25264" cy="341881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Triangle 36">
            <a:extLst>
              <a:ext uri="{FF2B5EF4-FFF2-40B4-BE49-F238E27FC236}">
                <a16:creationId xmlns:a16="http://schemas.microsoft.com/office/drawing/2014/main" id="{A4335F2E-049B-44A8-A4EF-A58997B3F745}"/>
              </a:ext>
            </a:extLst>
          </p:cNvPr>
          <p:cNvSpPr/>
          <p:nvPr/>
        </p:nvSpPr>
        <p:spPr>
          <a:xfrm rot="5400000">
            <a:off x="208647" y="245091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FA62687-E828-4224-8B26-3B00F45C4B1A}"/>
              </a:ext>
            </a:extLst>
          </p:cNvPr>
          <p:cNvSpPr txBox="1"/>
          <p:nvPr/>
        </p:nvSpPr>
        <p:spPr>
          <a:xfrm>
            <a:off x="1241871" y="2821700"/>
            <a:ext cx="6216747" cy="3400931"/>
          </a:xfrm>
          <a:prstGeom prst="rect">
            <a:avLst/>
          </a:prstGeom>
          <a:noFill/>
        </p:spPr>
        <p:txBody>
          <a:bodyPr wrap="square" lIns="91440" tIns="45720" rIns="91440" bIns="45720" anchor="t">
            <a:spAutoFit/>
          </a:bodyPr>
          <a:lstStyle/>
          <a:p>
            <a:pPr>
              <a:lnSpc>
                <a:spcPct val="150000"/>
              </a:lnSpc>
            </a:pPr>
            <a:r>
              <a:rPr lang="pl-PL" sz="1600" b="1" dirty="0">
                <a:solidFill>
                  <a:srgbClr val="ED4D24"/>
                </a:solidFill>
                <a:latin typeface="Calibri" panose="020F0502020204030204" pitchFamily="34" charset="0"/>
                <a:cs typeface="Calibri" panose="020F0502020204030204" pitchFamily="34" charset="0"/>
              </a:rPr>
              <a:t>Połączenie kryteriów 1 i 2 </a:t>
            </a:r>
            <a:endParaRPr lang="en-IE" sz="600" dirty="0">
              <a:solidFill>
                <a:srgbClr val="404040"/>
              </a:solidFill>
              <a:latin typeface="Calibri" panose="020F0502020204030204" pitchFamily="34" charset="0"/>
              <a:cs typeface="Calibri" panose="020F0502020204030204" pitchFamily="34" charset="0"/>
            </a:endParaRPr>
          </a:p>
          <a:p>
            <a:r>
              <a:rPr lang="pl-PL" sz="1100" dirty="0">
                <a:solidFill>
                  <a:srgbClr val="404040"/>
                </a:solidFill>
                <a:latin typeface="Calibri"/>
                <a:ea typeface="Calibri"/>
                <a:cs typeface="Calibri"/>
              </a:rPr>
              <a:t>Rekomenduje się wprowadzenie laboratoriów obejmujących tematykę: uruchamiania i testowania systemów (</a:t>
            </a:r>
            <a:r>
              <a:rPr lang="pl-PL" sz="1100" dirty="0" err="1">
                <a:solidFill>
                  <a:srgbClr val="404040"/>
                </a:solidFill>
                <a:latin typeface="Calibri"/>
                <a:ea typeface="Calibri"/>
                <a:cs typeface="Calibri"/>
              </a:rPr>
              <a:t>commissioning</a:t>
            </a:r>
            <a:r>
              <a:rPr lang="pl-PL" sz="1100" dirty="0">
                <a:solidFill>
                  <a:srgbClr val="404040"/>
                </a:solidFill>
                <a:latin typeface="Calibri"/>
                <a:ea typeface="Calibri"/>
                <a:cs typeface="Calibri"/>
              </a:rPr>
              <a:t>), systemów zarządzania budynkami (BMS), przenośnych narzędzi do rejestracji danych, ćwiczeń praktycznych z zakresu KNX/IoT oraz niewielkich mini-projektów z zakresu zarządzania energią wspomaganego przez AI, powiązanych z rzeczywistymi zasobami. Działania te wzmocnią praktyczne wykorzystanie narzędzi oraz zapewnią pełne uwzględnienie aspektów cyfryzacji.</a:t>
            </a:r>
            <a:endParaRPr lang="en-IE" sz="1000" b="1" dirty="0">
              <a:solidFill>
                <a:srgbClr val="404040"/>
              </a:solidFill>
              <a:latin typeface="Calibri"/>
              <a:ea typeface="Calibri"/>
              <a:cs typeface="Calibri"/>
            </a:endParaRPr>
          </a:p>
          <a:p>
            <a:pPr>
              <a:lnSpc>
                <a:spcPct val="150000"/>
              </a:lnSpc>
            </a:pPr>
            <a:r>
              <a:rPr lang="pl-PL" sz="1600" b="1" dirty="0">
                <a:solidFill>
                  <a:srgbClr val="ED4D24"/>
                </a:solidFill>
                <a:latin typeface="Calibri" panose="020F0502020204030204" pitchFamily="34" charset="0"/>
                <a:cs typeface="Calibri" panose="020F0502020204030204" pitchFamily="34" charset="0"/>
              </a:rPr>
              <a:t>Zapewnienie kompetencji regulacyjnych (kryterium 3)</a:t>
            </a:r>
          </a:p>
          <a:p>
            <a:r>
              <a:rPr lang="pl-PL" sz="1100" dirty="0">
                <a:solidFill>
                  <a:srgbClr val="404040"/>
                </a:solidFill>
                <a:latin typeface="Calibri" panose="020F0502020204030204" pitchFamily="34" charset="0"/>
                <a:cs typeface="Calibri" panose="020F0502020204030204" pitchFamily="34" charset="0"/>
              </a:rPr>
              <a:t>Programy powinny uwzględniać wyraźnie określone moduły dotyczące </a:t>
            </a:r>
            <a:r>
              <a:rPr lang="pl-PL" sz="1100" dirty="0" err="1">
                <a:solidFill>
                  <a:srgbClr val="404040"/>
                </a:solidFill>
                <a:latin typeface="Calibri" panose="020F0502020204030204" pitchFamily="34" charset="0"/>
                <a:cs typeface="Calibri" panose="020F0502020204030204" pitchFamily="34" charset="0"/>
              </a:rPr>
              <a:t>ekoprojektu</a:t>
            </a:r>
            <a:r>
              <a:rPr lang="pl-PL" sz="1100" dirty="0">
                <a:solidFill>
                  <a:srgbClr val="404040"/>
                </a:solidFill>
                <a:latin typeface="Calibri" panose="020F0502020204030204" pitchFamily="34" charset="0"/>
                <a:cs typeface="Calibri" panose="020F0502020204030204" pitchFamily="34" charset="0"/>
              </a:rPr>
              <a:t> EU, F-gazów</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czynników chłodniczych, etykietowania energetycznego i emisji. Wykorzystanie arkuszy kalkulacyjnych</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realnych przykładów pomoże zapewnić, że wiedza dotycząca regulacji jest nie tylko przekazywana, lecz również udokumentowana.</a:t>
            </a:r>
          </a:p>
          <a:p>
            <a:pPr>
              <a:lnSpc>
                <a:spcPct val="150000"/>
              </a:lnSpc>
            </a:pPr>
            <a:r>
              <a:rPr lang="pl-PL" sz="1600" b="1" dirty="0">
                <a:solidFill>
                  <a:srgbClr val="ED4D24"/>
                </a:solidFill>
                <a:latin typeface="Calibri" panose="020F0502020204030204" pitchFamily="34" charset="0"/>
                <a:cs typeface="Calibri" panose="020F0502020204030204" pitchFamily="34" charset="0"/>
              </a:rPr>
              <a:t>Dokonywanie oceny kryteriów 4 i 5 na podstawie mierzalnych wyników</a:t>
            </a:r>
            <a:endParaRPr lang="en-IE" sz="600" b="1" dirty="0">
              <a:solidFill>
                <a:srgbClr val="ED4D24"/>
              </a:solidFill>
              <a:latin typeface="Calibri" panose="020F0502020204030204" pitchFamily="34" charset="0"/>
              <a:cs typeface="Calibri" panose="020F0502020204030204" pitchFamily="34" charset="0"/>
            </a:endParaRPr>
          </a:p>
          <a:p>
            <a:pPr lvl="0"/>
            <a:r>
              <a:rPr lang="pl-PL" sz="1100" dirty="0">
                <a:solidFill>
                  <a:srgbClr val="404040"/>
                </a:solidFill>
                <a:latin typeface="Calibri" panose="020F0502020204030204" pitchFamily="34" charset="0"/>
                <a:cs typeface="Calibri" panose="020F0502020204030204" pitchFamily="34" charset="0"/>
              </a:rPr>
              <a:t>Projekty końcowe powinny być zaprojektowane w taki sposób, aby raportować kluczowe wskaźniki efektywności energetycznej i emisji CO₂, wyniki bilansowania hydraulicznego, strategie zarządzania czynnikami chłodniczymi oraz analizę cyklu życia. Takie podejście umożliwi dostarczenie jednoznacznych dowodów na integrację działań na rzecz dekarbonizacji i zrównoważonego rozwoju.</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B37AFA56-0872-40C2-8A36-171A151CDAB7}"/>
              </a:ext>
            </a:extLst>
          </p:cNvPr>
          <p:cNvCxnSpPr>
            <a:cxnSpLocks/>
          </p:cNvCxnSpPr>
          <p:nvPr/>
        </p:nvCxnSpPr>
        <p:spPr>
          <a:xfrm>
            <a:off x="906769" y="6319205"/>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ECE8C30-5B95-48C8-AB34-0D6251B6A008}"/>
              </a:ext>
            </a:extLst>
          </p:cNvPr>
          <p:cNvGrpSpPr/>
          <p:nvPr/>
        </p:nvGrpSpPr>
        <p:grpSpPr>
          <a:xfrm>
            <a:off x="692167" y="3084776"/>
            <a:ext cx="6909386" cy="288000"/>
            <a:chOff x="644327" y="1972700"/>
            <a:chExt cx="6909386" cy="288000"/>
          </a:xfrm>
        </p:grpSpPr>
        <p:cxnSp>
          <p:nvCxnSpPr>
            <p:cNvPr id="19" name="Straight Connector 18">
              <a:extLst>
                <a:ext uri="{FF2B5EF4-FFF2-40B4-BE49-F238E27FC236}">
                  <a16:creationId xmlns:a16="http://schemas.microsoft.com/office/drawing/2014/main" id="{D75C7E08-B9C2-4FBD-868E-372895CAFEF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75B07CB-4E41-455D-8CE5-91B2AF3352F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21" name="Group 20">
            <a:extLst>
              <a:ext uri="{FF2B5EF4-FFF2-40B4-BE49-F238E27FC236}">
                <a16:creationId xmlns:a16="http://schemas.microsoft.com/office/drawing/2014/main" id="{DC22B4EC-9A7E-4EB1-BFE0-7AA8CAD381D5}"/>
              </a:ext>
            </a:extLst>
          </p:cNvPr>
          <p:cNvGrpSpPr/>
          <p:nvPr/>
        </p:nvGrpSpPr>
        <p:grpSpPr>
          <a:xfrm>
            <a:off x="667897" y="4272298"/>
            <a:ext cx="6909386" cy="288000"/>
            <a:chOff x="644327" y="1972700"/>
            <a:chExt cx="6909386" cy="288000"/>
          </a:xfrm>
        </p:grpSpPr>
        <p:cxnSp>
          <p:nvCxnSpPr>
            <p:cNvPr id="22" name="Straight Connector 21">
              <a:extLst>
                <a:ext uri="{FF2B5EF4-FFF2-40B4-BE49-F238E27FC236}">
                  <a16:creationId xmlns:a16="http://schemas.microsoft.com/office/drawing/2014/main" id="{A8A07FC0-1B1B-4A21-8412-BDECF9E080B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ECCEAAE-BB13-4C1B-A639-CF2F99FE3D5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24" name="Group 23">
            <a:extLst>
              <a:ext uri="{FF2B5EF4-FFF2-40B4-BE49-F238E27FC236}">
                <a16:creationId xmlns:a16="http://schemas.microsoft.com/office/drawing/2014/main" id="{70265913-A74F-42B1-A0A2-81C327C19FE5}"/>
              </a:ext>
            </a:extLst>
          </p:cNvPr>
          <p:cNvGrpSpPr/>
          <p:nvPr/>
        </p:nvGrpSpPr>
        <p:grpSpPr>
          <a:xfrm>
            <a:off x="659158" y="5305499"/>
            <a:ext cx="6909386" cy="288000"/>
            <a:chOff x="644327" y="1972700"/>
            <a:chExt cx="6909386" cy="288000"/>
          </a:xfrm>
        </p:grpSpPr>
        <p:cxnSp>
          <p:nvCxnSpPr>
            <p:cNvPr id="25" name="Straight Connector 24">
              <a:extLst>
                <a:ext uri="{FF2B5EF4-FFF2-40B4-BE49-F238E27FC236}">
                  <a16:creationId xmlns:a16="http://schemas.microsoft.com/office/drawing/2014/main" id="{4C40C0D8-D42B-416B-B3FC-735749BB2A23}"/>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3702D5A-B46C-45DF-8772-78B9D10FA10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27" name="Picture 26" descr="Men working on a solar panel&#10;&#10;AI-generated content may be incorrect.">
            <a:extLst>
              <a:ext uri="{FF2B5EF4-FFF2-40B4-BE49-F238E27FC236}">
                <a16:creationId xmlns:a16="http://schemas.microsoft.com/office/drawing/2014/main" id="{6FDC06EA-8E4D-49F8-BEE6-E4E88064C2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899" b="9899"/>
          <a:stretch>
            <a:fillRect/>
          </a:stretch>
        </p:blipFill>
        <p:spPr>
          <a:xfrm>
            <a:off x="-15646" y="6500365"/>
            <a:ext cx="7575322" cy="3417345"/>
          </a:xfrm>
          <a:prstGeom prst="rect">
            <a:avLst/>
          </a:prstGeom>
        </p:spPr>
      </p:pic>
      <p:sp>
        <p:nvSpPr>
          <p:cNvPr id="28" name="Graphic 4">
            <a:extLst>
              <a:ext uri="{FF2B5EF4-FFF2-40B4-BE49-F238E27FC236}">
                <a16:creationId xmlns:a16="http://schemas.microsoft.com/office/drawing/2014/main" id="{82AD27DC-A260-491B-9DD7-91C997BFF782}"/>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29" name="TextBox 28">
            <a:extLst>
              <a:ext uri="{FF2B5EF4-FFF2-40B4-BE49-F238E27FC236}">
                <a16:creationId xmlns:a16="http://schemas.microsoft.com/office/drawing/2014/main" id="{536C77FD-EBC0-4C18-800C-AE25CA99AB5B}"/>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a:t>
            </a:r>
            <a:r>
              <a:rPr lang="lv-LV" sz="2100" b="1" dirty="0">
                <a:solidFill>
                  <a:schemeClr val="bg1"/>
                </a:solidFill>
                <a:latin typeface="Calibri" panose="020F0502020204030204" pitchFamily="34" charset="0"/>
                <a:cs typeface="Calibri" panose="020F0502020204030204" pitchFamily="34" charset="0"/>
              </a:rPr>
              <a:t>1</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141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B98B-4E03-E1F3-AB82-0FE44FF7D654}"/>
            </a:ext>
          </a:extLst>
        </p:cNvPr>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55194832-05C1-0301-49D6-5E8385EAC6DE}"/>
              </a:ext>
            </a:extLst>
          </p:cNvPr>
          <p:cNvCxnSpPr>
            <a:cxnSpLocks/>
          </p:cNvCxnSpPr>
          <p:nvPr/>
        </p:nvCxnSpPr>
        <p:spPr>
          <a:xfrm>
            <a:off x="1" y="1261842"/>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93489C5-F450-112B-AD74-408C836B2450}"/>
              </a:ext>
            </a:extLst>
          </p:cNvPr>
          <p:cNvSpPr txBox="1"/>
          <p:nvPr/>
        </p:nvSpPr>
        <p:spPr>
          <a:xfrm>
            <a:off x="1393205" y="1096145"/>
            <a:ext cx="5504021"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Przegląd programów licencjackich </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57" name="Group 56">
            <a:extLst>
              <a:ext uri="{FF2B5EF4-FFF2-40B4-BE49-F238E27FC236}">
                <a16:creationId xmlns:a16="http://schemas.microsoft.com/office/drawing/2014/main" id="{FEC556D8-F37F-3F46-FEC4-7E0F6B36F6E2}"/>
              </a:ext>
            </a:extLst>
          </p:cNvPr>
          <p:cNvGrpSpPr/>
          <p:nvPr/>
        </p:nvGrpSpPr>
        <p:grpSpPr>
          <a:xfrm>
            <a:off x="659158" y="1096145"/>
            <a:ext cx="734144" cy="327604"/>
            <a:chOff x="1441478" y="5631712"/>
            <a:chExt cx="734144" cy="327604"/>
          </a:xfrm>
        </p:grpSpPr>
        <p:sp>
          <p:nvSpPr>
            <p:cNvPr id="58" name="Rectangle 57">
              <a:extLst>
                <a:ext uri="{FF2B5EF4-FFF2-40B4-BE49-F238E27FC236}">
                  <a16:creationId xmlns:a16="http://schemas.microsoft.com/office/drawing/2014/main" id="{BC49D2CA-2956-FA25-893B-CB5123A0654B}"/>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8">
              <a:extLst>
                <a:ext uri="{FF2B5EF4-FFF2-40B4-BE49-F238E27FC236}">
                  <a16:creationId xmlns:a16="http://schemas.microsoft.com/office/drawing/2014/main" id="{E98B5503-2A8E-40F6-B01C-124D5CADEAFB}"/>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3.1.2</a:t>
              </a:r>
            </a:p>
          </p:txBody>
        </p:sp>
      </p:grpSp>
      <p:sp>
        <p:nvSpPr>
          <p:cNvPr id="70" name="Text Placeholder 1">
            <a:extLst>
              <a:ext uri="{FF2B5EF4-FFF2-40B4-BE49-F238E27FC236}">
                <a16:creationId xmlns:a16="http://schemas.microsoft.com/office/drawing/2014/main" id="{E8DAB2BB-6961-403A-4A13-3E306CEF4AD2}"/>
              </a:ext>
            </a:extLst>
          </p:cNvPr>
          <p:cNvSpPr txBox="1">
            <a:spLocks/>
          </p:cNvSpPr>
          <p:nvPr/>
        </p:nvSpPr>
        <p:spPr>
          <a:xfrm>
            <a:off x="669671" y="1592677"/>
            <a:ext cx="6372749" cy="588022"/>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60"/>
              </a:lnSpc>
              <a:spcBef>
                <a:spcPts val="0"/>
              </a:spcBef>
            </a:pPr>
            <a:r>
              <a:rPr lang="pl-PL" sz="1300" b="0" dirty="0">
                <a:solidFill>
                  <a:srgbClr val="404040"/>
                </a:solidFill>
              </a:rPr>
              <a:t>Programy licencjackie nieustannie łączą zdekarbonizowane rozwiązania grzewcze</a:t>
            </a:r>
            <a:br>
              <a:rPr lang="pl-PL" sz="1300" b="0" dirty="0">
                <a:solidFill>
                  <a:srgbClr val="404040"/>
                </a:solidFill>
              </a:rPr>
            </a:br>
            <a:r>
              <a:rPr lang="pl-PL" sz="1300" b="0" dirty="0">
                <a:solidFill>
                  <a:srgbClr val="404040"/>
                </a:solidFill>
              </a:rPr>
              <a:t>i chłodnicze ze zrównoważonym rozwojem, często z praktycznym ukierunkowaniem, które wspiera naukę poprzez praktykę.</a:t>
            </a:r>
            <a:endParaRPr lang="en-US" sz="1300" b="0" dirty="0">
              <a:solidFill>
                <a:srgbClr val="404040"/>
              </a:solidFill>
            </a:endParaRPr>
          </a:p>
        </p:txBody>
      </p:sp>
      <p:sp>
        <p:nvSpPr>
          <p:cNvPr id="24" name="TextBox 23">
            <a:extLst>
              <a:ext uri="{FF2B5EF4-FFF2-40B4-BE49-F238E27FC236}">
                <a16:creationId xmlns:a16="http://schemas.microsoft.com/office/drawing/2014/main" id="{B17BD0B5-E27C-4561-A008-45D74AC2CCDB}"/>
              </a:ext>
            </a:extLst>
          </p:cNvPr>
          <p:cNvSpPr txBox="1"/>
          <p:nvPr/>
        </p:nvSpPr>
        <p:spPr>
          <a:xfrm>
            <a:off x="660803" y="2357745"/>
            <a:ext cx="6485664" cy="316753"/>
          </a:xfrm>
          <a:prstGeom prst="rect">
            <a:avLst/>
          </a:prstGeom>
          <a:noFill/>
        </p:spPr>
        <p:txBody>
          <a:bodyPr wrap="square" rtlCol="0" anchor="t">
            <a:spAutoFit/>
          </a:bodyPr>
          <a:lstStyle/>
          <a:p>
            <a:pPr marL="6350">
              <a:lnSpc>
                <a:spcPts val="1700"/>
              </a:lnSpc>
              <a:tabLst>
                <a:tab pos="611188" algn="l"/>
              </a:tabLst>
            </a:pPr>
            <a:r>
              <a:rPr lang="pl-PL" sz="1600" b="1" dirty="0">
                <a:solidFill>
                  <a:srgbClr val="ED4D24"/>
                </a:solidFill>
                <a:highlight>
                  <a:srgbClr val="FFFFFF"/>
                </a:highlight>
                <a:latin typeface="Calibri" panose="020F0502020204030204" pitchFamily="34" charset="0"/>
                <a:cs typeface="Calibri" panose="020F0502020204030204" pitchFamily="34" charset="0"/>
              </a:rPr>
              <a:t>Rekomendacje dla programów licencjackich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D6647C76-017E-4BCF-BBE2-886A203FE8CE}"/>
              </a:ext>
            </a:extLst>
          </p:cNvPr>
          <p:cNvCxnSpPr>
            <a:cxnSpLocks/>
          </p:cNvCxnSpPr>
          <p:nvPr/>
        </p:nvCxnSpPr>
        <p:spPr>
          <a:xfrm>
            <a:off x="-5133" y="2502517"/>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3E0B25-BA46-47C2-91AD-D471B1B94E65}"/>
              </a:ext>
            </a:extLst>
          </p:cNvPr>
          <p:cNvCxnSpPr>
            <a:cxnSpLocks/>
          </p:cNvCxnSpPr>
          <p:nvPr/>
        </p:nvCxnSpPr>
        <p:spPr>
          <a:xfrm>
            <a:off x="875268" y="2668086"/>
            <a:ext cx="0" cy="319276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Triangle 10">
            <a:extLst>
              <a:ext uri="{FF2B5EF4-FFF2-40B4-BE49-F238E27FC236}">
                <a16:creationId xmlns:a16="http://schemas.microsoft.com/office/drawing/2014/main" id="{05C513B7-559D-4688-AB39-750C81DB7420}"/>
              </a:ext>
            </a:extLst>
          </p:cNvPr>
          <p:cNvSpPr/>
          <p:nvPr/>
        </p:nvSpPr>
        <p:spPr>
          <a:xfrm rot="5400000">
            <a:off x="219160" y="240883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83C103C3-A2C2-43AE-9A5A-C979B0BDA4CD}"/>
              </a:ext>
            </a:extLst>
          </p:cNvPr>
          <p:cNvSpPr txBox="1"/>
          <p:nvPr/>
        </p:nvSpPr>
        <p:spPr>
          <a:xfrm>
            <a:off x="1167465" y="2748142"/>
            <a:ext cx="5874956" cy="3247043"/>
          </a:xfrm>
          <a:prstGeom prst="rect">
            <a:avLst/>
          </a:prstGeom>
          <a:noFill/>
        </p:spPr>
        <p:txBody>
          <a:bodyPr wrap="square">
            <a:spAutoFit/>
          </a:bodyPr>
          <a:lstStyle/>
          <a:p>
            <a:r>
              <a:rPr lang="pl-PL" sz="1600" b="1" dirty="0">
                <a:solidFill>
                  <a:srgbClr val="ED4D24"/>
                </a:solidFill>
                <a:latin typeface="Calibri" panose="020F0502020204030204" pitchFamily="34" charset="0"/>
                <a:cs typeface="Calibri" panose="020F0502020204030204" pitchFamily="34" charset="0"/>
              </a:rPr>
              <a:t>Wzmocnienie nauczania przez praktykę (kryterium 1)</a:t>
            </a:r>
            <a:endParaRPr lang="en-IE" sz="600" dirty="0">
              <a:solidFill>
                <a:srgbClr val="404040"/>
              </a:solidFill>
              <a:latin typeface="Calibri" panose="020F0502020204030204" pitchFamily="34" charset="0"/>
              <a:cs typeface="Calibri" panose="020F0502020204030204" pitchFamily="34" charset="0"/>
            </a:endParaRPr>
          </a:p>
          <a:p>
            <a:r>
              <a:rPr lang="pl-PL" sz="1100" dirty="0">
                <a:solidFill>
                  <a:srgbClr val="404040"/>
                </a:solidFill>
                <a:latin typeface="Calibri" panose="020F0502020204030204" pitchFamily="34" charset="0"/>
                <a:cs typeface="Calibri" panose="020F0502020204030204" pitchFamily="34" charset="0"/>
              </a:rPr>
              <a:t>Laboratoria powinny zostać rozszerzone o oprogramowanie do uruchamiania i testowania systemów (</a:t>
            </a:r>
            <a:r>
              <a:rPr lang="pl-PL" sz="1100" dirty="0" err="1">
                <a:solidFill>
                  <a:srgbClr val="404040"/>
                </a:solidFill>
                <a:latin typeface="Calibri" panose="020F0502020204030204" pitchFamily="34" charset="0"/>
                <a:cs typeface="Calibri" panose="020F0502020204030204" pitchFamily="34" charset="0"/>
              </a:rPr>
              <a:t>commissioning</a:t>
            </a:r>
            <a:r>
              <a:rPr lang="pl-PL" sz="1100" dirty="0">
                <a:solidFill>
                  <a:srgbClr val="404040"/>
                </a:solidFill>
                <a:latin typeface="Calibri" panose="020F0502020204030204" pitchFamily="34" charset="0"/>
                <a:cs typeface="Calibri" panose="020F0502020204030204" pitchFamily="34" charset="0"/>
              </a:rPr>
              <a:t>), cyfrowe bliźniaki (</a:t>
            </a:r>
            <a:r>
              <a:rPr lang="pl-PL" sz="1100" dirty="0" err="1">
                <a:solidFill>
                  <a:srgbClr val="404040"/>
                </a:solidFill>
                <a:latin typeface="Calibri" panose="020F0502020204030204" pitchFamily="34" charset="0"/>
                <a:cs typeface="Calibri" panose="020F0502020204030204" pitchFamily="34" charset="0"/>
              </a:rPr>
              <a:t>digital</a:t>
            </a:r>
            <a:r>
              <a:rPr lang="pl-PL" sz="1100" dirty="0">
                <a:solidFill>
                  <a:srgbClr val="404040"/>
                </a:solidFill>
                <a:latin typeface="Calibri" panose="020F0502020204030204" pitchFamily="34" charset="0"/>
                <a:cs typeface="Calibri" panose="020F0502020204030204" pitchFamily="34" charset="0"/>
              </a:rPr>
              <a:t> </a:t>
            </a:r>
            <a:r>
              <a:rPr lang="pl-PL" sz="1100" dirty="0" err="1">
                <a:solidFill>
                  <a:srgbClr val="404040"/>
                </a:solidFill>
                <a:latin typeface="Calibri" panose="020F0502020204030204" pitchFamily="34" charset="0"/>
                <a:cs typeface="Calibri" panose="020F0502020204030204" pitchFamily="34" charset="0"/>
              </a:rPr>
              <a:t>twins</a:t>
            </a:r>
            <a:r>
              <a:rPr lang="pl-PL" sz="1100" dirty="0">
                <a:solidFill>
                  <a:srgbClr val="404040"/>
                </a:solidFill>
                <a:latin typeface="Calibri" panose="020F0502020204030204" pitchFamily="34" charset="0"/>
                <a:cs typeface="Calibri" panose="020F0502020204030204" pitchFamily="34" charset="0"/>
              </a:rPr>
              <a:t>) oraz przenośne rejestratory danych. Takie podejście zapewni, że absolwenci zdobędą praktyczne kompetencje równolegle z wiedzą teoretyczną.</a:t>
            </a:r>
            <a:endParaRPr lang="en-IE" sz="1000" b="1" dirty="0">
              <a:solidFill>
                <a:srgbClr val="404040"/>
              </a:solidFill>
              <a:latin typeface="Calibri" panose="020F0502020204030204" pitchFamily="34" charset="0"/>
              <a:cs typeface="Calibri" panose="020F0502020204030204" pitchFamily="34" charset="0"/>
            </a:endParaRPr>
          </a:p>
          <a:p>
            <a:pPr>
              <a:lnSpc>
                <a:spcPct val="150000"/>
              </a:lnSpc>
            </a:pPr>
            <a:r>
              <a:rPr lang="pl-PL" sz="1600" b="1" dirty="0">
                <a:solidFill>
                  <a:srgbClr val="ED4D24"/>
                </a:solidFill>
                <a:latin typeface="Calibri" panose="020F0502020204030204" pitchFamily="34" charset="0"/>
                <a:cs typeface="Calibri" panose="020F0502020204030204" pitchFamily="34" charset="0"/>
              </a:rPr>
              <a:t>Rozwój kompetencji cyfrowych (kryterium 2)</a:t>
            </a:r>
            <a:endParaRPr lang="en-IE" sz="600" b="1" dirty="0">
              <a:solidFill>
                <a:srgbClr val="ED4D24"/>
              </a:solidFill>
              <a:latin typeface="Calibri" panose="020F0502020204030204" pitchFamily="34" charset="0"/>
              <a:cs typeface="Calibri" panose="020F0502020204030204" pitchFamily="34" charset="0"/>
            </a:endParaRPr>
          </a:p>
          <a:p>
            <a:pPr lvl="0"/>
            <a:r>
              <a:rPr lang="pl-PL" sz="1100" dirty="0">
                <a:solidFill>
                  <a:srgbClr val="404040"/>
                </a:solidFill>
                <a:latin typeface="Calibri" panose="020F0502020204030204" pitchFamily="34" charset="0"/>
                <a:cs typeface="Calibri" panose="020F0502020204030204" pitchFamily="34" charset="0"/>
              </a:rPr>
              <a:t>Narzędzia BMS/IoT, takie jak rejestratory trendów, ćwiczenia z diagnostyki wykrywania usterek (FDD) oraz proste analizy, powinny być integrowane we wszystkich ścieżkach programowych, w tym w tradycyjnych liniach ogrzewania i energetyki. Dodanie modułów KNX dodatkowo wzmocni kompetencje cyfrowe. </a:t>
            </a:r>
            <a:endParaRPr lang="en-IE" sz="1000" dirty="0">
              <a:solidFill>
                <a:srgbClr val="404040"/>
              </a:solidFill>
              <a:latin typeface="Calibri" panose="020F0502020204030204" pitchFamily="34" charset="0"/>
              <a:cs typeface="Calibri" panose="020F0502020204030204" pitchFamily="34" charset="0"/>
            </a:endParaRPr>
          </a:p>
          <a:p>
            <a:pPr>
              <a:lnSpc>
                <a:spcPct val="150000"/>
              </a:lnSpc>
            </a:pPr>
            <a:r>
              <a:rPr lang="pl-PL" sz="1600" b="1" dirty="0">
                <a:solidFill>
                  <a:srgbClr val="ED4D24"/>
                </a:solidFill>
                <a:latin typeface="Calibri" panose="020F0502020204030204" pitchFamily="34" charset="0"/>
                <a:cs typeface="Calibri" panose="020F0502020204030204" pitchFamily="34" charset="0"/>
              </a:rPr>
              <a:t>Standaryzacja kompetencji regulacyjnych (kryterium 3)</a:t>
            </a:r>
            <a:endParaRPr lang="en-IE" sz="600" dirty="0">
              <a:solidFill>
                <a:srgbClr val="404040"/>
              </a:solidFill>
              <a:latin typeface="Calibri" panose="020F0502020204030204" pitchFamily="34" charset="0"/>
              <a:cs typeface="Calibri" panose="020F0502020204030204" pitchFamily="34" charset="0"/>
            </a:endParaRPr>
          </a:p>
          <a:p>
            <a:pPr lvl="0"/>
            <a:r>
              <a:rPr lang="pl-PL" sz="1100" dirty="0">
                <a:solidFill>
                  <a:srgbClr val="404040"/>
                </a:solidFill>
                <a:latin typeface="Calibri" panose="020F0502020204030204" pitchFamily="34" charset="0"/>
                <a:cs typeface="Calibri" panose="020F0502020204030204" pitchFamily="34" charset="0"/>
              </a:rPr>
              <a:t>Zaleca się wprowadzenie obowiązkowych regulacji dotyczących </a:t>
            </a:r>
            <a:r>
              <a:rPr lang="pl-PL" sz="1100" dirty="0" err="1">
                <a:solidFill>
                  <a:srgbClr val="404040"/>
                </a:solidFill>
                <a:latin typeface="Calibri" panose="020F0502020204030204" pitchFamily="34" charset="0"/>
                <a:cs typeface="Calibri" panose="020F0502020204030204" pitchFamily="34" charset="0"/>
              </a:rPr>
              <a:t>ekoprojektu</a:t>
            </a:r>
            <a:r>
              <a:rPr lang="pl-PL" sz="1100" dirty="0">
                <a:solidFill>
                  <a:srgbClr val="404040"/>
                </a:solidFill>
                <a:latin typeface="Calibri" panose="020F0502020204030204" pitchFamily="34" charset="0"/>
                <a:cs typeface="Calibri" panose="020F0502020204030204" pitchFamily="34" charset="0"/>
              </a:rPr>
              <a:t>, F-gazów, etykietowania energetycznego i emisji. Moduły te powinny być oceniane za pomocą stopniowanych zadań, aby zapewnić spójność w różnych instytucjach.</a:t>
            </a: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A9F2D6E3-0978-4AF1-9A21-BBB92095057D}"/>
              </a:ext>
            </a:extLst>
          </p:cNvPr>
          <p:cNvCxnSpPr>
            <a:cxnSpLocks/>
          </p:cNvCxnSpPr>
          <p:nvPr/>
        </p:nvCxnSpPr>
        <p:spPr>
          <a:xfrm>
            <a:off x="884137" y="5882365"/>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391E676-AAE6-4E5F-AB43-F98E4A7152CC}"/>
              </a:ext>
            </a:extLst>
          </p:cNvPr>
          <p:cNvGrpSpPr/>
          <p:nvPr/>
        </p:nvGrpSpPr>
        <p:grpSpPr>
          <a:xfrm>
            <a:off x="669671" y="2859345"/>
            <a:ext cx="6909386" cy="288000"/>
            <a:chOff x="644327" y="1972700"/>
            <a:chExt cx="6909386" cy="288000"/>
          </a:xfrm>
        </p:grpSpPr>
        <p:cxnSp>
          <p:nvCxnSpPr>
            <p:cNvPr id="32" name="Straight Connector 31">
              <a:extLst>
                <a:ext uri="{FF2B5EF4-FFF2-40B4-BE49-F238E27FC236}">
                  <a16:creationId xmlns:a16="http://schemas.microsoft.com/office/drawing/2014/main" id="{FAC9E795-D825-4550-B101-F37A9F8B62E8}"/>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E7E386E-EDA3-4EB8-8B25-5504E6023D4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4" name="Group 33">
            <a:extLst>
              <a:ext uri="{FF2B5EF4-FFF2-40B4-BE49-F238E27FC236}">
                <a16:creationId xmlns:a16="http://schemas.microsoft.com/office/drawing/2014/main" id="{A633D805-38E0-432D-99F6-AA00FB2F50EA}"/>
              </a:ext>
            </a:extLst>
          </p:cNvPr>
          <p:cNvGrpSpPr/>
          <p:nvPr/>
        </p:nvGrpSpPr>
        <p:grpSpPr>
          <a:xfrm>
            <a:off x="669671" y="3901580"/>
            <a:ext cx="6909386" cy="288000"/>
            <a:chOff x="644327" y="1972700"/>
            <a:chExt cx="6909386" cy="288000"/>
          </a:xfrm>
        </p:grpSpPr>
        <p:cxnSp>
          <p:nvCxnSpPr>
            <p:cNvPr id="35" name="Straight Connector 34">
              <a:extLst>
                <a:ext uri="{FF2B5EF4-FFF2-40B4-BE49-F238E27FC236}">
                  <a16:creationId xmlns:a16="http://schemas.microsoft.com/office/drawing/2014/main" id="{6B6E27DD-7F67-4540-9E91-F59EA600F4E3}"/>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57CA224-500B-4B50-B1F6-4B7386F14F2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50" name="Group 49">
            <a:extLst>
              <a:ext uri="{FF2B5EF4-FFF2-40B4-BE49-F238E27FC236}">
                <a16:creationId xmlns:a16="http://schemas.microsoft.com/office/drawing/2014/main" id="{4EF77E93-3ADB-448E-9CD2-01DC4FA4E45F}"/>
              </a:ext>
            </a:extLst>
          </p:cNvPr>
          <p:cNvGrpSpPr/>
          <p:nvPr/>
        </p:nvGrpSpPr>
        <p:grpSpPr>
          <a:xfrm>
            <a:off x="669671" y="4930552"/>
            <a:ext cx="6909386" cy="288000"/>
            <a:chOff x="644327" y="1972700"/>
            <a:chExt cx="6909386" cy="288000"/>
          </a:xfrm>
        </p:grpSpPr>
        <p:cxnSp>
          <p:nvCxnSpPr>
            <p:cNvPr id="51" name="Straight Connector 50">
              <a:extLst>
                <a:ext uri="{FF2B5EF4-FFF2-40B4-BE49-F238E27FC236}">
                  <a16:creationId xmlns:a16="http://schemas.microsoft.com/office/drawing/2014/main" id="{B1DD5961-F8D1-49DC-9F28-2D8A49558C7D}"/>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64232AB-8A0F-495B-BFB0-0327795E07E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53" name="Picture 52" descr="A person holding a remote control&#10;&#10;AI-generated content may be incorrect.">
            <a:extLst>
              <a:ext uri="{FF2B5EF4-FFF2-40B4-BE49-F238E27FC236}">
                <a16:creationId xmlns:a16="http://schemas.microsoft.com/office/drawing/2014/main" id="{BF29B3E3-D3B4-4DA3-B39F-B40596CC85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759" b="20201"/>
          <a:stretch>
            <a:fillRect/>
          </a:stretch>
        </p:blipFill>
        <p:spPr>
          <a:xfrm>
            <a:off x="-5133" y="6702115"/>
            <a:ext cx="7559675" cy="3227441"/>
          </a:xfrm>
          <a:prstGeom prst="rect">
            <a:avLst/>
          </a:prstGeom>
        </p:spPr>
      </p:pic>
      <p:grpSp>
        <p:nvGrpSpPr>
          <p:cNvPr id="54" name="Graphic 40">
            <a:extLst>
              <a:ext uri="{FF2B5EF4-FFF2-40B4-BE49-F238E27FC236}">
                <a16:creationId xmlns:a16="http://schemas.microsoft.com/office/drawing/2014/main" id="{50D86ECD-907C-4E6F-B52F-F3AEDEC66E89}"/>
              </a:ext>
            </a:extLst>
          </p:cNvPr>
          <p:cNvGrpSpPr/>
          <p:nvPr/>
        </p:nvGrpSpPr>
        <p:grpSpPr>
          <a:xfrm>
            <a:off x="4887970" y="6652070"/>
            <a:ext cx="3924090" cy="2433120"/>
            <a:chOff x="-3997860" y="6017904"/>
            <a:chExt cx="935163" cy="579845"/>
          </a:xfrm>
          <a:solidFill>
            <a:schemeClr val="bg1">
              <a:alpha val="29965"/>
            </a:schemeClr>
          </a:solidFill>
        </p:grpSpPr>
        <p:sp>
          <p:nvSpPr>
            <p:cNvPr id="60" name="Freeform 42">
              <a:extLst>
                <a:ext uri="{FF2B5EF4-FFF2-40B4-BE49-F238E27FC236}">
                  <a16:creationId xmlns:a16="http://schemas.microsoft.com/office/drawing/2014/main" id="{C46F3BED-32B2-4EF3-A59D-CABD419FA19B}"/>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1" name="Freeform 43">
              <a:extLst>
                <a:ext uri="{FF2B5EF4-FFF2-40B4-BE49-F238E27FC236}">
                  <a16:creationId xmlns:a16="http://schemas.microsoft.com/office/drawing/2014/main" id="{CA914329-75BE-467B-BAD5-C9C109B404F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2" name="Freeform 44">
              <a:extLst>
                <a:ext uri="{FF2B5EF4-FFF2-40B4-BE49-F238E27FC236}">
                  <a16:creationId xmlns:a16="http://schemas.microsoft.com/office/drawing/2014/main" id="{3676DC03-5110-42DD-B274-B4C4EFE02DB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3" name="Freeform 45">
              <a:extLst>
                <a:ext uri="{FF2B5EF4-FFF2-40B4-BE49-F238E27FC236}">
                  <a16:creationId xmlns:a16="http://schemas.microsoft.com/office/drawing/2014/main" id="{AC0D8CC8-D547-43FA-8FD8-64E15ECB97A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67" name="Graphic 4">
            <a:extLst>
              <a:ext uri="{FF2B5EF4-FFF2-40B4-BE49-F238E27FC236}">
                <a16:creationId xmlns:a16="http://schemas.microsoft.com/office/drawing/2014/main" id="{79CDAFD4-6814-41E3-89AB-31682420708F}"/>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Tree>
    <p:extLst>
      <p:ext uri="{BB962C8B-B14F-4D97-AF65-F5344CB8AC3E}">
        <p14:creationId xmlns:p14="http://schemas.microsoft.com/office/powerpoint/2010/main" val="4002035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8373D-9130-B0A8-5BD7-BC5D9EF4918B}"/>
            </a:ext>
          </a:extLst>
        </p:cNvPr>
        <p:cNvGrpSpPr/>
        <p:nvPr/>
      </p:nvGrpSpPr>
      <p:grpSpPr>
        <a:xfrm>
          <a:off x="0" y="0"/>
          <a:ext cx="0" cy="0"/>
          <a:chOff x="0" y="0"/>
          <a:chExt cx="0" cy="0"/>
        </a:xfrm>
      </p:grpSpPr>
      <p:sp>
        <p:nvSpPr>
          <p:cNvPr id="2" name="Graphic 4">
            <a:extLst>
              <a:ext uri="{FF2B5EF4-FFF2-40B4-BE49-F238E27FC236}">
                <a16:creationId xmlns:a16="http://schemas.microsoft.com/office/drawing/2014/main" id="{09159620-7A7F-9F97-12DB-0CCA1A97C9D2}"/>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496A22C4-D7D4-96CC-17A9-2E46A24DC55E}"/>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3.2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0" name="Graphic 40">
            <a:extLst>
              <a:ext uri="{FF2B5EF4-FFF2-40B4-BE49-F238E27FC236}">
                <a16:creationId xmlns:a16="http://schemas.microsoft.com/office/drawing/2014/main" id="{7B69FEB2-5DA5-D86E-EBB1-9584F204CD53}"/>
              </a:ext>
            </a:extLst>
          </p:cNvPr>
          <p:cNvGrpSpPr/>
          <p:nvPr/>
        </p:nvGrpSpPr>
        <p:grpSpPr>
          <a:xfrm>
            <a:off x="4947944" y="-96139"/>
            <a:ext cx="3293668" cy="2042232"/>
            <a:chOff x="-3997861" y="6017904"/>
            <a:chExt cx="935163" cy="579846"/>
          </a:xfrm>
          <a:solidFill>
            <a:schemeClr val="bg1">
              <a:alpha val="9824"/>
            </a:schemeClr>
          </a:solidFill>
        </p:grpSpPr>
        <p:sp>
          <p:nvSpPr>
            <p:cNvPr id="11" name="Freeform 10">
              <a:extLst>
                <a:ext uri="{FF2B5EF4-FFF2-40B4-BE49-F238E27FC236}">
                  <a16:creationId xmlns:a16="http://schemas.microsoft.com/office/drawing/2014/main" id="{179CA453-8F65-37AF-FECD-3E6727C6D580}"/>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4BBD1D06-4154-FAA6-8075-6C030F5025B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19F883B9-6713-D71E-0D07-A5C8C6539EA0}"/>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73EC7457-1EEF-B97C-F98E-3641658F5E5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C7999459-9AA9-96EC-75AF-F0BB9D4790D0}"/>
              </a:ext>
            </a:extLst>
          </p:cNvPr>
          <p:cNvSpPr txBox="1">
            <a:spLocks/>
          </p:cNvSpPr>
          <p:nvPr/>
        </p:nvSpPr>
        <p:spPr>
          <a:xfrm>
            <a:off x="605427" y="1971874"/>
            <a:ext cx="5912331" cy="1812182"/>
          </a:xfrm>
          <a:prstGeom prst="rect">
            <a:avLst/>
          </a:prstGeom>
        </p:spPr>
        <p:txBody>
          <a:bodyPr numCol="1" spcCol="252000">
            <a:noAutofit/>
          </a:bodyPr>
          <a:lstStyle>
            <a:defPPr>
              <a:defRPr lang="en-US"/>
            </a:defPPr>
            <a:lvl1pPr indent="0" defTabSz="2072941">
              <a:lnSpc>
                <a:spcPts val="1360"/>
              </a:lnSpc>
              <a:spcBef>
                <a:spcPts val="0"/>
              </a:spcBef>
              <a:buFont typeface="Arial" panose="020B0604020202020204" pitchFamily="34" charset="0"/>
              <a:buNone/>
              <a:defRPr sz="1300" b="0" i="0">
                <a:solidFill>
                  <a:srgbClr val="404040"/>
                </a:solidFill>
                <a:latin typeface="Calibri" panose="020F0502020204030204" pitchFamily="34" charset="0"/>
                <a:cs typeface="Calibri" panose="020F0502020204030204" pitchFamily="34" charset="0"/>
              </a:defRPr>
            </a:lvl1pPr>
            <a:lvl2pPr marL="377967"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2pPr>
            <a:lvl3pPr marL="755934"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3pPr>
            <a:lvl4pPr marL="1133901"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4pPr>
            <a:lvl5pPr marL="1511869"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5pPr>
            <a:lvl6pPr marL="5700588" indent="-518236" defTabSz="2072941">
              <a:lnSpc>
                <a:spcPct val="90000"/>
              </a:lnSpc>
              <a:spcBef>
                <a:spcPts val="1133"/>
              </a:spcBef>
              <a:buFont typeface="Arial" panose="020B0604020202020204" pitchFamily="34" charset="0"/>
              <a:buChar char="•"/>
              <a:defRPr sz="4080"/>
            </a:lvl6pPr>
            <a:lvl7pPr marL="6737059" indent="-518236" defTabSz="2072941">
              <a:lnSpc>
                <a:spcPct val="90000"/>
              </a:lnSpc>
              <a:spcBef>
                <a:spcPts val="1133"/>
              </a:spcBef>
              <a:buFont typeface="Arial" panose="020B0604020202020204" pitchFamily="34" charset="0"/>
              <a:buChar char="•"/>
              <a:defRPr sz="4080"/>
            </a:lvl7pPr>
            <a:lvl8pPr marL="7773528" indent="-518236" defTabSz="2072941">
              <a:lnSpc>
                <a:spcPct val="90000"/>
              </a:lnSpc>
              <a:spcBef>
                <a:spcPts val="1133"/>
              </a:spcBef>
              <a:buFont typeface="Arial" panose="020B0604020202020204" pitchFamily="34" charset="0"/>
              <a:buChar char="•"/>
              <a:defRPr sz="4080"/>
            </a:lvl8pPr>
            <a:lvl9pPr marL="8810001" indent="-518236" defTabSz="2072941">
              <a:lnSpc>
                <a:spcPct val="90000"/>
              </a:lnSpc>
              <a:spcBef>
                <a:spcPts val="1133"/>
              </a:spcBef>
              <a:buFont typeface="Arial" panose="020B0604020202020204" pitchFamily="34" charset="0"/>
              <a:buChar char="•"/>
              <a:defRPr sz="4080"/>
            </a:lvl9pPr>
          </a:lstStyle>
          <a:p>
            <a:r>
              <a:rPr lang="pl-PL" dirty="0"/>
              <a:t>Programy kształcenia i szkolenia zawodowego (VET) zapewniają praktyczną, zawodowo ukierunkowaną edukację, która wyposaża uczestników w umiejętności techniczne oraz wiedzę </a:t>
            </a:r>
            <a:r>
              <a:rPr lang="pl-PL" dirty="0">
                <a:solidFill>
                  <a:schemeClr val="tx1"/>
                </a:solidFill>
              </a:rPr>
              <a:t>użytkową, </a:t>
            </a:r>
            <a:r>
              <a:rPr lang="pl-PL" dirty="0"/>
              <a:t>niezbędną do wspierania zielonej i cyfrowej transformacji w różnych sektorach. Są one kluczowe dla osiągania celów zrównoważonego rozwoju, dekarbonizacji i cyfryzacji.</a:t>
            </a:r>
          </a:p>
          <a:p>
            <a:endParaRPr lang="pl-PL" dirty="0"/>
          </a:p>
          <a:p>
            <a:r>
              <a:rPr lang="pl-PL" dirty="0"/>
              <a:t>W odróżnieniu od ścieżek akademickich, które często koncentrują się na teorii</a:t>
            </a:r>
            <a:br>
              <a:rPr lang="pl-PL" dirty="0"/>
            </a:br>
            <a:r>
              <a:rPr lang="pl-PL" dirty="0"/>
              <a:t>i badaniach naukowych, VET kładzie nacisk na doświadczenie praktyczne, co czyni je skutecznym narzędziem przygotowania do pracy zawodowej oraz innowacji</a:t>
            </a:r>
            <a:br>
              <a:rPr lang="pl-PL" dirty="0"/>
            </a:br>
            <a:r>
              <a:rPr lang="pl-PL" dirty="0"/>
              <a:t>w konkretnej branży.</a:t>
            </a:r>
            <a:endParaRPr lang="en-IE" dirty="0"/>
          </a:p>
        </p:txBody>
      </p:sp>
      <p:sp>
        <p:nvSpPr>
          <p:cNvPr id="17" name="TextBox 16">
            <a:extLst>
              <a:ext uri="{FF2B5EF4-FFF2-40B4-BE49-F238E27FC236}">
                <a16:creationId xmlns:a16="http://schemas.microsoft.com/office/drawing/2014/main" id="{15C2D2CB-6641-073D-22EC-26C35E24CE65}"/>
              </a:ext>
            </a:extLst>
          </p:cNvPr>
          <p:cNvSpPr txBox="1"/>
          <p:nvPr/>
        </p:nvSpPr>
        <p:spPr>
          <a:xfrm>
            <a:off x="585015" y="1173966"/>
            <a:ext cx="5757728"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Przegląd programów kształcenia i szkolenia </a:t>
            </a:r>
            <a:br>
              <a:rPr lang="pl-PL" sz="2000" b="1" dirty="0">
                <a:solidFill>
                  <a:srgbClr val="ED4D24"/>
                </a:solidFill>
                <a:latin typeface="Calibri" panose="020F0502020204030204" pitchFamily="34" charset="0"/>
                <a:cs typeface="Calibri" panose="020F0502020204030204" pitchFamily="34" charset="0"/>
              </a:rPr>
            </a:br>
            <a:r>
              <a:rPr lang="pl-PL" sz="2000" b="1" dirty="0">
                <a:solidFill>
                  <a:srgbClr val="ED4D24"/>
                </a:solidFill>
                <a:latin typeface="Calibri" panose="020F0502020204030204" pitchFamily="34" charset="0"/>
                <a:cs typeface="Calibri" panose="020F0502020204030204" pitchFamily="34" charset="0"/>
              </a:rPr>
              <a:t>zawodowego (VET) </a:t>
            </a:r>
            <a:endParaRPr lang="en-US" sz="2000" b="1" dirty="0">
              <a:solidFill>
                <a:srgbClr val="ED4D24"/>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BD8E019F-F245-4F04-B9A9-5438BB753960}"/>
              </a:ext>
            </a:extLst>
          </p:cNvPr>
          <p:cNvSpPr txBox="1"/>
          <p:nvPr/>
        </p:nvSpPr>
        <p:spPr>
          <a:xfrm>
            <a:off x="578161" y="3954457"/>
            <a:ext cx="4989022" cy="752770"/>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 </a:t>
            </a:r>
            <a:r>
              <a:rPr lang="pl-PL" sz="1600" b="1" dirty="0">
                <a:solidFill>
                  <a:srgbClr val="ED4D24"/>
                </a:solidFill>
                <a:highlight>
                  <a:srgbClr val="FFFFFF"/>
                </a:highlight>
                <a:latin typeface="Calibri" panose="020F0502020204030204" pitchFamily="34" charset="0"/>
                <a:cs typeface="Calibri" panose="020F0502020204030204" pitchFamily="34" charset="0"/>
              </a:rPr>
              <a:t>Rekomendacje dla programów kształcenia i szkolenia zawodowego (VET) </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32" name="Straight Connector 31">
            <a:extLst>
              <a:ext uri="{FF2B5EF4-FFF2-40B4-BE49-F238E27FC236}">
                <a16:creationId xmlns:a16="http://schemas.microsoft.com/office/drawing/2014/main" id="{D463F970-6021-42B2-856D-81F444A4423D}"/>
              </a:ext>
            </a:extLst>
          </p:cNvPr>
          <p:cNvCxnSpPr>
            <a:cxnSpLocks/>
          </p:cNvCxnSpPr>
          <p:nvPr/>
        </p:nvCxnSpPr>
        <p:spPr>
          <a:xfrm>
            <a:off x="-49030" y="4091446"/>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6B319A-D4BF-47CA-B550-42460C15FCBF}"/>
              </a:ext>
            </a:extLst>
          </p:cNvPr>
          <p:cNvCxnSpPr>
            <a:cxnSpLocks/>
          </p:cNvCxnSpPr>
          <p:nvPr/>
        </p:nvCxnSpPr>
        <p:spPr>
          <a:xfrm>
            <a:off x="831371" y="4481736"/>
            <a:ext cx="8869" cy="582317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4" name="Triangle 10">
            <a:extLst>
              <a:ext uri="{FF2B5EF4-FFF2-40B4-BE49-F238E27FC236}">
                <a16:creationId xmlns:a16="http://schemas.microsoft.com/office/drawing/2014/main" id="{C7763EAC-6969-417A-ADA3-142188F7D6F1}"/>
              </a:ext>
            </a:extLst>
          </p:cNvPr>
          <p:cNvSpPr/>
          <p:nvPr/>
        </p:nvSpPr>
        <p:spPr>
          <a:xfrm rot="5400000">
            <a:off x="175263" y="3997762"/>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4A4899A4-ACE3-401F-B56E-20DDEE2D301C}"/>
              </a:ext>
            </a:extLst>
          </p:cNvPr>
          <p:cNvCxnSpPr>
            <a:cxnSpLocks/>
          </p:cNvCxnSpPr>
          <p:nvPr/>
        </p:nvCxnSpPr>
        <p:spPr>
          <a:xfrm>
            <a:off x="840240" y="10309931"/>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A55D20A9-B869-4C32-848E-14BB39C95E1B}"/>
              </a:ext>
            </a:extLst>
          </p:cNvPr>
          <p:cNvGrpSpPr/>
          <p:nvPr/>
        </p:nvGrpSpPr>
        <p:grpSpPr>
          <a:xfrm>
            <a:off x="625774" y="4909328"/>
            <a:ext cx="6909386" cy="288000"/>
            <a:chOff x="644327" y="1972700"/>
            <a:chExt cx="6909386" cy="288000"/>
          </a:xfrm>
        </p:grpSpPr>
        <p:cxnSp>
          <p:nvCxnSpPr>
            <p:cNvPr id="37" name="Straight Connector 36">
              <a:extLst>
                <a:ext uri="{FF2B5EF4-FFF2-40B4-BE49-F238E27FC236}">
                  <a16:creationId xmlns:a16="http://schemas.microsoft.com/office/drawing/2014/main" id="{9380C37E-D2FD-4018-BDC4-0AEF6E138718}"/>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C55D38B-4E06-45D3-9911-57D3B1F46624}"/>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9" name="Group 38">
            <a:extLst>
              <a:ext uri="{FF2B5EF4-FFF2-40B4-BE49-F238E27FC236}">
                <a16:creationId xmlns:a16="http://schemas.microsoft.com/office/drawing/2014/main" id="{4F2BE6B9-CD4B-438A-B170-88C10DE48C72}"/>
              </a:ext>
            </a:extLst>
          </p:cNvPr>
          <p:cNvGrpSpPr/>
          <p:nvPr/>
        </p:nvGrpSpPr>
        <p:grpSpPr>
          <a:xfrm>
            <a:off x="625774" y="6612042"/>
            <a:ext cx="6909386" cy="288000"/>
            <a:chOff x="644327" y="1972700"/>
            <a:chExt cx="6909386" cy="288000"/>
          </a:xfrm>
        </p:grpSpPr>
        <p:cxnSp>
          <p:nvCxnSpPr>
            <p:cNvPr id="40" name="Straight Connector 39">
              <a:extLst>
                <a:ext uri="{FF2B5EF4-FFF2-40B4-BE49-F238E27FC236}">
                  <a16:creationId xmlns:a16="http://schemas.microsoft.com/office/drawing/2014/main" id="{3D83240B-3944-4547-9FF8-D7709510DE6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0A8F4AD-9021-4AB0-AD84-EFF071F4CFC7}"/>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42" name="Group 41">
            <a:extLst>
              <a:ext uri="{FF2B5EF4-FFF2-40B4-BE49-F238E27FC236}">
                <a16:creationId xmlns:a16="http://schemas.microsoft.com/office/drawing/2014/main" id="{326AB0C3-A587-49C1-B7A0-62385AE27986}"/>
              </a:ext>
            </a:extLst>
          </p:cNvPr>
          <p:cNvGrpSpPr/>
          <p:nvPr/>
        </p:nvGrpSpPr>
        <p:grpSpPr>
          <a:xfrm>
            <a:off x="625774" y="8485828"/>
            <a:ext cx="6909386" cy="288000"/>
            <a:chOff x="644327" y="1972700"/>
            <a:chExt cx="6909386" cy="288000"/>
          </a:xfrm>
        </p:grpSpPr>
        <p:cxnSp>
          <p:nvCxnSpPr>
            <p:cNvPr id="43" name="Straight Connector 42">
              <a:extLst>
                <a:ext uri="{FF2B5EF4-FFF2-40B4-BE49-F238E27FC236}">
                  <a16:creationId xmlns:a16="http://schemas.microsoft.com/office/drawing/2014/main" id="{B123F61E-E4CF-433C-B8DE-927B7216FCB5}"/>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04953D3-723C-4B58-81E5-B594933EADA6}"/>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45" name="TextBox 44">
            <a:extLst>
              <a:ext uri="{FF2B5EF4-FFF2-40B4-BE49-F238E27FC236}">
                <a16:creationId xmlns:a16="http://schemas.microsoft.com/office/drawing/2014/main" id="{441AE29C-E4BB-4088-A767-F6B3BAD1F714}"/>
              </a:ext>
            </a:extLst>
          </p:cNvPr>
          <p:cNvSpPr txBox="1"/>
          <p:nvPr/>
        </p:nvSpPr>
        <p:spPr>
          <a:xfrm>
            <a:off x="1169730" y="4660022"/>
            <a:ext cx="5676377" cy="6306855"/>
          </a:xfrm>
          <a:prstGeom prst="rect">
            <a:avLst/>
          </a:prstGeom>
          <a:noFill/>
        </p:spPr>
        <p:txBody>
          <a:bodyPr wrap="square">
            <a:spAutoFit/>
          </a:bodyPr>
          <a:lstStyle/>
          <a:p>
            <a:pPr>
              <a:lnSpc>
                <a:spcPct val="150000"/>
              </a:lnSpc>
            </a:pPr>
            <a:r>
              <a:rPr lang="pl-PL" sz="1600" b="1" dirty="0">
                <a:solidFill>
                  <a:srgbClr val="ED4D24"/>
                </a:solidFill>
                <a:latin typeface="Calibri" panose="020F0502020204030204" pitchFamily="34" charset="0"/>
                <a:cs typeface="Calibri" panose="020F0502020204030204" pitchFamily="34" charset="0"/>
              </a:rPr>
              <a:t>Wzmocnienie praktycznego wymiaru cyfryzacji (kryterium 2)</a:t>
            </a:r>
            <a:endParaRPr lang="en-IE" sz="600" dirty="0">
              <a:solidFill>
                <a:srgbClr val="404040"/>
              </a:solidFill>
              <a:latin typeface="Calibri" panose="020F0502020204030204" pitchFamily="34" charset="0"/>
              <a:cs typeface="Calibri" panose="020F0502020204030204" pitchFamily="34" charset="0"/>
            </a:endParaRPr>
          </a:p>
          <a:p>
            <a:r>
              <a:rPr lang="pl-PL" sz="1100" b="1" dirty="0">
                <a:solidFill>
                  <a:srgbClr val="404040"/>
                </a:solidFill>
                <a:latin typeface="Calibri" panose="020F0502020204030204" pitchFamily="34" charset="0"/>
                <a:cs typeface="Calibri" panose="020F0502020204030204" pitchFamily="34" charset="0"/>
              </a:rPr>
              <a:t>Zaleca się, aby cyfryzacja stała się obowiązkowym elementem programów VET poprzez wprowadzenie:</a:t>
            </a:r>
          </a:p>
          <a:p>
            <a:pPr marL="171450" indent="-171450">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Laboratoriów BMS/IoT/KNX</a:t>
            </a:r>
          </a:p>
          <a:p>
            <a:pPr marL="171450" indent="-171450">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Ćwiczeń praktycznych z rejestracji danych (data-</a:t>
            </a:r>
            <a:r>
              <a:rPr lang="pl-PL" sz="1100" dirty="0" err="1">
                <a:solidFill>
                  <a:srgbClr val="404040"/>
                </a:solidFill>
                <a:latin typeface="Calibri" panose="020F0502020204030204" pitchFamily="34" charset="0"/>
                <a:cs typeface="Calibri" panose="020F0502020204030204" pitchFamily="34" charset="0"/>
              </a:rPr>
              <a:t>logging</a:t>
            </a:r>
            <a:r>
              <a:rPr lang="pl-PL" sz="1100" dirty="0">
                <a:solidFill>
                  <a:srgbClr val="404040"/>
                </a:solidFill>
                <a:latin typeface="Calibri" panose="020F0502020204030204" pitchFamily="34" charset="0"/>
                <a:cs typeface="Calibri" panose="020F0502020204030204" pitchFamily="34" charset="0"/>
              </a:rPr>
              <a:t>)</a:t>
            </a:r>
          </a:p>
          <a:p>
            <a:pPr marL="171450" indent="-171450">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Ćwiczeń z wykrywania usterek i diagnostyki (FDD)</a:t>
            </a:r>
            <a:endParaRPr lang="pl-PL" sz="1100" b="1" dirty="0">
              <a:solidFill>
                <a:srgbClr val="404040"/>
              </a:solidFill>
              <a:latin typeface="Calibri" panose="020F0502020204030204" pitchFamily="34" charset="0"/>
              <a:cs typeface="Calibri" panose="020F0502020204030204" pitchFamily="34" charset="0"/>
            </a:endParaRPr>
          </a:p>
          <a:p>
            <a:endParaRPr lang="pl-PL" sz="1100" i="1" dirty="0">
              <a:solidFill>
                <a:srgbClr val="404040"/>
              </a:solidFill>
              <a:latin typeface="Calibri" panose="020F0502020204030204" pitchFamily="34" charset="0"/>
              <a:cs typeface="Calibri" panose="020F0502020204030204" pitchFamily="34" charset="0"/>
            </a:endParaRPr>
          </a:p>
          <a:p>
            <a:r>
              <a:rPr lang="pl-PL" sz="1100" i="1" dirty="0">
                <a:solidFill>
                  <a:srgbClr val="404040"/>
                </a:solidFill>
                <a:latin typeface="Calibri" panose="020F0502020204030204" pitchFamily="34" charset="0"/>
                <a:cs typeface="Calibri" panose="020F0502020204030204" pitchFamily="34" charset="0"/>
              </a:rPr>
              <a:t>Wdrożenie tych elementów pozwoli podnieść kryteria 1 i 2 z częściowego do pełnego poziomu zgodności.</a:t>
            </a:r>
            <a:endParaRPr lang="en-IE" sz="1000" b="1" dirty="0">
              <a:solidFill>
                <a:srgbClr val="404040"/>
              </a:solidFill>
              <a:latin typeface="Calibri" panose="020F0502020204030204" pitchFamily="34" charset="0"/>
              <a:cs typeface="Calibri" panose="020F0502020204030204" pitchFamily="34" charset="0"/>
            </a:endParaRPr>
          </a:p>
          <a:p>
            <a:pPr>
              <a:lnSpc>
                <a:spcPct val="150000"/>
              </a:lnSpc>
            </a:pPr>
            <a:r>
              <a:rPr lang="pl-PL" sz="1600" b="1" dirty="0">
                <a:solidFill>
                  <a:srgbClr val="ED4D24"/>
                </a:solidFill>
                <a:latin typeface="Calibri" panose="020F0502020204030204" pitchFamily="34" charset="0"/>
                <a:cs typeface="Calibri" panose="020F0502020204030204" pitchFamily="34" charset="0"/>
              </a:rPr>
              <a:t>Zapewnienie kompetencji regulacyjnych (kryterium 3)</a:t>
            </a:r>
          </a:p>
          <a:p>
            <a:r>
              <a:rPr lang="pl-PL" sz="1100" b="1" dirty="0">
                <a:solidFill>
                  <a:srgbClr val="404040"/>
                </a:solidFill>
                <a:latin typeface="Calibri" panose="020F0502020204030204" pitchFamily="34" charset="0"/>
                <a:cs typeface="Calibri" panose="020F0502020204030204" pitchFamily="34" charset="0"/>
              </a:rPr>
              <a:t>Programy powinny zawierać mikromoduły dotyczące:</a:t>
            </a:r>
          </a:p>
          <a:p>
            <a:pPr marL="171450" indent="-171450">
              <a:buClr>
                <a:srgbClr val="ED4D24"/>
              </a:buClr>
              <a:buFont typeface="Arial" panose="020B0604020202020204" pitchFamily="34" charset="0"/>
              <a:buChar char="•"/>
            </a:pPr>
            <a:r>
              <a:rPr lang="en-IE" sz="1100" dirty="0">
                <a:solidFill>
                  <a:srgbClr val="404040"/>
                </a:solidFill>
                <a:latin typeface="Calibri" panose="020F0502020204030204" pitchFamily="34" charset="0"/>
                <a:cs typeface="Calibri" panose="020F0502020204030204" pitchFamily="34" charset="0"/>
              </a:rPr>
              <a:t>F-</a:t>
            </a:r>
            <a:r>
              <a:rPr lang="en-IE" sz="1100" dirty="0" err="1">
                <a:solidFill>
                  <a:srgbClr val="404040"/>
                </a:solidFill>
                <a:latin typeface="Calibri" panose="020F0502020204030204" pitchFamily="34" charset="0"/>
                <a:cs typeface="Calibri" panose="020F0502020204030204" pitchFamily="34" charset="0"/>
              </a:rPr>
              <a:t>ga</a:t>
            </a:r>
            <a:r>
              <a:rPr lang="pl-PL" sz="1100" dirty="0" err="1">
                <a:solidFill>
                  <a:srgbClr val="404040"/>
                </a:solidFill>
                <a:latin typeface="Calibri" panose="020F0502020204030204" pitchFamily="34" charset="0"/>
                <a:cs typeface="Calibri" panose="020F0502020204030204" pitchFamily="34" charset="0"/>
              </a:rPr>
              <a:t>zów</a:t>
            </a:r>
            <a:endParaRPr lang="en-IE" sz="1100" dirty="0">
              <a:solidFill>
                <a:srgbClr val="404040"/>
              </a:solidFill>
              <a:latin typeface="Calibri" panose="020F0502020204030204" pitchFamily="34" charset="0"/>
              <a:cs typeface="Calibri" panose="020F0502020204030204" pitchFamily="34" charset="0"/>
            </a:endParaRPr>
          </a:p>
          <a:p>
            <a:pPr marL="171450" indent="-171450">
              <a:buClr>
                <a:srgbClr val="ED4D24"/>
              </a:buClr>
              <a:buFont typeface="Arial" panose="020B0604020202020204" pitchFamily="34" charset="0"/>
              <a:buChar char="•"/>
            </a:pPr>
            <a:r>
              <a:rPr lang="pl-PL" sz="1100" dirty="0" err="1">
                <a:solidFill>
                  <a:srgbClr val="404040"/>
                </a:solidFill>
                <a:latin typeface="Calibri" panose="020F0502020204030204" pitchFamily="34" charset="0"/>
                <a:cs typeface="Calibri" panose="020F0502020204030204" pitchFamily="34" charset="0"/>
              </a:rPr>
              <a:t>Ekoprojektów</a:t>
            </a:r>
            <a:endParaRPr lang="en-IE" sz="1100" dirty="0">
              <a:solidFill>
                <a:srgbClr val="404040"/>
              </a:solidFill>
              <a:latin typeface="Calibri" panose="020F0502020204030204" pitchFamily="34" charset="0"/>
              <a:cs typeface="Calibri" panose="020F0502020204030204" pitchFamily="34" charset="0"/>
            </a:endParaRPr>
          </a:p>
          <a:p>
            <a:pPr marL="171450" indent="-171450">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Etykietowania energetycznego</a:t>
            </a:r>
            <a:endParaRPr lang="en-IE" sz="600" dirty="0">
              <a:solidFill>
                <a:srgbClr val="404040"/>
              </a:solidFill>
              <a:latin typeface="Calibri" panose="020F0502020204030204" pitchFamily="34" charset="0"/>
              <a:cs typeface="Calibri" panose="020F0502020204030204" pitchFamily="34" charset="0"/>
            </a:endParaRPr>
          </a:p>
          <a:p>
            <a:endParaRPr lang="pl-PL" sz="1100" i="1" dirty="0">
              <a:solidFill>
                <a:srgbClr val="404040"/>
              </a:solidFill>
              <a:latin typeface="Calibri" panose="020F0502020204030204" pitchFamily="34" charset="0"/>
              <a:cs typeface="Calibri" panose="020F0502020204030204" pitchFamily="34" charset="0"/>
            </a:endParaRPr>
          </a:p>
          <a:p>
            <a:r>
              <a:rPr lang="pl-PL" sz="1100" i="1" dirty="0">
                <a:solidFill>
                  <a:srgbClr val="404040"/>
                </a:solidFill>
                <a:latin typeface="Calibri" panose="020F0502020204030204" pitchFamily="34" charset="0"/>
                <a:cs typeface="Calibri" panose="020F0502020204030204" pitchFamily="34" charset="0"/>
              </a:rPr>
              <a:t>Moduły powinny być oparte na realnych przykładach na podstawie ich dokumentacji</a:t>
            </a:r>
            <a:br>
              <a:rPr lang="pl-PL" sz="1100" i="1" dirty="0">
                <a:solidFill>
                  <a:srgbClr val="404040"/>
                </a:solidFill>
                <a:latin typeface="Calibri" panose="020F0502020204030204" pitchFamily="34" charset="0"/>
                <a:cs typeface="Calibri" panose="020F0502020204030204" pitchFamily="34" charset="0"/>
              </a:rPr>
            </a:br>
            <a:r>
              <a:rPr lang="pl-PL" sz="1100" i="1" dirty="0">
                <a:solidFill>
                  <a:srgbClr val="404040"/>
                </a:solidFill>
                <a:latin typeface="Calibri" panose="020F0502020204030204" pitchFamily="34" charset="0"/>
                <a:cs typeface="Calibri" panose="020F0502020204030204" pitchFamily="34" charset="0"/>
              </a:rPr>
              <a:t>i weryfikowane poprzez zadania praktyczne.</a:t>
            </a:r>
          </a:p>
          <a:p>
            <a:endParaRPr lang="en-IE" sz="1000" dirty="0">
              <a:solidFill>
                <a:srgbClr val="404040"/>
              </a:solidFill>
              <a:latin typeface="Calibri" panose="020F0502020204030204" pitchFamily="34" charset="0"/>
              <a:cs typeface="Calibri" panose="020F0502020204030204" pitchFamily="34" charset="0"/>
            </a:endParaRPr>
          </a:p>
          <a:p>
            <a:r>
              <a:rPr lang="pl-PL" sz="1600" b="1" dirty="0">
                <a:solidFill>
                  <a:srgbClr val="ED4D24"/>
                </a:solidFill>
                <a:latin typeface="Calibri" panose="020F0502020204030204" pitchFamily="34" charset="0"/>
                <a:cs typeface="Calibri" panose="020F0502020204030204" pitchFamily="34" charset="0"/>
              </a:rPr>
              <a:t>Ukierunkowanie kształcenia na dekarbonizację i zrównoważony rozwój (kryterium 4 i 5)</a:t>
            </a:r>
          </a:p>
          <a:p>
            <a:endParaRPr lang="en-IE" sz="600" dirty="0">
              <a:solidFill>
                <a:srgbClr val="404040"/>
              </a:solidFill>
              <a:latin typeface="Calibri" panose="020F0502020204030204" pitchFamily="34" charset="0"/>
              <a:cs typeface="Calibri" panose="020F0502020204030204" pitchFamily="34" charset="0"/>
            </a:endParaRPr>
          </a:p>
          <a:p>
            <a:r>
              <a:rPr lang="pl-PL" sz="1100" b="1" dirty="0">
                <a:solidFill>
                  <a:srgbClr val="404040"/>
                </a:solidFill>
                <a:latin typeface="Calibri" panose="020F0502020204030204" pitchFamily="34" charset="0"/>
                <a:cs typeface="Calibri" panose="020F0502020204030204" pitchFamily="34" charset="0"/>
              </a:rPr>
              <a:t>Zaleca się uwzględnienie praktycznych  modułów dotyczących:</a:t>
            </a:r>
            <a:endParaRPr lang="en-IE" sz="1100" b="1" dirty="0">
              <a:solidFill>
                <a:srgbClr val="404040"/>
              </a:solidFill>
              <a:latin typeface="Calibri" panose="020F0502020204030204" pitchFamily="34" charset="0"/>
              <a:cs typeface="Calibri" panose="020F0502020204030204" pitchFamily="34" charset="0"/>
            </a:endParaRPr>
          </a:p>
          <a:p>
            <a:pPr marL="171450" indent="-171450">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Pomp ciepła</a:t>
            </a:r>
            <a:endParaRPr lang="en-IE" sz="1100" dirty="0">
              <a:solidFill>
                <a:srgbClr val="404040"/>
              </a:solidFill>
              <a:latin typeface="Calibri" panose="020F0502020204030204" pitchFamily="34" charset="0"/>
              <a:cs typeface="Calibri" panose="020F0502020204030204" pitchFamily="34" charset="0"/>
            </a:endParaRPr>
          </a:p>
          <a:p>
            <a:pPr marL="171450" indent="-171450">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Czynników chłodniczych o niskim współczynniku GWP</a:t>
            </a:r>
            <a:endParaRPr lang="en-IE" sz="1100" dirty="0">
              <a:solidFill>
                <a:srgbClr val="404040"/>
              </a:solidFill>
              <a:latin typeface="Calibri" panose="020F0502020204030204" pitchFamily="34" charset="0"/>
              <a:cs typeface="Calibri" panose="020F0502020204030204" pitchFamily="34" charset="0"/>
            </a:endParaRPr>
          </a:p>
          <a:p>
            <a:pPr marL="171450" indent="-171450">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Bilansowania hydraulicznego </a:t>
            </a:r>
            <a:endParaRPr lang="en-IE" sz="1100" dirty="0">
              <a:solidFill>
                <a:srgbClr val="404040"/>
              </a:solidFill>
              <a:latin typeface="Calibri" panose="020F0502020204030204" pitchFamily="34" charset="0"/>
              <a:cs typeface="Calibri" panose="020F0502020204030204" pitchFamily="34" charset="0"/>
            </a:endParaRPr>
          </a:p>
          <a:p>
            <a:pPr marL="171450" indent="-171450">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Połączenia system z przegrodami zewnętrznymi budynku </a:t>
            </a:r>
            <a:endParaRPr lang="en-IE" sz="600" dirty="0">
              <a:solidFill>
                <a:srgbClr val="404040"/>
              </a:solidFill>
              <a:latin typeface="Calibri" panose="020F0502020204030204" pitchFamily="34" charset="0"/>
              <a:cs typeface="Calibri" panose="020F0502020204030204" pitchFamily="34" charset="0"/>
            </a:endParaRPr>
          </a:p>
          <a:p>
            <a:endParaRPr lang="pl-PL" sz="1100" i="1" dirty="0">
              <a:solidFill>
                <a:srgbClr val="404040"/>
              </a:solidFill>
              <a:latin typeface="Calibri" panose="020F0502020204030204" pitchFamily="34" charset="0"/>
              <a:cs typeface="Calibri" panose="020F0502020204030204" pitchFamily="34" charset="0"/>
            </a:endParaRPr>
          </a:p>
          <a:p>
            <a:r>
              <a:rPr lang="pl-PL" sz="1100" i="1" dirty="0">
                <a:solidFill>
                  <a:srgbClr val="404040"/>
                </a:solidFill>
                <a:latin typeface="Calibri" panose="020F0502020204030204" pitchFamily="34" charset="0"/>
                <a:cs typeface="Calibri" panose="020F0502020204030204" pitchFamily="34" charset="0"/>
              </a:rPr>
              <a:t>Każdy moduł powinien być powiązany z mierzonymi wskaźnikami KPI dotyczącymi efektywności energetycznej i emisji dwutlenku węgla, aby zapewnić jasne dowody zrównoważonego rozwoju</a:t>
            </a:r>
            <a:br>
              <a:rPr lang="pl-PL" sz="1100" i="1" dirty="0">
                <a:solidFill>
                  <a:srgbClr val="404040"/>
                </a:solidFill>
                <a:latin typeface="Calibri" panose="020F0502020204030204" pitchFamily="34" charset="0"/>
                <a:cs typeface="Calibri" panose="020F0502020204030204" pitchFamily="34" charset="0"/>
              </a:rPr>
            </a:br>
            <a:r>
              <a:rPr lang="pl-PL" sz="1100" i="1" dirty="0">
                <a:solidFill>
                  <a:srgbClr val="404040"/>
                </a:solidFill>
                <a:latin typeface="Calibri" panose="020F0502020204030204" pitchFamily="34" charset="0"/>
                <a:cs typeface="Calibri" panose="020F0502020204030204" pitchFamily="34" charset="0"/>
              </a:rPr>
              <a:t>i wyników dekarbonizacji.</a:t>
            </a:r>
            <a:r>
              <a:rPr lang="en-IE" sz="1100" dirty="0">
                <a:solidFill>
                  <a:srgbClr val="404040"/>
                </a:solidFill>
                <a:latin typeface="Calibri" panose="020F0502020204030204" pitchFamily="34" charset="0"/>
                <a:cs typeface="Calibri" panose="020F0502020204030204" pitchFamily="34" charset="0"/>
              </a:rPr>
              <a:t>.</a:t>
            </a: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706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39A83-FC5A-F3B9-72C8-DE87E021D2D6}"/>
            </a:ext>
          </a:extLst>
        </p:cNvPr>
        <p:cNvGrpSpPr/>
        <p:nvPr/>
      </p:nvGrpSpPr>
      <p:grpSpPr>
        <a:xfrm>
          <a:off x="0" y="0"/>
          <a:ext cx="0" cy="0"/>
          <a:chOff x="0" y="0"/>
          <a:chExt cx="0" cy="0"/>
        </a:xfrm>
      </p:grpSpPr>
      <p:sp>
        <p:nvSpPr>
          <p:cNvPr id="2" name="Graphic 4">
            <a:extLst>
              <a:ext uri="{FF2B5EF4-FFF2-40B4-BE49-F238E27FC236}">
                <a16:creationId xmlns:a16="http://schemas.microsoft.com/office/drawing/2014/main" id="{10143137-73D5-E5E6-9991-335A8891DDED}"/>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82A20265-851C-3B93-749F-623711807B46}"/>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3.3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0" name="Graphic 40">
            <a:extLst>
              <a:ext uri="{FF2B5EF4-FFF2-40B4-BE49-F238E27FC236}">
                <a16:creationId xmlns:a16="http://schemas.microsoft.com/office/drawing/2014/main" id="{89D78262-C3C2-087F-BD66-A9FD7B2FDCC7}"/>
              </a:ext>
            </a:extLst>
          </p:cNvPr>
          <p:cNvGrpSpPr/>
          <p:nvPr/>
        </p:nvGrpSpPr>
        <p:grpSpPr>
          <a:xfrm>
            <a:off x="5014989" y="-96139"/>
            <a:ext cx="3293668" cy="2042232"/>
            <a:chOff x="-3997861" y="6017904"/>
            <a:chExt cx="935163" cy="579846"/>
          </a:xfrm>
          <a:solidFill>
            <a:schemeClr val="bg1">
              <a:alpha val="9824"/>
            </a:schemeClr>
          </a:solidFill>
        </p:grpSpPr>
        <p:sp>
          <p:nvSpPr>
            <p:cNvPr id="11" name="Freeform 10">
              <a:extLst>
                <a:ext uri="{FF2B5EF4-FFF2-40B4-BE49-F238E27FC236}">
                  <a16:creationId xmlns:a16="http://schemas.microsoft.com/office/drawing/2014/main" id="{314D8AFC-5692-880B-D011-3A222CD001F9}"/>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D73978DE-08E3-64A6-9480-5AF0B8BEE6A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271F2828-5002-1830-9357-BDE6FF24C56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E3104C3-170B-4FC0-6C69-0865C9E385E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6" name="Text Placeholder 29">
            <a:extLst>
              <a:ext uri="{FF2B5EF4-FFF2-40B4-BE49-F238E27FC236}">
                <a16:creationId xmlns:a16="http://schemas.microsoft.com/office/drawing/2014/main" id="{DF13F40A-7BD6-3A7C-F7F7-AA174AB7BB6A}"/>
              </a:ext>
            </a:extLst>
          </p:cNvPr>
          <p:cNvSpPr txBox="1">
            <a:spLocks/>
          </p:cNvSpPr>
          <p:nvPr/>
        </p:nvSpPr>
        <p:spPr>
          <a:xfrm>
            <a:off x="585015" y="1849884"/>
            <a:ext cx="6133702" cy="1180493"/>
          </a:xfrm>
          <a:prstGeom prst="rect">
            <a:avLst/>
          </a:prstGeom>
        </p:spPr>
        <p:txBody>
          <a:bodyPr numCol="1" spcCol="252000">
            <a:noAutofit/>
          </a:bodyPr>
          <a:lstStyle>
            <a:defPPr>
              <a:defRPr lang="en-US"/>
            </a:defPPr>
            <a:lvl1pPr indent="0" defTabSz="2072941">
              <a:lnSpc>
                <a:spcPts val="1360"/>
              </a:lnSpc>
              <a:spcBef>
                <a:spcPts val="0"/>
              </a:spcBef>
              <a:buFont typeface="Arial" panose="020B0604020202020204" pitchFamily="34" charset="0"/>
              <a:buNone/>
              <a:defRPr sz="1300" b="0" i="0">
                <a:solidFill>
                  <a:srgbClr val="404040"/>
                </a:solidFill>
                <a:latin typeface="Calibri" panose="020F0502020204030204" pitchFamily="34" charset="0"/>
                <a:cs typeface="Calibri" panose="020F0502020204030204" pitchFamily="34" charset="0"/>
              </a:defRPr>
            </a:lvl1pPr>
            <a:lvl2pPr marL="377967"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2pPr>
            <a:lvl3pPr marL="755934"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3pPr>
            <a:lvl4pPr marL="1133901"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4pPr>
            <a:lvl5pPr marL="1511869" indent="0" defTabSz="2072941">
              <a:lnSpc>
                <a:spcPct val="100000"/>
              </a:lnSpc>
              <a:spcBef>
                <a:spcPts val="1133"/>
              </a:spcBef>
              <a:buFont typeface="Arial" panose="020B0604020202020204" pitchFamily="34" charset="0"/>
              <a:buNone/>
              <a:defRPr sz="3200">
                <a:solidFill>
                  <a:srgbClr val="011E3B"/>
                </a:solidFill>
                <a:latin typeface="Montserrat" pitchFamily="2" charset="77"/>
                <a:cs typeface="Poppins" pitchFamily="2" charset="77"/>
              </a:defRPr>
            </a:lvl5pPr>
            <a:lvl6pPr marL="5700588" indent="-518236" defTabSz="2072941">
              <a:lnSpc>
                <a:spcPct val="90000"/>
              </a:lnSpc>
              <a:spcBef>
                <a:spcPts val="1133"/>
              </a:spcBef>
              <a:buFont typeface="Arial" panose="020B0604020202020204" pitchFamily="34" charset="0"/>
              <a:buChar char="•"/>
              <a:defRPr sz="4080"/>
            </a:lvl6pPr>
            <a:lvl7pPr marL="6737059" indent="-518236" defTabSz="2072941">
              <a:lnSpc>
                <a:spcPct val="90000"/>
              </a:lnSpc>
              <a:spcBef>
                <a:spcPts val="1133"/>
              </a:spcBef>
              <a:buFont typeface="Arial" panose="020B0604020202020204" pitchFamily="34" charset="0"/>
              <a:buChar char="•"/>
              <a:defRPr sz="4080"/>
            </a:lvl7pPr>
            <a:lvl8pPr marL="7773528" indent="-518236" defTabSz="2072941">
              <a:lnSpc>
                <a:spcPct val="90000"/>
              </a:lnSpc>
              <a:spcBef>
                <a:spcPts val="1133"/>
              </a:spcBef>
              <a:buFont typeface="Arial" panose="020B0604020202020204" pitchFamily="34" charset="0"/>
              <a:buChar char="•"/>
              <a:defRPr sz="4080"/>
            </a:lvl8pPr>
            <a:lvl9pPr marL="8810001" indent="-518236" defTabSz="2072941">
              <a:lnSpc>
                <a:spcPct val="90000"/>
              </a:lnSpc>
              <a:spcBef>
                <a:spcPts val="1133"/>
              </a:spcBef>
              <a:buFont typeface="Arial" panose="020B0604020202020204" pitchFamily="34" charset="0"/>
              <a:buChar char="•"/>
              <a:defRPr sz="4080"/>
            </a:lvl9pPr>
          </a:lstStyle>
          <a:p>
            <a:r>
              <a:rPr lang="pl-PL" dirty="0"/>
              <a:t>W obliczu szybkich zmian w branży spowodowanych wyzwaniami środowiskowymi</a:t>
            </a:r>
            <a:br>
              <a:rPr lang="pl-PL" dirty="0"/>
            </a:br>
            <a:r>
              <a:rPr lang="pl-PL" dirty="0"/>
              <a:t>i technologicznymi, CVET oferuje elastyczne, ukierunkowane możliwości kształcenia, które pomogą specjalistom zaktualizować umiejętności, pozostać konkurencyjnym na ryku pracy i przyczyniać się do systemowej transformacji w ramach nauki przez całe życie i adaptacji kadry pracowniczej.</a:t>
            </a:r>
            <a:endParaRPr lang="en-IE" dirty="0"/>
          </a:p>
          <a:p>
            <a:endParaRPr lang="en-IE" dirty="0"/>
          </a:p>
        </p:txBody>
      </p:sp>
      <p:sp>
        <p:nvSpPr>
          <p:cNvPr id="17" name="TextBox 16">
            <a:extLst>
              <a:ext uri="{FF2B5EF4-FFF2-40B4-BE49-F238E27FC236}">
                <a16:creationId xmlns:a16="http://schemas.microsoft.com/office/drawing/2014/main" id="{B62C4496-A13E-6931-859B-1A646BDA85C2}"/>
              </a:ext>
            </a:extLst>
          </p:cNvPr>
          <p:cNvSpPr txBox="1"/>
          <p:nvPr/>
        </p:nvSpPr>
        <p:spPr>
          <a:xfrm>
            <a:off x="585015" y="1173966"/>
            <a:ext cx="5394871"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Przegląd programów ustawicznego kształcenia </a:t>
            </a:r>
            <a:br>
              <a:rPr lang="pl-PL" sz="2000" b="1" dirty="0">
                <a:solidFill>
                  <a:srgbClr val="ED4D24"/>
                </a:solidFill>
                <a:latin typeface="Calibri" panose="020F0502020204030204" pitchFamily="34" charset="0"/>
                <a:cs typeface="Calibri" panose="020F0502020204030204" pitchFamily="34" charset="0"/>
              </a:rPr>
            </a:br>
            <a:r>
              <a:rPr lang="pl-PL" sz="2000" b="1" dirty="0">
                <a:solidFill>
                  <a:srgbClr val="ED4D24"/>
                </a:solidFill>
                <a:latin typeface="Calibri" panose="020F0502020204030204" pitchFamily="34" charset="0"/>
                <a:cs typeface="Calibri" panose="020F0502020204030204" pitchFamily="34" charset="0"/>
              </a:rPr>
              <a:t>i szkolenia zawodowego (CVET) </a:t>
            </a:r>
            <a:endParaRPr lang="en-US" sz="2000" b="1" dirty="0">
              <a:solidFill>
                <a:srgbClr val="ED4D24"/>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06C6E3BE-9C49-366C-B6E5-D81CDA96D5B4}"/>
              </a:ext>
            </a:extLst>
          </p:cNvPr>
          <p:cNvCxnSpPr>
            <a:cxnSpLocks/>
          </p:cNvCxnSpPr>
          <p:nvPr/>
        </p:nvCxnSpPr>
        <p:spPr>
          <a:xfrm>
            <a:off x="0" y="2876144"/>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11ED440-5B5B-4922-904A-3445CB9D5B64}"/>
              </a:ext>
            </a:extLst>
          </p:cNvPr>
          <p:cNvSpPr txBox="1"/>
          <p:nvPr/>
        </p:nvSpPr>
        <p:spPr>
          <a:xfrm>
            <a:off x="602676" y="3063942"/>
            <a:ext cx="4066180" cy="752770"/>
          </a:xfrm>
          <a:prstGeom prst="rect">
            <a:avLst/>
          </a:prstGeom>
          <a:noFill/>
        </p:spPr>
        <p:txBody>
          <a:bodyPr wrap="square" rtlCol="0" anchor="t">
            <a:spAutoFit/>
          </a:bodyPr>
          <a:lstStyle/>
          <a:p>
            <a:pPr marL="6350">
              <a:lnSpc>
                <a:spcPts val="1700"/>
              </a:lnSpc>
              <a:tabLst>
                <a:tab pos="611188" algn="l"/>
              </a:tabLst>
            </a:pPr>
            <a:r>
              <a:rPr lang="pl-PL" sz="1600" b="1" dirty="0">
                <a:solidFill>
                  <a:srgbClr val="ED4D24"/>
                </a:solidFill>
                <a:highlight>
                  <a:srgbClr val="FFFFFF"/>
                </a:highlight>
                <a:latin typeface="Calibri" panose="020F0502020204030204" pitchFamily="34" charset="0"/>
                <a:cs typeface="Calibri" panose="020F0502020204030204" pitchFamily="34" charset="0"/>
              </a:rPr>
              <a:t>Rekomendacje dla programów ustawicznego kształcenia i szkolenia zawodowego (CVET) </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B90525D2-0FBF-4AE5-B260-63345224E301}"/>
              </a:ext>
            </a:extLst>
          </p:cNvPr>
          <p:cNvCxnSpPr>
            <a:cxnSpLocks/>
          </p:cNvCxnSpPr>
          <p:nvPr/>
        </p:nvCxnSpPr>
        <p:spPr>
          <a:xfrm>
            <a:off x="-24515" y="3200931"/>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47D5B4-5E52-4EBC-B32C-ED9320EF35BC}"/>
              </a:ext>
            </a:extLst>
          </p:cNvPr>
          <p:cNvCxnSpPr>
            <a:cxnSpLocks/>
          </p:cNvCxnSpPr>
          <p:nvPr/>
        </p:nvCxnSpPr>
        <p:spPr>
          <a:xfrm>
            <a:off x="855886" y="3591221"/>
            <a:ext cx="0" cy="426813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Triangle 10">
            <a:extLst>
              <a:ext uri="{FF2B5EF4-FFF2-40B4-BE49-F238E27FC236}">
                <a16:creationId xmlns:a16="http://schemas.microsoft.com/office/drawing/2014/main" id="{0D534885-16EB-4C5D-8E74-53D8080116B1}"/>
              </a:ext>
            </a:extLst>
          </p:cNvPr>
          <p:cNvSpPr/>
          <p:nvPr/>
        </p:nvSpPr>
        <p:spPr>
          <a:xfrm rot="5400000">
            <a:off x="199778" y="3107247"/>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CB01013-01F8-49AA-93E8-69DB312F9493}"/>
              </a:ext>
            </a:extLst>
          </p:cNvPr>
          <p:cNvSpPr txBox="1"/>
          <p:nvPr/>
        </p:nvSpPr>
        <p:spPr>
          <a:xfrm>
            <a:off x="1194245" y="3755373"/>
            <a:ext cx="5676377" cy="4362733"/>
          </a:xfrm>
          <a:prstGeom prst="rect">
            <a:avLst/>
          </a:prstGeom>
          <a:noFill/>
        </p:spPr>
        <p:txBody>
          <a:bodyPr wrap="square">
            <a:spAutoFit/>
          </a:bodyPr>
          <a:lstStyle/>
          <a:p>
            <a:pPr>
              <a:lnSpc>
                <a:spcPts val="1340"/>
              </a:lnSpc>
            </a:pPr>
            <a:r>
              <a:rPr lang="pl-PL" sz="1600" b="1" dirty="0">
                <a:solidFill>
                  <a:srgbClr val="ED4D24"/>
                </a:solidFill>
                <a:latin typeface="Calibri" panose="020F0502020204030204" pitchFamily="34" charset="0"/>
                <a:cs typeface="Calibri" panose="020F0502020204030204" pitchFamily="34" charset="0"/>
              </a:rPr>
              <a:t>Objęcie modułami wszystkich 5 kryteriów </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pl-PL" sz="1100" b="1" dirty="0">
                <a:solidFill>
                  <a:srgbClr val="404040"/>
                </a:solidFill>
                <a:latin typeface="Calibri" panose="020F0502020204030204" pitchFamily="34" charset="0"/>
                <a:cs typeface="Calibri" panose="020F0502020204030204" pitchFamily="34" charset="0"/>
              </a:rPr>
              <a:t>Zaleca się połączenie krótkich kursów OEM lub kursów skupiających się na technologii</a:t>
            </a:r>
            <a:br>
              <a:rPr lang="pl-PL" sz="1100" b="1" dirty="0">
                <a:solidFill>
                  <a:srgbClr val="404040"/>
                </a:solidFill>
                <a:latin typeface="Calibri" panose="020F0502020204030204" pitchFamily="34" charset="0"/>
                <a:cs typeface="Calibri" panose="020F0502020204030204" pitchFamily="34" charset="0"/>
              </a:rPr>
            </a:br>
            <a:r>
              <a:rPr lang="pl-PL" sz="1100" b="1" dirty="0">
                <a:solidFill>
                  <a:srgbClr val="404040"/>
                </a:solidFill>
                <a:latin typeface="Calibri" panose="020F0502020204030204" pitchFamily="34" charset="0"/>
                <a:cs typeface="Calibri" panose="020F0502020204030204" pitchFamily="34" charset="0"/>
              </a:rPr>
              <a:t>z dodatkowymi </a:t>
            </a:r>
            <a:r>
              <a:rPr lang="pl-PL" sz="1100" b="1" dirty="0" err="1">
                <a:solidFill>
                  <a:srgbClr val="404040"/>
                </a:solidFill>
                <a:latin typeface="Calibri" panose="020F0502020204030204" pitchFamily="34" charset="0"/>
                <a:cs typeface="Calibri" panose="020F0502020204030204" pitchFamily="34" charset="0"/>
              </a:rPr>
              <a:t>mikrolaboratoriami</a:t>
            </a:r>
            <a:r>
              <a:rPr lang="pl-PL" sz="1100" b="1" dirty="0">
                <a:solidFill>
                  <a:srgbClr val="404040"/>
                </a:solidFill>
                <a:latin typeface="Calibri" panose="020F0502020204030204" pitchFamily="34" charset="0"/>
                <a:cs typeface="Calibri" panose="020F0502020204030204" pitchFamily="34" charset="0"/>
              </a:rPr>
              <a:t>, takimi jak:</a:t>
            </a:r>
          </a:p>
          <a:p>
            <a:pPr marL="171450" indent="-171450">
              <a:lnSpc>
                <a:spcPts val="1140"/>
              </a:lnSpc>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Panele kontrolne BMS </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Ćwiczenia z optymalizacji pomp ciepła</a:t>
            </a:r>
            <a:endParaRPr lang="en-IE" sz="1100" dirty="0">
              <a:solidFill>
                <a:srgbClr val="404040"/>
              </a:solidFill>
              <a:latin typeface="Calibri" panose="020F0502020204030204" pitchFamily="34" charset="0"/>
              <a:cs typeface="Calibri" panose="020F0502020204030204" pitchFamily="34" charset="0"/>
            </a:endParaRPr>
          </a:p>
          <a:p>
            <a:pPr marL="171450" indent="-171450">
              <a:lnSpc>
                <a:spcPts val="1140"/>
              </a:lnSpc>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Moduły raportowania KPI</a:t>
            </a:r>
            <a:endParaRPr lang="en-IE" sz="1100" dirty="0">
              <a:solidFill>
                <a:srgbClr val="404040"/>
              </a:solidFill>
              <a:latin typeface="Calibri" panose="020F0502020204030204" pitchFamily="34" charset="0"/>
              <a:cs typeface="Calibri" panose="020F0502020204030204" pitchFamily="34" charset="0"/>
            </a:endParaRPr>
          </a:p>
          <a:p>
            <a:endParaRPr lang="en-IE" sz="600" dirty="0">
              <a:solidFill>
                <a:srgbClr val="404040"/>
              </a:solidFill>
              <a:latin typeface="Calibri" panose="020F0502020204030204" pitchFamily="34" charset="0"/>
              <a:cs typeface="Calibri" panose="020F0502020204030204" pitchFamily="34" charset="0"/>
            </a:endParaRPr>
          </a:p>
          <a:p>
            <a:pPr>
              <a:lnSpc>
                <a:spcPts val="1140"/>
              </a:lnSpc>
            </a:pPr>
            <a:r>
              <a:rPr lang="pl-PL" sz="1100" i="1" dirty="0">
                <a:solidFill>
                  <a:srgbClr val="404040"/>
                </a:solidFill>
                <a:latin typeface="Calibri" panose="020F0502020204030204" pitchFamily="34" charset="0"/>
                <a:cs typeface="Calibri" panose="020F0502020204030204" pitchFamily="34" charset="0"/>
              </a:rPr>
              <a:t>Wdrożenie tych elementów pozwoli podnieść kryteria 2 (cyfryzacja), 4 (dekarbonizacja)</a:t>
            </a:r>
            <a:br>
              <a:rPr lang="pl-PL" sz="1100" i="1" dirty="0">
                <a:solidFill>
                  <a:srgbClr val="404040"/>
                </a:solidFill>
                <a:latin typeface="Calibri" panose="020F0502020204030204" pitchFamily="34" charset="0"/>
                <a:cs typeface="Calibri" panose="020F0502020204030204" pitchFamily="34" charset="0"/>
              </a:rPr>
            </a:br>
            <a:r>
              <a:rPr lang="pl-PL" sz="1100" i="1" dirty="0">
                <a:solidFill>
                  <a:srgbClr val="404040"/>
                </a:solidFill>
                <a:latin typeface="Calibri" panose="020F0502020204030204" pitchFamily="34" charset="0"/>
                <a:cs typeface="Calibri" panose="020F0502020204030204" pitchFamily="34" charset="0"/>
              </a:rPr>
              <a:t>i 5 (zrównoważony rozwój) z częściowego do pełnego poziomu zgodności.</a:t>
            </a:r>
            <a:endParaRPr lang="en-IE" sz="1100"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pl-PL" sz="1600" b="1" dirty="0">
                <a:solidFill>
                  <a:srgbClr val="ED4D24"/>
                </a:solidFill>
                <a:latin typeface="Calibri" panose="020F0502020204030204" pitchFamily="34" charset="0"/>
                <a:cs typeface="Calibri" panose="020F0502020204030204" pitchFamily="34" charset="0"/>
              </a:rPr>
              <a:t>Dokładne udokumentowanie kryterium 3 </a:t>
            </a:r>
            <a:endParaRPr lang="en-IE" sz="1600" b="1" dirty="0">
              <a:solidFill>
                <a:srgbClr val="ED4D24"/>
              </a:solidFill>
              <a:latin typeface="Calibri" panose="020F0502020204030204" pitchFamily="34" charset="0"/>
              <a:cs typeface="Calibri" panose="020F0502020204030204" pitchFamily="34" charset="0"/>
            </a:endParaRPr>
          </a:p>
          <a:p>
            <a:pPr lvl="0"/>
            <a:r>
              <a:rPr lang="en-IE" sz="600" b="1" dirty="0">
                <a:solidFill>
                  <a:srgbClr val="ED4D24"/>
                </a:solidFill>
                <a:latin typeface="Calibri" panose="020F0502020204030204" pitchFamily="34" charset="0"/>
                <a:cs typeface="Calibri" panose="020F0502020204030204" pitchFamily="34" charset="0"/>
              </a:rPr>
              <a:t> </a:t>
            </a:r>
          </a:p>
          <a:p>
            <a:pPr>
              <a:lnSpc>
                <a:spcPts val="1140"/>
              </a:lnSpc>
            </a:pPr>
            <a:r>
              <a:rPr lang="pl-PL" sz="1100" b="1" dirty="0">
                <a:solidFill>
                  <a:srgbClr val="404040"/>
                </a:solidFill>
                <a:latin typeface="Calibri" panose="020F0502020204030204" pitchFamily="34" charset="0"/>
                <a:cs typeface="Calibri" panose="020F0502020204030204" pitchFamily="34" charset="0"/>
              </a:rPr>
              <a:t>Aby zapewnić możliwość kontroli, programy CVET powinny posiadać ustandaryzowane sylabusy i efekty kształcenia. Obejmuje to: </a:t>
            </a:r>
          </a:p>
          <a:p>
            <a:pPr marL="171450" lvl="1" indent="-171450">
              <a:lnSpc>
                <a:spcPts val="1140"/>
              </a:lnSpc>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Przejrzyste opisy (tytuły, godziny, zadania)</a:t>
            </a:r>
          </a:p>
          <a:p>
            <a:pPr marL="171450" lvl="1" indent="-171450">
              <a:lnSpc>
                <a:spcPts val="1140"/>
              </a:lnSpc>
              <a:buClr>
                <a:srgbClr val="ED4D24"/>
              </a:buClr>
              <a:buFont typeface="Arial" panose="020B0604020202020204" pitchFamily="34" charset="0"/>
              <a:buChar char="•"/>
            </a:pPr>
            <a:r>
              <a:rPr lang="pl-PL" sz="1100" dirty="0">
                <a:solidFill>
                  <a:srgbClr val="404040"/>
                </a:solidFill>
                <a:latin typeface="Calibri" panose="020F0502020204030204" pitchFamily="34" charset="0"/>
                <a:cs typeface="Calibri" panose="020F0502020204030204" pitchFamily="34" charset="0"/>
              </a:rPr>
              <a:t>Wyraźne odniesienia do tematów związanych z regulacjami, takich jak </a:t>
            </a:r>
            <a:r>
              <a:rPr lang="pl-PL" sz="1100" dirty="0" err="1">
                <a:solidFill>
                  <a:srgbClr val="404040"/>
                </a:solidFill>
                <a:latin typeface="Calibri" panose="020F0502020204030204" pitchFamily="34" charset="0"/>
                <a:cs typeface="Calibri" panose="020F0502020204030204" pitchFamily="34" charset="0"/>
              </a:rPr>
              <a:t>ekoprojektowanie</a:t>
            </a:r>
            <a:r>
              <a:rPr lang="pl-PL" sz="1100" dirty="0">
                <a:solidFill>
                  <a:srgbClr val="404040"/>
                </a:solidFill>
                <a:latin typeface="Calibri" panose="020F0502020204030204" pitchFamily="34" charset="0"/>
                <a:cs typeface="Calibri" panose="020F0502020204030204" pitchFamily="34" charset="0"/>
              </a:rPr>
              <a:t>,</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F-gazy i etykietowanie energetyczne </a:t>
            </a:r>
            <a:endParaRPr lang="en-IE" sz="1200" dirty="0">
              <a:solidFill>
                <a:srgbClr val="404040"/>
              </a:solidFill>
              <a:latin typeface="Calibri" panose="020F0502020204030204" pitchFamily="34" charset="0"/>
              <a:cs typeface="Calibri" panose="020F0502020204030204" pitchFamily="34" charset="0"/>
            </a:endParaRP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pl-PL" sz="1100" i="1" dirty="0">
                <a:solidFill>
                  <a:srgbClr val="404040"/>
                </a:solidFill>
                <a:latin typeface="Calibri" panose="020F0502020204030204" pitchFamily="34" charset="0"/>
                <a:cs typeface="Calibri" panose="020F0502020204030204" pitchFamily="34" charset="0"/>
              </a:rPr>
              <a:t>Pomoże to uzupełnić niewypełnione komórki i potwierdzić zgodność podczas przyszłych kontroli. </a:t>
            </a:r>
            <a:endParaRPr lang="en-IE" sz="1200" i="1" dirty="0">
              <a:solidFill>
                <a:srgbClr val="404040"/>
              </a:solidFill>
              <a:latin typeface="Calibri" panose="020F0502020204030204" pitchFamily="34" charset="0"/>
              <a:cs typeface="Calibri" panose="020F0502020204030204" pitchFamily="34" charset="0"/>
            </a:endParaRPr>
          </a:p>
          <a:p>
            <a:pPr lvl="0"/>
            <a:endParaRPr lang="en-IE" sz="1000" dirty="0">
              <a:solidFill>
                <a:srgbClr val="404040"/>
              </a:solidFill>
              <a:latin typeface="Calibri" panose="020F0502020204030204" pitchFamily="34" charset="0"/>
              <a:cs typeface="Calibri" panose="020F0502020204030204" pitchFamily="34" charset="0"/>
            </a:endParaRPr>
          </a:p>
          <a:p>
            <a:pPr>
              <a:lnSpc>
                <a:spcPts val="1340"/>
              </a:lnSpc>
            </a:pPr>
            <a:r>
              <a:rPr lang="pl-PL" sz="1600" b="1" dirty="0">
                <a:solidFill>
                  <a:srgbClr val="ED4D24"/>
                </a:solidFill>
                <a:latin typeface="Calibri" panose="020F0502020204030204" pitchFamily="34" charset="0"/>
                <a:cs typeface="Calibri" panose="020F0502020204030204" pitchFamily="34" charset="0"/>
              </a:rPr>
              <a:t>Modele centrów kompetencji </a:t>
            </a:r>
            <a:endParaRPr lang="en-IE" sz="1600" b="1" dirty="0">
              <a:solidFill>
                <a:srgbClr val="ED4D24"/>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pl-PL" sz="1100" dirty="0">
                <a:solidFill>
                  <a:srgbClr val="404040"/>
                </a:solidFill>
                <a:latin typeface="Calibri" panose="020F0502020204030204" pitchFamily="34" charset="0"/>
                <a:cs typeface="Calibri" panose="020F0502020204030204" pitchFamily="34" charset="0"/>
              </a:rPr>
              <a:t>Wieloletnie ścieżki kształcenia ustawicznego, takie jak te w Norwegii, </a:t>
            </a:r>
            <a:r>
              <a:rPr lang="pl-PL" sz="1100" dirty="0" err="1">
                <a:solidFill>
                  <a:srgbClr val="404040"/>
                </a:solidFill>
                <a:latin typeface="Calibri" panose="020F0502020204030204" pitchFamily="34" charset="0"/>
                <a:cs typeface="Calibri" panose="020F0502020204030204" pitchFamily="34" charset="0"/>
              </a:rPr>
              <a:t>Rīgas</a:t>
            </a:r>
            <a:r>
              <a:rPr lang="pl-PL" sz="1100" dirty="0">
                <a:solidFill>
                  <a:srgbClr val="404040"/>
                </a:solidFill>
                <a:latin typeface="Calibri" panose="020F0502020204030204" pitchFamily="34" charset="0"/>
                <a:cs typeface="Calibri" panose="020F0502020204030204" pitchFamily="34" charset="0"/>
              </a:rPr>
              <a:t> </a:t>
            </a:r>
            <a:r>
              <a:rPr lang="pl-PL" sz="1100" dirty="0" err="1">
                <a:solidFill>
                  <a:srgbClr val="404040"/>
                </a:solidFill>
                <a:latin typeface="Calibri" panose="020F0502020204030204" pitchFamily="34" charset="0"/>
                <a:cs typeface="Calibri" panose="020F0502020204030204" pitchFamily="34" charset="0"/>
              </a:rPr>
              <a:t>Siltums</a:t>
            </a:r>
            <a:r>
              <a:rPr lang="pl-PL" sz="1100" dirty="0">
                <a:solidFill>
                  <a:srgbClr val="404040"/>
                </a:solidFill>
                <a:latin typeface="Calibri" panose="020F0502020204030204" pitchFamily="34" charset="0"/>
                <a:cs typeface="Calibri" panose="020F0502020204030204" pitchFamily="34" charset="0"/>
              </a:rPr>
              <a:t> (Łotwa)</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wybrane programy irlandzkie (np. ECAC, SOLAS, ASHRAE) powinny służyć jako wzorce do szerszego wdrożenia. Modele te spełniają już wszystkie pięć kryteriów i oferują kompleksowe ścieżki prowadzące do inteligentnego, niskoemisyjnego i zgodnego z przepisami funkcjonowania.</a:t>
            </a:r>
            <a:endParaRPr lang="en-IE" sz="1100" i="1"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F0A3D559-AF06-4386-B31B-2360B19333B9}"/>
              </a:ext>
            </a:extLst>
          </p:cNvPr>
          <p:cNvCxnSpPr>
            <a:cxnSpLocks/>
          </p:cNvCxnSpPr>
          <p:nvPr/>
        </p:nvCxnSpPr>
        <p:spPr>
          <a:xfrm>
            <a:off x="855886" y="7859355"/>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F69168AA-247C-4575-BAE5-D39BC3133C2C}"/>
              </a:ext>
            </a:extLst>
          </p:cNvPr>
          <p:cNvGrpSpPr/>
          <p:nvPr/>
        </p:nvGrpSpPr>
        <p:grpSpPr>
          <a:xfrm>
            <a:off x="650289" y="3873673"/>
            <a:ext cx="6909386" cy="288000"/>
            <a:chOff x="644327" y="1972700"/>
            <a:chExt cx="6909386" cy="288000"/>
          </a:xfrm>
        </p:grpSpPr>
        <p:cxnSp>
          <p:nvCxnSpPr>
            <p:cNvPr id="24" name="Straight Connector 23">
              <a:extLst>
                <a:ext uri="{FF2B5EF4-FFF2-40B4-BE49-F238E27FC236}">
                  <a16:creationId xmlns:a16="http://schemas.microsoft.com/office/drawing/2014/main" id="{127FD551-3A58-4B89-947F-6BEBA278D36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EC7DBD0-2AFD-4E54-9BDD-63E59714597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26" name="Group 25">
            <a:extLst>
              <a:ext uri="{FF2B5EF4-FFF2-40B4-BE49-F238E27FC236}">
                <a16:creationId xmlns:a16="http://schemas.microsoft.com/office/drawing/2014/main" id="{3CCFCCC6-A1FE-4CE7-8C4A-4A56D352FE89}"/>
              </a:ext>
            </a:extLst>
          </p:cNvPr>
          <p:cNvGrpSpPr/>
          <p:nvPr/>
        </p:nvGrpSpPr>
        <p:grpSpPr>
          <a:xfrm>
            <a:off x="641420" y="5334782"/>
            <a:ext cx="6909386" cy="288000"/>
            <a:chOff x="644327" y="1972700"/>
            <a:chExt cx="6909386" cy="288000"/>
          </a:xfrm>
        </p:grpSpPr>
        <p:cxnSp>
          <p:nvCxnSpPr>
            <p:cNvPr id="27" name="Straight Connector 26">
              <a:extLst>
                <a:ext uri="{FF2B5EF4-FFF2-40B4-BE49-F238E27FC236}">
                  <a16:creationId xmlns:a16="http://schemas.microsoft.com/office/drawing/2014/main" id="{5BC4718C-D525-4453-B393-C4BE802ECCE6}"/>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2923647-C14C-4604-9F09-92D0E4C14EB4}"/>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29" name="Group 28">
            <a:extLst>
              <a:ext uri="{FF2B5EF4-FFF2-40B4-BE49-F238E27FC236}">
                <a16:creationId xmlns:a16="http://schemas.microsoft.com/office/drawing/2014/main" id="{3AD1D241-44FC-4DEF-A4B1-116078DDEDC9}"/>
              </a:ext>
            </a:extLst>
          </p:cNvPr>
          <p:cNvGrpSpPr/>
          <p:nvPr/>
        </p:nvGrpSpPr>
        <p:grpSpPr>
          <a:xfrm>
            <a:off x="641420" y="6692542"/>
            <a:ext cx="6909386" cy="288000"/>
            <a:chOff x="644327" y="1972700"/>
            <a:chExt cx="6909386" cy="288000"/>
          </a:xfrm>
        </p:grpSpPr>
        <p:cxnSp>
          <p:nvCxnSpPr>
            <p:cNvPr id="30" name="Straight Connector 29">
              <a:extLst>
                <a:ext uri="{FF2B5EF4-FFF2-40B4-BE49-F238E27FC236}">
                  <a16:creationId xmlns:a16="http://schemas.microsoft.com/office/drawing/2014/main" id="{4FC81B75-D229-49C2-8D9D-1A19432817D5}"/>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A814A09-BA44-4C66-9B34-B4094B0CB4BC}"/>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pic>
        <p:nvPicPr>
          <p:cNvPr id="33" name="Picture 32" descr="A person in a hard hat working on a machine&#10;&#10;AI-generated content may be incorrect.">
            <a:extLst>
              <a:ext uri="{FF2B5EF4-FFF2-40B4-BE49-F238E27FC236}">
                <a16:creationId xmlns:a16="http://schemas.microsoft.com/office/drawing/2014/main" id="{849AD7B2-64DF-484A-8D28-C2A111F0AA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201" b="5576"/>
          <a:stretch>
            <a:fillRect/>
          </a:stretch>
        </p:blipFill>
        <p:spPr>
          <a:xfrm>
            <a:off x="-27857" y="8012723"/>
            <a:ext cx="4972459" cy="2659350"/>
          </a:xfrm>
          <a:prstGeom prst="rect">
            <a:avLst/>
          </a:prstGeom>
        </p:spPr>
      </p:pic>
    </p:spTree>
    <p:extLst>
      <p:ext uri="{BB962C8B-B14F-4D97-AF65-F5344CB8AC3E}">
        <p14:creationId xmlns:p14="http://schemas.microsoft.com/office/powerpoint/2010/main" val="300630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05B13E8-1623-79FD-58B9-ABD7F49B6FDF}"/>
              </a:ext>
            </a:extLst>
          </p:cNvPr>
          <p:cNvSpPr txBox="1">
            <a:spLocks/>
          </p:cNvSpPr>
          <p:nvPr/>
        </p:nvSpPr>
        <p:spPr>
          <a:xfrm>
            <a:off x="520845" y="4982916"/>
            <a:ext cx="6389643" cy="2382536"/>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Na podstawie 68 studiów przypadku raport dokumentuje wyraźny zwrot w kierunku elektryfikacji, odzysku energii oraz cyfrowej optymalizacji w budynkach. Obiekty komercyjne i przemysłowe przodują we wdrażaniu systemów sterowania wspomaganych sztuczną inteligencją oraz hybrydowych rozwiązań grzewczych. Budynki publiczne i administracyjne coraz częściej wykorzystują niskotemperaturowe systemy dystrybucji oraz inteligentne strategie wentylacji.</a:t>
            </a:r>
            <a:br>
              <a:rPr lang="pl-PL" sz="1100" b="0" dirty="0">
                <a:solidFill>
                  <a:srgbClr val="404040"/>
                </a:solidFill>
              </a:rPr>
            </a:br>
            <a:r>
              <a:rPr lang="pl-PL" sz="1100" b="0" dirty="0">
                <a:solidFill>
                  <a:srgbClr val="404040"/>
                </a:solidFill>
              </a:rPr>
              <a:t>W budynkach mieszkalnych obserwuje się rosnące zainteresowanie pompami ciepła i instalacjami fotowoltaicznymi na dachach, choć nadal występują wyzwania związane z przestarzałą infrastrukturą oraz ryzykiem przegrzewania. Systemy ciepłownicze również przechodzą transformację – udane przykłady zdecentralizowanych sieci wykorzystują-</a:t>
            </a:r>
            <a:r>
              <a:rPr lang="pl-PL" sz="1100" b="0" dirty="0" err="1">
                <a:solidFill>
                  <a:srgbClr val="404040"/>
                </a:solidFill>
              </a:rPr>
              <a:t>cych</a:t>
            </a:r>
            <a:r>
              <a:rPr lang="pl-PL" sz="1100" b="0" dirty="0">
                <a:solidFill>
                  <a:srgbClr val="404040"/>
                </a:solidFill>
              </a:rPr>
              <a:t> odnawialne źródła energii można znaleźć m.in. w Danii, na Łotwie i w Niemczech.</a:t>
            </a:r>
          </a:p>
          <a:p>
            <a:pPr algn="just">
              <a:lnSpc>
                <a:spcPts val="1120"/>
              </a:lnSpc>
              <a:spcBef>
                <a:spcPts val="0"/>
              </a:spcBef>
            </a:pPr>
            <a:r>
              <a:rPr lang="pl-PL" sz="1100" b="0" dirty="0">
                <a:solidFill>
                  <a:srgbClr val="404040"/>
                </a:solidFill>
              </a:rPr>
              <a:t>Pomimo tych postępów transformację spowalniają wysokie koszty początkowe, niekompletne regulacje, niedobory pracowników oraz ograniczona interoperacyjność cyfrowa. Raport podkreśla, że gotowość technologiczna musi iść w parze z </a:t>
            </a:r>
            <a:r>
              <a:rPr lang="pl-PL" sz="1100" b="0" dirty="0" err="1">
                <a:solidFill>
                  <a:srgbClr val="404040"/>
                </a:solidFill>
              </a:rPr>
              <a:t>kompe-tencjami</a:t>
            </a:r>
            <a:r>
              <a:rPr lang="pl-PL" sz="1100" b="0" dirty="0">
                <a:solidFill>
                  <a:srgbClr val="404040"/>
                </a:solidFill>
              </a:rPr>
              <a:t> kadry. Wywiady i ankiety przeprowadzone wśród ponad 100 specjalistów ujawniają istotne luki w zakresie umiejętności praktycznych, znajomości regulacji oraz kompetencji cyfrowych. Wielu nowych specjalistów nie posiada doświadczenia </a:t>
            </a:r>
            <a:r>
              <a:rPr lang="pl-PL" sz="1100" b="0" dirty="0" err="1">
                <a:solidFill>
                  <a:srgbClr val="404040"/>
                </a:solidFill>
              </a:rPr>
              <a:t>praktycz-nego</a:t>
            </a:r>
            <a:r>
              <a:rPr lang="pl-PL" sz="1100" b="0" dirty="0">
                <a:solidFill>
                  <a:srgbClr val="404040"/>
                </a:solidFill>
              </a:rPr>
              <a:t>, natomiast doświadczeni profesjonaliści mają trudności z adaptacją do nowych technologii.</a:t>
            </a:r>
          </a:p>
          <a:p>
            <a:pPr algn="just">
              <a:lnSpc>
                <a:spcPts val="1120"/>
              </a:lnSpc>
              <a:spcBef>
                <a:spcPts val="0"/>
              </a:spcBef>
            </a:pPr>
            <a:r>
              <a:rPr lang="pl-PL" sz="1100" b="0" dirty="0">
                <a:solidFill>
                  <a:srgbClr val="404040"/>
                </a:solidFill>
              </a:rPr>
              <a:t>Środowisko edukacyjne, obejmujące 110 programów w szkolnictwie wyższym, kształceniu zawodowym oraz edukacji ustawicznej (CVET), charakteryzuje się solidnymi podstawami teoretycznymi, lecz nierównomiernym </a:t>
            </a:r>
            <a:r>
              <a:rPr lang="pl-PL" sz="1100" b="0" dirty="0" err="1">
                <a:solidFill>
                  <a:srgbClr val="404040"/>
                </a:solidFill>
              </a:rPr>
              <a:t>uwzględ-nieniem</a:t>
            </a:r>
            <a:r>
              <a:rPr lang="pl-PL" sz="1100" b="0" dirty="0">
                <a:solidFill>
                  <a:srgbClr val="404040"/>
                </a:solidFill>
              </a:rPr>
              <a:t> narzędzi cyfrowych, praktyk uruchamiania</a:t>
            </a:r>
            <a:br>
              <a:rPr lang="pl-PL" sz="1100" b="0" dirty="0">
                <a:solidFill>
                  <a:srgbClr val="404040"/>
                </a:solidFill>
              </a:rPr>
            </a:br>
            <a:r>
              <a:rPr lang="pl-PL" sz="1100" b="0" dirty="0">
                <a:solidFill>
                  <a:srgbClr val="404040"/>
                </a:solidFill>
              </a:rPr>
              <a:t>i testowania systemów (</a:t>
            </a:r>
            <a:r>
              <a:rPr lang="pl-PL" sz="1100" b="0" dirty="0" err="1">
                <a:solidFill>
                  <a:srgbClr val="404040"/>
                </a:solidFill>
              </a:rPr>
              <a:t>commissioningu</a:t>
            </a:r>
            <a:r>
              <a:rPr lang="pl-PL" sz="1100" b="0" dirty="0">
                <a:solidFill>
                  <a:srgbClr val="404040"/>
                </a:solidFill>
              </a:rPr>
              <a:t>) oraz wskaźników zrównoważonego rozwoju.</a:t>
            </a:r>
            <a:br>
              <a:rPr lang="pl-PL" sz="1100" b="0" dirty="0">
                <a:solidFill>
                  <a:srgbClr val="404040"/>
                </a:solidFill>
              </a:rPr>
            </a:br>
            <a:r>
              <a:rPr lang="pl-PL" sz="1100" b="0" dirty="0">
                <a:solidFill>
                  <a:srgbClr val="404040"/>
                </a:solidFill>
              </a:rPr>
              <a:t>W szczególności programy kształcenia zawodowego i ustawicznego wymagają ukierunkowanych usprawnień, aby sprostać wymaganiom transformacji w kierunku czystej energii.</a:t>
            </a:r>
          </a:p>
          <a:p>
            <a:pPr algn="just">
              <a:lnSpc>
                <a:spcPts val="1120"/>
              </a:lnSpc>
              <a:spcBef>
                <a:spcPts val="0"/>
              </a:spcBef>
            </a:pPr>
            <a:r>
              <a:rPr lang="pl-PL" sz="1100" b="0" dirty="0">
                <a:solidFill>
                  <a:srgbClr val="404040"/>
                </a:solidFill>
              </a:rPr>
              <a:t>Ostatecznie raport wzywa do skoordynowanych działań w obszarach polityki, przemysłu, samorządów, edukacji i badań. Decydenci powinni egzekwować lokalne planowanie ciepłownicze, usprawniać procedury administracyjne oraz otwierać rynki w celu wsparcia czystych technologii. Samorządy zachęca się do stosowania </a:t>
            </a:r>
            <a:r>
              <a:rPr lang="pl-PL" sz="1100" b="0" dirty="0" err="1">
                <a:solidFill>
                  <a:srgbClr val="404040"/>
                </a:solidFill>
              </a:rPr>
              <a:t>zintegro-wanego</a:t>
            </a:r>
            <a:r>
              <a:rPr lang="pl-PL" sz="1100" b="0" dirty="0">
                <a:solidFill>
                  <a:srgbClr val="404040"/>
                </a:solidFill>
              </a:rPr>
              <a:t> mapowania energetycznego oraz modeli projektów zbiorczych w celu przyspieszenia wdrażania na poziomie lokalnym. Branża powinna inwestować w rozwój kadr oraz współpracować</a:t>
            </a:r>
            <a:br>
              <a:rPr lang="pl-PL" sz="1100" b="0" dirty="0">
                <a:solidFill>
                  <a:srgbClr val="404040"/>
                </a:solidFill>
              </a:rPr>
            </a:br>
            <a:r>
              <a:rPr lang="pl-PL" sz="1100" b="0" dirty="0">
                <a:solidFill>
                  <a:srgbClr val="404040"/>
                </a:solidFill>
              </a:rPr>
              <a:t>z instytucjami edukacyjnymi, aby dostosować kształcenie do realnych potrzeb rynku. Instytucje edukacyjne powinny modernizować programy nauczania poprzez wprowadzanie narzędzi cyfrowych, praktyk testowania systemów oraz znajomości regulacji do programów podstawowych, a także rozwijać naukę praktyczną i system </a:t>
            </a:r>
            <a:r>
              <a:rPr lang="pl-PL" sz="1100" b="0" dirty="0" err="1">
                <a:solidFill>
                  <a:srgbClr val="404040"/>
                </a:solidFill>
              </a:rPr>
              <a:t>mikropoświadczeń</a:t>
            </a:r>
            <a:r>
              <a:rPr lang="pl-PL" sz="1100" b="0" dirty="0">
                <a:solidFill>
                  <a:srgbClr val="404040"/>
                </a:solidFill>
              </a:rPr>
              <a:t> (micro-</a:t>
            </a:r>
            <a:r>
              <a:rPr lang="pl-PL" sz="1100" b="0" dirty="0" err="1">
                <a:solidFill>
                  <a:srgbClr val="404040"/>
                </a:solidFill>
              </a:rPr>
              <a:t>credentials</a:t>
            </a:r>
            <a:r>
              <a:rPr lang="pl-PL" sz="1100" b="0" dirty="0">
                <a:solidFill>
                  <a:srgbClr val="404040"/>
                </a:solidFill>
              </a:rPr>
              <a:t>). Z kolei środowisko badawcze powinno koncentrować się na optymalizacji systemowej, bezpiecznej wymianie danych oraz innowacjach </a:t>
            </a:r>
            <a:r>
              <a:rPr lang="pl-PL" sz="1100" b="0" dirty="0" err="1">
                <a:solidFill>
                  <a:srgbClr val="404040"/>
                </a:solidFill>
              </a:rPr>
              <a:t>inkluzywnych</a:t>
            </a:r>
            <a:r>
              <a:rPr lang="pl-PL" sz="1100" b="0" dirty="0">
                <a:solidFill>
                  <a:srgbClr val="404040"/>
                </a:solidFill>
              </a:rPr>
              <a:t>, aby postęp technologiczny przekładał się na praktyczne i skalo-walne rozwiązania.</a:t>
            </a:r>
          </a:p>
          <a:p>
            <a:pPr algn="just">
              <a:lnSpc>
                <a:spcPts val="1120"/>
              </a:lnSpc>
              <a:spcBef>
                <a:spcPts val="0"/>
              </a:spcBef>
            </a:pPr>
            <a:r>
              <a:rPr lang="pl-PL" sz="1100" b="0" dirty="0">
                <a:solidFill>
                  <a:srgbClr val="404040"/>
                </a:solidFill>
              </a:rPr>
              <a:t>Sukces będzie zależał od dostosowania programów kształcenia do realnych potrzeb, inwestowania w rozwój kompetencji pracowników oraz zapewnienia skutecznego i </a:t>
            </a:r>
            <a:r>
              <a:rPr lang="pl-PL" sz="1100" b="0" dirty="0" err="1">
                <a:solidFill>
                  <a:srgbClr val="404040"/>
                </a:solidFill>
              </a:rPr>
              <a:t>inkluzywnego</a:t>
            </a:r>
            <a:r>
              <a:rPr lang="pl-PL" sz="1100" b="0" dirty="0">
                <a:solidFill>
                  <a:srgbClr val="404040"/>
                </a:solidFill>
              </a:rPr>
              <a:t> wdrażania systemów cyfrowych i niskoemisyjnych. Jeśli te warunki zostaną spełnione, Europa może stać się liderem na drodze do neutralnej klimatycznie, odpornej</a:t>
            </a:r>
            <a:br>
              <a:rPr lang="pl-PL" sz="1100" b="0" dirty="0">
                <a:solidFill>
                  <a:srgbClr val="404040"/>
                </a:solidFill>
              </a:rPr>
            </a:br>
            <a:r>
              <a:rPr lang="pl-PL" sz="1100" b="0" dirty="0">
                <a:solidFill>
                  <a:srgbClr val="404040"/>
                </a:solidFill>
              </a:rPr>
              <a:t>i inteligentnej przyszłości energetycznej.</a:t>
            </a:r>
            <a:endParaRPr lang="en-US" sz="1100" b="0" dirty="0">
              <a:solidFill>
                <a:srgbClr val="404040"/>
              </a:solidFill>
            </a:endParaRPr>
          </a:p>
        </p:txBody>
      </p:sp>
      <p:sp>
        <p:nvSpPr>
          <p:cNvPr id="17" name="Freeform 16">
            <a:extLst>
              <a:ext uri="{FF2B5EF4-FFF2-40B4-BE49-F238E27FC236}">
                <a16:creationId xmlns:a16="http://schemas.microsoft.com/office/drawing/2014/main" id="{B34027A7-7DB4-6F78-AD53-4B3298C7E180}"/>
              </a:ext>
            </a:extLst>
          </p:cNvPr>
          <p:cNvSpPr/>
          <p:nvPr/>
        </p:nvSpPr>
        <p:spPr>
          <a:xfrm>
            <a:off x="0" y="347940"/>
            <a:ext cx="6832599" cy="454660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58CBF3D4-C6D8-B038-6C61-DC475A1E0E08}"/>
              </a:ext>
            </a:extLst>
          </p:cNvPr>
          <p:cNvSpPr txBox="1">
            <a:spLocks/>
          </p:cNvSpPr>
          <p:nvPr/>
        </p:nvSpPr>
        <p:spPr>
          <a:xfrm>
            <a:off x="566943" y="1465941"/>
            <a:ext cx="5706858" cy="366623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pl-PL" sz="1600" b="0" i="1" dirty="0">
                <a:solidFill>
                  <a:schemeClr val="bg1"/>
                </a:solidFill>
              </a:rPr>
              <a:t>Niniejszy raport z analizy kontekstowej przedstawia kompleksowy przegląd sektora ogrzewania i chłodzenia (H&amp;C) w dziewięciu regionach Europy, koncentrując się na rozwoju technologicznym, ramach politycznych, regionalnych potrzebach oraz gotowości edukacyjnej do wspierania celów Unii Europejskiej w zakresie neutralności klimatycznej.</a:t>
            </a:r>
          </a:p>
          <a:p>
            <a:pPr>
              <a:lnSpc>
                <a:spcPts val="1660"/>
              </a:lnSpc>
              <a:spcBef>
                <a:spcPts val="0"/>
              </a:spcBef>
            </a:pPr>
            <a:endParaRPr lang="en-US" sz="1600" b="0" i="1" dirty="0">
              <a:solidFill>
                <a:schemeClr val="bg1"/>
              </a:solidFill>
            </a:endParaRPr>
          </a:p>
          <a:p>
            <a:pPr>
              <a:lnSpc>
                <a:spcPts val="1660"/>
              </a:lnSpc>
              <a:spcBef>
                <a:spcPts val="0"/>
              </a:spcBef>
            </a:pPr>
            <a:r>
              <a:rPr lang="pl-PL" sz="1600" b="0" i="1" dirty="0">
                <a:solidFill>
                  <a:schemeClr val="bg1"/>
                </a:solidFill>
              </a:rPr>
              <a:t>Raport podkreśla, w jaki sposób unijne dyrektywy klimatyczne i energetyczne, takie jak Europejski Zielony Ład, EPBD, EED oraz RED III, kształtują nowe ramy dla rozwoju zrównoważonych systemów energii cieplnej. Regulacje te stymulują wykorzystywanie do celów grzewczych technologii niskoemisyjnych, w tym pomp ciepła, systemów geotermalnych, energii słonecznej oraz odzysku ciepła odpadowego, a także sprzyjają integracji inteligentnych systemów sterowania i platform cyfrowych.</a:t>
            </a:r>
            <a:endParaRPr lang="en-US" sz="1600" i="1" dirty="0">
              <a:solidFill>
                <a:schemeClr val="bg1"/>
              </a:solidFill>
            </a:endParaRPr>
          </a:p>
        </p:txBody>
      </p:sp>
      <p:sp>
        <p:nvSpPr>
          <p:cNvPr id="19" name="Text Placeholder 32">
            <a:extLst>
              <a:ext uri="{FF2B5EF4-FFF2-40B4-BE49-F238E27FC236}">
                <a16:creationId xmlns:a16="http://schemas.microsoft.com/office/drawing/2014/main" id="{2C67D157-DF80-235E-5F50-FAB565B51D02}"/>
              </a:ext>
            </a:extLst>
          </p:cNvPr>
          <p:cNvSpPr txBox="1">
            <a:spLocks/>
          </p:cNvSpPr>
          <p:nvPr/>
        </p:nvSpPr>
        <p:spPr>
          <a:xfrm>
            <a:off x="3779836" y="784043"/>
            <a:ext cx="3563619"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E7A396E1-E73A-2E47-959F-7F2647506EFA}"/>
              </a:ext>
            </a:extLst>
          </p:cNvPr>
          <p:cNvSpPr txBox="1">
            <a:spLocks/>
          </p:cNvSpPr>
          <p:nvPr/>
        </p:nvSpPr>
        <p:spPr>
          <a:xfrm>
            <a:off x="3919883" y="757673"/>
            <a:ext cx="3423572"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3000" dirty="0">
                <a:solidFill>
                  <a:schemeClr val="bg1"/>
                </a:solidFill>
              </a:rPr>
              <a:t>Streszczenie</a:t>
            </a:r>
            <a:endParaRPr lang="en-US" sz="3000" dirty="0">
              <a:solidFill>
                <a:schemeClr val="bg1"/>
              </a:solidFill>
            </a:endParaRPr>
          </a:p>
        </p:txBody>
      </p:sp>
      <p:grpSp>
        <p:nvGrpSpPr>
          <p:cNvPr id="21" name="Graphic 40">
            <a:extLst>
              <a:ext uri="{FF2B5EF4-FFF2-40B4-BE49-F238E27FC236}">
                <a16:creationId xmlns:a16="http://schemas.microsoft.com/office/drawing/2014/main" id="{9E4E955F-FC2F-B162-67B2-C59CA0FE0E31}"/>
              </a:ext>
            </a:extLst>
          </p:cNvPr>
          <p:cNvGrpSpPr/>
          <p:nvPr/>
        </p:nvGrpSpPr>
        <p:grpSpPr>
          <a:xfrm>
            <a:off x="-992776" y="-1106254"/>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0507A20A-CDC0-85CA-5E2F-669274421886}"/>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E48E4714-EB01-D817-BB8A-634CF8CE9F98}"/>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0D7FEAC-C225-FEA1-8B87-26DDB49F76F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0FE83652-4AB8-629F-34A4-79966F7BAAF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49011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3212D-F9E0-A8E7-621B-2F49A7659B81}"/>
            </a:ext>
          </a:extLst>
        </p:cNvPr>
        <p:cNvGrpSpPr/>
        <p:nvPr/>
      </p:nvGrpSpPr>
      <p:grpSpPr>
        <a:xfrm>
          <a:off x="0" y="0"/>
          <a:ext cx="0" cy="0"/>
          <a:chOff x="0" y="0"/>
          <a:chExt cx="0" cy="0"/>
        </a:xfrm>
      </p:grpSpPr>
      <p:pic>
        <p:nvPicPr>
          <p:cNvPr id="19" name="Picture 18" descr="A person in a hard hat working on a machine&#10;&#10;AI-generated content may be incorrect.">
            <a:extLst>
              <a:ext uri="{FF2B5EF4-FFF2-40B4-BE49-F238E27FC236}">
                <a16:creationId xmlns:a16="http://schemas.microsoft.com/office/drawing/2014/main" id="{ADB2632B-5145-FFD2-F0F4-B248D0A13C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864" b="399"/>
          <a:stretch/>
        </p:blipFill>
        <p:spPr>
          <a:xfrm>
            <a:off x="0" y="8190739"/>
            <a:ext cx="7559675" cy="2145220"/>
          </a:xfrm>
          <a:prstGeom prst="rect">
            <a:avLst/>
          </a:prstGeom>
        </p:spPr>
      </p:pic>
      <p:sp>
        <p:nvSpPr>
          <p:cNvPr id="2" name="TextBox 1">
            <a:extLst>
              <a:ext uri="{FF2B5EF4-FFF2-40B4-BE49-F238E27FC236}">
                <a16:creationId xmlns:a16="http://schemas.microsoft.com/office/drawing/2014/main" id="{291735B1-38A4-AFC4-8310-7DBC5DD576EB}"/>
              </a:ext>
            </a:extLst>
          </p:cNvPr>
          <p:cNvSpPr txBox="1"/>
          <p:nvPr/>
        </p:nvSpPr>
        <p:spPr>
          <a:xfrm>
            <a:off x="1194245" y="3229925"/>
            <a:ext cx="5436865" cy="534762"/>
          </a:xfrm>
          <a:prstGeom prst="rect">
            <a:avLst/>
          </a:prstGeom>
          <a:noFill/>
        </p:spPr>
        <p:txBody>
          <a:bodyPr wrap="square" rtlCol="0" anchor="t">
            <a:spAutoFit/>
          </a:bodyPr>
          <a:lstStyle/>
          <a:p>
            <a:pPr marL="6350">
              <a:lnSpc>
                <a:spcPts val="1700"/>
              </a:lnSpc>
              <a:tabLst>
                <a:tab pos="611188" algn="l"/>
              </a:tabLst>
            </a:pPr>
            <a:r>
              <a:rPr lang="pl-PL" sz="1600" b="1" dirty="0">
                <a:solidFill>
                  <a:srgbClr val="ED4D24"/>
                </a:solidFill>
                <a:highlight>
                  <a:srgbClr val="FFFFFF"/>
                </a:highlight>
                <a:latin typeface="Calibri" panose="020F0502020204030204" pitchFamily="34" charset="0"/>
                <a:cs typeface="Calibri" panose="020F0502020204030204" pitchFamily="34" charset="0"/>
              </a:rPr>
              <a:t>Priorytety przekrojowe (na wszystkich poziomach kształcenia)</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6A599334-961A-1E3A-D3D6-86CC87A2DEE8}"/>
              </a:ext>
            </a:extLst>
          </p:cNvPr>
          <p:cNvCxnSpPr>
            <a:cxnSpLocks/>
          </p:cNvCxnSpPr>
          <p:nvPr/>
        </p:nvCxnSpPr>
        <p:spPr>
          <a:xfrm>
            <a:off x="-24515" y="3482599"/>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C963EC-8E8C-9067-B87A-2F29AB1431A5}"/>
              </a:ext>
            </a:extLst>
          </p:cNvPr>
          <p:cNvCxnSpPr>
            <a:cxnSpLocks/>
          </p:cNvCxnSpPr>
          <p:nvPr/>
        </p:nvCxnSpPr>
        <p:spPr>
          <a:xfrm>
            <a:off x="819592" y="3690049"/>
            <a:ext cx="66339" cy="4283313"/>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3FFE27A-DC7F-DE8C-0FE9-0A661ADF06DA}"/>
              </a:ext>
            </a:extLst>
          </p:cNvPr>
          <p:cNvSpPr txBox="1"/>
          <p:nvPr/>
        </p:nvSpPr>
        <p:spPr>
          <a:xfrm>
            <a:off x="1245803" y="3489671"/>
            <a:ext cx="6057042" cy="4565352"/>
          </a:xfrm>
          <a:prstGeom prst="rect">
            <a:avLst/>
          </a:prstGeom>
          <a:noFill/>
        </p:spPr>
        <p:txBody>
          <a:bodyPr wrap="square">
            <a:spAutoFit/>
          </a:bodyPr>
          <a:lstStyle/>
          <a:p>
            <a:pPr>
              <a:lnSpc>
                <a:spcPct val="150000"/>
              </a:lnSpc>
            </a:pPr>
            <a:r>
              <a:rPr lang="pl-PL" sz="1600" b="1" dirty="0">
                <a:solidFill>
                  <a:srgbClr val="ED4D24"/>
                </a:solidFill>
                <a:latin typeface="Calibri" panose="020F0502020204030204" pitchFamily="34" charset="0"/>
                <a:cs typeface="Calibri" panose="020F0502020204030204" pitchFamily="34" charset="0"/>
              </a:rPr>
              <a:t>Poprawa nauki poprzez praktykę (kryterium 1)</a:t>
            </a:r>
            <a:endParaRPr lang="en-IE" sz="600" dirty="0">
              <a:solidFill>
                <a:srgbClr val="404040"/>
              </a:solidFill>
              <a:latin typeface="Calibri" panose="020F0502020204030204" pitchFamily="34" charset="0"/>
              <a:cs typeface="Calibri" panose="020F0502020204030204" pitchFamily="34" charset="0"/>
            </a:endParaRPr>
          </a:p>
          <a:p>
            <a:r>
              <a:rPr lang="pl-PL" sz="1100" dirty="0">
                <a:solidFill>
                  <a:srgbClr val="404040"/>
                </a:solidFill>
                <a:latin typeface="Calibri" panose="020F0502020204030204" pitchFamily="34" charset="0"/>
                <a:cs typeface="Calibri" panose="020F0502020204030204" pitchFamily="34" charset="0"/>
              </a:rPr>
              <a:t>Utworzenie standardowych laboratoriów wyposażonych w narzędzia takie jak oprogramowanie do uruchamiania i testowania systemów, zestawy BMS/IoT, cyfrowe bliźniaki oraz rejestratory danych. Dzięki temu studenci zdobędą rzeczywiste doświadczenie z technologiami, których się uczą.</a:t>
            </a:r>
          </a:p>
          <a:p>
            <a:endParaRPr lang="en-IE" sz="200" b="1" dirty="0">
              <a:solidFill>
                <a:srgbClr val="404040"/>
              </a:solidFill>
              <a:latin typeface="Calibri" panose="020F0502020204030204" pitchFamily="34" charset="0"/>
              <a:cs typeface="Calibri" panose="020F0502020204030204" pitchFamily="34" charset="0"/>
            </a:endParaRPr>
          </a:p>
          <a:p>
            <a:pPr>
              <a:lnSpc>
                <a:spcPts val="1700"/>
              </a:lnSpc>
            </a:pPr>
            <a:r>
              <a:rPr lang="pl-PL" sz="1600" b="1" dirty="0">
                <a:solidFill>
                  <a:srgbClr val="ED4D24"/>
                </a:solidFill>
                <a:latin typeface="Calibri" panose="020F0502020204030204" pitchFamily="34" charset="0"/>
                <a:cs typeface="Calibri" panose="020F0502020204030204" pitchFamily="34" charset="0"/>
              </a:rPr>
              <a:t>Włączenie kompetencji cyfrowych do codziennego kształcenia (kryterium 2) </a:t>
            </a:r>
          </a:p>
          <a:p>
            <a:endParaRPr lang="en-IE" sz="600" b="1" dirty="0">
              <a:solidFill>
                <a:srgbClr val="ED4D24"/>
              </a:solidFill>
              <a:latin typeface="Calibri" panose="020F0502020204030204" pitchFamily="34" charset="0"/>
              <a:cs typeface="Calibri" panose="020F0502020204030204" pitchFamily="34" charset="0"/>
            </a:endParaRPr>
          </a:p>
          <a:p>
            <a:r>
              <a:rPr lang="pl-PL" sz="1100" dirty="0">
                <a:solidFill>
                  <a:srgbClr val="404040"/>
                </a:solidFill>
                <a:latin typeface="Calibri" panose="020F0502020204030204" pitchFamily="34" charset="0"/>
                <a:cs typeface="Calibri" panose="020F0502020204030204" pitchFamily="34" charset="0"/>
              </a:rPr>
              <a:t>Nie należy ograniczać nauczania cyfryzacji do wykładów – należy wprowadź zadania z analityki</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diagnostyki błędów w pracach domowych i egzaminach w programach licencjackich, VET i CVET.</a:t>
            </a:r>
            <a:endParaRPr lang="en-IE" sz="1000" dirty="0">
              <a:solidFill>
                <a:srgbClr val="404040"/>
              </a:solidFill>
              <a:latin typeface="Calibri" panose="020F0502020204030204" pitchFamily="34" charset="0"/>
              <a:cs typeface="Calibri" panose="020F0502020204030204" pitchFamily="34" charset="0"/>
            </a:endParaRPr>
          </a:p>
          <a:p>
            <a:pPr>
              <a:lnSpc>
                <a:spcPct val="150000"/>
              </a:lnSpc>
            </a:pPr>
            <a:r>
              <a:rPr lang="pl-PL" sz="1600" b="1" dirty="0">
                <a:solidFill>
                  <a:srgbClr val="ED4D24"/>
                </a:solidFill>
                <a:latin typeface="Calibri" panose="020F0502020204030204" pitchFamily="34" charset="0"/>
                <a:cs typeface="Calibri" panose="020F0502020204030204" pitchFamily="34" charset="0"/>
              </a:rPr>
              <a:t>Nauczanie przepisów w sposób jasny i spójny </a:t>
            </a:r>
            <a:r>
              <a:rPr lang="en-IE" sz="1600" b="1" dirty="0">
                <a:solidFill>
                  <a:srgbClr val="ED4D24"/>
                </a:solidFill>
                <a:latin typeface="Calibri" panose="020F0502020204030204" pitchFamily="34" charset="0"/>
                <a:cs typeface="Calibri" panose="020F0502020204030204" pitchFamily="34" charset="0"/>
              </a:rPr>
              <a:t>(</a:t>
            </a:r>
            <a:r>
              <a:rPr lang="pl-PL" sz="1600" b="1" dirty="0">
                <a:solidFill>
                  <a:srgbClr val="ED4D24"/>
                </a:solidFill>
                <a:latin typeface="Calibri" panose="020F0502020204030204" pitchFamily="34" charset="0"/>
                <a:cs typeface="Calibri" panose="020F0502020204030204" pitchFamily="34" charset="0"/>
              </a:rPr>
              <a:t>kryterium 3)</a:t>
            </a:r>
            <a:endParaRPr lang="en-IE" sz="600" dirty="0">
              <a:solidFill>
                <a:srgbClr val="404040"/>
              </a:solidFill>
              <a:latin typeface="Calibri" panose="020F0502020204030204" pitchFamily="34" charset="0"/>
              <a:cs typeface="Calibri" panose="020F0502020204030204" pitchFamily="34" charset="0"/>
            </a:endParaRPr>
          </a:p>
          <a:p>
            <a:r>
              <a:rPr lang="pl-PL" sz="1100" dirty="0">
                <a:solidFill>
                  <a:srgbClr val="404040"/>
                </a:solidFill>
                <a:latin typeface="Calibri" panose="020F0502020204030204" pitchFamily="34" charset="0"/>
                <a:cs typeface="Calibri" panose="020F0502020204030204" pitchFamily="34" charset="0"/>
              </a:rPr>
              <a:t>Aktualizacja treści dotyczących </a:t>
            </a:r>
            <a:r>
              <a:rPr lang="pl-PL" sz="1100" dirty="0" err="1">
                <a:solidFill>
                  <a:srgbClr val="404040"/>
                </a:solidFill>
                <a:latin typeface="Calibri" panose="020F0502020204030204" pitchFamily="34" charset="0"/>
                <a:cs typeface="Calibri" panose="020F0502020204030204" pitchFamily="34" charset="0"/>
              </a:rPr>
              <a:t>ekoprojektu</a:t>
            </a:r>
            <a:r>
              <a:rPr lang="pl-PL" sz="1100" dirty="0">
                <a:solidFill>
                  <a:srgbClr val="404040"/>
                </a:solidFill>
                <a:latin typeface="Calibri" panose="020F0502020204030204" pitchFamily="34" charset="0"/>
                <a:cs typeface="Calibri" panose="020F0502020204030204" pitchFamily="34" charset="0"/>
              </a:rPr>
              <a:t>, F-gazów, etykiet energetycznych i emisji. Zaleca się wykorzystywanie systemów oceniania, takich jak listy kontrolne, obliczenia i krótkie studia przypadków, aby wykazać, że studenci rozumieją przepisy.</a:t>
            </a:r>
          </a:p>
          <a:p>
            <a:endParaRPr lang="en-IE" sz="200" i="1" dirty="0">
              <a:solidFill>
                <a:srgbClr val="404040"/>
              </a:solidFill>
              <a:latin typeface="Calibri" panose="020F0502020204030204" pitchFamily="34" charset="0"/>
              <a:cs typeface="Calibri" panose="020F0502020204030204" pitchFamily="34" charset="0"/>
            </a:endParaRPr>
          </a:p>
          <a:p>
            <a:pPr>
              <a:lnSpc>
                <a:spcPts val="1700"/>
              </a:lnSpc>
            </a:pPr>
            <a:r>
              <a:rPr lang="pl-PL" sz="1600" b="1" dirty="0">
                <a:solidFill>
                  <a:srgbClr val="ED4D24"/>
                </a:solidFill>
                <a:latin typeface="Calibri" panose="020F0502020204030204" pitchFamily="34" charset="0"/>
                <a:cs typeface="Calibri" panose="020F0502020204030204" pitchFamily="34" charset="0"/>
              </a:rPr>
              <a:t>Pomiar efektów w zakresie zrównoważonego rozwoju i dekarbonizacji (kryterium 4 i 5) </a:t>
            </a:r>
            <a:endParaRPr lang="en-IE" sz="600" dirty="0">
              <a:solidFill>
                <a:srgbClr val="404040"/>
              </a:solidFill>
              <a:latin typeface="Calibri" panose="020F0502020204030204" pitchFamily="34" charset="0"/>
              <a:cs typeface="Calibri" panose="020F0502020204030204" pitchFamily="34" charset="0"/>
            </a:endParaRPr>
          </a:p>
          <a:p>
            <a:r>
              <a:rPr lang="pl-PL" sz="1100" dirty="0">
                <a:solidFill>
                  <a:srgbClr val="404040"/>
                </a:solidFill>
                <a:latin typeface="Calibri" panose="020F0502020204030204" pitchFamily="34" charset="0"/>
                <a:cs typeface="Calibri" panose="020F0502020204030204" pitchFamily="34" charset="0"/>
              </a:rPr>
              <a:t>Połączenie laboratoriów i projektów z rzeczywistymi wynikami – np. danymi energetycznymi i emisji CO₂, wyborem czynników chłodniczych oraz analizą cyklu życia. Dzięki temu studenci będą potrafili zastosować zdobytą wiedzę w praktyce.</a:t>
            </a:r>
            <a:endParaRPr lang="en-IE" sz="1000" dirty="0">
              <a:solidFill>
                <a:srgbClr val="404040"/>
              </a:solidFill>
              <a:latin typeface="Calibri" panose="020F0502020204030204" pitchFamily="34" charset="0"/>
              <a:cs typeface="Calibri" panose="020F0502020204030204" pitchFamily="34" charset="0"/>
            </a:endParaRPr>
          </a:p>
          <a:p>
            <a:pPr>
              <a:lnSpc>
                <a:spcPct val="150000"/>
              </a:lnSpc>
            </a:pPr>
            <a:r>
              <a:rPr lang="pl-PL" sz="1600" b="1" dirty="0">
                <a:solidFill>
                  <a:srgbClr val="ED4D24"/>
                </a:solidFill>
                <a:latin typeface="Calibri" panose="020F0502020204030204" pitchFamily="34" charset="0"/>
                <a:cs typeface="Calibri" panose="020F0502020204030204" pitchFamily="34" charset="0"/>
              </a:rPr>
              <a:t>Wykorzystanie uczelni jako centrów nauki </a:t>
            </a:r>
            <a:endParaRPr lang="en-IE" sz="600" dirty="0">
              <a:solidFill>
                <a:srgbClr val="404040"/>
              </a:solidFill>
              <a:latin typeface="Calibri" panose="020F0502020204030204" pitchFamily="34" charset="0"/>
              <a:cs typeface="Calibri" panose="020F0502020204030204" pitchFamily="34" charset="0"/>
            </a:endParaRPr>
          </a:p>
          <a:p>
            <a:r>
              <a:rPr lang="pl-PL" sz="1100" dirty="0">
                <a:solidFill>
                  <a:srgbClr val="404040"/>
                </a:solidFill>
                <a:latin typeface="Calibri" panose="020F0502020204030204" pitchFamily="34" charset="0"/>
                <a:cs typeface="Calibri" panose="020F0502020204030204" pitchFamily="34" charset="0"/>
              </a:rPr>
              <a:t>Profesjonalne programy magisterskie i licencjackie powinny prowadzić i wspierać programy VET i CVET, co pomoże podnieść jakość szkoleń na wszystkich poziomach.</a:t>
            </a:r>
            <a:endParaRPr lang="en-IE" sz="1100" dirty="0">
              <a:solidFill>
                <a:srgbClr val="404040"/>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CC0D17B4-A18A-0447-F0DF-8BAB1040DF22}"/>
              </a:ext>
            </a:extLst>
          </p:cNvPr>
          <p:cNvGrpSpPr/>
          <p:nvPr/>
        </p:nvGrpSpPr>
        <p:grpSpPr>
          <a:xfrm>
            <a:off x="654300" y="3736939"/>
            <a:ext cx="6909386" cy="288000"/>
            <a:chOff x="644327" y="1972700"/>
            <a:chExt cx="6909386" cy="288000"/>
          </a:xfrm>
        </p:grpSpPr>
        <p:cxnSp>
          <p:nvCxnSpPr>
            <p:cNvPr id="16" name="Straight Connector 15">
              <a:extLst>
                <a:ext uri="{FF2B5EF4-FFF2-40B4-BE49-F238E27FC236}">
                  <a16:creationId xmlns:a16="http://schemas.microsoft.com/office/drawing/2014/main" id="{94A1E34D-8A1A-1FBF-5C09-893B3731CFA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39F5BE8-4008-9B4D-86BA-5F39C4CBDDA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18" name="Group 17">
            <a:extLst>
              <a:ext uri="{FF2B5EF4-FFF2-40B4-BE49-F238E27FC236}">
                <a16:creationId xmlns:a16="http://schemas.microsoft.com/office/drawing/2014/main" id="{A2E0B7D6-EAE4-EE6E-E25C-E5ABB62F3196}"/>
              </a:ext>
            </a:extLst>
          </p:cNvPr>
          <p:cNvGrpSpPr/>
          <p:nvPr/>
        </p:nvGrpSpPr>
        <p:grpSpPr>
          <a:xfrm>
            <a:off x="654300" y="4760070"/>
            <a:ext cx="6909386" cy="288000"/>
            <a:chOff x="644327" y="1972700"/>
            <a:chExt cx="6909386" cy="288000"/>
          </a:xfrm>
        </p:grpSpPr>
        <p:cxnSp>
          <p:nvCxnSpPr>
            <p:cNvPr id="26" name="Straight Connector 25">
              <a:extLst>
                <a:ext uri="{FF2B5EF4-FFF2-40B4-BE49-F238E27FC236}">
                  <a16:creationId xmlns:a16="http://schemas.microsoft.com/office/drawing/2014/main" id="{D70C34F1-8013-1430-95E3-4AFCCB07EC3E}"/>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ABD2408-E144-A3E0-54C9-F8A70C501F0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0" name="Group 29">
            <a:extLst>
              <a:ext uri="{FF2B5EF4-FFF2-40B4-BE49-F238E27FC236}">
                <a16:creationId xmlns:a16="http://schemas.microsoft.com/office/drawing/2014/main" id="{54648F53-99D7-46A6-D5CA-4ED5BBE8B28E}"/>
              </a:ext>
            </a:extLst>
          </p:cNvPr>
          <p:cNvGrpSpPr/>
          <p:nvPr/>
        </p:nvGrpSpPr>
        <p:grpSpPr>
          <a:xfrm>
            <a:off x="631093" y="6475991"/>
            <a:ext cx="6909386" cy="288000"/>
            <a:chOff x="644327" y="1972700"/>
            <a:chExt cx="6909386" cy="288000"/>
          </a:xfrm>
        </p:grpSpPr>
        <p:cxnSp>
          <p:nvCxnSpPr>
            <p:cNvPr id="31" name="Straight Connector 30">
              <a:extLst>
                <a:ext uri="{FF2B5EF4-FFF2-40B4-BE49-F238E27FC236}">
                  <a16:creationId xmlns:a16="http://schemas.microsoft.com/office/drawing/2014/main" id="{AC2A3934-DB75-9132-85AA-11A252040C17}"/>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B5BB3D0-30AC-80BD-EB1E-B362C669FC9E}"/>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3" name="Group 2">
            <a:extLst>
              <a:ext uri="{FF2B5EF4-FFF2-40B4-BE49-F238E27FC236}">
                <a16:creationId xmlns:a16="http://schemas.microsoft.com/office/drawing/2014/main" id="{212D127C-E6FF-AA9D-65EB-08C9D428013A}"/>
              </a:ext>
            </a:extLst>
          </p:cNvPr>
          <p:cNvGrpSpPr/>
          <p:nvPr/>
        </p:nvGrpSpPr>
        <p:grpSpPr>
          <a:xfrm>
            <a:off x="653278" y="5512022"/>
            <a:ext cx="6909386" cy="288000"/>
            <a:chOff x="644327" y="1972700"/>
            <a:chExt cx="6909386" cy="288000"/>
          </a:xfrm>
        </p:grpSpPr>
        <p:cxnSp>
          <p:nvCxnSpPr>
            <p:cNvPr id="4" name="Straight Connector 3">
              <a:extLst>
                <a:ext uri="{FF2B5EF4-FFF2-40B4-BE49-F238E27FC236}">
                  <a16:creationId xmlns:a16="http://schemas.microsoft.com/office/drawing/2014/main" id="{66C2992C-4ED5-F2C0-F3A5-58F44F417899}"/>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F276B9D-F2E9-2016-C1E5-D559F972CDA5}"/>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6" name="Group 5">
            <a:extLst>
              <a:ext uri="{FF2B5EF4-FFF2-40B4-BE49-F238E27FC236}">
                <a16:creationId xmlns:a16="http://schemas.microsoft.com/office/drawing/2014/main" id="{1585E4F7-BC03-C63F-E185-829801096AC6}"/>
              </a:ext>
            </a:extLst>
          </p:cNvPr>
          <p:cNvGrpSpPr/>
          <p:nvPr/>
        </p:nvGrpSpPr>
        <p:grpSpPr>
          <a:xfrm>
            <a:off x="644206" y="7307392"/>
            <a:ext cx="6909386" cy="288000"/>
            <a:chOff x="644327" y="1972700"/>
            <a:chExt cx="6909386" cy="288000"/>
          </a:xfrm>
        </p:grpSpPr>
        <p:cxnSp>
          <p:nvCxnSpPr>
            <p:cNvPr id="7" name="Straight Connector 6">
              <a:extLst>
                <a:ext uri="{FF2B5EF4-FFF2-40B4-BE49-F238E27FC236}">
                  <a16:creationId xmlns:a16="http://schemas.microsoft.com/office/drawing/2014/main" id="{8E31E52B-3A87-1F1C-755D-601F2E15622A}"/>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90EB895-7A59-9344-C847-130226FCF42B}"/>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
        <p:nvSpPr>
          <p:cNvPr id="20" name="Freeform 19">
            <a:extLst>
              <a:ext uri="{FF2B5EF4-FFF2-40B4-BE49-F238E27FC236}">
                <a16:creationId xmlns:a16="http://schemas.microsoft.com/office/drawing/2014/main" id="{E404DBF5-F51A-5918-F512-88D18AEE3893}"/>
              </a:ext>
            </a:extLst>
          </p:cNvPr>
          <p:cNvSpPr/>
          <p:nvPr/>
        </p:nvSpPr>
        <p:spPr>
          <a:xfrm>
            <a:off x="-24516" y="8075484"/>
            <a:ext cx="7251485" cy="969784"/>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21" name="Text Placeholder 20">
            <a:extLst>
              <a:ext uri="{FF2B5EF4-FFF2-40B4-BE49-F238E27FC236}">
                <a16:creationId xmlns:a16="http://schemas.microsoft.com/office/drawing/2014/main" id="{5615D34C-6A12-4D4A-3945-5F017CAE8D43}"/>
              </a:ext>
            </a:extLst>
          </p:cNvPr>
          <p:cNvSpPr txBox="1">
            <a:spLocks/>
          </p:cNvSpPr>
          <p:nvPr/>
        </p:nvSpPr>
        <p:spPr>
          <a:xfrm>
            <a:off x="1194245" y="8247639"/>
            <a:ext cx="5808134" cy="83762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ctr">
              <a:lnSpc>
                <a:spcPts val="1660"/>
              </a:lnSpc>
              <a:spcBef>
                <a:spcPts val="0"/>
              </a:spcBef>
            </a:pPr>
            <a:r>
              <a:rPr lang="pl-PL" sz="1700" b="0" i="1" dirty="0">
                <a:solidFill>
                  <a:schemeClr val="bg1"/>
                </a:solidFill>
              </a:rPr>
              <a:t>Wdrożenie powyższych zaleceń sprawi, że zakres wszystkich pięciu kryteriów będzie spójny, możliwy do weryfikacji i gotowy do zastosowania w branży.</a:t>
            </a:r>
            <a:endParaRPr lang="en-US" sz="1700" b="0" i="1" dirty="0">
              <a:solidFill>
                <a:schemeClr val="bg1"/>
              </a:solidFill>
            </a:endParaRPr>
          </a:p>
        </p:txBody>
      </p:sp>
      <p:grpSp>
        <p:nvGrpSpPr>
          <p:cNvPr id="22" name="Graphic 40">
            <a:extLst>
              <a:ext uri="{FF2B5EF4-FFF2-40B4-BE49-F238E27FC236}">
                <a16:creationId xmlns:a16="http://schemas.microsoft.com/office/drawing/2014/main" id="{BE335583-66C4-6E0F-42EE-DC680634E681}"/>
              </a:ext>
            </a:extLst>
          </p:cNvPr>
          <p:cNvGrpSpPr/>
          <p:nvPr/>
        </p:nvGrpSpPr>
        <p:grpSpPr>
          <a:xfrm>
            <a:off x="-2106181" y="8107859"/>
            <a:ext cx="4555931" cy="2433120"/>
            <a:chOff x="-3997860" y="6017904"/>
            <a:chExt cx="935163" cy="579845"/>
          </a:xfrm>
          <a:solidFill>
            <a:schemeClr val="bg1">
              <a:alpha val="29965"/>
            </a:schemeClr>
          </a:solidFill>
        </p:grpSpPr>
        <p:sp>
          <p:nvSpPr>
            <p:cNvPr id="23" name="Freeform 22">
              <a:extLst>
                <a:ext uri="{FF2B5EF4-FFF2-40B4-BE49-F238E27FC236}">
                  <a16:creationId xmlns:a16="http://schemas.microsoft.com/office/drawing/2014/main" id="{06D5EF34-B8A6-92CF-65FA-1442DBA8B096}"/>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36BC613D-3AAF-8932-C2C1-629275C64BE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C964379C-62B3-AAB8-9A3B-EAF7BB8E082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4D0113A5-47F8-01E3-E432-9C2FDE59F9B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4" name="TextBox 33">
            <a:extLst>
              <a:ext uri="{FF2B5EF4-FFF2-40B4-BE49-F238E27FC236}">
                <a16:creationId xmlns:a16="http://schemas.microsoft.com/office/drawing/2014/main" id="{CDF868A0-2FC9-4B63-9863-42567990B4E4}"/>
              </a:ext>
            </a:extLst>
          </p:cNvPr>
          <p:cNvSpPr txBox="1"/>
          <p:nvPr/>
        </p:nvSpPr>
        <p:spPr>
          <a:xfrm>
            <a:off x="169468" y="2893334"/>
            <a:ext cx="7559675" cy="261610"/>
          </a:xfrm>
          <a:prstGeom prst="rect">
            <a:avLst/>
          </a:prstGeom>
          <a:noFill/>
        </p:spPr>
        <p:txBody>
          <a:bodyPr wrap="square">
            <a:spAutoFit/>
          </a:bodyPr>
          <a:lstStyle/>
          <a:p>
            <a:pPr algn="ctr"/>
            <a:r>
              <a:rPr lang="pl-PL" sz="1100" b="1" dirty="0">
                <a:solidFill>
                  <a:srgbClr val="404040"/>
                </a:solidFill>
                <a:latin typeface="Calibri" panose="020F0502020204030204" pitchFamily="34" charset="0"/>
                <a:cs typeface="Calibri" panose="020F0502020204030204" pitchFamily="34" charset="0"/>
              </a:rPr>
              <a:t>Tabela </a:t>
            </a:r>
            <a:r>
              <a:rPr lang="en-IE" sz="1100" b="1" dirty="0">
                <a:solidFill>
                  <a:srgbClr val="404040"/>
                </a:solidFill>
                <a:latin typeface="Calibri" panose="020F0502020204030204" pitchFamily="34" charset="0"/>
                <a:cs typeface="Calibri" panose="020F0502020204030204" pitchFamily="34" charset="0"/>
              </a:rPr>
              <a:t>2.</a:t>
            </a:r>
            <a:r>
              <a:rPr lang="pl-PL" sz="1100" b="1" dirty="0">
                <a:solidFill>
                  <a:srgbClr val="404040"/>
                </a:solidFill>
                <a:latin typeface="Calibri" panose="020F0502020204030204" pitchFamily="34" charset="0"/>
                <a:cs typeface="Calibri" panose="020F0502020204030204" pitchFamily="34" charset="0"/>
              </a:rPr>
              <a:t> </a:t>
            </a:r>
            <a:r>
              <a:rPr lang="pl-PL" sz="1100" dirty="0">
                <a:solidFill>
                  <a:srgbClr val="404040"/>
                </a:solidFill>
                <a:latin typeface="Calibri" panose="020F0502020204030204" pitchFamily="34" charset="0"/>
                <a:cs typeface="Calibri" panose="020F0502020204030204" pitchFamily="34" charset="0"/>
              </a:rPr>
              <a:t>Podsumowanie zgodności programów edukacyjnych z pięcioma </a:t>
            </a:r>
            <a:r>
              <a:rPr lang="pl-PL" sz="1100" dirty="0">
                <a:latin typeface="Calibri" panose="020F0502020204030204" pitchFamily="34" charset="0"/>
                <a:cs typeface="Calibri" panose="020F0502020204030204" pitchFamily="34" charset="0"/>
              </a:rPr>
              <a:t>kryteriami</a:t>
            </a:r>
            <a:endParaRPr lang="en-IE" sz="1100" dirty="0">
              <a:latin typeface="Calibri" panose="020F0502020204030204" pitchFamily="34" charset="0"/>
              <a:cs typeface="Calibri" panose="020F0502020204030204" pitchFamily="34" charset="0"/>
            </a:endParaRPr>
          </a:p>
        </p:txBody>
      </p:sp>
      <p:graphicFrame>
        <p:nvGraphicFramePr>
          <p:cNvPr id="35" name="Table 34">
            <a:extLst>
              <a:ext uri="{FF2B5EF4-FFF2-40B4-BE49-F238E27FC236}">
                <a16:creationId xmlns:a16="http://schemas.microsoft.com/office/drawing/2014/main" id="{F6A7959B-BA24-497A-9DAD-F9F817109413}"/>
              </a:ext>
            </a:extLst>
          </p:cNvPr>
          <p:cNvGraphicFramePr>
            <a:graphicFrameLocks noGrp="1"/>
          </p:cNvGraphicFramePr>
          <p:nvPr>
            <p:extLst>
              <p:ext uri="{D42A27DB-BD31-4B8C-83A1-F6EECF244321}">
                <p14:modId xmlns:p14="http://schemas.microsoft.com/office/powerpoint/2010/main" val="2067981978"/>
              </p:ext>
            </p:extLst>
          </p:nvPr>
        </p:nvGraphicFramePr>
        <p:xfrm>
          <a:off x="227885" y="572318"/>
          <a:ext cx="7103904" cy="2287616"/>
        </p:xfrm>
        <a:graphic>
          <a:graphicData uri="http://schemas.openxmlformats.org/drawingml/2006/table">
            <a:tbl>
              <a:tblPr firstRow="1" firstCol="1" bandRow="1">
                <a:tableStyleId>{5C22544A-7EE6-4342-B048-85BDC9FD1C3A}</a:tableStyleId>
              </a:tblPr>
              <a:tblGrid>
                <a:gridCol w="1031116">
                  <a:extLst>
                    <a:ext uri="{9D8B030D-6E8A-4147-A177-3AD203B41FA5}">
                      <a16:colId xmlns:a16="http://schemas.microsoft.com/office/drawing/2014/main" val="2502041996"/>
                    </a:ext>
                  </a:extLst>
                </a:gridCol>
                <a:gridCol w="1184309">
                  <a:extLst>
                    <a:ext uri="{9D8B030D-6E8A-4147-A177-3AD203B41FA5}">
                      <a16:colId xmlns:a16="http://schemas.microsoft.com/office/drawing/2014/main" val="1134275401"/>
                    </a:ext>
                  </a:extLst>
                </a:gridCol>
                <a:gridCol w="1167215">
                  <a:extLst>
                    <a:ext uri="{9D8B030D-6E8A-4147-A177-3AD203B41FA5}">
                      <a16:colId xmlns:a16="http://schemas.microsoft.com/office/drawing/2014/main" val="4168723990"/>
                    </a:ext>
                  </a:extLst>
                </a:gridCol>
                <a:gridCol w="1105844">
                  <a:extLst>
                    <a:ext uri="{9D8B030D-6E8A-4147-A177-3AD203B41FA5}">
                      <a16:colId xmlns:a16="http://schemas.microsoft.com/office/drawing/2014/main" val="542382658"/>
                    </a:ext>
                  </a:extLst>
                </a:gridCol>
                <a:gridCol w="1227000">
                  <a:extLst>
                    <a:ext uri="{9D8B030D-6E8A-4147-A177-3AD203B41FA5}">
                      <a16:colId xmlns:a16="http://schemas.microsoft.com/office/drawing/2014/main" val="2278609935"/>
                    </a:ext>
                  </a:extLst>
                </a:gridCol>
                <a:gridCol w="1388420">
                  <a:extLst>
                    <a:ext uri="{9D8B030D-6E8A-4147-A177-3AD203B41FA5}">
                      <a16:colId xmlns:a16="http://schemas.microsoft.com/office/drawing/2014/main" val="2964261162"/>
                    </a:ext>
                  </a:extLst>
                </a:gridCol>
              </a:tblGrid>
              <a:tr h="531282">
                <a:tc>
                  <a:txBody>
                    <a:bodyPr/>
                    <a:lstStyle/>
                    <a:p>
                      <a:pPr marL="0" indent="0" algn="l">
                        <a:spcAft>
                          <a:spcPts val="800"/>
                        </a:spcAft>
                        <a:buFont typeface="Arial" panose="020B0604020202020204" pitchFamily="34" charset="0"/>
                        <a:buNone/>
                      </a:pPr>
                      <a:r>
                        <a:rPr lang="en-IE" sz="1200" kern="100" dirty="0">
                          <a:solidFill>
                            <a:schemeClr val="tx1"/>
                          </a:solidFill>
                          <a:effectLst/>
                          <a:highlight>
                            <a:srgbClr val="ED4D24"/>
                          </a:highlight>
                          <a:latin typeface="Calibri" panose="020F0502020204030204" pitchFamily="34" charset="0"/>
                          <a:ea typeface="Calibri" panose="020F0502020204030204" pitchFamily="34" charset="0"/>
                          <a:cs typeface="Calibri" panose="020F0502020204030204" pitchFamily="34" charset="0"/>
                        </a:rPr>
                        <a:t>   </a:t>
                      </a:r>
                    </a:p>
                  </a:txBody>
                  <a:tcPr marL="0" marR="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800"/>
                        </a:spcAft>
                        <a:buFont typeface="Arial" panose="020B0604020202020204" pitchFamily="34" charset="0"/>
                        <a:buNone/>
                      </a:pPr>
                      <a:r>
                        <a:rPr lang="en-GB" sz="1100" kern="100" dirty="0">
                          <a:solidFill>
                            <a:srgbClr val="2D62AE"/>
                          </a:solidFill>
                          <a:effectLst/>
                          <a:latin typeface="Calibri" panose="020F0502020204030204" pitchFamily="34" charset="0"/>
                          <a:cs typeface="Calibri" panose="020F0502020204030204" pitchFamily="34" charset="0"/>
                        </a:rPr>
                        <a:t>(1) </a:t>
                      </a:r>
                      <a:r>
                        <a:rPr lang="pl-PL" sz="1100" kern="100" dirty="0">
                          <a:solidFill>
                            <a:srgbClr val="2D62AE"/>
                          </a:solidFill>
                          <a:effectLst/>
                          <a:latin typeface="Calibri" panose="020F0502020204030204" pitchFamily="34" charset="0"/>
                          <a:cs typeface="Calibri" panose="020F0502020204030204" pitchFamily="34" charset="0"/>
                        </a:rPr>
                        <a:t>Nowoczesne narzędzia</a:t>
                      </a:r>
                      <a:r>
                        <a:rPr lang="en-GB" sz="1100" kern="100" dirty="0">
                          <a:solidFill>
                            <a:srgbClr val="2D62AE"/>
                          </a:solidFill>
                          <a:effectLst/>
                          <a:latin typeface="Calibri" panose="020F0502020204030204" pitchFamily="34" charset="0"/>
                          <a:cs typeface="Calibri" panose="020F0502020204030204" pitchFamily="34" charset="0"/>
                        </a:rPr>
                        <a:t> </a:t>
                      </a:r>
                      <a:endParaRPr lang="en-IE" sz="1100" kern="1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800"/>
                        </a:spcAft>
                        <a:buFont typeface="Arial" panose="020B0604020202020204" pitchFamily="34" charset="0"/>
                        <a:buNone/>
                      </a:pPr>
                      <a:r>
                        <a:rPr lang="en-GB" sz="1100" kern="100" dirty="0">
                          <a:solidFill>
                            <a:srgbClr val="2D62AE"/>
                          </a:solidFill>
                          <a:effectLst/>
                          <a:latin typeface="Calibri" panose="020F0502020204030204" pitchFamily="34" charset="0"/>
                          <a:cs typeface="Calibri" panose="020F0502020204030204" pitchFamily="34" charset="0"/>
                        </a:rPr>
                        <a:t>(2) </a:t>
                      </a:r>
                      <a:r>
                        <a:rPr lang="pl-PL" sz="1100" kern="100" dirty="0">
                          <a:solidFill>
                            <a:srgbClr val="2D62AE"/>
                          </a:solidFill>
                          <a:effectLst/>
                          <a:latin typeface="Calibri" panose="020F0502020204030204" pitchFamily="34" charset="0"/>
                          <a:cs typeface="Calibri" panose="020F0502020204030204" pitchFamily="34" charset="0"/>
                        </a:rPr>
                        <a:t>Cyfryzacja</a:t>
                      </a:r>
                      <a:endParaRPr lang="en-IE" sz="1100" kern="1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800"/>
                        </a:spcAft>
                        <a:buFont typeface="Arial" panose="020B0604020202020204" pitchFamily="34" charset="0"/>
                        <a:buNone/>
                      </a:pPr>
                      <a:r>
                        <a:rPr lang="en-GB" sz="1100" kern="100" dirty="0">
                          <a:solidFill>
                            <a:srgbClr val="2D62AE"/>
                          </a:solidFill>
                          <a:effectLst/>
                          <a:latin typeface="Calibri" panose="020F0502020204030204" pitchFamily="34" charset="0"/>
                          <a:cs typeface="Calibri" panose="020F0502020204030204" pitchFamily="34" charset="0"/>
                        </a:rPr>
                        <a:t>(3) </a:t>
                      </a:r>
                      <a:r>
                        <a:rPr lang="pl-PL" sz="1100" kern="100" dirty="0">
                          <a:solidFill>
                            <a:srgbClr val="2D62AE"/>
                          </a:solidFill>
                          <a:effectLst/>
                          <a:latin typeface="Calibri" panose="020F0502020204030204" pitchFamily="34" charset="0"/>
                          <a:cs typeface="Calibri" panose="020F0502020204030204" pitchFamily="34" charset="0"/>
                        </a:rPr>
                        <a:t>Regulacje prawne </a:t>
                      </a:r>
                      <a:endParaRPr lang="en-IE" sz="1100" kern="1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800"/>
                        </a:spcAft>
                        <a:buFont typeface="Arial" panose="020B0604020202020204" pitchFamily="34" charset="0"/>
                        <a:buNone/>
                      </a:pPr>
                      <a:r>
                        <a:rPr lang="en-GB" sz="1100" kern="100" dirty="0">
                          <a:solidFill>
                            <a:srgbClr val="2D62AE"/>
                          </a:solidFill>
                          <a:effectLst/>
                          <a:latin typeface="Calibri" panose="020F0502020204030204" pitchFamily="34" charset="0"/>
                          <a:cs typeface="Calibri" panose="020F0502020204030204" pitchFamily="34" charset="0"/>
                        </a:rPr>
                        <a:t>(4) </a:t>
                      </a:r>
                      <a:r>
                        <a:rPr lang="en-IE" sz="1100" kern="100" dirty="0">
                          <a:solidFill>
                            <a:srgbClr val="2D62AE"/>
                          </a:solidFill>
                          <a:effectLst/>
                          <a:latin typeface="Calibri" panose="020F0502020204030204" pitchFamily="34" charset="0"/>
                          <a:cs typeface="Calibri" panose="020F0502020204030204" pitchFamily="34" charset="0"/>
                        </a:rPr>
                        <a:t> </a:t>
                      </a:r>
                      <a:r>
                        <a:rPr lang="en-GB" sz="1100" kern="100" dirty="0">
                          <a:solidFill>
                            <a:srgbClr val="2D62AE"/>
                          </a:solidFill>
                          <a:effectLst/>
                          <a:latin typeface="Calibri" panose="020F0502020204030204" pitchFamily="34" charset="0"/>
                          <a:cs typeface="Calibri" panose="020F0502020204030204" pitchFamily="34" charset="0"/>
                        </a:rPr>
                        <a:t>D</a:t>
                      </a:r>
                      <a:r>
                        <a:rPr lang="pl-PL" sz="1100" kern="100" dirty="0" err="1">
                          <a:solidFill>
                            <a:srgbClr val="2D62AE"/>
                          </a:solidFill>
                          <a:effectLst/>
                          <a:latin typeface="Calibri" panose="020F0502020204030204" pitchFamily="34" charset="0"/>
                          <a:cs typeface="Calibri" panose="020F0502020204030204" pitchFamily="34" charset="0"/>
                        </a:rPr>
                        <a:t>ekarbonizacja</a:t>
                      </a:r>
                      <a:r>
                        <a:rPr lang="pl-PL" sz="1100" kern="100" dirty="0">
                          <a:solidFill>
                            <a:srgbClr val="2D62AE"/>
                          </a:solidFill>
                          <a:effectLst/>
                          <a:latin typeface="Calibri" panose="020F0502020204030204" pitchFamily="34" charset="0"/>
                          <a:cs typeface="Calibri" panose="020F0502020204030204" pitchFamily="34" charset="0"/>
                        </a:rPr>
                        <a:t> sektora HVAC</a:t>
                      </a:r>
                      <a:endParaRPr lang="en-IE" sz="1100" kern="1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spcAft>
                          <a:spcPts val="800"/>
                        </a:spcAft>
                        <a:buFont typeface="Arial" panose="020B0604020202020204" pitchFamily="34" charset="0"/>
                        <a:buNone/>
                      </a:pPr>
                      <a:r>
                        <a:rPr lang="en-GB" sz="1100" kern="100" dirty="0">
                          <a:solidFill>
                            <a:srgbClr val="2D62AE"/>
                          </a:solidFill>
                          <a:effectLst/>
                          <a:latin typeface="Calibri" panose="020F0502020204030204" pitchFamily="34" charset="0"/>
                          <a:cs typeface="Calibri" panose="020F0502020204030204" pitchFamily="34" charset="0"/>
                        </a:rPr>
                        <a:t>(5) </a:t>
                      </a:r>
                      <a:r>
                        <a:rPr lang="pl-PL" sz="1100" kern="100" dirty="0">
                          <a:solidFill>
                            <a:srgbClr val="2D62AE"/>
                          </a:solidFill>
                          <a:effectLst/>
                          <a:latin typeface="Calibri" panose="020F0502020204030204" pitchFamily="34" charset="0"/>
                          <a:cs typeface="Calibri" panose="020F0502020204030204" pitchFamily="34" charset="0"/>
                        </a:rPr>
                        <a:t>Zrównoważony rozwój </a:t>
                      </a:r>
                      <a:endParaRPr lang="en-IE" sz="1100" kern="100" dirty="0">
                        <a:solidFill>
                          <a:srgbClr val="2D62AE"/>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373681"/>
                  </a:ext>
                </a:extLst>
              </a:tr>
              <a:tr h="375934">
                <a:tc>
                  <a:txBody>
                    <a:bodyPr/>
                    <a:lstStyle/>
                    <a:p>
                      <a:pPr algn="l">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a:t>
                      </a:r>
                      <a:r>
                        <a:rPr lang="pl-PL" sz="1200" kern="100" dirty="0">
                          <a:solidFill>
                            <a:schemeClr val="bg1"/>
                          </a:solidFill>
                          <a:effectLst/>
                          <a:highlight>
                            <a:srgbClr val="ED4D24"/>
                          </a:highlight>
                          <a:latin typeface="Calibri" panose="020F0502020204030204" pitchFamily="34" charset="0"/>
                          <a:cs typeface="Calibri" panose="020F0502020204030204" pitchFamily="34" charset="0"/>
                        </a:rPr>
                        <a:t>Magisterski</a:t>
                      </a: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Tak / częściowo (LV częściowo)</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kumimoji="0" lang="pl-PL" sz="1100" b="0" i="0" u="none" strike="noStrike" kern="1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Tak / częściowo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Tak / częściowo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Tak</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Tak</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605890693"/>
                  </a:ext>
                </a:extLst>
              </a:tr>
              <a:tr h="374560">
                <a:tc>
                  <a:txBody>
                    <a:bodyPr/>
                    <a:lstStyle/>
                    <a:p>
                      <a:pPr algn="l">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a:t>
                      </a:r>
                      <a:r>
                        <a:rPr lang="pl-PL" sz="1200" kern="100" dirty="0">
                          <a:solidFill>
                            <a:schemeClr val="bg1"/>
                          </a:solidFill>
                          <a:effectLst/>
                          <a:highlight>
                            <a:srgbClr val="ED4D24"/>
                          </a:highlight>
                          <a:latin typeface="Calibri" panose="020F0502020204030204" pitchFamily="34" charset="0"/>
                          <a:cs typeface="Calibri" panose="020F0502020204030204" pitchFamily="34" charset="0"/>
                        </a:rPr>
                        <a:t>Licencjacki</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Tak / częściowo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kumimoji="0" lang="pl-PL" sz="1100" b="0" i="0" u="none" strike="noStrike" kern="1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Tak / częściowo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Rożnie / częściowo</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kumimoji="0" lang="pl-PL" sz="1100" b="0" i="0" u="none" strike="noStrike" kern="1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Tak / częściowo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kumimoji="0" lang="pl-PL" sz="1100" b="0" i="0" u="none" strike="noStrike" kern="1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Tak / częściowo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64554668"/>
                  </a:ext>
                </a:extLst>
              </a:tr>
              <a:tr h="478672">
                <a:tc>
                  <a:txBody>
                    <a:bodyPr/>
                    <a:lstStyle/>
                    <a:p>
                      <a:pPr algn="l">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VET</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Częściowo</a:t>
                      </a:r>
                      <a:r>
                        <a:rPr lang="en-GB" sz="1100" kern="100" dirty="0">
                          <a:solidFill>
                            <a:srgbClr val="404040"/>
                          </a:solidFill>
                          <a:effectLst/>
                          <a:latin typeface="Calibri" panose="020F0502020204030204" pitchFamily="34" charset="0"/>
                          <a:cs typeface="Calibri" panose="020F0502020204030204" pitchFamily="34" charset="0"/>
                        </a:rPr>
                        <a:t> → </a:t>
                      </a:r>
                      <a:r>
                        <a:rPr lang="pl-PL" sz="1100" kern="100" dirty="0">
                          <a:solidFill>
                            <a:srgbClr val="404040"/>
                          </a:solidFill>
                          <a:effectLst/>
                          <a:latin typeface="Calibri" panose="020F0502020204030204" pitchFamily="34" charset="0"/>
                          <a:cs typeface="Calibri" panose="020F0502020204030204" pitchFamily="34" charset="0"/>
                        </a:rPr>
                        <a:t>Tak</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Częściowo / nie </a:t>
                      </a:r>
                      <a:r>
                        <a:rPr lang="en-GB" sz="1100" kern="100" dirty="0">
                          <a:solidFill>
                            <a:srgbClr val="404040"/>
                          </a:solidFill>
                          <a:effectLst/>
                          <a:latin typeface="Calibri" panose="020F0502020204030204" pitchFamily="34" charset="0"/>
                          <a:cs typeface="Calibri" panose="020F0502020204030204" pitchFamily="34" charset="0"/>
                        </a:rPr>
                        <a:t>→ </a:t>
                      </a:r>
                      <a:r>
                        <a:rPr lang="pl-PL" sz="1100" kern="100" dirty="0">
                          <a:solidFill>
                            <a:srgbClr val="404040"/>
                          </a:solidFill>
                          <a:effectLst/>
                          <a:latin typeface="Calibri" panose="020F0502020204030204" pitchFamily="34" charset="0"/>
                          <a:cs typeface="Calibri" panose="020F0502020204030204" pitchFamily="34" charset="0"/>
                        </a:rPr>
                        <a:t>Tak</a:t>
                      </a:r>
                      <a:r>
                        <a:rPr lang="en-GB" sz="1100" kern="100" dirty="0">
                          <a:solidFill>
                            <a:srgbClr val="404040"/>
                          </a:solidFill>
                          <a:effectLst/>
                          <a:latin typeface="Calibri" panose="020F0502020204030204" pitchFamily="34" charset="0"/>
                          <a:cs typeface="Calibri" panose="020F0502020204030204" pitchFamily="34" charset="0"/>
                        </a:rPr>
                        <a:t> (</a:t>
                      </a:r>
                      <a:r>
                        <a:rPr lang="pl-PL" sz="1100" kern="100" dirty="0">
                          <a:solidFill>
                            <a:srgbClr val="404040"/>
                          </a:solidFill>
                          <a:effectLst/>
                          <a:latin typeface="Calibri" panose="020F0502020204030204" pitchFamily="34" charset="0"/>
                          <a:cs typeface="Calibri" panose="020F0502020204030204" pitchFamily="34" charset="0"/>
                        </a:rPr>
                        <a:t>zależnie od kraju</a:t>
                      </a:r>
                      <a:r>
                        <a:rPr lang="en-GB" sz="1100" kern="100" dirty="0">
                          <a:solidFill>
                            <a:srgbClr val="404040"/>
                          </a:solidFill>
                          <a:effectLst/>
                          <a:latin typeface="Calibri" panose="020F0502020204030204" pitchFamily="34" charset="0"/>
                          <a:cs typeface="Calibri" panose="020F0502020204030204" pitchFamily="34" charset="0"/>
                        </a:rPr>
                        <a:t>)</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Częściowo</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Różnie (zawiera tak)</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Tak / częściowo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35541190"/>
                  </a:ext>
                </a:extLst>
              </a:tr>
              <a:tr h="476465">
                <a:tc>
                  <a:txBody>
                    <a:bodyPr/>
                    <a:lstStyle/>
                    <a:p>
                      <a:pPr algn="l">
                        <a:spcAft>
                          <a:spcPts val="800"/>
                        </a:spcAft>
                        <a:buNone/>
                      </a:pPr>
                      <a:r>
                        <a:rPr lang="en-GB" sz="1200" kern="100" dirty="0">
                          <a:solidFill>
                            <a:schemeClr val="bg1"/>
                          </a:solidFill>
                          <a:effectLst/>
                          <a:highlight>
                            <a:srgbClr val="ED4D24"/>
                          </a:highlight>
                          <a:latin typeface="Calibri" panose="020F0502020204030204" pitchFamily="34" charset="0"/>
                          <a:cs typeface="Calibri" panose="020F0502020204030204" pitchFamily="34" charset="0"/>
                        </a:rPr>
                        <a:t>  CVET</a:t>
                      </a:r>
                      <a:r>
                        <a:rPr lang="en-GB" sz="1200" kern="100" dirty="0">
                          <a:solidFill>
                            <a:srgbClr val="ED4D24"/>
                          </a:solidFill>
                          <a:effectLst/>
                          <a:highlight>
                            <a:srgbClr val="ED4D24"/>
                          </a:highlight>
                          <a:latin typeface="Calibri" panose="020F0502020204030204" pitchFamily="34" charset="0"/>
                          <a:cs typeface="Calibri" panose="020F0502020204030204" pitchFamily="34" charset="0"/>
                        </a:rPr>
                        <a:t>..</a:t>
                      </a:r>
                      <a:endParaRPr lang="en-IE" sz="1200" kern="100" dirty="0">
                        <a:solidFill>
                          <a:schemeClr val="bg1"/>
                        </a:solidFill>
                        <a:effectLst/>
                        <a:highlight>
                          <a:srgbClr val="ED4D24"/>
                        </a:highlight>
                        <a:latin typeface="Calibri" panose="020F0502020204030204" pitchFamily="34" charset="0"/>
                        <a:ea typeface="Calibri" panose="020F0502020204030204" pitchFamily="34" charset="0"/>
                        <a:cs typeface="Calibri" panose="020F0502020204030204" pitchFamily="34" charset="0"/>
                      </a:endParaRPr>
                    </a:p>
                  </a:txBody>
                  <a:tcPr marL="0" marR="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Częściowo</a:t>
                      </a:r>
                      <a:r>
                        <a:rPr lang="en-GB" sz="1100" kern="100" dirty="0">
                          <a:solidFill>
                            <a:srgbClr val="404040"/>
                          </a:solidFill>
                          <a:effectLst/>
                          <a:latin typeface="Calibri" panose="020F0502020204030204" pitchFamily="34" charset="0"/>
                          <a:cs typeface="Calibri" panose="020F0502020204030204" pitchFamily="34" charset="0"/>
                        </a:rPr>
                        <a:t> → </a:t>
                      </a:r>
                      <a:r>
                        <a:rPr lang="pl-PL" sz="1100" kern="100" dirty="0">
                          <a:solidFill>
                            <a:srgbClr val="404040"/>
                          </a:solidFill>
                          <a:effectLst/>
                          <a:latin typeface="Calibri" panose="020F0502020204030204" pitchFamily="34" charset="0"/>
                          <a:cs typeface="Calibri" panose="020F0502020204030204" pitchFamily="34" charset="0"/>
                        </a:rPr>
                        <a:t>Tak (centrum kompetencji)</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Częściowo</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spcAft>
                          <a:spcPts val="800"/>
                        </a:spcAft>
                        <a:buNone/>
                      </a:pPr>
                      <a:r>
                        <a:rPr lang="pl-PL" sz="1100" kern="100" dirty="0">
                          <a:solidFill>
                            <a:srgbClr val="404040"/>
                          </a:solidFill>
                          <a:effectLst/>
                          <a:latin typeface="Calibri" panose="020F0502020204030204" pitchFamily="34" charset="0"/>
                          <a:cs typeface="Calibri" panose="020F0502020204030204" pitchFamily="34" charset="0"/>
                        </a:rPr>
                        <a:t>Tak / częściowo </a:t>
                      </a:r>
                      <a:endParaRPr lang="en-IE" sz="1100" kern="1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marL="0" marR="0" lvl="0" indent="0" algn="ctr" defTabSz="2073036" rtl="0" eaLnBrk="1" fontAlgn="auto" latinLnBrk="0" hangingPunct="1">
                        <a:lnSpc>
                          <a:spcPct val="100000"/>
                        </a:lnSpc>
                        <a:spcBef>
                          <a:spcPts val="0"/>
                        </a:spcBef>
                        <a:spcAft>
                          <a:spcPts val="800"/>
                        </a:spcAft>
                        <a:buClrTx/>
                        <a:buSzTx/>
                        <a:buFontTx/>
                        <a:buNone/>
                        <a:tabLst/>
                        <a:defRPr/>
                      </a:pPr>
                      <a:r>
                        <a:rPr kumimoji="0" lang="pl-PL" sz="1100" b="0" i="0" u="none" strike="noStrike" kern="1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Częściowo</a:t>
                      </a:r>
                      <a:r>
                        <a:rPr kumimoji="0" lang="en-GB" sz="1100" b="0" i="0" u="none" strike="noStrike" kern="1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 → </a:t>
                      </a:r>
                      <a:r>
                        <a:rPr kumimoji="0" lang="pl-PL" sz="1100" b="0" i="0" u="none" strike="noStrike" kern="1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Tak</a:t>
                      </a:r>
                      <a:endParaRPr kumimoji="0" lang="en-IE" sz="1100" b="0" i="0" u="none" strike="noStrike" kern="1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marL="0" marR="0" lvl="0" indent="0" algn="ctr" defTabSz="2073036" rtl="0" eaLnBrk="1" fontAlgn="auto" latinLnBrk="0" hangingPunct="1">
                        <a:lnSpc>
                          <a:spcPct val="100000"/>
                        </a:lnSpc>
                        <a:spcBef>
                          <a:spcPts val="0"/>
                        </a:spcBef>
                        <a:spcAft>
                          <a:spcPts val="800"/>
                        </a:spcAft>
                        <a:buClrTx/>
                        <a:buSzTx/>
                        <a:buFontTx/>
                        <a:buNone/>
                        <a:tabLst/>
                        <a:defRPr/>
                      </a:pPr>
                      <a:r>
                        <a:rPr kumimoji="0" lang="pl-PL" sz="1100" b="0" i="0" u="none" strike="noStrike" kern="1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Częściowo</a:t>
                      </a:r>
                      <a:r>
                        <a:rPr kumimoji="0" lang="en-GB" sz="1100" b="0" i="0" u="none" strike="noStrike" kern="1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 → </a:t>
                      </a:r>
                      <a:r>
                        <a:rPr kumimoji="0" lang="pl-PL" sz="1100" b="0" i="0" u="none" strike="noStrike" kern="1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Tak</a:t>
                      </a:r>
                      <a:endParaRPr kumimoji="0" lang="en-IE" sz="1100" b="0" i="0" u="none" strike="noStrike" kern="1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163117524"/>
                  </a:ext>
                </a:extLst>
              </a:tr>
            </a:tbl>
          </a:graphicData>
        </a:graphic>
      </p:graphicFrame>
      <p:sp>
        <p:nvSpPr>
          <p:cNvPr id="36" name="TextBox 35">
            <a:extLst>
              <a:ext uri="{FF2B5EF4-FFF2-40B4-BE49-F238E27FC236}">
                <a16:creationId xmlns:a16="http://schemas.microsoft.com/office/drawing/2014/main" id="{D256B02F-7DEA-46FB-8ECE-D5CBECCE8AD4}"/>
              </a:ext>
            </a:extLst>
          </p:cNvPr>
          <p:cNvSpPr txBox="1"/>
          <p:nvPr/>
        </p:nvSpPr>
        <p:spPr>
          <a:xfrm>
            <a:off x="503158" y="137346"/>
            <a:ext cx="5749882"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Zgodność programów edukacyjnych z 5 kryteriami</a:t>
            </a:r>
            <a:endParaRPr lang="en-US" sz="2000" b="1" dirty="0">
              <a:solidFill>
                <a:srgbClr val="ED4D24"/>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96DA8E62-6678-4879-AA4D-AFC08A7363F8}"/>
              </a:ext>
            </a:extLst>
          </p:cNvPr>
          <p:cNvSpPr txBox="1"/>
          <p:nvPr/>
        </p:nvSpPr>
        <p:spPr>
          <a:xfrm>
            <a:off x="521774" y="3252296"/>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3.</a:t>
            </a:r>
            <a:r>
              <a:rPr lang="lv-LV" sz="2100" b="1" dirty="0">
                <a:solidFill>
                  <a:schemeClr val="bg1"/>
                </a:solidFill>
                <a:latin typeface="Calibri" panose="020F0502020204030204" pitchFamily="34" charset="0"/>
                <a:cs typeface="Calibri" panose="020F0502020204030204" pitchFamily="34" charset="0"/>
              </a:rPr>
              <a:t>4</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478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0652F-BBB8-11A0-587F-61B4341420DC}"/>
            </a:ext>
          </a:extLst>
        </p:cNvPr>
        <p:cNvGrpSpPr/>
        <p:nvPr/>
      </p:nvGrpSpPr>
      <p:grpSpPr>
        <a:xfrm>
          <a:off x="0" y="0"/>
          <a:ext cx="0" cy="0"/>
          <a:chOff x="0" y="0"/>
          <a:chExt cx="0" cy="0"/>
        </a:xfrm>
      </p:grpSpPr>
      <p:pic>
        <p:nvPicPr>
          <p:cNvPr id="25" name="Picture 24" descr="A group of men wearing hardhats and yellow shirts&#10;&#10;AI-generated content may be incorrect.">
            <a:extLst>
              <a:ext uri="{FF2B5EF4-FFF2-40B4-BE49-F238E27FC236}">
                <a16:creationId xmlns:a16="http://schemas.microsoft.com/office/drawing/2014/main" id="{A1AD5DAF-1F74-8DF3-ACE4-CC5771C185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697" b="9697"/>
          <a:stretch>
            <a:fillRect/>
          </a:stretch>
        </p:blipFill>
        <p:spPr>
          <a:xfrm>
            <a:off x="-5" y="1548099"/>
            <a:ext cx="7559675" cy="4062346"/>
          </a:xfrm>
          <a:prstGeom prst="rect">
            <a:avLst/>
          </a:prstGeom>
        </p:spPr>
      </p:pic>
      <p:sp>
        <p:nvSpPr>
          <p:cNvPr id="22" name="Freeform 21">
            <a:extLst>
              <a:ext uri="{FF2B5EF4-FFF2-40B4-BE49-F238E27FC236}">
                <a16:creationId xmlns:a16="http://schemas.microsoft.com/office/drawing/2014/main" id="{128EE95D-32D6-5A5B-08C0-3A4A84BDD486}"/>
              </a:ext>
            </a:extLst>
          </p:cNvPr>
          <p:cNvSpPr/>
          <p:nvPr/>
        </p:nvSpPr>
        <p:spPr>
          <a:xfrm>
            <a:off x="-5" y="5172078"/>
            <a:ext cx="1842899" cy="517705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CFD13221-DAFD-FCD6-6162-86C0794C15DB}"/>
              </a:ext>
            </a:extLst>
          </p:cNvPr>
          <p:cNvSpPr/>
          <p:nvPr/>
        </p:nvSpPr>
        <p:spPr>
          <a:xfrm>
            <a:off x="1337714" y="8373227"/>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732F2819-5EB1-87CE-E155-7D9BBD024655}"/>
              </a:ext>
            </a:extLst>
          </p:cNvPr>
          <p:cNvSpPr txBox="1">
            <a:spLocks/>
          </p:cNvSpPr>
          <p:nvPr/>
        </p:nvSpPr>
        <p:spPr>
          <a:xfrm>
            <a:off x="432522" y="822708"/>
            <a:ext cx="5787974" cy="107466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pl-PL" sz="3200" b="1" dirty="0">
                <a:solidFill>
                  <a:srgbClr val="2D62AE"/>
                </a:solidFill>
                <a:latin typeface="Calibri" panose="020F0502020204030204" pitchFamily="34" charset="0"/>
                <a:cs typeface="Calibri" panose="020F0502020204030204" pitchFamily="34" charset="0"/>
              </a:rPr>
              <a:t>Rezultaty badań terenowych </a:t>
            </a:r>
            <a:endParaRPr lang="en-US" sz="3200" b="1" dirty="0">
              <a:solidFill>
                <a:srgbClr val="2D62AE"/>
              </a:solidFill>
              <a:latin typeface="Calibri" panose="020F0502020204030204" pitchFamily="34" charset="0"/>
              <a:cs typeface="Calibri" panose="020F0502020204030204" pitchFamily="34" charset="0"/>
            </a:endParaRPr>
          </a:p>
          <a:p>
            <a:pPr marL="0" indent="0">
              <a:lnSpc>
                <a:spcPts val="3320"/>
              </a:lnSpc>
              <a:spcBef>
                <a:spcPts val="0"/>
              </a:spcBef>
              <a:buNone/>
            </a:pPr>
            <a:endParaRPr lang="en-US" sz="2800" i="1" dirty="0">
              <a:solidFill>
                <a:srgbClr val="0289AE"/>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717B8A3-755D-923A-7DBE-24EDB5281094}"/>
              </a:ext>
            </a:extLst>
          </p:cNvPr>
          <p:cNvGrpSpPr/>
          <p:nvPr/>
        </p:nvGrpSpPr>
        <p:grpSpPr>
          <a:xfrm>
            <a:off x="5724193" y="593783"/>
            <a:ext cx="1402960" cy="1297991"/>
            <a:chOff x="298925" y="625084"/>
            <a:chExt cx="1402960" cy="1297991"/>
          </a:xfrm>
        </p:grpSpPr>
        <p:sp>
          <p:nvSpPr>
            <p:cNvPr id="5" name="Rectangle 4">
              <a:extLst>
                <a:ext uri="{FF2B5EF4-FFF2-40B4-BE49-F238E27FC236}">
                  <a16:creationId xmlns:a16="http://schemas.microsoft.com/office/drawing/2014/main" id="{AAA3C18E-2823-14DA-ECA6-86029DB7812A}"/>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FCF15CCA-5729-BE5D-7244-FA90DD796314}"/>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sp>
        <p:nvSpPr>
          <p:cNvPr id="11" name="Text Placeholder 12">
            <a:extLst>
              <a:ext uri="{FF2B5EF4-FFF2-40B4-BE49-F238E27FC236}">
                <a16:creationId xmlns:a16="http://schemas.microsoft.com/office/drawing/2014/main" id="{D69AE129-F9ED-5C6A-7A9E-CDE883BF8A7D}"/>
              </a:ext>
            </a:extLst>
          </p:cNvPr>
          <p:cNvSpPr txBox="1">
            <a:spLocks/>
          </p:cNvSpPr>
          <p:nvPr/>
        </p:nvSpPr>
        <p:spPr>
          <a:xfrm>
            <a:off x="2203424" y="5992605"/>
            <a:ext cx="4793686" cy="3876500"/>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527050" algn="l"/>
                <a:tab pos="4129088" algn="l"/>
                <a:tab pos="4791075" algn="l"/>
              </a:tabLst>
            </a:pPr>
            <a:r>
              <a:rPr lang="pl-PL" sz="1500" b="1" dirty="0">
                <a:solidFill>
                  <a:srgbClr val="404040"/>
                </a:solidFill>
              </a:rPr>
              <a:t>Analiza pogłębionych wywiadów</a:t>
            </a:r>
            <a:r>
              <a:rPr lang="en-US" sz="1500" b="1" dirty="0">
                <a:solidFill>
                  <a:srgbClr val="404040"/>
                </a:solidFill>
              </a:rPr>
              <a:t>	</a:t>
            </a:r>
            <a:r>
              <a:rPr lang="lv-LV" sz="1500" b="1" dirty="0">
                <a:solidFill>
                  <a:srgbClr val="404040"/>
                </a:solidFill>
                <a:hlinkClick r:id="rId3" action="ppaction://hlinksldjump">
                  <a:extLst>
                    <a:ext uri="{A12FA001-AC4F-418D-AE19-62706E023703}">
                      <ahyp:hlinkClr xmlns:ahyp="http://schemas.microsoft.com/office/drawing/2018/hyperlinkcolor" val="tx"/>
                    </a:ext>
                  </a:extLst>
                </a:hlinkClick>
              </a:rPr>
              <a:t>32</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4.1.1	</a:t>
            </a:r>
            <a:r>
              <a:rPr lang="pl-PL" sz="1500" dirty="0">
                <a:solidFill>
                  <a:srgbClr val="404040"/>
                </a:solidFill>
              </a:rPr>
              <a:t>Organizacja pracy i rozwiązywanie problemów (wyzwania i braki w wiedzy) </a:t>
            </a:r>
            <a:r>
              <a:rPr lang="en-US" sz="1500" dirty="0">
                <a:solidFill>
                  <a:srgbClr val="404040"/>
                </a:solidFill>
              </a:rPr>
              <a:t>	</a:t>
            </a:r>
            <a:r>
              <a:rPr lang="lv-LV" sz="1500" dirty="0">
                <a:solidFill>
                  <a:schemeClr val="tx1"/>
                </a:solidFill>
                <a:hlinkClick r:id="rId3" action="ppaction://hlinksldjump">
                  <a:extLst>
                    <a:ext uri="{A12FA001-AC4F-418D-AE19-62706E023703}">
                      <ahyp:hlinkClr xmlns:ahyp="http://schemas.microsoft.com/office/drawing/2018/hyperlinkcolor" val="tx"/>
                    </a:ext>
                  </a:extLst>
                </a:hlinkClick>
              </a:rPr>
              <a:t>32</a:t>
            </a:r>
            <a:endParaRPr lang="en-US" sz="1500" dirty="0">
              <a:solidFill>
                <a:schemeClr val="tx1"/>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4.1.2	</a:t>
            </a:r>
            <a:r>
              <a:rPr lang="pl-PL" sz="1500" dirty="0">
                <a:solidFill>
                  <a:srgbClr val="404040"/>
                </a:solidFill>
              </a:rPr>
              <a:t>Transformacja branży i nowe technologie</a:t>
            </a:r>
            <a:r>
              <a:rPr lang="en-US" sz="1500" dirty="0">
                <a:solidFill>
                  <a:srgbClr val="404040"/>
                </a:solidFill>
              </a:rPr>
              <a:t>	</a:t>
            </a:r>
            <a:r>
              <a:rPr lang="lv-LV" sz="1500" dirty="0">
                <a:solidFill>
                  <a:srgbClr val="404040"/>
                </a:solidFill>
                <a:hlinkClick r:id="rId4" action="ppaction://hlinksldjump">
                  <a:extLst>
                    <a:ext uri="{A12FA001-AC4F-418D-AE19-62706E023703}">
                      <ahyp:hlinkClr xmlns:ahyp="http://schemas.microsoft.com/office/drawing/2018/hyperlinkcolor" val="tx"/>
                    </a:ext>
                  </a:extLst>
                </a:hlinkClick>
              </a:rPr>
              <a:t>33</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4.1.3	</a:t>
            </a:r>
            <a:r>
              <a:rPr lang="pl-PL" sz="1500" dirty="0">
                <a:solidFill>
                  <a:srgbClr val="404040"/>
                </a:solidFill>
              </a:rPr>
              <a:t>Gotowość kadry pracowniczej</a:t>
            </a:r>
            <a:r>
              <a:rPr lang="pl-PL" sz="1500" dirty="0">
                <a:solidFill>
                  <a:srgbClr val="FF0000"/>
                </a:solidFill>
              </a:rPr>
              <a:t> </a:t>
            </a:r>
            <a:r>
              <a:rPr lang="pl-PL" sz="1500" dirty="0">
                <a:solidFill>
                  <a:srgbClr val="404040"/>
                </a:solidFill>
              </a:rPr>
              <a:t>i luki kompetencyjne</a:t>
            </a:r>
            <a:r>
              <a:rPr lang="en-US" sz="1500" dirty="0">
                <a:solidFill>
                  <a:srgbClr val="404040"/>
                </a:solidFill>
              </a:rPr>
              <a:t>	</a:t>
            </a:r>
            <a:r>
              <a:rPr lang="lv-LV" sz="1500" dirty="0">
                <a:solidFill>
                  <a:srgbClr val="404040"/>
                </a:solidFill>
                <a:hlinkClick r:id="rId4" action="ppaction://hlinksldjump">
                  <a:extLst>
                    <a:ext uri="{A12FA001-AC4F-418D-AE19-62706E023703}">
                      <ahyp:hlinkClr xmlns:ahyp="http://schemas.microsoft.com/office/drawing/2018/hyperlinkcolor" val="tx"/>
                    </a:ext>
                  </a:extLst>
                </a:hlinkClick>
              </a:rPr>
              <a:t>33</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4.1.4	</a:t>
            </a:r>
            <a:r>
              <a:rPr lang="pl-PL" sz="1500" dirty="0">
                <a:solidFill>
                  <a:srgbClr val="404040"/>
                </a:solidFill>
              </a:rPr>
              <a:t>Programy edukacyjne i usprawnienia szkoleń</a:t>
            </a:r>
            <a:r>
              <a:rPr lang="en-US" sz="1500" dirty="0">
                <a:solidFill>
                  <a:srgbClr val="404040"/>
                </a:solidFill>
              </a:rPr>
              <a:t>	</a:t>
            </a:r>
            <a:r>
              <a:rPr lang="lv-LV" sz="1500" dirty="0">
                <a:solidFill>
                  <a:srgbClr val="404040"/>
                </a:solidFill>
                <a:hlinkClick r:id="rId5" action="ppaction://hlinksldjump">
                  <a:extLst>
                    <a:ext uri="{A12FA001-AC4F-418D-AE19-62706E023703}">
                      <ahyp:hlinkClr xmlns:ahyp="http://schemas.microsoft.com/office/drawing/2018/hyperlinkcolor" val="tx"/>
                    </a:ext>
                  </a:extLst>
                </a:hlinkClick>
              </a:rPr>
              <a:t>34</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4.1.5	</a:t>
            </a:r>
            <a:r>
              <a:rPr lang="pl-PL" sz="1500" dirty="0">
                <a:solidFill>
                  <a:srgbClr val="404040"/>
                </a:solidFill>
              </a:rPr>
              <a:t>Podsumowanie analizy wyników wywiadów</a:t>
            </a:r>
            <a:r>
              <a:rPr lang="en-US" sz="1500" dirty="0">
                <a:solidFill>
                  <a:srgbClr val="404040"/>
                </a:solidFill>
              </a:rPr>
              <a:t>	</a:t>
            </a:r>
            <a:r>
              <a:rPr lang="lv-LV" sz="1500" dirty="0">
                <a:solidFill>
                  <a:srgbClr val="404040"/>
                </a:solidFill>
                <a:hlinkClick r:id="rId6" action="ppaction://hlinksldjump">
                  <a:extLst>
                    <a:ext uri="{A12FA001-AC4F-418D-AE19-62706E023703}">
                      <ahyp:hlinkClr xmlns:ahyp="http://schemas.microsoft.com/office/drawing/2018/hyperlinkcolor" val="tx"/>
                    </a:ext>
                  </a:extLst>
                </a:hlinkClick>
              </a:rPr>
              <a:t>35</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pl-PL" sz="1500" b="1" dirty="0">
                <a:solidFill>
                  <a:srgbClr val="404040"/>
                </a:solidFill>
              </a:rPr>
              <a:t>Analiza wyników ankiet</a:t>
            </a:r>
            <a:r>
              <a:rPr lang="en-US" sz="1500" b="1" dirty="0">
                <a:solidFill>
                  <a:srgbClr val="404040"/>
                </a:solidFill>
              </a:rPr>
              <a:t>	</a:t>
            </a:r>
            <a:r>
              <a:rPr lang="lv-LV" sz="1500" b="1" dirty="0">
                <a:solidFill>
                  <a:srgbClr val="404040"/>
                </a:solidFill>
                <a:hlinkClick r:id="rId7" action="ppaction://hlinksldjump">
                  <a:extLst>
                    <a:ext uri="{A12FA001-AC4F-418D-AE19-62706E023703}">
                      <ahyp:hlinkClr xmlns:ahyp="http://schemas.microsoft.com/office/drawing/2018/hyperlinkcolor" val="tx"/>
                    </a:ext>
                  </a:extLst>
                </a:hlinkClick>
              </a:rPr>
              <a:t>36</a:t>
            </a:r>
            <a:endParaRPr lang="en-US" sz="1500" b="1" dirty="0">
              <a:solidFill>
                <a:srgbClr val="404040"/>
              </a:solidFill>
            </a:endParaRPr>
          </a:p>
          <a:p>
            <a:pPr marL="0" lvl="1" indent="0">
              <a:spcBef>
                <a:spcPts val="0"/>
              </a:spcBef>
              <a:buNone/>
              <a:tabLst>
                <a:tab pos="527050" algn="l"/>
                <a:tab pos="4129088" algn="l"/>
                <a:tab pos="4791075" algn="l"/>
              </a:tabLst>
            </a:pPr>
            <a:endParaRPr lang="en-US" sz="400" b="1"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4.2.1	</a:t>
            </a:r>
            <a:r>
              <a:rPr lang="pl-PL" sz="1500" dirty="0">
                <a:solidFill>
                  <a:srgbClr val="404040"/>
                </a:solidFill>
              </a:rPr>
              <a:t>Metodologia wykorzystana w ankietach</a:t>
            </a:r>
            <a:r>
              <a:rPr lang="en-US" sz="1500" dirty="0">
                <a:solidFill>
                  <a:srgbClr val="404040"/>
                </a:solidFill>
              </a:rPr>
              <a:t>	</a:t>
            </a:r>
            <a:r>
              <a:rPr lang="lv-LV" sz="1500" dirty="0">
                <a:solidFill>
                  <a:srgbClr val="404040"/>
                </a:solidFill>
                <a:hlinkClick r:id="rId7" action="ppaction://hlinksldjump">
                  <a:extLst>
                    <a:ext uri="{A12FA001-AC4F-418D-AE19-62706E023703}">
                      <ahyp:hlinkClr xmlns:ahyp="http://schemas.microsoft.com/office/drawing/2018/hyperlinkcolor" val="tx"/>
                    </a:ext>
                  </a:extLst>
                </a:hlinkClick>
              </a:rPr>
              <a:t>36</a:t>
            </a:r>
            <a:endParaRPr lang="en-US" sz="1500" dirty="0">
              <a:solidFill>
                <a:srgbClr val="404040"/>
              </a:solidFill>
            </a:endParaRPr>
          </a:p>
          <a:p>
            <a:pPr marL="0" lvl="1" indent="0">
              <a:lnSpc>
                <a:spcPts val="1940"/>
              </a:lnSpc>
              <a:spcBef>
                <a:spcPts val="0"/>
              </a:spcBef>
              <a:buNone/>
              <a:tabLst>
                <a:tab pos="527050" algn="l"/>
                <a:tab pos="4129088" algn="l"/>
                <a:tab pos="4791075" algn="l"/>
              </a:tabLst>
            </a:pPr>
            <a:r>
              <a:rPr lang="en-US" sz="1500" dirty="0">
                <a:solidFill>
                  <a:srgbClr val="404040"/>
                </a:solidFill>
              </a:rPr>
              <a:t>4.2.</a:t>
            </a:r>
            <a:r>
              <a:rPr lang="lv-LV" sz="1500" dirty="0">
                <a:solidFill>
                  <a:srgbClr val="404040"/>
                </a:solidFill>
              </a:rPr>
              <a:t>2</a:t>
            </a:r>
            <a:r>
              <a:rPr lang="en-US" sz="1500" dirty="0">
                <a:solidFill>
                  <a:srgbClr val="404040"/>
                </a:solidFill>
              </a:rPr>
              <a:t>	</a:t>
            </a:r>
            <a:r>
              <a:rPr lang="pl-PL" sz="1500" dirty="0">
                <a:solidFill>
                  <a:srgbClr val="404040"/>
                </a:solidFill>
              </a:rPr>
              <a:t>Podsumowanie analizy wyników ankiet</a:t>
            </a:r>
            <a:r>
              <a:rPr lang="en-US" sz="1500" dirty="0">
                <a:solidFill>
                  <a:srgbClr val="404040"/>
                </a:solidFill>
              </a:rPr>
              <a:t>	</a:t>
            </a:r>
            <a:r>
              <a:rPr lang="lv-LV" sz="1500" dirty="0">
                <a:solidFill>
                  <a:srgbClr val="404040"/>
                </a:solidFill>
                <a:hlinkClick r:id="rId8" action="ppaction://hlinksldjump">
                  <a:extLst>
                    <a:ext uri="{A12FA001-AC4F-418D-AE19-62706E023703}">
                      <ahyp:hlinkClr xmlns:ahyp="http://schemas.microsoft.com/office/drawing/2018/hyperlinkcolor" val="tx"/>
                    </a:ext>
                  </a:extLst>
                </a:hlinkClick>
              </a:rPr>
              <a:t>3</a:t>
            </a:r>
            <a:r>
              <a:rPr lang="pl-PL" sz="1500" dirty="0">
                <a:solidFill>
                  <a:srgbClr val="404040"/>
                </a:solidFill>
                <a:hlinkClick r:id="rId8" action="ppaction://hlinksldjump">
                  <a:extLst>
                    <a:ext uri="{A12FA001-AC4F-418D-AE19-62706E023703}">
                      <ahyp:hlinkClr xmlns:ahyp="http://schemas.microsoft.com/office/drawing/2018/hyperlinkcolor" val="tx"/>
                    </a:ext>
                  </a:extLst>
                </a:hlinkClick>
              </a:rPr>
              <a:t>7</a:t>
            </a:r>
            <a:endParaRPr lang="en-US" sz="1500" dirty="0">
              <a:solidFill>
                <a:srgbClr val="404040"/>
              </a:solidFill>
            </a:endParaRPr>
          </a:p>
          <a:p>
            <a:pPr marL="0" lvl="1" indent="0">
              <a:lnSpc>
                <a:spcPts val="1940"/>
              </a:lnSpc>
              <a:spcBef>
                <a:spcPts val="0"/>
              </a:spcBef>
              <a:buNone/>
              <a:tabLst>
                <a:tab pos="527050" algn="l"/>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F51C1786-B5F1-8618-78D4-9095AB6524DC}"/>
              </a:ext>
            </a:extLst>
          </p:cNvPr>
          <p:cNvCxnSpPr>
            <a:cxnSpLocks/>
          </p:cNvCxnSpPr>
          <p:nvPr/>
        </p:nvCxnSpPr>
        <p:spPr>
          <a:xfrm>
            <a:off x="2203049" y="8522984"/>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D04EE983-4FDA-DD5B-43CB-DE69301FFD5B}"/>
              </a:ext>
            </a:extLst>
          </p:cNvPr>
          <p:cNvGrpSpPr/>
          <p:nvPr/>
        </p:nvGrpSpPr>
        <p:grpSpPr>
          <a:xfrm>
            <a:off x="-1891129" y="7742368"/>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D6A45807-A399-BFB1-8A4A-89D7DC82E3A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2EEA0300-0E96-76E4-93FC-C20A38CEC1A2}"/>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1039AAD7-4158-23C3-27C6-8EC80F5EAD76}"/>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38494597-D582-C9D2-4DFE-4F605DECAE9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 name="Group 1">
            <a:extLst>
              <a:ext uri="{FF2B5EF4-FFF2-40B4-BE49-F238E27FC236}">
                <a16:creationId xmlns:a16="http://schemas.microsoft.com/office/drawing/2014/main" id="{F129B656-3055-B39B-F8FF-DE8B12734E95}"/>
              </a:ext>
            </a:extLst>
          </p:cNvPr>
          <p:cNvGrpSpPr/>
          <p:nvPr/>
        </p:nvGrpSpPr>
        <p:grpSpPr>
          <a:xfrm>
            <a:off x="1555049" y="5983377"/>
            <a:ext cx="648000" cy="361384"/>
            <a:chOff x="1416431" y="5629720"/>
            <a:chExt cx="648000" cy="361384"/>
          </a:xfrm>
        </p:grpSpPr>
        <p:sp>
          <p:nvSpPr>
            <p:cNvPr id="3" name="Rectangle 2">
              <a:extLst>
                <a:ext uri="{FF2B5EF4-FFF2-40B4-BE49-F238E27FC236}">
                  <a16:creationId xmlns:a16="http://schemas.microsoft.com/office/drawing/2014/main" id="{9E62AC04-F5A0-DB4F-1DAE-BDB633EB3E70}"/>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C72150BE-BCCF-D7F9-A0FE-89C7EEF4FBE5}"/>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4.1</a:t>
              </a:r>
            </a:p>
          </p:txBody>
        </p:sp>
      </p:grpSp>
      <p:grpSp>
        <p:nvGrpSpPr>
          <p:cNvPr id="15" name="Group 14">
            <a:extLst>
              <a:ext uri="{FF2B5EF4-FFF2-40B4-BE49-F238E27FC236}">
                <a16:creationId xmlns:a16="http://schemas.microsoft.com/office/drawing/2014/main" id="{26DBED0C-8B34-C8F1-89A1-ADC02C1E7DE7}"/>
              </a:ext>
            </a:extLst>
          </p:cNvPr>
          <p:cNvGrpSpPr/>
          <p:nvPr/>
        </p:nvGrpSpPr>
        <p:grpSpPr>
          <a:xfrm>
            <a:off x="1555049" y="8714768"/>
            <a:ext cx="648000" cy="361384"/>
            <a:chOff x="1416431" y="5629720"/>
            <a:chExt cx="648000" cy="361384"/>
          </a:xfrm>
        </p:grpSpPr>
        <p:sp>
          <p:nvSpPr>
            <p:cNvPr id="16" name="Rectangle 15">
              <a:extLst>
                <a:ext uri="{FF2B5EF4-FFF2-40B4-BE49-F238E27FC236}">
                  <a16:creationId xmlns:a16="http://schemas.microsoft.com/office/drawing/2014/main" id="{D95B1308-F9F8-A609-2A99-512AB587863D}"/>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8">
              <a:extLst>
                <a:ext uri="{FF2B5EF4-FFF2-40B4-BE49-F238E27FC236}">
                  <a16:creationId xmlns:a16="http://schemas.microsoft.com/office/drawing/2014/main" id="{419E1E51-1FE2-5D42-FBD9-69AADD38D649}"/>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4.2</a:t>
              </a:r>
            </a:p>
          </p:txBody>
        </p:sp>
      </p:grpSp>
    </p:spTree>
    <p:extLst>
      <p:ext uri="{BB962C8B-B14F-4D97-AF65-F5344CB8AC3E}">
        <p14:creationId xmlns:p14="http://schemas.microsoft.com/office/powerpoint/2010/main" val="1375118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6A27B-E9E4-E9AB-3211-25E69BD5DA49}"/>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2746010C-96E1-8080-C5E2-0A57912A1F4E}"/>
              </a:ext>
            </a:extLst>
          </p:cNvPr>
          <p:cNvSpPr/>
          <p:nvPr/>
        </p:nvSpPr>
        <p:spPr>
          <a:xfrm>
            <a:off x="0" y="1285197"/>
            <a:ext cx="7559675" cy="254040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6" name="Text Placeholder 29">
            <a:extLst>
              <a:ext uri="{FF2B5EF4-FFF2-40B4-BE49-F238E27FC236}">
                <a16:creationId xmlns:a16="http://schemas.microsoft.com/office/drawing/2014/main" id="{8EF5ED58-3E62-E666-BF12-AF027D07A8D5}"/>
              </a:ext>
            </a:extLst>
          </p:cNvPr>
          <p:cNvSpPr txBox="1">
            <a:spLocks/>
          </p:cNvSpPr>
          <p:nvPr/>
        </p:nvSpPr>
        <p:spPr>
          <a:xfrm>
            <a:off x="681936" y="1455789"/>
            <a:ext cx="5130308"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pl-PL" sz="1400" dirty="0">
                <a:solidFill>
                  <a:srgbClr val="FFFFFF"/>
                </a:solidFill>
                <a:ea typeface="Calibri" panose="020F0502020204030204" pitchFamily="34" charset="0"/>
                <a:cs typeface="Times New Roman" panose="02020603050405020304" pitchFamily="18" charset="0"/>
              </a:rPr>
              <a:t>W niniejszym rozdziale przedstawiono wyniki gromadzenia danych przeprowadzonego w celu potwierdzenia i udoskonalenia wniosków zebranych podczas wstępnych badań i konsultacji z ekspertami. Poprzez ustrukturyzowane trzyetapowe podejście, które obejmowało  nieformalne dyskusje, ukierunkowane ankiety</a:t>
            </a:r>
            <a:br>
              <a:rPr lang="pl-PL" sz="1400" dirty="0">
                <a:solidFill>
                  <a:srgbClr val="FFFFFF"/>
                </a:solidFill>
                <a:ea typeface="Calibri" panose="020F0502020204030204" pitchFamily="34" charset="0"/>
                <a:cs typeface="Times New Roman" panose="02020603050405020304" pitchFamily="18" charset="0"/>
              </a:rPr>
            </a:br>
            <a:r>
              <a:rPr lang="pl-PL" sz="1400" dirty="0">
                <a:solidFill>
                  <a:srgbClr val="FFFFFF"/>
                </a:solidFill>
                <a:ea typeface="Calibri" panose="020F0502020204030204" pitchFamily="34" charset="0"/>
                <a:cs typeface="Times New Roman" panose="02020603050405020304" pitchFamily="18" charset="0"/>
              </a:rPr>
              <a:t>i pogłębione wywiady, zebrano dane jakościowe i ilościowe od kluczowych interesariuszy z sektora ogrzewania i chłodzenia. Wśród tych interesariuszy znaleźli się projektanci, pracownicy budowlani/instalatorzy, operatorzy/kierownicy i producenci, podzieleni według poziomu doświadczenia. </a:t>
            </a:r>
            <a:endParaRPr lang="en-IE" sz="1400" dirty="0">
              <a:solidFill>
                <a:srgbClr val="FFFFFF"/>
              </a:solidFill>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CC100B0-07EF-19C2-1435-F5577A564D88}"/>
              </a:ext>
            </a:extLst>
          </p:cNvPr>
          <p:cNvSpPr txBox="1">
            <a:spLocks/>
          </p:cNvSpPr>
          <p:nvPr/>
        </p:nvSpPr>
        <p:spPr>
          <a:xfrm>
            <a:off x="595935" y="625150"/>
            <a:ext cx="5237468" cy="113284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pl-PL" sz="3200" b="1" dirty="0">
                <a:solidFill>
                  <a:srgbClr val="ED4D24"/>
                </a:solidFill>
                <a:latin typeface="Calibri" panose="020F0502020204030204" pitchFamily="34" charset="0"/>
                <a:cs typeface="Calibri" panose="020F0502020204030204" pitchFamily="34" charset="0"/>
              </a:rPr>
              <a:t>Rezultaty badań terenowych</a:t>
            </a:r>
            <a:endParaRPr lang="en-US" sz="3200" b="1" dirty="0">
              <a:solidFill>
                <a:srgbClr val="ED4D24"/>
              </a:solidFill>
              <a:latin typeface="Calibri" panose="020F0502020204030204" pitchFamily="34" charset="0"/>
              <a:cs typeface="Calibri" panose="020F0502020204030204" pitchFamily="34" charset="0"/>
            </a:endParaRPr>
          </a:p>
          <a:p>
            <a:pPr marL="0" indent="0">
              <a:lnSpc>
                <a:spcPts val="3320"/>
              </a:lnSpc>
              <a:spcBef>
                <a:spcPts val="0"/>
              </a:spcBef>
              <a:buNone/>
            </a:pPr>
            <a:endParaRPr lang="en-US" sz="2800" i="1" dirty="0">
              <a:solidFill>
                <a:srgbClr val="ED4D24"/>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9E6D038D-E098-4859-B588-E28A5233DEA6}"/>
              </a:ext>
            </a:extLst>
          </p:cNvPr>
          <p:cNvGrpSpPr/>
          <p:nvPr/>
        </p:nvGrpSpPr>
        <p:grpSpPr>
          <a:xfrm>
            <a:off x="5724193" y="292223"/>
            <a:ext cx="1402960" cy="1297991"/>
            <a:chOff x="298925" y="625084"/>
            <a:chExt cx="1402960" cy="1297991"/>
          </a:xfrm>
        </p:grpSpPr>
        <p:sp>
          <p:nvSpPr>
            <p:cNvPr id="5" name="Rectangle 4">
              <a:extLst>
                <a:ext uri="{FF2B5EF4-FFF2-40B4-BE49-F238E27FC236}">
                  <a16:creationId xmlns:a16="http://schemas.microsoft.com/office/drawing/2014/main" id="{C869B96F-6514-2886-F195-024E07103840}"/>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2">
              <a:extLst>
                <a:ext uri="{FF2B5EF4-FFF2-40B4-BE49-F238E27FC236}">
                  <a16:creationId xmlns:a16="http://schemas.microsoft.com/office/drawing/2014/main" id="{FE84AFEA-C081-16B5-FDC1-BE8B58EA7457}"/>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grpSp>
        <p:nvGrpSpPr>
          <p:cNvPr id="29" name="Graphic 40">
            <a:extLst>
              <a:ext uri="{FF2B5EF4-FFF2-40B4-BE49-F238E27FC236}">
                <a16:creationId xmlns:a16="http://schemas.microsoft.com/office/drawing/2014/main" id="{F13CB375-44E7-58D7-544D-A7D4EAAF01AA}"/>
              </a:ext>
            </a:extLst>
          </p:cNvPr>
          <p:cNvGrpSpPr/>
          <p:nvPr/>
        </p:nvGrpSpPr>
        <p:grpSpPr>
          <a:xfrm>
            <a:off x="5535981" y="2189018"/>
            <a:ext cx="3924090" cy="2433120"/>
            <a:chOff x="-3997860" y="6017904"/>
            <a:chExt cx="935163" cy="579845"/>
          </a:xfrm>
          <a:solidFill>
            <a:schemeClr val="bg1">
              <a:alpha val="29965"/>
            </a:schemeClr>
          </a:solidFill>
        </p:grpSpPr>
        <p:sp>
          <p:nvSpPr>
            <p:cNvPr id="30" name="Freeform 29">
              <a:extLst>
                <a:ext uri="{FF2B5EF4-FFF2-40B4-BE49-F238E27FC236}">
                  <a16:creationId xmlns:a16="http://schemas.microsoft.com/office/drawing/2014/main" id="{C3209C1F-D8EF-2EF1-4E92-71875C07A09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E098CE5E-6C76-41F4-1758-C064411E76E5}"/>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A7017723-772C-8989-B3A9-57FA953F146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5D9C7BE3-512A-177C-7A2C-B6BD239EA65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3" name="Text Placeholder 1">
            <a:extLst>
              <a:ext uri="{FF2B5EF4-FFF2-40B4-BE49-F238E27FC236}">
                <a16:creationId xmlns:a16="http://schemas.microsoft.com/office/drawing/2014/main" id="{14464073-BEA8-4E6B-9497-A19B5BFA32B3}"/>
              </a:ext>
            </a:extLst>
          </p:cNvPr>
          <p:cNvSpPr txBox="1">
            <a:spLocks/>
          </p:cNvSpPr>
          <p:nvPr/>
        </p:nvSpPr>
        <p:spPr>
          <a:xfrm>
            <a:off x="605427" y="6611723"/>
            <a:ext cx="6389643" cy="998187"/>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Eksperci, którzy nie byli dostępni do przeprowadzenia pogłębionych wywiadów, zostali poproszeni o wypełnienie oddzielnej ankiety. Aby uniknąć powielania, zadbano o to, aby żadna osoba nie brała udziału zarówno w wywiadzie, jak </a:t>
            </a:r>
            <a:br>
              <a:rPr lang="pl-PL" sz="1100" b="0" dirty="0">
                <a:solidFill>
                  <a:srgbClr val="404040"/>
                </a:solidFill>
              </a:rPr>
            </a:br>
            <a:r>
              <a:rPr lang="pl-PL" sz="1100" b="0" dirty="0">
                <a:solidFill>
                  <a:srgbClr val="404040"/>
                </a:solidFill>
              </a:rPr>
              <a:t>i w ankiecie. W pogłębionych wywiadach wzięło udział łącznie </a:t>
            </a:r>
            <a:r>
              <a:rPr lang="pl-PL" sz="1100" dirty="0">
                <a:solidFill>
                  <a:srgbClr val="404040"/>
                </a:solidFill>
              </a:rPr>
              <a:t>52 uczestników</a:t>
            </a:r>
            <a:r>
              <a:rPr lang="pl-PL" sz="1100" b="0" dirty="0">
                <a:solidFill>
                  <a:srgbClr val="404040"/>
                </a:solidFill>
              </a:rPr>
              <a:t>, reprezentujących następujące kraje: Belgię, Czechy, Danię Hiszpanię, Irlandię, Łotwę, Niemcy, Norwegię, Polskę i Serbię.</a:t>
            </a:r>
            <a:endParaRPr lang="en-US" sz="1100" b="0" dirty="0">
              <a:solidFill>
                <a:srgbClr val="404040"/>
              </a:solidFill>
            </a:endParaRPr>
          </a:p>
        </p:txBody>
      </p:sp>
      <p:cxnSp>
        <p:nvCxnSpPr>
          <p:cNvPr id="14" name="Straight Connector 13">
            <a:extLst>
              <a:ext uri="{FF2B5EF4-FFF2-40B4-BE49-F238E27FC236}">
                <a16:creationId xmlns:a16="http://schemas.microsoft.com/office/drawing/2014/main" id="{636421AA-A979-410E-82E8-5B7C6212EC53}"/>
              </a:ext>
            </a:extLst>
          </p:cNvPr>
          <p:cNvCxnSpPr>
            <a:cxnSpLocks/>
          </p:cNvCxnSpPr>
          <p:nvPr/>
        </p:nvCxnSpPr>
        <p:spPr>
          <a:xfrm>
            <a:off x="0" y="6561901"/>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Graphic 4">
            <a:extLst>
              <a:ext uri="{FF2B5EF4-FFF2-40B4-BE49-F238E27FC236}">
                <a16:creationId xmlns:a16="http://schemas.microsoft.com/office/drawing/2014/main" id="{9F5F0010-260E-464B-B182-EA8A09C538ED}"/>
              </a:ext>
            </a:extLst>
          </p:cNvPr>
          <p:cNvSpPr/>
          <p:nvPr/>
        </p:nvSpPr>
        <p:spPr>
          <a:xfrm rot="10800000">
            <a:off x="0" y="396372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17" name="TextBox 16">
            <a:extLst>
              <a:ext uri="{FF2B5EF4-FFF2-40B4-BE49-F238E27FC236}">
                <a16:creationId xmlns:a16="http://schemas.microsoft.com/office/drawing/2014/main" id="{E149C11C-C231-4AD2-869E-8BF63A322E90}"/>
              </a:ext>
            </a:extLst>
          </p:cNvPr>
          <p:cNvSpPr txBox="1"/>
          <p:nvPr/>
        </p:nvSpPr>
        <p:spPr>
          <a:xfrm>
            <a:off x="681937" y="408629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4.1 </a:t>
            </a:r>
            <a:endParaRPr lang="en-US" sz="2000" b="1" dirty="0">
              <a:solidFill>
                <a:schemeClr val="bg1"/>
              </a:solidFill>
              <a:latin typeface="Calibri" panose="020F0502020204030204" pitchFamily="34" charset="0"/>
              <a:cs typeface="Calibri" panose="020F0502020204030204" pitchFamily="34" charset="0"/>
            </a:endParaRPr>
          </a:p>
        </p:txBody>
      </p:sp>
      <p:sp>
        <p:nvSpPr>
          <p:cNvPr id="18" name="Text Placeholder 29">
            <a:extLst>
              <a:ext uri="{FF2B5EF4-FFF2-40B4-BE49-F238E27FC236}">
                <a16:creationId xmlns:a16="http://schemas.microsoft.com/office/drawing/2014/main" id="{1AC833EB-DADD-40DB-8A0E-F46B1C0A729A}"/>
              </a:ext>
            </a:extLst>
          </p:cNvPr>
          <p:cNvSpPr txBox="1">
            <a:spLocks/>
          </p:cNvSpPr>
          <p:nvPr/>
        </p:nvSpPr>
        <p:spPr>
          <a:xfrm>
            <a:off x="605427" y="5183145"/>
            <a:ext cx="5987680"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pl-PL" sz="1400" b="1" dirty="0">
                <a:solidFill>
                  <a:srgbClr val="404040"/>
                </a:solidFill>
                <a:ea typeface="Calibri" panose="020F0502020204030204" pitchFamily="34" charset="0"/>
                <a:cs typeface="Times New Roman" panose="02020603050405020304" pitchFamily="18" charset="0"/>
              </a:rPr>
              <a:t>Pogłębione wywiady zostały przeprowadzone z wykorzystaniem częściowo ustrukturyzowanego poradnika pokrywającego cztery tematy. Rozmówcy mieli możliwość pominięcia lub dostosowania pytań i zadania dodatkowych </a:t>
            </a:r>
            <a:br>
              <a:rPr lang="pl-PL" sz="1400" b="1" dirty="0">
                <a:solidFill>
                  <a:srgbClr val="404040"/>
                </a:solidFill>
                <a:ea typeface="Calibri" panose="020F0502020204030204" pitchFamily="34" charset="0"/>
                <a:cs typeface="Times New Roman" panose="02020603050405020304" pitchFamily="18" charset="0"/>
              </a:rPr>
            </a:br>
            <a:r>
              <a:rPr lang="pl-PL" sz="1400" b="1" dirty="0">
                <a:solidFill>
                  <a:srgbClr val="404040"/>
                </a:solidFill>
                <a:ea typeface="Calibri" panose="020F0502020204030204" pitchFamily="34" charset="0"/>
                <a:cs typeface="Times New Roman" panose="02020603050405020304" pitchFamily="18" charset="0"/>
              </a:rPr>
              <a:t>w zależności od specyfiki kontekstu, biorąc pod uwagę wiedzę specjalistyczną respondenta, jego doświadczenie i dostępność czasową. Każdy wywiad trwał około godziny.</a:t>
            </a:r>
            <a:endParaRPr lang="en-IE" sz="1400" dirty="0">
              <a:solidFill>
                <a:srgbClr val="404040"/>
              </a:solidFill>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5420D41-2718-4DE2-9139-C582DDBD0DCC}"/>
              </a:ext>
            </a:extLst>
          </p:cNvPr>
          <p:cNvSpPr txBox="1"/>
          <p:nvPr/>
        </p:nvSpPr>
        <p:spPr>
          <a:xfrm>
            <a:off x="585015" y="4750786"/>
            <a:ext cx="4837885"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Analiza pogłębionych wywiadów </a:t>
            </a:r>
            <a:endParaRPr lang="en-US" sz="2000" b="1" dirty="0">
              <a:solidFill>
                <a:srgbClr val="ED4D24"/>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60C87B20-DA05-4838-8DA4-A2867F7165E7}"/>
              </a:ext>
            </a:extLst>
          </p:cNvPr>
          <p:cNvCxnSpPr>
            <a:cxnSpLocks/>
          </p:cNvCxnSpPr>
          <p:nvPr/>
        </p:nvCxnSpPr>
        <p:spPr>
          <a:xfrm>
            <a:off x="1646" y="7727766"/>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4B8F510-546B-41FB-AB99-A05A328FCD84}"/>
              </a:ext>
            </a:extLst>
          </p:cNvPr>
          <p:cNvSpPr txBox="1"/>
          <p:nvPr/>
        </p:nvSpPr>
        <p:spPr>
          <a:xfrm>
            <a:off x="1422884" y="7581526"/>
            <a:ext cx="5504021" cy="362022"/>
          </a:xfrm>
          <a:prstGeom prst="rect">
            <a:avLst/>
          </a:prstGeom>
          <a:noFill/>
        </p:spPr>
        <p:txBody>
          <a:bodyPr wrap="square" lIns="91440" tIns="45720" rIns="91440" bIns="45720" rtlCol="0" anchor="t">
            <a:spAutoFit/>
          </a:bodyPr>
          <a:lstStyle/>
          <a:p>
            <a:pPr marL="6350">
              <a:lnSpc>
                <a:spcPts val="2100"/>
              </a:lnSpc>
              <a:tabLst>
                <a:tab pos="611188" algn="l"/>
              </a:tabLst>
            </a:pPr>
            <a:r>
              <a:rPr lang="pl-PL" sz="2000" b="1" dirty="0">
                <a:solidFill>
                  <a:srgbClr val="ED4D24"/>
                </a:solidFill>
                <a:latin typeface="Calibri"/>
                <a:ea typeface="Calibri"/>
                <a:cs typeface="Calibri"/>
              </a:rPr>
              <a:t>Organizacja pracy i rozwiązywanie problemów</a:t>
            </a:r>
            <a:endParaRPr lang="en-US" sz="2000" b="1" dirty="0">
              <a:solidFill>
                <a:srgbClr val="ED4D24"/>
              </a:solidFill>
              <a:latin typeface="Calibri"/>
              <a:ea typeface="Calibri"/>
              <a:cs typeface="Calibri"/>
            </a:endParaRPr>
          </a:p>
        </p:txBody>
      </p:sp>
      <p:grpSp>
        <p:nvGrpSpPr>
          <p:cNvPr id="22" name="Group 21">
            <a:extLst>
              <a:ext uri="{FF2B5EF4-FFF2-40B4-BE49-F238E27FC236}">
                <a16:creationId xmlns:a16="http://schemas.microsoft.com/office/drawing/2014/main" id="{819B232F-6BBC-43FE-8169-150B2330570A}"/>
              </a:ext>
            </a:extLst>
          </p:cNvPr>
          <p:cNvGrpSpPr/>
          <p:nvPr/>
        </p:nvGrpSpPr>
        <p:grpSpPr>
          <a:xfrm>
            <a:off x="660803" y="7581526"/>
            <a:ext cx="734144" cy="327604"/>
            <a:chOff x="1441478" y="5631712"/>
            <a:chExt cx="734144" cy="327604"/>
          </a:xfrm>
        </p:grpSpPr>
        <p:sp>
          <p:nvSpPr>
            <p:cNvPr id="23" name="Rectangle 22">
              <a:extLst>
                <a:ext uri="{FF2B5EF4-FFF2-40B4-BE49-F238E27FC236}">
                  <a16:creationId xmlns:a16="http://schemas.microsoft.com/office/drawing/2014/main" id="{F9687733-32EA-4211-A7B0-2D22AFC43E29}"/>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8">
              <a:extLst>
                <a:ext uri="{FF2B5EF4-FFF2-40B4-BE49-F238E27FC236}">
                  <a16:creationId xmlns:a16="http://schemas.microsoft.com/office/drawing/2014/main" id="{7B8A5108-4867-4DF7-A958-E8553F9A2039}"/>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4.1.1</a:t>
              </a:r>
            </a:p>
          </p:txBody>
        </p:sp>
      </p:grpSp>
      <p:sp>
        <p:nvSpPr>
          <p:cNvPr id="25" name="TextBox 24">
            <a:extLst>
              <a:ext uri="{FF2B5EF4-FFF2-40B4-BE49-F238E27FC236}">
                <a16:creationId xmlns:a16="http://schemas.microsoft.com/office/drawing/2014/main" id="{2CE6E911-33FA-413E-900F-12A10FCF1EB0}"/>
              </a:ext>
            </a:extLst>
          </p:cNvPr>
          <p:cNvSpPr txBox="1"/>
          <p:nvPr/>
        </p:nvSpPr>
        <p:spPr>
          <a:xfrm>
            <a:off x="1126119" y="8090110"/>
            <a:ext cx="5871600" cy="1928157"/>
          </a:xfrm>
          <a:prstGeom prst="rect">
            <a:avLst/>
          </a:prstGeom>
          <a:noFill/>
        </p:spPr>
        <p:txBody>
          <a:bodyPr wrap="square" numCol="2" spcCol="252000">
            <a:spAutoFit/>
          </a:bodyPr>
          <a:lstStyle/>
          <a:p>
            <a:pPr algn="just">
              <a:lnSpc>
                <a:spcPts val="1140"/>
              </a:lnSpc>
            </a:pPr>
            <a:r>
              <a:rPr lang="pl-PL" sz="1100" dirty="0">
                <a:solidFill>
                  <a:srgbClr val="404040"/>
                </a:solidFill>
                <a:latin typeface="Calibri" panose="020F0502020204030204" pitchFamily="34" charset="0"/>
                <a:cs typeface="Calibri" panose="020F0502020204030204" pitchFamily="34" charset="0"/>
              </a:rPr>
              <a:t>Największym technicznym wyzwaniem branży HVAC są systemowe luki w projektowaniu, jakości instalowania i zarządzania systemami. Specjaliści na wszystkich stanowiskach mają tendencję do skupiania się wyłącznie na swoich indywidualnych zadaniach lub komponentach, a nie na ogólnej funkcjonalności systemu i jego cyklu życia, co skutkuje nieodpowiednimi decyzjami projektowymi, ograniczonym dostępem do konserwacji i nieoptymalną wydajnością systemów. Problemy te pogłębiają dodatkowo niepowodzenia w komunikacji między projektantami, instalatorami </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operatorami, ponieważ brak informacji zwrotnych powoduje kosztowne konflikty </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konieczność ponownej pracy. Istnieje wyraźna tendencja, zgodnie z którą nowo wyszkoleni specjaliści posiadają wiedzę teoretyczną, ale brakuje im praktycznego doświadczenia, podczas gdy doświadczeni profesjonaliści nie posiadają umiejętności cyfrowych i myślenia systemowego wymaganego w przypadku nowoczesnych, zintegrowanych technologii (BMS, </a:t>
            </a:r>
            <a:r>
              <a:rPr lang="pl-PL" sz="1100" dirty="0" err="1">
                <a:solidFill>
                  <a:srgbClr val="404040"/>
                </a:solidFill>
                <a:latin typeface="Calibri" panose="020F0502020204030204" pitchFamily="34" charset="0"/>
                <a:cs typeface="Calibri" panose="020F0502020204030204" pitchFamily="34" charset="0"/>
              </a:rPr>
              <a:t>IoT</a:t>
            </a:r>
            <a:r>
              <a:rPr lang="pl-PL" sz="1100" dirty="0">
                <a:solidFill>
                  <a:srgbClr val="404040"/>
                </a:solidFill>
                <a:latin typeface="Calibri" panose="020F0502020204030204" pitchFamily="34" charset="0"/>
                <a:cs typeface="Calibri" panose="020F0502020204030204" pitchFamily="34" charset="0"/>
              </a:rPr>
              <a:t>, AI). </a:t>
            </a:r>
            <a:endParaRPr lang="en-IE" sz="1100" dirty="0">
              <a:solidFill>
                <a:srgbClr val="404040"/>
              </a:solidFill>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D8C20488-2A75-4D5E-AD90-A0E290B90081}"/>
              </a:ext>
            </a:extLst>
          </p:cNvPr>
          <p:cNvCxnSpPr>
            <a:cxnSpLocks/>
          </p:cNvCxnSpPr>
          <p:nvPr/>
        </p:nvCxnSpPr>
        <p:spPr>
          <a:xfrm>
            <a:off x="402776" y="8372070"/>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9ADCA9-D64F-4319-B25C-5601BF6E0094}"/>
              </a:ext>
            </a:extLst>
          </p:cNvPr>
          <p:cNvCxnSpPr>
            <a:cxnSpLocks/>
          </p:cNvCxnSpPr>
          <p:nvPr/>
        </p:nvCxnSpPr>
        <p:spPr>
          <a:xfrm>
            <a:off x="1023614" y="8372070"/>
            <a:ext cx="0" cy="1651214"/>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1" name="Triangle 97">
            <a:extLst>
              <a:ext uri="{FF2B5EF4-FFF2-40B4-BE49-F238E27FC236}">
                <a16:creationId xmlns:a16="http://schemas.microsoft.com/office/drawing/2014/main" id="{4BF3CA42-11F9-4C91-A20A-780B4283B9BF}"/>
              </a:ext>
            </a:extLst>
          </p:cNvPr>
          <p:cNvSpPr/>
          <p:nvPr/>
        </p:nvSpPr>
        <p:spPr>
          <a:xfrm rot="5400000">
            <a:off x="666947" y="828644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ECE1238-22ED-4DD7-8C3D-50D3EBA0CC1C}"/>
              </a:ext>
            </a:extLst>
          </p:cNvPr>
          <p:cNvCxnSpPr>
            <a:cxnSpLocks/>
          </p:cNvCxnSpPr>
          <p:nvPr/>
        </p:nvCxnSpPr>
        <p:spPr>
          <a:xfrm>
            <a:off x="1023614" y="10023284"/>
            <a:ext cx="576526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7FE791B-E6D3-4179-B8E6-4B6900B59A54}"/>
              </a:ext>
            </a:extLst>
          </p:cNvPr>
          <p:cNvSpPr/>
          <p:nvPr/>
        </p:nvSpPr>
        <p:spPr>
          <a:xfrm>
            <a:off x="6593107" y="9695530"/>
            <a:ext cx="578970" cy="158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104">
            <a:extLst>
              <a:ext uri="{FF2B5EF4-FFF2-40B4-BE49-F238E27FC236}">
                <a16:creationId xmlns:a16="http://schemas.microsoft.com/office/drawing/2014/main" id="{C084BA07-C412-4F3E-994B-708469ADE8F6}"/>
              </a:ext>
            </a:extLst>
          </p:cNvPr>
          <p:cNvSpPr/>
          <p:nvPr/>
        </p:nvSpPr>
        <p:spPr>
          <a:xfrm>
            <a:off x="6870391" y="9774616"/>
            <a:ext cx="485993" cy="466180"/>
          </a:xfrm>
          <a:custGeom>
            <a:avLst/>
            <a:gdLst>
              <a:gd name="connsiteX0" fmla="*/ 139498 w 407377"/>
              <a:gd name="connsiteY0" fmla="*/ 245863 h 390769"/>
              <a:gd name="connsiteX1" fmla="*/ 131378 w 407377"/>
              <a:gd name="connsiteY1" fmla="*/ 296516 h 390769"/>
              <a:gd name="connsiteX2" fmla="*/ 155048 w 407377"/>
              <a:gd name="connsiteY2" fmla="*/ 300290 h 390769"/>
              <a:gd name="connsiteX3" fmla="*/ 156690 w 407377"/>
              <a:gd name="connsiteY3" fmla="*/ 304609 h 390769"/>
              <a:gd name="connsiteX4" fmla="*/ 109138 w 407377"/>
              <a:gd name="connsiteY4" fmla="*/ 363115 h 390769"/>
              <a:gd name="connsiteX5" fmla="*/ 104459 w 407377"/>
              <a:gd name="connsiteY5" fmla="*/ 360946 h 390769"/>
              <a:gd name="connsiteX6" fmla="*/ 112571 w 407377"/>
              <a:gd name="connsiteY6" fmla="*/ 310293 h 390769"/>
              <a:gd name="connsiteX7" fmla="*/ 88928 w 407377"/>
              <a:gd name="connsiteY7" fmla="*/ 306491 h 390769"/>
              <a:gd name="connsiteX8" fmla="*/ 87267 w 407377"/>
              <a:gd name="connsiteY8" fmla="*/ 302200 h 390769"/>
              <a:gd name="connsiteX9" fmla="*/ 134838 w 407377"/>
              <a:gd name="connsiteY9" fmla="*/ 243694 h 390769"/>
              <a:gd name="connsiteX10" fmla="*/ 139498 w 407377"/>
              <a:gd name="connsiteY10" fmla="*/ 245863 h 390769"/>
              <a:gd name="connsiteX11" fmla="*/ 139498 w 407377"/>
              <a:gd name="connsiteY11" fmla="*/ 245863 h 390769"/>
              <a:gd name="connsiteX12" fmla="*/ 125712 w 407377"/>
              <a:gd name="connsiteY12" fmla="*/ 298297 h 390769"/>
              <a:gd name="connsiteX13" fmla="*/ 132688 w 407377"/>
              <a:gd name="connsiteY13" fmla="*/ 254740 h 390769"/>
              <a:gd name="connsiteX14" fmla="*/ 94299 w 407377"/>
              <a:gd name="connsiteY14" fmla="*/ 301979 h 390769"/>
              <a:gd name="connsiteX15" fmla="*/ 116050 w 407377"/>
              <a:gd name="connsiteY15" fmla="*/ 305458 h 390769"/>
              <a:gd name="connsiteX16" fmla="*/ 118246 w 407377"/>
              <a:gd name="connsiteY16" fmla="*/ 308512 h 390769"/>
              <a:gd name="connsiteX17" fmla="*/ 111269 w 407377"/>
              <a:gd name="connsiteY17" fmla="*/ 352041 h 390769"/>
              <a:gd name="connsiteX18" fmla="*/ 149659 w 407377"/>
              <a:gd name="connsiteY18" fmla="*/ 304830 h 390769"/>
              <a:gd name="connsiteX19" fmla="*/ 127935 w 407377"/>
              <a:gd name="connsiteY19" fmla="*/ 301324 h 390769"/>
              <a:gd name="connsiteX20" fmla="*/ 125712 w 407377"/>
              <a:gd name="connsiteY20" fmla="*/ 298297 h 390769"/>
              <a:gd name="connsiteX21" fmla="*/ 125712 w 407377"/>
              <a:gd name="connsiteY21" fmla="*/ 298297 h 390769"/>
              <a:gd name="connsiteX22" fmla="*/ 121974 w 407377"/>
              <a:gd name="connsiteY22" fmla="*/ 216010 h 390769"/>
              <a:gd name="connsiteX23" fmla="*/ 155804 w 407377"/>
              <a:gd name="connsiteY23" fmla="*/ 222811 h 390769"/>
              <a:gd name="connsiteX24" fmla="*/ 124798 w 407377"/>
              <a:gd name="connsiteY24" fmla="*/ 120535 h 390769"/>
              <a:gd name="connsiteX25" fmla="*/ 127945 w 407377"/>
              <a:gd name="connsiteY25" fmla="*/ 117684 h 390769"/>
              <a:gd name="connsiteX26" fmla="*/ 183157 w 407377"/>
              <a:gd name="connsiteY26" fmla="*/ 123332 h 390769"/>
              <a:gd name="connsiteX27" fmla="*/ 250476 w 407377"/>
              <a:gd name="connsiteY27" fmla="*/ 178820 h 390769"/>
              <a:gd name="connsiteX28" fmla="*/ 314888 w 407377"/>
              <a:gd name="connsiteY28" fmla="*/ 106084 h 390769"/>
              <a:gd name="connsiteX29" fmla="*/ 330114 w 407377"/>
              <a:gd name="connsiteY29" fmla="*/ 96275 h 390769"/>
              <a:gd name="connsiteX30" fmla="*/ 265425 w 407377"/>
              <a:gd name="connsiteY30" fmla="*/ 30248 h 390769"/>
              <a:gd name="connsiteX31" fmla="*/ 255394 w 407377"/>
              <a:gd name="connsiteY31" fmla="*/ 102356 h 390769"/>
              <a:gd name="connsiteX32" fmla="*/ 246268 w 407377"/>
              <a:gd name="connsiteY32" fmla="*/ 132154 h 390769"/>
              <a:gd name="connsiteX33" fmla="*/ 192495 w 407377"/>
              <a:gd name="connsiteY33" fmla="*/ 82442 h 390769"/>
              <a:gd name="connsiteX34" fmla="*/ 209263 w 407377"/>
              <a:gd name="connsiteY34" fmla="*/ 57332 h 390769"/>
              <a:gd name="connsiteX35" fmla="*/ 203431 w 407377"/>
              <a:gd name="connsiteY35" fmla="*/ 34409 h 390769"/>
              <a:gd name="connsiteX36" fmla="*/ 165235 w 407377"/>
              <a:gd name="connsiteY36" fmla="*/ 7657 h 390769"/>
              <a:gd name="connsiteX37" fmla="*/ 118264 w 407377"/>
              <a:gd name="connsiteY37" fmla="*/ 18297 h 390769"/>
              <a:gd name="connsiteX38" fmla="*/ 63606 w 407377"/>
              <a:gd name="connsiteY38" fmla="*/ 51703 h 390769"/>
              <a:gd name="connsiteX39" fmla="*/ 63505 w 407377"/>
              <a:gd name="connsiteY39" fmla="*/ 52580 h 390769"/>
              <a:gd name="connsiteX40" fmla="*/ 92804 w 407377"/>
              <a:gd name="connsiteY40" fmla="*/ 117730 h 390769"/>
              <a:gd name="connsiteX41" fmla="*/ 95526 w 407377"/>
              <a:gd name="connsiteY41" fmla="*/ 167267 h 390769"/>
              <a:gd name="connsiteX42" fmla="*/ 75206 w 407377"/>
              <a:gd name="connsiteY42" fmla="*/ 167903 h 390769"/>
              <a:gd name="connsiteX43" fmla="*/ 38293 w 407377"/>
              <a:gd name="connsiteY43" fmla="*/ 173145 h 390769"/>
              <a:gd name="connsiteX44" fmla="*/ 47955 w 407377"/>
              <a:gd name="connsiteY44" fmla="*/ 212900 h 390769"/>
              <a:gd name="connsiteX45" fmla="*/ 33384 w 407377"/>
              <a:gd name="connsiteY45" fmla="*/ 234706 h 390769"/>
              <a:gd name="connsiteX46" fmla="*/ 16017 w 407377"/>
              <a:gd name="connsiteY46" fmla="*/ 233949 h 390769"/>
              <a:gd name="connsiteX47" fmla="*/ 38303 w 407377"/>
              <a:gd name="connsiteY47" fmla="*/ 278198 h 390769"/>
              <a:gd name="connsiteX48" fmla="*/ 121974 w 407377"/>
              <a:gd name="connsiteY48" fmla="*/ 216010 h 390769"/>
              <a:gd name="connsiteX49" fmla="*/ 121974 w 407377"/>
              <a:gd name="connsiteY49" fmla="*/ 216010 h 390769"/>
              <a:gd name="connsiteX50" fmla="*/ 192163 w 407377"/>
              <a:gd name="connsiteY50" fmla="*/ 251353 h 390769"/>
              <a:gd name="connsiteX51" fmla="*/ 195448 w 407377"/>
              <a:gd name="connsiteY51" fmla="*/ 350731 h 390769"/>
              <a:gd name="connsiteX52" fmla="*/ 210370 w 407377"/>
              <a:gd name="connsiteY52" fmla="*/ 348636 h 390769"/>
              <a:gd name="connsiteX53" fmla="*/ 225929 w 407377"/>
              <a:gd name="connsiteY53" fmla="*/ 335255 h 390769"/>
              <a:gd name="connsiteX54" fmla="*/ 251445 w 407377"/>
              <a:gd name="connsiteY54" fmla="*/ 265417 h 390769"/>
              <a:gd name="connsiteX55" fmla="*/ 192163 w 407377"/>
              <a:gd name="connsiteY55" fmla="*/ 251353 h 390769"/>
              <a:gd name="connsiteX56" fmla="*/ 192163 w 407377"/>
              <a:gd name="connsiteY56" fmla="*/ 251353 h 390769"/>
              <a:gd name="connsiteX57" fmla="*/ 189967 w 407377"/>
              <a:gd name="connsiteY57" fmla="*/ 358270 h 390769"/>
              <a:gd name="connsiteX58" fmla="*/ 60210 w 407377"/>
              <a:gd name="connsiteY58" fmla="*/ 365182 h 390769"/>
              <a:gd name="connsiteX59" fmla="*/ 36106 w 407377"/>
              <a:gd name="connsiteY59" fmla="*/ 287251 h 390769"/>
              <a:gd name="connsiteX60" fmla="*/ 15842 w 407377"/>
              <a:gd name="connsiteY60" fmla="*/ 105660 h 390769"/>
              <a:gd name="connsiteX61" fmla="*/ 242678 w 407377"/>
              <a:gd name="connsiteY61" fmla="*/ 11653 h 390769"/>
              <a:gd name="connsiteX62" fmla="*/ 336011 w 407377"/>
              <a:gd name="connsiteY62" fmla="*/ 92325 h 390769"/>
              <a:gd name="connsiteX63" fmla="*/ 391980 w 407377"/>
              <a:gd name="connsiteY63" fmla="*/ 41958 h 390769"/>
              <a:gd name="connsiteX64" fmla="*/ 398153 w 407377"/>
              <a:gd name="connsiteY64" fmla="*/ 43167 h 390769"/>
              <a:gd name="connsiteX65" fmla="*/ 398153 w 407377"/>
              <a:gd name="connsiteY65" fmla="*/ 43167 h 390769"/>
              <a:gd name="connsiteX66" fmla="*/ 357863 w 407377"/>
              <a:gd name="connsiteY66" fmla="*/ 194859 h 390769"/>
              <a:gd name="connsiteX67" fmla="*/ 250596 w 407377"/>
              <a:gd name="connsiteY67" fmla="*/ 343745 h 390769"/>
              <a:gd name="connsiteX68" fmla="*/ 249968 w 407377"/>
              <a:gd name="connsiteY68" fmla="*/ 343994 h 390769"/>
              <a:gd name="connsiteX69" fmla="*/ 243379 w 407377"/>
              <a:gd name="connsiteY69" fmla="*/ 351331 h 390769"/>
              <a:gd name="connsiteX70" fmla="*/ 212474 w 407377"/>
              <a:gd name="connsiteY70" fmla="*/ 376016 h 390769"/>
              <a:gd name="connsiteX71" fmla="*/ 194452 w 407377"/>
              <a:gd name="connsiteY71" fmla="*/ 363484 h 390769"/>
              <a:gd name="connsiteX72" fmla="*/ 197626 w 407377"/>
              <a:gd name="connsiteY72" fmla="*/ 357624 h 390769"/>
              <a:gd name="connsiteX73" fmla="*/ 189967 w 407377"/>
              <a:gd name="connsiteY73" fmla="*/ 358270 h 390769"/>
              <a:gd name="connsiteX74" fmla="*/ 189967 w 407377"/>
              <a:gd name="connsiteY74" fmla="*/ 358270 h 390769"/>
              <a:gd name="connsiteX75" fmla="*/ 178755 w 407377"/>
              <a:gd name="connsiteY75" fmla="*/ 246638 h 390769"/>
              <a:gd name="connsiteX76" fmla="*/ 65230 w 407377"/>
              <a:gd name="connsiteY76" fmla="*/ 246638 h 390769"/>
              <a:gd name="connsiteX77" fmla="*/ 65230 w 407377"/>
              <a:gd name="connsiteY77" fmla="*/ 360134 h 390769"/>
              <a:gd name="connsiteX78" fmla="*/ 178755 w 407377"/>
              <a:gd name="connsiteY78" fmla="*/ 360134 h 390769"/>
              <a:gd name="connsiteX79" fmla="*/ 178755 w 407377"/>
              <a:gd name="connsiteY79" fmla="*/ 246638 h 390769"/>
              <a:gd name="connsiteX80" fmla="*/ 178755 w 407377"/>
              <a:gd name="connsiteY80" fmla="*/ 246638 h 390769"/>
              <a:gd name="connsiteX81" fmla="*/ 251611 w 407377"/>
              <a:gd name="connsiteY81" fmla="*/ 258284 h 390769"/>
              <a:gd name="connsiteX82" fmla="*/ 252820 w 407377"/>
              <a:gd name="connsiteY82" fmla="*/ 255017 h 390769"/>
              <a:gd name="connsiteX83" fmla="*/ 227507 w 407377"/>
              <a:gd name="connsiteY83" fmla="*/ 228864 h 390769"/>
              <a:gd name="connsiteX84" fmla="*/ 210213 w 407377"/>
              <a:gd name="connsiteY84" fmla="*/ 228560 h 390769"/>
              <a:gd name="connsiteX85" fmla="*/ 210333 w 407377"/>
              <a:gd name="connsiteY85" fmla="*/ 221473 h 390769"/>
              <a:gd name="connsiteX86" fmla="*/ 220549 w 407377"/>
              <a:gd name="connsiteY86" fmla="*/ 221657 h 390769"/>
              <a:gd name="connsiteX87" fmla="*/ 205341 w 407377"/>
              <a:gd name="connsiteY87" fmla="*/ 205942 h 390769"/>
              <a:gd name="connsiteX88" fmla="*/ 188047 w 407377"/>
              <a:gd name="connsiteY88" fmla="*/ 205674 h 390769"/>
              <a:gd name="connsiteX89" fmla="*/ 188149 w 407377"/>
              <a:gd name="connsiteY89" fmla="*/ 198578 h 390769"/>
              <a:gd name="connsiteX90" fmla="*/ 198355 w 407377"/>
              <a:gd name="connsiteY90" fmla="*/ 198735 h 390769"/>
              <a:gd name="connsiteX91" fmla="*/ 186682 w 407377"/>
              <a:gd name="connsiteY91" fmla="*/ 186655 h 390769"/>
              <a:gd name="connsiteX92" fmla="*/ 169388 w 407377"/>
              <a:gd name="connsiteY92" fmla="*/ 186378 h 390769"/>
              <a:gd name="connsiteX93" fmla="*/ 169490 w 407377"/>
              <a:gd name="connsiteY93" fmla="*/ 179291 h 390769"/>
              <a:gd name="connsiteX94" fmla="*/ 179696 w 407377"/>
              <a:gd name="connsiteY94" fmla="*/ 179439 h 390769"/>
              <a:gd name="connsiteX95" fmla="*/ 163934 w 407377"/>
              <a:gd name="connsiteY95" fmla="*/ 163160 h 390769"/>
              <a:gd name="connsiteX96" fmla="*/ 146641 w 407377"/>
              <a:gd name="connsiteY96" fmla="*/ 162883 h 390769"/>
              <a:gd name="connsiteX97" fmla="*/ 146733 w 407377"/>
              <a:gd name="connsiteY97" fmla="*/ 155796 h 390769"/>
              <a:gd name="connsiteX98" fmla="*/ 160880 w 407377"/>
              <a:gd name="connsiteY98" fmla="*/ 156018 h 390769"/>
              <a:gd name="connsiteX99" fmla="*/ 161987 w 407377"/>
              <a:gd name="connsiteY99" fmla="*/ 154929 h 390769"/>
              <a:gd name="connsiteX100" fmla="*/ 162218 w 407377"/>
              <a:gd name="connsiteY100" fmla="*/ 140819 h 390769"/>
              <a:gd name="connsiteX101" fmla="*/ 169305 w 407377"/>
              <a:gd name="connsiteY101" fmla="*/ 140911 h 390769"/>
              <a:gd name="connsiteX102" fmla="*/ 169028 w 407377"/>
              <a:gd name="connsiteY102" fmla="*/ 158214 h 390769"/>
              <a:gd name="connsiteX103" fmla="*/ 184790 w 407377"/>
              <a:gd name="connsiteY103" fmla="*/ 174502 h 390769"/>
              <a:gd name="connsiteX104" fmla="*/ 184965 w 407377"/>
              <a:gd name="connsiteY104" fmla="*/ 164314 h 390769"/>
              <a:gd name="connsiteX105" fmla="*/ 192062 w 407377"/>
              <a:gd name="connsiteY105" fmla="*/ 164415 h 390769"/>
              <a:gd name="connsiteX106" fmla="*/ 191785 w 407377"/>
              <a:gd name="connsiteY106" fmla="*/ 181709 h 390769"/>
              <a:gd name="connsiteX107" fmla="*/ 203477 w 407377"/>
              <a:gd name="connsiteY107" fmla="*/ 193816 h 390769"/>
              <a:gd name="connsiteX108" fmla="*/ 203625 w 407377"/>
              <a:gd name="connsiteY108" fmla="*/ 183610 h 390769"/>
              <a:gd name="connsiteX109" fmla="*/ 210721 w 407377"/>
              <a:gd name="connsiteY109" fmla="*/ 183702 h 390769"/>
              <a:gd name="connsiteX110" fmla="*/ 210444 w 407377"/>
              <a:gd name="connsiteY110" fmla="*/ 201005 h 390769"/>
              <a:gd name="connsiteX111" fmla="*/ 225643 w 407377"/>
              <a:gd name="connsiteY111" fmla="*/ 216711 h 390769"/>
              <a:gd name="connsiteX112" fmla="*/ 225818 w 407377"/>
              <a:gd name="connsiteY112" fmla="*/ 206495 h 390769"/>
              <a:gd name="connsiteX113" fmla="*/ 232905 w 407377"/>
              <a:gd name="connsiteY113" fmla="*/ 206625 h 390769"/>
              <a:gd name="connsiteX114" fmla="*/ 232628 w 407377"/>
              <a:gd name="connsiteY114" fmla="*/ 223918 h 390769"/>
              <a:gd name="connsiteX115" fmla="*/ 257913 w 407377"/>
              <a:gd name="connsiteY115" fmla="*/ 250071 h 390769"/>
              <a:gd name="connsiteX116" fmla="*/ 261273 w 407377"/>
              <a:gd name="connsiteY116" fmla="*/ 248954 h 390769"/>
              <a:gd name="connsiteX117" fmla="*/ 180748 w 407377"/>
              <a:gd name="connsiteY117" fmla="*/ 130013 h 390769"/>
              <a:gd name="connsiteX118" fmla="*/ 131331 w 407377"/>
              <a:gd name="connsiteY118" fmla="*/ 124365 h 390769"/>
              <a:gd name="connsiteX119" fmla="*/ 164230 w 407377"/>
              <a:gd name="connsiteY119" fmla="*/ 221417 h 390769"/>
              <a:gd name="connsiteX120" fmla="*/ 251611 w 407377"/>
              <a:gd name="connsiteY120" fmla="*/ 258284 h 390769"/>
              <a:gd name="connsiteX121" fmla="*/ 251611 w 407377"/>
              <a:gd name="connsiteY121" fmla="*/ 258284 h 390769"/>
              <a:gd name="connsiteX122" fmla="*/ 273804 w 407377"/>
              <a:gd name="connsiteY122" fmla="*/ 255238 h 390769"/>
              <a:gd name="connsiteX123" fmla="*/ 275087 w 407377"/>
              <a:gd name="connsiteY123" fmla="*/ 260480 h 390769"/>
              <a:gd name="connsiteX124" fmla="*/ 275115 w 407377"/>
              <a:gd name="connsiteY124" fmla="*/ 260480 h 390769"/>
              <a:gd name="connsiteX125" fmla="*/ 272845 w 407377"/>
              <a:gd name="connsiteY125" fmla="*/ 294190 h 390769"/>
              <a:gd name="connsiteX126" fmla="*/ 258560 w 407377"/>
              <a:gd name="connsiteY126" fmla="*/ 332127 h 390769"/>
              <a:gd name="connsiteX127" fmla="*/ 280513 w 407377"/>
              <a:gd name="connsiteY127" fmla="*/ 318599 h 390769"/>
              <a:gd name="connsiteX128" fmla="*/ 308668 w 407377"/>
              <a:gd name="connsiteY128" fmla="*/ 292908 h 390769"/>
              <a:gd name="connsiteX129" fmla="*/ 308696 w 407377"/>
              <a:gd name="connsiteY129" fmla="*/ 292705 h 390769"/>
              <a:gd name="connsiteX130" fmla="*/ 282728 w 407377"/>
              <a:gd name="connsiteY130" fmla="*/ 247653 h 390769"/>
              <a:gd name="connsiteX131" fmla="*/ 273804 w 407377"/>
              <a:gd name="connsiteY131" fmla="*/ 255238 h 390769"/>
              <a:gd name="connsiteX132" fmla="*/ 273804 w 407377"/>
              <a:gd name="connsiteY132" fmla="*/ 255238 h 390769"/>
              <a:gd name="connsiteX133" fmla="*/ 259805 w 407377"/>
              <a:gd name="connsiteY133" fmla="*/ 257352 h 390769"/>
              <a:gd name="connsiteX134" fmla="*/ 258495 w 407377"/>
              <a:gd name="connsiteY134" fmla="*/ 261864 h 390769"/>
              <a:gd name="connsiteX135" fmla="*/ 256585 w 407377"/>
              <a:gd name="connsiteY135" fmla="*/ 290600 h 390769"/>
              <a:gd name="connsiteX136" fmla="*/ 213932 w 407377"/>
              <a:gd name="connsiteY136" fmla="*/ 354838 h 390769"/>
              <a:gd name="connsiteX137" fmla="*/ 203486 w 407377"/>
              <a:gd name="connsiteY137" fmla="*/ 361999 h 390769"/>
              <a:gd name="connsiteX138" fmla="*/ 205055 w 407377"/>
              <a:gd name="connsiteY138" fmla="*/ 370664 h 390769"/>
              <a:gd name="connsiteX139" fmla="*/ 208654 w 407377"/>
              <a:gd name="connsiteY139" fmla="*/ 370036 h 390769"/>
              <a:gd name="connsiteX140" fmla="*/ 265831 w 407377"/>
              <a:gd name="connsiteY140" fmla="*/ 292944 h 390769"/>
              <a:gd name="connsiteX141" fmla="*/ 268000 w 407377"/>
              <a:gd name="connsiteY141" fmla="*/ 260858 h 390769"/>
              <a:gd name="connsiteX142" fmla="*/ 268000 w 407377"/>
              <a:gd name="connsiteY142" fmla="*/ 260471 h 390769"/>
              <a:gd name="connsiteX143" fmla="*/ 268000 w 407377"/>
              <a:gd name="connsiteY143" fmla="*/ 260471 h 390769"/>
              <a:gd name="connsiteX144" fmla="*/ 263081 w 407377"/>
              <a:gd name="connsiteY144" fmla="*/ 255912 h 390769"/>
              <a:gd name="connsiteX145" fmla="*/ 263081 w 407377"/>
              <a:gd name="connsiteY145" fmla="*/ 255884 h 390769"/>
              <a:gd name="connsiteX146" fmla="*/ 259805 w 407377"/>
              <a:gd name="connsiteY146" fmla="*/ 257352 h 390769"/>
              <a:gd name="connsiteX147" fmla="*/ 259805 w 407377"/>
              <a:gd name="connsiteY147" fmla="*/ 257352 h 390769"/>
              <a:gd name="connsiteX148" fmla="*/ 256225 w 407377"/>
              <a:gd name="connsiteY148" fmla="*/ 189285 h 390769"/>
              <a:gd name="connsiteX149" fmla="*/ 268129 w 407377"/>
              <a:gd name="connsiteY149" fmla="*/ 230535 h 390769"/>
              <a:gd name="connsiteX150" fmla="*/ 276923 w 407377"/>
              <a:gd name="connsiteY150" fmla="*/ 205407 h 390769"/>
              <a:gd name="connsiteX151" fmla="*/ 293562 w 407377"/>
              <a:gd name="connsiteY151" fmla="*/ 172554 h 390769"/>
              <a:gd name="connsiteX152" fmla="*/ 295103 w 407377"/>
              <a:gd name="connsiteY152" fmla="*/ 151625 h 390769"/>
              <a:gd name="connsiteX153" fmla="*/ 302190 w 407377"/>
              <a:gd name="connsiteY153" fmla="*/ 152105 h 390769"/>
              <a:gd name="connsiteX154" fmla="*/ 301406 w 407377"/>
              <a:gd name="connsiteY154" fmla="*/ 162745 h 390769"/>
              <a:gd name="connsiteX155" fmla="*/ 334507 w 407377"/>
              <a:gd name="connsiteY155" fmla="*/ 140837 h 390769"/>
              <a:gd name="connsiteX156" fmla="*/ 332698 w 407377"/>
              <a:gd name="connsiteY156" fmla="*/ 118339 h 390769"/>
              <a:gd name="connsiteX157" fmla="*/ 339804 w 407377"/>
              <a:gd name="connsiteY157" fmla="*/ 117795 h 390769"/>
              <a:gd name="connsiteX158" fmla="*/ 341290 w 407377"/>
              <a:gd name="connsiteY158" fmla="*/ 136426 h 390769"/>
              <a:gd name="connsiteX159" fmla="*/ 354569 w 407377"/>
              <a:gd name="connsiteY159" fmla="*/ 124153 h 390769"/>
              <a:gd name="connsiteX160" fmla="*/ 352511 w 407377"/>
              <a:gd name="connsiteY160" fmla="*/ 98259 h 390769"/>
              <a:gd name="connsiteX161" fmla="*/ 359598 w 407377"/>
              <a:gd name="connsiteY161" fmla="*/ 97705 h 390769"/>
              <a:gd name="connsiteX162" fmla="*/ 361056 w 407377"/>
              <a:gd name="connsiteY162" fmla="*/ 115912 h 390769"/>
              <a:gd name="connsiteX163" fmla="*/ 372951 w 407377"/>
              <a:gd name="connsiteY163" fmla="*/ 96229 h 390769"/>
              <a:gd name="connsiteX164" fmla="*/ 379263 w 407377"/>
              <a:gd name="connsiteY164" fmla="*/ 99505 h 390769"/>
              <a:gd name="connsiteX165" fmla="*/ 370496 w 407377"/>
              <a:gd name="connsiteY165" fmla="*/ 114657 h 390769"/>
              <a:gd name="connsiteX166" fmla="*/ 385511 w 407377"/>
              <a:gd name="connsiteY166" fmla="*/ 108465 h 390769"/>
              <a:gd name="connsiteX167" fmla="*/ 390134 w 407377"/>
              <a:gd name="connsiteY167" fmla="*/ 110403 h 390769"/>
              <a:gd name="connsiteX168" fmla="*/ 388215 w 407377"/>
              <a:gd name="connsiteY168" fmla="*/ 115045 h 390769"/>
              <a:gd name="connsiteX169" fmla="*/ 362726 w 407377"/>
              <a:gd name="connsiteY169" fmla="*/ 125528 h 390769"/>
              <a:gd name="connsiteX170" fmla="*/ 340191 w 407377"/>
              <a:gd name="connsiteY170" fmla="*/ 145747 h 390769"/>
              <a:gd name="connsiteX171" fmla="*/ 326451 w 407377"/>
              <a:gd name="connsiteY171" fmla="*/ 153258 h 390769"/>
              <a:gd name="connsiteX172" fmla="*/ 340551 w 407377"/>
              <a:gd name="connsiteY172" fmla="*/ 153895 h 390769"/>
              <a:gd name="connsiteX173" fmla="*/ 340247 w 407377"/>
              <a:gd name="connsiteY173" fmla="*/ 160982 h 390769"/>
              <a:gd name="connsiteX174" fmla="*/ 315534 w 407377"/>
              <a:gd name="connsiteY174" fmla="*/ 159866 h 390769"/>
              <a:gd name="connsiteX175" fmla="*/ 285967 w 407377"/>
              <a:gd name="connsiteY175" fmla="*/ 202066 h 390769"/>
              <a:gd name="connsiteX176" fmla="*/ 308022 w 407377"/>
              <a:gd name="connsiteY176" fmla="*/ 197424 h 390769"/>
              <a:gd name="connsiteX177" fmla="*/ 309462 w 407377"/>
              <a:gd name="connsiteY177" fmla="*/ 204382 h 390769"/>
              <a:gd name="connsiteX178" fmla="*/ 282765 w 407377"/>
              <a:gd name="connsiteY178" fmla="*/ 210002 h 390769"/>
              <a:gd name="connsiteX179" fmla="*/ 270039 w 407377"/>
              <a:gd name="connsiteY179" fmla="*/ 249111 h 390769"/>
              <a:gd name="connsiteX180" fmla="*/ 314916 w 407377"/>
              <a:gd name="connsiteY180" fmla="*/ 216462 h 390769"/>
              <a:gd name="connsiteX181" fmla="*/ 393198 w 407377"/>
              <a:gd name="connsiteY181" fmla="*/ 51657 h 390769"/>
              <a:gd name="connsiteX182" fmla="*/ 318718 w 407377"/>
              <a:gd name="connsiteY182" fmla="*/ 112110 h 390769"/>
              <a:gd name="connsiteX183" fmla="*/ 256225 w 407377"/>
              <a:gd name="connsiteY183" fmla="*/ 189285 h 390769"/>
              <a:gd name="connsiteX184" fmla="*/ 256225 w 407377"/>
              <a:gd name="connsiteY184" fmla="*/ 189285 h 390769"/>
              <a:gd name="connsiteX185" fmla="*/ 350084 w 407377"/>
              <a:gd name="connsiteY185" fmla="*/ 200903 h 390769"/>
              <a:gd name="connsiteX186" fmla="*/ 288394 w 407377"/>
              <a:gd name="connsiteY186" fmla="*/ 243233 h 390769"/>
              <a:gd name="connsiteX187" fmla="*/ 316429 w 407377"/>
              <a:gd name="connsiteY187" fmla="*/ 283366 h 390769"/>
              <a:gd name="connsiteX188" fmla="*/ 350084 w 407377"/>
              <a:gd name="connsiteY188" fmla="*/ 200903 h 390769"/>
              <a:gd name="connsiteX189" fmla="*/ 350084 w 407377"/>
              <a:gd name="connsiteY189" fmla="*/ 200903 h 390769"/>
              <a:gd name="connsiteX190" fmla="*/ 259150 w 407377"/>
              <a:gd name="connsiteY190" fmla="*/ 26796 h 390769"/>
              <a:gd name="connsiteX191" fmla="*/ 172941 w 407377"/>
              <a:gd name="connsiteY191" fmla="*/ 7205 h 390769"/>
              <a:gd name="connsiteX192" fmla="*/ 203717 w 407377"/>
              <a:gd name="connsiteY192" fmla="*/ 27322 h 390769"/>
              <a:gd name="connsiteX193" fmla="*/ 212991 w 407377"/>
              <a:gd name="connsiteY193" fmla="*/ 63349 h 390769"/>
              <a:gd name="connsiteX194" fmla="*/ 215187 w 407377"/>
              <a:gd name="connsiteY194" fmla="*/ 112387 h 390769"/>
              <a:gd name="connsiteX195" fmla="*/ 244256 w 407377"/>
              <a:gd name="connsiteY195" fmla="*/ 125316 h 390769"/>
              <a:gd name="connsiteX196" fmla="*/ 259150 w 407377"/>
              <a:gd name="connsiteY196" fmla="*/ 26796 h 390769"/>
              <a:gd name="connsiteX197" fmla="*/ 259150 w 407377"/>
              <a:gd name="connsiteY197" fmla="*/ 26796 h 390769"/>
              <a:gd name="connsiteX198" fmla="*/ 55605 w 407377"/>
              <a:gd name="connsiteY198" fmla="*/ 59501 h 390769"/>
              <a:gd name="connsiteX199" fmla="*/ 13581 w 407377"/>
              <a:gd name="connsiteY199" fmla="*/ 226050 h 390769"/>
              <a:gd name="connsiteX200" fmla="*/ 40102 w 407377"/>
              <a:gd name="connsiteY200" fmla="*/ 224961 h 390769"/>
              <a:gd name="connsiteX201" fmla="*/ 41514 w 407377"/>
              <a:gd name="connsiteY201" fmla="*/ 215908 h 390769"/>
              <a:gd name="connsiteX202" fmla="*/ 37731 w 407377"/>
              <a:gd name="connsiteY202" fmla="*/ 157845 h 390769"/>
              <a:gd name="connsiteX203" fmla="*/ 79082 w 407377"/>
              <a:gd name="connsiteY203" fmla="*/ 161933 h 390769"/>
              <a:gd name="connsiteX204" fmla="*/ 99734 w 407377"/>
              <a:gd name="connsiteY204" fmla="*/ 139121 h 390769"/>
              <a:gd name="connsiteX205" fmla="*/ 91115 w 407377"/>
              <a:gd name="connsiteY205" fmla="*/ 124651 h 390769"/>
              <a:gd name="connsiteX206" fmla="*/ 55605 w 407377"/>
              <a:gd name="connsiteY206" fmla="*/ 59501 h 390769"/>
              <a:gd name="connsiteX207" fmla="*/ 55605 w 407377"/>
              <a:gd name="connsiteY207" fmla="*/ 59501 h 390769"/>
              <a:gd name="connsiteX208" fmla="*/ 9308 w 407377"/>
              <a:gd name="connsiteY208" fmla="*/ 206911 h 390769"/>
              <a:gd name="connsiteX209" fmla="*/ 9557 w 407377"/>
              <a:gd name="connsiteY209" fmla="*/ 208470 h 390769"/>
              <a:gd name="connsiteX210" fmla="*/ 9308 w 407377"/>
              <a:gd name="connsiteY210" fmla="*/ 206911 h 39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07377" h="390769">
                <a:moveTo>
                  <a:pt x="139498" y="245863"/>
                </a:moveTo>
                <a:lnTo>
                  <a:pt x="131378" y="296516"/>
                </a:lnTo>
                <a:lnTo>
                  <a:pt x="155048" y="300290"/>
                </a:lnTo>
                <a:cubicBezTo>
                  <a:pt x="157096" y="300622"/>
                  <a:pt x="157955" y="303040"/>
                  <a:pt x="156690" y="304609"/>
                </a:cubicBezTo>
                <a:lnTo>
                  <a:pt x="109138" y="363115"/>
                </a:lnTo>
                <a:cubicBezTo>
                  <a:pt x="107421" y="365210"/>
                  <a:pt x="103970" y="363696"/>
                  <a:pt x="104459" y="360946"/>
                </a:cubicBezTo>
                <a:lnTo>
                  <a:pt x="112571" y="310293"/>
                </a:lnTo>
                <a:lnTo>
                  <a:pt x="88928" y="306491"/>
                </a:lnTo>
                <a:cubicBezTo>
                  <a:pt x="86880" y="306159"/>
                  <a:pt x="86003" y="303741"/>
                  <a:pt x="87267" y="302200"/>
                </a:cubicBezTo>
                <a:lnTo>
                  <a:pt x="134838" y="243694"/>
                </a:lnTo>
                <a:cubicBezTo>
                  <a:pt x="136582" y="241544"/>
                  <a:pt x="140006" y="243159"/>
                  <a:pt x="139498" y="245863"/>
                </a:cubicBezTo>
                <a:lnTo>
                  <a:pt x="139498" y="245863"/>
                </a:lnTo>
                <a:close/>
                <a:moveTo>
                  <a:pt x="125712" y="298297"/>
                </a:moveTo>
                <a:lnTo>
                  <a:pt x="132688" y="254740"/>
                </a:lnTo>
                <a:lnTo>
                  <a:pt x="94299" y="301979"/>
                </a:lnTo>
                <a:lnTo>
                  <a:pt x="116050" y="305458"/>
                </a:lnTo>
                <a:cubicBezTo>
                  <a:pt x="117489" y="305679"/>
                  <a:pt x="118467" y="307054"/>
                  <a:pt x="118246" y="308512"/>
                </a:cubicBezTo>
                <a:lnTo>
                  <a:pt x="111269" y="352041"/>
                </a:lnTo>
                <a:lnTo>
                  <a:pt x="149659" y="304830"/>
                </a:lnTo>
                <a:lnTo>
                  <a:pt x="127935" y="301324"/>
                </a:lnTo>
                <a:cubicBezTo>
                  <a:pt x="126496" y="301093"/>
                  <a:pt x="125481" y="299727"/>
                  <a:pt x="125712" y="298297"/>
                </a:cubicBezTo>
                <a:lnTo>
                  <a:pt x="125712" y="298297"/>
                </a:lnTo>
                <a:close/>
                <a:moveTo>
                  <a:pt x="121974" y="216010"/>
                </a:moveTo>
                <a:cubicBezTo>
                  <a:pt x="133971" y="216010"/>
                  <a:pt x="145423" y="218427"/>
                  <a:pt x="155804" y="222811"/>
                </a:cubicBezTo>
                <a:cubicBezTo>
                  <a:pt x="130593" y="194831"/>
                  <a:pt x="117591" y="156581"/>
                  <a:pt x="124798" y="120535"/>
                </a:cubicBezTo>
                <a:cubicBezTo>
                  <a:pt x="125093" y="118967"/>
                  <a:pt x="126404" y="117832"/>
                  <a:pt x="127945" y="117684"/>
                </a:cubicBezTo>
                <a:cubicBezTo>
                  <a:pt x="145764" y="114759"/>
                  <a:pt x="164848" y="116697"/>
                  <a:pt x="183157" y="123332"/>
                </a:cubicBezTo>
                <a:cubicBezTo>
                  <a:pt x="210555" y="133270"/>
                  <a:pt x="234788" y="153231"/>
                  <a:pt x="250476" y="178820"/>
                </a:cubicBezTo>
                <a:cubicBezTo>
                  <a:pt x="257258" y="142748"/>
                  <a:pt x="283171" y="126257"/>
                  <a:pt x="314888" y="106084"/>
                </a:cubicBezTo>
                <a:cubicBezTo>
                  <a:pt x="319834" y="102937"/>
                  <a:pt x="324919" y="99708"/>
                  <a:pt x="330114" y="96275"/>
                </a:cubicBezTo>
                <a:cubicBezTo>
                  <a:pt x="314639" y="68092"/>
                  <a:pt x="291993" y="45585"/>
                  <a:pt x="265425" y="30248"/>
                </a:cubicBezTo>
                <a:cubicBezTo>
                  <a:pt x="242761" y="61937"/>
                  <a:pt x="250254" y="85939"/>
                  <a:pt x="255394" y="102356"/>
                </a:cubicBezTo>
                <a:cubicBezTo>
                  <a:pt x="260073" y="117333"/>
                  <a:pt x="263127" y="127115"/>
                  <a:pt x="246268" y="132154"/>
                </a:cubicBezTo>
                <a:cubicBezTo>
                  <a:pt x="228513" y="137451"/>
                  <a:pt x="191231" y="109111"/>
                  <a:pt x="192495" y="82442"/>
                </a:cubicBezTo>
                <a:cubicBezTo>
                  <a:pt x="192920" y="73260"/>
                  <a:pt x="197755" y="64410"/>
                  <a:pt x="209263" y="57332"/>
                </a:cubicBezTo>
                <a:cubicBezTo>
                  <a:pt x="215086" y="53752"/>
                  <a:pt x="220097" y="35120"/>
                  <a:pt x="203431" y="34409"/>
                </a:cubicBezTo>
                <a:cubicBezTo>
                  <a:pt x="185408" y="33653"/>
                  <a:pt x="172323" y="23142"/>
                  <a:pt x="165235" y="7657"/>
                </a:cubicBezTo>
                <a:cubicBezTo>
                  <a:pt x="149529" y="8949"/>
                  <a:pt x="133749" y="12456"/>
                  <a:pt x="118264" y="18297"/>
                </a:cubicBezTo>
                <a:cubicBezTo>
                  <a:pt x="97492" y="26160"/>
                  <a:pt x="79119" y="37630"/>
                  <a:pt x="63606" y="51703"/>
                </a:cubicBezTo>
                <a:lnTo>
                  <a:pt x="63505" y="52580"/>
                </a:lnTo>
                <a:cubicBezTo>
                  <a:pt x="61336" y="70685"/>
                  <a:pt x="56805" y="108853"/>
                  <a:pt x="92804" y="117730"/>
                </a:cubicBezTo>
                <a:cubicBezTo>
                  <a:pt x="112589" y="122649"/>
                  <a:pt x="109498" y="155971"/>
                  <a:pt x="95526" y="167267"/>
                </a:cubicBezTo>
                <a:cubicBezTo>
                  <a:pt x="89980" y="171733"/>
                  <a:pt x="82995" y="172859"/>
                  <a:pt x="75206" y="167903"/>
                </a:cubicBezTo>
                <a:cubicBezTo>
                  <a:pt x="60552" y="158500"/>
                  <a:pt x="40794" y="153000"/>
                  <a:pt x="38293" y="173145"/>
                </a:cubicBezTo>
                <a:cubicBezTo>
                  <a:pt x="37158" y="182419"/>
                  <a:pt x="39955" y="195791"/>
                  <a:pt x="47955" y="212900"/>
                </a:cubicBezTo>
                <a:cubicBezTo>
                  <a:pt x="53575" y="224979"/>
                  <a:pt x="45630" y="232869"/>
                  <a:pt x="33384" y="234706"/>
                </a:cubicBezTo>
                <a:cubicBezTo>
                  <a:pt x="28161" y="235462"/>
                  <a:pt x="22061" y="235213"/>
                  <a:pt x="16017" y="233949"/>
                </a:cubicBezTo>
                <a:cubicBezTo>
                  <a:pt x="21305" y="249785"/>
                  <a:pt x="28825" y="264660"/>
                  <a:pt x="38303" y="278198"/>
                </a:cubicBezTo>
                <a:cubicBezTo>
                  <a:pt x="49238" y="241793"/>
                  <a:pt x="82921" y="216010"/>
                  <a:pt x="121974" y="216010"/>
                </a:cubicBezTo>
                <a:lnTo>
                  <a:pt x="121974" y="216010"/>
                </a:lnTo>
                <a:close/>
                <a:moveTo>
                  <a:pt x="192163" y="251353"/>
                </a:moveTo>
                <a:cubicBezTo>
                  <a:pt x="213822" y="280496"/>
                  <a:pt x="215150" y="320177"/>
                  <a:pt x="195448" y="350731"/>
                </a:cubicBezTo>
                <a:cubicBezTo>
                  <a:pt x="198069" y="350482"/>
                  <a:pt x="209411" y="349061"/>
                  <a:pt x="210370" y="348636"/>
                </a:cubicBezTo>
                <a:cubicBezTo>
                  <a:pt x="216322" y="344225"/>
                  <a:pt x="221490" y="339759"/>
                  <a:pt x="225929" y="335255"/>
                </a:cubicBezTo>
                <a:cubicBezTo>
                  <a:pt x="245825" y="315009"/>
                  <a:pt x="251417" y="293147"/>
                  <a:pt x="251445" y="265417"/>
                </a:cubicBezTo>
                <a:cubicBezTo>
                  <a:pt x="231549" y="266257"/>
                  <a:pt x="210472" y="261089"/>
                  <a:pt x="192163" y="251353"/>
                </a:cubicBezTo>
                <a:lnTo>
                  <a:pt x="192163" y="251353"/>
                </a:lnTo>
                <a:close/>
                <a:moveTo>
                  <a:pt x="189967" y="358270"/>
                </a:moveTo>
                <a:cubicBezTo>
                  <a:pt x="157345" y="398625"/>
                  <a:pt x="96938" y="401938"/>
                  <a:pt x="60210" y="365182"/>
                </a:cubicBezTo>
                <a:cubicBezTo>
                  <a:pt x="40158" y="345130"/>
                  <a:pt x="30689" y="316218"/>
                  <a:pt x="36106" y="287251"/>
                </a:cubicBezTo>
                <a:cubicBezTo>
                  <a:pt x="-3067" y="235241"/>
                  <a:pt x="-11215" y="165670"/>
                  <a:pt x="15842" y="105660"/>
                </a:cubicBezTo>
                <a:cubicBezTo>
                  <a:pt x="54738" y="19312"/>
                  <a:pt x="154116" y="-21901"/>
                  <a:pt x="242678" y="11653"/>
                </a:cubicBezTo>
                <a:cubicBezTo>
                  <a:pt x="281427" y="26326"/>
                  <a:pt x="314989" y="54305"/>
                  <a:pt x="336011" y="92325"/>
                </a:cubicBezTo>
                <a:cubicBezTo>
                  <a:pt x="354643" y="79646"/>
                  <a:pt x="374133" y="64216"/>
                  <a:pt x="391980" y="41958"/>
                </a:cubicBezTo>
                <a:cubicBezTo>
                  <a:pt x="393797" y="39716"/>
                  <a:pt x="397350" y="40509"/>
                  <a:pt x="398153" y="43167"/>
                </a:cubicBezTo>
                <a:lnTo>
                  <a:pt x="398153" y="43167"/>
                </a:lnTo>
                <a:cubicBezTo>
                  <a:pt x="422229" y="123415"/>
                  <a:pt x="395791" y="164249"/>
                  <a:pt x="357863" y="194859"/>
                </a:cubicBezTo>
                <a:cubicBezTo>
                  <a:pt x="352096" y="260784"/>
                  <a:pt x="310597" y="317814"/>
                  <a:pt x="250596" y="343745"/>
                </a:cubicBezTo>
                <a:lnTo>
                  <a:pt x="249968" y="343994"/>
                </a:lnTo>
                <a:cubicBezTo>
                  <a:pt x="247920" y="346468"/>
                  <a:pt x="245732" y="348913"/>
                  <a:pt x="243379" y="351331"/>
                </a:cubicBezTo>
                <a:cubicBezTo>
                  <a:pt x="235111" y="359830"/>
                  <a:pt x="224932" y="367997"/>
                  <a:pt x="212474" y="376016"/>
                </a:cubicBezTo>
                <a:cubicBezTo>
                  <a:pt x="203578" y="381710"/>
                  <a:pt x="192237" y="373718"/>
                  <a:pt x="194452" y="363484"/>
                </a:cubicBezTo>
                <a:cubicBezTo>
                  <a:pt x="194931" y="361306"/>
                  <a:pt x="196011" y="359276"/>
                  <a:pt x="197626" y="357624"/>
                </a:cubicBezTo>
                <a:cubicBezTo>
                  <a:pt x="195116" y="357920"/>
                  <a:pt x="192569" y="358123"/>
                  <a:pt x="189967" y="358270"/>
                </a:cubicBezTo>
                <a:lnTo>
                  <a:pt x="189967" y="358270"/>
                </a:lnTo>
                <a:close/>
                <a:moveTo>
                  <a:pt x="178755" y="246638"/>
                </a:moveTo>
                <a:cubicBezTo>
                  <a:pt x="147398" y="215299"/>
                  <a:pt x="96569" y="215299"/>
                  <a:pt x="65230" y="246638"/>
                </a:cubicBezTo>
                <a:cubicBezTo>
                  <a:pt x="33901" y="277967"/>
                  <a:pt x="33901" y="328796"/>
                  <a:pt x="65230" y="360134"/>
                </a:cubicBezTo>
                <a:cubicBezTo>
                  <a:pt x="96569" y="391501"/>
                  <a:pt x="147398" y="391501"/>
                  <a:pt x="178755" y="360134"/>
                </a:cubicBezTo>
                <a:cubicBezTo>
                  <a:pt x="210084" y="328796"/>
                  <a:pt x="210084" y="277976"/>
                  <a:pt x="178755" y="246638"/>
                </a:cubicBezTo>
                <a:lnTo>
                  <a:pt x="178755" y="246638"/>
                </a:lnTo>
                <a:close/>
                <a:moveTo>
                  <a:pt x="251611" y="258284"/>
                </a:moveTo>
                <a:cubicBezTo>
                  <a:pt x="251860" y="257130"/>
                  <a:pt x="252266" y="256014"/>
                  <a:pt x="252820" y="255017"/>
                </a:cubicBezTo>
                <a:lnTo>
                  <a:pt x="227507" y="228864"/>
                </a:lnTo>
                <a:lnTo>
                  <a:pt x="210213" y="228560"/>
                </a:lnTo>
                <a:cubicBezTo>
                  <a:pt x="205553" y="228514"/>
                  <a:pt x="205673" y="221408"/>
                  <a:pt x="210333" y="221473"/>
                </a:cubicBezTo>
                <a:lnTo>
                  <a:pt x="220549" y="221657"/>
                </a:lnTo>
                <a:lnTo>
                  <a:pt x="205341" y="205942"/>
                </a:lnTo>
                <a:lnTo>
                  <a:pt x="188047" y="205674"/>
                </a:lnTo>
                <a:cubicBezTo>
                  <a:pt x="183387" y="205591"/>
                  <a:pt x="183489" y="198513"/>
                  <a:pt x="188149" y="198578"/>
                </a:cubicBezTo>
                <a:lnTo>
                  <a:pt x="198355" y="198735"/>
                </a:lnTo>
                <a:lnTo>
                  <a:pt x="186682" y="186655"/>
                </a:lnTo>
                <a:lnTo>
                  <a:pt x="169388" y="186378"/>
                </a:lnTo>
                <a:cubicBezTo>
                  <a:pt x="164700" y="186313"/>
                  <a:pt x="164829" y="179217"/>
                  <a:pt x="169490" y="179291"/>
                </a:cubicBezTo>
                <a:lnTo>
                  <a:pt x="179696" y="179439"/>
                </a:lnTo>
                <a:lnTo>
                  <a:pt x="163934" y="163160"/>
                </a:lnTo>
                <a:lnTo>
                  <a:pt x="146641" y="162883"/>
                </a:lnTo>
                <a:cubicBezTo>
                  <a:pt x="141953" y="162809"/>
                  <a:pt x="142073" y="155722"/>
                  <a:pt x="146733" y="155796"/>
                </a:cubicBezTo>
                <a:lnTo>
                  <a:pt x="160880" y="156018"/>
                </a:lnTo>
                <a:lnTo>
                  <a:pt x="161987" y="154929"/>
                </a:lnTo>
                <a:lnTo>
                  <a:pt x="162218" y="140819"/>
                </a:lnTo>
                <a:cubicBezTo>
                  <a:pt x="162292" y="136159"/>
                  <a:pt x="169379" y="136251"/>
                  <a:pt x="169305" y="140911"/>
                </a:cubicBezTo>
                <a:lnTo>
                  <a:pt x="169028" y="158214"/>
                </a:lnTo>
                <a:lnTo>
                  <a:pt x="184790" y="174502"/>
                </a:lnTo>
                <a:lnTo>
                  <a:pt x="184965" y="164314"/>
                </a:lnTo>
                <a:cubicBezTo>
                  <a:pt x="185048" y="159653"/>
                  <a:pt x="192126" y="159755"/>
                  <a:pt x="192062" y="164415"/>
                </a:cubicBezTo>
                <a:lnTo>
                  <a:pt x="191785" y="181709"/>
                </a:lnTo>
                <a:lnTo>
                  <a:pt x="203477" y="193816"/>
                </a:lnTo>
                <a:lnTo>
                  <a:pt x="203625" y="183610"/>
                </a:lnTo>
                <a:cubicBezTo>
                  <a:pt x="203707" y="178940"/>
                  <a:pt x="210786" y="179042"/>
                  <a:pt x="210721" y="183702"/>
                </a:cubicBezTo>
                <a:lnTo>
                  <a:pt x="210444" y="201005"/>
                </a:lnTo>
                <a:lnTo>
                  <a:pt x="225643" y="216711"/>
                </a:lnTo>
                <a:lnTo>
                  <a:pt x="225818" y="206495"/>
                </a:lnTo>
                <a:cubicBezTo>
                  <a:pt x="225892" y="201835"/>
                  <a:pt x="232979" y="201964"/>
                  <a:pt x="232905" y="206625"/>
                </a:cubicBezTo>
                <a:lnTo>
                  <a:pt x="232628" y="223918"/>
                </a:lnTo>
                <a:lnTo>
                  <a:pt x="257913" y="250071"/>
                </a:lnTo>
                <a:cubicBezTo>
                  <a:pt x="258947" y="249535"/>
                  <a:pt x="260082" y="249157"/>
                  <a:pt x="261273" y="248954"/>
                </a:cubicBezTo>
                <a:cubicBezTo>
                  <a:pt x="265324" y="197526"/>
                  <a:pt x="229002" y="147463"/>
                  <a:pt x="180748" y="130013"/>
                </a:cubicBezTo>
                <a:cubicBezTo>
                  <a:pt x="164350" y="124061"/>
                  <a:pt x="147315" y="122150"/>
                  <a:pt x="131331" y="124365"/>
                </a:cubicBezTo>
                <a:cubicBezTo>
                  <a:pt x="125352" y="159035"/>
                  <a:pt x="139046" y="195403"/>
                  <a:pt x="164230" y="221417"/>
                </a:cubicBezTo>
                <a:cubicBezTo>
                  <a:pt x="187355" y="245327"/>
                  <a:pt x="219368" y="259797"/>
                  <a:pt x="251611" y="258284"/>
                </a:cubicBezTo>
                <a:lnTo>
                  <a:pt x="251611" y="258284"/>
                </a:lnTo>
                <a:close/>
                <a:moveTo>
                  <a:pt x="273804" y="255238"/>
                </a:moveTo>
                <a:cubicBezTo>
                  <a:pt x="274607" y="256844"/>
                  <a:pt x="275059" y="258588"/>
                  <a:pt x="275087" y="260480"/>
                </a:cubicBezTo>
                <a:lnTo>
                  <a:pt x="275115" y="260480"/>
                </a:lnTo>
                <a:cubicBezTo>
                  <a:pt x="275115" y="273796"/>
                  <a:pt x="274967" y="282286"/>
                  <a:pt x="272845" y="294190"/>
                </a:cubicBezTo>
                <a:cubicBezTo>
                  <a:pt x="270399" y="307875"/>
                  <a:pt x="265840" y="320407"/>
                  <a:pt x="258560" y="332127"/>
                </a:cubicBezTo>
                <a:cubicBezTo>
                  <a:pt x="266265" y="328122"/>
                  <a:pt x="273601" y="323582"/>
                  <a:pt x="280513" y="318599"/>
                </a:cubicBezTo>
                <a:cubicBezTo>
                  <a:pt x="290959" y="311004"/>
                  <a:pt x="300354" y="302385"/>
                  <a:pt x="308668" y="292908"/>
                </a:cubicBezTo>
                <a:lnTo>
                  <a:pt x="308696" y="292705"/>
                </a:lnTo>
                <a:cubicBezTo>
                  <a:pt x="312655" y="271074"/>
                  <a:pt x="297105" y="260987"/>
                  <a:pt x="282728" y="247653"/>
                </a:cubicBezTo>
                <a:cubicBezTo>
                  <a:pt x="279618" y="250126"/>
                  <a:pt x="276647" y="252636"/>
                  <a:pt x="273804" y="255238"/>
                </a:cubicBezTo>
                <a:lnTo>
                  <a:pt x="273804" y="255238"/>
                </a:lnTo>
                <a:close/>
                <a:moveTo>
                  <a:pt x="259805" y="257352"/>
                </a:moveTo>
                <a:cubicBezTo>
                  <a:pt x="258264" y="258966"/>
                  <a:pt x="258513" y="260332"/>
                  <a:pt x="258495" y="261864"/>
                </a:cubicBezTo>
                <a:cubicBezTo>
                  <a:pt x="258670" y="272172"/>
                  <a:pt x="258107" y="281705"/>
                  <a:pt x="256585" y="290600"/>
                </a:cubicBezTo>
                <a:cubicBezTo>
                  <a:pt x="251666" y="318903"/>
                  <a:pt x="237095" y="337618"/>
                  <a:pt x="213932" y="354838"/>
                </a:cubicBezTo>
                <a:lnTo>
                  <a:pt x="203486" y="361999"/>
                </a:lnTo>
                <a:cubicBezTo>
                  <a:pt x="199952" y="364287"/>
                  <a:pt x="200921" y="369759"/>
                  <a:pt x="205055" y="370664"/>
                </a:cubicBezTo>
                <a:cubicBezTo>
                  <a:pt x="206264" y="370913"/>
                  <a:pt x="207546" y="370747"/>
                  <a:pt x="208654" y="370036"/>
                </a:cubicBezTo>
                <a:cubicBezTo>
                  <a:pt x="238959" y="350546"/>
                  <a:pt x="259602" y="327937"/>
                  <a:pt x="265831" y="292944"/>
                </a:cubicBezTo>
                <a:cubicBezTo>
                  <a:pt x="267621" y="282941"/>
                  <a:pt x="268221" y="272320"/>
                  <a:pt x="268000" y="260858"/>
                </a:cubicBezTo>
                <a:lnTo>
                  <a:pt x="268000" y="260471"/>
                </a:lnTo>
                <a:lnTo>
                  <a:pt x="268000" y="260471"/>
                </a:lnTo>
                <a:cubicBezTo>
                  <a:pt x="267926" y="257878"/>
                  <a:pt x="265859" y="255912"/>
                  <a:pt x="263081" y="255912"/>
                </a:cubicBezTo>
                <a:lnTo>
                  <a:pt x="263081" y="255884"/>
                </a:lnTo>
                <a:cubicBezTo>
                  <a:pt x="261789" y="255940"/>
                  <a:pt x="260636" y="256503"/>
                  <a:pt x="259805" y="257352"/>
                </a:cubicBezTo>
                <a:lnTo>
                  <a:pt x="259805" y="257352"/>
                </a:lnTo>
                <a:close/>
                <a:moveTo>
                  <a:pt x="256225" y="189285"/>
                </a:moveTo>
                <a:cubicBezTo>
                  <a:pt x="262629" y="202343"/>
                  <a:pt x="266736" y="216342"/>
                  <a:pt x="268129" y="230535"/>
                </a:cubicBezTo>
                <a:cubicBezTo>
                  <a:pt x="270491" y="222995"/>
                  <a:pt x="274709" y="210574"/>
                  <a:pt x="276923" y="205407"/>
                </a:cubicBezTo>
                <a:cubicBezTo>
                  <a:pt x="282626" y="190983"/>
                  <a:pt x="288136" y="180472"/>
                  <a:pt x="293562" y="172554"/>
                </a:cubicBezTo>
                <a:lnTo>
                  <a:pt x="295103" y="151625"/>
                </a:lnTo>
                <a:cubicBezTo>
                  <a:pt x="295426" y="146937"/>
                  <a:pt x="302513" y="147463"/>
                  <a:pt x="302190" y="152105"/>
                </a:cubicBezTo>
                <a:lnTo>
                  <a:pt x="301406" y="162745"/>
                </a:lnTo>
                <a:cubicBezTo>
                  <a:pt x="312424" y="151016"/>
                  <a:pt x="322612" y="147842"/>
                  <a:pt x="334507" y="140837"/>
                </a:cubicBezTo>
                <a:lnTo>
                  <a:pt x="332698" y="118339"/>
                </a:lnTo>
                <a:cubicBezTo>
                  <a:pt x="332338" y="113679"/>
                  <a:pt x="339425" y="113125"/>
                  <a:pt x="339804" y="117795"/>
                </a:cubicBezTo>
                <a:lnTo>
                  <a:pt x="341290" y="136426"/>
                </a:lnTo>
                <a:cubicBezTo>
                  <a:pt x="345572" y="133316"/>
                  <a:pt x="349982" y="129441"/>
                  <a:pt x="354569" y="124153"/>
                </a:cubicBezTo>
                <a:lnTo>
                  <a:pt x="352511" y="98259"/>
                </a:lnTo>
                <a:cubicBezTo>
                  <a:pt x="352123" y="93617"/>
                  <a:pt x="359220" y="93045"/>
                  <a:pt x="359598" y="97705"/>
                </a:cubicBezTo>
                <a:lnTo>
                  <a:pt x="361056" y="115912"/>
                </a:lnTo>
                <a:cubicBezTo>
                  <a:pt x="364886" y="110541"/>
                  <a:pt x="368845" y="104091"/>
                  <a:pt x="372951" y="96229"/>
                </a:cubicBezTo>
                <a:cubicBezTo>
                  <a:pt x="375129" y="92085"/>
                  <a:pt x="381404" y="95370"/>
                  <a:pt x="379263" y="99505"/>
                </a:cubicBezTo>
                <a:cubicBezTo>
                  <a:pt x="376264" y="105208"/>
                  <a:pt x="373339" y="110218"/>
                  <a:pt x="370496" y="114657"/>
                </a:cubicBezTo>
                <a:lnTo>
                  <a:pt x="385511" y="108465"/>
                </a:lnTo>
                <a:cubicBezTo>
                  <a:pt x="387329" y="107736"/>
                  <a:pt x="389396" y="108585"/>
                  <a:pt x="390134" y="110403"/>
                </a:cubicBezTo>
                <a:cubicBezTo>
                  <a:pt x="390881" y="112212"/>
                  <a:pt x="390033" y="114288"/>
                  <a:pt x="388215" y="115045"/>
                </a:cubicBezTo>
                <a:lnTo>
                  <a:pt x="362726" y="125528"/>
                </a:lnTo>
                <a:cubicBezTo>
                  <a:pt x="354809" y="135467"/>
                  <a:pt x="347353" y="141336"/>
                  <a:pt x="340191" y="145747"/>
                </a:cubicBezTo>
                <a:cubicBezTo>
                  <a:pt x="336149" y="148284"/>
                  <a:pt x="330714" y="150988"/>
                  <a:pt x="326451" y="153258"/>
                </a:cubicBezTo>
                <a:lnTo>
                  <a:pt x="340551" y="153895"/>
                </a:lnTo>
                <a:cubicBezTo>
                  <a:pt x="345212" y="154098"/>
                  <a:pt x="344907" y="161176"/>
                  <a:pt x="340247" y="160982"/>
                </a:cubicBezTo>
                <a:lnTo>
                  <a:pt x="315534" y="159866"/>
                </a:lnTo>
                <a:cubicBezTo>
                  <a:pt x="305854" y="166879"/>
                  <a:pt x="296247" y="177925"/>
                  <a:pt x="285967" y="202066"/>
                </a:cubicBezTo>
                <a:lnTo>
                  <a:pt x="308022" y="197424"/>
                </a:lnTo>
                <a:cubicBezTo>
                  <a:pt x="312581" y="196492"/>
                  <a:pt x="314048" y="203432"/>
                  <a:pt x="309462" y="204382"/>
                </a:cubicBezTo>
                <a:lnTo>
                  <a:pt x="282765" y="210002"/>
                </a:lnTo>
                <a:cubicBezTo>
                  <a:pt x="278658" y="220670"/>
                  <a:pt x="274423" y="233497"/>
                  <a:pt x="270039" y="249111"/>
                </a:cubicBezTo>
                <a:cubicBezTo>
                  <a:pt x="283392" y="237133"/>
                  <a:pt x="299080" y="226843"/>
                  <a:pt x="314916" y="216462"/>
                </a:cubicBezTo>
                <a:cubicBezTo>
                  <a:pt x="366224" y="182807"/>
                  <a:pt x="419360" y="147915"/>
                  <a:pt x="393198" y="51657"/>
                </a:cubicBezTo>
                <a:cubicBezTo>
                  <a:pt x="368817" y="80273"/>
                  <a:pt x="342175" y="97207"/>
                  <a:pt x="318718" y="112110"/>
                </a:cubicBezTo>
                <a:cubicBezTo>
                  <a:pt x="285893" y="132938"/>
                  <a:pt x="259602" y="149678"/>
                  <a:pt x="256225" y="189285"/>
                </a:cubicBezTo>
                <a:lnTo>
                  <a:pt x="256225" y="189285"/>
                </a:lnTo>
                <a:close/>
                <a:moveTo>
                  <a:pt x="350084" y="200903"/>
                </a:moveTo>
                <a:cubicBezTo>
                  <a:pt x="330244" y="215760"/>
                  <a:pt x="307828" y="228606"/>
                  <a:pt x="288394" y="243233"/>
                </a:cubicBezTo>
                <a:cubicBezTo>
                  <a:pt x="301507" y="255303"/>
                  <a:pt x="315451" y="265288"/>
                  <a:pt x="316429" y="283366"/>
                </a:cubicBezTo>
                <a:cubicBezTo>
                  <a:pt x="334581" y="259400"/>
                  <a:pt x="346245" y="230913"/>
                  <a:pt x="350084" y="200903"/>
                </a:cubicBezTo>
                <a:lnTo>
                  <a:pt x="350084" y="200903"/>
                </a:lnTo>
                <a:close/>
                <a:moveTo>
                  <a:pt x="259150" y="26796"/>
                </a:moveTo>
                <a:cubicBezTo>
                  <a:pt x="232684" y="12936"/>
                  <a:pt x="202960" y="6107"/>
                  <a:pt x="172941" y="7205"/>
                </a:cubicBezTo>
                <a:cubicBezTo>
                  <a:pt x="179161" y="19008"/>
                  <a:pt x="189579" y="26722"/>
                  <a:pt x="203717" y="27322"/>
                </a:cubicBezTo>
                <a:cubicBezTo>
                  <a:pt x="227590" y="28328"/>
                  <a:pt x="224822" y="56059"/>
                  <a:pt x="212991" y="63349"/>
                </a:cubicBezTo>
                <a:cubicBezTo>
                  <a:pt x="190336" y="77339"/>
                  <a:pt x="200062" y="98517"/>
                  <a:pt x="215187" y="112387"/>
                </a:cubicBezTo>
                <a:cubicBezTo>
                  <a:pt x="225200" y="121560"/>
                  <a:pt x="237353" y="127392"/>
                  <a:pt x="244256" y="125316"/>
                </a:cubicBezTo>
                <a:cubicBezTo>
                  <a:pt x="268978" y="117961"/>
                  <a:pt x="218611" y="84232"/>
                  <a:pt x="259150" y="26796"/>
                </a:cubicBezTo>
                <a:lnTo>
                  <a:pt x="259150" y="26796"/>
                </a:lnTo>
                <a:close/>
                <a:moveTo>
                  <a:pt x="55605" y="59501"/>
                </a:moveTo>
                <a:cubicBezTo>
                  <a:pt x="12796" y="103750"/>
                  <a:pt x="-3058" y="167304"/>
                  <a:pt x="13581" y="226050"/>
                </a:cubicBezTo>
                <a:cubicBezTo>
                  <a:pt x="21314" y="228338"/>
                  <a:pt x="33873" y="229427"/>
                  <a:pt x="40102" y="224961"/>
                </a:cubicBezTo>
                <a:cubicBezTo>
                  <a:pt x="43304" y="222635"/>
                  <a:pt x="43175" y="219489"/>
                  <a:pt x="41514" y="215908"/>
                </a:cubicBezTo>
                <a:cubicBezTo>
                  <a:pt x="32064" y="195662"/>
                  <a:pt x="25300" y="170054"/>
                  <a:pt x="37731" y="157845"/>
                </a:cubicBezTo>
                <a:cubicBezTo>
                  <a:pt x="48223" y="147537"/>
                  <a:pt x="65673" y="153341"/>
                  <a:pt x="79082" y="161933"/>
                </a:cubicBezTo>
                <a:cubicBezTo>
                  <a:pt x="92038" y="170229"/>
                  <a:pt x="100048" y="151117"/>
                  <a:pt x="99734" y="139121"/>
                </a:cubicBezTo>
                <a:cubicBezTo>
                  <a:pt x="99550" y="132181"/>
                  <a:pt x="96957" y="126091"/>
                  <a:pt x="91115" y="124651"/>
                </a:cubicBezTo>
                <a:cubicBezTo>
                  <a:pt x="53861" y="115442"/>
                  <a:pt x="53529" y="81187"/>
                  <a:pt x="55605" y="59501"/>
                </a:cubicBezTo>
                <a:lnTo>
                  <a:pt x="55605" y="59501"/>
                </a:lnTo>
                <a:close/>
                <a:moveTo>
                  <a:pt x="9308" y="206911"/>
                </a:moveTo>
                <a:cubicBezTo>
                  <a:pt x="9382" y="207437"/>
                  <a:pt x="9483" y="207963"/>
                  <a:pt x="9557" y="208470"/>
                </a:cubicBezTo>
                <a:lnTo>
                  <a:pt x="9308" y="206911"/>
                </a:lnTo>
                <a:close/>
              </a:path>
            </a:pathLst>
          </a:custGeom>
          <a:solidFill>
            <a:srgbClr val="ED4D24"/>
          </a:solidFill>
          <a:ln w="922" cap="flat">
            <a:noFill/>
            <a:prstDash val="solid"/>
            <a:miter/>
          </a:ln>
        </p:spPr>
        <p:txBody>
          <a:bodyPr rtlCol="0" anchor="ctr"/>
          <a:lstStyle/>
          <a:p>
            <a:endParaRPr lang="en-US" dirty="0"/>
          </a:p>
        </p:txBody>
      </p:sp>
    </p:spTree>
    <p:extLst>
      <p:ext uri="{BB962C8B-B14F-4D97-AF65-F5344CB8AC3E}">
        <p14:creationId xmlns:p14="http://schemas.microsoft.com/office/powerpoint/2010/main" val="1875705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80D6A-CAE2-C1A7-A268-928CE8C179CF}"/>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9B64A1C-94B8-97C5-0A29-A6D19A80A21C}"/>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E3A69A-1895-0D33-D0B5-A49E23749EA6}"/>
              </a:ext>
            </a:extLst>
          </p:cNvPr>
          <p:cNvSpPr txBox="1"/>
          <p:nvPr/>
        </p:nvSpPr>
        <p:spPr>
          <a:xfrm>
            <a:off x="1392052" y="498490"/>
            <a:ext cx="5052744" cy="362022"/>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Transformacja branży i nowe technologie</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1E0478C-E002-BA59-DB59-415A0F9C600F}"/>
              </a:ext>
            </a:extLst>
          </p:cNvPr>
          <p:cNvGrpSpPr/>
          <p:nvPr/>
        </p:nvGrpSpPr>
        <p:grpSpPr>
          <a:xfrm>
            <a:off x="658004" y="498490"/>
            <a:ext cx="734144" cy="327604"/>
            <a:chOff x="1441478" y="5631712"/>
            <a:chExt cx="734144" cy="327604"/>
          </a:xfrm>
        </p:grpSpPr>
        <p:sp>
          <p:nvSpPr>
            <p:cNvPr id="7" name="Rectangle 6">
              <a:extLst>
                <a:ext uri="{FF2B5EF4-FFF2-40B4-BE49-F238E27FC236}">
                  <a16:creationId xmlns:a16="http://schemas.microsoft.com/office/drawing/2014/main" id="{A1B5C7E0-9451-75DE-F59B-BF8F5712BD34}"/>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D824768F-7AB2-4DF3-721A-7C10617D25FE}"/>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4.1.2</a:t>
              </a:r>
            </a:p>
          </p:txBody>
        </p:sp>
      </p:grpSp>
      <p:sp>
        <p:nvSpPr>
          <p:cNvPr id="9" name="TextBox 8">
            <a:extLst>
              <a:ext uri="{FF2B5EF4-FFF2-40B4-BE49-F238E27FC236}">
                <a16:creationId xmlns:a16="http://schemas.microsoft.com/office/drawing/2014/main" id="{66098286-03A6-6660-76D9-8C25C5225279}"/>
              </a:ext>
            </a:extLst>
          </p:cNvPr>
          <p:cNvSpPr txBox="1"/>
          <p:nvPr/>
        </p:nvSpPr>
        <p:spPr>
          <a:xfrm>
            <a:off x="602675" y="1352575"/>
            <a:ext cx="5676377" cy="528350"/>
          </a:xfrm>
          <a:prstGeom prst="rect">
            <a:avLst/>
          </a:prstGeom>
          <a:noFill/>
        </p:spPr>
        <p:txBody>
          <a:bodyPr wrap="square" rtlCol="0" anchor="t">
            <a:spAutoFit/>
          </a:bodyPr>
          <a:lstStyle/>
          <a:p>
            <a:pPr marL="6350">
              <a:lnSpc>
                <a:spcPts val="1700"/>
              </a:lnSpc>
              <a:tabLst>
                <a:tab pos="611188" algn="l"/>
              </a:tabLst>
            </a:pPr>
            <a:r>
              <a:rPr lang="pl-PL" sz="1600" b="1" dirty="0">
                <a:solidFill>
                  <a:srgbClr val="ED4D24"/>
                </a:solidFill>
                <a:highlight>
                  <a:srgbClr val="FFFFFF"/>
                </a:highlight>
                <a:latin typeface="Calibri" panose="020F0502020204030204" pitchFamily="34" charset="0"/>
                <a:cs typeface="Calibri" panose="020F0502020204030204" pitchFamily="34" charset="0"/>
              </a:rPr>
              <a:t>Eksperci jednogłośnie zidentyfikowali trzy główne obszary zmian, które na nowo zdefiniują rolę specjalistów HVAC</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504323F6-CAF5-7C8C-F366-DEFEB3B2D4ED}"/>
              </a:ext>
            </a:extLst>
          </p:cNvPr>
          <p:cNvCxnSpPr>
            <a:cxnSpLocks/>
          </p:cNvCxnSpPr>
          <p:nvPr/>
        </p:nvCxnSpPr>
        <p:spPr>
          <a:xfrm>
            <a:off x="-24515" y="1489564"/>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1107F6-7876-3E13-FEEF-2A753CBC2234}"/>
              </a:ext>
            </a:extLst>
          </p:cNvPr>
          <p:cNvCxnSpPr>
            <a:cxnSpLocks/>
          </p:cNvCxnSpPr>
          <p:nvPr/>
        </p:nvCxnSpPr>
        <p:spPr>
          <a:xfrm>
            <a:off x="855886" y="1879854"/>
            <a:ext cx="0" cy="376866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B4FA390C-64D7-6559-EEEA-34D76A7D8EC6}"/>
              </a:ext>
            </a:extLst>
          </p:cNvPr>
          <p:cNvSpPr/>
          <p:nvPr/>
        </p:nvSpPr>
        <p:spPr>
          <a:xfrm rot="5400000">
            <a:off x="199778" y="139588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9C6C0A97-5EB0-650B-7104-2AAC825A44DE}"/>
              </a:ext>
            </a:extLst>
          </p:cNvPr>
          <p:cNvSpPr txBox="1"/>
          <p:nvPr/>
        </p:nvSpPr>
        <p:spPr>
          <a:xfrm>
            <a:off x="1194245" y="1935347"/>
            <a:ext cx="5676377" cy="4008790"/>
          </a:xfrm>
          <a:prstGeom prst="rect">
            <a:avLst/>
          </a:prstGeom>
          <a:noFill/>
        </p:spPr>
        <p:txBody>
          <a:bodyPr wrap="square">
            <a:spAutoFit/>
          </a:bodyPr>
          <a:lstStyle/>
          <a:p>
            <a:pPr>
              <a:lnSpc>
                <a:spcPct val="150000"/>
              </a:lnSpc>
            </a:pPr>
            <a:r>
              <a:rPr lang="pl-PL" sz="1600" b="1" dirty="0">
                <a:solidFill>
                  <a:srgbClr val="ED4D24"/>
                </a:solidFill>
                <a:latin typeface="Calibri" panose="020F0502020204030204" pitchFamily="34" charset="0"/>
                <a:cs typeface="Calibri" panose="020F0502020204030204" pitchFamily="34" charset="0"/>
              </a:rPr>
              <a:t>Dekarbonizacja i nowe źródła energii</a:t>
            </a:r>
            <a:endParaRPr lang="en-IE" sz="600" dirty="0">
              <a:solidFill>
                <a:srgbClr val="404040"/>
              </a:solidFill>
              <a:latin typeface="Calibri" panose="020F0502020204030204" pitchFamily="34" charset="0"/>
              <a:cs typeface="Calibri" panose="020F0502020204030204" pitchFamily="34" charset="0"/>
            </a:endParaRPr>
          </a:p>
          <a:p>
            <a:pPr lvl="0">
              <a:lnSpc>
                <a:spcPts val="1340"/>
              </a:lnSpc>
            </a:pPr>
            <a:r>
              <a:rPr lang="pl-PL" sz="1100" dirty="0">
                <a:solidFill>
                  <a:srgbClr val="404040"/>
                </a:solidFill>
                <a:latin typeface="Calibri" panose="020F0502020204030204" pitchFamily="34" charset="0"/>
                <a:cs typeface="Calibri" panose="020F0502020204030204" pitchFamily="34" charset="0"/>
              </a:rPr>
              <a:t>Pompy ciepła nowej generacji (wysokotemperaturowe, dwufunkcyjne, modułowe) zastępują kotły gazowe. Główna zmiana obejmuje naturalne czynniki chłodnicze o niskim współczynniku GWP (R290, CO₂, amoniak, HFO) ze względu na stopniowe wycofywanie F-gazów. Systemy hybrydowe (pompy ciepła + źródło na paliwa nieodnawialne/kolektory słoneczne) są krytyczne zwłaszcza w kontekście renowacji budynków. Elektryfikacja jest kluczowym czynnikiem napędzającym rozwój, wymagającym umiejętności elektrycznych.</a:t>
            </a:r>
            <a:endParaRPr lang="en-IE" sz="1000" b="1" dirty="0">
              <a:solidFill>
                <a:srgbClr val="404040"/>
              </a:solidFill>
              <a:latin typeface="Calibri" panose="020F0502020204030204" pitchFamily="34" charset="0"/>
              <a:cs typeface="Calibri" panose="020F0502020204030204" pitchFamily="34" charset="0"/>
            </a:endParaRPr>
          </a:p>
          <a:p>
            <a:pPr>
              <a:lnSpc>
                <a:spcPct val="150000"/>
              </a:lnSpc>
            </a:pPr>
            <a:r>
              <a:rPr lang="pl-PL" sz="1600" b="1" dirty="0">
                <a:solidFill>
                  <a:srgbClr val="ED4D24"/>
                </a:solidFill>
                <a:latin typeface="Calibri" panose="020F0502020204030204" pitchFamily="34" charset="0"/>
                <a:cs typeface="Calibri" panose="020F0502020204030204" pitchFamily="34" charset="0"/>
              </a:rPr>
              <a:t>Cyfryzacja i automatyzacja </a:t>
            </a:r>
            <a:endParaRPr lang="en-IE" sz="600" b="1" dirty="0">
              <a:solidFill>
                <a:srgbClr val="ED4D24"/>
              </a:solidFill>
              <a:latin typeface="Calibri" panose="020F0502020204030204" pitchFamily="34" charset="0"/>
              <a:cs typeface="Calibri" panose="020F0502020204030204" pitchFamily="34" charset="0"/>
            </a:endParaRPr>
          </a:p>
          <a:p>
            <a:pPr lvl="0">
              <a:lnSpc>
                <a:spcPts val="1340"/>
              </a:lnSpc>
            </a:pPr>
            <a:r>
              <a:rPr lang="pl-PL" sz="1100" dirty="0">
                <a:solidFill>
                  <a:srgbClr val="404040"/>
                </a:solidFill>
                <a:latin typeface="Calibri" panose="020F0502020204030204" pitchFamily="34" charset="0"/>
                <a:cs typeface="Calibri" panose="020F0502020204030204" pitchFamily="34" charset="0"/>
              </a:rPr>
              <a:t>Sterowanie oparte na sztucznej inteligencji, platformy IoT/</a:t>
            </a:r>
            <a:r>
              <a:rPr lang="pl-PL" sz="1100" dirty="0" err="1">
                <a:solidFill>
                  <a:srgbClr val="404040"/>
                </a:solidFill>
                <a:latin typeface="Calibri" panose="020F0502020204030204" pitchFamily="34" charset="0"/>
                <a:cs typeface="Calibri" panose="020F0502020204030204" pitchFamily="34" charset="0"/>
              </a:rPr>
              <a:t>Cloud</a:t>
            </a:r>
            <a:r>
              <a:rPr lang="pl-PL" sz="1100" dirty="0">
                <a:solidFill>
                  <a:srgbClr val="404040"/>
                </a:solidFill>
                <a:latin typeface="Calibri" panose="020F0502020204030204" pitchFamily="34" charset="0"/>
                <a:cs typeface="Calibri" panose="020F0502020204030204" pitchFamily="34" charset="0"/>
              </a:rPr>
              <a:t>, integracja BMS/EMS oraz inteligentne liczniki z dynamicznymi taryfami. Systemy te umożliwiają optymalizację w czasie rzeczywistym i konserwację predykcyjną. Przyszły specjalista w dziedzinie HVAC musi zdobyć wiedzę specjalistyczną w zakresie analizy danych, cyberbezpieczeństwa i logiki algorytmów sterowania, aby skutecznie zarządzać inteligentnymi systemami.</a:t>
            </a:r>
            <a:endParaRPr lang="en-IE" sz="1000" dirty="0">
              <a:solidFill>
                <a:srgbClr val="404040"/>
              </a:solidFill>
              <a:latin typeface="Calibri" panose="020F0502020204030204" pitchFamily="34" charset="0"/>
              <a:cs typeface="Calibri" panose="020F0502020204030204" pitchFamily="34" charset="0"/>
            </a:endParaRPr>
          </a:p>
          <a:p>
            <a:pPr>
              <a:lnSpc>
                <a:spcPct val="150000"/>
              </a:lnSpc>
            </a:pPr>
            <a:r>
              <a:rPr lang="pl-PL" sz="1600" b="1" dirty="0">
                <a:solidFill>
                  <a:srgbClr val="ED4D24"/>
                </a:solidFill>
                <a:latin typeface="Calibri" panose="020F0502020204030204" pitchFamily="34" charset="0"/>
                <a:cs typeface="Calibri" panose="020F0502020204030204" pitchFamily="34" charset="0"/>
              </a:rPr>
              <a:t>Modelowanie cyfrowe i integracja systemów </a:t>
            </a: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r>
              <a:rPr lang="en-IE" sz="1100" dirty="0">
                <a:solidFill>
                  <a:srgbClr val="404040"/>
                </a:solidFill>
                <a:latin typeface="Calibri" panose="020F0502020204030204" pitchFamily="34" charset="0"/>
                <a:cs typeface="Calibri" panose="020F0502020204030204" pitchFamily="34" charset="0"/>
              </a:rPr>
              <a:t>BIM (</a:t>
            </a:r>
            <a:r>
              <a:rPr lang="pl-PL" sz="1100" dirty="0">
                <a:solidFill>
                  <a:srgbClr val="404040"/>
                </a:solidFill>
                <a:latin typeface="Calibri" panose="020F0502020204030204" pitchFamily="34" charset="0"/>
                <a:cs typeface="Calibri" panose="020F0502020204030204" pitchFamily="34" charset="0"/>
              </a:rPr>
              <a:t>Modelowanie informacji o budynku - </a:t>
            </a:r>
            <a:r>
              <a:rPr lang="en-IE" sz="1100" dirty="0">
                <a:solidFill>
                  <a:srgbClr val="404040"/>
                </a:solidFill>
                <a:latin typeface="Calibri" panose="020F0502020204030204" pitchFamily="34" charset="0"/>
                <a:cs typeface="Calibri" panose="020F0502020204030204" pitchFamily="34" charset="0"/>
              </a:rPr>
              <a:t>Building Information Modelling), </a:t>
            </a:r>
            <a:r>
              <a:rPr lang="pl-PL" sz="1100" dirty="0">
                <a:solidFill>
                  <a:srgbClr val="404040"/>
                </a:solidFill>
                <a:latin typeface="Calibri" panose="020F0502020204030204" pitchFamily="34" charset="0"/>
                <a:cs typeface="Calibri" panose="020F0502020204030204" pitchFamily="34" charset="0"/>
              </a:rPr>
              <a:t>cyfrowe bliźniaki, symulacje energetyczne (CFD)</a:t>
            </a:r>
            <a:r>
              <a:rPr lang="en-IE" sz="1100" dirty="0">
                <a:solidFill>
                  <a:srgbClr val="404040"/>
                </a:solidFill>
                <a:latin typeface="Calibri" panose="020F0502020204030204" pitchFamily="34" charset="0"/>
                <a:cs typeface="Calibri" panose="020F0502020204030204" pitchFamily="34" charset="0"/>
              </a:rPr>
              <a:t> </a:t>
            </a:r>
            <a:r>
              <a:rPr lang="pl-PL" sz="1100" dirty="0">
                <a:solidFill>
                  <a:srgbClr val="404040"/>
                </a:solidFill>
                <a:latin typeface="Calibri" panose="020F0502020204030204" pitchFamily="34" charset="0"/>
                <a:cs typeface="Calibri" panose="020F0502020204030204" pitchFamily="34" charset="0"/>
              </a:rPr>
              <a:t>zmieniają oblicze projektowania. Ta zmiana umożliwia zastosowanie modułowych systemów typu „plug and </a:t>
            </a:r>
            <a:r>
              <a:rPr lang="pl-PL" sz="1100" dirty="0" err="1">
                <a:solidFill>
                  <a:srgbClr val="404040"/>
                </a:solidFill>
                <a:latin typeface="Calibri" panose="020F0502020204030204" pitchFamily="34" charset="0"/>
                <a:cs typeface="Calibri" panose="020F0502020204030204" pitchFamily="34" charset="0"/>
              </a:rPr>
              <a:t>play</a:t>
            </a:r>
            <a:r>
              <a:rPr lang="pl-PL" sz="1100" dirty="0">
                <a:solidFill>
                  <a:srgbClr val="404040"/>
                </a:solidFill>
                <a:latin typeface="Calibri" panose="020F0502020204030204" pitchFamily="34" charset="0"/>
                <a:cs typeface="Calibri" panose="020F0502020204030204" pitchFamily="34" charset="0"/>
              </a:rPr>
              <a:t>” i prefabrykowanych rozwiązań, znacząco zmniejszając czas instalacji i unikając błędów. </a:t>
            </a: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7463DE2D-4348-1CAF-49A3-740C85783605}"/>
              </a:ext>
            </a:extLst>
          </p:cNvPr>
          <p:cNvCxnSpPr>
            <a:cxnSpLocks/>
          </p:cNvCxnSpPr>
          <p:nvPr/>
        </p:nvCxnSpPr>
        <p:spPr>
          <a:xfrm>
            <a:off x="868383" y="5648522"/>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1C9A34A-50DF-9963-A59D-BD5FF44C0AFD}"/>
              </a:ext>
            </a:extLst>
          </p:cNvPr>
          <p:cNvGrpSpPr/>
          <p:nvPr/>
        </p:nvGrpSpPr>
        <p:grpSpPr>
          <a:xfrm>
            <a:off x="665403" y="2174926"/>
            <a:ext cx="6909386" cy="288000"/>
            <a:chOff x="644327" y="1972700"/>
            <a:chExt cx="6909386" cy="288000"/>
          </a:xfrm>
        </p:grpSpPr>
        <p:cxnSp>
          <p:nvCxnSpPr>
            <p:cNvPr id="28" name="Straight Connector 27">
              <a:extLst>
                <a:ext uri="{FF2B5EF4-FFF2-40B4-BE49-F238E27FC236}">
                  <a16:creationId xmlns:a16="http://schemas.microsoft.com/office/drawing/2014/main" id="{D7E06653-B649-4F41-6C68-CB482F99D66D}"/>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CDDC089-807A-C40A-5B0C-9B7C5AE57BD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0" name="Group 29">
            <a:extLst>
              <a:ext uri="{FF2B5EF4-FFF2-40B4-BE49-F238E27FC236}">
                <a16:creationId xmlns:a16="http://schemas.microsoft.com/office/drawing/2014/main" id="{852CF6BD-A5D5-BED1-2B0F-854BDB5C3F9F}"/>
              </a:ext>
            </a:extLst>
          </p:cNvPr>
          <p:cNvGrpSpPr/>
          <p:nvPr/>
        </p:nvGrpSpPr>
        <p:grpSpPr>
          <a:xfrm>
            <a:off x="665403" y="3527575"/>
            <a:ext cx="6909386" cy="288000"/>
            <a:chOff x="644327" y="1972700"/>
            <a:chExt cx="6909386" cy="288000"/>
          </a:xfrm>
        </p:grpSpPr>
        <p:cxnSp>
          <p:nvCxnSpPr>
            <p:cNvPr id="32" name="Straight Connector 31">
              <a:extLst>
                <a:ext uri="{FF2B5EF4-FFF2-40B4-BE49-F238E27FC236}">
                  <a16:creationId xmlns:a16="http://schemas.microsoft.com/office/drawing/2014/main" id="{1AB5113E-CD4E-CE03-6C57-51E119138FE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46ED509-1DE0-4753-414B-9146E821AD4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4" name="Group 33">
            <a:extLst>
              <a:ext uri="{FF2B5EF4-FFF2-40B4-BE49-F238E27FC236}">
                <a16:creationId xmlns:a16="http://schemas.microsoft.com/office/drawing/2014/main" id="{FC2033E1-922A-CFA8-0176-F1882F10BAEF}"/>
              </a:ext>
            </a:extLst>
          </p:cNvPr>
          <p:cNvGrpSpPr/>
          <p:nvPr/>
        </p:nvGrpSpPr>
        <p:grpSpPr>
          <a:xfrm>
            <a:off x="665403" y="4719614"/>
            <a:ext cx="6909386" cy="288000"/>
            <a:chOff x="644327" y="1972700"/>
            <a:chExt cx="6909386" cy="288000"/>
          </a:xfrm>
        </p:grpSpPr>
        <p:cxnSp>
          <p:nvCxnSpPr>
            <p:cNvPr id="36" name="Straight Connector 35">
              <a:extLst>
                <a:ext uri="{FF2B5EF4-FFF2-40B4-BE49-F238E27FC236}">
                  <a16:creationId xmlns:a16="http://schemas.microsoft.com/office/drawing/2014/main" id="{EFB549FC-89A8-CE98-2427-04B0CFB2E2C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BC5A0CD-C3F5-9C33-C039-0A5AE39F5E0A}"/>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63" name="Freeform 62">
            <a:extLst>
              <a:ext uri="{FF2B5EF4-FFF2-40B4-BE49-F238E27FC236}">
                <a16:creationId xmlns:a16="http://schemas.microsoft.com/office/drawing/2014/main" id="{AAD3BFDB-BA34-8A5A-7C94-69A4C24D3451}"/>
              </a:ext>
            </a:extLst>
          </p:cNvPr>
          <p:cNvSpPr/>
          <p:nvPr/>
        </p:nvSpPr>
        <p:spPr>
          <a:xfrm>
            <a:off x="-15550" y="6923056"/>
            <a:ext cx="440291" cy="376875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64" name="Graphic 40">
            <a:extLst>
              <a:ext uri="{FF2B5EF4-FFF2-40B4-BE49-F238E27FC236}">
                <a16:creationId xmlns:a16="http://schemas.microsoft.com/office/drawing/2014/main" id="{9074BA52-C943-520C-C1A1-202BB7A89D5A}"/>
              </a:ext>
            </a:extLst>
          </p:cNvPr>
          <p:cNvGrpSpPr/>
          <p:nvPr/>
        </p:nvGrpSpPr>
        <p:grpSpPr>
          <a:xfrm>
            <a:off x="-2538823" y="8513024"/>
            <a:ext cx="3924090" cy="2433120"/>
            <a:chOff x="-3997860" y="6017904"/>
            <a:chExt cx="935163" cy="579845"/>
          </a:xfrm>
          <a:solidFill>
            <a:schemeClr val="bg1">
              <a:alpha val="13000"/>
            </a:schemeClr>
          </a:solidFill>
        </p:grpSpPr>
        <p:sp>
          <p:nvSpPr>
            <p:cNvPr id="65" name="Freeform 64">
              <a:extLst>
                <a:ext uri="{FF2B5EF4-FFF2-40B4-BE49-F238E27FC236}">
                  <a16:creationId xmlns:a16="http://schemas.microsoft.com/office/drawing/2014/main" id="{477C89C9-3776-5D4D-B9C2-04E9AE53A595}"/>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A5F1DFD0-4A3A-7A2D-C55B-7572D0244E9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E7CD08CB-EDEB-7560-8DC7-15C8D962E04C}"/>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59D3DE0D-5E5B-7D3D-2F3B-7B81919CA4B4}"/>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1" name="Text Placeholder 29">
            <a:extLst>
              <a:ext uri="{FF2B5EF4-FFF2-40B4-BE49-F238E27FC236}">
                <a16:creationId xmlns:a16="http://schemas.microsoft.com/office/drawing/2014/main" id="{F9265FE9-CB64-44B2-9524-CA01EA88276F}"/>
              </a:ext>
            </a:extLst>
          </p:cNvPr>
          <p:cNvSpPr txBox="1">
            <a:spLocks/>
          </p:cNvSpPr>
          <p:nvPr/>
        </p:nvSpPr>
        <p:spPr>
          <a:xfrm>
            <a:off x="721029" y="7207888"/>
            <a:ext cx="5876167"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Największym wyzwaniem stojącym przed branżą HVAC jest powszechny deficyt umiejętności na wszystkich etapach kariery zawodowej. Podczas gdy nowo wyszkoleni specjaliści często nie mają praktycznego doświadczenia, doświadczeni profesjonaliści borykają się z problemem szybkiego wdrażania narzędzi cyfrowych i zielonych technologii.</a:t>
            </a:r>
            <a:endParaRPr lang="en-GB" sz="1600" b="1" dirty="0">
              <a:solidFill>
                <a:srgbClr val="404040"/>
              </a:solidFill>
            </a:endParaRPr>
          </a:p>
        </p:txBody>
      </p:sp>
      <p:cxnSp>
        <p:nvCxnSpPr>
          <p:cNvPr id="35" name="Straight Connector 34">
            <a:extLst>
              <a:ext uri="{FF2B5EF4-FFF2-40B4-BE49-F238E27FC236}">
                <a16:creationId xmlns:a16="http://schemas.microsoft.com/office/drawing/2014/main" id="{1E86146F-510C-42EC-95DB-8C2FDB766AE3}"/>
              </a:ext>
            </a:extLst>
          </p:cNvPr>
          <p:cNvCxnSpPr>
            <a:cxnSpLocks/>
          </p:cNvCxnSpPr>
          <p:nvPr/>
        </p:nvCxnSpPr>
        <p:spPr>
          <a:xfrm>
            <a:off x="151247" y="6692114"/>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17B6797-9D9D-40A3-9447-2E821880DE67}"/>
              </a:ext>
            </a:extLst>
          </p:cNvPr>
          <p:cNvSpPr txBox="1"/>
          <p:nvPr/>
        </p:nvSpPr>
        <p:spPr>
          <a:xfrm>
            <a:off x="1544452" y="6526417"/>
            <a:ext cx="5052744"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Gotowość kadry pracowniczej i luki kompetencyjne  </a:t>
            </a:r>
            <a:endParaRPr lang="en-US" sz="2000" b="1" dirty="0">
              <a:solidFill>
                <a:srgbClr val="ED4D24"/>
              </a:solidFill>
              <a:latin typeface="Calibri" panose="020F0502020204030204" pitchFamily="34" charset="0"/>
              <a:cs typeface="Calibri" panose="020F0502020204030204" pitchFamily="34" charset="0"/>
            </a:endParaRPr>
          </a:p>
        </p:txBody>
      </p:sp>
      <p:grpSp>
        <p:nvGrpSpPr>
          <p:cNvPr id="39" name="Group 38">
            <a:extLst>
              <a:ext uri="{FF2B5EF4-FFF2-40B4-BE49-F238E27FC236}">
                <a16:creationId xmlns:a16="http://schemas.microsoft.com/office/drawing/2014/main" id="{9C357E51-5E51-4F14-B6BA-DA682A0F1651}"/>
              </a:ext>
            </a:extLst>
          </p:cNvPr>
          <p:cNvGrpSpPr/>
          <p:nvPr/>
        </p:nvGrpSpPr>
        <p:grpSpPr>
          <a:xfrm>
            <a:off x="810404" y="6526417"/>
            <a:ext cx="734144" cy="327604"/>
            <a:chOff x="1441478" y="5631712"/>
            <a:chExt cx="734144" cy="327604"/>
          </a:xfrm>
        </p:grpSpPr>
        <p:sp>
          <p:nvSpPr>
            <p:cNvPr id="40" name="Rectangle 39">
              <a:extLst>
                <a:ext uri="{FF2B5EF4-FFF2-40B4-BE49-F238E27FC236}">
                  <a16:creationId xmlns:a16="http://schemas.microsoft.com/office/drawing/2014/main" id="{972C84F3-A9FE-4D0A-AE05-83B3EC91C569}"/>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8">
              <a:extLst>
                <a:ext uri="{FF2B5EF4-FFF2-40B4-BE49-F238E27FC236}">
                  <a16:creationId xmlns:a16="http://schemas.microsoft.com/office/drawing/2014/main" id="{77258D7F-A4CC-4D2F-8576-23D121859381}"/>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4.1.3</a:t>
              </a:r>
            </a:p>
          </p:txBody>
        </p:sp>
      </p:grpSp>
    </p:spTree>
    <p:extLst>
      <p:ext uri="{BB962C8B-B14F-4D97-AF65-F5344CB8AC3E}">
        <p14:creationId xmlns:p14="http://schemas.microsoft.com/office/powerpoint/2010/main" val="3325821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51FD-6B20-EE9F-FBFF-F16AA209C79D}"/>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3A64322-31BD-279F-A741-055340C93596}"/>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5454061-1C4D-686B-9F61-7924076464F4}"/>
              </a:ext>
            </a:extLst>
          </p:cNvPr>
          <p:cNvSpPr txBox="1"/>
          <p:nvPr/>
        </p:nvSpPr>
        <p:spPr>
          <a:xfrm>
            <a:off x="1392052" y="498490"/>
            <a:ext cx="5052744"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Programy edukacyjne i usprawnienia szkoleń  </a:t>
            </a:r>
            <a:endParaRPr lang="en-US" sz="2000" b="1" dirty="0">
              <a:solidFill>
                <a:srgbClr val="ED4D24"/>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5262D05E-FEC2-2351-C888-B96E26343E04}"/>
              </a:ext>
            </a:extLst>
          </p:cNvPr>
          <p:cNvGrpSpPr/>
          <p:nvPr/>
        </p:nvGrpSpPr>
        <p:grpSpPr>
          <a:xfrm>
            <a:off x="658004" y="498490"/>
            <a:ext cx="734144" cy="327604"/>
            <a:chOff x="1441478" y="5631712"/>
            <a:chExt cx="734144" cy="327604"/>
          </a:xfrm>
        </p:grpSpPr>
        <p:sp>
          <p:nvSpPr>
            <p:cNvPr id="7" name="Rectangle 6">
              <a:extLst>
                <a:ext uri="{FF2B5EF4-FFF2-40B4-BE49-F238E27FC236}">
                  <a16:creationId xmlns:a16="http://schemas.microsoft.com/office/drawing/2014/main" id="{7850DAAE-DF9E-FEA1-A41D-EA6915DFEDE5}"/>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4DFC00D4-5CF2-8D09-730E-27346C303124}"/>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4.1.4</a:t>
              </a:r>
            </a:p>
          </p:txBody>
        </p:sp>
      </p:grpSp>
      <p:sp>
        <p:nvSpPr>
          <p:cNvPr id="9" name="TextBox 8">
            <a:extLst>
              <a:ext uri="{FF2B5EF4-FFF2-40B4-BE49-F238E27FC236}">
                <a16:creationId xmlns:a16="http://schemas.microsoft.com/office/drawing/2014/main" id="{14B00743-5600-8B7B-0958-7EB19D7C6A78}"/>
              </a:ext>
            </a:extLst>
          </p:cNvPr>
          <p:cNvSpPr txBox="1"/>
          <p:nvPr/>
        </p:nvSpPr>
        <p:spPr>
          <a:xfrm>
            <a:off x="605490" y="2795288"/>
            <a:ext cx="5676377" cy="310341"/>
          </a:xfrm>
          <a:prstGeom prst="rect">
            <a:avLst/>
          </a:prstGeom>
          <a:noFill/>
        </p:spPr>
        <p:txBody>
          <a:bodyPr wrap="square" rtlCol="0" anchor="t">
            <a:spAutoFit/>
          </a:bodyPr>
          <a:lstStyle/>
          <a:p>
            <a:pPr marL="6350">
              <a:lnSpc>
                <a:spcPts val="1700"/>
              </a:lnSpc>
              <a:tabLst>
                <a:tab pos="611188" algn="l"/>
              </a:tabLst>
            </a:pPr>
            <a:r>
              <a:rPr lang="pl-PL" sz="1600" b="1" dirty="0">
                <a:solidFill>
                  <a:srgbClr val="ED4D24"/>
                </a:solidFill>
                <a:highlight>
                  <a:srgbClr val="FFFFFF"/>
                </a:highlight>
                <a:latin typeface="Calibri" panose="020F0502020204030204" pitchFamily="34" charset="0"/>
                <a:cs typeface="Calibri" panose="020F0502020204030204" pitchFamily="34" charset="0"/>
              </a:rPr>
              <a:t>Kluczowe tematy, które należy uwzględnić</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70E405BA-24FC-6C78-7F88-4E837207781A}"/>
              </a:ext>
            </a:extLst>
          </p:cNvPr>
          <p:cNvCxnSpPr>
            <a:cxnSpLocks/>
          </p:cNvCxnSpPr>
          <p:nvPr/>
        </p:nvCxnSpPr>
        <p:spPr>
          <a:xfrm>
            <a:off x="-21700" y="2932277"/>
            <a:ext cx="66593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589C48-4E62-5065-FFB3-09C0278A94AD}"/>
              </a:ext>
            </a:extLst>
          </p:cNvPr>
          <p:cNvCxnSpPr>
            <a:cxnSpLocks/>
          </p:cNvCxnSpPr>
          <p:nvPr/>
        </p:nvCxnSpPr>
        <p:spPr>
          <a:xfrm flipH="1">
            <a:off x="836728" y="3117518"/>
            <a:ext cx="21974" cy="681123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4" name="Triangle 23">
            <a:extLst>
              <a:ext uri="{FF2B5EF4-FFF2-40B4-BE49-F238E27FC236}">
                <a16:creationId xmlns:a16="http://schemas.microsoft.com/office/drawing/2014/main" id="{E6A03CC5-2C1A-1F73-3579-2EE498D5D32A}"/>
              </a:ext>
            </a:extLst>
          </p:cNvPr>
          <p:cNvSpPr/>
          <p:nvPr/>
        </p:nvSpPr>
        <p:spPr>
          <a:xfrm rot="5400000">
            <a:off x="202593" y="283859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C3E787F-1FE9-ECBD-8113-A1E24A42FC4F}"/>
              </a:ext>
            </a:extLst>
          </p:cNvPr>
          <p:cNvSpPr txBox="1"/>
          <p:nvPr/>
        </p:nvSpPr>
        <p:spPr>
          <a:xfrm>
            <a:off x="1197060" y="3323323"/>
            <a:ext cx="5676377" cy="7135287"/>
          </a:xfrm>
          <a:prstGeom prst="rect">
            <a:avLst/>
          </a:prstGeom>
          <a:noFill/>
        </p:spPr>
        <p:txBody>
          <a:bodyPr wrap="square">
            <a:spAutoFit/>
          </a:bodyPr>
          <a:lstStyle/>
          <a:p>
            <a:pPr>
              <a:lnSpc>
                <a:spcPts val="1340"/>
              </a:lnSpc>
            </a:pPr>
            <a:r>
              <a:rPr lang="pl-PL" sz="1600" b="1" dirty="0">
                <a:solidFill>
                  <a:srgbClr val="ED4D24"/>
                </a:solidFill>
                <a:latin typeface="Calibri" panose="020F0502020204030204" pitchFamily="34" charset="0"/>
                <a:cs typeface="Calibri" panose="020F0502020204030204" pitchFamily="34" charset="0"/>
              </a:rPr>
              <a:t>Znajomość przepisów prawnych i standardów </a:t>
            </a:r>
            <a:endParaRPr lang="en-IE" sz="1100" b="1" dirty="0">
              <a:solidFill>
                <a:srgbClr val="404040"/>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pl-PL" sz="1100" dirty="0">
                <a:solidFill>
                  <a:srgbClr val="404040"/>
                </a:solidFill>
                <a:latin typeface="Calibri" panose="020F0502020204030204" pitchFamily="34" charset="0"/>
                <a:cs typeface="Calibri" panose="020F0502020204030204" pitchFamily="34" charset="0"/>
              </a:rPr>
              <a:t>Obowiązkowe, aktualizowane szkolenia dotyczące przepisów prawnych, norm emisji, </a:t>
            </a:r>
            <a:r>
              <a:rPr lang="pl-PL" sz="1100" dirty="0" err="1">
                <a:solidFill>
                  <a:srgbClr val="404040"/>
                </a:solidFill>
                <a:latin typeface="Calibri" panose="020F0502020204030204" pitchFamily="34" charset="0"/>
                <a:cs typeface="Calibri" panose="020F0502020204030204" pitchFamily="34" charset="0"/>
              </a:rPr>
              <a:t>ekoprojektu</a:t>
            </a:r>
            <a:r>
              <a:rPr lang="pl-PL" sz="1100" dirty="0">
                <a:solidFill>
                  <a:srgbClr val="404040"/>
                </a:solidFill>
                <a:latin typeface="Calibri" panose="020F0502020204030204" pitchFamily="34" charset="0"/>
                <a:cs typeface="Calibri" panose="020F0502020204030204" pitchFamily="34" charset="0"/>
              </a:rPr>
              <a:t>, etykietowania energetycznego i norm bezpieczeństwa. </a:t>
            </a:r>
          </a:p>
          <a:p>
            <a:pPr>
              <a:lnSpc>
                <a:spcPts val="1340"/>
              </a:lnSpc>
            </a:pPr>
            <a:endParaRPr lang="pl-PL"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000" b="1" dirty="0">
              <a:solidFill>
                <a:srgbClr val="404040"/>
              </a:solidFill>
              <a:latin typeface="Calibri" panose="020F0502020204030204" pitchFamily="34" charset="0"/>
              <a:cs typeface="Calibri" panose="020F0502020204030204" pitchFamily="34" charset="0"/>
            </a:endParaRPr>
          </a:p>
          <a:p>
            <a:pPr lvl="0"/>
            <a:endParaRPr lang="en-IE" sz="1000" b="1" dirty="0">
              <a:solidFill>
                <a:srgbClr val="404040"/>
              </a:solidFill>
              <a:latin typeface="Calibri" panose="020F0502020204030204" pitchFamily="34" charset="0"/>
              <a:cs typeface="Calibri" panose="020F0502020204030204" pitchFamily="34" charset="0"/>
            </a:endParaRPr>
          </a:p>
          <a:p>
            <a:pPr>
              <a:lnSpc>
                <a:spcPts val="1340"/>
              </a:lnSpc>
            </a:pPr>
            <a:r>
              <a:rPr lang="pl-PL" sz="1600" b="1" dirty="0">
                <a:solidFill>
                  <a:srgbClr val="ED4D24"/>
                </a:solidFill>
                <a:latin typeface="Calibri" panose="020F0502020204030204" pitchFamily="34" charset="0"/>
                <a:cs typeface="Calibri" panose="020F0502020204030204" pitchFamily="34" charset="0"/>
              </a:rPr>
              <a:t>Praktyczne podstawy inżynierii</a:t>
            </a:r>
            <a:endParaRPr lang="en-IE" sz="1600" b="1" dirty="0">
              <a:solidFill>
                <a:srgbClr val="ED4D24"/>
              </a:solidFill>
              <a:latin typeface="Calibri" panose="020F0502020204030204" pitchFamily="34" charset="0"/>
              <a:cs typeface="Calibri" panose="020F0502020204030204" pitchFamily="34" charset="0"/>
            </a:endParaRPr>
          </a:p>
          <a:p>
            <a:pPr lvl="0"/>
            <a:r>
              <a:rPr lang="en-IE" sz="600" b="1" dirty="0">
                <a:solidFill>
                  <a:srgbClr val="ED4D24"/>
                </a:solidFill>
                <a:latin typeface="Calibri" panose="020F0502020204030204" pitchFamily="34" charset="0"/>
                <a:cs typeface="Calibri" panose="020F0502020204030204" pitchFamily="34" charset="0"/>
              </a:rPr>
              <a:t> </a:t>
            </a:r>
          </a:p>
          <a:p>
            <a:pPr>
              <a:lnSpc>
                <a:spcPts val="1340"/>
              </a:lnSpc>
            </a:pPr>
            <a:r>
              <a:rPr lang="pl-PL" sz="1100" dirty="0">
                <a:solidFill>
                  <a:srgbClr val="404040"/>
                </a:solidFill>
                <a:latin typeface="Calibri" panose="020F0502020204030204" pitchFamily="34" charset="0"/>
                <a:cs typeface="Calibri" panose="020F0502020204030204" pitchFamily="34" charset="0"/>
              </a:rPr>
              <a:t>Większa, spójna wiedza z zakresu hydrauliki, systemów elektrycznych, czytania schematów</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obliczania zapotrzebowania na ciepło. Wiele przedmiotów akademickich wydawało się nieistotnych, jeśli nie były powiązane z praktyką.</a:t>
            </a:r>
          </a:p>
          <a:p>
            <a:pPr>
              <a:lnSpc>
                <a:spcPts val="1340"/>
              </a:lnSpc>
            </a:pPr>
            <a:endParaRPr lang="pl-PL" sz="500" dirty="0">
              <a:solidFill>
                <a:srgbClr val="404040"/>
              </a:solidFill>
              <a:latin typeface="Calibri" panose="020F0502020204030204" pitchFamily="34" charset="0"/>
              <a:cs typeface="Calibri" panose="020F0502020204030204" pitchFamily="34" charset="0"/>
            </a:endParaRPr>
          </a:p>
          <a:p>
            <a:pPr>
              <a:lnSpc>
                <a:spcPts val="1340"/>
              </a:lnSpc>
            </a:pPr>
            <a:endParaRPr lang="en-IE" sz="300" dirty="0">
              <a:solidFill>
                <a:srgbClr val="404040"/>
              </a:solidFill>
              <a:latin typeface="Calibri" panose="020F0502020204030204" pitchFamily="34" charset="0"/>
              <a:cs typeface="Calibri" panose="020F0502020204030204" pitchFamily="34" charset="0"/>
            </a:endParaRPr>
          </a:p>
          <a:p>
            <a:pPr lvl="0">
              <a:lnSpc>
                <a:spcPts val="1340"/>
              </a:lnSpc>
            </a:pPr>
            <a:r>
              <a:rPr lang="pl-PL" sz="1600" b="1" dirty="0">
                <a:solidFill>
                  <a:srgbClr val="ED4D24"/>
                </a:solidFill>
                <a:latin typeface="Calibri" panose="020F0502020204030204" pitchFamily="34" charset="0"/>
                <a:cs typeface="Calibri" panose="020F0502020204030204" pitchFamily="34" charset="0"/>
              </a:rPr>
              <a:t>Cyfryzacja i automatyzacja </a:t>
            </a:r>
            <a:endParaRPr lang="en-IE" sz="1600" b="1" dirty="0">
              <a:solidFill>
                <a:srgbClr val="ED4D24"/>
              </a:solidFill>
              <a:latin typeface="Calibri" panose="020F0502020204030204" pitchFamily="34" charset="0"/>
              <a:cs typeface="Calibri" panose="020F0502020204030204" pitchFamily="34" charset="0"/>
            </a:endParaRPr>
          </a:p>
          <a:p>
            <a:pPr lvl="0"/>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pl-PL" sz="1100" dirty="0">
                <a:solidFill>
                  <a:srgbClr val="404040"/>
                </a:solidFill>
                <a:latin typeface="Calibri" panose="020F0502020204030204" pitchFamily="34" charset="0"/>
                <a:cs typeface="Calibri" panose="020F0502020204030204" pitchFamily="34" charset="0"/>
              </a:rPr>
              <a:t>Narzędzia do projektowania BIM/3D, konfiguracja EMS/BMS, platformy IoT, obliczenia wspomagane sztuczną inteligencją, analiza danych i </a:t>
            </a:r>
            <a:r>
              <a:rPr lang="pl-PL" sz="1100" dirty="0" err="1">
                <a:solidFill>
                  <a:srgbClr val="404040"/>
                </a:solidFill>
                <a:latin typeface="Calibri" panose="020F0502020204030204" pitchFamily="34" charset="0"/>
                <a:cs typeface="Calibri" panose="020F0502020204030204" pitchFamily="34" charset="0"/>
              </a:rPr>
              <a:t>cyberbezpieczeństwo</a:t>
            </a:r>
            <a:r>
              <a:rPr lang="pl-PL" sz="1100" dirty="0">
                <a:solidFill>
                  <a:srgbClr val="404040"/>
                </a:solidFill>
                <a:latin typeface="Calibri" panose="020F0502020204030204" pitchFamily="34" charset="0"/>
                <a:cs typeface="Calibri" panose="020F0502020204030204" pitchFamily="34" charset="0"/>
              </a:rPr>
              <a:t>.</a:t>
            </a:r>
          </a:p>
          <a:p>
            <a:pPr>
              <a:lnSpc>
                <a:spcPts val="1340"/>
              </a:lnSpc>
            </a:pPr>
            <a:endParaRPr lang="pl-PL" sz="200" dirty="0">
              <a:solidFill>
                <a:srgbClr val="404040"/>
              </a:solidFill>
              <a:latin typeface="Calibri" panose="020F0502020204030204" pitchFamily="34" charset="0"/>
              <a:cs typeface="Calibri" panose="020F0502020204030204" pitchFamily="34" charset="0"/>
            </a:endParaRPr>
          </a:p>
          <a:p>
            <a:pPr>
              <a:lnSpc>
                <a:spcPts val="1340"/>
              </a:lnSpc>
            </a:pPr>
            <a:endParaRPr lang="pl-PL" sz="200" dirty="0">
              <a:solidFill>
                <a:srgbClr val="404040"/>
              </a:solidFill>
              <a:latin typeface="Calibri" panose="020F0502020204030204" pitchFamily="34" charset="0"/>
              <a:cs typeface="Calibri" panose="020F0502020204030204" pitchFamily="34" charset="0"/>
            </a:endParaRPr>
          </a:p>
          <a:p>
            <a:pPr>
              <a:lnSpc>
                <a:spcPts val="1340"/>
              </a:lnSpc>
            </a:pPr>
            <a:endParaRPr lang="pl-PL" sz="200" dirty="0">
              <a:solidFill>
                <a:srgbClr val="404040"/>
              </a:solidFill>
              <a:latin typeface="Calibri" panose="020F0502020204030204" pitchFamily="34" charset="0"/>
              <a:cs typeface="Calibri" panose="020F0502020204030204" pitchFamily="34" charset="0"/>
            </a:endParaRPr>
          </a:p>
          <a:p>
            <a:pPr>
              <a:lnSpc>
                <a:spcPts val="1340"/>
              </a:lnSpc>
            </a:pPr>
            <a:endParaRPr lang="pl-PL" sz="200" dirty="0">
              <a:solidFill>
                <a:srgbClr val="404040"/>
              </a:solidFill>
              <a:latin typeface="Calibri" panose="020F0502020204030204" pitchFamily="34" charset="0"/>
              <a:cs typeface="Calibri" panose="020F0502020204030204" pitchFamily="34" charset="0"/>
            </a:endParaRPr>
          </a:p>
          <a:p>
            <a:endParaRPr lang="pl-PL" sz="200" dirty="0">
              <a:solidFill>
                <a:srgbClr val="404040"/>
              </a:solidFill>
              <a:latin typeface="Calibri" panose="020F0502020204030204" pitchFamily="34" charset="0"/>
              <a:cs typeface="Calibri" panose="020F0502020204030204" pitchFamily="34" charset="0"/>
            </a:endParaRPr>
          </a:p>
          <a:p>
            <a:pPr>
              <a:lnSpc>
                <a:spcPts val="1340"/>
              </a:lnSpc>
            </a:pPr>
            <a:r>
              <a:rPr lang="pl-PL" sz="1600" b="1" dirty="0">
                <a:solidFill>
                  <a:srgbClr val="ED4D24"/>
                </a:solidFill>
                <a:latin typeface="Calibri" panose="020F0502020204030204" pitchFamily="34" charset="0"/>
                <a:cs typeface="Calibri" panose="020F0502020204030204" pitchFamily="34" charset="0"/>
              </a:rPr>
              <a:t>Uruchamianie i testowania systemów oraz ich optymalizacja</a:t>
            </a:r>
            <a:endParaRPr lang="en-IE" sz="1600" b="1" dirty="0">
              <a:solidFill>
                <a:srgbClr val="ED4D24"/>
              </a:solidFill>
              <a:latin typeface="Calibri" panose="020F0502020204030204" pitchFamily="34" charset="0"/>
              <a:cs typeface="Calibri" panose="020F0502020204030204" pitchFamily="34" charset="0"/>
            </a:endParaRP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pl-PL" sz="1100" dirty="0">
                <a:solidFill>
                  <a:srgbClr val="404040"/>
                </a:solidFill>
                <a:latin typeface="Calibri" panose="020F0502020204030204" pitchFamily="34" charset="0"/>
                <a:cs typeface="Calibri" panose="020F0502020204030204" pitchFamily="34" charset="0"/>
              </a:rPr>
              <a:t>Konfiguracja systemu, dostosowanie do rzeczywistych warunków użytkowania, kalibracja czujników, wyważanie hydrauliczne i diagnostyka usterek.</a:t>
            </a:r>
          </a:p>
          <a:p>
            <a:pPr>
              <a:lnSpc>
                <a:spcPts val="1340"/>
              </a:lnSpc>
            </a:pPr>
            <a:endParaRPr lang="pl-PL"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pPr>
              <a:lnSpc>
                <a:spcPts val="1340"/>
              </a:lnSpc>
            </a:pPr>
            <a:endParaRPr lang="en-IE" sz="1100" dirty="0">
              <a:solidFill>
                <a:srgbClr val="404040"/>
              </a:solidFill>
              <a:latin typeface="Calibri" panose="020F0502020204030204" pitchFamily="34" charset="0"/>
              <a:cs typeface="Calibri" panose="020F0502020204030204" pitchFamily="34" charset="0"/>
            </a:endParaRPr>
          </a:p>
          <a:p>
            <a:r>
              <a:rPr lang="pl-PL" sz="1600" b="1" dirty="0">
                <a:solidFill>
                  <a:srgbClr val="ED4D24"/>
                </a:solidFill>
                <a:latin typeface="Calibri" panose="020F0502020204030204" pitchFamily="34" charset="0"/>
                <a:cs typeface="Calibri" panose="020F0502020204030204" pitchFamily="34" charset="0"/>
              </a:rPr>
              <a:t>Bezpieczeństwo i zrównoważony rozwój </a:t>
            </a:r>
            <a:endParaRPr lang="en-IE" sz="1600" b="1" dirty="0">
              <a:solidFill>
                <a:srgbClr val="ED4D24"/>
              </a:solidFill>
              <a:latin typeface="Calibri" panose="020F0502020204030204" pitchFamily="34" charset="0"/>
              <a:cs typeface="Calibri" panose="020F0502020204030204" pitchFamily="34" charset="0"/>
            </a:endParaRPr>
          </a:p>
          <a:p>
            <a:endParaRPr lang="en-IE" sz="600" dirty="0">
              <a:solidFill>
                <a:srgbClr val="404040"/>
              </a:solidFill>
              <a:latin typeface="Calibri" panose="020F0502020204030204" pitchFamily="34" charset="0"/>
              <a:cs typeface="Calibri" panose="020F0502020204030204" pitchFamily="34" charset="0"/>
            </a:endParaRPr>
          </a:p>
          <a:p>
            <a:pPr>
              <a:lnSpc>
                <a:spcPts val="1340"/>
              </a:lnSpc>
            </a:pPr>
            <a:r>
              <a:rPr lang="pl-PL" sz="1100" dirty="0">
                <a:solidFill>
                  <a:srgbClr val="404040"/>
                </a:solidFill>
                <a:latin typeface="Calibri" panose="020F0502020204030204" pitchFamily="34" charset="0"/>
                <a:cs typeface="Calibri" panose="020F0502020204030204" pitchFamily="34" charset="0"/>
              </a:rPr>
              <a:t>Bezpieczne obchodzenie się z nowymi czynnikami chłodniczymi, które wymaga obowiązkowej certyfikacji. Ponadto szkolenia dotyczące śladu węglowego i wodnego oraz analizy LCA/TCO.</a:t>
            </a:r>
          </a:p>
          <a:p>
            <a:pPr>
              <a:lnSpc>
                <a:spcPts val="1340"/>
              </a:lnSpc>
            </a:pPr>
            <a:endParaRPr lang="en-IE" sz="1100" b="1" dirty="0">
              <a:solidFill>
                <a:srgbClr val="ED4D24"/>
              </a:solidFill>
              <a:latin typeface="Calibri" panose="020F0502020204030204" pitchFamily="34" charset="0"/>
              <a:cs typeface="Calibri" panose="020F0502020204030204" pitchFamily="34" charset="0"/>
            </a:endParaRPr>
          </a:p>
          <a:p>
            <a:endParaRPr lang="en-IE" sz="1100" b="1" dirty="0">
              <a:solidFill>
                <a:srgbClr val="ED4D24"/>
              </a:solidFill>
              <a:latin typeface="Calibri" panose="020F0502020204030204" pitchFamily="34" charset="0"/>
              <a:cs typeface="Calibri" panose="020F0502020204030204" pitchFamily="34" charset="0"/>
            </a:endParaRPr>
          </a:p>
          <a:p>
            <a:pPr>
              <a:lnSpc>
                <a:spcPts val="1340"/>
              </a:lnSpc>
            </a:pPr>
            <a:r>
              <a:rPr lang="pl-PL" sz="1600" b="1" dirty="0">
                <a:solidFill>
                  <a:srgbClr val="ED4D24"/>
                </a:solidFill>
                <a:latin typeface="Calibri" panose="020F0502020204030204" pitchFamily="34" charset="0"/>
                <a:cs typeface="Calibri" panose="020F0502020204030204" pitchFamily="34" charset="0"/>
              </a:rPr>
              <a:t>Wdrażanie czystej energii </a:t>
            </a:r>
            <a:endParaRPr lang="en-IE" sz="1600" b="1" dirty="0">
              <a:solidFill>
                <a:srgbClr val="ED4D24"/>
              </a:solidFill>
              <a:latin typeface="Calibri" panose="020F0502020204030204" pitchFamily="34" charset="0"/>
              <a:cs typeface="Calibri" panose="020F0502020204030204" pitchFamily="34" charset="0"/>
            </a:endParaRPr>
          </a:p>
          <a:p>
            <a:endParaRPr lang="en-IE" sz="600" b="1" dirty="0">
              <a:solidFill>
                <a:srgbClr val="ED4D24"/>
              </a:solidFill>
              <a:latin typeface="Calibri" panose="020F0502020204030204" pitchFamily="34" charset="0"/>
              <a:cs typeface="Calibri" panose="020F0502020204030204" pitchFamily="34" charset="0"/>
            </a:endParaRPr>
          </a:p>
          <a:p>
            <a:pPr>
              <a:lnSpc>
                <a:spcPts val="1340"/>
              </a:lnSpc>
            </a:pPr>
            <a:r>
              <a:rPr lang="pl-PL" sz="1100" dirty="0">
                <a:solidFill>
                  <a:srgbClr val="404040"/>
                </a:solidFill>
                <a:latin typeface="Calibri" panose="020F0502020204030204" pitchFamily="34" charset="0"/>
                <a:cs typeface="Calibri" panose="020F0502020204030204" pitchFamily="34" charset="0"/>
              </a:rPr>
              <a:t>Złożoność i słabe wdrożenie wynikające z braków umiejętności podważają zaufanie do czystych technologii, wzmacniając przekonanie, że rozwiązania „nieczyste” są nadal bardziej atrakcyjne finansowo. Projekty często nie przynoszą oczekiwanych oszczędności energii, pomimo znacznych początkowych inwestycji.</a:t>
            </a:r>
            <a:endParaRPr lang="en-IE" sz="1100" dirty="0">
              <a:solidFill>
                <a:srgbClr val="404040"/>
              </a:solidFill>
              <a:latin typeface="Calibri" panose="020F0502020204030204" pitchFamily="34" charset="0"/>
              <a:cs typeface="Calibri" panose="020F0502020204030204" pitchFamily="34" charset="0"/>
            </a:endParaRPr>
          </a:p>
          <a:p>
            <a:pPr lvl="0">
              <a:lnSpc>
                <a:spcPts val="1140"/>
              </a:lnSpc>
            </a:pPr>
            <a:endParaRPr lang="en-IE" sz="1100" dirty="0">
              <a:solidFill>
                <a:srgbClr val="404040"/>
              </a:solidFill>
              <a:latin typeface="Calibri" panose="020F0502020204030204" pitchFamily="34" charset="0"/>
              <a:cs typeface="Calibri" panose="020F0502020204030204" pitchFamily="34" charset="0"/>
            </a:endParaRPr>
          </a:p>
          <a:p>
            <a:pPr lvl="0">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E3FA070A-5C30-C572-F5CF-5FA53B6FE291}"/>
              </a:ext>
            </a:extLst>
          </p:cNvPr>
          <p:cNvCxnSpPr>
            <a:cxnSpLocks/>
          </p:cNvCxnSpPr>
          <p:nvPr/>
        </p:nvCxnSpPr>
        <p:spPr>
          <a:xfrm>
            <a:off x="835357" y="9089002"/>
            <a:ext cx="669492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4DFEA5-4309-B103-49A1-C2269C1D4E36}"/>
              </a:ext>
            </a:extLst>
          </p:cNvPr>
          <p:cNvGrpSpPr/>
          <p:nvPr/>
        </p:nvGrpSpPr>
        <p:grpSpPr>
          <a:xfrm>
            <a:off x="661245" y="3412590"/>
            <a:ext cx="6909386" cy="288000"/>
            <a:chOff x="644327" y="1972700"/>
            <a:chExt cx="6909386" cy="288000"/>
          </a:xfrm>
        </p:grpSpPr>
        <p:cxnSp>
          <p:nvCxnSpPr>
            <p:cNvPr id="28" name="Straight Connector 27">
              <a:extLst>
                <a:ext uri="{FF2B5EF4-FFF2-40B4-BE49-F238E27FC236}">
                  <a16:creationId xmlns:a16="http://schemas.microsoft.com/office/drawing/2014/main" id="{354194CA-C6A6-8E5B-3901-C24D905291FF}"/>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B05D453-447E-41FD-89BE-D779D8D6765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0" name="Group 29">
            <a:extLst>
              <a:ext uri="{FF2B5EF4-FFF2-40B4-BE49-F238E27FC236}">
                <a16:creationId xmlns:a16="http://schemas.microsoft.com/office/drawing/2014/main" id="{2BB9702E-192B-8866-81CE-4CBF1D37B89B}"/>
              </a:ext>
            </a:extLst>
          </p:cNvPr>
          <p:cNvGrpSpPr/>
          <p:nvPr/>
        </p:nvGrpSpPr>
        <p:grpSpPr>
          <a:xfrm>
            <a:off x="644235" y="4499319"/>
            <a:ext cx="6909386" cy="288000"/>
            <a:chOff x="644327" y="1972700"/>
            <a:chExt cx="6909386" cy="288000"/>
          </a:xfrm>
        </p:grpSpPr>
        <p:cxnSp>
          <p:nvCxnSpPr>
            <p:cNvPr id="32" name="Straight Connector 31">
              <a:extLst>
                <a:ext uri="{FF2B5EF4-FFF2-40B4-BE49-F238E27FC236}">
                  <a16:creationId xmlns:a16="http://schemas.microsoft.com/office/drawing/2014/main" id="{6C906356-6886-1463-D431-D9ACAA86A2F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C3C8C3-1BA1-C61C-4428-69379BF0785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4" name="Group 33">
            <a:extLst>
              <a:ext uri="{FF2B5EF4-FFF2-40B4-BE49-F238E27FC236}">
                <a16:creationId xmlns:a16="http://schemas.microsoft.com/office/drawing/2014/main" id="{4E7C1B2B-8538-75EE-23F9-14604A49047D}"/>
              </a:ext>
            </a:extLst>
          </p:cNvPr>
          <p:cNvGrpSpPr/>
          <p:nvPr/>
        </p:nvGrpSpPr>
        <p:grpSpPr>
          <a:xfrm>
            <a:off x="644235" y="5607567"/>
            <a:ext cx="6909386" cy="288000"/>
            <a:chOff x="644327" y="1972700"/>
            <a:chExt cx="6909386" cy="288000"/>
          </a:xfrm>
        </p:grpSpPr>
        <p:cxnSp>
          <p:nvCxnSpPr>
            <p:cNvPr id="36" name="Straight Connector 35">
              <a:extLst>
                <a:ext uri="{FF2B5EF4-FFF2-40B4-BE49-F238E27FC236}">
                  <a16:creationId xmlns:a16="http://schemas.microsoft.com/office/drawing/2014/main" id="{CEB8F83E-8463-966B-607F-99C0BE1F790B}"/>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03B53D8-D1D8-5497-B4EB-233A174189E2}"/>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sp>
        <p:nvSpPr>
          <p:cNvPr id="2" name="Text Placeholder 1">
            <a:extLst>
              <a:ext uri="{FF2B5EF4-FFF2-40B4-BE49-F238E27FC236}">
                <a16:creationId xmlns:a16="http://schemas.microsoft.com/office/drawing/2014/main" id="{DB9207FB-5C8F-86F1-FCE2-E3A7E23A4120}"/>
              </a:ext>
            </a:extLst>
          </p:cNvPr>
          <p:cNvSpPr txBox="1">
            <a:spLocks/>
          </p:cNvSpPr>
          <p:nvPr/>
        </p:nvSpPr>
        <p:spPr>
          <a:xfrm>
            <a:off x="665766" y="1227815"/>
            <a:ext cx="6389643" cy="86384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200" b="0" dirty="0">
                <a:solidFill>
                  <a:srgbClr val="404040"/>
                </a:solidFill>
              </a:rPr>
              <a:t>Analiza programów edukacyjnych i usprawnień szkoleniowych pokazuje, że obecna edukacja</a:t>
            </a:r>
            <a:br>
              <a:rPr lang="pl-PL" sz="1200" b="0" dirty="0">
                <a:solidFill>
                  <a:srgbClr val="404040"/>
                </a:solidFill>
              </a:rPr>
            </a:br>
            <a:r>
              <a:rPr lang="pl-PL" sz="1200" b="0" dirty="0">
                <a:solidFill>
                  <a:srgbClr val="404040"/>
                </a:solidFill>
              </a:rPr>
              <a:t>w zakresie HVAC jest często niewystarczająca, przestarzała i nie skupia się na praktycznych, interdyscyplinarnych cyfrowych kompetencjach, których wymaga szybko zmieniająca się branża. Głównym wyzwaniem jest wypełnienie luki między wiedzą teoretyczną a praktycznym zastosowaniem, co dodatkowo utrudnia brak znajomości przepisów prawnych. </a:t>
            </a:r>
            <a:endParaRPr lang="en-US" sz="1200" b="0" dirty="0">
              <a:solidFill>
                <a:srgbClr val="404040"/>
              </a:solidFill>
            </a:endParaRPr>
          </a:p>
        </p:txBody>
      </p:sp>
      <p:grpSp>
        <p:nvGrpSpPr>
          <p:cNvPr id="12" name="Group 11">
            <a:extLst>
              <a:ext uri="{FF2B5EF4-FFF2-40B4-BE49-F238E27FC236}">
                <a16:creationId xmlns:a16="http://schemas.microsoft.com/office/drawing/2014/main" id="{7B9AB074-7E41-9724-CD54-91E97D6AFF41}"/>
              </a:ext>
            </a:extLst>
          </p:cNvPr>
          <p:cNvGrpSpPr/>
          <p:nvPr/>
        </p:nvGrpSpPr>
        <p:grpSpPr>
          <a:xfrm>
            <a:off x="644235" y="9003595"/>
            <a:ext cx="6949832" cy="925158"/>
            <a:chOff x="603881" y="1191542"/>
            <a:chExt cx="6949832" cy="925158"/>
          </a:xfrm>
        </p:grpSpPr>
        <p:cxnSp>
          <p:nvCxnSpPr>
            <p:cNvPr id="13" name="Straight Connector 12">
              <a:extLst>
                <a:ext uri="{FF2B5EF4-FFF2-40B4-BE49-F238E27FC236}">
                  <a16:creationId xmlns:a16="http://schemas.microsoft.com/office/drawing/2014/main" id="{21C8E20B-3404-244B-8F52-B0A06356E622}"/>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A801D8-3E72-3B7A-FB65-18DD0326D2FB}"/>
                </a:ext>
              </a:extLst>
            </p:cNvPr>
            <p:cNvSpPr/>
            <p:nvPr/>
          </p:nvSpPr>
          <p:spPr>
            <a:xfrm>
              <a:off x="603881" y="1191542"/>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06</a:t>
              </a:r>
              <a:endParaRPr lang="en-US" sz="1800" dirty="0"/>
            </a:p>
          </p:txBody>
        </p:sp>
      </p:grpSp>
      <p:grpSp>
        <p:nvGrpSpPr>
          <p:cNvPr id="15" name="Group 14">
            <a:extLst>
              <a:ext uri="{FF2B5EF4-FFF2-40B4-BE49-F238E27FC236}">
                <a16:creationId xmlns:a16="http://schemas.microsoft.com/office/drawing/2014/main" id="{E7627AE0-3B37-0D22-20C7-AD3353202F4C}"/>
              </a:ext>
            </a:extLst>
          </p:cNvPr>
          <p:cNvGrpSpPr/>
          <p:nvPr/>
        </p:nvGrpSpPr>
        <p:grpSpPr>
          <a:xfrm>
            <a:off x="624336" y="8005726"/>
            <a:ext cx="6909386" cy="288000"/>
            <a:chOff x="644327" y="1995105"/>
            <a:chExt cx="6909386" cy="288000"/>
          </a:xfrm>
        </p:grpSpPr>
        <p:cxnSp>
          <p:nvCxnSpPr>
            <p:cNvPr id="16" name="Straight Connector 15">
              <a:extLst>
                <a:ext uri="{FF2B5EF4-FFF2-40B4-BE49-F238E27FC236}">
                  <a16:creationId xmlns:a16="http://schemas.microsoft.com/office/drawing/2014/main" id="{5C8A3409-B68E-C25F-D217-3CD1EFF0BB9E}"/>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E144AF-2FC2-D1EC-20A5-996C32A99887}"/>
                </a:ext>
              </a:extLst>
            </p:cNvPr>
            <p:cNvSpPr/>
            <p:nvPr/>
          </p:nvSpPr>
          <p:spPr>
            <a:xfrm>
              <a:off x="644327" y="1995105"/>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grpSp>
        <p:nvGrpSpPr>
          <p:cNvPr id="18" name="Group 17">
            <a:extLst>
              <a:ext uri="{FF2B5EF4-FFF2-40B4-BE49-F238E27FC236}">
                <a16:creationId xmlns:a16="http://schemas.microsoft.com/office/drawing/2014/main" id="{40F85808-6A0D-CAE6-481E-71155B96F72F}"/>
              </a:ext>
            </a:extLst>
          </p:cNvPr>
          <p:cNvGrpSpPr/>
          <p:nvPr/>
        </p:nvGrpSpPr>
        <p:grpSpPr>
          <a:xfrm>
            <a:off x="605490" y="6831634"/>
            <a:ext cx="6909386" cy="288000"/>
            <a:chOff x="644327" y="1972700"/>
            <a:chExt cx="6909386" cy="288000"/>
          </a:xfrm>
        </p:grpSpPr>
        <p:cxnSp>
          <p:nvCxnSpPr>
            <p:cNvPr id="19" name="Straight Connector 18">
              <a:extLst>
                <a:ext uri="{FF2B5EF4-FFF2-40B4-BE49-F238E27FC236}">
                  <a16:creationId xmlns:a16="http://schemas.microsoft.com/office/drawing/2014/main" id="{A2882759-37BD-A6C0-6759-2E4B5288AA21}"/>
                </a:ext>
              </a:extLst>
            </p:cNvPr>
            <p:cNvCxnSpPr>
              <a:cxnSpLocks/>
            </p:cNvCxnSpPr>
            <p:nvPr/>
          </p:nvCxnSpPr>
          <p:spPr>
            <a:xfrm>
              <a:off x="796374" y="2116700"/>
              <a:ext cx="6757339"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17C22C8-975E-19A9-465F-C7BF99671B00}"/>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spTree>
    <p:extLst>
      <p:ext uri="{BB962C8B-B14F-4D97-AF65-F5344CB8AC3E}">
        <p14:creationId xmlns:p14="http://schemas.microsoft.com/office/powerpoint/2010/main" val="412531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D970A-C6C1-0F28-F7A9-4D060328D152}"/>
            </a:ext>
          </a:extLst>
        </p:cNvPr>
        <p:cNvGrpSpPr/>
        <p:nvPr/>
      </p:nvGrpSpPr>
      <p:grpSpPr>
        <a:xfrm>
          <a:off x="0" y="0"/>
          <a:ext cx="0" cy="0"/>
          <a:chOff x="0" y="0"/>
          <a:chExt cx="0" cy="0"/>
        </a:xfrm>
      </p:grpSpPr>
      <p:sp>
        <p:nvSpPr>
          <p:cNvPr id="10" name="Text Placeholder 29">
            <a:extLst>
              <a:ext uri="{FF2B5EF4-FFF2-40B4-BE49-F238E27FC236}">
                <a16:creationId xmlns:a16="http://schemas.microsoft.com/office/drawing/2014/main" id="{5EE26BD9-A174-8A7C-100D-5C45C6FB2BF0}"/>
              </a:ext>
            </a:extLst>
          </p:cNvPr>
          <p:cNvSpPr txBox="1">
            <a:spLocks/>
          </p:cNvSpPr>
          <p:nvPr/>
        </p:nvSpPr>
        <p:spPr>
          <a:xfrm>
            <a:off x="643517" y="937631"/>
            <a:ext cx="5618387"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Wyniki badań ujawniają powszechne problemy systemowe we wszystkich rolach w łańcuchu wartości HVAC. Projektanci często nie mają praktycznego doświadczenia i borykają się z trudnościami związanymi z dynamiką hydrauliczną, logiką automatyzacji oraz wykorzystaniem nowoczesnych narzędzi projektowych, takich jak BIM i 3D CAD. </a:t>
            </a:r>
          </a:p>
          <a:p>
            <a:pPr algn="l">
              <a:lnSpc>
                <a:spcPts val="1720"/>
              </a:lnSpc>
            </a:pPr>
            <a:endParaRPr lang="pl-PL" sz="1600" b="1" dirty="0">
              <a:solidFill>
                <a:srgbClr val="404040"/>
              </a:solidFill>
            </a:endParaRPr>
          </a:p>
          <a:p>
            <a:pPr algn="l">
              <a:lnSpc>
                <a:spcPts val="1720"/>
              </a:lnSpc>
            </a:pPr>
            <a:r>
              <a:rPr lang="pl-PL" sz="1600" b="1" dirty="0">
                <a:solidFill>
                  <a:srgbClr val="404040"/>
                </a:solidFill>
              </a:rPr>
              <a:t>Ich praca często opiera się na wybrakowanych danych prowadząc do błędów projektowych komplikujących instalacje</a:t>
            </a:r>
            <a:br>
              <a:rPr lang="pl-PL" sz="1600" b="1" dirty="0">
                <a:solidFill>
                  <a:srgbClr val="404040"/>
                </a:solidFill>
              </a:rPr>
            </a:br>
            <a:r>
              <a:rPr lang="pl-PL" sz="1600" b="1" dirty="0">
                <a:solidFill>
                  <a:srgbClr val="404040"/>
                </a:solidFill>
              </a:rPr>
              <a:t>i konserwacje. Instalatorzy borykają się z niedoborem wykwalifikowanej kadry i stosują przestarzałe praktyki. Wielu</a:t>
            </a:r>
            <a:br>
              <a:rPr lang="pl-PL" sz="1600" b="1" dirty="0">
                <a:solidFill>
                  <a:srgbClr val="404040"/>
                </a:solidFill>
              </a:rPr>
            </a:br>
            <a:r>
              <a:rPr lang="pl-PL" sz="1600" b="1" dirty="0">
                <a:solidFill>
                  <a:srgbClr val="404040"/>
                </a:solidFill>
              </a:rPr>
              <a:t>z nich nie posiada niezbędnej wiedzy z zakresu hydrauliki</a:t>
            </a:r>
            <a:br>
              <a:rPr lang="pl-PL" sz="1600" b="1" dirty="0">
                <a:solidFill>
                  <a:srgbClr val="404040"/>
                </a:solidFill>
              </a:rPr>
            </a:br>
            <a:r>
              <a:rPr lang="pl-PL" sz="1600" b="1" dirty="0">
                <a:solidFill>
                  <a:srgbClr val="404040"/>
                </a:solidFill>
              </a:rPr>
              <a:t>i elektryki, a pod presją często pomijają kluczowe etapy, takie jak uruchomienie i testowanie systemu oraz dokumentacja. </a:t>
            </a:r>
            <a:endParaRPr lang="en-IE" sz="1600" b="1" dirty="0">
              <a:solidFill>
                <a:srgbClr val="404040"/>
              </a:solidFill>
            </a:endParaRPr>
          </a:p>
        </p:txBody>
      </p:sp>
      <p:cxnSp>
        <p:nvCxnSpPr>
          <p:cNvPr id="11" name="Straight Connector 10">
            <a:extLst>
              <a:ext uri="{FF2B5EF4-FFF2-40B4-BE49-F238E27FC236}">
                <a16:creationId xmlns:a16="http://schemas.microsoft.com/office/drawing/2014/main" id="{31C4CD96-7AF0-68A5-B52E-D1FD5E70097F}"/>
              </a:ext>
            </a:extLst>
          </p:cNvPr>
          <p:cNvCxnSpPr>
            <a:cxnSpLocks/>
          </p:cNvCxnSpPr>
          <p:nvPr/>
        </p:nvCxnSpPr>
        <p:spPr>
          <a:xfrm>
            <a:off x="-1153" y="664187"/>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C85671B-AF8B-86B5-9F82-7760F45825A2}"/>
              </a:ext>
            </a:extLst>
          </p:cNvPr>
          <p:cNvSpPr txBox="1"/>
          <p:nvPr/>
        </p:nvSpPr>
        <p:spPr>
          <a:xfrm>
            <a:off x="1392051" y="498490"/>
            <a:ext cx="5641109"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Podsumowanie analiz pogłębionych wywiadów</a:t>
            </a:r>
            <a:endParaRPr lang="en-US" sz="2000" b="1" dirty="0">
              <a:solidFill>
                <a:srgbClr val="ED4D24"/>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36B89BC2-64EB-62BE-7B0E-A1C5900EFF72}"/>
              </a:ext>
            </a:extLst>
          </p:cNvPr>
          <p:cNvGrpSpPr/>
          <p:nvPr/>
        </p:nvGrpSpPr>
        <p:grpSpPr>
          <a:xfrm>
            <a:off x="658004" y="498490"/>
            <a:ext cx="734144" cy="327604"/>
            <a:chOff x="1441478" y="5631712"/>
            <a:chExt cx="734144" cy="327604"/>
          </a:xfrm>
        </p:grpSpPr>
        <p:sp>
          <p:nvSpPr>
            <p:cNvPr id="35" name="Rectangle 34">
              <a:extLst>
                <a:ext uri="{FF2B5EF4-FFF2-40B4-BE49-F238E27FC236}">
                  <a16:creationId xmlns:a16="http://schemas.microsoft.com/office/drawing/2014/main" id="{2D3A3497-68AB-C98D-A4CB-169F1E8161CF}"/>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8">
              <a:extLst>
                <a:ext uri="{FF2B5EF4-FFF2-40B4-BE49-F238E27FC236}">
                  <a16:creationId xmlns:a16="http://schemas.microsoft.com/office/drawing/2014/main" id="{20AF84CA-B5BD-D740-A7AD-90C1C9DFFBC9}"/>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4.1.5</a:t>
              </a:r>
            </a:p>
          </p:txBody>
        </p:sp>
      </p:grpSp>
      <p:sp>
        <p:nvSpPr>
          <p:cNvPr id="39" name="Text Placeholder 1">
            <a:extLst>
              <a:ext uri="{FF2B5EF4-FFF2-40B4-BE49-F238E27FC236}">
                <a16:creationId xmlns:a16="http://schemas.microsoft.com/office/drawing/2014/main" id="{FB6C13AB-E051-54FF-E33C-164B61258FEC}"/>
              </a:ext>
            </a:extLst>
          </p:cNvPr>
          <p:cNvSpPr txBox="1">
            <a:spLocks/>
          </p:cNvSpPr>
          <p:nvPr/>
        </p:nvSpPr>
        <p:spPr>
          <a:xfrm>
            <a:off x="417102" y="4081898"/>
            <a:ext cx="6389643" cy="484437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Operatorzy, w tym zarządcy obiektów i użytkownicy końcowi, często nie są odpowiednio przeszkoleni</a:t>
            </a:r>
            <a:br>
              <a:rPr lang="pl-PL" sz="1100" b="0" dirty="0">
                <a:solidFill>
                  <a:srgbClr val="404040"/>
                </a:solidFill>
              </a:rPr>
            </a:br>
            <a:r>
              <a:rPr lang="pl-PL" sz="1100" b="0" dirty="0">
                <a:solidFill>
                  <a:srgbClr val="404040"/>
                </a:solidFill>
              </a:rPr>
              <a:t>i nie posiadają wiedzy o tym, jak zoptymalizować pracę systemu. </a:t>
            </a:r>
            <a:r>
              <a:rPr lang="pl-PL" sz="1100" b="0" dirty="0">
                <a:solidFill>
                  <a:schemeClr val="tx1"/>
                </a:solidFill>
              </a:rPr>
              <a:t>Skutkuje to długotrwałą nieefektywnością i niewłaściwym użytkowaniem sprzętu. </a:t>
            </a:r>
            <a:r>
              <a:rPr lang="pl-PL" sz="1100" b="0" dirty="0">
                <a:solidFill>
                  <a:srgbClr val="404040"/>
                </a:solidFill>
              </a:rPr>
              <a:t>Producenci, mimo postępu </a:t>
            </a:r>
            <a:r>
              <a:rPr lang="pl-PL" sz="1100" b="0" dirty="0" err="1">
                <a:solidFill>
                  <a:srgbClr val="404040"/>
                </a:solidFill>
              </a:rPr>
              <a:t>technolo-gicznego</a:t>
            </a:r>
            <a:r>
              <a:rPr lang="pl-PL" sz="1100" b="0" dirty="0">
                <a:solidFill>
                  <a:srgbClr val="404040"/>
                </a:solidFill>
              </a:rPr>
              <a:t>, borykają się z wyzwaniami związanymi</a:t>
            </a:r>
            <a:br>
              <a:rPr lang="pl-PL" sz="1100" b="0" dirty="0">
                <a:solidFill>
                  <a:srgbClr val="404040"/>
                </a:solidFill>
              </a:rPr>
            </a:br>
            <a:r>
              <a:rPr lang="pl-PL" sz="1100" b="0" dirty="0">
                <a:solidFill>
                  <a:srgbClr val="404040"/>
                </a:solidFill>
              </a:rPr>
              <a:t>z zapewnieniem prawidłowej instalacji i </a:t>
            </a:r>
            <a:r>
              <a:rPr lang="pl-PL" sz="1100" b="0" dirty="0" err="1">
                <a:solidFill>
                  <a:srgbClr val="404040"/>
                </a:solidFill>
              </a:rPr>
              <a:t>użytkowa-nia</a:t>
            </a:r>
            <a:r>
              <a:rPr lang="pl-PL" sz="1100" b="0" dirty="0">
                <a:solidFill>
                  <a:srgbClr val="404040"/>
                </a:solidFill>
              </a:rPr>
              <a:t> swoich produktów. Przyczynia się do tego słaba dokumentacja, brak szkoleń i ograniczone współdziałanie z systemami zarządzania budynkami.</a:t>
            </a:r>
          </a:p>
          <a:p>
            <a:pPr algn="just">
              <a:lnSpc>
                <a:spcPts val="1120"/>
              </a:lnSpc>
              <a:spcBef>
                <a:spcPts val="0"/>
              </a:spcBef>
            </a:pPr>
            <a:endParaRPr lang="pl-PL" sz="1100" b="0" dirty="0">
              <a:solidFill>
                <a:srgbClr val="404040"/>
              </a:solidFill>
            </a:endParaRPr>
          </a:p>
          <a:p>
            <a:pPr algn="just">
              <a:lnSpc>
                <a:spcPts val="1120"/>
              </a:lnSpc>
              <a:spcBef>
                <a:spcPts val="0"/>
              </a:spcBef>
            </a:pPr>
            <a:r>
              <a:rPr lang="pl-PL" sz="1100" b="0" dirty="0">
                <a:solidFill>
                  <a:srgbClr val="404040"/>
                </a:solidFill>
              </a:rPr>
              <a:t>Sektor nie nadąża za </a:t>
            </a:r>
            <a:r>
              <a:rPr lang="pl-PL" sz="1100" b="0" dirty="0">
                <a:solidFill>
                  <a:schemeClr val="tx1"/>
                </a:solidFill>
              </a:rPr>
              <a:t>postępującą</a:t>
            </a:r>
            <a:r>
              <a:rPr lang="pl-PL" sz="1100" b="0" dirty="0">
                <a:solidFill>
                  <a:srgbClr val="404040"/>
                </a:solidFill>
              </a:rPr>
              <a:t> transformacją stymulowaną przez dekarbonizację, cyfryzację i </a:t>
            </a:r>
            <a:r>
              <a:rPr lang="pl-PL" sz="1100" b="0" dirty="0" err="1">
                <a:solidFill>
                  <a:srgbClr val="404040"/>
                </a:solidFill>
              </a:rPr>
              <a:t>inte</a:t>
            </a:r>
            <a:r>
              <a:rPr lang="pl-PL" sz="1100" b="0" dirty="0">
                <a:solidFill>
                  <a:srgbClr val="404040"/>
                </a:solidFill>
              </a:rPr>
              <a:t>-grację systemową. Nowe technologie takie jak wysoko efektywne pompy ciepła z czynnikiem chłodniczym z niskim GWP i systemy hybrydowe, zastępują konwencjonalne  rozwiązania.</a:t>
            </a:r>
          </a:p>
          <a:p>
            <a:pPr algn="just">
              <a:lnSpc>
                <a:spcPts val="1120"/>
              </a:lnSpc>
              <a:spcBef>
                <a:spcPts val="0"/>
              </a:spcBef>
            </a:pPr>
            <a:r>
              <a:rPr lang="pl-PL" sz="1100" b="0" dirty="0">
                <a:solidFill>
                  <a:srgbClr val="404040"/>
                </a:solidFill>
              </a:rPr>
              <a:t>Elektryfikacja staje się coraz bardziej powszechna, co wymaga od specjalistów nabycia wiedzy</a:t>
            </a:r>
            <a:br>
              <a:rPr lang="pl-PL" sz="1100" b="0" dirty="0">
                <a:solidFill>
                  <a:srgbClr val="404040"/>
                </a:solidFill>
              </a:rPr>
            </a:br>
            <a:r>
              <a:rPr lang="pl-PL" sz="1100" b="0" dirty="0">
                <a:solidFill>
                  <a:srgbClr val="404040"/>
                </a:solidFill>
              </a:rPr>
              <a:t>z zakresu elektryki i bezpieczeństwa. Narzędzia cyfrowe, takie jak sterowanie oparte na sztucznej inteligencji, platformy IoT i inteligentne liczniki, stają się standardem, wymagającym wiedzy </a:t>
            </a:r>
            <a:r>
              <a:rPr lang="pl-PL" sz="1100" b="0" dirty="0" err="1">
                <a:solidFill>
                  <a:srgbClr val="404040"/>
                </a:solidFill>
              </a:rPr>
              <a:t>specjali</a:t>
            </a:r>
            <a:r>
              <a:rPr lang="pl-PL" sz="1100" b="0" dirty="0">
                <a:solidFill>
                  <a:srgbClr val="404040"/>
                </a:solidFill>
              </a:rPr>
              <a:t>-stycznej w zakresie analizy danych, </a:t>
            </a:r>
            <a:r>
              <a:rPr lang="pl-PL" sz="1100" b="0" dirty="0" err="1">
                <a:solidFill>
                  <a:srgbClr val="404040"/>
                </a:solidFill>
              </a:rPr>
              <a:t>cyberbez-pieczeństwa</a:t>
            </a:r>
            <a:r>
              <a:rPr lang="pl-PL" sz="1100" b="0" dirty="0">
                <a:solidFill>
                  <a:srgbClr val="404040"/>
                </a:solidFill>
              </a:rPr>
              <a:t> i logiki automatyzacji. Projektanci ewoluują w kierunku integratorów cyfrowych, wymagających biegłości w zakresie narzędzi symulacyjnych, analizy cyklu życia i protokołów sterowania. Instalatorzy muszą stać się technikami cyfrowymi, potrafiącymi obsługiwać zaawansowane czynniki chłodnicze i korzystać z inteligentnych narzędzi do diagnostyki i uruchamiania i testowania systemów. Producenci przechodzą na modele zorientowane na usługi, integrując możliwości </a:t>
            </a:r>
            <a:r>
              <a:rPr lang="pl-PL" sz="1100" b="0" dirty="0" err="1">
                <a:solidFill>
                  <a:srgbClr val="404040"/>
                </a:solidFill>
              </a:rPr>
              <a:t>IoT</a:t>
            </a:r>
            <a:br>
              <a:rPr lang="pl-PL" sz="1100" b="0" dirty="0">
                <a:solidFill>
                  <a:srgbClr val="404040"/>
                </a:solidFill>
              </a:rPr>
            </a:br>
            <a:r>
              <a:rPr lang="pl-PL" sz="1100" b="0" dirty="0">
                <a:solidFill>
                  <a:srgbClr val="404040"/>
                </a:solidFill>
              </a:rPr>
              <a:t>i produkcję modułową, aby sprostać wymaganiom regulacyjnym i oczekiwaniom rynku. Wywiady wskazują na krytyczny deficyt umiejętności na wszystkich etapach kariery. Nowi specjaliści często nie mają praktycznego doświadczenia, podczas gdy doświadczeni pracownicy mają trudności z </a:t>
            </a:r>
            <a:r>
              <a:rPr lang="pl-PL" sz="1100" b="0" dirty="0" err="1">
                <a:solidFill>
                  <a:srgbClr val="404040"/>
                </a:solidFill>
              </a:rPr>
              <a:t>dosto-sowaniem</a:t>
            </a:r>
            <a:r>
              <a:rPr lang="pl-PL" sz="1100" b="0" dirty="0">
                <a:solidFill>
                  <a:srgbClr val="404040"/>
                </a:solidFill>
              </a:rPr>
              <a:t> się do technologii cyfrowych i </a:t>
            </a:r>
            <a:r>
              <a:rPr lang="pl-PL" sz="1100" b="0" dirty="0" err="1">
                <a:solidFill>
                  <a:srgbClr val="404040"/>
                </a:solidFill>
              </a:rPr>
              <a:t>zrównowa-żonych</a:t>
            </a:r>
            <a:r>
              <a:rPr lang="pl-PL" sz="1100" b="0" dirty="0">
                <a:solidFill>
                  <a:srgbClr val="404040"/>
                </a:solidFill>
              </a:rPr>
              <a:t>. Projektanci potrzebują lepszego szkolenia w zakresie norm regulacyjnych, praktycznej wiedzy</a:t>
            </a:r>
            <a:br>
              <a:rPr lang="pl-PL" sz="1100" b="0" dirty="0">
                <a:solidFill>
                  <a:srgbClr val="404040"/>
                </a:solidFill>
              </a:rPr>
            </a:br>
            <a:r>
              <a:rPr lang="pl-PL" sz="1100" b="0" dirty="0">
                <a:solidFill>
                  <a:srgbClr val="404040"/>
                </a:solidFill>
              </a:rPr>
              <a:t>o obiektach i zarządzania projektami. Instalatorzy potrzebują podstawowych umiejętności </a:t>
            </a:r>
            <a:r>
              <a:rPr lang="pl-PL" sz="1100" b="0" dirty="0" err="1">
                <a:solidFill>
                  <a:srgbClr val="404040"/>
                </a:solidFill>
              </a:rPr>
              <a:t>zawodo-wych</a:t>
            </a:r>
            <a:r>
              <a:rPr lang="pl-PL" sz="1100" b="0" dirty="0">
                <a:solidFill>
                  <a:srgbClr val="404040"/>
                </a:solidFill>
              </a:rPr>
              <a:t>, certyfikatów bezpieczeństwa i umiejętności</a:t>
            </a:r>
            <a:br>
              <a:rPr lang="pl-PL" sz="1100" b="0" dirty="0">
                <a:solidFill>
                  <a:srgbClr val="404040"/>
                </a:solidFill>
              </a:rPr>
            </a:br>
            <a:r>
              <a:rPr lang="pl-PL" sz="1100" b="0" dirty="0">
                <a:solidFill>
                  <a:srgbClr val="404040"/>
                </a:solidFill>
              </a:rPr>
              <a:t>w zakresie cyfrowego uruchamiania urządzeń. Operatorzy muszą nauczyć się interpretować dane dotyczące energii i efektywnie zarządzać systemami. Producenci muszą poprawić dokumentację produktów, szkolenia i kompatybilność systemów. Programy edukacyjne są postrzegane jako przestarzałe i zbyt teoretyczne. Eksperci wzywają do przyjęcia podejścia dwutorowego, łączącego dogłębne szkolenia dostosowane do konkretnych ról z interdyscyplinarną wiedzą w celu poprawy współpracy. </a:t>
            </a:r>
          </a:p>
          <a:p>
            <a:pPr algn="just">
              <a:lnSpc>
                <a:spcPts val="1120"/>
              </a:lnSpc>
              <a:spcBef>
                <a:spcPts val="0"/>
              </a:spcBef>
            </a:pPr>
            <a:endParaRPr lang="pl-PL" sz="1100" b="0" dirty="0">
              <a:solidFill>
                <a:srgbClr val="404040"/>
              </a:solidFill>
            </a:endParaRPr>
          </a:p>
          <a:p>
            <a:pPr algn="just">
              <a:lnSpc>
                <a:spcPts val="1120"/>
              </a:lnSpc>
              <a:spcBef>
                <a:spcPts val="0"/>
              </a:spcBef>
            </a:pPr>
            <a:r>
              <a:rPr lang="pl-PL" sz="1100" b="0" dirty="0">
                <a:solidFill>
                  <a:srgbClr val="404040"/>
                </a:solidFill>
              </a:rPr>
              <a:t>Szkolenia powinny obejmować przepisy, praktyczną inżynierię, narzędzia cyfrowe, uruchamianie i </a:t>
            </a:r>
            <a:r>
              <a:rPr lang="pl-PL" sz="1100" b="0" dirty="0" err="1">
                <a:solidFill>
                  <a:srgbClr val="404040"/>
                </a:solidFill>
              </a:rPr>
              <a:t>testo-wanie</a:t>
            </a:r>
            <a:r>
              <a:rPr lang="pl-PL" sz="1100" b="0" dirty="0">
                <a:solidFill>
                  <a:srgbClr val="404040"/>
                </a:solidFill>
              </a:rPr>
              <a:t> systemów oraz zrównoważony rozwój. Preferowane formy nauki to szkolenia praktyczne, mentoring, kursy online, staże i studia przypadków. Zainteresowane strony, takie jak rządy, instytucje edukacyjne i przedsiębiorstwa, muszą </a:t>
            </a:r>
            <a:r>
              <a:rPr lang="pl-PL" sz="1100" b="0" dirty="0" err="1">
                <a:solidFill>
                  <a:srgbClr val="404040"/>
                </a:solidFill>
              </a:rPr>
              <a:t>współpra-cować</a:t>
            </a:r>
            <a:r>
              <a:rPr lang="pl-PL" sz="1100" b="0" dirty="0">
                <a:solidFill>
                  <a:srgbClr val="404040"/>
                </a:solidFill>
              </a:rPr>
              <a:t> w celu aktualizacji programów nauczania, zapewnienia zachęt i wysokiej jakości szkoleń. Obowiązkowa certyfikacja powinna koncentrować się na praktycznym zastosowaniu, bezpieczeństwie</a:t>
            </a:r>
            <a:br>
              <a:rPr lang="pl-PL" sz="1100" b="0" dirty="0">
                <a:solidFill>
                  <a:srgbClr val="404040"/>
                </a:solidFill>
              </a:rPr>
            </a:br>
            <a:r>
              <a:rPr lang="pl-PL" sz="1100" b="0" dirty="0">
                <a:solidFill>
                  <a:srgbClr val="404040"/>
                </a:solidFill>
              </a:rPr>
              <a:t>i integracji cyfrowej, a niektórzy eksperci sugerują powiązanie certyfikacji z poziomem wynagrodzenia, aby zapewnić wysokie standardy i uczestnictwo.</a:t>
            </a:r>
            <a:endParaRPr lang="en-US" sz="1100" b="0" dirty="0">
              <a:solidFill>
                <a:srgbClr val="404040"/>
              </a:solidFill>
            </a:endParaRPr>
          </a:p>
        </p:txBody>
      </p:sp>
    </p:spTree>
    <p:extLst>
      <p:ext uri="{BB962C8B-B14F-4D97-AF65-F5344CB8AC3E}">
        <p14:creationId xmlns:p14="http://schemas.microsoft.com/office/powerpoint/2010/main" val="3487920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6C04C-86BC-449B-76C2-C33197D50A07}"/>
            </a:ext>
          </a:extLst>
        </p:cNvPr>
        <p:cNvGrpSpPr/>
        <p:nvPr/>
      </p:nvGrpSpPr>
      <p:grpSpPr>
        <a:xfrm>
          <a:off x="0" y="0"/>
          <a:ext cx="0" cy="0"/>
          <a:chOff x="0" y="0"/>
          <a:chExt cx="0" cy="0"/>
        </a:xfrm>
      </p:grpSpPr>
      <p:pic>
        <p:nvPicPr>
          <p:cNvPr id="3" name="Picture 2" descr="A group of men in hardhats in a room&#10;&#10;AI-generated content may be incorrect.">
            <a:extLst>
              <a:ext uri="{FF2B5EF4-FFF2-40B4-BE49-F238E27FC236}">
                <a16:creationId xmlns:a16="http://schemas.microsoft.com/office/drawing/2014/main" id="{C9CA28C9-239E-42F8-4A3A-F0CC4E8648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82" y="1592535"/>
            <a:ext cx="7578355" cy="3275517"/>
          </a:xfrm>
          <a:prstGeom prst="rect">
            <a:avLst/>
          </a:prstGeom>
        </p:spPr>
      </p:pic>
      <p:cxnSp>
        <p:nvCxnSpPr>
          <p:cNvPr id="10" name="Straight Connector 9">
            <a:extLst>
              <a:ext uri="{FF2B5EF4-FFF2-40B4-BE49-F238E27FC236}">
                <a16:creationId xmlns:a16="http://schemas.microsoft.com/office/drawing/2014/main" id="{E05C296E-5B09-8B80-80CD-5B38AB4AC876}"/>
              </a:ext>
            </a:extLst>
          </p:cNvPr>
          <p:cNvCxnSpPr>
            <a:cxnSpLocks/>
          </p:cNvCxnSpPr>
          <p:nvPr/>
        </p:nvCxnSpPr>
        <p:spPr>
          <a:xfrm>
            <a:off x="1646" y="559740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450D89-8C06-0F0C-5F0B-717A45CD7BA3}"/>
              </a:ext>
            </a:extLst>
          </p:cNvPr>
          <p:cNvSpPr txBox="1"/>
          <p:nvPr/>
        </p:nvSpPr>
        <p:spPr>
          <a:xfrm>
            <a:off x="1422884" y="5431712"/>
            <a:ext cx="5504021"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Metodologia przeprowadzania ankiet </a:t>
            </a:r>
            <a:endParaRPr lang="en-US" sz="2000" b="1" dirty="0">
              <a:solidFill>
                <a:srgbClr val="ED4D24"/>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618A61EB-B9F4-294C-53E7-55CBBF488D9B}"/>
              </a:ext>
            </a:extLst>
          </p:cNvPr>
          <p:cNvGrpSpPr/>
          <p:nvPr/>
        </p:nvGrpSpPr>
        <p:grpSpPr>
          <a:xfrm>
            <a:off x="660803" y="5431712"/>
            <a:ext cx="734144" cy="327604"/>
            <a:chOff x="1441478" y="5631712"/>
            <a:chExt cx="734144" cy="327604"/>
          </a:xfrm>
        </p:grpSpPr>
        <p:sp>
          <p:nvSpPr>
            <p:cNvPr id="20" name="Rectangle 19">
              <a:extLst>
                <a:ext uri="{FF2B5EF4-FFF2-40B4-BE49-F238E27FC236}">
                  <a16:creationId xmlns:a16="http://schemas.microsoft.com/office/drawing/2014/main" id="{AF379515-4157-778F-F5B7-2F278E809C3C}"/>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8">
              <a:extLst>
                <a:ext uri="{FF2B5EF4-FFF2-40B4-BE49-F238E27FC236}">
                  <a16:creationId xmlns:a16="http://schemas.microsoft.com/office/drawing/2014/main" id="{5CB1B44A-428B-EA6E-1C93-C224FD463FAD}"/>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4.2.1</a:t>
              </a:r>
            </a:p>
          </p:txBody>
        </p:sp>
      </p:grpSp>
      <p:sp>
        <p:nvSpPr>
          <p:cNvPr id="4" name="Text Placeholder 29">
            <a:extLst>
              <a:ext uri="{FF2B5EF4-FFF2-40B4-BE49-F238E27FC236}">
                <a16:creationId xmlns:a16="http://schemas.microsoft.com/office/drawing/2014/main" id="{3B683B25-09EC-595A-2958-ADC6E98F3E64}"/>
              </a:ext>
            </a:extLst>
          </p:cNvPr>
          <p:cNvSpPr txBox="1">
            <a:spLocks/>
          </p:cNvSpPr>
          <p:nvPr/>
        </p:nvSpPr>
        <p:spPr>
          <a:xfrm>
            <a:off x="585015" y="6129916"/>
            <a:ext cx="5717814"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Ankiety zostały przeprowadzone anonimowo za pomocą Google Forms i miały na celu zebranie zarówno danych jakościowych, jak i ilościowych. Wypełnienie ankiet zajmowało około 10–15 minut. </a:t>
            </a:r>
          </a:p>
          <a:p>
            <a:pPr algn="l">
              <a:lnSpc>
                <a:spcPts val="1720"/>
              </a:lnSpc>
            </a:pPr>
            <a:endParaRPr lang="pl-PL" sz="1600" b="1" dirty="0">
              <a:solidFill>
                <a:srgbClr val="404040"/>
              </a:solidFill>
            </a:endParaRPr>
          </a:p>
          <a:p>
            <a:pPr algn="l">
              <a:lnSpc>
                <a:spcPts val="1720"/>
              </a:lnSpc>
            </a:pPr>
            <a:r>
              <a:rPr lang="pl-PL" sz="1600" b="1" dirty="0">
                <a:solidFill>
                  <a:srgbClr val="404040"/>
                </a:solidFill>
              </a:rPr>
              <a:t>Respondenci odpowiadali na różnego rodzaju pytania, w tym pytania wielokrotnego wyboru, pytania otwarte oraz zadania polegające na uszeregowaniu podanych opcji według ważności.</a:t>
            </a:r>
            <a:endParaRPr lang="en-GB" sz="1600" b="1" dirty="0">
              <a:solidFill>
                <a:srgbClr val="404040"/>
              </a:solidFill>
            </a:endParaRPr>
          </a:p>
        </p:txBody>
      </p:sp>
      <p:sp>
        <p:nvSpPr>
          <p:cNvPr id="5" name="Text Placeholder 1">
            <a:extLst>
              <a:ext uri="{FF2B5EF4-FFF2-40B4-BE49-F238E27FC236}">
                <a16:creationId xmlns:a16="http://schemas.microsoft.com/office/drawing/2014/main" id="{DBB163D6-5264-CAD8-851C-54E7594160E2}"/>
              </a:ext>
            </a:extLst>
          </p:cNvPr>
          <p:cNvSpPr txBox="1">
            <a:spLocks/>
          </p:cNvSpPr>
          <p:nvPr/>
        </p:nvSpPr>
        <p:spPr>
          <a:xfrm>
            <a:off x="585015" y="8201673"/>
            <a:ext cx="6389643" cy="792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W ankietach zebrano odpowiedzi od </a:t>
            </a:r>
            <a:r>
              <a:rPr lang="pl-PL" sz="1100" dirty="0">
                <a:solidFill>
                  <a:srgbClr val="404040"/>
                </a:solidFill>
              </a:rPr>
              <a:t>55 specjalistów z branży HVAC </a:t>
            </a:r>
            <a:r>
              <a:rPr lang="pl-PL" sz="1100" b="0" dirty="0">
                <a:solidFill>
                  <a:srgbClr val="404040"/>
                </a:solidFill>
              </a:rPr>
              <a:t>z dziewięciu krajów europejskich (Łotwy, Irlandii, Wielkiej Brytanii, Hiszpanii, Szwecji, Polski, Austrii, Finlandii i Belgii), co odzwierciedla szerokie spektrum geograficzne kadry pracowniczej i umiejętności w tej branży. Respondenci mają różnorodne doświadczenie zawodowe i poziom doświadczenia w sektorze HVAC. Większość respondentów stanowili kierownicy projektów (31%), instalatorzy (33%)</a:t>
            </a:r>
            <a:br>
              <a:rPr lang="pl-PL" sz="1100" b="0" dirty="0">
                <a:solidFill>
                  <a:srgbClr val="404040"/>
                </a:solidFill>
              </a:rPr>
            </a:br>
            <a:r>
              <a:rPr lang="pl-PL" sz="1100" b="0" dirty="0">
                <a:solidFill>
                  <a:srgbClr val="404040"/>
                </a:solidFill>
              </a:rPr>
              <a:t>i projektanci (29%), podczas gdy mniejsza część (7%) reprezentowała inne role. Uczestnicy byli dość równomiernie rozłożeni w grupach wiekowych: 18% miało 26–35 lat, 30% miało 36–45 lat, 25% miało 46–55 lat, a 27% miało 55 lat i więcej. Jeśli chodzi</a:t>
            </a:r>
            <a:br>
              <a:rPr lang="pl-PL" sz="1100" b="0" dirty="0">
                <a:solidFill>
                  <a:srgbClr val="404040"/>
                </a:solidFill>
              </a:rPr>
            </a:br>
            <a:r>
              <a:rPr lang="pl-PL" sz="1100" b="0" dirty="0">
                <a:solidFill>
                  <a:srgbClr val="404040"/>
                </a:solidFill>
              </a:rPr>
              <a:t>o doświadczenie zawodowe, prawie połowa (49%) miała ponad 20 lat doświadczenia w tej dziedzinie, 22% miało od 6 do 10 lat, kolejne 22% od 10 do 20 lat, a mniejsze grupy miały od 4 do 6 lat (5%) lub mniej niż 2 lata (2%) doświadczenia. </a:t>
            </a:r>
            <a:endParaRPr lang="en-US" sz="1100" b="0" dirty="0">
              <a:solidFill>
                <a:srgbClr val="404040"/>
              </a:solidFill>
            </a:endParaRPr>
          </a:p>
        </p:txBody>
      </p:sp>
      <p:sp>
        <p:nvSpPr>
          <p:cNvPr id="6" name="Graphic 4">
            <a:extLst>
              <a:ext uri="{FF2B5EF4-FFF2-40B4-BE49-F238E27FC236}">
                <a16:creationId xmlns:a16="http://schemas.microsoft.com/office/drawing/2014/main" id="{6BE9B802-BCC3-DF26-0E6E-3BC5D982BEB5}"/>
              </a:ext>
            </a:extLst>
          </p:cNvPr>
          <p:cNvSpPr/>
          <p:nvPr/>
        </p:nvSpPr>
        <p:spPr>
          <a:xfrm rot="10800000">
            <a:off x="-2" y="951279"/>
            <a:ext cx="7559675" cy="67406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7" name="TextBox 6">
            <a:extLst>
              <a:ext uri="{FF2B5EF4-FFF2-40B4-BE49-F238E27FC236}">
                <a16:creationId xmlns:a16="http://schemas.microsoft.com/office/drawing/2014/main" id="{FCD74C8C-46D3-26BF-7718-BFFE246682AA}"/>
              </a:ext>
            </a:extLst>
          </p:cNvPr>
          <p:cNvSpPr txBox="1"/>
          <p:nvPr/>
        </p:nvSpPr>
        <p:spPr>
          <a:xfrm>
            <a:off x="557865" y="695954"/>
            <a:ext cx="4063683"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4.2 </a:t>
            </a:r>
            <a:endParaRPr lang="en-US" sz="20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D5C82FC-086D-61DE-3BAA-86ED10589A7A}"/>
              </a:ext>
            </a:extLst>
          </p:cNvPr>
          <p:cNvSpPr txBox="1"/>
          <p:nvPr/>
        </p:nvSpPr>
        <p:spPr>
          <a:xfrm>
            <a:off x="1270876" y="748082"/>
            <a:ext cx="4837885" cy="631327"/>
          </a:xfrm>
          <a:prstGeom prst="rect">
            <a:avLst/>
          </a:prstGeom>
          <a:noFill/>
        </p:spPr>
        <p:txBody>
          <a:bodyPr wrap="square" rtlCol="0" anchor="t">
            <a:spAutoFit/>
          </a:bodyPr>
          <a:lstStyle/>
          <a:p>
            <a:pPr marL="6350">
              <a:lnSpc>
                <a:spcPts val="2100"/>
              </a:lnSpc>
              <a:tabLst>
                <a:tab pos="611188" algn="l"/>
              </a:tabLst>
            </a:pPr>
            <a:r>
              <a:rPr lang="pl-PL" sz="2000" b="1" dirty="0">
                <a:solidFill>
                  <a:schemeClr val="bg1"/>
                </a:solidFill>
                <a:latin typeface="Calibri" panose="020F0502020204030204" pitchFamily="34" charset="0"/>
                <a:cs typeface="Calibri" panose="020F0502020204030204" pitchFamily="34" charset="0"/>
              </a:rPr>
              <a:t>Analiza wyników ankiet</a:t>
            </a:r>
            <a:endParaRPr lang="en-US" sz="2000" b="1" dirty="0">
              <a:solidFill>
                <a:schemeClr val="bg1"/>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cxnSp>
        <p:nvCxnSpPr>
          <p:cNvPr id="33" name="Straight Connector 32">
            <a:extLst>
              <a:ext uri="{FF2B5EF4-FFF2-40B4-BE49-F238E27FC236}">
                <a16:creationId xmlns:a16="http://schemas.microsoft.com/office/drawing/2014/main" id="{EAFB6854-A438-690F-25FE-35EFC93AC412}"/>
              </a:ext>
            </a:extLst>
          </p:cNvPr>
          <p:cNvCxnSpPr>
            <a:cxnSpLocks/>
          </p:cNvCxnSpPr>
          <p:nvPr/>
        </p:nvCxnSpPr>
        <p:spPr>
          <a:xfrm>
            <a:off x="1251712" y="681766"/>
            <a:ext cx="0" cy="45912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7" name="Graphic 4">
            <a:extLst>
              <a:ext uri="{FF2B5EF4-FFF2-40B4-BE49-F238E27FC236}">
                <a16:creationId xmlns:a16="http://schemas.microsoft.com/office/drawing/2014/main" id="{8C08FCD2-F598-BBA4-09A9-925293EDED70}"/>
              </a:ext>
            </a:extLst>
          </p:cNvPr>
          <p:cNvSpPr/>
          <p:nvPr/>
        </p:nvSpPr>
        <p:spPr>
          <a:xfrm rot="5400000">
            <a:off x="3447875" y="-2006030"/>
            <a:ext cx="626560" cy="755967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74000">
                <a:srgbClr val="33A5CC">
                  <a:alpha val="69000"/>
                </a:srgbClr>
              </a:gs>
              <a:gs pos="99000">
                <a:srgbClr val="77CBC4"/>
              </a:gs>
            </a:gsLst>
            <a:lin ang="5400000" scaled="0"/>
          </a:gradFill>
          <a:ln w="2370" cap="flat">
            <a:noFill/>
            <a:prstDash val="solid"/>
            <a:miter/>
          </a:ln>
        </p:spPr>
        <p:txBody>
          <a:bodyPr rtlCol="0" anchor="ctr"/>
          <a:lstStyle/>
          <a:p>
            <a:endParaRPr lang="en-US" dirty="0"/>
          </a:p>
        </p:txBody>
      </p:sp>
      <p:grpSp>
        <p:nvGrpSpPr>
          <p:cNvPr id="44" name="Graphic 40">
            <a:extLst>
              <a:ext uri="{FF2B5EF4-FFF2-40B4-BE49-F238E27FC236}">
                <a16:creationId xmlns:a16="http://schemas.microsoft.com/office/drawing/2014/main" id="{21C1B71D-48CD-38F5-8354-6BD72F100DE3}"/>
              </a:ext>
            </a:extLst>
          </p:cNvPr>
          <p:cNvGrpSpPr/>
          <p:nvPr/>
        </p:nvGrpSpPr>
        <p:grpSpPr>
          <a:xfrm>
            <a:off x="5179415" y="571419"/>
            <a:ext cx="3293668" cy="2042232"/>
            <a:chOff x="-3997861" y="6017904"/>
            <a:chExt cx="935163" cy="579846"/>
          </a:xfrm>
          <a:solidFill>
            <a:schemeClr val="bg1">
              <a:alpha val="9824"/>
            </a:schemeClr>
          </a:solidFill>
        </p:grpSpPr>
        <p:sp>
          <p:nvSpPr>
            <p:cNvPr id="45" name="Freeform 44">
              <a:extLst>
                <a:ext uri="{FF2B5EF4-FFF2-40B4-BE49-F238E27FC236}">
                  <a16:creationId xmlns:a16="http://schemas.microsoft.com/office/drawing/2014/main" id="{7B45DD4C-DBED-A45A-C20C-DC6695FDC704}"/>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516F0980-1595-1748-4399-B4C9F85F96C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1FD15B87-E873-5305-D1C3-DF133D7FA58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05AB0896-B4C5-82D7-8413-4973AC720B85}"/>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03347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9">
            <a:extLst>
              <a:ext uri="{FF2B5EF4-FFF2-40B4-BE49-F238E27FC236}">
                <a16:creationId xmlns:a16="http://schemas.microsoft.com/office/drawing/2014/main" id="{5ADD1F81-ACBB-FAB4-464B-BEF85345BE69}"/>
              </a:ext>
            </a:extLst>
          </p:cNvPr>
          <p:cNvSpPr txBox="1">
            <a:spLocks/>
          </p:cNvSpPr>
          <p:nvPr/>
        </p:nvSpPr>
        <p:spPr>
          <a:xfrm>
            <a:off x="3566976" y="852607"/>
            <a:ext cx="3338355" cy="647880"/>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Badanie dotyczyło postrzegania gotowości pracowników, potrzeb szkoleniowych oraz przyszłych wyzwań w sektorze HVAC. </a:t>
            </a:r>
            <a:endParaRPr lang="en-IE" sz="1600" b="1" dirty="0">
              <a:solidFill>
                <a:srgbClr val="404040"/>
              </a:solidFill>
            </a:endParaRPr>
          </a:p>
        </p:txBody>
      </p:sp>
      <p:cxnSp>
        <p:nvCxnSpPr>
          <p:cNvPr id="7" name="Straight Connector 6">
            <a:extLst>
              <a:ext uri="{FF2B5EF4-FFF2-40B4-BE49-F238E27FC236}">
                <a16:creationId xmlns:a16="http://schemas.microsoft.com/office/drawing/2014/main" id="{34AC86C8-5E7A-637F-C4F9-EFDB1DA281AD}"/>
              </a:ext>
            </a:extLst>
          </p:cNvPr>
          <p:cNvCxnSpPr>
            <a:cxnSpLocks/>
          </p:cNvCxnSpPr>
          <p:nvPr/>
        </p:nvCxnSpPr>
        <p:spPr>
          <a:xfrm>
            <a:off x="3117222" y="53299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05C5BFC-B31F-96FD-3F03-188CB2687577}"/>
              </a:ext>
            </a:extLst>
          </p:cNvPr>
          <p:cNvSpPr txBox="1"/>
          <p:nvPr/>
        </p:nvSpPr>
        <p:spPr>
          <a:xfrm>
            <a:off x="4401580" y="184457"/>
            <a:ext cx="2912631" cy="900631"/>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Podsumowanie analiz wyników ankiet</a:t>
            </a:r>
            <a:endParaRPr lang="en-US" sz="2000" b="1" dirty="0">
              <a:solidFill>
                <a:srgbClr val="ED4D24"/>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EABC1340-0089-F32E-6082-842D0D53D335}"/>
              </a:ext>
            </a:extLst>
          </p:cNvPr>
          <p:cNvGrpSpPr/>
          <p:nvPr/>
        </p:nvGrpSpPr>
        <p:grpSpPr>
          <a:xfrm>
            <a:off x="3576351" y="224495"/>
            <a:ext cx="734144" cy="470411"/>
            <a:chOff x="1441478" y="5631712"/>
            <a:chExt cx="734144" cy="327604"/>
          </a:xfrm>
        </p:grpSpPr>
        <p:sp>
          <p:nvSpPr>
            <p:cNvPr id="10" name="Rectangle 9">
              <a:extLst>
                <a:ext uri="{FF2B5EF4-FFF2-40B4-BE49-F238E27FC236}">
                  <a16:creationId xmlns:a16="http://schemas.microsoft.com/office/drawing/2014/main" id="{AFB2FBC8-821C-F78E-8C61-90FE01D9479B}"/>
                </a:ext>
              </a:extLst>
            </p:cNvPr>
            <p:cNvSpPr/>
            <p:nvPr/>
          </p:nvSpPr>
          <p:spPr>
            <a:xfrm>
              <a:off x="1441478" y="5651514"/>
              <a:ext cx="665489" cy="288000"/>
            </a:xfrm>
            <a:prstGeom prst="rect">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a:extLst>
                <a:ext uri="{FF2B5EF4-FFF2-40B4-BE49-F238E27FC236}">
                  <a16:creationId xmlns:a16="http://schemas.microsoft.com/office/drawing/2014/main" id="{7C1E6CBB-9AB2-D57D-E7D4-72FB5D250385}"/>
                </a:ext>
              </a:extLst>
            </p:cNvPr>
            <p:cNvSpPr txBox="1">
              <a:spLocks/>
            </p:cNvSpPr>
            <p:nvPr/>
          </p:nvSpPr>
          <p:spPr>
            <a:xfrm>
              <a:off x="1448256" y="5631712"/>
              <a:ext cx="727366" cy="327604"/>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4.2.</a:t>
              </a:r>
              <a:r>
                <a:rPr lang="lv-LV" sz="1800" dirty="0">
                  <a:solidFill>
                    <a:schemeClr val="bg1"/>
                  </a:solidFill>
                </a:rPr>
                <a:t>2</a:t>
              </a:r>
              <a:endParaRPr lang="en-US" sz="1800" dirty="0">
                <a:solidFill>
                  <a:schemeClr val="bg1"/>
                </a:solidFill>
              </a:endParaRPr>
            </a:p>
          </p:txBody>
        </p:sp>
      </p:grpSp>
      <p:sp>
        <p:nvSpPr>
          <p:cNvPr id="12" name="Text Placeholder 1">
            <a:extLst>
              <a:ext uri="{FF2B5EF4-FFF2-40B4-BE49-F238E27FC236}">
                <a16:creationId xmlns:a16="http://schemas.microsoft.com/office/drawing/2014/main" id="{BB448F97-ACEA-A84E-5796-FC59730AC802}"/>
              </a:ext>
            </a:extLst>
          </p:cNvPr>
          <p:cNvSpPr txBox="1">
            <a:spLocks/>
          </p:cNvSpPr>
          <p:nvPr/>
        </p:nvSpPr>
        <p:spPr>
          <a:xfrm>
            <a:off x="3527186" y="1772637"/>
            <a:ext cx="3378146" cy="792000"/>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pl-PL" sz="1100" b="0" dirty="0">
                <a:solidFill>
                  <a:srgbClr val="404040"/>
                </a:solidFill>
              </a:rPr>
              <a:t>Respondenci ocenili przygotowanie nowych specjalistów do wykonywania obowiązków zawodowych na 4,9 w skali 10, ich gotowość do pracy z technologiami cyfrowymi na 5,9 oraz ogólną gotowość branży do cyfryzacji na 5,0, co wskazuje na umiarkowany poziom obaw we wszystkich obszarach. Większość uczestników uważała, że specjaliści HVAC powinni aktualizować swoją wiedzę raz lub dwa razy w roku, przy czym nie było poparcia dla comiesięcznych aktualizacji.</a:t>
            </a:r>
          </a:p>
          <a:p>
            <a:pPr algn="just">
              <a:lnSpc>
                <a:spcPts val="1220"/>
              </a:lnSpc>
              <a:spcBef>
                <a:spcPts val="0"/>
              </a:spcBef>
            </a:pPr>
            <a:r>
              <a:rPr lang="pl-PL" sz="1100" b="0" dirty="0">
                <a:solidFill>
                  <a:srgbClr val="404040"/>
                </a:solidFill>
              </a:rPr>
              <a:t>W odniesieniu do przyszłej edukacji 55% respondentów opowiedziało się za szkoleniami dostosowanymi do konkretnych ról, natomiast 29% poparło interdyscyplinarne podejście. Odpowiedzi otwarte ujawniły typowe wyzwania techniczne, takie jak niejednoznaczności regulacyjne, błędy projektowe, brak kompetencji specjalistycznych, słaba komunikacja oraz niewystarczające dane. Do pilnie potrzebnych umiejętności zaliczono automatyzację, BIM, projektowanie systemów niskoemisyjnych oraz znajomość przepisów. Wielu respondentów żałowało, że wcześniej w swojej karierze nie nauczyli się narzędzi cyfrowych, systemów automatyki oraz nie zdobyli większego doświadczenia praktycznego.</a:t>
            </a:r>
          </a:p>
          <a:p>
            <a:pPr algn="just">
              <a:lnSpc>
                <a:spcPts val="1220"/>
              </a:lnSpc>
              <a:spcBef>
                <a:spcPts val="0"/>
              </a:spcBef>
            </a:pPr>
            <a:endParaRPr lang="pl-PL" sz="1100" b="0" dirty="0">
              <a:solidFill>
                <a:srgbClr val="404040"/>
              </a:solidFill>
            </a:endParaRPr>
          </a:p>
          <a:p>
            <a:pPr algn="just">
              <a:lnSpc>
                <a:spcPts val="1220"/>
              </a:lnSpc>
              <a:spcBef>
                <a:spcPts val="0"/>
              </a:spcBef>
            </a:pPr>
            <a:r>
              <a:rPr lang="pl-PL" sz="1100" b="0" dirty="0">
                <a:solidFill>
                  <a:srgbClr val="404040"/>
                </a:solidFill>
              </a:rPr>
              <a:t>Technologie, które będą miały największy wpływ na branże w przeciągu najbliższych 5-10 lat to AI, cyfryzacja, nowe czynniki chłodnicze, pompy ciepła</a:t>
            </a:r>
            <a:br>
              <a:rPr lang="pl-PL" sz="1100" b="0" dirty="0">
                <a:solidFill>
                  <a:srgbClr val="404040"/>
                </a:solidFill>
              </a:rPr>
            </a:br>
            <a:r>
              <a:rPr lang="pl-PL" sz="1100" b="0" dirty="0">
                <a:solidFill>
                  <a:srgbClr val="404040"/>
                </a:solidFill>
              </a:rPr>
              <a:t>i zielone technologie. W obliczu złożonych problemów specjaliści polegają przede wszystkim na analitycznym myśleniu, burzy mózgów w zespole i konsultacjach</a:t>
            </a:r>
            <a:br>
              <a:rPr lang="pl-PL" sz="1100" b="0" dirty="0">
                <a:solidFill>
                  <a:srgbClr val="404040"/>
                </a:solidFill>
              </a:rPr>
            </a:br>
            <a:r>
              <a:rPr lang="pl-PL" sz="1100" b="0" dirty="0">
                <a:solidFill>
                  <a:srgbClr val="404040"/>
                </a:solidFill>
              </a:rPr>
              <a:t>z ekspertami. Praktyczne szkolenia i nauka oparta na projektach zostały uznane za najskuteczniejsze metody rozwoju umiejętności. Ulepszenia w obecnych </a:t>
            </a:r>
            <a:r>
              <a:rPr lang="pl-PL" sz="1100" b="0" dirty="0" err="1">
                <a:solidFill>
                  <a:srgbClr val="404040"/>
                </a:solidFill>
              </a:rPr>
              <a:t>progra</a:t>
            </a:r>
            <a:r>
              <a:rPr lang="pl-PL" sz="1100" b="0" dirty="0">
                <a:solidFill>
                  <a:srgbClr val="404040"/>
                </a:solidFill>
              </a:rPr>
              <a:t>-mach szkoleniowych powinny koncentrować się na doświadczeniu praktycznym, włączaniu wymagań regulacyjnych i ciągłym uczeniu się. Narzędzia cyfrowe, takie jak BIM, cyfrowe bliźniaki i inteligentne systemy</a:t>
            </a:r>
            <a:br>
              <a:rPr lang="pl-PL" sz="1100" b="0" dirty="0">
                <a:solidFill>
                  <a:srgbClr val="404040"/>
                </a:solidFill>
              </a:rPr>
            </a:br>
            <a:r>
              <a:rPr lang="pl-PL" sz="1100" b="0" dirty="0">
                <a:solidFill>
                  <a:srgbClr val="404040"/>
                </a:solidFill>
              </a:rPr>
              <a:t>w budynkach zostały uznane za kluczowe dla przyszłości. Tematy szkoleniowe, które powinny być traktowane priorytetowo, obejmują projektowanie</a:t>
            </a:r>
            <a:br>
              <a:rPr lang="pl-PL" sz="1100" b="0" dirty="0">
                <a:solidFill>
                  <a:srgbClr val="404040"/>
                </a:solidFill>
              </a:rPr>
            </a:br>
            <a:r>
              <a:rPr lang="pl-PL" sz="1100" b="0" dirty="0">
                <a:solidFill>
                  <a:srgbClr val="404040"/>
                </a:solidFill>
              </a:rPr>
              <a:t>i instalację źródeł czystej energii, zgodność z przepisami, integrację inteligentnych systemów oraz diagnostykę opartą na sztucznej inteligencji. Największymi barierami we wdrażaniu technologii HVAC opartych na czystej energii były wysokie koszty początkowe, brak wykwalifikowanych instalatorów, niewystarczająca wiedza techniczna oraz ograniczona świadomość klientów. Problemy z kompatybilnością, złożone przepisy i niepewna długoterminowa wydajność również przyczyniły się do oporu, podobnie jak obawy związane z szybkimi zmianami technologicznymi. </a:t>
            </a:r>
            <a:endParaRPr lang="en-IE" sz="1100" b="0" dirty="0">
              <a:solidFill>
                <a:srgbClr val="404040"/>
              </a:solidFill>
            </a:endParaRPr>
          </a:p>
        </p:txBody>
      </p:sp>
      <p:pic>
        <p:nvPicPr>
          <p:cNvPr id="13" name="Picture Placeholder 14">
            <a:extLst>
              <a:ext uri="{FF2B5EF4-FFF2-40B4-BE49-F238E27FC236}">
                <a16:creationId xmlns:a16="http://schemas.microsoft.com/office/drawing/2014/main" id="{2086F2DD-7DFD-5E54-DB02-EEDCF085DA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555" r="56734"/>
          <a:stretch>
            <a:fillRect/>
          </a:stretch>
        </p:blipFill>
        <p:spPr>
          <a:xfrm>
            <a:off x="-3115" y="0"/>
            <a:ext cx="3161211" cy="10691807"/>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p:spPr>
      </p:pic>
      <p:grpSp>
        <p:nvGrpSpPr>
          <p:cNvPr id="15" name="Graphic 40">
            <a:extLst>
              <a:ext uri="{FF2B5EF4-FFF2-40B4-BE49-F238E27FC236}">
                <a16:creationId xmlns:a16="http://schemas.microsoft.com/office/drawing/2014/main" id="{9F480A65-7F02-B237-86DE-D82B5F6E3343}"/>
              </a:ext>
            </a:extLst>
          </p:cNvPr>
          <p:cNvGrpSpPr/>
          <p:nvPr/>
        </p:nvGrpSpPr>
        <p:grpSpPr>
          <a:xfrm>
            <a:off x="-3115" y="8905520"/>
            <a:ext cx="3924090" cy="2433120"/>
            <a:chOff x="-3997860" y="6017904"/>
            <a:chExt cx="935163" cy="579845"/>
          </a:xfrm>
          <a:solidFill>
            <a:schemeClr val="bg1">
              <a:alpha val="29965"/>
            </a:schemeClr>
          </a:solidFill>
        </p:grpSpPr>
        <p:sp>
          <p:nvSpPr>
            <p:cNvPr id="16" name="Freeform 15">
              <a:extLst>
                <a:ext uri="{FF2B5EF4-FFF2-40B4-BE49-F238E27FC236}">
                  <a16:creationId xmlns:a16="http://schemas.microsoft.com/office/drawing/2014/main" id="{19F6E8FA-4EAA-CAC6-BB17-09A09B2896F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94A3894C-0BF2-9689-1765-C4939133DC8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AB50AD99-F469-5DBF-D363-725B4192BEC1}"/>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964482D3-D207-FCCE-1408-EDEDD20DDFDF}"/>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213509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EF143-F5ED-EBB7-D474-8FAC21F09B61}"/>
            </a:ext>
          </a:extLst>
        </p:cNvPr>
        <p:cNvGrpSpPr/>
        <p:nvPr/>
      </p:nvGrpSpPr>
      <p:grpSpPr>
        <a:xfrm>
          <a:off x="0" y="0"/>
          <a:ext cx="0" cy="0"/>
          <a:chOff x="0" y="0"/>
          <a:chExt cx="0" cy="0"/>
        </a:xfrm>
      </p:grpSpPr>
      <p:sp>
        <p:nvSpPr>
          <p:cNvPr id="13" name="Text Placeholder 1">
            <a:extLst>
              <a:ext uri="{FF2B5EF4-FFF2-40B4-BE49-F238E27FC236}">
                <a16:creationId xmlns:a16="http://schemas.microsoft.com/office/drawing/2014/main" id="{761ED4E0-004E-9391-BEAC-F62C5092B18A}"/>
              </a:ext>
            </a:extLst>
          </p:cNvPr>
          <p:cNvSpPr txBox="1">
            <a:spLocks/>
          </p:cNvSpPr>
          <p:nvPr/>
        </p:nvSpPr>
        <p:spPr>
          <a:xfrm>
            <a:off x="566943" y="4285522"/>
            <a:ext cx="6479372" cy="6125790"/>
          </a:xfrm>
          <a:prstGeom prst="rect">
            <a:avLst/>
          </a:prstGeom>
        </p:spPr>
        <p:txBody>
          <a:bodyPr lIns="91440" tIns="45720" rIns="91440" bIns="45720" numCol="2" spcCol="252000" anchor="t">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latin typeface="Calibri"/>
                <a:ea typeface="Calibri"/>
                <a:cs typeface="Calibri"/>
              </a:rPr>
              <a:t>Z technologicznego punktu widzenia ramy regulacyjne UE oparte na Zielonym Ładzie, przekształconej dyrektywie EPBD, dyrektywie EED</a:t>
            </a:r>
            <a:br>
              <a:rPr lang="pl-PL" sz="1100" b="0" dirty="0">
                <a:solidFill>
                  <a:srgbClr val="404040"/>
                </a:solidFill>
                <a:latin typeface="Calibri"/>
                <a:ea typeface="Calibri"/>
                <a:cs typeface="Calibri"/>
              </a:rPr>
            </a:br>
            <a:r>
              <a:rPr lang="pl-PL" sz="1100" b="0" dirty="0">
                <a:solidFill>
                  <a:srgbClr val="404040"/>
                </a:solidFill>
                <a:latin typeface="Calibri"/>
                <a:ea typeface="Calibri"/>
                <a:cs typeface="Calibri"/>
              </a:rPr>
              <a:t>i dyrektywie RED III stworzyły spójne podstawy dla dekarbonizacji. Pompy ciepła, niskotemperaturowe systemy ciepłownicze, technologie geotermalne, słoneczne i odzyskiwania ciepła odpadowego są obecnie wystarczająco dojrzałe, aby można je było wdrażać na dużą skalę. Jednocześnie cyfryzacja systemów energetycznych poprzez inteligentne liczniki, systemy zarządzania budynkami (BMS)</a:t>
            </a:r>
            <a:br>
              <a:rPr lang="pl-PL" sz="1100" b="0" dirty="0">
                <a:solidFill>
                  <a:srgbClr val="404040"/>
                </a:solidFill>
                <a:latin typeface="Calibri"/>
                <a:ea typeface="Calibri"/>
                <a:cs typeface="Calibri"/>
              </a:rPr>
            </a:br>
            <a:r>
              <a:rPr lang="pl-PL" sz="1100" b="0" dirty="0">
                <a:solidFill>
                  <a:srgbClr val="404040"/>
                </a:solidFill>
                <a:latin typeface="Calibri"/>
                <a:ea typeface="Calibri"/>
                <a:cs typeface="Calibri"/>
              </a:rPr>
              <a:t>i sterowanie oparte na danych, staje się kluczowym czynnikiem umożliwiającym efektywność, </a:t>
            </a:r>
            <a:r>
              <a:rPr lang="pl-PL" sz="1100" b="0" dirty="0" err="1">
                <a:solidFill>
                  <a:srgbClr val="404040"/>
                </a:solidFill>
                <a:latin typeface="Calibri"/>
                <a:ea typeface="Calibri"/>
                <a:cs typeface="Calibri"/>
              </a:rPr>
              <a:t>elastycz-ność</a:t>
            </a:r>
            <a:r>
              <a:rPr lang="pl-PL" sz="1100" b="0" dirty="0">
                <a:solidFill>
                  <a:srgbClr val="404040"/>
                </a:solidFill>
                <a:latin typeface="Calibri"/>
                <a:ea typeface="Calibri"/>
                <a:cs typeface="Calibri"/>
              </a:rPr>
              <a:t> i integrację energii odnawialnej. Wprowadzenie wspólnej europejskiej przestrzeni danych energetycznych (CEEDS) i wskaźnika gotowości inteligentnej (SRI) stanowi decydujący krok w kierunku </a:t>
            </a:r>
            <a:r>
              <a:rPr lang="pl-PL" sz="1100" b="0" dirty="0" err="1">
                <a:solidFill>
                  <a:srgbClr val="404040"/>
                </a:solidFill>
                <a:latin typeface="Calibri"/>
                <a:ea typeface="Calibri"/>
                <a:cs typeface="Calibri"/>
              </a:rPr>
              <a:t>interoperacyjnych</a:t>
            </a:r>
            <a:r>
              <a:rPr lang="pl-PL" sz="1100" b="0" dirty="0">
                <a:solidFill>
                  <a:srgbClr val="404040"/>
                </a:solidFill>
                <a:latin typeface="Calibri"/>
                <a:ea typeface="Calibri"/>
                <a:cs typeface="Calibri"/>
              </a:rPr>
              <a:t>, gotowych do inteligent-</a:t>
            </a:r>
            <a:r>
              <a:rPr lang="pl-PL" sz="1100" b="0" dirty="0" err="1">
                <a:solidFill>
                  <a:srgbClr val="404040"/>
                </a:solidFill>
                <a:latin typeface="Calibri"/>
                <a:ea typeface="Calibri"/>
                <a:cs typeface="Calibri"/>
              </a:rPr>
              <a:t>nego</a:t>
            </a:r>
            <a:r>
              <a:rPr lang="pl-PL" sz="1100" b="0" dirty="0">
                <a:solidFill>
                  <a:srgbClr val="404040"/>
                </a:solidFill>
                <a:latin typeface="Calibri"/>
                <a:ea typeface="Calibri"/>
                <a:cs typeface="Calibri"/>
              </a:rPr>
              <a:t> wykorzystania budynków i sieci. Pełne korzyści będą jednak możliwe do osiągnięcia dopiero po zintegrowaniu tych systemów cyfrowych w różnych sektorach i regionach.</a:t>
            </a:r>
            <a:endParaRPr lang="en-US" sz="1100" b="0" dirty="0">
              <a:solidFill>
                <a:srgbClr val="404040"/>
              </a:solidFill>
              <a:latin typeface="Calibri"/>
              <a:ea typeface="Calibri"/>
              <a:cs typeface="Calibri"/>
            </a:endParaRPr>
          </a:p>
          <a:p>
            <a:pPr algn="just">
              <a:lnSpc>
                <a:spcPts val="1120"/>
              </a:lnSpc>
              <a:spcBef>
                <a:spcPts val="0"/>
              </a:spcBef>
            </a:pPr>
            <a:r>
              <a:rPr lang="pl-PL" sz="1100" b="0" dirty="0">
                <a:solidFill>
                  <a:srgbClr val="404040"/>
                </a:solidFill>
              </a:rPr>
              <a:t>Na poziomie budynków analiza 68 studiów przypadków wykazała stały postęp w zakresie elektryfikacji, monitorowania cyfrowego i odzyski-</a:t>
            </a:r>
            <a:r>
              <a:rPr lang="pl-PL" sz="1100" b="0" dirty="0" err="1">
                <a:solidFill>
                  <a:srgbClr val="404040"/>
                </a:solidFill>
              </a:rPr>
              <a:t>wania</a:t>
            </a:r>
            <a:r>
              <a:rPr lang="pl-PL" sz="1100" b="0" dirty="0">
                <a:solidFill>
                  <a:srgbClr val="404040"/>
                </a:solidFill>
              </a:rPr>
              <a:t> energii. Budynki komercyjne i przemysłowe przodują we wdrażaniu systemów sterowania wspomaganych sztuczną inteligencją, natomiast budynki publiczne i instytucjonalne wykazują silną tendencję do stosowania systemów </a:t>
            </a:r>
            <a:r>
              <a:rPr lang="pl-PL" sz="1100" b="0" dirty="0" err="1">
                <a:solidFill>
                  <a:srgbClr val="404040"/>
                </a:solidFill>
              </a:rPr>
              <a:t>niskotempe-raturowych</a:t>
            </a:r>
            <a:r>
              <a:rPr lang="pl-PL" sz="1100" b="0" dirty="0">
                <a:solidFill>
                  <a:srgbClr val="404040"/>
                </a:solidFill>
              </a:rPr>
              <a:t> i ogrzewania hybrydowego. W budynkach mieszkalnych obserwuje się rosnące wykorzystanie pomp ciepła i fotowoltaiki, chociaż wyzwaniem pozostają przestarzała infrastruktura, ryzyko przegrzania i ograniczone możliwości aktywnego chłodzenia. Sieci na poziomie osiedli ewoluują w kierunku zdecentralizowanych systemów opartych na odnawialnych źródłach energii, a projekty demonstracyjne w Danii, na Łotwie i w Niemczech dowodzą zarówno wykonalności, jak</a:t>
            </a:r>
            <a:br>
              <a:rPr lang="pl-PL" sz="1100" b="0" dirty="0">
                <a:solidFill>
                  <a:srgbClr val="404040"/>
                </a:solidFill>
              </a:rPr>
            </a:br>
            <a:r>
              <a:rPr lang="pl-PL" sz="1100" b="0" dirty="0">
                <a:solidFill>
                  <a:srgbClr val="404040"/>
                </a:solidFill>
              </a:rPr>
              <a:t>i długoterminowych korzyści finansowych. Pomimo tej dynamiki nadal istnieją bariery: wysokie koszty początkowe, niedobory </a:t>
            </a:r>
            <a:r>
              <a:rPr lang="pl-PL" sz="1100" b="0" dirty="0">
                <a:solidFill>
                  <a:schemeClr val="tx1"/>
                </a:solidFill>
              </a:rPr>
              <a:t>kadrowe</a:t>
            </a:r>
            <a:r>
              <a:rPr lang="pl-PL" sz="1100" b="0" dirty="0">
                <a:solidFill>
                  <a:srgbClr val="404040"/>
                </a:solidFill>
              </a:rPr>
              <a:t>, fragmentaryczne regulacje, ograniczona świadomość oraz luki</a:t>
            </a:r>
            <a:br>
              <a:rPr lang="pl-PL" sz="1100" b="0" dirty="0">
                <a:solidFill>
                  <a:srgbClr val="404040"/>
                </a:solidFill>
              </a:rPr>
            </a:br>
            <a:r>
              <a:rPr lang="pl-PL" sz="1100" b="0" dirty="0">
                <a:solidFill>
                  <a:srgbClr val="404040"/>
                </a:solidFill>
              </a:rPr>
              <a:t>w zakresie interoperacyjności i cyberbezpieczeństwa. Przyspieszenie postępów wymaga skoordynowanych inwestycji, lokalnych i  elastycznych rynków oraz współpracy międzysektorowej, aby zapewnić, że ogrzewanie elektryczne i inteligentne systemy sterowania mogą niezawodnie zastąpić zasoby kopalne wykorzystywane w okresach szczytowego zapotrzebowania.</a:t>
            </a:r>
            <a:endParaRPr lang="en-US" sz="1100" b="0" dirty="0">
              <a:solidFill>
                <a:srgbClr val="404040"/>
              </a:solidFill>
            </a:endParaRPr>
          </a:p>
          <a:p>
            <a:pPr algn="just">
              <a:lnSpc>
                <a:spcPts val="1120"/>
              </a:lnSpc>
              <a:spcBef>
                <a:spcPts val="0"/>
              </a:spcBef>
            </a:pPr>
            <a:r>
              <a:rPr lang="pl-PL" sz="1100" b="0" dirty="0">
                <a:solidFill>
                  <a:srgbClr val="404040"/>
                </a:solidFill>
                <a:latin typeface="Calibri"/>
                <a:ea typeface="Calibri"/>
                <a:cs typeface="Calibri"/>
              </a:rPr>
              <a:t>Równie istotny jest wymiar umiejętności. Analiza programów nauczania i programów studiów w 110 programach (licencjackich, magisterskich, kształcenia i szkolenia zawodowego oraz ustawicznego </a:t>
            </a:r>
            <a:r>
              <a:rPr lang="pl-PL" sz="1100" b="0" dirty="0" err="1">
                <a:solidFill>
                  <a:srgbClr val="404040"/>
                </a:solidFill>
                <a:latin typeface="Calibri"/>
                <a:ea typeface="Calibri"/>
                <a:cs typeface="Calibri"/>
              </a:rPr>
              <a:t>kształce-nia</a:t>
            </a:r>
            <a:r>
              <a:rPr lang="pl-PL" sz="1100" b="0" dirty="0">
                <a:solidFill>
                  <a:srgbClr val="404040"/>
                </a:solidFill>
                <a:latin typeface="Calibri"/>
                <a:ea typeface="Calibri"/>
                <a:cs typeface="Calibri"/>
              </a:rPr>
              <a:t> i szkolenia zawodowego) wykazała, że chociaż teoretyczne zrozumienie zrównoważonego rozwoju jest na dobrym poziomie, to znajomość technologii cyfrowych i przepisów prawnych pozostaje nierównomierna. Szkolnictwo wyższe zapewnia solidne podstawy w zakresie myślenia systemowego</a:t>
            </a:r>
            <a:br>
              <a:rPr lang="pl-PL" sz="1100" b="0" dirty="0">
                <a:solidFill>
                  <a:srgbClr val="404040"/>
                </a:solidFill>
                <a:latin typeface="Calibri"/>
                <a:ea typeface="Calibri"/>
                <a:cs typeface="Calibri"/>
              </a:rPr>
            </a:br>
            <a:r>
              <a:rPr lang="pl-PL" sz="1100" b="0" dirty="0">
                <a:solidFill>
                  <a:srgbClr val="404040"/>
                </a:solidFill>
                <a:latin typeface="Calibri"/>
                <a:ea typeface="Calibri"/>
                <a:cs typeface="Calibri"/>
              </a:rPr>
              <a:t>i polityki klimatycznej, ale programy kształcenia zawodowego i ustawicznego często nie obejmują ustrukturyzowanego kontaktu z narzędziami cyfrowymi, takimi jak BMS, </a:t>
            </a:r>
            <a:r>
              <a:rPr lang="pl-PL" sz="1100" b="0" dirty="0" err="1">
                <a:solidFill>
                  <a:srgbClr val="404040"/>
                </a:solidFill>
                <a:latin typeface="Calibri"/>
                <a:ea typeface="Calibri"/>
                <a:cs typeface="Calibri"/>
              </a:rPr>
              <a:t>IoT</a:t>
            </a:r>
            <a:r>
              <a:rPr lang="pl-PL" sz="1100" b="0" dirty="0">
                <a:solidFill>
                  <a:srgbClr val="404040"/>
                </a:solidFill>
                <a:latin typeface="Calibri"/>
                <a:ea typeface="Calibri"/>
                <a:cs typeface="Calibri"/>
              </a:rPr>
              <a:t> i analiza danych. Rozbudowa laboratoriów praktycznych, </a:t>
            </a:r>
            <a:r>
              <a:rPr lang="pl-PL" sz="1100" b="0" dirty="0" err="1">
                <a:solidFill>
                  <a:srgbClr val="404040"/>
                </a:solidFill>
                <a:latin typeface="Calibri"/>
                <a:ea typeface="Calibri"/>
                <a:cs typeface="Calibri"/>
              </a:rPr>
              <a:t>uruchomie</a:t>
            </a:r>
            <a:r>
              <a:rPr lang="pl-PL" sz="1100" b="0" dirty="0">
                <a:solidFill>
                  <a:srgbClr val="404040"/>
                </a:solidFill>
                <a:latin typeface="Calibri"/>
                <a:ea typeface="Calibri"/>
                <a:cs typeface="Calibri"/>
              </a:rPr>
              <a:t>-nie praktyk i modułów regulacyjnych ma zasadnicze znaczenie dla wypełnienia luki między ambicjami politycznymi, a możliwościami operacyjnymi. Podsumowując, Europa dysponuje obecnie polityką</a:t>
            </a:r>
            <a:br>
              <a:rPr lang="pl-PL" sz="1100" b="0" dirty="0">
                <a:solidFill>
                  <a:srgbClr val="404040"/>
                </a:solidFill>
                <a:latin typeface="Calibri"/>
                <a:ea typeface="Calibri"/>
                <a:cs typeface="Calibri"/>
              </a:rPr>
            </a:br>
            <a:r>
              <a:rPr lang="pl-PL" sz="1100" b="0" dirty="0">
                <a:solidFill>
                  <a:srgbClr val="404040"/>
                </a:solidFill>
                <a:latin typeface="Calibri"/>
                <a:ea typeface="Calibri"/>
                <a:cs typeface="Calibri"/>
              </a:rPr>
              <a:t>i infrastrukturą technologiczną umożliwiającą dekarbonizację opartą na technologiach cyfrowych. Wyzwaniem na przyszłość jest realizacja: zapewnienie interoperacyjności, zarządzania danymi, cyberbezpieczeństwa oraz podnoszenia kwalifikacji pracowników zdolnych do projektowania, </a:t>
            </a:r>
            <a:r>
              <a:rPr lang="pl-PL" sz="1100" b="0" dirty="0" err="1">
                <a:solidFill>
                  <a:srgbClr val="404040"/>
                </a:solidFill>
                <a:latin typeface="Calibri"/>
                <a:ea typeface="Calibri"/>
                <a:cs typeface="Calibri"/>
              </a:rPr>
              <a:t>integ-rowania</a:t>
            </a:r>
            <a:r>
              <a:rPr lang="pl-PL" sz="1100" b="0" dirty="0">
                <a:solidFill>
                  <a:srgbClr val="404040"/>
                </a:solidFill>
                <a:latin typeface="Calibri"/>
                <a:ea typeface="Calibri"/>
                <a:cs typeface="Calibri"/>
              </a:rPr>
              <a:t> i zarządzania inteligentnymi, </a:t>
            </a:r>
            <a:r>
              <a:rPr lang="pl-PL" sz="1100" b="0" dirty="0" err="1">
                <a:solidFill>
                  <a:srgbClr val="404040"/>
                </a:solidFill>
                <a:latin typeface="Calibri"/>
                <a:ea typeface="Calibri"/>
                <a:cs typeface="Calibri"/>
              </a:rPr>
              <a:t>niskoemi-syjnymi</a:t>
            </a:r>
            <a:r>
              <a:rPr lang="pl-PL" sz="1100" b="0" dirty="0">
                <a:solidFill>
                  <a:srgbClr val="404040"/>
                </a:solidFill>
                <a:latin typeface="Calibri"/>
                <a:ea typeface="Calibri"/>
                <a:cs typeface="Calibri"/>
              </a:rPr>
              <a:t> systemami. Jeśli te czynniki zostaną zrealizowane w okresie najbliższych dwóch do trzech lat, Europa będzie mogła umocnić swoją pozycję lidera w dziedzinie czystego ciepła, osiągając do połowy wieku odporny, integracyjny i neutralny dla klimatu system energetyczny.</a:t>
            </a:r>
            <a:endParaRPr lang="en-US" sz="1100" b="0" dirty="0">
              <a:solidFill>
                <a:srgbClr val="404040"/>
              </a:solidFill>
              <a:latin typeface="Calibri"/>
              <a:ea typeface="Calibri"/>
              <a:cs typeface="Calibri"/>
            </a:endParaRPr>
          </a:p>
        </p:txBody>
      </p:sp>
      <p:sp>
        <p:nvSpPr>
          <p:cNvPr id="17" name="Freeform 16">
            <a:extLst>
              <a:ext uri="{FF2B5EF4-FFF2-40B4-BE49-F238E27FC236}">
                <a16:creationId xmlns:a16="http://schemas.microsoft.com/office/drawing/2014/main" id="{666E2732-8687-77BC-E3C3-6DF2D3E27B6B}"/>
              </a:ext>
            </a:extLst>
          </p:cNvPr>
          <p:cNvSpPr/>
          <p:nvPr/>
        </p:nvSpPr>
        <p:spPr>
          <a:xfrm>
            <a:off x="1" y="826593"/>
            <a:ext cx="6527799" cy="3447392"/>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5B3D559A-72C0-15B7-2F60-FA51A136FCEB}"/>
              </a:ext>
            </a:extLst>
          </p:cNvPr>
          <p:cNvSpPr txBox="1">
            <a:spLocks/>
          </p:cNvSpPr>
          <p:nvPr/>
        </p:nvSpPr>
        <p:spPr>
          <a:xfrm>
            <a:off x="566943" y="2196931"/>
            <a:ext cx="5046457" cy="1625674"/>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pl-PL" sz="1600" b="0" i="1" dirty="0">
                <a:solidFill>
                  <a:schemeClr val="bg1"/>
                </a:solidFill>
              </a:rPr>
              <a:t>Zdekarbonizowane rozwiązania grzewcze mają kluczowe znaczenie dla osiągnięcia neutralności klimatycznej</a:t>
            </a:r>
            <a:br>
              <a:rPr lang="pl-PL" sz="1600" b="0" i="1" dirty="0">
                <a:solidFill>
                  <a:schemeClr val="bg1"/>
                </a:solidFill>
              </a:rPr>
            </a:br>
            <a:r>
              <a:rPr lang="pl-PL" sz="1600" b="0" i="1" dirty="0">
                <a:solidFill>
                  <a:schemeClr val="bg1"/>
                </a:solidFill>
              </a:rPr>
              <a:t>w Europie i na świecie. Analiza kontekstowa pokazuje, że dekarbonizacja Europy postępuje dzięki silnemu zharmonizowaniu polityki, technologii i edukacji, jednak sukces tej transformacji zależy od skutecznego wdrożenia</a:t>
            </a:r>
            <a:br>
              <a:rPr lang="pl-PL" sz="1600" b="0" i="1" dirty="0">
                <a:solidFill>
                  <a:schemeClr val="bg1"/>
                </a:solidFill>
              </a:rPr>
            </a:br>
            <a:r>
              <a:rPr lang="pl-PL" sz="1600" b="0" i="1" dirty="0">
                <a:solidFill>
                  <a:schemeClr val="bg1"/>
                </a:solidFill>
              </a:rPr>
              <a:t>i gotowości siły roboczej.</a:t>
            </a:r>
            <a:endParaRPr lang="en-US" sz="1600" i="1" dirty="0">
              <a:solidFill>
                <a:schemeClr val="bg1"/>
              </a:solidFill>
            </a:endParaRPr>
          </a:p>
        </p:txBody>
      </p:sp>
      <p:sp>
        <p:nvSpPr>
          <p:cNvPr id="19" name="Text Placeholder 32">
            <a:extLst>
              <a:ext uri="{FF2B5EF4-FFF2-40B4-BE49-F238E27FC236}">
                <a16:creationId xmlns:a16="http://schemas.microsoft.com/office/drawing/2014/main" id="{8C9453CC-7649-7187-CFAD-65A6FECEF7C9}"/>
              </a:ext>
            </a:extLst>
          </p:cNvPr>
          <p:cNvSpPr txBox="1">
            <a:spLocks/>
          </p:cNvSpPr>
          <p:nvPr/>
        </p:nvSpPr>
        <p:spPr>
          <a:xfrm>
            <a:off x="4711701" y="1243994"/>
            <a:ext cx="235235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2CF5920D-AB87-7D73-7AB9-479866EB6A04}"/>
              </a:ext>
            </a:extLst>
          </p:cNvPr>
          <p:cNvSpPr txBox="1">
            <a:spLocks/>
          </p:cNvSpPr>
          <p:nvPr/>
        </p:nvSpPr>
        <p:spPr>
          <a:xfrm>
            <a:off x="4978399" y="1217624"/>
            <a:ext cx="2352355"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3000" dirty="0">
                <a:solidFill>
                  <a:schemeClr val="bg1"/>
                </a:solidFill>
              </a:rPr>
              <a:t>Wnioski</a:t>
            </a:r>
            <a:endParaRPr lang="en-US" sz="3000" dirty="0">
              <a:solidFill>
                <a:schemeClr val="bg1"/>
              </a:solidFill>
            </a:endParaRPr>
          </a:p>
          <a:p>
            <a:endParaRPr lang="en-US" sz="3000" dirty="0">
              <a:solidFill>
                <a:schemeClr val="bg1"/>
              </a:solidFill>
            </a:endParaRPr>
          </a:p>
        </p:txBody>
      </p:sp>
      <p:grpSp>
        <p:nvGrpSpPr>
          <p:cNvPr id="21" name="Graphic 40">
            <a:extLst>
              <a:ext uri="{FF2B5EF4-FFF2-40B4-BE49-F238E27FC236}">
                <a16:creationId xmlns:a16="http://schemas.microsoft.com/office/drawing/2014/main" id="{58AE75F5-0F3D-D737-20D3-6641294D62C9}"/>
              </a:ext>
            </a:extLst>
          </p:cNvPr>
          <p:cNvGrpSpPr/>
          <p:nvPr/>
        </p:nvGrpSpPr>
        <p:grpSpPr>
          <a:xfrm>
            <a:off x="-992772" y="-481407"/>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A7002D20-2F1B-A6CB-340F-924FB6095E5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F3C5CBE9-4AC9-926D-2FD2-E6A992A9F4F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C5F4671-300E-05F5-C894-FDB3D8C84EB9}"/>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3D29CD31-88FB-B13F-06BA-8946CFD3E307}"/>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22487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68351-9F34-98AD-6CF8-CFA7F256B5EB}"/>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3853E133-4F47-3A87-0725-261E768636C1}"/>
              </a:ext>
            </a:extLst>
          </p:cNvPr>
          <p:cNvSpPr/>
          <p:nvPr/>
        </p:nvSpPr>
        <p:spPr>
          <a:xfrm>
            <a:off x="921" y="4967430"/>
            <a:ext cx="440291" cy="572438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E8886BA3-CA3E-15C3-282F-8D12ADCB73EE}"/>
              </a:ext>
            </a:extLst>
          </p:cNvPr>
          <p:cNvGrpSpPr/>
          <p:nvPr/>
        </p:nvGrpSpPr>
        <p:grpSpPr>
          <a:xfrm>
            <a:off x="-2522352" y="8125548"/>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07B35D4F-B748-85B6-DA1F-00B4FF26435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8FC15CC0-77FF-3B01-72D9-26047DCA0E5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0C8C0BAA-D4A2-CBAB-4E04-38D847033A1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918B5EF1-2F5E-0000-A46C-55AAEC3BEF2B}"/>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7E95C8F2-8C49-6077-FADC-0831D28124E0}"/>
              </a:ext>
            </a:extLst>
          </p:cNvPr>
          <p:cNvSpPr txBox="1"/>
          <p:nvPr/>
        </p:nvSpPr>
        <p:spPr>
          <a:xfrm>
            <a:off x="1089286" y="4903883"/>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1. </a:t>
            </a:r>
            <a:r>
              <a:rPr lang="pl-PL" sz="1600" b="1" dirty="0">
                <a:solidFill>
                  <a:srgbClr val="ED4D24"/>
                </a:solidFill>
                <a:highlight>
                  <a:srgbClr val="FFFFFF"/>
                </a:highlight>
                <a:latin typeface="Calibri" panose="020F0502020204030204" pitchFamily="34" charset="0"/>
                <a:cs typeface="Calibri" panose="020F0502020204030204" pitchFamily="34" charset="0"/>
              </a:rPr>
              <a:t>Dla </a:t>
            </a:r>
            <a:r>
              <a:rPr lang="pl-PL" sz="1600" b="1" dirty="0">
                <a:solidFill>
                  <a:srgbClr val="ED4D24"/>
                </a:solidFill>
                <a:latin typeface="Calibri" panose="020F0502020204030204" pitchFamily="34" charset="0"/>
                <a:cs typeface="Calibri" panose="020F0502020204030204" pitchFamily="34" charset="0"/>
              </a:rPr>
              <a:t>decydentów politycznych i </a:t>
            </a:r>
            <a:r>
              <a:rPr lang="pl-PL" sz="1600" b="1" dirty="0">
                <a:solidFill>
                  <a:srgbClr val="ED4D24"/>
                </a:solidFill>
                <a:highlight>
                  <a:srgbClr val="FFFFFF"/>
                </a:highlight>
                <a:latin typeface="Calibri" panose="020F0502020204030204" pitchFamily="34" charset="0"/>
                <a:cs typeface="Calibri" panose="020F0502020204030204" pitchFamily="34" charset="0"/>
              </a:rPr>
              <a:t>organów regulacyjnych</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0A69F21-5AE0-30B2-8307-737B63B2603B}"/>
              </a:ext>
            </a:extLst>
          </p:cNvPr>
          <p:cNvSpPr txBox="1"/>
          <p:nvPr/>
        </p:nvSpPr>
        <p:spPr>
          <a:xfrm>
            <a:off x="1089286" y="5302405"/>
            <a:ext cx="5871600" cy="4749442"/>
          </a:xfrm>
          <a:prstGeom prst="rect">
            <a:avLst/>
          </a:prstGeom>
          <a:noFill/>
        </p:spPr>
        <p:txBody>
          <a:bodyPr wrap="square" numCol="2" spcCol="252000">
            <a:spAutoFit/>
          </a:bodyPr>
          <a:lstStyle/>
          <a:p>
            <a:pPr algn="just">
              <a:lnSpc>
                <a:spcPts val="1140"/>
              </a:lnSpc>
            </a:pPr>
            <a:r>
              <a:rPr lang="pl-PL" sz="1100" dirty="0">
                <a:solidFill>
                  <a:srgbClr val="404040"/>
                </a:solidFill>
                <a:latin typeface="Calibri" panose="020F0502020204030204" pitchFamily="34" charset="0"/>
                <a:cs typeface="Calibri" panose="020F0502020204030204" pitchFamily="34" charset="0"/>
              </a:rPr>
              <a:t>Władze europejskie i krajowe powinny nadać priorytet spójnemu wdrażaniu i wzmacnianiu pozycji lokalnej. Podstawowe przepisy już obowiązują: dyrektywa EPBD (2024), dyrektywa EED, dyrektywa RED III oraz zreformowana struktura rynku energii elektrycznej. Jednak będą one skuteczne tylko wtedy, gdy ich egzekwowanie będzie jednolite, źródła finansowania będą niezawodne, a postępy będą monitorowane w sposób przejrzysty. Oznacza to przekształcenie ambitnych celów w jasne działania lokalne oraz wsparcie ich stabilnym finansowaniem i monitorowaniem.</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Po pierwsze, należy wprowadzić obowiązkowe planowanie lokalnego ogrzewania we wszystkich państwach członkowskich, wzorując się na modelu duńskim. Gminy potrzebują uprawnień i narzędzi do mapowania </a:t>
            </a:r>
            <a:r>
              <a:rPr lang="pl-PL" sz="1100" dirty="0" err="1">
                <a:solidFill>
                  <a:srgbClr val="404040"/>
                </a:solidFill>
                <a:latin typeface="Calibri" panose="020F0502020204030204" pitchFamily="34" charset="0"/>
                <a:cs typeface="Calibri" panose="020F0502020204030204" pitchFamily="34" charset="0"/>
              </a:rPr>
              <a:t>zapotrze-bowania</a:t>
            </a:r>
            <a:r>
              <a:rPr lang="pl-PL" sz="1100" dirty="0">
                <a:solidFill>
                  <a:srgbClr val="404040"/>
                </a:solidFill>
                <a:latin typeface="Calibri" panose="020F0502020204030204" pitchFamily="34" charset="0"/>
                <a:cs typeface="Calibri" panose="020F0502020204030204" pitchFamily="34" charset="0"/>
              </a:rPr>
              <a:t> na ogrzewanie i chłodzenie, istniejących sieci oraz zasobów energii odnawialnej i ciepła odpadowego, a następnie wyboru najbardziej opłacalnych rozwiązań (energia lokalna, duże pompy ciepła, energia geotermalna, energia słoneczna, elektryfikacja budynków).</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Po drugie, należy usprawnić proces wydawania pozwoleń i zwiększyć finansowanie rozwiązań opartych na energii odnawialnej i hybrydowej. </a:t>
            </a:r>
            <a:br>
              <a:rPr lang="pl-PL" sz="1100" dirty="0">
                <a:solidFill>
                  <a:srgbClr val="404040"/>
                </a:solidFill>
                <a:latin typeface="Calibri" panose="020F0502020204030204" pitchFamily="34" charset="0"/>
                <a:cs typeface="Calibri" panose="020F0502020204030204" pitchFamily="34" charset="0"/>
              </a:rPr>
            </a:br>
            <a:br>
              <a:rPr lang="pl-PL" sz="1100" dirty="0">
                <a:solidFill>
                  <a:srgbClr val="404040"/>
                </a:solidFill>
                <a:latin typeface="Calibri" panose="020F0502020204030204" pitchFamily="34" charset="0"/>
                <a:cs typeface="Calibri" panose="020F0502020204030204" pitchFamily="34" charset="0"/>
              </a:rPr>
            </a:br>
            <a:br>
              <a:rPr lang="pl-PL" sz="1100" dirty="0">
                <a:solidFill>
                  <a:srgbClr val="404040"/>
                </a:solidFill>
                <a:latin typeface="Calibri" panose="020F0502020204030204" pitchFamily="34" charset="0"/>
                <a:cs typeface="Calibri" panose="020F0502020204030204" pitchFamily="34" charset="0"/>
              </a:rPr>
            </a:b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Należy połączyć dotacje i tanie finansowanie</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z zachętami opartymi na wynikach, takimi jak białe lub zielone certyfikaty, tak aby projekty były wynagradzane za zweryfikowane oszczędności i redukcję emisji, a nie tylko za zainstalowaną moc.</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Po trzecie, należy ujednolicić wymagania cyfrowe dla budynków i projektów dotyczących energii lokalnej. Należy określić otwarte standardy interoperacyjności, minimalne praktyki w zakresie bezpieczeństwa danych oraz praktyczne raportowanie wskaźnika gotowości inteligentnej (SRI), aby aktywa mogły bezpiecznie łączyć się z sieciami i rynkami. Zmniejsza to uzależnienie od dostawców, poprawia </a:t>
            </a:r>
            <a:r>
              <a:rPr lang="pl-PL" sz="1100" dirty="0" err="1">
                <a:solidFill>
                  <a:srgbClr val="404040"/>
                </a:solidFill>
                <a:latin typeface="Calibri" panose="020F0502020204030204" pitchFamily="34" charset="0"/>
                <a:cs typeface="Calibri" panose="020F0502020204030204" pitchFamily="34" charset="0"/>
              </a:rPr>
              <a:t>cyberodporność</a:t>
            </a:r>
            <a:r>
              <a:rPr lang="pl-PL" sz="1100" dirty="0">
                <a:solidFill>
                  <a:srgbClr val="404040"/>
                </a:solidFill>
                <a:latin typeface="Calibri" panose="020F0502020204030204" pitchFamily="34" charset="0"/>
                <a:cs typeface="Calibri" panose="020F0502020204030204" pitchFamily="34" charset="0"/>
              </a:rPr>
              <a:t> i umożliwia analizę</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optymalizację na dużą skalę.</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Wreszcie, należy otworzyć i wzmocnić elastyczne rynku. Należy ustanowić jasne, zharmonizowane zasady, aby agregatorzy, budynki, pojazdy elektryczne i pompy ciepła mogły świadczyć usługi sieciowe: moc, bilansowanie, odciążanie sieci, na równi z </a:t>
            </a:r>
            <a:r>
              <a:rPr lang="pl-PL" sz="1100" dirty="0" err="1">
                <a:solidFill>
                  <a:srgbClr val="404040"/>
                </a:solidFill>
                <a:latin typeface="Calibri" panose="020F0502020204030204" pitchFamily="34" charset="0"/>
                <a:cs typeface="Calibri" panose="020F0502020204030204" pitchFamily="34" charset="0"/>
              </a:rPr>
              <a:t>trady-cyjnymi</a:t>
            </a:r>
            <a:r>
              <a:rPr lang="pl-PL" sz="1100" dirty="0">
                <a:solidFill>
                  <a:srgbClr val="404040"/>
                </a:solidFill>
                <a:latin typeface="Calibri" panose="020F0502020204030204" pitchFamily="34" charset="0"/>
                <a:cs typeface="Calibri" panose="020F0502020204030204" pitchFamily="34" charset="0"/>
              </a:rPr>
              <a:t> aktywami. Dzięki temu elastyczność po stronie popytu może zastąpić elektrownie szczytowe opalane paliwami kopalnymi, obniżyć koszty systemu i przyspieszyć przejście na czyste źródła ciepła, przy jednoczesnym zapewnieniu stabilności sieci. </a:t>
            </a:r>
            <a:endParaRPr lang="en-IE" sz="1100"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F5260F24-E2A8-8A1B-C43A-3D413566BF2C}"/>
              </a:ext>
            </a:extLst>
          </p:cNvPr>
          <p:cNvCxnSpPr>
            <a:cxnSpLocks/>
          </p:cNvCxnSpPr>
          <p:nvPr/>
        </p:nvCxnSpPr>
        <p:spPr>
          <a:xfrm>
            <a:off x="389496" y="506352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6FEEC8-D7F1-5858-A46E-823B7A7C5110}"/>
              </a:ext>
            </a:extLst>
          </p:cNvPr>
          <p:cNvCxnSpPr>
            <a:cxnSpLocks/>
          </p:cNvCxnSpPr>
          <p:nvPr/>
        </p:nvCxnSpPr>
        <p:spPr>
          <a:xfrm>
            <a:off x="1010334" y="5063524"/>
            <a:ext cx="0" cy="4889076"/>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17FDA055-39F5-778A-86E2-0F0E1C33D07C}"/>
              </a:ext>
            </a:extLst>
          </p:cNvPr>
          <p:cNvSpPr/>
          <p:nvPr/>
        </p:nvSpPr>
        <p:spPr>
          <a:xfrm rot="5400000">
            <a:off x="653667" y="4977900"/>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D2586B0D-BFA4-C29A-5A63-D528057B79F3}"/>
              </a:ext>
            </a:extLst>
          </p:cNvPr>
          <p:cNvCxnSpPr>
            <a:cxnSpLocks/>
          </p:cNvCxnSpPr>
          <p:nvPr/>
        </p:nvCxnSpPr>
        <p:spPr>
          <a:xfrm>
            <a:off x="1010334" y="9952600"/>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Freeform 40">
            <a:extLst>
              <a:ext uri="{FF2B5EF4-FFF2-40B4-BE49-F238E27FC236}">
                <a16:creationId xmlns:a16="http://schemas.microsoft.com/office/drawing/2014/main" id="{DCA627BC-6CD7-BD68-C92E-09355F338C64}"/>
              </a:ext>
            </a:extLst>
          </p:cNvPr>
          <p:cNvSpPr/>
          <p:nvPr/>
        </p:nvSpPr>
        <p:spPr>
          <a:xfrm>
            <a:off x="2438400" y="601393"/>
            <a:ext cx="5123216" cy="388640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42" name="Text Placeholder 20">
            <a:extLst>
              <a:ext uri="{FF2B5EF4-FFF2-40B4-BE49-F238E27FC236}">
                <a16:creationId xmlns:a16="http://schemas.microsoft.com/office/drawing/2014/main" id="{534722BF-6F13-E881-DBBA-8CDA047C436A}"/>
              </a:ext>
            </a:extLst>
          </p:cNvPr>
          <p:cNvSpPr txBox="1">
            <a:spLocks/>
          </p:cNvSpPr>
          <p:nvPr/>
        </p:nvSpPr>
        <p:spPr>
          <a:xfrm>
            <a:off x="2984500" y="2180443"/>
            <a:ext cx="4114800" cy="1273652"/>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pl-PL" sz="1600" b="0" i="1" dirty="0">
                <a:solidFill>
                  <a:schemeClr val="bg1"/>
                </a:solidFill>
              </a:rPr>
              <a:t>Przejście na ogrzewanie i chłodzenie </a:t>
            </a:r>
            <a:r>
              <a:rPr lang="pl-PL" sz="1600" b="0" i="1" dirty="0" err="1">
                <a:solidFill>
                  <a:schemeClr val="bg1"/>
                </a:solidFill>
              </a:rPr>
              <a:t>bezemisyjne</a:t>
            </a:r>
            <a:r>
              <a:rPr lang="pl-PL" sz="1600" b="0" i="1" dirty="0">
                <a:solidFill>
                  <a:schemeClr val="bg1"/>
                </a:solidFill>
              </a:rPr>
              <a:t> oraz cyfrowe wymaga skoordynowanych działań na wielu poziomach samorządowych, przemysłu i edukacji. Poniższe zalecenia stanowią syntezę wniosków zawartych w raporcie z analizy sytuacji oraz uzupełniających ocenach regionalnych, przedstawiając praktyczne priorytety dla każdej grupy interesariuszy.</a:t>
            </a:r>
            <a:endParaRPr lang="en-US" sz="1600" i="1" dirty="0">
              <a:solidFill>
                <a:schemeClr val="bg1"/>
              </a:solidFill>
            </a:endParaRPr>
          </a:p>
        </p:txBody>
      </p:sp>
      <p:sp>
        <p:nvSpPr>
          <p:cNvPr id="43" name="Text Placeholder 32">
            <a:extLst>
              <a:ext uri="{FF2B5EF4-FFF2-40B4-BE49-F238E27FC236}">
                <a16:creationId xmlns:a16="http://schemas.microsoft.com/office/drawing/2014/main" id="{8AABD670-6E8F-8752-5584-67A423BDB90A}"/>
              </a:ext>
            </a:extLst>
          </p:cNvPr>
          <p:cNvSpPr txBox="1">
            <a:spLocks/>
          </p:cNvSpPr>
          <p:nvPr/>
        </p:nvSpPr>
        <p:spPr>
          <a:xfrm>
            <a:off x="847988" y="868147"/>
            <a:ext cx="3596486"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Placeholder 11">
            <a:extLst>
              <a:ext uri="{FF2B5EF4-FFF2-40B4-BE49-F238E27FC236}">
                <a16:creationId xmlns:a16="http://schemas.microsoft.com/office/drawing/2014/main" id="{03C63DBD-A76B-1BDE-6D80-F0FD73108414}"/>
              </a:ext>
            </a:extLst>
          </p:cNvPr>
          <p:cNvSpPr txBox="1">
            <a:spLocks/>
          </p:cNvSpPr>
          <p:nvPr/>
        </p:nvSpPr>
        <p:spPr>
          <a:xfrm>
            <a:off x="1089286" y="867177"/>
            <a:ext cx="3329788"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3000" dirty="0">
                <a:solidFill>
                  <a:schemeClr val="bg1"/>
                </a:solidFill>
              </a:rPr>
              <a:t>Rekomendacje</a:t>
            </a:r>
            <a:endParaRPr lang="en-US" sz="3000" dirty="0">
              <a:solidFill>
                <a:schemeClr val="bg1"/>
              </a:solidFill>
            </a:endParaRPr>
          </a:p>
          <a:p>
            <a:endParaRPr lang="en-US" sz="3000" dirty="0">
              <a:solidFill>
                <a:schemeClr val="bg1"/>
              </a:solidFill>
            </a:endParaRPr>
          </a:p>
        </p:txBody>
      </p:sp>
      <p:grpSp>
        <p:nvGrpSpPr>
          <p:cNvPr id="45" name="Graphic 40">
            <a:extLst>
              <a:ext uri="{FF2B5EF4-FFF2-40B4-BE49-F238E27FC236}">
                <a16:creationId xmlns:a16="http://schemas.microsoft.com/office/drawing/2014/main" id="{F13E3BF6-BC70-A9B6-A7B7-53D32D0C51E6}"/>
              </a:ext>
            </a:extLst>
          </p:cNvPr>
          <p:cNvGrpSpPr/>
          <p:nvPr/>
        </p:nvGrpSpPr>
        <p:grpSpPr>
          <a:xfrm>
            <a:off x="5597630" y="-417668"/>
            <a:ext cx="3924090" cy="2433120"/>
            <a:chOff x="-3997860" y="6017904"/>
            <a:chExt cx="935163" cy="579845"/>
          </a:xfrm>
          <a:solidFill>
            <a:schemeClr val="bg1">
              <a:alpha val="29965"/>
            </a:schemeClr>
          </a:solidFill>
        </p:grpSpPr>
        <p:sp>
          <p:nvSpPr>
            <p:cNvPr id="46" name="Freeform 45">
              <a:extLst>
                <a:ext uri="{FF2B5EF4-FFF2-40B4-BE49-F238E27FC236}">
                  <a16:creationId xmlns:a16="http://schemas.microsoft.com/office/drawing/2014/main" id="{B8C27487-F327-2C79-0483-AC71B336452A}"/>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0D2B7A22-8836-E423-2F27-88C48F02D04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1CAB77E4-0743-DE79-9D66-2346C65BD8E4}"/>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0836CFE5-6CA7-E7C1-27D2-EC7C74E2509E}"/>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4357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AB2DF-A416-3E5C-395A-AB06AA02A31B}"/>
            </a:ext>
          </a:extLst>
        </p:cNvPr>
        <p:cNvGrpSpPr/>
        <p:nvPr/>
      </p:nvGrpSpPr>
      <p:grpSpPr>
        <a:xfrm>
          <a:off x="0" y="0"/>
          <a:ext cx="0" cy="0"/>
          <a:chOff x="0" y="0"/>
          <a:chExt cx="0" cy="0"/>
        </a:xfrm>
      </p:grpSpPr>
      <p:pic>
        <p:nvPicPr>
          <p:cNvPr id="5" name="Picture 4" descr="A finger pressing a temperature on a thermostat&#10;&#10;AI-generated content may be incorrect.">
            <a:extLst>
              <a:ext uri="{FF2B5EF4-FFF2-40B4-BE49-F238E27FC236}">
                <a16:creationId xmlns:a16="http://schemas.microsoft.com/office/drawing/2014/main" id="{2CE077E0-28F9-AC10-9114-9D71D4A48C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291" t="-4645" r="20335" b="16599"/>
          <a:stretch>
            <a:fillRect/>
          </a:stretch>
        </p:blipFill>
        <p:spPr>
          <a:xfrm>
            <a:off x="6458" y="6299406"/>
            <a:ext cx="3779837" cy="3202912"/>
          </a:xfrm>
          <a:prstGeom prst="rect">
            <a:avLst/>
          </a:prstGeom>
        </p:spPr>
      </p:pic>
      <p:sp>
        <p:nvSpPr>
          <p:cNvPr id="13" name="Text Placeholder 1">
            <a:extLst>
              <a:ext uri="{FF2B5EF4-FFF2-40B4-BE49-F238E27FC236}">
                <a16:creationId xmlns:a16="http://schemas.microsoft.com/office/drawing/2014/main" id="{AE02F0ED-F094-4363-EFF3-95BAEC6CAD27}"/>
              </a:ext>
            </a:extLst>
          </p:cNvPr>
          <p:cNvSpPr txBox="1">
            <a:spLocks/>
          </p:cNvSpPr>
          <p:nvPr/>
        </p:nvSpPr>
        <p:spPr>
          <a:xfrm>
            <a:off x="3979336" y="1940560"/>
            <a:ext cx="3209971" cy="7295506"/>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Osiągnięcie tych celów wymaga transformacyjnych działań we wszystkich sektorach, w szczególności w budowlanym. Skuteczne wsparcie dekarbonizacji systemów ogrzewania i chłodzenia oraz poprawy efektywności energetycznej budynków wymaga strategii na poziomie dzielnic i osiedli, spójnej z nowelizowaną </a:t>
            </a:r>
            <a:r>
              <a:rPr lang="pl-PL" sz="1100" b="0" i="1" dirty="0">
                <a:solidFill>
                  <a:srgbClr val="404040"/>
                </a:solidFill>
              </a:rPr>
              <a:t>Dyrektywą w sprawie efektywności energetycznej</a:t>
            </a:r>
            <a:r>
              <a:rPr lang="pl-PL" sz="1100" b="0" dirty="0">
                <a:solidFill>
                  <a:srgbClr val="404040"/>
                </a:solidFill>
              </a:rPr>
              <a:t> (EED) (</a:t>
            </a:r>
            <a:r>
              <a:rPr lang="pl-PL" sz="1100" b="0" dirty="0">
                <a:solidFill>
                  <a:srgbClr val="404040"/>
                </a:solidFill>
                <a:hlinkClick r:id="rId3"/>
              </a:rPr>
              <a:t>Komisja Europejska</a:t>
            </a:r>
            <a:r>
              <a:rPr lang="pl-PL" sz="1100" b="0" dirty="0">
                <a:solidFill>
                  <a:srgbClr val="404040"/>
                </a:solidFill>
              </a:rPr>
              <a:t>, b.d.), </a:t>
            </a:r>
            <a:r>
              <a:rPr lang="pl-PL" sz="1100" b="0" i="1" dirty="0">
                <a:solidFill>
                  <a:srgbClr val="404040"/>
                </a:solidFill>
              </a:rPr>
              <a:t>Dyrektywą w sprawie energii odnawialnej </a:t>
            </a:r>
            <a:r>
              <a:rPr lang="pl-PL" sz="1100" b="0" dirty="0">
                <a:solidFill>
                  <a:srgbClr val="404040"/>
                </a:solidFill>
              </a:rPr>
              <a:t>(RED) (</a:t>
            </a:r>
            <a:r>
              <a:rPr lang="pl-PL" sz="1100" b="0" dirty="0">
                <a:solidFill>
                  <a:srgbClr val="404040"/>
                </a:solidFill>
                <a:hlinkClick r:id="rId4"/>
              </a:rPr>
              <a:t>Komisja Europejska</a:t>
            </a:r>
            <a:r>
              <a:rPr lang="pl-PL" sz="1100" b="0" dirty="0">
                <a:solidFill>
                  <a:srgbClr val="404040"/>
                </a:solidFill>
              </a:rPr>
              <a:t>, b.d.) oraz </a:t>
            </a:r>
            <a:r>
              <a:rPr lang="pl-PL" sz="1100" b="0" i="1" dirty="0">
                <a:solidFill>
                  <a:srgbClr val="404040"/>
                </a:solidFill>
              </a:rPr>
              <a:t>Dyrektywą w sprawie charakterystyki energetycznej budynków </a:t>
            </a:r>
            <a:r>
              <a:rPr lang="pl-PL" sz="1100" b="0" dirty="0">
                <a:solidFill>
                  <a:srgbClr val="404040"/>
                </a:solidFill>
              </a:rPr>
              <a:t>(EPBD) (</a:t>
            </a:r>
            <a:r>
              <a:rPr lang="pl-PL" sz="1100" b="0" dirty="0">
                <a:solidFill>
                  <a:srgbClr val="404040"/>
                </a:solidFill>
                <a:hlinkClick r:id="rId5"/>
              </a:rPr>
              <a:t>Komisja Europejska</a:t>
            </a:r>
            <a:r>
              <a:rPr lang="pl-PL" sz="1100" b="0" dirty="0">
                <a:solidFill>
                  <a:srgbClr val="404040"/>
                </a:solidFill>
              </a:rPr>
              <a:t>, b.d.). Znowelizowana EPBD oraz zaktualizowana EED wprowadzają wymóg, aby wszystkie nowe budynki były </a:t>
            </a:r>
            <a:r>
              <a:rPr lang="pl-PL" sz="1100" b="0" dirty="0" err="1">
                <a:solidFill>
                  <a:srgbClr val="404040"/>
                </a:solidFill>
              </a:rPr>
              <a:t>bezemisyjne</a:t>
            </a:r>
            <a:r>
              <a:rPr lang="pl-PL" sz="1100" b="0" dirty="0">
                <a:solidFill>
                  <a:srgbClr val="404040"/>
                </a:solidFill>
              </a:rPr>
              <a:t> od 2030 r., a także ustanawiają bardziej rygorystyczne minimalne standardy efektywności dla renowacji, zgodnie z inicjatywą „Fala Renowacji” (</a:t>
            </a:r>
            <a:r>
              <a:rPr lang="pl-PL" sz="1100" b="0" dirty="0" err="1">
                <a:solidFill>
                  <a:srgbClr val="404040"/>
                </a:solidFill>
              </a:rPr>
              <a:t>Renovation</a:t>
            </a:r>
            <a:r>
              <a:rPr lang="pl-PL" sz="1100" b="0" dirty="0">
                <a:solidFill>
                  <a:srgbClr val="404040"/>
                </a:solidFill>
              </a:rPr>
              <a:t> </a:t>
            </a:r>
            <a:r>
              <a:rPr lang="pl-PL" sz="1100" b="0" dirty="0" err="1">
                <a:solidFill>
                  <a:srgbClr val="404040"/>
                </a:solidFill>
              </a:rPr>
              <a:t>Wave</a:t>
            </a:r>
            <a:r>
              <a:rPr lang="pl-PL" sz="1100" b="0" dirty="0">
                <a:solidFill>
                  <a:srgbClr val="404040"/>
                </a:solidFill>
              </a:rPr>
              <a:t>). Jednocześnie inicjatywa </a:t>
            </a:r>
            <a:r>
              <a:rPr lang="pl-PL" sz="1100" b="0" i="1" dirty="0" err="1">
                <a:solidFill>
                  <a:srgbClr val="404040"/>
                </a:solidFill>
              </a:rPr>
              <a:t>REPowerEU</a:t>
            </a:r>
            <a:r>
              <a:rPr lang="pl-PL" sz="1100" b="0" dirty="0">
                <a:solidFill>
                  <a:srgbClr val="404040"/>
                </a:solidFill>
              </a:rPr>
              <a:t> (</a:t>
            </a:r>
            <a:r>
              <a:rPr lang="pl-PL" sz="1100" b="0" dirty="0">
                <a:solidFill>
                  <a:srgbClr val="404040"/>
                </a:solidFill>
                <a:hlinkClick r:id="rId6"/>
              </a:rPr>
              <a:t>Komisja Europejska</a:t>
            </a:r>
            <a:r>
              <a:rPr lang="pl-PL" sz="1100" b="0" dirty="0">
                <a:solidFill>
                  <a:srgbClr val="404040"/>
                </a:solidFill>
              </a:rPr>
              <a:t>, b.d.) łączy czyste ciepło z </a:t>
            </a:r>
            <a:r>
              <a:rPr lang="pl-PL" sz="1100" b="0" dirty="0" err="1">
                <a:solidFill>
                  <a:srgbClr val="404040"/>
                </a:solidFill>
              </a:rPr>
              <a:t>bezpieczeń-stwem</a:t>
            </a:r>
            <a:r>
              <a:rPr lang="pl-PL" sz="1100" b="0" dirty="0">
                <a:solidFill>
                  <a:srgbClr val="404040"/>
                </a:solidFill>
              </a:rPr>
              <a:t> energetycznym oraz ograniczeniem zależności od importu, co skutkuje przyspieszeniem zmian</a:t>
            </a:r>
            <a:br>
              <a:rPr lang="pl-PL" sz="1100" b="0" dirty="0">
                <a:solidFill>
                  <a:srgbClr val="404040"/>
                </a:solidFill>
              </a:rPr>
            </a:br>
            <a:r>
              <a:rPr lang="pl-PL" sz="1100" b="0" dirty="0">
                <a:solidFill>
                  <a:srgbClr val="404040"/>
                </a:solidFill>
              </a:rPr>
              <a:t>w sektorze budownictwa i HVAC. Zgodnie z art. 25 ust. 6 przekształconej </a:t>
            </a:r>
            <a:r>
              <a:rPr lang="pl-PL" sz="1100" b="0" i="1" dirty="0">
                <a:solidFill>
                  <a:srgbClr val="404040"/>
                </a:solidFill>
              </a:rPr>
              <a:t>Dyrektywy w sprawie efektywności energetycznej</a:t>
            </a:r>
            <a:r>
              <a:rPr lang="pl-PL" sz="1100" b="0" dirty="0">
                <a:solidFill>
                  <a:srgbClr val="404040"/>
                </a:solidFill>
              </a:rPr>
              <a:t> (Dyrektywa (UE) 2023/1791), gminy liczące ponad 45 000 mieszkań-</a:t>
            </a:r>
            <a:r>
              <a:rPr lang="pl-PL" sz="1100" b="0" dirty="0" err="1">
                <a:solidFill>
                  <a:srgbClr val="404040"/>
                </a:solidFill>
              </a:rPr>
              <a:t>ców</a:t>
            </a:r>
            <a:r>
              <a:rPr lang="pl-PL" sz="1100" b="0" dirty="0">
                <a:solidFill>
                  <a:srgbClr val="404040"/>
                </a:solidFill>
              </a:rPr>
              <a:t> są zobowiązane do opracowania lokalnych planów ogrzewania i chłodzenia. Stanowi to element strategii UE mającej na celu dekarbonizację sektora budynków oraz poprawę planowania energetycznego na poziomie lokalnym (</a:t>
            </a:r>
            <a:r>
              <a:rPr lang="pl-PL" sz="1100" b="0" dirty="0">
                <a:solidFill>
                  <a:srgbClr val="404040"/>
                </a:solidFill>
                <a:hlinkClick r:id="rId7"/>
              </a:rPr>
              <a:t>Porozumienie Burmistrzów na rzecz Klimatu i Energii</a:t>
            </a:r>
            <a:r>
              <a:rPr lang="pl-PL" sz="1100" b="0" dirty="0">
                <a:solidFill>
                  <a:srgbClr val="404040"/>
                </a:solidFill>
              </a:rPr>
              <a:t>, 2024).</a:t>
            </a:r>
            <a:endParaRPr lang="en-IE" sz="1100" b="0" dirty="0">
              <a:solidFill>
                <a:srgbClr val="404040"/>
              </a:solidFill>
            </a:endParaRPr>
          </a:p>
          <a:p>
            <a:pPr algn="just">
              <a:lnSpc>
                <a:spcPts val="1120"/>
              </a:lnSpc>
              <a:spcBef>
                <a:spcPts val="0"/>
              </a:spcBef>
            </a:pPr>
            <a:endParaRPr lang="en-IE" sz="1100" b="0" dirty="0">
              <a:solidFill>
                <a:srgbClr val="404040"/>
              </a:solidFill>
            </a:endParaRPr>
          </a:p>
          <a:p>
            <a:pPr algn="just">
              <a:lnSpc>
                <a:spcPts val="1120"/>
              </a:lnSpc>
              <a:spcBef>
                <a:spcPts val="0"/>
              </a:spcBef>
            </a:pPr>
            <a:r>
              <a:rPr lang="pl-PL" sz="1100" b="0" dirty="0">
                <a:solidFill>
                  <a:srgbClr val="404040"/>
                </a:solidFill>
              </a:rPr>
              <a:t>Dekarbonizacja stała się jednym z najpilniejszych wyzwań stojących przed sektorem budowlanym. Aby ograniczyć wpływ budynków na środowisko, czołowe firmy przekształcają swoje praktyki poprzez trzy kluczowe strategie: wprowadzanie innowacji</a:t>
            </a:r>
            <a:br>
              <a:rPr lang="pl-PL" sz="1100" b="0" dirty="0">
                <a:solidFill>
                  <a:srgbClr val="404040"/>
                </a:solidFill>
              </a:rPr>
            </a:br>
            <a:r>
              <a:rPr lang="pl-PL" sz="1100" b="0" dirty="0">
                <a:solidFill>
                  <a:srgbClr val="404040"/>
                </a:solidFill>
              </a:rPr>
              <a:t>w zakresie materiałów zrównoważonych, usprawnia-nie procesów budowlanych oraz zwiększanie efektywności operacyjnej. Działania te są coraz częściej uzupełniane przez elektryfikację, integrację odnawialnych źródeł energii oraz wdrażanie elastyczności po stronie popytu, a wszystkie razem  wspierają transformację w kierunku budynków neutralnych klimatycznie, poprzez redukcję emisji, poprawę efektywności energetycznej oraz umożliwienie tworzenia bardziej inteligentnych i odpornych systemów energetycznych. Dzięki przyjęciu opartych na badaniach naukowych celów klimatycznych i wdrażaniu zasad gospodarki o obiegu zamkniętym sektor ten ma potencjał ograniczenia emisji do 2030 roku nawet o 50%.</a:t>
            </a:r>
            <a:endParaRPr lang="en-IE" sz="1100" b="0" dirty="0">
              <a:solidFill>
                <a:srgbClr val="404040"/>
              </a:solidFill>
            </a:endParaRPr>
          </a:p>
        </p:txBody>
      </p:sp>
      <p:sp>
        <p:nvSpPr>
          <p:cNvPr id="17" name="Freeform 16">
            <a:extLst>
              <a:ext uri="{FF2B5EF4-FFF2-40B4-BE49-F238E27FC236}">
                <a16:creationId xmlns:a16="http://schemas.microsoft.com/office/drawing/2014/main" id="{9D5C4160-6FA2-9E5F-0367-71BEC3F5559E}"/>
              </a:ext>
            </a:extLst>
          </p:cNvPr>
          <p:cNvSpPr/>
          <p:nvPr/>
        </p:nvSpPr>
        <p:spPr>
          <a:xfrm>
            <a:off x="0" y="1063226"/>
            <a:ext cx="3779837" cy="843909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15000">
                <a:srgbClr val="2D62AE"/>
              </a:gs>
              <a:gs pos="72000">
                <a:srgbClr val="3190C3"/>
              </a:gs>
              <a:gs pos="88000">
                <a:srgbClr val="33A5CC">
                  <a:alpha val="65000"/>
                </a:srgbClr>
              </a:gs>
              <a:gs pos="100000">
                <a:srgbClr val="77CBC4">
                  <a:alpha val="56000"/>
                </a:srgbClr>
              </a:gs>
            </a:gsLst>
            <a:lin ang="5400000" scaled="0"/>
          </a:gradFill>
          <a:ln w="30808" cap="flat">
            <a:noFill/>
            <a:prstDash val="solid"/>
            <a:miter/>
          </a:ln>
        </p:spPr>
        <p:txBody>
          <a:bodyPr rtlCol="0" anchor="ctr"/>
          <a:lstStyle/>
          <a:p>
            <a:endParaRPr lang="en-US" dirty="0"/>
          </a:p>
        </p:txBody>
      </p:sp>
      <p:sp>
        <p:nvSpPr>
          <p:cNvPr id="18" name="Text Placeholder 20">
            <a:extLst>
              <a:ext uri="{FF2B5EF4-FFF2-40B4-BE49-F238E27FC236}">
                <a16:creationId xmlns:a16="http://schemas.microsoft.com/office/drawing/2014/main" id="{A32DA758-5503-2A77-51D8-7F5885BC24FD}"/>
              </a:ext>
            </a:extLst>
          </p:cNvPr>
          <p:cNvSpPr txBox="1">
            <a:spLocks/>
          </p:cNvSpPr>
          <p:nvPr/>
        </p:nvSpPr>
        <p:spPr>
          <a:xfrm>
            <a:off x="193041" y="1940560"/>
            <a:ext cx="3560298" cy="3567398"/>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pl-PL" sz="1600" b="0" i="1" dirty="0">
                <a:solidFill>
                  <a:schemeClr val="bg1"/>
                </a:solidFill>
              </a:rPr>
              <a:t>Unia Europejska zobowiązała się do realizacji ambitnych celów klimatycznych i zrównoważonego rozwoju, określonych w Europejskim Zielonym Ładzie, Planie Celów Klimatycznych na 2030 r. oraz unijnym Prawie Klimatycznym. Kluczowym celem jest redukcja emisji gazów cieplarnianych o co najmniej 55% do 2030 roku w porównaniu z poziomem z 1990 roku, przy jednoczesnym dążeniu do osiągnięcia neutralności klimatycznej do 2050 roku (Komisja Europejska, 2020).</a:t>
            </a:r>
          </a:p>
          <a:p>
            <a:pPr>
              <a:lnSpc>
                <a:spcPts val="1660"/>
              </a:lnSpc>
              <a:spcBef>
                <a:spcPts val="0"/>
              </a:spcBef>
            </a:pPr>
            <a:endParaRPr lang="en-GB" sz="1600" b="0" i="1" dirty="0">
              <a:solidFill>
                <a:schemeClr val="bg1"/>
              </a:solidFill>
            </a:endParaRPr>
          </a:p>
          <a:p>
            <a:pPr>
              <a:lnSpc>
                <a:spcPts val="1660"/>
              </a:lnSpc>
              <a:spcBef>
                <a:spcPts val="0"/>
              </a:spcBef>
            </a:pPr>
            <a:r>
              <a:rPr lang="pl-PL" sz="1600" b="0" i="1" dirty="0">
                <a:solidFill>
                  <a:schemeClr val="bg1"/>
                </a:solidFill>
              </a:rPr>
              <a:t>Cele te nie są abstrakcyjne – znajdują swoje odzwierciedlenie w twardych realiach struktury zasobów budowlanych, które odpowiadają za około 40% całkowitego zużycia energii oraz 36% emisji związanych z energią w całej Unii, podczas gdy około 75% paliw wykorzystywanych w ogrzewaniu i chłodzeniu (H&amp;C) nadal pochodzi z paliw kopalnych (Komisja Europejska, 2020).</a:t>
            </a:r>
            <a:endParaRPr lang="en-US" sz="1600" i="1" dirty="0">
              <a:solidFill>
                <a:schemeClr val="bg1"/>
              </a:solidFill>
            </a:endParaRPr>
          </a:p>
        </p:txBody>
      </p:sp>
      <p:sp>
        <p:nvSpPr>
          <p:cNvPr id="19" name="Text Placeholder 32">
            <a:extLst>
              <a:ext uri="{FF2B5EF4-FFF2-40B4-BE49-F238E27FC236}">
                <a16:creationId xmlns:a16="http://schemas.microsoft.com/office/drawing/2014/main" id="{AB389E50-54B3-0D88-B7FA-F090143DEA1A}"/>
              </a:ext>
            </a:extLst>
          </p:cNvPr>
          <p:cNvSpPr txBox="1">
            <a:spLocks/>
          </p:cNvSpPr>
          <p:nvPr/>
        </p:nvSpPr>
        <p:spPr>
          <a:xfrm>
            <a:off x="2727950" y="1189495"/>
            <a:ext cx="2468215" cy="542823"/>
          </a:xfrm>
          <a:prstGeom prst="rect">
            <a:avLst/>
          </a:prstGeom>
          <a:gradFill>
            <a:gsLst>
              <a:gs pos="3000">
                <a:srgbClr val="EE2D24"/>
              </a:gs>
              <a:gs pos="68000">
                <a:srgbClr val="F37321"/>
              </a:gs>
              <a:gs pos="100000">
                <a:srgbClr val="FFCD05"/>
              </a:gs>
            </a:gsLst>
            <a:lin ang="2700000" scaled="0"/>
          </a:gradFill>
        </p:spPr>
        <p:txBody>
          <a:bodyPr anchor="t">
            <a:noAutofit/>
          </a:bodyPr>
          <a:lstStyle>
            <a:lvl1pPr marL="0" indent="0" algn="ctr" defTabSz="2072941" rtl="0" eaLnBrk="1" latinLnBrk="0" hangingPunct="1">
              <a:lnSpc>
                <a:spcPct val="100000"/>
              </a:lnSpc>
              <a:spcBef>
                <a:spcPts val="0"/>
              </a:spcBef>
              <a:buFont typeface="Arial" panose="020B0604020202020204" pitchFamily="34" charset="0"/>
              <a:buNone/>
              <a:defRPr sz="24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3838" algn="l">
              <a:lnSpc>
                <a:spcPct val="107000"/>
              </a:lnSpc>
              <a:spcAft>
                <a:spcPts val="800"/>
              </a:spcAf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13AB3A91-A1B7-5845-CDBF-0A6BEB4C10F0}"/>
              </a:ext>
            </a:extLst>
          </p:cNvPr>
          <p:cNvSpPr txBox="1">
            <a:spLocks/>
          </p:cNvSpPr>
          <p:nvPr/>
        </p:nvSpPr>
        <p:spPr>
          <a:xfrm>
            <a:off x="2867996" y="1163125"/>
            <a:ext cx="2468217" cy="542823"/>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pl-PL" sz="3000" dirty="0">
                <a:solidFill>
                  <a:schemeClr val="bg1"/>
                </a:solidFill>
              </a:rPr>
              <a:t>Wstęp</a:t>
            </a:r>
            <a:endParaRPr lang="en-US" sz="3000" dirty="0">
              <a:solidFill>
                <a:schemeClr val="bg1"/>
              </a:solidFill>
            </a:endParaRPr>
          </a:p>
        </p:txBody>
      </p:sp>
      <p:grpSp>
        <p:nvGrpSpPr>
          <p:cNvPr id="21" name="Graphic 40">
            <a:extLst>
              <a:ext uri="{FF2B5EF4-FFF2-40B4-BE49-F238E27FC236}">
                <a16:creationId xmlns:a16="http://schemas.microsoft.com/office/drawing/2014/main" id="{96F7D0F2-FCA7-9517-E0BB-F3C95EA9AA61}"/>
              </a:ext>
            </a:extLst>
          </p:cNvPr>
          <p:cNvGrpSpPr/>
          <p:nvPr/>
        </p:nvGrpSpPr>
        <p:grpSpPr>
          <a:xfrm>
            <a:off x="-1209055" y="7677705"/>
            <a:ext cx="3924090" cy="2433120"/>
            <a:chOff x="-3997860" y="6017904"/>
            <a:chExt cx="935163" cy="579845"/>
          </a:xfrm>
          <a:solidFill>
            <a:schemeClr val="bg1">
              <a:alpha val="29965"/>
            </a:schemeClr>
          </a:solidFill>
        </p:grpSpPr>
        <p:sp>
          <p:nvSpPr>
            <p:cNvPr id="22" name="Freeform 21">
              <a:extLst>
                <a:ext uri="{FF2B5EF4-FFF2-40B4-BE49-F238E27FC236}">
                  <a16:creationId xmlns:a16="http://schemas.microsoft.com/office/drawing/2014/main" id="{51A6C3CB-F4FB-3D48-AB17-2E92C8A4F544}"/>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6E463468-6958-3EDF-BF69-09FCA418530B}"/>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FD1480DB-21F6-38EE-7E82-8DBA84D55A5E}"/>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633A68D1-BB57-B557-77C5-F785328D9FB8}"/>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58081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A9282-28DA-DBA4-1AF0-274C6A027DFF}"/>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B96DA41F-7018-3997-2419-E6A126AC3D6C}"/>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B4416BFE-EE26-DBEA-0EB6-B27E619DFEC5}"/>
              </a:ext>
            </a:extLst>
          </p:cNvPr>
          <p:cNvGrpSpPr/>
          <p:nvPr/>
        </p:nvGrpSpPr>
        <p:grpSpPr>
          <a:xfrm>
            <a:off x="-2332773" y="7673545"/>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3F2602C3-8D71-4869-6FC0-82B350AD5E9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E4B1FDA7-931E-D3F0-0280-0D4A4748730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4CDDC8DA-5902-7AE5-2513-3B070E1A6E5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2A24547C-9267-5F43-B0B7-C9789A305C2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22238C5D-6FEA-6D4D-6B9F-409C852FB8E4}"/>
              </a:ext>
            </a:extLst>
          </p:cNvPr>
          <p:cNvSpPr txBox="1"/>
          <p:nvPr/>
        </p:nvSpPr>
        <p:spPr>
          <a:xfrm>
            <a:off x="1113765" y="374140"/>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2. </a:t>
            </a:r>
            <a:r>
              <a:rPr lang="pl-PL" sz="1600" b="1" dirty="0">
                <a:solidFill>
                  <a:srgbClr val="ED4D24"/>
                </a:solidFill>
                <a:highlight>
                  <a:srgbClr val="FFFFFF"/>
                </a:highlight>
                <a:latin typeface="Calibri" panose="020F0502020204030204" pitchFamily="34" charset="0"/>
                <a:cs typeface="Calibri" panose="020F0502020204030204" pitchFamily="34" charset="0"/>
              </a:rPr>
              <a:t>Dla przemysłu i usług komunalnych</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F54224A-EFC3-7A8F-02A4-99A0C4AA41A8}"/>
              </a:ext>
            </a:extLst>
          </p:cNvPr>
          <p:cNvSpPr txBox="1"/>
          <p:nvPr/>
        </p:nvSpPr>
        <p:spPr>
          <a:xfrm>
            <a:off x="1189123" y="824391"/>
            <a:ext cx="5871600" cy="3620928"/>
          </a:xfrm>
          <a:prstGeom prst="rect">
            <a:avLst/>
          </a:prstGeom>
          <a:noFill/>
        </p:spPr>
        <p:txBody>
          <a:bodyPr wrap="square" numCol="2" spcCol="252000">
            <a:spAutoFit/>
          </a:bodyPr>
          <a:lstStyle/>
          <a:p>
            <a:pPr algn="just">
              <a:lnSpc>
                <a:spcPts val="1140"/>
              </a:lnSpc>
            </a:pPr>
            <a:r>
              <a:rPr lang="pl-PL" sz="1100" dirty="0">
                <a:solidFill>
                  <a:srgbClr val="404040"/>
                </a:solidFill>
                <a:latin typeface="Calibri" panose="020F0502020204030204" pitchFamily="34" charset="0"/>
                <a:cs typeface="Calibri" panose="020F0502020204030204" pitchFamily="34" charset="0"/>
              </a:rPr>
              <a:t>Branża ogrzewania i chłodzenia odgrywa kluczową rolę w dążeniu Europy do dekarbonizacji i cyfryzacji. Aby sprostać rosnącemu zapotrzebowaniu na niskoemisyjne oraz inteligentne systemy energetyczne, przedsiębiorstwa muszą nie tylko wprowadzać innowacje technologiczne, ale także zainwestować w ludzi.</a:t>
            </a:r>
          </a:p>
          <a:p>
            <a:pPr algn="just">
              <a:lnSpc>
                <a:spcPts val="1140"/>
              </a:lnSpc>
            </a:pPr>
            <a:r>
              <a:rPr lang="pl-PL" sz="1100" dirty="0">
                <a:solidFill>
                  <a:srgbClr val="404040"/>
                </a:solidFill>
                <a:latin typeface="Calibri" panose="020F0502020204030204" pitchFamily="34" charset="0"/>
                <a:cs typeface="Calibri" panose="020F0502020204030204" pitchFamily="34" charset="0"/>
              </a:rPr>
              <a:t>Konieczne jest inwestowanie w rozwój kadr</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ciągłe kształcenie. Podmioty branżowe powinny zaangażować się w budowanie umiejętności i zdolności potrzebnych do stworzenia technologii ogrzewania i chłodzenia nowej generacji. Oznacza to opracowanie ustrukturyzowanych programów szkoleniowych i podnoszenia kwalifikacji dla inżynierów, instalatorów i operatorów, skupiających się na nowych kompetencjach, takich jak integracja systemów cyfrowych, analiza danych, inteligentne sterowanie i cyberbezpieczeństwo. Ciągły rozwój zawodowy musi stać się częścią kultury firmy, zapewniając, że pracownicy nadążają za zmieniającymi się technologiami</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wymogami regulacyjnymi.</a:t>
            </a:r>
          </a:p>
          <a:p>
            <a:pPr algn="just">
              <a:lnSpc>
                <a:spcPts val="1140"/>
              </a:lnSpc>
            </a:pPr>
            <a:r>
              <a:rPr lang="pl-PL" sz="1100" dirty="0">
                <a:solidFill>
                  <a:srgbClr val="404040"/>
                </a:solidFill>
                <a:latin typeface="Calibri" panose="020F0502020204030204" pitchFamily="34" charset="0"/>
                <a:cs typeface="Calibri" panose="020F0502020204030204" pitchFamily="34" charset="0"/>
              </a:rPr>
              <a:t>Niezbędna jest ścisła współpraca między przemysłem a instytucjami edukacyjnymi. Firmy powinny współpracować z uniwersytetami, szkołami zawodowymi i ośrodkami </a:t>
            </a:r>
            <a:r>
              <a:rPr lang="pl-PL" sz="1100" dirty="0" err="1">
                <a:solidFill>
                  <a:srgbClr val="404040"/>
                </a:solidFill>
                <a:latin typeface="Calibri" panose="020F0502020204030204" pitchFamily="34" charset="0"/>
                <a:cs typeface="Calibri" panose="020F0502020204030204" pitchFamily="34" charset="0"/>
              </a:rPr>
              <a:t>szkolenio-wymi</a:t>
            </a:r>
            <a:r>
              <a:rPr lang="pl-PL" sz="1100" dirty="0">
                <a:solidFill>
                  <a:srgbClr val="404040"/>
                </a:solidFill>
                <a:latin typeface="Calibri" panose="020F0502020204030204" pitchFamily="34" charset="0"/>
                <a:cs typeface="Calibri" panose="020F0502020204030204" pitchFamily="34" charset="0"/>
              </a:rPr>
              <a:t> w celu wspólnego opracowania programów nauczania, które odzwierciedlają rzeczywiste potrzeby rynku i stosowane technologie, takie jak pompy ciepła, automatyka w budynkach, lokalne systemy energetyczne i cyfrowe narzędzia monitorowania. Wspólne inicjatywy, takie jak praktyki zawodowe, laboratoria lub pokazy na miejscu, mogą zapewnić studentom i stażystom praktyczne doświadczenie, wypełniając lukę między teorią a praktyką.</a:t>
            </a:r>
          </a:p>
          <a:p>
            <a:pPr algn="just">
              <a:lnSpc>
                <a:spcPts val="1140"/>
              </a:lnSpc>
            </a:pPr>
            <a:r>
              <a:rPr lang="pl-PL" sz="1100" dirty="0">
                <a:solidFill>
                  <a:srgbClr val="404040"/>
                </a:solidFill>
                <a:latin typeface="Calibri" panose="020F0502020204030204" pitchFamily="34" charset="0"/>
                <a:cs typeface="Calibri" panose="020F0502020204030204" pitchFamily="34" charset="0"/>
              </a:rPr>
              <a:t>Dzięki dostosowaniu edukacji i rozwoju kadr przemysł może zapewnić stały dopływ wykwalifikowanych specjalistów gotowych do projektowania, instalowania i zarządzania zaawansowanymi systemami ogrzewania i chłodzenia. Nie tylko wzmacnia to konkurencyjność i innowacyjność, ale także pomaga przyspieszyć ogólną transformację energetyczną Europy w kierunku </a:t>
            </a:r>
            <a:r>
              <a:rPr lang="pl-PL" sz="1100" dirty="0" err="1">
                <a:solidFill>
                  <a:srgbClr val="404040"/>
                </a:solidFill>
                <a:latin typeface="Calibri" panose="020F0502020204030204" pitchFamily="34" charset="0"/>
                <a:cs typeface="Calibri" panose="020F0502020204030204" pitchFamily="34" charset="0"/>
              </a:rPr>
              <a:t>niskoemi-syjnej</a:t>
            </a:r>
            <a:r>
              <a:rPr lang="pl-PL" sz="1100" dirty="0">
                <a:solidFill>
                  <a:srgbClr val="404040"/>
                </a:solidFill>
                <a:latin typeface="Calibri" panose="020F0502020204030204" pitchFamily="34" charset="0"/>
                <a:cs typeface="Calibri" panose="020F0502020204030204" pitchFamily="34" charset="0"/>
              </a:rPr>
              <a:t>, opartej na danych przyszłości.</a:t>
            </a:r>
            <a:endParaRPr lang="en-IE" sz="1100" dirty="0">
              <a:solidFill>
                <a:srgbClr val="40404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7AD116AC-3EB8-06D7-EF07-FB56F228B27F}"/>
              </a:ext>
            </a:extLst>
          </p:cNvPr>
          <p:cNvCxnSpPr>
            <a:cxnSpLocks/>
          </p:cNvCxnSpPr>
          <p:nvPr/>
        </p:nvCxnSpPr>
        <p:spPr>
          <a:xfrm>
            <a:off x="388575" y="501044"/>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EA9469-F523-26B8-E703-466EA791DAC3}"/>
              </a:ext>
            </a:extLst>
          </p:cNvPr>
          <p:cNvCxnSpPr>
            <a:cxnSpLocks/>
          </p:cNvCxnSpPr>
          <p:nvPr/>
        </p:nvCxnSpPr>
        <p:spPr>
          <a:xfrm>
            <a:off x="1009413" y="501044"/>
            <a:ext cx="25400" cy="394427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AA405E77-2356-D292-833F-D1E718255919}"/>
              </a:ext>
            </a:extLst>
          </p:cNvPr>
          <p:cNvSpPr/>
          <p:nvPr/>
        </p:nvSpPr>
        <p:spPr>
          <a:xfrm rot="5400000">
            <a:off x="652746" y="415418"/>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C424CB66-4E61-DD20-B2AE-CD2F6B2E8C01}"/>
              </a:ext>
            </a:extLst>
          </p:cNvPr>
          <p:cNvCxnSpPr>
            <a:cxnSpLocks/>
          </p:cNvCxnSpPr>
          <p:nvPr/>
        </p:nvCxnSpPr>
        <p:spPr>
          <a:xfrm>
            <a:off x="1034813" y="4437929"/>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615117-7CFE-DA74-F06E-B7F97741EF56}"/>
              </a:ext>
            </a:extLst>
          </p:cNvPr>
          <p:cNvSpPr txBox="1"/>
          <p:nvPr/>
        </p:nvSpPr>
        <p:spPr>
          <a:xfrm>
            <a:off x="1088365" y="4568139"/>
            <a:ext cx="5504020" cy="534762"/>
          </a:xfrm>
          <a:prstGeom prst="rect">
            <a:avLst/>
          </a:prstGeom>
          <a:noFill/>
        </p:spPr>
        <p:txBody>
          <a:bodyPr wrap="square" rtlCol="0" anchor="t">
            <a:spAutoFit/>
          </a:bodyPr>
          <a:lstStyle/>
          <a:p>
            <a:pPr marL="6350">
              <a:lnSpc>
                <a:spcPts val="1700"/>
              </a:lnSpc>
              <a:tabLst>
                <a:tab pos="611188" algn="l"/>
              </a:tabLst>
            </a:pPr>
            <a:r>
              <a:rPr lang="en-US" sz="1600" b="1" dirty="0">
                <a:solidFill>
                  <a:srgbClr val="ED4D24"/>
                </a:solidFill>
                <a:highlight>
                  <a:srgbClr val="FFFFFF"/>
                </a:highlight>
                <a:latin typeface="Calibri" panose="020F0502020204030204" pitchFamily="34" charset="0"/>
                <a:cs typeface="Calibri" panose="020F0502020204030204" pitchFamily="34" charset="0"/>
              </a:rPr>
              <a:t>3. </a:t>
            </a:r>
            <a:r>
              <a:rPr lang="pl-PL" sz="1600" b="1" dirty="0">
                <a:solidFill>
                  <a:srgbClr val="ED4D24"/>
                </a:solidFill>
                <a:highlight>
                  <a:srgbClr val="FFFFFF"/>
                </a:highlight>
                <a:latin typeface="Calibri" panose="020F0502020204030204" pitchFamily="34" charset="0"/>
                <a:cs typeface="Calibri" panose="020F0502020204030204" pitchFamily="34" charset="0"/>
              </a:rPr>
              <a:t>Dla samorządów i władz lokalnych</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1AA5EC3-6FE7-C282-5A83-2B9E6BEA69A8}"/>
              </a:ext>
            </a:extLst>
          </p:cNvPr>
          <p:cNvSpPr txBox="1"/>
          <p:nvPr/>
        </p:nvSpPr>
        <p:spPr>
          <a:xfrm>
            <a:off x="1113765" y="4955961"/>
            <a:ext cx="5871600" cy="6301149"/>
          </a:xfrm>
          <a:prstGeom prst="rect">
            <a:avLst/>
          </a:prstGeom>
          <a:noFill/>
        </p:spPr>
        <p:txBody>
          <a:bodyPr wrap="square" numCol="2" spcCol="252000">
            <a:spAutoFit/>
          </a:bodyPr>
          <a:lstStyle/>
          <a:p>
            <a:pPr algn="just">
              <a:lnSpc>
                <a:spcPts val="1140"/>
              </a:lnSpc>
            </a:pPr>
            <a:r>
              <a:rPr lang="pl-PL" sz="1100" dirty="0">
                <a:solidFill>
                  <a:srgbClr val="404040"/>
                </a:solidFill>
                <a:latin typeface="Calibri" panose="020F0502020204030204" pitchFamily="34" charset="0"/>
                <a:cs typeface="Calibri" panose="020F0502020204030204" pitchFamily="34" charset="0"/>
              </a:rPr>
              <a:t>To właśnie w miastach i regionach dekarbonizacja staje się rzeczywistością, dlatego samorządy lokalne powinny przejąć inicjatywę, dysponując jasnymi danymi, opłacalnymi projektami i otwartą komunikacją. Pierwszym krokiem powinno być stworzenie zintegrowanych map energetycznych i cieplnych, które uwzględniają profile zapotrzebowania, zasoby budynków, aktywa sieciowe oraz lokalne zasoby, takie jak energia geotermalna, ścieki, ciepło z centrów danych i potencjał fotowoltaiczny dachów. Analiza tych danych umożliwia wykorzystanie tych map do ustalenia stref ogrzewania/chłodzenia, określenia miejsc, w których sensowne jest zastosowanie dużych pomp ciepła lub pętli </a:t>
            </a:r>
            <a:r>
              <a:rPr lang="pl-PL" sz="1100" dirty="0" err="1">
                <a:solidFill>
                  <a:srgbClr val="404040"/>
                </a:solidFill>
                <a:latin typeface="Calibri" panose="020F0502020204030204" pitchFamily="34" charset="0"/>
                <a:cs typeface="Calibri" panose="020F0502020204030204" pitchFamily="34" charset="0"/>
              </a:rPr>
              <a:t>ambientowych</a:t>
            </a:r>
            <a:r>
              <a:rPr lang="pl-PL" sz="1100" dirty="0">
                <a:solidFill>
                  <a:srgbClr val="404040"/>
                </a:solidFill>
                <a:latin typeface="Calibri" panose="020F0502020204030204" pitchFamily="34" charset="0"/>
                <a:cs typeface="Calibri" panose="020F0502020204030204" pitchFamily="34" charset="0"/>
              </a:rPr>
              <a:t> (</a:t>
            </a:r>
            <a:r>
              <a:rPr lang="pl-PL" sz="1100" dirty="0" err="1">
                <a:solidFill>
                  <a:srgbClr val="404040"/>
                </a:solidFill>
                <a:latin typeface="Calibri" panose="020F0502020204030204" pitchFamily="34" charset="0"/>
                <a:cs typeface="Calibri" panose="020F0502020204030204" pitchFamily="34" charset="0"/>
              </a:rPr>
              <a:t>ambient</a:t>
            </a:r>
            <a:r>
              <a:rPr lang="pl-PL" sz="1100" dirty="0">
                <a:solidFill>
                  <a:srgbClr val="404040"/>
                </a:solidFill>
                <a:latin typeface="Calibri" panose="020F0502020204030204" pitchFamily="34" charset="0"/>
                <a:cs typeface="Calibri" panose="020F0502020204030204" pitchFamily="34" charset="0"/>
              </a:rPr>
              <a:t> </a:t>
            </a:r>
            <a:r>
              <a:rPr lang="pl-PL" sz="1100" dirty="0" err="1">
                <a:solidFill>
                  <a:srgbClr val="404040"/>
                </a:solidFill>
                <a:latin typeface="Calibri" panose="020F0502020204030204" pitchFamily="34" charset="0"/>
                <a:cs typeface="Calibri" panose="020F0502020204030204" pitchFamily="34" charset="0"/>
              </a:rPr>
              <a:t>loops</a:t>
            </a:r>
            <a:r>
              <a:rPr lang="pl-PL" sz="1100" dirty="0">
                <a:solidFill>
                  <a:srgbClr val="404040"/>
                </a:solidFill>
                <a:latin typeface="Calibri" panose="020F0502020204030204" pitchFamily="34" charset="0"/>
                <a:cs typeface="Calibri" panose="020F0502020204030204" pitchFamily="34" charset="0"/>
              </a:rPr>
              <a:t>) oraz wskazania dzielnic, które najbardziej skorzystałyby na gruntownej modernizacji.</a:t>
            </a:r>
          </a:p>
          <a:p>
            <a:pPr algn="just">
              <a:lnSpc>
                <a:spcPts val="1140"/>
              </a:lnSpc>
            </a:pPr>
            <a:r>
              <a:rPr lang="pl-PL" sz="1100" dirty="0">
                <a:solidFill>
                  <a:srgbClr val="404040"/>
                </a:solidFill>
                <a:latin typeface="Calibri" panose="020F0502020204030204" pitchFamily="34" charset="0"/>
                <a:cs typeface="Calibri" panose="020F0502020204030204" pitchFamily="34" charset="0"/>
              </a:rPr>
              <a:t>Kolejnym etapem jest przekształcenie tych spostrzeżeń w pakiety inwestycyjne. Łączenie podobnych projektów, takich jak grupy szkół, bloki socjalne lub budynki miejskie, obniża koszty transakcyjne i przyciąga kredytodawców oraz przedsiębiorstwa usług energetycznych (ESCO). Standaryzacja projektów, umów oraz wskaźników KPI otwiera drogę do finansowania na większą skalę, np. poprzez zielone obligacje, instrumenty ELENA, </a:t>
            </a:r>
            <a:r>
              <a:rPr lang="pl-PL" sz="1100" dirty="0" err="1">
                <a:solidFill>
                  <a:srgbClr val="404040"/>
                </a:solidFill>
                <a:latin typeface="Calibri" panose="020F0502020204030204" pitchFamily="34" charset="0"/>
                <a:cs typeface="Calibri" panose="020F0502020204030204" pitchFamily="34" charset="0"/>
              </a:rPr>
              <a:t>InvestEU</a:t>
            </a:r>
            <a:r>
              <a:rPr lang="pl-PL" sz="1100" dirty="0">
                <a:solidFill>
                  <a:srgbClr val="404040"/>
                </a:solidFill>
                <a:latin typeface="Calibri" panose="020F0502020204030204" pitchFamily="34" charset="0"/>
                <a:cs typeface="Calibri" panose="020F0502020204030204" pitchFamily="34" charset="0"/>
              </a:rPr>
              <a:t>, partnerstwa publiczno-prywatne. Należy uwzględnić gwarancje dotyczące cyklu życia, eksploatacji</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konserwacji oraz wydajności, aby zapewnić oszczędności.</a:t>
            </a:r>
          </a:p>
          <a:p>
            <a:pPr algn="just">
              <a:lnSpc>
                <a:spcPts val="1140"/>
              </a:lnSpc>
            </a:pPr>
            <a:r>
              <a:rPr lang="pl-PL" sz="1100" dirty="0">
                <a:solidFill>
                  <a:srgbClr val="404040"/>
                </a:solidFill>
                <a:latin typeface="Calibri" panose="020F0502020204030204" pitchFamily="34" charset="0"/>
                <a:cs typeface="Calibri" panose="020F0502020204030204" pitchFamily="34" charset="0"/>
              </a:rPr>
              <a:t>Należy zadbać o poparcie mieszkańców i </a:t>
            </a:r>
            <a:r>
              <a:rPr lang="pl-PL" sz="1100" dirty="0" err="1">
                <a:solidFill>
                  <a:srgbClr val="404040"/>
                </a:solidFill>
                <a:latin typeface="Calibri" panose="020F0502020204030204" pitchFamily="34" charset="0"/>
                <a:cs typeface="Calibri" panose="020F0502020204030204" pitchFamily="34" charset="0"/>
              </a:rPr>
              <a:t>intere-sariuszy</a:t>
            </a:r>
            <a:r>
              <a:rPr lang="pl-PL" sz="1100" dirty="0">
                <a:solidFill>
                  <a:srgbClr val="404040"/>
                </a:solidFill>
                <a:latin typeface="Calibri" panose="020F0502020204030204" pitchFamily="34" charset="0"/>
                <a:cs typeface="Calibri" panose="020F0502020204030204" pitchFamily="34" charset="0"/>
              </a:rPr>
              <a:t> dzięki przejrzystym, cyfrowym</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działaniom, np. poprzez publikowanie prostych pulpitów nawigacyjnych, które pokazują lokalne zużycie energii, status projektu, taryfy</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oszczędności emisji dwutlenku węgla</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w poszczególnych osiedlach. Oferowanie </a:t>
            </a:r>
            <a:r>
              <a:rPr lang="pl-PL" sz="1100" dirty="0" err="1">
                <a:solidFill>
                  <a:srgbClr val="404040"/>
                </a:solidFill>
                <a:latin typeface="Calibri" panose="020F0502020204030204" pitchFamily="34" charset="0"/>
                <a:cs typeface="Calibri" panose="020F0502020204030204" pitchFamily="34" charset="0"/>
              </a:rPr>
              <a:t>narzę-dzi</a:t>
            </a:r>
            <a:r>
              <a:rPr lang="pl-PL" sz="1100" dirty="0">
                <a:solidFill>
                  <a:srgbClr val="404040"/>
                </a:solidFill>
                <a:latin typeface="Calibri" panose="020F0502020204030204" pitchFamily="34" charset="0"/>
                <a:cs typeface="Calibri" panose="020F0502020204030204" pitchFamily="34" charset="0"/>
              </a:rPr>
              <a:t> samoobsługowych przyczyni się do tego, aby gospodarstwa domowe oraz małe i średnie przedsiębiorstwa będą mogły zobaczyć korzyści płynące z podłączenia do sieci, przejścia na pompę ciepła lub przystąpienia do programu modernizacji. Należy połączyć to z jasnymi zabezpieczeniami dla konsumentów, uczciwą polityką podłączeń i ukierunkowanym wspar-ciem dla gospodarstw domowych o niskich dochodach, aby zapewnić sprawiedliwą transformację. </a:t>
            </a:r>
          </a:p>
          <a:p>
            <a:pPr algn="just">
              <a:lnSpc>
                <a:spcPts val="1140"/>
              </a:lnSpc>
            </a:pPr>
            <a:r>
              <a:rPr lang="pl-PL" sz="1100" dirty="0">
                <a:solidFill>
                  <a:srgbClr val="404040"/>
                </a:solidFill>
                <a:latin typeface="Calibri" panose="020F0502020204030204" pitchFamily="34" charset="0"/>
                <a:cs typeface="Calibri" panose="020F0502020204030204" pitchFamily="34" charset="0"/>
              </a:rPr>
              <a:t>Możliwości wewnętrzne powinny być dostosowane do ambicji. Zaleca się wyznaczenie międzyresortowej jednostki ds. dostaw czystego ciepła (planowanie, </a:t>
            </a:r>
            <a:r>
              <a:rPr lang="pl-PL" sz="1100" dirty="0" err="1">
                <a:solidFill>
                  <a:srgbClr val="404040"/>
                </a:solidFill>
                <a:latin typeface="Calibri" panose="020F0502020204030204" pitchFamily="34" charset="0"/>
                <a:cs typeface="Calibri" panose="020F0502020204030204" pitchFamily="34" charset="0"/>
              </a:rPr>
              <a:t>mieszkal-nictwo</a:t>
            </a:r>
            <a:r>
              <a:rPr lang="pl-PL" sz="1100" dirty="0">
                <a:solidFill>
                  <a:srgbClr val="404040"/>
                </a:solidFill>
                <a:latin typeface="Calibri" panose="020F0502020204030204" pitchFamily="34" charset="0"/>
                <a:cs typeface="Calibri" panose="020F0502020204030204" pitchFamily="34" charset="0"/>
              </a:rPr>
              <a:t>, zaopatrzenie, IT, finanse), aby przyspieszyć wydawanie pozwoleń, ujednolicić wymianę danych z przedsiębiorstwami użyteczności publicznej i przeprowadzać otwarte, sprzyjające interoperacyjności </a:t>
            </a:r>
            <a:r>
              <a:rPr lang="pl-PL" sz="1100" dirty="0" err="1">
                <a:solidFill>
                  <a:srgbClr val="404040"/>
                </a:solidFill>
                <a:latin typeface="Calibri" panose="020F0502020204030204" pitchFamily="34" charset="0"/>
                <a:cs typeface="Calibri" panose="020F0502020204030204" pitchFamily="34" charset="0"/>
              </a:rPr>
              <a:t>przetar-gi</a:t>
            </a:r>
            <a:r>
              <a:rPr lang="pl-PL" sz="1100" dirty="0">
                <a:solidFill>
                  <a:srgbClr val="404040"/>
                </a:solidFill>
                <a:latin typeface="Calibri" panose="020F0502020204030204" pitchFamily="34" charset="0"/>
                <a:cs typeface="Calibri" panose="020F0502020204030204" pitchFamily="34" charset="0"/>
              </a:rPr>
              <a:t>. Należy zapewnić szkolenia dla pracowników gmin w zakresie planowania ogrzewania, zakupów, systemów cyfrowych, podstaw </a:t>
            </a:r>
            <a:r>
              <a:rPr lang="pl-PL" sz="1100" dirty="0" err="1">
                <a:solidFill>
                  <a:srgbClr val="404040"/>
                </a:solidFill>
                <a:latin typeface="Calibri" panose="020F0502020204030204" pitchFamily="34" charset="0"/>
                <a:cs typeface="Calibri" panose="020F0502020204030204" pitchFamily="34" charset="0"/>
              </a:rPr>
              <a:t>cyberbezpieczeństwa</a:t>
            </a:r>
            <a:r>
              <a:rPr lang="pl-PL" sz="1100" dirty="0">
                <a:solidFill>
                  <a:srgbClr val="404040"/>
                </a:solidFill>
                <a:latin typeface="Calibri" panose="020F0502020204030204" pitchFamily="34" charset="0"/>
                <a:cs typeface="Calibri" panose="020F0502020204030204" pitchFamily="34" charset="0"/>
              </a:rPr>
              <a:t> i umów z gwarancją oszczędności. Dzięki solidnym mapom, opłacalnym pakietom i rzetelnym publicznym raportom gminy mogą przekształcić cele krajowe w widoczny komfort, miejsca pracy</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niższe rachunki.</a:t>
            </a:r>
          </a:p>
        </p:txBody>
      </p:sp>
      <p:cxnSp>
        <p:nvCxnSpPr>
          <p:cNvPr id="5" name="Straight Connector 4">
            <a:extLst>
              <a:ext uri="{FF2B5EF4-FFF2-40B4-BE49-F238E27FC236}">
                <a16:creationId xmlns:a16="http://schemas.microsoft.com/office/drawing/2014/main" id="{6F8AA4C6-18FE-2A4E-CFD5-D7B915E1F9F2}"/>
              </a:ext>
            </a:extLst>
          </p:cNvPr>
          <p:cNvCxnSpPr>
            <a:cxnSpLocks/>
          </p:cNvCxnSpPr>
          <p:nvPr/>
        </p:nvCxnSpPr>
        <p:spPr>
          <a:xfrm>
            <a:off x="413975" y="4734878"/>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E319E8-55C3-EAC1-0CCD-E7743482B28E}"/>
              </a:ext>
            </a:extLst>
          </p:cNvPr>
          <p:cNvCxnSpPr>
            <a:cxnSpLocks/>
          </p:cNvCxnSpPr>
          <p:nvPr/>
        </p:nvCxnSpPr>
        <p:spPr>
          <a:xfrm flipH="1">
            <a:off x="1009413" y="4734878"/>
            <a:ext cx="25400" cy="542497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3BF4B8F7-2B9B-BC17-CC8E-8F5587460501}"/>
              </a:ext>
            </a:extLst>
          </p:cNvPr>
          <p:cNvSpPr/>
          <p:nvPr/>
        </p:nvSpPr>
        <p:spPr>
          <a:xfrm rot="5400000">
            <a:off x="678146" y="4649253"/>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4832E90F-232D-CFA3-5E3B-DDE9633A94BB}"/>
              </a:ext>
            </a:extLst>
          </p:cNvPr>
          <p:cNvCxnSpPr>
            <a:cxnSpLocks/>
          </p:cNvCxnSpPr>
          <p:nvPr/>
        </p:nvCxnSpPr>
        <p:spPr>
          <a:xfrm>
            <a:off x="1009413" y="10159856"/>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141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A9282-28DA-DBA4-1AF0-274C6A027DFF}"/>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B96DA41F-7018-3997-2419-E6A126AC3D6C}"/>
              </a:ext>
            </a:extLst>
          </p:cNvPr>
          <p:cNvSpPr/>
          <p:nvPr/>
        </p:nvSpPr>
        <p:spPr>
          <a:xfrm>
            <a:off x="-21896" y="13049"/>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76" name="Graphic 40">
            <a:extLst>
              <a:ext uri="{FF2B5EF4-FFF2-40B4-BE49-F238E27FC236}">
                <a16:creationId xmlns:a16="http://schemas.microsoft.com/office/drawing/2014/main" id="{B4416BFE-EE26-DBEA-0EB6-B27E619DFEC5}"/>
              </a:ext>
            </a:extLst>
          </p:cNvPr>
          <p:cNvGrpSpPr/>
          <p:nvPr/>
        </p:nvGrpSpPr>
        <p:grpSpPr>
          <a:xfrm>
            <a:off x="-2332773" y="7673545"/>
            <a:ext cx="3924090" cy="2433120"/>
            <a:chOff x="-3997860" y="6017904"/>
            <a:chExt cx="935163" cy="579845"/>
          </a:xfrm>
          <a:solidFill>
            <a:schemeClr val="bg1">
              <a:alpha val="13000"/>
            </a:schemeClr>
          </a:solidFill>
        </p:grpSpPr>
        <p:sp>
          <p:nvSpPr>
            <p:cNvPr id="77" name="Freeform 76">
              <a:extLst>
                <a:ext uri="{FF2B5EF4-FFF2-40B4-BE49-F238E27FC236}">
                  <a16:creationId xmlns:a16="http://schemas.microsoft.com/office/drawing/2014/main" id="{3F2602C3-8D71-4869-6FC0-82B350AD5E9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E4B1FDA7-931E-D3F0-0280-0D4A47487300}"/>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4CDDC8DA-5902-7AE5-2513-3B070E1A6E57}"/>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2A24547C-9267-5F43-B0B7-C9789A305C29}"/>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6F8AA4C6-18FE-2A4E-CFD5-D7B915E1F9F2}"/>
              </a:ext>
            </a:extLst>
          </p:cNvPr>
          <p:cNvCxnSpPr>
            <a:cxnSpLocks/>
          </p:cNvCxnSpPr>
          <p:nvPr/>
        </p:nvCxnSpPr>
        <p:spPr>
          <a:xfrm>
            <a:off x="413975" y="945531"/>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E319E8-55C3-EAC1-0CCD-E7743482B28E}"/>
              </a:ext>
            </a:extLst>
          </p:cNvPr>
          <p:cNvCxnSpPr>
            <a:cxnSpLocks/>
          </p:cNvCxnSpPr>
          <p:nvPr/>
        </p:nvCxnSpPr>
        <p:spPr>
          <a:xfrm flipH="1">
            <a:off x="1010334" y="937282"/>
            <a:ext cx="24479" cy="7630791"/>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3BF4B8F7-2B9B-BC17-CC8E-8F5587460501}"/>
              </a:ext>
            </a:extLst>
          </p:cNvPr>
          <p:cNvSpPr/>
          <p:nvPr/>
        </p:nvSpPr>
        <p:spPr>
          <a:xfrm rot="5400000">
            <a:off x="678146" y="859915"/>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4832E90F-232D-CFA3-5E3B-DDE9633A94BB}"/>
              </a:ext>
            </a:extLst>
          </p:cNvPr>
          <p:cNvCxnSpPr>
            <a:cxnSpLocks/>
          </p:cNvCxnSpPr>
          <p:nvPr/>
        </p:nvCxnSpPr>
        <p:spPr>
          <a:xfrm>
            <a:off x="1010334" y="8568073"/>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0">
            <a:extLst>
              <a:ext uri="{FF2B5EF4-FFF2-40B4-BE49-F238E27FC236}">
                <a16:creationId xmlns:a16="http://schemas.microsoft.com/office/drawing/2014/main" id="{BD4F3207-B377-4EDA-AC09-52ACAB2EB226}"/>
              </a:ext>
            </a:extLst>
          </p:cNvPr>
          <p:cNvSpPr txBox="1"/>
          <p:nvPr/>
        </p:nvSpPr>
        <p:spPr>
          <a:xfrm>
            <a:off x="1216074" y="758431"/>
            <a:ext cx="5504020" cy="314381"/>
          </a:xfrm>
          <a:prstGeom prst="rect">
            <a:avLst/>
          </a:prstGeom>
          <a:noFill/>
        </p:spPr>
        <p:txBody>
          <a:bodyPr wrap="square" rtlCol="0" anchor="t">
            <a:spAutoFit/>
          </a:bodyPr>
          <a:lstStyle/>
          <a:p>
            <a:pPr marL="6350">
              <a:lnSpc>
                <a:spcPts val="1700"/>
              </a:lnSpc>
              <a:tabLst>
                <a:tab pos="611188" algn="l"/>
              </a:tabLst>
            </a:pPr>
            <a:r>
              <a:rPr lang="pl-PL" sz="1600" b="1" dirty="0">
                <a:solidFill>
                  <a:srgbClr val="ED4D24"/>
                </a:solidFill>
                <a:highlight>
                  <a:srgbClr val="FFFFFF"/>
                </a:highlight>
                <a:latin typeface="Calibri" panose="020F0502020204030204" pitchFamily="34" charset="0"/>
                <a:cs typeface="Calibri" panose="020F0502020204030204" pitchFamily="34" charset="0"/>
              </a:rPr>
              <a:t>4. Dla jednostek edukacyjnych i szkoleniowych </a:t>
            </a: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28" name="TextBox 3">
            <a:extLst>
              <a:ext uri="{FF2B5EF4-FFF2-40B4-BE49-F238E27FC236}">
                <a16:creationId xmlns:a16="http://schemas.microsoft.com/office/drawing/2014/main" id="{EAFB4BE3-3569-408C-AEB3-8BEA5F59C439}"/>
              </a:ext>
            </a:extLst>
          </p:cNvPr>
          <p:cNvSpPr txBox="1"/>
          <p:nvPr/>
        </p:nvSpPr>
        <p:spPr>
          <a:xfrm>
            <a:off x="1216074" y="1483130"/>
            <a:ext cx="5871600" cy="6865406"/>
          </a:xfrm>
          <a:prstGeom prst="rect">
            <a:avLst/>
          </a:prstGeom>
          <a:noFill/>
        </p:spPr>
        <p:txBody>
          <a:bodyPr wrap="square" numCol="2" spcCol="252000">
            <a:spAutoFit/>
          </a:bodyPr>
          <a:lstStyle/>
          <a:p>
            <a:pPr algn="just">
              <a:lnSpc>
                <a:spcPts val="1140"/>
              </a:lnSpc>
            </a:pPr>
            <a:r>
              <a:rPr lang="pl-PL" sz="1100" dirty="0">
                <a:solidFill>
                  <a:srgbClr val="404040"/>
                </a:solidFill>
                <a:latin typeface="Calibri" panose="020F0502020204030204" pitchFamily="34" charset="0"/>
                <a:cs typeface="Calibri" panose="020F0502020204030204" pitchFamily="34" charset="0"/>
              </a:rPr>
              <a:t>Wypełnianie luk w umiejętnościach związanych z czystym ogrzewaniem zaczyna się w salach lekcyjnych, laboratoriach i w środowiskach pracy. Uniwersytety, szkoły zawodowe oraz dostawcy usług kształcenia i szkolenia zawodowego powinni zmodernizować programy nauczania, aby absolwenci mogli od samego początku projektować, integrować, uruchamiać i obsługiwać cyfrowe, niskoemisyjne systemy ogrzewania i chłodzenia. To oznacza włączanie kompetencji cyfrowych do programów inżynieryjnych, architektury, zarządzania obiektami i zawodów technicznych - takich jak systemy zarządzania budynkiem (BMS), czujniki i protokoły </a:t>
            </a:r>
            <a:r>
              <a:rPr lang="pl-PL" sz="1100" dirty="0" err="1">
                <a:solidFill>
                  <a:srgbClr val="404040"/>
                </a:solidFill>
                <a:latin typeface="Calibri" panose="020F0502020204030204" pitchFamily="34" charset="0"/>
                <a:cs typeface="Calibri" panose="020F0502020204030204" pitchFamily="34" charset="0"/>
              </a:rPr>
              <a:t>IoT</a:t>
            </a:r>
            <a:r>
              <a:rPr lang="pl-PL" sz="1100" dirty="0">
                <a:solidFill>
                  <a:srgbClr val="404040"/>
                </a:solidFill>
                <a:latin typeface="Calibri" panose="020F0502020204030204" pitchFamily="34" charset="0"/>
                <a:cs typeface="Calibri" panose="020F0502020204030204" pitchFamily="34" charset="0"/>
              </a:rPr>
              <a:t>, analiza i </a:t>
            </a:r>
            <a:r>
              <a:rPr lang="pl-PL" sz="1100" dirty="0" err="1">
                <a:solidFill>
                  <a:srgbClr val="404040"/>
                </a:solidFill>
                <a:latin typeface="Calibri" panose="020F0502020204030204" pitchFamily="34" charset="0"/>
                <a:cs typeface="Calibri" panose="020F0502020204030204" pitchFamily="34" charset="0"/>
              </a:rPr>
              <a:t>wizuali-zacja</a:t>
            </a:r>
            <a:r>
              <a:rPr lang="pl-PL" sz="1100" dirty="0">
                <a:solidFill>
                  <a:srgbClr val="404040"/>
                </a:solidFill>
                <a:latin typeface="Calibri" panose="020F0502020204030204" pitchFamily="34" charset="0"/>
                <a:cs typeface="Calibri" panose="020F0502020204030204" pitchFamily="34" charset="0"/>
              </a:rPr>
              <a:t> danych, inżynieria sterowania oraz podstawy </a:t>
            </a:r>
            <a:r>
              <a:rPr lang="pl-PL" sz="1100" dirty="0" err="1">
                <a:solidFill>
                  <a:srgbClr val="404040"/>
                </a:solidFill>
                <a:latin typeface="Calibri" panose="020F0502020204030204" pitchFamily="34" charset="0"/>
                <a:cs typeface="Calibri" panose="020F0502020204030204" pitchFamily="34" charset="0"/>
              </a:rPr>
              <a:t>cyberbezpieczeństwa</a:t>
            </a:r>
            <a:r>
              <a:rPr lang="pl-PL" sz="1100" dirty="0">
                <a:solidFill>
                  <a:srgbClr val="404040"/>
                </a:solidFill>
                <a:latin typeface="Calibri" panose="020F0502020204030204" pitchFamily="34" charset="0"/>
                <a:cs typeface="Calibri" panose="020F0502020204030204" pitchFamily="34" charset="0"/>
              </a:rPr>
              <a:t> - nie jako przedmiotów do wyboru, lecz jako kluczowych efektów kształcenia. Teorię należy łączyć z praktyką poprzez laboratoria wyposażone w sprzęt, budynki dydaktyczne oraz kursy uruchamiania systemów realizowane na rzeczywistych obiektach, powiązane z </a:t>
            </a:r>
            <a:r>
              <a:rPr lang="pl-PL" sz="1100" dirty="0" err="1">
                <a:solidFill>
                  <a:srgbClr val="404040"/>
                </a:solidFill>
                <a:latin typeface="Calibri" panose="020F0502020204030204" pitchFamily="34" charset="0"/>
                <a:cs typeface="Calibri" panose="020F0502020204030204" pitchFamily="34" charset="0"/>
              </a:rPr>
              <a:t>faktycz-nymi</a:t>
            </a:r>
            <a:r>
              <a:rPr lang="pl-PL" sz="1100" dirty="0">
                <a:solidFill>
                  <a:srgbClr val="404040"/>
                </a:solidFill>
                <a:latin typeface="Calibri" panose="020F0502020204030204" pitchFamily="34" charset="0"/>
                <a:cs typeface="Calibri" panose="020F0502020204030204" pitchFamily="34" charset="0"/>
              </a:rPr>
              <a:t> instalacjami i urządzeniami, takimi jak pompy ciepła, niskotemperaturowe systemy hydrauliczne, podliczniki energii oraz interfejsy systemów ciepłowniczych. Studenci powinni opuszczać uczelnię, wiedząc, jak analizować trendy, diagnozować, bilansować i </a:t>
            </a:r>
            <a:r>
              <a:rPr lang="pl-PL" sz="1100" dirty="0" err="1">
                <a:solidFill>
                  <a:srgbClr val="404040"/>
                </a:solidFill>
                <a:latin typeface="Calibri" panose="020F0502020204030204" pitchFamily="34" charset="0"/>
                <a:cs typeface="Calibri" panose="020F0502020204030204" pitchFamily="34" charset="0"/>
              </a:rPr>
              <a:t>optymali-zować</a:t>
            </a:r>
            <a:r>
              <a:rPr lang="pl-PL" sz="1100" dirty="0">
                <a:solidFill>
                  <a:srgbClr val="404040"/>
                </a:solidFill>
                <a:latin typeface="Calibri" panose="020F0502020204030204" pitchFamily="34" charset="0"/>
                <a:cs typeface="Calibri" panose="020F0502020204030204" pitchFamily="34" charset="0"/>
              </a:rPr>
              <a:t> systemy przy użyciu rzeczywistych danych i otwartych narzędzi.  </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Programy nauczania muszą również rozwijać kompetencje w zakresie polityki publicznej</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finansów. Przyszli praktycy powinni umieć poruszać się w ramach dyrektyw EPBD, RED III, EED, norm produktowych, przepisów dotyczą-</a:t>
            </a:r>
            <a:r>
              <a:rPr lang="pl-PL" sz="1100" dirty="0" err="1">
                <a:solidFill>
                  <a:srgbClr val="404040"/>
                </a:solidFill>
                <a:latin typeface="Calibri" panose="020F0502020204030204" pitchFamily="34" charset="0"/>
                <a:cs typeface="Calibri" panose="020F0502020204030204" pitchFamily="34" charset="0"/>
              </a:rPr>
              <a:t>cych</a:t>
            </a:r>
            <a:r>
              <a:rPr lang="pl-PL" sz="1100" dirty="0">
                <a:solidFill>
                  <a:srgbClr val="404040"/>
                </a:solidFill>
                <a:latin typeface="Calibri" panose="020F0502020204030204" pitchFamily="34" charset="0"/>
                <a:cs typeface="Calibri" panose="020F0502020204030204" pitchFamily="34" charset="0"/>
              </a:rPr>
              <a:t> F-gazów, a także taksonomii UE, oraz przekładać tę wiedzę na realizację projektów: dobór technologii zgodnych z przepisami, strukturyzowanie ofert przetargowych, szacowanie oszczędności oraz łączenie </a:t>
            </a:r>
            <a:r>
              <a:rPr lang="pl-PL" sz="1100" dirty="0" err="1">
                <a:solidFill>
                  <a:srgbClr val="404040"/>
                </a:solidFill>
                <a:latin typeface="Calibri" panose="020F0502020204030204" pitchFamily="34" charset="0"/>
                <a:cs typeface="Calibri" panose="020F0502020204030204" pitchFamily="34" charset="0"/>
              </a:rPr>
              <a:t>instru-mentów</a:t>
            </a:r>
            <a:r>
              <a:rPr lang="pl-PL" sz="1100" dirty="0">
                <a:solidFill>
                  <a:srgbClr val="404040"/>
                </a:solidFill>
                <a:latin typeface="Calibri" panose="020F0502020204030204" pitchFamily="34" charset="0"/>
                <a:cs typeface="Calibri" panose="020F0502020204030204" pitchFamily="34" charset="0"/>
              </a:rPr>
              <a:t> wsparcia i zachęt finansowych. Moduły oparte na studiach przypadków powinny prowadzić uczestników krok po kroku przez procesy pozwoleń, zamówień publicznych</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zakupów, M&amp;V (pomiar i weryfikację) oraz kontraktowanie efektywnościowe, tak aby potrafili przekształcać plany w projekty</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z zapewnionym finansowaniem.</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Ponieważ kadra pracownicza już aktywnie działa na rynku, należy rozszerzyć kształcenie ustawiczne (CVET) dla instalatorów, operatorów, planistów miejskich i zespołów ESCO. Warto oferować krótkie, modułowe </a:t>
            </a:r>
            <a:r>
              <a:rPr lang="pl-PL" sz="1100" dirty="0" err="1">
                <a:solidFill>
                  <a:srgbClr val="404040"/>
                </a:solidFill>
                <a:latin typeface="Calibri" panose="020F0502020204030204" pitchFamily="34" charset="0"/>
                <a:cs typeface="Calibri" panose="020F0502020204030204" pitchFamily="34" charset="0"/>
              </a:rPr>
              <a:t>mikropoświadczenia</a:t>
            </a:r>
            <a:r>
              <a:rPr lang="pl-PL" sz="1100" dirty="0">
                <a:solidFill>
                  <a:srgbClr val="404040"/>
                </a:solidFill>
                <a:latin typeface="Calibri" panose="020F0502020204030204" pitchFamily="34" charset="0"/>
                <a:cs typeface="Calibri" panose="020F0502020204030204" pitchFamily="34" charset="0"/>
              </a:rPr>
              <a:t> w tematyce takiej jak uruchamianie pomp ciepła, eksploatacja sieci niskotemperaturowych, cyfrowe bliźniaki, wykrywanie i diagnostyka usterek (FDD) oraz gotowość do reagowania na zapotrzebowanie. Tam, gdzie to możliwe, należy dostosować oceny do wzajemnego uznawania w całej UE, tak aby kwalifikacje podróżowały wraz</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z pracownikami przez granice. </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Należy pogłębiać współpracę między branżą a edukacją poprzez zapraszanie producentów, przedsiębiorstw użyteczności publicznej i gmin do tworzenia programów kształcenia opartych na rzeczywistych danych, dostarczania sprzętu, organizowania praktyk i projektów </a:t>
            </a:r>
            <a:r>
              <a:rPr lang="pl-PL" sz="1100" dirty="0" err="1">
                <a:solidFill>
                  <a:srgbClr val="404040"/>
                </a:solidFill>
                <a:latin typeface="Calibri" panose="020F0502020204030204" pitchFamily="34" charset="0"/>
                <a:cs typeface="Calibri" panose="020F0502020204030204" pitchFamily="34" charset="0"/>
              </a:rPr>
              <a:t>dyplomo-wych</a:t>
            </a:r>
            <a:r>
              <a:rPr lang="pl-PL" sz="1100" dirty="0">
                <a:solidFill>
                  <a:srgbClr val="404040"/>
                </a:solidFill>
                <a:latin typeface="Calibri" panose="020F0502020204030204" pitchFamily="34" charset="0"/>
                <a:cs typeface="Calibri" panose="020F0502020204030204" pitchFamily="34" charset="0"/>
              </a:rPr>
              <a:t>. Wykorzystanie standardowych, niezależnych od dostawców i otwartych protokołów wspiera interoperacyjność i </a:t>
            </a:r>
            <a:r>
              <a:rPr lang="pl-PL" sz="1100" dirty="0" err="1">
                <a:solidFill>
                  <a:srgbClr val="404040"/>
                </a:solidFill>
                <a:latin typeface="Calibri" panose="020F0502020204030204" pitchFamily="34" charset="0"/>
                <a:cs typeface="Calibri" panose="020F0502020204030204" pitchFamily="34" charset="0"/>
              </a:rPr>
              <a:t>ograni-cza</a:t>
            </a:r>
            <a:r>
              <a:rPr lang="pl-PL" sz="1100" dirty="0">
                <a:solidFill>
                  <a:srgbClr val="404040"/>
                </a:solidFill>
                <a:latin typeface="Calibri" panose="020F0502020204030204" pitchFamily="34" charset="0"/>
                <a:cs typeface="Calibri" panose="020F0502020204030204" pitchFamily="34" charset="0"/>
              </a:rPr>
              <a:t> ryzyko uzależnienia od pojedynczych rozwiązań technologicznych. Skuteczność takich programów znajduje odzwierciedlenie</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w mierzalnych rezultatach, czyli zatrudnieniu absolwentów, zdobytych certyfikatach oraz oszczędnościach energii i redukcji emisji CO₂, osiąganych w ramach projektów. Połączenie kompetencji cyfrowych, pracy na realnych aktywach, wiedzy finansowej i przenośnych </a:t>
            </a:r>
            <a:r>
              <a:rPr lang="pl-PL" sz="1100" dirty="0" err="1">
                <a:solidFill>
                  <a:srgbClr val="404040"/>
                </a:solidFill>
                <a:latin typeface="Calibri" panose="020F0502020204030204" pitchFamily="34" charset="0"/>
                <a:cs typeface="Calibri" panose="020F0502020204030204" pitchFamily="34" charset="0"/>
              </a:rPr>
              <a:t>mikropoświadczeń</a:t>
            </a:r>
            <a:r>
              <a:rPr lang="pl-PL" sz="1100" dirty="0">
                <a:solidFill>
                  <a:srgbClr val="404040"/>
                </a:solidFill>
                <a:latin typeface="Calibri" panose="020F0502020204030204" pitchFamily="34" charset="0"/>
                <a:cs typeface="Calibri" panose="020F0502020204030204" pitchFamily="34" charset="0"/>
              </a:rPr>
              <a:t> pozwala stopniowo przekształcać lukę kompetencyjną w trwałą zdolność do realizacji transformacji w kierunku czystego ogrzewania w Europie.</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6095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08DF-5F7D-BC7B-92B7-CB20108CE8AF}"/>
            </a:ext>
          </a:extLst>
        </p:cNvPr>
        <p:cNvGrpSpPr/>
        <p:nvPr/>
      </p:nvGrpSpPr>
      <p:grpSpPr>
        <a:xfrm>
          <a:off x="0" y="0"/>
          <a:ext cx="0" cy="0"/>
          <a:chOff x="0" y="0"/>
          <a:chExt cx="0" cy="0"/>
        </a:xfrm>
      </p:grpSpPr>
      <p:sp>
        <p:nvSpPr>
          <p:cNvPr id="75" name="Freeform 74">
            <a:extLst>
              <a:ext uri="{FF2B5EF4-FFF2-40B4-BE49-F238E27FC236}">
                <a16:creationId xmlns:a16="http://schemas.microsoft.com/office/drawing/2014/main" id="{14F0EC2B-B4B2-9286-0AC3-2EC816A4045A}"/>
              </a:ext>
            </a:extLst>
          </p:cNvPr>
          <p:cNvSpPr/>
          <p:nvPr/>
        </p:nvSpPr>
        <p:spPr>
          <a:xfrm>
            <a:off x="0" y="0"/>
            <a:ext cx="440291" cy="10691808"/>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1" name="TextBox 10">
            <a:extLst>
              <a:ext uri="{FF2B5EF4-FFF2-40B4-BE49-F238E27FC236}">
                <a16:creationId xmlns:a16="http://schemas.microsoft.com/office/drawing/2014/main" id="{F6230E75-FAE1-4374-7D36-E6ECB56F79F2}"/>
              </a:ext>
            </a:extLst>
          </p:cNvPr>
          <p:cNvSpPr txBox="1"/>
          <p:nvPr/>
        </p:nvSpPr>
        <p:spPr>
          <a:xfrm>
            <a:off x="1163319" y="382788"/>
            <a:ext cx="5504020" cy="534762"/>
          </a:xfrm>
          <a:prstGeom prst="rect">
            <a:avLst/>
          </a:prstGeom>
          <a:noFill/>
        </p:spPr>
        <p:txBody>
          <a:bodyPr wrap="square" rtlCol="0" anchor="t">
            <a:spAutoFit/>
          </a:bodyPr>
          <a:lstStyle/>
          <a:p>
            <a:pPr marL="6350">
              <a:lnSpc>
                <a:spcPts val="1700"/>
              </a:lnSpc>
              <a:tabLst>
                <a:tab pos="611188" algn="l"/>
              </a:tabLst>
            </a:pPr>
            <a:r>
              <a:rPr lang="pl-PL" sz="1600" b="1" dirty="0">
                <a:solidFill>
                  <a:srgbClr val="ED4D24"/>
                </a:solidFill>
                <a:highlight>
                  <a:srgbClr val="FFFFFF"/>
                </a:highlight>
                <a:latin typeface="Calibri" panose="020F0502020204030204" pitchFamily="34" charset="0"/>
                <a:cs typeface="Calibri" panose="020F0502020204030204" pitchFamily="34" charset="0"/>
              </a:rPr>
              <a:t>5. Dla instytucji badawczych i aktorów innowacji </a:t>
            </a:r>
            <a:endParaRPr lang="en-US" sz="1600" b="1" dirty="0">
              <a:solidFill>
                <a:srgbClr val="ED4D24"/>
              </a:solidFill>
              <a:highlight>
                <a:srgbClr val="FFFFFF"/>
              </a:highlight>
              <a:latin typeface="Calibri" panose="020F0502020204030204" pitchFamily="34" charset="0"/>
              <a:cs typeface="Calibri" panose="020F0502020204030204" pitchFamily="34" charset="0"/>
            </a:endParaRPr>
          </a:p>
          <a:p>
            <a:pPr marL="6350">
              <a:lnSpc>
                <a:spcPts val="1700"/>
              </a:lnSpc>
              <a:tabLst>
                <a:tab pos="611188" algn="l"/>
              </a:tabLst>
            </a:pPr>
            <a:endParaRPr lang="en-US" sz="1800" b="1" dirty="0">
              <a:solidFill>
                <a:srgbClr val="2D62AE"/>
              </a:solidFill>
              <a:highlight>
                <a:srgbClr val="FFFFFF"/>
              </a:highligh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D44F5EA-1C9A-231D-2C76-04A2EFA089B8}"/>
              </a:ext>
            </a:extLst>
          </p:cNvPr>
          <p:cNvSpPr txBox="1"/>
          <p:nvPr/>
        </p:nvSpPr>
        <p:spPr>
          <a:xfrm>
            <a:off x="1163319" y="994714"/>
            <a:ext cx="5871600" cy="5736892"/>
          </a:xfrm>
          <a:prstGeom prst="rect">
            <a:avLst/>
          </a:prstGeom>
          <a:noFill/>
        </p:spPr>
        <p:txBody>
          <a:bodyPr wrap="square" numCol="2" spcCol="252000">
            <a:spAutoFit/>
          </a:bodyPr>
          <a:lstStyle/>
          <a:p>
            <a:pPr algn="just">
              <a:lnSpc>
                <a:spcPts val="1140"/>
              </a:lnSpc>
            </a:pPr>
            <a:r>
              <a:rPr lang="pl-PL" sz="1100" dirty="0">
                <a:solidFill>
                  <a:srgbClr val="404040"/>
                </a:solidFill>
                <a:latin typeface="Calibri" panose="020F0502020204030204" pitchFamily="34" charset="0"/>
                <a:cs typeface="Calibri" panose="020F0502020204030204" pitchFamily="34" charset="0"/>
              </a:rPr>
              <a:t>Przejście Europy na czyste źródła ciepła zależy obecnie od integracji systemów i zarządzania cyfrowego, czyli obszarów, w których organizacje badawcze, klastry innowacyjne</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projekty UE mogą wywrzeć ogromny wpływ. Priorytety powinny przesunąć się z wydajności poszczególnych elementów na optymalizację całego systemu: sposób, w jaki budynki, sieci lokalne, magazyny energii i sieci energetyczne współdziałają w rzeczywistych warunkach, na rynkach i w różnych warunkach pogodowych.</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Po pierwsze, należy uczynić zarządzanie energią oparte na sztucznej inteligencji główną dyscypliną inżynierii. Należy opracować i porównać algorytmy prognozowania (obciążenie sieci, wydajność fotowoltaiczna / pompy ciepła, ceny), optymalnego sterowania (sterowanie predykcyjne dla systemów </a:t>
            </a:r>
            <a:r>
              <a:rPr lang="pl-PL" sz="1100" dirty="0" err="1">
                <a:solidFill>
                  <a:srgbClr val="404040"/>
                </a:solidFill>
                <a:latin typeface="Calibri" panose="020F0502020204030204" pitchFamily="34" charset="0"/>
                <a:cs typeface="Calibri" panose="020F0502020204030204" pitchFamily="34" charset="0"/>
              </a:rPr>
              <a:t>wieloenergetycznych</a:t>
            </a:r>
            <a:r>
              <a:rPr lang="pl-PL" sz="1100" dirty="0">
                <a:solidFill>
                  <a:srgbClr val="404040"/>
                </a:solidFill>
                <a:latin typeface="Calibri" panose="020F0502020204030204" pitchFamily="34" charset="0"/>
                <a:cs typeface="Calibri" panose="020F0502020204030204" pitchFamily="34" charset="0"/>
              </a:rPr>
              <a:t>) oraz wykrywania i </a:t>
            </a:r>
            <a:r>
              <a:rPr lang="pl-PL" sz="1100" dirty="0" err="1">
                <a:solidFill>
                  <a:srgbClr val="404040"/>
                </a:solidFill>
                <a:latin typeface="Calibri" panose="020F0502020204030204" pitchFamily="34" charset="0"/>
                <a:cs typeface="Calibri" panose="020F0502020204030204" pitchFamily="34" charset="0"/>
              </a:rPr>
              <a:t>diag-nozowania</a:t>
            </a:r>
            <a:r>
              <a:rPr lang="pl-PL" sz="1100" dirty="0">
                <a:solidFill>
                  <a:srgbClr val="404040"/>
                </a:solidFill>
                <a:latin typeface="Calibri" panose="020F0502020204030204" pitchFamily="34" charset="0"/>
                <a:cs typeface="Calibri" panose="020F0502020204030204" pitchFamily="34" charset="0"/>
              </a:rPr>
              <a:t> usterek, działająca w przypadku nieuporządkowanych, rzadkich danych. Należy połączyć je z optymalizacją magazynowania energii cieplnej - od masy budynku i </a:t>
            </a:r>
            <a:r>
              <a:rPr lang="pl-PL" sz="1100" dirty="0" err="1">
                <a:solidFill>
                  <a:srgbClr val="404040"/>
                </a:solidFill>
                <a:latin typeface="Calibri" panose="020F0502020204030204" pitchFamily="34" charset="0"/>
                <a:cs typeface="Calibri" panose="020F0502020204030204" pitchFamily="34" charset="0"/>
              </a:rPr>
              <a:t>zbior-ników</a:t>
            </a:r>
            <a:r>
              <a:rPr lang="pl-PL" sz="1100" dirty="0">
                <a:solidFill>
                  <a:srgbClr val="404040"/>
                </a:solidFill>
                <a:latin typeface="Calibri" panose="020F0502020204030204" pitchFamily="34" charset="0"/>
                <a:cs typeface="Calibri" panose="020F0502020204030204" pitchFamily="34" charset="0"/>
              </a:rPr>
              <a:t> ciepłej wody po PTES/BTES/ATES - tak aby magazynowanie odbywało się z </a:t>
            </a:r>
            <a:r>
              <a:rPr lang="pl-PL" sz="1100" dirty="0" err="1">
                <a:solidFill>
                  <a:srgbClr val="404040"/>
                </a:solidFill>
                <a:latin typeface="Calibri" panose="020F0502020204030204" pitchFamily="34" charset="0"/>
                <a:cs typeface="Calibri" panose="020F0502020204030204" pitchFamily="34" charset="0"/>
              </a:rPr>
              <a:t>uwzględ-nieniem</a:t>
            </a:r>
            <a:r>
              <a:rPr lang="pl-PL" sz="1100" dirty="0">
                <a:solidFill>
                  <a:srgbClr val="404040"/>
                </a:solidFill>
                <a:latin typeface="Calibri" panose="020F0502020204030204" pitchFamily="34" charset="0"/>
                <a:cs typeface="Calibri" panose="020F0502020204030204" pitchFamily="34" charset="0"/>
              </a:rPr>
              <a:t> wyraźnych wskaźników KPI dotyczących emisji dwutlenku węgla, komfortu</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elastyczności sieci.</a:t>
            </a:r>
          </a:p>
          <a:p>
            <a:pPr algn="just">
              <a:lnSpc>
                <a:spcPts val="1140"/>
              </a:lnSpc>
            </a:pPr>
            <a:endParaRPr lang="en-IE"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Po drugie, kluczowe staje się budowanie podstaw bezpiecznej i </a:t>
            </a:r>
            <a:r>
              <a:rPr lang="pl-PL" sz="1100" dirty="0" err="1">
                <a:solidFill>
                  <a:srgbClr val="404040"/>
                </a:solidFill>
                <a:latin typeface="Calibri" panose="020F0502020204030204" pitchFamily="34" charset="0"/>
                <a:cs typeface="Calibri" panose="020F0502020204030204" pitchFamily="34" charset="0"/>
              </a:rPr>
              <a:t>interoperacyjnej</a:t>
            </a:r>
            <a:r>
              <a:rPr lang="pl-PL" sz="1100" dirty="0">
                <a:solidFill>
                  <a:srgbClr val="404040"/>
                </a:solidFill>
                <a:latin typeface="Calibri" panose="020F0502020204030204" pitchFamily="34" charset="0"/>
                <a:cs typeface="Calibri" panose="020F0502020204030204" pitchFamily="34" charset="0"/>
              </a:rPr>
              <a:t> wymiany danych pomiędzy sieciami </a:t>
            </a:r>
            <a:r>
              <a:rPr lang="pl-PL" sz="1100" dirty="0" err="1">
                <a:solidFill>
                  <a:srgbClr val="404040"/>
                </a:solidFill>
                <a:latin typeface="Calibri" panose="020F0502020204030204" pitchFamily="34" charset="0"/>
                <a:cs typeface="Calibri" panose="020F0502020204030204" pitchFamily="34" charset="0"/>
              </a:rPr>
              <a:t>energe</a:t>
            </a:r>
            <a:r>
              <a:rPr lang="pl-PL" sz="1100" dirty="0">
                <a:solidFill>
                  <a:srgbClr val="404040"/>
                </a:solidFill>
                <a:latin typeface="Calibri" panose="020F0502020204030204" pitchFamily="34" charset="0"/>
                <a:cs typeface="Calibri" panose="020F0502020204030204" pitchFamily="34" charset="0"/>
              </a:rPr>
              <a:t>-tycznymi, budynkami i systemami </a:t>
            </a:r>
            <a:r>
              <a:rPr lang="pl-PL" sz="1100" dirty="0" err="1">
                <a:solidFill>
                  <a:srgbClr val="404040"/>
                </a:solidFill>
                <a:latin typeface="Calibri" panose="020F0502020204030204" pitchFamily="34" charset="0"/>
                <a:cs typeface="Calibri" panose="020F0502020204030204" pitchFamily="34" charset="0"/>
              </a:rPr>
              <a:t>ciepłow-niczymi</a:t>
            </a:r>
            <a:r>
              <a:rPr lang="pl-PL" sz="1100" dirty="0">
                <a:solidFill>
                  <a:srgbClr val="404040"/>
                </a:solidFill>
                <a:latin typeface="Calibri" panose="020F0502020204030204" pitchFamily="34" charset="0"/>
                <a:cs typeface="Calibri" panose="020F0502020204030204" pitchFamily="34" charset="0"/>
              </a:rPr>
              <a:t>. Obejmuje to wkład w otwarte implementacje referencyjne dla standardowych interfejsów API, schematów metadanych oraz zarządzania tożsamością i zgodami, zgodnych</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z powstającymi europejskimi przestrzeniami. Powinno się wprowadzić zasadę ochrony prywatności i danych osobowych już na etapie projektowania (</a:t>
            </a:r>
            <a:r>
              <a:rPr lang="pl-PL" sz="1100" dirty="0" err="1">
                <a:solidFill>
                  <a:srgbClr val="404040"/>
                </a:solidFill>
                <a:latin typeface="Calibri" panose="020F0502020204030204" pitchFamily="34" charset="0"/>
                <a:cs typeface="Calibri" panose="020F0502020204030204" pitchFamily="34" charset="0"/>
              </a:rPr>
              <a:t>privacy</a:t>
            </a:r>
            <a:r>
              <a:rPr lang="pl-PL" sz="1100" dirty="0">
                <a:solidFill>
                  <a:srgbClr val="404040"/>
                </a:solidFill>
                <a:latin typeface="Calibri" panose="020F0502020204030204" pitchFamily="34" charset="0"/>
                <a:cs typeface="Calibri" panose="020F0502020204030204" pitchFamily="34" charset="0"/>
              </a:rPr>
              <a:t>-by-design) oraz </a:t>
            </a:r>
            <a:r>
              <a:rPr lang="pl-PL" sz="1100" dirty="0" err="1">
                <a:solidFill>
                  <a:srgbClr val="404040"/>
                </a:solidFill>
                <a:latin typeface="Calibri" panose="020F0502020204030204" pitchFamily="34" charset="0"/>
                <a:cs typeface="Calibri" panose="020F0502020204030204" pitchFamily="34" charset="0"/>
              </a:rPr>
              <a:t>cyberbezpieczeństwo</a:t>
            </a:r>
            <a:r>
              <a:rPr lang="pl-PL" sz="1100" dirty="0">
                <a:solidFill>
                  <a:srgbClr val="404040"/>
                </a:solidFill>
                <a:latin typeface="Calibri" panose="020F0502020204030204" pitchFamily="34" charset="0"/>
                <a:cs typeface="Calibri" panose="020F0502020204030204" pitchFamily="34" charset="0"/>
              </a:rPr>
              <a:t> (modelowanie zagrożeń, architektura zero-trust, bezpieczne wdrażanie urządzeń) we wszystkich programach pilotażowych i publikować dobre praktyki w podręcznikach, aby miasta i zespoły przedsiębiorstw komunalnych mogły z nich skorzystać i je powielać. </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Po trzecie, należy inwestować w badania społeczno-techniczne, które warunkują, że transformacja jest </a:t>
            </a:r>
            <a:r>
              <a:rPr lang="pl-PL" sz="1100" dirty="0" err="1">
                <a:solidFill>
                  <a:srgbClr val="404040"/>
                </a:solidFill>
                <a:latin typeface="Calibri" panose="020F0502020204030204" pitchFamily="34" charset="0"/>
                <a:cs typeface="Calibri" panose="020F0502020204030204" pitchFamily="34" charset="0"/>
              </a:rPr>
              <a:t>inkluzywna</a:t>
            </a:r>
            <a:r>
              <a:rPr lang="pl-PL" sz="1100" dirty="0">
                <a:solidFill>
                  <a:srgbClr val="404040"/>
                </a:solidFill>
                <a:latin typeface="Calibri" panose="020F0502020204030204" pitchFamily="34" charset="0"/>
                <a:cs typeface="Calibri" panose="020F0502020204030204" pitchFamily="34" charset="0"/>
              </a:rPr>
              <a:t> i trwała. Należy oceniać czynniki ludzkie (użyteczność systemów sterowania, zaufanie do automatyki), wpływ na równość (kto korzysta z zachęt i dochodów z elastyczności) oraz reakcje behawioralne (komfort,  ustawienia temperatur, udział w programach DR - reagowania na </a:t>
            </a:r>
            <a:r>
              <a:rPr lang="pl-PL" sz="1100" dirty="0" err="1">
                <a:solidFill>
                  <a:srgbClr val="404040"/>
                </a:solidFill>
                <a:latin typeface="Calibri" panose="020F0502020204030204" pitchFamily="34" charset="0"/>
                <a:cs typeface="Calibri" panose="020F0502020204030204" pitchFamily="34" charset="0"/>
              </a:rPr>
              <a:t>zapotrze-bowanie</a:t>
            </a:r>
            <a:r>
              <a:rPr lang="pl-PL" sz="1100" dirty="0">
                <a:solidFill>
                  <a:srgbClr val="404040"/>
                </a:solidFill>
                <a:latin typeface="Calibri" panose="020F0502020204030204" pitchFamily="34" charset="0"/>
                <a:cs typeface="Calibri" panose="020F0502020204030204" pitchFamily="34" charset="0"/>
              </a:rPr>
              <a:t>) i połączyć to z analizą techniczno-ekonomiczną oraz oceną cyklu życia (emisje operacyjne i wbudowane, czynniki chłodnicze). Zapewni to, że wdrażane rozwiązania są jednocześnie opłacalne ekonomicznie i spójne z celami klimatycznymi. </a:t>
            </a:r>
          </a:p>
          <a:p>
            <a:pPr algn="just">
              <a:lnSpc>
                <a:spcPts val="1140"/>
              </a:lnSpc>
            </a:pPr>
            <a:endParaRPr lang="pl-PL" sz="1100" dirty="0">
              <a:solidFill>
                <a:srgbClr val="404040"/>
              </a:solidFill>
              <a:latin typeface="Calibri" panose="020F0502020204030204" pitchFamily="34" charset="0"/>
              <a:cs typeface="Calibri" panose="020F0502020204030204" pitchFamily="34" charset="0"/>
            </a:endParaRPr>
          </a:p>
          <a:p>
            <a:pPr algn="just">
              <a:lnSpc>
                <a:spcPts val="1140"/>
              </a:lnSpc>
            </a:pPr>
            <a:r>
              <a:rPr lang="pl-PL" sz="1100" dirty="0">
                <a:solidFill>
                  <a:srgbClr val="404040"/>
                </a:solidFill>
                <a:latin typeface="Calibri" panose="020F0502020204030204" pitchFamily="34" charset="0"/>
                <a:cs typeface="Calibri" panose="020F0502020204030204" pitchFamily="34" charset="0"/>
              </a:rPr>
              <a:t>Instytucje badawcze i aktorzy innowacji powinni pełnić funkcję integrującą i kordy-</a:t>
            </a:r>
            <a:r>
              <a:rPr lang="pl-PL" sz="1100" dirty="0" err="1">
                <a:solidFill>
                  <a:srgbClr val="404040"/>
                </a:solidFill>
                <a:latin typeface="Calibri" panose="020F0502020204030204" pitchFamily="34" charset="0"/>
                <a:cs typeface="Calibri" panose="020F0502020204030204" pitchFamily="34" charset="0"/>
              </a:rPr>
              <a:t>nującą</a:t>
            </a:r>
            <a:r>
              <a:rPr lang="pl-PL" sz="1100" dirty="0">
                <a:solidFill>
                  <a:srgbClr val="404040"/>
                </a:solidFill>
                <a:latin typeface="Calibri" panose="020F0502020204030204" pitchFamily="34" charset="0"/>
                <a:cs typeface="Calibri" panose="020F0502020204030204" pitchFamily="34" charset="0"/>
              </a:rPr>
              <a:t>, która polega na łączeniu producentów, operatorów sieci dystrybucyjnych i </a:t>
            </a:r>
            <a:r>
              <a:rPr lang="pl-PL" sz="1100" dirty="0" err="1">
                <a:solidFill>
                  <a:srgbClr val="404040"/>
                </a:solidFill>
                <a:latin typeface="Calibri" panose="020F0502020204030204" pitchFamily="34" charset="0"/>
                <a:cs typeface="Calibri" panose="020F0502020204030204" pitchFamily="34" charset="0"/>
              </a:rPr>
              <a:t>przesyło-wych</a:t>
            </a:r>
            <a:r>
              <a:rPr lang="pl-PL" sz="1100" dirty="0">
                <a:solidFill>
                  <a:srgbClr val="404040"/>
                </a:solidFill>
                <a:latin typeface="Calibri" panose="020F0502020204030204" pitchFamily="34" charset="0"/>
                <a:cs typeface="Calibri" panose="020F0502020204030204" pitchFamily="34" charset="0"/>
              </a:rPr>
              <a:t> (DSO/TSO), ESCO oraz instytucji edukacyjnych wokół kompetencji, standardów</a:t>
            </a:r>
            <a:br>
              <a:rPr lang="pl-PL" sz="1100" dirty="0">
                <a:solidFill>
                  <a:srgbClr val="404040"/>
                </a:solidFill>
                <a:latin typeface="Calibri" panose="020F0502020204030204" pitchFamily="34" charset="0"/>
                <a:cs typeface="Calibri" panose="020F0502020204030204" pitchFamily="34" charset="0"/>
              </a:rPr>
            </a:br>
            <a:r>
              <a:rPr lang="pl-PL" sz="1100" dirty="0">
                <a:solidFill>
                  <a:srgbClr val="404040"/>
                </a:solidFill>
                <a:latin typeface="Calibri" panose="020F0502020204030204" pitchFamily="34" charset="0"/>
                <a:cs typeface="Calibri" panose="020F0502020204030204" pitchFamily="34" charset="0"/>
              </a:rPr>
              <a:t>i wiarygodnych danych. Gdy wyniki badań są udostępniane w formie udokumentowanego kodu, zbiorów danych, wzorcowych kontraktów oraz modułów szkoleniowych, mogą być bezpośrednio wykorzystywane w praktyce, co pozwala przekładać innowacje na mierzalne efekty w skali miejskiej.</a:t>
            </a:r>
            <a:endParaRPr lang="en-IE" sz="1100" dirty="0">
              <a:solidFill>
                <a:srgbClr val="404040"/>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45125D58-3F0C-6692-8A3D-9EDCFEA82A17}"/>
              </a:ext>
            </a:extLst>
          </p:cNvPr>
          <p:cNvCxnSpPr>
            <a:cxnSpLocks/>
          </p:cNvCxnSpPr>
          <p:nvPr/>
        </p:nvCxnSpPr>
        <p:spPr>
          <a:xfrm>
            <a:off x="388575" y="509418"/>
            <a:ext cx="620838"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F79D48-2116-FB48-E5F0-AB85470D13EC}"/>
              </a:ext>
            </a:extLst>
          </p:cNvPr>
          <p:cNvCxnSpPr>
            <a:cxnSpLocks/>
          </p:cNvCxnSpPr>
          <p:nvPr/>
        </p:nvCxnSpPr>
        <p:spPr>
          <a:xfrm flipH="1">
            <a:off x="1009413" y="509418"/>
            <a:ext cx="921" cy="6524428"/>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C4BE4B46-9468-F880-761E-8080730286FA}"/>
              </a:ext>
            </a:extLst>
          </p:cNvPr>
          <p:cNvSpPr/>
          <p:nvPr/>
        </p:nvSpPr>
        <p:spPr>
          <a:xfrm rot="5400000">
            <a:off x="652746" y="425914"/>
            <a:ext cx="217346" cy="187367"/>
          </a:xfrm>
          <a:prstGeom prst="triangle">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7C6EEBBF-3CA2-64DB-D998-8E8CBA3EE77B}"/>
              </a:ext>
            </a:extLst>
          </p:cNvPr>
          <p:cNvSpPr/>
          <p:nvPr/>
        </p:nvSpPr>
        <p:spPr>
          <a:xfrm>
            <a:off x="-21752" y="8061378"/>
            <a:ext cx="6772592" cy="1843837"/>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9" name="Text Placeholder 20">
            <a:extLst>
              <a:ext uri="{FF2B5EF4-FFF2-40B4-BE49-F238E27FC236}">
                <a16:creationId xmlns:a16="http://schemas.microsoft.com/office/drawing/2014/main" id="{75EBC846-E962-B9D0-ACA5-C3470BB4B1C6}"/>
              </a:ext>
            </a:extLst>
          </p:cNvPr>
          <p:cNvSpPr txBox="1">
            <a:spLocks/>
          </p:cNvSpPr>
          <p:nvPr/>
        </p:nvSpPr>
        <p:spPr>
          <a:xfrm>
            <a:off x="952873" y="8076036"/>
            <a:ext cx="5653928" cy="2785136"/>
          </a:xfrm>
          <a:prstGeom prst="rect">
            <a:avLst/>
          </a:prstGeom>
        </p:spPr>
        <p:txBody>
          <a:bodyPr vert="horz" lIns="91440" tIns="45720" rIns="91440" bIns="45720" rtlCol="0" anchor="t">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580"/>
              </a:lnSpc>
              <a:spcBef>
                <a:spcPts val="0"/>
              </a:spcBef>
            </a:pPr>
            <a:r>
              <a:rPr lang="pl-PL" sz="1400" dirty="0">
                <a:solidFill>
                  <a:schemeClr val="bg1"/>
                </a:solidFill>
                <a:latin typeface="Calibri"/>
                <a:ea typeface="Open Sans"/>
                <a:cs typeface="Calibri"/>
              </a:rPr>
              <a:t>Podsumowując, kluczowe jest skoordynowane działanie: </a:t>
            </a:r>
            <a:br>
              <a:rPr lang="pl-PL" sz="1400" dirty="0"/>
            </a:br>
            <a:r>
              <a:rPr lang="pl-PL" sz="1400" dirty="0">
                <a:solidFill>
                  <a:schemeClr val="bg1"/>
                </a:solidFill>
                <a:latin typeface="Calibri"/>
                <a:ea typeface="Open Sans"/>
                <a:cs typeface="Calibri"/>
              </a:rPr>
              <a:t>decydenci powinni upraszczać i standaryzować przepisy, przemysł - digitalizować i dekarbonizować systemy, samorządy powinny planować lokalnie, sektor edukacji wyposażać kadry pracownicze w odpowiednie kompetencje, a środowiska badawcze - w bezpieczny sposób wprowadzać innowacje. Działając wspólnie, ci interesariusze mogą przekształcić europejskie ramy prawne w pełni operacyjny, oparty na danych system czystego ogrzewania już na początku lat 30. XXI wieku.</a:t>
            </a:r>
            <a:endParaRPr lang="en-IE" sz="1400" b="0" dirty="0">
              <a:solidFill>
                <a:schemeClr val="bg1"/>
              </a:solidFill>
              <a:latin typeface="Calibri"/>
              <a:ea typeface="Open Sans"/>
              <a:cs typeface="Calibri"/>
            </a:endParaRPr>
          </a:p>
        </p:txBody>
      </p:sp>
      <p:grpSp>
        <p:nvGrpSpPr>
          <p:cNvPr id="31" name="Graphic 40">
            <a:extLst>
              <a:ext uri="{FF2B5EF4-FFF2-40B4-BE49-F238E27FC236}">
                <a16:creationId xmlns:a16="http://schemas.microsoft.com/office/drawing/2014/main" id="{1F4176C9-D9CF-0B82-E1DE-161372F69CF9}"/>
              </a:ext>
            </a:extLst>
          </p:cNvPr>
          <p:cNvGrpSpPr/>
          <p:nvPr/>
        </p:nvGrpSpPr>
        <p:grpSpPr>
          <a:xfrm>
            <a:off x="-1962045" y="8030649"/>
            <a:ext cx="3924090" cy="2433120"/>
            <a:chOff x="-3997860" y="6017904"/>
            <a:chExt cx="935163" cy="579845"/>
          </a:xfrm>
          <a:solidFill>
            <a:schemeClr val="bg1">
              <a:alpha val="13000"/>
            </a:schemeClr>
          </a:solidFill>
        </p:grpSpPr>
        <p:sp>
          <p:nvSpPr>
            <p:cNvPr id="32" name="Freeform 31">
              <a:extLst>
                <a:ext uri="{FF2B5EF4-FFF2-40B4-BE49-F238E27FC236}">
                  <a16:creationId xmlns:a16="http://schemas.microsoft.com/office/drawing/2014/main" id="{A46CD40D-DC72-0059-30D8-6D15B2B76972}"/>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0E1EBC87-0660-333B-5293-28DBFBC06D8A}"/>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9FE83496-9E27-4246-1E45-F6AAD475E913}"/>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55BBCD71-ECA7-DB6C-B9A1-BDCCC7997B61}"/>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cxnSp>
        <p:nvCxnSpPr>
          <p:cNvPr id="22" name="Straight Connector 7">
            <a:extLst>
              <a:ext uri="{FF2B5EF4-FFF2-40B4-BE49-F238E27FC236}">
                <a16:creationId xmlns:a16="http://schemas.microsoft.com/office/drawing/2014/main" id="{2F76143C-74FC-440E-A8B9-23D09F81A20B}"/>
              </a:ext>
            </a:extLst>
          </p:cNvPr>
          <p:cNvCxnSpPr>
            <a:cxnSpLocks/>
          </p:cNvCxnSpPr>
          <p:nvPr/>
        </p:nvCxnSpPr>
        <p:spPr>
          <a:xfrm>
            <a:off x="1010334" y="7033846"/>
            <a:ext cx="6549341"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334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F9EB4-B3EF-B852-A8F3-4EE9231C8520}"/>
            </a:ext>
          </a:extLst>
        </p:cNvPr>
        <p:cNvGrpSpPr/>
        <p:nvPr/>
      </p:nvGrpSpPr>
      <p:grpSpPr>
        <a:xfrm>
          <a:off x="0" y="0"/>
          <a:ext cx="0" cy="0"/>
          <a:chOff x="0" y="0"/>
          <a:chExt cx="0" cy="0"/>
        </a:xfrm>
      </p:grpSpPr>
      <p:sp>
        <p:nvSpPr>
          <p:cNvPr id="33" name="Graphic 4">
            <a:extLst>
              <a:ext uri="{FF2B5EF4-FFF2-40B4-BE49-F238E27FC236}">
                <a16:creationId xmlns:a16="http://schemas.microsoft.com/office/drawing/2014/main" id="{79EFD87C-9D11-2954-C1FE-C11B4F086F0D}"/>
              </a:ext>
            </a:extLst>
          </p:cNvPr>
          <p:cNvSpPr/>
          <p:nvPr/>
        </p:nvSpPr>
        <p:spPr>
          <a:xfrm rot="5400000">
            <a:off x="2238839" y="3805699"/>
            <a:ext cx="4158659" cy="6475033"/>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pic>
        <p:nvPicPr>
          <p:cNvPr id="2" name="Picture 1" descr="Co-funded by the European Union logo in png for web usage">
            <a:extLst>
              <a:ext uri="{FF2B5EF4-FFF2-40B4-BE49-F238E27FC236}">
                <a16:creationId xmlns:a16="http://schemas.microsoft.com/office/drawing/2014/main" id="{6025FDC3-9965-71FA-BCDF-BB59865FB9A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0883" y="9749982"/>
            <a:ext cx="1489944" cy="311822"/>
          </a:xfrm>
          <a:prstGeom prst="rect">
            <a:avLst/>
          </a:prstGeom>
          <a:noFill/>
          <a:ln>
            <a:noFill/>
          </a:ln>
        </p:spPr>
      </p:pic>
      <p:sp>
        <p:nvSpPr>
          <p:cNvPr id="15" name="Text Placeholder 7">
            <a:extLst>
              <a:ext uri="{FF2B5EF4-FFF2-40B4-BE49-F238E27FC236}">
                <a16:creationId xmlns:a16="http://schemas.microsoft.com/office/drawing/2014/main" id="{3D542A56-0A84-C606-0087-5EDAD48C3F6E}"/>
              </a:ext>
            </a:extLst>
          </p:cNvPr>
          <p:cNvSpPr txBox="1">
            <a:spLocks/>
          </p:cNvSpPr>
          <p:nvPr/>
        </p:nvSpPr>
        <p:spPr>
          <a:xfrm>
            <a:off x="-66599" y="7755302"/>
            <a:ext cx="3898516" cy="551905"/>
          </a:xfrm>
          <a:prstGeom prst="rect">
            <a:avLst/>
          </a:prstGeom>
          <a:gradFill>
            <a:gsLst>
              <a:gs pos="3000">
                <a:srgbClr val="EE2D24"/>
              </a:gs>
              <a:gs pos="68000">
                <a:srgbClr val="F37321"/>
              </a:gs>
              <a:gs pos="100000">
                <a:srgbClr val="FFCD05"/>
              </a:gs>
            </a:gsLst>
            <a:lin ang="2700000" scaled="0"/>
          </a:gra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225" indent="0" algn="l">
              <a:lnSpc>
                <a:spcPct val="100000"/>
              </a:lnSpc>
            </a:pPr>
            <a:r>
              <a:rPr lang="en-US" sz="2000" b="0" dirty="0"/>
              <a:t>         </a:t>
            </a:r>
            <a:r>
              <a:rPr lang="en-US" sz="2100" b="0" dirty="0"/>
              <a:t>www.</a:t>
            </a:r>
            <a:r>
              <a:rPr lang="en-US" sz="2100" dirty="0"/>
              <a:t>repowerregions.</a:t>
            </a:r>
            <a:r>
              <a:rPr lang="en-US" sz="2100" b="0" dirty="0"/>
              <a:t>eu</a:t>
            </a:r>
          </a:p>
        </p:txBody>
      </p:sp>
      <p:grpSp>
        <p:nvGrpSpPr>
          <p:cNvPr id="17" name="Graphic 40">
            <a:extLst>
              <a:ext uri="{FF2B5EF4-FFF2-40B4-BE49-F238E27FC236}">
                <a16:creationId xmlns:a16="http://schemas.microsoft.com/office/drawing/2014/main" id="{CA3BF19A-D2D8-4B2A-0461-FCD2EA9F88BC}"/>
              </a:ext>
            </a:extLst>
          </p:cNvPr>
          <p:cNvGrpSpPr/>
          <p:nvPr/>
        </p:nvGrpSpPr>
        <p:grpSpPr>
          <a:xfrm>
            <a:off x="4774909" y="6668957"/>
            <a:ext cx="3924090" cy="2433120"/>
            <a:chOff x="-3997860" y="6017904"/>
            <a:chExt cx="935163" cy="579845"/>
          </a:xfrm>
          <a:solidFill>
            <a:schemeClr val="bg1">
              <a:alpha val="29965"/>
            </a:schemeClr>
          </a:solidFill>
        </p:grpSpPr>
        <p:sp>
          <p:nvSpPr>
            <p:cNvPr id="19" name="Freeform 18">
              <a:extLst>
                <a:ext uri="{FF2B5EF4-FFF2-40B4-BE49-F238E27FC236}">
                  <a16:creationId xmlns:a16="http://schemas.microsoft.com/office/drawing/2014/main" id="{FA00E5B2-3C2D-FB4C-B266-080904E6A9A1}"/>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6B284CF1-2569-6D24-4FE7-A0F5413F8E9C}"/>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E834C6E0-BE67-8BDA-C7DC-E846D5903BE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726B4006-0C4E-7A9B-FCC3-194B9A02451A}"/>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6" name="Group 5">
            <a:extLst>
              <a:ext uri="{FF2B5EF4-FFF2-40B4-BE49-F238E27FC236}">
                <a16:creationId xmlns:a16="http://schemas.microsoft.com/office/drawing/2014/main" id="{BCE4196E-66CA-A8A4-040F-A17A25F5CB05}"/>
              </a:ext>
            </a:extLst>
          </p:cNvPr>
          <p:cNvGrpSpPr/>
          <p:nvPr/>
        </p:nvGrpSpPr>
        <p:grpSpPr>
          <a:xfrm>
            <a:off x="1327608" y="9619353"/>
            <a:ext cx="405757" cy="406058"/>
            <a:chOff x="-2580842" y="6914463"/>
            <a:chExt cx="405757" cy="406058"/>
          </a:xfrm>
        </p:grpSpPr>
        <p:sp>
          <p:nvSpPr>
            <p:cNvPr id="8" name="TextBox 7">
              <a:extLst>
                <a:ext uri="{FF2B5EF4-FFF2-40B4-BE49-F238E27FC236}">
                  <a16:creationId xmlns:a16="http://schemas.microsoft.com/office/drawing/2014/main" id="{F9E0CC62-D0C9-1841-2F24-69F12BFE953B}"/>
                </a:ext>
              </a:extLst>
            </p:cNvPr>
            <p:cNvSpPr txBox="1"/>
            <p:nvPr/>
          </p:nvSpPr>
          <p:spPr>
            <a:xfrm>
              <a:off x="-2565401" y="6972612"/>
              <a:ext cx="385781" cy="307777"/>
            </a:xfrm>
            <a:prstGeom prst="rect">
              <a:avLst/>
            </a:prstGeom>
            <a:noFill/>
          </p:spPr>
          <p:txBody>
            <a:bodyPr wrap="square">
              <a:spAutoFit/>
            </a:bodyPr>
            <a:lstStyle/>
            <a:p>
              <a:pPr algn="ctr"/>
              <a:r>
                <a:rPr lang="en-US" sz="1400" dirty="0">
                  <a:solidFill>
                    <a:srgbClr val="2D62AE"/>
                  </a:solidFill>
                  <a:hlinkClick r:id="rId3">
                    <a:extLst>
                      <a:ext uri="{A12FA001-AC4F-418D-AE19-62706E023703}">
                        <ahyp:hlinkClr xmlns:ahyp="http://schemas.microsoft.com/office/drawing/2018/hyperlinkcolor" val="tx"/>
                      </a:ext>
                    </a:extLst>
                  </a:hlinkClick>
                </a:rPr>
                <a:t>f</a:t>
              </a:r>
              <a:endParaRPr lang="en-US" sz="1400" dirty="0">
                <a:solidFill>
                  <a:srgbClr val="2D62AE"/>
                </a:solidFill>
              </a:endParaRPr>
            </a:p>
          </p:txBody>
        </p:sp>
        <p:grpSp>
          <p:nvGrpSpPr>
            <p:cNvPr id="9" name="Graphic 3">
              <a:extLst>
                <a:ext uri="{FF2B5EF4-FFF2-40B4-BE49-F238E27FC236}">
                  <a16:creationId xmlns:a16="http://schemas.microsoft.com/office/drawing/2014/main" id="{1379777E-2C45-2486-5DCB-64F54DE91866}"/>
                </a:ext>
              </a:extLst>
            </p:cNvPr>
            <p:cNvGrpSpPr/>
            <p:nvPr/>
          </p:nvGrpSpPr>
          <p:grpSpPr>
            <a:xfrm>
              <a:off x="-2580842" y="6914463"/>
              <a:ext cx="405757" cy="406058"/>
              <a:chOff x="-1196056" y="2499889"/>
              <a:chExt cx="850463" cy="851093"/>
            </a:xfrm>
          </p:grpSpPr>
          <p:sp>
            <p:nvSpPr>
              <p:cNvPr id="10" name="Freeform 9">
                <a:hlinkClick r:id="rId3"/>
                <a:extLst>
                  <a:ext uri="{FF2B5EF4-FFF2-40B4-BE49-F238E27FC236}">
                    <a16:creationId xmlns:a16="http://schemas.microsoft.com/office/drawing/2014/main" id="{66249451-39FC-E2C1-61AB-608D4C7816B1}"/>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gradFill>
                <a:gsLst>
                  <a:gs pos="3000">
                    <a:srgbClr val="EE2D24"/>
                  </a:gs>
                  <a:gs pos="68000">
                    <a:srgbClr val="F37321"/>
                  </a:gs>
                  <a:gs pos="100000">
                    <a:srgbClr val="FFCD05"/>
                  </a:gs>
                </a:gsLst>
                <a:lin ang="2700000" scaled="0"/>
              </a:gra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7BD42992-628F-39D2-2220-B8EF30AB800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8" name="Group 17">
            <a:extLst>
              <a:ext uri="{FF2B5EF4-FFF2-40B4-BE49-F238E27FC236}">
                <a16:creationId xmlns:a16="http://schemas.microsoft.com/office/drawing/2014/main" id="{C0C2528D-829A-3CDD-061C-CE16A5ECE5FD}"/>
              </a:ext>
            </a:extLst>
          </p:cNvPr>
          <p:cNvGrpSpPr/>
          <p:nvPr/>
        </p:nvGrpSpPr>
        <p:grpSpPr>
          <a:xfrm>
            <a:off x="1848453" y="9619353"/>
            <a:ext cx="405757" cy="405757"/>
            <a:chOff x="-2051142" y="6890300"/>
            <a:chExt cx="405757" cy="405757"/>
          </a:xfrm>
        </p:grpSpPr>
        <p:sp>
          <p:nvSpPr>
            <p:cNvPr id="23" name="TextBox 22">
              <a:extLst>
                <a:ext uri="{FF2B5EF4-FFF2-40B4-BE49-F238E27FC236}">
                  <a16:creationId xmlns:a16="http://schemas.microsoft.com/office/drawing/2014/main" id="{FF75E159-8B11-7A70-9FE2-0B2F05B8C4A7}"/>
                </a:ext>
              </a:extLst>
            </p:cNvPr>
            <p:cNvSpPr txBox="1"/>
            <p:nvPr/>
          </p:nvSpPr>
          <p:spPr>
            <a:xfrm>
              <a:off x="-2037522" y="6942114"/>
              <a:ext cx="385781" cy="307777"/>
            </a:xfrm>
            <a:prstGeom prst="rect">
              <a:avLst/>
            </a:prstGeom>
            <a:noFill/>
          </p:spPr>
          <p:txBody>
            <a:bodyPr wrap="square">
              <a:spAutoFit/>
            </a:bodyPr>
            <a:lstStyle/>
            <a:p>
              <a:pPr algn="ctr"/>
              <a:r>
                <a:rPr lang="en-US" sz="1400" dirty="0">
                  <a:solidFill>
                    <a:srgbClr val="2D62AE"/>
                  </a:solidFill>
                  <a:hlinkClick r:id="rId4">
                    <a:extLst>
                      <a:ext uri="{A12FA001-AC4F-418D-AE19-62706E023703}">
                        <ahyp:hlinkClr xmlns:ahyp="http://schemas.microsoft.com/office/drawing/2018/hyperlinkcolor" val="tx"/>
                      </a:ext>
                    </a:extLst>
                  </a:hlinkClick>
                </a:rPr>
                <a:t>l</a:t>
              </a:r>
              <a:endParaRPr lang="en-US" sz="1400" dirty="0">
                <a:solidFill>
                  <a:srgbClr val="2D62AE"/>
                </a:solidFill>
              </a:endParaRPr>
            </a:p>
          </p:txBody>
        </p:sp>
        <p:grpSp>
          <p:nvGrpSpPr>
            <p:cNvPr id="24" name="Group 23">
              <a:extLst>
                <a:ext uri="{FF2B5EF4-FFF2-40B4-BE49-F238E27FC236}">
                  <a16:creationId xmlns:a16="http://schemas.microsoft.com/office/drawing/2014/main" id="{F22E8B7A-923A-2155-8C3A-2AE22B11D5A0}"/>
                </a:ext>
              </a:extLst>
            </p:cNvPr>
            <p:cNvGrpSpPr/>
            <p:nvPr/>
          </p:nvGrpSpPr>
          <p:grpSpPr>
            <a:xfrm>
              <a:off x="-2051142" y="6890300"/>
              <a:ext cx="405757" cy="405757"/>
              <a:chOff x="3094393" y="4759137"/>
              <a:chExt cx="1074283" cy="1074283"/>
            </a:xfrm>
          </p:grpSpPr>
          <p:sp>
            <p:nvSpPr>
              <p:cNvPr id="25" name="Freeform 24">
                <a:hlinkClick r:id="rId4"/>
                <a:extLst>
                  <a:ext uri="{FF2B5EF4-FFF2-40B4-BE49-F238E27FC236}">
                    <a16:creationId xmlns:a16="http://schemas.microsoft.com/office/drawing/2014/main" id="{C693A08A-5A7E-D6BA-CA82-909DBC0F865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gradFill>
                <a:gsLst>
                  <a:gs pos="3000">
                    <a:srgbClr val="EE2D24"/>
                  </a:gs>
                  <a:gs pos="68000">
                    <a:srgbClr val="F37321"/>
                  </a:gs>
                  <a:gs pos="100000">
                    <a:srgbClr val="FFCD05"/>
                  </a:gs>
                </a:gsLst>
                <a:lin ang="2700000" scaled="0"/>
              </a:gra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73E7B44B-D791-B820-0FD9-BB5AD6632211}"/>
                  </a:ext>
                </a:extLst>
              </p:cNvPr>
              <p:cNvGrpSpPr/>
              <p:nvPr/>
            </p:nvGrpSpPr>
            <p:grpSpPr>
              <a:xfrm>
                <a:off x="3303016" y="4946695"/>
                <a:ext cx="685139" cy="655838"/>
                <a:chOff x="3303016" y="4946695"/>
                <a:chExt cx="685139" cy="655838"/>
              </a:xfrm>
            </p:grpSpPr>
            <p:sp>
              <p:nvSpPr>
                <p:cNvPr id="27" name="Freeform 26">
                  <a:extLst>
                    <a:ext uri="{FF2B5EF4-FFF2-40B4-BE49-F238E27FC236}">
                      <a16:creationId xmlns:a16="http://schemas.microsoft.com/office/drawing/2014/main" id="{55A3ADB8-09EB-4174-C1A5-D2AEABC0580D}"/>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29D2F8E-635E-B65E-F0A1-83FF5ECE0A1D}"/>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9B3A7DD6-EACA-A3AB-D6D8-BE93EAC36A53}"/>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dirty="0"/>
                </a:p>
              </p:txBody>
            </p:sp>
          </p:grpSp>
        </p:grpSp>
      </p:grpSp>
      <p:grpSp>
        <p:nvGrpSpPr>
          <p:cNvPr id="30" name="Group 29">
            <a:extLst>
              <a:ext uri="{FF2B5EF4-FFF2-40B4-BE49-F238E27FC236}">
                <a16:creationId xmlns:a16="http://schemas.microsoft.com/office/drawing/2014/main" id="{33827922-CC1B-6649-BC8E-7D9CB826F815}"/>
              </a:ext>
            </a:extLst>
          </p:cNvPr>
          <p:cNvGrpSpPr/>
          <p:nvPr/>
        </p:nvGrpSpPr>
        <p:grpSpPr>
          <a:xfrm flipH="1">
            <a:off x="3724503" y="3868991"/>
            <a:ext cx="3875781" cy="2586001"/>
            <a:chOff x="3740728" y="1343965"/>
            <a:chExt cx="8425220" cy="5621482"/>
          </a:xfrm>
        </p:grpSpPr>
        <p:sp>
          <p:nvSpPr>
            <p:cNvPr id="31" name="Rectangle 30">
              <a:extLst>
                <a:ext uri="{FF2B5EF4-FFF2-40B4-BE49-F238E27FC236}">
                  <a16:creationId xmlns:a16="http://schemas.microsoft.com/office/drawing/2014/main" id="{E0511687-983A-E683-3C10-A74D03379017}"/>
                </a:ext>
              </a:extLst>
            </p:cNvPr>
            <p:cNvSpPr/>
            <p:nvPr/>
          </p:nvSpPr>
          <p:spPr>
            <a:xfrm>
              <a:off x="3740728" y="1621286"/>
              <a:ext cx="6956452" cy="4534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computer and a phone&#10;&#10;AI-generated content may be incorrect.">
              <a:extLst>
                <a:ext uri="{FF2B5EF4-FFF2-40B4-BE49-F238E27FC236}">
                  <a16:creationId xmlns:a16="http://schemas.microsoft.com/office/drawing/2014/main" id="{0A09DB28-DDEB-5E11-35F9-D81A1511B250}"/>
                </a:ext>
              </a:extLst>
            </p:cNvPr>
            <p:cNvPicPr>
              <a:picLocks noChangeAspect="1"/>
            </p:cNvPicPr>
            <p:nvPr/>
          </p:nvPicPr>
          <p:blipFill>
            <a:blip r:embed="rId5" cstate="screen">
              <a:extLst>
                <a:ext uri="{28A0092B-C50C-407E-A947-70E740481C1C}">
                  <a14:useLocalDpi xmlns:a14="http://schemas.microsoft.com/office/drawing/2010/main"/>
                </a:ext>
              </a:extLst>
            </a:blip>
            <a:srcRect l="49064" r="6555"/>
            <a:stretch/>
          </p:blipFill>
          <p:spPr>
            <a:xfrm flipH="1">
              <a:off x="3803260" y="1343965"/>
              <a:ext cx="8362688" cy="5621482"/>
            </a:xfrm>
            <a:prstGeom prst="rect">
              <a:avLst/>
            </a:prstGeom>
          </p:spPr>
        </p:pic>
      </p:grpSp>
      <p:pic>
        <p:nvPicPr>
          <p:cNvPr id="34" name="Picture 33" descr="A person wearing a hard hat&#10;&#10;AI-generated content may be incorrect.">
            <a:extLst>
              <a:ext uri="{FF2B5EF4-FFF2-40B4-BE49-F238E27FC236}">
                <a16:creationId xmlns:a16="http://schemas.microsoft.com/office/drawing/2014/main" id="{FB1B1F14-AF6C-BCB5-9144-324752640A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34" b="27870"/>
          <a:stretch/>
        </p:blipFill>
        <p:spPr>
          <a:xfrm>
            <a:off x="4400168" y="3996564"/>
            <a:ext cx="3160627" cy="1966129"/>
          </a:xfrm>
          <a:prstGeom prst="rect">
            <a:avLst/>
          </a:prstGeom>
        </p:spPr>
      </p:pic>
      <p:grpSp>
        <p:nvGrpSpPr>
          <p:cNvPr id="35" name="Group 34">
            <a:extLst>
              <a:ext uri="{FF2B5EF4-FFF2-40B4-BE49-F238E27FC236}">
                <a16:creationId xmlns:a16="http://schemas.microsoft.com/office/drawing/2014/main" id="{A8DE624A-2E77-07D9-3E00-B36EAC7E6F1C}"/>
              </a:ext>
            </a:extLst>
          </p:cNvPr>
          <p:cNvGrpSpPr/>
          <p:nvPr/>
        </p:nvGrpSpPr>
        <p:grpSpPr>
          <a:xfrm>
            <a:off x="3159507" y="4331279"/>
            <a:ext cx="1620511" cy="1631414"/>
            <a:chOff x="-222200" y="2056989"/>
            <a:chExt cx="1409197" cy="1418678"/>
          </a:xfrm>
        </p:grpSpPr>
        <p:sp>
          <p:nvSpPr>
            <p:cNvPr id="36" name="Oval 35">
              <a:extLst>
                <a:ext uri="{FF2B5EF4-FFF2-40B4-BE49-F238E27FC236}">
                  <a16:creationId xmlns:a16="http://schemas.microsoft.com/office/drawing/2014/main" id="{962EB5C1-EC48-C13D-546D-C2DF755A305A}"/>
                </a:ext>
              </a:extLst>
            </p:cNvPr>
            <p:cNvSpPr/>
            <p:nvPr/>
          </p:nvSpPr>
          <p:spPr>
            <a:xfrm>
              <a:off x="-222200" y="2056989"/>
              <a:ext cx="1409197" cy="1418678"/>
            </a:xfrm>
            <a:prstGeom prst="ellipse">
              <a:avLst/>
            </a:prstGeom>
            <a:gradFill>
              <a:gsLst>
                <a:gs pos="3000">
                  <a:srgbClr val="EE2D24"/>
                </a:gs>
                <a:gs pos="68000">
                  <a:srgbClr val="F37321"/>
                </a:gs>
                <a:gs pos="100000">
                  <a:srgbClr val="FFCD05"/>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0F48044-B97E-7AF4-2C10-F497308EEB14}"/>
                </a:ext>
              </a:extLst>
            </p:cNvPr>
            <p:cNvSpPr/>
            <p:nvPr/>
          </p:nvSpPr>
          <p:spPr>
            <a:xfrm>
              <a:off x="-167733" y="2445157"/>
              <a:ext cx="1300262" cy="642342"/>
            </a:xfrm>
            <a:prstGeom prst="rect">
              <a:avLst/>
            </a:prstGeom>
          </p:spPr>
          <p:txBody>
            <a:bodyPr wrap="square">
              <a:spAutoFit/>
            </a:bodyPr>
            <a:lstStyle/>
            <a:p>
              <a:pPr algn="ctr"/>
              <a:r>
                <a:rPr lang="pl-PL" sz="1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KLIKNIJ, </a:t>
              </a:r>
              <a:br>
                <a:rPr lang="pl-PL" sz="1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br>
              <a:r>
                <a:rPr lang="pl-PL" sz="1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ŻEBY </a:t>
              </a: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ZOBACZYĆ</a:t>
              </a:r>
              <a:endPar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38" name="Picture 37">
            <a:extLst>
              <a:ext uri="{FF2B5EF4-FFF2-40B4-BE49-F238E27FC236}">
                <a16:creationId xmlns:a16="http://schemas.microsoft.com/office/drawing/2014/main" id="{69FCBCA6-9FEF-910C-FB4A-BDDFFB21AEF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8880" y="1113472"/>
            <a:ext cx="3501288" cy="1214732"/>
          </a:xfrm>
          <a:prstGeom prst="rect">
            <a:avLst/>
          </a:prstGeom>
        </p:spPr>
      </p:pic>
    </p:spTree>
    <p:extLst>
      <p:ext uri="{BB962C8B-B14F-4D97-AF65-F5344CB8AC3E}">
        <p14:creationId xmlns:p14="http://schemas.microsoft.com/office/powerpoint/2010/main" val="391770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9AA5-F3A4-2FFC-B2A1-967CD9413C9B}"/>
            </a:ext>
          </a:extLst>
        </p:cNvPr>
        <p:cNvGrpSpPr/>
        <p:nvPr/>
      </p:nvGrpSpPr>
      <p:grpSpPr>
        <a:xfrm>
          <a:off x="0" y="0"/>
          <a:ext cx="0" cy="0"/>
          <a:chOff x="0" y="0"/>
          <a:chExt cx="0" cy="0"/>
        </a:xfrm>
      </p:grpSpPr>
      <p:sp>
        <p:nvSpPr>
          <p:cNvPr id="13" name="Text Placeholder 1">
            <a:extLst>
              <a:ext uri="{FF2B5EF4-FFF2-40B4-BE49-F238E27FC236}">
                <a16:creationId xmlns:a16="http://schemas.microsoft.com/office/drawing/2014/main" id="{305EB890-9E37-4B97-E25C-CF307C109775}"/>
              </a:ext>
            </a:extLst>
          </p:cNvPr>
          <p:cNvSpPr txBox="1">
            <a:spLocks/>
          </p:cNvSpPr>
          <p:nvPr/>
        </p:nvSpPr>
        <p:spPr>
          <a:xfrm>
            <a:off x="585008" y="604577"/>
            <a:ext cx="6389643" cy="4358642"/>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Same ambicje polityczne jednak nie wystarczą. Zielono-cyfrowa transformacja w sektorze ogrzewania i chłodzenia (H&amp;C) tworzy nowe role zawodowe, redefiniuje istniejące oraz ujawnia poważne luki kompetencyjne w całym ekosystemie budowlanym – od instalatorów HVAC i inżynierów ds. rozruchu, przez architektów, zarządców obiektów, miejskich planistów energetycznych, finansistów, po decydentów kontaktujących się z klientem. Nowoczesne rozwiązania H&amp;C opierają się na myśleniu systemowym, kompetencjach cyfrowych, zarządzaniu danymi oraz umiejętnym wykorzystaniu technologii, takich jak sterowniki z funkcjami </a:t>
            </a:r>
            <a:r>
              <a:rPr lang="pl-PL" sz="1100" b="0" dirty="0" err="1">
                <a:solidFill>
                  <a:schemeClr val="tx1"/>
                </a:solidFill>
              </a:rPr>
              <a:t>IoT</a:t>
            </a:r>
            <a:r>
              <a:rPr lang="pl-PL" sz="1100" b="0" dirty="0">
                <a:solidFill>
                  <a:schemeClr val="tx1"/>
                </a:solidFill>
              </a:rPr>
              <a:t> (Internet Rzeczy)</a:t>
            </a:r>
            <a:r>
              <a:rPr lang="pl-PL" sz="1100" b="0" dirty="0">
                <a:solidFill>
                  <a:srgbClr val="404040"/>
                </a:solidFill>
              </a:rPr>
              <a:t>, optymalizacja wspomagana sztuczną inteligencją czy </a:t>
            </a:r>
            <a:r>
              <a:rPr lang="pl-PL" sz="1100" b="0" dirty="0" err="1">
                <a:solidFill>
                  <a:srgbClr val="404040"/>
                </a:solidFill>
              </a:rPr>
              <a:t>zaawan-sowane</a:t>
            </a:r>
            <a:r>
              <a:rPr lang="pl-PL" sz="1100" b="0" dirty="0">
                <a:solidFill>
                  <a:srgbClr val="404040"/>
                </a:solidFill>
              </a:rPr>
              <a:t> systemy pomiaru i weryfikacji (M&amp;V). Bez kadry zdolnej do projektowania, integracji, obsługi </a:t>
            </a:r>
            <a:br>
              <a:rPr lang="pl-PL" sz="1100" b="0" dirty="0">
                <a:solidFill>
                  <a:srgbClr val="404040"/>
                </a:solidFill>
              </a:rPr>
            </a:br>
            <a:r>
              <a:rPr lang="pl-PL" sz="1100" b="0" dirty="0">
                <a:solidFill>
                  <a:srgbClr val="404040"/>
                </a:solidFill>
              </a:rPr>
              <a:t>i udoskonalania tych systemów inwestycje kapitało-we nie przyniosą oczekiwanych efektów, a osiągi systemów będą odbiegały od zamierzonych. Dlatego transformacja energetyczna w Europie musi iść w parze z szeroką transformacją kompetencji, w której kluczową rolę odgrywają instytucje edukacyjne – zarówno szkolnictwo wyższe (HE), kształcenie zawodowe (VET), jak i ustawiczne kształcenie zawodowe (CVET).</a:t>
            </a:r>
          </a:p>
          <a:p>
            <a:pPr algn="just">
              <a:lnSpc>
                <a:spcPts val="1120"/>
              </a:lnSpc>
              <a:spcBef>
                <a:spcPts val="0"/>
              </a:spcBef>
            </a:pPr>
            <a:r>
              <a:rPr lang="pl-PL" sz="1100" b="0" dirty="0">
                <a:solidFill>
                  <a:srgbClr val="404040"/>
                </a:solidFill>
              </a:rPr>
              <a:t>Dostosowując treści edukacyjne do potrzeb regionalnych oraz wymogów Zielonej Taksonomii UE, instytucje te mogą wspierać innowacje w programach nauczania i sposobach prowadzenia szkoleń. Obejmuje to przygotowanie uczniów</a:t>
            </a:r>
            <a:br>
              <a:rPr lang="pl-PL" sz="1100" b="0" dirty="0">
                <a:solidFill>
                  <a:srgbClr val="404040"/>
                </a:solidFill>
              </a:rPr>
            </a:br>
            <a:r>
              <a:rPr lang="pl-PL" sz="1100" b="0" dirty="0">
                <a:solidFill>
                  <a:srgbClr val="404040"/>
                </a:solidFill>
              </a:rPr>
              <a:t>i studentów do pracy z elastycznymi systemami energetycznymi, sieciami ciepłowniczymi i </a:t>
            </a:r>
            <a:r>
              <a:rPr lang="pl-PL" sz="1100" b="0" dirty="0" err="1">
                <a:solidFill>
                  <a:srgbClr val="404040"/>
                </a:solidFill>
              </a:rPr>
              <a:t>chłodni-czymi</a:t>
            </a:r>
            <a:r>
              <a:rPr lang="pl-PL" sz="1100" b="0" dirty="0">
                <a:solidFill>
                  <a:srgbClr val="404040"/>
                </a:solidFill>
              </a:rPr>
              <a:t>, wspólnotami energetycznymi oraz </a:t>
            </a:r>
            <a:r>
              <a:rPr lang="pl-PL" sz="1100" b="0" dirty="0" err="1">
                <a:solidFill>
                  <a:srgbClr val="404040"/>
                </a:solidFill>
              </a:rPr>
              <a:t>rozwi-jającymi</a:t>
            </a:r>
            <a:r>
              <a:rPr lang="pl-PL" sz="1100" b="0" dirty="0">
                <a:solidFill>
                  <a:srgbClr val="404040"/>
                </a:solidFill>
              </a:rPr>
              <a:t> się strukturami rynku energii elektrycznej.</a:t>
            </a:r>
          </a:p>
          <a:p>
            <a:pPr algn="just">
              <a:lnSpc>
                <a:spcPts val="1120"/>
              </a:lnSpc>
              <a:spcBef>
                <a:spcPts val="0"/>
              </a:spcBef>
            </a:pPr>
            <a:r>
              <a:rPr lang="pl-PL" sz="1100" b="0" dirty="0">
                <a:solidFill>
                  <a:srgbClr val="404040"/>
                </a:solidFill>
              </a:rPr>
              <a:t>Tradycyjne strategie, takie jak nauka w czasie pracy, nie wyposażyły skutecznie pracowników w </a:t>
            </a:r>
            <a:r>
              <a:rPr lang="pl-PL" sz="1100" b="0" dirty="0" err="1">
                <a:solidFill>
                  <a:srgbClr val="404040"/>
                </a:solidFill>
              </a:rPr>
              <a:t>niezbęd-ne</a:t>
            </a:r>
            <a:r>
              <a:rPr lang="pl-PL" sz="1100" b="0" dirty="0">
                <a:solidFill>
                  <a:srgbClr val="404040"/>
                </a:solidFill>
              </a:rPr>
              <a:t> umiejętności, szczególnie w kontekście zrównoważonego budownictwa. Ponadto samo zdobywanie wiedzy stanowi tylko część wyzwania. W miarę jak zmierzamy w kierunku cyfrowej przyszłości, równie istotne jest ocenianie wpływu tych kompetencji zarówno na poziomie jednostki, jak i konkretnych zadań.</a:t>
            </a:r>
          </a:p>
          <a:p>
            <a:pPr algn="just">
              <a:lnSpc>
                <a:spcPts val="1120"/>
              </a:lnSpc>
              <a:spcBef>
                <a:spcPts val="0"/>
              </a:spcBef>
            </a:pPr>
            <a:r>
              <a:rPr lang="pl-PL" sz="1100" b="0" dirty="0">
                <a:solidFill>
                  <a:srgbClr val="404040"/>
                </a:solidFill>
              </a:rPr>
              <a:t>Niniejszy raport jest częścią prowadzonego przez Ryski Uniwersytet Techniczny (Łotwa) 2. </a:t>
            </a:r>
            <a:r>
              <a:rPr lang="pl-PL" sz="1100" b="0" dirty="0">
                <a:solidFill>
                  <a:schemeClr val="tx1"/>
                </a:solidFill>
              </a:rPr>
              <a:t>pakietu zadań </a:t>
            </a:r>
            <a:r>
              <a:rPr lang="pl-PL" sz="1100" b="0" dirty="0">
                <a:solidFill>
                  <a:srgbClr val="404040"/>
                </a:solidFill>
              </a:rPr>
              <a:t>(WP2), którego celem jest wyposażenie uczelni wyższych oraz dostawców kształcenia zawodowego i ustawicznego (VET i CVET) w aktu-</a:t>
            </a:r>
            <a:r>
              <a:rPr lang="pl-PL" sz="1100" b="0" dirty="0" err="1">
                <a:solidFill>
                  <a:srgbClr val="404040"/>
                </a:solidFill>
              </a:rPr>
              <a:t>alną</a:t>
            </a:r>
            <a:r>
              <a:rPr lang="pl-PL" sz="1100" b="0" dirty="0">
                <a:solidFill>
                  <a:srgbClr val="404040"/>
                </a:solidFill>
              </a:rPr>
              <a:t> wiedzę na temat rozwoju technologicznego, trendów branżowych oraz ram politycznych wspierających dekarbonizację systemów ogrzewania i chłodzenia. Aby skutecznie zrealizować </a:t>
            </a:r>
            <a:r>
              <a:rPr lang="pl-PL" sz="1100" b="0" dirty="0">
                <a:solidFill>
                  <a:schemeClr val="tx1"/>
                </a:solidFill>
              </a:rPr>
              <a:t>ten pakiet zadań,</a:t>
            </a:r>
            <a:r>
              <a:rPr lang="pl-PL" sz="1100" b="0" dirty="0">
                <a:solidFill>
                  <a:srgbClr val="FF0000"/>
                </a:solidFill>
              </a:rPr>
              <a:t> </a:t>
            </a:r>
            <a:r>
              <a:rPr lang="pl-PL" sz="1100" b="0" dirty="0">
                <a:solidFill>
                  <a:srgbClr val="404040"/>
                </a:solidFill>
              </a:rPr>
              <a:t>konieczne było zgromadzenie informacji i opinii od różnych interesariuszy, w tym uczelni wyższych, szkół zawodowych, dostawców edukacji ustawicznej, ekspertów branżowych oraz lokalnych przedsiębiorstw. Skupiono się na zrozumieniu rozwoju technologicznego, postępów w przemyśle oraz doświadczeń przedsiębiorstw, które mają wpływ na dekarbonizację ogrzewania i chłodzenia</a:t>
            </a:r>
            <a:br>
              <a:rPr lang="pl-PL" sz="1100" b="0" dirty="0">
                <a:solidFill>
                  <a:srgbClr val="404040"/>
                </a:solidFill>
              </a:rPr>
            </a:br>
            <a:r>
              <a:rPr lang="pl-PL" sz="1100" b="0" dirty="0">
                <a:solidFill>
                  <a:srgbClr val="404040"/>
                </a:solidFill>
              </a:rPr>
              <a:t>w regionie. Ponadto kluczowa była wiedza na temat tego, w jaki sposób te osiągnięcia są zgodne z </a:t>
            </a:r>
            <a:r>
              <a:rPr lang="pl-PL" sz="1100" b="0" dirty="0">
                <a:solidFill>
                  <a:srgbClr val="404040"/>
                </a:solidFill>
                <a:hlinkClick r:id="rId2"/>
              </a:rPr>
              <a:t>unijną „zieloną taksonomią”</a:t>
            </a:r>
            <a:r>
              <a:rPr lang="pl-PL" sz="1100" b="0" dirty="0">
                <a:solidFill>
                  <a:srgbClr val="404040"/>
                </a:solidFill>
              </a:rPr>
              <a:t> i jak mogą być zastosowane w projektowaniu programów nauczania oraz oferowanych szkoleniach.</a:t>
            </a:r>
            <a:endParaRPr lang="en-IE" sz="1100" b="0" dirty="0">
              <a:solidFill>
                <a:srgbClr val="404040"/>
              </a:solidFill>
            </a:endParaRPr>
          </a:p>
        </p:txBody>
      </p:sp>
      <p:pic>
        <p:nvPicPr>
          <p:cNvPr id="14" name="Picture 13" descr="A person wearing a hard hat and standing in front of a row of power lines&#10;&#10;AI-generated content may be incorrect.">
            <a:extLst>
              <a:ext uri="{FF2B5EF4-FFF2-40B4-BE49-F238E27FC236}">
                <a16:creationId xmlns:a16="http://schemas.microsoft.com/office/drawing/2014/main" id="{1CBEF00E-0534-5A9D-3D2D-564E3882E0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548" b="22548"/>
          <a:stretch>
            <a:fillRect/>
          </a:stretch>
        </p:blipFill>
        <p:spPr>
          <a:xfrm flipH="1">
            <a:off x="-9" y="6836868"/>
            <a:ext cx="7559675" cy="3250368"/>
          </a:xfrm>
          <a:prstGeom prst="rect">
            <a:avLst/>
          </a:prstGeom>
        </p:spPr>
      </p:pic>
      <p:sp>
        <p:nvSpPr>
          <p:cNvPr id="2" name="Freeform 1">
            <a:extLst>
              <a:ext uri="{FF2B5EF4-FFF2-40B4-BE49-F238E27FC236}">
                <a16:creationId xmlns:a16="http://schemas.microsoft.com/office/drawing/2014/main" id="{5E6F7FE6-7769-D727-BAE7-AA8FB1C1FC1C}"/>
              </a:ext>
            </a:extLst>
          </p:cNvPr>
          <p:cNvSpPr/>
          <p:nvPr/>
        </p:nvSpPr>
        <p:spPr>
          <a:xfrm>
            <a:off x="0" y="5478698"/>
            <a:ext cx="4541529" cy="337678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grpSp>
        <p:nvGrpSpPr>
          <p:cNvPr id="4" name="Graphic 40">
            <a:extLst>
              <a:ext uri="{FF2B5EF4-FFF2-40B4-BE49-F238E27FC236}">
                <a16:creationId xmlns:a16="http://schemas.microsoft.com/office/drawing/2014/main" id="{1C005298-89FB-E917-C200-210A40E3D192}"/>
              </a:ext>
            </a:extLst>
          </p:cNvPr>
          <p:cNvGrpSpPr/>
          <p:nvPr/>
        </p:nvGrpSpPr>
        <p:grpSpPr>
          <a:xfrm>
            <a:off x="-1553937" y="8372256"/>
            <a:ext cx="3924086" cy="2433124"/>
            <a:chOff x="-3997860" y="6017904"/>
            <a:chExt cx="935162" cy="579846"/>
          </a:xfrm>
          <a:solidFill>
            <a:schemeClr val="bg1">
              <a:alpha val="29965"/>
            </a:schemeClr>
          </a:solidFill>
        </p:grpSpPr>
        <p:sp>
          <p:nvSpPr>
            <p:cNvPr id="5" name="Freeform 4">
              <a:extLst>
                <a:ext uri="{FF2B5EF4-FFF2-40B4-BE49-F238E27FC236}">
                  <a16:creationId xmlns:a16="http://schemas.microsoft.com/office/drawing/2014/main" id="{7E993DAD-C374-AB6D-04D2-78860EEA56AF}"/>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CACF0BB8-01F4-5679-ACF6-F8F433B15EC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CC8D5386-EA72-D992-9EE2-B126B3D8332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7390D11-384A-8543-3500-DF48982E92CC}"/>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3" name="Text Placeholder 20">
            <a:extLst>
              <a:ext uri="{FF2B5EF4-FFF2-40B4-BE49-F238E27FC236}">
                <a16:creationId xmlns:a16="http://schemas.microsoft.com/office/drawing/2014/main" id="{80E00789-DC9A-CDE0-E85B-D47471587CAB}"/>
              </a:ext>
            </a:extLst>
          </p:cNvPr>
          <p:cNvSpPr txBox="1">
            <a:spLocks/>
          </p:cNvSpPr>
          <p:nvPr/>
        </p:nvSpPr>
        <p:spPr>
          <a:xfrm>
            <a:off x="278566" y="5722760"/>
            <a:ext cx="4344234" cy="2922941"/>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2267"/>
              </a:spcBef>
              <a:buFont typeface="Arial" panose="020B0604020202020204" pitchFamily="34" charset="0"/>
              <a:buNone/>
              <a:defRPr sz="1800" b="1" i="0" kern="1200">
                <a:solidFill>
                  <a:srgbClr val="55BCC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660"/>
              </a:lnSpc>
              <a:spcBef>
                <a:spcPts val="0"/>
              </a:spcBef>
            </a:pPr>
            <a:r>
              <a:rPr lang="pl-PL" sz="1700" b="0" i="1" dirty="0">
                <a:solidFill>
                  <a:schemeClr val="bg1"/>
                </a:solidFill>
              </a:rPr>
              <a:t>Niniejszy raport stanowi syntezę międzynarodowych badań źródłowych (</a:t>
            </a:r>
            <a:r>
              <a:rPr lang="pl-PL" sz="1700" b="0" i="1" dirty="0" err="1">
                <a:solidFill>
                  <a:schemeClr val="bg1"/>
                </a:solidFill>
              </a:rPr>
              <a:t>desk</a:t>
            </a:r>
            <a:r>
              <a:rPr lang="pl-PL" sz="1700" b="0" i="1" dirty="0">
                <a:solidFill>
                  <a:schemeClr val="bg1"/>
                </a:solidFill>
              </a:rPr>
              <a:t> </a:t>
            </a:r>
            <a:r>
              <a:rPr lang="pl-PL" sz="1700" b="0" i="1" dirty="0" err="1">
                <a:solidFill>
                  <a:schemeClr val="bg1"/>
                </a:solidFill>
              </a:rPr>
              <a:t>research</a:t>
            </a:r>
            <a:r>
              <a:rPr lang="pl-PL" sz="1700" b="0" i="1" dirty="0">
                <a:solidFill>
                  <a:schemeClr val="bg1"/>
                </a:solidFill>
              </a:rPr>
              <a:t>), konsultacji z ekspertami oraz wniosków z analiz studiów przypadku, dostarczając aktualną wiedzę, którą można bezpośrednio wykorzystać do innowacji w programach nauczania i szkoleniach w sektorze szkolnictwa wyższego (HE), kształcenia zawodowego (VET) oraz edukacji ustawicznej (CVET) w dziewięciu regionach partnerskich projektu (Czechy, Dania, Hiszpania, Irlandia, Łotwa, Niemcy, Norwegia, Polska i Serbia).</a:t>
            </a:r>
            <a:endParaRPr lang="en-US" sz="1700" i="1" dirty="0">
              <a:solidFill>
                <a:schemeClr val="bg1"/>
              </a:solidFill>
            </a:endParaRPr>
          </a:p>
        </p:txBody>
      </p:sp>
    </p:spTree>
    <p:extLst>
      <p:ext uri="{BB962C8B-B14F-4D97-AF65-F5344CB8AC3E}">
        <p14:creationId xmlns:p14="http://schemas.microsoft.com/office/powerpoint/2010/main" val="309060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30ACDE-4A6A-DDA0-FCDE-103E81BD67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5234" t="-541" r="29020" b="541"/>
          <a:stretch/>
        </p:blipFill>
        <p:spPr>
          <a:xfrm>
            <a:off x="8976" y="4923636"/>
            <a:ext cx="2231467" cy="5778336"/>
          </a:xfrm>
          <a:prstGeom prst="rect">
            <a:avLst/>
          </a:prstGeom>
        </p:spPr>
      </p:pic>
      <p:sp>
        <p:nvSpPr>
          <p:cNvPr id="7" name="Rectangle 6">
            <a:extLst>
              <a:ext uri="{FF2B5EF4-FFF2-40B4-BE49-F238E27FC236}">
                <a16:creationId xmlns:a16="http://schemas.microsoft.com/office/drawing/2014/main" id="{8BE21BC4-87E6-BE50-D6F0-98ED1830BD4C}"/>
              </a:ext>
            </a:extLst>
          </p:cNvPr>
          <p:cNvSpPr/>
          <p:nvPr/>
        </p:nvSpPr>
        <p:spPr>
          <a:xfrm rot="5400000">
            <a:off x="-4227190" y="4227186"/>
            <a:ext cx="10701973" cy="2247603"/>
          </a:xfrm>
          <a:prstGeom prst="rect">
            <a:avLst/>
          </a:prstGeom>
          <a:gradFill>
            <a:gsLst>
              <a:gs pos="50000">
                <a:srgbClr val="2D62AE"/>
              </a:gs>
              <a:gs pos="75000">
                <a:srgbClr val="33A5CC">
                  <a:alpha val="0"/>
                </a:srgbClr>
              </a:gs>
              <a:gs pos="100000">
                <a:srgbClr val="77CBC4">
                  <a:alpha val="63176"/>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8952DA0-3543-37D5-47C1-F792F9D1AC29}"/>
              </a:ext>
            </a:extLst>
          </p:cNvPr>
          <p:cNvCxnSpPr>
            <a:cxnSpLocks/>
          </p:cNvCxnSpPr>
          <p:nvPr/>
        </p:nvCxnSpPr>
        <p:spPr>
          <a:xfrm>
            <a:off x="2715216" y="1128537"/>
            <a:ext cx="0" cy="9563275"/>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EDF48B7-DBE1-6251-61D4-6CCC5D1E1DFC}"/>
              </a:ext>
            </a:extLst>
          </p:cNvPr>
          <p:cNvSpPr txBox="1"/>
          <p:nvPr/>
        </p:nvSpPr>
        <p:spPr>
          <a:xfrm>
            <a:off x="2904416" y="1727421"/>
            <a:ext cx="4437401" cy="8261236"/>
          </a:xfrm>
          <a:prstGeom prst="rect">
            <a:avLst/>
          </a:prstGeom>
          <a:noFill/>
        </p:spPr>
        <p:txBody>
          <a:bodyPr wrap="square">
            <a:spAutoFit/>
          </a:bodyPr>
          <a:lstStyle/>
          <a:p>
            <a:pPr>
              <a:lnSpc>
                <a:spcPts val="13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Mapowanie</a:t>
            </a:r>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sieci</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interesariuszy</a:t>
            </a:r>
            <a:endPar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czyli identyfikację i charakterystykę kluczowych krajowych podmiotów z sektora przemysłowego, publicznego, organizacji zawodowych oraz edukacji (HE/VET/CVET), które mają wpływ na dekarbonizację systemów ogrzewania i chłodzenia oraz rozwój kompetencji.</a:t>
            </a:r>
          </a:p>
          <a:p>
            <a:pPr>
              <a:lnSpc>
                <a:spcPts val="1340"/>
              </a:lnSpc>
            </a:pPr>
            <a:endParaRPr lang="en-IE" sz="1800" b="1" dirty="0">
              <a:solidFill>
                <a:srgbClr val="ED4D2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Przeprowadzenie</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u</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str</a:t>
            </a:r>
            <a:r>
              <a:rPr lang="pl-PL"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ukturyzowanych</a:t>
            </a:r>
            <a:r>
              <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en-IE" sz="1600" b="1" dirty="0" err="1">
                <a:solidFill>
                  <a:srgbClr val="ED4D24"/>
                </a:solidFill>
                <a:latin typeface="Calibri" panose="020F0502020204030204" pitchFamily="34" charset="0"/>
                <a:ea typeface="Calibri" panose="020F0502020204030204" pitchFamily="34" charset="0"/>
                <a:cs typeface="Times New Roman" panose="02020603050405020304" pitchFamily="18" charset="0"/>
              </a:rPr>
              <a:t>badań</a:t>
            </a:r>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źródłowych</a:t>
            </a:r>
            <a:endParaRPr lang="en-IE"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pl-PL"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czyli zebranie i krytyczna analiza istniejących raportów, publikacji naukowych, aktów prawnych i regulacji, badań rynkowych oraz norm technicznych związanych z dekarbonizacją ogrzewania i chłodzenia, w celu stworzenia skonsolidowanej bazy dowodowej do późniejszej walidacji.</a:t>
            </a:r>
            <a:endParaRPr lang="pl-PL" sz="120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endParaRPr lang="pl-PL" sz="1200" b="1"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Zebranie aktualnych, rzeczywistych studiów przypadku dotyczących zrównoważonych praktyk w zakresie ogrzewania i chłodzenia</a:t>
            </a:r>
          </a:p>
          <a:p>
            <a:pPr>
              <a:lnSpc>
                <a:spcPts val="1240"/>
              </a:lnSpc>
            </a:pPr>
            <a:endParaRPr lang="pl-PL" sz="9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czyli zbudowanie bazy danych obejmującej co najmniej 60 nowych praktyk i zastosowań technologii w regionach partnerskich.</a:t>
            </a: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pl-PL"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Przeprowadzenie badań terenowych (dane pierwotne) w celu walidacji i pogłębienia wyników</a:t>
            </a:r>
          </a:p>
          <a:p>
            <a:pPr>
              <a:lnSpc>
                <a:spcPts val="1640"/>
              </a:lnSpc>
            </a:pPr>
            <a:endParaRPr lang="en-IE" sz="8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240"/>
              </a:lnSpc>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czyli wywiadów, ankiet i </a:t>
            </a:r>
            <a:r>
              <a:rPr lang="pl-PL" sz="1100" dirty="0">
                <a:latin typeface="Calibri" panose="020F0502020204030204" pitchFamily="34" charset="0"/>
                <a:ea typeface="Calibri" panose="020F0502020204030204" pitchFamily="34" charset="0"/>
                <a:cs typeface="Times New Roman" panose="02020603050405020304" pitchFamily="18" charset="0"/>
              </a:rPr>
              <a:t>spotkań</a:t>
            </a:r>
            <a:r>
              <a:rPr lang="pl-PL" sz="1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z ponad 48 ekspertami w celu:</a:t>
            </a:r>
            <a:endParaRPr lang="en-IE" sz="11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ts val="1240"/>
              </a:lnSpc>
              <a:buClr>
                <a:srgbClr val="ED4D24"/>
              </a:buClr>
              <a:buFont typeface="Arial" panose="020B0604020202020204" pitchFamily="34" charset="0"/>
              <a:buChar char="•"/>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weryfikacji i doprecyzowania wyników badań źródłowych;</a:t>
            </a:r>
          </a:p>
          <a:p>
            <a:pPr marL="171450" lvl="0" indent="-171450">
              <a:lnSpc>
                <a:spcPts val="1240"/>
              </a:lnSpc>
              <a:buClr>
                <a:srgbClr val="ED4D24"/>
              </a:buClr>
              <a:buFont typeface="Arial" panose="020B0604020202020204" pitchFamily="34" charset="0"/>
              <a:buChar char="•"/>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zebrania danych jakościowych i ilościowych dotyczących aktualnych oraz pojawiających się luk kompetencyjnych związanych z transformacją w kierunku czystej energii;</a:t>
            </a:r>
          </a:p>
          <a:p>
            <a:pPr marL="171450" lvl="0" indent="-171450">
              <a:lnSpc>
                <a:spcPts val="1240"/>
              </a:lnSpc>
              <a:buClr>
                <a:srgbClr val="ED4D24"/>
              </a:buClr>
              <a:buFont typeface="Arial" panose="020B0604020202020204" pitchFamily="34" charset="0"/>
              <a:buChar char="•"/>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uchwycenia oczekiwań obecnych i przyszłych pracowników względem wymaganych kompetencji.</a:t>
            </a:r>
          </a:p>
          <a:p>
            <a:pPr>
              <a:lnSpc>
                <a:spcPts val="1240"/>
              </a:lnSpc>
            </a:pPr>
            <a:endParaRPr lang="pl-PL" sz="3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a:lnSpc>
                <a:spcPts val="1640"/>
              </a:lnSpc>
            </a:pPr>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Opracowanie końcowej syntezy wyników wraz</a:t>
            </a:r>
            <a:b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br>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z konkretnymi</a:t>
            </a:r>
            <a:r>
              <a:rPr lang="pl-PL" sz="8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 </a:t>
            </a:r>
            <a:r>
              <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rPr>
              <a:t>rekomendacjami </a:t>
            </a:r>
          </a:p>
          <a:p>
            <a:pPr>
              <a:lnSpc>
                <a:spcPts val="1340"/>
              </a:lnSpc>
            </a:pPr>
            <a:endParaRPr lang="pl-PL" sz="1600" b="1" dirty="0">
              <a:solidFill>
                <a:srgbClr val="ED4D24"/>
              </a:solidFill>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r>
              <a:rPr lang="pl-PL" sz="1100" dirty="0">
                <a:solidFill>
                  <a:srgbClr val="404040"/>
                </a:solidFill>
                <a:latin typeface="Calibri" panose="020F0502020204030204" pitchFamily="34" charset="0"/>
                <a:ea typeface="Calibri" panose="020F0502020204030204" pitchFamily="34" charset="0"/>
                <a:cs typeface="Times New Roman" panose="02020603050405020304" pitchFamily="18" charset="0"/>
              </a:rPr>
              <a:t>czyli przygotowanie raportu końcowego podsumowującego kluczowe ustalenia i dobre praktyki oraz przedstawienie praktycznych rekomendacji w celu wzmocnienia wymiany wiedzy i współpracy między przedsiębiorstwami a instytucjami edukacyjnymi (HE/VET/CVET), w tym propozycji dotyczących programów nauczania, ścieżek szkoleniowych oraz ciągłego angażowania interesariuszy.</a:t>
            </a: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2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340"/>
              </a:lnSpc>
            </a:pPr>
            <a:endParaRPr lang="en-IE" sz="11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aphic 40">
            <a:extLst>
              <a:ext uri="{FF2B5EF4-FFF2-40B4-BE49-F238E27FC236}">
                <a16:creationId xmlns:a16="http://schemas.microsoft.com/office/drawing/2014/main" id="{39074D7E-CBBA-AEAC-C55A-9F0B3B4129B2}"/>
              </a:ext>
            </a:extLst>
          </p:cNvPr>
          <p:cNvGrpSpPr/>
          <p:nvPr/>
        </p:nvGrpSpPr>
        <p:grpSpPr>
          <a:xfrm>
            <a:off x="-1487288" y="-84051"/>
            <a:ext cx="3924090" cy="2433120"/>
            <a:chOff x="-3997860" y="6017904"/>
            <a:chExt cx="935163" cy="579845"/>
          </a:xfrm>
          <a:solidFill>
            <a:schemeClr val="bg1">
              <a:alpha val="13000"/>
            </a:schemeClr>
          </a:solidFill>
        </p:grpSpPr>
        <p:sp>
          <p:nvSpPr>
            <p:cNvPr id="13" name="Freeform 12">
              <a:extLst>
                <a:ext uri="{FF2B5EF4-FFF2-40B4-BE49-F238E27FC236}">
                  <a16:creationId xmlns:a16="http://schemas.microsoft.com/office/drawing/2014/main" id="{C632D0D5-ADFE-3AC5-8096-02616B3F0533}"/>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9E961575-326B-63BC-4A4E-FA323AA8FF07}"/>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542DECFE-9B87-F054-41E2-7F9D080215C2}"/>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C523C8A-1AAB-E499-AF50-3E11399FCF2A}"/>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7" name="Text Placeholder 18">
            <a:extLst>
              <a:ext uri="{FF2B5EF4-FFF2-40B4-BE49-F238E27FC236}">
                <a16:creationId xmlns:a16="http://schemas.microsoft.com/office/drawing/2014/main" id="{D0361721-EEDF-CF9D-4091-74A94A712695}"/>
              </a:ext>
            </a:extLst>
          </p:cNvPr>
          <p:cNvSpPr txBox="1">
            <a:spLocks/>
          </p:cNvSpPr>
          <p:nvPr/>
        </p:nvSpPr>
        <p:spPr>
          <a:xfrm>
            <a:off x="1171913" y="840284"/>
            <a:ext cx="4633893" cy="376274"/>
          </a:xfrm>
          <a:prstGeom prst="rect">
            <a:avLst/>
          </a:prstGeom>
          <a:gradFill>
            <a:gsLst>
              <a:gs pos="3000">
                <a:srgbClr val="EE2D24"/>
              </a:gs>
              <a:gs pos="68000">
                <a:srgbClr val="F37321"/>
              </a:gs>
              <a:gs pos="100000">
                <a:srgbClr val="FFCD05"/>
              </a:gs>
            </a:gsLst>
            <a:lin ang="2700000" scaled="0"/>
          </a:gra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4C45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dirty="0">
                <a:solidFill>
                  <a:schemeClr val="bg1"/>
                </a:solidFill>
              </a:rPr>
              <a:t>Cele przeprowadzonej analizy obejmowały:</a:t>
            </a:r>
            <a:endParaRPr lang="en-US" sz="1800" dirty="0">
              <a:solidFill>
                <a:schemeClr val="bg1"/>
              </a:solidFill>
            </a:endParaRPr>
          </a:p>
        </p:txBody>
      </p:sp>
      <p:grpSp>
        <p:nvGrpSpPr>
          <p:cNvPr id="31" name="Group 30">
            <a:extLst>
              <a:ext uri="{FF2B5EF4-FFF2-40B4-BE49-F238E27FC236}">
                <a16:creationId xmlns:a16="http://schemas.microsoft.com/office/drawing/2014/main" id="{168014BA-AC7B-59FF-D481-0C31F9DED0EB}"/>
              </a:ext>
            </a:extLst>
          </p:cNvPr>
          <p:cNvGrpSpPr/>
          <p:nvPr/>
        </p:nvGrpSpPr>
        <p:grpSpPr>
          <a:xfrm>
            <a:off x="2502348" y="1848513"/>
            <a:ext cx="5065221" cy="288000"/>
            <a:chOff x="644327" y="1972700"/>
            <a:chExt cx="5065221" cy="288000"/>
          </a:xfrm>
        </p:grpSpPr>
        <p:cxnSp>
          <p:nvCxnSpPr>
            <p:cNvPr id="32" name="Straight Connector 31">
              <a:extLst>
                <a:ext uri="{FF2B5EF4-FFF2-40B4-BE49-F238E27FC236}">
                  <a16:creationId xmlns:a16="http://schemas.microsoft.com/office/drawing/2014/main" id="{89BC448C-81E7-9816-5BE9-7B90004BCD41}"/>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CD38D5-BB83-EDEC-2D89-82BAE71FF58D}"/>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01</a:t>
              </a:r>
              <a:endParaRPr lang="en-US" sz="1800" dirty="0"/>
            </a:p>
          </p:txBody>
        </p:sp>
      </p:grpSp>
      <p:grpSp>
        <p:nvGrpSpPr>
          <p:cNvPr id="35" name="Group 34">
            <a:extLst>
              <a:ext uri="{FF2B5EF4-FFF2-40B4-BE49-F238E27FC236}">
                <a16:creationId xmlns:a16="http://schemas.microsoft.com/office/drawing/2014/main" id="{39FDF9D1-8FB8-D6FB-1610-951BEA903F65}"/>
              </a:ext>
            </a:extLst>
          </p:cNvPr>
          <p:cNvGrpSpPr/>
          <p:nvPr/>
        </p:nvGrpSpPr>
        <p:grpSpPr>
          <a:xfrm>
            <a:off x="2502348" y="3239179"/>
            <a:ext cx="5065221" cy="288000"/>
            <a:chOff x="644327" y="1972700"/>
            <a:chExt cx="5065221" cy="288000"/>
          </a:xfrm>
        </p:grpSpPr>
        <p:cxnSp>
          <p:nvCxnSpPr>
            <p:cNvPr id="36" name="Straight Connector 35">
              <a:extLst>
                <a:ext uri="{FF2B5EF4-FFF2-40B4-BE49-F238E27FC236}">
                  <a16:creationId xmlns:a16="http://schemas.microsoft.com/office/drawing/2014/main" id="{2450BA22-F08B-6249-AEB7-676FFFBFB2D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F6F4FFA-531C-D157-36B8-9CAA6A15FAB9}"/>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02</a:t>
              </a:r>
              <a:endParaRPr lang="en-US" sz="1800" dirty="0"/>
            </a:p>
          </p:txBody>
        </p:sp>
      </p:grpSp>
      <p:grpSp>
        <p:nvGrpSpPr>
          <p:cNvPr id="38" name="Group 37">
            <a:extLst>
              <a:ext uri="{FF2B5EF4-FFF2-40B4-BE49-F238E27FC236}">
                <a16:creationId xmlns:a16="http://schemas.microsoft.com/office/drawing/2014/main" id="{CCA517C9-7CF5-3ED1-E812-0C6142E0B308}"/>
              </a:ext>
            </a:extLst>
          </p:cNvPr>
          <p:cNvGrpSpPr/>
          <p:nvPr/>
        </p:nvGrpSpPr>
        <p:grpSpPr>
          <a:xfrm>
            <a:off x="2502348" y="4834736"/>
            <a:ext cx="5065221" cy="288000"/>
            <a:chOff x="644327" y="1972700"/>
            <a:chExt cx="5065221" cy="288000"/>
          </a:xfrm>
        </p:grpSpPr>
        <p:cxnSp>
          <p:nvCxnSpPr>
            <p:cNvPr id="39" name="Straight Connector 38">
              <a:extLst>
                <a:ext uri="{FF2B5EF4-FFF2-40B4-BE49-F238E27FC236}">
                  <a16:creationId xmlns:a16="http://schemas.microsoft.com/office/drawing/2014/main" id="{2070574E-CE9B-C919-21F4-466A6575C04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D6445F9-2261-08C3-2732-A7B4CBFEFE6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03</a:t>
              </a:r>
              <a:endParaRPr lang="en-US" sz="1800" dirty="0"/>
            </a:p>
          </p:txBody>
        </p:sp>
      </p:grpSp>
      <p:grpSp>
        <p:nvGrpSpPr>
          <p:cNvPr id="41" name="Group 40">
            <a:extLst>
              <a:ext uri="{FF2B5EF4-FFF2-40B4-BE49-F238E27FC236}">
                <a16:creationId xmlns:a16="http://schemas.microsoft.com/office/drawing/2014/main" id="{684E7B33-6D26-FCFF-9731-454490ED19A0}"/>
              </a:ext>
            </a:extLst>
          </p:cNvPr>
          <p:cNvGrpSpPr/>
          <p:nvPr/>
        </p:nvGrpSpPr>
        <p:grpSpPr>
          <a:xfrm>
            <a:off x="2502348" y="6125653"/>
            <a:ext cx="5065221" cy="288000"/>
            <a:chOff x="644327" y="1972700"/>
            <a:chExt cx="5065221" cy="288000"/>
          </a:xfrm>
        </p:grpSpPr>
        <p:cxnSp>
          <p:nvCxnSpPr>
            <p:cNvPr id="42" name="Straight Connector 41">
              <a:extLst>
                <a:ext uri="{FF2B5EF4-FFF2-40B4-BE49-F238E27FC236}">
                  <a16:creationId xmlns:a16="http://schemas.microsoft.com/office/drawing/2014/main" id="{391FDE03-7C58-D3BF-88A8-D6E31454AE7C}"/>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A1BFD88-93B2-8904-B8AE-D824839EF821}"/>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04</a:t>
              </a:r>
              <a:endParaRPr lang="en-US" sz="1800" dirty="0"/>
            </a:p>
          </p:txBody>
        </p:sp>
      </p:grpSp>
      <p:grpSp>
        <p:nvGrpSpPr>
          <p:cNvPr id="44" name="Group 43">
            <a:extLst>
              <a:ext uri="{FF2B5EF4-FFF2-40B4-BE49-F238E27FC236}">
                <a16:creationId xmlns:a16="http://schemas.microsoft.com/office/drawing/2014/main" id="{F768A968-C379-30DC-44CD-C7B3F2BB40DE}"/>
              </a:ext>
            </a:extLst>
          </p:cNvPr>
          <p:cNvGrpSpPr/>
          <p:nvPr/>
        </p:nvGrpSpPr>
        <p:grpSpPr>
          <a:xfrm>
            <a:off x="2502348" y="7964958"/>
            <a:ext cx="5065221" cy="288000"/>
            <a:chOff x="644327" y="1972700"/>
            <a:chExt cx="5065221" cy="288000"/>
          </a:xfrm>
        </p:grpSpPr>
        <p:cxnSp>
          <p:nvCxnSpPr>
            <p:cNvPr id="45" name="Straight Connector 44">
              <a:extLst>
                <a:ext uri="{FF2B5EF4-FFF2-40B4-BE49-F238E27FC236}">
                  <a16:creationId xmlns:a16="http://schemas.microsoft.com/office/drawing/2014/main" id="{294FC712-DB42-1FB0-DB71-6178CA8BEB37}"/>
                </a:ext>
              </a:extLst>
            </p:cNvPr>
            <p:cNvCxnSpPr>
              <a:cxnSpLocks/>
            </p:cNvCxnSpPr>
            <p:nvPr/>
          </p:nvCxnSpPr>
          <p:spPr>
            <a:xfrm>
              <a:off x="796374" y="2116700"/>
              <a:ext cx="4913174"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4F6A177-501B-013C-0E6F-D298A4EF952F}"/>
                </a:ext>
              </a:extLst>
            </p:cNvPr>
            <p:cNvSpPr/>
            <p:nvPr/>
          </p:nvSpPr>
          <p:spPr>
            <a:xfrm>
              <a:off x="644327" y="1972700"/>
              <a:ext cx="444244" cy="288000"/>
            </a:xfrm>
            <a:prstGeom prst="rect">
              <a:avLst/>
            </a:prstGeom>
            <a:gradFill>
              <a:gsLst>
                <a:gs pos="35000">
                  <a:srgbClr val="2D62AE"/>
                </a:gs>
                <a:gs pos="74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Calibri" panose="020F0502020204030204" pitchFamily="34" charset="0"/>
                  <a:cs typeface="Calibri" panose="020F0502020204030204" pitchFamily="34" charset="0"/>
                </a:rPr>
                <a:t>05</a:t>
              </a:r>
              <a:endParaRPr lang="en-US" sz="1800" dirty="0"/>
            </a:p>
          </p:txBody>
        </p:sp>
      </p:grpSp>
    </p:spTree>
    <p:extLst>
      <p:ext uri="{BB962C8B-B14F-4D97-AF65-F5344CB8AC3E}">
        <p14:creationId xmlns:p14="http://schemas.microsoft.com/office/powerpoint/2010/main" val="106744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5F1C1-E0E1-D956-6038-2AF02F1B078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7F80A53-BF05-CE8C-67B0-702382F392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11" b="1511"/>
          <a:stretch>
            <a:fillRect/>
          </a:stretch>
        </p:blipFill>
        <p:spPr>
          <a:xfrm>
            <a:off x="-5" y="1574362"/>
            <a:ext cx="7559675" cy="3865811"/>
          </a:xfrm>
          <a:prstGeom prst="rect">
            <a:avLst/>
          </a:prstGeom>
        </p:spPr>
      </p:pic>
      <p:sp>
        <p:nvSpPr>
          <p:cNvPr id="22" name="Freeform 21">
            <a:extLst>
              <a:ext uri="{FF2B5EF4-FFF2-40B4-BE49-F238E27FC236}">
                <a16:creationId xmlns:a16="http://schemas.microsoft.com/office/drawing/2014/main" id="{4DEAAF60-1A1D-BDEE-7535-F45B6D5C7957}"/>
              </a:ext>
            </a:extLst>
          </p:cNvPr>
          <p:cNvSpPr/>
          <p:nvPr/>
        </p:nvSpPr>
        <p:spPr>
          <a:xfrm>
            <a:off x="-5" y="5062092"/>
            <a:ext cx="1842899" cy="5004330"/>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gradFill>
            <a:gsLst>
              <a:gs pos="35000">
                <a:srgbClr val="2D62AE"/>
              </a:gs>
              <a:gs pos="82000">
                <a:srgbClr val="33A5CC"/>
              </a:gs>
              <a:gs pos="100000">
                <a:srgbClr val="77CBC4"/>
              </a:gs>
            </a:gsLst>
            <a:lin ang="2700000" scaled="0"/>
          </a:gradFill>
          <a:ln w="30808" cap="flat">
            <a:noFill/>
            <a:prstDash val="solid"/>
            <a:miter/>
          </a:ln>
        </p:spPr>
        <p:txBody>
          <a:bodyPr rtlCol="0" anchor="ctr"/>
          <a:lstStyle/>
          <a:p>
            <a:endParaRPr lang="en-US" dirty="0"/>
          </a:p>
        </p:txBody>
      </p:sp>
      <p:sp>
        <p:nvSpPr>
          <p:cNvPr id="13" name="Rectangle 12">
            <a:extLst>
              <a:ext uri="{FF2B5EF4-FFF2-40B4-BE49-F238E27FC236}">
                <a16:creationId xmlns:a16="http://schemas.microsoft.com/office/drawing/2014/main" id="{4ADEA21C-39D7-FA57-1521-D8272E760E91}"/>
              </a:ext>
            </a:extLst>
          </p:cNvPr>
          <p:cNvSpPr/>
          <p:nvPr/>
        </p:nvSpPr>
        <p:spPr>
          <a:xfrm>
            <a:off x="1328821" y="609821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2">
            <a:extLst>
              <a:ext uri="{FF2B5EF4-FFF2-40B4-BE49-F238E27FC236}">
                <a16:creationId xmlns:a16="http://schemas.microsoft.com/office/drawing/2014/main" id="{39F68B81-35CE-6F4C-BD20-02C8A8A0F8FC}"/>
              </a:ext>
            </a:extLst>
          </p:cNvPr>
          <p:cNvSpPr txBox="1">
            <a:spLocks/>
          </p:cNvSpPr>
          <p:nvPr/>
        </p:nvSpPr>
        <p:spPr>
          <a:xfrm>
            <a:off x="2203424" y="6081783"/>
            <a:ext cx="4793686" cy="2551606"/>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4129088" algn="l"/>
                <a:tab pos="4791075" algn="l"/>
              </a:tabLst>
            </a:pPr>
            <a:r>
              <a:rPr lang="pl-PL" sz="1500" b="1" dirty="0">
                <a:solidFill>
                  <a:srgbClr val="404040"/>
                </a:solidFill>
              </a:rPr>
              <a:t>Klimat Europy i sezonowe zapotrzebowanie energetyczne na ogrzewanie i chłodzenie</a:t>
            </a:r>
            <a:r>
              <a:rPr lang="en-US" sz="1500" b="1" dirty="0">
                <a:solidFill>
                  <a:srgbClr val="404040"/>
                </a:solidFill>
              </a:rPr>
              <a:t>	</a:t>
            </a:r>
            <a:r>
              <a:rPr lang="lv-LV" sz="1500" dirty="0">
                <a:solidFill>
                  <a:schemeClr val="tx1"/>
                </a:solidFill>
                <a:hlinkClick r:id="rId3" action="ppaction://hlinksldjump">
                  <a:extLst>
                    <a:ext uri="{A12FA001-AC4F-418D-AE19-62706E023703}">
                      <ahyp:hlinkClr xmlns:ahyp="http://schemas.microsoft.com/office/drawing/2018/hyperlinkcolor" val="tx"/>
                    </a:ext>
                  </a:extLst>
                </a:hlinkClick>
              </a:rPr>
              <a:t>8</a:t>
            </a:r>
            <a:endParaRPr lang="en-US" sz="1500" dirty="0">
              <a:solidFill>
                <a:schemeClr val="tx1"/>
              </a:solidFill>
            </a:endParaRPr>
          </a:p>
          <a:p>
            <a:pPr marL="0" lvl="1" indent="0">
              <a:lnSpc>
                <a:spcPts val="1940"/>
              </a:lnSpc>
              <a:spcBef>
                <a:spcPts val="0"/>
              </a:spcBef>
              <a:buNone/>
              <a:tabLst>
                <a:tab pos="4129088" algn="l"/>
                <a:tab pos="4791075" algn="l"/>
              </a:tabLst>
            </a:pPr>
            <a:r>
              <a:rPr lang="en-US" sz="1500" dirty="0">
                <a:solidFill>
                  <a:srgbClr val="404040"/>
                </a:solidFill>
              </a:rPr>
              <a:t>	</a:t>
            </a:r>
          </a:p>
          <a:p>
            <a:pPr marL="0" lvl="1" indent="0">
              <a:lnSpc>
                <a:spcPts val="1940"/>
              </a:lnSpc>
              <a:spcBef>
                <a:spcPts val="0"/>
              </a:spcBef>
              <a:buNone/>
              <a:tabLst>
                <a:tab pos="4129088" algn="l"/>
                <a:tab pos="4791075" algn="l"/>
              </a:tabLst>
            </a:pPr>
            <a:endParaRPr lang="lv-LV" sz="1500" b="1" dirty="0">
              <a:solidFill>
                <a:srgbClr val="404040"/>
              </a:solidFill>
            </a:endParaRPr>
          </a:p>
          <a:p>
            <a:pPr marL="0" lvl="1" indent="0">
              <a:lnSpc>
                <a:spcPts val="1940"/>
              </a:lnSpc>
              <a:spcBef>
                <a:spcPts val="0"/>
              </a:spcBef>
              <a:buNone/>
              <a:tabLst>
                <a:tab pos="4129088" algn="l"/>
                <a:tab pos="4791075" algn="l"/>
              </a:tabLst>
            </a:pPr>
            <a:r>
              <a:rPr lang="en-US" sz="1500" b="1" dirty="0" err="1">
                <a:solidFill>
                  <a:srgbClr val="404040"/>
                </a:solidFill>
              </a:rPr>
              <a:t>Czynniki</a:t>
            </a:r>
            <a:r>
              <a:rPr lang="en-US" sz="1500" b="1" dirty="0">
                <a:solidFill>
                  <a:srgbClr val="404040"/>
                </a:solidFill>
              </a:rPr>
              <a:t> </a:t>
            </a:r>
            <a:r>
              <a:rPr lang="en-US" sz="1500" b="1" dirty="0" err="1">
                <a:solidFill>
                  <a:srgbClr val="404040"/>
                </a:solidFill>
              </a:rPr>
              <a:t>polityczne</a:t>
            </a:r>
            <a:r>
              <a:rPr lang="en-US" sz="1500" b="1" dirty="0">
                <a:solidFill>
                  <a:srgbClr val="404040"/>
                </a:solidFill>
              </a:rPr>
              <a:t> </a:t>
            </a:r>
            <a:r>
              <a:rPr lang="en-US" sz="1500" b="1" dirty="0" err="1">
                <a:solidFill>
                  <a:srgbClr val="404040"/>
                </a:solidFill>
              </a:rPr>
              <a:t>i</a:t>
            </a:r>
            <a:r>
              <a:rPr lang="en-US" sz="1500" b="1" dirty="0">
                <a:solidFill>
                  <a:srgbClr val="404040"/>
                </a:solidFill>
              </a:rPr>
              <a:t> </a:t>
            </a:r>
            <a:r>
              <a:rPr lang="en-US" sz="1500" b="1" dirty="0" err="1">
                <a:solidFill>
                  <a:srgbClr val="404040"/>
                </a:solidFill>
              </a:rPr>
              <a:t>legislacyjne</a:t>
            </a:r>
            <a:r>
              <a:rPr lang="lv-LV" sz="1500" b="1" dirty="0">
                <a:solidFill>
                  <a:srgbClr val="404040"/>
                </a:solidFill>
              </a:rPr>
              <a:t>	</a:t>
            </a:r>
            <a:r>
              <a:rPr lang="lv-LV" sz="1500" dirty="0">
                <a:solidFill>
                  <a:srgbClr val="404040"/>
                </a:solidFill>
                <a:hlinkClick r:id="rId4" action="ppaction://hlinksldjump">
                  <a:extLst>
                    <a:ext uri="{A12FA001-AC4F-418D-AE19-62706E023703}">
                      <ahyp:hlinkClr xmlns:ahyp="http://schemas.microsoft.com/office/drawing/2018/hyperlinkcolor" val="tx"/>
                    </a:ext>
                  </a:extLst>
                </a:hlinkClick>
              </a:rPr>
              <a:t>9</a:t>
            </a:r>
            <a:endParaRPr lang="en-US" sz="1500" b="1" dirty="0">
              <a:solidFill>
                <a:srgbClr val="404040"/>
              </a:solidFill>
            </a:endParaRPr>
          </a:p>
          <a:p>
            <a:pPr marL="0" lvl="1" indent="0">
              <a:lnSpc>
                <a:spcPts val="1940"/>
              </a:lnSpc>
              <a:spcBef>
                <a:spcPts val="0"/>
              </a:spcBef>
              <a:buNone/>
              <a:tabLst>
                <a:tab pos="4129088" algn="l"/>
                <a:tab pos="4791075" algn="l"/>
              </a:tabLst>
            </a:pPr>
            <a:endParaRPr lang="lv-LV" sz="1500" b="1" dirty="0">
              <a:solidFill>
                <a:srgbClr val="404040"/>
              </a:solidFill>
            </a:endParaRPr>
          </a:p>
          <a:p>
            <a:pPr marL="0" lvl="1" indent="0">
              <a:lnSpc>
                <a:spcPts val="1940"/>
              </a:lnSpc>
              <a:spcBef>
                <a:spcPts val="0"/>
              </a:spcBef>
              <a:buNone/>
              <a:tabLst>
                <a:tab pos="4129088" algn="l"/>
                <a:tab pos="4791075" algn="l"/>
              </a:tabLst>
            </a:pPr>
            <a:endParaRPr lang="lv-LV" sz="1500" b="1" dirty="0">
              <a:solidFill>
                <a:srgbClr val="404040"/>
              </a:solidFill>
            </a:endParaRPr>
          </a:p>
          <a:p>
            <a:pPr marL="0" lvl="1" indent="0">
              <a:lnSpc>
                <a:spcPts val="1940"/>
              </a:lnSpc>
              <a:spcBef>
                <a:spcPts val="0"/>
              </a:spcBef>
              <a:buNone/>
              <a:tabLst>
                <a:tab pos="4129088" algn="l"/>
                <a:tab pos="4791075" algn="l"/>
              </a:tabLst>
            </a:pPr>
            <a:r>
              <a:rPr lang="pl-PL" sz="1500" b="1" dirty="0">
                <a:solidFill>
                  <a:srgbClr val="404040"/>
                </a:solidFill>
              </a:rPr>
              <a:t>Ubóstwo energetyczne i aspekty społeczne</a:t>
            </a:r>
            <a:r>
              <a:rPr lang="lv-LV" sz="1500" b="1" dirty="0">
                <a:solidFill>
                  <a:srgbClr val="404040"/>
                </a:solidFill>
              </a:rPr>
              <a:t>	</a:t>
            </a:r>
            <a:r>
              <a:rPr lang="lv-LV" sz="1500" dirty="0">
                <a:solidFill>
                  <a:srgbClr val="404040"/>
                </a:solidFill>
                <a:hlinkClick r:id="rId4" action="ppaction://hlinksldjump">
                  <a:extLst>
                    <a:ext uri="{A12FA001-AC4F-418D-AE19-62706E023703}">
                      <ahyp:hlinkClr xmlns:ahyp="http://schemas.microsoft.com/office/drawing/2018/hyperlinkcolor" val="tx"/>
                    </a:ext>
                  </a:extLst>
                </a:hlinkClick>
              </a:rPr>
              <a:t>9</a:t>
            </a:r>
            <a:endParaRPr lang="en-US" sz="1500" b="1" dirty="0">
              <a:solidFill>
                <a:srgbClr val="404040"/>
              </a:solidFill>
            </a:endParaRPr>
          </a:p>
          <a:p>
            <a:pPr marL="0" lvl="1" indent="0">
              <a:lnSpc>
                <a:spcPts val="1940"/>
              </a:lnSpc>
              <a:spcBef>
                <a:spcPts val="0"/>
              </a:spcBef>
              <a:buNone/>
              <a:tabLst>
                <a:tab pos="4129088" algn="l"/>
                <a:tab pos="4791075" algn="l"/>
              </a:tabLst>
            </a:pPr>
            <a:endParaRPr lang="lv-LV" sz="1500" b="1" dirty="0">
              <a:solidFill>
                <a:srgbClr val="404040"/>
              </a:solidFill>
            </a:endParaRPr>
          </a:p>
          <a:p>
            <a:pPr marL="0" lvl="1" indent="0">
              <a:lnSpc>
                <a:spcPts val="1940"/>
              </a:lnSpc>
              <a:spcBef>
                <a:spcPts val="0"/>
              </a:spcBef>
              <a:buNone/>
              <a:tabLst>
                <a:tab pos="4129088" algn="l"/>
                <a:tab pos="4791075" algn="l"/>
              </a:tabLst>
            </a:pPr>
            <a:endParaRPr lang="lv-LV" sz="1500" b="1" dirty="0">
              <a:solidFill>
                <a:srgbClr val="404040"/>
              </a:solidFill>
            </a:endParaRPr>
          </a:p>
          <a:p>
            <a:pPr marL="0" lvl="1" indent="0">
              <a:lnSpc>
                <a:spcPts val="1940"/>
              </a:lnSpc>
              <a:spcBef>
                <a:spcPts val="0"/>
              </a:spcBef>
              <a:buNone/>
              <a:tabLst>
                <a:tab pos="4129088" algn="l"/>
                <a:tab pos="4791075" algn="l"/>
              </a:tabLst>
            </a:pPr>
            <a:r>
              <a:rPr lang="pl-PL" sz="1500" b="1" dirty="0">
                <a:solidFill>
                  <a:srgbClr val="404040"/>
                </a:solidFill>
              </a:rPr>
              <a:t>Obecny stan technologii cyfrowych wspierających dekarbonizację w Europie</a:t>
            </a:r>
            <a:r>
              <a:rPr lang="en-US" sz="1500" dirty="0">
                <a:solidFill>
                  <a:srgbClr val="404040"/>
                </a:solidFill>
              </a:rPr>
              <a:t>	</a:t>
            </a:r>
            <a:r>
              <a:rPr lang="pl-PL" sz="1500" dirty="0">
                <a:solidFill>
                  <a:srgbClr val="404040"/>
                </a:solidFill>
                <a:hlinkClick r:id="rId5" action="ppaction://hlinksldjump">
                  <a:extLst>
                    <a:ext uri="{A12FA001-AC4F-418D-AE19-62706E023703}">
                      <ahyp:hlinkClr xmlns:ahyp="http://schemas.microsoft.com/office/drawing/2018/hyperlinkcolor" val="tx"/>
                    </a:ext>
                  </a:extLst>
                </a:hlinkClick>
              </a:rPr>
              <a:t>10</a:t>
            </a:r>
            <a:endParaRPr lang="en-US" sz="1500" b="1" dirty="0">
              <a:solidFill>
                <a:srgbClr val="404040"/>
              </a:solidFill>
            </a:endParaRPr>
          </a:p>
          <a:p>
            <a:pPr marL="0" lvl="1" indent="0">
              <a:lnSpc>
                <a:spcPts val="1940"/>
              </a:lnSpc>
              <a:spcBef>
                <a:spcPts val="0"/>
              </a:spcBef>
              <a:buNone/>
              <a:tabLst>
                <a:tab pos="4129088" algn="l"/>
                <a:tab pos="4791075" algn="l"/>
              </a:tabLst>
            </a:pPr>
            <a:endParaRPr lang="en-US" sz="1500" dirty="0">
              <a:solidFill>
                <a:srgbClr val="404040"/>
              </a:solidFill>
            </a:endParaRPr>
          </a:p>
          <a:p>
            <a:pPr marL="0" lvl="1" indent="0">
              <a:lnSpc>
                <a:spcPts val="1940"/>
              </a:lnSpc>
              <a:spcBef>
                <a:spcPts val="0"/>
              </a:spcBef>
              <a:buNone/>
              <a:tabLst>
                <a:tab pos="4129088" algn="l"/>
                <a:tab pos="4791075" algn="l"/>
              </a:tabLst>
            </a:pPr>
            <a:endParaRPr lang="en-US" sz="1500" dirty="0">
              <a:solidFill>
                <a:srgbClr val="404040"/>
              </a:solidFill>
            </a:endParaRPr>
          </a:p>
        </p:txBody>
      </p:sp>
      <p:cxnSp>
        <p:nvCxnSpPr>
          <p:cNvPr id="12" name="Straight Connector 11">
            <a:extLst>
              <a:ext uri="{FF2B5EF4-FFF2-40B4-BE49-F238E27FC236}">
                <a16:creationId xmlns:a16="http://schemas.microsoft.com/office/drawing/2014/main" id="{B36E5AF6-5C18-7CF3-5446-EC0E7DAC4F26}"/>
              </a:ext>
            </a:extLst>
          </p:cNvPr>
          <p:cNvCxnSpPr>
            <a:cxnSpLocks/>
          </p:cNvCxnSpPr>
          <p:nvPr/>
        </p:nvCxnSpPr>
        <p:spPr>
          <a:xfrm>
            <a:off x="2203424" y="6755370"/>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aphic 40">
            <a:extLst>
              <a:ext uri="{FF2B5EF4-FFF2-40B4-BE49-F238E27FC236}">
                <a16:creationId xmlns:a16="http://schemas.microsoft.com/office/drawing/2014/main" id="{B41AFB3E-81F1-4ADA-799A-A35798C2AC60}"/>
              </a:ext>
            </a:extLst>
          </p:cNvPr>
          <p:cNvGrpSpPr/>
          <p:nvPr/>
        </p:nvGrpSpPr>
        <p:grpSpPr>
          <a:xfrm>
            <a:off x="-1866912" y="7357586"/>
            <a:ext cx="3924090" cy="2433120"/>
            <a:chOff x="-3997860" y="6017904"/>
            <a:chExt cx="935163" cy="579845"/>
          </a:xfrm>
          <a:solidFill>
            <a:schemeClr val="bg1">
              <a:alpha val="13000"/>
            </a:schemeClr>
          </a:solidFill>
        </p:grpSpPr>
        <p:sp>
          <p:nvSpPr>
            <p:cNvPr id="8" name="Freeform 7">
              <a:extLst>
                <a:ext uri="{FF2B5EF4-FFF2-40B4-BE49-F238E27FC236}">
                  <a16:creationId xmlns:a16="http://schemas.microsoft.com/office/drawing/2014/main" id="{BBC3DC3A-C73F-FAA9-C582-A151B8D295E9}"/>
                </a:ext>
              </a:extLst>
            </p:cNvPr>
            <p:cNvSpPr/>
            <p:nvPr/>
          </p:nvSpPr>
          <p:spPr>
            <a:xfrm>
              <a:off x="-3997860"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04B396B0-696A-95C5-09B7-76BBA0E1B89E}"/>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92681311-D783-880A-5B0C-A892B211870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7E21A808-F2A0-2280-2DE8-B1E73A19A757}"/>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grpSp>
        <p:nvGrpSpPr>
          <p:cNvPr id="27" name="Group 26">
            <a:extLst>
              <a:ext uri="{FF2B5EF4-FFF2-40B4-BE49-F238E27FC236}">
                <a16:creationId xmlns:a16="http://schemas.microsoft.com/office/drawing/2014/main" id="{675F9507-6A2E-3353-277C-65FAFECDDC63}"/>
              </a:ext>
            </a:extLst>
          </p:cNvPr>
          <p:cNvGrpSpPr/>
          <p:nvPr/>
        </p:nvGrpSpPr>
        <p:grpSpPr>
          <a:xfrm>
            <a:off x="1555049" y="6169832"/>
            <a:ext cx="648000" cy="361384"/>
            <a:chOff x="1416431" y="5629720"/>
            <a:chExt cx="648000" cy="361384"/>
          </a:xfrm>
        </p:grpSpPr>
        <p:sp>
          <p:nvSpPr>
            <p:cNvPr id="25" name="Rectangle 24">
              <a:extLst>
                <a:ext uri="{FF2B5EF4-FFF2-40B4-BE49-F238E27FC236}">
                  <a16:creationId xmlns:a16="http://schemas.microsoft.com/office/drawing/2014/main" id="{5B582326-D00D-FCFB-2A9E-A760AFE7C908}"/>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8">
              <a:extLst>
                <a:ext uri="{FF2B5EF4-FFF2-40B4-BE49-F238E27FC236}">
                  <a16:creationId xmlns:a16="http://schemas.microsoft.com/office/drawing/2014/main" id="{FBD795B8-B900-065D-8CEE-CC05E3F995E1}"/>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1.1</a:t>
              </a:r>
            </a:p>
          </p:txBody>
        </p:sp>
      </p:grpSp>
      <p:grpSp>
        <p:nvGrpSpPr>
          <p:cNvPr id="28" name="Group 27">
            <a:extLst>
              <a:ext uri="{FF2B5EF4-FFF2-40B4-BE49-F238E27FC236}">
                <a16:creationId xmlns:a16="http://schemas.microsoft.com/office/drawing/2014/main" id="{196C2A56-A64B-07FA-F1C8-618C418820B6}"/>
              </a:ext>
            </a:extLst>
          </p:cNvPr>
          <p:cNvGrpSpPr/>
          <p:nvPr/>
        </p:nvGrpSpPr>
        <p:grpSpPr>
          <a:xfrm>
            <a:off x="1518894" y="7032716"/>
            <a:ext cx="648000" cy="361384"/>
            <a:chOff x="1416431" y="5629720"/>
            <a:chExt cx="648000" cy="361384"/>
          </a:xfrm>
        </p:grpSpPr>
        <p:sp>
          <p:nvSpPr>
            <p:cNvPr id="29" name="Rectangle 28">
              <a:extLst>
                <a:ext uri="{FF2B5EF4-FFF2-40B4-BE49-F238E27FC236}">
                  <a16:creationId xmlns:a16="http://schemas.microsoft.com/office/drawing/2014/main" id="{6D109C4A-DAE7-47D3-7B89-5F808F414146}"/>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8">
              <a:extLst>
                <a:ext uri="{FF2B5EF4-FFF2-40B4-BE49-F238E27FC236}">
                  <a16:creationId xmlns:a16="http://schemas.microsoft.com/office/drawing/2014/main" id="{983D3A3A-393F-F721-90F4-D4A954B6E4B3}"/>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a:t>
              </a:r>
              <a:r>
                <a:rPr lang="lv-LV" sz="2000" dirty="0">
                  <a:solidFill>
                    <a:schemeClr val="bg1"/>
                  </a:solidFill>
                </a:rPr>
                <a:t>2</a:t>
              </a:r>
              <a:endParaRPr lang="en-US" sz="2000" dirty="0">
                <a:solidFill>
                  <a:schemeClr val="bg1"/>
                </a:solidFill>
              </a:endParaRPr>
            </a:p>
          </p:txBody>
        </p:sp>
      </p:grpSp>
      <p:sp>
        <p:nvSpPr>
          <p:cNvPr id="38" name="Text Placeholder 2">
            <a:extLst>
              <a:ext uri="{FF2B5EF4-FFF2-40B4-BE49-F238E27FC236}">
                <a16:creationId xmlns:a16="http://schemas.microsoft.com/office/drawing/2014/main" id="{901573E6-622D-5F0C-9C4C-57693B91BB04}"/>
              </a:ext>
            </a:extLst>
          </p:cNvPr>
          <p:cNvSpPr txBox="1">
            <a:spLocks/>
          </p:cNvSpPr>
          <p:nvPr/>
        </p:nvSpPr>
        <p:spPr>
          <a:xfrm>
            <a:off x="432522" y="957784"/>
            <a:ext cx="4954251" cy="93959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pl-PL" sz="3200" b="1" dirty="0">
                <a:solidFill>
                  <a:srgbClr val="2D62AE"/>
                </a:solidFill>
                <a:latin typeface="Calibri" panose="020F0502020204030204" pitchFamily="34" charset="0"/>
                <a:cs typeface="Calibri" panose="020F0502020204030204" pitchFamily="34" charset="0"/>
              </a:rPr>
              <a:t>Kontekst regionalny</a:t>
            </a:r>
            <a:endParaRPr lang="en-US" sz="3200" b="1" dirty="0">
              <a:solidFill>
                <a:srgbClr val="2D62AE"/>
              </a:solidFill>
              <a:latin typeface="Calibri" panose="020F0502020204030204" pitchFamily="34" charset="0"/>
              <a:cs typeface="Calibri" panose="020F0502020204030204" pitchFamily="34" charset="0"/>
            </a:endParaRPr>
          </a:p>
          <a:p>
            <a:pPr marL="0" indent="0">
              <a:lnSpc>
                <a:spcPts val="3320"/>
              </a:lnSpc>
              <a:spcBef>
                <a:spcPts val="0"/>
              </a:spcBef>
              <a:buNone/>
            </a:pPr>
            <a:endParaRPr lang="en-US" sz="2800" i="1" dirty="0">
              <a:solidFill>
                <a:srgbClr val="0289AE"/>
              </a:solidFill>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C519758-5824-DDE8-79F1-D64B0AD21AD3}"/>
              </a:ext>
            </a:extLst>
          </p:cNvPr>
          <p:cNvGrpSpPr/>
          <p:nvPr/>
        </p:nvGrpSpPr>
        <p:grpSpPr>
          <a:xfrm>
            <a:off x="5724193" y="593783"/>
            <a:ext cx="1402960" cy="1297991"/>
            <a:chOff x="298925" y="625084"/>
            <a:chExt cx="1402960" cy="1297991"/>
          </a:xfrm>
        </p:grpSpPr>
        <p:sp>
          <p:nvSpPr>
            <p:cNvPr id="43" name="Rectangle 42">
              <a:extLst>
                <a:ext uri="{FF2B5EF4-FFF2-40B4-BE49-F238E27FC236}">
                  <a16:creationId xmlns:a16="http://schemas.microsoft.com/office/drawing/2014/main" id="{30DF3F67-5CB2-431D-82F3-42EA7323C168}"/>
                </a:ext>
              </a:extLst>
            </p:cNvPr>
            <p:cNvSpPr/>
            <p:nvPr/>
          </p:nvSpPr>
          <p:spPr>
            <a:xfrm>
              <a:off x="408135" y="643323"/>
              <a:ext cx="1163707" cy="1095515"/>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32">
              <a:extLst>
                <a:ext uri="{FF2B5EF4-FFF2-40B4-BE49-F238E27FC236}">
                  <a16:creationId xmlns:a16="http://schemas.microsoft.com/office/drawing/2014/main" id="{FDCA90F3-FF55-BDC1-C629-C9F50B9AC278}"/>
                </a:ext>
              </a:extLst>
            </p:cNvPr>
            <p:cNvSpPr txBox="1">
              <a:spLocks/>
            </p:cNvSpPr>
            <p:nvPr/>
          </p:nvSpPr>
          <p:spPr>
            <a:xfrm>
              <a:off x="298925" y="625084"/>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01</a:t>
              </a:r>
              <a:endParaRPr lang="en-US" sz="7000" dirty="0">
                <a:solidFill>
                  <a:schemeClr val="bg1"/>
                </a:solidFill>
              </a:endParaRPr>
            </a:p>
          </p:txBody>
        </p:sp>
      </p:grpSp>
      <p:grpSp>
        <p:nvGrpSpPr>
          <p:cNvPr id="31" name="Group 30">
            <a:extLst>
              <a:ext uri="{FF2B5EF4-FFF2-40B4-BE49-F238E27FC236}">
                <a16:creationId xmlns:a16="http://schemas.microsoft.com/office/drawing/2014/main" id="{7047AB8D-8D22-4805-A493-73339FF5A3D6}"/>
              </a:ext>
            </a:extLst>
          </p:cNvPr>
          <p:cNvGrpSpPr/>
          <p:nvPr/>
        </p:nvGrpSpPr>
        <p:grpSpPr>
          <a:xfrm>
            <a:off x="1521729" y="8609292"/>
            <a:ext cx="648000" cy="361384"/>
            <a:chOff x="1416431" y="5629720"/>
            <a:chExt cx="648000" cy="361384"/>
          </a:xfrm>
        </p:grpSpPr>
        <p:sp>
          <p:nvSpPr>
            <p:cNvPr id="32" name="Rectangle 31">
              <a:extLst>
                <a:ext uri="{FF2B5EF4-FFF2-40B4-BE49-F238E27FC236}">
                  <a16:creationId xmlns:a16="http://schemas.microsoft.com/office/drawing/2014/main" id="{EB3B4E0C-8FBB-4B67-A5E3-DA639AD32DCB}"/>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8">
              <a:extLst>
                <a:ext uri="{FF2B5EF4-FFF2-40B4-BE49-F238E27FC236}">
                  <a16:creationId xmlns:a16="http://schemas.microsoft.com/office/drawing/2014/main" id="{063C4CED-E7EC-4CE2-B339-AAB89B2330DC}"/>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a:t>
              </a:r>
              <a:r>
                <a:rPr lang="lv-LV" sz="2000" dirty="0">
                  <a:solidFill>
                    <a:schemeClr val="bg1"/>
                  </a:solidFill>
                </a:rPr>
                <a:t>4</a:t>
              </a:r>
              <a:endParaRPr lang="en-US" sz="2000" dirty="0">
                <a:solidFill>
                  <a:schemeClr val="bg1"/>
                </a:solidFill>
              </a:endParaRPr>
            </a:p>
          </p:txBody>
        </p:sp>
      </p:grpSp>
      <p:grpSp>
        <p:nvGrpSpPr>
          <p:cNvPr id="34" name="Group 33">
            <a:extLst>
              <a:ext uri="{FF2B5EF4-FFF2-40B4-BE49-F238E27FC236}">
                <a16:creationId xmlns:a16="http://schemas.microsoft.com/office/drawing/2014/main" id="{E52EA3BE-5578-4EE1-901E-D62D203C363C}"/>
              </a:ext>
            </a:extLst>
          </p:cNvPr>
          <p:cNvGrpSpPr/>
          <p:nvPr/>
        </p:nvGrpSpPr>
        <p:grpSpPr>
          <a:xfrm>
            <a:off x="1522995" y="7804571"/>
            <a:ext cx="648000" cy="361384"/>
            <a:chOff x="1416431" y="5629720"/>
            <a:chExt cx="648000" cy="361384"/>
          </a:xfrm>
        </p:grpSpPr>
        <p:sp>
          <p:nvSpPr>
            <p:cNvPr id="35" name="Rectangle 34">
              <a:extLst>
                <a:ext uri="{FF2B5EF4-FFF2-40B4-BE49-F238E27FC236}">
                  <a16:creationId xmlns:a16="http://schemas.microsoft.com/office/drawing/2014/main" id="{1628A541-C915-417F-8875-2D7E53600456}"/>
                </a:ext>
              </a:extLst>
            </p:cNvPr>
            <p:cNvSpPr/>
            <p:nvPr/>
          </p:nvSpPr>
          <p:spPr>
            <a:xfrm>
              <a:off x="1441479" y="5629720"/>
              <a:ext cx="461757" cy="349398"/>
            </a:xfrm>
            <a:prstGeom prst="rect">
              <a:avLst/>
            </a:prstGeom>
            <a:gradFill>
              <a:gsLst>
                <a:gs pos="3000">
                  <a:srgbClr val="EE2D24"/>
                </a:gs>
                <a:gs pos="68000">
                  <a:srgbClr val="F37321"/>
                </a:gs>
                <a:gs pos="100000">
                  <a:srgbClr val="FFCD05"/>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8">
              <a:extLst>
                <a:ext uri="{FF2B5EF4-FFF2-40B4-BE49-F238E27FC236}">
                  <a16:creationId xmlns:a16="http://schemas.microsoft.com/office/drawing/2014/main" id="{B39B4ACB-8C17-43E8-BD78-5ED538DC2DE2}"/>
                </a:ext>
              </a:extLst>
            </p:cNvPr>
            <p:cNvSpPr txBox="1">
              <a:spLocks/>
            </p:cNvSpPr>
            <p:nvPr/>
          </p:nvSpPr>
          <p:spPr>
            <a:xfrm>
              <a:off x="1416431" y="5642704"/>
              <a:ext cx="648000"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000" dirty="0">
                  <a:solidFill>
                    <a:schemeClr val="bg1"/>
                  </a:solidFill>
                </a:rPr>
                <a:t>1.</a:t>
              </a:r>
              <a:r>
                <a:rPr lang="lv-LV" sz="2000" dirty="0">
                  <a:solidFill>
                    <a:schemeClr val="bg1"/>
                  </a:solidFill>
                </a:rPr>
                <a:t>3</a:t>
              </a:r>
              <a:endParaRPr lang="en-US" sz="2000" dirty="0">
                <a:solidFill>
                  <a:schemeClr val="bg1"/>
                </a:solidFill>
              </a:endParaRPr>
            </a:p>
          </p:txBody>
        </p:sp>
      </p:grpSp>
      <p:cxnSp>
        <p:nvCxnSpPr>
          <p:cNvPr id="37" name="Straight Connector 36">
            <a:extLst>
              <a:ext uri="{FF2B5EF4-FFF2-40B4-BE49-F238E27FC236}">
                <a16:creationId xmlns:a16="http://schemas.microsoft.com/office/drawing/2014/main" id="{8B643F48-3C0B-42A2-B3A3-ADADAC4534AD}"/>
              </a:ext>
            </a:extLst>
          </p:cNvPr>
          <p:cNvCxnSpPr>
            <a:cxnSpLocks/>
          </p:cNvCxnSpPr>
          <p:nvPr/>
        </p:nvCxnSpPr>
        <p:spPr>
          <a:xfrm>
            <a:off x="2229363" y="7608164"/>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9278E3-D09D-427F-8932-118007CDE98A}"/>
              </a:ext>
            </a:extLst>
          </p:cNvPr>
          <p:cNvCxnSpPr>
            <a:cxnSpLocks/>
          </p:cNvCxnSpPr>
          <p:nvPr/>
        </p:nvCxnSpPr>
        <p:spPr>
          <a:xfrm>
            <a:off x="2206661" y="8295585"/>
            <a:ext cx="462554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31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00D3-B83E-9F75-AF91-C3482484BB9D}"/>
            </a:ext>
          </a:extLst>
        </p:cNvPr>
        <p:cNvGrpSpPr/>
        <p:nvPr/>
      </p:nvGrpSpPr>
      <p:grpSpPr>
        <a:xfrm>
          <a:off x="0" y="0"/>
          <a:ext cx="0" cy="0"/>
          <a:chOff x="0" y="0"/>
          <a:chExt cx="0" cy="0"/>
        </a:xfrm>
      </p:grpSpPr>
      <p:sp>
        <p:nvSpPr>
          <p:cNvPr id="47" name="Graphic 4">
            <a:extLst>
              <a:ext uri="{FF2B5EF4-FFF2-40B4-BE49-F238E27FC236}">
                <a16:creationId xmlns:a16="http://schemas.microsoft.com/office/drawing/2014/main" id="{E7623A04-00E4-48FF-35D3-5E1E1A380FF5}"/>
              </a:ext>
            </a:extLst>
          </p:cNvPr>
          <p:cNvSpPr/>
          <p:nvPr/>
        </p:nvSpPr>
        <p:spPr>
          <a:xfrm rot="10800000">
            <a:off x="0" y="386907"/>
            <a:ext cx="7559675" cy="41549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sp>
        <p:nvSpPr>
          <p:cNvPr id="48" name="TextBox 47">
            <a:extLst>
              <a:ext uri="{FF2B5EF4-FFF2-40B4-BE49-F238E27FC236}">
                <a16:creationId xmlns:a16="http://schemas.microsoft.com/office/drawing/2014/main" id="{A09A59EE-EB26-12CD-A839-6C53B9A84786}"/>
              </a:ext>
            </a:extLst>
          </p:cNvPr>
          <p:cNvSpPr txBox="1"/>
          <p:nvPr/>
        </p:nvSpPr>
        <p:spPr>
          <a:xfrm>
            <a:off x="681937" y="509479"/>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1.1 </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11" name="Graphic 40">
            <a:extLst>
              <a:ext uri="{FF2B5EF4-FFF2-40B4-BE49-F238E27FC236}">
                <a16:creationId xmlns:a16="http://schemas.microsoft.com/office/drawing/2014/main" id="{32E749DF-E86F-71D5-DD79-38FD9E73DA77}"/>
              </a:ext>
            </a:extLst>
          </p:cNvPr>
          <p:cNvGrpSpPr/>
          <p:nvPr/>
        </p:nvGrpSpPr>
        <p:grpSpPr>
          <a:xfrm>
            <a:off x="4947944" y="-96139"/>
            <a:ext cx="3293668" cy="2042232"/>
            <a:chOff x="-3997861" y="6017904"/>
            <a:chExt cx="935163" cy="579846"/>
          </a:xfrm>
          <a:solidFill>
            <a:schemeClr val="bg1">
              <a:alpha val="9824"/>
            </a:schemeClr>
          </a:solidFill>
        </p:grpSpPr>
        <p:sp>
          <p:nvSpPr>
            <p:cNvPr id="12" name="Freeform 11">
              <a:extLst>
                <a:ext uri="{FF2B5EF4-FFF2-40B4-BE49-F238E27FC236}">
                  <a16:creationId xmlns:a16="http://schemas.microsoft.com/office/drawing/2014/main" id="{2EC02622-F957-FD0A-86C0-40A833F9E7C8}"/>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D45F4055-4F42-1DB1-0B96-89D8765E8844}"/>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FE28AAE-6F5B-C463-8D06-A2BAC9A9CDEB}"/>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0648590-106B-BE40-80D0-6C221E0CEB5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17" name="TextBox 16">
            <a:extLst>
              <a:ext uri="{FF2B5EF4-FFF2-40B4-BE49-F238E27FC236}">
                <a16:creationId xmlns:a16="http://schemas.microsoft.com/office/drawing/2014/main" id="{5B14939D-C3BF-5EFA-CA87-A2ACBE5F59EE}"/>
              </a:ext>
            </a:extLst>
          </p:cNvPr>
          <p:cNvSpPr txBox="1"/>
          <p:nvPr/>
        </p:nvSpPr>
        <p:spPr>
          <a:xfrm>
            <a:off x="585015" y="1173966"/>
            <a:ext cx="4837885"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Klimat Europy i sezonowe zapotrzebowanie energetyczne na ogrzewanie i chłodzenie</a:t>
            </a:r>
            <a:endParaRPr lang="en-US" sz="2000" b="1" dirty="0">
              <a:solidFill>
                <a:srgbClr val="ED4D24"/>
              </a:solidFill>
              <a:latin typeface="Calibri" panose="020F0502020204030204" pitchFamily="34" charset="0"/>
              <a:cs typeface="Calibri" panose="020F0502020204030204" pitchFamily="34" charset="0"/>
            </a:endParaRPr>
          </a:p>
        </p:txBody>
      </p:sp>
      <p:sp>
        <p:nvSpPr>
          <p:cNvPr id="10" name="Text Placeholder 1">
            <a:extLst>
              <a:ext uri="{FF2B5EF4-FFF2-40B4-BE49-F238E27FC236}">
                <a16:creationId xmlns:a16="http://schemas.microsoft.com/office/drawing/2014/main" id="{5E16E1EE-4528-41A4-B349-3AEB32ADE6EC}"/>
              </a:ext>
            </a:extLst>
          </p:cNvPr>
          <p:cNvSpPr txBox="1">
            <a:spLocks/>
          </p:cNvSpPr>
          <p:nvPr/>
        </p:nvSpPr>
        <p:spPr>
          <a:xfrm>
            <a:off x="585015" y="3456555"/>
            <a:ext cx="6389643" cy="357068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050" b="0" dirty="0">
                <a:solidFill>
                  <a:srgbClr val="404040"/>
                </a:solidFill>
              </a:rPr>
              <a:t>W całej UE gospodarstwa domowe wciąż zużywają większość energii na ogrzewanie mieszkań. W 2023 r. ogrzewanie pomieszczeń i podgrzewanie wody łącznie odpowiadały za 77,6% końcowego zużycia energii w gospodarstwach domowych (62,5% ogrzewanie pomieszczeń; 15,1% podgrzewanie wody). Chłodzenie pomieszczeń stanowiło wciąż niewielką część zużycia na poziomie UE. Dane te potwierdzają informacje przedstawione na stronie Komisji Europejskiej poświęconej ogrzewaniu i chłodzeniu oraz coroczne aktualizacje Eurostatu (</a:t>
            </a:r>
            <a:r>
              <a:rPr lang="pl-PL" sz="1050" b="0" dirty="0">
                <a:solidFill>
                  <a:srgbClr val="404040"/>
                </a:solidFill>
                <a:hlinkClick r:id="rId2"/>
              </a:rPr>
              <a:t>Eurostat</a:t>
            </a:r>
            <a:r>
              <a:rPr lang="pl-PL" sz="1050" b="0" dirty="0">
                <a:solidFill>
                  <a:srgbClr val="404040"/>
                </a:solidFill>
              </a:rPr>
              <a:t>, 2025).</a:t>
            </a:r>
            <a:endParaRPr lang="en-GB" sz="1050" b="0" dirty="0">
              <a:solidFill>
                <a:srgbClr val="404040"/>
              </a:solidFill>
            </a:endParaRPr>
          </a:p>
          <a:p>
            <a:pPr algn="just">
              <a:lnSpc>
                <a:spcPts val="1120"/>
              </a:lnSpc>
              <a:spcBef>
                <a:spcPts val="0"/>
              </a:spcBef>
            </a:pPr>
            <a:r>
              <a:rPr lang="pl-PL" sz="1050" b="0" dirty="0">
                <a:solidFill>
                  <a:srgbClr val="404040"/>
                </a:solidFill>
              </a:rPr>
              <a:t>Stopniodni ogrzewania (HDD) i stopniodni chłodzenia (CDD) są wskaźnikami skumulowanego sezonowego zapotrzebowania na energię, a nie bezpośrednimi pomiarami temperatury. </a:t>
            </a:r>
            <a:r>
              <a:rPr lang="pl-PL" sz="1050" b="0" dirty="0">
                <a:solidFill>
                  <a:schemeClr val="tx1"/>
                </a:solidFill>
              </a:rPr>
              <a:t>Odzwierciedlają o</a:t>
            </a:r>
            <a:r>
              <a:rPr lang="pl-PL" sz="1050" b="0" dirty="0">
                <a:solidFill>
                  <a:srgbClr val="404040"/>
                </a:solidFill>
              </a:rPr>
              <a:t>ne, o ile i przez jak długo temperatura na zewnątrz odbiega od standardowego progu komfortu wynoszącego 18 °C, który jest punktem odniesienia stosowanym przez Eurostat. Gdy średnia dobowa temperatura spada poniżej 18 °C, różnica jest sumowana w HDD, wskazując potrzebę ogrzewania. Natomiast gdy średnia dobowa przekracza 18 °C, różnica jest sumowana w CDD, wskazując potrzebę chłodzenia.</a:t>
            </a:r>
          </a:p>
          <a:p>
            <a:pPr algn="just">
              <a:lnSpc>
                <a:spcPts val="1120"/>
              </a:lnSpc>
              <a:spcBef>
                <a:spcPts val="0"/>
              </a:spcBef>
            </a:pPr>
            <a:r>
              <a:rPr lang="pl-PL" sz="1050" b="0" dirty="0">
                <a:solidFill>
                  <a:srgbClr val="404040"/>
                </a:solidFill>
              </a:rPr>
              <a:t>Europejska Agencja Środowiska zauważa, że HDD stanowią wiarygodny wskaźnik potrzeb grzewczych, a CDD – chłodniczych; w miarę ocieplania się lat liczba CDD rośnie, przesuwając niektóre regiony Europy w stronę wyższych letnich szczytów zapotrzebowania na energię elektryczną. Na przykład podczas upalnego lata 2025 r. powtarzające się fale upałów spowodowały 7,5% wzrost rocznego zapotrzebowania na energię elektryczną w UE, przy czym w Hiszpanii było to 16%, co </a:t>
            </a:r>
            <a:r>
              <a:rPr lang="pl-PL" sz="1050" b="0" dirty="0">
                <a:solidFill>
                  <a:schemeClr val="tx1"/>
                </a:solidFill>
              </a:rPr>
              <a:t>obciążyło systemy wytwarzania i sieci przesyłowe, stanowiąc</a:t>
            </a:r>
            <a:r>
              <a:rPr lang="pl-PL" sz="1050" b="0" dirty="0">
                <a:solidFill>
                  <a:srgbClr val="404040"/>
                </a:solidFill>
              </a:rPr>
              <a:t> dowód na rosnący wpływ chłodzenia na system energetyczny (</a:t>
            </a:r>
            <a:r>
              <a:rPr lang="en-GB" sz="1050" b="0" u="sng" dirty="0" err="1">
                <a:solidFill>
                  <a:srgbClr val="404040"/>
                </a:solidFill>
                <a:hlinkClick r:id="rId3">
                  <a:extLst>
                    <a:ext uri="{A12FA001-AC4F-418D-AE19-62706E023703}">
                      <ahyp:hlinkClr xmlns:ahyp="http://schemas.microsoft.com/office/drawing/2018/hyperlinkcolor" val="tx"/>
                    </a:ext>
                  </a:extLst>
                </a:hlinkClick>
              </a:rPr>
              <a:t>EnergyWorld</a:t>
            </a:r>
            <a:r>
              <a:rPr lang="pl-PL" sz="1050" b="0" dirty="0">
                <a:solidFill>
                  <a:srgbClr val="404040"/>
                </a:solidFill>
              </a:rPr>
              <a:t>, 2025; </a:t>
            </a:r>
            <a:r>
              <a:rPr lang="pl-PL" sz="1050" b="0" dirty="0" err="1">
                <a:solidFill>
                  <a:srgbClr val="404040"/>
                </a:solidFill>
                <a:hlinkClick r:id="rId4"/>
              </a:rPr>
              <a:t>Ember</a:t>
            </a:r>
            <a:r>
              <a:rPr lang="pl-PL" sz="1050" b="0" dirty="0">
                <a:solidFill>
                  <a:srgbClr val="404040"/>
                </a:solidFill>
                <a:hlinkClick r:id="rId4"/>
              </a:rPr>
              <a:t>, </a:t>
            </a:r>
            <a:r>
              <a:rPr lang="pl-PL" sz="1050" b="0" dirty="0">
                <a:solidFill>
                  <a:srgbClr val="404040"/>
                </a:solidFill>
              </a:rPr>
              <a:t>2025).</a:t>
            </a:r>
          </a:p>
          <a:p>
            <a:pPr algn="just">
              <a:lnSpc>
                <a:spcPts val="1120"/>
              </a:lnSpc>
              <a:spcBef>
                <a:spcPts val="0"/>
              </a:spcBef>
            </a:pPr>
            <a:r>
              <a:rPr lang="pl-PL" sz="1050" b="0" dirty="0">
                <a:solidFill>
                  <a:srgbClr val="404040"/>
                </a:solidFill>
              </a:rPr>
              <a:t>Zapotrzebowanie na chłodzenie jest najszybciej rosnącym końcowym zużyciem energii w budynkach na świecie, a Europa nie jest tu wyjątkiem. Międzynarodowa Agencja Energetyczna (IEA) wskazuje, że w ramach obowiązujących polityk zużycie energii na chłodzenie pomieszczeń ma rosnąć rocznie o około 4% do 2035 r., przy czym klimatyzacja jest kluczowym czynnikiem szczytowego zapotrzebowania na energię elektryczną. Komentarze europejskie z 2025 r. podkreślały ten sam problem w związku z nasilającymi się falami upałów (</a:t>
            </a:r>
            <a:r>
              <a:rPr lang="pl-PL" sz="1050" b="0" dirty="0" err="1">
                <a:solidFill>
                  <a:srgbClr val="404040"/>
                </a:solidFill>
                <a:hlinkClick r:id="rId5"/>
              </a:rPr>
              <a:t>Voswinkel</a:t>
            </a:r>
            <a:r>
              <a:rPr lang="pl-PL" sz="1050" b="0" dirty="0">
                <a:solidFill>
                  <a:srgbClr val="404040"/>
                </a:solidFill>
                <a:hlinkClick r:id="rId5"/>
              </a:rPr>
              <a:t> i in</a:t>
            </a:r>
            <a:r>
              <a:rPr lang="pl-PL" sz="1050" b="0" dirty="0">
                <a:solidFill>
                  <a:srgbClr val="404040"/>
                </a:solidFill>
              </a:rPr>
              <a:t>., 2025).</a:t>
            </a:r>
            <a:endParaRPr lang="en-IE" sz="1050" b="0" dirty="0">
              <a:solidFill>
                <a:srgbClr val="404040"/>
              </a:solidFill>
            </a:endParaRPr>
          </a:p>
          <a:p>
            <a:pPr algn="just">
              <a:lnSpc>
                <a:spcPts val="1120"/>
              </a:lnSpc>
              <a:spcBef>
                <a:spcPts val="0"/>
              </a:spcBef>
            </a:pPr>
            <a:r>
              <a:rPr lang="pl-PL" sz="1050" b="0" dirty="0">
                <a:solidFill>
                  <a:srgbClr val="404040"/>
                </a:solidFill>
              </a:rPr>
              <a:t>Ogrzewanie i chłodzenie stanowią łącznie około połowy całkowitego końcowego zużycia energii w UE, dlatego przejście na źródła niskoemisyjne ma kluczowe znaczenie. W 2023 r. udział energii odnawialnej w ogrzewaniu i chłodzeniu w UE osiągnął 26% (wzrost z 24,8% w 2022 r.), głównie dzięki biomasie i pompom ciepła, chociaż wykorzystanie tych źródeł energii różni się w zależności od kraju (</a:t>
            </a:r>
            <a:r>
              <a:rPr lang="pl-PL" sz="1050" b="0" dirty="0">
                <a:solidFill>
                  <a:srgbClr val="404040"/>
                </a:solidFill>
                <a:hlinkClick r:id="rId6"/>
              </a:rPr>
              <a:t>Eurostat</a:t>
            </a:r>
            <a:r>
              <a:rPr lang="pl-PL" sz="1050" b="0" dirty="0">
                <a:solidFill>
                  <a:srgbClr val="404040"/>
                </a:solidFill>
              </a:rPr>
              <a:t>, 2025; </a:t>
            </a:r>
            <a:r>
              <a:rPr lang="pl-PL" sz="1050" b="0" dirty="0">
                <a:solidFill>
                  <a:srgbClr val="404040"/>
                </a:solidFill>
                <a:hlinkClick r:id="rId7"/>
              </a:rPr>
              <a:t>Międzynarodowy Instytut Chłodnictwa</a:t>
            </a:r>
            <a:r>
              <a:rPr lang="pl-PL" sz="1050" b="0" dirty="0">
                <a:solidFill>
                  <a:srgbClr val="404040"/>
                </a:solidFill>
              </a:rPr>
              <a:t>, 2025).</a:t>
            </a:r>
            <a:endParaRPr lang="en-US" sz="1050" b="0" dirty="0">
              <a:solidFill>
                <a:srgbClr val="404040"/>
              </a:solidFill>
            </a:endParaRPr>
          </a:p>
        </p:txBody>
      </p:sp>
      <p:cxnSp>
        <p:nvCxnSpPr>
          <p:cNvPr id="16" name="Straight Connector 15">
            <a:extLst>
              <a:ext uri="{FF2B5EF4-FFF2-40B4-BE49-F238E27FC236}">
                <a16:creationId xmlns:a16="http://schemas.microsoft.com/office/drawing/2014/main" id="{748F28DB-8B1E-430B-AD34-A342BBF6240E}"/>
              </a:ext>
            </a:extLst>
          </p:cNvPr>
          <p:cNvCxnSpPr>
            <a:cxnSpLocks/>
          </p:cNvCxnSpPr>
          <p:nvPr/>
        </p:nvCxnSpPr>
        <p:spPr>
          <a:xfrm>
            <a:off x="-1106" y="7628487"/>
            <a:ext cx="336257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18" name="Triangle 2">
            <a:extLst>
              <a:ext uri="{FF2B5EF4-FFF2-40B4-BE49-F238E27FC236}">
                <a16:creationId xmlns:a16="http://schemas.microsoft.com/office/drawing/2014/main" id="{26BF014B-435D-4F4D-BDC3-6BD4D515766E}"/>
              </a:ext>
            </a:extLst>
          </p:cNvPr>
          <p:cNvSpPr/>
          <p:nvPr/>
        </p:nvSpPr>
        <p:spPr>
          <a:xfrm rot="5400000">
            <a:off x="2310673" y="7696671"/>
            <a:ext cx="217346" cy="187367"/>
          </a:xfrm>
          <a:prstGeom prst="triangle">
            <a:avLst/>
          </a:prstGeom>
          <a:gradFill>
            <a:gsLst>
              <a:gs pos="35000">
                <a:srgbClr val="2D62AE"/>
              </a:gs>
              <a:gs pos="82000">
                <a:srgbClr val="33A5CC"/>
              </a:gs>
              <a:gs pos="100000">
                <a:srgbClr val="77CBC4"/>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37D50D75-8BB9-481B-8CBD-4AC9C702176B}"/>
              </a:ext>
            </a:extLst>
          </p:cNvPr>
          <p:cNvCxnSpPr>
            <a:cxnSpLocks/>
          </p:cNvCxnSpPr>
          <p:nvPr/>
        </p:nvCxnSpPr>
        <p:spPr>
          <a:xfrm>
            <a:off x="3361464" y="7628487"/>
            <a:ext cx="0" cy="2679957"/>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76E28CFF-1D89-43D5-8F6E-55BA09AE43DD}"/>
              </a:ext>
            </a:extLst>
          </p:cNvPr>
          <p:cNvSpPr txBox="1">
            <a:spLocks/>
          </p:cNvSpPr>
          <p:nvPr/>
        </p:nvSpPr>
        <p:spPr>
          <a:xfrm>
            <a:off x="3352800" y="7553959"/>
            <a:ext cx="4112620" cy="2379031"/>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nSpc>
                <a:spcPts val="1220"/>
              </a:lnSpc>
              <a:spcBef>
                <a:spcPts val="0"/>
              </a:spcBef>
              <a:buClr>
                <a:srgbClr val="ED4D24"/>
              </a:buClr>
              <a:buFont typeface="Arial" panose="020B0604020202020204" pitchFamily="34" charset="0"/>
              <a:buChar char="•"/>
            </a:pPr>
            <a:r>
              <a:rPr lang="pl-PL" sz="1200" b="0" dirty="0">
                <a:solidFill>
                  <a:srgbClr val="404040"/>
                </a:solidFill>
              </a:rPr>
              <a:t>W regionach z przewagą zapotrzebowania na ogrzewanie należy koncentrować się na modernizacji przegród budowlanych, niskotemperaturowym ogrzewaniu (sieci ciepłownicze i pompy ciepła) oraz inteligentnym sterowaniu, aby ograniczyć długotrwałe sezonowe obciążenia.</a:t>
            </a:r>
          </a:p>
          <a:p>
            <a:pPr marL="17145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a:p>
            <a:pPr marL="171450" indent="-171450">
              <a:lnSpc>
                <a:spcPts val="1220"/>
              </a:lnSpc>
              <a:spcBef>
                <a:spcPts val="0"/>
              </a:spcBef>
              <a:buClr>
                <a:srgbClr val="ED4D24"/>
              </a:buClr>
              <a:buFont typeface="Arial" panose="020B0604020202020204" pitchFamily="34" charset="0"/>
              <a:buChar char="•"/>
            </a:pPr>
            <a:r>
              <a:rPr lang="pl-PL" sz="1200" b="0" dirty="0">
                <a:solidFill>
                  <a:srgbClr val="404040"/>
                </a:solidFill>
              </a:rPr>
              <a:t>W regionach o wysokim zapotrzebowaniu na chłodzenie, priorytetem jest stosowanie wydajnych systemów chłodzenia (odwracalne pompy ciepła, środki pasywne) oraz zarządzanie popytem po stronie odbiorców w celu radzenia sobie ze szczytowym obciążeniem sieci.</a:t>
            </a:r>
          </a:p>
          <a:p>
            <a:pPr marL="17145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a:p>
            <a:pPr marL="171450" indent="-171450">
              <a:lnSpc>
                <a:spcPts val="1220"/>
              </a:lnSpc>
              <a:spcBef>
                <a:spcPts val="0"/>
              </a:spcBef>
              <a:buClr>
                <a:srgbClr val="ED4D24"/>
              </a:buClr>
              <a:buFont typeface="Arial" panose="020B0604020202020204" pitchFamily="34" charset="0"/>
              <a:buChar char="•"/>
            </a:pPr>
            <a:r>
              <a:rPr lang="pl-PL" sz="1200" b="0" dirty="0">
                <a:solidFill>
                  <a:srgbClr val="404040"/>
                </a:solidFill>
              </a:rPr>
              <a:t>W całej Europie cyfryzacja (inteligentne liczniki, analityka) pozwala monitorować obciążenia wynikające z HDD/CDD</a:t>
            </a:r>
            <a:br>
              <a:rPr lang="pl-PL" sz="1200" b="0" dirty="0">
                <a:solidFill>
                  <a:srgbClr val="404040"/>
                </a:solidFill>
              </a:rPr>
            </a:br>
            <a:r>
              <a:rPr lang="pl-PL" sz="1200" b="0" dirty="0">
                <a:solidFill>
                  <a:srgbClr val="404040"/>
                </a:solidFill>
              </a:rPr>
              <a:t>i optymalizować eksploatację, gdy sezony stają się coraz cieplejsze, a letnie szczyty zapotrzebowania coraz bardziej wyraźne.</a:t>
            </a:r>
            <a:endParaRPr lang="en-US" sz="1200" b="0" dirty="0">
              <a:solidFill>
                <a:srgbClr val="404040"/>
              </a:solidFill>
            </a:endParaRPr>
          </a:p>
          <a:p>
            <a:pPr marL="171450" lvl="0" indent="-171450">
              <a:lnSpc>
                <a:spcPts val="1220"/>
              </a:lnSpc>
              <a:spcBef>
                <a:spcPts val="0"/>
              </a:spcBef>
              <a:buClr>
                <a:srgbClr val="ED4D24"/>
              </a:buClr>
              <a:buFont typeface="Arial" panose="020B0604020202020204" pitchFamily="34" charset="0"/>
              <a:buChar char="•"/>
            </a:pPr>
            <a:endParaRPr lang="en-US" sz="1200" b="0" dirty="0">
              <a:solidFill>
                <a:srgbClr val="404040"/>
              </a:solidFill>
            </a:endParaRPr>
          </a:p>
        </p:txBody>
      </p:sp>
      <p:cxnSp>
        <p:nvCxnSpPr>
          <p:cNvPr id="22" name="Straight Connector 21">
            <a:extLst>
              <a:ext uri="{FF2B5EF4-FFF2-40B4-BE49-F238E27FC236}">
                <a16:creationId xmlns:a16="http://schemas.microsoft.com/office/drawing/2014/main" id="{732DC7A8-0E4D-41CD-9AEF-B778A99478BE}"/>
              </a:ext>
            </a:extLst>
          </p:cNvPr>
          <p:cNvCxnSpPr>
            <a:cxnSpLocks/>
          </p:cNvCxnSpPr>
          <p:nvPr/>
        </p:nvCxnSpPr>
        <p:spPr>
          <a:xfrm>
            <a:off x="3361464" y="10308444"/>
            <a:ext cx="4174355"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C787C97-18D2-4213-BC86-3AA9D7F67CA7}"/>
              </a:ext>
            </a:extLst>
          </p:cNvPr>
          <p:cNvGrpSpPr>
            <a:grpSpLocks noChangeAspect="1"/>
          </p:cNvGrpSpPr>
          <p:nvPr/>
        </p:nvGrpSpPr>
        <p:grpSpPr>
          <a:xfrm>
            <a:off x="982095" y="8430983"/>
            <a:ext cx="1006136" cy="1086864"/>
            <a:chOff x="8865150" y="2423597"/>
            <a:chExt cx="667915" cy="746005"/>
          </a:xfrm>
          <a:solidFill>
            <a:srgbClr val="404040"/>
          </a:solidFill>
        </p:grpSpPr>
        <p:sp>
          <p:nvSpPr>
            <p:cNvPr id="24" name="Freeform 22">
              <a:extLst>
                <a:ext uri="{FF2B5EF4-FFF2-40B4-BE49-F238E27FC236}">
                  <a16:creationId xmlns:a16="http://schemas.microsoft.com/office/drawing/2014/main" id="{58685FE1-82E8-4402-9923-DCC91626E21A}"/>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ED4D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5" name="Graphic 2">
              <a:extLst>
                <a:ext uri="{FF2B5EF4-FFF2-40B4-BE49-F238E27FC236}">
                  <a16:creationId xmlns:a16="http://schemas.microsoft.com/office/drawing/2014/main" id="{EE7E6D5E-A41C-4A2B-8CC7-E1917C56F83E}"/>
                </a:ext>
              </a:extLst>
            </p:cNvPr>
            <p:cNvGrpSpPr/>
            <p:nvPr/>
          </p:nvGrpSpPr>
          <p:grpSpPr>
            <a:xfrm>
              <a:off x="8865150" y="2423597"/>
              <a:ext cx="667915" cy="746005"/>
              <a:chOff x="8865150" y="2423597"/>
              <a:chExt cx="667915" cy="746005"/>
            </a:xfrm>
            <a:grpFill/>
          </p:grpSpPr>
          <p:sp>
            <p:nvSpPr>
              <p:cNvPr id="26" name="Freeform 24">
                <a:extLst>
                  <a:ext uri="{FF2B5EF4-FFF2-40B4-BE49-F238E27FC236}">
                    <a16:creationId xmlns:a16="http://schemas.microsoft.com/office/drawing/2014/main" id="{A2C8DCED-1A94-4DDE-B4CD-0B98FD951F9F}"/>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7" name="Freeform 25">
                <a:extLst>
                  <a:ext uri="{FF2B5EF4-FFF2-40B4-BE49-F238E27FC236}">
                    <a16:creationId xmlns:a16="http://schemas.microsoft.com/office/drawing/2014/main" id="{942D2F2C-1907-4ADE-9A02-95E277BF54D8}"/>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6">
                <a:extLst>
                  <a:ext uri="{FF2B5EF4-FFF2-40B4-BE49-F238E27FC236}">
                    <a16:creationId xmlns:a16="http://schemas.microsoft.com/office/drawing/2014/main" id="{75C1C320-2A96-44DE-91B6-688E2694845F}"/>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7">
                <a:extLst>
                  <a:ext uri="{FF2B5EF4-FFF2-40B4-BE49-F238E27FC236}">
                    <a16:creationId xmlns:a16="http://schemas.microsoft.com/office/drawing/2014/main" id="{CCD00462-5220-4D88-B585-44B626A3120C}"/>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0" name="Freeform 28">
                <a:extLst>
                  <a:ext uri="{FF2B5EF4-FFF2-40B4-BE49-F238E27FC236}">
                    <a16:creationId xmlns:a16="http://schemas.microsoft.com/office/drawing/2014/main" id="{ED07D370-310A-4F2E-8CFB-B456ECA259CB}"/>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cxnSp>
        <p:nvCxnSpPr>
          <p:cNvPr id="34" name="Straight Connector 33">
            <a:extLst>
              <a:ext uri="{FF2B5EF4-FFF2-40B4-BE49-F238E27FC236}">
                <a16:creationId xmlns:a16="http://schemas.microsoft.com/office/drawing/2014/main" id="{38B60F3A-9F6E-4A29-A3DF-63ADEDDC6A0E}"/>
              </a:ext>
            </a:extLst>
          </p:cNvPr>
          <p:cNvCxnSpPr>
            <a:cxnSpLocks/>
          </p:cNvCxnSpPr>
          <p:nvPr/>
        </p:nvCxnSpPr>
        <p:spPr>
          <a:xfrm>
            <a:off x="-20409" y="3393584"/>
            <a:ext cx="4301067"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7E068524-ABF8-4FF1-96AC-7181FAF10114}"/>
              </a:ext>
            </a:extLst>
          </p:cNvPr>
          <p:cNvSpPr txBox="1">
            <a:spLocks/>
          </p:cNvSpPr>
          <p:nvPr/>
        </p:nvSpPr>
        <p:spPr>
          <a:xfrm>
            <a:off x="605426" y="1820335"/>
            <a:ext cx="6389643"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pl-PL" sz="1300" b="1" dirty="0">
                <a:solidFill>
                  <a:srgbClr val="404040"/>
                </a:solidFill>
                <a:ea typeface="Calibri" panose="020F0502020204030204" pitchFamily="34" charset="0"/>
                <a:cs typeface="Times New Roman" panose="02020603050405020304" pitchFamily="18" charset="0"/>
              </a:rPr>
              <a:t>Europa obejmuje klimat morski, kontynentalny i śródziemnomorski, co skutkuje wyraźnymi zróżnicowaniem w sezonowym zapotrzebowaniu na energię między północą a południem oraz wybrzeżem a terenami śródlądowymi. Prostym wskaźnikiem jest liczba stopniodni ogrzewania i chłodzenia (HDD/CDD): kraje północne i centralne odnotowują wysokie HDD (długie, chłodne sezony), podczas gdy śródlądzie krajów południowych i wybrzeża śródziemnomorskie – znaczną liczbę CDD podczas upalnych okresów letnich.</a:t>
            </a:r>
            <a:endParaRPr lang="en-IE" sz="1300" dirty="0">
              <a:solidFill>
                <a:srgbClr val="404040"/>
              </a:solidFill>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6353E1D-C24E-4A72-A3DC-A6CD436D8204}"/>
              </a:ext>
            </a:extLst>
          </p:cNvPr>
          <p:cNvSpPr txBox="1"/>
          <p:nvPr/>
        </p:nvSpPr>
        <p:spPr>
          <a:xfrm>
            <a:off x="520850" y="7514116"/>
            <a:ext cx="1766709" cy="505523"/>
          </a:xfrm>
          <a:prstGeom prst="rect">
            <a:avLst/>
          </a:prstGeom>
          <a:solidFill>
            <a:schemeClr val="bg1"/>
          </a:solidFill>
          <a:ln>
            <a:noFill/>
          </a:ln>
        </p:spPr>
        <p:txBody>
          <a:bodyPr wrap="square" rtlCol="0">
            <a:spAutoFit/>
          </a:bodyPr>
          <a:lstStyle/>
          <a:p>
            <a:pPr>
              <a:lnSpc>
                <a:spcPts val="1580"/>
              </a:lnSpc>
            </a:pPr>
            <a:r>
              <a:rPr lang="pl-PL" sz="1600" b="1" dirty="0">
                <a:solidFill>
                  <a:srgbClr val="2D62AE"/>
                </a:solidFill>
                <a:highlight>
                  <a:srgbClr val="FFFFFF"/>
                </a:highlight>
                <a:latin typeface="Calibri" panose="020F0502020204030204" pitchFamily="34" charset="0"/>
                <a:cs typeface="Calibri" panose="020F0502020204030204" pitchFamily="34" charset="0"/>
              </a:rPr>
              <a:t>Co to oznacza dla planowania:</a:t>
            </a:r>
            <a:endParaRPr lang="en-US" sz="1600" b="1" dirty="0">
              <a:solidFill>
                <a:srgbClr val="2D62AE"/>
              </a:solidFill>
              <a:highlight>
                <a:srgbClr val="FF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380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1D9DE-8C7D-BC30-6F4C-66300B32A78F}"/>
            </a:ext>
          </a:extLst>
        </p:cNvPr>
        <p:cNvGrpSpPr/>
        <p:nvPr/>
      </p:nvGrpSpPr>
      <p:grpSpPr>
        <a:xfrm>
          <a:off x="0" y="0"/>
          <a:ext cx="0" cy="0"/>
          <a:chOff x="0" y="0"/>
          <a:chExt cx="0" cy="0"/>
        </a:xfrm>
      </p:grpSpPr>
      <p:sp>
        <p:nvSpPr>
          <p:cNvPr id="31" name="Text Placeholder 1">
            <a:extLst>
              <a:ext uri="{FF2B5EF4-FFF2-40B4-BE49-F238E27FC236}">
                <a16:creationId xmlns:a16="http://schemas.microsoft.com/office/drawing/2014/main" id="{CF0FB35A-3150-51D6-98B2-2BFD19D6B693}"/>
              </a:ext>
            </a:extLst>
          </p:cNvPr>
          <p:cNvSpPr txBox="1">
            <a:spLocks/>
          </p:cNvSpPr>
          <p:nvPr/>
        </p:nvSpPr>
        <p:spPr>
          <a:xfrm>
            <a:off x="583620" y="7549301"/>
            <a:ext cx="6389643" cy="241311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120"/>
              </a:lnSpc>
              <a:spcBef>
                <a:spcPts val="0"/>
              </a:spcBef>
            </a:pPr>
            <a:r>
              <a:rPr lang="pl-PL" sz="1100" b="0" dirty="0">
                <a:solidFill>
                  <a:srgbClr val="404040"/>
                </a:solidFill>
              </a:rPr>
              <a:t>Dekarbonizacja jest ściśle powiązana z kwestiami równości społecznej, ponieważ ubóstwo energetyczne utrzymuje się w całej UE, dotykając</a:t>
            </a:r>
            <a:br>
              <a:rPr lang="pl-PL" sz="1100" b="0" dirty="0">
                <a:solidFill>
                  <a:srgbClr val="404040"/>
                </a:solidFill>
              </a:rPr>
            </a:br>
            <a:r>
              <a:rPr lang="pl-PL" sz="1100" b="0" dirty="0">
                <a:solidFill>
                  <a:srgbClr val="404040"/>
                </a:solidFill>
              </a:rPr>
              <a:t>w sposób nieproporcjonalny najbardziej wrażliwe grupy społeczne. Szacunkowo od 35 do 72 mln osób jest dotkniętych zjawiskiem ubóstwa </a:t>
            </a:r>
            <a:r>
              <a:rPr lang="pl-PL" sz="1100" b="0" dirty="0" err="1">
                <a:solidFill>
                  <a:srgbClr val="404040"/>
                </a:solidFill>
              </a:rPr>
              <a:t>energetycz-nego</a:t>
            </a:r>
            <a:r>
              <a:rPr lang="pl-PL" sz="1100" b="0" dirty="0">
                <a:solidFill>
                  <a:srgbClr val="404040"/>
                </a:solidFill>
              </a:rPr>
              <a:t>, czyli nie jest w stanie pokryć kosztów odpowiedniego poziomu ogrzewania lub chłodzenia. </a:t>
            </a:r>
          </a:p>
          <a:p>
            <a:pPr algn="just">
              <a:lnSpc>
                <a:spcPts val="1120"/>
              </a:lnSpc>
              <a:spcBef>
                <a:spcPts val="0"/>
              </a:spcBef>
            </a:pPr>
            <a:r>
              <a:rPr lang="pl-PL" sz="1100" b="0" dirty="0">
                <a:solidFill>
                  <a:srgbClr val="404040"/>
                </a:solidFill>
              </a:rPr>
              <a:t>Rozwiązanie tych nierówności wymaga </a:t>
            </a:r>
            <a:r>
              <a:rPr lang="pl-PL" sz="1100" b="0" dirty="0" err="1">
                <a:solidFill>
                  <a:srgbClr val="404040"/>
                </a:solidFill>
              </a:rPr>
              <a:t>przyspie-szenia</a:t>
            </a:r>
            <a:r>
              <a:rPr lang="pl-PL" sz="1100" b="0" dirty="0">
                <a:solidFill>
                  <a:srgbClr val="404040"/>
                </a:solidFill>
              </a:rPr>
              <a:t> działań w zakresie modernizacji budynków, ukierunkowanych dotacji oraz dostępnych technologii ogrzewania odnawialnego, szczególnie że gospodarstwa domowe o niskich dochodach często zamieszkują budynki o najniższej </a:t>
            </a:r>
            <a:r>
              <a:rPr lang="pl-PL" sz="1100" b="0" dirty="0" err="1">
                <a:solidFill>
                  <a:srgbClr val="404040"/>
                </a:solidFill>
              </a:rPr>
              <a:t>efektyw-ności</a:t>
            </a:r>
            <a:r>
              <a:rPr lang="pl-PL" sz="1100" b="0" dirty="0">
                <a:solidFill>
                  <a:srgbClr val="404040"/>
                </a:solidFill>
              </a:rPr>
              <a:t> energetycznej.</a:t>
            </a:r>
          </a:p>
          <a:p>
            <a:pPr algn="just">
              <a:lnSpc>
                <a:spcPts val="1120"/>
              </a:lnSpc>
              <a:spcBef>
                <a:spcPts val="0"/>
              </a:spcBef>
            </a:pPr>
            <a:r>
              <a:rPr lang="pl-PL" sz="1100" b="0" dirty="0">
                <a:solidFill>
                  <a:srgbClr val="404040"/>
                </a:solidFill>
              </a:rPr>
              <a:t>Problem jest najbardziej dotkliwy w Europie Południowej i Wschodniej, gdzie ponad 20% gospodarstw domowych w Portugalii, Bułgarii, Grecji, Łotwie i na Litwie nie jest w stanie utrzymać komfortowych warunków wewnętrznych (</a:t>
            </a:r>
            <a:r>
              <a:rPr lang="pl-PL" sz="1100" b="0" dirty="0">
                <a:solidFill>
                  <a:srgbClr val="404040"/>
                </a:solidFill>
                <a:hlinkClick r:id="rId2"/>
              </a:rPr>
              <a:t>Wspólne Centrum Badawcze Komisji Europejskiej</a:t>
            </a:r>
            <a:r>
              <a:rPr lang="pl-PL" sz="1100" b="0" dirty="0">
                <a:solidFill>
                  <a:srgbClr val="404040"/>
                </a:solidFill>
              </a:rPr>
              <a:t>, 2024). Rosnące temperatury latem dodatkowo nasilają ten problem, narażając ludność na stres cieplny bez odpowiedniego chłodzenia.</a:t>
            </a:r>
          </a:p>
          <a:p>
            <a:pPr algn="just">
              <a:lnSpc>
                <a:spcPts val="1120"/>
              </a:lnSpc>
              <a:spcBef>
                <a:spcPts val="0"/>
              </a:spcBef>
            </a:pPr>
            <a:r>
              <a:rPr lang="pl-PL" sz="1100" b="0" dirty="0">
                <a:solidFill>
                  <a:srgbClr val="404040"/>
                </a:solidFill>
              </a:rPr>
              <a:t>Ubóstwo energetyczne jest więc powiązane z nierównościami społeczno-ekonomicznymi oraz zagrożeniami dla zdrowia publicznego. Badania pokazują, że gospodarstwa domowe o niskich dochodach zwykle mieszczą się w najmniej efektywnych energetycznie budynkach i </a:t>
            </a:r>
            <a:r>
              <a:rPr lang="pl-PL" sz="1100" b="0" dirty="0" err="1">
                <a:solidFill>
                  <a:srgbClr val="404040"/>
                </a:solidFill>
              </a:rPr>
              <a:t>przezna</a:t>
            </a:r>
            <a:r>
              <a:rPr lang="pl-PL" sz="1100" b="0" dirty="0">
                <a:solidFill>
                  <a:srgbClr val="404040"/>
                </a:solidFill>
              </a:rPr>
              <a:t>-czają nieproporcjonalnie dużą część dochodów na energię (</a:t>
            </a:r>
            <a:r>
              <a:rPr lang="pl-PL" sz="1100" b="0" dirty="0" err="1">
                <a:solidFill>
                  <a:srgbClr val="404040"/>
                </a:solidFill>
                <a:hlinkClick r:id="rId3"/>
              </a:rPr>
              <a:t>Taušová</a:t>
            </a:r>
            <a:r>
              <a:rPr lang="pl-PL" sz="1100" b="0" dirty="0">
                <a:solidFill>
                  <a:srgbClr val="404040"/>
                </a:solidFill>
                <a:hlinkClick r:id="rId3"/>
              </a:rPr>
              <a:t> i in.</a:t>
            </a:r>
            <a:r>
              <a:rPr lang="pl-PL" sz="1100" b="0" dirty="0">
                <a:solidFill>
                  <a:srgbClr val="404040"/>
                </a:solidFill>
              </a:rPr>
              <a:t>, 2024). </a:t>
            </a:r>
            <a:r>
              <a:rPr lang="pl-PL" sz="1100" b="0" dirty="0" err="1">
                <a:solidFill>
                  <a:srgbClr val="404040"/>
                </a:solidFill>
              </a:rPr>
              <a:t>Weliminowanie</a:t>
            </a:r>
            <a:r>
              <a:rPr lang="pl-PL" sz="1100" b="0" dirty="0">
                <a:solidFill>
                  <a:srgbClr val="404040"/>
                </a:solidFill>
              </a:rPr>
              <a:t> tych nierówności wymaga przystępnych cenowo technologii ogrzewania wykorzystujących </a:t>
            </a:r>
            <a:r>
              <a:rPr lang="pl-PL" sz="1100" b="0" dirty="0" err="1">
                <a:solidFill>
                  <a:srgbClr val="404040"/>
                </a:solidFill>
              </a:rPr>
              <a:t>odna-wialne</a:t>
            </a:r>
            <a:r>
              <a:rPr lang="pl-PL" sz="1100" b="0" dirty="0">
                <a:solidFill>
                  <a:srgbClr val="404040"/>
                </a:solidFill>
              </a:rPr>
              <a:t> źródła energii oraz dostępnych mechanizmów finansowych. </a:t>
            </a:r>
            <a:endParaRPr lang="en-IE" sz="1100" b="0" dirty="0">
              <a:solidFill>
                <a:schemeClr val="tx1">
                  <a:lumMod val="50000"/>
                  <a:lumOff val="50000"/>
                </a:schemeClr>
              </a:solidFill>
              <a:ea typeface="Calibri" panose="020F0502020204030204" pitchFamily="34" charset="0"/>
            </a:endParaRPr>
          </a:p>
        </p:txBody>
      </p:sp>
      <p:sp>
        <p:nvSpPr>
          <p:cNvPr id="16" name="Text Placeholder 29">
            <a:extLst>
              <a:ext uri="{FF2B5EF4-FFF2-40B4-BE49-F238E27FC236}">
                <a16:creationId xmlns:a16="http://schemas.microsoft.com/office/drawing/2014/main" id="{A6CCB1C7-0875-1D8C-BACA-885203D0F3BF}"/>
              </a:ext>
            </a:extLst>
          </p:cNvPr>
          <p:cNvSpPr txBox="1">
            <a:spLocks/>
          </p:cNvSpPr>
          <p:nvPr/>
        </p:nvSpPr>
        <p:spPr>
          <a:xfrm>
            <a:off x="583620" y="6513247"/>
            <a:ext cx="6138138" cy="1180493"/>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Ubóstwo energetyczne nadal dotyka od 8% do 16% obywateli UE, czyli szacunkowo od 35 do 72 milionów osób, które mają trudności</a:t>
            </a:r>
            <a:br>
              <a:rPr lang="pl-PL" sz="1600" b="1" dirty="0">
                <a:solidFill>
                  <a:srgbClr val="404040"/>
                </a:solidFill>
              </a:rPr>
            </a:br>
            <a:r>
              <a:rPr lang="pl-PL" sz="1600" b="1" dirty="0">
                <a:solidFill>
                  <a:srgbClr val="404040"/>
                </a:solidFill>
              </a:rPr>
              <a:t>z odpowiednim ogrzewaniem lub chłodzeniem swoich domów (</a:t>
            </a:r>
            <a:r>
              <a:rPr lang="pl-PL" sz="1600" b="1" dirty="0">
                <a:solidFill>
                  <a:srgbClr val="404040"/>
                </a:solidFill>
                <a:hlinkClick r:id="rId4"/>
              </a:rPr>
              <a:t>IPCC</a:t>
            </a:r>
            <a:r>
              <a:rPr lang="pl-PL" sz="1600" b="1" dirty="0">
                <a:solidFill>
                  <a:srgbClr val="404040"/>
                </a:solidFill>
              </a:rPr>
              <a:t>, 2022).</a:t>
            </a:r>
            <a:endParaRPr lang="en-IE" sz="1600" b="1" dirty="0">
              <a:solidFill>
                <a:srgbClr val="404040"/>
              </a:solidFill>
            </a:endParaRPr>
          </a:p>
        </p:txBody>
      </p:sp>
      <p:cxnSp>
        <p:nvCxnSpPr>
          <p:cNvPr id="23" name="Straight Connector 22">
            <a:extLst>
              <a:ext uri="{FF2B5EF4-FFF2-40B4-BE49-F238E27FC236}">
                <a16:creationId xmlns:a16="http://schemas.microsoft.com/office/drawing/2014/main" id="{CB0318FB-637B-9F69-D0F6-966EB179545C}"/>
              </a:ext>
            </a:extLst>
          </p:cNvPr>
          <p:cNvCxnSpPr>
            <a:cxnSpLocks/>
          </p:cNvCxnSpPr>
          <p:nvPr/>
        </p:nvCxnSpPr>
        <p:spPr>
          <a:xfrm>
            <a:off x="13838" y="1619246"/>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9415FAC-0DE7-2DCD-C135-78DB45D62AC8}"/>
              </a:ext>
            </a:extLst>
          </p:cNvPr>
          <p:cNvSpPr txBox="1"/>
          <p:nvPr/>
        </p:nvSpPr>
        <p:spPr>
          <a:xfrm>
            <a:off x="1407043" y="6034499"/>
            <a:ext cx="5052744" cy="631327"/>
          </a:xfrm>
          <a:prstGeom prst="rect">
            <a:avLst/>
          </a:prstGeom>
          <a:noFill/>
        </p:spPr>
        <p:txBody>
          <a:bodyPr wrap="square" rtlCol="0" anchor="t">
            <a:spAutoFit/>
          </a:bodyPr>
          <a:lstStyle/>
          <a:p>
            <a:pPr marL="6350">
              <a:lnSpc>
                <a:spcPts val="2100"/>
              </a:lnSpc>
              <a:tabLst>
                <a:tab pos="611188" algn="l"/>
              </a:tabLst>
            </a:pPr>
            <a:r>
              <a:rPr lang="pl-PL" sz="2000" b="1" dirty="0">
                <a:solidFill>
                  <a:srgbClr val="ED4D24"/>
                </a:solidFill>
                <a:latin typeface="Calibri" panose="020F0502020204030204" pitchFamily="34" charset="0"/>
                <a:cs typeface="Calibri" panose="020F0502020204030204" pitchFamily="34" charset="0"/>
              </a:rPr>
              <a:t>Ubóstwo energetyczne i aspekty społeczne</a:t>
            </a:r>
            <a:endParaRPr lang="en-US" sz="2000" b="1" dirty="0">
              <a:solidFill>
                <a:srgbClr val="ED4D24"/>
              </a:solidFill>
              <a:latin typeface="Calibri" panose="020F0502020204030204" pitchFamily="34" charset="0"/>
              <a:cs typeface="Calibri" panose="020F0502020204030204" pitchFamily="34" charset="0"/>
            </a:endParaRPr>
          </a:p>
          <a:p>
            <a:pPr marL="6350">
              <a:lnSpc>
                <a:spcPts val="2100"/>
              </a:lnSpc>
              <a:tabLst>
                <a:tab pos="611188" algn="l"/>
              </a:tabLst>
            </a:pPr>
            <a:endParaRPr lang="en-US" sz="2000" b="1" dirty="0">
              <a:solidFill>
                <a:srgbClr val="ED4D24"/>
              </a:solidFill>
              <a:latin typeface="Calibri" panose="020F0502020204030204" pitchFamily="34" charset="0"/>
              <a:cs typeface="Calibri" panose="020F0502020204030204" pitchFamily="34" charset="0"/>
            </a:endParaRPr>
          </a:p>
        </p:txBody>
      </p:sp>
      <p:sp>
        <p:nvSpPr>
          <p:cNvPr id="38" name="Text Placeholder 1">
            <a:extLst>
              <a:ext uri="{FF2B5EF4-FFF2-40B4-BE49-F238E27FC236}">
                <a16:creationId xmlns:a16="http://schemas.microsoft.com/office/drawing/2014/main" id="{FE0F0376-ED3B-16CC-358E-F7CAADDC21D4}"/>
              </a:ext>
            </a:extLst>
          </p:cNvPr>
          <p:cNvSpPr txBox="1">
            <a:spLocks/>
          </p:cNvSpPr>
          <p:nvPr/>
        </p:nvSpPr>
        <p:spPr>
          <a:xfrm>
            <a:off x="583620" y="3470509"/>
            <a:ext cx="6389643" cy="174999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gn="just">
              <a:lnSpc>
                <a:spcPts val="1120"/>
              </a:lnSpc>
              <a:spcBef>
                <a:spcPts val="0"/>
              </a:spcBef>
              <a:spcAft>
                <a:spcPts val="600"/>
              </a:spcAft>
              <a:buFont typeface="Arial" panose="020B0604020202020204" pitchFamily="34" charset="0"/>
              <a:buChar char="•"/>
            </a:pPr>
            <a:r>
              <a:rPr lang="pl-PL" sz="1100" b="0" i="1" dirty="0">
                <a:solidFill>
                  <a:srgbClr val="404040"/>
                </a:solidFill>
              </a:rPr>
              <a:t>Dyrektywa w sprawie energii odnawialnej I</a:t>
            </a:r>
            <a:r>
              <a:rPr lang="pl-PL" sz="1100" b="0" dirty="0">
                <a:solidFill>
                  <a:srgbClr val="404040"/>
                </a:solidFill>
              </a:rPr>
              <a:t>II (</a:t>
            </a:r>
            <a:r>
              <a:rPr lang="pl-PL" sz="1100" b="0" dirty="0">
                <a:solidFill>
                  <a:srgbClr val="404040"/>
                </a:solidFill>
                <a:hlinkClick r:id="rId5"/>
              </a:rPr>
              <a:t>RED III</a:t>
            </a:r>
            <a:r>
              <a:rPr lang="pl-PL" sz="1100" b="0" dirty="0">
                <a:solidFill>
                  <a:srgbClr val="404040"/>
                </a:solidFill>
              </a:rPr>
              <a:t>) – zobowiązuje państwa członkowskie do corocznego zwiększania udziału energii odnawialnej w ogrzewaniu i chłodzeniu o 0,8 punktu procentowego do 2025 r., a następnie o 1,1 punktu procentowego, po osiągnięciu 26,2% udziału energii odnawialnej w 2023 r. (</a:t>
            </a:r>
            <a:r>
              <a:rPr lang="pl-PL" sz="1100" b="0" dirty="0">
                <a:solidFill>
                  <a:srgbClr val="404040"/>
                </a:solidFill>
                <a:hlinkClick r:id="rId6"/>
              </a:rPr>
              <a:t>Eurostat</a:t>
            </a:r>
            <a:r>
              <a:rPr lang="pl-PL" sz="1100" b="0" dirty="0">
                <a:solidFill>
                  <a:srgbClr val="404040"/>
                </a:solidFill>
              </a:rPr>
              <a:t>, 2025).</a:t>
            </a:r>
          </a:p>
          <a:p>
            <a:pPr marL="171450" indent="-171450" algn="just">
              <a:lnSpc>
                <a:spcPts val="1120"/>
              </a:lnSpc>
              <a:spcBef>
                <a:spcPts val="0"/>
              </a:spcBef>
              <a:spcAft>
                <a:spcPts val="600"/>
              </a:spcAft>
              <a:buFont typeface="Arial" panose="020B0604020202020204" pitchFamily="34" charset="0"/>
              <a:buChar char="•"/>
            </a:pPr>
            <a:r>
              <a:rPr lang="pl-PL" sz="1100" b="0" i="1" dirty="0">
                <a:solidFill>
                  <a:srgbClr val="404040"/>
                </a:solidFill>
              </a:rPr>
              <a:t>Dyrektywa w sprawie efektywności energetycznej </a:t>
            </a:r>
            <a:r>
              <a:rPr lang="pl-PL" sz="1100" b="0" dirty="0">
                <a:solidFill>
                  <a:srgbClr val="404040"/>
                </a:solidFill>
              </a:rPr>
              <a:t>(</a:t>
            </a:r>
            <a:r>
              <a:rPr lang="pl-PL" sz="1100" b="0" dirty="0">
                <a:solidFill>
                  <a:srgbClr val="404040"/>
                </a:solidFill>
                <a:hlinkClick r:id="rId7"/>
              </a:rPr>
              <a:t>EED</a:t>
            </a:r>
            <a:r>
              <a:rPr lang="pl-PL" sz="1100" b="0" dirty="0">
                <a:solidFill>
                  <a:srgbClr val="404040"/>
                </a:solidFill>
              </a:rPr>
              <a:t>) – nakłada wiążące cele oszczędnościowe oraz wymaga od gmin liczących ponad 45 000 mieszkańców opracowania lokalnych planów ogrzewania i chłodzenia</a:t>
            </a:r>
            <a:r>
              <a:rPr lang="pl-PL" sz="1100" b="0" i="1" dirty="0">
                <a:solidFill>
                  <a:srgbClr val="404040"/>
                </a:solidFill>
              </a:rPr>
              <a:t>.</a:t>
            </a:r>
            <a:endParaRPr lang="lv-LV" sz="1100" b="0" i="1" dirty="0">
              <a:solidFill>
                <a:srgbClr val="404040"/>
              </a:solidFill>
            </a:endParaRPr>
          </a:p>
          <a:p>
            <a:pPr marL="171450" indent="-171450" algn="just">
              <a:lnSpc>
                <a:spcPts val="1120"/>
              </a:lnSpc>
              <a:spcBef>
                <a:spcPts val="0"/>
              </a:spcBef>
              <a:spcAft>
                <a:spcPts val="600"/>
              </a:spcAft>
              <a:buFont typeface="Arial" panose="020B0604020202020204" pitchFamily="34" charset="0"/>
              <a:buChar char="•"/>
            </a:pPr>
            <a:endParaRPr lang="lv-LV" sz="1100" b="0" i="1" dirty="0">
              <a:solidFill>
                <a:srgbClr val="404040"/>
              </a:solidFill>
            </a:endParaRPr>
          </a:p>
          <a:p>
            <a:pPr marL="171450" indent="-171450" algn="just">
              <a:lnSpc>
                <a:spcPts val="1120"/>
              </a:lnSpc>
              <a:spcBef>
                <a:spcPts val="0"/>
              </a:spcBef>
              <a:spcAft>
                <a:spcPts val="600"/>
              </a:spcAft>
              <a:buFont typeface="Arial" panose="020B0604020202020204" pitchFamily="34" charset="0"/>
              <a:buChar char="•"/>
            </a:pPr>
            <a:r>
              <a:rPr lang="pl-PL" sz="1100" b="0" i="1" dirty="0">
                <a:solidFill>
                  <a:srgbClr val="404040"/>
                </a:solidFill>
              </a:rPr>
              <a:t>Dyrektywa w sprawie charakterystyki energetycznej budynków </a:t>
            </a:r>
            <a:r>
              <a:rPr lang="pl-PL" sz="1100" b="0" dirty="0">
                <a:solidFill>
                  <a:srgbClr val="404040"/>
                </a:solidFill>
              </a:rPr>
              <a:t>(</a:t>
            </a:r>
            <a:r>
              <a:rPr lang="pl-PL" sz="1100" b="0" dirty="0">
                <a:solidFill>
                  <a:srgbClr val="404040"/>
                </a:solidFill>
                <a:hlinkClick r:id="rId8"/>
              </a:rPr>
              <a:t>EPBD</a:t>
            </a:r>
            <a:r>
              <a:rPr lang="pl-PL" sz="1100" b="0" dirty="0">
                <a:solidFill>
                  <a:srgbClr val="404040"/>
                </a:solidFill>
              </a:rPr>
              <a:t>) – wprowadza wymóg, aby wszystkie nowe budynki były </a:t>
            </a:r>
            <a:r>
              <a:rPr lang="pl-PL" sz="1100" b="0" dirty="0" err="1">
                <a:solidFill>
                  <a:srgbClr val="404040"/>
                </a:solidFill>
              </a:rPr>
              <a:t>bezemisyjne</a:t>
            </a:r>
            <a:r>
              <a:rPr lang="pl-PL" sz="1100" b="0" dirty="0">
                <a:solidFill>
                  <a:srgbClr val="404040"/>
                </a:solidFill>
              </a:rPr>
              <a:t> od 2030 r. oraz ustanawia bardziej rygorystyczne minimalne standardy efektywności dla renowacji. Promuje także budynki zautomatyzowane i „smart-</a:t>
            </a:r>
            <a:r>
              <a:rPr lang="pl-PL" sz="1100" b="0" dirty="0" err="1">
                <a:solidFill>
                  <a:srgbClr val="404040"/>
                </a:solidFill>
              </a:rPr>
              <a:t>ready</a:t>
            </a:r>
            <a:r>
              <a:rPr lang="pl-PL" sz="1100" b="0" dirty="0">
                <a:solidFill>
                  <a:srgbClr val="404040"/>
                </a:solidFill>
              </a:rPr>
              <a:t>” oraz określa minimalne wymagania dla technicznych systemów budynkowych.</a:t>
            </a:r>
          </a:p>
          <a:p>
            <a:pPr marL="171450" indent="-171450" algn="just">
              <a:lnSpc>
                <a:spcPts val="1120"/>
              </a:lnSpc>
              <a:spcBef>
                <a:spcPts val="0"/>
              </a:spcBef>
              <a:spcAft>
                <a:spcPts val="600"/>
              </a:spcAft>
              <a:buFont typeface="Arial" panose="020B0604020202020204" pitchFamily="34" charset="0"/>
              <a:buChar char="•"/>
            </a:pPr>
            <a:r>
              <a:rPr lang="pl-PL" sz="1100" b="0" i="1" dirty="0" err="1">
                <a:solidFill>
                  <a:srgbClr val="404040"/>
                </a:solidFill>
              </a:rPr>
              <a:t>REPowerEU</a:t>
            </a:r>
            <a:r>
              <a:rPr lang="pl-PL" sz="1100" b="0" i="1" dirty="0">
                <a:solidFill>
                  <a:srgbClr val="404040"/>
                </a:solidFill>
              </a:rPr>
              <a:t> </a:t>
            </a:r>
            <a:r>
              <a:rPr lang="pl-PL" sz="1100" b="0" dirty="0">
                <a:solidFill>
                  <a:srgbClr val="404040"/>
                </a:solidFill>
              </a:rPr>
              <a:t>– łączy czyste ciepło z </a:t>
            </a:r>
            <a:r>
              <a:rPr lang="pl-PL" sz="1100" b="0" dirty="0" err="1">
                <a:solidFill>
                  <a:srgbClr val="404040"/>
                </a:solidFill>
              </a:rPr>
              <a:t>bezpieczeń-stwem</a:t>
            </a:r>
            <a:r>
              <a:rPr lang="pl-PL" sz="1100" b="0" dirty="0">
                <a:solidFill>
                  <a:srgbClr val="404040"/>
                </a:solidFill>
              </a:rPr>
              <a:t> energetycznym, przyspieszając szybkie wdrażanie technologii niskoemisyjnych w </a:t>
            </a:r>
            <a:r>
              <a:rPr lang="pl-PL" sz="1100" b="0" dirty="0" err="1">
                <a:solidFill>
                  <a:srgbClr val="404040"/>
                </a:solidFill>
              </a:rPr>
              <a:t>budow-nictwie</a:t>
            </a:r>
            <a:r>
              <a:rPr lang="pl-PL" sz="1100" b="0" dirty="0">
                <a:solidFill>
                  <a:srgbClr val="404040"/>
                </a:solidFill>
              </a:rPr>
              <a:t> i sektorze HVAC.</a:t>
            </a:r>
            <a:endParaRPr lang="lv-LV" sz="1100" b="0" dirty="0">
              <a:solidFill>
                <a:srgbClr val="404040"/>
              </a:solidFill>
            </a:endParaRPr>
          </a:p>
          <a:p>
            <a:pPr algn="just">
              <a:lnSpc>
                <a:spcPts val="1120"/>
              </a:lnSpc>
              <a:spcBef>
                <a:spcPts val="0"/>
              </a:spcBef>
              <a:spcAft>
                <a:spcPts val="600"/>
              </a:spcAft>
            </a:pPr>
            <a:endParaRPr lang="en-IE" sz="1100" b="0" dirty="0">
              <a:solidFill>
                <a:srgbClr val="404040"/>
              </a:solidFill>
            </a:endParaRPr>
          </a:p>
        </p:txBody>
      </p:sp>
      <p:sp>
        <p:nvSpPr>
          <p:cNvPr id="39" name="Text Placeholder 29">
            <a:extLst>
              <a:ext uri="{FF2B5EF4-FFF2-40B4-BE49-F238E27FC236}">
                <a16:creationId xmlns:a16="http://schemas.microsoft.com/office/drawing/2014/main" id="{EDB63A05-5001-5A9A-DEEC-91375600B267}"/>
              </a:ext>
            </a:extLst>
          </p:cNvPr>
          <p:cNvSpPr txBox="1">
            <a:spLocks/>
          </p:cNvSpPr>
          <p:nvPr/>
        </p:nvSpPr>
        <p:spPr>
          <a:xfrm>
            <a:off x="583620" y="1992202"/>
            <a:ext cx="6138138" cy="1133728"/>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l">
              <a:lnSpc>
                <a:spcPts val="1720"/>
              </a:lnSpc>
            </a:pPr>
            <a:r>
              <a:rPr lang="pl-PL" sz="1600" b="1" dirty="0">
                <a:solidFill>
                  <a:srgbClr val="404040"/>
                </a:solidFill>
              </a:rPr>
              <a:t>Ramowe regulacje UE dotyczące dekarbonizacji ogrzewania</a:t>
            </a:r>
            <a:br>
              <a:rPr lang="pl-PL" sz="1600" b="1" dirty="0">
                <a:solidFill>
                  <a:srgbClr val="404040"/>
                </a:solidFill>
              </a:rPr>
            </a:br>
            <a:r>
              <a:rPr lang="pl-PL" sz="1600" b="1" dirty="0">
                <a:solidFill>
                  <a:srgbClr val="404040"/>
                </a:solidFill>
              </a:rPr>
              <a:t>i chłodzenia rozwijają się w szybkim tempie. Stymulowane przez Europejski Zielony Ład i cel neutralności klimatycznej, ustanawiają one wyraźne wytyczne dla zrównoważonych systemów energii cieplnej.</a:t>
            </a:r>
          </a:p>
          <a:p>
            <a:pPr algn="l">
              <a:lnSpc>
                <a:spcPts val="1720"/>
              </a:lnSpc>
            </a:pPr>
            <a:endParaRPr lang="lv-LV" sz="1600" b="1" dirty="0">
              <a:solidFill>
                <a:srgbClr val="404040"/>
              </a:solidFill>
            </a:endParaRPr>
          </a:p>
          <a:p>
            <a:pPr algn="l">
              <a:lnSpc>
                <a:spcPts val="1720"/>
              </a:lnSpc>
            </a:pPr>
            <a:r>
              <a:rPr lang="lv-LV" sz="1600" b="1" dirty="0">
                <a:solidFill>
                  <a:srgbClr val="404040"/>
                </a:solidFill>
              </a:rPr>
              <a:t>K</a:t>
            </a:r>
            <a:r>
              <a:rPr lang="pl-PL" sz="1600" b="1" dirty="0" err="1">
                <a:solidFill>
                  <a:srgbClr val="404040"/>
                </a:solidFill>
              </a:rPr>
              <a:t>luczowe</a:t>
            </a:r>
            <a:r>
              <a:rPr lang="pl-PL" sz="1600" b="1" dirty="0">
                <a:solidFill>
                  <a:srgbClr val="404040"/>
                </a:solidFill>
              </a:rPr>
              <a:t> przepisy obejmują:</a:t>
            </a:r>
            <a:endParaRPr lang="lv-LV" sz="1600" b="1" dirty="0">
              <a:solidFill>
                <a:srgbClr val="404040"/>
              </a:solidFill>
            </a:endParaRPr>
          </a:p>
          <a:p>
            <a:pPr algn="l">
              <a:lnSpc>
                <a:spcPts val="1720"/>
              </a:lnSpc>
            </a:pPr>
            <a:endParaRPr lang="en-IE" sz="1600" b="1" dirty="0">
              <a:solidFill>
                <a:srgbClr val="404040"/>
              </a:solidFill>
            </a:endParaRPr>
          </a:p>
        </p:txBody>
      </p:sp>
      <p:cxnSp>
        <p:nvCxnSpPr>
          <p:cNvPr id="40" name="Straight Connector 39">
            <a:extLst>
              <a:ext uri="{FF2B5EF4-FFF2-40B4-BE49-F238E27FC236}">
                <a16:creationId xmlns:a16="http://schemas.microsoft.com/office/drawing/2014/main" id="{DD014336-2679-51FB-B1F8-CACF7460EAF5}"/>
              </a:ext>
            </a:extLst>
          </p:cNvPr>
          <p:cNvCxnSpPr>
            <a:cxnSpLocks/>
          </p:cNvCxnSpPr>
          <p:nvPr/>
        </p:nvCxnSpPr>
        <p:spPr>
          <a:xfrm>
            <a:off x="13838" y="6145719"/>
            <a:ext cx="836510" cy="0"/>
          </a:xfrm>
          <a:prstGeom prst="line">
            <a:avLst/>
          </a:prstGeom>
          <a:ln w="12700">
            <a:solidFill>
              <a:srgbClr val="ED4D24"/>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A13693D-602C-72CB-42A0-AD36AFC73126}"/>
              </a:ext>
            </a:extLst>
          </p:cNvPr>
          <p:cNvSpPr txBox="1"/>
          <p:nvPr/>
        </p:nvSpPr>
        <p:spPr>
          <a:xfrm>
            <a:off x="1407043" y="1460417"/>
            <a:ext cx="5052744" cy="362022"/>
          </a:xfrm>
          <a:prstGeom prst="rect">
            <a:avLst/>
          </a:prstGeom>
          <a:noFill/>
        </p:spPr>
        <p:txBody>
          <a:bodyPr wrap="square" rtlCol="0" anchor="t">
            <a:spAutoFit/>
          </a:bodyPr>
          <a:lstStyle/>
          <a:p>
            <a:pPr marL="6350">
              <a:lnSpc>
                <a:spcPts val="2100"/>
              </a:lnSpc>
              <a:tabLst>
                <a:tab pos="611188" algn="l"/>
              </a:tabLst>
            </a:pPr>
            <a:r>
              <a:rPr lang="en-US" sz="2000" b="1" dirty="0" err="1">
                <a:solidFill>
                  <a:srgbClr val="ED4D24"/>
                </a:solidFill>
                <a:latin typeface="Calibri" panose="020F0502020204030204" pitchFamily="34" charset="0"/>
                <a:cs typeface="Calibri" panose="020F0502020204030204" pitchFamily="34" charset="0"/>
              </a:rPr>
              <a:t>Czynniki</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polityczne</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i</a:t>
            </a:r>
            <a:r>
              <a:rPr lang="en-US" sz="2000" b="1" dirty="0">
                <a:solidFill>
                  <a:srgbClr val="ED4D24"/>
                </a:solidFill>
                <a:latin typeface="Calibri" panose="020F0502020204030204" pitchFamily="34" charset="0"/>
                <a:cs typeface="Calibri" panose="020F0502020204030204" pitchFamily="34" charset="0"/>
              </a:rPr>
              <a:t> </a:t>
            </a:r>
            <a:r>
              <a:rPr lang="en-US" sz="2000" b="1" dirty="0" err="1">
                <a:solidFill>
                  <a:srgbClr val="ED4D24"/>
                </a:solidFill>
                <a:latin typeface="Calibri" panose="020F0502020204030204" pitchFamily="34" charset="0"/>
                <a:cs typeface="Calibri" panose="020F0502020204030204" pitchFamily="34" charset="0"/>
              </a:rPr>
              <a:t>legislacyjne</a:t>
            </a:r>
            <a:endParaRPr lang="en-US" sz="2000" b="1" dirty="0">
              <a:solidFill>
                <a:srgbClr val="ED4D24"/>
              </a:solidFill>
              <a:latin typeface="Calibri" panose="020F0502020204030204" pitchFamily="34" charset="0"/>
              <a:cs typeface="Calibri" panose="020F0502020204030204" pitchFamily="34" charset="0"/>
            </a:endParaRPr>
          </a:p>
        </p:txBody>
      </p:sp>
      <p:sp>
        <p:nvSpPr>
          <p:cNvPr id="53" name="Graphic 4">
            <a:extLst>
              <a:ext uri="{FF2B5EF4-FFF2-40B4-BE49-F238E27FC236}">
                <a16:creationId xmlns:a16="http://schemas.microsoft.com/office/drawing/2014/main" id="{36A0D531-D25E-4A93-8ADD-9B14B5B9EBD0}"/>
              </a:ext>
            </a:extLst>
          </p:cNvPr>
          <p:cNvSpPr/>
          <p:nvPr/>
        </p:nvSpPr>
        <p:spPr>
          <a:xfrm rot="10800000">
            <a:off x="-2263" y="-8214"/>
            <a:ext cx="7559675" cy="1161214"/>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35000">
                <a:srgbClr val="2D62AE"/>
              </a:gs>
              <a:gs pos="82000">
                <a:srgbClr val="33A5CC"/>
              </a:gs>
              <a:gs pos="100000">
                <a:srgbClr val="77CBC4"/>
              </a:gs>
            </a:gsLst>
            <a:lin ang="2700000" scaled="0"/>
          </a:gradFill>
          <a:ln w="2370" cap="flat">
            <a:noFill/>
            <a:prstDash val="solid"/>
            <a:miter/>
          </a:ln>
        </p:spPr>
        <p:txBody>
          <a:bodyPr rtlCol="0" anchor="ctr"/>
          <a:lstStyle/>
          <a:p>
            <a:endParaRPr lang="en-US" dirty="0"/>
          </a:p>
        </p:txBody>
      </p:sp>
      <p:grpSp>
        <p:nvGrpSpPr>
          <p:cNvPr id="54" name="Graphic 40">
            <a:extLst>
              <a:ext uri="{FF2B5EF4-FFF2-40B4-BE49-F238E27FC236}">
                <a16:creationId xmlns:a16="http://schemas.microsoft.com/office/drawing/2014/main" id="{6442EBDE-4C99-6AE2-2C20-910CA6C89EB8}"/>
              </a:ext>
            </a:extLst>
          </p:cNvPr>
          <p:cNvGrpSpPr/>
          <p:nvPr/>
        </p:nvGrpSpPr>
        <p:grpSpPr>
          <a:xfrm>
            <a:off x="4856670" y="-288383"/>
            <a:ext cx="3293668" cy="2042232"/>
            <a:chOff x="-3997861" y="6017904"/>
            <a:chExt cx="935163" cy="579846"/>
          </a:xfrm>
          <a:solidFill>
            <a:schemeClr val="bg1">
              <a:alpha val="9824"/>
            </a:schemeClr>
          </a:solidFill>
        </p:grpSpPr>
        <p:sp>
          <p:nvSpPr>
            <p:cNvPr id="55" name="Freeform 54">
              <a:extLst>
                <a:ext uri="{FF2B5EF4-FFF2-40B4-BE49-F238E27FC236}">
                  <a16:creationId xmlns:a16="http://schemas.microsoft.com/office/drawing/2014/main" id="{3752E592-B864-6979-CB05-555E30865617}"/>
                </a:ext>
              </a:extLst>
            </p:cNvPr>
            <p:cNvSpPr/>
            <p:nvPr/>
          </p:nvSpPr>
          <p:spPr>
            <a:xfrm>
              <a:off x="-3997861" y="6116440"/>
              <a:ext cx="759344" cy="191386"/>
            </a:xfrm>
            <a:custGeom>
              <a:avLst/>
              <a:gdLst>
                <a:gd name="connsiteX0" fmla="*/ 659556 w 759344"/>
                <a:gd name="connsiteY0" fmla="*/ 55900 h 191386"/>
                <a:gd name="connsiteX1" fmla="*/ 0 w 759344"/>
                <a:gd name="connsiteY1" fmla="*/ 81482 h 191386"/>
                <a:gd name="connsiteX2" fmla="*/ 407708 w 759344"/>
                <a:gd name="connsiteY2" fmla="*/ 125065 h 191386"/>
                <a:gd name="connsiteX3" fmla="*/ 759345 w 759344"/>
                <a:gd name="connsiteY3" fmla="*/ 191387 h 191386"/>
                <a:gd name="connsiteX4" fmla="*/ 759345 w 759344"/>
                <a:gd name="connsiteY4" fmla="*/ 114643 h 191386"/>
                <a:gd name="connsiteX5" fmla="*/ 660507 w 759344"/>
                <a:gd name="connsiteY5" fmla="*/ 0 h 191386"/>
                <a:gd name="connsiteX6" fmla="*/ 660507 w 759344"/>
                <a:gd name="connsiteY6" fmla="*/ 56848 h 191386"/>
                <a:gd name="connsiteX7" fmla="*/ 660507 w 759344"/>
                <a:gd name="connsiteY7" fmla="*/ 56848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344" h="191386">
                  <a:moveTo>
                    <a:pt x="659556" y="55900"/>
                  </a:moveTo>
                  <a:cubicBezTo>
                    <a:pt x="304118" y="-28424"/>
                    <a:pt x="218585" y="209389"/>
                    <a:pt x="0" y="81482"/>
                  </a:cubicBezTo>
                  <a:cubicBezTo>
                    <a:pt x="132101" y="216021"/>
                    <a:pt x="252798" y="157278"/>
                    <a:pt x="407708" y="125065"/>
                  </a:cubicBezTo>
                  <a:cubicBezTo>
                    <a:pt x="538859" y="98536"/>
                    <a:pt x="670961" y="133592"/>
                    <a:pt x="759345" y="191387"/>
                  </a:cubicBezTo>
                  <a:lnTo>
                    <a:pt x="759345" y="114643"/>
                  </a:lnTo>
                  <a:cubicBezTo>
                    <a:pt x="756494" y="38846"/>
                    <a:pt x="726082" y="1895"/>
                    <a:pt x="660507" y="0"/>
                  </a:cubicBezTo>
                  <a:lnTo>
                    <a:pt x="660507" y="56848"/>
                  </a:lnTo>
                  <a:lnTo>
                    <a:pt x="660507" y="56848"/>
                  </a:lnTo>
                  <a:close/>
                </a:path>
              </a:pathLst>
            </a:custGeom>
            <a:grpFill/>
            <a:ln w="949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FE0468D9-3AB7-31E6-33AE-1E20D3A118DF}"/>
                </a:ext>
              </a:extLst>
            </p:cNvPr>
            <p:cNvSpPr/>
            <p:nvPr/>
          </p:nvSpPr>
          <p:spPr>
            <a:xfrm>
              <a:off x="-3821092" y="6017904"/>
              <a:ext cx="582576" cy="213178"/>
            </a:xfrm>
            <a:custGeom>
              <a:avLst/>
              <a:gdLst>
                <a:gd name="connsiteX0" fmla="*/ 98838 w 582576"/>
                <a:gd name="connsiteY0" fmla="*/ 98536 h 213178"/>
                <a:gd name="connsiteX1" fmla="*/ 483738 w 582576"/>
                <a:gd name="connsiteY1" fmla="*/ 98536 h 213178"/>
                <a:gd name="connsiteX2" fmla="*/ 582576 w 582576"/>
                <a:gd name="connsiteY2" fmla="*/ 213179 h 213178"/>
                <a:gd name="connsiteX3" fmla="*/ 582576 w 582576"/>
                <a:gd name="connsiteY3" fmla="*/ 0 h 213178"/>
                <a:gd name="connsiteX4" fmla="*/ 0 w 582576"/>
                <a:gd name="connsiteY4" fmla="*/ 0 h 213178"/>
                <a:gd name="connsiteX5" fmla="*/ 0 w 582576"/>
                <a:gd name="connsiteY5" fmla="*/ 194229 h 213178"/>
                <a:gd name="connsiteX6" fmla="*/ 98838 w 582576"/>
                <a:gd name="connsiteY6" fmla="*/ 161068 h 213178"/>
                <a:gd name="connsiteX7" fmla="*/ 98838 w 582576"/>
                <a:gd name="connsiteY7" fmla="*/ 98536 h 213178"/>
                <a:gd name="connsiteX8" fmla="*/ 98838 w 582576"/>
                <a:gd name="connsiteY8" fmla="*/ 98536 h 2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3178">
                  <a:moveTo>
                    <a:pt x="98838" y="98536"/>
                  </a:moveTo>
                  <a:lnTo>
                    <a:pt x="483738" y="98536"/>
                  </a:lnTo>
                  <a:cubicBezTo>
                    <a:pt x="550264" y="100431"/>
                    <a:pt x="579725" y="137382"/>
                    <a:pt x="582576" y="213179"/>
                  </a:cubicBezTo>
                  <a:lnTo>
                    <a:pt x="582576" y="0"/>
                  </a:lnTo>
                  <a:lnTo>
                    <a:pt x="0" y="0"/>
                  </a:lnTo>
                  <a:lnTo>
                    <a:pt x="0" y="194229"/>
                  </a:lnTo>
                  <a:cubicBezTo>
                    <a:pt x="38965" y="183807"/>
                    <a:pt x="72228" y="172438"/>
                    <a:pt x="98838" y="161068"/>
                  </a:cubicBezTo>
                  <a:lnTo>
                    <a:pt x="98838" y="98536"/>
                  </a:lnTo>
                  <a:lnTo>
                    <a:pt x="98838" y="98536"/>
                  </a:lnTo>
                  <a:close/>
                </a:path>
              </a:pathLst>
            </a:custGeom>
            <a:grpFill/>
            <a:ln w="949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09845F28-8372-FB2C-412C-D9663C92FD55}"/>
                </a:ext>
              </a:extLst>
            </p:cNvPr>
            <p:cNvSpPr/>
            <p:nvPr/>
          </p:nvSpPr>
          <p:spPr>
            <a:xfrm>
              <a:off x="-3821092" y="6306880"/>
              <a:ext cx="758394" cy="191386"/>
            </a:xfrm>
            <a:custGeom>
              <a:avLst/>
              <a:gdLst>
                <a:gd name="connsiteX0" fmla="*/ 98838 w 758394"/>
                <a:gd name="connsiteY0" fmla="*/ 135487 h 191386"/>
                <a:gd name="connsiteX1" fmla="*/ 758395 w 758394"/>
                <a:gd name="connsiteY1" fmla="*/ 110853 h 191386"/>
                <a:gd name="connsiteX2" fmla="*/ 351637 w 758394"/>
                <a:gd name="connsiteY2" fmla="*/ 66322 h 191386"/>
                <a:gd name="connsiteX3" fmla="*/ 0 w 758394"/>
                <a:gd name="connsiteY3" fmla="*/ 0 h 191386"/>
                <a:gd name="connsiteX4" fmla="*/ 0 w 758394"/>
                <a:gd name="connsiteY4" fmla="*/ 77692 h 191386"/>
                <a:gd name="connsiteX5" fmla="*/ 98838 w 758394"/>
                <a:gd name="connsiteY5" fmla="*/ 191387 h 191386"/>
                <a:gd name="connsiteX6" fmla="*/ 98838 w 758394"/>
                <a:gd name="connsiteY6" fmla="*/ 134539 h 191386"/>
                <a:gd name="connsiteX7" fmla="*/ 98838 w 758394"/>
                <a:gd name="connsiteY7" fmla="*/ 134539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394" h="191386">
                  <a:moveTo>
                    <a:pt x="98838" y="135487"/>
                  </a:moveTo>
                  <a:cubicBezTo>
                    <a:pt x="454276" y="219811"/>
                    <a:pt x="539810" y="-18002"/>
                    <a:pt x="758395" y="110853"/>
                  </a:cubicBezTo>
                  <a:cubicBezTo>
                    <a:pt x="626293" y="-23687"/>
                    <a:pt x="506547" y="35056"/>
                    <a:pt x="351637" y="66322"/>
                  </a:cubicBezTo>
                  <a:cubicBezTo>
                    <a:pt x="220486" y="92851"/>
                    <a:pt x="88384" y="58743"/>
                    <a:pt x="0" y="0"/>
                  </a:cubicBezTo>
                  <a:lnTo>
                    <a:pt x="0" y="77692"/>
                  </a:lnTo>
                  <a:cubicBezTo>
                    <a:pt x="1901" y="153489"/>
                    <a:pt x="32313" y="189492"/>
                    <a:pt x="98838" y="191387"/>
                  </a:cubicBezTo>
                  <a:lnTo>
                    <a:pt x="98838" y="134539"/>
                  </a:lnTo>
                  <a:lnTo>
                    <a:pt x="98838" y="134539"/>
                  </a:lnTo>
                  <a:close/>
                </a:path>
              </a:pathLst>
            </a:custGeom>
            <a:grpFill/>
            <a:ln w="949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6877D93-8696-5F35-7C0A-C6A6E6D6B4CD}"/>
                </a:ext>
              </a:extLst>
            </p:cNvPr>
            <p:cNvSpPr/>
            <p:nvPr/>
          </p:nvSpPr>
          <p:spPr>
            <a:xfrm>
              <a:off x="-3822042" y="6385519"/>
              <a:ext cx="582576" cy="212231"/>
            </a:xfrm>
            <a:custGeom>
              <a:avLst/>
              <a:gdLst>
                <a:gd name="connsiteX0" fmla="*/ 483738 w 582576"/>
                <a:gd name="connsiteY0" fmla="*/ 113695 h 212231"/>
                <a:gd name="connsiteX1" fmla="*/ 98838 w 582576"/>
                <a:gd name="connsiteY1" fmla="*/ 113695 h 212231"/>
                <a:gd name="connsiteX2" fmla="*/ 0 w 582576"/>
                <a:gd name="connsiteY2" fmla="*/ 0 h 212231"/>
                <a:gd name="connsiteX3" fmla="*/ 0 w 582576"/>
                <a:gd name="connsiteY3" fmla="*/ 212231 h 212231"/>
                <a:gd name="connsiteX4" fmla="*/ 582576 w 582576"/>
                <a:gd name="connsiteY4" fmla="*/ 212231 h 212231"/>
                <a:gd name="connsiteX5" fmla="*/ 582576 w 582576"/>
                <a:gd name="connsiteY5" fmla="*/ 18949 h 212231"/>
                <a:gd name="connsiteX6" fmla="*/ 483738 w 582576"/>
                <a:gd name="connsiteY6" fmla="*/ 52110 h 212231"/>
                <a:gd name="connsiteX7" fmla="*/ 483738 w 582576"/>
                <a:gd name="connsiteY7" fmla="*/ 113695 h 212231"/>
                <a:gd name="connsiteX8" fmla="*/ 483738 w 582576"/>
                <a:gd name="connsiteY8" fmla="*/ 113695 h 21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6" h="212231">
                  <a:moveTo>
                    <a:pt x="483738" y="113695"/>
                  </a:moveTo>
                  <a:lnTo>
                    <a:pt x="98838" y="113695"/>
                  </a:lnTo>
                  <a:cubicBezTo>
                    <a:pt x="32313" y="111800"/>
                    <a:pt x="1901" y="74849"/>
                    <a:pt x="0" y="0"/>
                  </a:cubicBezTo>
                  <a:lnTo>
                    <a:pt x="0" y="212231"/>
                  </a:lnTo>
                  <a:lnTo>
                    <a:pt x="582576" y="212231"/>
                  </a:lnTo>
                  <a:lnTo>
                    <a:pt x="582576" y="18949"/>
                  </a:lnTo>
                  <a:cubicBezTo>
                    <a:pt x="543611" y="28424"/>
                    <a:pt x="510348" y="40741"/>
                    <a:pt x="483738" y="52110"/>
                  </a:cubicBezTo>
                  <a:lnTo>
                    <a:pt x="483738" y="113695"/>
                  </a:lnTo>
                  <a:lnTo>
                    <a:pt x="483738" y="113695"/>
                  </a:lnTo>
                  <a:close/>
                </a:path>
              </a:pathLst>
            </a:custGeom>
            <a:grpFill/>
            <a:ln w="9493" cap="flat">
              <a:noFill/>
              <a:prstDash val="solid"/>
              <a:miter/>
            </a:ln>
          </p:spPr>
          <p:txBody>
            <a:bodyPr rtlCol="0" anchor="ctr"/>
            <a:lstStyle/>
            <a:p>
              <a:endParaRPr lang="en-US" dirty="0"/>
            </a:p>
          </p:txBody>
        </p:sp>
      </p:grpSp>
      <p:sp>
        <p:nvSpPr>
          <p:cNvPr id="22" name="TextBox 21">
            <a:extLst>
              <a:ext uri="{FF2B5EF4-FFF2-40B4-BE49-F238E27FC236}">
                <a16:creationId xmlns:a16="http://schemas.microsoft.com/office/drawing/2014/main" id="{777824C4-A470-4876-8532-1B8C45B4417D}"/>
              </a:ext>
            </a:extLst>
          </p:cNvPr>
          <p:cNvSpPr txBox="1"/>
          <p:nvPr/>
        </p:nvSpPr>
        <p:spPr>
          <a:xfrm>
            <a:off x="681937" y="1414153"/>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a:t>
            </a:r>
            <a:r>
              <a:rPr lang="lv-LV" sz="2100" b="1" dirty="0">
                <a:solidFill>
                  <a:schemeClr val="bg1"/>
                </a:solidFill>
                <a:latin typeface="Calibri" panose="020F0502020204030204" pitchFamily="34" charset="0"/>
                <a:cs typeface="Calibri" panose="020F0502020204030204" pitchFamily="34" charset="0"/>
              </a:rPr>
              <a:t>2</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C9CC01A-2F58-4D05-9E4B-CD5256E58EF4}"/>
              </a:ext>
            </a:extLst>
          </p:cNvPr>
          <p:cNvSpPr txBox="1"/>
          <p:nvPr/>
        </p:nvSpPr>
        <p:spPr>
          <a:xfrm>
            <a:off x="681937" y="5945676"/>
            <a:ext cx="631928" cy="415498"/>
          </a:xfrm>
          <a:prstGeom prst="rect">
            <a:avLst/>
          </a:prstGeom>
          <a:gradFill>
            <a:gsLst>
              <a:gs pos="3000">
                <a:srgbClr val="EE2D24"/>
              </a:gs>
              <a:gs pos="68000">
                <a:srgbClr val="F37321"/>
              </a:gs>
              <a:gs pos="100000">
                <a:srgbClr val="FFCD05"/>
              </a:gs>
            </a:gsLst>
            <a:lin ang="2700000" scaled="0"/>
          </a:gradFill>
        </p:spPr>
        <p:txBody>
          <a:bodyPr wrap="square" rtlCol="0" anchor="ctr">
            <a:spAutoFit/>
          </a:bodyPr>
          <a:lstStyle/>
          <a:p>
            <a:pPr marL="6350">
              <a:tabLst>
                <a:tab pos="611188" algn="l"/>
              </a:tabLst>
            </a:pPr>
            <a:r>
              <a:rPr lang="en-US" sz="2100" b="1" dirty="0">
                <a:solidFill>
                  <a:schemeClr val="bg1"/>
                </a:solidFill>
                <a:latin typeface="Calibri" panose="020F0502020204030204" pitchFamily="34" charset="0"/>
                <a:cs typeface="Calibri" panose="020F0502020204030204" pitchFamily="34" charset="0"/>
              </a:rPr>
              <a:t> 1.</a:t>
            </a:r>
            <a:r>
              <a:rPr lang="lv-LV" sz="2100" b="1" dirty="0">
                <a:solidFill>
                  <a:schemeClr val="bg1"/>
                </a:solidFill>
                <a:latin typeface="Calibri" panose="020F0502020204030204" pitchFamily="34" charset="0"/>
                <a:cs typeface="Calibri" panose="020F0502020204030204" pitchFamily="34" charset="0"/>
              </a:rPr>
              <a:t>3</a:t>
            </a:r>
            <a:r>
              <a:rPr lang="en-US" sz="2100" b="1" dirty="0">
                <a:solidFill>
                  <a:schemeClr val="bg1"/>
                </a:solidFill>
                <a:latin typeface="Calibri" panose="020F0502020204030204" pitchFamily="34" charset="0"/>
                <a:cs typeface="Calibri" panose="020F0502020204030204" pitchFamily="34" charset="0"/>
              </a:rPr>
              <a:t> </a:t>
            </a:r>
            <a:endParaRPr lang="en-US" sz="20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E14A1345-0145-4A88-9076-FAA98B62ED99}"/>
              </a:ext>
            </a:extLst>
          </p:cNvPr>
          <p:cNvSpPr txBox="1"/>
          <p:nvPr/>
        </p:nvSpPr>
        <p:spPr>
          <a:xfrm>
            <a:off x="716116" y="5505976"/>
            <a:ext cx="6122915" cy="376450"/>
          </a:xfrm>
          <a:prstGeom prst="rect">
            <a:avLst/>
          </a:prstGeom>
          <a:noFill/>
        </p:spPr>
        <p:txBody>
          <a:bodyPr wrap="square">
            <a:spAutoFit/>
          </a:bodyPr>
          <a:lstStyle/>
          <a:p>
            <a:pPr algn="just">
              <a:lnSpc>
                <a:spcPts val="1120"/>
              </a:lnSpc>
              <a:spcBef>
                <a:spcPts val="0"/>
              </a:spcBef>
              <a:spcAft>
                <a:spcPts val="600"/>
              </a:spcAft>
            </a:pPr>
            <a:r>
              <a:rPr lang="pl-PL" sz="1100" dirty="0">
                <a:solidFill>
                  <a:srgbClr val="404040"/>
                </a:solidFill>
                <a:latin typeface="Calibri" panose="020F0502020204030204" pitchFamily="34" charset="0"/>
                <a:cs typeface="Calibri" panose="020F0502020204030204" pitchFamily="34" charset="0"/>
              </a:rPr>
              <a:t>Razem te instrumenty tworzą fundamenty dla realizacji celu UE, jakim jest neutralność klimatyczna do 2050 roku.</a:t>
            </a:r>
            <a:endParaRPr lang="lv-LV" sz="1100" dirty="0">
              <a:solidFill>
                <a:srgbClr val="40404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605200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6dc0c2-662f-483e-a2ac-c4906ac02010">
      <Terms xmlns="http://schemas.microsoft.com/office/infopath/2007/PartnerControls"/>
    </lcf76f155ced4ddcb4097134ff3c332f>
    <TaxCatchAll xmlns="02ef16f0-a918-4a7c-ac07-b4517a8518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2253C9AEBC71C47A227A4829C21DF97" ma:contentTypeVersion="12" ma:contentTypeDescription="Ein neues Dokument erstellen." ma:contentTypeScope="" ma:versionID="454e5ffd51eb7919e1c21d2bc3220604">
  <xsd:schema xmlns:xsd="http://www.w3.org/2001/XMLSchema" xmlns:xs="http://www.w3.org/2001/XMLSchema" xmlns:p="http://schemas.microsoft.com/office/2006/metadata/properties" xmlns:ns2="6c6dc0c2-662f-483e-a2ac-c4906ac02010" xmlns:ns3="02ef16f0-a918-4a7c-ac07-b4517a8518d9" targetNamespace="http://schemas.microsoft.com/office/2006/metadata/properties" ma:root="true" ma:fieldsID="9cd45429d7e555a04f333f6785083c28" ns2:_="" ns3:_="">
    <xsd:import namespace="6c6dc0c2-662f-483e-a2ac-c4906ac02010"/>
    <xsd:import namespace="02ef16f0-a918-4a7c-ac07-b4517a8518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dc0c2-662f-483e-a2ac-c4906ac02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130c09f6-3d71-40eb-857e-9c2f3277bed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f16f0-a918-4a7c-ac07-b4517a8518d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720744f-9884-408f-a7c8-a5d3396591a8}" ma:internalName="TaxCatchAll" ma:showField="CatchAllData" ma:web="02ef16f0-a918-4a7c-ac07-b4517a8518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 ds:uri="9c5ac289-4d54-40bd-9efe-47a3589d625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8C879B7-F4FA-4BDC-BD74-B21FA0DF5359}"/>
</file>

<file path=docProps/app.xml><?xml version="1.0" encoding="utf-8"?>
<Properties xmlns="http://schemas.openxmlformats.org/officeDocument/2006/extended-properties" xmlns:vt="http://schemas.openxmlformats.org/officeDocument/2006/docPropsVTypes">
  <Template>Magazine layout</Template>
  <TotalTime>6074</TotalTime>
  <Words>15015</Words>
  <Application>Microsoft Office PowerPoint</Application>
  <PresentationFormat>Niestandardowy</PresentationFormat>
  <Paragraphs>753</Paragraphs>
  <Slides>43</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43</vt:i4>
      </vt:variant>
    </vt:vector>
  </HeadingPairs>
  <TitlesOfParts>
    <vt:vector size="53" baseType="lpstr">
      <vt:lpstr>Aptos</vt:lpstr>
      <vt:lpstr>Arial</vt:lpstr>
      <vt:lpstr>Calibri</vt:lpstr>
      <vt:lpstr>Century Schoolbook</vt:lpstr>
      <vt:lpstr>Montserrat</vt:lpstr>
      <vt:lpstr>Open Sans</vt:lpstr>
      <vt:lpstr>Poppins</vt:lpstr>
      <vt:lpstr>Poppins SemiBold</vt:lpstr>
      <vt:lpstr>Times New Roman</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Martyna Gajdera</cp:lastModifiedBy>
  <cp:revision>696</cp:revision>
  <cp:lastPrinted>2022-04-20T17:04:48Z</cp:lastPrinted>
  <dcterms:created xsi:type="dcterms:W3CDTF">2021-06-15T11:45:52Z</dcterms:created>
  <dcterms:modified xsi:type="dcterms:W3CDTF">2026-02-03T09:02:20Z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0x01010002253C9AEBC71C47A227A4829C21DF97</vt:lpwstr>
  </property>
  <property fmtid="{D5CDD505-2E9C-101B-9397-08002B2CF9AE}" pid="3" name="MediaServiceImageTags">
    <vt:lpwstr/>
  </property>
</Properties>
</file>