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54"/>
  </p:notesMasterIdLst>
  <p:handoutMasterIdLst>
    <p:handoutMasterId r:id="rId55"/>
  </p:handoutMasterIdLst>
  <p:sldIdLst>
    <p:sldId id="876" r:id="rId5"/>
    <p:sldId id="878" r:id="rId6"/>
    <p:sldId id="880" r:id="rId7"/>
    <p:sldId id="882" r:id="rId8"/>
    <p:sldId id="881" r:id="rId9"/>
    <p:sldId id="884" r:id="rId10"/>
    <p:sldId id="887" r:id="rId11"/>
    <p:sldId id="737" r:id="rId12"/>
    <p:sldId id="893" r:id="rId13"/>
    <p:sldId id="890" r:id="rId14"/>
    <p:sldId id="891" r:id="rId15"/>
    <p:sldId id="888" r:id="rId16"/>
    <p:sldId id="894" r:id="rId17"/>
    <p:sldId id="895" r:id="rId18"/>
    <p:sldId id="896" r:id="rId19"/>
    <p:sldId id="898" r:id="rId20"/>
    <p:sldId id="899" r:id="rId21"/>
    <p:sldId id="969" r:id="rId22"/>
    <p:sldId id="902" r:id="rId23"/>
    <p:sldId id="904" r:id="rId24"/>
    <p:sldId id="905" r:id="rId25"/>
    <p:sldId id="907" r:id="rId26"/>
    <p:sldId id="909" r:id="rId27"/>
    <p:sldId id="911" r:id="rId28"/>
    <p:sldId id="912" r:id="rId29"/>
    <p:sldId id="913" r:id="rId30"/>
    <p:sldId id="916" r:id="rId31"/>
    <p:sldId id="919" r:id="rId32"/>
    <p:sldId id="922" r:id="rId33"/>
    <p:sldId id="926" r:id="rId34"/>
    <p:sldId id="927" r:id="rId35"/>
    <p:sldId id="928" r:id="rId36"/>
    <p:sldId id="933" r:id="rId37"/>
    <p:sldId id="937" r:id="rId38"/>
    <p:sldId id="942" r:id="rId39"/>
    <p:sldId id="943" r:id="rId40"/>
    <p:sldId id="955" r:id="rId41"/>
    <p:sldId id="956" r:id="rId42"/>
    <p:sldId id="957" r:id="rId43"/>
    <p:sldId id="958" r:id="rId44"/>
    <p:sldId id="960" r:id="rId45"/>
    <p:sldId id="959" r:id="rId46"/>
    <p:sldId id="961" r:id="rId47"/>
    <p:sldId id="962" r:id="rId48"/>
    <p:sldId id="963" r:id="rId49"/>
    <p:sldId id="965" r:id="rId50"/>
    <p:sldId id="967" r:id="rId51"/>
    <p:sldId id="968" r:id="rId52"/>
    <p:sldId id="964" r:id="rId53"/>
  </p:sldIdLst>
  <p:sldSz cx="7559675" cy="10691813"/>
  <p:notesSz cx="6858000" cy="9144000"/>
  <p:defaultTex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3" userDrawn="1">
          <p15:clr>
            <a:srgbClr val="A4A3A4"/>
          </p15:clr>
        </p15:guide>
        <p15:guide id="2" pos="235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646A2A-5463-31BB-24B8-887E45DDAF69}" name="Orla Casey" initials="OC" userId="S::orla@momentumconsulting.ie::ee9f56f0-43a2-47ae-a5b8-d4a7d2f5cec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D4D24"/>
    <a:srgbClr val="DB256C"/>
    <a:srgbClr val="404040"/>
    <a:srgbClr val="2D62AE"/>
    <a:srgbClr val="33A5CC"/>
    <a:srgbClr val="EABB22"/>
    <a:srgbClr val="C65131"/>
    <a:srgbClr val="0289AE"/>
    <a:srgbClr val="62A8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05F4AF-4C98-7F5C-0F51-241056B91022}" v="433" dt="2026-01-19T11:31:22.817"/>
    <p1510:client id="{80DA222D-4EC3-558C-2497-62FFC2AA0EBD}" v="679" dt="2026-01-19T13:19:10.750"/>
    <p1510:client id="{9CC17AB7-236F-4065-906A-7E4157631BF5}" v="49" dt="2026-01-18T22:03:28.8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777" autoAdjust="0"/>
    <p:restoredTop sz="94638"/>
  </p:normalViewPr>
  <p:slideViewPr>
    <p:cSldViewPr snapToGrid="0" snapToObjects="1">
      <p:cViewPr varScale="1">
        <p:scale>
          <a:sx n="72" d="100"/>
          <a:sy n="72" d="100"/>
        </p:scale>
        <p:origin x="3480" y="108"/>
      </p:cViewPr>
      <p:guideLst>
        <p:guide orient="horz" pos="3343"/>
        <p:guide pos="2358"/>
      </p:guideLst>
    </p:cSldViewPr>
  </p:slideViewPr>
  <p:notesTextViewPr>
    <p:cViewPr>
      <p:scale>
        <a:sx n="1" d="1"/>
        <a:sy n="1" d="1"/>
      </p:scale>
      <p:origin x="0" y="0"/>
    </p:cViewPr>
  </p:notesTextViewPr>
  <p:sorterViewPr>
    <p:cViewPr varScale="1">
      <p:scale>
        <a:sx n="64" d="100"/>
        <a:sy n="64" d="100"/>
      </p:scale>
      <p:origin x="0" y="0"/>
    </p:cViewPr>
  </p:sorterViewPr>
  <p:notesViewPr>
    <p:cSldViewPr snapToGrid="0" snapToObjects="1" showGuides="1">
      <p:cViewPr varScale="1">
        <p:scale>
          <a:sx n="88" d="100"/>
          <a:sy n="88" d="100"/>
        </p:scale>
        <p:origin x="2664"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61" Type="http://schemas.microsoft.com/office/2015/10/relationships/revisionInfo" Target="revisionInfo.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62"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MA MARTIN CANO" userId="S::gmartin_fundacionlaboral.org#ext#@steinbeisicrmeu.onmicrosoft.com::9a38945a-1b07-4902-b301-3b14069581dd" providerId="AD" clId="Web-{0C05F4AF-4C98-7F5C-0F51-241056B91022}"/>
    <pc:docChg chg="modSld">
      <pc:chgData name="GEMA MARTIN CANO" userId="S::gmartin_fundacionlaboral.org#ext#@steinbeisicrmeu.onmicrosoft.com::9a38945a-1b07-4902-b301-3b14069581dd" providerId="AD" clId="Web-{0C05F4AF-4C98-7F5C-0F51-241056B91022}" dt="2026-01-19T11:31:22.817" v="311" actId="1076"/>
      <pc:docMkLst>
        <pc:docMk/>
      </pc:docMkLst>
      <pc:sldChg chg="modSp">
        <pc:chgData name="GEMA MARTIN CANO" userId="S::gmartin_fundacionlaboral.org#ext#@steinbeisicrmeu.onmicrosoft.com::9a38945a-1b07-4902-b301-3b14069581dd" providerId="AD" clId="Web-{0C05F4AF-4C98-7F5C-0F51-241056B91022}" dt="2026-01-19T10:28:56.325" v="254" actId="1076"/>
        <pc:sldMkLst>
          <pc:docMk/>
          <pc:sldMk cId="863217106" sldId="876"/>
        </pc:sldMkLst>
        <pc:spChg chg="mod">
          <ac:chgData name="GEMA MARTIN CANO" userId="S::gmartin_fundacionlaboral.org#ext#@steinbeisicrmeu.onmicrosoft.com::9a38945a-1b07-4902-b301-3b14069581dd" providerId="AD" clId="Web-{0C05F4AF-4C98-7F5C-0F51-241056B91022}" dt="2026-01-19T10:28:48.434" v="253" actId="1076"/>
          <ac:spMkLst>
            <pc:docMk/>
            <pc:sldMk cId="863217106" sldId="876"/>
            <ac:spMk id="3" creationId="{E71E52CC-AF7E-39A0-776F-2C8E908430A8}"/>
          </ac:spMkLst>
        </pc:spChg>
        <pc:spChg chg="mod">
          <ac:chgData name="GEMA MARTIN CANO" userId="S::gmartin_fundacionlaboral.org#ext#@steinbeisicrmeu.onmicrosoft.com::9a38945a-1b07-4902-b301-3b14069581dd" providerId="AD" clId="Web-{0C05F4AF-4C98-7F5C-0F51-241056B91022}" dt="2026-01-19T10:28:56.325" v="254" actId="1076"/>
          <ac:spMkLst>
            <pc:docMk/>
            <pc:sldMk cId="863217106" sldId="876"/>
            <ac:spMk id="11" creationId="{6F8E4539-F68F-AEEC-9E53-E0EF9EB34AAF}"/>
          </ac:spMkLst>
        </pc:spChg>
      </pc:sldChg>
      <pc:sldChg chg="delSp modSp">
        <pc:chgData name="GEMA MARTIN CANO" userId="S::gmartin_fundacionlaboral.org#ext#@steinbeisicrmeu.onmicrosoft.com::9a38945a-1b07-4902-b301-3b14069581dd" providerId="AD" clId="Web-{0C05F4AF-4C98-7F5C-0F51-241056B91022}" dt="2026-01-19T10:40:23.934" v="272" actId="20577"/>
        <pc:sldMkLst>
          <pc:docMk/>
          <pc:sldMk cId="236946591" sldId="878"/>
        </pc:sldMkLst>
        <pc:spChg chg="del mod">
          <ac:chgData name="GEMA MARTIN CANO" userId="S::gmartin_fundacionlaboral.org#ext#@steinbeisicrmeu.onmicrosoft.com::9a38945a-1b07-4902-b301-3b14069581dd" providerId="AD" clId="Web-{0C05F4AF-4C98-7F5C-0F51-241056B91022}" dt="2026-01-19T10:39:45.213" v="257"/>
          <ac:spMkLst>
            <pc:docMk/>
            <pc:sldMk cId="236946591" sldId="878"/>
            <ac:spMk id="61" creationId="{E6ADB275-5DA1-4FFD-9A1E-9BA6A8CCEB24}"/>
          </ac:spMkLst>
        </pc:spChg>
        <pc:spChg chg="mod">
          <ac:chgData name="GEMA MARTIN CANO" userId="S::gmartin_fundacionlaboral.org#ext#@steinbeisicrmeu.onmicrosoft.com::9a38945a-1b07-4902-b301-3b14069581dd" providerId="AD" clId="Web-{0C05F4AF-4C98-7F5C-0F51-241056B91022}" dt="2026-01-19T10:40:23.934" v="272" actId="20577"/>
          <ac:spMkLst>
            <pc:docMk/>
            <pc:sldMk cId="236946591" sldId="878"/>
            <ac:spMk id="117" creationId="{A4EC4404-3B80-E321-D060-EFEF60AA6533}"/>
          </ac:spMkLst>
        </pc:spChg>
      </pc:sldChg>
      <pc:sldChg chg="modSp">
        <pc:chgData name="GEMA MARTIN CANO" userId="S::gmartin_fundacionlaboral.org#ext#@steinbeisicrmeu.onmicrosoft.com::9a38945a-1b07-4902-b301-3b14069581dd" providerId="AD" clId="Web-{0C05F4AF-4C98-7F5C-0F51-241056B91022}" dt="2026-01-19T10:46:42.225" v="278" actId="20577"/>
        <pc:sldMkLst>
          <pc:docMk/>
          <pc:sldMk cId="3090600550" sldId="881"/>
        </pc:sldMkLst>
        <pc:spChg chg="mod">
          <ac:chgData name="GEMA MARTIN CANO" userId="S::gmartin_fundacionlaboral.org#ext#@steinbeisicrmeu.onmicrosoft.com::9a38945a-1b07-4902-b301-3b14069581dd" providerId="AD" clId="Web-{0C05F4AF-4C98-7F5C-0F51-241056B91022}" dt="2026-01-19T10:46:42.225" v="278" actId="20577"/>
          <ac:spMkLst>
            <pc:docMk/>
            <pc:sldMk cId="3090600550" sldId="881"/>
            <ac:spMk id="13" creationId="{305EB890-9E37-4B97-E25C-CF307C109775}"/>
          </ac:spMkLst>
        </pc:spChg>
      </pc:sldChg>
      <pc:sldChg chg="modSp">
        <pc:chgData name="GEMA MARTIN CANO" userId="S::gmartin_fundacionlaboral.org#ext#@steinbeisicrmeu.onmicrosoft.com::9a38945a-1b07-4902-b301-3b14069581dd" providerId="AD" clId="Web-{0C05F4AF-4C98-7F5C-0F51-241056B91022}" dt="2026-01-19T08:46:05.444" v="11" actId="1076"/>
        <pc:sldMkLst>
          <pc:docMk/>
          <pc:sldMk cId="1067445420" sldId="884"/>
        </pc:sldMkLst>
        <pc:spChg chg="mod">
          <ac:chgData name="GEMA MARTIN CANO" userId="S::gmartin_fundacionlaboral.org#ext#@steinbeisicrmeu.onmicrosoft.com::9a38945a-1b07-4902-b301-3b14069581dd" providerId="AD" clId="Web-{0C05F4AF-4C98-7F5C-0F51-241056B91022}" dt="2026-01-19T08:44:53.175" v="6" actId="1076"/>
          <ac:spMkLst>
            <pc:docMk/>
            <pc:sldMk cId="1067445420" sldId="884"/>
            <ac:spMk id="37" creationId="{AF6F4FFA-531C-D157-36B8-9CAA6A15FAB9}"/>
          </ac:spMkLst>
        </pc:spChg>
        <pc:spChg chg="mod">
          <ac:chgData name="GEMA MARTIN CANO" userId="S::gmartin_fundacionlaboral.org#ext#@steinbeisicrmeu.onmicrosoft.com::9a38945a-1b07-4902-b301-3b14069581dd" providerId="AD" clId="Web-{0C05F4AF-4C98-7F5C-0F51-241056B91022}" dt="2026-01-19T08:46:05.444" v="11" actId="1076"/>
          <ac:spMkLst>
            <pc:docMk/>
            <pc:sldMk cId="1067445420" sldId="884"/>
            <ac:spMk id="43" creationId="{4A1BFD88-93B2-8904-B8AE-D824839EF821}"/>
          </ac:spMkLst>
        </pc:spChg>
        <pc:spChg chg="mod">
          <ac:chgData name="GEMA MARTIN CANO" userId="S::gmartin_fundacionlaboral.org#ext#@steinbeisicrmeu.onmicrosoft.com::9a38945a-1b07-4902-b301-3b14069581dd" providerId="AD" clId="Web-{0C05F4AF-4C98-7F5C-0F51-241056B91022}" dt="2026-01-19T08:45:41.208" v="9" actId="1076"/>
          <ac:spMkLst>
            <pc:docMk/>
            <pc:sldMk cId="1067445420" sldId="884"/>
            <ac:spMk id="46" creationId="{A4F6A177-501B-013C-0E6F-D298A4EF952F}"/>
          </ac:spMkLst>
        </pc:spChg>
        <pc:grpChg chg="mod">
          <ac:chgData name="GEMA MARTIN CANO" userId="S::gmartin_fundacionlaboral.org#ext#@steinbeisicrmeu.onmicrosoft.com::9a38945a-1b07-4902-b301-3b14069581dd" providerId="AD" clId="Web-{0C05F4AF-4C98-7F5C-0F51-241056B91022}" dt="2026-01-19T08:44:37.502" v="5" actId="1076"/>
          <ac:grpSpMkLst>
            <pc:docMk/>
            <pc:sldMk cId="1067445420" sldId="884"/>
            <ac:grpSpMk id="35" creationId="{39FDF9D1-8FB8-D6FB-1610-951BEA903F65}"/>
          </ac:grpSpMkLst>
        </pc:grpChg>
        <pc:grpChg chg="mod">
          <ac:chgData name="GEMA MARTIN CANO" userId="S::gmartin_fundacionlaboral.org#ext#@steinbeisicrmeu.onmicrosoft.com::9a38945a-1b07-4902-b301-3b14069581dd" providerId="AD" clId="Web-{0C05F4AF-4C98-7F5C-0F51-241056B91022}" dt="2026-01-19T08:43:58.906" v="2" actId="1076"/>
          <ac:grpSpMkLst>
            <pc:docMk/>
            <pc:sldMk cId="1067445420" sldId="884"/>
            <ac:grpSpMk id="38" creationId="{CCA517C9-7CF5-3ED1-E812-0C6142E0B308}"/>
          </ac:grpSpMkLst>
        </pc:grpChg>
        <pc:grpChg chg="mod">
          <ac:chgData name="GEMA MARTIN CANO" userId="S::gmartin_fundacionlaboral.org#ext#@steinbeisicrmeu.onmicrosoft.com::9a38945a-1b07-4902-b301-3b14069581dd" providerId="AD" clId="Web-{0C05F4AF-4C98-7F5C-0F51-241056B91022}" dt="2026-01-19T08:45:53.850" v="10" actId="1076"/>
          <ac:grpSpMkLst>
            <pc:docMk/>
            <pc:sldMk cId="1067445420" sldId="884"/>
            <ac:grpSpMk id="41" creationId="{684E7B33-6D26-FCFF-9731-454490ED19A0}"/>
          </ac:grpSpMkLst>
        </pc:grpChg>
        <pc:grpChg chg="mod">
          <ac:chgData name="GEMA MARTIN CANO" userId="S::gmartin_fundacionlaboral.org#ext#@steinbeisicrmeu.onmicrosoft.com::9a38945a-1b07-4902-b301-3b14069581dd" providerId="AD" clId="Web-{0C05F4AF-4C98-7F5C-0F51-241056B91022}" dt="2026-01-19T08:45:19.629" v="7" actId="1076"/>
          <ac:grpSpMkLst>
            <pc:docMk/>
            <pc:sldMk cId="1067445420" sldId="884"/>
            <ac:grpSpMk id="44" creationId="{F768A968-C379-30DC-44CD-C7B3F2BB40DE}"/>
          </ac:grpSpMkLst>
        </pc:grpChg>
      </pc:sldChg>
      <pc:sldChg chg="modSp">
        <pc:chgData name="GEMA MARTIN CANO" userId="S::gmartin_fundacionlaboral.org#ext#@steinbeisicrmeu.onmicrosoft.com::9a38945a-1b07-4902-b301-3b14069581dd" providerId="AD" clId="Web-{0C05F4AF-4C98-7F5C-0F51-241056B91022}" dt="2026-01-19T09:54:47.402" v="65" actId="20577"/>
        <pc:sldMkLst>
          <pc:docMk/>
          <pc:sldMk cId="3319616702" sldId="888"/>
        </pc:sldMkLst>
        <pc:spChg chg="mod">
          <ac:chgData name="GEMA MARTIN CANO" userId="S::gmartin_fundacionlaboral.org#ext#@steinbeisicrmeu.onmicrosoft.com::9a38945a-1b07-4902-b301-3b14069581dd" providerId="AD" clId="Web-{0C05F4AF-4C98-7F5C-0F51-241056B91022}" dt="2026-01-19T09:54:47.402" v="65" actId="20577"/>
          <ac:spMkLst>
            <pc:docMk/>
            <pc:sldMk cId="3319616702" sldId="888"/>
            <ac:spMk id="11" creationId="{1028F836-91AA-48D9-041C-2515DFE0031F}"/>
          </ac:spMkLst>
        </pc:spChg>
      </pc:sldChg>
      <pc:sldChg chg="modSp">
        <pc:chgData name="GEMA MARTIN CANO" userId="S::gmartin_fundacionlaboral.org#ext#@steinbeisicrmeu.onmicrosoft.com::9a38945a-1b07-4902-b301-3b14069581dd" providerId="AD" clId="Web-{0C05F4AF-4C98-7F5C-0F51-241056B91022}" dt="2026-01-19T11:05:51.688" v="285" actId="20577"/>
        <pc:sldMkLst>
          <pc:docMk/>
          <pc:sldMk cId="1957916507" sldId="894"/>
        </pc:sldMkLst>
        <pc:spChg chg="mod">
          <ac:chgData name="GEMA MARTIN CANO" userId="S::gmartin_fundacionlaboral.org#ext#@steinbeisicrmeu.onmicrosoft.com::9a38945a-1b07-4902-b301-3b14069581dd" providerId="AD" clId="Web-{0C05F4AF-4C98-7F5C-0F51-241056B91022}" dt="2026-01-19T11:05:51.688" v="285" actId="20577"/>
          <ac:spMkLst>
            <pc:docMk/>
            <pc:sldMk cId="1957916507" sldId="894"/>
            <ac:spMk id="186" creationId="{EAEE9CCC-3B78-3FAE-DC18-A89CB3092C20}"/>
          </ac:spMkLst>
        </pc:spChg>
      </pc:sldChg>
      <pc:sldChg chg="addSp delSp modSp">
        <pc:chgData name="GEMA MARTIN CANO" userId="S::gmartin_fundacionlaboral.org#ext#@steinbeisicrmeu.onmicrosoft.com::9a38945a-1b07-4902-b301-3b14069581dd" providerId="AD" clId="Web-{0C05F4AF-4C98-7F5C-0F51-241056B91022}" dt="2026-01-19T11:07:33.877" v="293" actId="20577"/>
        <pc:sldMkLst>
          <pc:docMk/>
          <pc:sldMk cId="3001678055" sldId="895"/>
        </pc:sldMkLst>
        <pc:spChg chg="add del mod">
          <ac:chgData name="GEMA MARTIN CANO" userId="S::gmartin_fundacionlaboral.org#ext#@steinbeisicrmeu.onmicrosoft.com::9a38945a-1b07-4902-b301-3b14069581dd" providerId="AD" clId="Web-{0C05F4AF-4C98-7F5C-0F51-241056B91022}" dt="2026-01-19T11:07:33.877" v="293" actId="20577"/>
          <ac:spMkLst>
            <pc:docMk/>
            <pc:sldMk cId="3001678055" sldId="895"/>
            <ac:spMk id="44" creationId="{2A57CC32-06B6-447B-9EFB-8BA38BC84735}"/>
          </ac:spMkLst>
        </pc:spChg>
      </pc:sldChg>
      <pc:sldChg chg="modSp">
        <pc:chgData name="GEMA MARTIN CANO" userId="S::gmartin_fundacionlaboral.org#ext#@steinbeisicrmeu.onmicrosoft.com::9a38945a-1b07-4902-b301-3b14069581dd" providerId="AD" clId="Web-{0C05F4AF-4C98-7F5C-0F51-241056B91022}" dt="2026-01-19T09:48:10.422" v="45" actId="20577"/>
        <pc:sldMkLst>
          <pc:docMk/>
          <pc:sldMk cId="2664714865" sldId="896"/>
        </pc:sldMkLst>
        <pc:spChg chg="mod">
          <ac:chgData name="GEMA MARTIN CANO" userId="S::gmartin_fundacionlaboral.org#ext#@steinbeisicrmeu.onmicrosoft.com::9a38945a-1b07-4902-b301-3b14069581dd" providerId="AD" clId="Web-{0C05F4AF-4C98-7F5C-0F51-241056B91022}" dt="2026-01-19T09:48:10.422" v="45" actId="20577"/>
          <ac:spMkLst>
            <pc:docMk/>
            <pc:sldMk cId="2664714865" sldId="896"/>
            <ac:spMk id="64" creationId="{40ACCA29-7EE3-42F9-BCA3-39D45A532F56}"/>
          </ac:spMkLst>
        </pc:spChg>
      </pc:sldChg>
      <pc:sldChg chg="modSp">
        <pc:chgData name="GEMA MARTIN CANO" userId="S::gmartin_fundacionlaboral.org#ext#@steinbeisicrmeu.onmicrosoft.com::9a38945a-1b07-4902-b301-3b14069581dd" providerId="AD" clId="Web-{0C05F4AF-4C98-7F5C-0F51-241056B91022}" dt="2026-01-19T09:52:43.681" v="51" actId="20577"/>
        <pc:sldMkLst>
          <pc:docMk/>
          <pc:sldMk cId="2308759200" sldId="902"/>
        </pc:sldMkLst>
        <pc:spChg chg="mod">
          <ac:chgData name="GEMA MARTIN CANO" userId="S::gmartin_fundacionlaboral.org#ext#@steinbeisicrmeu.onmicrosoft.com::9a38945a-1b07-4902-b301-3b14069581dd" providerId="AD" clId="Web-{0C05F4AF-4C98-7F5C-0F51-241056B91022}" dt="2026-01-19T09:52:43.681" v="51" actId="20577"/>
          <ac:spMkLst>
            <pc:docMk/>
            <pc:sldMk cId="2308759200" sldId="902"/>
            <ac:spMk id="5" creationId="{46AA2E02-4725-6551-7BC5-1958FB927E5A}"/>
          </ac:spMkLst>
        </pc:spChg>
      </pc:sldChg>
      <pc:sldChg chg="modSp">
        <pc:chgData name="GEMA MARTIN CANO" userId="S::gmartin_fundacionlaboral.org#ext#@steinbeisicrmeu.onmicrosoft.com::9a38945a-1b07-4902-b301-3b14069581dd" providerId="AD" clId="Web-{0C05F4AF-4C98-7F5C-0F51-241056B91022}" dt="2026-01-19T09:52:50.822" v="54" actId="20577"/>
        <pc:sldMkLst>
          <pc:docMk/>
          <pc:sldMk cId="1927435154" sldId="904"/>
        </pc:sldMkLst>
        <pc:spChg chg="mod">
          <ac:chgData name="GEMA MARTIN CANO" userId="S::gmartin_fundacionlaboral.org#ext#@steinbeisicrmeu.onmicrosoft.com::9a38945a-1b07-4902-b301-3b14069581dd" providerId="AD" clId="Web-{0C05F4AF-4C98-7F5C-0F51-241056B91022}" dt="2026-01-19T09:52:50.822" v="54" actId="20577"/>
          <ac:spMkLst>
            <pc:docMk/>
            <pc:sldMk cId="1927435154" sldId="904"/>
            <ac:spMk id="5" creationId="{1804F3DC-5C66-2ECA-4D9F-01D9FDD72D5A}"/>
          </ac:spMkLst>
        </pc:spChg>
      </pc:sldChg>
      <pc:sldChg chg="modSp">
        <pc:chgData name="GEMA MARTIN CANO" userId="S::gmartin_fundacionlaboral.org#ext#@steinbeisicrmeu.onmicrosoft.com::9a38945a-1b07-4902-b301-3b14069581dd" providerId="AD" clId="Web-{0C05F4AF-4C98-7F5C-0F51-241056B91022}" dt="2026-01-19T11:25:04.073" v="307" actId="20577"/>
        <pc:sldMkLst>
          <pc:docMk/>
          <pc:sldMk cId="3331951439" sldId="905"/>
        </pc:sldMkLst>
        <pc:spChg chg="mod">
          <ac:chgData name="GEMA MARTIN CANO" userId="S::gmartin_fundacionlaboral.org#ext#@steinbeisicrmeu.onmicrosoft.com::9a38945a-1b07-4902-b301-3b14069581dd" providerId="AD" clId="Web-{0C05F4AF-4C98-7F5C-0F51-241056B91022}" dt="2026-01-19T11:25:04.073" v="307" actId="20577"/>
          <ac:spMkLst>
            <pc:docMk/>
            <pc:sldMk cId="3331951439" sldId="905"/>
            <ac:spMk id="27" creationId="{108FD70D-1A98-EF30-36C7-E5257297448F}"/>
          </ac:spMkLst>
        </pc:spChg>
      </pc:sldChg>
      <pc:sldChg chg="modSp">
        <pc:chgData name="GEMA MARTIN CANO" userId="S::gmartin_fundacionlaboral.org#ext#@steinbeisicrmeu.onmicrosoft.com::9a38945a-1b07-4902-b301-3b14069581dd" providerId="AD" clId="Web-{0C05F4AF-4C98-7F5C-0F51-241056B91022}" dt="2026-01-19T09:52:57.072" v="56" actId="20577"/>
        <pc:sldMkLst>
          <pc:docMk/>
          <pc:sldMk cId="787586046" sldId="907"/>
        </pc:sldMkLst>
        <pc:spChg chg="mod">
          <ac:chgData name="GEMA MARTIN CANO" userId="S::gmartin_fundacionlaboral.org#ext#@steinbeisicrmeu.onmicrosoft.com::9a38945a-1b07-4902-b301-3b14069581dd" providerId="AD" clId="Web-{0C05F4AF-4C98-7F5C-0F51-241056B91022}" dt="2026-01-19T09:52:57.072" v="56" actId="20577"/>
          <ac:spMkLst>
            <pc:docMk/>
            <pc:sldMk cId="787586046" sldId="907"/>
            <ac:spMk id="5" creationId="{1C713A0E-DCEA-4D9D-B6CD-CB1278BB176D}"/>
          </ac:spMkLst>
        </pc:spChg>
      </pc:sldChg>
      <pc:sldChg chg="modSp">
        <pc:chgData name="GEMA MARTIN CANO" userId="S::gmartin_fundacionlaboral.org#ext#@steinbeisicrmeu.onmicrosoft.com::9a38945a-1b07-4902-b301-3b14069581dd" providerId="AD" clId="Web-{0C05F4AF-4C98-7F5C-0F51-241056B91022}" dt="2026-01-19T11:31:22.817" v="311" actId="1076"/>
        <pc:sldMkLst>
          <pc:docMk/>
          <pc:sldMk cId="1680893739" sldId="909"/>
        </pc:sldMkLst>
        <pc:spChg chg="mod">
          <ac:chgData name="GEMA MARTIN CANO" userId="S::gmartin_fundacionlaboral.org#ext#@steinbeisicrmeu.onmicrosoft.com::9a38945a-1b07-4902-b301-3b14069581dd" providerId="AD" clId="Web-{0C05F4AF-4C98-7F5C-0F51-241056B91022}" dt="2026-01-19T09:54:13.011" v="61" actId="20577"/>
          <ac:spMkLst>
            <pc:docMk/>
            <pc:sldMk cId="1680893739" sldId="909"/>
            <ac:spMk id="5" creationId="{35536B88-A810-588F-BC40-8868E88217A4}"/>
          </ac:spMkLst>
        </pc:spChg>
        <pc:spChg chg="mod">
          <ac:chgData name="GEMA MARTIN CANO" userId="S::gmartin_fundacionlaboral.org#ext#@steinbeisicrmeu.onmicrosoft.com::9a38945a-1b07-4902-b301-3b14069581dd" providerId="AD" clId="Web-{0C05F4AF-4C98-7F5C-0F51-241056B91022}" dt="2026-01-19T11:31:22.817" v="311" actId="1076"/>
          <ac:spMkLst>
            <pc:docMk/>
            <pc:sldMk cId="1680893739" sldId="909"/>
            <ac:spMk id="21" creationId="{06F30C87-8066-CB32-CE92-9745E3371352}"/>
          </ac:spMkLst>
        </pc:spChg>
      </pc:sldChg>
      <pc:sldChg chg="modSp">
        <pc:chgData name="GEMA MARTIN CANO" userId="S::gmartin_fundacionlaboral.org#ext#@steinbeisicrmeu.onmicrosoft.com::9a38945a-1b07-4902-b301-3b14069581dd" providerId="AD" clId="Web-{0C05F4AF-4C98-7F5C-0F51-241056B91022}" dt="2026-01-19T10:05:54.229" v="138" actId="20577"/>
        <pc:sldMkLst>
          <pc:docMk/>
          <pc:sldMk cId="2304042348" sldId="911"/>
        </pc:sldMkLst>
        <pc:spChg chg="mod">
          <ac:chgData name="GEMA MARTIN CANO" userId="S::gmartin_fundacionlaboral.org#ext#@steinbeisicrmeu.onmicrosoft.com::9a38945a-1b07-4902-b301-3b14069581dd" providerId="AD" clId="Web-{0C05F4AF-4C98-7F5C-0F51-241056B91022}" dt="2026-01-19T10:05:54.229" v="138" actId="20577"/>
          <ac:spMkLst>
            <pc:docMk/>
            <pc:sldMk cId="2304042348" sldId="911"/>
            <ac:spMk id="11" creationId="{EE3F8885-E175-E310-DF66-8F99DA00C01D}"/>
          </ac:spMkLst>
        </pc:spChg>
        <pc:grpChg chg="mod">
          <ac:chgData name="GEMA MARTIN CANO" userId="S::gmartin_fundacionlaboral.org#ext#@steinbeisicrmeu.onmicrosoft.com::9a38945a-1b07-4902-b301-3b14069581dd" providerId="AD" clId="Web-{0C05F4AF-4C98-7F5C-0F51-241056B91022}" dt="2026-01-19T09:56:54.138" v="71" actId="1076"/>
          <ac:grpSpMkLst>
            <pc:docMk/>
            <pc:sldMk cId="2304042348" sldId="911"/>
            <ac:grpSpMk id="2" creationId="{95D787C8-CD25-74E5-319E-F49D650E25A1}"/>
          </ac:grpSpMkLst>
        </pc:grpChg>
      </pc:sldChg>
      <pc:sldChg chg="addSp delSp modSp">
        <pc:chgData name="GEMA MARTIN CANO" userId="S::gmartin_fundacionlaboral.org#ext#@steinbeisicrmeu.onmicrosoft.com::9a38945a-1b07-4902-b301-3b14069581dd" providerId="AD" clId="Web-{0C05F4AF-4C98-7F5C-0F51-241056B91022}" dt="2026-01-19T10:02:03.433" v="104" actId="1076"/>
        <pc:sldMkLst>
          <pc:docMk/>
          <pc:sldMk cId="681416987" sldId="913"/>
        </pc:sldMkLst>
        <pc:spChg chg="add del mod">
          <ac:chgData name="GEMA MARTIN CANO" userId="S::gmartin_fundacionlaboral.org#ext#@steinbeisicrmeu.onmicrosoft.com::9a38945a-1b07-4902-b301-3b14069581dd" providerId="AD" clId="Web-{0C05F4AF-4C98-7F5C-0F51-241056B91022}" dt="2026-01-19T09:58:04.061" v="76"/>
          <ac:spMkLst>
            <pc:docMk/>
            <pc:sldMk cId="681416987" sldId="913"/>
            <ac:spMk id="2" creationId="{8906DCAD-290E-DBB6-8FC1-9E40EE35C435}"/>
          </ac:spMkLst>
        </pc:spChg>
        <pc:spChg chg="add del mod">
          <ac:chgData name="GEMA MARTIN CANO" userId="S::gmartin_fundacionlaboral.org#ext#@steinbeisicrmeu.onmicrosoft.com::9a38945a-1b07-4902-b301-3b14069581dd" providerId="AD" clId="Web-{0C05F4AF-4C98-7F5C-0F51-241056B91022}" dt="2026-01-19T10:02:03.433" v="104" actId="1076"/>
          <ac:spMkLst>
            <pc:docMk/>
            <pc:sldMk cId="681416987" sldId="913"/>
            <ac:spMk id="3" creationId="{47C0C0CC-004B-A15F-ABB3-FCE3C6D5600F}"/>
          </ac:spMkLst>
        </pc:spChg>
        <pc:spChg chg="add del">
          <ac:chgData name="GEMA MARTIN CANO" userId="S::gmartin_fundacionlaboral.org#ext#@steinbeisicrmeu.onmicrosoft.com::9a38945a-1b07-4902-b301-3b14069581dd" providerId="AD" clId="Web-{0C05F4AF-4C98-7F5C-0F51-241056B91022}" dt="2026-01-19T09:58:38.858" v="81"/>
          <ac:spMkLst>
            <pc:docMk/>
            <pc:sldMk cId="681416987" sldId="913"/>
            <ac:spMk id="4" creationId="{C7930018-CBC9-7227-7223-A358BDE75F11}"/>
          </ac:spMkLst>
        </pc:spChg>
        <pc:spChg chg="mod">
          <ac:chgData name="GEMA MARTIN CANO" userId="S::gmartin_fundacionlaboral.org#ext#@steinbeisicrmeu.onmicrosoft.com::9a38945a-1b07-4902-b301-3b14069581dd" providerId="AD" clId="Web-{0C05F4AF-4C98-7F5C-0F51-241056B91022}" dt="2026-01-19T09:59:51.921" v="92" actId="1076"/>
          <ac:spMkLst>
            <pc:docMk/>
            <pc:sldMk cId="681416987" sldId="913"/>
            <ac:spMk id="7" creationId="{FE510DF2-B152-4937-A889-94BDE2E7C8BC}"/>
          </ac:spMkLst>
        </pc:spChg>
        <pc:spChg chg="mod">
          <ac:chgData name="GEMA MARTIN CANO" userId="S::gmartin_fundacionlaboral.org#ext#@steinbeisicrmeu.onmicrosoft.com::9a38945a-1b07-4902-b301-3b14069581dd" providerId="AD" clId="Web-{0C05F4AF-4C98-7F5C-0F51-241056B91022}" dt="2026-01-19T09:59:55.937" v="94" actId="1076"/>
          <ac:spMkLst>
            <pc:docMk/>
            <pc:sldMk cId="681416987" sldId="913"/>
            <ac:spMk id="10" creationId="{994F13B9-7CCC-4426-83CB-EB6E76F7A6BD}"/>
          </ac:spMkLst>
        </pc:spChg>
        <pc:spChg chg="mod">
          <ac:chgData name="GEMA MARTIN CANO" userId="S::gmartin_fundacionlaboral.org#ext#@steinbeisicrmeu.onmicrosoft.com::9a38945a-1b07-4902-b301-3b14069581dd" providerId="AD" clId="Web-{0C05F4AF-4C98-7F5C-0F51-241056B91022}" dt="2026-01-19T09:59:46.578" v="91" actId="1076"/>
          <ac:spMkLst>
            <pc:docMk/>
            <pc:sldMk cId="681416987" sldId="913"/>
            <ac:spMk id="11" creationId="{FA027B5C-FFAB-4EC9-8D19-D323A36C75B4}"/>
          </ac:spMkLst>
        </pc:spChg>
        <pc:spChg chg="mod">
          <ac:chgData name="GEMA MARTIN CANO" userId="S::gmartin_fundacionlaboral.org#ext#@steinbeisicrmeu.onmicrosoft.com::9a38945a-1b07-4902-b301-3b14069581dd" providerId="AD" clId="Web-{0C05F4AF-4C98-7F5C-0F51-241056B91022}" dt="2026-01-19T10:01:29.148" v="101" actId="1076"/>
          <ac:spMkLst>
            <pc:docMk/>
            <pc:sldMk cId="681416987" sldId="913"/>
            <ac:spMk id="29" creationId="{536C77FD-EBC0-4C18-800C-AE25CA99AB5B}"/>
          </ac:spMkLst>
        </pc:spChg>
        <pc:grpChg chg="mod">
          <ac:chgData name="GEMA MARTIN CANO" userId="S::gmartin_fundacionlaboral.org#ext#@steinbeisicrmeu.onmicrosoft.com::9a38945a-1b07-4902-b301-3b14069581dd" providerId="AD" clId="Web-{0C05F4AF-4C98-7F5C-0F51-241056B91022}" dt="2026-01-19T10:00:05.515" v="95" actId="1076"/>
          <ac:grpSpMkLst>
            <pc:docMk/>
            <pc:sldMk cId="681416987" sldId="913"/>
            <ac:grpSpMk id="8" creationId="{DB99D527-F1EC-4C8D-A0E8-7C93BD92E00E}"/>
          </ac:grpSpMkLst>
        </pc:grpChg>
        <pc:cxnChg chg="mod">
          <ac:chgData name="GEMA MARTIN CANO" userId="S::gmartin_fundacionlaboral.org#ext#@steinbeisicrmeu.onmicrosoft.com::9a38945a-1b07-4902-b301-3b14069581dd" providerId="AD" clId="Web-{0C05F4AF-4C98-7F5C-0F51-241056B91022}" dt="2026-01-19T10:00:08.828" v="96" actId="1076"/>
          <ac:cxnSpMkLst>
            <pc:docMk/>
            <pc:sldMk cId="681416987" sldId="913"/>
            <ac:cxnSpMk id="6" creationId="{89FBB757-2A96-4B87-9A15-14D3592BA676}"/>
          </ac:cxnSpMkLst>
        </pc:cxnChg>
      </pc:sldChg>
      <pc:sldChg chg="modSp">
        <pc:chgData name="GEMA MARTIN CANO" userId="S::gmartin_fundacionlaboral.org#ext#@steinbeisicrmeu.onmicrosoft.com::9a38945a-1b07-4902-b301-3b14069581dd" providerId="AD" clId="Web-{0C05F4AF-4C98-7F5C-0F51-241056B91022}" dt="2026-01-19T10:07:05.466" v="150" actId="14100"/>
        <pc:sldMkLst>
          <pc:docMk/>
          <pc:sldMk cId="3006300046" sldId="922"/>
        </pc:sldMkLst>
        <pc:spChg chg="mod">
          <ac:chgData name="GEMA MARTIN CANO" userId="S::gmartin_fundacionlaboral.org#ext#@steinbeisicrmeu.onmicrosoft.com::9a38945a-1b07-4902-b301-3b14069581dd" providerId="AD" clId="Web-{0C05F4AF-4C98-7F5C-0F51-241056B91022}" dt="2026-01-19T10:07:05.466" v="150" actId="14100"/>
          <ac:spMkLst>
            <pc:docMk/>
            <pc:sldMk cId="3006300046" sldId="922"/>
            <ac:spMk id="17" creationId="{B62C4496-A13E-6931-859B-1A646BDA85C2}"/>
          </ac:spMkLst>
        </pc:spChg>
      </pc:sldChg>
      <pc:sldChg chg="modSp">
        <pc:chgData name="GEMA MARTIN CANO" userId="S::gmartin_fundacionlaboral.org#ext#@steinbeisicrmeu.onmicrosoft.com::9a38945a-1b07-4902-b301-3b14069581dd" providerId="AD" clId="Web-{0C05F4AF-4C98-7F5C-0F51-241056B91022}" dt="2026-01-19T10:27:18.636" v="252" actId="20577"/>
        <pc:sldMkLst>
          <pc:docMk/>
          <pc:sldMk cId="1375118736" sldId="927"/>
        </pc:sldMkLst>
        <pc:spChg chg="mod">
          <ac:chgData name="GEMA MARTIN CANO" userId="S::gmartin_fundacionlaboral.org#ext#@steinbeisicrmeu.onmicrosoft.com::9a38945a-1b07-4902-b301-3b14069581dd" providerId="AD" clId="Web-{0C05F4AF-4C98-7F5C-0F51-241056B91022}" dt="2026-01-19T10:27:18.636" v="252" actId="20577"/>
          <ac:spMkLst>
            <pc:docMk/>
            <pc:sldMk cId="1375118736" sldId="927"/>
            <ac:spMk id="11" creationId="{D69AE129-F9ED-5C6A-7A9E-CDE883BF8A7D}"/>
          </ac:spMkLst>
        </pc:spChg>
      </pc:sldChg>
      <pc:sldChg chg="modSp">
        <pc:chgData name="GEMA MARTIN CANO" userId="S::gmartin_fundacionlaboral.org#ext#@steinbeisicrmeu.onmicrosoft.com::9a38945a-1b07-4902-b301-3b14069581dd" providerId="AD" clId="Web-{0C05F4AF-4C98-7F5C-0F51-241056B91022}" dt="2026-01-19T10:13:08.055" v="183" actId="1076"/>
        <pc:sldMkLst>
          <pc:docMk/>
          <pc:sldMk cId="1875705675" sldId="928"/>
        </pc:sldMkLst>
        <pc:spChg chg="mod">
          <ac:chgData name="GEMA MARTIN CANO" userId="S::gmartin_fundacionlaboral.org#ext#@steinbeisicrmeu.onmicrosoft.com::9a38945a-1b07-4902-b301-3b14069581dd" providerId="AD" clId="Web-{0C05F4AF-4C98-7F5C-0F51-241056B91022}" dt="2026-01-19T10:13:08.055" v="183" actId="1076"/>
          <ac:spMkLst>
            <pc:docMk/>
            <pc:sldMk cId="1875705675" sldId="928"/>
            <ac:spMk id="21" creationId="{64B8F510-546B-41FB-AB99-A05A328FCD84}"/>
          </ac:spMkLst>
        </pc:spChg>
      </pc:sldChg>
      <pc:sldChg chg="modSp">
        <pc:chgData name="GEMA MARTIN CANO" userId="S::gmartin_fundacionlaboral.org#ext#@steinbeisicrmeu.onmicrosoft.com::9a38945a-1b07-4902-b301-3b14069581dd" providerId="AD" clId="Web-{0C05F4AF-4C98-7F5C-0F51-241056B91022}" dt="2026-01-19T10:20:45.261" v="219" actId="20577"/>
        <pc:sldMkLst>
          <pc:docMk/>
          <pc:sldMk cId="3325821530" sldId="933"/>
        </pc:sldMkLst>
        <pc:spChg chg="mod">
          <ac:chgData name="GEMA MARTIN CANO" userId="S::gmartin_fundacionlaboral.org#ext#@steinbeisicrmeu.onmicrosoft.com::9a38945a-1b07-4902-b301-3b14069581dd" providerId="AD" clId="Web-{0C05F4AF-4C98-7F5C-0F51-241056B91022}" dt="2026-01-19T10:14:22.350" v="186" actId="20577"/>
          <ac:spMkLst>
            <pc:docMk/>
            <pc:sldMk cId="3325821530" sldId="933"/>
            <ac:spMk id="5" creationId="{D3E3A69A-1895-0D33-D0B5-A49E23749EA6}"/>
          </ac:spMkLst>
        </pc:spChg>
        <pc:spChg chg="mod">
          <ac:chgData name="GEMA MARTIN CANO" userId="S::gmartin_fundacionlaboral.org#ext#@steinbeisicrmeu.onmicrosoft.com::9a38945a-1b07-4902-b301-3b14069581dd" providerId="AD" clId="Web-{0C05F4AF-4C98-7F5C-0F51-241056B91022}" dt="2026-01-19T10:20:45.261" v="219" actId="20577"/>
          <ac:spMkLst>
            <pc:docMk/>
            <pc:sldMk cId="3325821530" sldId="933"/>
            <ac:spMk id="38" creationId="{E17B6797-9D9D-40A3-9447-2E821880DE67}"/>
          </ac:spMkLst>
        </pc:spChg>
      </pc:sldChg>
      <pc:sldChg chg="modSp">
        <pc:chgData name="GEMA MARTIN CANO" userId="S::gmartin_fundacionlaboral.org#ext#@steinbeisicrmeu.onmicrosoft.com::9a38945a-1b07-4902-b301-3b14069581dd" providerId="AD" clId="Web-{0C05F4AF-4C98-7F5C-0F51-241056B91022}" dt="2026-01-19T10:24:29.069" v="239" actId="20577"/>
        <pc:sldMkLst>
          <pc:docMk/>
          <pc:sldMk cId="4125313108" sldId="937"/>
        </pc:sldMkLst>
        <pc:spChg chg="mod">
          <ac:chgData name="GEMA MARTIN CANO" userId="S::gmartin_fundacionlaboral.org#ext#@steinbeisicrmeu.onmicrosoft.com::9a38945a-1b07-4902-b301-3b14069581dd" providerId="AD" clId="Web-{0C05F4AF-4C98-7F5C-0F51-241056B91022}" dt="2026-01-19T10:24:29.069" v="239" actId="20577"/>
          <ac:spMkLst>
            <pc:docMk/>
            <pc:sldMk cId="4125313108" sldId="937"/>
            <ac:spMk id="5" creationId="{F5454061-1C4D-686B-9F61-7924076464F4}"/>
          </ac:spMkLst>
        </pc:spChg>
      </pc:sldChg>
      <pc:sldChg chg="modSp">
        <pc:chgData name="GEMA MARTIN CANO" userId="S::gmartin_fundacionlaboral.org#ext#@steinbeisicrmeu.onmicrosoft.com::9a38945a-1b07-4902-b301-3b14069581dd" providerId="AD" clId="Web-{0C05F4AF-4C98-7F5C-0F51-241056B91022}" dt="2026-01-19T10:26:10.181" v="247" actId="14100"/>
        <pc:sldMkLst>
          <pc:docMk/>
          <pc:sldMk cId="2403347643" sldId="943"/>
        </pc:sldMkLst>
        <pc:spChg chg="mod">
          <ac:chgData name="GEMA MARTIN CANO" userId="S::gmartin_fundacionlaboral.org#ext#@steinbeisicrmeu.onmicrosoft.com::9a38945a-1b07-4902-b301-3b14069581dd" providerId="AD" clId="Web-{0C05F4AF-4C98-7F5C-0F51-241056B91022}" dt="2026-01-19T10:26:10.181" v="247" actId="14100"/>
          <ac:spMkLst>
            <pc:docMk/>
            <pc:sldMk cId="2403347643" sldId="943"/>
            <ac:spMk id="25" creationId="{6D5C82FC-086D-61DE-3BAA-86ED10589A7A}"/>
          </ac:spMkLst>
        </pc:spChg>
      </pc:sldChg>
    </pc:docChg>
  </pc:docChgLst>
  <pc:docChgLst>
    <pc:chgData name="GEMA MARTIN CANO" userId="S::gmartin_fundacionlaboral.org#ext#@steinbeisicrmeu.onmicrosoft.com::9a38945a-1b07-4902-b301-3b14069581dd" providerId="AD" clId="Web-{80DA222D-4EC3-558C-2497-62FFC2AA0EBD}"/>
    <pc:docChg chg="modSld">
      <pc:chgData name="GEMA MARTIN CANO" userId="S::gmartin_fundacionlaboral.org#ext#@steinbeisicrmeu.onmicrosoft.com::9a38945a-1b07-4902-b301-3b14069581dd" providerId="AD" clId="Web-{80DA222D-4EC3-558C-2497-62FFC2AA0EBD}" dt="2026-01-19T13:19:10.750" v="437" actId="20577"/>
      <pc:docMkLst>
        <pc:docMk/>
      </pc:docMkLst>
      <pc:sldChg chg="modSp">
        <pc:chgData name="GEMA MARTIN CANO" userId="S::gmartin_fundacionlaboral.org#ext#@steinbeisicrmeu.onmicrosoft.com::9a38945a-1b07-4902-b301-3b14069581dd" providerId="AD" clId="Web-{80DA222D-4EC3-558C-2497-62FFC2AA0EBD}" dt="2026-01-19T11:40:34.938" v="50" actId="1076"/>
        <pc:sldMkLst>
          <pc:docMk/>
          <pc:sldMk cId="1680893739" sldId="909"/>
        </pc:sldMkLst>
        <pc:spChg chg="mod">
          <ac:chgData name="GEMA MARTIN CANO" userId="S::gmartin_fundacionlaboral.org#ext#@steinbeisicrmeu.onmicrosoft.com::9a38945a-1b07-4902-b301-3b14069581dd" providerId="AD" clId="Web-{80DA222D-4EC3-558C-2497-62FFC2AA0EBD}" dt="2026-01-19T11:38:17.935" v="31" actId="1076"/>
          <ac:spMkLst>
            <pc:docMk/>
            <pc:sldMk cId="1680893739" sldId="909"/>
            <ac:spMk id="26" creationId="{D21DBA90-06C4-40ED-8952-556E40888464}"/>
          </ac:spMkLst>
        </pc:spChg>
        <pc:cxnChg chg="mod">
          <ac:chgData name="GEMA MARTIN CANO" userId="S::gmartin_fundacionlaboral.org#ext#@steinbeisicrmeu.onmicrosoft.com::9a38945a-1b07-4902-b301-3b14069581dd" providerId="AD" clId="Web-{80DA222D-4EC3-558C-2497-62FFC2AA0EBD}" dt="2026-01-19T11:39:02.154" v="37" actId="14100"/>
          <ac:cxnSpMkLst>
            <pc:docMk/>
            <pc:sldMk cId="1680893739" sldId="909"/>
            <ac:cxnSpMk id="13" creationId="{0EB26C41-BBBB-768E-7DA7-273C54E5E1C4}"/>
          </ac:cxnSpMkLst>
        </pc:cxnChg>
        <pc:cxnChg chg="mod">
          <ac:chgData name="GEMA MARTIN CANO" userId="S::gmartin_fundacionlaboral.org#ext#@steinbeisicrmeu.onmicrosoft.com::9a38945a-1b07-4902-b301-3b14069581dd" providerId="AD" clId="Web-{80DA222D-4EC3-558C-2497-62FFC2AA0EBD}" dt="2026-01-19T11:40:34.938" v="50" actId="1076"/>
          <ac:cxnSpMkLst>
            <pc:docMk/>
            <pc:sldMk cId="1680893739" sldId="909"/>
            <ac:cxnSpMk id="28" creationId="{A189F566-1F43-FB78-559B-743DFBC77C11}"/>
          </ac:cxnSpMkLst>
        </pc:cxnChg>
        <pc:cxnChg chg="mod">
          <ac:chgData name="GEMA MARTIN CANO" userId="S::gmartin_fundacionlaboral.org#ext#@steinbeisicrmeu.onmicrosoft.com::9a38945a-1b07-4902-b301-3b14069581dd" providerId="AD" clId="Web-{80DA222D-4EC3-558C-2497-62FFC2AA0EBD}" dt="2026-01-19T11:38:34.201" v="34" actId="1076"/>
          <ac:cxnSpMkLst>
            <pc:docMk/>
            <pc:sldMk cId="1680893739" sldId="909"/>
            <ac:cxnSpMk id="36" creationId="{7A0444A9-1EC4-5B5E-EAF6-3571B975D088}"/>
          </ac:cxnSpMkLst>
        </pc:cxnChg>
        <pc:cxnChg chg="mod">
          <ac:chgData name="GEMA MARTIN CANO" userId="S::gmartin_fundacionlaboral.org#ext#@steinbeisicrmeu.onmicrosoft.com::9a38945a-1b07-4902-b301-3b14069581dd" providerId="AD" clId="Web-{80DA222D-4EC3-558C-2497-62FFC2AA0EBD}" dt="2026-01-19T11:40:34.359" v="49" actId="1076"/>
          <ac:cxnSpMkLst>
            <pc:docMk/>
            <pc:sldMk cId="1680893739" sldId="909"/>
            <ac:cxnSpMk id="37" creationId="{D4F2770A-5863-68BD-5FEB-49F6B3FB5E08}"/>
          </ac:cxnSpMkLst>
        </pc:cxnChg>
      </pc:sldChg>
      <pc:sldChg chg="modSp">
        <pc:chgData name="GEMA MARTIN CANO" userId="S::gmartin_fundacionlaboral.org#ext#@steinbeisicrmeu.onmicrosoft.com::9a38945a-1b07-4902-b301-3b14069581dd" providerId="AD" clId="Web-{80DA222D-4EC3-558C-2497-62FFC2AA0EBD}" dt="2026-01-19T12:02:00.017" v="135" actId="20577"/>
        <pc:sldMkLst>
          <pc:docMk/>
          <pc:sldMk cId="2304042348" sldId="911"/>
        </pc:sldMkLst>
        <pc:spChg chg="mod">
          <ac:chgData name="GEMA MARTIN CANO" userId="S::gmartin_fundacionlaboral.org#ext#@steinbeisicrmeu.onmicrosoft.com::9a38945a-1b07-4902-b301-3b14069581dd" providerId="AD" clId="Web-{80DA222D-4EC3-558C-2497-62FFC2AA0EBD}" dt="2026-01-19T12:02:00.017" v="135" actId="20577"/>
          <ac:spMkLst>
            <pc:docMk/>
            <pc:sldMk cId="2304042348" sldId="911"/>
            <ac:spMk id="11" creationId="{EE3F8885-E175-E310-DF66-8F99DA00C01D}"/>
          </ac:spMkLst>
        </pc:spChg>
      </pc:sldChg>
      <pc:sldChg chg="modSp">
        <pc:chgData name="GEMA MARTIN CANO" userId="S::gmartin_fundacionlaboral.org#ext#@steinbeisicrmeu.onmicrosoft.com::9a38945a-1b07-4902-b301-3b14069581dd" providerId="AD" clId="Web-{80DA222D-4EC3-558C-2497-62FFC2AA0EBD}" dt="2026-01-19T11:55:46.823" v="101" actId="20577"/>
        <pc:sldMkLst>
          <pc:docMk/>
          <pc:sldMk cId="2801823392" sldId="912"/>
        </pc:sldMkLst>
        <pc:spChg chg="mod">
          <ac:chgData name="GEMA MARTIN CANO" userId="S::gmartin_fundacionlaboral.org#ext#@steinbeisicrmeu.onmicrosoft.com::9a38945a-1b07-4902-b301-3b14069581dd" providerId="AD" clId="Web-{80DA222D-4EC3-558C-2497-62FFC2AA0EBD}" dt="2026-01-19T11:53:38.569" v="75" actId="20577"/>
          <ac:spMkLst>
            <pc:docMk/>
            <pc:sldMk cId="2801823392" sldId="912"/>
            <ac:spMk id="16" creationId="{316B89B2-1BEB-CEB1-2179-78D301EC8CED}"/>
          </ac:spMkLst>
        </pc:spChg>
        <pc:spChg chg="mod">
          <ac:chgData name="GEMA MARTIN CANO" userId="S::gmartin_fundacionlaboral.org#ext#@steinbeisicrmeu.onmicrosoft.com::9a38945a-1b07-4902-b301-3b14069581dd" providerId="AD" clId="Web-{80DA222D-4EC3-558C-2497-62FFC2AA0EBD}" dt="2026-01-19T11:54:07.133" v="81" actId="20577"/>
          <ac:spMkLst>
            <pc:docMk/>
            <pc:sldMk cId="2801823392" sldId="912"/>
            <ac:spMk id="23" creationId="{DF6C2B87-EDE4-4EB1-BC54-ED1F0DB88732}"/>
          </ac:spMkLst>
        </pc:spChg>
        <pc:spChg chg="mod">
          <ac:chgData name="GEMA MARTIN CANO" userId="S::gmartin_fundacionlaboral.org#ext#@steinbeisicrmeu.onmicrosoft.com::9a38945a-1b07-4902-b301-3b14069581dd" providerId="AD" clId="Web-{80DA222D-4EC3-558C-2497-62FFC2AA0EBD}" dt="2026-01-19T11:55:46.823" v="101" actId="20577"/>
          <ac:spMkLst>
            <pc:docMk/>
            <pc:sldMk cId="2801823392" sldId="912"/>
            <ac:spMk id="35" creationId="{51404699-B82C-41D7-AFBC-33D4CAD774C6}"/>
          </ac:spMkLst>
        </pc:spChg>
      </pc:sldChg>
      <pc:sldChg chg="modSp">
        <pc:chgData name="GEMA MARTIN CANO" userId="S::gmartin_fundacionlaboral.org#ext#@steinbeisicrmeu.onmicrosoft.com::9a38945a-1b07-4902-b301-3b14069581dd" providerId="AD" clId="Web-{80DA222D-4EC3-558C-2497-62FFC2AA0EBD}" dt="2026-01-19T11:57:34.919" v="104" actId="14100"/>
        <pc:sldMkLst>
          <pc:docMk/>
          <pc:sldMk cId="681416987" sldId="913"/>
        </pc:sldMkLst>
        <pc:grpChg chg="mod">
          <ac:chgData name="GEMA MARTIN CANO" userId="S::gmartin_fundacionlaboral.org#ext#@steinbeisicrmeu.onmicrosoft.com::9a38945a-1b07-4902-b301-3b14069581dd" providerId="AD" clId="Web-{80DA222D-4EC3-558C-2497-62FFC2AA0EBD}" dt="2026-01-19T11:57:18.965" v="102" actId="1076"/>
          <ac:grpSpMkLst>
            <pc:docMk/>
            <pc:sldMk cId="681416987" sldId="913"/>
            <ac:grpSpMk id="24" creationId="{70265913-A74F-42B1-A0A2-81C327C19FE5}"/>
          </ac:grpSpMkLst>
        </pc:grpChg>
        <pc:cxnChg chg="mod">
          <ac:chgData name="GEMA MARTIN CANO" userId="S::gmartin_fundacionlaboral.org#ext#@steinbeisicrmeu.onmicrosoft.com::9a38945a-1b07-4902-b301-3b14069581dd" providerId="AD" clId="Web-{80DA222D-4EC3-558C-2497-62FFC2AA0EBD}" dt="2026-01-19T11:57:34.919" v="104" actId="14100"/>
          <ac:cxnSpMkLst>
            <pc:docMk/>
            <pc:sldMk cId="681416987" sldId="913"/>
            <ac:cxnSpMk id="14" creationId="{4E6FE3B3-5EB7-4DA4-B90C-8E45B39825EA}"/>
          </ac:cxnSpMkLst>
        </pc:cxnChg>
        <pc:cxnChg chg="mod">
          <ac:chgData name="GEMA MARTIN CANO" userId="S::gmartin_fundacionlaboral.org#ext#@steinbeisicrmeu.onmicrosoft.com::9a38945a-1b07-4902-b301-3b14069581dd" providerId="AD" clId="Web-{80DA222D-4EC3-558C-2497-62FFC2AA0EBD}" dt="2026-01-19T11:57:26.700" v="103" actId="1076"/>
          <ac:cxnSpMkLst>
            <pc:docMk/>
            <pc:sldMk cId="681416987" sldId="913"/>
            <ac:cxnSpMk id="17" creationId="{B37AFA56-0872-40C2-8A36-171A151CDAB7}"/>
          </ac:cxnSpMkLst>
        </pc:cxnChg>
      </pc:sldChg>
      <pc:sldChg chg="modSp">
        <pc:chgData name="GEMA MARTIN CANO" userId="S::gmartin_fundacionlaboral.org#ext#@steinbeisicrmeu.onmicrosoft.com::9a38945a-1b07-4902-b301-3b14069581dd" providerId="AD" clId="Web-{80DA222D-4EC3-558C-2497-62FFC2AA0EBD}" dt="2026-01-19T12:00:42.078" v="118" actId="14100"/>
        <pc:sldMkLst>
          <pc:docMk/>
          <pc:sldMk cId="4002035617" sldId="916"/>
        </pc:sldMkLst>
        <pc:spChg chg="mod">
          <ac:chgData name="GEMA MARTIN CANO" userId="S::gmartin_fundacionlaboral.org#ext#@steinbeisicrmeu.onmicrosoft.com::9a38945a-1b07-4902-b301-3b14069581dd" providerId="AD" clId="Web-{80DA222D-4EC3-558C-2497-62FFC2AA0EBD}" dt="2026-01-19T11:59:58.859" v="112" actId="20577"/>
          <ac:spMkLst>
            <pc:docMk/>
            <pc:sldMk cId="4002035617" sldId="916"/>
            <ac:spMk id="29" creationId="{83C103C3-A2C2-43AE-9A5A-C979B0BDA4CD}"/>
          </ac:spMkLst>
        </pc:spChg>
        <pc:grpChg chg="mod">
          <ac:chgData name="GEMA MARTIN CANO" userId="S::gmartin_fundacionlaboral.org#ext#@steinbeisicrmeu.onmicrosoft.com::9a38945a-1b07-4902-b301-3b14069581dd" providerId="AD" clId="Web-{80DA222D-4EC3-558C-2497-62FFC2AA0EBD}" dt="2026-01-19T12:00:36.641" v="117" actId="14100"/>
          <ac:grpSpMkLst>
            <pc:docMk/>
            <pc:sldMk cId="4002035617" sldId="916"/>
            <ac:grpSpMk id="50" creationId="{4EF77E93-3ADB-448E-9CD2-01DC4FA4E45F}"/>
          </ac:grpSpMkLst>
        </pc:grpChg>
        <pc:cxnChg chg="mod">
          <ac:chgData name="GEMA MARTIN CANO" userId="S::gmartin_fundacionlaboral.org#ext#@steinbeisicrmeu.onmicrosoft.com::9a38945a-1b07-4902-b301-3b14069581dd" providerId="AD" clId="Web-{80DA222D-4EC3-558C-2497-62FFC2AA0EBD}" dt="2026-01-19T12:00:26.062" v="115" actId="14100"/>
          <ac:cxnSpMkLst>
            <pc:docMk/>
            <pc:sldMk cId="4002035617" sldId="916"/>
            <ac:cxnSpMk id="27" creationId="{9D3E0B25-BA46-47C2-91AD-D471B1B94E65}"/>
          </ac:cxnSpMkLst>
        </pc:cxnChg>
        <pc:cxnChg chg="mod">
          <ac:chgData name="GEMA MARTIN CANO" userId="S::gmartin_fundacionlaboral.org#ext#@steinbeisicrmeu.onmicrosoft.com::9a38945a-1b07-4902-b301-3b14069581dd" providerId="AD" clId="Web-{80DA222D-4EC3-558C-2497-62FFC2AA0EBD}" dt="2026-01-19T12:00:42.078" v="118" actId="14100"/>
          <ac:cxnSpMkLst>
            <pc:docMk/>
            <pc:sldMk cId="4002035617" sldId="916"/>
            <ac:cxnSpMk id="30" creationId="{A9F2D6E3-0978-4AF1-9A21-BBB92095057D}"/>
          </ac:cxnSpMkLst>
        </pc:cxnChg>
      </pc:sldChg>
      <pc:sldChg chg="addSp delSp modSp">
        <pc:chgData name="GEMA MARTIN CANO" userId="S::gmartin_fundacionlaboral.org#ext#@steinbeisicrmeu.onmicrosoft.com::9a38945a-1b07-4902-b301-3b14069581dd" providerId="AD" clId="Web-{80DA222D-4EC3-558C-2497-62FFC2AA0EBD}" dt="2026-01-19T12:03:50.779" v="143" actId="14100"/>
        <pc:sldMkLst>
          <pc:docMk/>
          <pc:sldMk cId="3108706020" sldId="919"/>
        </pc:sldMkLst>
        <pc:spChg chg="mod">
          <ac:chgData name="GEMA MARTIN CANO" userId="S::gmartin_fundacionlaboral.org#ext#@steinbeisicrmeu.onmicrosoft.com::9a38945a-1b07-4902-b301-3b14069581dd" providerId="AD" clId="Web-{80DA222D-4EC3-558C-2497-62FFC2AA0EBD}" dt="2026-01-19T12:01:35.782" v="130" actId="20577"/>
          <ac:spMkLst>
            <pc:docMk/>
            <pc:sldMk cId="3108706020" sldId="919"/>
            <ac:spMk id="16" creationId="{C7999459-9AA9-96EC-75AF-F0BB9D4790D0}"/>
          </ac:spMkLst>
        </pc:spChg>
        <pc:spChg chg="mod">
          <ac:chgData name="GEMA MARTIN CANO" userId="S::gmartin_fundacionlaboral.org#ext#@steinbeisicrmeu.onmicrosoft.com::9a38945a-1b07-4902-b301-3b14069581dd" providerId="AD" clId="Web-{80DA222D-4EC3-558C-2497-62FFC2AA0EBD}" dt="2026-01-19T12:01:45.517" v="133" actId="20577"/>
          <ac:spMkLst>
            <pc:docMk/>
            <pc:sldMk cId="3108706020" sldId="919"/>
            <ac:spMk id="17" creationId="{15C2D2CB-6641-073D-22EC-26C35E24CE65}"/>
          </ac:spMkLst>
        </pc:spChg>
        <pc:spChg chg="mod">
          <ac:chgData name="GEMA MARTIN CANO" userId="S::gmartin_fundacionlaboral.org#ext#@steinbeisicrmeu.onmicrosoft.com::9a38945a-1b07-4902-b301-3b14069581dd" providerId="AD" clId="Web-{80DA222D-4EC3-558C-2497-62FFC2AA0EBD}" dt="2026-01-19T12:01:38.266" v="131" actId="20577"/>
          <ac:spMkLst>
            <pc:docMk/>
            <pc:sldMk cId="3108706020" sldId="919"/>
            <ac:spMk id="31" creationId="{BD8E019F-F245-4F04-B9A9-5438BB753960}"/>
          </ac:spMkLst>
        </pc:spChg>
        <pc:spChg chg="add del mod">
          <ac:chgData name="GEMA MARTIN CANO" userId="S::gmartin_fundacionlaboral.org#ext#@steinbeisicrmeu.onmicrosoft.com::9a38945a-1b07-4902-b301-3b14069581dd" providerId="AD" clId="Web-{80DA222D-4EC3-558C-2497-62FFC2AA0EBD}" dt="2026-01-19T12:03:41.668" v="141" actId="20577"/>
          <ac:spMkLst>
            <pc:docMk/>
            <pc:sldMk cId="3108706020" sldId="919"/>
            <ac:spMk id="45" creationId="{441AE29C-E4BB-4088-A767-F6B3BAD1F714}"/>
          </ac:spMkLst>
        </pc:spChg>
        <pc:grpChg chg="mod">
          <ac:chgData name="GEMA MARTIN CANO" userId="S::gmartin_fundacionlaboral.org#ext#@steinbeisicrmeu.onmicrosoft.com::9a38945a-1b07-4902-b301-3b14069581dd" providerId="AD" clId="Web-{80DA222D-4EC3-558C-2497-62FFC2AA0EBD}" dt="2026-01-19T12:02:51.491" v="136" actId="1076"/>
          <ac:grpSpMkLst>
            <pc:docMk/>
            <pc:sldMk cId="3108706020" sldId="919"/>
            <ac:grpSpMk id="39" creationId="{4F2BE6B9-CD4B-438A-B170-88C10DE48C72}"/>
          </ac:grpSpMkLst>
        </pc:grpChg>
        <pc:grpChg chg="mod">
          <ac:chgData name="GEMA MARTIN CANO" userId="S::gmartin_fundacionlaboral.org#ext#@steinbeisicrmeu.onmicrosoft.com::9a38945a-1b07-4902-b301-3b14069581dd" providerId="AD" clId="Web-{80DA222D-4EC3-558C-2497-62FFC2AA0EBD}" dt="2026-01-19T12:03:11.040" v="137" actId="1076"/>
          <ac:grpSpMkLst>
            <pc:docMk/>
            <pc:sldMk cId="3108706020" sldId="919"/>
            <ac:grpSpMk id="42" creationId="{326AB0C3-A587-49C1-B7A0-62385AE27986}"/>
          </ac:grpSpMkLst>
        </pc:grpChg>
        <pc:cxnChg chg="mod">
          <ac:chgData name="GEMA MARTIN CANO" userId="S::gmartin_fundacionlaboral.org#ext#@steinbeisicrmeu.onmicrosoft.com::9a38945a-1b07-4902-b301-3b14069581dd" providerId="AD" clId="Web-{80DA222D-4EC3-558C-2497-62FFC2AA0EBD}" dt="2026-01-19T12:03:50.779" v="143" actId="14100"/>
          <ac:cxnSpMkLst>
            <pc:docMk/>
            <pc:sldMk cId="3108706020" sldId="919"/>
            <ac:cxnSpMk id="33" creationId="{086B319A-D4BF-47CA-B550-42460C15FCBF}"/>
          </ac:cxnSpMkLst>
        </pc:cxnChg>
        <pc:cxnChg chg="mod">
          <ac:chgData name="GEMA MARTIN CANO" userId="S::gmartin_fundacionlaboral.org#ext#@steinbeisicrmeu.onmicrosoft.com::9a38945a-1b07-4902-b301-3b14069581dd" providerId="AD" clId="Web-{80DA222D-4EC3-558C-2497-62FFC2AA0EBD}" dt="2026-01-19T12:03:46.669" v="142" actId="1076"/>
          <ac:cxnSpMkLst>
            <pc:docMk/>
            <pc:sldMk cId="3108706020" sldId="919"/>
            <ac:cxnSpMk id="35" creationId="{4A4899A4-ACE3-401F-B56E-20DDEE2D301C}"/>
          </ac:cxnSpMkLst>
        </pc:cxnChg>
      </pc:sldChg>
      <pc:sldChg chg="modSp">
        <pc:chgData name="GEMA MARTIN CANO" userId="S::gmartin_fundacionlaboral.org#ext#@steinbeisicrmeu.onmicrosoft.com::9a38945a-1b07-4902-b301-3b14069581dd" providerId="AD" clId="Web-{80DA222D-4EC3-558C-2497-62FFC2AA0EBD}" dt="2026-01-19T12:09:57.049" v="175" actId="20577"/>
        <pc:sldMkLst>
          <pc:docMk/>
          <pc:sldMk cId="3006300046" sldId="922"/>
        </pc:sldMkLst>
        <pc:spChg chg="mod">
          <ac:chgData name="GEMA MARTIN CANO" userId="S::gmartin_fundacionlaboral.org#ext#@steinbeisicrmeu.onmicrosoft.com::9a38945a-1b07-4902-b301-3b14069581dd" providerId="AD" clId="Web-{80DA222D-4EC3-558C-2497-62FFC2AA0EBD}" dt="2026-01-19T12:04:57.628" v="154" actId="20577"/>
          <ac:spMkLst>
            <pc:docMk/>
            <pc:sldMk cId="3006300046" sldId="922"/>
            <ac:spMk id="16" creationId="{DF13F40A-7BD6-3A7C-F7F7-AA174AB7BB6A}"/>
          </ac:spMkLst>
        </pc:spChg>
        <pc:spChg chg="mod">
          <ac:chgData name="GEMA MARTIN CANO" userId="S::gmartin_fundacionlaboral.org#ext#@steinbeisicrmeu.onmicrosoft.com::9a38945a-1b07-4902-b301-3b14069581dd" providerId="AD" clId="Web-{80DA222D-4EC3-558C-2497-62FFC2AA0EBD}" dt="2026-01-19T12:04:36.361" v="148" actId="20577"/>
          <ac:spMkLst>
            <pc:docMk/>
            <pc:sldMk cId="3006300046" sldId="922"/>
            <ac:spMk id="17" creationId="{B62C4496-A13E-6931-859B-1A646BDA85C2}"/>
          </ac:spMkLst>
        </pc:spChg>
        <pc:spChg chg="mod">
          <ac:chgData name="GEMA MARTIN CANO" userId="S::gmartin_fundacionlaboral.org#ext#@steinbeisicrmeu.onmicrosoft.com::9a38945a-1b07-4902-b301-3b14069581dd" providerId="AD" clId="Web-{80DA222D-4EC3-558C-2497-62FFC2AA0EBD}" dt="2026-01-19T12:09:57.049" v="175" actId="20577"/>
          <ac:spMkLst>
            <pc:docMk/>
            <pc:sldMk cId="3006300046" sldId="922"/>
            <ac:spMk id="21" creationId="{ACB01013-01F8-49AA-93E8-69DB312F9493}"/>
          </ac:spMkLst>
        </pc:spChg>
        <pc:grpChg chg="mod">
          <ac:chgData name="GEMA MARTIN CANO" userId="S::gmartin_fundacionlaboral.org#ext#@steinbeisicrmeu.onmicrosoft.com::9a38945a-1b07-4902-b301-3b14069581dd" providerId="AD" clId="Web-{80DA222D-4EC3-558C-2497-62FFC2AA0EBD}" dt="2026-01-19T12:08:17.811" v="162" actId="1076"/>
          <ac:grpSpMkLst>
            <pc:docMk/>
            <pc:sldMk cId="3006300046" sldId="922"/>
            <ac:grpSpMk id="23" creationId="{F69168AA-247C-4575-BAE5-D39BC3133C2C}"/>
          </ac:grpSpMkLst>
        </pc:grpChg>
        <pc:grpChg chg="mod">
          <ac:chgData name="GEMA MARTIN CANO" userId="S::gmartin_fundacionlaboral.org#ext#@steinbeisicrmeu.onmicrosoft.com::9a38945a-1b07-4902-b301-3b14069581dd" providerId="AD" clId="Web-{80DA222D-4EC3-558C-2497-62FFC2AA0EBD}" dt="2026-01-19T12:08:28.218" v="163" actId="1076"/>
          <ac:grpSpMkLst>
            <pc:docMk/>
            <pc:sldMk cId="3006300046" sldId="922"/>
            <ac:grpSpMk id="26" creationId="{3CCFCCC6-A1FE-4CE7-8C4A-4A56D352FE89}"/>
          </ac:grpSpMkLst>
        </pc:grpChg>
        <pc:grpChg chg="mod">
          <ac:chgData name="GEMA MARTIN CANO" userId="S::gmartin_fundacionlaboral.org#ext#@steinbeisicrmeu.onmicrosoft.com::9a38945a-1b07-4902-b301-3b14069581dd" providerId="AD" clId="Web-{80DA222D-4EC3-558C-2497-62FFC2AA0EBD}" dt="2026-01-19T12:08:35.140" v="164" actId="1076"/>
          <ac:grpSpMkLst>
            <pc:docMk/>
            <pc:sldMk cId="3006300046" sldId="922"/>
            <ac:grpSpMk id="29" creationId="{3AD1D241-44FC-4DEF-A4B1-116078DDEDC9}"/>
          </ac:grpSpMkLst>
        </pc:grpChg>
        <pc:cxnChg chg="mod">
          <ac:chgData name="GEMA MARTIN CANO" userId="S::gmartin_fundacionlaboral.org#ext#@steinbeisicrmeu.onmicrosoft.com::9a38945a-1b07-4902-b301-3b14069581dd" providerId="AD" clId="Web-{80DA222D-4EC3-558C-2497-62FFC2AA0EBD}" dt="2026-01-19T12:09:41.346" v="172" actId="14100"/>
          <ac:cxnSpMkLst>
            <pc:docMk/>
            <pc:sldMk cId="3006300046" sldId="922"/>
            <ac:cxnSpMk id="19" creationId="{5347D5B4-5E52-4EBC-B32C-ED9320EF35BC}"/>
          </ac:cxnSpMkLst>
        </pc:cxnChg>
        <pc:cxnChg chg="mod">
          <ac:chgData name="GEMA MARTIN CANO" userId="S::gmartin_fundacionlaboral.org#ext#@steinbeisicrmeu.onmicrosoft.com::9a38945a-1b07-4902-b301-3b14069581dd" providerId="AD" clId="Web-{80DA222D-4EC3-558C-2497-62FFC2AA0EBD}" dt="2026-01-19T12:09:37.814" v="171" actId="1076"/>
          <ac:cxnSpMkLst>
            <pc:docMk/>
            <pc:sldMk cId="3006300046" sldId="922"/>
            <ac:cxnSpMk id="22" creationId="{F0A3D559-AF06-4386-B31B-2360B19333B9}"/>
          </ac:cxnSpMkLst>
        </pc:cxnChg>
      </pc:sldChg>
      <pc:sldChg chg="modSp">
        <pc:chgData name="GEMA MARTIN CANO" userId="S::gmartin_fundacionlaboral.org#ext#@steinbeisicrmeu.onmicrosoft.com::9a38945a-1b07-4902-b301-3b14069581dd" providerId="AD" clId="Web-{80DA222D-4EC3-558C-2497-62FFC2AA0EBD}" dt="2026-01-19T12:22:23.236" v="227" actId="20577"/>
        <pc:sldMkLst>
          <pc:docMk/>
          <pc:sldMk cId="3854785730" sldId="926"/>
        </pc:sldMkLst>
        <pc:spChg chg="mod">
          <ac:chgData name="GEMA MARTIN CANO" userId="S::gmartin_fundacionlaboral.org#ext#@steinbeisicrmeu.onmicrosoft.com::9a38945a-1b07-4902-b301-3b14069581dd" providerId="AD" clId="Web-{80DA222D-4EC3-558C-2497-62FFC2AA0EBD}" dt="2026-01-19T12:22:23.236" v="227" actId="20577"/>
          <ac:spMkLst>
            <pc:docMk/>
            <pc:sldMk cId="3854785730" sldId="926"/>
            <ac:spMk id="13" creationId="{03FFE27A-DC7F-DE8C-0FE9-0A661ADF06DA}"/>
          </ac:spMkLst>
        </pc:spChg>
        <pc:grpChg chg="mod">
          <ac:chgData name="GEMA MARTIN CANO" userId="S::gmartin_fundacionlaboral.org#ext#@steinbeisicrmeu.onmicrosoft.com::9a38945a-1b07-4902-b301-3b14069581dd" providerId="AD" clId="Web-{80DA222D-4EC3-558C-2497-62FFC2AA0EBD}" dt="2026-01-19T12:20:27.367" v="213" actId="1076"/>
          <ac:grpSpMkLst>
            <pc:docMk/>
            <pc:sldMk cId="3854785730" sldId="926"/>
            <ac:grpSpMk id="3" creationId="{212D127C-E6FF-AA9D-65EB-08C9D428013A}"/>
          </ac:grpSpMkLst>
        </pc:grpChg>
        <pc:grpChg chg="mod">
          <ac:chgData name="GEMA MARTIN CANO" userId="S::gmartin_fundacionlaboral.org#ext#@steinbeisicrmeu.onmicrosoft.com::9a38945a-1b07-4902-b301-3b14069581dd" providerId="AD" clId="Web-{80DA222D-4EC3-558C-2497-62FFC2AA0EBD}" dt="2026-01-19T12:20:43.275" v="215" actId="1076"/>
          <ac:grpSpMkLst>
            <pc:docMk/>
            <pc:sldMk cId="3854785730" sldId="926"/>
            <ac:grpSpMk id="6" creationId="{1585E4F7-BC03-C63F-E185-829801096AC6}"/>
          </ac:grpSpMkLst>
        </pc:grpChg>
        <pc:grpChg chg="mod">
          <ac:chgData name="GEMA MARTIN CANO" userId="S::gmartin_fundacionlaboral.org#ext#@steinbeisicrmeu.onmicrosoft.com::9a38945a-1b07-4902-b301-3b14069581dd" providerId="AD" clId="Web-{80DA222D-4EC3-558C-2497-62FFC2AA0EBD}" dt="2026-01-19T12:21:15.356" v="216" actId="1076"/>
          <ac:grpSpMkLst>
            <pc:docMk/>
            <pc:sldMk cId="3854785730" sldId="926"/>
            <ac:grpSpMk id="15" creationId="{CC0D17B4-A18A-0447-F0DF-8BAB1040DF22}"/>
          </ac:grpSpMkLst>
        </pc:grpChg>
        <pc:grpChg chg="mod">
          <ac:chgData name="GEMA MARTIN CANO" userId="S::gmartin_fundacionlaboral.org#ext#@steinbeisicrmeu.onmicrosoft.com::9a38945a-1b07-4902-b301-3b14069581dd" providerId="AD" clId="Web-{80DA222D-4EC3-558C-2497-62FFC2AA0EBD}" dt="2026-01-19T12:20:18.585" v="212" actId="1076"/>
          <ac:grpSpMkLst>
            <pc:docMk/>
            <pc:sldMk cId="3854785730" sldId="926"/>
            <ac:grpSpMk id="18" creationId="{A2E0B7D6-EAE4-EE6E-E25C-E5ABB62F3196}"/>
          </ac:grpSpMkLst>
        </pc:grpChg>
        <pc:grpChg chg="mod">
          <ac:chgData name="GEMA MARTIN CANO" userId="S::gmartin_fundacionlaboral.org#ext#@steinbeisicrmeu.onmicrosoft.com::9a38945a-1b07-4902-b301-3b14069581dd" providerId="AD" clId="Web-{80DA222D-4EC3-558C-2497-62FFC2AA0EBD}" dt="2026-01-19T12:20:35.337" v="214" actId="1076"/>
          <ac:grpSpMkLst>
            <pc:docMk/>
            <pc:sldMk cId="3854785730" sldId="926"/>
            <ac:grpSpMk id="30" creationId="{54648F53-99D7-46A6-D5CA-4ED5BBE8B28E}"/>
          </ac:grpSpMkLst>
        </pc:grpChg>
      </pc:sldChg>
      <pc:sldChg chg="modSp">
        <pc:chgData name="GEMA MARTIN CANO" userId="S::gmartin_fundacionlaboral.org#ext#@steinbeisicrmeu.onmicrosoft.com::9a38945a-1b07-4902-b301-3b14069581dd" providerId="AD" clId="Web-{80DA222D-4EC3-558C-2497-62FFC2AA0EBD}" dt="2026-01-19T12:30:28.443" v="238" actId="1076"/>
        <pc:sldMkLst>
          <pc:docMk/>
          <pc:sldMk cId="4125313108" sldId="937"/>
        </pc:sldMkLst>
        <pc:spChg chg="mod">
          <ac:chgData name="GEMA MARTIN CANO" userId="S::gmartin_fundacionlaboral.org#ext#@steinbeisicrmeu.onmicrosoft.com::9a38945a-1b07-4902-b301-3b14069581dd" providerId="AD" clId="Web-{80DA222D-4EC3-558C-2497-62FFC2AA0EBD}" dt="2026-01-19T12:29:18.613" v="229" actId="20577"/>
          <ac:spMkLst>
            <pc:docMk/>
            <pc:sldMk cId="4125313108" sldId="937"/>
            <ac:spMk id="25" creationId="{0C3E787F-1FE9-ECBD-8113-A1E24A42FC4F}"/>
          </ac:spMkLst>
        </pc:spChg>
        <pc:grpChg chg="mod">
          <ac:chgData name="GEMA MARTIN CANO" userId="S::gmartin_fundacionlaboral.org#ext#@steinbeisicrmeu.onmicrosoft.com::9a38945a-1b07-4902-b301-3b14069581dd" providerId="AD" clId="Web-{80DA222D-4EC3-558C-2497-62FFC2AA0EBD}" dt="2026-01-19T12:29:45.317" v="233" actId="1076"/>
          <ac:grpSpMkLst>
            <pc:docMk/>
            <pc:sldMk cId="4125313108" sldId="937"/>
            <ac:grpSpMk id="12" creationId="{7B9AB074-7E41-9724-CD54-91E97D6AFF41}"/>
          </ac:grpSpMkLst>
        </pc:grpChg>
        <pc:grpChg chg="mod">
          <ac:chgData name="GEMA MARTIN CANO" userId="S::gmartin_fundacionlaboral.org#ext#@steinbeisicrmeu.onmicrosoft.com::9a38945a-1b07-4902-b301-3b14069581dd" providerId="AD" clId="Web-{80DA222D-4EC3-558C-2497-62FFC2AA0EBD}" dt="2026-01-19T12:29:37.301" v="232" actId="1076"/>
          <ac:grpSpMkLst>
            <pc:docMk/>
            <pc:sldMk cId="4125313108" sldId="937"/>
            <ac:grpSpMk id="15" creationId="{E7627AE0-3B37-0D22-20C7-AD3353202F4C}"/>
          </ac:grpSpMkLst>
        </pc:grpChg>
        <pc:grpChg chg="mod">
          <ac:chgData name="GEMA MARTIN CANO" userId="S::gmartin_fundacionlaboral.org#ext#@steinbeisicrmeu.onmicrosoft.com::9a38945a-1b07-4902-b301-3b14069581dd" providerId="AD" clId="Web-{80DA222D-4EC3-558C-2497-62FFC2AA0EBD}" dt="2026-01-19T12:29:31.582" v="231" actId="1076"/>
          <ac:grpSpMkLst>
            <pc:docMk/>
            <pc:sldMk cId="4125313108" sldId="937"/>
            <ac:grpSpMk id="18" creationId="{40F85808-6A0D-CAE6-481E-71155B96F72F}"/>
          </ac:grpSpMkLst>
        </pc:grpChg>
        <pc:cxnChg chg="mod">
          <ac:chgData name="GEMA MARTIN CANO" userId="S::gmartin_fundacionlaboral.org#ext#@steinbeisicrmeu.onmicrosoft.com::9a38945a-1b07-4902-b301-3b14069581dd" providerId="AD" clId="Web-{80DA222D-4EC3-558C-2497-62FFC2AA0EBD}" dt="2026-01-19T12:30:20.552" v="237" actId="14100"/>
          <ac:cxnSpMkLst>
            <pc:docMk/>
            <pc:sldMk cId="4125313108" sldId="937"/>
            <ac:cxnSpMk id="23" creationId="{CC589C48-4E62-5065-FFB3-09C0278A94AD}"/>
          </ac:cxnSpMkLst>
        </pc:cxnChg>
        <pc:cxnChg chg="mod">
          <ac:chgData name="GEMA MARTIN CANO" userId="S::gmartin_fundacionlaboral.org#ext#@steinbeisicrmeu.onmicrosoft.com::9a38945a-1b07-4902-b301-3b14069581dd" providerId="AD" clId="Web-{80DA222D-4EC3-558C-2497-62FFC2AA0EBD}" dt="2026-01-19T12:30:28.443" v="238" actId="1076"/>
          <ac:cxnSpMkLst>
            <pc:docMk/>
            <pc:sldMk cId="4125313108" sldId="937"/>
            <ac:cxnSpMk id="26" creationId="{E3FA070A-5C30-C572-F5CF-5FA53B6FE291}"/>
          </ac:cxnSpMkLst>
        </pc:cxnChg>
      </pc:sldChg>
      <pc:sldChg chg="modSp">
        <pc:chgData name="GEMA MARTIN CANO" userId="S::gmartin_fundacionlaboral.org#ext#@steinbeisicrmeu.onmicrosoft.com::9a38945a-1b07-4902-b301-3b14069581dd" providerId="AD" clId="Web-{80DA222D-4EC3-558C-2497-62FFC2AA0EBD}" dt="2026-01-19T12:35:35.355" v="256" actId="20577"/>
        <pc:sldMkLst>
          <pc:docMk/>
          <pc:sldMk cId="2403347643" sldId="943"/>
        </pc:sldMkLst>
        <pc:spChg chg="mod">
          <ac:chgData name="GEMA MARTIN CANO" userId="S::gmartin_fundacionlaboral.org#ext#@steinbeisicrmeu.onmicrosoft.com::9a38945a-1b07-4902-b301-3b14069581dd" providerId="AD" clId="Web-{80DA222D-4EC3-558C-2497-62FFC2AA0EBD}" dt="2026-01-19T12:35:35.355" v="256" actId="20577"/>
          <ac:spMkLst>
            <pc:docMk/>
            <pc:sldMk cId="2403347643" sldId="943"/>
            <ac:spMk id="4" creationId="{3B683B25-09EC-595A-2958-ADC6E98F3E64}"/>
          </ac:spMkLst>
        </pc:spChg>
      </pc:sldChg>
      <pc:sldChg chg="modSp">
        <pc:chgData name="GEMA MARTIN CANO" userId="S::gmartin_fundacionlaboral.org#ext#@steinbeisicrmeu.onmicrosoft.com::9a38945a-1b07-4902-b301-3b14069581dd" providerId="AD" clId="Web-{80DA222D-4EC3-558C-2497-62FFC2AA0EBD}" dt="2026-01-19T12:40:08.705" v="268" actId="20577"/>
        <pc:sldMkLst>
          <pc:docMk/>
          <pc:sldMk cId="3213509060" sldId="955"/>
        </pc:sldMkLst>
        <pc:spChg chg="mod">
          <ac:chgData name="GEMA MARTIN CANO" userId="S::gmartin_fundacionlaboral.org#ext#@steinbeisicrmeu.onmicrosoft.com::9a38945a-1b07-4902-b301-3b14069581dd" providerId="AD" clId="Web-{80DA222D-4EC3-558C-2497-62FFC2AA0EBD}" dt="2026-01-19T12:40:08.705" v="268" actId="20577"/>
          <ac:spMkLst>
            <pc:docMk/>
            <pc:sldMk cId="3213509060" sldId="955"/>
            <ac:spMk id="12" creationId="{BB448F97-ACEA-A84E-5796-FC59730AC802}"/>
          </ac:spMkLst>
        </pc:spChg>
      </pc:sldChg>
      <pc:sldChg chg="modSp">
        <pc:chgData name="GEMA MARTIN CANO" userId="S::gmartin_fundacionlaboral.org#ext#@steinbeisicrmeu.onmicrosoft.com::9a38945a-1b07-4902-b301-3b14069581dd" providerId="AD" clId="Web-{80DA222D-4EC3-558C-2497-62FFC2AA0EBD}" dt="2026-01-19T12:47:41.644" v="315" actId="20577"/>
        <pc:sldMkLst>
          <pc:docMk/>
          <pc:sldMk cId="4222487734" sldId="956"/>
        </pc:sldMkLst>
        <pc:spChg chg="mod">
          <ac:chgData name="GEMA MARTIN CANO" userId="S::gmartin_fundacionlaboral.org#ext#@steinbeisicrmeu.onmicrosoft.com::9a38945a-1b07-4902-b301-3b14069581dd" providerId="AD" clId="Web-{80DA222D-4EC3-558C-2497-62FFC2AA0EBD}" dt="2026-01-19T12:47:41.644" v="315" actId="20577"/>
          <ac:spMkLst>
            <pc:docMk/>
            <pc:sldMk cId="4222487734" sldId="956"/>
            <ac:spMk id="13" creationId="{761ED4E0-004E-9391-BEAC-F62C5092B18A}"/>
          </ac:spMkLst>
        </pc:spChg>
        <pc:spChg chg="mod">
          <ac:chgData name="GEMA MARTIN CANO" userId="S::gmartin_fundacionlaboral.org#ext#@steinbeisicrmeu.onmicrosoft.com::9a38945a-1b07-4902-b301-3b14069581dd" providerId="AD" clId="Web-{80DA222D-4EC3-558C-2497-62FFC2AA0EBD}" dt="2026-01-19T12:45:17.906" v="290" actId="20577"/>
          <ac:spMkLst>
            <pc:docMk/>
            <pc:sldMk cId="4222487734" sldId="956"/>
            <ac:spMk id="18" creationId="{5B3D559A-72C0-15B7-2F60-FA51A136FCEB}"/>
          </ac:spMkLst>
        </pc:spChg>
      </pc:sldChg>
      <pc:sldChg chg="modSp">
        <pc:chgData name="GEMA MARTIN CANO" userId="S::gmartin_fundacionlaboral.org#ext#@steinbeisicrmeu.onmicrosoft.com::9a38945a-1b07-4902-b301-3b14069581dd" providerId="AD" clId="Web-{80DA222D-4EC3-558C-2497-62FFC2AA0EBD}" dt="2026-01-19T12:51:19.570" v="328" actId="20577"/>
        <pc:sldMkLst>
          <pc:docMk/>
          <pc:sldMk cId="2743571318" sldId="957"/>
        </pc:sldMkLst>
        <pc:spChg chg="mod">
          <ac:chgData name="GEMA MARTIN CANO" userId="S::gmartin_fundacionlaboral.org#ext#@steinbeisicrmeu.onmicrosoft.com::9a38945a-1b07-4902-b301-3b14069581dd" providerId="AD" clId="Web-{80DA222D-4EC3-558C-2497-62FFC2AA0EBD}" dt="2026-01-19T12:51:19.570" v="328" actId="20577"/>
          <ac:spMkLst>
            <pc:docMk/>
            <pc:sldMk cId="2743571318" sldId="957"/>
            <ac:spMk id="22" creationId="{E0A69F21-5AE0-30B2-8307-737B63B2603B}"/>
          </ac:spMkLst>
        </pc:spChg>
      </pc:sldChg>
      <pc:sldChg chg="modSp">
        <pc:chgData name="GEMA MARTIN CANO" userId="S::gmartin_fundacionlaboral.org#ext#@steinbeisicrmeu.onmicrosoft.com::9a38945a-1b07-4902-b301-3b14069581dd" providerId="AD" clId="Web-{80DA222D-4EC3-558C-2497-62FFC2AA0EBD}" dt="2026-01-19T13:02:07.402" v="389" actId="20577"/>
        <pc:sldMkLst>
          <pc:docMk/>
          <pc:sldMk cId="2844905950" sldId="958"/>
        </pc:sldMkLst>
        <pc:spChg chg="mod">
          <ac:chgData name="GEMA MARTIN CANO" userId="S::gmartin_fundacionlaboral.org#ext#@steinbeisicrmeu.onmicrosoft.com::9a38945a-1b07-4902-b301-3b14069581dd" providerId="AD" clId="Web-{80DA222D-4EC3-558C-2497-62FFC2AA0EBD}" dt="2026-01-19T13:02:07.402" v="389" actId="20577"/>
          <ac:spMkLst>
            <pc:docMk/>
            <pc:sldMk cId="2844905950" sldId="958"/>
            <ac:spMk id="4" creationId="{91AA5EC3-6FE7-C282-5A83-2B9E6BEA69A8}"/>
          </ac:spMkLst>
        </pc:spChg>
        <pc:spChg chg="mod">
          <ac:chgData name="GEMA MARTIN CANO" userId="S::gmartin_fundacionlaboral.org#ext#@steinbeisicrmeu.onmicrosoft.com::9a38945a-1b07-4902-b301-3b14069581dd" providerId="AD" clId="Web-{80DA222D-4EC3-558C-2497-62FFC2AA0EBD}" dt="2026-01-19T12:57:21.422" v="361" actId="20577"/>
          <ac:spMkLst>
            <pc:docMk/>
            <pc:sldMk cId="2844905950" sldId="958"/>
            <ac:spMk id="22" creationId="{9F54224A-EFC3-7A8F-02A4-99A0C4AA41A8}"/>
          </ac:spMkLst>
        </pc:spChg>
      </pc:sldChg>
      <pc:sldChg chg="modSp">
        <pc:chgData name="GEMA MARTIN CANO" userId="S::gmartin_fundacionlaboral.org#ext#@steinbeisicrmeu.onmicrosoft.com::9a38945a-1b07-4902-b301-3b14069581dd" providerId="AD" clId="Web-{80DA222D-4EC3-558C-2497-62FFC2AA0EBD}" dt="2026-01-19T13:11:46.107" v="422" actId="20577"/>
        <pc:sldMkLst>
          <pc:docMk/>
          <pc:sldMk cId="270695989" sldId="959"/>
        </pc:sldMkLst>
        <pc:spChg chg="mod">
          <ac:chgData name="GEMA MARTIN CANO" userId="S::gmartin_fundacionlaboral.org#ext#@steinbeisicrmeu.onmicrosoft.com::9a38945a-1b07-4902-b301-3b14069581dd" providerId="AD" clId="Web-{80DA222D-4EC3-558C-2497-62FFC2AA0EBD}" dt="2026-01-19T13:11:46.107" v="422" actId="20577"/>
          <ac:spMkLst>
            <pc:docMk/>
            <pc:sldMk cId="270695989" sldId="959"/>
            <ac:spMk id="12" creationId="{7D44F5EA-1C9A-231D-2C76-04A2EFA089B8}"/>
          </ac:spMkLst>
        </pc:spChg>
      </pc:sldChg>
      <pc:sldChg chg="modSp">
        <pc:chgData name="GEMA MARTIN CANO" userId="S::gmartin_fundacionlaboral.org#ext#@steinbeisicrmeu.onmicrosoft.com::9a38945a-1b07-4902-b301-3b14069581dd" providerId="AD" clId="Web-{80DA222D-4EC3-558C-2497-62FFC2AA0EBD}" dt="2026-01-19T13:07:08.225" v="405" actId="20577"/>
        <pc:sldMkLst>
          <pc:docMk/>
          <pc:sldMk cId="3383804238" sldId="960"/>
        </pc:sldMkLst>
        <pc:spChg chg="mod">
          <ac:chgData name="GEMA MARTIN CANO" userId="S::gmartin_fundacionlaboral.org#ext#@steinbeisicrmeu.onmicrosoft.com::9a38945a-1b07-4902-b301-3b14069581dd" providerId="AD" clId="Web-{80DA222D-4EC3-558C-2497-62FFC2AA0EBD}" dt="2026-01-19T13:07:08.225" v="405" actId="20577"/>
          <ac:spMkLst>
            <pc:docMk/>
            <pc:sldMk cId="3383804238" sldId="960"/>
            <ac:spMk id="22" creationId="{F4920B92-CD6F-4467-67C2-B3960CFCCA47}"/>
          </ac:spMkLst>
        </pc:spChg>
      </pc:sldChg>
      <pc:sldChg chg="modSp">
        <pc:chgData name="GEMA MARTIN CANO" userId="S::gmartin_fundacionlaboral.org#ext#@steinbeisicrmeu.onmicrosoft.com::9a38945a-1b07-4902-b301-3b14069581dd" providerId="AD" clId="Web-{80DA222D-4EC3-558C-2497-62FFC2AA0EBD}" dt="2026-01-19T13:16:56.171" v="429" actId="20577"/>
        <pc:sldMkLst>
          <pc:docMk/>
          <pc:sldMk cId="3769473076" sldId="967"/>
        </pc:sldMkLst>
        <pc:spChg chg="mod">
          <ac:chgData name="GEMA MARTIN CANO" userId="S::gmartin_fundacionlaboral.org#ext#@steinbeisicrmeu.onmicrosoft.com::9a38945a-1b07-4902-b301-3b14069581dd" providerId="AD" clId="Web-{80DA222D-4EC3-558C-2497-62FFC2AA0EBD}" dt="2026-01-19T13:16:56.171" v="429" actId="20577"/>
          <ac:spMkLst>
            <pc:docMk/>
            <pc:sldMk cId="3769473076" sldId="967"/>
            <ac:spMk id="35" creationId="{F5BBF6DD-EA44-7F52-AF48-766381AEFB1A}"/>
          </ac:spMkLst>
        </pc:spChg>
      </pc:sldChg>
      <pc:sldChg chg="modSp">
        <pc:chgData name="GEMA MARTIN CANO" userId="S::gmartin_fundacionlaboral.org#ext#@steinbeisicrmeu.onmicrosoft.com::9a38945a-1b07-4902-b301-3b14069581dd" providerId="AD" clId="Web-{80DA222D-4EC3-558C-2497-62FFC2AA0EBD}" dt="2026-01-19T13:19:10.750" v="437" actId="20577"/>
        <pc:sldMkLst>
          <pc:docMk/>
          <pc:sldMk cId="1117453632" sldId="968"/>
        </pc:sldMkLst>
        <pc:spChg chg="mod">
          <ac:chgData name="GEMA MARTIN CANO" userId="S::gmartin_fundacionlaboral.org#ext#@steinbeisicrmeu.onmicrosoft.com::9a38945a-1b07-4902-b301-3b14069581dd" providerId="AD" clId="Web-{80DA222D-4EC3-558C-2497-62FFC2AA0EBD}" dt="2026-01-19T13:19:10.750" v="437" actId="20577"/>
          <ac:spMkLst>
            <pc:docMk/>
            <pc:sldMk cId="1117453632" sldId="968"/>
            <ac:spMk id="35" creationId="{9163DC82-C3FD-7847-A344-83AC020FB07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7E7518-D7D3-A342-B9A1-57B91EA8AD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238D92-CE55-1642-B171-5E9305F007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8577-8B88-EE4C-8516-6703E5E700B5}" type="datetimeFigureOut">
              <a:rPr lang="en-US" smtClean="0"/>
              <a:t>1/19/2026</a:t>
            </a:fld>
            <a:endParaRPr lang="en-US" dirty="0"/>
          </a:p>
        </p:txBody>
      </p:sp>
      <p:sp>
        <p:nvSpPr>
          <p:cNvPr id="4" name="Footer Placeholder 3">
            <a:extLst>
              <a:ext uri="{FF2B5EF4-FFF2-40B4-BE49-F238E27FC236}">
                <a16:creationId xmlns:a16="http://schemas.microsoft.com/office/drawing/2014/main" id="{294DC253-90BB-9447-B456-77404052F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73BA3A-C6D1-EB41-8906-A8CC76B3C0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09957D-E1A3-9D46-BB8D-8C509470EB58}" type="slidenum">
              <a:rPr lang="en-US" smtClean="0"/>
              <a:t>‹Nº›</a:t>
            </a:fld>
            <a:endParaRPr lang="en-US" dirty="0"/>
          </a:p>
        </p:txBody>
      </p:sp>
    </p:spTree>
    <p:extLst>
      <p:ext uri="{BB962C8B-B14F-4D97-AF65-F5344CB8AC3E}">
        <p14:creationId xmlns:p14="http://schemas.microsoft.com/office/powerpoint/2010/main" val="1528926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1DF58-7EE3-C448-983E-EBFA8BC3FAB5}" type="datetimeFigureOut">
              <a:rPr lang="en-US" smtClean="0"/>
              <a:t>1/19/2026</a:t>
            </a:fld>
            <a:endParaRPr lang="en-US" dirty="0"/>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Editar estilos de texto maestros</a:t>
            </a:r>
          </a:p>
          <a:p>
            <a:pPr lvl="1"/>
            <a:r>
              <a:rPr lang="en-US"/>
              <a:t>Segundo nivel</a:t>
            </a:r>
          </a:p>
          <a:p>
            <a:pPr lvl="2"/>
            <a:r>
              <a:rPr lang="en-US"/>
              <a:t>Tercer nivel</a:t>
            </a:r>
          </a:p>
          <a:p>
            <a:pPr lvl="3"/>
            <a:r>
              <a:rPr lang="en-US"/>
              <a:t>Cuarto nivel</a:t>
            </a:r>
          </a:p>
          <a:p>
            <a:pPr lvl="4"/>
            <a:r>
              <a:rPr lang="en-US"/>
              <a:t>Quinto nivel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5372A-F483-BF4C-A311-87AB670BD6E8}" type="slidenum">
              <a:rPr lang="en-US" smtClean="0"/>
              <a:t>‹Nº›</a:t>
            </a:fld>
            <a:endParaRPr lang="en-US" dirty="0"/>
          </a:p>
        </p:txBody>
      </p:sp>
    </p:spTree>
    <p:extLst>
      <p:ext uri="{BB962C8B-B14F-4D97-AF65-F5344CB8AC3E}">
        <p14:creationId xmlns:p14="http://schemas.microsoft.com/office/powerpoint/2010/main" val="1810596504"/>
      </p:ext>
    </p:extLst>
  </p:cSld>
  <p:clrMap bg1="lt1" tx1="dk1" bg2="lt2" tx2="dk2" accent1="accent1" accent2="accent2" accent3="accent3" accent4="accent4" accent5="accent5" accent6="accent6" hlink="hlink" folHlink="folHlink"/>
  <p:notesStyle>
    <a:lvl1pPr marL="0" algn="l" defTabSz="875998" rtl="0" eaLnBrk="1" latinLnBrk="0" hangingPunct="1">
      <a:defRPr sz="1150" kern="1200">
        <a:solidFill>
          <a:schemeClr val="tx1"/>
        </a:solidFill>
        <a:latin typeface="+mn-lt"/>
        <a:ea typeface="+mn-ea"/>
        <a:cs typeface="+mn-cs"/>
      </a:defRPr>
    </a:lvl1pPr>
    <a:lvl2pPr marL="437999" algn="l" defTabSz="875998" rtl="0" eaLnBrk="1" latinLnBrk="0" hangingPunct="1">
      <a:defRPr sz="1150" kern="1200">
        <a:solidFill>
          <a:schemeClr val="tx1"/>
        </a:solidFill>
        <a:latin typeface="+mn-lt"/>
        <a:ea typeface="+mn-ea"/>
        <a:cs typeface="+mn-cs"/>
      </a:defRPr>
    </a:lvl2pPr>
    <a:lvl3pPr marL="875998" algn="l" defTabSz="875998" rtl="0" eaLnBrk="1" latinLnBrk="0" hangingPunct="1">
      <a:defRPr sz="1150" kern="1200">
        <a:solidFill>
          <a:schemeClr val="tx1"/>
        </a:solidFill>
        <a:latin typeface="+mn-lt"/>
        <a:ea typeface="+mn-ea"/>
        <a:cs typeface="+mn-cs"/>
      </a:defRPr>
    </a:lvl3pPr>
    <a:lvl4pPr marL="1313997" algn="l" defTabSz="875998" rtl="0" eaLnBrk="1" latinLnBrk="0" hangingPunct="1">
      <a:defRPr sz="1150" kern="1200">
        <a:solidFill>
          <a:schemeClr val="tx1"/>
        </a:solidFill>
        <a:latin typeface="+mn-lt"/>
        <a:ea typeface="+mn-ea"/>
        <a:cs typeface="+mn-cs"/>
      </a:defRPr>
    </a:lvl4pPr>
    <a:lvl5pPr marL="1751996" algn="l" defTabSz="875998" rtl="0" eaLnBrk="1" latinLnBrk="0" hangingPunct="1">
      <a:defRPr sz="1150" kern="1200">
        <a:solidFill>
          <a:schemeClr val="tx1"/>
        </a:solidFill>
        <a:latin typeface="+mn-lt"/>
        <a:ea typeface="+mn-ea"/>
        <a:cs typeface="+mn-cs"/>
      </a:defRPr>
    </a:lvl5pPr>
    <a:lvl6pPr marL="2189995" algn="l" defTabSz="875998" rtl="0" eaLnBrk="1" latinLnBrk="0" hangingPunct="1">
      <a:defRPr sz="1150" kern="1200">
        <a:solidFill>
          <a:schemeClr val="tx1"/>
        </a:solidFill>
        <a:latin typeface="+mn-lt"/>
        <a:ea typeface="+mn-ea"/>
        <a:cs typeface="+mn-cs"/>
      </a:defRPr>
    </a:lvl6pPr>
    <a:lvl7pPr marL="2627995" algn="l" defTabSz="875998" rtl="0" eaLnBrk="1" latinLnBrk="0" hangingPunct="1">
      <a:defRPr sz="1150" kern="1200">
        <a:solidFill>
          <a:schemeClr val="tx1"/>
        </a:solidFill>
        <a:latin typeface="+mn-lt"/>
        <a:ea typeface="+mn-ea"/>
        <a:cs typeface="+mn-cs"/>
      </a:defRPr>
    </a:lvl7pPr>
    <a:lvl8pPr marL="3065994" algn="l" defTabSz="875998" rtl="0" eaLnBrk="1" latinLnBrk="0" hangingPunct="1">
      <a:defRPr sz="1150" kern="1200">
        <a:solidFill>
          <a:schemeClr val="tx1"/>
        </a:solidFill>
        <a:latin typeface="+mn-lt"/>
        <a:ea typeface="+mn-ea"/>
        <a:cs typeface="+mn-cs"/>
      </a:defRPr>
    </a:lvl8pPr>
    <a:lvl9pPr marL="3503992" algn="l" defTabSz="875998" rtl="0" eaLnBrk="1" latinLnBrk="0" hangingPunct="1">
      <a:defRPr sz="115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ext Slide 2">
    <p:spTree>
      <p:nvGrpSpPr>
        <p:cNvPr id="1" name=""/>
        <p:cNvGrpSpPr/>
        <p:nvPr/>
      </p:nvGrpSpPr>
      <p:grpSpPr>
        <a:xfrm>
          <a:off x="0" y="0"/>
          <a:ext cx="0" cy="0"/>
          <a:chOff x="0" y="0"/>
          <a:chExt cx="0" cy="0"/>
        </a:xfrm>
      </p:grpSpPr>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3" y="1864992"/>
            <a:ext cx="6526988" cy="7937913"/>
          </a:xfrm>
          <a:prstGeom prst="rect">
            <a:avLst/>
          </a:prstGeom>
        </p:spPr>
        <p:txBody>
          <a:bodyPr numCol="2" spcCol="288000" anchor="t">
            <a:noAutofit/>
          </a:bodyPr>
          <a:lstStyle>
            <a:lvl1pPr marL="0" indent="0" algn="just">
              <a:lnSpc>
                <a:spcPct val="100000"/>
              </a:lnSpc>
              <a:spcBef>
                <a:spcPts val="0"/>
              </a:spcBef>
              <a:buNone/>
              <a:defRPr sz="1100" b="0" i="0">
                <a:solidFill>
                  <a:srgbClr val="262626"/>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61" name="Rectangle 60">
            <a:extLst>
              <a:ext uri="{FF2B5EF4-FFF2-40B4-BE49-F238E27FC236}">
                <a16:creationId xmlns:a16="http://schemas.microsoft.com/office/drawing/2014/main" id="{0466A146-9D5F-1C4F-9C2C-5CF88AFF3F50}"/>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7" name="Slide Number Placeholder 5">
            <a:extLst>
              <a:ext uri="{FF2B5EF4-FFF2-40B4-BE49-F238E27FC236}">
                <a16:creationId xmlns:a16="http://schemas.microsoft.com/office/drawing/2014/main" id="{F8ABBF53-5CD8-8941-85DD-43308687985E}"/>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
        <p:nvSpPr>
          <p:cNvPr id="2" name="Text Placeholder 32">
            <a:extLst>
              <a:ext uri="{FF2B5EF4-FFF2-40B4-BE49-F238E27FC236}">
                <a16:creationId xmlns:a16="http://schemas.microsoft.com/office/drawing/2014/main" id="{46DBEEED-4C11-5C2E-4609-AA44F65E9A0D}"/>
              </a:ext>
            </a:extLst>
          </p:cNvPr>
          <p:cNvSpPr>
            <a:spLocks noGrp="1"/>
          </p:cNvSpPr>
          <p:nvPr>
            <p:ph type="body" sz="quarter" idx="30" hasCustomPrompt="1"/>
          </p:nvPr>
        </p:nvSpPr>
        <p:spPr>
          <a:xfrm>
            <a:off x="559612" y="712890"/>
            <a:ext cx="6440449" cy="1204857"/>
          </a:xfrm>
          <a:prstGeom prst="rect">
            <a:avLst/>
          </a:prstGeom>
        </p:spPr>
        <p:txBody>
          <a:bodyPr>
            <a:noAutofit/>
          </a:bodyPr>
          <a:lstStyle>
            <a:lvl1pPr marL="0" indent="0" algn="l">
              <a:buNone/>
              <a:defRPr sz="2200" b="1" i="0">
                <a:solidFill>
                  <a:srgbClr val="000000"/>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Tree>
    <p:extLst>
      <p:ext uri="{BB962C8B-B14F-4D97-AF65-F5344CB8AC3E}">
        <p14:creationId xmlns:p14="http://schemas.microsoft.com/office/powerpoint/2010/main" val="3569564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Welcome/Intro Slide">
    <p:spTree>
      <p:nvGrpSpPr>
        <p:cNvPr id="1" name=""/>
        <p:cNvGrpSpPr/>
        <p:nvPr/>
      </p:nvGrpSpPr>
      <p:grpSpPr>
        <a:xfrm>
          <a:off x="0" y="0"/>
          <a:ext cx="0" cy="0"/>
          <a:chOff x="0" y="0"/>
          <a:chExt cx="0" cy="0"/>
        </a:xfrm>
      </p:grpSpPr>
      <p:sp>
        <p:nvSpPr>
          <p:cNvPr id="4" name="Text Placeholder 32">
            <a:extLst>
              <a:ext uri="{FF2B5EF4-FFF2-40B4-BE49-F238E27FC236}">
                <a16:creationId xmlns:a16="http://schemas.microsoft.com/office/drawing/2014/main" id="{88A398E3-C3A1-0609-6648-793878DC77DC}"/>
              </a:ext>
            </a:extLst>
          </p:cNvPr>
          <p:cNvSpPr>
            <a:spLocks noGrp="1"/>
          </p:cNvSpPr>
          <p:nvPr>
            <p:ph type="body" sz="quarter" idx="30" hasCustomPrompt="1"/>
          </p:nvPr>
        </p:nvSpPr>
        <p:spPr>
          <a:xfrm>
            <a:off x="529700" y="903756"/>
            <a:ext cx="6500273" cy="743603"/>
          </a:xfrm>
        </p:spPr>
        <p:txBody>
          <a:bodyPr>
            <a:noAutofit/>
          </a:bodyPr>
          <a:lstStyle>
            <a:lvl1pPr marL="0" indent="0" algn="l">
              <a:spcBef>
                <a:spcPts val="0"/>
              </a:spcBef>
              <a:buNone/>
              <a:defRPr sz="2900" b="1"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ONE COLUMN</a:t>
            </a:r>
            <a:endParaRPr lang="en-US" dirty="0"/>
          </a:p>
        </p:txBody>
      </p:sp>
      <p:sp>
        <p:nvSpPr>
          <p:cNvPr id="6" name="Text Placeholder 32">
            <a:extLst>
              <a:ext uri="{FF2B5EF4-FFF2-40B4-BE49-F238E27FC236}">
                <a16:creationId xmlns:a16="http://schemas.microsoft.com/office/drawing/2014/main" id="{BD6D67D4-51CB-2E01-0282-E491B944092B}"/>
              </a:ext>
            </a:extLst>
          </p:cNvPr>
          <p:cNvSpPr>
            <a:spLocks noGrp="1"/>
          </p:cNvSpPr>
          <p:nvPr>
            <p:ph type="body" sz="quarter" idx="47" hasCustomPrompt="1"/>
          </p:nvPr>
        </p:nvSpPr>
        <p:spPr>
          <a:xfrm>
            <a:off x="522147" y="1905323"/>
            <a:ext cx="6500273" cy="743603"/>
          </a:xfrm>
        </p:spPr>
        <p:txBody>
          <a:bodyPr>
            <a:noAutofit/>
          </a:bodyPr>
          <a:lstStyle>
            <a:lvl1pPr marL="0" indent="0" algn="l">
              <a:spcBef>
                <a:spcPts val="0"/>
              </a:spcBef>
              <a:buNone/>
              <a:defRPr sz="1800" b="1"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Sub-Heading</a:t>
            </a:r>
          </a:p>
        </p:txBody>
      </p:sp>
      <p:sp>
        <p:nvSpPr>
          <p:cNvPr id="7" name="Text Placeholder 32">
            <a:extLst>
              <a:ext uri="{FF2B5EF4-FFF2-40B4-BE49-F238E27FC236}">
                <a16:creationId xmlns:a16="http://schemas.microsoft.com/office/drawing/2014/main" id="{B3D95722-8F21-9E8C-2551-59AEC4CA2187}"/>
              </a:ext>
            </a:extLst>
          </p:cNvPr>
          <p:cNvSpPr>
            <a:spLocks noGrp="1"/>
          </p:cNvSpPr>
          <p:nvPr>
            <p:ph type="body" sz="quarter" idx="48" hasCustomPrompt="1"/>
          </p:nvPr>
        </p:nvSpPr>
        <p:spPr>
          <a:xfrm>
            <a:off x="529699" y="2906890"/>
            <a:ext cx="6500272" cy="6921424"/>
          </a:xfrm>
        </p:spPr>
        <p:txBody>
          <a:bodyPr numCol="1" spcCol="288000" anchor="t">
            <a:noAutofit/>
          </a:bodyPr>
          <a:lstStyle>
            <a:lvl1pPr marL="0" indent="0" algn="l">
              <a:lnSpc>
                <a:spcPct val="100000"/>
              </a:lnSpc>
              <a:spcBef>
                <a:spcPts val="0"/>
              </a:spcBef>
              <a:buNone/>
              <a:defRPr sz="11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8" name="Slide Number Placeholder 5">
            <a:extLst>
              <a:ext uri="{FF2B5EF4-FFF2-40B4-BE49-F238E27FC236}">
                <a16:creationId xmlns:a16="http://schemas.microsoft.com/office/drawing/2014/main" id="{E533D290-D36F-C90F-486E-079AB8CE7CD4}"/>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chemeClr val="tx1"/>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3892466936"/>
      </p:ext>
    </p:extLst>
  </p:cSld>
  <p:clrMapOvr>
    <a:masterClrMapping/>
  </p:clrMapOvr>
  <p:extLst>
    <p:ext uri="{DCECCB84-F9BA-43D5-87BE-67443E8EF086}">
      <p15:sldGuideLst xmlns:p15="http://schemas.microsoft.com/office/powerpoint/2012/main">
        <p15:guide id="1" pos="294">
          <p15:clr>
            <a:srgbClr val="FBAE40"/>
          </p15:clr>
        </p15:guide>
        <p15:guide id="2" pos="444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ext Slide - 1 column">
    <p:spTree>
      <p:nvGrpSpPr>
        <p:cNvPr id="1" name=""/>
        <p:cNvGrpSpPr/>
        <p:nvPr/>
      </p:nvGrpSpPr>
      <p:grpSpPr>
        <a:xfrm>
          <a:off x="0" y="0"/>
          <a:ext cx="0" cy="0"/>
          <a:chOff x="0" y="0"/>
          <a:chExt cx="0" cy="0"/>
        </a:xfrm>
      </p:grpSpPr>
      <p:sp>
        <p:nvSpPr>
          <p:cNvPr id="8" name="Text Placeholder 32">
            <a:extLst>
              <a:ext uri="{FF2B5EF4-FFF2-40B4-BE49-F238E27FC236}">
                <a16:creationId xmlns:a16="http://schemas.microsoft.com/office/drawing/2014/main" id="{9C716BEC-845A-8B40-99E1-C9C8BEB7C846}"/>
              </a:ext>
            </a:extLst>
          </p:cNvPr>
          <p:cNvSpPr>
            <a:spLocks noGrp="1"/>
          </p:cNvSpPr>
          <p:nvPr>
            <p:ph type="body" sz="quarter" idx="30" hasCustomPrompt="1"/>
          </p:nvPr>
        </p:nvSpPr>
        <p:spPr>
          <a:xfrm>
            <a:off x="529700" y="903756"/>
            <a:ext cx="6500273" cy="743603"/>
          </a:xfrm>
        </p:spPr>
        <p:txBody>
          <a:bodyPr>
            <a:noAutofit/>
          </a:bodyPr>
          <a:lstStyle>
            <a:lvl1pPr marL="0" indent="0" algn="l">
              <a:spcBef>
                <a:spcPts val="0"/>
              </a:spcBef>
              <a:buNone/>
              <a:defRPr sz="2900" b="1"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ONE COLUMN</a:t>
            </a:r>
            <a:endParaRPr lang="en-US" dirty="0"/>
          </a:p>
        </p:txBody>
      </p:sp>
      <p:sp>
        <p:nvSpPr>
          <p:cNvPr id="15" name="Text Placeholder 32">
            <a:extLst>
              <a:ext uri="{FF2B5EF4-FFF2-40B4-BE49-F238E27FC236}">
                <a16:creationId xmlns:a16="http://schemas.microsoft.com/office/drawing/2014/main" id="{776A3C61-02DA-0A4C-861E-0689200F4512}"/>
              </a:ext>
            </a:extLst>
          </p:cNvPr>
          <p:cNvSpPr>
            <a:spLocks noGrp="1"/>
          </p:cNvSpPr>
          <p:nvPr>
            <p:ph type="body" sz="quarter" idx="47" hasCustomPrompt="1"/>
          </p:nvPr>
        </p:nvSpPr>
        <p:spPr>
          <a:xfrm>
            <a:off x="522147" y="1905323"/>
            <a:ext cx="6500273" cy="743603"/>
          </a:xfrm>
        </p:spPr>
        <p:txBody>
          <a:bodyPr>
            <a:noAutofit/>
          </a:bodyPr>
          <a:lstStyle>
            <a:lvl1pPr marL="0" indent="0" algn="l">
              <a:spcBef>
                <a:spcPts val="0"/>
              </a:spcBef>
              <a:buNone/>
              <a:defRPr sz="1800" b="1"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Sub-Heading</a:t>
            </a:r>
          </a:p>
        </p:txBody>
      </p:sp>
      <p:sp>
        <p:nvSpPr>
          <p:cNvPr id="16" name="Text Placeholder 32">
            <a:extLst>
              <a:ext uri="{FF2B5EF4-FFF2-40B4-BE49-F238E27FC236}">
                <a16:creationId xmlns:a16="http://schemas.microsoft.com/office/drawing/2014/main" id="{AE20B737-C724-BC42-9305-29BFF3FA1BB8}"/>
              </a:ext>
            </a:extLst>
          </p:cNvPr>
          <p:cNvSpPr>
            <a:spLocks noGrp="1"/>
          </p:cNvSpPr>
          <p:nvPr>
            <p:ph type="body" sz="quarter" idx="48" hasCustomPrompt="1"/>
          </p:nvPr>
        </p:nvSpPr>
        <p:spPr>
          <a:xfrm>
            <a:off x="529699" y="2906890"/>
            <a:ext cx="6500272" cy="6921424"/>
          </a:xfrm>
        </p:spPr>
        <p:txBody>
          <a:bodyPr numCol="1" spcCol="288000" anchor="t">
            <a:noAutofit/>
          </a:bodyPr>
          <a:lstStyle>
            <a:lvl1pPr marL="0" indent="0" algn="l">
              <a:lnSpc>
                <a:spcPct val="100000"/>
              </a:lnSpc>
              <a:spcBef>
                <a:spcPts val="0"/>
              </a:spcBef>
              <a:buNone/>
              <a:defRPr sz="11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6" name="Slide Number Placeholder 5">
            <a:extLst>
              <a:ext uri="{FF2B5EF4-FFF2-40B4-BE49-F238E27FC236}">
                <a16:creationId xmlns:a16="http://schemas.microsoft.com/office/drawing/2014/main" id="{8469D253-12DF-404A-BC60-DE46EBF380D7}"/>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chemeClr val="tx1"/>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37332651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79E3108-6525-22B2-AB15-ED302ED9BECF}"/>
              </a:ext>
            </a:extLst>
          </p:cNvPr>
          <p:cNvSpPr/>
          <p:nvPr userDrawn="1"/>
        </p:nvSpPr>
        <p:spPr>
          <a:xfrm>
            <a:off x="2214999" y="10336185"/>
            <a:ext cx="4866467" cy="184666"/>
          </a:xfrm>
          <a:prstGeom prst="rect">
            <a:avLst/>
          </a:prstGeom>
        </p:spPr>
        <p:txBody>
          <a:bodyPr wrap="square">
            <a:spAutoFit/>
          </a:bodyPr>
          <a:lstStyle/>
          <a:p>
            <a:pPr lvl="0" algn="r"/>
            <a:r>
              <a:rPr lang="en-GB" sz="600" spc="0" dirty="0">
                <a:solidFill>
                  <a:srgbClr val="404040"/>
                </a:solidFill>
                <a:latin typeface="Calibri" panose="020F0502020204030204" pitchFamily="34" charset="0"/>
                <a:cs typeface="Calibri" panose="020F0502020204030204" pitchFamily="34" charset="0"/>
              </a:rPr>
              <a:t>Habilidades sostenibles para profesionales de la calefacción y la refrigeración</a:t>
            </a:r>
          </a:p>
        </p:txBody>
      </p:sp>
      <p:cxnSp>
        <p:nvCxnSpPr>
          <p:cNvPr id="4" name="Straight Connector 3">
            <a:extLst>
              <a:ext uri="{FF2B5EF4-FFF2-40B4-BE49-F238E27FC236}">
                <a16:creationId xmlns:a16="http://schemas.microsoft.com/office/drawing/2014/main" id="{2FD721EA-87CD-5A06-A4AA-BBD8FE19D3A9}"/>
              </a:ext>
            </a:extLst>
          </p:cNvPr>
          <p:cNvCxnSpPr>
            <a:cxnSpLocks/>
          </p:cNvCxnSpPr>
          <p:nvPr userDrawn="1"/>
        </p:nvCxnSpPr>
        <p:spPr>
          <a:xfrm rot="5400000" flipH="1">
            <a:off x="6956842" y="10432893"/>
            <a:ext cx="224149" cy="0"/>
          </a:xfrm>
          <a:prstGeom prst="line">
            <a:avLst/>
          </a:prstGeom>
          <a:noFill/>
          <a:ln w="9525" cap="flat">
            <a:solidFill>
              <a:srgbClr val="F37321"/>
            </a:solidFill>
            <a:prstDash val="solid"/>
            <a:miter lim="400000"/>
          </a:ln>
          <a:effectLst/>
          <a:sp3d/>
        </p:spPr>
        <p:style>
          <a:lnRef idx="0">
            <a:scrgbClr r="0" g="0" b="0"/>
          </a:lnRef>
          <a:fillRef idx="0">
            <a:scrgbClr r="0" g="0" b="0"/>
          </a:fillRef>
          <a:effectRef idx="0">
            <a:scrgbClr r="0" g="0" b="0"/>
          </a:effectRef>
          <a:fontRef idx="none"/>
        </p:style>
      </p:cxnSp>
      <p:sp>
        <p:nvSpPr>
          <p:cNvPr id="6" name="Slide Number Placeholder 5">
            <a:extLst>
              <a:ext uri="{FF2B5EF4-FFF2-40B4-BE49-F238E27FC236}">
                <a16:creationId xmlns:a16="http://schemas.microsoft.com/office/drawing/2014/main" id="{B8BFD89D-9FB5-C61C-8858-59CC4FDC7426}"/>
              </a:ext>
            </a:extLst>
          </p:cNvPr>
          <p:cNvSpPr txBox="1">
            <a:spLocks/>
          </p:cNvSpPr>
          <p:nvPr userDrawn="1"/>
        </p:nvSpPr>
        <p:spPr>
          <a:xfrm>
            <a:off x="7081465" y="10278061"/>
            <a:ext cx="345049" cy="277434"/>
          </a:xfrm>
          <a:prstGeom prst="rect">
            <a:avLst/>
          </a:prstGeom>
        </p:spPr>
        <p:txBody>
          <a:bodyPr vert="horz" lIns="91440" tIns="45720" rIns="91440" bIns="45720" rtlCol="0" anchor="ctr"/>
          <a:lstStyle>
            <a:defPPr>
              <a:defRPr lang="en-US"/>
            </a:defPPr>
            <a:lvl1pPr marL="0" algn="r" defTabSz="457200" rtl="0" eaLnBrk="1" latinLnBrk="0" hangingPunct="1">
              <a:defRPr sz="800" b="0" i="0" kern="1200">
                <a:solidFill>
                  <a:srgbClr val="0B3A5B"/>
                </a:solidFill>
                <a:latin typeface="Calibri" panose="020F0502020204030204" pitchFamily="34" charset="0"/>
                <a:ea typeface="Open Sans" panose="020B0606030504020204" pitchFamily="34" charset="0"/>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B2079F2-58AF-ED44-82D7-E04B2F6FD686}" type="slidenum">
              <a:rPr lang="en-US" smtClean="0">
                <a:solidFill>
                  <a:srgbClr val="404040"/>
                </a:solidFill>
              </a:rPr>
              <a:t>‹Nº›</a:t>
            </a:fld>
            <a:endParaRPr lang="en-US" dirty="0">
              <a:solidFill>
                <a:srgbClr val="404040"/>
              </a:solidFill>
            </a:endParaRPr>
          </a:p>
        </p:txBody>
      </p:sp>
    </p:spTree>
    <p:extLst>
      <p:ext uri="{BB962C8B-B14F-4D97-AF65-F5344CB8AC3E}">
        <p14:creationId xmlns:p14="http://schemas.microsoft.com/office/powerpoint/2010/main" val="43065706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Lst>
  <p:hf hdr="0"/>
  <p:txStyles>
    <p:titleStyle>
      <a:lvl1pPr algn="l" defTabSz="2073036" rtl="0" eaLnBrk="1" latinLnBrk="0" hangingPunct="1">
        <a:lnSpc>
          <a:spcPct val="90000"/>
        </a:lnSpc>
        <a:spcBef>
          <a:spcPct val="0"/>
        </a:spcBef>
        <a:buNone/>
        <a:defRPr sz="9975" kern="1200">
          <a:solidFill>
            <a:srgbClr val="011E3B"/>
          </a:solidFill>
          <a:latin typeface="Poppins" pitchFamily="2" charset="77"/>
          <a:ea typeface="+mj-ea"/>
          <a:cs typeface="Poppins" pitchFamily="2" charset="77"/>
        </a:defRPr>
      </a:lvl1pPr>
    </p:titleStyle>
    <p:bodyStyle>
      <a:lvl1pPr marL="518260" indent="-518260" algn="l" defTabSz="2073036"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p:bodyStyle>
    <p:otherStyle>
      <a:defPPr>
        <a:defRPr lang="en-US"/>
      </a:defPPr>
      <a:lvl1pPr marL="0" algn="l" defTabSz="2073036" rtl="0" eaLnBrk="1" latinLnBrk="0" hangingPunct="1">
        <a:defRPr sz="4080" kern="1200">
          <a:solidFill>
            <a:schemeClr val="tx1"/>
          </a:solidFill>
          <a:latin typeface="+mn-lt"/>
          <a:ea typeface="+mn-ea"/>
          <a:cs typeface="+mn-cs"/>
        </a:defRPr>
      </a:lvl1pPr>
      <a:lvl2pPr marL="1036518" algn="l" defTabSz="2073036" rtl="0" eaLnBrk="1" latinLnBrk="0" hangingPunct="1">
        <a:defRPr sz="4080" kern="1200">
          <a:solidFill>
            <a:schemeClr val="tx1"/>
          </a:solidFill>
          <a:latin typeface="+mn-lt"/>
          <a:ea typeface="+mn-ea"/>
          <a:cs typeface="+mn-cs"/>
        </a:defRPr>
      </a:lvl2pPr>
      <a:lvl3pPr marL="2073036" algn="l" defTabSz="2073036" rtl="0" eaLnBrk="1" latinLnBrk="0" hangingPunct="1">
        <a:defRPr sz="4080" kern="1200">
          <a:solidFill>
            <a:schemeClr val="tx1"/>
          </a:solidFill>
          <a:latin typeface="+mn-lt"/>
          <a:ea typeface="+mn-ea"/>
          <a:cs typeface="+mn-cs"/>
        </a:defRPr>
      </a:lvl3pPr>
      <a:lvl4pPr marL="3109557" algn="l" defTabSz="2073036" rtl="0" eaLnBrk="1" latinLnBrk="0" hangingPunct="1">
        <a:defRPr sz="4080" kern="1200">
          <a:solidFill>
            <a:schemeClr val="tx1"/>
          </a:solidFill>
          <a:latin typeface="+mn-lt"/>
          <a:ea typeface="+mn-ea"/>
          <a:cs typeface="+mn-cs"/>
        </a:defRPr>
      </a:lvl4pPr>
      <a:lvl5pPr marL="4146076" algn="l" defTabSz="2073036" rtl="0" eaLnBrk="1" latinLnBrk="0" hangingPunct="1">
        <a:defRPr sz="4080" kern="1200">
          <a:solidFill>
            <a:schemeClr val="tx1"/>
          </a:solidFill>
          <a:latin typeface="+mn-lt"/>
          <a:ea typeface="+mn-ea"/>
          <a:cs typeface="+mn-cs"/>
        </a:defRPr>
      </a:lvl5pPr>
      <a:lvl6pPr marL="5182592" algn="l" defTabSz="2073036" rtl="0" eaLnBrk="1" latinLnBrk="0" hangingPunct="1">
        <a:defRPr sz="4080" kern="1200">
          <a:solidFill>
            <a:schemeClr val="tx1"/>
          </a:solidFill>
          <a:latin typeface="+mn-lt"/>
          <a:ea typeface="+mn-ea"/>
          <a:cs typeface="+mn-cs"/>
        </a:defRPr>
      </a:lvl6pPr>
      <a:lvl7pPr marL="6219110" algn="l" defTabSz="2073036" rtl="0" eaLnBrk="1" latinLnBrk="0" hangingPunct="1">
        <a:defRPr sz="4080" kern="1200">
          <a:solidFill>
            <a:schemeClr val="tx1"/>
          </a:solidFill>
          <a:latin typeface="+mn-lt"/>
          <a:ea typeface="+mn-ea"/>
          <a:cs typeface="+mn-cs"/>
        </a:defRPr>
      </a:lvl7pPr>
      <a:lvl8pPr marL="7255631" algn="l" defTabSz="2073036" rtl="0" eaLnBrk="1" latinLnBrk="0" hangingPunct="1">
        <a:defRPr sz="4080" kern="1200">
          <a:solidFill>
            <a:schemeClr val="tx1"/>
          </a:solidFill>
          <a:latin typeface="+mn-lt"/>
          <a:ea typeface="+mn-ea"/>
          <a:cs typeface="+mn-cs"/>
        </a:defRPr>
      </a:lvl8pPr>
      <a:lvl9pPr marL="8292148" algn="l" defTabSz="2073036" rtl="0" eaLnBrk="1" latinLnBrk="0" hangingPunct="1">
        <a:defRPr sz="4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www.gesetze-im-internet.de/enwg_2005/__14a.html" TargetMode="External"/><Relationship Id="rId2" Type="http://schemas.openxmlformats.org/officeDocument/2006/relationships/hyperlink" Target="https://www.berginsight.com/smart-electricity-meter-penetration-rate-in-europe-reached-63-percent-at-the-end-of-2024/" TargetMode="External"/><Relationship Id="rId1" Type="http://schemas.openxmlformats.org/officeDocument/2006/relationships/slideLayout" Target="../slideLayouts/slideLayout3.xml"/><Relationship Id="rId5" Type="http://schemas.openxmlformats.org/officeDocument/2006/relationships/hyperlink" Target="https://eudsoentity.eu/news/dso-entity-and-entso-e-submit-joint-methodology-on-flexibility-needs-assessment/" TargetMode="External"/><Relationship Id="rId4" Type="http://schemas.openxmlformats.org/officeDocument/2006/relationships/hyperlink" Target="https://www.entsoe.eu/tso-dso-flexibility-methodology/"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energy.ec.europa.eu/topics/eus-energy-system/digitalisation-energy-system_en" TargetMode="External"/><Relationship Id="rId2" Type="http://schemas.openxmlformats.org/officeDocument/2006/relationships/hyperlink" Target="https://www.iea-dhc.org/fileadmin/documents/Annex_TS4/IEA_DHC_Annex_TS4_Guidebook_2023.pdf"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slide" Target="slide23.xml"/><Relationship Id="rId2" Type="http://schemas.openxmlformats.org/officeDocument/2006/relationships/image" Target="../media/image10.jpeg"/><Relationship Id="rId1" Type="http://schemas.openxmlformats.org/officeDocument/2006/relationships/slideLayout" Target="../slideLayouts/slideLayout3.xml"/><Relationship Id="rId6" Type="http://schemas.openxmlformats.org/officeDocument/2006/relationships/slide" Target="slide22.xml"/><Relationship Id="rId5" Type="http://schemas.openxmlformats.org/officeDocument/2006/relationships/slide" Target="slide19.xml"/><Relationship Id="rId4" Type="http://schemas.openxmlformats.org/officeDocument/2006/relationships/slide" Target="slide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doi.org/10.3390/en18030645" TargetMode="External"/><Relationship Id="rId2" Type="http://schemas.openxmlformats.org/officeDocument/2006/relationships/hyperlink" Target="https://ec.europa.eu/eurostat/web/products-eurostat-news/w/DDN-20230203-1"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energy.ec.europa.eu/topics/markets-and-consumers/hydrogen-and-decarbonised-gas-market_en" TargetMode="External"/><Relationship Id="rId2" Type="http://schemas.openxmlformats.org/officeDocument/2006/relationships/hyperlink" Target="https://doi.org/10.1186/s40517-024-00308-3"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doi.org/10.2478/rtuect-2024-0067" TargetMode="External"/><Relationship Id="rId2" Type="http://schemas.openxmlformats.org/officeDocument/2006/relationships/hyperlink" Target="https://heatpumpingtechnologies.org/iea-global-energy-review-2025-main-takeaways-for-heat-pumps/" TargetMode="External"/><Relationship Id="rId1" Type="http://schemas.openxmlformats.org/officeDocument/2006/relationships/slideLayout" Target="../slideLayouts/slideLayout3.xml"/><Relationship Id="rId4" Type="http://schemas.openxmlformats.org/officeDocument/2006/relationships/hyperlink" Target="https://thechillbrothers.com/smart-home-and-hvac-how-energy-management-is-shaping-future-spending/"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energytransition.org/2024/11/what-is-the-status-of-energy-poverty-in-the-european-union/" TargetMode="External"/><Relationship Id="rId3" Type="http://schemas.openxmlformats.org/officeDocument/2006/relationships/hyperlink" Target="https://energy.ec.europa.eu/topics/energy-efficiency/heat-pumps_en" TargetMode="External"/><Relationship Id="rId7" Type="http://schemas.openxmlformats.org/officeDocument/2006/relationships/hyperlink" Target="https://doi.org/10.3390/en14040858" TargetMode="External"/><Relationship Id="rId2" Type="http://schemas.openxmlformats.org/officeDocument/2006/relationships/hyperlink" Target="https://doi.org/10.3390/buildings14082267" TargetMode="External"/><Relationship Id="rId1" Type="http://schemas.openxmlformats.org/officeDocument/2006/relationships/slideLayout" Target="../slideLayouts/slideLayout3.xml"/><Relationship Id="rId6" Type="http://schemas.openxmlformats.org/officeDocument/2006/relationships/hyperlink" Target="https://thechillbrothers.com/smart-home-and-hvac-how-energy-management-is-shaping-future-spending/" TargetMode="External"/><Relationship Id="rId5" Type="http://schemas.openxmlformats.org/officeDocument/2006/relationships/hyperlink" Target="https://www.facilitiesdive.com/news/indoor-air-quality-with-energy-efficiency-possible/731495/" TargetMode="External"/><Relationship Id="rId10" Type="http://schemas.openxmlformats.org/officeDocument/2006/relationships/hyperlink" Target="https://ec.europa.eu/commission/presscorner/detail/en/ip_20_1835" TargetMode="External"/><Relationship Id="rId4" Type="http://schemas.openxmlformats.org/officeDocument/2006/relationships/hyperlink" Target="https://doi.org/10.3390/en18030645" TargetMode="External"/><Relationship Id="rId9" Type="http://schemas.openxmlformats.org/officeDocument/2006/relationships/hyperlink" Target="https://single-market-economy.ec.europa.eu/industry/sustainability/net-zero-industry-act_en"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slide" Target="slide39.xml"/><Relationship Id="rId3" Type="http://schemas.openxmlformats.org/officeDocument/2006/relationships/slide" Target="slide4.xml"/><Relationship Id="rId7" Type="http://schemas.openxmlformats.org/officeDocument/2006/relationships/slide" Target="slide38.xml"/><Relationship Id="rId12" Type="http://schemas.openxmlformats.org/officeDocument/2006/relationships/image" Target="../media/image5.png"/><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7.xml"/><Relationship Id="rId11" Type="http://schemas.openxmlformats.org/officeDocument/2006/relationships/image" Target="../media/image4.png"/><Relationship Id="rId5" Type="http://schemas.openxmlformats.org/officeDocument/2006/relationships/slide" Target="slide31.xml"/><Relationship Id="rId10" Type="http://schemas.openxmlformats.org/officeDocument/2006/relationships/slide" Target="slide46.xml"/><Relationship Id="rId4" Type="http://schemas.openxmlformats.org/officeDocument/2006/relationships/slide" Target="slide24.xml"/><Relationship Id="rId9" Type="http://schemas.openxmlformats.org/officeDocument/2006/relationships/slide" Target="slide4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slide" Target="slide26.xml"/><Relationship Id="rId7" Type="http://schemas.openxmlformats.org/officeDocument/2006/relationships/slide" Target="slide30.xml"/><Relationship Id="rId2" Type="http://schemas.openxmlformats.org/officeDocument/2006/relationships/image" Target="../media/image12.jpeg"/><Relationship Id="rId1" Type="http://schemas.openxmlformats.org/officeDocument/2006/relationships/slideLayout" Target="../slideLayouts/slideLayout3.xml"/><Relationship Id="rId6" Type="http://schemas.openxmlformats.org/officeDocument/2006/relationships/slide" Target="slide29.xml"/><Relationship Id="rId5" Type="http://schemas.openxmlformats.org/officeDocument/2006/relationships/slide" Target="slide28.xml"/><Relationship Id="rId4" Type="http://schemas.openxmlformats.org/officeDocument/2006/relationships/slide" Target="slide27.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slide" Target="slide32.xml"/><Relationship Id="rId7" Type="http://schemas.openxmlformats.org/officeDocument/2006/relationships/slide" Target="slide36.xml"/><Relationship Id="rId2" Type="http://schemas.openxmlformats.org/officeDocument/2006/relationships/image" Target="../media/image18.jpeg"/><Relationship Id="rId1" Type="http://schemas.openxmlformats.org/officeDocument/2006/relationships/slideLayout" Target="../slideLayouts/slideLayout3.xml"/><Relationship Id="rId6" Type="http://schemas.openxmlformats.org/officeDocument/2006/relationships/slide" Target="slide35.xml"/><Relationship Id="rId5" Type="http://schemas.openxmlformats.org/officeDocument/2006/relationships/slide" Target="slide34.xml"/><Relationship Id="rId4" Type="http://schemas.openxmlformats.org/officeDocument/2006/relationships/slide" Target="slide3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hyperlink" Target="https://doi.org/10.2777/33415" TargetMode="External"/><Relationship Id="rId3" Type="http://schemas.openxmlformats.org/officeDocument/2006/relationships/hyperlink" Target="https://energy.ec.europa.eu/topics/energy-efficiency/energy-efficiency-targets-directive-and-rules/energy-efficiency-directive_en" TargetMode="External"/><Relationship Id="rId7" Type="http://schemas.openxmlformats.org/officeDocument/2006/relationships/hyperlink" Target="https://eu-mayors.ec.europa.eu/sites/default/files/2024-04/Heating%20and%20Cooling%20Structured%20Summary%20Final.pdf" TargetMode="Externa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hyperlink" Target="https://commission.europa.eu/topics/energy/repowereu_en" TargetMode="External"/><Relationship Id="rId11" Type="http://schemas.openxmlformats.org/officeDocument/2006/relationships/hyperlink" Target="https://ec.europa.eu/commission/presscorner/detail/en/ip_20_1835" TargetMode="External"/><Relationship Id="rId5" Type="http://schemas.openxmlformats.org/officeDocument/2006/relationships/hyperlink" Target="https://energy.ec.europa.eu/topics/energy-efficiency/energy-performance-buildings/energy-performance-buildings-directive_en" TargetMode="External"/><Relationship Id="rId10" Type="http://schemas.openxmlformats.org/officeDocument/2006/relationships/hyperlink" Target="https://eur-lex.europa.eu/legal-content/EN/TXT/?uri=CELEX%3A32021R1119" TargetMode="External"/><Relationship Id="rId4" Type="http://schemas.openxmlformats.org/officeDocument/2006/relationships/hyperlink" Target="https://energy.ec.europa.eu/topics/renewable-energy/renewable-energy-directive-targets-and-rules/renewable-energy-directive_en" TargetMode="External"/><Relationship Id="rId9" Type="http://schemas.openxmlformats.org/officeDocument/2006/relationships/hyperlink" Target="https://eur-lex.europa.eu/legal-content/EN/TXT/?uri=CELEX%3A52020DC0562"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8" Type="http://schemas.openxmlformats.org/officeDocument/2006/relationships/hyperlink" Target="https://www.facilitiesdive.com/news/indoor-air-quality-with-energy-efficiency-possible/731495/" TargetMode="External"/><Relationship Id="rId13" Type="http://schemas.openxmlformats.org/officeDocument/2006/relationships/hyperlink" Target="https://ecoltdgroup.com/mitigation-in-practice-energy-efficiency-in-residential-buildings/" TargetMode="External"/><Relationship Id="rId18" Type="http://schemas.openxmlformats.org/officeDocument/2006/relationships/hyperlink" Target="https://www.entsoe.eu/tso-dso-flexibility-methodology/" TargetMode="External"/><Relationship Id="rId3" Type="http://schemas.openxmlformats.org/officeDocument/2006/relationships/hyperlink" Target="https://doi.org/10.3390/en17071688" TargetMode="External"/><Relationship Id="rId21" Type="http://schemas.openxmlformats.org/officeDocument/2006/relationships/hyperlink" Target="https://finance.ec.europa.eu/sustainable-finance/tools-and-standards/eu-taxonomy-sustainable-activities_en" TargetMode="External"/><Relationship Id="rId7" Type="http://schemas.openxmlformats.org/officeDocument/2006/relationships/hyperlink" Target="https://doi.org/10.3390/en14040858" TargetMode="External"/><Relationship Id="rId12" Type="http://schemas.openxmlformats.org/officeDocument/2006/relationships/hyperlink" Target="https://newheat.com/en/waste-heat-the-first-resource-to-exploit-for-renewable-and-sustainable-heat/" TargetMode="External"/><Relationship Id="rId17" Type="http://schemas.openxmlformats.org/officeDocument/2006/relationships/hyperlink" Target="https://energy-poverty.ec.europa.eu/epah-indicators" TargetMode="External"/><Relationship Id="rId2" Type="http://schemas.openxmlformats.org/officeDocument/2006/relationships/hyperlink" Target="https://www.ademe.fr/en/futures-in-transition/key-messages/" TargetMode="External"/><Relationship Id="rId16" Type="http://schemas.openxmlformats.org/officeDocument/2006/relationships/hyperlink" Target="https://ember-energy.org/latest-insights/global-electricity-review-2025/" TargetMode="External"/><Relationship Id="rId20" Type="http://schemas.openxmlformats.org/officeDocument/2006/relationships/hyperlink" Target="https://eur-lex.europa.eu/legal-content/EN/TXT/?uri=CELEX%3A52020DC0562" TargetMode="External"/><Relationship Id="rId1" Type="http://schemas.openxmlformats.org/officeDocument/2006/relationships/slideLayout" Target="../slideLayouts/slideLayout2.xml"/><Relationship Id="rId6" Type="http://schemas.openxmlformats.org/officeDocument/2006/relationships/hyperlink" Target="https://doi.org/10.2777/33415" TargetMode="External"/><Relationship Id="rId11" Type="http://schemas.openxmlformats.org/officeDocument/2006/relationships/hyperlink" Target="https://energytransition.org/2024/11/what-is-the-status-of-energy-poverty-in-the-european-union/" TargetMode="External"/><Relationship Id="rId5" Type="http://schemas.openxmlformats.org/officeDocument/2006/relationships/hyperlink" Target="https://www.berginsight.com/smart-electricity-meter-penetration-rate-in-europe-reached-63-percent-at-the-end-of-2024/" TargetMode="External"/><Relationship Id="rId15" Type="http://schemas.openxmlformats.org/officeDocument/2006/relationships/hyperlink" Target="https://energyworld.ro/2025/08/04/europes-energy-system-put-to-the-test-by-record-breaking-temperatures-some-power-plants-shut-down-there-were-major-power-outages" TargetMode="External"/><Relationship Id="rId10" Type="http://schemas.openxmlformats.org/officeDocument/2006/relationships/hyperlink" Target="https://heatroadmap.eu/wp-content/uploads/2018/11/STRATEGO-WP2-Country-Report-Italy.pdf" TargetMode="External"/><Relationship Id="rId19" Type="http://schemas.openxmlformats.org/officeDocument/2006/relationships/hyperlink" Target="https://eudsoentity.eu/news/dso-entity-and-entso-e-submit-joint-methodology-on-flexibility-needs-assessment/" TargetMode="External"/><Relationship Id="rId4" Type="http://schemas.openxmlformats.org/officeDocument/2006/relationships/hyperlink" Target="https://www.openaccessgovernment.org/uk-government-is-shifting-its-focus-to-electricity-for-low-carbon-heating/177068/" TargetMode="External"/><Relationship Id="rId9" Type="http://schemas.openxmlformats.org/officeDocument/2006/relationships/hyperlink" Target="https://www.ceicdata.com/en/countries" TargetMode="External"/><Relationship Id="rId14" Type="http://schemas.openxmlformats.org/officeDocument/2006/relationships/hyperlink" Target="https://www.energystar.gov/products/heating_cooling/smart_thermostats/smart_thermostat_faq" TargetMode="External"/></Relationships>
</file>

<file path=ppt/slides/_rels/slide44.xml.rels><?xml version="1.0" encoding="UTF-8" standalone="yes"?>
<Relationships xmlns="http://schemas.openxmlformats.org/package/2006/relationships"><Relationship Id="rId8" Type="http://schemas.openxmlformats.org/officeDocument/2006/relationships/hyperlink" Target="https://single-market-economy.ec.europa.eu/industry/sustainability/net-zero-industry-act_en" TargetMode="External"/><Relationship Id="rId13" Type="http://schemas.openxmlformats.org/officeDocument/2006/relationships/hyperlink" Target="https://energy.ec.europa.eu/topics/eus-energy-system_en" TargetMode="External"/><Relationship Id="rId18" Type="http://schemas.openxmlformats.org/officeDocument/2006/relationships/hyperlink" Target="https://ec.europa.eu/eurostat" TargetMode="External"/><Relationship Id="rId3" Type="http://schemas.openxmlformats.org/officeDocument/2006/relationships/hyperlink" Target="https://eur-lex.europa.eu/legal-content/EN/TXT/?uri=CELEX:32021R1119" TargetMode="External"/><Relationship Id="rId21" Type="http://schemas.openxmlformats.org/officeDocument/2006/relationships/hyperlink" Target="https://doi.org/10.3390/en18133432" TargetMode="External"/><Relationship Id="rId7" Type="http://schemas.openxmlformats.org/officeDocument/2006/relationships/hyperlink" Target="https://energy.ec.europa.eu/topics/energy-efficiency/energy-efficiency-targets-directive-and-rules/energy-efficiency-directive_en" TargetMode="External"/><Relationship Id="rId12" Type="http://schemas.openxmlformats.org/officeDocument/2006/relationships/hyperlink" Target="https://energy.ec.europa.eu/topics/markets-and-consumers/hydrogen-and-decarbonised-gas-market_en" TargetMode="External"/><Relationship Id="rId17" Type="http://schemas.openxmlformats.org/officeDocument/2006/relationships/hyperlink" Target="https://ec.europa.eu/eurostat/web/products-eurostat-news/w/DDN-20230203-1" TargetMode="External"/><Relationship Id="rId2" Type="http://schemas.openxmlformats.org/officeDocument/2006/relationships/hyperlink" Target="https://eur-lex.europa.eu/legal-content/EN/TXT/?uri=CELEX%3A32021R1119" TargetMode="External"/><Relationship Id="rId16" Type="http://schemas.openxmlformats.org/officeDocument/2006/relationships/hyperlink" Target="https://eur-lex.europa.eu/legal-content/EN/TXT/?uri=CELEX%3A32020R0852" TargetMode="External"/><Relationship Id="rId20" Type="http://schemas.openxmlformats.org/officeDocument/2006/relationships/hyperlink" Target="https://ec.europa.eu/eurostat/databrowser/view/nrg_chdd_a/default/map?lang=en" TargetMode="External"/><Relationship Id="rId1" Type="http://schemas.openxmlformats.org/officeDocument/2006/relationships/slideLayout" Target="../slideLayouts/slideLayout2.xml"/><Relationship Id="rId6" Type="http://schemas.openxmlformats.org/officeDocument/2006/relationships/hyperlink" Target="https://eu-mayors.ec.europa.eu/sites/default/files/2024-04/Heating%20and%20Cooling%20Structured%20Summary%20Final.pdf" TargetMode="External"/><Relationship Id="rId11" Type="http://schemas.openxmlformats.org/officeDocument/2006/relationships/hyperlink" Target="https://energy.ec.europa.eu/topics/energy-efficiency/heat-pumps_en" TargetMode="External"/><Relationship Id="rId5" Type="http://schemas.openxmlformats.org/officeDocument/2006/relationships/hyperlink" Target="https://commission.europa.eu/topics/energy/repowereu_en" TargetMode="External"/><Relationship Id="rId15" Type="http://schemas.openxmlformats.org/officeDocument/2006/relationships/hyperlink" Target="https://www.europarl.europa.eu/doceo/document/TA-9-2024-0049_EN.html" TargetMode="External"/><Relationship Id="rId10" Type="http://schemas.openxmlformats.org/officeDocument/2006/relationships/hyperlink" Target="https://energy.ec.europa.eu/topics/energy-efficiency/energy-performance-buildings/energy-performance-buildings-directive_en" TargetMode="External"/><Relationship Id="rId19" Type="http://schemas.openxmlformats.org/officeDocument/2006/relationships/hyperlink" Target="https://ec.europa.eu/eurostat/en/web/products-eurostat-news/w/ddn-20250625-2" TargetMode="External"/><Relationship Id="rId4" Type="http://schemas.openxmlformats.org/officeDocument/2006/relationships/hyperlink" Target="https://ec.europa.eu/commission/presscorner/detail/en/ip_20_1835" TargetMode="External"/><Relationship Id="rId9" Type="http://schemas.openxmlformats.org/officeDocument/2006/relationships/hyperlink" Target="https://energy.ec.europa.eu/topics/renewable-energy/renewable-energy-directive-targets-and-rules/renewable-energy-directive_en" TargetMode="External"/><Relationship Id="rId14" Type="http://schemas.openxmlformats.org/officeDocument/2006/relationships/hyperlink" Target="https://joint-research-centre.ec.europa.eu/jrc-news-and-updates/whos-energy-poor-eu-its-more-complex-it-seems-2024-09-25_en" TargetMode="External"/><Relationship Id="rId22" Type="http://schemas.openxmlformats.org/officeDocument/2006/relationships/hyperlink" Target="https://doi.org/10.1186/s40517-024-00308-3" TargetMode="External"/></Relationships>
</file>

<file path=ppt/slides/_rels/slide45.xml.rels><?xml version="1.0" encoding="UTF-8" standalone="yes"?>
<Relationships xmlns="http://schemas.openxmlformats.org/package/2006/relationships"><Relationship Id="rId8" Type="http://schemas.openxmlformats.org/officeDocument/2006/relationships/hyperlink" Target="https://thechillbrothers.com/smart-home-and-hvac-how-energy-management-is-shaping-future-spending/" TargetMode="External"/><Relationship Id="rId13" Type="http://schemas.openxmlformats.org/officeDocument/2006/relationships/hyperlink" Target="https://doi.org/10.3390/su17094164" TargetMode="External"/><Relationship Id="rId18" Type="http://schemas.openxmlformats.org/officeDocument/2006/relationships/hyperlink" Target="https://www.greeneuropeanjournal.eu/up-in-smoke-the-biomass-energy-paradox/" TargetMode="External"/><Relationship Id="rId3" Type="http://schemas.openxmlformats.org/officeDocument/2006/relationships/hyperlink" Target="https://www.iea.org/reports/the-future-of-heat-pumps-in-china" TargetMode="External"/><Relationship Id="rId21" Type="http://schemas.openxmlformats.org/officeDocument/2006/relationships/hyperlink" Target="https://doi.org/10.2478/rtuect-2024-0067" TargetMode="External"/><Relationship Id="rId7" Type="http://schemas.openxmlformats.org/officeDocument/2006/relationships/hyperlink" Target="https://www.irs.gov/credits-deductions/energy-efficient-home-improvement-credit" TargetMode="External"/><Relationship Id="rId12" Type="http://schemas.openxmlformats.org/officeDocument/2006/relationships/hyperlink" Target="https://www.rehva.eu/fileadmin/user_upload/2024/GB34_WWHR-1-24_protected.pdf" TargetMode="External"/><Relationship Id="rId17" Type="http://schemas.openxmlformats.org/officeDocument/2006/relationships/hyperlink" Target="https://doi.org/10.3390/en17153762" TargetMode="External"/><Relationship Id="rId2" Type="http://schemas.openxmlformats.org/officeDocument/2006/relationships/hyperlink" Target="https://www.iea.org/energy-system/buildings/district-heating" TargetMode="External"/><Relationship Id="rId16" Type="http://schemas.openxmlformats.org/officeDocument/2006/relationships/hyperlink" Target="https://www.iea-dhc.org/fileadmin/documents/Annex_TS4/IEA_DHC_Annex_TS4_Guidebook_2023.pdf" TargetMode="External"/><Relationship Id="rId20" Type="http://schemas.openxmlformats.org/officeDocument/2006/relationships/hyperlink" Target="https://www.iea.org/commentaries/staying-cool-without-overheating-the-energy-system" TargetMode="External"/><Relationship Id="rId1" Type="http://schemas.openxmlformats.org/officeDocument/2006/relationships/slideLayout" Target="../slideLayouts/slideLayout2.xml"/><Relationship Id="rId6" Type="http://schemas.openxmlformats.org/officeDocument/2006/relationships/hyperlink" Target="https://heatpumpingtechnologies.org/iea-global-energy-review-2025-main-takeaways-for-heat-pumps/" TargetMode="External"/><Relationship Id="rId11" Type="http://schemas.openxmlformats.org/officeDocument/2006/relationships/hyperlink" Target="https://doi.org/10.3390/buildings14082267" TargetMode="External"/><Relationship Id="rId5" Type="http://schemas.openxmlformats.org/officeDocument/2006/relationships/hyperlink" Target="https://doi.org/10.1017/9781009325844" TargetMode="External"/><Relationship Id="rId15" Type="http://schemas.openxmlformats.org/officeDocument/2006/relationships/hyperlink" Target="https://www.canarymedia.com/articles/heat-pumps/how-heat-pumps-can-maintain-their-momentum-in-2025-and-beyond" TargetMode="External"/><Relationship Id="rId10" Type="http://schemas.openxmlformats.org/officeDocument/2006/relationships/hyperlink" Target="https://www.buildings.com/building-systems-om/hvac/article/55280698/why-2025-is-the-tipping-point-for-smart-hvac-integration-in-every-building" TargetMode="External"/><Relationship Id="rId19" Type="http://schemas.openxmlformats.org/officeDocument/2006/relationships/hyperlink" Target="https://doi.org/10.3390/en18030645" TargetMode="External"/><Relationship Id="rId4" Type="http://schemas.openxmlformats.org/officeDocument/2006/relationships/hyperlink" Target="https://iifiir.org/en/news/renewables-power-26-2-of-eu-heating-and-cooling-sweden-leads-the-way" TargetMode="External"/><Relationship Id="rId9" Type="http://schemas.openxmlformats.org/officeDocument/2006/relationships/hyperlink" Target="https://doi.org/10.1007/s12053-024-10215-y" TargetMode="External"/><Relationship Id="rId14" Type="http://schemas.openxmlformats.org/officeDocument/2006/relationships/hyperlink" Target="https://www.openaccessgovernment.org/heat-pumps-and-urban-heating-as-a-cornerstone-of-sustainable-cities/171234/"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www.facebook.com/profile.php?id=61573831844661" TargetMode="External"/><Relationship Id="rId7" Type="http://schemas.openxmlformats.org/officeDocument/2006/relationships/hyperlink" Target="https://repowerregions.eu/"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hyperlink" Target="https://www.linkedin.com/company/repower-regions/?viewAsMember=tru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eur-lex.europa.eu/legal-content/EN/TXT/?uri=CELEX%3A32020R0852"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9.jpeg"/><Relationship Id="rId1" Type="http://schemas.openxmlformats.org/officeDocument/2006/relationships/slideLayout" Target="../slideLayouts/slideLayout3.xml"/><Relationship Id="rId5" Type="http://schemas.openxmlformats.org/officeDocument/2006/relationships/slide" Target="slide10.xml"/><Relationship Id="rId4" Type="http://schemas.openxmlformats.org/officeDocument/2006/relationships/slide" Target="slide11.xml"/></Relationships>
</file>

<file path=ppt/slides/_rels/slide8.xml.rels><?xml version="1.0" encoding="UTF-8" standalone="yes"?>
<Relationships xmlns="http://schemas.openxmlformats.org/package/2006/relationships"><Relationship Id="rId3" Type="http://schemas.openxmlformats.org/officeDocument/2006/relationships/hyperlink" Target="https://ember-energy.org/latest-insights/global-electricity-review-2025/" TargetMode="External"/><Relationship Id="rId2" Type="http://schemas.openxmlformats.org/officeDocument/2006/relationships/hyperlink" Target="https://energyworld.ro/2025/08/04/europes-energy-system-put-to-the-test-by-record-breaking-temperatures-some-power-plants-shut-down-there-were-major-power-outages"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hyperlink" Target="https://energy.ec.europa.eu/topics/energy-efficiency/energy-performance-buildings/energy-performance-buildings-directive_en" TargetMode="External"/><Relationship Id="rId3" Type="http://schemas.openxmlformats.org/officeDocument/2006/relationships/hyperlink" Target="https://doi.org/10.3390/en17153762" TargetMode="External"/><Relationship Id="rId7" Type="http://schemas.openxmlformats.org/officeDocument/2006/relationships/hyperlink" Target="https://energy.ec.europa.eu/topics/energy-efficiency/energy-efficiency-targets-directive-and-rules/energy-efficiency-directive_en" TargetMode="External"/><Relationship Id="rId2" Type="http://schemas.openxmlformats.org/officeDocument/2006/relationships/hyperlink" Target="https://joint-research-centre.ec.europa.eu/jrc-news-and-updates/whos-energy-poor-eu-its-more-complex-it-seems-2024-09-25_en" TargetMode="External"/><Relationship Id="rId1" Type="http://schemas.openxmlformats.org/officeDocument/2006/relationships/slideLayout" Target="../slideLayouts/slideLayout3.xml"/><Relationship Id="rId6" Type="http://schemas.openxmlformats.org/officeDocument/2006/relationships/hyperlink" Target="https://ec.europa.eu/eurostat/web/products-eurostat-news/w/ddn-20250305-1" TargetMode="External"/><Relationship Id="rId5" Type="http://schemas.openxmlformats.org/officeDocument/2006/relationships/hyperlink" Target="https://energy.ec.europa.eu/topics/renewable-energy/renewable-energy-directive-targets-and-rules/renewable-energy-directive_en" TargetMode="External"/><Relationship Id="rId4" Type="http://schemas.openxmlformats.org/officeDocument/2006/relationships/hyperlink" Target="https://doi.org/10.1017/9781009325844"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BC1D54B-C58E-3272-5A69-92D5DF1857BE}"/>
            </a:ext>
          </a:extLst>
        </p:cNvPr>
        <p:cNvGrpSpPr/>
        <p:nvPr/>
      </p:nvGrpSpPr>
      <p:grpSpPr>
        <a:xfrm>
          <a:off x="0" y="0"/>
          <a:ext cx="0" cy="0"/>
          <a:chOff x="0" y="0"/>
          <a:chExt cx="0" cy="0"/>
        </a:xfrm>
      </p:grpSpPr>
      <p:pic>
        <p:nvPicPr>
          <p:cNvPr id="7" name="Picture 6" descr="A person in orange vest and hard hat holding a metal bar&#10;&#10;AI-generated content may be incorrect.">
            <a:extLst>
              <a:ext uri="{FF2B5EF4-FFF2-40B4-BE49-F238E27FC236}">
                <a16:creationId xmlns:a16="http://schemas.microsoft.com/office/drawing/2014/main" id="{460B4D8F-EA93-5788-743F-FE4B5308107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6590" r="6590"/>
          <a:stretch>
            <a:fillRect/>
          </a:stretch>
        </p:blipFill>
        <p:spPr>
          <a:xfrm>
            <a:off x="-1" y="2103567"/>
            <a:ext cx="6899875" cy="5298277"/>
          </a:xfrm>
          <a:prstGeom prst="rect">
            <a:avLst/>
          </a:prstGeom>
        </p:spPr>
      </p:pic>
      <p:sp>
        <p:nvSpPr>
          <p:cNvPr id="5" name="Graphic 4">
            <a:extLst>
              <a:ext uri="{FF2B5EF4-FFF2-40B4-BE49-F238E27FC236}">
                <a16:creationId xmlns:a16="http://schemas.microsoft.com/office/drawing/2014/main" id="{340AAA85-1824-5193-7E79-1EF13AE621BA}"/>
              </a:ext>
            </a:extLst>
          </p:cNvPr>
          <p:cNvSpPr/>
          <p:nvPr/>
        </p:nvSpPr>
        <p:spPr>
          <a:xfrm rot="5400000">
            <a:off x="2489329" y="3778902"/>
            <a:ext cx="2585001" cy="7555689"/>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74000">
                <a:srgbClr val="33A5CC">
                  <a:alpha val="69000"/>
                </a:srgbClr>
              </a:gs>
              <a:gs pos="99000">
                <a:srgbClr val="77CBC4"/>
              </a:gs>
            </a:gsLst>
            <a:lin ang="5400000" scaled="0"/>
          </a:gradFill>
          <a:ln w="2370" cap="flat">
            <a:noFill/>
            <a:prstDash val="solid"/>
            <a:miter/>
          </a:ln>
        </p:spPr>
        <p:txBody>
          <a:bodyPr rtlCol="0" anchor="ctr"/>
          <a:lstStyle/>
          <a:p>
            <a:endParaRPr lang="en-US" dirty="0"/>
          </a:p>
        </p:txBody>
      </p:sp>
      <p:sp>
        <p:nvSpPr>
          <p:cNvPr id="33" name="Graphic 4">
            <a:extLst>
              <a:ext uri="{FF2B5EF4-FFF2-40B4-BE49-F238E27FC236}">
                <a16:creationId xmlns:a16="http://schemas.microsoft.com/office/drawing/2014/main" id="{1B624D10-F8D3-19F3-B797-7265B8B57229}"/>
              </a:ext>
            </a:extLst>
          </p:cNvPr>
          <p:cNvSpPr/>
          <p:nvPr/>
        </p:nvSpPr>
        <p:spPr>
          <a:xfrm rot="5400000">
            <a:off x="2906502" y="5116802"/>
            <a:ext cx="1099239" cy="6912244"/>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35000">
                <a:srgbClr val="2D62AE"/>
              </a:gs>
              <a:gs pos="82000">
                <a:srgbClr val="33A5CC"/>
              </a:gs>
              <a:gs pos="100000">
                <a:srgbClr val="77CBC4"/>
              </a:gs>
            </a:gsLst>
            <a:lin ang="2700000" scaled="0"/>
          </a:gradFill>
          <a:ln w="2370" cap="flat">
            <a:noFill/>
            <a:prstDash val="solid"/>
            <a:miter/>
          </a:ln>
        </p:spPr>
        <p:txBody>
          <a:bodyPr rtlCol="0" anchor="ctr"/>
          <a:lstStyle/>
          <a:p>
            <a:endParaRPr lang="en-US" dirty="0"/>
          </a:p>
        </p:txBody>
      </p:sp>
      <p:pic>
        <p:nvPicPr>
          <p:cNvPr id="2" name="Picture 1" descr="Co-funded by the European Union logo in png for web usage">
            <a:extLst>
              <a:ext uri="{FF2B5EF4-FFF2-40B4-BE49-F238E27FC236}">
                <a16:creationId xmlns:a16="http://schemas.microsoft.com/office/drawing/2014/main" id="{B83FE9F7-72CE-0F67-3E11-FAAF5F73FCCF}"/>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90882" y="9718206"/>
            <a:ext cx="1489944" cy="311822"/>
          </a:xfrm>
          <a:prstGeom prst="rect">
            <a:avLst/>
          </a:prstGeom>
          <a:noFill/>
          <a:ln>
            <a:noFill/>
          </a:ln>
        </p:spPr>
      </p:pic>
      <p:sp>
        <p:nvSpPr>
          <p:cNvPr id="3" name="Text Placeholder 2">
            <a:extLst>
              <a:ext uri="{FF2B5EF4-FFF2-40B4-BE49-F238E27FC236}">
                <a16:creationId xmlns:a16="http://schemas.microsoft.com/office/drawing/2014/main" id="{E71E52CC-AF7E-39A0-776F-2C8E908430A8}"/>
              </a:ext>
            </a:extLst>
          </p:cNvPr>
          <p:cNvSpPr txBox="1">
            <a:spLocks/>
          </p:cNvSpPr>
          <p:nvPr/>
        </p:nvSpPr>
        <p:spPr>
          <a:xfrm>
            <a:off x="431084" y="9610823"/>
            <a:ext cx="1623008" cy="419205"/>
          </a:xfrm>
          <a:prstGeom prst="rect">
            <a:avLst/>
          </a:prstGeom>
        </p:spPr>
        <p:txBody>
          <a:bodyPr/>
          <a:lstStyle>
            <a:lvl1pPr marL="518260" indent="-518260" algn="l" defTabSz="2073036"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nSpc>
                <a:spcPts val="1120"/>
              </a:lnSpc>
              <a:spcBef>
                <a:spcPts val="0"/>
              </a:spcBef>
              <a:buNone/>
            </a:pPr>
            <a:r>
              <a:rPr lang="en-US" sz="1000" b="1" dirty="0">
                <a:solidFill>
                  <a:srgbClr val="404040"/>
                </a:solidFill>
                <a:latin typeface="Calibri" panose="020F0502020204030204" pitchFamily="34" charset="0"/>
                <a:cs typeface="Calibri" panose="020F0502020204030204" pitchFamily="34" charset="0"/>
              </a:rPr>
              <a:t>Fecha: </a:t>
            </a:r>
          </a:p>
          <a:p>
            <a:pPr marL="0" indent="0">
              <a:lnSpc>
                <a:spcPts val="1120"/>
              </a:lnSpc>
              <a:spcBef>
                <a:spcPts val="0"/>
              </a:spcBef>
              <a:buNone/>
            </a:pPr>
            <a:r>
              <a:rPr lang="en-US" sz="1000" dirty="0">
                <a:solidFill>
                  <a:srgbClr val="404040"/>
                </a:solidFill>
                <a:latin typeface="Calibri" panose="020F0502020204030204" pitchFamily="34" charset="0"/>
                <a:cs typeface="Calibri" panose="020F0502020204030204" pitchFamily="34" charset="0"/>
              </a:rPr>
              <a:t>27</a:t>
            </a:r>
            <a:r>
              <a:rPr lang="en-US" sz="1000" baseline="30000" dirty="0">
                <a:solidFill>
                  <a:srgbClr val="404040"/>
                </a:solidFill>
                <a:latin typeface="Calibri" panose="020F0502020204030204" pitchFamily="34" charset="0"/>
                <a:cs typeface="Calibri" panose="020F0502020204030204" pitchFamily="34" charset="0"/>
              </a:rPr>
              <a:t>th</a:t>
            </a:r>
            <a:r>
              <a:rPr lang="en-US" sz="1000" dirty="0">
                <a:solidFill>
                  <a:srgbClr val="404040"/>
                </a:solidFill>
                <a:latin typeface="Calibri" panose="020F0502020204030204" pitchFamily="34" charset="0"/>
                <a:cs typeface="Calibri" panose="020F0502020204030204" pitchFamily="34" charset="0"/>
              </a:rPr>
              <a:t> de octubre de 2025</a:t>
            </a:r>
          </a:p>
        </p:txBody>
      </p:sp>
      <p:sp>
        <p:nvSpPr>
          <p:cNvPr id="4" name="Text Placeholder 3">
            <a:extLst>
              <a:ext uri="{FF2B5EF4-FFF2-40B4-BE49-F238E27FC236}">
                <a16:creationId xmlns:a16="http://schemas.microsoft.com/office/drawing/2014/main" id="{34836A9D-FE1F-16E0-397C-8697D72A3222}"/>
              </a:ext>
            </a:extLst>
          </p:cNvPr>
          <p:cNvSpPr txBox="1">
            <a:spLocks/>
          </p:cNvSpPr>
          <p:nvPr/>
        </p:nvSpPr>
        <p:spPr>
          <a:xfrm>
            <a:off x="1854724" y="9610823"/>
            <a:ext cx="3296136" cy="419205"/>
          </a:xfrm>
          <a:prstGeom prst="rect">
            <a:avLst/>
          </a:prstGeom>
        </p:spPr>
        <p:txBody>
          <a:bodyPr/>
          <a:lstStyle>
            <a:lvl1pPr marL="518260" indent="-518260" algn="l" defTabSz="2073036"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nSpc>
                <a:spcPts val="1120"/>
              </a:lnSpc>
              <a:spcBef>
                <a:spcPts val="0"/>
              </a:spcBef>
              <a:buNone/>
            </a:pPr>
            <a:r>
              <a:rPr lang="en-US" sz="1000" b="1" dirty="0">
                <a:solidFill>
                  <a:srgbClr val="404040"/>
                </a:solidFill>
                <a:latin typeface="Calibri" panose="020F0502020204030204" pitchFamily="34" charset="0"/>
                <a:cs typeface="Calibri" panose="020F0502020204030204" pitchFamily="34" charset="0"/>
              </a:rPr>
              <a:t>Editado por: </a:t>
            </a:r>
          </a:p>
          <a:p>
            <a:pPr marL="0" indent="0">
              <a:lnSpc>
                <a:spcPts val="1120"/>
              </a:lnSpc>
              <a:spcBef>
                <a:spcPts val="0"/>
              </a:spcBef>
              <a:buNone/>
            </a:pPr>
            <a:r>
              <a:rPr lang="en-US" sz="1000" dirty="0">
                <a:solidFill>
                  <a:srgbClr val="404040"/>
                </a:solidFill>
                <a:latin typeface="Calibri" panose="020F0502020204030204" pitchFamily="34" charset="0"/>
                <a:cs typeface="Calibri" panose="020F0502020204030204" pitchFamily="34" charset="0"/>
              </a:rPr>
              <a:t>Dra. Prof. T. Tambovceva, Universidad Técnica de Riga</a:t>
            </a:r>
          </a:p>
          <a:p>
            <a:pPr marL="0" indent="0">
              <a:lnSpc>
                <a:spcPts val="1120"/>
              </a:lnSpc>
              <a:spcBef>
                <a:spcPts val="0"/>
              </a:spcBef>
              <a:buNone/>
            </a:pPr>
            <a:endParaRPr lang="en-US" sz="1000" dirty="0">
              <a:solidFill>
                <a:srgbClr val="404040"/>
              </a:solidFill>
              <a:latin typeface="Calibri" panose="020F0502020204030204" pitchFamily="34" charset="0"/>
              <a:cs typeface="Calibri" panose="020F0502020204030204" pitchFamily="34" charset="0"/>
            </a:endParaRPr>
          </a:p>
        </p:txBody>
      </p:sp>
      <p:sp>
        <p:nvSpPr>
          <p:cNvPr id="11" name="Freeform 10">
            <a:extLst>
              <a:ext uri="{FF2B5EF4-FFF2-40B4-BE49-F238E27FC236}">
                <a16:creationId xmlns:a16="http://schemas.microsoft.com/office/drawing/2014/main" id="{6F8E4539-F68F-AEEC-9E53-E0EF9EB34AAF}"/>
              </a:ext>
            </a:extLst>
          </p:cNvPr>
          <p:cNvSpPr/>
          <p:nvPr/>
        </p:nvSpPr>
        <p:spPr>
          <a:xfrm>
            <a:off x="431583" y="9591763"/>
            <a:ext cx="24498" cy="360000"/>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ED4D24"/>
            </a:solidFill>
            <a:prstDash val="solid"/>
            <a:miter/>
          </a:ln>
        </p:spPr>
        <p:txBody>
          <a:bodyPr rtlCol="0" anchor="ctr"/>
          <a:lstStyle/>
          <a:p>
            <a:endParaRPr lang="en-US" dirty="0"/>
          </a:p>
        </p:txBody>
      </p:sp>
      <p:sp>
        <p:nvSpPr>
          <p:cNvPr id="13" name="Freeform 12">
            <a:extLst>
              <a:ext uri="{FF2B5EF4-FFF2-40B4-BE49-F238E27FC236}">
                <a16:creationId xmlns:a16="http://schemas.microsoft.com/office/drawing/2014/main" id="{B9798E7F-5D51-367F-51C9-37F64B898393}"/>
              </a:ext>
            </a:extLst>
          </p:cNvPr>
          <p:cNvSpPr/>
          <p:nvPr/>
        </p:nvSpPr>
        <p:spPr>
          <a:xfrm>
            <a:off x="1843299" y="9591763"/>
            <a:ext cx="24498" cy="360000"/>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ED4D24"/>
            </a:solidFill>
            <a:prstDash val="solid"/>
            <a:miter/>
          </a:ln>
        </p:spPr>
        <p:txBody>
          <a:bodyPr rtlCol="0" anchor="ctr"/>
          <a:lstStyle/>
          <a:p>
            <a:endParaRPr lang="en-US" dirty="0"/>
          </a:p>
        </p:txBody>
      </p:sp>
      <p:sp>
        <p:nvSpPr>
          <p:cNvPr id="14" name="TextBox 13">
            <a:extLst>
              <a:ext uri="{FF2B5EF4-FFF2-40B4-BE49-F238E27FC236}">
                <a16:creationId xmlns:a16="http://schemas.microsoft.com/office/drawing/2014/main" id="{6004A842-385F-3A89-91DB-331AA74D3268}"/>
              </a:ext>
            </a:extLst>
          </p:cNvPr>
          <p:cNvSpPr txBox="1"/>
          <p:nvPr/>
        </p:nvSpPr>
        <p:spPr>
          <a:xfrm>
            <a:off x="-71143" y="6193795"/>
            <a:ext cx="7701959" cy="2940420"/>
          </a:xfrm>
          <a:prstGeom prst="rect">
            <a:avLst/>
          </a:prstGeom>
          <a:noFill/>
        </p:spPr>
        <p:txBody>
          <a:bodyPr wrap="square">
            <a:spAutoFit/>
          </a:bodyPr>
          <a:lstStyle/>
          <a:p>
            <a:pPr algn="just">
              <a:lnSpc>
                <a:spcPts val="7460"/>
              </a:lnSpc>
            </a:pPr>
            <a:r>
              <a:rPr lang="en-US" sz="7200" b="1" dirty="0">
                <a:solidFill>
                  <a:schemeClr val="bg1"/>
                </a:solidFill>
                <a:latin typeface="Calibri" panose="020F0502020204030204" pitchFamily="34" charset="0"/>
                <a:cs typeface="Calibri" panose="020F0502020204030204" pitchFamily="34" charset="0"/>
              </a:rPr>
              <a:t>D2.2 </a:t>
            </a:r>
          </a:p>
          <a:p>
            <a:pPr algn="just">
              <a:lnSpc>
                <a:spcPts val="7460"/>
              </a:lnSpc>
            </a:pPr>
            <a:r>
              <a:rPr lang="en-US" sz="6000" b="1" dirty="0">
                <a:solidFill>
                  <a:schemeClr val="bg1"/>
                </a:solidFill>
                <a:latin typeface="Calibri" panose="020F0502020204030204" pitchFamily="34" charset="0"/>
                <a:cs typeface="Calibri" panose="020F0502020204030204" pitchFamily="34" charset="0"/>
              </a:rPr>
              <a:t>INFORME DEL ANÁLISIS DE LA SITUACIÓN</a:t>
            </a:r>
          </a:p>
        </p:txBody>
      </p:sp>
      <p:sp>
        <p:nvSpPr>
          <p:cNvPr id="15" name="Text Placeholder 7">
            <a:extLst>
              <a:ext uri="{FF2B5EF4-FFF2-40B4-BE49-F238E27FC236}">
                <a16:creationId xmlns:a16="http://schemas.microsoft.com/office/drawing/2014/main" id="{6ABD8899-FA57-5C79-509D-2AC5FB72914D}"/>
              </a:ext>
            </a:extLst>
          </p:cNvPr>
          <p:cNvSpPr txBox="1">
            <a:spLocks/>
          </p:cNvSpPr>
          <p:nvPr/>
        </p:nvSpPr>
        <p:spPr>
          <a:xfrm rot="16200000">
            <a:off x="4962987" y="4039034"/>
            <a:ext cx="3898516" cy="551905"/>
          </a:xfrm>
          <a:prstGeom prst="rect">
            <a:avLst/>
          </a:prstGeom>
          <a:gradFill>
            <a:gsLst>
              <a:gs pos="3000">
                <a:srgbClr val="EE2D24"/>
              </a:gs>
              <a:gs pos="68000">
                <a:srgbClr val="F37321"/>
              </a:gs>
              <a:gs pos="100000">
                <a:srgbClr val="FFCD05"/>
              </a:gs>
            </a:gsLst>
            <a:lin ang="2700000" scaled="0"/>
          </a:gradFill>
        </p:spPr>
        <p:txBody>
          <a:bodyPr anchor="ctr">
            <a:noAutofit/>
          </a:bodyPr>
          <a:lstStyle>
            <a:lvl1pPr marL="20638" indent="-20638" algn="ctr" defTabSz="2073036" rtl="0" eaLnBrk="1" latinLnBrk="0" hangingPunct="1">
              <a:lnSpc>
                <a:spcPts val="3447"/>
              </a:lnSpc>
              <a:spcBef>
                <a:spcPts val="0"/>
              </a:spcBef>
              <a:buFont typeface="Arial" panose="020B0604020202020204" pitchFamily="34" charset="0"/>
              <a:buNone/>
              <a:tabLst>
                <a:tab pos="2970213" algn="l"/>
                <a:tab pos="3055938" algn="l"/>
              </a:tabLst>
              <a:defRPr sz="3175" b="1" i="0" kern="120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49818" indent="0" algn="l" defTabSz="2073036" rtl="0" eaLnBrk="1" latinLnBrk="0" hangingPunct="1">
              <a:lnSpc>
                <a:spcPct val="100000"/>
              </a:lnSpc>
              <a:spcBef>
                <a:spcPts val="1133"/>
              </a:spcBef>
              <a:buFont typeface="Arial" panose="020B0604020202020204" pitchFamily="34" charset="0"/>
              <a:buNone/>
              <a:defRPr sz="2962" kern="1200">
                <a:solidFill>
                  <a:srgbClr val="011E3B"/>
                </a:solidFill>
                <a:latin typeface="Montserrat" pitchFamily="2" charset="77"/>
                <a:ea typeface="+mn-ea"/>
                <a:cs typeface="Poppins" pitchFamily="2" charset="77"/>
              </a:defRPr>
            </a:lvl2pPr>
            <a:lvl3pPr marL="699636" indent="0" algn="l" defTabSz="2073036" rtl="0" eaLnBrk="1" latinLnBrk="0" hangingPunct="1">
              <a:lnSpc>
                <a:spcPct val="100000"/>
              </a:lnSpc>
              <a:spcBef>
                <a:spcPts val="1133"/>
              </a:spcBef>
              <a:buFont typeface="Arial" panose="020B0604020202020204" pitchFamily="34" charset="0"/>
              <a:buNone/>
              <a:defRPr sz="2962" kern="1200">
                <a:solidFill>
                  <a:srgbClr val="011E3B"/>
                </a:solidFill>
                <a:latin typeface="Montserrat" pitchFamily="2" charset="77"/>
                <a:ea typeface="+mn-ea"/>
                <a:cs typeface="Poppins" pitchFamily="2" charset="77"/>
              </a:defRPr>
            </a:lvl3pPr>
            <a:lvl4pPr marL="1049454" indent="0" algn="l" defTabSz="2073036" rtl="0" eaLnBrk="1" latinLnBrk="0" hangingPunct="1">
              <a:lnSpc>
                <a:spcPct val="100000"/>
              </a:lnSpc>
              <a:spcBef>
                <a:spcPts val="1133"/>
              </a:spcBef>
              <a:buFont typeface="Arial" panose="020B0604020202020204" pitchFamily="34" charset="0"/>
              <a:buNone/>
              <a:defRPr sz="2962" kern="1200">
                <a:solidFill>
                  <a:srgbClr val="011E3B"/>
                </a:solidFill>
                <a:latin typeface="Montserrat" pitchFamily="2" charset="77"/>
                <a:ea typeface="+mn-ea"/>
                <a:cs typeface="Poppins" pitchFamily="2" charset="77"/>
              </a:defRPr>
            </a:lvl4pPr>
            <a:lvl5pPr marL="1399273" indent="0" algn="l" defTabSz="2073036" rtl="0" eaLnBrk="1" latinLnBrk="0" hangingPunct="1">
              <a:lnSpc>
                <a:spcPct val="100000"/>
              </a:lnSpc>
              <a:spcBef>
                <a:spcPts val="1133"/>
              </a:spcBef>
              <a:buFont typeface="Arial" panose="020B0604020202020204" pitchFamily="34" charset="0"/>
              <a:buNone/>
              <a:defRPr sz="2962"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22225" indent="0" algn="l">
              <a:lnSpc>
                <a:spcPct val="100000"/>
              </a:lnSpc>
            </a:pPr>
            <a:r>
              <a:rPr lang="en-US" sz="2000" b="0" dirty="0"/>
              <a:t>         </a:t>
            </a:r>
            <a:r>
              <a:rPr lang="en-US" sz="2100" b="0" dirty="0"/>
              <a:t>www.repowerregions.eu</a:t>
            </a:r>
          </a:p>
        </p:txBody>
      </p:sp>
      <p:grpSp>
        <p:nvGrpSpPr>
          <p:cNvPr id="17" name="Graphic 40">
            <a:extLst>
              <a:ext uri="{FF2B5EF4-FFF2-40B4-BE49-F238E27FC236}">
                <a16:creationId xmlns:a16="http://schemas.microsoft.com/office/drawing/2014/main" id="{8C3F8081-E0C1-DA4B-E401-084886FD9BAB}"/>
              </a:ext>
            </a:extLst>
          </p:cNvPr>
          <p:cNvGrpSpPr/>
          <p:nvPr/>
        </p:nvGrpSpPr>
        <p:grpSpPr>
          <a:xfrm>
            <a:off x="4674247" y="7136727"/>
            <a:ext cx="3924090" cy="2433120"/>
            <a:chOff x="-3997860" y="6017904"/>
            <a:chExt cx="935163" cy="579845"/>
          </a:xfrm>
          <a:solidFill>
            <a:schemeClr val="bg1">
              <a:alpha val="29965"/>
            </a:schemeClr>
          </a:solidFill>
        </p:grpSpPr>
        <p:sp>
          <p:nvSpPr>
            <p:cNvPr id="19" name="Freeform 18">
              <a:extLst>
                <a:ext uri="{FF2B5EF4-FFF2-40B4-BE49-F238E27FC236}">
                  <a16:creationId xmlns:a16="http://schemas.microsoft.com/office/drawing/2014/main" id="{46F52CED-D04A-0231-038B-3F859367B6E4}"/>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20" name="Freeform 19">
              <a:extLst>
                <a:ext uri="{FF2B5EF4-FFF2-40B4-BE49-F238E27FC236}">
                  <a16:creationId xmlns:a16="http://schemas.microsoft.com/office/drawing/2014/main" id="{7F6D98CB-32C4-D7A1-BF70-E785E5CFB5E6}"/>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21" name="Freeform 20">
              <a:extLst>
                <a:ext uri="{FF2B5EF4-FFF2-40B4-BE49-F238E27FC236}">
                  <a16:creationId xmlns:a16="http://schemas.microsoft.com/office/drawing/2014/main" id="{2D9F14BA-07C1-7F86-CC74-D5FC3BF981FE}"/>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22" name="Freeform 21">
              <a:extLst>
                <a:ext uri="{FF2B5EF4-FFF2-40B4-BE49-F238E27FC236}">
                  <a16:creationId xmlns:a16="http://schemas.microsoft.com/office/drawing/2014/main" id="{8042801D-368B-F2EB-E6D9-4F163A4F4860}"/>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pic>
        <p:nvPicPr>
          <p:cNvPr id="9" name="Picture 8">
            <a:extLst>
              <a:ext uri="{FF2B5EF4-FFF2-40B4-BE49-F238E27FC236}">
                <a16:creationId xmlns:a16="http://schemas.microsoft.com/office/drawing/2014/main" id="{09435398-47E4-8B57-9CD3-CF16520839C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7322" y="494871"/>
            <a:ext cx="3501288" cy="1214732"/>
          </a:xfrm>
          <a:prstGeom prst="rect">
            <a:avLst/>
          </a:prstGeom>
        </p:spPr>
      </p:pic>
    </p:spTree>
    <p:extLst>
      <p:ext uri="{BB962C8B-B14F-4D97-AF65-F5344CB8AC3E}">
        <p14:creationId xmlns:p14="http://schemas.microsoft.com/office/powerpoint/2010/main" val="863217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46590-FAC4-0AFF-D817-75F4217B68BE}"/>
            </a:ext>
          </a:extLst>
        </p:cNvPr>
        <p:cNvGrpSpPr/>
        <p:nvPr/>
      </p:nvGrpSpPr>
      <p:grpSpPr>
        <a:xfrm>
          <a:off x="0" y="0"/>
          <a:ext cx="0" cy="0"/>
          <a:chOff x="0" y="0"/>
          <a:chExt cx="0" cy="0"/>
        </a:xfrm>
      </p:grpSpPr>
      <p:sp>
        <p:nvSpPr>
          <p:cNvPr id="31" name="Text Placeholder 1">
            <a:extLst>
              <a:ext uri="{FF2B5EF4-FFF2-40B4-BE49-F238E27FC236}">
                <a16:creationId xmlns:a16="http://schemas.microsoft.com/office/drawing/2014/main" id="{3DA660AC-F429-D6F5-BC06-9DC6D34E0104}"/>
              </a:ext>
            </a:extLst>
          </p:cNvPr>
          <p:cNvSpPr txBox="1">
            <a:spLocks/>
          </p:cNvSpPr>
          <p:nvPr/>
        </p:nvSpPr>
        <p:spPr>
          <a:xfrm>
            <a:off x="539504" y="5098667"/>
            <a:ext cx="6511110" cy="5342239"/>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en-GB" sz="1100" b="0" dirty="0">
                <a:solidFill>
                  <a:srgbClr val="404040"/>
                </a:solidFill>
              </a:rPr>
              <a:t>Los contadores inteligentes permiten establecer precios detallados, facturar automáticamente y responder a la demanda a gran escala, de modo que los hogares y las empresas (y sus sistemas eléctricos) puedan adaptarse cuando la electricidad es más barata o la red está sobrecargada. La Comisión Europea señala que estas herramientas son esenciales para integrar más energía eólica y solar y para gestionar las nuevas cargas de calefacción eléctrica (</a:t>
            </a:r>
            <a:r>
              <a:rPr lang="en-GB" sz="1100" b="0" u="sng" dirty="0">
                <a:solidFill>
                  <a:srgbClr val="404040"/>
                </a:solidFill>
                <a:hlinkClick r:id="rId2">
                  <a:extLst>
                    <a:ext uri="{A12FA001-AC4F-418D-AE19-62706E023703}">
                      <ahyp:hlinkClr xmlns:ahyp="http://schemas.microsoft.com/office/drawing/2018/hyperlinkcolor" val="tx"/>
                    </a:ext>
                  </a:extLst>
                </a:hlinkClick>
              </a:rPr>
              <a:t>Berg Insight</a:t>
            </a:r>
            <a:r>
              <a:rPr lang="en-GB" sz="1100" b="0" dirty="0">
                <a:solidFill>
                  <a:srgbClr val="404040"/>
                </a:solidFill>
              </a:rPr>
              <a:t>, 2025</a:t>
            </a:r>
            <a:r>
              <a:rPr lang="en-GB" sz="1100" dirty="0">
                <a:solidFill>
                  <a:srgbClr val="404040"/>
                </a:solidFill>
              </a:rPr>
              <a:t>). </a:t>
            </a:r>
            <a:r>
              <a:rPr lang="en-GB" sz="1100" b="0" dirty="0">
                <a:solidFill>
                  <a:srgbClr val="404040"/>
                </a:solidFill>
              </a:rPr>
              <a:t>En 2024, la UE actualizó sus normas del mercado eléctrico para poner más énfasis en la flexibilidad, es decir, la capacidad de aumentar o reducir la demanda cuando la red lo necesita. Las normas exigen a ENTSO-E (los </a:t>
            </a:r>
            <a:r>
              <a:rPr lang="en-GB" sz="1100" b="0" dirty="0" err="1">
                <a:solidFill>
                  <a:srgbClr val="404040"/>
                </a:solidFill>
              </a:rPr>
              <a:t>operadores</a:t>
            </a:r>
            <a:r>
              <a:rPr lang="en-GB" sz="1100" b="0" dirty="0">
                <a:solidFill>
                  <a:srgbClr val="404040"/>
                </a:solidFill>
              </a:rPr>
              <a:t> de red) y a la entidad DSO de la UE (los operadores de distribución) que creen un método único para calcular las necesidades de flexibilidad de cada país. Con este método y formato de informe compartidos, los reguladores pueden </a:t>
            </a:r>
            <a:r>
              <a:rPr lang="en-GB" sz="1100" b="0" dirty="0" err="1">
                <a:solidFill>
                  <a:srgbClr val="404040"/>
                </a:solidFill>
              </a:rPr>
              <a:t>ver</a:t>
            </a:r>
            <a:r>
              <a:rPr lang="en-GB" sz="1100" b="0" dirty="0">
                <a:solidFill>
                  <a:srgbClr val="404040"/>
                </a:solidFill>
              </a:rPr>
              <a:t> </a:t>
            </a:r>
            <a:r>
              <a:rPr lang="en-GB" sz="1100" b="0" dirty="0" err="1">
                <a:solidFill>
                  <a:srgbClr val="404040"/>
                </a:solidFill>
              </a:rPr>
              <a:t>cuánta</a:t>
            </a:r>
            <a:r>
              <a:rPr lang="en-GB" sz="1100" b="0" dirty="0">
                <a:solidFill>
                  <a:srgbClr val="404040"/>
                </a:solidFill>
              </a:rPr>
              <a:t> </a:t>
            </a:r>
            <a:r>
              <a:rPr lang="en-GB" sz="1100" b="0" dirty="0" err="1">
                <a:solidFill>
                  <a:srgbClr val="404040"/>
                </a:solidFill>
              </a:rPr>
              <a:t>flexibilidad</a:t>
            </a:r>
            <a:r>
              <a:rPr lang="en-GB" sz="1100" b="0" dirty="0">
                <a:solidFill>
                  <a:srgbClr val="404040"/>
                </a:solidFill>
              </a:rPr>
              <a:t> no fósil hay disponible y diseñar productos de mercado que puedan utilizar los participantes reales, es decir, edificios, agregadores y operadores de calefacción urbana. En el contexto de la transición energética de Alemania, en enero de 2024 entró en vigor el artículo 14a de la Ley alemana del sector energético (</a:t>
            </a:r>
            <a:r>
              <a:rPr lang="en-GB" sz="1100" b="0" u="sng" dirty="0">
                <a:solidFill>
                  <a:srgbClr val="404040"/>
                </a:solidFill>
                <a:hlinkClick r:id="rId3">
                  <a:extLst>
                    <a:ext uri="{A12FA001-AC4F-418D-AE19-62706E023703}">
                      <ahyp:hlinkClr xmlns:ahyp="http://schemas.microsoft.com/office/drawing/2018/hyperlinkcolor" val="tx"/>
                    </a:ext>
                  </a:extLst>
                </a:hlinkClick>
              </a:rPr>
              <a:t>Energiewirtschaftsgesetz</a:t>
            </a:r>
            <a:r>
              <a:rPr lang="en-GB" sz="1100" b="0" dirty="0">
                <a:solidFill>
                  <a:srgbClr val="404040"/>
                </a:solidFill>
              </a:rPr>
              <a:t>). Esta establece que los nuevos dispositivos de alta carga en los hogares, especialmente las bombas de calor y los cargadores de vehículos eléctricos, deben ser técnicamente controlables. Esto permite a los operadores de redes locales reducir temporalmente su consumo de energía durante los picos de congestión para mantener la estabilidad de la red. Se trata de uno de los ejemplos más claros de Europa de cómo convertir el control digital a nivel de dispositivo en una herramienta práctica para la transición de la calefacción (</a:t>
            </a:r>
            <a:r>
              <a:rPr lang="en-GB" sz="1100" b="0" u="sng" dirty="0">
                <a:solidFill>
                  <a:srgbClr val="404040"/>
                </a:solidFill>
                <a:hlinkClick r:id="rId4">
                  <a:extLst>
                    <a:ext uri="{A12FA001-AC4F-418D-AE19-62706E023703}">
                      <ahyp:hlinkClr xmlns:ahyp="http://schemas.microsoft.com/office/drawing/2018/hyperlinkcolor" val="tx"/>
                    </a:ext>
                  </a:extLst>
                </a:hlinkClick>
              </a:rPr>
              <a:t>ENTSO-E &amp; DSO Entity</a:t>
            </a:r>
            <a:r>
              <a:rPr lang="en-GB" sz="1100" b="0" dirty="0">
                <a:solidFill>
                  <a:srgbClr val="404040"/>
                </a:solidFill>
              </a:rPr>
              <a:t>, 2025). </a:t>
            </a:r>
            <a:endParaRPr lang="en-IE" sz="1100" b="0" dirty="0">
              <a:solidFill>
                <a:srgbClr val="404040"/>
              </a:solidFill>
            </a:endParaRPr>
          </a:p>
          <a:p>
            <a:pPr algn="just">
              <a:lnSpc>
                <a:spcPts val="1120"/>
              </a:lnSpc>
              <a:spcBef>
                <a:spcPts val="0"/>
              </a:spcBef>
            </a:pPr>
            <a:r>
              <a:rPr lang="en-GB" sz="1100" b="0" dirty="0">
                <a:solidFill>
                  <a:srgbClr val="404040"/>
                </a:solidFill>
              </a:rPr>
              <a:t>En abril de 2024, la UE actualizó su normativa sobre edificios (EPBD) para impulsar que estos sean inteligentes, automatizados y con cero emisiones. Los requisitos mínimos para los sistemas técnicos de los edificios imponen ciertas capacidades de automatización y control, al tiempo que impulsan la infraestructura de movilidad eléctrica en los edificios. El indicador de preparación inteligente (SRI), un sistema para calificar el grado de «inteligencia» de un edificio, sigue siendo opcional por ahora. Sin embargo, se espera que sea obligatorio para los edificios no residenciales con una capacidad nominal de climatización superior a 290 kW a partir de junio de 2027. Además, la Comisión Europea debe informar antes del 30 de junio de 2026 sobre cómo los países están probando y utilizando el SRI. Más de 15 países ya han iniciado fases de prueba no vinculantes (por ejemplo, Portugal comenzó en noviembre de 2024). Estas fases de prueba están creando un lenguaje común para funciones digitales como la supervisión, los controles, la interoperabilidad de los sistemas y la respuesta a la demanda. En conjunto, las normas EPBD actualizadas y los proyectos piloto del SRI están animando a los propietarios de edificios, especialmente en grandes oficinas, hospitales y campus, a instalar sistemas de gestión de edificios/energía (BMS/EMS), añadir submedición y utilizar análisis de detección de fallos para hacer funcionar los equipos de forma más eficiente. Esto hace que los edificios sean más limpios, más inteligentes y más fáciles de integrar en la red (</a:t>
            </a:r>
            <a:r>
              <a:rPr lang="en-GB" sz="1100" b="0" u="sng" dirty="0">
                <a:solidFill>
                  <a:srgbClr val="404040"/>
                </a:solidFill>
                <a:hlinkClick r:id="rId5">
                  <a:extLst>
                    <a:ext uri="{A12FA001-AC4F-418D-AE19-62706E023703}">
                      <ahyp:hlinkClr xmlns:ahyp="http://schemas.microsoft.com/office/drawing/2018/hyperlinkcolor" val="tx"/>
                    </a:ext>
                  </a:extLst>
                </a:hlinkClick>
              </a:rPr>
              <a:t>EU DSO Entity &amp; ENTSO-E</a:t>
            </a:r>
            <a:r>
              <a:rPr lang="en-GB" sz="1100" b="0" dirty="0">
                <a:solidFill>
                  <a:srgbClr val="404040"/>
                </a:solidFill>
              </a:rPr>
              <a:t>, 2025). </a:t>
            </a:r>
            <a:endParaRPr lang="en-IE" sz="1100" b="0" dirty="0">
              <a:solidFill>
                <a:srgbClr val="404040"/>
              </a:solidFill>
            </a:endParaRPr>
          </a:p>
          <a:p>
            <a:pPr algn="just">
              <a:lnSpc>
                <a:spcPts val="1120"/>
              </a:lnSpc>
              <a:spcBef>
                <a:spcPts val="0"/>
              </a:spcBef>
            </a:pPr>
            <a:br>
              <a:rPr lang="en-GB" sz="1100" b="0" dirty="0">
                <a:solidFill>
                  <a:srgbClr val="404040"/>
                </a:solidFill>
              </a:rPr>
            </a:br>
            <a:endParaRPr lang="en-IE" sz="1100" b="0" dirty="0">
              <a:solidFill>
                <a:srgbClr val="404040"/>
              </a:solidFill>
            </a:endParaRPr>
          </a:p>
          <a:p>
            <a:pPr algn="just">
              <a:lnSpc>
                <a:spcPts val="1120"/>
              </a:lnSpc>
              <a:spcBef>
                <a:spcPts val="0"/>
              </a:spcBef>
            </a:pPr>
            <a:r>
              <a:rPr lang="en-GB" sz="1100" b="0" dirty="0">
                <a:solidFill>
                  <a:srgbClr val="404040"/>
                </a:solidFill>
              </a:rPr>
              <a:t> </a:t>
            </a:r>
            <a:endParaRPr lang="en-IE" sz="1100" b="0" dirty="0">
              <a:solidFill>
                <a:srgbClr val="404040"/>
              </a:solidFill>
            </a:endParaRPr>
          </a:p>
        </p:txBody>
      </p:sp>
      <p:cxnSp>
        <p:nvCxnSpPr>
          <p:cNvPr id="35" name="Straight Connector 34">
            <a:extLst>
              <a:ext uri="{FF2B5EF4-FFF2-40B4-BE49-F238E27FC236}">
                <a16:creationId xmlns:a16="http://schemas.microsoft.com/office/drawing/2014/main" id="{4C7A4D88-3026-5FF2-F18B-C0620EC078FC}"/>
              </a:ext>
            </a:extLst>
          </p:cNvPr>
          <p:cNvCxnSpPr>
            <a:cxnSpLocks/>
          </p:cNvCxnSpPr>
          <p:nvPr/>
        </p:nvCxnSpPr>
        <p:spPr>
          <a:xfrm>
            <a:off x="0" y="5060314"/>
            <a:ext cx="430106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47" name="Graphic 4">
            <a:extLst>
              <a:ext uri="{FF2B5EF4-FFF2-40B4-BE49-F238E27FC236}">
                <a16:creationId xmlns:a16="http://schemas.microsoft.com/office/drawing/2014/main" id="{00FB288B-9857-E9A2-CA25-289B9BB17ABE}"/>
              </a:ext>
            </a:extLst>
          </p:cNvPr>
          <p:cNvSpPr/>
          <p:nvPr/>
        </p:nvSpPr>
        <p:spPr>
          <a:xfrm rot="10800000">
            <a:off x="0" y="386907"/>
            <a:ext cx="7559675" cy="415497"/>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35000">
                <a:srgbClr val="2D62AE"/>
              </a:gs>
              <a:gs pos="82000">
                <a:srgbClr val="33A5CC"/>
              </a:gs>
              <a:gs pos="100000">
                <a:srgbClr val="77CBC4"/>
              </a:gs>
            </a:gsLst>
            <a:lin ang="2700000" scaled="0"/>
          </a:gradFill>
          <a:ln w="2370" cap="flat">
            <a:noFill/>
            <a:prstDash val="solid"/>
            <a:miter/>
          </a:ln>
        </p:spPr>
        <p:txBody>
          <a:bodyPr rtlCol="0" anchor="ctr"/>
          <a:lstStyle/>
          <a:p>
            <a:endParaRPr lang="en-US" dirty="0"/>
          </a:p>
        </p:txBody>
      </p:sp>
      <p:sp>
        <p:nvSpPr>
          <p:cNvPr id="48" name="TextBox 47">
            <a:extLst>
              <a:ext uri="{FF2B5EF4-FFF2-40B4-BE49-F238E27FC236}">
                <a16:creationId xmlns:a16="http://schemas.microsoft.com/office/drawing/2014/main" id="{AE84BD8E-BE31-7C29-8B51-71C9C011BBA1}"/>
              </a:ext>
            </a:extLst>
          </p:cNvPr>
          <p:cNvSpPr txBox="1"/>
          <p:nvPr/>
        </p:nvSpPr>
        <p:spPr>
          <a:xfrm>
            <a:off x="681937" y="509479"/>
            <a:ext cx="631928" cy="415498"/>
          </a:xfrm>
          <a:prstGeom prst="rect">
            <a:avLst/>
          </a:prstGeom>
          <a:gradFill>
            <a:gsLst>
              <a:gs pos="3000">
                <a:srgbClr val="EE2D24"/>
              </a:gs>
              <a:gs pos="68000">
                <a:srgbClr val="F37321"/>
              </a:gs>
              <a:gs pos="100000">
                <a:srgbClr val="FFCD05"/>
              </a:gs>
            </a:gsLst>
            <a:lin ang="2700000" scaled="0"/>
          </a:gradFill>
        </p:spPr>
        <p:txBody>
          <a:bodyPr wrap="square" rtlCol="0" anchor="ctr">
            <a:spAutoFit/>
          </a:bodyPr>
          <a:lstStyle/>
          <a:p>
            <a:pPr marL="6350">
              <a:tabLst>
                <a:tab pos="611188" algn="l"/>
              </a:tabLst>
            </a:pPr>
            <a:r>
              <a:rPr lang="en-US" sz="2100" b="1" dirty="0">
                <a:solidFill>
                  <a:schemeClr val="bg1"/>
                </a:solidFill>
                <a:latin typeface="Calibri" panose="020F0502020204030204" pitchFamily="34" charset="0"/>
                <a:cs typeface="Calibri" panose="020F0502020204030204" pitchFamily="34" charset="0"/>
              </a:rPr>
              <a:t> 1.</a:t>
            </a:r>
            <a:r>
              <a:rPr lang="lv-LV" sz="2100" b="1" dirty="0">
                <a:solidFill>
                  <a:schemeClr val="bg1"/>
                </a:solidFill>
                <a:latin typeface="Calibri" panose="020F0502020204030204" pitchFamily="34" charset="0"/>
                <a:cs typeface="Calibri" panose="020F0502020204030204" pitchFamily="34" charset="0"/>
              </a:rPr>
              <a:t>4</a:t>
            </a:r>
            <a:r>
              <a:rPr lang="en-US" sz="2100" b="1" dirty="0">
                <a:solidFill>
                  <a:schemeClr val="bg1"/>
                </a:solidFill>
                <a:latin typeface="Calibri" panose="020F0502020204030204" pitchFamily="34" charset="0"/>
                <a:cs typeface="Calibri" panose="020F0502020204030204" pitchFamily="34" charset="0"/>
              </a:rPr>
              <a:t> </a:t>
            </a:r>
            <a:endParaRPr lang="en-US" sz="2000" b="1" dirty="0">
              <a:solidFill>
                <a:schemeClr val="bg1"/>
              </a:solidFill>
              <a:latin typeface="Calibri" panose="020F0502020204030204" pitchFamily="34" charset="0"/>
              <a:cs typeface="Calibri" panose="020F0502020204030204" pitchFamily="34" charset="0"/>
            </a:endParaRPr>
          </a:p>
        </p:txBody>
      </p:sp>
      <p:grpSp>
        <p:nvGrpSpPr>
          <p:cNvPr id="11" name="Graphic 40">
            <a:extLst>
              <a:ext uri="{FF2B5EF4-FFF2-40B4-BE49-F238E27FC236}">
                <a16:creationId xmlns:a16="http://schemas.microsoft.com/office/drawing/2014/main" id="{48712E67-A775-CB58-E437-55D0C24958D7}"/>
              </a:ext>
            </a:extLst>
          </p:cNvPr>
          <p:cNvGrpSpPr/>
          <p:nvPr/>
        </p:nvGrpSpPr>
        <p:grpSpPr>
          <a:xfrm>
            <a:off x="4947944" y="-96139"/>
            <a:ext cx="3293668" cy="2042232"/>
            <a:chOff x="-3997861" y="6017904"/>
            <a:chExt cx="935163" cy="579846"/>
          </a:xfrm>
          <a:solidFill>
            <a:schemeClr val="bg1">
              <a:alpha val="9824"/>
            </a:schemeClr>
          </a:solidFill>
        </p:grpSpPr>
        <p:sp>
          <p:nvSpPr>
            <p:cNvPr id="12" name="Freeform 11">
              <a:extLst>
                <a:ext uri="{FF2B5EF4-FFF2-40B4-BE49-F238E27FC236}">
                  <a16:creationId xmlns:a16="http://schemas.microsoft.com/office/drawing/2014/main" id="{2BDB763B-0A8F-7F1A-5FC2-2AF5B95AC72B}"/>
                </a:ext>
              </a:extLst>
            </p:cNvPr>
            <p:cNvSpPr/>
            <p:nvPr/>
          </p:nvSpPr>
          <p:spPr>
            <a:xfrm>
              <a:off x="-3997861"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13" name="Freeform 12">
              <a:extLst>
                <a:ext uri="{FF2B5EF4-FFF2-40B4-BE49-F238E27FC236}">
                  <a16:creationId xmlns:a16="http://schemas.microsoft.com/office/drawing/2014/main" id="{8AF9E744-99C4-4216-AB37-C3CF6D150DB9}"/>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E0451347-20B6-3390-49C3-444A442AE9C1}"/>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15" name="Freeform 14">
              <a:extLst>
                <a:ext uri="{FF2B5EF4-FFF2-40B4-BE49-F238E27FC236}">
                  <a16:creationId xmlns:a16="http://schemas.microsoft.com/office/drawing/2014/main" id="{5168B1F6-EA98-1102-629E-5D2A0D9CB1B2}"/>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
        <p:nvSpPr>
          <p:cNvPr id="16" name="Text Placeholder 29">
            <a:extLst>
              <a:ext uri="{FF2B5EF4-FFF2-40B4-BE49-F238E27FC236}">
                <a16:creationId xmlns:a16="http://schemas.microsoft.com/office/drawing/2014/main" id="{8ED7F373-E4C1-90D2-74A6-E809FFDD8707}"/>
              </a:ext>
            </a:extLst>
          </p:cNvPr>
          <p:cNvSpPr txBox="1">
            <a:spLocks/>
          </p:cNvSpPr>
          <p:nvPr/>
        </p:nvSpPr>
        <p:spPr>
          <a:xfrm>
            <a:off x="524281" y="1946093"/>
            <a:ext cx="6511110" cy="3359369"/>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r>
              <a:rPr lang="en-GB" sz="1600" b="1" dirty="0">
                <a:solidFill>
                  <a:srgbClr val="404040"/>
                </a:solidFill>
              </a:rPr>
              <a:t>La transición de Europa hacia la energía limpia depende cada vez más de la tecnología digital: redes eléctricas más inteligentes, edificios preparados para la inteligencia y redes de calefacción gestionadas por software. </a:t>
            </a:r>
            <a:r>
              <a:rPr lang="es-ES" sz="1600" b="1" dirty="0">
                <a:solidFill>
                  <a:srgbClr val="404040"/>
                </a:solidFill>
              </a:rPr>
              <a:t>Por parte de los clientes, ya está en marcha una segunda ola de contadores inteligentes. </a:t>
            </a:r>
            <a:r>
              <a:rPr lang="en-GB" sz="1600" b="1" dirty="0">
                <a:solidFill>
                  <a:srgbClr val="404040"/>
                </a:solidFill>
              </a:rPr>
              <a:t>A finales de 2024, alrededor del 63 % de los clientes de electricidad de la UE-27+3 disponían de uno, y la proporción sigue aumentando a medida que los primeros países sustituyen los dispositivos antiguos y otros se ponen al día. Los contadores inteligentes permiten una tarificación detallada, la facturación automática y una respuesta a la demanda a gran escala, de modo que los hogares y las empresas (y sus sistemas eléctricos) pueden ajustarse cuando la electricidad es más barata o la red está sobrecargada. La Comisión Europea señala que estas herramientas son esenciales para integrar más energía eólica y solar y para gestionar las nuevas cargas de calefacción eléctrica (</a:t>
            </a:r>
            <a:r>
              <a:rPr lang="en-GB" sz="1600" b="1" u="sng" dirty="0">
                <a:solidFill>
                  <a:srgbClr val="404040"/>
                </a:solidFill>
                <a:hlinkClick r:id="rId2">
                  <a:extLst>
                    <a:ext uri="{A12FA001-AC4F-418D-AE19-62706E023703}">
                      <ahyp:hlinkClr xmlns:ahyp="http://schemas.microsoft.com/office/drawing/2018/hyperlinkcolor" val="tx"/>
                    </a:ext>
                  </a:extLst>
                </a:hlinkClick>
              </a:rPr>
              <a:t>Berg Insight</a:t>
            </a:r>
            <a:r>
              <a:rPr lang="en-GB" sz="1600" b="1" dirty="0">
                <a:solidFill>
                  <a:srgbClr val="404040"/>
                </a:solidFill>
              </a:rPr>
              <a:t>, 2025). </a:t>
            </a:r>
            <a:endParaRPr lang="en-IE" sz="1600" b="1" dirty="0">
              <a:solidFill>
                <a:srgbClr val="404040"/>
              </a:solidFill>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5B524B96-6C7B-1289-FFA9-8581B7B6D1E1}"/>
              </a:ext>
            </a:extLst>
          </p:cNvPr>
          <p:cNvSpPr txBox="1"/>
          <p:nvPr/>
        </p:nvSpPr>
        <p:spPr>
          <a:xfrm>
            <a:off x="585015" y="1173966"/>
            <a:ext cx="4837885" cy="631327"/>
          </a:xfrm>
          <a:prstGeom prst="rect">
            <a:avLst/>
          </a:prstGeom>
          <a:noFill/>
        </p:spPr>
        <p:txBody>
          <a:bodyPr wrap="square" rtlCol="0" anchor="t">
            <a:spAutoFit/>
          </a:bodyPr>
          <a:lstStyle/>
          <a:p>
            <a:pPr marL="6350">
              <a:lnSpc>
                <a:spcPts val="2100"/>
              </a:lnSpc>
              <a:tabLst>
                <a:tab pos="611188" algn="l"/>
              </a:tabLst>
            </a:pPr>
            <a:r>
              <a:rPr lang="en-US" sz="2000" b="1" dirty="0">
                <a:solidFill>
                  <a:srgbClr val="ED4D24"/>
                </a:solidFill>
                <a:latin typeface="Calibri" panose="020F0502020204030204" pitchFamily="34" charset="0"/>
                <a:cs typeface="Calibri" panose="020F0502020204030204" pitchFamily="34" charset="0"/>
              </a:rPr>
              <a:t>Estado actual de las tecnologías digitales que apoyan la descarbonización en Europa</a:t>
            </a:r>
          </a:p>
        </p:txBody>
      </p:sp>
    </p:spTree>
    <p:extLst>
      <p:ext uri="{BB962C8B-B14F-4D97-AF65-F5344CB8AC3E}">
        <p14:creationId xmlns:p14="http://schemas.microsoft.com/office/powerpoint/2010/main" val="3163561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6CE768-5CA3-B4C1-125C-9DD373BA78D4}"/>
            </a:ext>
          </a:extLst>
        </p:cNvPr>
        <p:cNvGrpSpPr/>
        <p:nvPr/>
      </p:nvGrpSpPr>
      <p:grpSpPr>
        <a:xfrm>
          <a:off x="0" y="0"/>
          <a:ext cx="0" cy="0"/>
          <a:chOff x="0" y="0"/>
          <a:chExt cx="0" cy="0"/>
        </a:xfrm>
      </p:grpSpPr>
      <p:sp>
        <p:nvSpPr>
          <p:cNvPr id="31" name="Text Placeholder 1">
            <a:extLst>
              <a:ext uri="{FF2B5EF4-FFF2-40B4-BE49-F238E27FC236}">
                <a16:creationId xmlns:a16="http://schemas.microsoft.com/office/drawing/2014/main" id="{EE767A37-D084-7FB8-7F34-602943A39F61}"/>
              </a:ext>
            </a:extLst>
          </p:cNvPr>
          <p:cNvSpPr txBox="1">
            <a:spLocks/>
          </p:cNvSpPr>
          <p:nvPr/>
        </p:nvSpPr>
        <p:spPr>
          <a:xfrm>
            <a:off x="585015" y="888696"/>
            <a:ext cx="6389643" cy="4405826"/>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en-GB" sz="1100" b="0" dirty="0">
                <a:solidFill>
                  <a:srgbClr val="404040"/>
                </a:solidFill>
              </a:rPr>
              <a:t>La calefacción y refrigeración urbanas (DHC) están experimentando una importante actualización digital, lo cual es importante porque la DHC es una de las mejores formas de reducir las emisiones procedentes de la calefacción de estancias y el calentamiento de agua en las ciudades. La guía TS4 del anexo DHC de la AIE (</a:t>
            </a:r>
            <a:r>
              <a:rPr lang="en-GB" sz="1100" b="0" u="sng" dirty="0">
                <a:solidFill>
                  <a:srgbClr val="404040"/>
                </a:solidFill>
                <a:hlinkClick r:id="rId2">
                  <a:extLst>
                    <a:ext uri="{A12FA001-AC4F-418D-AE19-62706E023703}">
                      <ahyp:hlinkClr xmlns:ahyp="http://schemas.microsoft.com/office/drawing/2018/hyperlinkcolor" val="tx"/>
                    </a:ext>
                  </a:extLst>
                </a:hlinkClick>
              </a:rPr>
              <a:t>Schmidt</a:t>
            </a:r>
            <a:r>
              <a:rPr lang="en-GB" sz="1100" b="0" dirty="0">
                <a:solidFill>
                  <a:srgbClr val="404040"/>
                </a:solidFill>
              </a:rPr>
              <a:t>, 2023) muestra lo que los operadores están haciendo en la práctica: actualizar los sistemas SCADA (el software que supervisa y controla las redes), añadir medidores más detallados, utilizar el aprendizaje automático para ajustar las operaciones y crear gemelos digitales (modelos virtuales) para probar los cambios antes de ponerlos en marcha. Estas herramientas ayudan a reducir las temperaturas de suministro, disminuir las pérdidas de calor y conectar bombas de calor grandes y fuentes de calor residual de forma más fluida. El informe de Euroheat &amp; Power de 2024 lo respalda con ejemplos reales, que muestran que los controles inteligentes mejoran tanto las redes antiguas como los nuevos sistemas de baja temperatura. En resumen: la digitalización ya no es un pequeño proyecto piloto, sino que se ha convertido en una forma habitual y rentable de descarbonizar la calefacción a escala urbana.</a:t>
            </a:r>
            <a:endParaRPr lang="en-IE" sz="1100" b="0" dirty="0">
              <a:solidFill>
                <a:srgbClr val="404040"/>
              </a:solidFill>
            </a:endParaRPr>
          </a:p>
          <a:p>
            <a:pPr algn="just">
              <a:lnSpc>
                <a:spcPts val="1120"/>
              </a:lnSpc>
              <a:spcBef>
                <a:spcPts val="0"/>
              </a:spcBef>
            </a:pPr>
            <a:r>
              <a:rPr lang="en-GB" sz="1100" b="0" dirty="0">
                <a:solidFill>
                  <a:srgbClr val="404040"/>
                </a:solidFill>
              </a:rPr>
              <a:t>Además de todo lo anterior, la UE está creando una «capa de datos» compartida para la energía. La idea, denominada Espacio Europeo Común de Datos Energéticos (CEEDS), es facilitar y garantizar la seguridad a diferentes actores, como operadores de redes, sistemas de edificios, redes de calefacción y agregadores, a la hora de encontrar, compartir y utilizar datos energéticos en todos los países. El CEEDS cuenta con un plan que explica cómo debe configurarse el sistema y cómo pueden comunicarse entre sí los diferentes sistemas informáticos. El grupo europeo de redes (ENTSO-E) y otros también han mostrado cómo esto se conectará con los proyectos existentes de la UE y con los usos reales y cotidianos. A medida que esto pase de ser un plan a implementarse en el marco del programa DIGITAL, se espera que se establezcan API estándar (formas sencillas y comunes de conectar el software) y normas de consentimiento claras (para que las personas controlen sus datos). Esto permitirá que los contadores inteligentes, los controles de edificios y la </a:t>
            </a:r>
            <a:r>
              <a:rPr lang="en-GB" sz="1100" b="0" dirty="0" err="1">
                <a:solidFill>
                  <a:srgbClr val="404040"/>
                </a:solidFill>
              </a:rPr>
              <a:t>calefacción</a:t>
            </a:r>
            <a:r>
              <a:rPr lang="en-GB" sz="1100" b="0" dirty="0">
                <a:solidFill>
                  <a:srgbClr val="404040"/>
                </a:solidFill>
              </a:rPr>
              <a:t> </a:t>
            </a:r>
            <a:r>
              <a:rPr lang="en-GB" sz="1100" b="0" dirty="0" err="1">
                <a:solidFill>
                  <a:srgbClr val="404040"/>
                </a:solidFill>
              </a:rPr>
              <a:t>centralizada</a:t>
            </a:r>
            <a:r>
              <a:rPr lang="en-GB" sz="1100" b="0" dirty="0">
                <a:solidFill>
                  <a:srgbClr val="404040"/>
                </a:solidFill>
              </a:rPr>
              <a:t> intercambien datos de forma segura y a gran escala, lo cual es fundamental para gestionar un sistema energético más limpio e inteligente (</a:t>
            </a:r>
            <a:r>
              <a:rPr lang="en-GB" sz="1100" b="0" u="sng" dirty="0">
                <a:solidFill>
                  <a:srgbClr val="404040"/>
                </a:solidFill>
                <a:hlinkClick r:id="rId3">
                  <a:extLst>
                    <a:ext uri="{A12FA001-AC4F-418D-AE19-62706E023703}">
                      <ahyp:hlinkClr xmlns:ahyp="http://schemas.microsoft.com/office/drawing/2018/hyperlinkcolor" val="tx"/>
                    </a:ext>
                  </a:extLst>
                </a:hlinkClick>
              </a:rPr>
              <a:t>Comisión Europea</a:t>
            </a:r>
            <a:r>
              <a:rPr lang="en-GB" sz="1100" b="0" dirty="0">
                <a:solidFill>
                  <a:srgbClr val="404040"/>
                </a:solidFill>
              </a:rPr>
              <a:t>, s. f.). </a:t>
            </a:r>
          </a:p>
          <a:p>
            <a:pPr algn="just">
              <a:lnSpc>
                <a:spcPts val="1120"/>
              </a:lnSpc>
              <a:spcBef>
                <a:spcPts val="0"/>
              </a:spcBef>
            </a:pPr>
            <a:endParaRPr lang="en-IE" sz="1100" b="0" dirty="0">
              <a:solidFill>
                <a:srgbClr val="404040"/>
              </a:solidFill>
            </a:endParaRPr>
          </a:p>
          <a:p>
            <a:pPr algn="just">
              <a:lnSpc>
                <a:spcPts val="1120"/>
              </a:lnSpc>
              <a:spcBef>
                <a:spcPts val="0"/>
              </a:spcBef>
            </a:pPr>
            <a:r>
              <a:rPr lang="en-GB" sz="1100" b="0" dirty="0">
                <a:solidFill>
                  <a:srgbClr val="404040"/>
                </a:solidFill>
              </a:rPr>
              <a:t>En conjunto, la situación actual </a:t>
            </a:r>
            <a:r>
              <a:rPr lang="en-GB" sz="1100" b="0" dirty="0" err="1">
                <a:solidFill>
                  <a:srgbClr val="404040"/>
                </a:solidFill>
              </a:rPr>
              <a:t>europea</a:t>
            </a:r>
            <a:r>
              <a:rPr lang="en-GB" sz="1100" b="0" dirty="0">
                <a:solidFill>
                  <a:srgbClr val="404040"/>
                </a:solidFill>
              </a:rPr>
              <a:t> es clara: en toda Europa, los contadores inteligentes están muy extendidos y las normas que apoyan el uso flexible de la electricidad están madurando. Estos cambios van en consonancia con edificios más inteligentes (guiados por los requisitos técnicos de los sistemas de construcción, el SRI y el análisis de datos) y redes de </a:t>
            </a:r>
            <a:r>
              <a:rPr lang="en-GB" sz="1100" b="0" dirty="0" err="1">
                <a:solidFill>
                  <a:srgbClr val="404040"/>
                </a:solidFill>
              </a:rPr>
              <a:t>calefacción</a:t>
            </a:r>
            <a:r>
              <a:rPr lang="en-GB" sz="1100" b="0" dirty="0">
                <a:solidFill>
                  <a:srgbClr val="404040"/>
                </a:solidFill>
              </a:rPr>
              <a:t> </a:t>
            </a:r>
            <a:r>
              <a:rPr lang="en-GB" sz="1100" b="0" dirty="0" err="1">
                <a:solidFill>
                  <a:srgbClr val="404040"/>
                </a:solidFill>
              </a:rPr>
              <a:t>centralizada</a:t>
            </a:r>
            <a:r>
              <a:rPr lang="en-GB" sz="1100" b="0" dirty="0">
                <a:solidFill>
                  <a:srgbClr val="404040"/>
                </a:solidFill>
              </a:rPr>
              <a:t> más digitales. </a:t>
            </a:r>
            <a:endParaRPr lang="en-IE" sz="1100" b="0" dirty="0">
              <a:solidFill>
                <a:srgbClr val="404040"/>
              </a:solidFill>
            </a:endParaRPr>
          </a:p>
          <a:p>
            <a:pPr algn="just">
              <a:lnSpc>
                <a:spcPts val="1120"/>
              </a:lnSpc>
              <a:spcBef>
                <a:spcPts val="0"/>
              </a:spcBef>
            </a:pPr>
            <a:r>
              <a:rPr lang="en-GB" sz="1100" b="0" dirty="0">
                <a:solidFill>
                  <a:srgbClr val="404040"/>
                </a:solidFill>
              </a:rPr>
              <a:t> </a:t>
            </a:r>
            <a:endParaRPr lang="en-IE" sz="1100" b="0" dirty="0">
              <a:solidFill>
                <a:srgbClr val="404040"/>
              </a:solidFill>
            </a:endParaRPr>
          </a:p>
        </p:txBody>
      </p:sp>
      <p:sp>
        <p:nvSpPr>
          <p:cNvPr id="2" name="Freeform 1">
            <a:extLst>
              <a:ext uri="{FF2B5EF4-FFF2-40B4-BE49-F238E27FC236}">
                <a16:creationId xmlns:a16="http://schemas.microsoft.com/office/drawing/2014/main" id="{DC7B395F-1590-BE6E-396D-9AB7C4D3F863}"/>
              </a:ext>
            </a:extLst>
          </p:cNvPr>
          <p:cNvSpPr/>
          <p:nvPr/>
        </p:nvSpPr>
        <p:spPr>
          <a:xfrm>
            <a:off x="0" y="5711973"/>
            <a:ext cx="6610350" cy="3970660"/>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sp>
        <p:nvSpPr>
          <p:cNvPr id="3" name="Text Placeholder 20">
            <a:extLst>
              <a:ext uri="{FF2B5EF4-FFF2-40B4-BE49-F238E27FC236}">
                <a16:creationId xmlns:a16="http://schemas.microsoft.com/office/drawing/2014/main" id="{0D752234-75F4-189B-AA13-E701F82D95D3}"/>
              </a:ext>
            </a:extLst>
          </p:cNvPr>
          <p:cNvSpPr txBox="1">
            <a:spLocks/>
          </p:cNvSpPr>
          <p:nvPr/>
        </p:nvSpPr>
        <p:spPr>
          <a:xfrm>
            <a:off x="643235" y="5943601"/>
            <a:ext cx="4909840" cy="2810832"/>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2267"/>
              </a:spcBef>
              <a:buFont typeface="Arial" panose="020B0604020202020204" pitchFamily="34" charset="0"/>
              <a:buNone/>
              <a:defRPr sz="1800" b="1" i="0" kern="1200">
                <a:solidFill>
                  <a:srgbClr val="55BCC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660"/>
              </a:lnSpc>
              <a:spcBef>
                <a:spcPts val="0"/>
              </a:spcBef>
            </a:pPr>
            <a:r>
              <a:rPr lang="en-US" sz="1700" b="0" i="1" dirty="0">
                <a:solidFill>
                  <a:schemeClr val="bg1"/>
                </a:solidFill>
              </a:rPr>
              <a:t>Lo que queda ahora es, en su mayor parte, realizar el difícil trabajo práctico: hacer que los diferentes sistemas se comuniquen entre sí (interoperabilidad), mantenerlos seguros (ciberseguridad), formar a las personas para que los manejen y abrir los mercados locales para que los edificios, el almacenamiento de calor y la respuesta a la demanda puedan sustituir de forma fiable a las centrales eléctricas de </a:t>
            </a:r>
            <a:r>
              <a:rPr lang="en-US" sz="1700" b="0" i="1" dirty="0" err="1">
                <a:solidFill>
                  <a:schemeClr val="bg1"/>
                </a:solidFill>
              </a:rPr>
              <a:t>alimentadas</a:t>
            </a:r>
            <a:r>
              <a:rPr lang="en-US" sz="1700" b="0" i="1" dirty="0">
                <a:solidFill>
                  <a:schemeClr val="bg1"/>
                </a:solidFill>
              </a:rPr>
              <a:t> </a:t>
            </a:r>
            <a:r>
              <a:rPr lang="en-US" sz="1700" b="0" i="1" dirty="0" err="1">
                <a:solidFill>
                  <a:schemeClr val="bg1"/>
                </a:solidFill>
              </a:rPr>
              <a:t>por</a:t>
            </a:r>
            <a:r>
              <a:rPr lang="en-US" sz="1700" b="0" i="1" dirty="0">
                <a:solidFill>
                  <a:schemeClr val="bg1"/>
                </a:solidFill>
              </a:rPr>
              <a:t> combustibles </a:t>
            </a:r>
            <a:r>
              <a:rPr lang="en-US" sz="1700" b="0" i="1" dirty="0" err="1">
                <a:solidFill>
                  <a:schemeClr val="bg1"/>
                </a:solidFill>
              </a:rPr>
              <a:t>fósiles</a:t>
            </a:r>
            <a:r>
              <a:rPr lang="en-US" sz="1700" b="0" i="1" dirty="0">
                <a:solidFill>
                  <a:schemeClr val="bg1"/>
                </a:solidFill>
              </a:rPr>
              <a:t>. Con las normas de flexibilidad del diseño del mercado, los plazos de la EPBD/SRI y el Espacio Común Europeo de Datos Energéticos (CEEDS) avanzando, la base política y tecnológica está en gran medida establecida. La gran tarea para los próximos 2-3 años es ampliar estas soluciones de manera coherente en todos los países.</a:t>
            </a:r>
          </a:p>
          <a:p>
            <a:pPr>
              <a:lnSpc>
                <a:spcPts val="1660"/>
              </a:lnSpc>
              <a:spcBef>
                <a:spcPts val="0"/>
              </a:spcBef>
            </a:pPr>
            <a:endParaRPr lang="en-US" sz="1700" i="1" dirty="0">
              <a:solidFill>
                <a:schemeClr val="bg1"/>
              </a:solidFill>
            </a:endParaRPr>
          </a:p>
        </p:txBody>
      </p:sp>
      <p:grpSp>
        <p:nvGrpSpPr>
          <p:cNvPr id="4" name="Graphic 40">
            <a:extLst>
              <a:ext uri="{FF2B5EF4-FFF2-40B4-BE49-F238E27FC236}">
                <a16:creationId xmlns:a16="http://schemas.microsoft.com/office/drawing/2014/main" id="{FDEDCBEB-054F-8553-26E5-3BF187E910E9}"/>
              </a:ext>
            </a:extLst>
          </p:cNvPr>
          <p:cNvGrpSpPr/>
          <p:nvPr/>
        </p:nvGrpSpPr>
        <p:grpSpPr>
          <a:xfrm>
            <a:off x="4843864" y="7349017"/>
            <a:ext cx="3924090" cy="2433120"/>
            <a:chOff x="-3997860" y="6017904"/>
            <a:chExt cx="935163" cy="579845"/>
          </a:xfrm>
          <a:solidFill>
            <a:schemeClr val="bg1">
              <a:alpha val="29965"/>
            </a:schemeClr>
          </a:solidFill>
        </p:grpSpPr>
        <p:sp>
          <p:nvSpPr>
            <p:cNvPr id="5" name="Freeform 4">
              <a:extLst>
                <a:ext uri="{FF2B5EF4-FFF2-40B4-BE49-F238E27FC236}">
                  <a16:creationId xmlns:a16="http://schemas.microsoft.com/office/drawing/2014/main" id="{A0AB7474-E3FA-5155-0455-43A620B4A831}"/>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6" name="Freeform 5">
              <a:extLst>
                <a:ext uri="{FF2B5EF4-FFF2-40B4-BE49-F238E27FC236}">
                  <a16:creationId xmlns:a16="http://schemas.microsoft.com/office/drawing/2014/main" id="{3C4CD6BD-E3AC-0B3A-46C2-E73351DF0CAA}"/>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7" name="Freeform 6">
              <a:extLst>
                <a:ext uri="{FF2B5EF4-FFF2-40B4-BE49-F238E27FC236}">
                  <a16:creationId xmlns:a16="http://schemas.microsoft.com/office/drawing/2014/main" id="{F5D0E2C5-6568-8993-9EBA-058DA0F049A6}"/>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8" name="Freeform 7">
              <a:extLst>
                <a:ext uri="{FF2B5EF4-FFF2-40B4-BE49-F238E27FC236}">
                  <a16:creationId xmlns:a16="http://schemas.microsoft.com/office/drawing/2014/main" id="{04C50FBF-46B3-D69B-C0B2-43E5016B4ADD}"/>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2860313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4401F7-2FE6-55A1-E847-02A01B376EA3}"/>
            </a:ext>
          </a:extLst>
        </p:cNvPr>
        <p:cNvGrpSpPr/>
        <p:nvPr/>
      </p:nvGrpSpPr>
      <p:grpSpPr>
        <a:xfrm>
          <a:off x="0" y="0"/>
          <a:ext cx="0" cy="0"/>
          <a:chOff x="0" y="0"/>
          <a:chExt cx="0" cy="0"/>
        </a:xfrm>
      </p:grpSpPr>
      <p:pic>
        <p:nvPicPr>
          <p:cNvPr id="35" name="Picture 34">
            <a:extLst>
              <a:ext uri="{FF2B5EF4-FFF2-40B4-BE49-F238E27FC236}">
                <a16:creationId xmlns:a16="http://schemas.microsoft.com/office/drawing/2014/main" id="{53CF9525-F4D8-0DF4-87A4-F4889D43FCA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7658" b="17658"/>
          <a:stretch>
            <a:fillRect/>
          </a:stretch>
        </p:blipFill>
        <p:spPr>
          <a:xfrm>
            <a:off x="-5" y="1371007"/>
            <a:ext cx="7559675" cy="2183967"/>
          </a:xfrm>
          <a:prstGeom prst="rect">
            <a:avLst/>
          </a:prstGeom>
        </p:spPr>
      </p:pic>
      <p:sp>
        <p:nvSpPr>
          <p:cNvPr id="22" name="Freeform 21">
            <a:extLst>
              <a:ext uri="{FF2B5EF4-FFF2-40B4-BE49-F238E27FC236}">
                <a16:creationId xmlns:a16="http://schemas.microsoft.com/office/drawing/2014/main" id="{4179A386-1434-1E5E-018C-8D0615A8B628}"/>
              </a:ext>
            </a:extLst>
          </p:cNvPr>
          <p:cNvSpPr/>
          <p:nvPr/>
        </p:nvSpPr>
        <p:spPr>
          <a:xfrm>
            <a:off x="-5" y="3053301"/>
            <a:ext cx="1842899" cy="7295835"/>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sp>
        <p:nvSpPr>
          <p:cNvPr id="13" name="Rectangle 12">
            <a:extLst>
              <a:ext uri="{FF2B5EF4-FFF2-40B4-BE49-F238E27FC236}">
                <a16:creationId xmlns:a16="http://schemas.microsoft.com/office/drawing/2014/main" id="{AB55B0DF-CA26-CE74-2C04-DD57CCF587CB}"/>
              </a:ext>
            </a:extLst>
          </p:cNvPr>
          <p:cNvSpPr/>
          <p:nvPr/>
        </p:nvSpPr>
        <p:spPr>
          <a:xfrm>
            <a:off x="1328821" y="6098212"/>
            <a:ext cx="431548" cy="31350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 Placeholder 2">
            <a:extLst>
              <a:ext uri="{FF2B5EF4-FFF2-40B4-BE49-F238E27FC236}">
                <a16:creationId xmlns:a16="http://schemas.microsoft.com/office/drawing/2014/main" id="{D9652109-DBA3-A58B-8E96-E54166BA1F37}"/>
              </a:ext>
            </a:extLst>
          </p:cNvPr>
          <p:cNvSpPr txBox="1">
            <a:spLocks/>
          </p:cNvSpPr>
          <p:nvPr/>
        </p:nvSpPr>
        <p:spPr>
          <a:xfrm>
            <a:off x="432522" y="342674"/>
            <a:ext cx="4954251" cy="1554700"/>
          </a:xfrm>
          <a:prstGeom prst="rect">
            <a:avLst/>
          </a:prstGeo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nSpc>
                <a:spcPts val="3320"/>
              </a:lnSpc>
              <a:spcBef>
                <a:spcPts val="0"/>
              </a:spcBef>
              <a:buNone/>
            </a:pPr>
            <a:r>
              <a:rPr lang="en-US" sz="3200" b="1" dirty="0">
                <a:solidFill>
                  <a:srgbClr val="2D62AE"/>
                </a:solidFill>
                <a:latin typeface="Calibri" panose="020F0502020204030204" pitchFamily="34" charset="0"/>
                <a:cs typeface="Calibri" panose="020F0502020204030204" pitchFamily="34" charset="0"/>
              </a:rPr>
              <a:t>Avances tecnológicos y perspectivas del sector</a:t>
            </a:r>
          </a:p>
          <a:p>
            <a:pPr marL="0" indent="0">
              <a:lnSpc>
                <a:spcPts val="3320"/>
              </a:lnSpc>
              <a:spcBef>
                <a:spcPts val="0"/>
              </a:spcBef>
              <a:buNone/>
            </a:pPr>
            <a:r>
              <a:rPr lang="en-US" sz="3200" b="1" dirty="0">
                <a:solidFill>
                  <a:srgbClr val="2D62AE"/>
                </a:solidFill>
                <a:latin typeface="Calibri" panose="020F0502020204030204" pitchFamily="34" charset="0"/>
                <a:cs typeface="Calibri" panose="020F0502020204030204" pitchFamily="34" charset="0"/>
              </a:rPr>
              <a:t> </a:t>
            </a:r>
            <a:endParaRPr lang="en-US" sz="2800" i="1" dirty="0">
              <a:solidFill>
                <a:srgbClr val="0289AE"/>
              </a:solidFill>
              <a:latin typeface="Calibri" panose="020F0502020204030204" pitchFamily="34" charset="0"/>
              <a:cs typeface="Calibri" panose="020F0502020204030204" pitchFamily="34" charset="0"/>
            </a:endParaRPr>
          </a:p>
        </p:txBody>
      </p:sp>
      <p:grpSp>
        <p:nvGrpSpPr>
          <p:cNvPr id="4" name="Group 3">
            <a:extLst>
              <a:ext uri="{FF2B5EF4-FFF2-40B4-BE49-F238E27FC236}">
                <a16:creationId xmlns:a16="http://schemas.microsoft.com/office/drawing/2014/main" id="{DCB1944B-E13C-3206-E65D-7914F28BAB49}"/>
              </a:ext>
            </a:extLst>
          </p:cNvPr>
          <p:cNvGrpSpPr/>
          <p:nvPr/>
        </p:nvGrpSpPr>
        <p:grpSpPr>
          <a:xfrm>
            <a:off x="5724193" y="593783"/>
            <a:ext cx="1402960" cy="1297991"/>
            <a:chOff x="298925" y="625084"/>
            <a:chExt cx="1402960" cy="1297991"/>
          </a:xfrm>
        </p:grpSpPr>
        <p:sp>
          <p:nvSpPr>
            <p:cNvPr id="5" name="Rectangle 4">
              <a:extLst>
                <a:ext uri="{FF2B5EF4-FFF2-40B4-BE49-F238E27FC236}">
                  <a16:creationId xmlns:a16="http://schemas.microsoft.com/office/drawing/2014/main" id="{96A6DA1A-3B9F-0C1E-1366-1FF7FF7F9601}"/>
                </a:ext>
              </a:extLst>
            </p:cNvPr>
            <p:cNvSpPr/>
            <p:nvPr/>
          </p:nvSpPr>
          <p:spPr>
            <a:xfrm>
              <a:off x="408135" y="643323"/>
              <a:ext cx="1163707" cy="1095515"/>
            </a:xfrm>
            <a:prstGeom prst="rect">
              <a:avLst/>
            </a:prstGeom>
            <a:gradFill>
              <a:gsLst>
                <a:gs pos="3000">
                  <a:srgbClr val="EE2D24"/>
                </a:gs>
                <a:gs pos="68000">
                  <a:srgbClr val="F37321"/>
                </a:gs>
                <a:gs pos="100000">
                  <a:srgbClr val="FFCD05"/>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32">
              <a:extLst>
                <a:ext uri="{FF2B5EF4-FFF2-40B4-BE49-F238E27FC236}">
                  <a16:creationId xmlns:a16="http://schemas.microsoft.com/office/drawing/2014/main" id="{E41BBEA9-5E83-2017-EC01-DD84944ADE99}"/>
                </a:ext>
              </a:extLst>
            </p:cNvPr>
            <p:cNvSpPr txBox="1">
              <a:spLocks/>
            </p:cNvSpPr>
            <p:nvPr/>
          </p:nvSpPr>
          <p:spPr>
            <a:xfrm>
              <a:off x="298925" y="625084"/>
              <a:ext cx="1402960"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GB" sz="7000" dirty="0">
                  <a:solidFill>
                    <a:schemeClr val="bg1"/>
                  </a:solidFill>
                </a:rPr>
                <a:t>02</a:t>
              </a:r>
              <a:endParaRPr lang="en-US" sz="7000" dirty="0">
                <a:solidFill>
                  <a:schemeClr val="bg1"/>
                </a:solidFill>
              </a:endParaRPr>
            </a:p>
          </p:txBody>
        </p:sp>
      </p:grpSp>
      <p:sp>
        <p:nvSpPr>
          <p:cNvPr id="11" name="Text Placeholder 12">
            <a:extLst>
              <a:ext uri="{FF2B5EF4-FFF2-40B4-BE49-F238E27FC236}">
                <a16:creationId xmlns:a16="http://schemas.microsoft.com/office/drawing/2014/main" id="{1028F836-91AA-48D9-041C-2515DFE0031F}"/>
              </a:ext>
            </a:extLst>
          </p:cNvPr>
          <p:cNvSpPr txBox="1">
            <a:spLocks/>
          </p:cNvSpPr>
          <p:nvPr/>
        </p:nvSpPr>
        <p:spPr>
          <a:xfrm>
            <a:off x="2194531" y="3717589"/>
            <a:ext cx="4793686" cy="5801865"/>
          </a:xfrm>
          <a:prstGeom prst="rect">
            <a:avLst/>
          </a:prstGeom>
        </p:spPr>
        <p:txBody>
          <a:bodyPr lIns="91440" tIns="45720" rIns="91440" bIns="45720" numCol="1" anchor="t"/>
          <a:lstStyle>
            <a:lvl1pPr marL="518236" indent="-518236" algn="l" defTabSz="2072941" rtl="0" eaLnBrk="1" latinLnBrk="0" hangingPunct="1">
              <a:lnSpc>
                <a:spcPct val="100000"/>
              </a:lnSpc>
              <a:spcBef>
                <a:spcPts val="2267"/>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2pPr>
            <a:lvl3pPr marL="2591176"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3pPr>
            <a:lvl4pPr marL="3627646"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4pPr>
            <a:lvl5pPr marL="4664118"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lvl="1" indent="0">
              <a:lnSpc>
                <a:spcPts val="1940"/>
              </a:lnSpc>
              <a:spcBef>
                <a:spcPts val="0"/>
              </a:spcBef>
              <a:buNone/>
              <a:tabLst>
                <a:tab pos="527050" algn="l"/>
                <a:tab pos="4129088" algn="l"/>
                <a:tab pos="4791075" algn="l"/>
              </a:tabLst>
            </a:pPr>
            <a:r>
              <a:rPr lang="en-US" sz="1500" b="1" dirty="0">
                <a:solidFill>
                  <a:srgbClr val="404040"/>
                </a:solidFill>
                <a:latin typeface="Calibri"/>
                <a:ea typeface="Calibri"/>
                <a:cs typeface="Calibri"/>
              </a:rPr>
              <a:t>Resumen de </a:t>
            </a:r>
            <a:r>
              <a:rPr lang="lv-LV" sz="1500" b="1" dirty="0">
                <a:solidFill>
                  <a:srgbClr val="404040"/>
                </a:solidFill>
                <a:latin typeface="Calibri"/>
                <a:ea typeface="Calibri"/>
                <a:cs typeface="Calibri"/>
              </a:rPr>
              <a:t>las </a:t>
            </a:r>
            <a:r>
              <a:rPr lang="lv-LV" sz="1500" b="1" err="1">
                <a:solidFill>
                  <a:srgbClr val="404040"/>
                </a:solidFill>
                <a:latin typeface="Calibri"/>
                <a:ea typeface="Calibri"/>
                <a:cs typeface="Calibri"/>
              </a:rPr>
              <a:t>tecnologías</a:t>
            </a:r>
            <a:r>
              <a:rPr lang="lv-LV" sz="1500" b="1" dirty="0">
                <a:solidFill>
                  <a:srgbClr val="404040"/>
                </a:solidFill>
                <a:latin typeface="Calibri"/>
                <a:ea typeface="Calibri"/>
                <a:cs typeface="Calibri"/>
              </a:rPr>
              <a:t> </a:t>
            </a:r>
            <a:r>
              <a:rPr lang="lv-LV" sz="1500" b="1" err="1">
                <a:solidFill>
                  <a:srgbClr val="404040"/>
                </a:solidFill>
                <a:latin typeface="Calibri"/>
                <a:ea typeface="Calibri"/>
                <a:cs typeface="Calibri"/>
              </a:rPr>
              <a:t>clave</a:t>
            </a:r>
            <a:r>
              <a:rPr lang="lv-LV" sz="1500" b="1" dirty="0">
                <a:solidFill>
                  <a:srgbClr val="404040"/>
                </a:solidFill>
                <a:latin typeface="Calibri"/>
                <a:ea typeface="Calibri"/>
                <a:cs typeface="Calibri"/>
              </a:rPr>
              <a:t> </a:t>
            </a:r>
            <a:r>
              <a:rPr lang="es-ES" sz="1500" b="1" dirty="0">
                <a:solidFill>
                  <a:schemeClr val="tx1"/>
                </a:solidFill>
                <a:latin typeface="Calibri"/>
                <a:ea typeface="Calibri"/>
                <a:cs typeface="Calibri"/>
              </a:rPr>
              <a:t>	</a:t>
            </a:r>
            <a:r>
              <a:rPr lang="lv-LV" sz="1500" b="1" u="sng" dirty="0">
                <a:solidFill>
                  <a:schemeClr val="tx1"/>
                </a:solidFill>
                <a:latin typeface="Calibri"/>
                <a:ea typeface="Calibri"/>
                <a:cs typeface="Calibri"/>
              </a:rPr>
              <a:t>13</a:t>
            </a:r>
            <a:endParaRPr lang="en-US" sz="1500" b="1" u="sng" dirty="0">
              <a:solidFill>
                <a:schemeClr val="tx1"/>
              </a:solidFill>
              <a:latin typeface="Calibri"/>
              <a:ea typeface="Calibri"/>
              <a:cs typeface="Calibri"/>
            </a:endParaRPr>
          </a:p>
          <a:p>
            <a:pPr marL="0" lvl="1" indent="0">
              <a:spcBef>
                <a:spcPts val="0"/>
              </a:spcBef>
              <a:buNone/>
              <a:tabLst>
                <a:tab pos="527050" algn="l"/>
                <a:tab pos="4129088" algn="l"/>
                <a:tab pos="4791075" algn="l"/>
              </a:tabLst>
            </a:pPr>
            <a:endParaRPr lang="en-US" sz="400" b="1" dirty="0">
              <a:solidFill>
                <a:srgbClr val="404040"/>
              </a:solidFill>
            </a:endParaRPr>
          </a:p>
          <a:p>
            <a:pPr marL="0" lvl="1" indent="0">
              <a:lnSpc>
                <a:spcPts val="1940"/>
              </a:lnSpc>
              <a:spcBef>
                <a:spcPts val="0"/>
              </a:spcBef>
              <a:buNone/>
              <a:tabLst>
                <a:tab pos="527050" algn="l"/>
                <a:tab pos="4129088" algn="l"/>
                <a:tab pos="4791075" algn="l"/>
              </a:tabLst>
            </a:pPr>
            <a:endParaRPr lang="lv-LV" sz="1500" b="1" dirty="0">
              <a:solidFill>
                <a:srgbClr val="404040"/>
              </a:solidFill>
            </a:endParaRPr>
          </a:p>
          <a:p>
            <a:pPr marL="0" lvl="1" indent="0">
              <a:lnSpc>
                <a:spcPts val="1940"/>
              </a:lnSpc>
              <a:spcBef>
                <a:spcPts val="0"/>
              </a:spcBef>
              <a:buNone/>
              <a:tabLst>
                <a:tab pos="527050" algn="l"/>
                <a:tab pos="4129088" algn="l"/>
                <a:tab pos="4791075" algn="l"/>
              </a:tabLst>
            </a:pPr>
            <a:endParaRPr lang="lv-LV" sz="1500" b="1" dirty="0">
              <a:solidFill>
                <a:srgbClr val="404040"/>
              </a:solidFill>
            </a:endParaRPr>
          </a:p>
          <a:p>
            <a:pPr marL="0" lvl="1" indent="0">
              <a:lnSpc>
                <a:spcPts val="1940"/>
              </a:lnSpc>
              <a:spcBef>
                <a:spcPts val="0"/>
              </a:spcBef>
              <a:buNone/>
              <a:tabLst>
                <a:tab pos="527050" algn="l"/>
                <a:tab pos="4129088" algn="l"/>
                <a:tab pos="4791075" algn="l"/>
              </a:tabLst>
            </a:pPr>
            <a:r>
              <a:rPr lang="lv-LV" sz="1500" b="1" dirty="0">
                <a:solidFill>
                  <a:srgbClr val="404040"/>
                </a:solidFill>
              </a:rPr>
              <a:t>Barreras y retos </a:t>
            </a:r>
            <a:r>
              <a:rPr lang="es-ES" sz="1500" b="1" dirty="0">
                <a:solidFill>
                  <a:schemeClr val="tx1"/>
                </a:solidFill>
              </a:rPr>
              <a:t>	</a:t>
            </a:r>
            <a:r>
              <a:rPr lang="lv-LV" sz="1500" b="1" dirty="0">
                <a:solidFill>
                  <a:schemeClr val="tx1"/>
                </a:solidFill>
                <a:hlinkClick r:id="rId3" action="ppaction://hlinksldjump">
                  <a:extLst>
                    <a:ext uri="{A12FA001-AC4F-418D-AE19-62706E023703}">
                      <ahyp:hlinkClr xmlns:ahyp="http://schemas.microsoft.com/office/drawing/2018/hyperlinkcolor" val="tx"/>
                    </a:ext>
                  </a:extLst>
                </a:hlinkClick>
              </a:rPr>
              <a:t>16</a:t>
            </a:r>
            <a:endParaRPr lang="en-US" sz="1500" b="1" dirty="0">
              <a:solidFill>
                <a:schemeClr val="tx1"/>
              </a:solidFill>
            </a:endParaRPr>
          </a:p>
          <a:p>
            <a:pPr marL="0" lvl="1" indent="0">
              <a:lnSpc>
                <a:spcPts val="1940"/>
              </a:lnSpc>
              <a:spcBef>
                <a:spcPts val="0"/>
              </a:spcBef>
              <a:buNone/>
              <a:tabLst>
                <a:tab pos="527050" algn="l"/>
                <a:tab pos="4129088" algn="l"/>
                <a:tab pos="4791075" algn="l"/>
              </a:tabLst>
            </a:pPr>
            <a:endParaRPr lang="lv-LV" sz="1500" b="1" dirty="0">
              <a:solidFill>
                <a:srgbClr val="404040"/>
              </a:solidFill>
            </a:endParaRPr>
          </a:p>
          <a:p>
            <a:pPr marL="0" lvl="1" indent="0">
              <a:lnSpc>
                <a:spcPts val="1940"/>
              </a:lnSpc>
              <a:spcBef>
                <a:spcPts val="0"/>
              </a:spcBef>
              <a:buNone/>
              <a:tabLst>
                <a:tab pos="527050" algn="l"/>
                <a:tab pos="4129088" algn="l"/>
                <a:tab pos="4791075" algn="l"/>
              </a:tabLst>
            </a:pPr>
            <a:endParaRPr lang="lv-LV" sz="1500" b="1" dirty="0">
              <a:solidFill>
                <a:srgbClr val="404040"/>
              </a:solidFill>
            </a:endParaRPr>
          </a:p>
          <a:p>
            <a:pPr marL="0" lvl="1" indent="0">
              <a:lnSpc>
                <a:spcPts val="1940"/>
              </a:lnSpc>
              <a:spcBef>
                <a:spcPts val="0"/>
              </a:spcBef>
              <a:buNone/>
              <a:tabLst>
                <a:tab pos="527050" algn="l"/>
                <a:tab pos="4129088" algn="l"/>
                <a:tab pos="4791075" algn="l"/>
              </a:tabLst>
            </a:pPr>
            <a:r>
              <a:rPr lang="en-US" sz="1500" b="1" dirty="0">
                <a:solidFill>
                  <a:srgbClr val="404040"/>
                </a:solidFill>
              </a:rPr>
              <a:t>Oportunidades y </a:t>
            </a:r>
            <a:r>
              <a:rPr lang="en-US" sz="1500" b="1" dirty="0" err="1">
                <a:solidFill>
                  <a:srgbClr val="404040"/>
                </a:solidFill>
              </a:rPr>
              <a:t>recomendaciones</a:t>
            </a:r>
            <a:r>
              <a:rPr lang="en-US" sz="1500" b="1" dirty="0">
                <a:solidFill>
                  <a:srgbClr val="404040"/>
                </a:solidFill>
              </a:rPr>
              <a:t> </a:t>
            </a:r>
            <a:r>
              <a:rPr lang="es-ES" sz="1500" b="1" dirty="0">
                <a:solidFill>
                  <a:schemeClr val="tx1"/>
                </a:solidFill>
              </a:rPr>
              <a:t>	</a:t>
            </a:r>
            <a:r>
              <a:rPr lang="lv-LV" sz="1500" b="1" dirty="0">
                <a:solidFill>
                  <a:schemeClr val="tx1"/>
                </a:solidFill>
                <a:hlinkClick r:id="rId3" action="ppaction://hlinksldjump">
                  <a:extLst>
                    <a:ext uri="{A12FA001-AC4F-418D-AE19-62706E023703}">
                      <ahyp:hlinkClr xmlns:ahyp="http://schemas.microsoft.com/office/drawing/2018/hyperlinkcolor" val="tx"/>
                    </a:ext>
                  </a:extLst>
                </a:hlinkClick>
              </a:rPr>
              <a:t>17</a:t>
            </a:r>
            <a:endParaRPr lang="en-US" sz="1500" b="1" dirty="0">
              <a:solidFill>
                <a:schemeClr val="tx1"/>
              </a:solidFill>
            </a:endParaRPr>
          </a:p>
          <a:p>
            <a:pPr marL="0" lvl="1" indent="0">
              <a:lnSpc>
                <a:spcPts val="1940"/>
              </a:lnSpc>
              <a:spcBef>
                <a:spcPts val="0"/>
              </a:spcBef>
              <a:buNone/>
              <a:tabLst>
                <a:tab pos="527050" algn="l"/>
                <a:tab pos="4129088" algn="l"/>
                <a:tab pos="4791075" algn="l"/>
              </a:tabLst>
            </a:pPr>
            <a:endParaRPr lang="en-US" sz="1500" b="1" dirty="0">
              <a:solidFill>
                <a:srgbClr val="404040"/>
              </a:solidFill>
            </a:endParaRPr>
          </a:p>
          <a:p>
            <a:pPr marL="0" lvl="1" indent="0">
              <a:lnSpc>
                <a:spcPts val="1940"/>
              </a:lnSpc>
              <a:spcBef>
                <a:spcPts val="0"/>
              </a:spcBef>
              <a:buNone/>
              <a:tabLst>
                <a:tab pos="527050" algn="l"/>
                <a:tab pos="4129088" algn="l"/>
                <a:tab pos="4791075" algn="l"/>
              </a:tabLst>
            </a:pPr>
            <a:endParaRPr lang="lv-LV" sz="1500" b="1" dirty="0">
              <a:solidFill>
                <a:srgbClr val="404040"/>
              </a:solidFill>
            </a:endParaRPr>
          </a:p>
          <a:p>
            <a:pPr marL="0" lvl="1" indent="0">
              <a:lnSpc>
                <a:spcPts val="1940"/>
              </a:lnSpc>
              <a:spcBef>
                <a:spcPts val="0"/>
              </a:spcBef>
              <a:buNone/>
              <a:tabLst>
                <a:tab pos="527050" algn="l"/>
                <a:tab pos="4129088" algn="l"/>
                <a:tab pos="4791075" algn="l"/>
              </a:tabLst>
            </a:pPr>
            <a:r>
              <a:rPr lang="en-US" sz="1500" b="1" dirty="0">
                <a:solidFill>
                  <a:srgbClr val="404040"/>
                </a:solidFill>
              </a:rPr>
              <a:t>Análisis de las </a:t>
            </a:r>
            <a:r>
              <a:rPr lang="en-US" sz="1500" b="1" dirty="0" err="1">
                <a:solidFill>
                  <a:srgbClr val="404040"/>
                </a:solidFill>
              </a:rPr>
              <a:t>necesidades</a:t>
            </a:r>
            <a:r>
              <a:rPr lang="en-US" sz="1500" b="1" dirty="0">
                <a:solidFill>
                  <a:srgbClr val="404040"/>
                </a:solidFill>
              </a:rPr>
              <a:t> y </a:t>
            </a:r>
            <a:r>
              <a:rPr lang="en-US" sz="1500" b="1" dirty="0" err="1">
                <a:solidFill>
                  <a:srgbClr val="404040"/>
                </a:solidFill>
              </a:rPr>
              <a:t>carencias</a:t>
            </a:r>
            <a:r>
              <a:rPr lang="en-US" sz="1500" b="1" dirty="0">
                <a:solidFill>
                  <a:srgbClr val="404040"/>
                </a:solidFill>
              </a:rPr>
              <a:t> </a:t>
            </a:r>
            <a:r>
              <a:rPr lang="en-US" sz="1500" b="1" dirty="0" err="1">
                <a:solidFill>
                  <a:srgbClr val="404040"/>
                </a:solidFill>
              </a:rPr>
              <a:t>regionales</a:t>
            </a:r>
            <a:r>
              <a:rPr lang="en-US" sz="1500" b="1" dirty="0">
                <a:solidFill>
                  <a:srgbClr val="404040"/>
                </a:solidFill>
              </a:rPr>
              <a:t> </a:t>
            </a:r>
            <a:r>
              <a:rPr lang="es-ES" sz="1500" b="1" dirty="0">
                <a:solidFill>
                  <a:schemeClr val="tx1"/>
                </a:solidFill>
              </a:rPr>
              <a:t>	</a:t>
            </a:r>
            <a:r>
              <a:rPr lang="lv-LV" sz="1500" b="1" dirty="0">
                <a:solidFill>
                  <a:schemeClr val="tx1"/>
                </a:solidFill>
                <a:hlinkClick r:id="rId4" action="ppaction://hlinksldjump">
                  <a:extLst>
                    <a:ext uri="{A12FA001-AC4F-418D-AE19-62706E023703}">
                      <ahyp:hlinkClr xmlns:ahyp="http://schemas.microsoft.com/office/drawing/2018/hyperlinkcolor" val="tx"/>
                    </a:ext>
                  </a:extLst>
                </a:hlinkClick>
              </a:rPr>
              <a:t>18</a:t>
            </a:r>
            <a:endParaRPr lang="lv-LV" sz="1500" b="1" dirty="0">
              <a:solidFill>
                <a:schemeClr val="tx1"/>
              </a:solidFill>
            </a:endParaRPr>
          </a:p>
          <a:p>
            <a:pPr marL="0" lvl="1" indent="0">
              <a:lnSpc>
                <a:spcPts val="1940"/>
              </a:lnSpc>
              <a:spcBef>
                <a:spcPts val="0"/>
              </a:spcBef>
              <a:buNone/>
              <a:tabLst>
                <a:tab pos="527050" algn="l"/>
                <a:tab pos="4129088" algn="l"/>
                <a:tab pos="4791075" algn="l"/>
              </a:tabLst>
            </a:pPr>
            <a:endParaRPr lang="en-US" sz="1500" b="1" dirty="0">
              <a:solidFill>
                <a:schemeClr val="tx1"/>
              </a:solidFill>
            </a:endParaRPr>
          </a:p>
          <a:p>
            <a:pPr marL="0" lvl="1" indent="0">
              <a:spcBef>
                <a:spcPts val="0"/>
              </a:spcBef>
              <a:buNone/>
              <a:tabLst>
                <a:tab pos="527050" algn="l"/>
                <a:tab pos="4129088" algn="l"/>
                <a:tab pos="4791075" algn="l"/>
              </a:tabLst>
            </a:pPr>
            <a:endParaRPr lang="en-US" sz="400" b="1" dirty="0">
              <a:solidFill>
                <a:srgbClr val="404040"/>
              </a:solidFill>
            </a:endParaRPr>
          </a:p>
          <a:p>
            <a:pPr marL="0" lvl="1" indent="0">
              <a:lnSpc>
                <a:spcPts val="1940"/>
              </a:lnSpc>
              <a:spcBef>
                <a:spcPts val="0"/>
              </a:spcBef>
              <a:buNone/>
              <a:tabLst>
                <a:tab pos="527050" algn="l"/>
                <a:tab pos="4129088" algn="l"/>
                <a:tab pos="4791075" algn="l"/>
              </a:tabLst>
            </a:pPr>
            <a:r>
              <a:rPr lang="en-US" sz="1500" dirty="0">
                <a:solidFill>
                  <a:srgbClr val="404040"/>
                </a:solidFill>
                <a:latin typeface="Calibri"/>
                <a:ea typeface="Calibri"/>
                <a:cs typeface="Calibri"/>
              </a:rPr>
              <a:t>2.</a:t>
            </a:r>
            <a:r>
              <a:rPr lang="lv-LV" sz="1500" dirty="0">
                <a:solidFill>
                  <a:srgbClr val="404040"/>
                </a:solidFill>
                <a:latin typeface="Calibri"/>
                <a:ea typeface="Calibri"/>
                <a:cs typeface="Calibri"/>
              </a:rPr>
              <a:t>4</a:t>
            </a:r>
            <a:r>
              <a:rPr lang="en-US" sz="1500" dirty="0">
                <a:solidFill>
                  <a:srgbClr val="404040"/>
                </a:solidFill>
                <a:latin typeface="Calibri"/>
                <a:ea typeface="Calibri"/>
                <a:cs typeface="Calibri"/>
              </a:rPr>
              <a:t>.1    </a:t>
            </a:r>
            <a:r>
              <a:rPr lang="en-US" sz="1500" dirty="0" err="1">
                <a:solidFill>
                  <a:srgbClr val="404040"/>
                </a:solidFill>
                <a:latin typeface="Calibri"/>
                <a:ea typeface="Calibri"/>
                <a:cs typeface="Calibri"/>
              </a:rPr>
              <a:t>Análisis</a:t>
            </a:r>
            <a:r>
              <a:rPr lang="en-US" sz="1500" dirty="0">
                <a:solidFill>
                  <a:srgbClr val="404040"/>
                </a:solidFill>
                <a:latin typeface="Calibri"/>
                <a:ea typeface="Calibri"/>
                <a:cs typeface="Calibri"/>
              </a:rPr>
              <a:t> de </a:t>
            </a:r>
            <a:r>
              <a:rPr lang="en-US" sz="1500" dirty="0" err="1">
                <a:solidFill>
                  <a:srgbClr val="404040"/>
                </a:solidFill>
                <a:latin typeface="Calibri"/>
                <a:ea typeface="Calibri"/>
                <a:cs typeface="Calibri"/>
              </a:rPr>
              <a:t>los</a:t>
            </a:r>
            <a:r>
              <a:rPr lang="en-US" sz="1500" dirty="0">
                <a:solidFill>
                  <a:srgbClr val="404040"/>
                </a:solidFill>
                <a:latin typeface="Calibri"/>
                <a:ea typeface="Calibri"/>
                <a:cs typeface="Calibri"/>
              </a:rPr>
              <a:t> </a:t>
            </a:r>
            <a:r>
              <a:rPr lang="en-US" sz="1500" dirty="0" err="1">
                <a:solidFill>
                  <a:srgbClr val="404040"/>
                </a:solidFill>
                <a:latin typeface="Calibri"/>
                <a:ea typeface="Calibri"/>
                <a:cs typeface="Calibri"/>
              </a:rPr>
              <a:t>edificios</a:t>
            </a:r>
            <a:r>
              <a:rPr lang="en-US" sz="1500" dirty="0">
                <a:solidFill>
                  <a:srgbClr val="404040"/>
                </a:solidFill>
                <a:latin typeface="Calibri"/>
                <a:ea typeface="Calibri"/>
                <a:cs typeface="Calibri"/>
              </a:rPr>
              <a:t> </a:t>
            </a:r>
            <a:r>
              <a:rPr lang="en-US" sz="1500" dirty="0" err="1">
                <a:solidFill>
                  <a:srgbClr val="404040"/>
                </a:solidFill>
                <a:latin typeface="Calibri"/>
                <a:ea typeface="Calibri"/>
                <a:cs typeface="Calibri"/>
              </a:rPr>
              <a:t>comerciales</a:t>
            </a:r>
            <a:r>
              <a:rPr lang="en-US" sz="1500" dirty="0">
                <a:solidFill>
                  <a:srgbClr val="404040"/>
                </a:solidFill>
                <a:latin typeface="Calibri"/>
                <a:ea typeface="Calibri"/>
                <a:cs typeface="Calibri"/>
              </a:rPr>
              <a:t> e </a:t>
            </a:r>
          </a:p>
          <a:p>
            <a:pPr marL="0" lvl="1" indent="0">
              <a:lnSpc>
                <a:spcPts val="1940"/>
              </a:lnSpc>
              <a:spcBef>
                <a:spcPts val="0"/>
              </a:spcBef>
              <a:buNone/>
              <a:tabLst>
                <a:tab pos="527050" algn="l"/>
                <a:tab pos="4129088" algn="l"/>
                <a:tab pos="4791075" algn="l"/>
              </a:tabLst>
            </a:pPr>
            <a:r>
              <a:rPr lang="en-US" sz="1500" dirty="0">
                <a:solidFill>
                  <a:srgbClr val="404040"/>
                </a:solidFill>
              </a:rPr>
              <a:t>	</a:t>
            </a:r>
            <a:r>
              <a:rPr lang="en-US" sz="1500" dirty="0" err="1">
                <a:solidFill>
                  <a:srgbClr val="404040"/>
                </a:solidFill>
              </a:rPr>
              <a:t>industriales</a:t>
            </a:r>
            <a:r>
              <a:rPr lang="en-US" sz="1500" dirty="0">
                <a:solidFill>
                  <a:srgbClr val="404040"/>
                </a:solidFill>
              </a:rPr>
              <a:t> </a:t>
            </a:r>
            <a:r>
              <a:rPr lang="es-ES" sz="1500" dirty="0">
                <a:solidFill>
                  <a:srgbClr val="404040"/>
                </a:solidFill>
              </a:rPr>
              <a:t>	</a:t>
            </a:r>
            <a:r>
              <a:rPr lang="lv-LV" sz="1500" dirty="0">
                <a:solidFill>
                  <a:srgbClr val="404040"/>
                </a:solidFill>
                <a:hlinkClick r:id="rId5" action="ppaction://hlinksldjump">
                  <a:extLst>
                    <a:ext uri="{A12FA001-AC4F-418D-AE19-62706E023703}">
                      <ahyp:hlinkClr xmlns:ahyp="http://schemas.microsoft.com/office/drawing/2018/hyperlinkcolor" val="tx"/>
                    </a:ext>
                  </a:extLst>
                </a:hlinkClick>
              </a:rPr>
              <a:t>19</a:t>
            </a:r>
            <a:endParaRPr lang="lv-LV" sz="1500" dirty="0">
              <a:solidFill>
                <a:srgbClr val="404040"/>
              </a:solidFill>
            </a:endParaRPr>
          </a:p>
          <a:p>
            <a:pPr marL="0" lvl="1" indent="0">
              <a:lnSpc>
                <a:spcPts val="1940"/>
              </a:lnSpc>
              <a:spcBef>
                <a:spcPts val="0"/>
              </a:spcBef>
              <a:buNone/>
              <a:tabLst>
                <a:tab pos="527050" algn="l"/>
                <a:tab pos="4129088" algn="l"/>
                <a:tab pos="4791075" algn="l"/>
              </a:tabLst>
            </a:pPr>
            <a:endParaRPr lang="en-US" sz="1500" dirty="0">
              <a:solidFill>
                <a:srgbClr val="404040"/>
              </a:solidFill>
            </a:endParaRPr>
          </a:p>
          <a:p>
            <a:pPr marL="0" lvl="1" indent="0">
              <a:lnSpc>
                <a:spcPts val="1940"/>
              </a:lnSpc>
              <a:spcBef>
                <a:spcPts val="0"/>
              </a:spcBef>
              <a:buNone/>
              <a:tabLst>
                <a:tab pos="527050" algn="l"/>
                <a:tab pos="4129088" algn="l"/>
                <a:tab pos="4791075" algn="l"/>
              </a:tabLst>
            </a:pPr>
            <a:r>
              <a:rPr lang="en-US" sz="1500" dirty="0">
                <a:solidFill>
                  <a:srgbClr val="404040"/>
                </a:solidFill>
              </a:rPr>
              <a:t>2.</a:t>
            </a:r>
            <a:r>
              <a:rPr lang="lv-LV" sz="1500" dirty="0">
                <a:solidFill>
                  <a:srgbClr val="404040"/>
                </a:solidFill>
              </a:rPr>
              <a:t>4</a:t>
            </a:r>
            <a:r>
              <a:rPr lang="en-US" sz="1500" dirty="0">
                <a:solidFill>
                  <a:srgbClr val="404040"/>
                </a:solidFill>
              </a:rPr>
              <a:t>.</a:t>
            </a:r>
            <a:r>
              <a:rPr lang="lv-LV" sz="1500" dirty="0">
                <a:solidFill>
                  <a:srgbClr val="404040"/>
                </a:solidFill>
              </a:rPr>
              <a:t>2 </a:t>
            </a:r>
            <a:r>
              <a:rPr lang="en-US" sz="1500" dirty="0">
                <a:solidFill>
                  <a:srgbClr val="404040"/>
                </a:solidFill>
              </a:rPr>
              <a:t>   Análisis de edificios </a:t>
            </a:r>
            <a:r>
              <a:rPr lang="en-US" sz="1500" dirty="0" err="1">
                <a:solidFill>
                  <a:srgbClr val="404040"/>
                </a:solidFill>
              </a:rPr>
              <a:t>públicos</a:t>
            </a:r>
            <a:r>
              <a:rPr lang="en-US" sz="1500" dirty="0">
                <a:solidFill>
                  <a:srgbClr val="404040"/>
                </a:solidFill>
              </a:rPr>
              <a:t> e </a:t>
            </a:r>
            <a:r>
              <a:rPr lang="en-US" sz="1500" dirty="0" err="1">
                <a:solidFill>
                  <a:srgbClr val="404040"/>
                </a:solidFill>
              </a:rPr>
              <a:t>institucionales</a:t>
            </a:r>
            <a:r>
              <a:rPr lang="en-US" sz="1500" dirty="0">
                <a:solidFill>
                  <a:srgbClr val="404040"/>
                </a:solidFill>
              </a:rPr>
              <a:t>	</a:t>
            </a:r>
            <a:r>
              <a:rPr lang="en-US" sz="1500" u="sng" dirty="0">
                <a:solidFill>
                  <a:srgbClr val="404040"/>
                </a:solidFill>
              </a:rPr>
              <a:t>20</a:t>
            </a:r>
            <a:endParaRPr lang="lv-LV" sz="1500" dirty="0">
              <a:solidFill>
                <a:srgbClr val="404040"/>
              </a:solidFill>
            </a:endParaRPr>
          </a:p>
          <a:p>
            <a:pPr marL="0" lvl="1" indent="0">
              <a:lnSpc>
                <a:spcPts val="1940"/>
              </a:lnSpc>
              <a:spcBef>
                <a:spcPts val="0"/>
              </a:spcBef>
              <a:buNone/>
              <a:tabLst>
                <a:tab pos="527050" algn="l"/>
                <a:tab pos="4129088" algn="l"/>
                <a:tab pos="4791075" algn="l"/>
              </a:tabLst>
            </a:pPr>
            <a:r>
              <a:rPr lang="en-US" sz="1500" dirty="0">
                <a:solidFill>
                  <a:srgbClr val="404040"/>
                </a:solidFill>
              </a:rPr>
              <a:t>	</a:t>
            </a:r>
          </a:p>
          <a:p>
            <a:pPr marL="0" lvl="1" indent="0">
              <a:lnSpc>
                <a:spcPts val="1940"/>
              </a:lnSpc>
              <a:spcBef>
                <a:spcPts val="0"/>
              </a:spcBef>
              <a:buNone/>
              <a:tabLst>
                <a:tab pos="527050" algn="l"/>
                <a:tab pos="4129088" algn="l"/>
                <a:tab pos="4791075" algn="l"/>
              </a:tabLst>
            </a:pPr>
            <a:r>
              <a:rPr lang="en-US" sz="1500" dirty="0">
                <a:solidFill>
                  <a:srgbClr val="404040"/>
                </a:solidFill>
              </a:rPr>
              <a:t>2.</a:t>
            </a:r>
            <a:r>
              <a:rPr lang="lv-LV" sz="1500" dirty="0">
                <a:solidFill>
                  <a:srgbClr val="404040"/>
                </a:solidFill>
              </a:rPr>
              <a:t>4</a:t>
            </a:r>
            <a:r>
              <a:rPr lang="en-US" sz="1500" dirty="0">
                <a:solidFill>
                  <a:srgbClr val="404040"/>
                </a:solidFill>
              </a:rPr>
              <a:t>.</a:t>
            </a:r>
            <a:r>
              <a:rPr lang="lv-LV" sz="1500" dirty="0">
                <a:solidFill>
                  <a:srgbClr val="404040"/>
                </a:solidFill>
              </a:rPr>
              <a:t>3 </a:t>
            </a:r>
            <a:r>
              <a:rPr lang="en-US" sz="1500" dirty="0">
                <a:solidFill>
                  <a:srgbClr val="404040"/>
                </a:solidFill>
              </a:rPr>
              <a:t>   Análisis de </a:t>
            </a:r>
            <a:r>
              <a:rPr lang="en-US" sz="1500" dirty="0" err="1">
                <a:solidFill>
                  <a:srgbClr val="404040"/>
                </a:solidFill>
              </a:rPr>
              <a:t>edificios</a:t>
            </a:r>
            <a:r>
              <a:rPr lang="en-US" sz="1500" dirty="0">
                <a:solidFill>
                  <a:srgbClr val="404040"/>
                </a:solidFill>
              </a:rPr>
              <a:t> </a:t>
            </a:r>
            <a:r>
              <a:rPr lang="en-US" sz="1500" dirty="0" err="1">
                <a:solidFill>
                  <a:srgbClr val="404040"/>
                </a:solidFill>
              </a:rPr>
              <a:t>residenciales</a:t>
            </a:r>
            <a:r>
              <a:rPr lang="en-US" sz="1500" dirty="0">
                <a:solidFill>
                  <a:srgbClr val="404040"/>
                </a:solidFill>
              </a:rPr>
              <a:t>	</a:t>
            </a:r>
            <a:r>
              <a:rPr lang="lv-LV" sz="1500" dirty="0">
                <a:solidFill>
                  <a:srgbClr val="404040"/>
                </a:solidFill>
                <a:hlinkClick r:id="rId6" action="ppaction://hlinksldjump">
                  <a:extLst>
                    <a:ext uri="{A12FA001-AC4F-418D-AE19-62706E023703}">
                      <ahyp:hlinkClr xmlns:ahyp="http://schemas.microsoft.com/office/drawing/2018/hyperlinkcolor" val="tx"/>
                    </a:ext>
                  </a:extLst>
                </a:hlinkClick>
              </a:rPr>
              <a:t>22</a:t>
            </a:r>
            <a:endParaRPr lang="lv-LV" sz="1500" dirty="0">
              <a:solidFill>
                <a:srgbClr val="404040"/>
              </a:solidFill>
            </a:endParaRPr>
          </a:p>
          <a:p>
            <a:pPr marL="0" lvl="1" indent="0">
              <a:lnSpc>
                <a:spcPts val="1940"/>
              </a:lnSpc>
              <a:spcBef>
                <a:spcPts val="0"/>
              </a:spcBef>
              <a:buNone/>
              <a:tabLst>
                <a:tab pos="527050" algn="l"/>
                <a:tab pos="4129088" algn="l"/>
                <a:tab pos="4791075" algn="l"/>
              </a:tabLst>
            </a:pPr>
            <a:endParaRPr lang="en-US" sz="1500" dirty="0">
              <a:solidFill>
                <a:srgbClr val="404040"/>
              </a:solidFill>
            </a:endParaRPr>
          </a:p>
          <a:p>
            <a:pPr marL="0" lvl="1" indent="0">
              <a:lnSpc>
                <a:spcPts val="1940"/>
              </a:lnSpc>
              <a:spcBef>
                <a:spcPts val="0"/>
              </a:spcBef>
              <a:buNone/>
              <a:tabLst>
                <a:tab pos="527050" algn="l"/>
                <a:tab pos="4129088" algn="l"/>
                <a:tab pos="4791075" algn="l"/>
              </a:tabLst>
            </a:pPr>
            <a:r>
              <a:rPr lang="en-US" sz="1500" dirty="0">
                <a:solidFill>
                  <a:srgbClr val="404040"/>
                </a:solidFill>
              </a:rPr>
              <a:t>2.</a:t>
            </a:r>
            <a:r>
              <a:rPr lang="lv-LV" sz="1500" dirty="0">
                <a:solidFill>
                  <a:srgbClr val="404040"/>
                </a:solidFill>
              </a:rPr>
              <a:t>4</a:t>
            </a:r>
            <a:r>
              <a:rPr lang="en-US" sz="1500" dirty="0">
                <a:solidFill>
                  <a:srgbClr val="404040"/>
                </a:solidFill>
              </a:rPr>
              <a:t>.</a:t>
            </a:r>
            <a:r>
              <a:rPr lang="lv-LV" sz="1500" dirty="0">
                <a:solidFill>
                  <a:srgbClr val="404040"/>
                </a:solidFill>
              </a:rPr>
              <a:t>4 </a:t>
            </a:r>
            <a:r>
              <a:rPr lang="en-US" sz="1500" dirty="0">
                <a:solidFill>
                  <a:srgbClr val="404040"/>
                </a:solidFill>
              </a:rPr>
              <a:t>   Análisis de redes </a:t>
            </a:r>
            <a:r>
              <a:rPr lang="en-US" sz="1500" dirty="0" err="1">
                <a:solidFill>
                  <a:srgbClr val="404040"/>
                </a:solidFill>
              </a:rPr>
              <a:t>externas</a:t>
            </a:r>
            <a:r>
              <a:rPr lang="en-US" sz="1500" dirty="0">
                <a:solidFill>
                  <a:srgbClr val="404040"/>
                </a:solidFill>
              </a:rPr>
              <a:t> </a:t>
            </a:r>
            <a:r>
              <a:rPr lang="es-ES" sz="1500" dirty="0">
                <a:solidFill>
                  <a:srgbClr val="404040"/>
                </a:solidFill>
              </a:rPr>
              <a:t>	</a:t>
            </a:r>
            <a:r>
              <a:rPr lang="lv-LV" sz="1500" dirty="0">
                <a:solidFill>
                  <a:srgbClr val="404040"/>
                </a:solidFill>
                <a:hlinkClick r:id="rId7" action="ppaction://hlinksldjump">
                  <a:extLst>
                    <a:ext uri="{A12FA001-AC4F-418D-AE19-62706E023703}">
                      <ahyp:hlinkClr xmlns:ahyp="http://schemas.microsoft.com/office/drawing/2018/hyperlinkcolor" val="tx"/>
                    </a:ext>
                  </a:extLst>
                </a:hlinkClick>
              </a:rPr>
              <a:t>23</a:t>
            </a:r>
            <a:endParaRPr lang="en-US" sz="1500" dirty="0">
              <a:solidFill>
                <a:srgbClr val="404040"/>
              </a:solidFill>
            </a:endParaRPr>
          </a:p>
          <a:p>
            <a:pPr marL="0" lvl="1" indent="0">
              <a:lnSpc>
                <a:spcPts val="1940"/>
              </a:lnSpc>
              <a:spcBef>
                <a:spcPts val="0"/>
              </a:spcBef>
              <a:buNone/>
              <a:tabLst>
                <a:tab pos="527050" algn="l"/>
                <a:tab pos="4129088" algn="l"/>
                <a:tab pos="4791075" algn="l"/>
              </a:tabLst>
            </a:pPr>
            <a:endParaRPr lang="lv-LV" sz="1500" dirty="0">
              <a:solidFill>
                <a:srgbClr val="404040"/>
              </a:solidFill>
            </a:endParaRPr>
          </a:p>
          <a:p>
            <a:pPr marL="0" lvl="1" indent="0">
              <a:lnSpc>
                <a:spcPts val="1940"/>
              </a:lnSpc>
              <a:spcBef>
                <a:spcPts val="0"/>
              </a:spcBef>
              <a:buNone/>
              <a:tabLst>
                <a:tab pos="527050" algn="l"/>
                <a:tab pos="4129088" algn="l"/>
                <a:tab pos="4791075" algn="l"/>
              </a:tabLst>
            </a:pPr>
            <a:r>
              <a:rPr lang="en-US" sz="1500" b="1" dirty="0" err="1">
                <a:solidFill>
                  <a:srgbClr val="404040"/>
                </a:solidFill>
                <a:latin typeface="Calibri"/>
                <a:ea typeface="Calibri"/>
                <a:cs typeface="Calibri"/>
              </a:rPr>
              <a:t>Resumen</a:t>
            </a:r>
            <a:r>
              <a:rPr lang="en-US" sz="1500" b="1" dirty="0">
                <a:solidFill>
                  <a:srgbClr val="404040"/>
                </a:solidFill>
                <a:latin typeface="Calibri"/>
                <a:ea typeface="Calibri"/>
                <a:cs typeface="Calibri"/>
              </a:rPr>
              <a:t> de </a:t>
            </a:r>
            <a:r>
              <a:rPr lang="en-US" sz="1500" b="1" dirty="0" err="1">
                <a:solidFill>
                  <a:srgbClr val="404040"/>
                </a:solidFill>
                <a:latin typeface="Calibri"/>
                <a:ea typeface="Calibri"/>
                <a:cs typeface="Calibri"/>
              </a:rPr>
              <a:t>los</a:t>
            </a:r>
            <a:r>
              <a:rPr lang="en-US" sz="1500" b="1" dirty="0">
                <a:solidFill>
                  <a:srgbClr val="404040"/>
                </a:solidFill>
                <a:latin typeface="Calibri"/>
                <a:ea typeface="Calibri"/>
                <a:cs typeface="Calibri"/>
              </a:rPr>
              <a:t> </a:t>
            </a:r>
            <a:r>
              <a:rPr lang="en-US" sz="1500" b="1" dirty="0" err="1">
                <a:solidFill>
                  <a:srgbClr val="404040"/>
                </a:solidFill>
                <a:latin typeface="Calibri"/>
                <a:ea typeface="Calibri"/>
                <a:cs typeface="Calibri"/>
              </a:rPr>
              <a:t>análisis</a:t>
            </a:r>
            <a:r>
              <a:rPr lang="en-US" sz="1500" b="1" dirty="0">
                <a:solidFill>
                  <a:srgbClr val="404040"/>
                </a:solidFill>
                <a:latin typeface="Calibri"/>
                <a:ea typeface="Calibri"/>
                <a:cs typeface="Calibri"/>
              </a:rPr>
              <a:t> de </a:t>
            </a:r>
            <a:r>
              <a:rPr lang="en-US" sz="1500" b="1" dirty="0" err="1">
                <a:solidFill>
                  <a:srgbClr val="404040"/>
                </a:solidFill>
                <a:latin typeface="Calibri"/>
                <a:ea typeface="Calibri"/>
                <a:cs typeface="Calibri"/>
              </a:rPr>
              <a:t>los</a:t>
            </a:r>
            <a:r>
              <a:rPr lang="en-US" sz="1500" b="1" dirty="0">
                <a:solidFill>
                  <a:srgbClr val="404040"/>
                </a:solidFill>
                <a:latin typeface="Calibri"/>
                <a:ea typeface="Calibri"/>
                <a:cs typeface="Calibri"/>
              </a:rPr>
              <a:t> </a:t>
            </a:r>
            <a:r>
              <a:rPr lang="en-US" sz="1500" b="1" dirty="0" err="1">
                <a:solidFill>
                  <a:srgbClr val="404040"/>
                </a:solidFill>
                <a:latin typeface="Calibri"/>
                <a:ea typeface="Calibri"/>
                <a:cs typeface="Calibri"/>
              </a:rPr>
              <a:t>casos</a:t>
            </a:r>
            <a:r>
              <a:rPr lang="en-US" sz="1500" b="1" dirty="0">
                <a:solidFill>
                  <a:srgbClr val="404040"/>
                </a:solidFill>
                <a:latin typeface="Calibri"/>
                <a:ea typeface="Calibri"/>
                <a:cs typeface="Calibri"/>
              </a:rPr>
              <a:t> de </a:t>
            </a:r>
            <a:r>
              <a:rPr lang="en-US" sz="1500" b="1" dirty="0" err="1">
                <a:solidFill>
                  <a:srgbClr val="404040"/>
                </a:solidFill>
                <a:latin typeface="Calibri"/>
                <a:ea typeface="Calibri"/>
                <a:cs typeface="Calibri"/>
              </a:rPr>
              <a:t>estudio</a:t>
            </a:r>
            <a:r>
              <a:rPr lang="en-US" sz="1500" b="1" dirty="0">
                <a:solidFill>
                  <a:srgbClr val="404040"/>
                </a:solidFill>
                <a:latin typeface="Calibri"/>
                <a:ea typeface="Calibri"/>
                <a:cs typeface="Calibri"/>
              </a:rPr>
              <a:t> </a:t>
            </a:r>
            <a:r>
              <a:rPr lang="es-ES" sz="1500" b="1" dirty="0">
                <a:solidFill>
                  <a:schemeClr val="tx1"/>
                </a:solidFill>
                <a:latin typeface="Calibri"/>
                <a:ea typeface="Calibri"/>
                <a:cs typeface="Calibri"/>
              </a:rPr>
              <a:t>	</a:t>
            </a:r>
            <a:r>
              <a:rPr lang="lv-LV" sz="1500" b="1" dirty="0">
                <a:solidFill>
                  <a:schemeClr val="tx1"/>
                </a:solidFill>
                <a:latin typeface="Calibri"/>
                <a:ea typeface="Calibri"/>
                <a:cs typeface="Calibri"/>
                <a:hlinkClick r:id="rId7" action="ppaction://hlinksldjump">
                  <a:extLst>
                    <a:ext uri="{A12FA001-AC4F-418D-AE19-62706E023703}">
                      <ahyp:hlinkClr xmlns:ahyp="http://schemas.microsoft.com/office/drawing/2018/hyperlinkcolor" val="tx"/>
                    </a:ext>
                  </a:extLst>
                </a:hlinkClick>
              </a:rPr>
              <a:t>23</a:t>
            </a:r>
            <a:endParaRPr lang="lv-LV" sz="1500" b="1" dirty="0">
              <a:solidFill>
                <a:schemeClr val="tx1"/>
              </a:solidFill>
              <a:latin typeface="Calibri"/>
              <a:ea typeface="Calibri"/>
              <a:cs typeface="Calibri"/>
            </a:endParaRPr>
          </a:p>
          <a:p>
            <a:pPr marL="0" lvl="1" indent="0">
              <a:lnSpc>
                <a:spcPts val="1940"/>
              </a:lnSpc>
              <a:spcBef>
                <a:spcPts val="0"/>
              </a:spcBef>
              <a:buNone/>
              <a:tabLst>
                <a:tab pos="527050" algn="l"/>
                <a:tab pos="4129088" algn="l"/>
                <a:tab pos="4791075" algn="l"/>
              </a:tabLst>
            </a:pPr>
            <a:endParaRPr lang="en-US" sz="1500" b="1" dirty="0">
              <a:solidFill>
                <a:srgbClr val="404040"/>
              </a:solidFill>
            </a:endParaRPr>
          </a:p>
          <a:p>
            <a:pPr marL="0" lvl="1" indent="0">
              <a:lnSpc>
                <a:spcPts val="1940"/>
              </a:lnSpc>
              <a:spcBef>
                <a:spcPts val="0"/>
              </a:spcBef>
              <a:buNone/>
              <a:tabLst>
                <a:tab pos="527050" algn="l"/>
                <a:tab pos="4129088" algn="l"/>
                <a:tab pos="4791075" algn="l"/>
              </a:tabLst>
            </a:pPr>
            <a:endParaRPr lang="en-US" sz="1500" dirty="0">
              <a:solidFill>
                <a:srgbClr val="404040"/>
              </a:solidFill>
            </a:endParaRPr>
          </a:p>
          <a:p>
            <a:pPr marL="0" lvl="1" indent="0">
              <a:lnSpc>
                <a:spcPts val="1940"/>
              </a:lnSpc>
              <a:spcBef>
                <a:spcPts val="0"/>
              </a:spcBef>
              <a:buNone/>
              <a:tabLst>
                <a:tab pos="527050" algn="l"/>
                <a:tab pos="4129088" algn="l"/>
                <a:tab pos="4791075" algn="l"/>
              </a:tabLst>
            </a:pPr>
            <a:endParaRPr lang="en-US" sz="1500" dirty="0">
              <a:solidFill>
                <a:srgbClr val="404040"/>
              </a:solidFill>
            </a:endParaRPr>
          </a:p>
        </p:txBody>
      </p:sp>
      <p:cxnSp>
        <p:nvCxnSpPr>
          <p:cNvPr id="12" name="Straight Connector 11">
            <a:extLst>
              <a:ext uri="{FF2B5EF4-FFF2-40B4-BE49-F238E27FC236}">
                <a16:creationId xmlns:a16="http://schemas.microsoft.com/office/drawing/2014/main" id="{4F501621-C08E-5A11-D8F1-7AE7CCA60F9A}"/>
              </a:ext>
            </a:extLst>
          </p:cNvPr>
          <p:cNvCxnSpPr>
            <a:cxnSpLocks/>
          </p:cNvCxnSpPr>
          <p:nvPr/>
        </p:nvCxnSpPr>
        <p:spPr>
          <a:xfrm>
            <a:off x="2194156" y="4327242"/>
            <a:ext cx="462554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7" name="Graphic 40">
            <a:extLst>
              <a:ext uri="{FF2B5EF4-FFF2-40B4-BE49-F238E27FC236}">
                <a16:creationId xmlns:a16="http://schemas.microsoft.com/office/drawing/2014/main" id="{C65C86E6-4319-4443-8A48-05634F54B12C}"/>
              </a:ext>
            </a:extLst>
          </p:cNvPr>
          <p:cNvGrpSpPr/>
          <p:nvPr/>
        </p:nvGrpSpPr>
        <p:grpSpPr>
          <a:xfrm>
            <a:off x="-1891129" y="7742368"/>
            <a:ext cx="3924090" cy="2433120"/>
            <a:chOff x="-3997860" y="6017904"/>
            <a:chExt cx="935163" cy="579845"/>
          </a:xfrm>
          <a:solidFill>
            <a:schemeClr val="bg1">
              <a:alpha val="13000"/>
            </a:schemeClr>
          </a:solidFill>
        </p:grpSpPr>
        <p:sp>
          <p:nvSpPr>
            <p:cNvPr id="8" name="Freeform 7">
              <a:extLst>
                <a:ext uri="{FF2B5EF4-FFF2-40B4-BE49-F238E27FC236}">
                  <a16:creationId xmlns:a16="http://schemas.microsoft.com/office/drawing/2014/main" id="{4AC47947-6E8E-4DBC-922E-46A075EEAACD}"/>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9" name="Freeform 8">
              <a:extLst>
                <a:ext uri="{FF2B5EF4-FFF2-40B4-BE49-F238E27FC236}">
                  <a16:creationId xmlns:a16="http://schemas.microsoft.com/office/drawing/2014/main" id="{23DBA49F-B4E5-3062-C430-1AE77E6489CE}"/>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23" name="Freeform 22">
              <a:extLst>
                <a:ext uri="{FF2B5EF4-FFF2-40B4-BE49-F238E27FC236}">
                  <a16:creationId xmlns:a16="http://schemas.microsoft.com/office/drawing/2014/main" id="{2704214F-4FB9-24E7-310F-FE3A5D60EDA5}"/>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24" name="Freeform 23">
              <a:extLst>
                <a:ext uri="{FF2B5EF4-FFF2-40B4-BE49-F238E27FC236}">
                  <a16:creationId xmlns:a16="http://schemas.microsoft.com/office/drawing/2014/main" id="{1872CAC3-4B54-6743-897F-71A008F68F9C}"/>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grpSp>
        <p:nvGrpSpPr>
          <p:cNvPr id="2" name="Group 1">
            <a:extLst>
              <a:ext uri="{FF2B5EF4-FFF2-40B4-BE49-F238E27FC236}">
                <a16:creationId xmlns:a16="http://schemas.microsoft.com/office/drawing/2014/main" id="{C40B9FB6-3A6D-DA0A-9C17-4FBA79C6FD6B}"/>
              </a:ext>
            </a:extLst>
          </p:cNvPr>
          <p:cNvGrpSpPr/>
          <p:nvPr/>
        </p:nvGrpSpPr>
        <p:grpSpPr>
          <a:xfrm>
            <a:off x="1546156" y="3708362"/>
            <a:ext cx="648000" cy="361384"/>
            <a:chOff x="1416431" y="5629720"/>
            <a:chExt cx="648000" cy="361384"/>
          </a:xfrm>
        </p:grpSpPr>
        <p:sp>
          <p:nvSpPr>
            <p:cNvPr id="3" name="Rectangle 2">
              <a:extLst>
                <a:ext uri="{FF2B5EF4-FFF2-40B4-BE49-F238E27FC236}">
                  <a16:creationId xmlns:a16="http://schemas.microsoft.com/office/drawing/2014/main" id="{41AB879B-1EAA-39CD-EC98-D3586A2D6FB8}"/>
                </a:ext>
              </a:extLst>
            </p:cNvPr>
            <p:cNvSpPr/>
            <p:nvPr/>
          </p:nvSpPr>
          <p:spPr>
            <a:xfrm>
              <a:off x="1441479" y="5629720"/>
              <a:ext cx="461757" cy="349398"/>
            </a:xfrm>
            <a:prstGeom prst="rect">
              <a:avLst/>
            </a:prstGeom>
            <a:gradFill>
              <a:gsLst>
                <a:gs pos="3000">
                  <a:srgbClr val="EE2D24"/>
                </a:gs>
                <a:gs pos="68000">
                  <a:srgbClr val="F37321"/>
                </a:gs>
                <a:gs pos="100000">
                  <a:srgbClr val="FFCD05"/>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8">
              <a:extLst>
                <a:ext uri="{FF2B5EF4-FFF2-40B4-BE49-F238E27FC236}">
                  <a16:creationId xmlns:a16="http://schemas.microsoft.com/office/drawing/2014/main" id="{25ACE1F7-DCA9-F82E-3298-22E5D113C099}"/>
                </a:ext>
              </a:extLst>
            </p:cNvPr>
            <p:cNvSpPr txBox="1">
              <a:spLocks/>
            </p:cNvSpPr>
            <p:nvPr/>
          </p:nvSpPr>
          <p:spPr>
            <a:xfrm>
              <a:off x="1416431" y="5642704"/>
              <a:ext cx="648000" cy="348400"/>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2000" dirty="0">
                  <a:solidFill>
                    <a:schemeClr val="bg1"/>
                  </a:solidFill>
                </a:rPr>
                <a:t>2.1</a:t>
              </a:r>
            </a:p>
          </p:txBody>
        </p:sp>
      </p:grpSp>
      <p:grpSp>
        <p:nvGrpSpPr>
          <p:cNvPr id="15" name="Group 14">
            <a:extLst>
              <a:ext uri="{FF2B5EF4-FFF2-40B4-BE49-F238E27FC236}">
                <a16:creationId xmlns:a16="http://schemas.microsoft.com/office/drawing/2014/main" id="{6FC8DD77-85BE-EB4A-F5E1-BF9C497F2F82}"/>
              </a:ext>
            </a:extLst>
          </p:cNvPr>
          <p:cNvGrpSpPr/>
          <p:nvPr/>
        </p:nvGrpSpPr>
        <p:grpSpPr>
          <a:xfrm>
            <a:off x="1574102" y="4498707"/>
            <a:ext cx="648000" cy="361384"/>
            <a:chOff x="1416431" y="5629720"/>
            <a:chExt cx="648000" cy="361384"/>
          </a:xfrm>
        </p:grpSpPr>
        <p:sp>
          <p:nvSpPr>
            <p:cNvPr id="16" name="Rectangle 15">
              <a:extLst>
                <a:ext uri="{FF2B5EF4-FFF2-40B4-BE49-F238E27FC236}">
                  <a16:creationId xmlns:a16="http://schemas.microsoft.com/office/drawing/2014/main" id="{C1C3DDBB-4878-4E71-36D7-947464DD08B7}"/>
                </a:ext>
              </a:extLst>
            </p:cNvPr>
            <p:cNvSpPr/>
            <p:nvPr/>
          </p:nvSpPr>
          <p:spPr>
            <a:xfrm>
              <a:off x="1441479" y="5629720"/>
              <a:ext cx="461757" cy="349398"/>
            </a:xfrm>
            <a:prstGeom prst="rect">
              <a:avLst/>
            </a:prstGeom>
            <a:gradFill>
              <a:gsLst>
                <a:gs pos="3000">
                  <a:srgbClr val="EE2D24"/>
                </a:gs>
                <a:gs pos="68000">
                  <a:srgbClr val="F37321"/>
                </a:gs>
                <a:gs pos="100000">
                  <a:srgbClr val="FFCD05"/>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8">
              <a:extLst>
                <a:ext uri="{FF2B5EF4-FFF2-40B4-BE49-F238E27FC236}">
                  <a16:creationId xmlns:a16="http://schemas.microsoft.com/office/drawing/2014/main" id="{A095415A-405D-F332-FC48-9DE7F804B9B9}"/>
                </a:ext>
              </a:extLst>
            </p:cNvPr>
            <p:cNvSpPr txBox="1">
              <a:spLocks/>
            </p:cNvSpPr>
            <p:nvPr/>
          </p:nvSpPr>
          <p:spPr>
            <a:xfrm>
              <a:off x="1416431" y="5642704"/>
              <a:ext cx="648000" cy="348400"/>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2000" dirty="0">
                  <a:solidFill>
                    <a:schemeClr val="bg1"/>
                  </a:solidFill>
                </a:rPr>
                <a:t>2.2</a:t>
              </a:r>
            </a:p>
          </p:txBody>
        </p:sp>
      </p:grpSp>
      <p:grpSp>
        <p:nvGrpSpPr>
          <p:cNvPr id="21" name="Group 20">
            <a:extLst>
              <a:ext uri="{FF2B5EF4-FFF2-40B4-BE49-F238E27FC236}">
                <a16:creationId xmlns:a16="http://schemas.microsoft.com/office/drawing/2014/main" id="{A5D38784-847A-FD2C-4828-1C2C42C71B42}"/>
              </a:ext>
            </a:extLst>
          </p:cNvPr>
          <p:cNvGrpSpPr/>
          <p:nvPr/>
        </p:nvGrpSpPr>
        <p:grpSpPr>
          <a:xfrm>
            <a:off x="1569654" y="5942351"/>
            <a:ext cx="648000" cy="361384"/>
            <a:chOff x="1416431" y="5629720"/>
            <a:chExt cx="648000" cy="361384"/>
          </a:xfrm>
        </p:grpSpPr>
        <p:sp>
          <p:nvSpPr>
            <p:cNvPr id="31" name="Rectangle 30">
              <a:extLst>
                <a:ext uri="{FF2B5EF4-FFF2-40B4-BE49-F238E27FC236}">
                  <a16:creationId xmlns:a16="http://schemas.microsoft.com/office/drawing/2014/main" id="{5362A505-1ED0-2FFA-B3DD-B84868A954B0}"/>
                </a:ext>
              </a:extLst>
            </p:cNvPr>
            <p:cNvSpPr/>
            <p:nvPr/>
          </p:nvSpPr>
          <p:spPr>
            <a:xfrm>
              <a:off x="1441479" y="5629720"/>
              <a:ext cx="461757" cy="349398"/>
            </a:xfrm>
            <a:prstGeom prst="rect">
              <a:avLst/>
            </a:prstGeom>
            <a:gradFill>
              <a:gsLst>
                <a:gs pos="3000">
                  <a:srgbClr val="EE2D24"/>
                </a:gs>
                <a:gs pos="68000">
                  <a:srgbClr val="F37321"/>
                </a:gs>
                <a:gs pos="100000">
                  <a:srgbClr val="FFCD05"/>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8">
              <a:extLst>
                <a:ext uri="{FF2B5EF4-FFF2-40B4-BE49-F238E27FC236}">
                  <a16:creationId xmlns:a16="http://schemas.microsoft.com/office/drawing/2014/main" id="{1941B012-429B-4235-A1D9-DEA7B47A2E75}"/>
                </a:ext>
              </a:extLst>
            </p:cNvPr>
            <p:cNvSpPr txBox="1">
              <a:spLocks/>
            </p:cNvSpPr>
            <p:nvPr/>
          </p:nvSpPr>
          <p:spPr>
            <a:xfrm>
              <a:off x="1416431" y="5642704"/>
              <a:ext cx="648000" cy="348400"/>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2000" dirty="0">
                  <a:solidFill>
                    <a:schemeClr val="bg1"/>
                  </a:solidFill>
                </a:rPr>
                <a:t>2.</a:t>
              </a:r>
              <a:r>
                <a:rPr lang="lv-LV" sz="2000" dirty="0">
                  <a:solidFill>
                    <a:schemeClr val="bg1"/>
                  </a:solidFill>
                </a:rPr>
                <a:t>4</a:t>
              </a:r>
              <a:endParaRPr lang="en-US" sz="2000" dirty="0">
                <a:solidFill>
                  <a:schemeClr val="bg1"/>
                </a:solidFill>
              </a:endParaRPr>
            </a:p>
          </p:txBody>
        </p:sp>
      </p:grpSp>
      <p:cxnSp>
        <p:nvCxnSpPr>
          <p:cNvPr id="33" name="Straight Connector 32">
            <a:extLst>
              <a:ext uri="{FF2B5EF4-FFF2-40B4-BE49-F238E27FC236}">
                <a16:creationId xmlns:a16="http://schemas.microsoft.com/office/drawing/2014/main" id="{9847CE06-F2A7-F058-4F1E-D9509E810526}"/>
              </a:ext>
            </a:extLst>
          </p:cNvPr>
          <p:cNvCxnSpPr>
            <a:cxnSpLocks/>
          </p:cNvCxnSpPr>
          <p:nvPr/>
        </p:nvCxnSpPr>
        <p:spPr>
          <a:xfrm>
            <a:off x="2194156" y="9519459"/>
            <a:ext cx="462554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8071099-3F26-4664-B78A-69E8C2CD0FE8}"/>
              </a:ext>
            </a:extLst>
          </p:cNvPr>
          <p:cNvCxnSpPr>
            <a:cxnSpLocks/>
          </p:cNvCxnSpPr>
          <p:nvPr/>
        </p:nvCxnSpPr>
        <p:spPr>
          <a:xfrm>
            <a:off x="2204974" y="5091420"/>
            <a:ext cx="462554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C8CD3188-FB8D-40ED-8868-891C30EA2027}"/>
              </a:ext>
            </a:extLst>
          </p:cNvPr>
          <p:cNvGrpSpPr/>
          <p:nvPr/>
        </p:nvGrpSpPr>
        <p:grpSpPr>
          <a:xfrm>
            <a:off x="1571204" y="5220469"/>
            <a:ext cx="648000" cy="361384"/>
            <a:chOff x="1416431" y="5629720"/>
            <a:chExt cx="648000" cy="361384"/>
          </a:xfrm>
        </p:grpSpPr>
        <p:sp>
          <p:nvSpPr>
            <p:cNvPr id="28" name="Rectangle 27">
              <a:extLst>
                <a:ext uri="{FF2B5EF4-FFF2-40B4-BE49-F238E27FC236}">
                  <a16:creationId xmlns:a16="http://schemas.microsoft.com/office/drawing/2014/main" id="{6C1252FB-F66E-4185-805F-CE10A71E55B3}"/>
                </a:ext>
              </a:extLst>
            </p:cNvPr>
            <p:cNvSpPr/>
            <p:nvPr/>
          </p:nvSpPr>
          <p:spPr>
            <a:xfrm>
              <a:off x="1441479" y="5629720"/>
              <a:ext cx="461757" cy="349398"/>
            </a:xfrm>
            <a:prstGeom prst="rect">
              <a:avLst/>
            </a:prstGeom>
            <a:gradFill>
              <a:gsLst>
                <a:gs pos="3000">
                  <a:srgbClr val="EE2D24"/>
                </a:gs>
                <a:gs pos="68000">
                  <a:srgbClr val="F37321"/>
                </a:gs>
                <a:gs pos="100000">
                  <a:srgbClr val="FFCD05"/>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Placeholder 8">
              <a:extLst>
                <a:ext uri="{FF2B5EF4-FFF2-40B4-BE49-F238E27FC236}">
                  <a16:creationId xmlns:a16="http://schemas.microsoft.com/office/drawing/2014/main" id="{4C2C2539-3EFF-4EAD-8F55-264EA4F45EA5}"/>
                </a:ext>
              </a:extLst>
            </p:cNvPr>
            <p:cNvSpPr txBox="1">
              <a:spLocks/>
            </p:cNvSpPr>
            <p:nvPr/>
          </p:nvSpPr>
          <p:spPr>
            <a:xfrm>
              <a:off x="1416431" y="5642704"/>
              <a:ext cx="648000" cy="348400"/>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2000" dirty="0">
                  <a:solidFill>
                    <a:schemeClr val="bg1"/>
                  </a:solidFill>
                </a:rPr>
                <a:t>2.</a:t>
              </a:r>
              <a:r>
                <a:rPr lang="lv-LV" sz="2000" dirty="0">
                  <a:solidFill>
                    <a:schemeClr val="bg1"/>
                  </a:solidFill>
                </a:rPr>
                <a:t>3</a:t>
              </a:r>
              <a:endParaRPr lang="en-US" sz="2000" dirty="0">
                <a:solidFill>
                  <a:schemeClr val="bg1"/>
                </a:solidFill>
              </a:endParaRPr>
            </a:p>
          </p:txBody>
        </p:sp>
      </p:grpSp>
      <p:cxnSp>
        <p:nvCxnSpPr>
          <p:cNvPr id="30" name="Straight Connector 29">
            <a:extLst>
              <a:ext uri="{FF2B5EF4-FFF2-40B4-BE49-F238E27FC236}">
                <a16:creationId xmlns:a16="http://schemas.microsoft.com/office/drawing/2014/main" id="{BE696C07-17B5-4545-99BB-1848A856B1AC}"/>
              </a:ext>
            </a:extLst>
          </p:cNvPr>
          <p:cNvCxnSpPr>
            <a:cxnSpLocks/>
          </p:cNvCxnSpPr>
          <p:nvPr/>
        </p:nvCxnSpPr>
        <p:spPr>
          <a:xfrm>
            <a:off x="2204974" y="5791812"/>
            <a:ext cx="462554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5A08F4D7-491B-4DD9-9BDD-DF32FF556796}"/>
              </a:ext>
            </a:extLst>
          </p:cNvPr>
          <p:cNvGrpSpPr/>
          <p:nvPr/>
        </p:nvGrpSpPr>
        <p:grpSpPr>
          <a:xfrm>
            <a:off x="1551585" y="8636896"/>
            <a:ext cx="648000" cy="361384"/>
            <a:chOff x="1416431" y="5629720"/>
            <a:chExt cx="648000" cy="361384"/>
          </a:xfrm>
        </p:grpSpPr>
        <p:sp>
          <p:nvSpPr>
            <p:cNvPr id="36" name="Rectangle 35">
              <a:extLst>
                <a:ext uri="{FF2B5EF4-FFF2-40B4-BE49-F238E27FC236}">
                  <a16:creationId xmlns:a16="http://schemas.microsoft.com/office/drawing/2014/main" id="{C910A01C-4271-497A-964B-AA2B303C8594}"/>
                </a:ext>
              </a:extLst>
            </p:cNvPr>
            <p:cNvSpPr/>
            <p:nvPr/>
          </p:nvSpPr>
          <p:spPr>
            <a:xfrm>
              <a:off x="1441479" y="5629720"/>
              <a:ext cx="461757" cy="349398"/>
            </a:xfrm>
            <a:prstGeom prst="rect">
              <a:avLst/>
            </a:prstGeom>
            <a:gradFill>
              <a:gsLst>
                <a:gs pos="3000">
                  <a:srgbClr val="EE2D24"/>
                </a:gs>
                <a:gs pos="68000">
                  <a:srgbClr val="F37321"/>
                </a:gs>
                <a:gs pos="100000">
                  <a:srgbClr val="FFCD05"/>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Placeholder 8">
              <a:extLst>
                <a:ext uri="{FF2B5EF4-FFF2-40B4-BE49-F238E27FC236}">
                  <a16:creationId xmlns:a16="http://schemas.microsoft.com/office/drawing/2014/main" id="{7FB1A2C4-6142-4A00-B5FA-8FE86BC03841}"/>
                </a:ext>
              </a:extLst>
            </p:cNvPr>
            <p:cNvSpPr txBox="1">
              <a:spLocks/>
            </p:cNvSpPr>
            <p:nvPr/>
          </p:nvSpPr>
          <p:spPr>
            <a:xfrm>
              <a:off x="1416431" y="5642704"/>
              <a:ext cx="648000" cy="348400"/>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2000" dirty="0">
                  <a:solidFill>
                    <a:schemeClr val="bg1"/>
                  </a:solidFill>
                </a:rPr>
                <a:t>2.</a:t>
              </a:r>
              <a:r>
                <a:rPr lang="lv-LV" sz="2000" dirty="0">
                  <a:solidFill>
                    <a:schemeClr val="bg1"/>
                  </a:solidFill>
                </a:rPr>
                <a:t>5</a:t>
              </a:r>
              <a:endParaRPr lang="en-US" sz="2000" dirty="0">
                <a:solidFill>
                  <a:schemeClr val="bg1"/>
                </a:solidFill>
              </a:endParaRPr>
            </a:p>
          </p:txBody>
        </p:sp>
      </p:grpSp>
    </p:spTree>
    <p:extLst>
      <p:ext uri="{BB962C8B-B14F-4D97-AF65-F5344CB8AC3E}">
        <p14:creationId xmlns:p14="http://schemas.microsoft.com/office/powerpoint/2010/main" val="33196167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151B06-CF1F-A89F-8431-1D419E91927E}"/>
            </a:ext>
          </a:extLst>
        </p:cNvPr>
        <p:cNvGrpSpPr/>
        <p:nvPr/>
      </p:nvGrpSpPr>
      <p:grpSpPr>
        <a:xfrm>
          <a:off x="0" y="0"/>
          <a:ext cx="0" cy="0"/>
          <a:chOff x="0" y="0"/>
          <a:chExt cx="0" cy="0"/>
        </a:xfrm>
      </p:grpSpPr>
      <p:sp>
        <p:nvSpPr>
          <p:cNvPr id="16" name="Text Placeholder 29">
            <a:extLst>
              <a:ext uri="{FF2B5EF4-FFF2-40B4-BE49-F238E27FC236}">
                <a16:creationId xmlns:a16="http://schemas.microsoft.com/office/drawing/2014/main" id="{CFADB967-0396-4B0E-449B-5BDC8DA5242B}"/>
              </a:ext>
            </a:extLst>
          </p:cNvPr>
          <p:cNvSpPr txBox="1">
            <a:spLocks/>
          </p:cNvSpPr>
          <p:nvPr/>
        </p:nvSpPr>
        <p:spPr>
          <a:xfrm>
            <a:off x="1987638" y="1140900"/>
            <a:ext cx="5052743" cy="1180493"/>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l">
              <a:lnSpc>
                <a:spcPts val="1720"/>
              </a:lnSpc>
            </a:pPr>
            <a:r>
              <a:rPr lang="en-GB" sz="1400" dirty="0">
                <a:solidFill>
                  <a:srgbClr val="404040"/>
                </a:solidFill>
              </a:rPr>
              <a:t>En la figura</a:t>
            </a:r>
            <a:r>
              <a:rPr lang="lv-LV" sz="1400" dirty="0">
                <a:solidFill>
                  <a:srgbClr val="404040"/>
                </a:solidFill>
              </a:rPr>
              <a:t> 1</a:t>
            </a:r>
            <a:r>
              <a:rPr lang="en-GB" sz="1400" dirty="0">
                <a:solidFill>
                  <a:srgbClr val="404040"/>
                </a:solidFill>
              </a:rPr>
              <a:t> se presentan los tipos de tecnologías adecuadas para la calefacción y la refrigeración sostenibles. </a:t>
            </a:r>
          </a:p>
        </p:txBody>
      </p:sp>
      <p:cxnSp>
        <p:nvCxnSpPr>
          <p:cNvPr id="23" name="Straight Connector 22">
            <a:extLst>
              <a:ext uri="{FF2B5EF4-FFF2-40B4-BE49-F238E27FC236}">
                <a16:creationId xmlns:a16="http://schemas.microsoft.com/office/drawing/2014/main" id="{B886C0DB-1B50-4C6D-09E1-8FE1AB247348}"/>
              </a:ext>
            </a:extLst>
          </p:cNvPr>
          <p:cNvCxnSpPr>
            <a:cxnSpLocks/>
          </p:cNvCxnSpPr>
          <p:nvPr/>
        </p:nvCxnSpPr>
        <p:spPr>
          <a:xfrm>
            <a:off x="34620" y="759238"/>
            <a:ext cx="83651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B12C1382-56E6-F297-375F-96B6F0C6E8A6}"/>
              </a:ext>
            </a:extLst>
          </p:cNvPr>
          <p:cNvSpPr txBox="1"/>
          <p:nvPr/>
        </p:nvSpPr>
        <p:spPr>
          <a:xfrm>
            <a:off x="1427825" y="593541"/>
            <a:ext cx="5052744" cy="362022"/>
          </a:xfrm>
          <a:prstGeom prst="rect">
            <a:avLst/>
          </a:prstGeom>
          <a:noFill/>
        </p:spPr>
        <p:txBody>
          <a:bodyPr wrap="square" rtlCol="0" anchor="t">
            <a:spAutoFit/>
          </a:bodyPr>
          <a:lstStyle/>
          <a:p>
            <a:pPr marL="6350">
              <a:lnSpc>
                <a:spcPts val="2100"/>
              </a:lnSpc>
              <a:tabLst>
                <a:tab pos="611188" algn="l"/>
              </a:tabLst>
            </a:pPr>
            <a:r>
              <a:rPr lang="lv-LV" sz="2000" b="1" dirty="0" err="1">
                <a:solidFill>
                  <a:srgbClr val="ED4D24"/>
                </a:solidFill>
                <a:latin typeface="Calibri" panose="020F0502020204030204" pitchFamily="34" charset="0"/>
                <a:cs typeface="Calibri" panose="020F0502020204030204" pitchFamily="34" charset="0"/>
              </a:rPr>
              <a:t>Resumen de </a:t>
            </a:r>
            <a:r>
              <a:rPr lang="lv-LV" sz="2000" b="1" dirty="0">
                <a:solidFill>
                  <a:srgbClr val="ED4D24"/>
                </a:solidFill>
                <a:latin typeface="Calibri" panose="020F0502020204030204" pitchFamily="34" charset="0"/>
                <a:cs typeface="Calibri" panose="020F0502020204030204" pitchFamily="34" charset="0"/>
              </a:rPr>
              <a:t>las tecnologías </a:t>
            </a:r>
            <a:r>
              <a:rPr lang="lv-LV" sz="2000" b="1" dirty="0" err="1">
                <a:solidFill>
                  <a:srgbClr val="ED4D24"/>
                </a:solidFill>
                <a:latin typeface="Calibri" panose="020F0502020204030204" pitchFamily="34" charset="0"/>
                <a:cs typeface="Calibri" panose="020F0502020204030204" pitchFamily="34" charset="0"/>
              </a:rPr>
              <a:t>clave</a:t>
            </a:r>
            <a:endParaRPr lang="en-US" sz="2000" b="1" dirty="0">
              <a:solidFill>
                <a:srgbClr val="ED4D24"/>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E1BBF9D5-7747-D9F6-1B6A-68F1499B5B09}"/>
              </a:ext>
            </a:extLst>
          </p:cNvPr>
          <p:cNvSpPr txBox="1"/>
          <p:nvPr/>
        </p:nvSpPr>
        <p:spPr>
          <a:xfrm>
            <a:off x="1286699" y="9792888"/>
            <a:ext cx="5193870" cy="430887"/>
          </a:xfrm>
          <a:prstGeom prst="rect">
            <a:avLst/>
          </a:prstGeom>
          <a:noFill/>
        </p:spPr>
        <p:txBody>
          <a:bodyPr wrap="square">
            <a:spAutoFit/>
          </a:bodyPr>
          <a:lstStyle/>
          <a:p>
            <a:pPr algn="ctr"/>
            <a:r>
              <a:rPr lang="en-GB" sz="1100" b="1" dirty="0">
                <a:solidFill>
                  <a:srgbClr val="404040"/>
                </a:solidFill>
                <a:latin typeface="Calibri" panose="020F0502020204030204" pitchFamily="34" charset="0"/>
                <a:cs typeface="Calibri" panose="020F0502020204030204" pitchFamily="34" charset="0"/>
              </a:rPr>
              <a:t>Figura</a:t>
            </a:r>
            <a:r>
              <a:rPr lang="lv-LV" sz="1100" b="1" dirty="0">
                <a:solidFill>
                  <a:srgbClr val="404040"/>
                </a:solidFill>
                <a:latin typeface="Calibri" panose="020F0502020204030204" pitchFamily="34" charset="0"/>
                <a:cs typeface="Calibri" panose="020F0502020204030204" pitchFamily="34" charset="0"/>
              </a:rPr>
              <a:t> 1</a:t>
            </a:r>
            <a:r>
              <a:rPr lang="en-GB" sz="1100" dirty="0">
                <a:solidFill>
                  <a:srgbClr val="404040"/>
                </a:solidFill>
                <a:latin typeface="Calibri" panose="020F0502020204030204" pitchFamily="34" charset="0"/>
                <a:cs typeface="Calibri" panose="020F0502020204030204" pitchFamily="34" charset="0"/>
              </a:rPr>
              <a:t>.  Tecnologías para la calefacción y la refrigeración sostenibles</a:t>
            </a:r>
          </a:p>
          <a:p>
            <a:pPr algn="ctr"/>
            <a:endParaRPr lang="en-IE" sz="1100" dirty="0">
              <a:solidFill>
                <a:srgbClr val="404040"/>
              </a:solidFill>
              <a:latin typeface="Calibri" panose="020F050202020403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F1D10F21-2E0D-3294-8F25-0E1305CECEE8}"/>
              </a:ext>
            </a:extLst>
          </p:cNvPr>
          <p:cNvCxnSpPr>
            <a:cxnSpLocks/>
            <a:stCxn id="272" idx="2"/>
          </p:cNvCxnSpPr>
          <p:nvPr/>
        </p:nvCxnSpPr>
        <p:spPr>
          <a:xfrm flipH="1" flipV="1">
            <a:off x="1573129" y="1090756"/>
            <a:ext cx="49671" cy="8181579"/>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286" name="Group 285">
            <a:extLst>
              <a:ext uri="{FF2B5EF4-FFF2-40B4-BE49-F238E27FC236}">
                <a16:creationId xmlns:a16="http://schemas.microsoft.com/office/drawing/2014/main" id="{7E18EFD2-1DCD-4B39-2B08-864ED837B881}"/>
              </a:ext>
            </a:extLst>
          </p:cNvPr>
          <p:cNvGrpSpPr/>
          <p:nvPr/>
        </p:nvGrpSpPr>
        <p:grpSpPr>
          <a:xfrm>
            <a:off x="681946" y="1808556"/>
            <a:ext cx="6284714" cy="806221"/>
            <a:chOff x="871134" y="2052395"/>
            <a:chExt cx="6156644" cy="806221"/>
          </a:xfrm>
        </p:grpSpPr>
        <p:cxnSp>
          <p:nvCxnSpPr>
            <p:cNvPr id="161" name="Straight Connector 160">
              <a:extLst>
                <a:ext uri="{FF2B5EF4-FFF2-40B4-BE49-F238E27FC236}">
                  <a16:creationId xmlns:a16="http://schemas.microsoft.com/office/drawing/2014/main" id="{EDE7C3A7-7718-4B55-E2EF-4E5D2BE84A5D}"/>
                </a:ext>
              </a:extLst>
            </p:cNvPr>
            <p:cNvCxnSpPr>
              <a:cxnSpLocks/>
            </p:cNvCxnSpPr>
            <p:nvPr/>
          </p:nvCxnSpPr>
          <p:spPr>
            <a:xfrm flipV="1">
              <a:off x="1559531" y="2455122"/>
              <a:ext cx="187827" cy="766"/>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162" name="Group 161">
              <a:extLst>
                <a:ext uri="{FF2B5EF4-FFF2-40B4-BE49-F238E27FC236}">
                  <a16:creationId xmlns:a16="http://schemas.microsoft.com/office/drawing/2014/main" id="{742B54BF-4B11-10FD-DAC9-76E7F5A02B42}"/>
                </a:ext>
              </a:extLst>
            </p:cNvPr>
            <p:cNvGrpSpPr/>
            <p:nvPr/>
          </p:nvGrpSpPr>
          <p:grpSpPr>
            <a:xfrm>
              <a:off x="1904772" y="2192416"/>
              <a:ext cx="5123006" cy="526182"/>
              <a:chOff x="1895544" y="4067795"/>
              <a:chExt cx="5661571" cy="750759"/>
            </a:xfrm>
          </p:grpSpPr>
          <p:sp>
            <p:nvSpPr>
              <p:cNvPr id="163" name="Rectangle 162">
                <a:extLst>
                  <a:ext uri="{FF2B5EF4-FFF2-40B4-BE49-F238E27FC236}">
                    <a16:creationId xmlns:a16="http://schemas.microsoft.com/office/drawing/2014/main" id="{888207AD-BD19-B196-2E6B-DDABFFC175CA}"/>
                  </a:ext>
                </a:extLst>
              </p:cNvPr>
              <p:cNvSpPr/>
              <p:nvPr/>
            </p:nvSpPr>
            <p:spPr>
              <a:xfrm rot="16200000">
                <a:off x="4360015" y="1618175"/>
                <a:ext cx="744792" cy="5649408"/>
              </a:xfrm>
              <a:prstGeom prst="rect">
                <a:avLst/>
              </a:prstGeom>
              <a:gradFill>
                <a:gsLst>
                  <a:gs pos="35000">
                    <a:srgbClr val="2D62AE"/>
                  </a:gs>
                  <a:gs pos="82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29" dirty="0"/>
              </a:p>
            </p:txBody>
          </p:sp>
          <p:grpSp>
            <p:nvGrpSpPr>
              <p:cNvPr id="164" name="Group 163">
                <a:extLst>
                  <a:ext uri="{FF2B5EF4-FFF2-40B4-BE49-F238E27FC236}">
                    <a16:creationId xmlns:a16="http://schemas.microsoft.com/office/drawing/2014/main" id="{DA893C58-D00E-0A29-EE15-8FACA7E71FB0}"/>
                  </a:ext>
                </a:extLst>
              </p:cNvPr>
              <p:cNvGrpSpPr/>
              <p:nvPr/>
            </p:nvGrpSpPr>
            <p:grpSpPr>
              <a:xfrm>
                <a:off x="1895544" y="4067795"/>
                <a:ext cx="376583" cy="750759"/>
                <a:chOff x="1924677" y="4872802"/>
                <a:chExt cx="473452" cy="943878"/>
              </a:xfrm>
            </p:grpSpPr>
            <p:sp>
              <p:nvSpPr>
                <p:cNvPr id="165" name="Freeform 164">
                  <a:extLst>
                    <a:ext uri="{FF2B5EF4-FFF2-40B4-BE49-F238E27FC236}">
                      <a16:creationId xmlns:a16="http://schemas.microsoft.com/office/drawing/2014/main" id="{9C3B620F-C806-072B-E01F-354425819297}"/>
                    </a:ext>
                  </a:extLst>
                </p:cNvPr>
                <p:cNvSpPr/>
                <p:nvPr/>
              </p:nvSpPr>
              <p:spPr>
                <a:xfrm rot="16200000">
                  <a:off x="1690967" y="5109516"/>
                  <a:ext cx="943878" cy="470447"/>
                </a:xfrm>
                <a:custGeom>
                  <a:avLst/>
                  <a:gdLst>
                    <a:gd name="connsiteX0" fmla="*/ 0 w 398525"/>
                    <a:gd name="connsiteY0" fmla="*/ 0 h 199208"/>
                    <a:gd name="connsiteX1" fmla="*/ 398525 w 398525"/>
                    <a:gd name="connsiteY1" fmla="*/ 0 h 199208"/>
                    <a:gd name="connsiteX2" fmla="*/ 199263 w 398525"/>
                    <a:gd name="connsiteY2" fmla="*/ 199208 h 199208"/>
                    <a:gd name="connsiteX3" fmla="*/ 0 w 398525"/>
                    <a:gd name="connsiteY3" fmla="*/ 0 h 199208"/>
                  </a:gdLst>
                  <a:ahLst/>
                  <a:cxnLst>
                    <a:cxn ang="0">
                      <a:pos x="connsiteX0" y="connsiteY0"/>
                    </a:cxn>
                    <a:cxn ang="0">
                      <a:pos x="connsiteX1" y="connsiteY1"/>
                    </a:cxn>
                    <a:cxn ang="0">
                      <a:pos x="connsiteX2" y="connsiteY2"/>
                    </a:cxn>
                    <a:cxn ang="0">
                      <a:pos x="connsiteX3" y="connsiteY3"/>
                    </a:cxn>
                  </a:cxnLst>
                  <a:rect l="l" t="t" r="r" b="b"/>
                  <a:pathLst>
                    <a:path w="398525" h="199208">
                      <a:moveTo>
                        <a:pt x="0" y="0"/>
                      </a:moveTo>
                      <a:lnTo>
                        <a:pt x="398525" y="0"/>
                      </a:lnTo>
                      <a:lnTo>
                        <a:pt x="199263" y="199208"/>
                      </a:lnTo>
                      <a:lnTo>
                        <a:pt x="0" y="0"/>
                      </a:lnTo>
                      <a:close/>
                    </a:path>
                  </a:pathLst>
                </a:custGeom>
                <a:solidFill>
                  <a:schemeClr val="bg1"/>
                </a:solidFill>
                <a:ln w="2276" cap="flat">
                  <a:noFill/>
                  <a:prstDash val="solid"/>
                  <a:miter/>
                </a:ln>
                <a:effectLst>
                  <a:outerShdw blurRad="126595" dist="48294" dir="5040000" sx="104039" sy="104039" algn="t" rotWithShape="0">
                    <a:prstClr val="black">
                      <a:alpha val="13560"/>
                    </a:prstClr>
                  </a:outerShdw>
                </a:effectLst>
              </p:spPr>
              <p:txBody>
                <a:bodyPr rtlCol="0" anchor="ctr"/>
                <a:lstStyle/>
                <a:p>
                  <a:endParaRPr lang="en-US" sz="1629" dirty="0"/>
                </a:p>
              </p:txBody>
            </p:sp>
            <p:sp>
              <p:nvSpPr>
                <p:cNvPr id="166" name="Freeform 165">
                  <a:extLst>
                    <a:ext uri="{FF2B5EF4-FFF2-40B4-BE49-F238E27FC236}">
                      <a16:creationId xmlns:a16="http://schemas.microsoft.com/office/drawing/2014/main" id="{E776F006-72AC-423F-365E-D4C1F9D527AE}"/>
                    </a:ext>
                  </a:extLst>
                </p:cNvPr>
                <p:cNvSpPr/>
                <p:nvPr/>
              </p:nvSpPr>
              <p:spPr>
                <a:xfrm rot="16200000">
                  <a:off x="1833814" y="5253511"/>
                  <a:ext cx="363350" cy="181625"/>
                </a:xfrm>
                <a:custGeom>
                  <a:avLst/>
                  <a:gdLst>
                    <a:gd name="connsiteX0" fmla="*/ 0 w 398525"/>
                    <a:gd name="connsiteY0" fmla="*/ 0 h 199208"/>
                    <a:gd name="connsiteX1" fmla="*/ 398525 w 398525"/>
                    <a:gd name="connsiteY1" fmla="*/ 0 h 199208"/>
                    <a:gd name="connsiteX2" fmla="*/ 199263 w 398525"/>
                    <a:gd name="connsiteY2" fmla="*/ 199208 h 199208"/>
                    <a:gd name="connsiteX3" fmla="*/ 0 w 398525"/>
                    <a:gd name="connsiteY3" fmla="*/ 0 h 199208"/>
                  </a:gdLst>
                  <a:ahLst/>
                  <a:cxnLst>
                    <a:cxn ang="0">
                      <a:pos x="connsiteX0" y="connsiteY0"/>
                    </a:cxn>
                    <a:cxn ang="0">
                      <a:pos x="connsiteX1" y="connsiteY1"/>
                    </a:cxn>
                    <a:cxn ang="0">
                      <a:pos x="connsiteX2" y="connsiteY2"/>
                    </a:cxn>
                    <a:cxn ang="0">
                      <a:pos x="connsiteX3" y="connsiteY3"/>
                    </a:cxn>
                  </a:cxnLst>
                  <a:rect l="l" t="t" r="r" b="b"/>
                  <a:pathLst>
                    <a:path w="398525" h="199208">
                      <a:moveTo>
                        <a:pt x="0" y="0"/>
                      </a:moveTo>
                      <a:lnTo>
                        <a:pt x="398525" y="0"/>
                      </a:lnTo>
                      <a:lnTo>
                        <a:pt x="199263" y="199208"/>
                      </a:lnTo>
                      <a:lnTo>
                        <a:pt x="0" y="0"/>
                      </a:lnTo>
                      <a:close/>
                    </a:path>
                  </a:pathLst>
                </a:custGeom>
                <a:gradFill>
                  <a:gsLst>
                    <a:gs pos="35000">
                      <a:srgbClr val="2D62AE"/>
                    </a:gs>
                    <a:gs pos="82000">
                      <a:srgbClr val="33A5CC"/>
                    </a:gs>
                    <a:gs pos="100000">
                      <a:srgbClr val="77CBC4"/>
                    </a:gs>
                  </a:gsLst>
                  <a:lin ang="2700000" scaled="0"/>
                </a:gradFill>
                <a:ln w="2276" cap="flat">
                  <a:noFill/>
                  <a:prstDash val="solid"/>
                  <a:miter/>
                </a:ln>
              </p:spPr>
              <p:txBody>
                <a:bodyPr rtlCol="0" anchor="ctr"/>
                <a:lstStyle/>
                <a:p>
                  <a:endParaRPr lang="en-US" sz="1629" dirty="0"/>
                </a:p>
              </p:txBody>
            </p:sp>
          </p:grpSp>
        </p:grpSp>
        <p:grpSp>
          <p:nvGrpSpPr>
            <p:cNvPr id="167" name="Graphic 15">
              <a:extLst>
                <a:ext uri="{FF2B5EF4-FFF2-40B4-BE49-F238E27FC236}">
                  <a16:creationId xmlns:a16="http://schemas.microsoft.com/office/drawing/2014/main" id="{23FEC284-425A-BF57-6602-9A47D95B1142}"/>
                </a:ext>
              </a:extLst>
            </p:cNvPr>
            <p:cNvGrpSpPr/>
            <p:nvPr/>
          </p:nvGrpSpPr>
          <p:grpSpPr>
            <a:xfrm rot="16200000">
              <a:off x="1727152" y="2406858"/>
              <a:ext cx="97508" cy="97294"/>
              <a:chOff x="1006279" y="7689162"/>
              <a:chExt cx="118191" cy="117931"/>
            </a:xfrm>
          </p:grpSpPr>
          <p:sp>
            <p:nvSpPr>
              <p:cNvPr id="168" name="Freeform 167">
                <a:extLst>
                  <a:ext uri="{FF2B5EF4-FFF2-40B4-BE49-F238E27FC236}">
                    <a16:creationId xmlns:a16="http://schemas.microsoft.com/office/drawing/2014/main" id="{5A63D540-5F84-FE7A-BE9C-1D89F64D1897}"/>
                  </a:ext>
                </a:extLst>
              </p:cNvPr>
              <p:cNvSpPr/>
              <p:nvPr/>
            </p:nvSpPr>
            <p:spPr>
              <a:xfrm>
                <a:off x="1006279" y="7689162"/>
                <a:ext cx="118191" cy="117931"/>
              </a:xfrm>
              <a:custGeom>
                <a:avLst/>
                <a:gdLst>
                  <a:gd name="connsiteX0" fmla="*/ 118191 w 118191"/>
                  <a:gd name="connsiteY0" fmla="*/ 58966 h 117931"/>
                  <a:gd name="connsiteX1" fmla="*/ 58982 w 118191"/>
                  <a:gd name="connsiteY1" fmla="*/ 0 h 117931"/>
                  <a:gd name="connsiteX2" fmla="*/ 0 w 118191"/>
                  <a:gd name="connsiteY2" fmla="*/ 58966 h 117931"/>
                  <a:gd name="connsiteX3" fmla="*/ 58982 w 118191"/>
                  <a:gd name="connsiteY3" fmla="*/ 117931 h 117931"/>
                  <a:gd name="connsiteX4" fmla="*/ 118191 w 118191"/>
                  <a:gd name="connsiteY4" fmla="*/ 58966 h 117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91" h="117931">
                    <a:moveTo>
                      <a:pt x="118191" y="58966"/>
                    </a:moveTo>
                    <a:cubicBezTo>
                      <a:pt x="118191" y="26410"/>
                      <a:pt x="91775" y="0"/>
                      <a:pt x="58982" y="0"/>
                    </a:cubicBezTo>
                    <a:cubicBezTo>
                      <a:pt x="26189" y="0"/>
                      <a:pt x="0" y="26410"/>
                      <a:pt x="0" y="58966"/>
                    </a:cubicBezTo>
                    <a:cubicBezTo>
                      <a:pt x="0" y="91522"/>
                      <a:pt x="26417" y="117931"/>
                      <a:pt x="58982" y="117931"/>
                    </a:cubicBezTo>
                    <a:cubicBezTo>
                      <a:pt x="91547" y="117931"/>
                      <a:pt x="118191" y="91522"/>
                      <a:pt x="118191" y="58966"/>
                    </a:cubicBezTo>
                    <a:close/>
                  </a:path>
                </a:pathLst>
              </a:custGeom>
              <a:solidFill>
                <a:schemeClr val="bg1"/>
              </a:solidFill>
              <a:ln w="11382" cap="rnd">
                <a:solidFill>
                  <a:srgbClr val="2D62AE"/>
                </a:solidFill>
                <a:prstDash val="solid"/>
                <a:round/>
              </a:ln>
            </p:spPr>
            <p:txBody>
              <a:bodyPr rtlCol="0" anchor="ctr"/>
              <a:lstStyle/>
              <a:p>
                <a:endParaRPr lang="en-US" sz="1629" dirty="0"/>
              </a:p>
            </p:txBody>
          </p:sp>
          <p:sp>
            <p:nvSpPr>
              <p:cNvPr id="169" name="Freeform 168">
                <a:extLst>
                  <a:ext uri="{FF2B5EF4-FFF2-40B4-BE49-F238E27FC236}">
                    <a16:creationId xmlns:a16="http://schemas.microsoft.com/office/drawing/2014/main" id="{EDED2F4F-ED97-942B-4338-2E034837A337}"/>
                  </a:ext>
                </a:extLst>
              </p:cNvPr>
              <p:cNvSpPr/>
              <p:nvPr/>
            </p:nvSpPr>
            <p:spPr>
              <a:xfrm>
                <a:off x="1030873" y="7713523"/>
                <a:ext cx="69229" cy="69210"/>
              </a:xfrm>
              <a:custGeom>
                <a:avLst/>
                <a:gdLst>
                  <a:gd name="connsiteX0" fmla="*/ 69230 w 69229"/>
                  <a:gd name="connsiteY0" fmla="*/ 34605 h 69210"/>
                  <a:gd name="connsiteX1" fmla="*/ 34615 w 69229"/>
                  <a:gd name="connsiteY1" fmla="*/ 0 h 69210"/>
                  <a:gd name="connsiteX2" fmla="*/ 0 w 69229"/>
                  <a:gd name="connsiteY2" fmla="*/ 34605 h 69210"/>
                  <a:gd name="connsiteX3" fmla="*/ 34615 w 69229"/>
                  <a:gd name="connsiteY3" fmla="*/ 69211 h 69210"/>
                  <a:gd name="connsiteX4" fmla="*/ 69230 w 69229"/>
                  <a:gd name="connsiteY4" fmla="*/ 34605 h 69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29" h="69210">
                    <a:moveTo>
                      <a:pt x="69230" y="34605"/>
                    </a:moveTo>
                    <a:cubicBezTo>
                      <a:pt x="69230" y="15481"/>
                      <a:pt x="53744" y="0"/>
                      <a:pt x="34615" y="0"/>
                    </a:cubicBezTo>
                    <a:cubicBezTo>
                      <a:pt x="15486" y="0"/>
                      <a:pt x="0" y="15481"/>
                      <a:pt x="0" y="34605"/>
                    </a:cubicBezTo>
                    <a:cubicBezTo>
                      <a:pt x="0" y="53729"/>
                      <a:pt x="15486" y="69211"/>
                      <a:pt x="34615" y="69211"/>
                    </a:cubicBezTo>
                    <a:cubicBezTo>
                      <a:pt x="53744" y="69211"/>
                      <a:pt x="69230" y="53729"/>
                      <a:pt x="69230" y="34605"/>
                    </a:cubicBezTo>
                    <a:close/>
                  </a:path>
                </a:pathLst>
              </a:custGeom>
              <a:gradFill>
                <a:gsLst>
                  <a:gs pos="35000">
                    <a:srgbClr val="2D62AE"/>
                  </a:gs>
                  <a:gs pos="82000">
                    <a:srgbClr val="33A5CC"/>
                  </a:gs>
                  <a:gs pos="100000">
                    <a:srgbClr val="77CBC4"/>
                  </a:gs>
                </a:gsLst>
                <a:lin ang="2700000" scaled="0"/>
              </a:gradFill>
              <a:ln w="2276" cap="flat">
                <a:noFill/>
                <a:prstDash val="solid"/>
                <a:miter/>
              </a:ln>
            </p:spPr>
            <p:txBody>
              <a:bodyPr rtlCol="0" anchor="ctr"/>
              <a:lstStyle/>
              <a:p>
                <a:endParaRPr lang="en-US" sz="1629" dirty="0"/>
              </a:p>
            </p:txBody>
          </p:sp>
        </p:grpSp>
        <p:grpSp>
          <p:nvGrpSpPr>
            <p:cNvPr id="170" name="Graphic 15">
              <a:extLst>
                <a:ext uri="{FF2B5EF4-FFF2-40B4-BE49-F238E27FC236}">
                  <a16:creationId xmlns:a16="http://schemas.microsoft.com/office/drawing/2014/main" id="{BE66FE84-DCEA-4F78-488C-16F6743BFC04}"/>
                </a:ext>
              </a:extLst>
            </p:cNvPr>
            <p:cNvGrpSpPr/>
            <p:nvPr/>
          </p:nvGrpSpPr>
          <p:grpSpPr>
            <a:xfrm rot="16200000">
              <a:off x="824309" y="2099220"/>
              <a:ext cx="806221" cy="712571"/>
              <a:chOff x="547405" y="6570859"/>
              <a:chExt cx="1035254" cy="914997"/>
            </a:xfrm>
          </p:grpSpPr>
          <p:sp>
            <p:nvSpPr>
              <p:cNvPr id="171" name="Freeform 170">
                <a:extLst>
                  <a:ext uri="{FF2B5EF4-FFF2-40B4-BE49-F238E27FC236}">
                    <a16:creationId xmlns:a16="http://schemas.microsoft.com/office/drawing/2014/main" id="{ABC02F6C-1EE5-DDC4-2C38-6090949239A0}"/>
                  </a:ext>
                </a:extLst>
              </p:cNvPr>
              <p:cNvSpPr/>
              <p:nvPr/>
            </p:nvSpPr>
            <p:spPr>
              <a:xfrm>
                <a:off x="547405" y="6806271"/>
                <a:ext cx="1035254" cy="679585"/>
              </a:xfrm>
              <a:custGeom>
                <a:avLst/>
                <a:gdLst>
                  <a:gd name="connsiteX0" fmla="*/ 0 w 1035254"/>
                  <a:gd name="connsiteY0" fmla="*/ 162099 h 679585"/>
                  <a:gd name="connsiteX1" fmla="*/ 517627 w 1035254"/>
                  <a:gd name="connsiteY1" fmla="*/ 679585 h 679585"/>
                  <a:gd name="connsiteX2" fmla="*/ 1035255 w 1035254"/>
                  <a:gd name="connsiteY2" fmla="*/ 162099 h 679585"/>
                  <a:gd name="connsiteX3" fmla="*/ 517627 w 1035254"/>
                  <a:gd name="connsiteY3" fmla="*/ 0 h 679585"/>
                  <a:gd name="connsiteX4" fmla="*/ 0 w 1035254"/>
                  <a:gd name="connsiteY4" fmla="*/ 162099 h 679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254" h="679585">
                    <a:moveTo>
                      <a:pt x="0" y="162099"/>
                    </a:moveTo>
                    <a:cubicBezTo>
                      <a:pt x="0" y="447820"/>
                      <a:pt x="231828" y="679585"/>
                      <a:pt x="517627" y="679585"/>
                    </a:cubicBezTo>
                    <a:cubicBezTo>
                      <a:pt x="803427" y="679585"/>
                      <a:pt x="1035255" y="447820"/>
                      <a:pt x="1035255" y="162099"/>
                    </a:cubicBezTo>
                    <a:lnTo>
                      <a:pt x="517627" y="0"/>
                    </a:lnTo>
                    <a:lnTo>
                      <a:pt x="0" y="162099"/>
                    </a:lnTo>
                    <a:close/>
                  </a:path>
                </a:pathLst>
              </a:custGeom>
              <a:gradFill>
                <a:gsLst>
                  <a:gs pos="3000">
                    <a:srgbClr val="EE2D24"/>
                  </a:gs>
                  <a:gs pos="68000">
                    <a:srgbClr val="F37321"/>
                  </a:gs>
                  <a:gs pos="100000">
                    <a:srgbClr val="FFCD05"/>
                  </a:gs>
                </a:gsLst>
                <a:lin ang="2700000" scaled="0"/>
              </a:gradFill>
              <a:ln w="2276" cap="flat">
                <a:noFill/>
                <a:prstDash val="solid"/>
                <a:miter/>
              </a:ln>
            </p:spPr>
            <p:txBody>
              <a:bodyPr rtlCol="0" anchor="ctr"/>
              <a:lstStyle/>
              <a:p>
                <a:endParaRPr lang="en-US" sz="1629" dirty="0"/>
              </a:p>
            </p:txBody>
          </p:sp>
          <p:sp>
            <p:nvSpPr>
              <p:cNvPr id="172" name="Freeform 171">
                <a:extLst>
                  <a:ext uri="{FF2B5EF4-FFF2-40B4-BE49-F238E27FC236}">
                    <a16:creationId xmlns:a16="http://schemas.microsoft.com/office/drawing/2014/main" id="{1BA1E2F1-78FA-E1D6-4F70-E47AEC8FBE66}"/>
                  </a:ext>
                </a:extLst>
              </p:cNvPr>
              <p:cNvSpPr/>
              <p:nvPr/>
            </p:nvSpPr>
            <p:spPr>
              <a:xfrm>
                <a:off x="667647" y="6570859"/>
                <a:ext cx="795229" cy="795012"/>
              </a:xfrm>
              <a:custGeom>
                <a:avLst/>
                <a:gdLst>
                  <a:gd name="connsiteX0" fmla="*/ 0 w 795228"/>
                  <a:gd name="connsiteY0" fmla="*/ 397506 h 795012"/>
                  <a:gd name="connsiteX1" fmla="*/ 397614 w 795228"/>
                  <a:gd name="connsiteY1" fmla="*/ 0 h 795012"/>
                  <a:gd name="connsiteX2" fmla="*/ 795229 w 795228"/>
                  <a:gd name="connsiteY2" fmla="*/ 397506 h 795012"/>
                  <a:gd name="connsiteX3" fmla="*/ 397614 w 795228"/>
                  <a:gd name="connsiteY3" fmla="*/ 795012 h 795012"/>
                  <a:gd name="connsiteX4" fmla="*/ 0 w 795228"/>
                  <a:gd name="connsiteY4" fmla="*/ 397506 h 79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228" h="795012">
                    <a:moveTo>
                      <a:pt x="0" y="397506"/>
                    </a:moveTo>
                    <a:cubicBezTo>
                      <a:pt x="0" y="178035"/>
                      <a:pt x="178084" y="0"/>
                      <a:pt x="397614" y="0"/>
                    </a:cubicBezTo>
                    <a:cubicBezTo>
                      <a:pt x="617145" y="0"/>
                      <a:pt x="795229" y="178035"/>
                      <a:pt x="795229" y="397506"/>
                    </a:cubicBezTo>
                    <a:cubicBezTo>
                      <a:pt x="795229" y="616977"/>
                      <a:pt x="617145" y="795012"/>
                      <a:pt x="397614" y="795012"/>
                    </a:cubicBezTo>
                    <a:cubicBezTo>
                      <a:pt x="178084" y="795012"/>
                      <a:pt x="0" y="616977"/>
                      <a:pt x="0" y="397506"/>
                    </a:cubicBezTo>
                    <a:close/>
                  </a:path>
                </a:pathLst>
              </a:custGeom>
              <a:solidFill>
                <a:srgbClr val="FDFDFD"/>
              </a:solidFill>
              <a:ln w="2276" cap="flat">
                <a:noFill/>
                <a:prstDash val="solid"/>
                <a:miter/>
              </a:ln>
              <a:effectLst>
                <a:outerShdw blurRad="176334" dir="5280000" algn="tl" rotWithShape="0">
                  <a:prstClr val="black">
                    <a:alpha val="40000"/>
                  </a:prstClr>
                </a:outerShdw>
              </a:effectLst>
            </p:spPr>
            <p:txBody>
              <a:bodyPr rtlCol="0" anchor="ctr"/>
              <a:lstStyle/>
              <a:p>
                <a:endParaRPr lang="en-US" sz="1629" dirty="0"/>
              </a:p>
            </p:txBody>
          </p:sp>
        </p:grpSp>
        <p:sp>
          <p:nvSpPr>
            <p:cNvPr id="173" name="TextBox 172">
              <a:extLst>
                <a:ext uri="{FF2B5EF4-FFF2-40B4-BE49-F238E27FC236}">
                  <a16:creationId xmlns:a16="http://schemas.microsoft.com/office/drawing/2014/main" id="{7EBC601D-7C73-1340-460D-F5D7AE971C9B}"/>
                </a:ext>
              </a:extLst>
            </p:cNvPr>
            <p:cNvSpPr txBox="1"/>
            <p:nvPr/>
          </p:nvSpPr>
          <p:spPr>
            <a:xfrm>
              <a:off x="2245530" y="2293914"/>
              <a:ext cx="4017501" cy="336374"/>
            </a:xfrm>
            <a:prstGeom prst="rect">
              <a:avLst/>
            </a:prstGeom>
            <a:noFill/>
          </p:spPr>
          <p:txBody>
            <a:bodyPr wrap="square" rtlCol="0" anchor="t">
              <a:spAutoFit/>
            </a:bodyPr>
            <a:lstStyle/>
            <a:p>
              <a:pPr marL="5746">
                <a:lnSpc>
                  <a:spcPts val="1900"/>
                </a:lnSpc>
                <a:tabLst>
                  <a:tab pos="553064" algn="l"/>
                </a:tabLst>
              </a:pPr>
              <a:r>
                <a:rPr lang="en-US" sz="1810" b="1" dirty="0">
                  <a:solidFill>
                    <a:schemeClr val="bg1"/>
                  </a:solidFill>
                  <a:latin typeface="Calibri" panose="020F0502020204030204" pitchFamily="34" charset="0"/>
                  <a:cs typeface="Calibri" panose="020F0502020204030204" pitchFamily="34" charset="0"/>
                </a:rPr>
                <a:t>Bombas de calor</a:t>
              </a:r>
            </a:p>
          </p:txBody>
        </p:sp>
      </p:grpSp>
      <p:grpSp>
        <p:nvGrpSpPr>
          <p:cNvPr id="285" name="Group 284">
            <a:extLst>
              <a:ext uri="{FF2B5EF4-FFF2-40B4-BE49-F238E27FC236}">
                <a16:creationId xmlns:a16="http://schemas.microsoft.com/office/drawing/2014/main" id="{FA1245A7-FD25-F76C-AD8D-957CD7F424FB}"/>
              </a:ext>
            </a:extLst>
          </p:cNvPr>
          <p:cNvGrpSpPr/>
          <p:nvPr/>
        </p:nvGrpSpPr>
        <p:grpSpPr>
          <a:xfrm>
            <a:off x="685803" y="2681646"/>
            <a:ext cx="6412803" cy="808368"/>
            <a:chOff x="871130" y="2933547"/>
            <a:chExt cx="6284719" cy="808368"/>
          </a:xfrm>
        </p:grpSpPr>
        <p:cxnSp>
          <p:nvCxnSpPr>
            <p:cNvPr id="174" name="Straight Connector 173">
              <a:extLst>
                <a:ext uri="{FF2B5EF4-FFF2-40B4-BE49-F238E27FC236}">
                  <a16:creationId xmlns:a16="http://schemas.microsoft.com/office/drawing/2014/main" id="{4CFD9401-353D-5615-8686-C31CD3C6A723}"/>
                </a:ext>
              </a:extLst>
            </p:cNvPr>
            <p:cNvCxnSpPr>
              <a:cxnSpLocks/>
            </p:cNvCxnSpPr>
            <p:nvPr/>
          </p:nvCxnSpPr>
          <p:spPr>
            <a:xfrm flipV="1">
              <a:off x="1559531" y="3336276"/>
              <a:ext cx="187827" cy="766"/>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175" name="Group 174">
              <a:extLst>
                <a:ext uri="{FF2B5EF4-FFF2-40B4-BE49-F238E27FC236}">
                  <a16:creationId xmlns:a16="http://schemas.microsoft.com/office/drawing/2014/main" id="{96F70AB3-0327-6225-305E-1C21A0C15A26}"/>
                </a:ext>
              </a:extLst>
            </p:cNvPr>
            <p:cNvGrpSpPr/>
            <p:nvPr/>
          </p:nvGrpSpPr>
          <p:grpSpPr>
            <a:xfrm>
              <a:off x="1904772" y="3073567"/>
              <a:ext cx="5123007" cy="526184"/>
              <a:chOff x="1895544" y="4067792"/>
              <a:chExt cx="5661582" cy="750762"/>
            </a:xfrm>
          </p:grpSpPr>
          <p:sp>
            <p:nvSpPr>
              <p:cNvPr id="176" name="Rectangle 175">
                <a:extLst>
                  <a:ext uri="{FF2B5EF4-FFF2-40B4-BE49-F238E27FC236}">
                    <a16:creationId xmlns:a16="http://schemas.microsoft.com/office/drawing/2014/main" id="{95146A8A-4CAC-49B9-884A-BBBF18E00B7B}"/>
                  </a:ext>
                </a:extLst>
              </p:cNvPr>
              <p:cNvSpPr/>
              <p:nvPr/>
            </p:nvSpPr>
            <p:spPr>
              <a:xfrm rot="16200000">
                <a:off x="4358675" y="1616825"/>
                <a:ext cx="747483" cy="5649418"/>
              </a:xfrm>
              <a:prstGeom prst="rect">
                <a:avLst/>
              </a:prstGeom>
              <a:gradFill>
                <a:gsLst>
                  <a:gs pos="35000">
                    <a:srgbClr val="2D62AE"/>
                  </a:gs>
                  <a:gs pos="82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29" dirty="0"/>
              </a:p>
            </p:txBody>
          </p:sp>
          <p:grpSp>
            <p:nvGrpSpPr>
              <p:cNvPr id="177" name="Group 176">
                <a:extLst>
                  <a:ext uri="{FF2B5EF4-FFF2-40B4-BE49-F238E27FC236}">
                    <a16:creationId xmlns:a16="http://schemas.microsoft.com/office/drawing/2014/main" id="{3E577A2D-F686-BD39-9294-10B0EDCA3E5D}"/>
                  </a:ext>
                </a:extLst>
              </p:cNvPr>
              <p:cNvGrpSpPr/>
              <p:nvPr/>
            </p:nvGrpSpPr>
            <p:grpSpPr>
              <a:xfrm>
                <a:off x="1895544" y="4067795"/>
                <a:ext cx="376583" cy="750759"/>
                <a:chOff x="1924677" y="4872802"/>
                <a:chExt cx="473452" cy="943878"/>
              </a:xfrm>
            </p:grpSpPr>
            <p:sp>
              <p:nvSpPr>
                <p:cNvPr id="178" name="Freeform 177">
                  <a:extLst>
                    <a:ext uri="{FF2B5EF4-FFF2-40B4-BE49-F238E27FC236}">
                      <a16:creationId xmlns:a16="http://schemas.microsoft.com/office/drawing/2014/main" id="{643009D0-331F-2A9F-83D6-6DEFE8CC2900}"/>
                    </a:ext>
                  </a:extLst>
                </p:cNvPr>
                <p:cNvSpPr/>
                <p:nvPr/>
              </p:nvSpPr>
              <p:spPr>
                <a:xfrm rot="16200000">
                  <a:off x="1690967" y="5109516"/>
                  <a:ext cx="943878" cy="470447"/>
                </a:xfrm>
                <a:custGeom>
                  <a:avLst/>
                  <a:gdLst>
                    <a:gd name="connsiteX0" fmla="*/ 0 w 398525"/>
                    <a:gd name="connsiteY0" fmla="*/ 0 h 199208"/>
                    <a:gd name="connsiteX1" fmla="*/ 398525 w 398525"/>
                    <a:gd name="connsiteY1" fmla="*/ 0 h 199208"/>
                    <a:gd name="connsiteX2" fmla="*/ 199263 w 398525"/>
                    <a:gd name="connsiteY2" fmla="*/ 199208 h 199208"/>
                    <a:gd name="connsiteX3" fmla="*/ 0 w 398525"/>
                    <a:gd name="connsiteY3" fmla="*/ 0 h 199208"/>
                  </a:gdLst>
                  <a:ahLst/>
                  <a:cxnLst>
                    <a:cxn ang="0">
                      <a:pos x="connsiteX0" y="connsiteY0"/>
                    </a:cxn>
                    <a:cxn ang="0">
                      <a:pos x="connsiteX1" y="connsiteY1"/>
                    </a:cxn>
                    <a:cxn ang="0">
                      <a:pos x="connsiteX2" y="connsiteY2"/>
                    </a:cxn>
                    <a:cxn ang="0">
                      <a:pos x="connsiteX3" y="connsiteY3"/>
                    </a:cxn>
                  </a:cxnLst>
                  <a:rect l="l" t="t" r="r" b="b"/>
                  <a:pathLst>
                    <a:path w="398525" h="199208">
                      <a:moveTo>
                        <a:pt x="0" y="0"/>
                      </a:moveTo>
                      <a:lnTo>
                        <a:pt x="398525" y="0"/>
                      </a:lnTo>
                      <a:lnTo>
                        <a:pt x="199263" y="199208"/>
                      </a:lnTo>
                      <a:lnTo>
                        <a:pt x="0" y="0"/>
                      </a:lnTo>
                      <a:close/>
                    </a:path>
                  </a:pathLst>
                </a:custGeom>
                <a:solidFill>
                  <a:schemeClr val="bg1"/>
                </a:solidFill>
                <a:ln w="2276" cap="flat">
                  <a:noFill/>
                  <a:prstDash val="solid"/>
                  <a:miter/>
                </a:ln>
                <a:effectLst>
                  <a:outerShdw blurRad="126595" dist="48294" dir="5040000" sx="104039" sy="104039" algn="t" rotWithShape="0">
                    <a:prstClr val="black">
                      <a:alpha val="13560"/>
                    </a:prstClr>
                  </a:outerShdw>
                </a:effectLst>
              </p:spPr>
              <p:txBody>
                <a:bodyPr rtlCol="0" anchor="ctr"/>
                <a:lstStyle/>
                <a:p>
                  <a:endParaRPr lang="en-US" sz="1629" dirty="0"/>
                </a:p>
              </p:txBody>
            </p:sp>
            <p:sp>
              <p:nvSpPr>
                <p:cNvPr id="179" name="Freeform 178">
                  <a:extLst>
                    <a:ext uri="{FF2B5EF4-FFF2-40B4-BE49-F238E27FC236}">
                      <a16:creationId xmlns:a16="http://schemas.microsoft.com/office/drawing/2014/main" id="{F2BFEDAD-C73C-FCB9-955B-FBCB8ED02789}"/>
                    </a:ext>
                  </a:extLst>
                </p:cNvPr>
                <p:cNvSpPr/>
                <p:nvPr/>
              </p:nvSpPr>
              <p:spPr>
                <a:xfrm rot="16200000">
                  <a:off x="1833814" y="5253511"/>
                  <a:ext cx="363350" cy="181625"/>
                </a:xfrm>
                <a:custGeom>
                  <a:avLst/>
                  <a:gdLst>
                    <a:gd name="connsiteX0" fmla="*/ 0 w 398525"/>
                    <a:gd name="connsiteY0" fmla="*/ 0 h 199208"/>
                    <a:gd name="connsiteX1" fmla="*/ 398525 w 398525"/>
                    <a:gd name="connsiteY1" fmla="*/ 0 h 199208"/>
                    <a:gd name="connsiteX2" fmla="*/ 199263 w 398525"/>
                    <a:gd name="connsiteY2" fmla="*/ 199208 h 199208"/>
                    <a:gd name="connsiteX3" fmla="*/ 0 w 398525"/>
                    <a:gd name="connsiteY3" fmla="*/ 0 h 199208"/>
                  </a:gdLst>
                  <a:ahLst/>
                  <a:cxnLst>
                    <a:cxn ang="0">
                      <a:pos x="connsiteX0" y="connsiteY0"/>
                    </a:cxn>
                    <a:cxn ang="0">
                      <a:pos x="connsiteX1" y="connsiteY1"/>
                    </a:cxn>
                    <a:cxn ang="0">
                      <a:pos x="connsiteX2" y="connsiteY2"/>
                    </a:cxn>
                    <a:cxn ang="0">
                      <a:pos x="connsiteX3" y="connsiteY3"/>
                    </a:cxn>
                  </a:cxnLst>
                  <a:rect l="l" t="t" r="r" b="b"/>
                  <a:pathLst>
                    <a:path w="398525" h="199208">
                      <a:moveTo>
                        <a:pt x="0" y="0"/>
                      </a:moveTo>
                      <a:lnTo>
                        <a:pt x="398525" y="0"/>
                      </a:lnTo>
                      <a:lnTo>
                        <a:pt x="199263" y="199208"/>
                      </a:lnTo>
                      <a:lnTo>
                        <a:pt x="0" y="0"/>
                      </a:lnTo>
                      <a:close/>
                    </a:path>
                  </a:pathLst>
                </a:custGeom>
                <a:gradFill>
                  <a:gsLst>
                    <a:gs pos="35000">
                      <a:srgbClr val="2D62AE"/>
                    </a:gs>
                    <a:gs pos="82000">
                      <a:srgbClr val="33A5CC"/>
                    </a:gs>
                    <a:gs pos="100000">
                      <a:srgbClr val="77CBC4"/>
                    </a:gs>
                  </a:gsLst>
                  <a:lin ang="2700000" scaled="0"/>
                </a:gradFill>
                <a:ln w="2276" cap="flat">
                  <a:noFill/>
                  <a:prstDash val="solid"/>
                  <a:miter/>
                </a:ln>
              </p:spPr>
              <p:txBody>
                <a:bodyPr rtlCol="0" anchor="ctr"/>
                <a:lstStyle/>
                <a:p>
                  <a:endParaRPr lang="en-US" sz="1629" dirty="0"/>
                </a:p>
              </p:txBody>
            </p:sp>
          </p:grpSp>
        </p:grpSp>
        <p:grpSp>
          <p:nvGrpSpPr>
            <p:cNvPr id="180" name="Graphic 15">
              <a:extLst>
                <a:ext uri="{FF2B5EF4-FFF2-40B4-BE49-F238E27FC236}">
                  <a16:creationId xmlns:a16="http://schemas.microsoft.com/office/drawing/2014/main" id="{27ADDC2D-505C-84D1-2C2E-8CC558134847}"/>
                </a:ext>
              </a:extLst>
            </p:cNvPr>
            <p:cNvGrpSpPr/>
            <p:nvPr/>
          </p:nvGrpSpPr>
          <p:grpSpPr>
            <a:xfrm rot="16200000">
              <a:off x="1727152" y="3288011"/>
              <a:ext cx="97508" cy="97294"/>
              <a:chOff x="1006279" y="7689162"/>
              <a:chExt cx="118191" cy="117931"/>
            </a:xfrm>
          </p:grpSpPr>
          <p:sp>
            <p:nvSpPr>
              <p:cNvPr id="181" name="Freeform 180">
                <a:extLst>
                  <a:ext uri="{FF2B5EF4-FFF2-40B4-BE49-F238E27FC236}">
                    <a16:creationId xmlns:a16="http://schemas.microsoft.com/office/drawing/2014/main" id="{01859592-00C3-DA72-BC6C-0AE2B27B98B3}"/>
                  </a:ext>
                </a:extLst>
              </p:cNvPr>
              <p:cNvSpPr/>
              <p:nvPr/>
            </p:nvSpPr>
            <p:spPr>
              <a:xfrm>
                <a:off x="1006279" y="7689162"/>
                <a:ext cx="118191" cy="117931"/>
              </a:xfrm>
              <a:custGeom>
                <a:avLst/>
                <a:gdLst>
                  <a:gd name="connsiteX0" fmla="*/ 118191 w 118191"/>
                  <a:gd name="connsiteY0" fmla="*/ 58966 h 117931"/>
                  <a:gd name="connsiteX1" fmla="*/ 58982 w 118191"/>
                  <a:gd name="connsiteY1" fmla="*/ 0 h 117931"/>
                  <a:gd name="connsiteX2" fmla="*/ 0 w 118191"/>
                  <a:gd name="connsiteY2" fmla="*/ 58966 h 117931"/>
                  <a:gd name="connsiteX3" fmla="*/ 58982 w 118191"/>
                  <a:gd name="connsiteY3" fmla="*/ 117931 h 117931"/>
                  <a:gd name="connsiteX4" fmla="*/ 118191 w 118191"/>
                  <a:gd name="connsiteY4" fmla="*/ 58966 h 117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91" h="117931">
                    <a:moveTo>
                      <a:pt x="118191" y="58966"/>
                    </a:moveTo>
                    <a:cubicBezTo>
                      <a:pt x="118191" y="26410"/>
                      <a:pt x="91775" y="0"/>
                      <a:pt x="58982" y="0"/>
                    </a:cubicBezTo>
                    <a:cubicBezTo>
                      <a:pt x="26189" y="0"/>
                      <a:pt x="0" y="26410"/>
                      <a:pt x="0" y="58966"/>
                    </a:cubicBezTo>
                    <a:cubicBezTo>
                      <a:pt x="0" y="91522"/>
                      <a:pt x="26417" y="117931"/>
                      <a:pt x="58982" y="117931"/>
                    </a:cubicBezTo>
                    <a:cubicBezTo>
                      <a:pt x="91547" y="117931"/>
                      <a:pt x="118191" y="91522"/>
                      <a:pt x="118191" y="58966"/>
                    </a:cubicBezTo>
                    <a:close/>
                  </a:path>
                </a:pathLst>
              </a:custGeom>
              <a:solidFill>
                <a:schemeClr val="bg1"/>
              </a:solidFill>
              <a:ln w="11382" cap="rnd">
                <a:solidFill>
                  <a:srgbClr val="2D62AE"/>
                </a:solidFill>
                <a:prstDash val="solid"/>
                <a:round/>
              </a:ln>
            </p:spPr>
            <p:txBody>
              <a:bodyPr rtlCol="0" anchor="ctr"/>
              <a:lstStyle/>
              <a:p>
                <a:endParaRPr lang="en-US" sz="1629" dirty="0"/>
              </a:p>
            </p:txBody>
          </p:sp>
          <p:sp>
            <p:nvSpPr>
              <p:cNvPr id="182" name="Freeform 181">
                <a:extLst>
                  <a:ext uri="{FF2B5EF4-FFF2-40B4-BE49-F238E27FC236}">
                    <a16:creationId xmlns:a16="http://schemas.microsoft.com/office/drawing/2014/main" id="{A99B71F4-E0AB-1D00-F4CD-27E027E79C87}"/>
                  </a:ext>
                </a:extLst>
              </p:cNvPr>
              <p:cNvSpPr/>
              <p:nvPr/>
            </p:nvSpPr>
            <p:spPr>
              <a:xfrm>
                <a:off x="1030873" y="7713523"/>
                <a:ext cx="69229" cy="69210"/>
              </a:xfrm>
              <a:custGeom>
                <a:avLst/>
                <a:gdLst>
                  <a:gd name="connsiteX0" fmla="*/ 69230 w 69229"/>
                  <a:gd name="connsiteY0" fmla="*/ 34605 h 69210"/>
                  <a:gd name="connsiteX1" fmla="*/ 34615 w 69229"/>
                  <a:gd name="connsiteY1" fmla="*/ 0 h 69210"/>
                  <a:gd name="connsiteX2" fmla="*/ 0 w 69229"/>
                  <a:gd name="connsiteY2" fmla="*/ 34605 h 69210"/>
                  <a:gd name="connsiteX3" fmla="*/ 34615 w 69229"/>
                  <a:gd name="connsiteY3" fmla="*/ 69211 h 69210"/>
                  <a:gd name="connsiteX4" fmla="*/ 69230 w 69229"/>
                  <a:gd name="connsiteY4" fmla="*/ 34605 h 69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29" h="69210">
                    <a:moveTo>
                      <a:pt x="69230" y="34605"/>
                    </a:moveTo>
                    <a:cubicBezTo>
                      <a:pt x="69230" y="15481"/>
                      <a:pt x="53744" y="0"/>
                      <a:pt x="34615" y="0"/>
                    </a:cubicBezTo>
                    <a:cubicBezTo>
                      <a:pt x="15486" y="0"/>
                      <a:pt x="0" y="15481"/>
                      <a:pt x="0" y="34605"/>
                    </a:cubicBezTo>
                    <a:cubicBezTo>
                      <a:pt x="0" y="53729"/>
                      <a:pt x="15486" y="69211"/>
                      <a:pt x="34615" y="69211"/>
                    </a:cubicBezTo>
                    <a:cubicBezTo>
                      <a:pt x="53744" y="69211"/>
                      <a:pt x="69230" y="53729"/>
                      <a:pt x="69230" y="34605"/>
                    </a:cubicBezTo>
                    <a:close/>
                  </a:path>
                </a:pathLst>
              </a:custGeom>
              <a:gradFill>
                <a:gsLst>
                  <a:gs pos="35000">
                    <a:srgbClr val="2D62AE"/>
                  </a:gs>
                  <a:gs pos="82000">
                    <a:srgbClr val="33A5CC"/>
                  </a:gs>
                  <a:gs pos="100000">
                    <a:srgbClr val="77CBC4"/>
                  </a:gs>
                </a:gsLst>
                <a:lin ang="2700000" scaled="0"/>
              </a:gradFill>
              <a:ln w="2276" cap="flat">
                <a:noFill/>
                <a:prstDash val="solid"/>
                <a:miter/>
              </a:ln>
            </p:spPr>
            <p:txBody>
              <a:bodyPr rtlCol="0" anchor="ctr"/>
              <a:lstStyle/>
              <a:p>
                <a:endParaRPr lang="en-US" sz="1629" dirty="0"/>
              </a:p>
            </p:txBody>
          </p:sp>
        </p:grpSp>
        <p:grpSp>
          <p:nvGrpSpPr>
            <p:cNvPr id="183" name="Graphic 15">
              <a:extLst>
                <a:ext uri="{FF2B5EF4-FFF2-40B4-BE49-F238E27FC236}">
                  <a16:creationId xmlns:a16="http://schemas.microsoft.com/office/drawing/2014/main" id="{42B7E80A-EE5E-B67F-F1B8-604EE902E975}"/>
                </a:ext>
              </a:extLst>
            </p:cNvPr>
            <p:cNvGrpSpPr/>
            <p:nvPr/>
          </p:nvGrpSpPr>
          <p:grpSpPr>
            <a:xfrm rot="16200000">
              <a:off x="824303" y="2980374"/>
              <a:ext cx="806221" cy="712567"/>
              <a:chOff x="547405" y="6570863"/>
              <a:chExt cx="1035254" cy="914993"/>
            </a:xfrm>
          </p:grpSpPr>
          <p:sp>
            <p:nvSpPr>
              <p:cNvPr id="184" name="Freeform 183">
                <a:extLst>
                  <a:ext uri="{FF2B5EF4-FFF2-40B4-BE49-F238E27FC236}">
                    <a16:creationId xmlns:a16="http://schemas.microsoft.com/office/drawing/2014/main" id="{5749EE2B-7CB0-554A-9C06-F2E46279DDB8}"/>
                  </a:ext>
                </a:extLst>
              </p:cNvPr>
              <p:cNvSpPr/>
              <p:nvPr/>
            </p:nvSpPr>
            <p:spPr>
              <a:xfrm>
                <a:off x="547405" y="6806271"/>
                <a:ext cx="1035254" cy="679585"/>
              </a:xfrm>
              <a:custGeom>
                <a:avLst/>
                <a:gdLst>
                  <a:gd name="connsiteX0" fmla="*/ 0 w 1035254"/>
                  <a:gd name="connsiteY0" fmla="*/ 162099 h 679585"/>
                  <a:gd name="connsiteX1" fmla="*/ 517627 w 1035254"/>
                  <a:gd name="connsiteY1" fmla="*/ 679585 h 679585"/>
                  <a:gd name="connsiteX2" fmla="*/ 1035255 w 1035254"/>
                  <a:gd name="connsiteY2" fmla="*/ 162099 h 679585"/>
                  <a:gd name="connsiteX3" fmla="*/ 517627 w 1035254"/>
                  <a:gd name="connsiteY3" fmla="*/ 0 h 679585"/>
                  <a:gd name="connsiteX4" fmla="*/ 0 w 1035254"/>
                  <a:gd name="connsiteY4" fmla="*/ 162099 h 679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254" h="679585">
                    <a:moveTo>
                      <a:pt x="0" y="162099"/>
                    </a:moveTo>
                    <a:cubicBezTo>
                      <a:pt x="0" y="447820"/>
                      <a:pt x="231828" y="679585"/>
                      <a:pt x="517627" y="679585"/>
                    </a:cubicBezTo>
                    <a:cubicBezTo>
                      <a:pt x="803427" y="679585"/>
                      <a:pt x="1035255" y="447820"/>
                      <a:pt x="1035255" y="162099"/>
                    </a:cubicBezTo>
                    <a:lnTo>
                      <a:pt x="517627" y="0"/>
                    </a:lnTo>
                    <a:lnTo>
                      <a:pt x="0" y="162099"/>
                    </a:lnTo>
                    <a:close/>
                  </a:path>
                </a:pathLst>
              </a:custGeom>
              <a:gradFill>
                <a:gsLst>
                  <a:gs pos="3000">
                    <a:srgbClr val="EE2D24"/>
                  </a:gs>
                  <a:gs pos="68000">
                    <a:srgbClr val="F37321"/>
                  </a:gs>
                  <a:gs pos="100000">
                    <a:srgbClr val="FFCD05"/>
                  </a:gs>
                </a:gsLst>
                <a:lin ang="2700000" scaled="0"/>
              </a:gradFill>
              <a:ln w="2276" cap="flat">
                <a:noFill/>
                <a:prstDash val="solid"/>
                <a:miter/>
              </a:ln>
            </p:spPr>
            <p:txBody>
              <a:bodyPr rtlCol="0" anchor="ctr"/>
              <a:lstStyle/>
              <a:p>
                <a:endParaRPr lang="en-US" sz="1629" dirty="0"/>
              </a:p>
            </p:txBody>
          </p:sp>
          <p:sp>
            <p:nvSpPr>
              <p:cNvPr id="185" name="Freeform 184">
                <a:extLst>
                  <a:ext uri="{FF2B5EF4-FFF2-40B4-BE49-F238E27FC236}">
                    <a16:creationId xmlns:a16="http://schemas.microsoft.com/office/drawing/2014/main" id="{6DD8C713-D7BE-11A4-5AFD-1DABB845923B}"/>
                  </a:ext>
                </a:extLst>
              </p:cNvPr>
              <p:cNvSpPr/>
              <p:nvPr/>
            </p:nvSpPr>
            <p:spPr>
              <a:xfrm>
                <a:off x="667646" y="6570863"/>
                <a:ext cx="795228" cy="795012"/>
              </a:xfrm>
              <a:custGeom>
                <a:avLst/>
                <a:gdLst>
                  <a:gd name="connsiteX0" fmla="*/ 0 w 795228"/>
                  <a:gd name="connsiteY0" fmla="*/ 397506 h 795012"/>
                  <a:gd name="connsiteX1" fmla="*/ 397614 w 795228"/>
                  <a:gd name="connsiteY1" fmla="*/ 0 h 795012"/>
                  <a:gd name="connsiteX2" fmla="*/ 795229 w 795228"/>
                  <a:gd name="connsiteY2" fmla="*/ 397506 h 795012"/>
                  <a:gd name="connsiteX3" fmla="*/ 397614 w 795228"/>
                  <a:gd name="connsiteY3" fmla="*/ 795012 h 795012"/>
                  <a:gd name="connsiteX4" fmla="*/ 0 w 795228"/>
                  <a:gd name="connsiteY4" fmla="*/ 397506 h 79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228" h="795012">
                    <a:moveTo>
                      <a:pt x="0" y="397506"/>
                    </a:moveTo>
                    <a:cubicBezTo>
                      <a:pt x="0" y="178035"/>
                      <a:pt x="178084" y="0"/>
                      <a:pt x="397614" y="0"/>
                    </a:cubicBezTo>
                    <a:cubicBezTo>
                      <a:pt x="617145" y="0"/>
                      <a:pt x="795229" y="178035"/>
                      <a:pt x="795229" y="397506"/>
                    </a:cubicBezTo>
                    <a:cubicBezTo>
                      <a:pt x="795229" y="616977"/>
                      <a:pt x="617145" y="795012"/>
                      <a:pt x="397614" y="795012"/>
                    </a:cubicBezTo>
                    <a:cubicBezTo>
                      <a:pt x="178084" y="795012"/>
                      <a:pt x="0" y="616977"/>
                      <a:pt x="0" y="397506"/>
                    </a:cubicBezTo>
                    <a:close/>
                  </a:path>
                </a:pathLst>
              </a:custGeom>
              <a:solidFill>
                <a:srgbClr val="FDFDFD"/>
              </a:solidFill>
              <a:ln w="2276" cap="flat">
                <a:noFill/>
                <a:prstDash val="solid"/>
                <a:miter/>
              </a:ln>
              <a:effectLst>
                <a:outerShdw blurRad="176334" dir="5280000" algn="tl" rotWithShape="0">
                  <a:prstClr val="black">
                    <a:alpha val="40000"/>
                  </a:prstClr>
                </a:outerShdw>
              </a:effectLst>
            </p:spPr>
            <p:txBody>
              <a:bodyPr rtlCol="0" anchor="ctr"/>
              <a:lstStyle/>
              <a:p>
                <a:endParaRPr lang="en-US" sz="1629" dirty="0"/>
              </a:p>
            </p:txBody>
          </p:sp>
        </p:grpSp>
        <p:sp>
          <p:nvSpPr>
            <p:cNvPr id="186" name="TextBox 185">
              <a:extLst>
                <a:ext uri="{FF2B5EF4-FFF2-40B4-BE49-F238E27FC236}">
                  <a16:creationId xmlns:a16="http://schemas.microsoft.com/office/drawing/2014/main" id="{EAEE9CCC-3B78-3FAE-DC18-A89CB3092C20}"/>
                </a:ext>
              </a:extLst>
            </p:cNvPr>
            <p:cNvSpPr txBox="1"/>
            <p:nvPr/>
          </p:nvSpPr>
          <p:spPr>
            <a:xfrm>
              <a:off x="2245531" y="3161884"/>
              <a:ext cx="4910318" cy="580031"/>
            </a:xfrm>
            <a:prstGeom prst="rect">
              <a:avLst/>
            </a:prstGeom>
            <a:noFill/>
          </p:spPr>
          <p:txBody>
            <a:bodyPr wrap="square" lIns="91440" tIns="45720" rIns="91440" bIns="45720" rtlCol="0" anchor="t">
              <a:spAutoFit/>
            </a:bodyPr>
            <a:lstStyle/>
            <a:p>
              <a:pPr marL="5715">
                <a:lnSpc>
                  <a:spcPts val="1900"/>
                </a:lnSpc>
                <a:tabLst>
                  <a:tab pos="553064" algn="l"/>
                </a:tabLst>
              </a:pPr>
              <a:r>
                <a:rPr lang="en-US" sz="1800" b="1" dirty="0">
                  <a:solidFill>
                    <a:schemeClr val="bg1"/>
                  </a:solidFill>
                  <a:latin typeface="Calibri"/>
                  <a:ea typeface="Calibri"/>
                  <a:cs typeface="Calibri"/>
                </a:rPr>
                <a:t>Redes de </a:t>
              </a:r>
              <a:r>
                <a:rPr lang="en-US" sz="1800" b="1" dirty="0" err="1">
                  <a:solidFill>
                    <a:schemeClr val="bg1"/>
                  </a:solidFill>
                  <a:latin typeface="Calibri"/>
                  <a:ea typeface="Calibri"/>
                  <a:cs typeface="Calibri"/>
                </a:rPr>
                <a:t>calefacción</a:t>
              </a:r>
              <a:r>
                <a:rPr lang="en-US" sz="1800" b="1" dirty="0">
                  <a:solidFill>
                    <a:schemeClr val="bg1"/>
                  </a:solidFill>
                  <a:latin typeface="Calibri"/>
                  <a:ea typeface="Calibri"/>
                  <a:cs typeface="Calibri"/>
                </a:rPr>
                <a:t> y </a:t>
              </a:r>
              <a:r>
                <a:rPr lang="en-US" sz="1800" b="1" dirty="0" err="1">
                  <a:solidFill>
                    <a:schemeClr val="bg1"/>
                  </a:solidFill>
                  <a:latin typeface="Calibri"/>
                  <a:ea typeface="Calibri"/>
                  <a:cs typeface="Calibri"/>
                </a:rPr>
                <a:t>refrigeración</a:t>
              </a:r>
              <a:r>
                <a:rPr lang="en-US" sz="1800" b="1" dirty="0">
                  <a:solidFill>
                    <a:schemeClr val="bg1"/>
                  </a:solidFill>
                  <a:latin typeface="Calibri"/>
                  <a:ea typeface="Calibri"/>
                  <a:cs typeface="Calibri"/>
                </a:rPr>
                <a:t> </a:t>
              </a:r>
              <a:r>
                <a:rPr lang="en-US" sz="1800" b="1" dirty="0" err="1">
                  <a:solidFill>
                    <a:schemeClr val="bg1"/>
                  </a:solidFill>
                  <a:latin typeface="Calibri"/>
                  <a:ea typeface="Calibri"/>
                  <a:cs typeface="Calibri"/>
                </a:rPr>
                <a:t>urbanas</a:t>
              </a:r>
              <a:endParaRPr lang="en-US" sz="1810" b="1" dirty="0" err="1">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5715">
                <a:lnSpc>
                  <a:spcPts val="1900"/>
                </a:lnSpc>
                <a:tabLst>
                  <a:tab pos="553064" algn="l"/>
                </a:tabLst>
              </a:pPr>
              <a:endParaRPr lang="en-US" sz="181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grpSp>
      <p:grpSp>
        <p:nvGrpSpPr>
          <p:cNvPr id="284" name="Group 283">
            <a:extLst>
              <a:ext uri="{FF2B5EF4-FFF2-40B4-BE49-F238E27FC236}">
                <a16:creationId xmlns:a16="http://schemas.microsoft.com/office/drawing/2014/main" id="{217CD83E-515F-7979-82BC-65703C030B9B}"/>
              </a:ext>
            </a:extLst>
          </p:cNvPr>
          <p:cNvGrpSpPr/>
          <p:nvPr/>
        </p:nvGrpSpPr>
        <p:grpSpPr>
          <a:xfrm>
            <a:off x="685802" y="3540738"/>
            <a:ext cx="6284719" cy="806221"/>
            <a:chOff x="871130" y="3780827"/>
            <a:chExt cx="6156649" cy="806221"/>
          </a:xfrm>
        </p:grpSpPr>
        <p:cxnSp>
          <p:nvCxnSpPr>
            <p:cNvPr id="187" name="Straight Connector 186">
              <a:extLst>
                <a:ext uri="{FF2B5EF4-FFF2-40B4-BE49-F238E27FC236}">
                  <a16:creationId xmlns:a16="http://schemas.microsoft.com/office/drawing/2014/main" id="{9B44EE58-3953-89A4-D6B1-D347089401D6}"/>
                </a:ext>
              </a:extLst>
            </p:cNvPr>
            <p:cNvCxnSpPr>
              <a:cxnSpLocks/>
            </p:cNvCxnSpPr>
            <p:nvPr/>
          </p:nvCxnSpPr>
          <p:spPr>
            <a:xfrm flipV="1">
              <a:off x="1559531" y="4183555"/>
              <a:ext cx="187827" cy="766"/>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188" name="Group 187">
              <a:extLst>
                <a:ext uri="{FF2B5EF4-FFF2-40B4-BE49-F238E27FC236}">
                  <a16:creationId xmlns:a16="http://schemas.microsoft.com/office/drawing/2014/main" id="{ECC8EC9E-DF60-2806-A2D2-9C5F1F148F35}"/>
                </a:ext>
              </a:extLst>
            </p:cNvPr>
            <p:cNvGrpSpPr/>
            <p:nvPr/>
          </p:nvGrpSpPr>
          <p:grpSpPr>
            <a:xfrm>
              <a:off x="1904772" y="3920846"/>
              <a:ext cx="5123007" cy="526184"/>
              <a:chOff x="1895544" y="4067792"/>
              <a:chExt cx="5661582" cy="750762"/>
            </a:xfrm>
          </p:grpSpPr>
          <p:sp>
            <p:nvSpPr>
              <p:cNvPr id="189" name="Rectangle 188">
                <a:extLst>
                  <a:ext uri="{FF2B5EF4-FFF2-40B4-BE49-F238E27FC236}">
                    <a16:creationId xmlns:a16="http://schemas.microsoft.com/office/drawing/2014/main" id="{D338A452-3DA1-0F26-B1F0-8417C5F1DDB2}"/>
                  </a:ext>
                </a:extLst>
              </p:cNvPr>
              <p:cNvSpPr/>
              <p:nvPr/>
            </p:nvSpPr>
            <p:spPr>
              <a:xfrm rot="16200000">
                <a:off x="4358675" y="1616825"/>
                <a:ext cx="747483" cy="5649418"/>
              </a:xfrm>
              <a:prstGeom prst="rect">
                <a:avLst/>
              </a:prstGeom>
              <a:gradFill>
                <a:gsLst>
                  <a:gs pos="35000">
                    <a:srgbClr val="2D62AE"/>
                  </a:gs>
                  <a:gs pos="82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29" dirty="0"/>
              </a:p>
            </p:txBody>
          </p:sp>
          <p:grpSp>
            <p:nvGrpSpPr>
              <p:cNvPr id="190" name="Group 189">
                <a:extLst>
                  <a:ext uri="{FF2B5EF4-FFF2-40B4-BE49-F238E27FC236}">
                    <a16:creationId xmlns:a16="http://schemas.microsoft.com/office/drawing/2014/main" id="{3932E371-3BCA-8CC7-577B-FCB98A766AC2}"/>
                  </a:ext>
                </a:extLst>
              </p:cNvPr>
              <p:cNvGrpSpPr/>
              <p:nvPr/>
            </p:nvGrpSpPr>
            <p:grpSpPr>
              <a:xfrm>
                <a:off x="1895544" y="4067795"/>
                <a:ext cx="376583" cy="750759"/>
                <a:chOff x="1924677" y="4872802"/>
                <a:chExt cx="473452" cy="943878"/>
              </a:xfrm>
            </p:grpSpPr>
            <p:sp>
              <p:nvSpPr>
                <p:cNvPr id="191" name="Freeform 190">
                  <a:extLst>
                    <a:ext uri="{FF2B5EF4-FFF2-40B4-BE49-F238E27FC236}">
                      <a16:creationId xmlns:a16="http://schemas.microsoft.com/office/drawing/2014/main" id="{BD46DE15-4C81-49B8-1BE8-6E0910617C7F}"/>
                    </a:ext>
                  </a:extLst>
                </p:cNvPr>
                <p:cNvSpPr/>
                <p:nvPr/>
              </p:nvSpPr>
              <p:spPr>
                <a:xfrm rot="16200000">
                  <a:off x="1690967" y="5109516"/>
                  <a:ext cx="943878" cy="470447"/>
                </a:xfrm>
                <a:custGeom>
                  <a:avLst/>
                  <a:gdLst>
                    <a:gd name="connsiteX0" fmla="*/ 0 w 398525"/>
                    <a:gd name="connsiteY0" fmla="*/ 0 h 199208"/>
                    <a:gd name="connsiteX1" fmla="*/ 398525 w 398525"/>
                    <a:gd name="connsiteY1" fmla="*/ 0 h 199208"/>
                    <a:gd name="connsiteX2" fmla="*/ 199263 w 398525"/>
                    <a:gd name="connsiteY2" fmla="*/ 199208 h 199208"/>
                    <a:gd name="connsiteX3" fmla="*/ 0 w 398525"/>
                    <a:gd name="connsiteY3" fmla="*/ 0 h 199208"/>
                  </a:gdLst>
                  <a:ahLst/>
                  <a:cxnLst>
                    <a:cxn ang="0">
                      <a:pos x="connsiteX0" y="connsiteY0"/>
                    </a:cxn>
                    <a:cxn ang="0">
                      <a:pos x="connsiteX1" y="connsiteY1"/>
                    </a:cxn>
                    <a:cxn ang="0">
                      <a:pos x="connsiteX2" y="connsiteY2"/>
                    </a:cxn>
                    <a:cxn ang="0">
                      <a:pos x="connsiteX3" y="connsiteY3"/>
                    </a:cxn>
                  </a:cxnLst>
                  <a:rect l="l" t="t" r="r" b="b"/>
                  <a:pathLst>
                    <a:path w="398525" h="199208">
                      <a:moveTo>
                        <a:pt x="0" y="0"/>
                      </a:moveTo>
                      <a:lnTo>
                        <a:pt x="398525" y="0"/>
                      </a:lnTo>
                      <a:lnTo>
                        <a:pt x="199263" y="199208"/>
                      </a:lnTo>
                      <a:lnTo>
                        <a:pt x="0" y="0"/>
                      </a:lnTo>
                      <a:close/>
                    </a:path>
                  </a:pathLst>
                </a:custGeom>
                <a:solidFill>
                  <a:schemeClr val="bg1"/>
                </a:solidFill>
                <a:ln w="2276" cap="flat">
                  <a:noFill/>
                  <a:prstDash val="solid"/>
                  <a:miter/>
                </a:ln>
                <a:effectLst>
                  <a:outerShdw blurRad="126595" dist="48294" dir="5040000" sx="104039" sy="104039" algn="t" rotWithShape="0">
                    <a:prstClr val="black">
                      <a:alpha val="13560"/>
                    </a:prstClr>
                  </a:outerShdw>
                </a:effectLst>
              </p:spPr>
              <p:txBody>
                <a:bodyPr rtlCol="0" anchor="ctr"/>
                <a:lstStyle/>
                <a:p>
                  <a:endParaRPr lang="en-US" sz="1629" dirty="0"/>
                </a:p>
              </p:txBody>
            </p:sp>
            <p:sp>
              <p:nvSpPr>
                <p:cNvPr id="192" name="Freeform 191">
                  <a:extLst>
                    <a:ext uri="{FF2B5EF4-FFF2-40B4-BE49-F238E27FC236}">
                      <a16:creationId xmlns:a16="http://schemas.microsoft.com/office/drawing/2014/main" id="{B4B0D387-E9FB-4BC9-2266-DEA896C3F428}"/>
                    </a:ext>
                  </a:extLst>
                </p:cNvPr>
                <p:cNvSpPr/>
                <p:nvPr/>
              </p:nvSpPr>
              <p:spPr>
                <a:xfrm rot="16200000">
                  <a:off x="1833814" y="5253511"/>
                  <a:ext cx="363350" cy="181625"/>
                </a:xfrm>
                <a:custGeom>
                  <a:avLst/>
                  <a:gdLst>
                    <a:gd name="connsiteX0" fmla="*/ 0 w 398525"/>
                    <a:gd name="connsiteY0" fmla="*/ 0 h 199208"/>
                    <a:gd name="connsiteX1" fmla="*/ 398525 w 398525"/>
                    <a:gd name="connsiteY1" fmla="*/ 0 h 199208"/>
                    <a:gd name="connsiteX2" fmla="*/ 199263 w 398525"/>
                    <a:gd name="connsiteY2" fmla="*/ 199208 h 199208"/>
                    <a:gd name="connsiteX3" fmla="*/ 0 w 398525"/>
                    <a:gd name="connsiteY3" fmla="*/ 0 h 199208"/>
                  </a:gdLst>
                  <a:ahLst/>
                  <a:cxnLst>
                    <a:cxn ang="0">
                      <a:pos x="connsiteX0" y="connsiteY0"/>
                    </a:cxn>
                    <a:cxn ang="0">
                      <a:pos x="connsiteX1" y="connsiteY1"/>
                    </a:cxn>
                    <a:cxn ang="0">
                      <a:pos x="connsiteX2" y="connsiteY2"/>
                    </a:cxn>
                    <a:cxn ang="0">
                      <a:pos x="connsiteX3" y="connsiteY3"/>
                    </a:cxn>
                  </a:cxnLst>
                  <a:rect l="l" t="t" r="r" b="b"/>
                  <a:pathLst>
                    <a:path w="398525" h="199208">
                      <a:moveTo>
                        <a:pt x="0" y="0"/>
                      </a:moveTo>
                      <a:lnTo>
                        <a:pt x="398525" y="0"/>
                      </a:lnTo>
                      <a:lnTo>
                        <a:pt x="199263" y="199208"/>
                      </a:lnTo>
                      <a:lnTo>
                        <a:pt x="0" y="0"/>
                      </a:lnTo>
                      <a:close/>
                    </a:path>
                  </a:pathLst>
                </a:custGeom>
                <a:gradFill>
                  <a:gsLst>
                    <a:gs pos="35000">
                      <a:srgbClr val="2D62AE"/>
                    </a:gs>
                    <a:gs pos="82000">
                      <a:srgbClr val="33A5CC"/>
                    </a:gs>
                    <a:gs pos="100000">
                      <a:srgbClr val="77CBC4"/>
                    </a:gs>
                  </a:gsLst>
                  <a:lin ang="2700000" scaled="0"/>
                </a:gradFill>
                <a:ln w="2276" cap="flat">
                  <a:noFill/>
                  <a:prstDash val="solid"/>
                  <a:miter/>
                </a:ln>
              </p:spPr>
              <p:txBody>
                <a:bodyPr rtlCol="0" anchor="ctr"/>
                <a:lstStyle/>
                <a:p>
                  <a:endParaRPr lang="en-US" sz="1629" dirty="0"/>
                </a:p>
              </p:txBody>
            </p:sp>
          </p:grpSp>
        </p:grpSp>
        <p:grpSp>
          <p:nvGrpSpPr>
            <p:cNvPr id="193" name="Graphic 15">
              <a:extLst>
                <a:ext uri="{FF2B5EF4-FFF2-40B4-BE49-F238E27FC236}">
                  <a16:creationId xmlns:a16="http://schemas.microsoft.com/office/drawing/2014/main" id="{04681644-9FE8-9710-1CB4-FEDF278D7253}"/>
                </a:ext>
              </a:extLst>
            </p:cNvPr>
            <p:cNvGrpSpPr/>
            <p:nvPr/>
          </p:nvGrpSpPr>
          <p:grpSpPr>
            <a:xfrm rot="16200000">
              <a:off x="1727152" y="4135290"/>
              <a:ext cx="97508" cy="97294"/>
              <a:chOff x="1006279" y="7689162"/>
              <a:chExt cx="118191" cy="117931"/>
            </a:xfrm>
          </p:grpSpPr>
          <p:sp>
            <p:nvSpPr>
              <p:cNvPr id="194" name="Freeform 193">
                <a:extLst>
                  <a:ext uri="{FF2B5EF4-FFF2-40B4-BE49-F238E27FC236}">
                    <a16:creationId xmlns:a16="http://schemas.microsoft.com/office/drawing/2014/main" id="{1C0C5E4B-D2EC-B6BB-71BD-C0CBB246583D}"/>
                  </a:ext>
                </a:extLst>
              </p:cNvPr>
              <p:cNvSpPr/>
              <p:nvPr/>
            </p:nvSpPr>
            <p:spPr>
              <a:xfrm>
                <a:off x="1006279" y="7689162"/>
                <a:ext cx="118191" cy="117931"/>
              </a:xfrm>
              <a:custGeom>
                <a:avLst/>
                <a:gdLst>
                  <a:gd name="connsiteX0" fmla="*/ 118191 w 118191"/>
                  <a:gd name="connsiteY0" fmla="*/ 58966 h 117931"/>
                  <a:gd name="connsiteX1" fmla="*/ 58982 w 118191"/>
                  <a:gd name="connsiteY1" fmla="*/ 0 h 117931"/>
                  <a:gd name="connsiteX2" fmla="*/ 0 w 118191"/>
                  <a:gd name="connsiteY2" fmla="*/ 58966 h 117931"/>
                  <a:gd name="connsiteX3" fmla="*/ 58982 w 118191"/>
                  <a:gd name="connsiteY3" fmla="*/ 117931 h 117931"/>
                  <a:gd name="connsiteX4" fmla="*/ 118191 w 118191"/>
                  <a:gd name="connsiteY4" fmla="*/ 58966 h 117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91" h="117931">
                    <a:moveTo>
                      <a:pt x="118191" y="58966"/>
                    </a:moveTo>
                    <a:cubicBezTo>
                      <a:pt x="118191" y="26410"/>
                      <a:pt x="91775" y="0"/>
                      <a:pt x="58982" y="0"/>
                    </a:cubicBezTo>
                    <a:cubicBezTo>
                      <a:pt x="26189" y="0"/>
                      <a:pt x="0" y="26410"/>
                      <a:pt x="0" y="58966"/>
                    </a:cubicBezTo>
                    <a:cubicBezTo>
                      <a:pt x="0" y="91522"/>
                      <a:pt x="26417" y="117931"/>
                      <a:pt x="58982" y="117931"/>
                    </a:cubicBezTo>
                    <a:cubicBezTo>
                      <a:pt x="91547" y="117931"/>
                      <a:pt x="118191" y="91522"/>
                      <a:pt x="118191" y="58966"/>
                    </a:cubicBezTo>
                    <a:close/>
                  </a:path>
                </a:pathLst>
              </a:custGeom>
              <a:solidFill>
                <a:schemeClr val="bg1"/>
              </a:solidFill>
              <a:ln w="11382" cap="rnd">
                <a:solidFill>
                  <a:srgbClr val="2D62AE"/>
                </a:solidFill>
                <a:prstDash val="solid"/>
                <a:round/>
              </a:ln>
            </p:spPr>
            <p:txBody>
              <a:bodyPr rtlCol="0" anchor="ctr"/>
              <a:lstStyle/>
              <a:p>
                <a:endParaRPr lang="en-US" sz="1629" dirty="0"/>
              </a:p>
            </p:txBody>
          </p:sp>
          <p:sp>
            <p:nvSpPr>
              <p:cNvPr id="195" name="Freeform 194">
                <a:extLst>
                  <a:ext uri="{FF2B5EF4-FFF2-40B4-BE49-F238E27FC236}">
                    <a16:creationId xmlns:a16="http://schemas.microsoft.com/office/drawing/2014/main" id="{53B79115-F490-1834-340F-0396D98F5670}"/>
                  </a:ext>
                </a:extLst>
              </p:cNvPr>
              <p:cNvSpPr/>
              <p:nvPr/>
            </p:nvSpPr>
            <p:spPr>
              <a:xfrm>
                <a:off x="1030873" y="7713523"/>
                <a:ext cx="69229" cy="69210"/>
              </a:xfrm>
              <a:custGeom>
                <a:avLst/>
                <a:gdLst>
                  <a:gd name="connsiteX0" fmla="*/ 69230 w 69229"/>
                  <a:gd name="connsiteY0" fmla="*/ 34605 h 69210"/>
                  <a:gd name="connsiteX1" fmla="*/ 34615 w 69229"/>
                  <a:gd name="connsiteY1" fmla="*/ 0 h 69210"/>
                  <a:gd name="connsiteX2" fmla="*/ 0 w 69229"/>
                  <a:gd name="connsiteY2" fmla="*/ 34605 h 69210"/>
                  <a:gd name="connsiteX3" fmla="*/ 34615 w 69229"/>
                  <a:gd name="connsiteY3" fmla="*/ 69211 h 69210"/>
                  <a:gd name="connsiteX4" fmla="*/ 69230 w 69229"/>
                  <a:gd name="connsiteY4" fmla="*/ 34605 h 69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29" h="69210">
                    <a:moveTo>
                      <a:pt x="69230" y="34605"/>
                    </a:moveTo>
                    <a:cubicBezTo>
                      <a:pt x="69230" y="15481"/>
                      <a:pt x="53744" y="0"/>
                      <a:pt x="34615" y="0"/>
                    </a:cubicBezTo>
                    <a:cubicBezTo>
                      <a:pt x="15486" y="0"/>
                      <a:pt x="0" y="15481"/>
                      <a:pt x="0" y="34605"/>
                    </a:cubicBezTo>
                    <a:cubicBezTo>
                      <a:pt x="0" y="53729"/>
                      <a:pt x="15486" y="69211"/>
                      <a:pt x="34615" y="69211"/>
                    </a:cubicBezTo>
                    <a:cubicBezTo>
                      <a:pt x="53744" y="69211"/>
                      <a:pt x="69230" y="53729"/>
                      <a:pt x="69230" y="34605"/>
                    </a:cubicBezTo>
                    <a:close/>
                  </a:path>
                </a:pathLst>
              </a:custGeom>
              <a:gradFill>
                <a:gsLst>
                  <a:gs pos="35000">
                    <a:srgbClr val="2D62AE"/>
                  </a:gs>
                  <a:gs pos="82000">
                    <a:srgbClr val="33A5CC"/>
                  </a:gs>
                  <a:gs pos="100000">
                    <a:srgbClr val="77CBC4"/>
                  </a:gs>
                </a:gsLst>
                <a:lin ang="2700000" scaled="0"/>
              </a:gradFill>
              <a:ln w="2276" cap="flat">
                <a:noFill/>
                <a:prstDash val="solid"/>
                <a:miter/>
              </a:ln>
            </p:spPr>
            <p:txBody>
              <a:bodyPr rtlCol="0" anchor="ctr"/>
              <a:lstStyle/>
              <a:p>
                <a:endParaRPr lang="en-US" sz="1629" dirty="0"/>
              </a:p>
            </p:txBody>
          </p:sp>
        </p:grpSp>
        <p:grpSp>
          <p:nvGrpSpPr>
            <p:cNvPr id="196" name="Graphic 15">
              <a:extLst>
                <a:ext uri="{FF2B5EF4-FFF2-40B4-BE49-F238E27FC236}">
                  <a16:creationId xmlns:a16="http://schemas.microsoft.com/office/drawing/2014/main" id="{18B62BA9-D37C-C8D4-1C97-55D739B26925}"/>
                </a:ext>
              </a:extLst>
            </p:cNvPr>
            <p:cNvGrpSpPr/>
            <p:nvPr/>
          </p:nvGrpSpPr>
          <p:grpSpPr>
            <a:xfrm rot="16200000">
              <a:off x="824303" y="3827654"/>
              <a:ext cx="806221" cy="712567"/>
              <a:chOff x="547405" y="6570863"/>
              <a:chExt cx="1035254" cy="914993"/>
            </a:xfrm>
          </p:grpSpPr>
          <p:sp>
            <p:nvSpPr>
              <p:cNvPr id="197" name="Freeform 196">
                <a:extLst>
                  <a:ext uri="{FF2B5EF4-FFF2-40B4-BE49-F238E27FC236}">
                    <a16:creationId xmlns:a16="http://schemas.microsoft.com/office/drawing/2014/main" id="{6C99A1A0-A6FB-1399-B1D8-E6CBDD92CFF0}"/>
                  </a:ext>
                </a:extLst>
              </p:cNvPr>
              <p:cNvSpPr/>
              <p:nvPr/>
            </p:nvSpPr>
            <p:spPr>
              <a:xfrm>
                <a:off x="547405" y="6806271"/>
                <a:ext cx="1035254" cy="679585"/>
              </a:xfrm>
              <a:custGeom>
                <a:avLst/>
                <a:gdLst>
                  <a:gd name="connsiteX0" fmla="*/ 0 w 1035254"/>
                  <a:gd name="connsiteY0" fmla="*/ 162099 h 679585"/>
                  <a:gd name="connsiteX1" fmla="*/ 517627 w 1035254"/>
                  <a:gd name="connsiteY1" fmla="*/ 679585 h 679585"/>
                  <a:gd name="connsiteX2" fmla="*/ 1035255 w 1035254"/>
                  <a:gd name="connsiteY2" fmla="*/ 162099 h 679585"/>
                  <a:gd name="connsiteX3" fmla="*/ 517627 w 1035254"/>
                  <a:gd name="connsiteY3" fmla="*/ 0 h 679585"/>
                  <a:gd name="connsiteX4" fmla="*/ 0 w 1035254"/>
                  <a:gd name="connsiteY4" fmla="*/ 162099 h 679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254" h="679585">
                    <a:moveTo>
                      <a:pt x="0" y="162099"/>
                    </a:moveTo>
                    <a:cubicBezTo>
                      <a:pt x="0" y="447820"/>
                      <a:pt x="231828" y="679585"/>
                      <a:pt x="517627" y="679585"/>
                    </a:cubicBezTo>
                    <a:cubicBezTo>
                      <a:pt x="803427" y="679585"/>
                      <a:pt x="1035255" y="447820"/>
                      <a:pt x="1035255" y="162099"/>
                    </a:cubicBezTo>
                    <a:lnTo>
                      <a:pt x="517627" y="0"/>
                    </a:lnTo>
                    <a:lnTo>
                      <a:pt x="0" y="162099"/>
                    </a:lnTo>
                    <a:close/>
                  </a:path>
                </a:pathLst>
              </a:custGeom>
              <a:gradFill>
                <a:gsLst>
                  <a:gs pos="3000">
                    <a:srgbClr val="EE2D24"/>
                  </a:gs>
                  <a:gs pos="68000">
                    <a:srgbClr val="F37321"/>
                  </a:gs>
                  <a:gs pos="100000">
                    <a:srgbClr val="FFCD05"/>
                  </a:gs>
                </a:gsLst>
                <a:lin ang="2700000" scaled="0"/>
              </a:gradFill>
              <a:ln w="2276" cap="flat">
                <a:noFill/>
                <a:prstDash val="solid"/>
                <a:miter/>
              </a:ln>
            </p:spPr>
            <p:txBody>
              <a:bodyPr rtlCol="0" anchor="ctr"/>
              <a:lstStyle/>
              <a:p>
                <a:endParaRPr lang="en-US" sz="1629" dirty="0"/>
              </a:p>
            </p:txBody>
          </p:sp>
          <p:sp>
            <p:nvSpPr>
              <p:cNvPr id="198" name="Freeform 197">
                <a:extLst>
                  <a:ext uri="{FF2B5EF4-FFF2-40B4-BE49-F238E27FC236}">
                    <a16:creationId xmlns:a16="http://schemas.microsoft.com/office/drawing/2014/main" id="{50FF9A56-1548-605B-9B9A-36E5D9819F1D}"/>
                  </a:ext>
                </a:extLst>
              </p:cNvPr>
              <p:cNvSpPr/>
              <p:nvPr/>
            </p:nvSpPr>
            <p:spPr>
              <a:xfrm>
                <a:off x="667646" y="6570863"/>
                <a:ext cx="795228" cy="795012"/>
              </a:xfrm>
              <a:custGeom>
                <a:avLst/>
                <a:gdLst>
                  <a:gd name="connsiteX0" fmla="*/ 0 w 795228"/>
                  <a:gd name="connsiteY0" fmla="*/ 397506 h 795012"/>
                  <a:gd name="connsiteX1" fmla="*/ 397614 w 795228"/>
                  <a:gd name="connsiteY1" fmla="*/ 0 h 795012"/>
                  <a:gd name="connsiteX2" fmla="*/ 795229 w 795228"/>
                  <a:gd name="connsiteY2" fmla="*/ 397506 h 795012"/>
                  <a:gd name="connsiteX3" fmla="*/ 397614 w 795228"/>
                  <a:gd name="connsiteY3" fmla="*/ 795012 h 795012"/>
                  <a:gd name="connsiteX4" fmla="*/ 0 w 795228"/>
                  <a:gd name="connsiteY4" fmla="*/ 397506 h 79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228" h="795012">
                    <a:moveTo>
                      <a:pt x="0" y="397506"/>
                    </a:moveTo>
                    <a:cubicBezTo>
                      <a:pt x="0" y="178035"/>
                      <a:pt x="178084" y="0"/>
                      <a:pt x="397614" y="0"/>
                    </a:cubicBezTo>
                    <a:cubicBezTo>
                      <a:pt x="617145" y="0"/>
                      <a:pt x="795229" y="178035"/>
                      <a:pt x="795229" y="397506"/>
                    </a:cubicBezTo>
                    <a:cubicBezTo>
                      <a:pt x="795229" y="616977"/>
                      <a:pt x="617145" y="795012"/>
                      <a:pt x="397614" y="795012"/>
                    </a:cubicBezTo>
                    <a:cubicBezTo>
                      <a:pt x="178084" y="795012"/>
                      <a:pt x="0" y="616977"/>
                      <a:pt x="0" y="397506"/>
                    </a:cubicBezTo>
                    <a:close/>
                  </a:path>
                </a:pathLst>
              </a:custGeom>
              <a:solidFill>
                <a:srgbClr val="FDFDFD"/>
              </a:solidFill>
              <a:ln w="2276" cap="flat">
                <a:noFill/>
                <a:prstDash val="solid"/>
                <a:miter/>
              </a:ln>
              <a:effectLst>
                <a:outerShdw blurRad="176334" dir="5280000" algn="tl" rotWithShape="0">
                  <a:prstClr val="black">
                    <a:alpha val="40000"/>
                  </a:prstClr>
                </a:outerShdw>
              </a:effectLst>
            </p:spPr>
            <p:txBody>
              <a:bodyPr rtlCol="0" anchor="ctr"/>
              <a:lstStyle/>
              <a:p>
                <a:endParaRPr lang="en-US" sz="1629" dirty="0"/>
              </a:p>
            </p:txBody>
          </p:sp>
        </p:grpSp>
        <p:sp>
          <p:nvSpPr>
            <p:cNvPr id="199" name="TextBox 198">
              <a:extLst>
                <a:ext uri="{FF2B5EF4-FFF2-40B4-BE49-F238E27FC236}">
                  <a16:creationId xmlns:a16="http://schemas.microsoft.com/office/drawing/2014/main" id="{EB5193F2-9A83-4636-CB3B-4727F7DA1F71}"/>
                </a:ext>
              </a:extLst>
            </p:cNvPr>
            <p:cNvSpPr txBox="1"/>
            <p:nvPr/>
          </p:nvSpPr>
          <p:spPr>
            <a:xfrm>
              <a:off x="2267354" y="3894305"/>
              <a:ext cx="4488163" cy="580031"/>
            </a:xfrm>
            <a:prstGeom prst="rect">
              <a:avLst/>
            </a:prstGeom>
            <a:noFill/>
          </p:spPr>
          <p:txBody>
            <a:bodyPr wrap="square" rtlCol="0" anchor="t">
              <a:spAutoFit/>
            </a:bodyPr>
            <a:lstStyle/>
            <a:p>
              <a:pPr marL="5746">
                <a:lnSpc>
                  <a:spcPts val="1900"/>
                </a:lnSpc>
                <a:tabLst>
                  <a:tab pos="553064" algn="l"/>
                </a:tabLst>
              </a:pPr>
              <a:r>
                <a:rPr lang="en-US" sz="1810" b="1" dirty="0">
                  <a:solidFill>
                    <a:schemeClr val="bg1"/>
                  </a:solidFill>
                  <a:latin typeface="Calibri" panose="020F0502020204030204" pitchFamily="34" charset="0"/>
                  <a:cs typeface="Calibri" panose="020F0502020204030204" pitchFamily="34" charset="0"/>
                </a:rPr>
                <a:t>Energía </a:t>
              </a:r>
              <a:r>
                <a:rPr lang="en-US" sz="1810" b="1" dirty="0" err="1">
                  <a:solidFill>
                    <a:schemeClr val="bg1"/>
                  </a:solidFill>
                  <a:latin typeface="Calibri" panose="020F0502020204030204" pitchFamily="34" charset="0"/>
                  <a:cs typeface="Calibri" panose="020F0502020204030204" pitchFamily="34" charset="0"/>
                </a:rPr>
                <a:t>termosolar</a:t>
              </a:r>
              <a:r>
                <a:rPr lang="en-US" sz="1810" b="1" dirty="0">
                  <a:solidFill>
                    <a:schemeClr val="bg1"/>
                  </a:solidFill>
                  <a:latin typeface="Calibri" panose="020F0502020204030204" pitchFamily="34" charset="0"/>
                  <a:cs typeface="Calibri" panose="020F0502020204030204" pitchFamily="34" charset="0"/>
                </a:rPr>
                <a:t> y </a:t>
              </a:r>
              <a:r>
                <a:rPr lang="en-US" sz="1810" b="1" dirty="0" err="1">
                  <a:solidFill>
                    <a:schemeClr val="bg1"/>
                  </a:solidFill>
                  <a:latin typeface="Calibri" panose="020F0502020204030204" pitchFamily="34" charset="0"/>
                  <a:cs typeface="Calibri" panose="020F0502020204030204" pitchFamily="34" charset="0"/>
                </a:rPr>
                <a:t>almacenamiento</a:t>
              </a:r>
              <a:r>
                <a:rPr lang="en-US" sz="1810" b="1" dirty="0">
                  <a:solidFill>
                    <a:schemeClr val="bg1"/>
                  </a:solidFill>
                  <a:latin typeface="Calibri" panose="020F0502020204030204" pitchFamily="34" charset="0"/>
                  <a:cs typeface="Calibri" panose="020F0502020204030204" pitchFamily="34" charset="0"/>
                </a:rPr>
                <a:t> </a:t>
              </a:r>
              <a:r>
                <a:rPr lang="en-US" sz="1810" b="1" dirty="0" err="1">
                  <a:solidFill>
                    <a:schemeClr val="bg1"/>
                  </a:solidFill>
                  <a:latin typeface="Calibri" panose="020F0502020204030204" pitchFamily="34" charset="0"/>
                  <a:cs typeface="Calibri" panose="020F0502020204030204" pitchFamily="34" charset="0"/>
                </a:rPr>
                <a:t>estacional</a:t>
              </a:r>
              <a:r>
                <a:rPr lang="en-US" sz="1810" b="1" dirty="0">
                  <a:solidFill>
                    <a:schemeClr val="bg1"/>
                  </a:solidFill>
                  <a:latin typeface="Calibri" panose="020F0502020204030204" pitchFamily="34" charset="0"/>
                  <a:cs typeface="Calibri" panose="020F0502020204030204" pitchFamily="34" charset="0"/>
                </a:rPr>
                <a:t> </a:t>
              </a:r>
              <a:r>
                <a:rPr lang="en-US" sz="1810" b="1" dirty="0" err="1">
                  <a:solidFill>
                    <a:schemeClr val="bg1"/>
                  </a:solidFill>
                  <a:latin typeface="Calibri" panose="020F0502020204030204" pitchFamily="34" charset="0"/>
                  <a:cs typeface="Calibri" panose="020F0502020204030204" pitchFamily="34" charset="0"/>
                </a:rPr>
                <a:t>térmico</a:t>
              </a:r>
              <a:endParaRPr lang="en-US" sz="1810" b="1" dirty="0">
                <a:solidFill>
                  <a:schemeClr val="bg1"/>
                </a:solidFill>
                <a:latin typeface="Calibri" panose="020F0502020204030204" pitchFamily="34" charset="0"/>
                <a:cs typeface="Calibri" panose="020F0502020204030204" pitchFamily="34" charset="0"/>
              </a:endParaRPr>
            </a:p>
          </p:txBody>
        </p:sp>
      </p:grpSp>
      <p:grpSp>
        <p:nvGrpSpPr>
          <p:cNvPr id="283" name="Group 282">
            <a:extLst>
              <a:ext uri="{FF2B5EF4-FFF2-40B4-BE49-F238E27FC236}">
                <a16:creationId xmlns:a16="http://schemas.microsoft.com/office/drawing/2014/main" id="{E536B6DE-1E48-C110-6474-D538EDD8734A}"/>
              </a:ext>
            </a:extLst>
          </p:cNvPr>
          <p:cNvGrpSpPr/>
          <p:nvPr/>
        </p:nvGrpSpPr>
        <p:grpSpPr>
          <a:xfrm>
            <a:off x="685802" y="4386033"/>
            <a:ext cx="6284719" cy="806222"/>
            <a:chOff x="871130" y="4641934"/>
            <a:chExt cx="6156649" cy="806222"/>
          </a:xfrm>
        </p:grpSpPr>
        <p:cxnSp>
          <p:nvCxnSpPr>
            <p:cNvPr id="200" name="Straight Connector 199">
              <a:extLst>
                <a:ext uri="{FF2B5EF4-FFF2-40B4-BE49-F238E27FC236}">
                  <a16:creationId xmlns:a16="http://schemas.microsoft.com/office/drawing/2014/main" id="{0A7DD43A-B7C2-7217-996E-896694316241}"/>
                </a:ext>
              </a:extLst>
            </p:cNvPr>
            <p:cNvCxnSpPr>
              <a:cxnSpLocks/>
            </p:cNvCxnSpPr>
            <p:nvPr/>
          </p:nvCxnSpPr>
          <p:spPr>
            <a:xfrm flipV="1">
              <a:off x="1559531" y="5044662"/>
              <a:ext cx="187827" cy="766"/>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201" name="Group 200">
              <a:extLst>
                <a:ext uri="{FF2B5EF4-FFF2-40B4-BE49-F238E27FC236}">
                  <a16:creationId xmlns:a16="http://schemas.microsoft.com/office/drawing/2014/main" id="{32AB41DA-9EFA-5967-4B15-79636A760363}"/>
                </a:ext>
              </a:extLst>
            </p:cNvPr>
            <p:cNvGrpSpPr/>
            <p:nvPr/>
          </p:nvGrpSpPr>
          <p:grpSpPr>
            <a:xfrm>
              <a:off x="1904772" y="4781953"/>
              <a:ext cx="5123007" cy="526184"/>
              <a:chOff x="1895544" y="4067792"/>
              <a:chExt cx="5661582" cy="750762"/>
            </a:xfrm>
          </p:grpSpPr>
          <p:sp>
            <p:nvSpPr>
              <p:cNvPr id="202" name="Rectangle 201">
                <a:extLst>
                  <a:ext uri="{FF2B5EF4-FFF2-40B4-BE49-F238E27FC236}">
                    <a16:creationId xmlns:a16="http://schemas.microsoft.com/office/drawing/2014/main" id="{FD117654-777A-D5FC-AED8-3961332067B1}"/>
                  </a:ext>
                </a:extLst>
              </p:cNvPr>
              <p:cNvSpPr/>
              <p:nvPr/>
            </p:nvSpPr>
            <p:spPr>
              <a:xfrm rot="16200000">
                <a:off x="4358675" y="1616825"/>
                <a:ext cx="747483" cy="5649418"/>
              </a:xfrm>
              <a:prstGeom prst="rect">
                <a:avLst/>
              </a:prstGeom>
              <a:gradFill>
                <a:gsLst>
                  <a:gs pos="35000">
                    <a:srgbClr val="2D62AE"/>
                  </a:gs>
                  <a:gs pos="82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29" dirty="0"/>
              </a:p>
            </p:txBody>
          </p:sp>
          <p:grpSp>
            <p:nvGrpSpPr>
              <p:cNvPr id="203" name="Group 202">
                <a:extLst>
                  <a:ext uri="{FF2B5EF4-FFF2-40B4-BE49-F238E27FC236}">
                    <a16:creationId xmlns:a16="http://schemas.microsoft.com/office/drawing/2014/main" id="{2429C840-32FD-6D3B-C67A-605DFCB114DB}"/>
                  </a:ext>
                </a:extLst>
              </p:cNvPr>
              <p:cNvGrpSpPr/>
              <p:nvPr/>
            </p:nvGrpSpPr>
            <p:grpSpPr>
              <a:xfrm>
                <a:off x="1895544" y="4067795"/>
                <a:ext cx="376583" cy="750759"/>
                <a:chOff x="1924677" y="4872802"/>
                <a:chExt cx="473452" cy="943878"/>
              </a:xfrm>
            </p:grpSpPr>
            <p:sp>
              <p:nvSpPr>
                <p:cNvPr id="204" name="Freeform 203">
                  <a:extLst>
                    <a:ext uri="{FF2B5EF4-FFF2-40B4-BE49-F238E27FC236}">
                      <a16:creationId xmlns:a16="http://schemas.microsoft.com/office/drawing/2014/main" id="{6929ED59-1A1B-1695-6A2E-55B977E57ABA}"/>
                    </a:ext>
                  </a:extLst>
                </p:cNvPr>
                <p:cNvSpPr/>
                <p:nvPr/>
              </p:nvSpPr>
              <p:spPr>
                <a:xfrm rot="16200000">
                  <a:off x="1690967" y="5109516"/>
                  <a:ext cx="943878" cy="470447"/>
                </a:xfrm>
                <a:custGeom>
                  <a:avLst/>
                  <a:gdLst>
                    <a:gd name="connsiteX0" fmla="*/ 0 w 398525"/>
                    <a:gd name="connsiteY0" fmla="*/ 0 h 199208"/>
                    <a:gd name="connsiteX1" fmla="*/ 398525 w 398525"/>
                    <a:gd name="connsiteY1" fmla="*/ 0 h 199208"/>
                    <a:gd name="connsiteX2" fmla="*/ 199263 w 398525"/>
                    <a:gd name="connsiteY2" fmla="*/ 199208 h 199208"/>
                    <a:gd name="connsiteX3" fmla="*/ 0 w 398525"/>
                    <a:gd name="connsiteY3" fmla="*/ 0 h 199208"/>
                  </a:gdLst>
                  <a:ahLst/>
                  <a:cxnLst>
                    <a:cxn ang="0">
                      <a:pos x="connsiteX0" y="connsiteY0"/>
                    </a:cxn>
                    <a:cxn ang="0">
                      <a:pos x="connsiteX1" y="connsiteY1"/>
                    </a:cxn>
                    <a:cxn ang="0">
                      <a:pos x="connsiteX2" y="connsiteY2"/>
                    </a:cxn>
                    <a:cxn ang="0">
                      <a:pos x="connsiteX3" y="connsiteY3"/>
                    </a:cxn>
                  </a:cxnLst>
                  <a:rect l="l" t="t" r="r" b="b"/>
                  <a:pathLst>
                    <a:path w="398525" h="199208">
                      <a:moveTo>
                        <a:pt x="0" y="0"/>
                      </a:moveTo>
                      <a:lnTo>
                        <a:pt x="398525" y="0"/>
                      </a:lnTo>
                      <a:lnTo>
                        <a:pt x="199263" y="199208"/>
                      </a:lnTo>
                      <a:lnTo>
                        <a:pt x="0" y="0"/>
                      </a:lnTo>
                      <a:close/>
                    </a:path>
                  </a:pathLst>
                </a:custGeom>
                <a:solidFill>
                  <a:schemeClr val="bg1"/>
                </a:solidFill>
                <a:ln w="2276" cap="flat">
                  <a:noFill/>
                  <a:prstDash val="solid"/>
                  <a:miter/>
                </a:ln>
                <a:effectLst>
                  <a:outerShdw blurRad="126595" dist="48294" dir="5040000" sx="104039" sy="104039" algn="t" rotWithShape="0">
                    <a:prstClr val="black">
                      <a:alpha val="13560"/>
                    </a:prstClr>
                  </a:outerShdw>
                </a:effectLst>
              </p:spPr>
              <p:txBody>
                <a:bodyPr rtlCol="0" anchor="ctr"/>
                <a:lstStyle/>
                <a:p>
                  <a:endParaRPr lang="en-US" sz="1629" dirty="0"/>
                </a:p>
              </p:txBody>
            </p:sp>
            <p:sp>
              <p:nvSpPr>
                <p:cNvPr id="205" name="Freeform 204">
                  <a:extLst>
                    <a:ext uri="{FF2B5EF4-FFF2-40B4-BE49-F238E27FC236}">
                      <a16:creationId xmlns:a16="http://schemas.microsoft.com/office/drawing/2014/main" id="{B2E4B441-6B78-C619-37E3-CC3055FD04A5}"/>
                    </a:ext>
                  </a:extLst>
                </p:cNvPr>
                <p:cNvSpPr/>
                <p:nvPr/>
              </p:nvSpPr>
              <p:spPr>
                <a:xfrm rot="16200000">
                  <a:off x="1833814" y="5253511"/>
                  <a:ext cx="363350" cy="181625"/>
                </a:xfrm>
                <a:custGeom>
                  <a:avLst/>
                  <a:gdLst>
                    <a:gd name="connsiteX0" fmla="*/ 0 w 398525"/>
                    <a:gd name="connsiteY0" fmla="*/ 0 h 199208"/>
                    <a:gd name="connsiteX1" fmla="*/ 398525 w 398525"/>
                    <a:gd name="connsiteY1" fmla="*/ 0 h 199208"/>
                    <a:gd name="connsiteX2" fmla="*/ 199263 w 398525"/>
                    <a:gd name="connsiteY2" fmla="*/ 199208 h 199208"/>
                    <a:gd name="connsiteX3" fmla="*/ 0 w 398525"/>
                    <a:gd name="connsiteY3" fmla="*/ 0 h 199208"/>
                  </a:gdLst>
                  <a:ahLst/>
                  <a:cxnLst>
                    <a:cxn ang="0">
                      <a:pos x="connsiteX0" y="connsiteY0"/>
                    </a:cxn>
                    <a:cxn ang="0">
                      <a:pos x="connsiteX1" y="connsiteY1"/>
                    </a:cxn>
                    <a:cxn ang="0">
                      <a:pos x="connsiteX2" y="connsiteY2"/>
                    </a:cxn>
                    <a:cxn ang="0">
                      <a:pos x="connsiteX3" y="connsiteY3"/>
                    </a:cxn>
                  </a:cxnLst>
                  <a:rect l="l" t="t" r="r" b="b"/>
                  <a:pathLst>
                    <a:path w="398525" h="199208">
                      <a:moveTo>
                        <a:pt x="0" y="0"/>
                      </a:moveTo>
                      <a:lnTo>
                        <a:pt x="398525" y="0"/>
                      </a:lnTo>
                      <a:lnTo>
                        <a:pt x="199263" y="199208"/>
                      </a:lnTo>
                      <a:lnTo>
                        <a:pt x="0" y="0"/>
                      </a:lnTo>
                      <a:close/>
                    </a:path>
                  </a:pathLst>
                </a:custGeom>
                <a:gradFill>
                  <a:gsLst>
                    <a:gs pos="35000">
                      <a:srgbClr val="2D62AE"/>
                    </a:gs>
                    <a:gs pos="82000">
                      <a:srgbClr val="33A5CC"/>
                    </a:gs>
                    <a:gs pos="100000">
                      <a:srgbClr val="77CBC4"/>
                    </a:gs>
                  </a:gsLst>
                  <a:lin ang="2700000" scaled="0"/>
                </a:gradFill>
                <a:ln w="2276" cap="flat">
                  <a:noFill/>
                  <a:prstDash val="solid"/>
                  <a:miter/>
                </a:ln>
              </p:spPr>
              <p:txBody>
                <a:bodyPr rtlCol="0" anchor="ctr"/>
                <a:lstStyle/>
                <a:p>
                  <a:endParaRPr lang="en-US" sz="1629" dirty="0"/>
                </a:p>
              </p:txBody>
            </p:sp>
          </p:grpSp>
        </p:grpSp>
        <p:grpSp>
          <p:nvGrpSpPr>
            <p:cNvPr id="206" name="Graphic 15">
              <a:extLst>
                <a:ext uri="{FF2B5EF4-FFF2-40B4-BE49-F238E27FC236}">
                  <a16:creationId xmlns:a16="http://schemas.microsoft.com/office/drawing/2014/main" id="{D8DDD758-F0A7-F3D3-901E-FC2EE5F699F4}"/>
                </a:ext>
              </a:extLst>
            </p:cNvPr>
            <p:cNvGrpSpPr/>
            <p:nvPr/>
          </p:nvGrpSpPr>
          <p:grpSpPr>
            <a:xfrm rot="16200000">
              <a:off x="1727152" y="4996397"/>
              <a:ext cx="97508" cy="97294"/>
              <a:chOff x="1006279" y="7689162"/>
              <a:chExt cx="118191" cy="117931"/>
            </a:xfrm>
          </p:grpSpPr>
          <p:sp>
            <p:nvSpPr>
              <p:cNvPr id="207" name="Freeform 206">
                <a:extLst>
                  <a:ext uri="{FF2B5EF4-FFF2-40B4-BE49-F238E27FC236}">
                    <a16:creationId xmlns:a16="http://schemas.microsoft.com/office/drawing/2014/main" id="{3EFB7C93-468B-4127-1D15-77246FC591E5}"/>
                  </a:ext>
                </a:extLst>
              </p:cNvPr>
              <p:cNvSpPr/>
              <p:nvPr/>
            </p:nvSpPr>
            <p:spPr>
              <a:xfrm>
                <a:off x="1006279" y="7689162"/>
                <a:ext cx="118191" cy="117931"/>
              </a:xfrm>
              <a:custGeom>
                <a:avLst/>
                <a:gdLst>
                  <a:gd name="connsiteX0" fmla="*/ 118191 w 118191"/>
                  <a:gd name="connsiteY0" fmla="*/ 58966 h 117931"/>
                  <a:gd name="connsiteX1" fmla="*/ 58982 w 118191"/>
                  <a:gd name="connsiteY1" fmla="*/ 0 h 117931"/>
                  <a:gd name="connsiteX2" fmla="*/ 0 w 118191"/>
                  <a:gd name="connsiteY2" fmla="*/ 58966 h 117931"/>
                  <a:gd name="connsiteX3" fmla="*/ 58982 w 118191"/>
                  <a:gd name="connsiteY3" fmla="*/ 117931 h 117931"/>
                  <a:gd name="connsiteX4" fmla="*/ 118191 w 118191"/>
                  <a:gd name="connsiteY4" fmla="*/ 58966 h 117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91" h="117931">
                    <a:moveTo>
                      <a:pt x="118191" y="58966"/>
                    </a:moveTo>
                    <a:cubicBezTo>
                      <a:pt x="118191" y="26410"/>
                      <a:pt x="91775" y="0"/>
                      <a:pt x="58982" y="0"/>
                    </a:cubicBezTo>
                    <a:cubicBezTo>
                      <a:pt x="26189" y="0"/>
                      <a:pt x="0" y="26410"/>
                      <a:pt x="0" y="58966"/>
                    </a:cubicBezTo>
                    <a:cubicBezTo>
                      <a:pt x="0" y="91522"/>
                      <a:pt x="26417" y="117931"/>
                      <a:pt x="58982" y="117931"/>
                    </a:cubicBezTo>
                    <a:cubicBezTo>
                      <a:pt x="91547" y="117931"/>
                      <a:pt x="118191" y="91522"/>
                      <a:pt x="118191" y="58966"/>
                    </a:cubicBezTo>
                    <a:close/>
                  </a:path>
                </a:pathLst>
              </a:custGeom>
              <a:solidFill>
                <a:schemeClr val="bg1"/>
              </a:solidFill>
              <a:ln w="11382" cap="rnd">
                <a:solidFill>
                  <a:srgbClr val="2D62AE"/>
                </a:solidFill>
                <a:prstDash val="solid"/>
                <a:round/>
              </a:ln>
            </p:spPr>
            <p:txBody>
              <a:bodyPr rtlCol="0" anchor="ctr"/>
              <a:lstStyle/>
              <a:p>
                <a:endParaRPr lang="en-US" sz="1629" dirty="0"/>
              </a:p>
            </p:txBody>
          </p:sp>
          <p:sp>
            <p:nvSpPr>
              <p:cNvPr id="208" name="Freeform 207">
                <a:extLst>
                  <a:ext uri="{FF2B5EF4-FFF2-40B4-BE49-F238E27FC236}">
                    <a16:creationId xmlns:a16="http://schemas.microsoft.com/office/drawing/2014/main" id="{53760E16-4036-762C-669F-3DBB353A0568}"/>
                  </a:ext>
                </a:extLst>
              </p:cNvPr>
              <p:cNvSpPr/>
              <p:nvPr/>
            </p:nvSpPr>
            <p:spPr>
              <a:xfrm>
                <a:off x="1030873" y="7713523"/>
                <a:ext cx="69229" cy="69210"/>
              </a:xfrm>
              <a:custGeom>
                <a:avLst/>
                <a:gdLst>
                  <a:gd name="connsiteX0" fmla="*/ 69230 w 69229"/>
                  <a:gd name="connsiteY0" fmla="*/ 34605 h 69210"/>
                  <a:gd name="connsiteX1" fmla="*/ 34615 w 69229"/>
                  <a:gd name="connsiteY1" fmla="*/ 0 h 69210"/>
                  <a:gd name="connsiteX2" fmla="*/ 0 w 69229"/>
                  <a:gd name="connsiteY2" fmla="*/ 34605 h 69210"/>
                  <a:gd name="connsiteX3" fmla="*/ 34615 w 69229"/>
                  <a:gd name="connsiteY3" fmla="*/ 69211 h 69210"/>
                  <a:gd name="connsiteX4" fmla="*/ 69230 w 69229"/>
                  <a:gd name="connsiteY4" fmla="*/ 34605 h 69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29" h="69210">
                    <a:moveTo>
                      <a:pt x="69230" y="34605"/>
                    </a:moveTo>
                    <a:cubicBezTo>
                      <a:pt x="69230" y="15481"/>
                      <a:pt x="53744" y="0"/>
                      <a:pt x="34615" y="0"/>
                    </a:cubicBezTo>
                    <a:cubicBezTo>
                      <a:pt x="15486" y="0"/>
                      <a:pt x="0" y="15481"/>
                      <a:pt x="0" y="34605"/>
                    </a:cubicBezTo>
                    <a:cubicBezTo>
                      <a:pt x="0" y="53729"/>
                      <a:pt x="15486" y="69211"/>
                      <a:pt x="34615" y="69211"/>
                    </a:cubicBezTo>
                    <a:cubicBezTo>
                      <a:pt x="53744" y="69211"/>
                      <a:pt x="69230" y="53729"/>
                      <a:pt x="69230" y="34605"/>
                    </a:cubicBezTo>
                    <a:close/>
                  </a:path>
                </a:pathLst>
              </a:custGeom>
              <a:gradFill>
                <a:gsLst>
                  <a:gs pos="35000">
                    <a:srgbClr val="2D62AE"/>
                  </a:gs>
                  <a:gs pos="82000">
                    <a:srgbClr val="33A5CC"/>
                  </a:gs>
                  <a:gs pos="100000">
                    <a:srgbClr val="77CBC4"/>
                  </a:gs>
                </a:gsLst>
                <a:lin ang="2700000" scaled="0"/>
              </a:gradFill>
              <a:ln w="2276" cap="flat">
                <a:noFill/>
                <a:prstDash val="solid"/>
                <a:miter/>
              </a:ln>
            </p:spPr>
            <p:txBody>
              <a:bodyPr rtlCol="0" anchor="ctr"/>
              <a:lstStyle/>
              <a:p>
                <a:endParaRPr lang="en-US" sz="1629" dirty="0"/>
              </a:p>
            </p:txBody>
          </p:sp>
        </p:grpSp>
        <p:grpSp>
          <p:nvGrpSpPr>
            <p:cNvPr id="209" name="Graphic 15">
              <a:extLst>
                <a:ext uri="{FF2B5EF4-FFF2-40B4-BE49-F238E27FC236}">
                  <a16:creationId xmlns:a16="http://schemas.microsoft.com/office/drawing/2014/main" id="{5D22BD0A-6660-30EF-10A3-6A3D967736E9}"/>
                </a:ext>
              </a:extLst>
            </p:cNvPr>
            <p:cNvGrpSpPr/>
            <p:nvPr/>
          </p:nvGrpSpPr>
          <p:grpSpPr>
            <a:xfrm rot="16200000">
              <a:off x="824303" y="4688761"/>
              <a:ext cx="806221" cy="712567"/>
              <a:chOff x="547405" y="6570863"/>
              <a:chExt cx="1035254" cy="914993"/>
            </a:xfrm>
          </p:grpSpPr>
          <p:sp>
            <p:nvSpPr>
              <p:cNvPr id="210" name="Freeform 209">
                <a:extLst>
                  <a:ext uri="{FF2B5EF4-FFF2-40B4-BE49-F238E27FC236}">
                    <a16:creationId xmlns:a16="http://schemas.microsoft.com/office/drawing/2014/main" id="{D45E3CE2-5E7E-FC5B-6D23-111FD1D28429}"/>
                  </a:ext>
                </a:extLst>
              </p:cNvPr>
              <p:cNvSpPr/>
              <p:nvPr/>
            </p:nvSpPr>
            <p:spPr>
              <a:xfrm>
                <a:off x="547405" y="6806271"/>
                <a:ext cx="1035254" cy="679585"/>
              </a:xfrm>
              <a:custGeom>
                <a:avLst/>
                <a:gdLst>
                  <a:gd name="connsiteX0" fmla="*/ 0 w 1035254"/>
                  <a:gd name="connsiteY0" fmla="*/ 162099 h 679585"/>
                  <a:gd name="connsiteX1" fmla="*/ 517627 w 1035254"/>
                  <a:gd name="connsiteY1" fmla="*/ 679585 h 679585"/>
                  <a:gd name="connsiteX2" fmla="*/ 1035255 w 1035254"/>
                  <a:gd name="connsiteY2" fmla="*/ 162099 h 679585"/>
                  <a:gd name="connsiteX3" fmla="*/ 517627 w 1035254"/>
                  <a:gd name="connsiteY3" fmla="*/ 0 h 679585"/>
                  <a:gd name="connsiteX4" fmla="*/ 0 w 1035254"/>
                  <a:gd name="connsiteY4" fmla="*/ 162099 h 679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254" h="679585">
                    <a:moveTo>
                      <a:pt x="0" y="162099"/>
                    </a:moveTo>
                    <a:cubicBezTo>
                      <a:pt x="0" y="447820"/>
                      <a:pt x="231828" y="679585"/>
                      <a:pt x="517627" y="679585"/>
                    </a:cubicBezTo>
                    <a:cubicBezTo>
                      <a:pt x="803427" y="679585"/>
                      <a:pt x="1035255" y="447820"/>
                      <a:pt x="1035255" y="162099"/>
                    </a:cubicBezTo>
                    <a:lnTo>
                      <a:pt x="517627" y="0"/>
                    </a:lnTo>
                    <a:lnTo>
                      <a:pt x="0" y="162099"/>
                    </a:lnTo>
                    <a:close/>
                  </a:path>
                </a:pathLst>
              </a:custGeom>
              <a:gradFill>
                <a:gsLst>
                  <a:gs pos="3000">
                    <a:srgbClr val="EE2D24"/>
                  </a:gs>
                  <a:gs pos="68000">
                    <a:srgbClr val="F37321"/>
                  </a:gs>
                  <a:gs pos="100000">
                    <a:srgbClr val="FFCD05"/>
                  </a:gs>
                </a:gsLst>
                <a:lin ang="2700000" scaled="0"/>
              </a:gradFill>
              <a:ln w="2276" cap="flat">
                <a:noFill/>
                <a:prstDash val="solid"/>
                <a:miter/>
              </a:ln>
            </p:spPr>
            <p:txBody>
              <a:bodyPr rtlCol="0" anchor="ctr"/>
              <a:lstStyle/>
              <a:p>
                <a:endParaRPr lang="en-US" sz="1629" dirty="0"/>
              </a:p>
            </p:txBody>
          </p:sp>
          <p:sp>
            <p:nvSpPr>
              <p:cNvPr id="211" name="Freeform 210">
                <a:extLst>
                  <a:ext uri="{FF2B5EF4-FFF2-40B4-BE49-F238E27FC236}">
                    <a16:creationId xmlns:a16="http://schemas.microsoft.com/office/drawing/2014/main" id="{DB247124-BF21-3E72-AADA-3171FAFE36F7}"/>
                  </a:ext>
                </a:extLst>
              </p:cNvPr>
              <p:cNvSpPr/>
              <p:nvPr/>
            </p:nvSpPr>
            <p:spPr>
              <a:xfrm>
                <a:off x="667646" y="6570863"/>
                <a:ext cx="795228" cy="795012"/>
              </a:xfrm>
              <a:custGeom>
                <a:avLst/>
                <a:gdLst>
                  <a:gd name="connsiteX0" fmla="*/ 0 w 795228"/>
                  <a:gd name="connsiteY0" fmla="*/ 397506 h 795012"/>
                  <a:gd name="connsiteX1" fmla="*/ 397614 w 795228"/>
                  <a:gd name="connsiteY1" fmla="*/ 0 h 795012"/>
                  <a:gd name="connsiteX2" fmla="*/ 795229 w 795228"/>
                  <a:gd name="connsiteY2" fmla="*/ 397506 h 795012"/>
                  <a:gd name="connsiteX3" fmla="*/ 397614 w 795228"/>
                  <a:gd name="connsiteY3" fmla="*/ 795012 h 795012"/>
                  <a:gd name="connsiteX4" fmla="*/ 0 w 795228"/>
                  <a:gd name="connsiteY4" fmla="*/ 397506 h 79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228" h="795012">
                    <a:moveTo>
                      <a:pt x="0" y="397506"/>
                    </a:moveTo>
                    <a:cubicBezTo>
                      <a:pt x="0" y="178035"/>
                      <a:pt x="178084" y="0"/>
                      <a:pt x="397614" y="0"/>
                    </a:cubicBezTo>
                    <a:cubicBezTo>
                      <a:pt x="617145" y="0"/>
                      <a:pt x="795229" y="178035"/>
                      <a:pt x="795229" y="397506"/>
                    </a:cubicBezTo>
                    <a:cubicBezTo>
                      <a:pt x="795229" y="616977"/>
                      <a:pt x="617145" y="795012"/>
                      <a:pt x="397614" y="795012"/>
                    </a:cubicBezTo>
                    <a:cubicBezTo>
                      <a:pt x="178084" y="795012"/>
                      <a:pt x="0" y="616977"/>
                      <a:pt x="0" y="397506"/>
                    </a:cubicBezTo>
                    <a:close/>
                  </a:path>
                </a:pathLst>
              </a:custGeom>
              <a:solidFill>
                <a:srgbClr val="FDFDFD"/>
              </a:solidFill>
              <a:ln w="2276" cap="flat">
                <a:noFill/>
                <a:prstDash val="solid"/>
                <a:miter/>
              </a:ln>
              <a:effectLst>
                <a:outerShdw blurRad="176334" dir="5280000" algn="tl" rotWithShape="0">
                  <a:prstClr val="black">
                    <a:alpha val="40000"/>
                  </a:prstClr>
                </a:outerShdw>
              </a:effectLst>
            </p:spPr>
            <p:txBody>
              <a:bodyPr rtlCol="0" anchor="ctr"/>
              <a:lstStyle/>
              <a:p>
                <a:endParaRPr lang="en-US" sz="1629" dirty="0"/>
              </a:p>
            </p:txBody>
          </p:sp>
        </p:grpSp>
        <p:sp>
          <p:nvSpPr>
            <p:cNvPr id="212" name="TextBox 211">
              <a:extLst>
                <a:ext uri="{FF2B5EF4-FFF2-40B4-BE49-F238E27FC236}">
                  <a16:creationId xmlns:a16="http://schemas.microsoft.com/office/drawing/2014/main" id="{2BBD1AB2-01D7-5243-B403-AB343BFC60D1}"/>
                </a:ext>
              </a:extLst>
            </p:cNvPr>
            <p:cNvSpPr txBox="1"/>
            <p:nvPr/>
          </p:nvSpPr>
          <p:spPr>
            <a:xfrm>
              <a:off x="2263371" y="4868125"/>
              <a:ext cx="4017501" cy="580031"/>
            </a:xfrm>
            <a:prstGeom prst="rect">
              <a:avLst/>
            </a:prstGeom>
            <a:noFill/>
          </p:spPr>
          <p:txBody>
            <a:bodyPr wrap="square" rtlCol="0" anchor="t">
              <a:spAutoFit/>
            </a:bodyPr>
            <a:lstStyle/>
            <a:p>
              <a:pPr marL="5746">
                <a:lnSpc>
                  <a:spcPts val="1900"/>
                </a:lnSpc>
                <a:tabLst>
                  <a:tab pos="553064" algn="l"/>
                </a:tabLst>
              </a:pPr>
              <a:r>
                <a:rPr lang="en-US" sz="1810" b="1" dirty="0">
                  <a:solidFill>
                    <a:schemeClr val="bg1"/>
                  </a:solidFill>
                  <a:latin typeface="Calibri" panose="020F0502020204030204" pitchFamily="34" charset="0"/>
                  <a:cs typeface="Calibri" panose="020F0502020204030204" pitchFamily="34" charset="0"/>
                </a:rPr>
                <a:t>Energía geotérmica</a:t>
              </a:r>
            </a:p>
            <a:p>
              <a:pPr marL="5746">
                <a:lnSpc>
                  <a:spcPts val="1900"/>
                </a:lnSpc>
                <a:tabLst>
                  <a:tab pos="553064" algn="l"/>
                </a:tabLst>
              </a:pPr>
              <a:endParaRPr lang="en-US" sz="1810" b="1" dirty="0">
                <a:solidFill>
                  <a:schemeClr val="bg1"/>
                </a:solidFill>
                <a:latin typeface="Calibri" panose="020F0502020204030204" pitchFamily="34" charset="0"/>
                <a:cs typeface="Calibri" panose="020F0502020204030204" pitchFamily="34" charset="0"/>
              </a:endParaRPr>
            </a:p>
          </p:txBody>
        </p:sp>
      </p:grpSp>
      <p:grpSp>
        <p:nvGrpSpPr>
          <p:cNvPr id="282" name="Group 281">
            <a:extLst>
              <a:ext uri="{FF2B5EF4-FFF2-40B4-BE49-F238E27FC236}">
                <a16:creationId xmlns:a16="http://schemas.microsoft.com/office/drawing/2014/main" id="{30060637-F761-5152-BE9C-129AAFF8F6CE}"/>
              </a:ext>
            </a:extLst>
          </p:cNvPr>
          <p:cNvGrpSpPr/>
          <p:nvPr/>
        </p:nvGrpSpPr>
        <p:grpSpPr>
          <a:xfrm>
            <a:off x="681941" y="5261497"/>
            <a:ext cx="6282122" cy="806221"/>
            <a:chOff x="871130" y="5523087"/>
            <a:chExt cx="6156649" cy="806221"/>
          </a:xfrm>
        </p:grpSpPr>
        <p:cxnSp>
          <p:nvCxnSpPr>
            <p:cNvPr id="213" name="Straight Connector 212">
              <a:extLst>
                <a:ext uri="{FF2B5EF4-FFF2-40B4-BE49-F238E27FC236}">
                  <a16:creationId xmlns:a16="http://schemas.microsoft.com/office/drawing/2014/main" id="{60EB5AB0-1B9D-C8AD-AC51-0A6EA18A48F2}"/>
                </a:ext>
              </a:extLst>
            </p:cNvPr>
            <p:cNvCxnSpPr>
              <a:cxnSpLocks/>
            </p:cNvCxnSpPr>
            <p:nvPr/>
          </p:nvCxnSpPr>
          <p:spPr>
            <a:xfrm flipV="1">
              <a:off x="1559531" y="5925816"/>
              <a:ext cx="187827" cy="766"/>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214" name="Group 213">
              <a:extLst>
                <a:ext uri="{FF2B5EF4-FFF2-40B4-BE49-F238E27FC236}">
                  <a16:creationId xmlns:a16="http://schemas.microsoft.com/office/drawing/2014/main" id="{89A2EC38-8594-F5DD-B51F-B25255455609}"/>
                </a:ext>
              </a:extLst>
            </p:cNvPr>
            <p:cNvGrpSpPr/>
            <p:nvPr/>
          </p:nvGrpSpPr>
          <p:grpSpPr>
            <a:xfrm>
              <a:off x="1904772" y="5663107"/>
              <a:ext cx="5123007" cy="526184"/>
              <a:chOff x="1895544" y="4067792"/>
              <a:chExt cx="5661582" cy="750762"/>
            </a:xfrm>
          </p:grpSpPr>
          <p:sp>
            <p:nvSpPr>
              <p:cNvPr id="215" name="Rectangle 214">
                <a:extLst>
                  <a:ext uri="{FF2B5EF4-FFF2-40B4-BE49-F238E27FC236}">
                    <a16:creationId xmlns:a16="http://schemas.microsoft.com/office/drawing/2014/main" id="{657CCF6F-93C6-8196-2D6A-695CD3067D2E}"/>
                  </a:ext>
                </a:extLst>
              </p:cNvPr>
              <p:cNvSpPr/>
              <p:nvPr/>
            </p:nvSpPr>
            <p:spPr>
              <a:xfrm rot="16200000">
                <a:off x="4358675" y="1616825"/>
                <a:ext cx="747483" cy="5649418"/>
              </a:xfrm>
              <a:prstGeom prst="rect">
                <a:avLst/>
              </a:prstGeom>
              <a:gradFill>
                <a:gsLst>
                  <a:gs pos="35000">
                    <a:srgbClr val="2D62AE"/>
                  </a:gs>
                  <a:gs pos="82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29" dirty="0"/>
              </a:p>
            </p:txBody>
          </p:sp>
          <p:grpSp>
            <p:nvGrpSpPr>
              <p:cNvPr id="216" name="Group 215">
                <a:extLst>
                  <a:ext uri="{FF2B5EF4-FFF2-40B4-BE49-F238E27FC236}">
                    <a16:creationId xmlns:a16="http://schemas.microsoft.com/office/drawing/2014/main" id="{37DC2518-B360-BE29-1055-D21688690293}"/>
                  </a:ext>
                </a:extLst>
              </p:cNvPr>
              <p:cNvGrpSpPr/>
              <p:nvPr/>
            </p:nvGrpSpPr>
            <p:grpSpPr>
              <a:xfrm>
                <a:off x="1895544" y="4067795"/>
                <a:ext cx="376583" cy="750759"/>
                <a:chOff x="1924677" y="4872802"/>
                <a:chExt cx="473452" cy="943878"/>
              </a:xfrm>
            </p:grpSpPr>
            <p:sp>
              <p:nvSpPr>
                <p:cNvPr id="217" name="Freeform 216">
                  <a:extLst>
                    <a:ext uri="{FF2B5EF4-FFF2-40B4-BE49-F238E27FC236}">
                      <a16:creationId xmlns:a16="http://schemas.microsoft.com/office/drawing/2014/main" id="{C8E83139-3A96-E5D9-4017-40FA4B7C6041}"/>
                    </a:ext>
                  </a:extLst>
                </p:cNvPr>
                <p:cNvSpPr/>
                <p:nvPr/>
              </p:nvSpPr>
              <p:spPr>
                <a:xfrm rot="16200000">
                  <a:off x="1690967" y="5109516"/>
                  <a:ext cx="943878" cy="470447"/>
                </a:xfrm>
                <a:custGeom>
                  <a:avLst/>
                  <a:gdLst>
                    <a:gd name="connsiteX0" fmla="*/ 0 w 398525"/>
                    <a:gd name="connsiteY0" fmla="*/ 0 h 199208"/>
                    <a:gd name="connsiteX1" fmla="*/ 398525 w 398525"/>
                    <a:gd name="connsiteY1" fmla="*/ 0 h 199208"/>
                    <a:gd name="connsiteX2" fmla="*/ 199263 w 398525"/>
                    <a:gd name="connsiteY2" fmla="*/ 199208 h 199208"/>
                    <a:gd name="connsiteX3" fmla="*/ 0 w 398525"/>
                    <a:gd name="connsiteY3" fmla="*/ 0 h 199208"/>
                  </a:gdLst>
                  <a:ahLst/>
                  <a:cxnLst>
                    <a:cxn ang="0">
                      <a:pos x="connsiteX0" y="connsiteY0"/>
                    </a:cxn>
                    <a:cxn ang="0">
                      <a:pos x="connsiteX1" y="connsiteY1"/>
                    </a:cxn>
                    <a:cxn ang="0">
                      <a:pos x="connsiteX2" y="connsiteY2"/>
                    </a:cxn>
                    <a:cxn ang="0">
                      <a:pos x="connsiteX3" y="connsiteY3"/>
                    </a:cxn>
                  </a:cxnLst>
                  <a:rect l="l" t="t" r="r" b="b"/>
                  <a:pathLst>
                    <a:path w="398525" h="199208">
                      <a:moveTo>
                        <a:pt x="0" y="0"/>
                      </a:moveTo>
                      <a:lnTo>
                        <a:pt x="398525" y="0"/>
                      </a:lnTo>
                      <a:lnTo>
                        <a:pt x="199263" y="199208"/>
                      </a:lnTo>
                      <a:lnTo>
                        <a:pt x="0" y="0"/>
                      </a:lnTo>
                      <a:close/>
                    </a:path>
                  </a:pathLst>
                </a:custGeom>
                <a:solidFill>
                  <a:schemeClr val="bg1"/>
                </a:solidFill>
                <a:ln w="2276" cap="flat">
                  <a:noFill/>
                  <a:prstDash val="solid"/>
                  <a:miter/>
                </a:ln>
                <a:effectLst>
                  <a:outerShdw blurRad="126595" dist="48294" dir="5040000" sx="104039" sy="104039" algn="t" rotWithShape="0">
                    <a:prstClr val="black">
                      <a:alpha val="13560"/>
                    </a:prstClr>
                  </a:outerShdw>
                </a:effectLst>
              </p:spPr>
              <p:txBody>
                <a:bodyPr rtlCol="0" anchor="ctr"/>
                <a:lstStyle/>
                <a:p>
                  <a:endParaRPr lang="en-US" sz="1629" dirty="0"/>
                </a:p>
              </p:txBody>
            </p:sp>
            <p:sp>
              <p:nvSpPr>
                <p:cNvPr id="218" name="Freeform 217">
                  <a:extLst>
                    <a:ext uri="{FF2B5EF4-FFF2-40B4-BE49-F238E27FC236}">
                      <a16:creationId xmlns:a16="http://schemas.microsoft.com/office/drawing/2014/main" id="{08D8F0F8-53BE-6099-C32C-106699EC123A}"/>
                    </a:ext>
                  </a:extLst>
                </p:cNvPr>
                <p:cNvSpPr/>
                <p:nvPr/>
              </p:nvSpPr>
              <p:spPr>
                <a:xfrm rot="16200000">
                  <a:off x="1833814" y="5253511"/>
                  <a:ext cx="363350" cy="181625"/>
                </a:xfrm>
                <a:custGeom>
                  <a:avLst/>
                  <a:gdLst>
                    <a:gd name="connsiteX0" fmla="*/ 0 w 398525"/>
                    <a:gd name="connsiteY0" fmla="*/ 0 h 199208"/>
                    <a:gd name="connsiteX1" fmla="*/ 398525 w 398525"/>
                    <a:gd name="connsiteY1" fmla="*/ 0 h 199208"/>
                    <a:gd name="connsiteX2" fmla="*/ 199263 w 398525"/>
                    <a:gd name="connsiteY2" fmla="*/ 199208 h 199208"/>
                    <a:gd name="connsiteX3" fmla="*/ 0 w 398525"/>
                    <a:gd name="connsiteY3" fmla="*/ 0 h 199208"/>
                  </a:gdLst>
                  <a:ahLst/>
                  <a:cxnLst>
                    <a:cxn ang="0">
                      <a:pos x="connsiteX0" y="connsiteY0"/>
                    </a:cxn>
                    <a:cxn ang="0">
                      <a:pos x="connsiteX1" y="connsiteY1"/>
                    </a:cxn>
                    <a:cxn ang="0">
                      <a:pos x="connsiteX2" y="connsiteY2"/>
                    </a:cxn>
                    <a:cxn ang="0">
                      <a:pos x="connsiteX3" y="connsiteY3"/>
                    </a:cxn>
                  </a:cxnLst>
                  <a:rect l="l" t="t" r="r" b="b"/>
                  <a:pathLst>
                    <a:path w="398525" h="199208">
                      <a:moveTo>
                        <a:pt x="0" y="0"/>
                      </a:moveTo>
                      <a:lnTo>
                        <a:pt x="398525" y="0"/>
                      </a:lnTo>
                      <a:lnTo>
                        <a:pt x="199263" y="199208"/>
                      </a:lnTo>
                      <a:lnTo>
                        <a:pt x="0" y="0"/>
                      </a:lnTo>
                      <a:close/>
                    </a:path>
                  </a:pathLst>
                </a:custGeom>
                <a:gradFill>
                  <a:gsLst>
                    <a:gs pos="35000">
                      <a:srgbClr val="2D62AE"/>
                    </a:gs>
                    <a:gs pos="82000">
                      <a:srgbClr val="33A5CC"/>
                    </a:gs>
                    <a:gs pos="100000">
                      <a:srgbClr val="77CBC4"/>
                    </a:gs>
                  </a:gsLst>
                  <a:lin ang="2700000" scaled="0"/>
                </a:gradFill>
                <a:ln w="2276" cap="flat">
                  <a:noFill/>
                  <a:prstDash val="solid"/>
                  <a:miter/>
                </a:ln>
              </p:spPr>
              <p:txBody>
                <a:bodyPr rtlCol="0" anchor="ctr"/>
                <a:lstStyle/>
                <a:p>
                  <a:endParaRPr lang="en-US" sz="1629" dirty="0"/>
                </a:p>
              </p:txBody>
            </p:sp>
          </p:grpSp>
        </p:grpSp>
        <p:grpSp>
          <p:nvGrpSpPr>
            <p:cNvPr id="219" name="Graphic 15">
              <a:extLst>
                <a:ext uri="{FF2B5EF4-FFF2-40B4-BE49-F238E27FC236}">
                  <a16:creationId xmlns:a16="http://schemas.microsoft.com/office/drawing/2014/main" id="{E3C44C9B-4A36-C293-0E00-DAFF4A90A8D9}"/>
                </a:ext>
              </a:extLst>
            </p:cNvPr>
            <p:cNvGrpSpPr/>
            <p:nvPr/>
          </p:nvGrpSpPr>
          <p:grpSpPr>
            <a:xfrm rot="16200000">
              <a:off x="1727152" y="5877551"/>
              <a:ext cx="97508" cy="97294"/>
              <a:chOff x="1006279" y="7689162"/>
              <a:chExt cx="118191" cy="117931"/>
            </a:xfrm>
          </p:grpSpPr>
          <p:sp>
            <p:nvSpPr>
              <p:cNvPr id="220" name="Freeform 219">
                <a:extLst>
                  <a:ext uri="{FF2B5EF4-FFF2-40B4-BE49-F238E27FC236}">
                    <a16:creationId xmlns:a16="http://schemas.microsoft.com/office/drawing/2014/main" id="{5C190EAC-F03C-C017-722B-F2A15AD14319}"/>
                  </a:ext>
                </a:extLst>
              </p:cNvPr>
              <p:cNvSpPr/>
              <p:nvPr/>
            </p:nvSpPr>
            <p:spPr>
              <a:xfrm>
                <a:off x="1006279" y="7689162"/>
                <a:ext cx="118191" cy="117931"/>
              </a:xfrm>
              <a:custGeom>
                <a:avLst/>
                <a:gdLst>
                  <a:gd name="connsiteX0" fmla="*/ 118191 w 118191"/>
                  <a:gd name="connsiteY0" fmla="*/ 58966 h 117931"/>
                  <a:gd name="connsiteX1" fmla="*/ 58982 w 118191"/>
                  <a:gd name="connsiteY1" fmla="*/ 0 h 117931"/>
                  <a:gd name="connsiteX2" fmla="*/ 0 w 118191"/>
                  <a:gd name="connsiteY2" fmla="*/ 58966 h 117931"/>
                  <a:gd name="connsiteX3" fmla="*/ 58982 w 118191"/>
                  <a:gd name="connsiteY3" fmla="*/ 117931 h 117931"/>
                  <a:gd name="connsiteX4" fmla="*/ 118191 w 118191"/>
                  <a:gd name="connsiteY4" fmla="*/ 58966 h 117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91" h="117931">
                    <a:moveTo>
                      <a:pt x="118191" y="58966"/>
                    </a:moveTo>
                    <a:cubicBezTo>
                      <a:pt x="118191" y="26410"/>
                      <a:pt x="91775" y="0"/>
                      <a:pt x="58982" y="0"/>
                    </a:cubicBezTo>
                    <a:cubicBezTo>
                      <a:pt x="26189" y="0"/>
                      <a:pt x="0" y="26410"/>
                      <a:pt x="0" y="58966"/>
                    </a:cubicBezTo>
                    <a:cubicBezTo>
                      <a:pt x="0" y="91522"/>
                      <a:pt x="26417" y="117931"/>
                      <a:pt x="58982" y="117931"/>
                    </a:cubicBezTo>
                    <a:cubicBezTo>
                      <a:pt x="91547" y="117931"/>
                      <a:pt x="118191" y="91522"/>
                      <a:pt x="118191" y="58966"/>
                    </a:cubicBezTo>
                    <a:close/>
                  </a:path>
                </a:pathLst>
              </a:custGeom>
              <a:solidFill>
                <a:schemeClr val="bg1"/>
              </a:solidFill>
              <a:ln w="11382" cap="rnd">
                <a:solidFill>
                  <a:srgbClr val="2D62AE"/>
                </a:solidFill>
                <a:prstDash val="solid"/>
                <a:round/>
              </a:ln>
            </p:spPr>
            <p:txBody>
              <a:bodyPr rtlCol="0" anchor="ctr"/>
              <a:lstStyle/>
              <a:p>
                <a:endParaRPr lang="en-US" sz="1629" dirty="0"/>
              </a:p>
            </p:txBody>
          </p:sp>
          <p:sp>
            <p:nvSpPr>
              <p:cNvPr id="221" name="Freeform 220">
                <a:extLst>
                  <a:ext uri="{FF2B5EF4-FFF2-40B4-BE49-F238E27FC236}">
                    <a16:creationId xmlns:a16="http://schemas.microsoft.com/office/drawing/2014/main" id="{F9C3DE8D-1E27-1530-DD4E-0545F97A012C}"/>
                  </a:ext>
                </a:extLst>
              </p:cNvPr>
              <p:cNvSpPr/>
              <p:nvPr/>
            </p:nvSpPr>
            <p:spPr>
              <a:xfrm>
                <a:off x="1030873" y="7713523"/>
                <a:ext cx="69229" cy="69210"/>
              </a:xfrm>
              <a:custGeom>
                <a:avLst/>
                <a:gdLst>
                  <a:gd name="connsiteX0" fmla="*/ 69230 w 69229"/>
                  <a:gd name="connsiteY0" fmla="*/ 34605 h 69210"/>
                  <a:gd name="connsiteX1" fmla="*/ 34615 w 69229"/>
                  <a:gd name="connsiteY1" fmla="*/ 0 h 69210"/>
                  <a:gd name="connsiteX2" fmla="*/ 0 w 69229"/>
                  <a:gd name="connsiteY2" fmla="*/ 34605 h 69210"/>
                  <a:gd name="connsiteX3" fmla="*/ 34615 w 69229"/>
                  <a:gd name="connsiteY3" fmla="*/ 69211 h 69210"/>
                  <a:gd name="connsiteX4" fmla="*/ 69230 w 69229"/>
                  <a:gd name="connsiteY4" fmla="*/ 34605 h 69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29" h="69210">
                    <a:moveTo>
                      <a:pt x="69230" y="34605"/>
                    </a:moveTo>
                    <a:cubicBezTo>
                      <a:pt x="69230" y="15481"/>
                      <a:pt x="53744" y="0"/>
                      <a:pt x="34615" y="0"/>
                    </a:cubicBezTo>
                    <a:cubicBezTo>
                      <a:pt x="15486" y="0"/>
                      <a:pt x="0" y="15481"/>
                      <a:pt x="0" y="34605"/>
                    </a:cubicBezTo>
                    <a:cubicBezTo>
                      <a:pt x="0" y="53729"/>
                      <a:pt x="15486" y="69211"/>
                      <a:pt x="34615" y="69211"/>
                    </a:cubicBezTo>
                    <a:cubicBezTo>
                      <a:pt x="53744" y="69211"/>
                      <a:pt x="69230" y="53729"/>
                      <a:pt x="69230" y="34605"/>
                    </a:cubicBezTo>
                    <a:close/>
                  </a:path>
                </a:pathLst>
              </a:custGeom>
              <a:gradFill>
                <a:gsLst>
                  <a:gs pos="35000">
                    <a:srgbClr val="2D62AE"/>
                  </a:gs>
                  <a:gs pos="82000">
                    <a:srgbClr val="33A5CC"/>
                  </a:gs>
                  <a:gs pos="100000">
                    <a:srgbClr val="77CBC4"/>
                  </a:gs>
                </a:gsLst>
                <a:lin ang="2700000" scaled="0"/>
              </a:gradFill>
              <a:ln w="2276" cap="flat">
                <a:noFill/>
                <a:prstDash val="solid"/>
                <a:miter/>
              </a:ln>
            </p:spPr>
            <p:txBody>
              <a:bodyPr rtlCol="0" anchor="ctr"/>
              <a:lstStyle/>
              <a:p>
                <a:endParaRPr lang="en-US" sz="1629" dirty="0"/>
              </a:p>
            </p:txBody>
          </p:sp>
        </p:grpSp>
        <p:grpSp>
          <p:nvGrpSpPr>
            <p:cNvPr id="222" name="Graphic 15">
              <a:extLst>
                <a:ext uri="{FF2B5EF4-FFF2-40B4-BE49-F238E27FC236}">
                  <a16:creationId xmlns:a16="http://schemas.microsoft.com/office/drawing/2014/main" id="{9246197B-46D5-53F0-0F9A-8157AC7EA624}"/>
                </a:ext>
              </a:extLst>
            </p:cNvPr>
            <p:cNvGrpSpPr/>
            <p:nvPr/>
          </p:nvGrpSpPr>
          <p:grpSpPr>
            <a:xfrm rot="16200000">
              <a:off x="824303" y="5569914"/>
              <a:ext cx="806221" cy="712567"/>
              <a:chOff x="547405" y="6570863"/>
              <a:chExt cx="1035254" cy="914993"/>
            </a:xfrm>
          </p:grpSpPr>
          <p:sp>
            <p:nvSpPr>
              <p:cNvPr id="223" name="Freeform 222">
                <a:extLst>
                  <a:ext uri="{FF2B5EF4-FFF2-40B4-BE49-F238E27FC236}">
                    <a16:creationId xmlns:a16="http://schemas.microsoft.com/office/drawing/2014/main" id="{107F41A4-F27F-24E9-1A5D-9F1B339C5361}"/>
                  </a:ext>
                </a:extLst>
              </p:cNvPr>
              <p:cNvSpPr/>
              <p:nvPr/>
            </p:nvSpPr>
            <p:spPr>
              <a:xfrm>
                <a:off x="547405" y="6806271"/>
                <a:ext cx="1035254" cy="679585"/>
              </a:xfrm>
              <a:custGeom>
                <a:avLst/>
                <a:gdLst>
                  <a:gd name="connsiteX0" fmla="*/ 0 w 1035254"/>
                  <a:gd name="connsiteY0" fmla="*/ 162099 h 679585"/>
                  <a:gd name="connsiteX1" fmla="*/ 517627 w 1035254"/>
                  <a:gd name="connsiteY1" fmla="*/ 679585 h 679585"/>
                  <a:gd name="connsiteX2" fmla="*/ 1035255 w 1035254"/>
                  <a:gd name="connsiteY2" fmla="*/ 162099 h 679585"/>
                  <a:gd name="connsiteX3" fmla="*/ 517627 w 1035254"/>
                  <a:gd name="connsiteY3" fmla="*/ 0 h 679585"/>
                  <a:gd name="connsiteX4" fmla="*/ 0 w 1035254"/>
                  <a:gd name="connsiteY4" fmla="*/ 162099 h 679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254" h="679585">
                    <a:moveTo>
                      <a:pt x="0" y="162099"/>
                    </a:moveTo>
                    <a:cubicBezTo>
                      <a:pt x="0" y="447820"/>
                      <a:pt x="231828" y="679585"/>
                      <a:pt x="517627" y="679585"/>
                    </a:cubicBezTo>
                    <a:cubicBezTo>
                      <a:pt x="803427" y="679585"/>
                      <a:pt x="1035255" y="447820"/>
                      <a:pt x="1035255" y="162099"/>
                    </a:cubicBezTo>
                    <a:lnTo>
                      <a:pt x="517627" y="0"/>
                    </a:lnTo>
                    <a:lnTo>
                      <a:pt x="0" y="162099"/>
                    </a:lnTo>
                    <a:close/>
                  </a:path>
                </a:pathLst>
              </a:custGeom>
              <a:gradFill>
                <a:gsLst>
                  <a:gs pos="3000">
                    <a:srgbClr val="EE2D24"/>
                  </a:gs>
                  <a:gs pos="68000">
                    <a:srgbClr val="F37321"/>
                  </a:gs>
                  <a:gs pos="100000">
                    <a:srgbClr val="FFCD05"/>
                  </a:gs>
                </a:gsLst>
                <a:lin ang="2700000" scaled="0"/>
              </a:gradFill>
              <a:ln w="2276" cap="flat">
                <a:noFill/>
                <a:prstDash val="solid"/>
                <a:miter/>
              </a:ln>
            </p:spPr>
            <p:txBody>
              <a:bodyPr rtlCol="0" anchor="ctr"/>
              <a:lstStyle/>
              <a:p>
                <a:endParaRPr lang="en-US" sz="1629" dirty="0"/>
              </a:p>
            </p:txBody>
          </p:sp>
          <p:sp>
            <p:nvSpPr>
              <p:cNvPr id="224" name="Freeform 223">
                <a:extLst>
                  <a:ext uri="{FF2B5EF4-FFF2-40B4-BE49-F238E27FC236}">
                    <a16:creationId xmlns:a16="http://schemas.microsoft.com/office/drawing/2014/main" id="{F691C1DB-79A9-BB9F-F912-20FD3DEF45F1}"/>
                  </a:ext>
                </a:extLst>
              </p:cNvPr>
              <p:cNvSpPr/>
              <p:nvPr/>
            </p:nvSpPr>
            <p:spPr>
              <a:xfrm>
                <a:off x="667646" y="6570863"/>
                <a:ext cx="795228" cy="795012"/>
              </a:xfrm>
              <a:custGeom>
                <a:avLst/>
                <a:gdLst>
                  <a:gd name="connsiteX0" fmla="*/ 0 w 795228"/>
                  <a:gd name="connsiteY0" fmla="*/ 397506 h 795012"/>
                  <a:gd name="connsiteX1" fmla="*/ 397614 w 795228"/>
                  <a:gd name="connsiteY1" fmla="*/ 0 h 795012"/>
                  <a:gd name="connsiteX2" fmla="*/ 795229 w 795228"/>
                  <a:gd name="connsiteY2" fmla="*/ 397506 h 795012"/>
                  <a:gd name="connsiteX3" fmla="*/ 397614 w 795228"/>
                  <a:gd name="connsiteY3" fmla="*/ 795012 h 795012"/>
                  <a:gd name="connsiteX4" fmla="*/ 0 w 795228"/>
                  <a:gd name="connsiteY4" fmla="*/ 397506 h 79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228" h="795012">
                    <a:moveTo>
                      <a:pt x="0" y="397506"/>
                    </a:moveTo>
                    <a:cubicBezTo>
                      <a:pt x="0" y="178035"/>
                      <a:pt x="178084" y="0"/>
                      <a:pt x="397614" y="0"/>
                    </a:cubicBezTo>
                    <a:cubicBezTo>
                      <a:pt x="617145" y="0"/>
                      <a:pt x="795229" y="178035"/>
                      <a:pt x="795229" y="397506"/>
                    </a:cubicBezTo>
                    <a:cubicBezTo>
                      <a:pt x="795229" y="616977"/>
                      <a:pt x="617145" y="795012"/>
                      <a:pt x="397614" y="795012"/>
                    </a:cubicBezTo>
                    <a:cubicBezTo>
                      <a:pt x="178084" y="795012"/>
                      <a:pt x="0" y="616977"/>
                      <a:pt x="0" y="397506"/>
                    </a:cubicBezTo>
                    <a:close/>
                  </a:path>
                </a:pathLst>
              </a:custGeom>
              <a:solidFill>
                <a:srgbClr val="FDFDFD"/>
              </a:solidFill>
              <a:ln w="2276" cap="flat">
                <a:noFill/>
                <a:prstDash val="solid"/>
                <a:miter/>
              </a:ln>
              <a:effectLst>
                <a:outerShdw blurRad="176334" dir="5280000" algn="tl" rotWithShape="0">
                  <a:prstClr val="black">
                    <a:alpha val="40000"/>
                  </a:prstClr>
                </a:outerShdw>
              </a:effectLst>
            </p:spPr>
            <p:txBody>
              <a:bodyPr rtlCol="0" anchor="ctr"/>
              <a:lstStyle/>
              <a:p>
                <a:endParaRPr lang="en-US" sz="1629" dirty="0"/>
              </a:p>
            </p:txBody>
          </p:sp>
        </p:grpSp>
        <p:sp>
          <p:nvSpPr>
            <p:cNvPr id="225" name="TextBox 224">
              <a:extLst>
                <a:ext uri="{FF2B5EF4-FFF2-40B4-BE49-F238E27FC236}">
                  <a16:creationId xmlns:a16="http://schemas.microsoft.com/office/drawing/2014/main" id="{0C62FF5A-A0DC-5617-72A7-3364E901BC04}"/>
                </a:ext>
              </a:extLst>
            </p:cNvPr>
            <p:cNvSpPr txBox="1"/>
            <p:nvPr/>
          </p:nvSpPr>
          <p:spPr>
            <a:xfrm>
              <a:off x="2254376" y="5737229"/>
              <a:ext cx="4017501" cy="580031"/>
            </a:xfrm>
            <a:prstGeom prst="rect">
              <a:avLst/>
            </a:prstGeom>
            <a:noFill/>
          </p:spPr>
          <p:txBody>
            <a:bodyPr wrap="square" rtlCol="0" anchor="t">
              <a:spAutoFit/>
            </a:bodyPr>
            <a:lstStyle/>
            <a:p>
              <a:pPr marL="5746">
                <a:lnSpc>
                  <a:spcPts val="1900"/>
                </a:lnSpc>
                <a:tabLst>
                  <a:tab pos="553064" algn="l"/>
                </a:tabLst>
              </a:pPr>
              <a:r>
                <a:rPr lang="en-US" sz="1810" b="1" dirty="0">
                  <a:solidFill>
                    <a:schemeClr val="bg1"/>
                  </a:solidFill>
                  <a:latin typeface="Calibri" panose="020F0502020204030204" pitchFamily="34" charset="0"/>
                  <a:cs typeface="Calibri" panose="020F0502020204030204" pitchFamily="34" charset="0"/>
                </a:rPr>
                <a:t>Biomasa y bioenergía</a:t>
              </a:r>
            </a:p>
            <a:p>
              <a:pPr marL="5746">
                <a:lnSpc>
                  <a:spcPts val="1900"/>
                </a:lnSpc>
                <a:tabLst>
                  <a:tab pos="553064" algn="l"/>
                </a:tabLst>
              </a:pPr>
              <a:endParaRPr lang="en-US" sz="1810" b="1" dirty="0">
                <a:solidFill>
                  <a:schemeClr val="bg1"/>
                </a:solidFill>
                <a:latin typeface="Calibri" panose="020F0502020204030204" pitchFamily="34" charset="0"/>
                <a:cs typeface="Calibri" panose="020F0502020204030204" pitchFamily="34" charset="0"/>
              </a:endParaRPr>
            </a:p>
          </p:txBody>
        </p:sp>
      </p:grpSp>
      <p:grpSp>
        <p:nvGrpSpPr>
          <p:cNvPr id="281" name="Group 280">
            <a:extLst>
              <a:ext uri="{FF2B5EF4-FFF2-40B4-BE49-F238E27FC236}">
                <a16:creationId xmlns:a16="http://schemas.microsoft.com/office/drawing/2014/main" id="{7591BABC-61A0-5BB7-0492-13E28E04B783}"/>
              </a:ext>
            </a:extLst>
          </p:cNvPr>
          <p:cNvGrpSpPr/>
          <p:nvPr/>
        </p:nvGrpSpPr>
        <p:grpSpPr>
          <a:xfrm>
            <a:off x="681941" y="6154088"/>
            <a:ext cx="6282122" cy="806221"/>
            <a:chOff x="871130" y="6370367"/>
            <a:chExt cx="6156649" cy="806221"/>
          </a:xfrm>
        </p:grpSpPr>
        <p:cxnSp>
          <p:nvCxnSpPr>
            <p:cNvPr id="226" name="Straight Connector 225">
              <a:extLst>
                <a:ext uri="{FF2B5EF4-FFF2-40B4-BE49-F238E27FC236}">
                  <a16:creationId xmlns:a16="http://schemas.microsoft.com/office/drawing/2014/main" id="{14873894-2822-BF33-5ADE-8311CF2AF346}"/>
                </a:ext>
              </a:extLst>
            </p:cNvPr>
            <p:cNvCxnSpPr>
              <a:cxnSpLocks/>
            </p:cNvCxnSpPr>
            <p:nvPr/>
          </p:nvCxnSpPr>
          <p:spPr>
            <a:xfrm flipV="1">
              <a:off x="1559531" y="6773095"/>
              <a:ext cx="187827" cy="766"/>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227" name="Group 226">
              <a:extLst>
                <a:ext uri="{FF2B5EF4-FFF2-40B4-BE49-F238E27FC236}">
                  <a16:creationId xmlns:a16="http://schemas.microsoft.com/office/drawing/2014/main" id="{71D88171-DDCC-2FA4-1F55-EF127D72CAD5}"/>
                </a:ext>
              </a:extLst>
            </p:cNvPr>
            <p:cNvGrpSpPr/>
            <p:nvPr/>
          </p:nvGrpSpPr>
          <p:grpSpPr>
            <a:xfrm>
              <a:off x="1904772" y="6510386"/>
              <a:ext cx="5123007" cy="526184"/>
              <a:chOff x="1895544" y="4067792"/>
              <a:chExt cx="5661582" cy="750762"/>
            </a:xfrm>
          </p:grpSpPr>
          <p:sp>
            <p:nvSpPr>
              <p:cNvPr id="228" name="Rectangle 227">
                <a:extLst>
                  <a:ext uri="{FF2B5EF4-FFF2-40B4-BE49-F238E27FC236}">
                    <a16:creationId xmlns:a16="http://schemas.microsoft.com/office/drawing/2014/main" id="{C85745CD-5C8A-BE17-9E4A-820DE34370DC}"/>
                  </a:ext>
                </a:extLst>
              </p:cNvPr>
              <p:cNvSpPr/>
              <p:nvPr/>
            </p:nvSpPr>
            <p:spPr>
              <a:xfrm rot="16200000">
                <a:off x="4358675" y="1616825"/>
                <a:ext cx="747483" cy="5649418"/>
              </a:xfrm>
              <a:prstGeom prst="rect">
                <a:avLst/>
              </a:prstGeom>
              <a:gradFill>
                <a:gsLst>
                  <a:gs pos="35000">
                    <a:srgbClr val="2D62AE"/>
                  </a:gs>
                  <a:gs pos="82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29" dirty="0"/>
              </a:p>
            </p:txBody>
          </p:sp>
          <p:grpSp>
            <p:nvGrpSpPr>
              <p:cNvPr id="229" name="Group 228">
                <a:extLst>
                  <a:ext uri="{FF2B5EF4-FFF2-40B4-BE49-F238E27FC236}">
                    <a16:creationId xmlns:a16="http://schemas.microsoft.com/office/drawing/2014/main" id="{0A0BDE66-ADCD-90B6-31C1-821EC9677165}"/>
                  </a:ext>
                </a:extLst>
              </p:cNvPr>
              <p:cNvGrpSpPr/>
              <p:nvPr/>
            </p:nvGrpSpPr>
            <p:grpSpPr>
              <a:xfrm>
                <a:off x="1895544" y="4067795"/>
                <a:ext cx="376583" cy="750759"/>
                <a:chOff x="1924677" y="4872802"/>
                <a:chExt cx="473452" cy="943878"/>
              </a:xfrm>
            </p:grpSpPr>
            <p:sp>
              <p:nvSpPr>
                <p:cNvPr id="230" name="Freeform 229">
                  <a:extLst>
                    <a:ext uri="{FF2B5EF4-FFF2-40B4-BE49-F238E27FC236}">
                      <a16:creationId xmlns:a16="http://schemas.microsoft.com/office/drawing/2014/main" id="{8B88124E-76D3-79DE-C7DB-F91E41EE65AE}"/>
                    </a:ext>
                  </a:extLst>
                </p:cNvPr>
                <p:cNvSpPr/>
                <p:nvPr/>
              </p:nvSpPr>
              <p:spPr>
                <a:xfrm rot="16200000">
                  <a:off x="1690967" y="5109516"/>
                  <a:ext cx="943878" cy="470447"/>
                </a:xfrm>
                <a:custGeom>
                  <a:avLst/>
                  <a:gdLst>
                    <a:gd name="connsiteX0" fmla="*/ 0 w 398525"/>
                    <a:gd name="connsiteY0" fmla="*/ 0 h 199208"/>
                    <a:gd name="connsiteX1" fmla="*/ 398525 w 398525"/>
                    <a:gd name="connsiteY1" fmla="*/ 0 h 199208"/>
                    <a:gd name="connsiteX2" fmla="*/ 199263 w 398525"/>
                    <a:gd name="connsiteY2" fmla="*/ 199208 h 199208"/>
                    <a:gd name="connsiteX3" fmla="*/ 0 w 398525"/>
                    <a:gd name="connsiteY3" fmla="*/ 0 h 199208"/>
                  </a:gdLst>
                  <a:ahLst/>
                  <a:cxnLst>
                    <a:cxn ang="0">
                      <a:pos x="connsiteX0" y="connsiteY0"/>
                    </a:cxn>
                    <a:cxn ang="0">
                      <a:pos x="connsiteX1" y="connsiteY1"/>
                    </a:cxn>
                    <a:cxn ang="0">
                      <a:pos x="connsiteX2" y="connsiteY2"/>
                    </a:cxn>
                    <a:cxn ang="0">
                      <a:pos x="connsiteX3" y="connsiteY3"/>
                    </a:cxn>
                  </a:cxnLst>
                  <a:rect l="l" t="t" r="r" b="b"/>
                  <a:pathLst>
                    <a:path w="398525" h="199208">
                      <a:moveTo>
                        <a:pt x="0" y="0"/>
                      </a:moveTo>
                      <a:lnTo>
                        <a:pt x="398525" y="0"/>
                      </a:lnTo>
                      <a:lnTo>
                        <a:pt x="199263" y="199208"/>
                      </a:lnTo>
                      <a:lnTo>
                        <a:pt x="0" y="0"/>
                      </a:lnTo>
                      <a:close/>
                    </a:path>
                  </a:pathLst>
                </a:custGeom>
                <a:solidFill>
                  <a:schemeClr val="bg1"/>
                </a:solidFill>
                <a:ln w="2276" cap="flat">
                  <a:noFill/>
                  <a:prstDash val="solid"/>
                  <a:miter/>
                </a:ln>
                <a:effectLst>
                  <a:outerShdw blurRad="126595" dist="48294" dir="5040000" sx="104039" sy="104039" algn="t" rotWithShape="0">
                    <a:prstClr val="black">
                      <a:alpha val="13560"/>
                    </a:prstClr>
                  </a:outerShdw>
                </a:effectLst>
              </p:spPr>
              <p:txBody>
                <a:bodyPr rtlCol="0" anchor="ctr"/>
                <a:lstStyle/>
                <a:p>
                  <a:endParaRPr lang="en-US" sz="1629" dirty="0"/>
                </a:p>
              </p:txBody>
            </p:sp>
            <p:sp>
              <p:nvSpPr>
                <p:cNvPr id="231" name="Freeform 230">
                  <a:extLst>
                    <a:ext uri="{FF2B5EF4-FFF2-40B4-BE49-F238E27FC236}">
                      <a16:creationId xmlns:a16="http://schemas.microsoft.com/office/drawing/2014/main" id="{97AEB0CD-C855-AB46-952E-5E4CBD990066}"/>
                    </a:ext>
                  </a:extLst>
                </p:cNvPr>
                <p:cNvSpPr/>
                <p:nvPr/>
              </p:nvSpPr>
              <p:spPr>
                <a:xfrm rot="16200000">
                  <a:off x="1833814" y="5253511"/>
                  <a:ext cx="363350" cy="181625"/>
                </a:xfrm>
                <a:custGeom>
                  <a:avLst/>
                  <a:gdLst>
                    <a:gd name="connsiteX0" fmla="*/ 0 w 398525"/>
                    <a:gd name="connsiteY0" fmla="*/ 0 h 199208"/>
                    <a:gd name="connsiteX1" fmla="*/ 398525 w 398525"/>
                    <a:gd name="connsiteY1" fmla="*/ 0 h 199208"/>
                    <a:gd name="connsiteX2" fmla="*/ 199263 w 398525"/>
                    <a:gd name="connsiteY2" fmla="*/ 199208 h 199208"/>
                    <a:gd name="connsiteX3" fmla="*/ 0 w 398525"/>
                    <a:gd name="connsiteY3" fmla="*/ 0 h 199208"/>
                  </a:gdLst>
                  <a:ahLst/>
                  <a:cxnLst>
                    <a:cxn ang="0">
                      <a:pos x="connsiteX0" y="connsiteY0"/>
                    </a:cxn>
                    <a:cxn ang="0">
                      <a:pos x="connsiteX1" y="connsiteY1"/>
                    </a:cxn>
                    <a:cxn ang="0">
                      <a:pos x="connsiteX2" y="connsiteY2"/>
                    </a:cxn>
                    <a:cxn ang="0">
                      <a:pos x="connsiteX3" y="connsiteY3"/>
                    </a:cxn>
                  </a:cxnLst>
                  <a:rect l="l" t="t" r="r" b="b"/>
                  <a:pathLst>
                    <a:path w="398525" h="199208">
                      <a:moveTo>
                        <a:pt x="0" y="0"/>
                      </a:moveTo>
                      <a:lnTo>
                        <a:pt x="398525" y="0"/>
                      </a:lnTo>
                      <a:lnTo>
                        <a:pt x="199263" y="199208"/>
                      </a:lnTo>
                      <a:lnTo>
                        <a:pt x="0" y="0"/>
                      </a:lnTo>
                      <a:close/>
                    </a:path>
                  </a:pathLst>
                </a:custGeom>
                <a:gradFill>
                  <a:gsLst>
                    <a:gs pos="35000">
                      <a:srgbClr val="2D62AE"/>
                    </a:gs>
                    <a:gs pos="82000">
                      <a:srgbClr val="33A5CC"/>
                    </a:gs>
                    <a:gs pos="100000">
                      <a:srgbClr val="77CBC4"/>
                    </a:gs>
                  </a:gsLst>
                  <a:lin ang="2700000" scaled="0"/>
                </a:gradFill>
                <a:ln w="2276" cap="flat">
                  <a:noFill/>
                  <a:prstDash val="solid"/>
                  <a:miter/>
                </a:ln>
              </p:spPr>
              <p:txBody>
                <a:bodyPr rtlCol="0" anchor="ctr"/>
                <a:lstStyle/>
                <a:p>
                  <a:endParaRPr lang="en-US" sz="1629" dirty="0"/>
                </a:p>
              </p:txBody>
            </p:sp>
          </p:grpSp>
        </p:grpSp>
        <p:grpSp>
          <p:nvGrpSpPr>
            <p:cNvPr id="232" name="Graphic 15">
              <a:extLst>
                <a:ext uri="{FF2B5EF4-FFF2-40B4-BE49-F238E27FC236}">
                  <a16:creationId xmlns:a16="http://schemas.microsoft.com/office/drawing/2014/main" id="{BB469787-FEFD-1C3A-C1EB-6243B1A5557D}"/>
                </a:ext>
              </a:extLst>
            </p:cNvPr>
            <p:cNvGrpSpPr/>
            <p:nvPr/>
          </p:nvGrpSpPr>
          <p:grpSpPr>
            <a:xfrm rot="16200000">
              <a:off x="1727152" y="6724830"/>
              <a:ext cx="97508" cy="97294"/>
              <a:chOff x="1006279" y="7689162"/>
              <a:chExt cx="118191" cy="117931"/>
            </a:xfrm>
          </p:grpSpPr>
          <p:sp>
            <p:nvSpPr>
              <p:cNvPr id="233" name="Freeform 232">
                <a:extLst>
                  <a:ext uri="{FF2B5EF4-FFF2-40B4-BE49-F238E27FC236}">
                    <a16:creationId xmlns:a16="http://schemas.microsoft.com/office/drawing/2014/main" id="{A94C9786-C977-12C3-7D37-E0DE4D019EA1}"/>
                  </a:ext>
                </a:extLst>
              </p:cNvPr>
              <p:cNvSpPr/>
              <p:nvPr/>
            </p:nvSpPr>
            <p:spPr>
              <a:xfrm>
                <a:off x="1006279" y="7689162"/>
                <a:ext cx="118191" cy="117931"/>
              </a:xfrm>
              <a:custGeom>
                <a:avLst/>
                <a:gdLst>
                  <a:gd name="connsiteX0" fmla="*/ 118191 w 118191"/>
                  <a:gd name="connsiteY0" fmla="*/ 58966 h 117931"/>
                  <a:gd name="connsiteX1" fmla="*/ 58982 w 118191"/>
                  <a:gd name="connsiteY1" fmla="*/ 0 h 117931"/>
                  <a:gd name="connsiteX2" fmla="*/ 0 w 118191"/>
                  <a:gd name="connsiteY2" fmla="*/ 58966 h 117931"/>
                  <a:gd name="connsiteX3" fmla="*/ 58982 w 118191"/>
                  <a:gd name="connsiteY3" fmla="*/ 117931 h 117931"/>
                  <a:gd name="connsiteX4" fmla="*/ 118191 w 118191"/>
                  <a:gd name="connsiteY4" fmla="*/ 58966 h 117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91" h="117931">
                    <a:moveTo>
                      <a:pt x="118191" y="58966"/>
                    </a:moveTo>
                    <a:cubicBezTo>
                      <a:pt x="118191" y="26410"/>
                      <a:pt x="91775" y="0"/>
                      <a:pt x="58982" y="0"/>
                    </a:cubicBezTo>
                    <a:cubicBezTo>
                      <a:pt x="26189" y="0"/>
                      <a:pt x="0" y="26410"/>
                      <a:pt x="0" y="58966"/>
                    </a:cubicBezTo>
                    <a:cubicBezTo>
                      <a:pt x="0" y="91522"/>
                      <a:pt x="26417" y="117931"/>
                      <a:pt x="58982" y="117931"/>
                    </a:cubicBezTo>
                    <a:cubicBezTo>
                      <a:pt x="91547" y="117931"/>
                      <a:pt x="118191" y="91522"/>
                      <a:pt x="118191" y="58966"/>
                    </a:cubicBezTo>
                    <a:close/>
                  </a:path>
                </a:pathLst>
              </a:custGeom>
              <a:solidFill>
                <a:schemeClr val="bg1"/>
              </a:solidFill>
              <a:ln w="11382" cap="rnd">
                <a:solidFill>
                  <a:srgbClr val="2D62AE"/>
                </a:solidFill>
                <a:prstDash val="solid"/>
                <a:round/>
              </a:ln>
            </p:spPr>
            <p:txBody>
              <a:bodyPr rtlCol="0" anchor="ctr"/>
              <a:lstStyle/>
              <a:p>
                <a:endParaRPr lang="en-US" sz="1629" dirty="0"/>
              </a:p>
            </p:txBody>
          </p:sp>
          <p:sp>
            <p:nvSpPr>
              <p:cNvPr id="234" name="Freeform 233">
                <a:extLst>
                  <a:ext uri="{FF2B5EF4-FFF2-40B4-BE49-F238E27FC236}">
                    <a16:creationId xmlns:a16="http://schemas.microsoft.com/office/drawing/2014/main" id="{55BD5A83-E437-962E-75F8-AF7617C2CA6D}"/>
                  </a:ext>
                </a:extLst>
              </p:cNvPr>
              <p:cNvSpPr/>
              <p:nvPr/>
            </p:nvSpPr>
            <p:spPr>
              <a:xfrm>
                <a:off x="1030873" y="7713523"/>
                <a:ext cx="69229" cy="69210"/>
              </a:xfrm>
              <a:custGeom>
                <a:avLst/>
                <a:gdLst>
                  <a:gd name="connsiteX0" fmla="*/ 69230 w 69229"/>
                  <a:gd name="connsiteY0" fmla="*/ 34605 h 69210"/>
                  <a:gd name="connsiteX1" fmla="*/ 34615 w 69229"/>
                  <a:gd name="connsiteY1" fmla="*/ 0 h 69210"/>
                  <a:gd name="connsiteX2" fmla="*/ 0 w 69229"/>
                  <a:gd name="connsiteY2" fmla="*/ 34605 h 69210"/>
                  <a:gd name="connsiteX3" fmla="*/ 34615 w 69229"/>
                  <a:gd name="connsiteY3" fmla="*/ 69211 h 69210"/>
                  <a:gd name="connsiteX4" fmla="*/ 69230 w 69229"/>
                  <a:gd name="connsiteY4" fmla="*/ 34605 h 69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29" h="69210">
                    <a:moveTo>
                      <a:pt x="69230" y="34605"/>
                    </a:moveTo>
                    <a:cubicBezTo>
                      <a:pt x="69230" y="15481"/>
                      <a:pt x="53744" y="0"/>
                      <a:pt x="34615" y="0"/>
                    </a:cubicBezTo>
                    <a:cubicBezTo>
                      <a:pt x="15486" y="0"/>
                      <a:pt x="0" y="15481"/>
                      <a:pt x="0" y="34605"/>
                    </a:cubicBezTo>
                    <a:cubicBezTo>
                      <a:pt x="0" y="53729"/>
                      <a:pt x="15486" y="69211"/>
                      <a:pt x="34615" y="69211"/>
                    </a:cubicBezTo>
                    <a:cubicBezTo>
                      <a:pt x="53744" y="69211"/>
                      <a:pt x="69230" y="53729"/>
                      <a:pt x="69230" y="34605"/>
                    </a:cubicBezTo>
                    <a:close/>
                  </a:path>
                </a:pathLst>
              </a:custGeom>
              <a:gradFill>
                <a:gsLst>
                  <a:gs pos="35000">
                    <a:srgbClr val="2D62AE"/>
                  </a:gs>
                  <a:gs pos="82000">
                    <a:srgbClr val="33A5CC"/>
                  </a:gs>
                  <a:gs pos="100000">
                    <a:srgbClr val="77CBC4"/>
                  </a:gs>
                </a:gsLst>
                <a:lin ang="2700000" scaled="0"/>
              </a:gradFill>
              <a:ln w="2276" cap="flat">
                <a:noFill/>
                <a:prstDash val="solid"/>
                <a:miter/>
              </a:ln>
            </p:spPr>
            <p:txBody>
              <a:bodyPr rtlCol="0" anchor="ctr"/>
              <a:lstStyle/>
              <a:p>
                <a:endParaRPr lang="en-US" sz="1629" dirty="0"/>
              </a:p>
            </p:txBody>
          </p:sp>
        </p:grpSp>
        <p:grpSp>
          <p:nvGrpSpPr>
            <p:cNvPr id="235" name="Graphic 15">
              <a:extLst>
                <a:ext uri="{FF2B5EF4-FFF2-40B4-BE49-F238E27FC236}">
                  <a16:creationId xmlns:a16="http://schemas.microsoft.com/office/drawing/2014/main" id="{E8F23529-4CAD-4B62-97F1-CC9DF24C88FD}"/>
                </a:ext>
              </a:extLst>
            </p:cNvPr>
            <p:cNvGrpSpPr/>
            <p:nvPr/>
          </p:nvGrpSpPr>
          <p:grpSpPr>
            <a:xfrm rot="16200000">
              <a:off x="824303" y="6417194"/>
              <a:ext cx="806221" cy="712567"/>
              <a:chOff x="547405" y="6570863"/>
              <a:chExt cx="1035254" cy="914993"/>
            </a:xfrm>
          </p:grpSpPr>
          <p:sp>
            <p:nvSpPr>
              <p:cNvPr id="236" name="Freeform 235">
                <a:extLst>
                  <a:ext uri="{FF2B5EF4-FFF2-40B4-BE49-F238E27FC236}">
                    <a16:creationId xmlns:a16="http://schemas.microsoft.com/office/drawing/2014/main" id="{8D129C96-EABE-9E3C-3A74-42E261230C68}"/>
                  </a:ext>
                </a:extLst>
              </p:cNvPr>
              <p:cNvSpPr/>
              <p:nvPr/>
            </p:nvSpPr>
            <p:spPr>
              <a:xfrm>
                <a:off x="547405" y="6806271"/>
                <a:ext cx="1035254" cy="679585"/>
              </a:xfrm>
              <a:custGeom>
                <a:avLst/>
                <a:gdLst>
                  <a:gd name="connsiteX0" fmla="*/ 0 w 1035254"/>
                  <a:gd name="connsiteY0" fmla="*/ 162099 h 679585"/>
                  <a:gd name="connsiteX1" fmla="*/ 517627 w 1035254"/>
                  <a:gd name="connsiteY1" fmla="*/ 679585 h 679585"/>
                  <a:gd name="connsiteX2" fmla="*/ 1035255 w 1035254"/>
                  <a:gd name="connsiteY2" fmla="*/ 162099 h 679585"/>
                  <a:gd name="connsiteX3" fmla="*/ 517627 w 1035254"/>
                  <a:gd name="connsiteY3" fmla="*/ 0 h 679585"/>
                  <a:gd name="connsiteX4" fmla="*/ 0 w 1035254"/>
                  <a:gd name="connsiteY4" fmla="*/ 162099 h 679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254" h="679585">
                    <a:moveTo>
                      <a:pt x="0" y="162099"/>
                    </a:moveTo>
                    <a:cubicBezTo>
                      <a:pt x="0" y="447820"/>
                      <a:pt x="231828" y="679585"/>
                      <a:pt x="517627" y="679585"/>
                    </a:cubicBezTo>
                    <a:cubicBezTo>
                      <a:pt x="803427" y="679585"/>
                      <a:pt x="1035255" y="447820"/>
                      <a:pt x="1035255" y="162099"/>
                    </a:cubicBezTo>
                    <a:lnTo>
                      <a:pt x="517627" y="0"/>
                    </a:lnTo>
                    <a:lnTo>
                      <a:pt x="0" y="162099"/>
                    </a:lnTo>
                    <a:close/>
                  </a:path>
                </a:pathLst>
              </a:custGeom>
              <a:gradFill>
                <a:gsLst>
                  <a:gs pos="3000">
                    <a:srgbClr val="EE2D24"/>
                  </a:gs>
                  <a:gs pos="68000">
                    <a:srgbClr val="F37321"/>
                  </a:gs>
                  <a:gs pos="100000">
                    <a:srgbClr val="FFCD05"/>
                  </a:gs>
                </a:gsLst>
                <a:lin ang="2700000" scaled="0"/>
              </a:gradFill>
              <a:ln w="2276" cap="flat">
                <a:noFill/>
                <a:prstDash val="solid"/>
                <a:miter/>
              </a:ln>
            </p:spPr>
            <p:txBody>
              <a:bodyPr rtlCol="0" anchor="ctr"/>
              <a:lstStyle/>
              <a:p>
                <a:endParaRPr lang="en-US" sz="1629" dirty="0"/>
              </a:p>
            </p:txBody>
          </p:sp>
          <p:sp>
            <p:nvSpPr>
              <p:cNvPr id="237" name="Freeform 236">
                <a:extLst>
                  <a:ext uri="{FF2B5EF4-FFF2-40B4-BE49-F238E27FC236}">
                    <a16:creationId xmlns:a16="http://schemas.microsoft.com/office/drawing/2014/main" id="{A5F3BCEE-C5CC-FA56-1CEC-1A845FC74245}"/>
                  </a:ext>
                </a:extLst>
              </p:cNvPr>
              <p:cNvSpPr/>
              <p:nvPr/>
            </p:nvSpPr>
            <p:spPr>
              <a:xfrm>
                <a:off x="667646" y="6570863"/>
                <a:ext cx="795228" cy="795012"/>
              </a:xfrm>
              <a:custGeom>
                <a:avLst/>
                <a:gdLst>
                  <a:gd name="connsiteX0" fmla="*/ 0 w 795228"/>
                  <a:gd name="connsiteY0" fmla="*/ 397506 h 795012"/>
                  <a:gd name="connsiteX1" fmla="*/ 397614 w 795228"/>
                  <a:gd name="connsiteY1" fmla="*/ 0 h 795012"/>
                  <a:gd name="connsiteX2" fmla="*/ 795229 w 795228"/>
                  <a:gd name="connsiteY2" fmla="*/ 397506 h 795012"/>
                  <a:gd name="connsiteX3" fmla="*/ 397614 w 795228"/>
                  <a:gd name="connsiteY3" fmla="*/ 795012 h 795012"/>
                  <a:gd name="connsiteX4" fmla="*/ 0 w 795228"/>
                  <a:gd name="connsiteY4" fmla="*/ 397506 h 79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228" h="795012">
                    <a:moveTo>
                      <a:pt x="0" y="397506"/>
                    </a:moveTo>
                    <a:cubicBezTo>
                      <a:pt x="0" y="178035"/>
                      <a:pt x="178084" y="0"/>
                      <a:pt x="397614" y="0"/>
                    </a:cubicBezTo>
                    <a:cubicBezTo>
                      <a:pt x="617145" y="0"/>
                      <a:pt x="795229" y="178035"/>
                      <a:pt x="795229" y="397506"/>
                    </a:cubicBezTo>
                    <a:cubicBezTo>
                      <a:pt x="795229" y="616977"/>
                      <a:pt x="617145" y="795012"/>
                      <a:pt x="397614" y="795012"/>
                    </a:cubicBezTo>
                    <a:cubicBezTo>
                      <a:pt x="178084" y="795012"/>
                      <a:pt x="0" y="616977"/>
                      <a:pt x="0" y="397506"/>
                    </a:cubicBezTo>
                    <a:close/>
                  </a:path>
                </a:pathLst>
              </a:custGeom>
              <a:solidFill>
                <a:srgbClr val="FDFDFD"/>
              </a:solidFill>
              <a:ln w="2276" cap="flat">
                <a:noFill/>
                <a:prstDash val="solid"/>
                <a:miter/>
              </a:ln>
              <a:effectLst>
                <a:outerShdw blurRad="176334" dir="5280000" algn="tl" rotWithShape="0">
                  <a:prstClr val="black">
                    <a:alpha val="40000"/>
                  </a:prstClr>
                </a:outerShdw>
              </a:effectLst>
            </p:spPr>
            <p:txBody>
              <a:bodyPr rtlCol="0" anchor="ctr"/>
              <a:lstStyle/>
              <a:p>
                <a:endParaRPr lang="en-US" sz="1629" dirty="0"/>
              </a:p>
            </p:txBody>
          </p:sp>
        </p:grpSp>
        <p:sp>
          <p:nvSpPr>
            <p:cNvPr id="238" name="TextBox 237">
              <a:extLst>
                <a:ext uri="{FF2B5EF4-FFF2-40B4-BE49-F238E27FC236}">
                  <a16:creationId xmlns:a16="http://schemas.microsoft.com/office/drawing/2014/main" id="{43197385-D551-C929-406A-C1479468CA85}"/>
                </a:ext>
              </a:extLst>
            </p:cNvPr>
            <p:cNvSpPr txBox="1"/>
            <p:nvPr/>
          </p:nvSpPr>
          <p:spPr>
            <a:xfrm>
              <a:off x="2263946" y="6510387"/>
              <a:ext cx="4017501" cy="336374"/>
            </a:xfrm>
            <a:prstGeom prst="rect">
              <a:avLst/>
            </a:prstGeom>
            <a:noFill/>
          </p:spPr>
          <p:txBody>
            <a:bodyPr wrap="square" rtlCol="0" anchor="t">
              <a:spAutoFit/>
            </a:bodyPr>
            <a:lstStyle/>
            <a:p>
              <a:pPr marL="5746">
                <a:lnSpc>
                  <a:spcPts val="1900"/>
                </a:lnSpc>
                <a:tabLst>
                  <a:tab pos="553064" algn="l"/>
                </a:tabLst>
              </a:pPr>
              <a:r>
                <a:rPr lang="en-US" sz="1810" b="1" dirty="0">
                  <a:solidFill>
                    <a:schemeClr val="bg1"/>
                  </a:solidFill>
                  <a:latin typeface="Calibri" panose="020F0502020204030204" pitchFamily="34" charset="0"/>
                  <a:cs typeface="Calibri" panose="020F0502020204030204" pitchFamily="34" charset="0"/>
                </a:rPr>
                <a:t>Hidrógeno y gases con bajas emisiones de carbono</a:t>
              </a:r>
            </a:p>
          </p:txBody>
        </p:sp>
      </p:grpSp>
      <p:grpSp>
        <p:nvGrpSpPr>
          <p:cNvPr id="280" name="Group 279">
            <a:extLst>
              <a:ext uri="{FF2B5EF4-FFF2-40B4-BE49-F238E27FC236}">
                <a16:creationId xmlns:a16="http://schemas.microsoft.com/office/drawing/2014/main" id="{8F4EF364-8FE3-1952-7C16-B8F214051FE3}"/>
              </a:ext>
            </a:extLst>
          </p:cNvPr>
          <p:cNvGrpSpPr/>
          <p:nvPr/>
        </p:nvGrpSpPr>
        <p:grpSpPr>
          <a:xfrm>
            <a:off x="672142" y="7046696"/>
            <a:ext cx="6282125" cy="819981"/>
            <a:chOff x="871127" y="7245726"/>
            <a:chExt cx="6156652" cy="819981"/>
          </a:xfrm>
        </p:grpSpPr>
        <p:cxnSp>
          <p:nvCxnSpPr>
            <p:cNvPr id="239" name="Straight Connector 238">
              <a:extLst>
                <a:ext uri="{FF2B5EF4-FFF2-40B4-BE49-F238E27FC236}">
                  <a16:creationId xmlns:a16="http://schemas.microsoft.com/office/drawing/2014/main" id="{A88B6178-40E1-C5BE-E8CF-FE6412BE7780}"/>
                </a:ext>
              </a:extLst>
            </p:cNvPr>
            <p:cNvCxnSpPr>
              <a:cxnSpLocks/>
            </p:cNvCxnSpPr>
            <p:nvPr/>
          </p:nvCxnSpPr>
          <p:spPr>
            <a:xfrm flipV="1">
              <a:off x="1559531" y="7648455"/>
              <a:ext cx="187827" cy="766"/>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240" name="Group 239">
              <a:extLst>
                <a:ext uri="{FF2B5EF4-FFF2-40B4-BE49-F238E27FC236}">
                  <a16:creationId xmlns:a16="http://schemas.microsoft.com/office/drawing/2014/main" id="{BF092670-A0C8-1B68-32D3-AB3612170404}"/>
                </a:ext>
              </a:extLst>
            </p:cNvPr>
            <p:cNvGrpSpPr/>
            <p:nvPr/>
          </p:nvGrpSpPr>
          <p:grpSpPr>
            <a:xfrm>
              <a:off x="1904772" y="7385746"/>
              <a:ext cx="5123007" cy="526184"/>
              <a:chOff x="1895544" y="4067792"/>
              <a:chExt cx="5661582" cy="750762"/>
            </a:xfrm>
          </p:grpSpPr>
          <p:sp>
            <p:nvSpPr>
              <p:cNvPr id="241" name="Rectangle 240">
                <a:extLst>
                  <a:ext uri="{FF2B5EF4-FFF2-40B4-BE49-F238E27FC236}">
                    <a16:creationId xmlns:a16="http://schemas.microsoft.com/office/drawing/2014/main" id="{08E1875B-055C-BCD6-B71E-872B6BB442AC}"/>
                  </a:ext>
                </a:extLst>
              </p:cNvPr>
              <p:cNvSpPr/>
              <p:nvPr/>
            </p:nvSpPr>
            <p:spPr>
              <a:xfrm rot="16200000">
                <a:off x="4358675" y="1616825"/>
                <a:ext cx="747483" cy="5649418"/>
              </a:xfrm>
              <a:prstGeom prst="rect">
                <a:avLst/>
              </a:prstGeom>
              <a:gradFill>
                <a:gsLst>
                  <a:gs pos="35000">
                    <a:srgbClr val="2D62AE"/>
                  </a:gs>
                  <a:gs pos="82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29" dirty="0"/>
              </a:p>
            </p:txBody>
          </p:sp>
          <p:grpSp>
            <p:nvGrpSpPr>
              <p:cNvPr id="242" name="Group 241">
                <a:extLst>
                  <a:ext uri="{FF2B5EF4-FFF2-40B4-BE49-F238E27FC236}">
                    <a16:creationId xmlns:a16="http://schemas.microsoft.com/office/drawing/2014/main" id="{AE009870-8386-4400-DBB4-DADDA73FB483}"/>
                  </a:ext>
                </a:extLst>
              </p:cNvPr>
              <p:cNvGrpSpPr/>
              <p:nvPr/>
            </p:nvGrpSpPr>
            <p:grpSpPr>
              <a:xfrm>
                <a:off x="1895544" y="4067795"/>
                <a:ext cx="376583" cy="750759"/>
                <a:chOff x="1924677" y="4872802"/>
                <a:chExt cx="473452" cy="943878"/>
              </a:xfrm>
            </p:grpSpPr>
            <p:sp>
              <p:nvSpPr>
                <p:cNvPr id="243" name="Freeform 242">
                  <a:extLst>
                    <a:ext uri="{FF2B5EF4-FFF2-40B4-BE49-F238E27FC236}">
                      <a16:creationId xmlns:a16="http://schemas.microsoft.com/office/drawing/2014/main" id="{2CBE2B43-0520-05CF-FA83-CA24DBFB37D2}"/>
                    </a:ext>
                  </a:extLst>
                </p:cNvPr>
                <p:cNvSpPr/>
                <p:nvPr/>
              </p:nvSpPr>
              <p:spPr>
                <a:xfrm rot="16200000">
                  <a:off x="1690967" y="5109516"/>
                  <a:ext cx="943878" cy="470447"/>
                </a:xfrm>
                <a:custGeom>
                  <a:avLst/>
                  <a:gdLst>
                    <a:gd name="connsiteX0" fmla="*/ 0 w 398525"/>
                    <a:gd name="connsiteY0" fmla="*/ 0 h 199208"/>
                    <a:gd name="connsiteX1" fmla="*/ 398525 w 398525"/>
                    <a:gd name="connsiteY1" fmla="*/ 0 h 199208"/>
                    <a:gd name="connsiteX2" fmla="*/ 199263 w 398525"/>
                    <a:gd name="connsiteY2" fmla="*/ 199208 h 199208"/>
                    <a:gd name="connsiteX3" fmla="*/ 0 w 398525"/>
                    <a:gd name="connsiteY3" fmla="*/ 0 h 199208"/>
                  </a:gdLst>
                  <a:ahLst/>
                  <a:cxnLst>
                    <a:cxn ang="0">
                      <a:pos x="connsiteX0" y="connsiteY0"/>
                    </a:cxn>
                    <a:cxn ang="0">
                      <a:pos x="connsiteX1" y="connsiteY1"/>
                    </a:cxn>
                    <a:cxn ang="0">
                      <a:pos x="connsiteX2" y="connsiteY2"/>
                    </a:cxn>
                    <a:cxn ang="0">
                      <a:pos x="connsiteX3" y="connsiteY3"/>
                    </a:cxn>
                  </a:cxnLst>
                  <a:rect l="l" t="t" r="r" b="b"/>
                  <a:pathLst>
                    <a:path w="398525" h="199208">
                      <a:moveTo>
                        <a:pt x="0" y="0"/>
                      </a:moveTo>
                      <a:lnTo>
                        <a:pt x="398525" y="0"/>
                      </a:lnTo>
                      <a:lnTo>
                        <a:pt x="199263" y="199208"/>
                      </a:lnTo>
                      <a:lnTo>
                        <a:pt x="0" y="0"/>
                      </a:lnTo>
                      <a:close/>
                    </a:path>
                  </a:pathLst>
                </a:custGeom>
                <a:solidFill>
                  <a:schemeClr val="bg1"/>
                </a:solidFill>
                <a:ln w="2276" cap="flat">
                  <a:noFill/>
                  <a:prstDash val="solid"/>
                  <a:miter/>
                </a:ln>
                <a:effectLst>
                  <a:outerShdw blurRad="126595" dist="48294" dir="5040000" sx="104039" sy="104039" algn="t" rotWithShape="0">
                    <a:prstClr val="black">
                      <a:alpha val="13560"/>
                    </a:prstClr>
                  </a:outerShdw>
                </a:effectLst>
              </p:spPr>
              <p:txBody>
                <a:bodyPr rtlCol="0" anchor="ctr"/>
                <a:lstStyle/>
                <a:p>
                  <a:endParaRPr lang="en-US" sz="1629" dirty="0"/>
                </a:p>
              </p:txBody>
            </p:sp>
            <p:sp>
              <p:nvSpPr>
                <p:cNvPr id="244" name="Freeform 243">
                  <a:extLst>
                    <a:ext uri="{FF2B5EF4-FFF2-40B4-BE49-F238E27FC236}">
                      <a16:creationId xmlns:a16="http://schemas.microsoft.com/office/drawing/2014/main" id="{755A5FE3-586B-69B7-7523-9CFEFB54AD18}"/>
                    </a:ext>
                  </a:extLst>
                </p:cNvPr>
                <p:cNvSpPr/>
                <p:nvPr/>
              </p:nvSpPr>
              <p:spPr>
                <a:xfrm rot="16200000">
                  <a:off x="1833814" y="5253511"/>
                  <a:ext cx="363350" cy="181625"/>
                </a:xfrm>
                <a:custGeom>
                  <a:avLst/>
                  <a:gdLst>
                    <a:gd name="connsiteX0" fmla="*/ 0 w 398525"/>
                    <a:gd name="connsiteY0" fmla="*/ 0 h 199208"/>
                    <a:gd name="connsiteX1" fmla="*/ 398525 w 398525"/>
                    <a:gd name="connsiteY1" fmla="*/ 0 h 199208"/>
                    <a:gd name="connsiteX2" fmla="*/ 199263 w 398525"/>
                    <a:gd name="connsiteY2" fmla="*/ 199208 h 199208"/>
                    <a:gd name="connsiteX3" fmla="*/ 0 w 398525"/>
                    <a:gd name="connsiteY3" fmla="*/ 0 h 199208"/>
                  </a:gdLst>
                  <a:ahLst/>
                  <a:cxnLst>
                    <a:cxn ang="0">
                      <a:pos x="connsiteX0" y="connsiteY0"/>
                    </a:cxn>
                    <a:cxn ang="0">
                      <a:pos x="connsiteX1" y="connsiteY1"/>
                    </a:cxn>
                    <a:cxn ang="0">
                      <a:pos x="connsiteX2" y="connsiteY2"/>
                    </a:cxn>
                    <a:cxn ang="0">
                      <a:pos x="connsiteX3" y="connsiteY3"/>
                    </a:cxn>
                  </a:cxnLst>
                  <a:rect l="l" t="t" r="r" b="b"/>
                  <a:pathLst>
                    <a:path w="398525" h="199208">
                      <a:moveTo>
                        <a:pt x="0" y="0"/>
                      </a:moveTo>
                      <a:lnTo>
                        <a:pt x="398525" y="0"/>
                      </a:lnTo>
                      <a:lnTo>
                        <a:pt x="199263" y="199208"/>
                      </a:lnTo>
                      <a:lnTo>
                        <a:pt x="0" y="0"/>
                      </a:lnTo>
                      <a:close/>
                    </a:path>
                  </a:pathLst>
                </a:custGeom>
                <a:gradFill>
                  <a:gsLst>
                    <a:gs pos="35000">
                      <a:srgbClr val="2D62AE"/>
                    </a:gs>
                    <a:gs pos="82000">
                      <a:srgbClr val="33A5CC"/>
                    </a:gs>
                    <a:gs pos="100000">
                      <a:srgbClr val="77CBC4"/>
                    </a:gs>
                  </a:gsLst>
                  <a:lin ang="2700000" scaled="0"/>
                </a:gradFill>
                <a:ln w="2276" cap="flat">
                  <a:noFill/>
                  <a:prstDash val="solid"/>
                  <a:miter/>
                </a:ln>
              </p:spPr>
              <p:txBody>
                <a:bodyPr rtlCol="0" anchor="ctr"/>
                <a:lstStyle/>
                <a:p>
                  <a:endParaRPr lang="en-US" sz="1629" dirty="0"/>
                </a:p>
              </p:txBody>
            </p:sp>
          </p:grpSp>
        </p:grpSp>
        <p:grpSp>
          <p:nvGrpSpPr>
            <p:cNvPr id="245" name="Graphic 15">
              <a:extLst>
                <a:ext uri="{FF2B5EF4-FFF2-40B4-BE49-F238E27FC236}">
                  <a16:creationId xmlns:a16="http://schemas.microsoft.com/office/drawing/2014/main" id="{59A08E24-DD39-55BF-5845-1ECFC46094D0}"/>
                </a:ext>
              </a:extLst>
            </p:cNvPr>
            <p:cNvGrpSpPr/>
            <p:nvPr/>
          </p:nvGrpSpPr>
          <p:grpSpPr>
            <a:xfrm rot="16200000">
              <a:off x="1727152" y="7600190"/>
              <a:ext cx="97508" cy="97294"/>
              <a:chOff x="1006279" y="7689162"/>
              <a:chExt cx="118191" cy="117931"/>
            </a:xfrm>
          </p:grpSpPr>
          <p:sp>
            <p:nvSpPr>
              <p:cNvPr id="246" name="Freeform 245">
                <a:extLst>
                  <a:ext uri="{FF2B5EF4-FFF2-40B4-BE49-F238E27FC236}">
                    <a16:creationId xmlns:a16="http://schemas.microsoft.com/office/drawing/2014/main" id="{9A7178CD-4B00-CED2-D8BD-714B4AD19F12}"/>
                  </a:ext>
                </a:extLst>
              </p:cNvPr>
              <p:cNvSpPr/>
              <p:nvPr/>
            </p:nvSpPr>
            <p:spPr>
              <a:xfrm>
                <a:off x="1006279" y="7689162"/>
                <a:ext cx="118191" cy="117931"/>
              </a:xfrm>
              <a:custGeom>
                <a:avLst/>
                <a:gdLst>
                  <a:gd name="connsiteX0" fmla="*/ 118191 w 118191"/>
                  <a:gd name="connsiteY0" fmla="*/ 58966 h 117931"/>
                  <a:gd name="connsiteX1" fmla="*/ 58982 w 118191"/>
                  <a:gd name="connsiteY1" fmla="*/ 0 h 117931"/>
                  <a:gd name="connsiteX2" fmla="*/ 0 w 118191"/>
                  <a:gd name="connsiteY2" fmla="*/ 58966 h 117931"/>
                  <a:gd name="connsiteX3" fmla="*/ 58982 w 118191"/>
                  <a:gd name="connsiteY3" fmla="*/ 117931 h 117931"/>
                  <a:gd name="connsiteX4" fmla="*/ 118191 w 118191"/>
                  <a:gd name="connsiteY4" fmla="*/ 58966 h 117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91" h="117931">
                    <a:moveTo>
                      <a:pt x="118191" y="58966"/>
                    </a:moveTo>
                    <a:cubicBezTo>
                      <a:pt x="118191" y="26410"/>
                      <a:pt x="91775" y="0"/>
                      <a:pt x="58982" y="0"/>
                    </a:cubicBezTo>
                    <a:cubicBezTo>
                      <a:pt x="26189" y="0"/>
                      <a:pt x="0" y="26410"/>
                      <a:pt x="0" y="58966"/>
                    </a:cubicBezTo>
                    <a:cubicBezTo>
                      <a:pt x="0" y="91522"/>
                      <a:pt x="26417" y="117931"/>
                      <a:pt x="58982" y="117931"/>
                    </a:cubicBezTo>
                    <a:cubicBezTo>
                      <a:pt x="91547" y="117931"/>
                      <a:pt x="118191" y="91522"/>
                      <a:pt x="118191" y="58966"/>
                    </a:cubicBezTo>
                    <a:close/>
                  </a:path>
                </a:pathLst>
              </a:custGeom>
              <a:solidFill>
                <a:schemeClr val="bg1"/>
              </a:solidFill>
              <a:ln w="11382" cap="rnd">
                <a:solidFill>
                  <a:srgbClr val="2D62AE"/>
                </a:solidFill>
                <a:prstDash val="solid"/>
                <a:round/>
              </a:ln>
            </p:spPr>
            <p:txBody>
              <a:bodyPr rtlCol="0" anchor="ctr"/>
              <a:lstStyle/>
              <a:p>
                <a:endParaRPr lang="en-US" sz="1629" dirty="0"/>
              </a:p>
            </p:txBody>
          </p:sp>
          <p:sp>
            <p:nvSpPr>
              <p:cNvPr id="247" name="Freeform 246">
                <a:extLst>
                  <a:ext uri="{FF2B5EF4-FFF2-40B4-BE49-F238E27FC236}">
                    <a16:creationId xmlns:a16="http://schemas.microsoft.com/office/drawing/2014/main" id="{55306183-B871-F494-3779-3375D4921892}"/>
                  </a:ext>
                </a:extLst>
              </p:cNvPr>
              <p:cNvSpPr/>
              <p:nvPr/>
            </p:nvSpPr>
            <p:spPr>
              <a:xfrm>
                <a:off x="1030873" y="7713523"/>
                <a:ext cx="69229" cy="69210"/>
              </a:xfrm>
              <a:custGeom>
                <a:avLst/>
                <a:gdLst>
                  <a:gd name="connsiteX0" fmla="*/ 69230 w 69229"/>
                  <a:gd name="connsiteY0" fmla="*/ 34605 h 69210"/>
                  <a:gd name="connsiteX1" fmla="*/ 34615 w 69229"/>
                  <a:gd name="connsiteY1" fmla="*/ 0 h 69210"/>
                  <a:gd name="connsiteX2" fmla="*/ 0 w 69229"/>
                  <a:gd name="connsiteY2" fmla="*/ 34605 h 69210"/>
                  <a:gd name="connsiteX3" fmla="*/ 34615 w 69229"/>
                  <a:gd name="connsiteY3" fmla="*/ 69211 h 69210"/>
                  <a:gd name="connsiteX4" fmla="*/ 69230 w 69229"/>
                  <a:gd name="connsiteY4" fmla="*/ 34605 h 69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29" h="69210">
                    <a:moveTo>
                      <a:pt x="69230" y="34605"/>
                    </a:moveTo>
                    <a:cubicBezTo>
                      <a:pt x="69230" y="15481"/>
                      <a:pt x="53744" y="0"/>
                      <a:pt x="34615" y="0"/>
                    </a:cubicBezTo>
                    <a:cubicBezTo>
                      <a:pt x="15486" y="0"/>
                      <a:pt x="0" y="15481"/>
                      <a:pt x="0" y="34605"/>
                    </a:cubicBezTo>
                    <a:cubicBezTo>
                      <a:pt x="0" y="53729"/>
                      <a:pt x="15486" y="69211"/>
                      <a:pt x="34615" y="69211"/>
                    </a:cubicBezTo>
                    <a:cubicBezTo>
                      <a:pt x="53744" y="69211"/>
                      <a:pt x="69230" y="53729"/>
                      <a:pt x="69230" y="34605"/>
                    </a:cubicBezTo>
                    <a:close/>
                  </a:path>
                </a:pathLst>
              </a:custGeom>
              <a:gradFill>
                <a:gsLst>
                  <a:gs pos="35000">
                    <a:srgbClr val="2D62AE"/>
                  </a:gs>
                  <a:gs pos="82000">
                    <a:srgbClr val="33A5CC"/>
                  </a:gs>
                  <a:gs pos="100000">
                    <a:srgbClr val="77CBC4"/>
                  </a:gs>
                </a:gsLst>
                <a:lin ang="2700000" scaled="0"/>
              </a:gradFill>
              <a:ln w="2276" cap="flat">
                <a:noFill/>
                <a:prstDash val="solid"/>
                <a:miter/>
              </a:ln>
            </p:spPr>
            <p:txBody>
              <a:bodyPr rtlCol="0" anchor="ctr"/>
              <a:lstStyle/>
              <a:p>
                <a:endParaRPr lang="en-US" sz="1629" dirty="0"/>
              </a:p>
            </p:txBody>
          </p:sp>
        </p:grpSp>
        <p:grpSp>
          <p:nvGrpSpPr>
            <p:cNvPr id="248" name="Graphic 15">
              <a:extLst>
                <a:ext uri="{FF2B5EF4-FFF2-40B4-BE49-F238E27FC236}">
                  <a16:creationId xmlns:a16="http://schemas.microsoft.com/office/drawing/2014/main" id="{984B6643-62B0-C162-4FC3-D20B04CF62A9}"/>
                </a:ext>
              </a:extLst>
            </p:cNvPr>
            <p:cNvGrpSpPr/>
            <p:nvPr/>
          </p:nvGrpSpPr>
          <p:grpSpPr>
            <a:xfrm rot="16200000">
              <a:off x="824302" y="7292551"/>
              <a:ext cx="806221" cy="712571"/>
              <a:chOff x="547405" y="6570858"/>
              <a:chExt cx="1035254" cy="914998"/>
            </a:xfrm>
          </p:grpSpPr>
          <p:sp>
            <p:nvSpPr>
              <p:cNvPr id="249" name="Freeform 248">
                <a:extLst>
                  <a:ext uri="{FF2B5EF4-FFF2-40B4-BE49-F238E27FC236}">
                    <a16:creationId xmlns:a16="http://schemas.microsoft.com/office/drawing/2014/main" id="{73B69CC1-E064-8E25-2D47-214C0EDCDAF4}"/>
                  </a:ext>
                </a:extLst>
              </p:cNvPr>
              <p:cNvSpPr/>
              <p:nvPr/>
            </p:nvSpPr>
            <p:spPr>
              <a:xfrm>
                <a:off x="547405" y="6806271"/>
                <a:ext cx="1035254" cy="679585"/>
              </a:xfrm>
              <a:custGeom>
                <a:avLst/>
                <a:gdLst>
                  <a:gd name="connsiteX0" fmla="*/ 0 w 1035254"/>
                  <a:gd name="connsiteY0" fmla="*/ 162099 h 679585"/>
                  <a:gd name="connsiteX1" fmla="*/ 517627 w 1035254"/>
                  <a:gd name="connsiteY1" fmla="*/ 679585 h 679585"/>
                  <a:gd name="connsiteX2" fmla="*/ 1035255 w 1035254"/>
                  <a:gd name="connsiteY2" fmla="*/ 162099 h 679585"/>
                  <a:gd name="connsiteX3" fmla="*/ 517627 w 1035254"/>
                  <a:gd name="connsiteY3" fmla="*/ 0 h 679585"/>
                  <a:gd name="connsiteX4" fmla="*/ 0 w 1035254"/>
                  <a:gd name="connsiteY4" fmla="*/ 162099 h 679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254" h="679585">
                    <a:moveTo>
                      <a:pt x="0" y="162099"/>
                    </a:moveTo>
                    <a:cubicBezTo>
                      <a:pt x="0" y="447820"/>
                      <a:pt x="231828" y="679585"/>
                      <a:pt x="517627" y="679585"/>
                    </a:cubicBezTo>
                    <a:cubicBezTo>
                      <a:pt x="803427" y="679585"/>
                      <a:pt x="1035255" y="447820"/>
                      <a:pt x="1035255" y="162099"/>
                    </a:cubicBezTo>
                    <a:lnTo>
                      <a:pt x="517627" y="0"/>
                    </a:lnTo>
                    <a:lnTo>
                      <a:pt x="0" y="162099"/>
                    </a:lnTo>
                    <a:close/>
                  </a:path>
                </a:pathLst>
              </a:custGeom>
              <a:gradFill>
                <a:gsLst>
                  <a:gs pos="3000">
                    <a:srgbClr val="EE2D24"/>
                  </a:gs>
                  <a:gs pos="68000">
                    <a:srgbClr val="F37321"/>
                  </a:gs>
                  <a:gs pos="100000">
                    <a:srgbClr val="FFCD05"/>
                  </a:gs>
                </a:gsLst>
                <a:lin ang="2700000" scaled="0"/>
              </a:gradFill>
              <a:ln w="2276" cap="flat">
                <a:noFill/>
                <a:prstDash val="solid"/>
                <a:miter/>
              </a:ln>
            </p:spPr>
            <p:txBody>
              <a:bodyPr rtlCol="0" anchor="ctr"/>
              <a:lstStyle/>
              <a:p>
                <a:endParaRPr lang="en-US" sz="1629" dirty="0"/>
              </a:p>
            </p:txBody>
          </p:sp>
          <p:sp>
            <p:nvSpPr>
              <p:cNvPr id="250" name="Freeform 249">
                <a:extLst>
                  <a:ext uri="{FF2B5EF4-FFF2-40B4-BE49-F238E27FC236}">
                    <a16:creationId xmlns:a16="http://schemas.microsoft.com/office/drawing/2014/main" id="{98908006-D544-0E6B-0034-3B5DAF5CC556}"/>
                  </a:ext>
                </a:extLst>
              </p:cNvPr>
              <p:cNvSpPr/>
              <p:nvPr/>
            </p:nvSpPr>
            <p:spPr>
              <a:xfrm>
                <a:off x="667646" y="6570858"/>
                <a:ext cx="795229" cy="795012"/>
              </a:xfrm>
              <a:custGeom>
                <a:avLst/>
                <a:gdLst>
                  <a:gd name="connsiteX0" fmla="*/ 0 w 795228"/>
                  <a:gd name="connsiteY0" fmla="*/ 397506 h 795012"/>
                  <a:gd name="connsiteX1" fmla="*/ 397614 w 795228"/>
                  <a:gd name="connsiteY1" fmla="*/ 0 h 795012"/>
                  <a:gd name="connsiteX2" fmla="*/ 795229 w 795228"/>
                  <a:gd name="connsiteY2" fmla="*/ 397506 h 795012"/>
                  <a:gd name="connsiteX3" fmla="*/ 397614 w 795228"/>
                  <a:gd name="connsiteY3" fmla="*/ 795012 h 795012"/>
                  <a:gd name="connsiteX4" fmla="*/ 0 w 795228"/>
                  <a:gd name="connsiteY4" fmla="*/ 397506 h 79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228" h="795012">
                    <a:moveTo>
                      <a:pt x="0" y="397506"/>
                    </a:moveTo>
                    <a:cubicBezTo>
                      <a:pt x="0" y="178035"/>
                      <a:pt x="178084" y="0"/>
                      <a:pt x="397614" y="0"/>
                    </a:cubicBezTo>
                    <a:cubicBezTo>
                      <a:pt x="617145" y="0"/>
                      <a:pt x="795229" y="178035"/>
                      <a:pt x="795229" y="397506"/>
                    </a:cubicBezTo>
                    <a:cubicBezTo>
                      <a:pt x="795229" y="616977"/>
                      <a:pt x="617145" y="795012"/>
                      <a:pt x="397614" y="795012"/>
                    </a:cubicBezTo>
                    <a:cubicBezTo>
                      <a:pt x="178084" y="795012"/>
                      <a:pt x="0" y="616977"/>
                      <a:pt x="0" y="397506"/>
                    </a:cubicBezTo>
                    <a:close/>
                  </a:path>
                </a:pathLst>
              </a:custGeom>
              <a:solidFill>
                <a:srgbClr val="FDFDFD"/>
              </a:solidFill>
              <a:ln w="2276" cap="flat">
                <a:noFill/>
                <a:prstDash val="solid"/>
                <a:miter/>
              </a:ln>
              <a:effectLst>
                <a:outerShdw blurRad="176334" dir="5280000" algn="tl" rotWithShape="0">
                  <a:prstClr val="black">
                    <a:alpha val="40000"/>
                  </a:prstClr>
                </a:outerShdw>
              </a:effectLst>
            </p:spPr>
            <p:txBody>
              <a:bodyPr rtlCol="0" anchor="ctr"/>
              <a:lstStyle/>
              <a:p>
                <a:endParaRPr lang="en-US" sz="1629" dirty="0"/>
              </a:p>
            </p:txBody>
          </p:sp>
        </p:grpSp>
        <p:sp>
          <p:nvSpPr>
            <p:cNvPr id="251" name="TextBox 250">
              <a:extLst>
                <a:ext uri="{FF2B5EF4-FFF2-40B4-BE49-F238E27FC236}">
                  <a16:creationId xmlns:a16="http://schemas.microsoft.com/office/drawing/2014/main" id="{11FA5FFC-7319-EC7B-B768-355F874C4F6F}"/>
                </a:ext>
              </a:extLst>
            </p:cNvPr>
            <p:cNvSpPr txBox="1"/>
            <p:nvPr/>
          </p:nvSpPr>
          <p:spPr>
            <a:xfrm>
              <a:off x="2254376" y="7485676"/>
              <a:ext cx="4017501" cy="580031"/>
            </a:xfrm>
            <a:prstGeom prst="rect">
              <a:avLst/>
            </a:prstGeom>
            <a:noFill/>
          </p:spPr>
          <p:txBody>
            <a:bodyPr wrap="square" rtlCol="0" anchor="t">
              <a:spAutoFit/>
            </a:bodyPr>
            <a:lstStyle/>
            <a:p>
              <a:pPr marL="5746">
                <a:lnSpc>
                  <a:spcPts val="1900"/>
                </a:lnSpc>
                <a:tabLst>
                  <a:tab pos="553064" algn="l"/>
                </a:tabLst>
              </a:pPr>
              <a:r>
                <a:rPr lang="en-US" sz="1810" b="1" dirty="0">
                  <a:solidFill>
                    <a:schemeClr val="bg1"/>
                  </a:solidFill>
                  <a:latin typeface="Calibri" panose="020F0502020204030204" pitchFamily="34" charset="0"/>
                  <a:cs typeface="Calibri" panose="020F0502020204030204" pitchFamily="34" charset="0"/>
                </a:rPr>
                <a:t>Recuperación de calor residual</a:t>
              </a:r>
            </a:p>
            <a:p>
              <a:pPr marL="5746">
                <a:lnSpc>
                  <a:spcPts val="1900"/>
                </a:lnSpc>
                <a:tabLst>
                  <a:tab pos="553064" algn="l"/>
                </a:tabLst>
              </a:pPr>
              <a:endParaRPr lang="en-US" sz="1810" b="1" dirty="0">
                <a:solidFill>
                  <a:schemeClr val="bg1"/>
                </a:solidFill>
                <a:latin typeface="Calibri" panose="020F0502020204030204" pitchFamily="34" charset="0"/>
                <a:cs typeface="Calibri" panose="020F0502020204030204" pitchFamily="34" charset="0"/>
              </a:endParaRPr>
            </a:p>
          </p:txBody>
        </p:sp>
      </p:grpSp>
      <p:grpSp>
        <p:nvGrpSpPr>
          <p:cNvPr id="279" name="Group 278">
            <a:extLst>
              <a:ext uri="{FF2B5EF4-FFF2-40B4-BE49-F238E27FC236}">
                <a16:creationId xmlns:a16="http://schemas.microsoft.com/office/drawing/2014/main" id="{C8DDF2DB-65DF-082C-A25B-EB333D9C29E9}"/>
              </a:ext>
            </a:extLst>
          </p:cNvPr>
          <p:cNvGrpSpPr/>
          <p:nvPr/>
        </p:nvGrpSpPr>
        <p:grpSpPr>
          <a:xfrm>
            <a:off x="681941" y="7933584"/>
            <a:ext cx="6288580" cy="806221"/>
            <a:chOff x="871130" y="8093006"/>
            <a:chExt cx="6156649" cy="806221"/>
          </a:xfrm>
        </p:grpSpPr>
        <p:cxnSp>
          <p:nvCxnSpPr>
            <p:cNvPr id="252" name="Straight Connector 251">
              <a:extLst>
                <a:ext uri="{FF2B5EF4-FFF2-40B4-BE49-F238E27FC236}">
                  <a16:creationId xmlns:a16="http://schemas.microsoft.com/office/drawing/2014/main" id="{5A1BC9A0-88F1-F0B8-D696-3FABBAC761FE}"/>
                </a:ext>
              </a:extLst>
            </p:cNvPr>
            <p:cNvCxnSpPr>
              <a:cxnSpLocks/>
            </p:cNvCxnSpPr>
            <p:nvPr/>
          </p:nvCxnSpPr>
          <p:spPr>
            <a:xfrm flipV="1">
              <a:off x="1559531" y="8495734"/>
              <a:ext cx="187827" cy="766"/>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253" name="Group 252">
              <a:extLst>
                <a:ext uri="{FF2B5EF4-FFF2-40B4-BE49-F238E27FC236}">
                  <a16:creationId xmlns:a16="http://schemas.microsoft.com/office/drawing/2014/main" id="{EA387842-0D86-FB06-E618-919F37A974FF}"/>
                </a:ext>
              </a:extLst>
            </p:cNvPr>
            <p:cNvGrpSpPr/>
            <p:nvPr/>
          </p:nvGrpSpPr>
          <p:grpSpPr>
            <a:xfrm>
              <a:off x="1904772" y="8233025"/>
              <a:ext cx="5123007" cy="526184"/>
              <a:chOff x="1895544" y="4067792"/>
              <a:chExt cx="5661582" cy="750762"/>
            </a:xfrm>
          </p:grpSpPr>
          <p:sp>
            <p:nvSpPr>
              <p:cNvPr id="254" name="Rectangle 253">
                <a:extLst>
                  <a:ext uri="{FF2B5EF4-FFF2-40B4-BE49-F238E27FC236}">
                    <a16:creationId xmlns:a16="http://schemas.microsoft.com/office/drawing/2014/main" id="{1A7AD17D-EC4F-7BEF-0792-358D99B307B5}"/>
                  </a:ext>
                </a:extLst>
              </p:cNvPr>
              <p:cNvSpPr/>
              <p:nvPr/>
            </p:nvSpPr>
            <p:spPr>
              <a:xfrm rot="16200000">
                <a:off x="4358675" y="1616825"/>
                <a:ext cx="747483" cy="5649418"/>
              </a:xfrm>
              <a:prstGeom prst="rect">
                <a:avLst/>
              </a:prstGeom>
              <a:gradFill>
                <a:gsLst>
                  <a:gs pos="35000">
                    <a:srgbClr val="2D62AE"/>
                  </a:gs>
                  <a:gs pos="82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29" dirty="0"/>
              </a:p>
            </p:txBody>
          </p:sp>
          <p:grpSp>
            <p:nvGrpSpPr>
              <p:cNvPr id="255" name="Group 254">
                <a:extLst>
                  <a:ext uri="{FF2B5EF4-FFF2-40B4-BE49-F238E27FC236}">
                    <a16:creationId xmlns:a16="http://schemas.microsoft.com/office/drawing/2014/main" id="{D14C42F7-BE79-7145-9811-33A4C8A2B621}"/>
                  </a:ext>
                </a:extLst>
              </p:cNvPr>
              <p:cNvGrpSpPr/>
              <p:nvPr/>
            </p:nvGrpSpPr>
            <p:grpSpPr>
              <a:xfrm>
                <a:off x="1895544" y="4067795"/>
                <a:ext cx="376583" cy="750759"/>
                <a:chOff x="1924677" y="4872802"/>
                <a:chExt cx="473452" cy="943878"/>
              </a:xfrm>
            </p:grpSpPr>
            <p:sp>
              <p:nvSpPr>
                <p:cNvPr id="256" name="Freeform 255">
                  <a:extLst>
                    <a:ext uri="{FF2B5EF4-FFF2-40B4-BE49-F238E27FC236}">
                      <a16:creationId xmlns:a16="http://schemas.microsoft.com/office/drawing/2014/main" id="{34D933AD-6E4E-9D08-0FB5-6A22BA6866FB}"/>
                    </a:ext>
                  </a:extLst>
                </p:cNvPr>
                <p:cNvSpPr/>
                <p:nvPr/>
              </p:nvSpPr>
              <p:spPr>
                <a:xfrm rot="16200000">
                  <a:off x="1690967" y="5109516"/>
                  <a:ext cx="943878" cy="470447"/>
                </a:xfrm>
                <a:custGeom>
                  <a:avLst/>
                  <a:gdLst>
                    <a:gd name="connsiteX0" fmla="*/ 0 w 398525"/>
                    <a:gd name="connsiteY0" fmla="*/ 0 h 199208"/>
                    <a:gd name="connsiteX1" fmla="*/ 398525 w 398525"/>
                    <a:gd name="connsiteY1" fmla="*/ 0 h 199208"/>
                    <a:gd name="connsiteX2" fmla="*/ 199263 w 398525"/>
                    <a:gd name="connsiteY2" fmla="*/ 199208 h 199208"/>
                    <a:gd name="connsiteX3" fmla="*/ 0 w 398525"/>
                    <a:gd name="connsiteY3" fmla="*/ 0 h 199208"/>
                  </a:gdLst>
                  <a:ahLst/>
                  <a:cxnLst>
                    <a:cxn ang="0">
                      <a:pos x="connsiteX0" y="connsiteY0"/>
                    </a:cxn>
                    <a:cxn ang="0">
                      <a:pos x="connsiteX1" y="connsiteY1"/>
                    </a:cxn>
                    <a:cxn ang="0">
                      <a:pos x="connsiteX2" y="connsiteY2"/>
                    </a:cxn>
                    <a:cxn ang="0">
                      <a:pos x="connsiteX3" y="connsiteY3"/>
                    </a:cxn>
                  </a:cxnLst>
                  <a:rect l="l" t="t" r="r" b="b"/>
                  <a:pathLst>
                    <a:path w="398525" h="199208">
                      <a:moveTo>
                        <a:pt x="0" y="0"/>
                      </a:moveTo>
                      <a:lnTo>
                        <a:pt x="398525" y="0"/>
                      </a:lnTo>
                      <a:lnTo>
                        <a:pt x="199263" y="199208"/>
                      </a:lnTo>
                      <a:lnTo>
                        <a:pt x="0" y="0"/>
                      </a:lnTo>
                      <a:close/>
                    </a:path>
                  </a:pathLst>
                </a:custGeom>
                <a:solidFill>
                  <a:schemeClr val="bg1"/>
                </a:solidFill>
                <a:ln w="2276" cap="flat">
                  <a:noFill/>
                  <a:prstDash val="solid"/>
                  <a:miter/>
                </a:ln>
                <a:effectLst>
                  <a:outerShdw blurRad="126595" dist="48294" dir="5040000" sx="104039" sy="104039" algn="t" rotWithShape="0">
                    <a:prstClr val="black">
                      <a:alpha val="13560"/>
                    </a:prstClr>
                  </a:outerShdw>
                </a:effectLst>
              </p:spPr>
              <p:txBody>
                <a:bodyPr rtlCol="0" anchor="ctr"/>
                <a:lstStyle/>
                <a:p>
                  <a:endParaRPr lang="en-US" sz="1629" dirty="0"/>
                </a:p>
              </p:txBody>
            </p:sp>
            <p:sp>
              <p:nvSpPr>
                <p:cNvPr id="257" name="Freeform 256">
                  <a:extLst>
                    <a:ext uri="{FF2B5EF4-FFF2-40B4-BE49-F238E27FC236}">
                      <a16:creationId xmlns:a16="http://schemas.microsoft.com/office/drawing/2014/main" id="{BEE2419C-ECE7-B255-9F63-DDA71A5A3C1B}"/>
                    </a:ext>
                  </a:extLst>
                </p:cNvPr>
                <p:cNvSpPr/>
                <p:nvPr/>
              </p:nvSpPr>
              <p:spPr>
                <a:xfrm rot="16200000">
                  <a:off x="1833814" y="5253511"/>
                  <a:ext cx="363350" cy="181625"/>
                </a:xfrm>
                <a:custGeom>
                  <a:avLst/>
                  <a:gdLst>
                    <a:gd name="connsiteX0" fmla="*/ 0 w 398525"/>
                    <a:gd name="connsiteY0" fmla="*/ 0 h 199208"/>
                    <a:gd name="connsiteX1" fmla="*/ 398525 w 398525"/>
                    <a:gd name="connsiteY1" fmla="*/ 0 h 199208"/>
                    <a:gd name="connsiteX2" fmla="*/ 199263 w 398525"/>
                    <a:gd name="connsiteY2" fmla="*/ 199208 h 199208"/>
                    <a:gd name="connsiteX3" fmla="*/ 0 w 398525"/>
                    <a:gd name="connsiteY3" fmla="*/ 0 h 199208"/>
                  </a:gdLst>
                  <a:ahLst/>
                  <a:cxnLst>
                    <a:cxn ang="0">
                      <a:pos x="connsiteX0" y="connsiteY0"/>
                    </a:cxn>
                    <a:cxn ang="0">
                      <a:pos x="connsiteX1" y="connsiteY1"/>
                    </a:cxn>
                    <a:cxn ang="0">
                      <a:pos x="connsiteX2" y="connsiteY2"/>
                    </a:cxn>
                    <a:cxn ang="0">
                      <a:pos x="connsiteX3" y="connsiteY3"/>
                    </a:cxn>
                  </a:cxnLst>
                  <a:rect l="l" t="t" r="r" b="b"/>
                  <a:pathLst>
                    <a:path w="398525" h="199208">
                      <a:moveTo>
                        <a:pt x="0" y="0"/>
                      </a:moveTo>
                      <a:lnTo>
                        <a:pt x="398525" y="0"/>
                      </a:lnTo>
                      <a:lnTo>
                        <a:pt x="199263" y="199208"/>
                      </a:lnTo>
                      <a:lnTo>
                        <a:pt x="0" y="0"/>
                      </a:lnTo>
                      <a:close/>
                    </a:path>
                  </a:pathLst>
                </a:custGeom>
                <a:gradFill>
                  <a:gsLst>
                    <a:gs pos="35000">
                      <a:srgbClr val="2D62AE"/>
                    </a:gs>
                    <a:gs pos="82000">
                      <a:srgbClr val="33A5CC"/>
                    </a:gs>
                    <a:gs pos="100000">
                      <a:srgbClr val="77CBC4"/>
                    </a:gs>
                  </a:gsLst>
                  <a:lin ang="2700000" scaled="0"/>
                </a:gradFill>
                <a:ln w="2276" cap="flat">
                  <a:noFill/>
                  <a:prstDash val="solid"/>
                  <a:miter/>
                </a:ln>
              </p:spPr>
              <p:txBody>
                <a:bodyPr rtlCol="0" anchor="ctr"/>
                <a:lstStyle/>
                <a:p>
                  <a:endParaRPr lang="en-US" sz="1629" dirty="0"/>
                </a:p>
              </p:txBody>
            </p:sp>
          </p:grpSp>
        </p:grpSp>
        <p:grpSp>
          <p:nvGrpSpPr>
            <p:cNvPr id="258" name="Graphic 15">
              <a:extLst>
                <a:ext uri="{FF2B5EF4-FFF2-40B4-BE49-F238E27FC236}">
                  <a16:creationId xmlns:a16="http://schemas.microsoft.com/office/drawing/2014/main" id="{5C3DB8B5-37A1-3D23-DA77-909AA03354E7}"/>
                </a:ext>
              </a:extLst>
            </p:cNvPr>
            <p:cNvGrpSpPr/>
            <p:nvPr/>
          </p:nvGrpSpPr>
          <p:grpSpPr>
            <a:xfrm rot="16200000">
              <a:off x="1727152" y="8447469"/>
              <a:ext cx="97508" cy="97294"/>
              <a:chOff x="1006279" y="7689162"/>
              <a:chExt cx="118191" cy="117931"/>
            </a:xfrm>
          </p:grpSpPr>
          <p:sp>
            <p:nvSpPr>
              <p:cNvPr id="259" name="Freeform 258">
                <a:extLst>
                  <a:ext uri="{FF2B5EF4-FFF2-40B4-BE49-F238E27FC236}">
                    <a16:creationId xmlns:a16="http://schemas.microsoft.com/office/drawing/2014/main" id="{953B4753-7651-6B9D-8790-ACF60DE1D928}"/>
                  </a:ext>
                </a:extLst>
              </p:cNvPr>
              <p:cNvSpPr/>
              <p:nvPr/>
            </p:nvSpPr>
            <p:spPr>
              <a:xfrm>
                <a:off x="1006279" y="7689162"/>
                <a:ext cx="118191" cy="117931"/>
              </a:xfrm>
              <a:custGeom>
                <a:avLst/>
                <a:gdLst>
                  <a:gd name="connsiteX0" fmla="*/ 118191 w 118191"/>
                  <a:gd name="connsiteY0" fmla="*/ 58966 h 117931"/>
                  <a:gd name="connsiteX1" fmla="*/ 58982 w 118191"/>
                  <a:gd name="connsiteY1" fmla="*/ 0 h 117931"/>
                  <a:gd name="connsiteX2" fmla="*/ 0 w 118191"/>
                  <a:gd name="connsiteY2" fmla="*/ 58966 h 117931"/>
                  <a:gd name="connsiteX3" fmla="*/ 58982 w 118191"/>
                  <a:gd name="connsiteY3" fmla="*/ 117931 h 117931"/>
                  <a:gd name="connsiteX4" fmla="*/ 118191 w 118191"/>
                  <a:gd name="connsiteY4" fmla="*/ 58966 h 117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91" h="117931">
                    <a:moveTo>
                      <a:pt x="118191" y="58966"/>
                    </a:moveTo>
                    <a:cubicBezTo>
                      <a:pt x="118191" y="26410"/>
                      <a:pt x="91775" y="0"/>
                      <a:pt x="58982" y="0"/>
                    </a:cubicBezTo>
                    <a:cubicBezTo>
                      <a:pt x="26189" y="0"/>
                      <a:pt x="0" y="26410"/>
                      <a:pt x="0" y="58966"/>
                    </a:cubicBezTo>
                    <a:cubicBezTo>
                      <a:pt x="0" y="91522"/>
                      <a:pt x="26417" y="117931"/>
                      <a:pt x="58982" y="117931"/>
                    </a:cubicBezTo>
                    <a:cubicBezTo>
                      <a:pt x="91547" y="117931"/>
                      <a:pt x="118191" y="91522"/>
                      <a:pt x="118191" y="58966"/>
                    </a:cubicBezTo>
                    <a:close/>
                  </a:path>
                </a:pathLst>
              </a:custGeom>
              <a:solidFill>
                <a:schemeClr val="bg1"/>
              </a:solidFill>
              <a:ln w="11382" cap="rnd">
                <a:solidFill>
                  <a:srgbClr val="2D62AE"/>
                </a:solidFill>
                <a:prstDash val="solid"/>
                <a:round/>
              </a:ln>
            </p:spPr>
            <p:txBody>
              <a:bodyPr rtlCol="0" anchor="ctr"/>
              <a:lstStyle/>
              <a:p>
                <a:endParaRPr lang="en-US" sz="1629" dirty="0"/>
              </a:p>
            </p:txBody>
          </p:sp>
          <p:sp>
            <p:nvSpPr>
              <p:cNvPr id="260" name="Freeform 259">
                <a:extLst>
                  <a:ext uri="{FF2B5EF4-FFF2-40B4-BE49-F238E27FC236}">
                    <a16:creationId xmlns:a16="http://schemas.microsoft.com/office/drawing/2014/main" id="{BE65EC65-81C9-502B-A7D7-7C2F42D2B7F3}"/>
                  </a:ext>
                </a:extLst>
              </p:cNvPr>
              <p:cNvSpPr/>
              <p:nvPr/>
            </p:nvSpPr>
            <p:spPr>
              <a:xfrm>
                <a:off x="1030873" y="7713523"/>
                <a:ext cx="69229" cy="69210"/>
              </a:xfrm>
              <a:custGeom>
                <a:avLst/>
                <a:gdLst>
                  <a:gd name="connsiteX0" fmla="*/ 69230 w 69229"/>
                  <a:gd name="connsiteY0" fmla="*/ 34605 h 69210"/>
                  <a:gd name="connsiteX1" fmla="*/ 34615 w 69229"/>
                  <a:gd name="connsiteY1" fmla="*/ 0 h 69210"/>
                  <a:gd name="connsiteX2" fmla="*/ 0 w 69229"/>
                  <a:gd name="connsiteY2" fmla="*/ 34605 h 69210"/>
                  <a:gd name="connsiteX3" fmla="*/ 34615 w 69229"/>
                  <a:gd name="connsiteY3" fmla="*/ 69211 h 69210"/>
                  <a:gd name="connsiteX4" fmla="*/ 69230 w 69229"/>
                  <a:gd name="connsiteY4" fmla="*/ 34605 h 69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29" h="69210">
                    <a:moveTo>
                      <a:pt x="69230" y="34605"/>
                    </a:moveTo>
                    <a:cubicBezTo>
                      <a:pt x="69230" y="15481"/>
                      <a:pt x="53744" y="0"/>
                      <a:pt x="34615" y="0"/>
                    </a:cubicBezTo>
                    <a:cubicBezTo>
                      <a:pt x="15486" y="0"/>
                      <a:pt x="0" y="15481"/>
                      <a:pt x="0" y="34605"/>
                    </a:cubicBezTo>
                    <a:cubicBezTo>
                      <a:pt x="0" y="53729"/>
                      <a:pt x="15486" y="69211"/>
                      <a:pt x="34615" y="69211"/>
                    </a:cubicBezTo>
                    <a:cubicBezTo>
                      <a:pt x="53744" y="69211"/>
                      <a:pt x="69230" y="53729"/>
                      <a:pt x="69230" y="34605"/>
                    </a:cubicBezTo>
                    <a:close/>
                  </a:path>
                </a:pathLst>
              </a:custGeom>
              <a:gradFill>
                <a:gsLst>
                  <a:gs pos="35000">
                    <a:srgbClr val="2D62AE"/>
                  </a:gs>
                  <a:gs pos="82000">
                    <a:srgbClr val="33A5CC"/>
                  </a:gs>
                  <a:gs pos="100000">
                    <a:srgbClr val="77CBC4"/>
                  </a:gs>
                </a:gsLst>
                <a:lin ang="2700000" scaled="0"/>
              </a:gradFill>
              <a:ln w="2276" cap="flat">
                <a:noFill/>
                <a:prstDash val="solid"/>
                <a:miter/>
              </a:ln>
            </p:spPr>
            <p:txBody>
              <a:bodyPr rtlCol="0" anchor="ctr"/>
              <a:lstStyle/>
              <a:p>
                <a:endParaRPr lang="en-US" sz="1629" dirty="0"/>
              </a:p>
            </p:txBody>
          </p:sp>
        </p:grpSp>
        <p:grpSp>
          <p:nvGrpSpPr>
            <p:cNvPr id="261" name="Graphic 15">
              <a:extLst>
                <a:ext uri="{FF2B5EF4-FFF2-40B4-BE49-F238E27FC236}">
                  <a16:creationId xmlns:a16="http://schemas.microsoft.com/office/drawing/2014/main" id="{7B6F19A4-2ED3-5236-8F00-150846FDC29E}"/>
                </a:ext>
              </a:extLst>
            </p:cNvPr>
            <p:cNvGrpSpPr/>
            <p:nvPr/>
          </p:nvGrpSpPr>
          <p:grpSpPr>
            <a:xfrm rot="16200000">
              <a:off x="824303" y="8139833"/>
              <a:ext cx="806221" cy="712567"/>
              <a:chOff x="547405" y="6570863"/>
              <a:chExt cx="1035254" cy="914993"/>
            </a:xfrm>
          </p:grpSpPr>
          <p:sp>
            <p:nvSpPr>
              <p:cNvPr id="262" name="Freeform 261">
                <a:extLst>
                  <a:ext uri="{FF2B5EF4-FFF2-40B4-BE49-F238E27FC236}">
                    <a16:creationId xmlns:a16="http://schemas.microsoft.com/office/drawing/2014/main" id="{2FAE641E-F707-C37B-E02F-3674E23A4CC7}"/>
                  </a:ext>
                </a:extLst>
              </p:cNvPr>
              <p:cNvSpPr/>
              <p:nvPr/>
            </p:nvSpPr>
            <p:spPr>
              <a:xfrm>
                <a:off x="547405" y="6806271"/>
                <a:ext cx="1035254" cy="679585"/>
              </a:xfrm>
              <a:custGeom>
                <a:avLst/>
                <a:gdLst>
                  <a:gd name="connsiteX0" fmla="*/ 0 w 1035254"/>
                  <a:gd name="connsiteY0" fmla="*/ 162099 h 679585"/>
                  <a:gd name="connsiteX1" fmla="*/ 517627 w 1035254"/>
                  <a:gd name="connsiteY1" fmla="*/ 679585 h 679585"/>
                  <a:gd name="connsiteX2" fmla="*/ 1035255 w 1035254"/>
                  <a:gd name="connsiteY2" fmla="*/ 162099 h 679585"/>
                  <a:gd name="connsiteX3" fmla="*/ 517627 w 1035254"/>
                  <a:gd name="connsiteY3" fmla="*/ 0 h 679585"/>
                  <a:gd name="connsiteX4" fmla="*/ 0 w 1035254"/>
                  <a:gd name="connsiteY4" fmla="*/ 162099 h 679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254" h="679585">
                    <a:moveTo>
                      <a:pt x="0" y="162099"/>
                    </a:moveTo>
                    <a:cubicBezTo>
                      <a:pt x="0" y="447820"/>
                      <a:pt x="231828" y="679585"/>
                      <a:pt x="517627" y="679585"/>
                    </a:cubicBezTo>
                    <a:cubicBezTo>
                      <a:pt x="803427" y="679585"/>
                      <a:pt x="1035255" y="447820"/>
                      <a:pt x="1035255" y="162099"/>
                    </a:cubicBezTo>
                    <a:lnTo>
                      <a:pt x="517627" y="0"/>
                    </a:lnTo>
                    <a:lnTo>
                      <a:pt x="0" y="162099"/>
                    </a:lnTo>
                    <a:close/>
                  </a:path>
                </a:pathLst>
              </a:custGeom>
              <a:gradFill>
                <a:gsLst>
                  <a:gs pos="3000">
                    <a:srgbClr val="EE2D24"/>
                  </a:gs>
                  <a:gs pos="68000">
                    <a:srgbClr val="F37321"/>
                  </a:gs>
                  <a:gs pos="100000">
                    <a:srgbClr val="FFCD05"/>
                  </a:gs>
                </a:gsLst>
                <a:lin ang="2700000" scaled="0"/>
              </a:gradFill>
              <a:ln w="2276" cap="flat">
                <a:noFill/>
                <a:prstDash val="solid"/>
                <a:miter/>
              </a:ln>
            </p:spPr>
            <p:txBody>
              <a:bodyPr rtlCol="0" anchor="ctr"/>
              <a:lstStyle/>
              <a:p>
                <a:endParaRPr lang="en-US" sz="1629" dirty="0"/>
              </a:p>
            </p:txBody>
          </p:sp>
          <p:sp>
            <p:nvSpPr>
              <p:cNvPr id="263" name="Freeform 262">
                <a:extLst>
                  <a:ext uri="{FF2B5EF4-FFF2-40B4-BE49-F238E27FC236}">
                    <a16:creationId xmlns:a16="http://schemas.microsoft.com/office/drawing/2014/main" id="{1E756341-9713-1D54-5850-6C069F602048}"/>
                  </a:ext>
                </a:extLst>
              </p:cNvPr>
              <p:cNvSpPr/>
              <p:nvPr/>
            </p:nvSpPr>
            <p:spPr>
              <a:xfrm>
                <a:off x="667646" y="6570863"/>
                <a:ext cx="795228" cy="795012"/>
              </a:xfrm>
              <a:custGeom>
                <a:avLst/>
                <a:gdLst>
                  <a:gd name="connsiteX0" fmla="*/ 0 w 795228"/>
                  <a:gd name="connsiteY0" fmla="*/ 397506 h 795012"/>
                  <a:gd name="connsiteX1" fmla="*/ 397614 w 795228"/>
                  <a:gd name="connsiteY1" fmla="*/ 0 h 795012"/>
                  <a:gd name="connsiteX2" fmla="*/ 795229 w 795228"/>
                  <a:gd name="connsiteY2" fmla="*/ 397506 h 795012"/>
                  <a:gd name="connsiteX3" fmla="*/ 397614 w 795228"/>
                  <a:gd name="connsiteY3" fmla="*/ 795012 h 795012"/>
                  <a:gd name="connsiteX4" fmla="*/ 0 w 795228"/>
                  <a:gd name="connsiteY4" fmla="*/ 397506 h 79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228" h="795012">
                    <a:moveTo>
                      <a:pt x="0" y="397506"/>
                    </a:moveTo>
                    <a:cubicBezTo>
                      <a:pt x="0" y="178035"/>
                      <a:pt x="178084" y="0"/>
                      <a:pt x="397614" y="0"/>
                    </a:cubicBezTo>
                    <a:cubicBezTo>
                      <a:pt x="617145" y="0"/>
                      <a:pt x="795229" y="178035"/>
                      <a:pt x="795229" y="397506"/>
                    </a:cubicBezTo>
                    <a:cubicBezTo>
                      <a:pt x="795229" y="616977"/>
                      <a:pt x="617145" y="795012"/>
                      <a:pt x="397614" y="795012"/>
                    </a:cubicBezTo>
                    <a:cubicBezTo>
                      <a:pt x="178084" y="795012"/>
                      <a:pt x="0" y="616977"/>
                      <a:pt x="0" y="397506"/>
                    </a:cubicBezTo>
                    <a:close/>
                  </a:path>
                </a:pathLst>
              </a:custGeom>
              <a:solidFill>
                <a:srgbClr val="FDFDFD"/>
              </a:solidFill>
              <a:ln w="2276" cap="flat">
                <a:noFill/>
                <a:prstDash val="solid"/>
                <a:miter/>
              </a:ln>
              <a:effectLst>
                <a:outerShdw blurRad="176334" dir="5280000" algn="tl" rotWithShape="0">
                  <a:prstClr val="black">
                    <a:alpha val="40000"/>
                  </a:prstClr>
                </a:outerShdw>
              </a:effectLst>
            </p:spPr>
            <p:txBody>
              <a:bodyPr rtlCol="0" anchor="ctr"/>
              <a:lstStyle/>
              <a:p>
                <a:endParaRPr lang="en-US" sz="1629" dirty="0"/>
              </a:p>
            </p:txBody>
          </p:sp>
        </p:grpSp>
        <p:sp>
          <p:nvSpPr>
            <p:cNvPr id="264" name="TextBox 263">
              <a:extLst>
                <a:ext uri="{FF2B5EF4-FFF2-40B4-BE49-F238E27FC236}">
                  <a16:creationId xmlns:a16="http://schemas.microsoft.com/office/drawing/2014/main" id="{5BBBA790-16F9-4643-6AB3-DC7BCD91F4BF}"/>
                </a:ext>
              </a:extLst>
            </p:cNvPr>
            <p:cNvSpPr txBox="1"/>
            <p:nvPr/>
          </p:nvSpPr>
          <p:spPr>
            <a:xfrm>
              <a:off x="2273541" y="8223669"/>
              <a:ext cx="4017501" cy="580031"/>
            </a:xfrm>
            <a:prstGeom prst="rect">
              <a:avLst/>
            </a:prstGeom>
            <a:noFill/>
          </p:spPr>
          <p:txBody>
            <a:bodyPr wrap="square" rtlCol="0" anchor="t">
              <a:spAutoFit/>
            </a:bodyPr>
            <a:lstStyle/>
            <a:p>
              <a:pPr marL="5746">
                <a:lnSpc>
                  <a:spcPts val="1900"/>
                </a:lnSpc>
                <a:tabLst>
                  <a:tab pos="553064" algn="l"/>
                </a:tabLst>
              </a:pPr>
              <a:r>
                <a:rPr lang="en-US" sz="1810" b="1" dirty="0">
                  <a:solidFill>
                    <a:schemeClr val="bg1"/>
                  </a:solidFill>
                  <a:latin typeface="Calibri" panose="020F0502020204030204" pitchFamily="34" charset="0"/>
                  <a:cs typeface="Calibri" panose="020F0502020204030204" pitchFamily="34" charset="0"/>
                </a:rPr>
                <a:t>Tecnologías de almacenamiento de energía térmica</a:t>
              </a:r>
            </a:p>
            <a:p>
              <a:pPr marL="5746">
                <a:lnSpc>
                  <a:spcPts val="1900"/>
                </a:lnSpc>
                <a:tabLst>
                  <a:tab pos="553064" algn="l"/>
                </a:tabLst>
              </a:pPr>
              <a:endParaRPr lang="en-US" sz="1810" b="1" dirty="0">
                <a:solidFill>
                  <a:schemeClr val="bg1"/>
                </a:solidFill>
                <a:latin typeface="Calibri" panose="020F0502020204030204" pitchFamily="34" charset="0"/>
                <a:cs typeface="Calibri" panose="020F0502020204030204" pitchFamily="34" charset="0"/>
              </a:endParaRPr>
            </a:p>
          </p:txBody>
        </p:sp>
      </p:grpSp>
      <p:grpSp>
        <p:nvGrpSpPr>
          <p:cNvPr id="278" name="Group 277">
            <a:extLst>
              <a:ext uri="{FF2B5EF4-FFF2-40B4-BE49-F238E27FC236}">
                <a16:creationId xmlns:a16="http://schemas.microsoft.com/office/drawing/2014/main" id="{AB712B98-7C10-9939-BDB6-8FA538F921BD}"/>
              </a:ext>
            </a:extLst>
          </p:cNvPr>
          <p:cNvGrpSpPr/>
          <p:nvPr/>
        </p:nvGrpSpPr>
        <p:grpSpPr>
          <a:xfrm>
            <a:off x="701511" y="8820472"/>
            <a:ext cx="6269010" cy="934474"/>
            <a:chOff x="851030" y="8954584"/>
            <a:chExt cx="6156650" cy="934474"/>
          </a:xfrm>
        </p:grpSpPr>
        <p:cxnSp>
          <p:nvCxnSpPr>
            <p:cNvPr id="265" name="Straight Connector 264">
              <a:extLst>
                <a:ext uri="{FF2B5EF4-FFF2-40B4-BE49-F238E27FC236}">
                  <a16:creationId xmlns:a16="http://schemas.microsoft.com/office/drawing/2014/main" id="{9AEC0299-5575-F795-B03F-BF197F57CEFE}"/>
                </a:ext>
              </a:extLst>
            </p:cNvPr>
            <p:cNvCxnSpPr>
              <a:cxnSpLocks/>
            </p:cNvCxnSpPr>
            <p:nvPr/>
          </p:nvCxnSpPr>
          <p:spPr>
            <a:xfrm flipV="1">
              <a:off x="1539432" y="9357311"/>
              <a:ext cx="187827" cy="766"/>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266" name="Group 265">
              <a:extLst>
                <a:ext uri="{FF2B5EF4-FFF2-40B4-BE49-F238E27FC236}">
                  <a16:creationId xmlns:a16="http://schemas.microsoft.com/office/drawing/2014/main" id="{FE2CDBA0-CEFD-7B1A-69AD-39ECEA8E02F2}"/>
                </a:ext>
              </a:extLst>
            </p:cNvPr>
            <p:cNvGrpSpPr/>
            <p:nvPr/>
          </p:nvGrpSpPr>
          <p:grpSpPr>
            <a:xfrm>
              <a:off x="1884673" y="9094602"/>
              <a:ext cx="5123007" cy="526184"/>
              <a:chOff x="1895544" y="4067792"/>
              <a:chExt cx="5661582" cy="750762"/>
            </a:xfrm>
          </p:grpSpPr>
          <p:sp>
            <p:nvSpPr>
              <p:cNvPr id="267" name="Rectangle 266">
                <a:extLst>
                  <a:ext uri="{FF2B5EF4-FFF2-40B4-BE49-F238E27FC236}">
                    <a16:creationId xmlns:a16="http://schemas.microsoft.com/office/drawing/2014/main" id="{2B03910C-CDCE-74A3-020E-16D0BF9FFC7B}"/>
                  </a:ext>
                </a:extLst>
              </p:cNvPr>
              <p:cNvSpPr/>
              <p:nvPr/>
            </p:nvSpPr>
            <p:spPr>
              <a:xfrm rot="16200000">
                <a:off x="4358675" y="1616825"/>
                <a:ext cx="747483" cy="5649418"/>
              </a:xfrm>
              <a:prstGeom prst="rect">
                <a:avLst/>
              </a:prstGeom>
              <a:gradFill>
                <a:gsLst>
                  <a:gs pos="35000">
                    <a:srgbClr val="2D62AE"/>
                  </a:gs>
                  <a:gs pos="82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29" dirty="0"/>
              </a:p>
            </p:txBody>
          </p:sp>
          <p:grpSp>
            <p:nvGrpSpPr>
              <p:cNvPr id="268" name="Group 267">
                <a:extLst>
                  <a:ext uri="{FF2B5EF4-FFF2-40B4-BE49-F238E27FC236}">
                    <a16:creationId xmlns:a16="http://schemas.microsoft.com/office/drawing/2014/main" id="{D252C52D-2410-E8F9-0F2C-ED3A5C908DBF}"/>
                  </a:ext>
                </a:extLst>
              </p:cNvPr>
              <p:cNvGrpSpPr/>
              <p:nvPr/>
            </p:nvGrpSpPr>
            <p:grpSpPr>
              <a:xfrm>
                <a:off x="1895544" y="4067795"/>
                <a:ext cx="376583" cy="750759"/>
                <a:chOff x="1924677" y="4872802"/>
                <a:chExt cx="473452" cy="943878"/>
              </a:xfrm>
            </p:grpSpPr>
            <p:sp>
              <p:nvSpPr>
                <p:cNvPr id="269" name="Freeform 268">
                  <a:extLst>
                    <a:ext uri="{FF2B5EF4-FFF2-40B4-BE49-F238E27FC236}">
                      <a16:creationId xmlns:a16="http://schemas.microsoft.com/office/drawing/2014/main" id="{4BDA2914-D82B-18A0-5AE3-0B2740D193CC}"/>
                    </a:ext>
                  </a:extLst>
                </p:cNvPr>
                <p:cNvSpPr/>
                <p:nvPr/>
              </p:nvSpPr>
              <p:spPr>
                <a:xfrm rot="16200000">
                  <a:off x="1690967" y="5109516"/>
                  <a:ext cx="943878" cy="470447"/>
                </a:xfrm>
                <a:custGeom>
                  <a:avLst/>
                  <a:gdLst>
                    <a:gd name="connsiteX0" fmla="*/ 0 w 398525"/>
                    <a:gd name="connsiteY0" fmla="*/ 0 h 199208"/>
                    <a:gd name="connsiteX1" fmla="*/ 398525 w 398525"/>
                    <a:gd name="connsiteY1" fmla="*/ 0 h 199208"/>
                    <a:gd name="connsiteX2" fmla="*/ 199263 w 398525"/>
                    <a:gd name="connsiteY2" fmla="*/ 199208 h 199208"/>
                    <a:gd name="connsiteX3" fmla="*/ 0 w 398525"/>
                    <a:gd name="connsiteY3" fmla="*/ 0 h 199208"/>
                  </a:gdLst>
                  <a:ahLst/>
                  <a:cxnLst>
                    <a:cxn ang="0">
                      <a:pos x="connsiteX0" y="connsiteY0"/>
                    </a:cxn>
                    <a:cxn ang="0">
                      <a:pos x="connsiteX1" y="connsiteY1"/>
                    </a:cxn>
                    <a:cxn ang="0">
                      <a:pos x="connsiteX2" y="connsiteY2"/>
                    </a:cxn>
                    <a:cxn ang="0">
                      <a:pos x="connsiteX3" y="connsiteY3"/>
                    </a:cxn>
                  </a:cxnLst>
                  <a:rect l="l" t="t" r="r" b="b"/>
                  <a:pathLst>
                    <a:path w="398525" h="199208">
                      <a:moveTo>
                        <a:pt x="0" y="0"/>
                      </a:moveTo>
                      <a:lnTo>
                        <a:pt x="398525" y="0"/>
                      </a:lnTo>
                      <a:lnTo>
                        <a:pt x="199263" y="199208"/>
                      </a:lnTo>
                      <a:lnTo>
                        <a:pt x="0" y="0"/>
                      </a:lnTo>
                      <a:close/>
                    </a:path>
                  </a:pathLst>
                </a:custGeom>
                <a:solidFill>
                  <a:schemeClr val="bg1"/>
                </a:solidFill>
                <a:ln w="2276" cap="flat">
                  <a:noFill/>
                  <a:prstDash val="solid"/>
                  <a:miter/>
                </a:ln>
                <a:effectLst>
                  <a:outerShdw blurRad="126595" dist="48294" dir="5040000" sx="104039" sy="104039" algn="t" rotWithShape="0">
                    <a:prstClr val="black">
                      <a:alpha val="13560"/>
                    </a:prstClr>
                  </a:outerShdw>
                </a:effectLst>
              </p:spPr>
              <p:txBody>
                <a:bodyPr rtlCol="0" anchor="ctr"/>
                <a:lstStyle/>
                <a:p>
                  <a:endParaRPr lang="en-US" sz="1629" dirty="0"/>
                </a:p>
              </p:txBody>
            </p:sp>
            <p:sp>
              <p:nvSpPr>
                <p:cNvPr id="270" name="Freeform 269">
                  <a:extLst>
                    <a:ext uri="{FF2B5EF4-FFF2-40B4-BE49-F238E27FC236}">
                      <a16:creationId xmlns:a16="http://schemas.microsoft.com/office/drawing/2014/main" id="{2032A8DE-14FD-BE71-35A9-0412B9DBDF23}"/>
                    </a:ext>
                  </a:extLst>
                </p:cNvPr>
                <p:cNvSpPr/>
                <p:nvPr/>
              </p:nvSpPr>
              <p:spPr>
                <a:xfrm rot="16200000">
                  <a:off x="1833814" y="5253511"/>
                  <a:ext cx="363350" cy="181625"/>
                </a:xfrm>
                <a:custGeom>
                  <a:avLst/>
                  <a:gdLst>
                    <a:gd name="connsiteX0" fmla="*/ 0 w 398525"/>
                    <a:gd name="connsiteY0" fmla="*/ 0 h 199208"/>
                    <a:gd name="connsiteX1" fmla="*/ 398525 w 398525"/>
                    <a:gd name="connsiteY1" fmla="*/ 0 h 199208"/>
                    <a:gd name="connsiteX2" fmla="*/ 199263 w 398525"/>
                    <a:gd name="connsiteY2" fmla="*/ 199208 h 199208"/>
                    <a:gd name="connsiteX3" fmla="*/ 0 w 398525"/>
                    <a:gd name="connsiteY3" fmla="*/ 0 h 199208"/>
                  </a:gdLst>
                  <a:ahLst/>
                  <a:cxnLst>
                    <a:cxn ang="0">
                      <a:pos x="connsiteX0" y="connsiteY0"/>
                    </a:cxn>
                    <a:cxn ang="0">
                      <a:pos x="connsiteX1" y="connsiteY1"/>
                    </a:cxn>
                    <a:cxn ang="0">
                      <a:pos x="connsiteX2" y="connsiteY2"/>
                    </a:cxn>
                    <a:cxn ang="0">
                      <a:pos x="connsiteX3" y="connsiteY3"/>
                    </a:cxn>
                  </a:cxnLst>
                  <a:rect l="l" t="t" r="r" b="b"/>
                  <a:pathLst>
                    <a:path w="398525" h="199208">
                      <a:moveTo>
                        <a:pt x="0" y="0"/>
                      </a:moveTo>
                      <a:lnTo>
                        <a:pt x="398525" y="0"/>
                      </a:lnTo>
                      <a:lnTo>
                        <a:pt x="199263" y="199208"/>
                      </a:lnTo>
                      <a:lnTo>
                        <a:pt x="0" y="0"/>
                      </a:lnTo>
                      <a:close/>
                    </a:path>
                  </a:pathLst>
                </a:custGeom>
                <a:gradFill>
                  <a:gsLst>
                    <a:gs pos="35000">
                      <a:srgbClr val="2D62AE"/>
                    </a:gs>
                    <a:gs pos="82000">
                      <a:srgbClr val="33A5CC"/>
                    </a:gs>
                    <a:gs pos="100000">
                      <a:srgbClr val="77CBC4"/>
                    </a:gs>
                  </a:gsLst>
                  <a:lin ang="2700000" scaled="0"/>
                </a:gradFill>
                <a:ln w="2276" cap="flat">
                  <a:noFill/>
                  <a:prstDash val="solid"/>
                  <a:miter/>
                </a:ln>
              </p:spPr>
              <p:txBody>
                <a:bodyPr rtlCol="0" anchor="ctr"/>
                <a:lstStyle/>
                <a:p>
                  <a:endParaRPr lang="en-US" sz="1629" dirty="0"/>
                </a:p>
              </p:txBody>
            </p:sp>
          </p:grpSp>
        </p:grpSp>
        <p:grpSp>
          <p:nvGrpSpPr>
            <p:cNvPr id="271" name="Graphic 15">
              <a:extLst>
                <a:ext uri="{FF2B5EF4-FFF2-40B4-BE49-F238E27FC236}">
                  <a16:creationId xmlns:a16="http://schemas.microsoft.com/office/drawing/2014/main" id="{34FED8E2-BF69-E490-8466-DD9B3A3D6F66}"/>
                </a:ext>
              </a:extLst>
            </p:cNvPr>
            <p:cNvGrpSpPr/>
            <p:nvPr/>
          </p:nvGrpSpPr>
          <p:grpSpPr>
            <a:xfrm rot="16200000">
              <a:off x="1707053" y="9309046"/>
              <a:ext cx="97508" cy="97294"/>
              <a:chOff x="1006279" y="7689162"/>
              <a:chExt cx="118191" cy="117931"/>
            </a:xfrm>
          </p:grpSpPr>
          <p:sp>
            <p:nvSpPr>
              <p:cNvPr id="272" name="Freeform 271">
                <a:extLst>
                  <a:ext uri="{FF2B5EF4-FFF2-40B4-BE49-F238E27FC236}">
                    <a16:creationId xmlns:a16="http://schemas.microsoft.com/office/drawing/2014/main" id="{824CA1D8-D3C2-C84B-D9F6-DA711918A5E4}"/>
                  </a:ext>
                </a:extLst>
              </p:cNvPr>
              <p:cNvSpPr/>
              <p:nvPr/>
            </p:nvSpPr>
            <p:spPr>
              <a:xfrm>
                <a:off x="1006279" y="7689162"/>
                <a:ext cx="118191" cy="117931"/>
              </a:xfrm>
              <a:custGeom>
                <a:avLst/>
                <a:gdLst>
                  <a:gd name="connsiteX0" fmla="*/ 118191 w 118191"/>
                  <a:gd name="connsiteY0" fmla="*/ 58966 h 117931"/>
                  <a:gd name="connsiteX1" fmla="*/ 58982 w 118191"/>
                  <a:gd name="connsiteY1" fmla="*/ 0 h 117931"/>
                  <a:gd name="connsiteX2" fmla="*/ 0 w 118191"/>
                  <a:gd name="connsiteY2" fmla="*/ 58966 h 117931"/>
                  <a:gd name="connsiteX3" fmla="*/ 58982 w 118191"/>
                  <a:gd name="connsiteY3" fmla="*/ 117931 h 117931"/>
                  <a:gd name="connsiteX4" fmla="*/ 118191 w 118191"/>
                  <a:gd name="connsiteY4" fmla="*/ 58966 h 117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91" h="117931">
                    <a:moveTo>
                      <a:pt x="118191" y="58966"/>
                    </a:moveTo>
                    <a:cubicBezTo>
                      <a:pt x="118191" y="26410"/>
                      <a:pt x="91775" y="0"/>
                      <a:pt x="58982" y="0"/>
                    </a:cubicBezTo>
                    <a:cubicBezTo>
                      <a:pt x="26189" y="0"/>
                      <a:pt x="0" y="26410"/>
                      <a:pt x="0" y="58966"/>
                    </a:cubicBezTo>
                    <a:cubicBezTo>
                      <a:pt x="0" y="91522"/>
                      <a:pt x="26417" y="117931"/>
                      <a:pt x="58982" y="117931"/>
                    </a:cubicBezTo>
                    <a:cubicBezTo>
                      <a:pt x="91547" y="117931"/>
                      <a:pt x="118191" y="91522"/>
                      <a:pt x="118191" y="58966"/>
                    </a:cubicBezTo>
                    <a:close/>
                  </a:path>
                </a:pathLst>
              </a:custGeom>
              <a:solidFill>
                <a:schemeClr val="bg1"/>
              </a:solidFill>
              <a:ln w="11382" cap="rnd">
                <a:solidFill>
                  <a:srgbClr val="2D62AE"/>
                </a:solidFill>
                <a:prstDash val="solid"/>
                <a:round/>
              </a:ln>
            </p:spPr>
            <p:txBody>
              <a:bodyPr rtlCol="0" anchor="ctr"/>
              <a:lstStyle/>
              <a:p>
                <a:endParaRPr lang="en-US" sz="1629" dirty="0"/>
              </a:p>
            </p:txBody>
          </p:sp>
          <p:sp>
            <p:nvSpPr>
              <p:cNvPr id="273" name="Freeform 272">
                <a:extLst>
                  <a:ext uri="{FF2B5EF4-FFF2-40B4-BE49-F238E27FC236}">
                    <a16:creationId xmlns:a16="http://schemas.microsoft.com/office/drawing/2014/main" id="{C72E7313-ED27-EEFF-2AC4-6F84BECF158A}"/>
                  </a:ext>
                </a:extLst>
              </p:cNvPr>
              <p:cNvSpPr/>
              <p:nvPr/>
            </p:nvSpPr>
            <p:spPr>
              <a:xfrm>
                <a:off x="1030873" y="7713523"/>
                <a:ext cx="69229" cy="69210"/>
              </a:xfrm>
              <a:custGeom>
                <a:avLst/>
                <a:gdLst>
                  <a:gd name="connsiteX0" fmla="*/ 69230 w 69229"/>
                  <a:gd name="connsiteY0" fmla="*/ 34605 h 69210"/>
                  <a:gd name="connsiteX1" fmla="*/ 34615 w 69229"/>
                  <a:gd name="connsiteY1" fmla="*/ 0 h 69210"/>
                  <a:gd name="connsiteX2" fmla="*/ 0 w 69229"/>
                  <a:gd name="connsiteY2" fmla="*/ 34605 h 69210"/>
                  <a:gd name="connsiteX3" fmla="*/ 34615 w 69229"/>
                  <a:gd name="connsiteY3" fmla="*/ 69211 h 69210"/>
                  <a:gd name="connsiteX4" fmla="*/ 69230 w 69229"/>
                  <a:gd name="connsiteY4" fmla="*/ 34605 h 69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29" h="69210">
                    <a:moveTo>
                      <a:pt x="69230" y="34605"/>
                    </a:moveTo>
                    <a:cubicBezTo>
                      <a:pt x="69230" y="15481"/>
                      <a:pt x="53744" y="0"/>
                      <a:pt x="34615" y="0"/>
                    </a:cubicBezTo>
                    <a:cubicBezTo>
                      <a:pt x="15486" y="0"/>
                      <a:pt x="0" y="15481"/>
                      <a:pt x="0" y="34605"/>
                    </a:cubicBezTo>
                    <a:cubicBezTo>
                      <a:pt x="0" y="53729"/>
                      <a:pt x="15486" y="69211"/>
                      <a:pt x="34615" y="69211"/>
                    </a:cubicBezTo>
                    <a:cubicBezTo>
                      <a:pt x="53744" y="69211"/>
                      <a:pt x="69230" y="53729"/>
                      <a:pt x="69230" y="34605"/>
                    </a:cubicBezTo>
                    <a:close/>
                  </a:path>
                </a:pathLst>
              </a:custGeom>
              <a:gradFill>
                <a:gsLst>
                  <a:gs pos="35000">
                    <a:srgbClr val="2D62AE"/>
                  </a:gs>
                  <a:gs pos="82000">
                    <a:srgbClr val="33A5CC"/>
                  </a:gs>
                  <a:gs pos="100000">
                    <a:srgbClr val="77CBC4"/>
                  </a:gs>
                </a:gsLst>
                <a:lin ang="2700000" scaled="0"/>
              </a:gradFill>
              <a:ln w="2276" cap="flat">
                <a:noFill/>
                <a:prstDash val="solid"/>
                <a:miter/>
              </a:ln>
            </p:spPr>
            <p:txBody>
              <a:bodyPr rtlCol="0" anchor="ctr"/>
              <a:lstStyle/>
              <a:p>
                <a:endParaRPr lang="en-US" sz="1629" dirty="0"/>
              </a:p>
            </p:txBody>
          </p:sp>
        </p:grpSp>
        <p:grpSp>
          <p:nvGrpSpPr>
            <p:cNvPr id="274" name="Graphic 15">
              <a:extLst>
                <a:ext uri="{FF2B5EF4-FFF2-40B4-BE49-F238E27FC236}">
                  <a16:creationId xmlns:a16="http://schemas.microsoft.com/office/drawing/2014/main" id="{18EAAEEE-D722-A67D-5FB0-4EADFDF056DB}"/>
                </a:ext>
              </a:extLst>
            </p:cNvPr>
            <p:cNvGrpSpPr/>
            <p:nvPr/>
          </p:nvGrpSpPr>
          <p:grpSpPr>
            <a:xfrm rot="16200000">
              <a:off x="804206" y="9001408"/>
              <a:ext cx="806221" cy="712573"/>
              <a:chOff x="547405" y="6570856"/>
              <a:chExt cx="1035254" cy="915000"/>
            </a:xfrm>
          </p:grpSpPr>
          <p:sp>
            <p:nvSpPr>
              <p:cNvPr id="275" name="Freeform 274">
                <a:extLst>
                  <a:ext uri="{FF2B5EF4-FFF2-40B4-BE49-F238E27FC236}">
                    <a16:creationId xmlns:a16="http://schemas.microsoft.com/office/drawing/2014/main" id="{C450231D-E6A9-98C9-B955-A818CA70C958}"/>
                  </a:ext>
                </a:extLst>
              </p:cNvPr>
              <p:cNvSpPr/>
              <p:nvPr/>
            </p:nvSpPr>
            <p:spPr>
              <a:xfrm>
                <a:off x="547405" y="6806271"/>
                <a:ext cx="1035254" cy="679585"/>
              </a:xfrm>
              <a:custGeom>
                <a:avLst/>
                <a:gdLst>
                  <a:gd name="connsiteX0" fmla="*/ 0 w 1035254"/>
                  <a:gd name="connsiteY0" fmla="*/ 162099 h 679585"/>
                  <a:gd name="connsiteX1" fmla="*/ 517627 w 1035254"/>
                  <a:gd name="connsiteY1" fmla="*/ 679585 h 679585"/>
                  <a:gd name="connsiteX2" fmla="*/ 1035255 w 1035254"/>
                  <a:gd name="connsiteY2" fmla="*/ 162099 h 679585"/>
                  <a:gd name="connsiteX3" fmla="*/ 517627 w 1035254"/>
                  <a:gd name="connsiteY3" fmla="*/ 0 h 679585"/>
                  <a:gd name="connsiteX4" fmla="*/ 0 w 1035254"/>
                  <a:gd name="connsiteY4" fmla="*/ 162099 h 679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254" h="679585">
                    <a:moveTo>
                      <a:pt x="0" y="162099"/>
                    </a:moveTo>
                    <a:cubicBezTo>
                      <a:pt x="0" y="447820"/>
                      <a:pt x="231828" y="679585"/>
                      <a:pt x="517627" y="679585"/>
                    </a:cubicBezTo>
                    <a:cubicBezTo>
                      <a:pt x="803427" y="679585"/>
                      <a:pt x="1035255" y="447820"/>
                      <a:pt x="1035255" y="162099"/>
                    </a:cubicBezTo>
                    <a:lnTo>
                      <a:pt x="517627" y="0"/>
                    </a:lnTo>
                    <a:lnTo>
                      <a:pt x="0" y="162099"/>
                    </a:lnTo>
                    <a:close/>
                  </a:path>
                </a:pathLst>
              </a:custGeom>
              <a:gradFill>
                <a:gsLst>
                  <a:gs pos="3000">
                    <a:srgbClr val="EE2D24"/>
                  </a:gs>
                  <a:gs pos="68000">
                    <a:srgbClr val="F37321"/>
                  </a:gs>
                  <a:gs pos="100000">
                    <a:srgbClr val="FFCD05"/>
                  </a:gs>
                </a:gsLst>
                <a:lin ang="2700000" scaled="0"/>
              </a:gradFill>
              <a:ln w="2276" cap="flat">
                <a:noFill/>
                <a:prstDash val="solid"/>
                <a:miter/>
              </a:ln>
            </p:spPr>
            <p:txBody>
              <a:bodyPr rtlCol="0" anchor="ctr"/>
              <a:lstStyle/>
              <a:p>
                <a:endParaRPr lang="en-US" sz="1629" dirty="0"/>
              </a:p>
            </p:txBody>
          </p:sp>
          <p:sp>
            <p:nvSpPr>
              <p:cNvPr id="276" name="Freeform 275">
                <a:extLst>
                  <a:ext uri="{FF2B5EF4-FFF2-40B4-BE49-F238E27FC236}">
                    <a16:creationId xmlns:a16="http://schemas.microsoft.com/office/drawing/2014/main" id="{CB7955F1-ED57-EEFB-593C-D8F0692FABF5}"/>
                  </a:ext>
                </a:extLst>
              </p:cNvPr>
              <p:cNvSpPr/>
              <p:nvPr/>
            </p:nvSpPr>
            <p:spPr>
              <a:xfrm>
                <a:off x="667646" y="6570856"/>
                <a:ext cx="795228" cy="795013"/>
              </a:xfrm>
              <a:custGeom>
                <a:avLst/>
                <a:gdLst>
                  <a:gd name="connsiteX0" fmla="*/ 0 w 795228"/>
                  <a:gd name="connsiteY0" fmla="*/ 397506 h 795012"/>
                  <a:gd name="connsiteX1" fmla="*/ 397614 w 795228"/>
                  <a:gd name="connsiteY1" fmla="*/ 0 h 795012"/>
                  <a:gd name="connsiteX2" fmla="*/ 795229 w 795228"/>
                  <a:gd name="connsiteY2" fmla="*/ 397506 h 795012"/>
                  <a:gd name="connsiteX3" fmla="*/ 397614 w 795228"/>
                  <a:gd name="connsiteY3" fmla="*/ 795012 h 795012"/>
                  <a:gd name="connsiteX4" fmla="*/ 0 w 795228"/>
                  <a:gd name="connsiteY4" fmla="*/ 397506 h 79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228" h="795012">
                    <a:moveTo>
                      <a:pt x="0" y="397506"/>
                    </a:moveTo>
                    <a:cubicBezTo>
                      <a:pt x="0" y="178035"/>
                      <a:pt x="178084" y="0"/>
                      <a:pt x="397614" y="0"/>
                    </a:cubicBezTo>
                    <a:cubicBezTo>
                      <a:pt x="617145" y="0"/>
                      <a:pt x="795229" y="178035"/>
                      <a:pt x="795229" y="397506"/>
                    </a:cubicBezTo>
                    <a:cubicBezTo>
                      <a:pt x="795229" y="616977"/>
                      <a:pt x="617145" y="795012"/>
                      <a:pt x="397614" y="795012"/>
                    </a:cubicBezTo>
                    <a:cubicBezTo>
                      <a:pt x="178084" y="795012"/>
                      <a:pt x="0" y="616977"/>
                      <a:pt x="0" y="397506"/>
                    </a:cubicBezTo>
                    <a:close/>
                  </a:path>
                </a:pathLst>
              </a:custGeom>
              <a:solidFill>
                <a:srgbClr val="FDFDFD"/>
              </a:solidFill>
              <a:ln w="2276" cap="flat">
                <a:noFill/>
                <a:prstDash val="solid"/>
                <a:miter/>
              </a:ln>
              <a:effectLst>
                <a:outerShdw blurRad="176334" dir="5280000" algn="tl" rotWithShape="0">
                  <a:prstClr val="black">
                    <a:alpha val="40000"/>
                  </a:prstClr>
                </a:outerShdw>
              </a:effectLst>
            </p:spPr>
            <p:txBody>
              <a:bodyPr rtlCol="0" anchor="ctr"/>
              <a:lstStyle/>
              <a:p>
                <a:endParaRPr lang="en-US" sz="1629" dirty="0"/>
              </a:p>
            </p:txBody>
          </p:sp>
        </p:grpSp>
        <p:sp>
          <p:nvSpPr>
            <p:cNvPr id="277" name="TextBox 276">
              <a:extLst>
                <a:ext uri="{FF2B5EF4-FFF2-40B4-BE49-F238E27FC236}">
                  <a16:creationId xmlns:a16="http://schemas.microsoft.com/office/drawing/2014/main" id="{7485FD38-463E-2F11-8D12-5149D77CD495}"/>
                </a:ext>
              </a:extLst>
            </p:cNvPr>
            <p:cNvSpPr txBox="1"/>
            <p:nvPr/>
          </p:nvSpPr>
          <p:spPr>
            <a:xfrm>
              <a:off x="2234277" y="9065371"/>
              <a:ext cx="4773403" cy="823687"/>
            </a:xfrm>
            <a:prstGeom prst="rect">
              <a:avLst/>
            </a:prstGeom>
            <a:noFill/>
          </p:spPr>
          <p:txBody>
            <a:bodyPr wrap="square" rtlCol="0" anchor="t">
              <a:spAutoFit/>
            </a:bodyPr>
            <a:lstStyle/>
            <a:p>
              <a:pPr marL="5746">
                <a:lnSpc>
                  <a:spcPts val="1900"/>
                </a:lnSpc>
                <a:tabLst>
                  <a:tab pos="553064" algn="l"/>
                </a:tabLst>
              </a:pPr>
              <a:r>
                <a:rPr lang="en-US" sz="1810" b="1" dirty="0" err="1">
                  <a:solidFill>
                    <a:schemeClr val="bg1"/>
                  </a:solidFill>
                  <a:latin typeface="Calibri" panose="020F0502020204030204" pitchFamily="34" charset="0"/>
                  <a:cs typeface="Calibri" panose="020F0502020204030204" pitchFamily="34" charset="0"/>
                </a:rPr>
                <a:t>Climatización</a:t>
              </a:r>
              <a:r>
                <a:rPr lang="en-US" sz="1810" b="1" dirty="0">
                  <a:solidFill>
                    <a:schemeClr val="bg1"/>
                  </a:solidFill>
                  <a:latin typeface="Calibri" panose="020F0502020204030204" pitchFamily="34" charset="0"/>
                  <a:cs typeface="Calibri" panose="020F0502020204030204" pitchFamily="34" charset="0"/>
                </a:rPr>
                <a:t> inteligente, IoT e innovaciones digitales</a:t>
              </a:r>
            </a:p>
            <a:p>
              <a:pPr marL="5746">
                <a:lnSpc>
                  <a:spcPts val="1900"/>
                </a:lnSpc>
                <a:tabLst>
                  <a:tab pos="553064" algn="l"/>
                </a:tabLst>
              </a:pPr>
              <a:endParaRPr lang="en-US" sz="1810" b="1" dirty="0">
                <a:solidFill>
                  <a:schemeClr val="bg1"/>
                </a:solidFill>
                <a:latin typeface="Calibri" panose="020F0502020204030204" pitchFamily="34" charset="0"/>
                <a:cs typeface="Calibri" panose="020F0502020204030204" pitchFamily="34" charset="0"/>
              </a:endParaRPr>
            </a:p>
          </p:txBody>
        </p:sp>
      </p:grpSp>
      <p:sp>
        <p:nvSpPr>
          <p:cNvPr id="290" name="Freeform 289">
            <a:extLst>
              <a:ext uri="{FF2B5EF4-FFF2-40B4-BE49-F238E27FC236}">
                <a16:creationId xmlns:a16="http://schemas.microsoft.com/office/drawing/2014/main" id="{B5B233B2-C56B-99D4-4B3B-7BCDF019FADD}"/>
              </a:ext>
            </a:extLst>
          </p:cNvPr>
          <p:cNvSpPr>
            <a:spLocks noChangeAspect="1"/>
          </p:cNvSpPr>
          <p:nvPr/>
        </p:nvSpPr>
        <p:spPr>
          <a:xfrm>
            <a:off x="818877" y="5424950"/>
            <a:ext cx="370390" cy="462151"/>
          </a:xfrm>
          <a:custGeom>
            <a:avLst/>
            <a:gdLst>
              <a:gd name="connsiteX0" fmla="*/ 120032 w 326395"/>
              <a:gd name="connsiteY0" fmla="*/ 273981 h 407257"/>
              <a:gd name="connsiteX1" fmla="*/ 206355 w 326395"/>
              <a:gd name="connsiteY1" fmla="*/ 273981 h 407257"/>
              <a:gd name="connsiteX2" fmla="*/ 228687 w 326395"/>
              <a:gd name="connsiteY2" fmla="*/ 230392 h 407257"/>
              <a:gd name="connsiteX3" fmla="*/ 251829 w 326395"/>
              <a:gd name="connsiteY3" fmla="*/ 170617 h 407257"/>
              <a:gd name="connsiteX4" fmla="*/ 163184 w 326395"/>
              <a:gd name="connsiteY4" fmla="*/ 81956 h 407257"/>
              <a:gd name="connsiteX5" fmla="*/ 74541 w 326395"/>
              <a:gd name="connsiteY5" fmla="*/ 170617 h 407257"/>
              <a:gd name="connsiteX6" fmla="*/ 97682 w 326395"/>
              <a:gd name="connsiteY6" fmla="*/ 230392 h 407257"/>
              <a:gd name="connsiteX7" fmla="*/ 120032 w 326395"/>
              <a:gd name="connsiteY7" fmla="*/ 273981 h 407257"/>
              <a:gd name="connsiteX8" fmla="*/ 120032 w 326395"/>
              <a:gd name="connsiteY8" fmla="*/ 273981 h 407257"/>
              <a:gd name="connsiteX9" fmla="*/ 213995 w 326395"/>
              <a:gd name="connsiteY9" fmla="*/ 273981 h 407257"/>
              <a:gd name="connsiteX10" fmla="*/ 222639 w 326395"/>
              <a:gd name="connsiteY10" fmla="*/ 283105 h 407257"/>
              <a:gd name="connsiteX11" fmla="*/ 222639 w 326395"/>
              <a:gd name="connsiteY11" fmla="*/ 303579 h 407257"/>
              <a:gd name="connsiteX12" fmla="*/ 213487 w 326395"/>
              <a:gd name="connsiteY12" fmla="*/ 312704 h 407257"/>
              <a:gd name="connsiteX13" fmla="*/ 182457 w 326395"/>
              <a:gd name="connsiteY13" fmla="*/ 312704 h 407257"/>
              <a:gd name="connsiteX14" fmla="*/ 182457 w 326395"/>
              <a:gd name="connsiteY14" fmla="*/ 346811 h 407257"/>
              <a:gd name="connsiteX15" fmla="*/ 281258 w 326395"/>
              <a:gd name="connsiteY15" fmla="*/ 323438 h 407257"/>
              <a:gd name="connsiteX16" fmla="*/ 283374 w 326395"/>
              <a:gd name="connsiteY16" fmla="*/ 326916 h 407257"/>
              <a:gd name="connsiteX17" fmla="*/ 239884 w 326395"/>
              <a:gd name="connsiteY17" fmla="*/ 393370 h 407257"/>
              <a:gd name="connsiteX18" fmla="*/ 208018 w 326395"/>
              <a:gd name="connsiteY18" fmla="*/ 405697 h 407257"/>
              <a:gd name="connsiteX19" fmla="*/ 176481 w 326395"/>
              <a:gd name="connsiteY19" fmla="*/ 405848 h 407257"/>
              <a:gd name="connsiteX20" fmla="*/ 173359 w 326395"/>
              <a:gd name="connsiteY20" fmla="*/ 406399 h 407257"/>
              <a:gd name="connsiteX21" fmla="*/ 153037 w 326395"/>
              <a:gd name="connsiteY21" fmla="*/ 406399 h 407257"/>
              <a:gd name="connsiteX22" fmla="*/ 149310 w 326395"/>
              <a:gd name="connsiteY22" fmla="*/ 405590 h 407257"/>
              <a:gd name="connsiteX23" fmla="*/ 117293 w 326395"/>
              <a:gd name="connsiteY23" fmla="*/ 405821 h 407257"/>
              <a:gd name="connsiteX24" fmla="*/ 54192 w 326395"/>
              <a:gd name="connsiteY24" fmla="*/ 364296 h 407257"/>
              <a:gd name="connsiteX25" fmla="*/ 41153 w 326395"/>
              <a:gd name="connsiteY25" fmla="*/ 326907 h 407257"/>
              <a:gd name="connsiteX26" fmla="*/ 43270 w 326395"/>
              <a:gd name="connsiteY26" fmla="*/ 323430 h 407257"/>
              <a:gd name="connsiteX27" fmla="*/ 143939 w 326395"/>
              <a:gd name="connsiteY27" fmla="*/ 348768 h 407257"/>
              <a:gd name="connsiteX28" fmla="*/ 143939 w 326395"/>
              <a:gd name="connsiteY28" fmla="*/ 312695 h 407257"/>
              <a:gd name="connsiteX29" fmla="*/ 112908 w 326395"/>
              <a:gd name="connsiteY29" fmla="*/ 312695 h 407257"/>
              <a:gd name="connsiteX30" fmla="*/ 103757 w 326395"/>
              <a:gd name="connsiteY30" fmla="*/ 303570 h 407257"/>
              <a:gd name="connsiteX31" fmla="*/ 103757 w 326395"/>
              <a:gd name="connsiteY31" fmla="*/ 283097 h 407257"/>
              <a:gd name="connsiteX32" fmla="*/ 112401 w 326395"/>
              <a:gd name="connsiteY32" fmla="*/ 273972 h 407257"/>
              <a:gd name="connsiteX33" fmla="*/ 91581 w 326395"/>
              <a:gd name="connsiteY33" fmla="*/ 233959 h 407257"/>
              <a:gd name="connsiteX34" fmla="*/ 67426 w 326395"/>
              <a:gd name="connsiteY34" fmla="*/ 170609 h 407257"/>
              <a:gd name="connsiteX35" fmla="*/ 163202 w 326395"/>
              <a:gd name="connsiteY35" fmla="*/ 74832 h 407257"/>
              <a:gd name="connsiteX36" fmla="*/ 258979 w 326395"/>
              <a:gd name="connsiteY36" fmla="*/ 170609 h 407257"/>
              <a:gd name="connsiteX37" fmla="*/ 234824 w 326395"/>
              <a:gd name="connsiteY37" fmla="*/ 233959 h 407257"/>
              <a:gd name="connsiteX38" fmla="*/ 213995 w 326395"/>
              <a:gd name="connsiteY38" fmla="*/ 273981 h 407257"/>
              <a:gd name="connsiteX39" fmla="*/ 213995 w 326395"/>
              <a:gd name="connsiteY39" fmla="*/ 273981 h 407257"/>
              <a:gd name="connsiteX40" fmla="*/ 175351 w 326395"/>
              <a:gd name="connsiteY40" fmla="*/ 312704 h 407257"/>
              <a:gd name="connsiteX41" fmla="*/ 151044 w 326395"/>
              <a:gd name="connsiteY41" fmla="*/ 312704 h 407257"/>
              <a:gd name="connsiteX42" fmla="*/ 151044 w 326395"/>
              <a:gd name="connsiteY42" fmla="*/ 397310 h 407257"/>
              <a:gd name="connsiteX43" fmla="*/ 151622 w 326395"/>
              <a:gd name="connsiteY43" fmla="*/ 398724 h 407257"/>
              <a:gd name="connsiteX44" fmla="*/ 151622 w 326395"/>
              <a:gd name="connsiteY44" fmla="*/ 398724 h 407257"/>
              <a:gd name="connsiteX45" fmla="*/ 153037 w 326395"/>
              <a:gd name="connsiteY45" fmla="*/ 399302 h 407257"/>
              <a:gd name="connsiteX46" fmla="*/ 173359 w 326395"/>
              <a:gd name="connsiteY46" fmla="*/ 399302 h 407257"/>
              <a:gd name="connsiteX47" fmla="*/ 175351 w 326395"/>
              <a:gd name="connsiteY47" fmla="*/ 397310 h 407257"/>
              <a:gd name="connsiteX48" fmla="*/ 175351 w 326395"/>
              <a:gd name="connsiteY48" fmla="*/ 312704 h 407257"/>
              <a:gd name="connsiteX49" fmla="*/ 213487 w 326395"/>
              <a:gd name="connsiteY49" fmla="*/ 281087 h 407257"/>
              <a:gd name="connsiteX50" fmla="*/ 208747 w 326395"/>
              <a:gd name="connsiteY50" fmla="*/ 281140 h 407257"/>
              <a:gd name="connsiteX51" fmla="*/ 208747 w 326395"/>
              <a:gd name="connsiteY51" fmla="*/ 281140 h 407257"/>
              <a:gd name="connsiteX52" fmla="*/ 112899 w 326395"/>
              <a:gd name="connsiteY52" fmla="*/ 281087 h 407257"/>
              <a:gd name="connsiteX53" fmla="*/ 110854 w 326395"/>
              <a:gd name="connsiteY53" fmla="*/ 283105 h 407257"/>
              <a:gd name="connsiteX54" fmla="*/ 110854 w 326395"/>
              <a:gd name="connsiteY54" fmla="*/ 303579 h 407257"/>
              <a:gd name="connsiteX55" fmla="*/ 112899 w 326395"/>
              <a:gd name="connsiteY55" fmla="*/ 305598 h 407257"/>
              <a:gd name="connsiteX56" fmla="*/ 213487 w 326395"/>
              <a:gd name="connsiteY56" fmla="*/ 305598 h 407257"/>
              <a:gd name="connsiteX57" fmla="*/ 215533 w 326395"/>
              <a:gd name="connsiteY57" fmla="*/ 303579 h 407257"/>
              <a:gd name="connsiteX58" fmla="*/ 215533 w 326395"/>
              <a:gd name="connsiteY58" fmla="*/ 283105 h 407257"/>
              <a:gd name="connsiteX59" fmla="*/ 213487 w 326395"/>
              <a:gd name="connsiteY59" fmla="*/ 281087 h 407257"/>
              <a:gd name="connsiteX60" fmla="*/ 213487 w 326395"/>
              <a:gd name="connsiteY60" fmla="*/ 281087 h 407257"/>
              <a:gd name="connsiteX61" fmla="*/ 172550 w 326395"/>
              <a:gd name="connsiteY61" fmla="*/ 105898 h 407257"/>
              <a:gd name="connsiteX62" fmla="*/ 172550 w 326395"/>
              <a:gd name="connsiteY62" fmla="*/ 168492 h 407257"/>
              <a:gd name="connsiteX63" fmla="*/ 202050 w 326395"/>
              <a:gd name="connsiteY63" fmla="*/ 168492 h 407257"/>
              <a:gd name="connsiteX64" fmla="*/ 204247 w 326395"/>
              <a:gd name="connsiteY64" fmla="*/ 172725 h 407257"/>
              <a:gd name="connsiteX65" fmla="*/ 181586 w 326395"/>
              <a:gd name="connsiteY65" fmla="*/ 211956 h 407257"/>
              <a:gd name="connsiteX66" fmla="*/ 181586 w 326395"/>
              <a:gd name="connsiteY66" fmla="*/ 211956 h 407257"/>
              <a:gd name="connsiteX67" fmla="*/ 158818 w 326395"/>
              <a:gd name="connsiteY67" fmla="*/ 251408 h 407257"/>
              <a:gd name="connsiteX68" fmla="*/ 153855 w 326395"/>
              <a:gd name="connsiteY68" fmla="*/ 250074 h 407257"/>
              <a:gd name="connsiteX69" fmla="*/ 153855 w 326395"/>
              <a:gd name="connsiteY69" fmla="*/ 250074 h 407257"/>
              <a:gd name="connsiteX70" fmla="*/ 153855 w 326395"/>
              <a:gd name="connsiteY70" fmla="*/ 187453 h 407257"/>
              <a:gd name="connsiteX71" fmla="*/ 124355 w 326395"/>
              <a:gd name="connsiteY71" fmla="*/ 187453 h 407257"/>
              <a:gd name="connsiteX72" fmla="*/ 122158 w 326395"/>
              <a:gd name="connsiteY72" fmla="*/ 183247 h 407257"/>
              <a:gd name="connsiteX73" fmla="*/ 144819 w 326395"/>
              <a:gd name="connsiteY73" fmla="*/ 144016 h 407257"/>
              <a:gd name="connsiteX74" fmla="*/ 144819 w 326395"/>
              <a:gd name="connsiteY74" fmla="*/ 144016 h 407257"/>
              <a:gd name="connsiteX75" fmla="*/ 167587 w 326395"/>
              <a:gd name="connsiteY75" fmla="*/ 104564 h 407257"/>
              <a:gd name="connsiteX76" fmla="*/ 172550 w 326395"/>
              <a:gd name="connsiteY76" fmla="*/ 105898 h 407257"/>
              <a:gd name="connsiteX77" fmla="*/ 172550 w 326395"/>
              <a:gd name="connsiteY77" fmla="*/ 105898 h 407257"/>
              <a:gd name="connsiteX78" fmla="*/ 167231 w 326395"/>
              <a:gd name="connsiteY78" fmla="*/ 171169 h 407257"/>
              <a:gd name="connsiteX79" fmla="*/ 167231 w 326395"/>
              <a:gd name="connsiteY79" fmla="*/ 115832 h 407257"/>
              <a:gd name="connsiteX80" fmla="*/ 149408 w 326395"/>
              <a:gd name="connsiteY80" fmla="*/ 146693 h 407257"/>
              <a:gd name="connsiteX81" fmla="*/ 149408 w 326395"/>
              <a:gd name="connsiteY81" fmla="*/ 146667 h 407257"/>
              <a:gd name="connsiteX82" fmla="*/ 128935 w 326395"/>
              <a:gd name="connsiteY82" fmla="*/ 182135 h 407257"/>
              <a:gd name="connsiteX83" fmla="*/ 156514 w 326395"/>
              <a:gd name="connsiteY83" fmla="*/ 182135 h 407257"/>
              <a:gd name="connsiteX84" fmla="*/ 159164 w 326395"/>
              <a:gd name="connsiteY84" fmla="*/ 184785 h 407257"/>
              <a:gd name="connsiteX85" fmla="*/ 159164 w 326395"/>
              <a:gd name="connsiteY85" fmla="*/ 240122 h 407257"/>
              <a:gd name="connsiteX86" fmla="*/ 176987 w 326395"/>
              <a:gd name="connsiteY86" fmla="*/ 209287 h 407257"/>
              <a:gd name="connsiteX87" fmla="*/ 176987 w 326395"/>
              <a:gd name="connsiteY87" fmla="*/ 209287 h 407257"/>
              <a:gd name="connsiteX88" fmla="*/ 197461 w 326395"/>
              <a:gd name="connsiteY88" fmla="*/ 173837 h 407257"/>
              <a:gd name="connsiteX89" fmla="*/ 169882 w 326395"/>
              <a:gd name="connsiteY89" fmla="*/ 173837 h 407257"/>
              <a:gd name="connsiteX90" fmla="*/ 167231 w 326395"/>
              <a:gd name="connsiteY90" fmla="*/ 171169 h 407257"/>
              <a:gd name="connsiteX91" fmla="*/ 167231 w 326395"/>
              <a:gd name="connsiteY91" fmla="*/ 171169 h 407257"/>
              <a:gd name="connsiteX92" fmla="*/ 159645 w 326395"/>
              <a:gd name="connsiteY92" fmla="*/ 3495 h 407257"/>
              <a:gd name="connsiteX93" fmla="*/ 166751 w 326395"/>
              <a:gd name="connsiteY93" fmla="*/ 3495 h 407257"/>
              <a:gd name="connsiteX94" fmla="*/ 166751 w 326395"/>
              <a:gd name="connsiteY94" fmla="*/ 31155 h 407257"/>
              <a:gd name="connsiteX95" fmla="*/ 159645 w 326395"/>
              <a:gd name="connsiteY95" fmla="*/ 31155 h 407257"/>
              <a:gd name="connsiteX96" fmla="*/ 159645 w 326395"/>
              <a:gd name="connsiteY96" fmla="*/ 3495 h 407257"/>
              <a:gd name="connsiteX97" fmla="*/ 3515 w 326395"/>
              <a:gd name="connsiteY97" fmla="*/ 166758 h 407257"/>
              <a:gd name="connsiteX98" fmla="*/ 3515 w 326395"/>
              <a:gd name="connsiteY98" fmla="*/ 159625 h 407257"/>
              <a:gd name="connsiteX99" fmla="*/ 31175 w 326395"/>
              <a:gd name="connsiteY99" fmla="*/ 159625 h 407257"/>
              <a:gd name="connsiteX100" fmla="*/ 31175 w 326395"/>
              <a:gd name="connsiteY100" fmla="*/ 166758 h 407257"/>
              <a:gd name="connsiteX101" fmla="*/ 3515 w 326395"/>
              <a:gd name="connsiteY101" fmla="*/ 166758 h 407257"/>
              <a:gd name="connsiteX102" fmla="*/ 23126 w 326395"/>
              <a:gd name="connsiteY102" fmla="*/ 86412 h 407257"/>
              <a:gd name="connsiteX103" fmla="*/ 26657 w 326395"/>
              <a:gd name="connsiteY103" fmla="*/ 80284 h 407257"/>
              <a:gd name="connsiteX104" fmla="*/ 50608 w 326395"/>
              <a:gd name="connsiteY104" fmla="*/ 94096 h 407257"/>
              <a:gd name="connsiteX105" fmla="*/ 47077 w 326395"/>
              <a:gd name="connsiteY105" fmla="*/ 100250 h 407257"/>
              <a:gd name="connsiteX106" fmla="*/ 23126 w 326395"/>
              <a:gd name="connsiteY106" fmla="*/ 86412 h 407257"/>
              <a:gd name="connsiteX107" fmla="*/ 80277 w 326395"/>
              <a:gd name="connsiteY107" fmla="*/ 26690 h 407257"/>
              <a:gd name="connsiteX108" fmla="*/ 86432 w 326395"/>
              <a:gd name="connsiteY108" fmla="*/ 23106 h 407257"/>
              <a:gd name="connsiteX109" fmla="*/ 100243 w 326395"/>
              <a:gd name="connsiteY109" fmla="*/ 47057 h 407257"/>
              <a:gd name="connsiteX110" fmla="*/ 94116 w 326395"/>
              <a:gd name="connsiteY110" fmla="*/ 50641 h 407257"/>
              <a:gd name="connsiteX111" fmla="*/ 80277 w 326395"/>
              <a:gd name="connsiteY111" fmla="*/ 26690 h 407257"/>
              <a:gd name="connsiteX112" fmla="*/ 322880 w 326395"/>
              <a:gd name="connsiteY112" fmla="*/ 159625 h 407257"/>
              <a:gd name="connsiteX113" fmla="*/ 322880 w 326395"/>
              <a:gd name="connsiteY113" fmla="*/ 166758 h 407257"/>
              <a:gd name="connsiteX114" fmla="*/ 295221 w 326395"/>
              <a:gd name="connsiteY114" fmla="*/ 166758 h 407257"/>
              <a:gd name="connsiteX115" fmla="*/ 295221 w 326395"/>
              <a:gd name="connsiteY115" fmla="*/ 159625 h 407257"/>
              <a:gd name="connsiteX116" fmla="*/ 322880 w 326395"/>
              <a:gd name="connsiteY116" fmla="*/ 159625 h 407257"/>
              <a:gd name="connsiteX117" fmla="*/ 299712 w 326395"/>
              <a:gd name="connsiteY117" fmla="*/ 80284 h 407257"/>
              <a:gd name="connsiteX118" fmla="*/ 303270 w 326395"/>
              <a:gd name="connsiteY118" fmla="*/ 86412 h 407257"/>
              <a:gd name="connsiteX119" fmla="*/ 279319 w 326395"/>
              <a:gd name="connsiteY119" fmla="*/ 100250 h 407257"/>
              <a:gd name="connsiteX120" fmla="*/ 275761 w 326395"/>
              <a:gd name="connsiteY120" fmla="*/ 94096 h 407257"/>
              <a:gd name="connsiteX121" fmla="*/ 299712 w 326395"/>
              <a:gd name="connsiteY121" fmla="*/ 80284 h 407257"/>
              <a:gd name="connsiteX122" fmla="*/ 239964 w 326395"/>
              <a:gd name="connsiteY122" fmla="*/ 23106 h 407257"/>
              <a:gd name="connsiteX123" fmla="*/ 246118 w 326395"/>
              <a:gd name="connsiteY123" fmla="*/ 26690 h 407257"/>
              <a:gd name="connsiteX124" fmla="*/ 232280 w 326395"/>
              <a:gd name="connsiteY124" fmla="*/ 50641 h 407257"/>
              <a:gd name="connsiteX125" fmla="*/ 226152 w 326395"/>
              <a:gd name="connsiteY125" fmla="*/ 47057 h 407257"/>
              <a:gd name="connsiteX126" fmla="*/ 239964 w 326395"/>
              <a:gd name="connsiteY126" fmla="*/ 23106 h 407257"/>
              <a:gd name="connsiteX127" fmla="*/ 182457 w 326395"/>
              <a:gd name="connsiteY127" fmla="*/ 357501 h 407257"/>
              <a:gd name="connsiteX128" fmla="*/ 182457 w 326395"/>
              <a:gd name="connsiteY128" fmla="*/ 397310 h 407257"/>
              <a:gd name="connsiteX129" fmla="*/ 182182 w 326395"/>
              <a:gd name="connsiteY129" fmla="*/ 399578 h 407257"/>
              <a:gd name="connsiteX130" fmla="*/ 276090 w 326395"/>
              <a:gd name="connsiteY130" fmla="*/ 328961 h 407257"/>
              <a:gd name="connsiteX131" fmla="*/ 182457 w 326395"/>
              <a:gd name="connsiteY131" fmla="*/ 357501 h 407257"/>
              <a:gd name="connsiteX132" fmla="*/ 182457 w 326395"/>
              <a:gd name="connsiteY132" fmla="*/ 357501 h 407257"/>
              <a:gd name="connsiteX133" fmla="*/ 144161 w 326395"/>
              <a:gd name="connsiteY133" fmla="*/ 399347 h 407257"/>
              <a:gd name="connsiteX134" fmla="*/ 143929 w 326395"/>
              <a:gd name="connsiteY134" fmla="*/ 397301 h 407257"/>
              <a:gd name="connsiteX135" fmla="*/ 143929 w 326395"/>
              <a:gd name="connsiteY135" fmla="*/ 359885 h 407257"/>
              <a:gd name="connsiteX136" fmla="*/ 132937 w 326395"/>
              <a:gd name="connsiteY136" fmla="*/ 347834 h 407257"/>
              <a:gd name="connsiteX137" fmla="*/ 48455 w 326395"/>
              <a:gd name="connsiteY137" fmla="*/ 328953 h 407257"/>
              <a:gd name="connsiteX138" fmla="*/ 144161 w 326395"/>
              <a:gd name="connsiteY138" fmla="*/ 399347 h 407257"/>
              <a:gd name="connsiteX139" fmla="*/ 144161 w 326395"/>
              <a:gd name="connsiteY139" fmla="*/ 399347 h 40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326395" h="407257">
                <a:moveTo>
                  <a:pt x="120032" y="273981"/>
                </a:moveTo>
                <a:lnTo>
                  <a:pt x="206355" y="273981"/>
                </a:lnTo>
                <a:cubicBezTo>
                  <a:pt x="212660" y="258025"/>
                  <a:pt x="220905" y="243804"/>
                  <a:pt x="228687" y="230392"/>
                </a:cubicBezTo>
                <a:cubicBezTo>
                  <a:pt x="240836" y="209439"/>
                  <a:pt x="251829" y="190486"/>
                  <a:pt x="251829" y="170617"/>
                </a:cubicBezTo>
                <a:cubicBezTo>
                  <a:pt x="251829" y="121631"/>
                  <a:pt x="212145" y="81956"/>
                  <a:pt x="163184" y="81956"/>
                </a:cubicBezTo>
                <a:cubicBezTo>
                  <a:pt x="114224" y="81956"/>
                  <a:pt x="74541" y="121640"/>
                  <a:pt x="74541" y="170617"/>
                </a:cubicBezTo>
                <a:cubicBezTo>
                  <a:pt x="74541" y="190486"/>
                  <a:pt x="85533" y="209439"/>
                  <a:pt x="97682" y="230392"/>
                </a:cubicBezTo>
                <a:cubicBezTo>
                  <a:pt x="105491" y="243804"/>
                  <a:pt x="113735" y="258016"/>
                  <a:pt x="120032" y="273981"/>
                </a:cubicBezTo>
                <a:lnTo>
                  <a:pt x="120032" y="273981"/>
                </a:lnTo>
                <a:close/>
                <a:moveTo>
                  <a:pt x="213995" y="273981"/>
                </a:moveTo>
                <a:cubicBezTo>
                  <a:pt x="218806" y="274229"/>
                  <a:pt x="222639" y="278267"/>
                  <a:pt x="222639" y="283105"/>
                </a:cubicBezTo>
                <a:lnTo>
                  <a:pt x="222639" y="303579"/>
                </a:lnTo>
                <a:cubicBezTo>
                  <a:pt x="222639" y="308595"/>
                  <a:pt x="218530" y="312704"/>
                  <a:pt x="213487" y="312704"/>
                </a:cubicBezTo>
                <a:lnTo>
                  <a:pt x="182457" y="312704"/>
                </a:lnTo>
                <a:lnTo>
                  <a:pt x="182457" y="346811"/>
                </a:lnTo>
                <a:cubicBezTo>
                  <a:pt x="207413" y="320948"/>
                  <a:pt x="248306" y="308871"/>
                  <a:pt x="281258" y="323438"/>
                </a:cubicBezTo>
                <a:cubicBezTo>
                  <a:pt x="282592" y="324017"/>
                  <a:pt x="283472" y="325377"/>
                  <a:pt x="283374" y="326916"/>
                </a:cubicBezTo>
                <a:cubicBezTo>
                  <a:pt x="281631" y="354042"/>
                  <a:pt x="263835" y="378873"/>
                  <a:pt x="239884" y="393370"/>
                </a:cubicBezTo>
                <a:cubicBezTo>
                  <a:pt x="229647" y="399542"/>
                  <a:pt x="218806" y="403633"/>
                  <a:pt x="208018" y="405697"/>
                </a:cubicBezTo>
                <a:cubicBezTo>
                  <a:pt x="197230" y="407742"/>
                  <a:pt x="186486" y="407760"/>
                  <a:pt x="176481" y="405848"/>
                </a:cubicBezTo>
                <a:cubicBezTo>
                  <a:pt x="175494" y="406230"/>
                  <a:pt x="174435" y="406399"/>
                  <a:pt x="173359" y="406399"/>
                </a:cubicBezTo>
                <a:lnTo>
                  <a:pt x="153037" y="406399"/>
                </a:lnTo>
                <a:cubicBezTo>
                  <a:pt x="151729" y="406399"/>
                  <a:pt x="150466" y="406123"/>
                  <a:pt x="149310" y="405590"/>
                </a:cubicBezTo>
                <a:cubicBezTo>
                  <a:pt x="139198" y="407707"/>
                  <a:pt x="128286" y="407805"/>
                  <a:pt x="117293" y="405821"/>
                </a:cubicBezTo>
                <a:cubicBezTo>
                  <a:pt x="91830" y="401179"/>
                  <a:pt x="68261" y="385703"/>
                  <a:pt x="54192" y="364296"/>
                </a:cubicBezTo>
                <a:cubicBezTo>
                  <a:pt x="46499" y="352601"/>
                  <a:pt x="41989" y="339670"/>
                  <a:pt x="41153" y="326907"/>
                </a:cubicBezTo>
                <a:cubicBezTo>
                  <a:pt x="41056" y="325368"/>
                  <a:pt x="41936" y="324008"/>
                  <a:pt x="43270" y="323430"/>
                </a:cubicBezTo>
                <a:cubicBezTo>
                  <a:pt x="77155" y="308453"/>
                  <a:pt x="119125" y="321588"/>
                  <a:pt x="143939" y="348768"/>
                </a:cubicBezTo>
                <a:lnTo>
                  <a:pt x="143939" y="312695"/>
                </a:lnTo>
                <a:lnTo>
                  <a:pt x="112908" y="312695"/>
                </a:lnTo>
                <a:cubicBezTo>
                  <a:pt x="107866" y="312695"/>
                  <a:pt x="103757" y="308586"/>
                  <a:pt x="103757" y="303570"/>
                </a:cubicBezTo>
                <a:lnTo>
                  <a:pt x="103757" y="283097"/>
                </a:lnTo>
                <a:cubicBezTo>
                  <a:pt x="103757" y="278258"/>
                  <a:pt x="107590" y="274221"/>
                  <a:pt x="112401" y="273972"/>
                </a:cubicBezTo>
                <a:cubicBezTo>
                  <a:pt x="106425" y="259528"/>
                  <a:pt x="98785" y="246392"/>
                  <a:pt x="91581" y="233959"/>
                </a:cubicBezTo>
                <a:cubicBezTo>
                  <a:pt x="78898" y="212098"/>
                  <a:pt x="67426" y="192336"/>
                  <a:pt x="67426" y="170609"/>
                </a:cubicBezTo>
                <a:cubicBezTo>
                  <a:pt x="67426" y="117717"/>
                  <a:pt x="110311" y="74832"/>
                  <a:pt x="163202" y="74832"/>
                </a:cubicBezTo>
                <a:cubicBezTo>
                  <a:pt x="216093" y="74832"/>
                  <a:pt x="258979" y="117717"/>
                  <a:pt x="258979" y="170609"/>
                </a:cubicBezTo>
                <a:cubicBezTo>
                  <a:pt x="258979" y="192336"/>
                  <a:pt x="247506" y="212107"/>
                  <a:pt x="234824" y="233959"/>
                </a:cubicBezTo>
                <a:cubicBezTo>
                  <a:pt x="227611" y="246401"/>
                  <a:pt x="219971" y="259528"/>
                  <a:pt x="213995" y="273981"/>
                </a:cubicBezTo>
                <a:lnTo>
                  <a:pt x="213995" y="273981"/>
                </a:lnTo>
                <a:close/>
                <a:moveTo>
                  <a:pt x="175351" y="312704"/>
                </a:moveTo>
                <a:lnTo>
                  <a:pt x="151044" y="312704"/>
                </a:lnTo>
                <a:lnTo>
                  <a:pt x="151044" y="397310"/>
                </a:lnTo>
                <a:cubicBezTo>
                  <a:pt x="151044" y="397861"/>
                  <a:pt x="151276" y="398341"/>
                  <a:pt x="151622" y="398724"/>
                </a:cubicBezTo>
                <a:lnTo>
                  <a:pt x="151622" y="398724"/>
                </a:lnTo>
                <a:lnTo>
                  <a:pt x="153037" y="399302"/>
                </a:lnTo>
                <a:lnTo>
                  <a:pt x="173359" y="399302"/>
                </a:lnTo>
                <a:cubicBezTo>
                  <a:pt x="174471" y="399302"/>
                  <a:pt x="175351" y="398395"/>
                  <a:pt x="175351" y="397310"/>
                </a:cubicBezTo>
                <a:lnTo>
                  <a:pt x="175351" y="312704"/>
                </a:lnTo>
                <a:close/>
                <a:moveTo>
                  <a:pt x="213487" y="281087"/>
                </a:moveTo>
                <a:lnTo>
                  <a:pt x="208747" y="281140"/>
                </a:lnTo>
                <a:lnTo>
                  <a:pt x="208747" y="281140"/>
                </a:lnTo>
                <a:lnTo>
                  <a:pt x="112899" y="281087"/>
                </a:lnTo>
                <a:cubicBezTo>
                  <a:pt x="111787" y="281087"/>
                  <a:pt x="110854" y="281994"/>
                  <a:pt x="110854" y="283105"/>
                </a:cubicBezTo>
                <a:lnTo>
                  <a:pt x="110854" y="303579"/>
                </a:lnTo>
                <a:cubicBezTo>
                  <a:pt x="110854" y="304690"/>
                  <a:pt x="111787" y="305598"/>
                  <a:pt x="112899" y="305598"/>
                </a:cubicBezTo>
                <a:lnTo>
                  <a:pt x="213487" y="305598"/>
                </a:lnTo>
                <a:cubicBezTo>
                  <a:pt x="214599" y="305598"/>
                  <a:pt x="215533" y="304690"/>
                  <a:pt x="215533" y="303579"/>
                </a:cubicBezTo>
                <a:lnTo>
                  <a:pt x="215533" y="283105"/>
                </a:lnTo>
                <a:cubicBezTo>
                  <a:pt x="215533" y="281994"/>
                  <a:pt x="214599" y="281087"/>
                  <a:pt x="213487" y="281087"/>
                </a:cubicBezTo>
                <a:lnTo>
                  <a:pt x="213487" y="281087"/>
                </a:lnTo>
                <a:close/>
                <a:moveTo>
                  <a:pt x="172550" y="105898"/>
                </a:moveTo>
                <a:lnTo>
                  <a:pt x="172550" y="168492"/>
                </a:lnTo>
                <a:lnTo>
                  <a:pt x="202050" y="168492"/>
                </a:lnTo>
                <a:cubicBezTo>
                  <a:pt x="204016" y="168492"/>
                  <a:pt x="205554" y="170662"/>
                  <a:pt x="204247" y="172725"/>
                </a:cubicBezTo>
                <a:lnTo>
                  <a:pt x="181586" y="211956"/>
                </a:lnTo>
                <a:lnTo>
                  <a:pt x="181586" y="211956"/>
                </a:lnTo>
                <a:lnTo>
                  <a:pt x="158818" y="251408"/>
                </a:lnTo>
                <a:cubicBezTo>
                  <a:pt x="157457" y="253756"/>
                  <a:pt x="153855" y="252769"/>
                  <a:pt x="153855" y="250074"/>
                </a:cubicBezTo>
                <a:lnTo>
                  <a:pt x="153855" y="250074"/>
                </a:lnTo>
                <a:lnTo>
                  <a:pt x="153855" y="187453"/>
                </a:lnTo>
                <a:lnTo>
                  <a:pt x="124355" y="187453"/>
                </a:lnTo>
                <a:cubicBezTo>
                  <a:pt x="122389" y="187453"/>
                  <a:pt x="120850" y="185310"/>
                  <a:pt x="122158" y="183247"/>
                </a:cubicBezTo>
                <a:lnTo>
                  <a:pt x="144819" y="144016"/>
                </a:lnTo>
                <a:lnTo>
                  <a:pt x="144819" y="144016"/>
                </a:lnTo>
                <a:lnTo>
                  <a:pt x="167587" y="104564"/>
                </a:lnTo>
                <a:cubicBezTo>
                  <a:pt x="168939" y="102216"/>
                  <a:pt x="172550" y="103203"/>
                  <a:pt x="172550" y="105898"/>
                </a:cubicBezTo>
                <a:lnTo>
                  <a:pt x="172550" y="105898"/>
                </a:lnTo>
                <a:close/>
                <a:moveTo>
                  <a:pt x="167231" y="171169"/>
                </a:moveTo>
                <a:lnTo>
                  <a:pt x="167231" y="115832"/>
                </a:lnTo>
                <a:lnTo>
                  <a:pt x="149408" y="146693"/>
                </a:lnTo>
                <a:lnTo>
                  <a:pt x="149408" y="146667"/>
                </a:lnTo>
                <a:lnTo>
                  <a:pt x="128935" y="182135"/>
                </a:lnTo>
                <a:lnTo>
                  <a:pt x="156514" y="182135"/>
                </a:lnTo>
                <a:cubicBezTo>
                  <a:pt x="157973" y="182135"/>
                  <a:pt x="159164" y="183318"/>
                  <a:pt x="159164" y="184785"/>
                </a:cubicBezTo>
                <a:lnTo>
                  <a:pt x="159164" y="240122"/>
                </a:lnTo>
                <a:lnTo>
                  <a:pt x="176987" y="209287"/>
                </a:lnTo>
                <a:lnTo>
                  <a:pt x="176987" y="209287"/>
                </a:lnTo>
                <a:lnTo>
                  <a:pt x="197461" y="173837"/>
                </a:lnTo>
                <a:lnTo>
                  <a:pt x="169882" y="173837"/>
                </a:lnTo>
                <a:cubicBezTo>
                  <a:pt x="168414" y="173846"/>
                  <a:pt x="167231" y="172654"/>
                  <a:pt x="167231" y="171169"/>
                </a:cubicBezTo>
                <a:lnTo>
                  <a:pt x="167231" y="171169"/>
                </a:lnTo>
                <a:close/>
                <a:moveTo>
                  <a:pt x="159645" y="3495"/>
                </a:moveTo>
                <a:cubicBezTo>
                  <a:pt x="159645" y="-1165"/>
                  <a:pt x="166751" y="-1165"/>
                  <a:pt x="166751" y="3495"/>
                </a:cubicBezTo>
                <a:lnTo>
                  <a:pt x="166751" y="31155"/>
                </a:lnTo>
                <a:cubicBezTo>
                  <a:pt x="166751" y="35842"/>
                  <a:pt x="159645" y="35842"/>
                  <a:pt x="159645" y="31155"/>
                </a:cubicBezTo>
                <a:lnTo>
                  <a:pt x="159645" y="3495"/>
                </a:lnTo>
                <a:close/>
                <a:moveTo>
                  <a:pt x="3515" y="166758"/>
                </a:moveTo>
                <a:cubicBezTo>
                  <a:pt x="-1172" y="166758"/>
                  <a:pt x="-1172" y="159625"/>
                  <a:pt x="3515" y="159625"/>
                </a:cubicBezTo>
                <a:lnTo>
                  <a:pt x="31175" y="159625"/>
                </a:lnTo>
                <a:cubicBezTo>
                  <a:pt x="35862" y="159625"/>
                  <a:pt x="35862" y="166758"/>
                  <a:pt x="31175" y="166758"/>
                </a:cubicBezTo>
                <a:lnTo>
                  <a:pt x="3515" y="166758"/>
                </a:lnTo>
                <a:close/>
                <a:moveTo>
                  <a:pt x="23126" y="86412"/>
                </a:moveTo>
                <a:cubicBezTo>
                  <a:pt x="19088" y="84090"/>
                  <a:pt x="22619" y="77945"/>
                  <a:pt x="26657" y="80284"/>
                </a:cubicBezTo>
                <a:lnTo>
                  <a:pt x="50608" y="94096"/>
                </a:lnTo>
                <a:cubicBezTo>
                  <a:pt x="54663" y="96417"/>
                  <a:pt x="51141" y="102563"/>
                  <a:pt x="47077" y="100250"/>
                </a:cubicBezTo>
                <a:lnTo>
                  <a:pt x="23126" y="86412"/>
                </a:lnTo>
                <a:close/>
                <a:moveTo>
                  <a:pt x="80277" y="26690"/>
                </a:moveTo>
                <a:cubicBezTo>
                  <a:pt x="77929" y="22635"/>
                  <a:pt x="84083" y="19077"/>
                  <a:pt x="86432" y="23106"/>
                </a:cubicBezTo>
                <a:lnTo>
                  <a:pt x="100243" y="47057"/>
                </a:lnTo>
                <a:cubicBezTo>
                  <a:pt x="102591" y="51112"/>
                  <a:pt x="96437" y="54670"/>
                  <a:pt x="94116" y="50641"/>
                </a:cubicBezTo>
                <a:lnTo>
                  <a:pt x="80277" y="26690"/>
                </a:lnTo>
                <a:close/>
                <a:moveTo>
                  <a:pt x="322880" y="159625"/>
                </a:moveTo>
                <a:cubicBezTo>
                  <a:pt x="327567" y="159625"/>
                  <a:pt x="327567" y="166758"/>
                  <a:pt x="322880" y="166758"/>
                </a:cubicBezTo>
                <a:lnTo>
                  <a:pt x="295221" y="166758"/>
                </a:lnTo>
                <a:cubicBezTo>
                  <a:pt x="290534" y="166758"/>
                  <a:pt x="290534" y="159625"/>
                  <a:pt x="295221" y="159625"/>
                </a:cubicBezTo>
                <a:lnTo>
                  <a:pt x="322880" y="159625"/>
                </a:lnTo>
                <a:close/>
                <a:moveTo>
                  <a:pt x="299712" y="80284"/>
                </a:moveTo>
                <a:cubicBezTo>
                  <a:pt x="303750" y="77936"/>
                  <a:pt x="307298" y="84090"/>
                  <a:pt x="303270" y="86412"/>
                </a:cubicBezTo>
                <a:lnTo>
                  <a:pt x="279319" y="100250"/>
                </a:lnTo>
                <a:cubicBezTo>
                  <a:pt x="275263" y="102598"/>
                  <a:pt x="271733" y="96444"/>
                  <a:pt x="275761" y="94096"/>
                </a:cubicBezTo>
                <a:lnTo>
                  <a:pt x="299712" y="80284"/>
                </a:lnTo>
                <a:close/>
                <a:moveTo>
                  <a:pt x="239964" y="23106"/>
                </a:moveTo>
                <a:cubicBezTo>
                  <a:pt x="242312" y="19068"/>
                  <a:pt x="248458" y="22626"/>
                  <a:pt x="246118" y="26690"/>
                </a:cubicBezTo>
                <a:lnTo>
                  <a:pt x="232280" y="50641"/>
                </a:lnTo>
                <a:cubicBezTo>
                  <a:pt x="229959" y="54679"/>
                  <a:pt x="223813" y="51121"/>
                  <a:pt x="226152" y="47057"/>
                </a:cubicBezTo>
                <a:lnTo>
                  <a:pt x="239964" y="23106"/>
                </a:lnTo>
                <a:close/>
                <a:moveTo>
                  <a:pt x="182457" y="357501"/>
                </a:moveTo>
                <a:lnTo>
                  <a:pt x="182457" y="397310"/>
                </a:lnTo>
                <a:cubicBezTo>
                  <a:pt x="182457" y="398092"/>
                  <a:pt x="182359" y="398875"/>
                  <a:pt x="182182" y="399578"/>
                </a:cubicBezTo>
                <a:cubicBezTo>
                  <a:pt x="225245" y="405047"/>
                  <a:pt x="271501" y="371696"/>
                  <a:pt x="276090" y="328961"/>
                </a:cubicBezTo>
                <a:cubicBezTo>
                  <a:pt x="243717" y="316181"/>
                  <a:pt x="204140" y="330651"/>
                  <a:pt x="182457" y="357501"/>
                </a:cubicBezTo>
                <a:lnTo>
                  <a:pt x="182457" y="357501"/>
                </a:lnTo>
                <a:close/>
                <a:moveTo>
                  <a:pt x="144161" y="399347"/>
                </a:moveTo>
                <a:cubicBezTo>
                  <a:pt x="144010" y="398688"/>
                  <a:pt x="143929" y="398012"/>
                  <a:pt x="143929" y="397301"/>
                </a:cubicBezTo>
                <a:lnTo>
                  <a:pt x="143929" y="359885"/>
                </a:lnTo>
                <a:cubicBezTo>
                  <a:pt x="140728" y="355625"/>
                  <a:pt x="137072" y="351587"/>
                  <a:pt x="132937" y="347834"/>
                </a:cubicBezTo>
                <a:cubicBezTo>
                  <a:pt x="110471" y="327361"/>
                  <a:pt x="76569" y="317862"/>
                  <a:pt x="48455" y="328953"/>
                </a:cubicBezTo>
                <a:cubicBezTo>
                  <a:pt x="53098" y="372301"/>
                  <a:pt x="100626" y="405981"/>
                  <a:pt x="144161" y="399347"/>
                </a:cubicBezTo>
                <a:lnTo>
                  <a:pt x="144161" y="399347"/>
                </a:lnTo>
                <a:close/>
              </a:path>
            </a:pathLst>
          </a:custGeom>
          <a:solidFill>
            <a:srgbClr val="404040"/>
          </a:solidFill>
          <a:ln w="5080" cap="flat">
            <a:solidFill>
              <a:srgbClr val="404040"/>
            </a:solidFill>
            <a:prstDash val="solid"/>
            <a:miter/>
          </a:ln>
        </p:spPr>
        <p:txBody>
          <a:bodyPr rtlCol="0" anchor="ctr"/>
          <a:lstStyle/>
          <a:p>
            <a:endParaRPr lang="en-US" dirty="0"/>
          </a:p>
        </p:txBody>
      </p:sp>
      <p:sp>
        <p:nvSpPr>
          <p:cNvPr id="291" name="Freeform 290">
            <a:extLst>
              <a:ext uri="{FF2B5EF4-FFF2-40B4-BE49-F238E27FC236}">
                <a16:creationId xmlns:a16="http://schemas.microsoft.com/office/drawing/2014/main" id="{46755D81-4572-1A6F-B32B-B03E0321982B}"/>
              </a:ext>
            </a:extLst>
          </p:cNvPr>
          <p:cNvSpPr>
            <a:spLocks noChangeAspect="1"/>
          </p:cNvSpPr>
          <p:nvPr/>
        </p:nvSpPr>
        <p:spPr>
          <a:xfrm>
            <a:off x="791141" y="6363989"/>
            <a:ext cx="425863" cy="360000"/>
          </a:xfrm>
          <a:custGeom>
            <a:avLst/>
            <a:gdLst>
              <a:gd name="connsiteX0" fmla="*/ 42356 w 407373"/>
              <a:gd name="connsiteY0" fmla="*/ 326284 h 344370"/>
              <a:gd name="connsiteX1" fmla="*/ 75 w 407373"/>
              <a:gd name="connsiteY1" fmla="*/ 315390 h 344370"/>
              <a:gd name="connsiteX2" fmla="*/ 6025 w 407373"/>
              <a:gd name="connsiteY2" fmla="*/ 301551 h 344370"/>
              <a:gd name="connsiteX3" fmla="*/ 114155 w 407373"/>
              <a:gd name="connsiteY3" fmla="*/ 301551 h 344370"/>
              <a:gd name="connsiteX4" fmla="*/ 149605 w 407373"/>
              <a:gd name="connsiteY4" fmla="*/ 301551 h 344370"/>
              <a:gd name="connsiteX5" fmla="*/ 257736 w 407373"/>
              <a:gd name="connsiteY5" fmla="*/ 301551 h 344370"/>
              <a:gd name="connsiteX6" fmla="*/ 293186 w 407373"/>
              <a:gd name="connsiteY6" fmla="*/ 301551 h 344370"/>
              <a:gd name="connsiteX7" fmla="*/ 401316 w 407373"/>
              <a:gd name="connsiteY7" fmla="*/ 301551 h 344370"/>
              <a:gd name="connsiteX8" fmla="*/ 381101 w 407373"/>
              <a:gd name="connsiteY8" fmla="*/ 332510 h 344370"/>
              <a:gd name="connsiteX9" fmla="*/ 364994 w 407373"/>
              <a:gd name="connsiteY9" fmla="*/ 326284 h 344370"/>
              <a:gd name="connsiteX10" fmla="*/ 329526 w 407373"/>
              <a:gd name="connsiteY10" fmla="*/ 326284 h 344370"/>
              <a:gd name="connsiteX11" fmla="*/ 221422 w 407373"/>
              <a:gd name="connsiteY11" fmla="*/ 326284 h 344370"/>
              <a:gd name="connsiteX12" fmla="*/ 185954 w 407373"/>
              <a:gd name="connsiteY12" fmla="*/ 326284 h 344370"/>
              <a:gd name="connsiteX13" fmla="*/ 77851 w 407373"/>
              <a:gd name="connsiteY13" fmla="*/ 326284 h 344370"/>
              <a:gd name="connsiteX14" fmla="*/ 42356 w 407373"/>
              <a:gd name="connsiteY14" fmla="*/ 326284 h 344370"/>
              <a:gd name="connsiteX15" fmla="*/ 42356 w 407373"/>
              <a:gd name="connsiteY15" fmla="*/ 326284 h 344370"/>
              <a:gd name="connsiteX16" fmla="*/ 25796 w 407373"/>
              <a:gd name="connsiteY16" fmla="*/ 325422 h 344370"/>
              <a:gd name="connsiteX17" fmla="*/ 37696 w 407373"/>
              <a:gd name="connsiteY17" fmla="*/ 320930 h 344370"/>
              <a:gd name="connsiteX18" fmla="*/ 82493 w 407373"/>
              <a:gd name="connsiteY18" fmla="*/ 320930 h 344370"/>
              <a:gd name="connsiteX19" fmla="*/ 181267 w 407373"/>
              <a:gd name="connsiteY19" fmla="*/ 320930 h 344370"/>
              <a:gd name="connsiteX20" fmla="*/ 226065 w 407373"/>
              <a:gd name="connsiteY20" fmla="*/ 320930 h 344370"/>
              <a:gd name="connsiteX21" fmla="*/ 324839 w 407373"/>
              <a:gd name="connsiteY21" fmla="*/ 320930 h 344370"/>
              <a:gd name="connsiteX22" fmla="*/ 369636 w 407373"/>
              <a:gd name="connsiteY22" fmla="*/ 320930 h 344370"/>
              <a:gd name="connsiteX23" fmla="*/ 400195 w 407373"/>
              <a:gd name="connsiteY23" fmla="*/ 314678 h 344370"/>
              <a:gd name="connsiteX24" fmla="*/ 396638 w 407373"/>
              <a:gd name="connsiteY24" fmla="*/ 306861 h 344370"/>
              <a:gd name="connsiteX25" fmla="*/ 297864 w 407373"/>
              <a:gd name="connsiteY25" fmla="*/ 306861 h 344370"/>
              <a:gd name="connsiteX26" fmla="*/ 253040 w 407373"/>
              <a:gd name="connsiteY26" fmla="*/ 306861 h 344370"/>
              <a:gd name="connsiteX27" fmla="*/ 154266 w 407373"/>
              <a:gd name="connsiteY27" fmla="*/ 306861 h 344370"/>
              <a:gd name="connsiteX28" fmla="*/ 109468 w 407373"/>
              <a:gd name="connsiteY28" fmla="*/ 306861 h 344370"/>
              <a:gd name="connsiteX29" fmla="*/ 10694 w 407373"/>
              <a:gd name="connsiteY29" fmla="*/ 306861 h 344370"/>
              <a:gd name="connsiteX30" fmla="*/ 25796 w 407373"/>
              <a:gd name="connsiteY30" fmla="*/ 325422 h 344370"/>
              <a:gd name="connsiteX31" fmla="*/ 25796 w 407373"/>
              <a:gd name="connsiteY31" fmla="*/ 325422 h 344370"/>
              <a:gd name="connsiteX32" fmla="*/ 42356 w 407373"/>
              <a:gd name="connsiteY32" fmla="*/ 270236 h 344370"/>
              <a:gd name="connsiteX33" fmla="*/ 75 w 407373"/>
              <a:gd name="connsiteY33" fmla="*/ 259368 h 344370"/>
              <a:gd name="connsiteX34" fmla="*/ 6025 w 407373"/>
              <a:gd name="connsiteY34" fmla="*/ 245502 h 344370"/>
              <a:gd name="connsiteX35" fmla="*/ 42302 w 407373"/>
              <a:gd name="connsiteY35" fmla="*/ 229014 h 344370"/>
              <a:gd name="connsiteX36" fmla="*/ 42302 w 407373"/>
              <a:gd name="connsiteY36" fmla="*/ 39959 h 344370"/>
              <a:gd name="connsiteX37" fmla="*/ 77290 w 407373"/>
              <a:gd name="connsiteY37" fmla="*/ 25463 h 344370"/>
              <a:gd name="connsiteX38" fmla="*/ 83312 w 407373"/>
              <a:gd name="connsiteY38" fmla="*/ 39959 h 344370"/>
              <a:gd name="connsiteX39" fmla="*/ 83312 w 407373"/>
              <a:gd name="connsiteY39" fmla="*/ 49360 h 344370"/>
              <a:gd name="connsiteX40" fmla="*/ 137039 w 407373"/>
              <a:gd name="connsiteY40" fmla="*/ 49360 h 344370"/>
              <a:gd name="connsiteX41" fmla="*/ 137039 w 407373"/>
              <a:gd name="connsiteY41" fmla="*/ 22261 h 344370"/>
              <a:gd name="connsiteX42" fmla="*/ 159300 w 407373"/>
              <a:gd name="connsiteY42" fmla="*/ 0 h 344370"/>
              <a:gd name="connsiteX43" fmla="*/ 239592 w 407373"/>
              <a:gd name="connsiteY43" fmla="*/ 0 h 344370"/>
              <a:gd name="connsiteX44" fmla="*/ 261853 w 407373"/>
              <a:gd name="connsiteY44" fmla="*/ 22261 h 344370"/>
              <a:gd name="connsiteX45" fmla="*/ 261853 w 407373"/>
              <a:gd name="connsiteY45" fmla="*/ 49360 h 344370"/>
              <a:gd name="connsiteX46" fmla="*/ 315580 w 407373"/>
              <a:gd name="connsiteY46" fmla="*/ 49360 h 344370"/>
              <a:gd name="connsiteX47" fmla="*/ 315580 w 407373"/>
              <a:gd name="connsiteY47" fmla="*/ 39959 h 344370"/>
              <a:gd name="connsiteX48" fmla="*/ 350568 w 407373"/>
              <a:gd name="connsiteY48" fmla="*/ 25463 h 344370"/>
              <a:gd name="connsiteX49" fmla="*/ 356589 w 407373"/>
              <a:gd name="connsiteY49" fmla="*/ 39959 h 344370"/>
              <a:gd name="connsiteX50" fmla="*/ 356589 w 407373"/>
              <a:gd name="connsiteY50" fmla="*/ 227831 h 344370"/>
              <a:gd name="connsiteX51" fmla="*/ 401289 w 407373"/>
              <a:gd name="connsiteY51" fmla="*/ 245502 h 344370"/>
              <a:gd name="connsiteX52" fmla="*/ 381074 w 407373"/>
              <a:gd name="connsiteY52" fmla="*/ 276488 h 344370"/>
              <a:gd name="connsiteX53" fmla="*/ 364967 w 407373"/>
              <a:gd name="connsiteY53" fmla="*/ 270236 h 344370"/>
              <a:gd name="connsiteX54" fmla="*/ 329499 w 407373"/>
              <a:gd name="connsiteY54" fmla="*/ 270236 h 344370"/>
              <a:gd name="connsiteX55" fmla="*/ 221396 w 407373"/>
              <a:gd name="connsiteY55" fmla="*/ 270236 h 344370"/>
              <a:gd name="connsiteX56" fmla="*/ 185928 w 407373"/>
              <a:gd name="connsiteY56" fmla="*/ 270236 h 344370"/>
              <a:gd name="connsiteX57" fmla="*/ 77824 w 407373"/>
              <a:gd name="connsiteY57" fmla="*/ 270236 h 344370"/>
              <a:gd name="connsiteX58" fmla="*/ 42356 w 407373"/>
              <a:gd name="connsiteY58" fmla="*/ 270236 h 344370"/>
              <a:gd name="connsiteX59" fmla="*/ 42356 w 407373"/>
              <a:gd name="connsiteY59" fmla="*/ 270236 h 344370"/>
              <a:gd name="connsiteX60" fmla="*/ 49417 w 407373"/>
              <a:gd name="connsiteY60" fmla="*/ 227964 h 344370"/>
              <a:gd name="connsiteX61" fmla="*/ 76214 w 407373"/>
              <a:gd name="connsiteY61" fmla="*/ 228720 h 344370"/>
              <a:gd name="connsiteX62" fmla="*/ 76214 w 407373"/>
              <a:gd name="connsiteY62" fmla="*/ 39968 h 344370"/>
              <a:gd name="connsiteX63" fmla="*/ 53349 w 407373"/>
              <a:gd name="connsiteY63" fmla="*/ 30514 h 344370"/>
              <a:gd name="connsiteX64" fmla="*/ 49417 w 407373"/>
              <a:gd name="connsiteY64" fmla="*/ 39968 h 344370"/>
              <a:gd name="connsiteX65" fmla="*/ 49417 w 407373"/>
              <a:gd name="connsiteY65" fmla="*/ 227964 h 344370"/>
              <a:gd name="connsiteX66" fmla="*/ 83320 w 407373"/>
              <a:gd name="connsiteY66" fmla="*/ 230205 h 344370"/>
              <a:gd name="connsiteX67" fmla="*/ 103064 w 407373"/>
              <a:gd name="connsiteY67" fmla="*/ 237818 h 344370"/>
              <a:gd name="connsiteX68" fmla="*/ 127469 w 407373"/>
              <a:gd name="connsiteY68" fmla="*/ 212382 h 344370"/>
              <a:gd name="connsiteX69" fmla="*/ 128856 w 407373"/>
              <a:gd name="connsiteY69" fmla="*/ 209634 h 344370"/>
              <a:gd name="connsiteX70" fmla="*/ 126340 w 407373"/>
              <a:gd name="connsiteY70" fmla="*/ 202599 h 344370"/>
              <a:gd name="connsiteX71" fmla="*/ 113888 w 407373"/>
              <a:gd name="connsiteY71" fmla="*/ 202599 h 344370"/>
              <a:gd name="connsiteX72" fmla="*/ 110331 w 407373"/>
              <a:gd name="connsiteY72" fmla="*/ 199042 h 344370"/>
              <a:gd name="connsiteX73" fmla="*/ 110331 w 407373"/>
              <a:gd name="connsiteY73" fmla="*/ 166642 h 344370"/>
              <a:gd name="connsiteX74" fmla="*/ 146306 w 407373"/>
              <a:gd name="connsiteY74" fmla="*/ 130667 h 344370"/>
              <a:gd name="connsiteX75" fmla="*/ 148298 w 407373"/>
              <a:gd name="connsiteY75" fmla="*/ 130667 h 344370"/>
              <a:gd name="connsiteX76" fmla="*/ 184273 w 407373"/>
              <a:gd name="connsiteY76" fmla="*/ 166642 h 344370"/>
              <a:gd name="connsiteX77" fmla="*/ 184273 w 407373"/>
              <a:gd name="connsiteY77" fmla="*/ 199042 h 344370"/>
              <a:gd name="connsiteX78" fmla="*/ 180689 w 407373"/>
              <a:gd name="connsiteY78" fmla="*/ 202599 h 344370"/>
              <a:gd name="connsiteX79" fmla="*/ 168265 w 407373"/>
              <a:gd name="connsiteY79" fmla="*/ 202599 h 344370"/>
              <a:gd name="connsiteX80" fmla="*/ 167082 w 407373"/>
              <a:gd name="connsiteY80" fmla="*/ 206859 h 344370"/>
              <a:gd name="connsiteX81" fmla="*/ 163524 w 407373"/>
              <a:gd name="connsiteY81" fmla="*/ 212756 h 344370"/>
              <a:gd name="connsiteX82" fmla="*/ 163044 w 407373"/>
              <a:gd name="connsiteY82" fmla="*/ 215122 h 344370"/>
              <a:gd name="connsiteX83" fmla="*/ 143833 w 407373"/>
              <a:gd name="connsiteY83" fmla="*/ 248900 h 344370"/>
              <a:gd name="connsiteX84" fmla="*/ 149605 w 407373"/>
              <a:gd name="connsiteY84" fmla="*/ 245494 h 344370"/>
              <a:gd name="connsiteX85" fmla="*/ 203653 w 407373"/>
              <a:gd name="connsiteY85" fmla="*/ 227368 h 344370"/>
              <a:gd name="connsiteX86" fmla="*/ 218221 w 407373"/>
              <a:gd name="connsiteY86" fmla="*/ 228453 h 344370"/>
              <a:gd name="connsiteX87" fmla="*/ 228786 w 407373"/>
              <a:gd name="connsiteY87" fmla="*/ 220894 h 344370"/>
              <a:gd name="connsiteX88" fmla="*/ 238089 w 407373"/>
              <a:gd name="connsiteY88" fmla="*/ 209501 h 344370"/>
              <a:gd name="connsiteX89" fmla="*/ 235643 w 407373"/>
              <a:gd name="connsiteY89" fmla="*/ 202590 h 344370"/>
              <a:gd name="connsiteX90" fmla="*/ 223192 w 407373"/>
              <a:gd name="connsiteY90" fmla="*/ 202590 h 344370"/>
              <a:gd name="connsiteX91" fmla="*/ 219635 w 407373"/>
              <a:gd name="connsiteY91" fmla="*/ 199033 h 344370"/>
              <a:gd name="connsiteX92" fmla="*/ 219635 w 407373"/>
              <a:gd name="connsiteY92" fmla="*/ 166633 h 344370"/>
              <a:gd name="connsiteX93" fmla="*/ 255610 w 407373"/>
              <a:gd name="connsiteY93" fmla="*/ 130658 h 344370"/>
              <a:gd name="connsiteX94" fmla="*/ 257602 w 407373"/>
              <a:gd name="connsiteY94" fmla="*/ 130658 h 344370"/>
              <a:gd name="connsiteX95" fmla="*/ 293577 w 407373"/>
              <a:gd name="connsiteY95" fmla="*/ 166633 h 344370"/>
              <a:gd name="connsiteX96" fmla="*/ 293577 w 407373"/>
              <a:gd name="connsiteY96" fmla="*/ 199033 h 344370"/>
              <a:gd name="connsiteX97" fmla="*/ 289993 w 407373"/>
              <a:gd name="connsiteY97" fmla="*/ 202590 h 344370"/>
              <a:gd name="connsiteX98" fmla="*/ 277568 w 407373"/>
              <a:gd name="connsiteY98" fmla="*/ 202590 h 344370"/>
              <a:gd name="connsiteX99" fmla="*/ 276306 w 407373"/>
              <a:gd name="connsiteY99" fmla="*/ 206975 h 344370"/>
              <a:gd name="connsiteX100" fmla="*/ 272677 w 407373"/>
              <a:gd name="connsiteY100" fmla="*/ 212925 h 344370"/>
              <a:gd name="connsiteX101" fmla="*/ 255832 w 407373"/>
              <a:gd name="connsiteY101" fmla="*/ 243937 h 344370"/>
              <a:gd name="connsiteX102" fmla="*/ 264886 w 407373"/>
              <a:gd name="connsiteY102" fmla="*/ 249407 h 344370"/>
              <a:gd name="connsiteX103" fmla="*/ 293168 w 407373"/>
              <a:gd name="connsiteY103" fmla="*/ 245502 h 344370"/>
              <a:gd name="connsiteX104" fmla="*/ 315580 w 407373"/>
              <a:gd name="connsiteY104" fmla="*/ 232749 h 344370"/>
              <a:gd name="connsiteX105" fmla="*/ 315580 w 407373"/>
              <a:gd name="connsiteY105" fmla="*/ 83930 h 344370"/>
              <a:gd name="connsiteX106" fmla="*/ 83312 w 407373"/>
              <a:gd name="connsiteY106" fmla="*/ 83930 h 344370"/>
              <a:gd name="connsiteX107" fmla="*/ 83312 w 407373"/>
              <a:gd name="connsiteY107" fmla="*/ 230205 h 344370"/>
              <a:gd name="connsiteX108" fmla="*/ 109317 w 407373"/>
              <a:gd name="connsiteY108" fmla="*/ 241705 h 344370"/>
              <a:gd name="connsiteX109" fmla="*/ 121314 w 407373"/>
              <a:gd name="connsiteY109" fmla="*/ 249416 h 344370"/>
              <a:gd name="connsiteX110" fmla="*/ 126331 w 407373"/>
              <a:gd name="connsiteY110" fmla="*/ 250572 h 344370"/>
              <a:gd name="connsiteX111" fmla="*/ 130537 w 407373"/>
              <a:gd name="connsiteY111" fmla="*/ 250972 h 344370"/>
              <a:gd name="connsiteX112" fmla="*/ 145061 w 407373"/>
              <a:gd name="connsiteY112" fmla="*/ 236858 h 344370"/>
              <a:gd name="connsiteX113" fmla="*/ 156809 w 407373"/>
              <a:gd name="connsiteY113" fmla="*/ 199371 h 344370"/>
              <a:gd name="connsiteX114" fmla="*/ 145568 w 407373"/>
              <a:gd name="connsiteY114" fmla="*/ 191358 h 344370"/>
              <a:gd name="connsiteX115" fmla="*/ 145568 w 407373"/>
              <a:gd name="connsiteY115" fmla="*/ 191358 h 344370"/>
              <a:gd name="connsiteX116" fmla="*/ 136950 w 407373"/>
              <a:gd name="connsiteY116" fmla="*/ 202528 h 344370"/>
              <a:gd name="connsiteX117" fmla="*/ 122177 w 407373"/>
              <a:gd name="connsiteY117" fmla="*/ 229405 h 344370"/>
              <a:gd name="connsiteX118" fmla="*/ 109317 w 407373"/>
              <a:gd name="connsiteY118" fmla="*/ 241705 h 344370"/>
              <a:gd name="connsiteX119" fmla="*/ 109317 w 407373"/>
              <a:gd name="connsiteY119" fmla="*/ 241705 h 344370"/>
              <a:gd name="connsiteX120" fmla="*/ 227906 w 407373"/>
              <a:gd name="connsiteY120" fmla="*/ 230454 h 344370"/>
              <a:gd name="connsiteX121" fmla="*/ 249936 w 407373"/>
              <a:gd name="connsiteY121" fmla="*/ 239730 h 344370"/>
              <a:gd name="connsiteX122" fmla="*/ 265286 w 407373"/>
              <a:gd name="connsiteY122" fmla="*/ 213512 h 344370"/>
              <a:gd name="connsiteX123" fmla="*/ 265989 w 407373"/>
              <a:gd name="connsiteY123" fmla="*/ 199371 h 344370"/>
              <a:gd name="connsiteX124" fmla="*/ 254747 w 407373"/>
              <a:gd name="connsiteY124" fmla="*/ 191358 h 344370"/>
              <a:gd name="connsiteX125" fmla="*/ 254747 w 407373"/>
              <a:gd name="connsiteY125" fmla="*/ 191358 h 344370"/>
              <a:gd name="connsiteX126" fmla="*/ 246129 w 407373"/>
              <a:gd name="connsiteY126" fmla="*/ 202528 h 344370"/>
              <a:gd name="connsiteX127" fmla="*/ 242723 w 407373"/>
              <a:gd name="connsiteY127" fmla="*/ 216020 h 344370"/>
              <a:gd name="connsiteX128" fmla="*/ 227906 w 407373"/>
              <a:gd name="connsiteY128" fmla="*/ 230454 h 344370"/>
              <a:gd name="connsiteX129" fmla="*/ 227906 w 407373"/>
              <a:gd name="connsiteY129" fmla="*/ 230454 h 344370"/>
              <a:gd name="connsiteX130" fmla="*/ 322695 w 407373"/>
              <a:gd name="connsiteY130" fmla="*/ 230534 h 344370"/>
              <a:gd name="connsiteX131" fmla="*/ 349492 w 407373"/>
              <a:gd name="connsiteY131" fmla="*/ 227413 h 344370"/>
              <a:gd name="connsiteX132" fmla="*/ 349492 w 407373"/>
              <a:gd name="connsiteY132" fmla="*/ 39968 h 344370"/>
              <a:gd name="connsiteX133" fmla="*/ 326626 w 407373"/>
              <a:gd name="connsiteY133" fmla="*/ 30514 h 344370"/>
              <a:gd name="connsiteX134" fmla="*/ 322695 w 407373"/>
              <a:gd name="connsiteY134" fmla="*/ 39968 h 344370"/>
              <a:gd name="connsiteX135" fmla="*/ 322695 w 407373"/>
              <a:gd name="connsiteY135" fmla="*/ 230534 h 344370"/>
              <a:gd name="connsiteX136" fmla="*/ 25796 w 407373"/>
              <a:gd name="connsiteY136" fmla="*/ 269382 h 344370"/>
              <a:gd name="connsiteX137" fmla="*/ 37696 w 407373"/>
              <a:gd name="connsiteY137" fmla="*/ 264918 h 344370"/>
              <a:gd name="connsiteX138" fmla="*/ 82493 w 407373"/>
              <a:gd name="connsiteY138" fmla="*/ 264918 h 344370"/>
              <a:gd name="connsiteX139" fmla="*/ 181267 w 407373"/>
              <a:gd name="connsiteY139" fmla="*/ 264918 h 344370"/>
              <a:gd name="connsiteX140" fmla="*/ 226065 w 407373"/>
              <a:gd name="connsiteY140" fmla="*/ 264918 h 344370"/>
              <a:gd name="connsiteX141" fmla="*/ 324839 w 407373"/>
              <a:gd name="connsiteY141" fmla="*/ 264918 h 344370"/>
              <a:gd name="connsiteX142" fmla="*/ 369636 w 407373"/>
              <a:gd name="connsiteY142" fmla="*/ 264918 h 344370"/>
              <a:gd name="connsiteX143" fmla="*/ 400195 w 407373"/>
              <a:gd name="connsiteY143" fmla="*/ 258639 h 344370"/>
              <a:gd name="connsiteX144" fmla="*/ 396638 w 407373"/>
              <a:gd name="connsiteY144" fmla="*/ 250848 h 344370"/>
              <a:gd name="connsiteX145" fmla="*/ 320374 w 407373"/>
              <a:gd name="connsiteY145" fmla="*/ 238619 h 344370"/>
              <a:gd name="connsiteX146" fmla="*/ 297864 w 407373"/>
              <a:gd name="connsiteY146" fmla="*/ 250848 h 344370"/>
              <a:gd name="connsiteX147" fmla="*/ 253040 w 407373"/>
              <a:gd name="connsiteY147" fmla="*/ 250848 h 344370"/>
              <a:gd name="connsiteX148" fmla="*/ 154266 w 407373"/>
              <a:gd name="connsiteY148" fmla="*/ 250848 h 344370"/>
              <a:gd name="connsiteX149" fmla="*/ 109468 w 407373"/>
              <a:gd name="connsiteY149" fmla="*/ 250848 h 344370"/>
              <a:gd name="connsiteX150" fmla="*/ 60081 w 407373"/>
              <a:gd name="connsiteY150" fmla="*/ 234483 h 344370"/>
              <a:gd name="connsiteX151" fmla="*/ 10694 w 407373"/>
              <a:gd name="connsiteY151" fmla="*/ 250848 h 344370"/>
              <a:gd name="connsiteX152" fmla="*/ 25796 w 407373"/>
              <a:gd name="connsiteY152" fmla="*/ 269382 h 344370"/>
              <a:gd name="connsiteX153" fmla="*/ 25796 w 407373"/>
              <a:gd name="connsiteY153" fmla="*/ 269382 h 344370"/>
              <a:gd name="connsiteX154" fmla="*/ 235643 w 407373"/>
              <a:gd name="connsiteY154" fmla="*/ 195493 h 344370"/>
              <a:gd name="connsiteX155" fmla="*/ 271619 w 407373"/>
              <a:gd name="connsiteY155" fmla="*/ 184020 h 344370"/>
              <a:gd name="connsiteX156" fmla="*/ 277568 w 407373"/>
              <a:gd name="connsiteY156" fmla="*/ 195493 h 344370"/>
              <a:gd name="connsiteX157" fmla="*/ 286444 w 407373"/>
              <a:gd name="connsiteY157" fmla="*/ 195493 h 344370"/>
              <a:gd name="connsiteX158" fmla="*/ 286444 w 407373"/>
              <a:gd name="connsiteY158" fmla="*/ 166651 h 344370"/>
              <a:gd name="connsiteX159" fmla="*/ 257602 w 407373"/>
              <a:gd name="connsiteY159" fmla="*/ 137782 h 344370"/>
              <a:gd name="connsiteX160" fmla="*/ 255610 w 407373"/>
              <a:gd name="connsiteY160" fmla="*/ 137782 h 344370"/>
              <a:gd name="connsiteX161" fmla="*/ 226741 w 407373"/>
              <a:gd name="connsiteY161" fmla="*/ 166651 h 344370"/>
              <a:gd name="connsiteX162" fmla="*/ 226741 w 407373"/>
              <a:gd name="connsiteY162" fmla="*/ 195493 h 344370"/>
              <a:gd name="connsiteX163" fmla="*/ 235643 w 407373"/>
              <a:gd name="connsiteY163" fmla="*/ 195493 h 344370"/>
              <a:gd name="connsiteX164" fmla="*/ 126331 w 407373"/>
              <a:gd name="connsiteY164" fmla="*/ 195493 h 344370"/>
              <a:gd name="connsiteX165" fmla="*/ 162306 w 407373"/>
              <a:gd name="connsiteY165" fmla="*/ 184020 h 344370"/>
              <a:gd name="connsiteX166" fmla="*/ 168256 w 407373"/>
              <a:gd name="connsiteY166" fmla="*/ 195493 h 344370"/>
              <a:gd name="connsiteX167" fmla="*/ 177132 w 407373"/>
              <a:gd name="connsiteY167" fmla="*/ 195493 h 344370"/>
              <a:gd name="connsiteX168" fmla="*/ 177132 w 407373"/>
              <a:gd name="connsiteY168" fmla="*/ 166651 h 344370"/>
              <a:gd name="connsiteX169" fmla="*/ 148289 w 407373"/>
              <a:gd name="connsiteY169" fmla="*/ 137782 h 344370"/>
              <a:gd name="connsiteX170" fmla="*/ 146297 w 407373"/>
              <a:gd name="connsiteY170" fmla="*/ 137782 h 344370"/>
              <a:gd name="connsiteX171" fmla="*/ 117428 w 407373"/>
              <a:gd name="connsiteY171" fmla="*/ 166651 h 344370"/>
              <a:gd name="connsiteX172" fmla="*/ 117428 w 407373"/>
              <a:gd name="connsiteY172" fmla="*/ 195493 h 344370"/>
              <a:gd name="connsiteX173" fmla="*/ 126331 w 407373"/>
              <a:gd name="connsiteY173" fmla="*/ 195493 h 344370"/>
              <a:gd name="connsiteX174" fmla="*/ 211266 w 407373"/>
              <a:gd name="connsiteY174" fmla="*/ 12513 h 344370"/>
              <a:gd name="connsiteX175" fmla="*/ 204462 w 407373"/>
              <a:gd name="connsiteY175" fmla="*/ 26583 h 344370"/>
              <a:gd name="connsiteX176" fmla="*/ 218559 w 407373"/>
              <a:gd name="connsiteY176" fmla="*/ 27917 h 344370"/>
              <a:gd name="connsiteX177" fmla="*/ 220551 w 407373"/>
              <a:gd name="connsiteY177" fmla="*/ 32000 h 344370"/>
              <a:gd name="connsiteX178" fmla="*/ 220551 w 407373"/>
              <a:gd name="connsiteY178" fmla="*/ 32000 h 344370"/>
              <a:gd name="connsiteX179" fmla="*/ 193274 w 407373"/>
              <a:gd name="connsiteY179" fmla="*/ 74325 h 344370"/>
              <a:gd name="connsiteX180" fmla="*/ 188462 w 407373"/>
              <a:gd name="connsiteY180" fmla="*/ 72235 h 344370"/>
              <a:gd name="connsiteX181" fmla="*/ 196155 w 407373"/>
              <a:gd name="connsiteY181" fmla="*/ 41854 h 344370"/>
              <a:gd name="connsiteX182" fmla="*/ 180049 w 407373"/>
              <a:gd name="connsiteY182" fmla="*/ 38270 h 344370"/>
              <a:gd name="connsiteX183" fmla="*/ 178359 w 407373"/>
              <a:gd name="connsiteY183" fmla="*/ 34312 h 344370"/>
              <a:gd name="connsiteX184" fmla="*/ 193060 w 407373"/>
              <a:gd name="connsiteY184" fmla="*/ 9685 h 344370"/>
              <a:gd name="connsiteX185" fmla="*/ 195506 w 407373"/>
              <a:gd name="connsiteY185" fmla="*/ 8396 h 344370"/>
              <a:gd name="connsiteX186" fmla="*/ 208944 w 407373"/>
              <a:gd name="connsiteY186" fmla="*/ 8698 h 344370"/>
              <a:gd name="connsiteX187" fmla="*/ 211266 w 407373"/>
              <a:gd name="connsiteY187" fmla="*/ 12513 h 344370"/>
              <a:gd name="connsiteX188" fmla="*/ 211266 w 407373"/>
              <a:gd name="connsiteY188" fmla="*/ 12513 h 344370"/>
              <a:gd name="connsiteX189" fmla="*/ 198005 w 407373"/>
              <a:gd name="connsiteY189" fmla="*/ 27686 h 344370"/>
              <a:gd name="connsiteX190" fmla="*/ 204684 w 407373"/>
              <a:gd name="connsiteY190" fmla="*/ 13919 h 344370"/>
              <a:gd name="connsiteX191" fmla="*/ 196822 w 407373"/>
              <a:gd name="connsiteY191" fmla="*/ 13741 h 344370"/>
              <a:gd name="connsiteX192" fmla="*/ 184798 w 407373"/>
              <a:gd name="connsiteY192" fmla="*/ 33885 h 344370"/>
              <a:gd name="connsiteX193" fmla="*/ 200051 w 407373"/>
              <a:gd name="connsiteY193" fmla="*/ 37291 h 344370"/>
              <a:gd name="connsiteX194" fmla="*/ 201963 w 407373"/>
              <a:gd name="connsiteY194" fmla="*/ 40520 h 344370"/>
              <a:gd name="connsiteX195" fmla="*/ 197605 w 407373"/>
              <a:gd name="connsiteY195" fmla="*/ 57765 h 344370"/>
              <a:gd name="connsiteX196" fmla="*/ 213685 w 407373"/>
              <a:gd name="connsiteY196" fmla="*/ 32809 h 344370"/>
              <a:gd name="connsiteX197" fmla="*/ 199241 w 407373"/>
              <a:gd name="connsiteY197" fmla="*/ 31244 h 344370"/>
              <a:gd name="connsiteX198" fmla="*/ 198005 w 407373"/>
              <a:gd name="connsiteY198" fmla="*/ 27686 h 344370"/>
              <a:gd name="connsiteX199" fmla="*/ 198005 w 407373"/>
              <a:gd name="connsiteY199" fmla="*/ 27686 h 344370"/>
              <a:gd name="connsiteX200" fmla="*/ 315589 w 407373"/>
              <a:gd name="connsiteY200" fmla="*/ 76797 h 344370"/>
              <a:gd name="connsiteX201" fmla="*/ 315589 w 407373"/>
              <a:gd name="connsiteY201" fmla="*/ 56502 h 344370"/>
              <a:gd name="connsiteX202" fmla="*/ 261862 w 407373"/>
              <a:gd name="connsiteY202" fmla="*/ 56502 h 344370"/>
              <a:gd name="connsiteX203" fmla="*/ 261862 w 407373"/>
              <a:gd name="connsiteY203" fmla="*/ 76797 h 344370"/>
              <a:gd name="connsiteX204" fmla="*/ 315589 w 407373"/>
              <a:gd name="connsiteY204" fmla="*/ 76797 h 344370"/>
              <a:gd name="connsiteX205" fmla="*/ 254756 w 407373"/>
              <a:gd name="connsiteY205" fmla="*/ 76797 h 344370"/>
              <a:gd name="connsiteX206" fmla="*/ 254756 w 407373"/>
              <a:gd name="connsiteY206" fmla="*/ 22270 h 344370"/>
              <a:gd name="connsiteX207" fmla="*/ 239601 w 407373"/>
              <a:gd name="connsiteY207" fmla="*/ 7115 h 344370"/>
              <a:gd name="connsiteX208" fmla="*/ 159308 w 407373"/>
              <a:gd name="connsiteY208" fmla="*/ 7115 h 344370"/>
              <a:gd name="connsiteX209" fmla="*/ 144180 w 407373"/>
              <a:gd name="connsiteY209" fmla="*/ 22270 h 344370"/>
              <a:gd name="connsiteX210" fmla="*/ 144180 w 407373"/>
              <a:gd name="connsiteY210" fmla="*/ 76797 h 344370"/>
              <a:gd name="connsiteX211" fmla="*/ 254756 w 407373"/>
              <a:gd name="connsiteY211" fmla="*/ 76797 h 344370"/>
              <a:gd name="connsiteX212" fmla="*/ 137047 w 407373"/>
              <a:gd name="connsiteY212" fmla="*/ 76797 h 344370"/>
              <a:gd name="connsiteX213" fmla="*/ 137047 w 407373"/>
              <a:gd name="connsiteY213" fmla="*/ 56502 h 344370"/>
              <a:gd name="connsiteX214" fmla="*/ 83320 w 407373"/>
              <a:gd name="connsiteY214" fmla="*/ 56502 h 344370"/>
              <a:gd name="connsiteX215" fmla="*/ 83320 w 407373"/>
              <a:gd name="connsiteY215" fmla="*/ 76797 h 344370"/>
              <a:gd name="connsiteX216" fmla="*/ 137047 w 407373"/>
              <a:gd name="connsiteY216" fmla="*/ 76797 h 34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407373" h="344370">
                <a:moveTo>
                  <a:pt x="42356" y="326284"/>
                </a:moveTo>
                <a:cubicBezTo>
                  <a:pt x="28393" y="338513"/>
                  <a:pt x="1765" y="331905"/>
                  <a:pt x="75" y="315390"/>
                </a:cubicBezTo>
                <a:cubicBezTo>
                  <a:pt x="-459" y="310044"/>
                  <a:pt x="1889" y="305153"/>
                  <a:pt x="6025" y="301551"/>
                </a:cubicBezTo>
                <a:cubicBezTo>
                  <a:pt x="33551" y="277422"/>
                  <a:pt x="86673" y="277449"/>
                  <a:pt x="114155" y="301551"/>
                </a:cubicBezTo>
                <a:cubicBezTo>
                  <a:pt x="122497" y="308862"/>
                  <a:pt x="141254" y="308862"/>
                  <a:pt x="149605" y="301551"/>
                </a:cubicBezTo>
                <a:cubicBezTo>
                  <a:pt x="177087" y="277422"/>
                  <a:pt x="230254" y="277449"/>
                  <a:pt x="257736" y="301551"/>
                </a:cubicBezTo>
                <a:cubicBezTo>
                  <a:pt x="266078" y="308862"/>
                  <a:pt x="284835" y="308862"/>
                  <a:pt x="293186" y="301551"/>
                </a:cubicBezTo>
                <a:cubicBezTo>
                  <a:pt x="320668" y="277449"/>
                  <a:pt x="373781" y="277422"/>
                  <a:pt x="401316" y="301551"/>
                </a:cubicBezTo>
                <a:cubicBezTo>
                  <a:pt x="415537" y="314002"/>
                  <a:pt x="403059" y="333951"/>
                  <a:pt x="381101" y="332510"/>
                </a:cubicBezTo>
                <a:cubicBezTo>
                  <a:pt x="375097" y="332128"/>
                  <a:pt x="369254" y="330011"/>
                  <a:pt x="364994" y="326284"/>
                </a:cubicBezTo>
                <a:cubicBezTo>
                  <a:pt x="356625" y="318974"/>
                  <a:pt x="337868" y="318974"/>
                  <a:pt x="329526" y="326284"/>
                </a:cubicBezTo>
                <a:cubicBezTo>
                  <a:pt x="302044" y="350386"/>
                  <a:pt x="248877" y="350386"/>
                  <a:pt x="221422" y="326284"/>
                </a:cubicBezTo>
                <a:cubicBezTo>
                  <a:pt x="213080" y="318974"/>
                  <a:pt x="194296" y="318974"/>
                  <a:pt x="185954" y="326284"/>
                </a:cubicBezTo>
                <a:cubicBezTo>
                  <a:pt x="158472" y="350413"/>
                  <a:pt x="105306" y="350386"/>
                  <a:pt x="77851" y="326284"/>
                </a:cubicBezTo>
                <a:cubicBezTo>
                  <a:pt x="69482" y="318974"/>
                  <a:pt x="50698" y="318974"/>
                  <a:pt x="42356" y="326284"/>
                </a:cubicBezTo>
                <a:lnTo>
                  <a:pt x="42356" y="326284"/>
                </a:lnTo>
                <a:close/>
                <a:moveTo>
                  <a:pt x="25796" y="325422"/>
                </a:moveTo>
                <a:cubicBezTo>
                  <a:pt x="30305" y="325119"/>
                  <a:pt x="34645" y="323607"/>
                  <a:pt x="37696" y="320930"/>
                </a:cubicBezTo>
                <a:cubicBezTo>
                  <a:pt x="48759" y="311227"/>
                  <a:pt x="71429" y="311245"/>
                  <a:pt x="82493" y="320930"/>
                </a:cubicBezTo>
                <a:cubicBezTo>
                  <a:pt x="107227" y="342640"/>
                  <a:pt x="156436" y="342711"/>
                  <a:pt x="181267" y="320930"/>
                </a:cubicBezTo>
                <a:cubicBezTo>
                  <a:pt x="192331" y="311227"/>
                  <a:pt x="215001" y="311227"/>
                  <a:pt x="226065" y="320930"/>
                </a:cubicBezTo>
                <a:cubicBezTo>
                  <a:pt x="250798" y="342640"/>
                  <a:pt x="300034" y="342711"/>
                  <a:pt x="324839" y="320930"/>
                </a:cubicBezTo>
                <a:cubicBezTo>
                  <a:pt x="335885" y="311245"/>
                  <a:pt x="358573" y="311227"/>
                  <a:pt x="369636" y="320930"/>
                </a:cubicBezTo>
                <a:cubicBezTo>
                  <a:pt x="379544" y="329628"/>
                  <a:pt x="399137" y="324915"/>
                  <a:pt x="400195" y="314678"/>
                </a:cubicBezTo>
                <a:cubicBezTo>
                  <a:pt x="400498" y="311654"/>
                  <a:pt x="398959" y="308933"/>
                  <a:pt x="396638" y="306861"/>
                </a:cubicBezTo>
                <a:cubicBezTo>
                  <a:pt x="371860" y="285151"/>
                  <a:pt x="322669" y="285106"/>
                  <a:pt x="297864" y="306861"/>
                </a:cubicBezTo>
                <a:cubicBezTo>
                  <a:pt x="286800" y="316564"/>
                  <a:pt x="264103" y="316564"/>
                  <a:pt x="253040" y="306861"/>
                </a:cubicBezTo>
                <a:cubicBezTo>
                  <a:pt x="228306" y="285178"/>
                  <a:pt x="179097" y="285106"/>
                  <a:pt x="154266" y="306861"/>
                </a:cubicBezTo>
                <a:cubicBezTo>
                  <a:pt x="143220" y="316564"/>
                  <a:pt x="120532" y="316564"/>
                  <a:pt x="109468" y="306861"/>
                </a:cubicBezTo>
                <a:cubicBezTo>
                  <a:pt x="84761" y="285178"/>
                  <a:pt x="35579" y="285080"/>
                  <a:pt x="10694" y="306861"/>
                </a:cubicBezTo>
                <a:cubicBezTo>
                  <a:pt x="1409" y="315016"/>
                  <a:pt x="11317" y="326356"/>
                  <a:pt x="25796" y="325422"/>
                </a:cubicBezTo>
                <a:lnTo>
                  <a:pt x="25796" y="325422"/>
                </a:lnTo>
                <a:close/>
                <a:moveTo>
                  <a:pt x="42356" y="270236"/>
                </a:moveTo>
                <a:cubicBezTo>
                  <a:pt x="28411" y="282465"/>
                  <a:pt x="1765" y="275857"/>
                  <a:pt x="75" y="259368"/>
                </a:cubicBezTo>
                <a:cubicBezTo>
                  <a:pt x="-459" y="254023"/>
                  <a:pt x="1889" y="249131"/>
                  <a:pt x="6025" y="245502"/>
                </a:cubicBezTo>
                <a:cubicBezTo>
                  <a:pt x="15986" y="236778"/>
                  <a:pt x="29167" y="231459"/>
                  <a:pt x="42302" y="229014"/>
                </a:cubicBezTo>
                <a:lnTo>
                  <a:pt x="42302" y="39959"/>
                </a:lnTo>
                <a:cubicBezTo>
                  <a:pt x="42302" y="21905"/>
                  <a:pt x="64314" y="12478"/>
                  <a:pt x="77290" y="25463"/>
                </a:cubicBezTo>
                <a:cubicBezTo>
                  <a:pt x="81026" y="29198"/>
                  <a:pt x="83312" y="34312"/>
                  <a:pt x="83312" y="39959"/>
                </a:cubicBezTo>
                <a:lnTo>
                  <a:pt x="83312" y="49360"/>
                </a:lnTo>
                <a:lnTo>
                  <a:pt x="137039" y="49360"/>
                </a:lnTo>
                <a:lnTo>
                  <a:pt x="137039" y="22261"/>
                </a:lnTo>
                <a:cubicBezTo>
                  <a:pt x="137039" y="10005"/>
                  <a:pt x="147044" y="0"/>
                  <a:pt x="159300" y="0"/>
                </a:cubicBezTo>
                <a:lnTo>
                  <a:pt x="239592" y="0"/>
                </a:lnTo>
                <a:cubicBezTo>
                  <a:pt x="251848" y="0"/>
                  <a:pt x="261853" y="10005"/>
                  <a:pt x="261853" y="22261"/>
                </a:cubicBezTo>
                <a:lnTo>
                  <a:pt x="261853" y="49360"/>
                </a:lnTo>
                <a:lnTo>
                  <a:pt x="315580" y="49360"/>
                </a:lnTo>
                <a:lnTo>
                  <a:pt x="315580" y="39959"/>
                </a:lnTo>
                <a:cubicBezTo>
                  <a:pt x="315580" y="21905"/>
                  <a:pt x="337592" y="12478"/>
                  <a:pt x="350568" y="25463"/>
                </a:cubicBezTo>
                <a:cubicBezTo>
                  <a:pt x="354304" y="29198"/>
                  <a:pt x="356589" y="34312"/>
                  <a:pt x="356589" y="39959"/>
                </a:cubicBezTo>
                <a:lnTo>
                  <a:pt x="356589" y="227831"/>
                </a:lnTo>
                <a:cubicBezTo>
                  <a:pt x="372545" y="229396"/>
                  <a:pt x="389265" y="234964"/>
                  <a:pt x="401289" y="245502"/>
                </a:cubicBezTo>
                <a:cubicBezTo>
                  <a:pt x="415510" y="257980"/>
                  <a:pt x="403032" y="277903"/>
                  <a:pt x="381074" y="276488"/>
                </a:cubicBezTo>
                <a:cubicBezTo>
                  <a:pt x="375071" y="276088"/>
                  <a:pt x="369227" y="273971"/>
                  <a:pt x="364967" y="270236"/>
                </a:cubicBezTo>
                <a:cubicBezTo>
                  <a:pt x="356598" y="262925"/>
                  <a:pt x="337841" y="262925"/>
                  <a:pt x="329499" y="270236"/>
                </a:cubicBezTo>
                <a:cubicBezTo>
                  <a:pt x="302017" y="294365"/>
                  <a:pt x="248851" y="294338"/>
                  <a:pt x="221396" y="270236"/>
                </a:cubicBezTo>
                <a:cubicBezTo>
                  <a:pt x="213053" y="262925"/>
                  <a:pt x="194270" y="262925"/>
                  <a:pt x="185928" y="270236"/>
                </a:cubicBezTo>
                <a:cubicBezTo>
                  <a:pt x="158446" y="294365"/>
                  <a:pt x="105279" y="294338"/>
                  <a:pt x="77824" y="270236"/>
                </a:cubicBezTo>
                <a:cubicBezTo>
                  <a:pt x="69482" y="262925"/>
                  <a:pt x="50698" y="262925"/>
                  <a:pt x="42356" y="270236"/>
                </a:cubicBezTo>
                <a:lnTo>
                  <a:pt x="42356" y="270236"/>
                </a:lnTo>
                <a:close/>
                <a:moveTo>
                  <a:pt x="49417" y="227964"/>
                </a:moveTo>
                <a:cubicBezTo>
                  <a:pt x="58418" y="226977"/>
                  <a:pt x="67294" y="227235"/>
                  <a:pt x="76214" y="228720"/>
                </a:cubicBezTo>
                <a:lnTo>
                  <a:pt x="76214" y="39968"/>
                </a:lnTo>
                <a:cubicBezTo>
                  <a:pt x="76214" y="28220"/>
                  <a:pt x="61869" y="21994"/>
                  <a:pt x="53349" y="30514"/>
                </a:cubicBezTo>
                <a:cubicBezTo>
                  <a:pt x="50930" y="32934"/>
                  <a:pt x="49417" y="36286"/>
                  <a:pt x="49417" y="39968"/>
                </a:cubicBezTo>
                <a:lnTo>
                  <a:pt x="49417" y="227964"/>
                </a:lnTo>
                <a:close/>
                <a:moveTo>
                  <a:pt x="83320" y="230205"/>
                </a:moveTo>
                <a:cubicBezTo>
                  <a:pt x="90231" y="231922"/>
                  <a:pt x="96981" y="234465"/>
                  <a:pt x="103064" y="237818"/>
                </a:cubicBezTo>
                <a:cubicBezTo>
                  <a:pt x="109922" y="231468"/>
                  <a:pt x="123511" y="218937"/>
                  <a:pt x="127469" y="212382"/>
                </a:cubicBezTo>
                <a:lnTo>
                  <a:pt x="128856" y="209634"/>
                </a:lnTo>
                <a:cubicBezTo>
                  <a:pt x="127593" y="207464"/>
                  <a:pt x="126740" y="205098"/>
                  <a:pt x="126340" y="202599"/>
                </a:cubicBezTo>
                <a:lnTo>
                  <a:pt x="113888" y="202599"/>
                </a:lnTo>
                <a:cubicBezTo>
                  <a:pt x="111923" y="202599"/>
                  <a:pt x="110331" y="201007"/>
                  <a:pt x="110331" y="199042"/>
                </a:cubicBezTo>
                <a:lnTo>
                  <a:pt x="110331" y="166642"/>
                </a:lnTo>
                <a:cubicBezTo>
                  <a:pt x="110331" y="146853"/>
                  <a:pt x="126517" y="130667"/>
                  <a:pt x="146306" y="130667"/>
                </a:cubicBezTo>
                <a:lnTo>
                  <a:pt x="148298" y="130667"/>
                </a:lnTo>
                <a:cubicBezTo>
                  <a:pt x="168087" y="130667"/>
                  <a:pt x="184273" y="146853"/>
                  <a:pt x="184273" y="166642"/>
                </a:cubicBezTo>
                <a:lnTo>
                  <a:pt x="184273" y="199042"/>
                </a:lnTo>
                <a:cubicBezTo>
                  <a:pt x="184273" y="201007"/>
                  <a:pt x="182663" y="202599"/>
                  <a:pt x="180689" y="202599"/>
                </a:cubicBezTo>
                <a:lnTo>
                  <a:pt x="168265" y="202599"/>
                </a:lnTo>
                <a:cubicBezTo>
                  <a:pt x="168015" y="204085"/>
                  <a:pt x="167606" y="205525"/>
                  <a:pt x="167082" y="206859"/>
                </a:cubicBezTo>
                <a:cubicBezTo>
                  <a:pt x="166228" y="209029"/>
                  <a:pt x="165018" y="211022"/>
                  <a:pt x="163524" y="212756"/>
                </a:cubicBezTo>
                <a:cubicBezTo>
                  <a:pt x="163400" y="213538"/>
                  <a:pt x="163222" y="214321"/>
                  <a:pt x="163044" y="215122"/>
                </a:cubicBezTo>
                <a:cubicBezTo>
                  <a:pt x="159789" y="228934"/>
                  <a:pt x="152905" y="240006"/>
                  <a:pt x="143833" y="248900"/>
                </a:cubicBezTo>
                <a:cubicBezTo>
                  <a:pt x="145950" y="248064"/>
                  <a:pt x="147969" y="246934"/>
                  <a:pt x="149605" y="245494"/>
                </a:cubicBezTo>
                <a:cubicBezTo>
                  <a:pt x="163827" y="233043"/>
                  <a:pt x="184878" y="227368"/>
                  <a:pt x="203653" y="227368"/>
                </a:cubicBezTo>
                <a:cubicBezTo>
                  <a:pt x="208518" y="227368"/>
                  <a:pt x="213409" y="227751"/>
                  <a:pt x="218221" y="228453"/>
                </a:cubicBezTo>
                <a:cubicBezTo>
                  <a:pt x="221974" y="226007"/>
                  <a:pt x="225629" y="223490"/>
                  <a:pt x="228786" y="220894"/>
                </a:cubicBezTo>
                <a:cubicBezTo>
                  <a:pt x="232975" y="217443"/>
                  <a:pt x="236275" y="213939"/>
                  <a:pt x="238089" y="209501"/>
                </a:cubicBezTo>
                <a:cubicBezTo>
                  <a:pt x="236880" y="207384"/>
                  <a:pt x="236044" y="205036"/>
                  <a:pt x="235643" y="202590"/>
                </a:cubicBezTo>
                <a:lnTo>
                  <a:pt x="223192" y="202590"/>
                </a:lnTo>
                <a:cubicBezTo>
                  <a:pt x="221227" y="202590"/>
                  <a:pt x="219635" y="200998"/>
                  <a:pt x="219635" y="199033"/>
                </a:cubicBezTo>
                <a:lnTo>
                  <a:pt x="219635" y="166633"/>
                </a:lnTo>
                <a:cubicBezTo>
                  <a:pt x="219635" y="146844"/>
                  <a:pt x="235821" y="130658"/>
                  <a:pt x="255610" y="130658"/>
                </a:cubicBezTo>
                <a:lnTo>
                  <a:pt x="257602" y="130658"/>
                </a:lnTo>
                <a:cubicBezTo>
                  <a:pt x="277391" y="130658"/>
                  <a:pt x="293577" y="146844"/>
                  <a:pt x="293577" y="166633"/>
                </a:cubicBezTo>
                <a:lnTo>
                  <a:pt x="293577" y="199033"/>
                </a:lnTo>
                <a:cubicBezTo>
                  <a:pt x="293577" y="200998"/>
                  <a:pt x="291968" y="202590"/>
                  <a:pt x="289993" y="202590"/>
                </a:cubicBezTo>
                <a:lnTo>
                  <a:pt x="277568" y="202590"/>
                </a:lnTo>
                <a:cubicBezTo>
                  <a:pt x="277293" y="204129"/>
                  <a:pt x="276884" y="205587"/>
                  <a:pt x="276306" y="206975"/>
                </a:cubicBezTo>
                <a:cubicBezTo>
                  <a:pt x="275425" y="209172"/>
                  <a:pt x="274189" y="211182"/>
                  <a:pt x="272677" y="212925"/>
                </a:cubicBezTo>
                <a:cubicBezTo>
                  <a:pt x="272170" y="213707"/>
                  <a:pt x="270765" y="229770"/>
                  <a:pt x="255832" y="243937"/>
                </a:cubicBezTo>
                <a:cubicBezTo>
                  <a:pt x="259132" y="246588"/>
                  <a:pt x="260243" y="247868"/>
                  <a:pt x="264886" y="249407"/>
                </a:cubicBezTo>
                <a:cubicBezTo>
                  <a:pt x="273309" y="252182"/>
                  <a:pt x="286311" y="251524"/>
                  <a:pt x="293168" y="245502"/>
                </a:cubicBezTo>
                <a:cubicBezTo>
                  <a:pt x="299572" y="239882"/>
                  <a:pt x="307389" y="235666"/>
                  <a:pt x="315580" y="232749"/>
                </a:cubicBezTo>
                <a:lnTo>
                  <a:pt x="315580" y="83930"/>
                </a:lnTo>
                <a:lnTo>
                  <a:pt x="83312" y="83930"/>
                </a:lnTo>
                <a:lnTo>
                  <a:pt x="83312" y="230205"/>
                </a:lnTo>
                <a:close/>
                <a:moveTo>
                  <a:pt x="109317" y="241705"/>
                </a:moveTo>
                <a:cubicBezTo>
                  <a:pt x="114262" y="245209"/>
                  <a:pt x="115365" y="247450"/>
                  <a:pt x="121314" y="249416"/>
                </a:cubicBezTo>
                <a:cubicBezTo>
                  <a:pt x="122880" y="249923"/>
                  <a:pt x="124543" y="250323"/>
                  <a:pt x="126331" y="250572"/>
                </a:cubicBezTo>
                <a:cubicBezTo>
                  <a:pt x="127665" y="250794"/>
                  <a:pt x="129079" y="250928"/>
                  <a:pt x="130537" y="250972"/>
                </a:cubicBezTo>
                <a:cubicBezTo>
                  <a:pt x="135402" y="247317"/>
                  <a:pt x="140543" y="242728"/>
                  <a:pt x="145061" y="236858"/>
                </a:cubicBezTo>
                <a:cubicBezTo>
                  <a:pt x="152496" y="227173"/>
                  <a:pt x="158704" y="212729"/>
                  <a:pt x="156809" y="199371"/>
                </a:cubicBezTo>
                <a:cubicBezTo>
                  <a:pt x="156151" y="194604"/>
                  <a:pt x="151162" y="190646"/>
                  <a:pt x="145568" y="191358"/>
                </a:cubicBezTo>
                <a:lnTo>
                  <a:pt x="145568" y="191358"/>
                </a:lnTo>
                <a:cubicBezTo>
                  <a:pt x="140000" y="192087"/>
                  <a:pt x="136211" y="197210"/>
                  <a:pt x="136950" y="202528"/>
                </a:cubicBezTo>
                <a:cubicBezTo>
                  <a:pt x="138364" y="212916"/>
                  <a:pt x="129390" y="222139"/>
                  <a:pt x="122177" y="229405"/>
                </a:cubicBezTo>
                <a:cubicBezTo>
                  <a:pt x="118211" y="233380"/>
                  <a:pt x="113755" y="237587"/>
                  <a:pt x="109317" y="241705"/>
                </a:cubicBezTo>
                <a:lnTo>
                  <a:pt x="109317" y="241705"/>
                </a:lnTo>
                <a:close/>
                <a:moveTo>
                  <a:pt x="227906" y="230454"/>
                </a:moveTo>
                <a:cubicBezTo>
                  <a:pt x="235670" y="232473"/>
                  <a:pt x="243257" y="235568"/>
                  <a:pt x="249936" y="239730"/>
                </a:cubicBezTo>
                <a:cubicBezTo>
                  <a:pt x="257549" y="232847"/>
                  <a:pt x="262743" y="224380"/>
                  <a:pt x="265286" y="213512"/>
                </a:cubicBezTo>
                <a:cubicBezTo>
                  <a:pt x="266425" y="208674"/>
                  <a:pt x="266674" y="204182"/>
                  <a:pt x="265989" y="199371"/>
                </a:cubicBezTo>
                <a:cubicBezTo>
                  <a:pt x="265331" y="194604"/>
                  <a:pt x="260341" y="190646"/>
                  <a:pt x="254747" y="191358"/>
                </a:cubicBezTo>
                <a:lnTo>
                  <a:pt x="254747" y="191358"/>
                </a:lnTo>
                <a:cubicBezTo>
                  <a:pt x="249180" y="192087"/>
                  <a:pt x="245391" y="197210"/>
                  <a:pt x="246129" y="202528"/>
                </a:cubicBezTo>
                <a:cubicBezTo>
                  <a:pt x="246761" y="207144"/>
                  <a:pt x="245124" y="212035"/>
                  <a:pt x="242723" y="216020"/>
                </a:cubicBezTo>
                <a:cubicBezTo>
                  <a:pt x="239352" y="221659"/>
                  <a:pt x="233580" y="226452"/>
                  <a:pt x="227906" y="230454"/>
                </a:cubicBezTo>
                <a:lnTo>
                  <a:pt x="227906" y="230454"/>
                </a:lnTo>
                <a:close/>
                <a:moveTo>
                  <a:pt x="322695" y="230534"/>
                </a:moveTo>
                <a:cubicBezTo>
                  <a:pt x="331313" y="228267"/>
                  <a:pt x="340545" y="227182"/>
                  <a:pt x="349492" y="227413"/>
                </a:cubicBezTo>
                <a:lnTo>
                  <a:pt x="349492" y="39968"/>
                </a:lnTo>
                <a:cubicBezTo>
                  <a:pt x="349492" y="28220"/>
                  <a:pt x="335146" y="21994"/>
                  <a:pt x="326626" y="30514"/>
                </a:cubicBezTo>
                <a:cubicBezTo>
                  <a:pt x="324207" y="32934"/>
                  <a:pt x="322695" y="36286"/>
                  <a:pt x="322695" y="39968"/>
                </a:cubicBezTo>
                <a:lnTo>
                  <a:pt x="322695" y="230534"/>
                </a:lnTo>
                <a:close/>
                <a:moveTo>
                  <a:pt x="25796" y="269382"/>
                </a:moveTo>
                <a:cubicBezTo>
                  <a:pt x="30305" y="269106"/>
                  <a:pt x="34645" y="267595"/>
                  <a:pt x="37696" y="264918"/>
                </a:cubicBezTo>
                <a:cubicBezTo>
                  <a:pt x="48759" y="255215"/>
                  <a:pt x="71429" y="255215"/>
                  <a:pt x="82493" y="264918"/>
                </a:cubicBezTo>
                <a:cubicBezTo>
                  <a:pt x="107227" y="286601"/>
                  <a:pt x="156436" y="286698"/>
                  <a:pt x="181267" y="264918"/>
                </a:cubicBezTo>
                <a:cubicBezTo>
                  <a:pt x="192331" y="255215"/>
                  <a:pt x="215001" y="255215"/>
                  <a:pt x="226065" y="264918"/>
                </a:cubicBezTo>
                <a:cubicBezTo>
                  <a:pt x="250798" y="286627"/>
                  <a:pt x="300034" y="286672"/>
                  <a:pt x="324839" y="264918"/>
                </a:cubicBezTo>
                <a:cubicBezTo>
                  <a:pt x="335885" y="255215"/>
                  <a:pt x="358573" y="255215"/>
                  <a:pt x="369636" y="264918"/>
                </a:cubicBezTo>
                <a:cubicBezTo>
                  <a:pt x="379544" y="273589"/>
                  <a:pt x="399137" y="268875"/>
                  <a:pt x="400195" y="258639"/>
                </a:cubicBezTo>
                <a:cubicBezTo>
                  <a:pt x="400498" y="255615"/>
                  <a:pt x="398959" y="252893"/>
                  <a:pt x="396638" y="250848"/>
                </a:cubicBezTo>
                <a:cubicBezTo>
                  <a:pt x="377525" y="234110"/>
                  <a:pt x="344174" y="230579"/>
                  <a:pt x="320374" y="238619"/>
                </a:cubicBezTo>
                <a:cubicBezTo>
                  <a:pt x="311952" y="241438"/>
                  <a:pt x="304490" y="245022"/>
                  <a:pt x="297864" y="250848"/>
                </a:cubicBezTo>
                <a:cubicBezTo>
                  <a:pt x="286800" y="260551"/>
                  <a:pt x="264103" y="260551"/>
                  <a:pt x="253040" y="250848"/>
                </a:cubicBezTo>
                <a:cubicBezTo>
                  <a:pt x="228262" y="229094"/>
                  <a:pt x="179044" y="229094"/>
                  <a:pt x="154266" y="250848"/>
                </a:cubicBezTo>
                <a:cubicBezTo>
                  <a:pt x="143220" y="260551"/>
                  <a:pt x="120532" y="260551"/>
                  <a:pt x="109468" y="250848"/>
                </a:cubicBezTo>
                <a:cubicBezTo>
                  <a:pt x="96537" y="239482"/>
                  <a:pt x="77050" y="234483"/>
                  <a:pt x="60081" y="234483"/>
                </a:cubicBezTo>
                <a:cubicBezTo>
                  <a:pt x="42934" y="234483"/>
                  <a:pt x="23599" y="239526"/>
                  <a:pt x="10694" y="250848"/>
                </a:cubicBezTo>
                <a:cubicBezTo>
                  <a:pt x="1409" y="258968"/>
                  <a:pt x="11317" y="270343"/>
                  <a:pt x="25796" y="269382"/>
                </a:cubicBezTo>
                <a:lnTo>
                  <a:pt x="25796" y="269382"/>
                </a:lnTo>
                <a:close/>
                <a:moveTo>
                  <a:pt x="235643" y="195493"/>
                </a:moveTo>
                <a:cubicBezTo>
                  <a:pt x="238463" y="178604"/>
                  <a:pt x="259390" y="171774"/>
                  <a:pt x="271619" y="184020"/>
                </a:cubicBezTo>
                <a:cubicBezTo>
                  <a:pt x="274696" y="187071"/>
                  <a:pt x="276813" y="191055"/>
                  <a:pt x="277568" y="195493"/>
                </a:cubicBezTo>
                <a:lnTo>
                  <a:pt x="286444" y="195493"/>
                </a:lnTo>
                <a:lnTo>
                  <a:pt x="286444" y="166651"/>
                </a:lnTo>
                <a:cubicBezTo>
                  <a:pt x="286444" y="150767"/>
                  <a:pt x="273460" y="137782"/>
                  <a:pt x="257602" y="137782"/>
                </a:cubicBezTo>
                <a:lnTo>
                  <a:pt x="255610" y="137782"/>
                </a:lnTo>
                <a:cubicBezTo>
                  <a:pt x="239726" y="137782"/>
                  <a:pt x="226741" y="150767"/>
                  <a:pt x="226741" y="166651"/>
                </a:cubicBezTo>
                <a:lnTo>
                  <a:pt x="226741" y="195493"/>
                </a:lnTo>
                <a:lnTo>
                  <a:pt x="235643" y="195493"/>
                </a:lnTo>
                <a:close/>
                <a:moveTo>
                  <a:pt x="126331" y="195493"/>
                </a:moveTo>
                <a:cubicBezTo>
                  <a:pt x="129150" y="178631"/>
                  <a:pt x="150077" y="171774"/>
                  <a:pt x="162306" y="184020"/>
                </a:cubicBezTo>
                <a:cubicBezTo>
                  <a:pt x="165383" y="187071"/>
                  <a:pt x="167500" y="191055"/>
                  <a:pt x="168256" y="195493"/>
                </a:cubicBezTo>
                <a:lnTo>
                  <a:pt x="177132" y="195493"/>
                </a:lnTo>
                <a:lnTo>
                  <a:pt x="177132" y="166651"/>
                </a:lnTo>
                <a:cubicBezTo>
                  <a:pt x="177132" y="150767"/>
                  <a:pt x="164147" y="137782"/>
                  <a:pt x="148289" y="137782"/>
                </a:cubicBezTo>
                <a:lnTo>
                  <a:pt x="146297" y="137782"/>
                </a:lnTo>
                <a:cubicBezTo>
                  <a:pt x="130413" y="137782"/>
                  <a:pt x="117428" y="150767"/>
                  <a:pt x="117428" y="166651"/>
                </a:cubicBezTo>
                <a:lnTo>
                  <a:pt x="117428" y="195493"/>
                </a:lnTo>
                <a:lnTo>
                  <a:pt x="126331" y="195493"/>
                </a:lnTo>
                <a:close/>
                <a:moveTo>
                  <a:pt x="211266" y="12513"/>
                </a:moveTo>
                <a:lnTo>
                  <a:pt x="204462" y="26583"/>
                </a:lnTo>
                <a:lnTo>
                  <a:pt x="218559" y="27917"/>
                </a:lnTo>
                <a:cubicBezTo>
                  <a:pt x="220551" y="28122"/>
                  <a:pt x="221582" y="30363"/>
                  <a:pt x="220551" y="32000"/>
                </a:cubicBezTo>
                <a:lnTo>
                  <a:pt x="220551" y="32000"/>
                </a:lnTo>
                <a:lnTo>
                  <a:pt x="193274" y="74325"/>
                </a:lnTo>
                <a:cubicBezTo>
                  <a:pt x="191664" y="76842"/>
                  <a:pt x="187724" y="75108"/>
                  <a:pt x="188462" y="72235"/>
                </a:cubicBezTo>
                <a:lnTo>
                  <a:pt x="196155" y="41854"/>
                </a:lnTo>
                <a:lnTo>
                  <a:pt x="180049" y="38270"/>
                </a:lnTo>
                <a:cubicBezTo>
                  <a:pt x="178288" y="37869"/>
                  <a:pt x="177425" y="35850"/>
                  <a:pt x="178359" y="34312"/>
                </a:cubicBezTo>
                <a:lnTo>
                  <a:pt x="193060" y="9685"/>
                </a:lnTo>
                <a:cubicBezTo>
                  <a:pt x="193594" y="8805"/>
                  <a:pt x="194546" y="8324"/>
                  <a:pt x="195506" y="8396"/>
                </a:cubicBezTo>
                <a:lnTo>
                  <a:pt x="208944" y="8698"/>
                </a:lnTo>
                <a:cubicBezTo>
                  <a:pt x="210883" y="8751"/>
                  <a:pt x="212102" y="10797"/>
                  <a:pt x="211266" y="12513"/>
                </a:cubicBezTo>
                <a:lnTo>
                  <a:pt x="211266" y="12513"/>
                </a:lnTo>
                <a:close/>
                <a:moveTo>
                  <a:pt x="198005" y="27686"/>
                </a:moveTo>
                <a:lnTo>
                  <a:pt x="204684" y="13919"/>
                </a:lnTo>
                <a:lnTo>
                  <a:pt x="196822" y="13741"/>
                </a:lnTo>
                <a:lnTo>
                  <a:pt x="184798" y="33885"/>
                </a:lnTo>
                <a:lnTo>
                  <a:pt x="200051" y="37291"/>
                </a:lnTo>
                <a:cubicBezTo>
                  <a:pt x="201465" y="37647"/>
                  <a:pt x="202345" y="39079"/>
                  <a:pt x="201963" y="40520"/>
                </a:cubicBezTo>
                <a:lnTo>
                  <a:pt x="197605" y="57765"/>
                </a:lnTo>
                <a:lnTo>
                  <a:pt x="213685" y="32809"/>
                </a:lnTo>
                <a:cubicBezTo>
                  <a:pt x="211746" y="32604"/>
                  <a:pt x="200193" y="31697"/>
                  <a:pt x="199241" y="31244"/>
                </a:cubicBezTo>
                <a:cubicBezTo>
                  <a:pt x="197925" y="30612"/>
                  <a:pt x="197374" y="29020"/>
                  <a:pt x="198005" y="27686"/>
                </a:cubicBezTo>
                <a:lnTo>
                  <a:pt x="198005" y="27686"/>
                </a:lnTo>
                <a:close/>
                <a:moveTo>
                  <a:pt x="315589" y="76797"/>
                </a:moveTo>
                <a:lnTo>
                  <a:pt x="315589" y="56502"/>
                </a:lnTo>
                <a:lnTo>
                  <a:pt x="261862" y="56502"/>
                </a:lnTo>
                <a:lnTo>
                  <a:pt x="261862" y="76797"/>
                </a:lnTo>
                <a:lnTo>
                  <a:pt x="315589" y="76797"/>
                </a:lnTo>
                <a:close/>
                <a:moveTo>
                  <a:pt x="254756" y="76797"/>
                </a:moveTo>
                <a:lnTo>
                  <a:pt x="254756" y="22270"/>
                </a:lnTo>
                <a:cubicBezTo>
                  <a:pt x="254756" y="13954"/>
                  <a:pt x="247926" y="7115"/>
                  <a:pt x="239601" y="7115"/>
                </a:cubicBezTo>
                <a:lnTo>
                  <a:pt x="159308" y="7115"/>
                </a:lnTo>
                <a:cubicBezTo>
                  <a:pt x="150993" y="7115"/>
                  <a:pt x="144180" y="13945"/>
                  <a:pt x="144180" y="22270"/>
                </a:cubicBezTo>
                <a:lnTo>
                  <a:pt x="144180" y="76797"/>
                </a:lnTo>
                <a:lnTo>
                  <a:pt x="254756" y="76797"/>
                </a:lnTo>
                <a:close/>
                <a:moveTo>
                  <a:pt x="137047" y="76797"/>
                </a:moveTo>
                <a:lnTo>
                  <a:pt x="137047" y="56502"/>
                </a:lnTo>
                <a:lnTo>
                  <a:pt x="83320" y="56502"/>
                </a:lnTo>
                <a:lnTo>
                  <a:pt x="83320" y="76797"/>
                </a:lnTo>
                <a:lnTo>
                  <a:pt x="137047" y="76797"/>
                </a:lnTo>
                <a:close/>
              </a:path>
            </a:pathLst>
          </a:custGeom>
          <a:solidFill>
            <a:srgbClr val="404040"/>
          </a:solidFill>
          <a:ln w="5080" cap="flat">
            <a:solidFill>
              <a:srgbClr val="404040"/>
            </a:solidFill>
            <a:prstDash val="solid"/>
            <a:miter/>
          </a:ln>
        </p:spPr>
        <p:txBody>
          <a:bodyPr rtlCol="0" anchor="ctr"/>
          <a:lstStyle/>
          <a:p>
            <a:endParaRPr lang="en-US" dirty="0"/>
          </a:p>
        </p:txBody>
      </p:sp>
      <p:sp>
        <p:nvSpPr>
          <p:cNvPr id="292" name="Freeform 291">
            <a:extLst>
              <a:ext uri="{FF2B5EF4-FFF2-40B4-BE49-F238E27FC236}">
                <a16:creationId xmlns:a16="http://schemas.microsoft.com/office/drawing/2014/main" id="{C7942AA1-9E93-AC27-1D6C-704C8D804DE8}"/>
              </a:ext>
            </a:extLst>
          </p:cNvPr>
          <p:cNvSpPr>
            <a:spLocks noChangeAspect="1"/>
          </p:cNvSpPr>
          <p:nvPr/>
        </p:nvSpPr>
        <p:spPr>
          <a:xfrm>
            <a:off x="809959" y="1975810"/>
            <a:ext cx="388226" cy="410639"/>
          </a:xfrm>
          <a:custGeom>
            <a:avLst/>
            <a:gdLst>
              <a:gd name="connsiteX0" fmla="*/ 210310 w 385125"/>
              <a:gd name="connsiteY0" fmla="*/ 23666 h 407359"/>
              <a:gd name="connsiteX1" fmla="*/ 217568 w 385125"/>
              <a:gd name="connsiteY1" fmla="*/ 20740 h 407359"/>
              <a:gd name="connsiteX2" fmla="*/ 217665 w 385125"/>
              <a:gd name="connsiteY2" fmla="*/ 31555 h 407359"/>
              <a:gd name="connsiteX3" fmla="*/ 215069 w 385125"/>
              <a:gd name="connsiteY3" fmla="*/ 43757 h 407359"/>
              <a:gd name="connsiteX4" fmla="*/ 218199 w 385125"/>
              <a:gd name="connsiteY4" fmla="*/ 57071 h 407359"/>
              <a:gd name="connsiteX5" fmla="*/ 207785 w 385125"/>
              <a:gd name="connsiteY5" fmla="*/ 100152 h 407359"/>
              <a:gd name="connsiteX6" fmla="*/ 201434 w 385125"/>
              <a:gd name="connsiteY6" fmla="*/ 98311 h 407359"/>
              <a:gd name="connsiteX7" fmla="*/ 201408 w 385125"/>
              <a:gd name="connsiteY7" fmla="*/ 98338 h 407359"/>
              <a:gd name="connsiteX8" fmla="*/ 203702 w 385125"/>
              <a:gd name="connsiteY8" fmla="*/ 76406 h 407359"/>
              <a:gd name="connsiteX9" fmla="*/ 204129 w 385125"/>
              <a:gd name="connsiteY9" fmla="*/ 69166 h 407359"/>
              <a:gd name="connsiteX10" fmla="*/ 197272 w 385125"/>
              <a:gd name="connsiteY10" fmla="*/ 43881 h 407359"/>
              <a:gd name="connsiteX11" fmla="*/ 210310 w 385125"/>
              <a:gd name="connsiteY11" fmla="*/ 23666 h 407359"/>
              <a:gd name="connsiteX12" fmla="*/ 210310 w 385125"/>
              <a:gd name="connsiteY12" fmla="*/ 23666 h 407359"/>
              <a:gd name="connsiteX13" fmla="*/ 208016 w 385125"/>
              <a:gd name="connsiteY13" fmla="*/ 42903 h 407359"/>
              <a:gd name="connsiteX14" fmla="*/ 209279 w 385125"/>
              <a:gd name="connsiteY14" fmla="*/ 36019 h 407359"/>
              <a:gd name="connsiteX15" fmla="*/ 204165 w 385125"/>
              <a:gd name="connsiteY15" fmla="*/ 45598 h 407359"/>
              <a:gd name="connsiteX16" fmla="*/ 210115 w 385125"/>
              <a:gd name="connsiteY16" fmla="*/ 65315 h 407359"/>
              <a:gd name="connsiteX17" fmla="*/ 210568 w 385125"/>
              <a:gd name="connsiteY17" fmla="*/ 66125 h 407359"/>
              <a:gd name="connsiteX18" fmla="*/ 208603 w 385125"/>
              <a:gd name="connsiteY18" fmla="*/ 86518 h 407359"/>
              <a:gd name="connsiteX19" fmla="*/ 208016 w 385125"/>
              <a:gd name="connsiteY19" fmla="*/ 42903 h 407359"/>
              <a:gd name="connsiteX20" fmla="*/ 208016 w 385125"/>
              <a:gd name="connsiteY20" fmla="*/ 42903 h 407359"/>
              <a:gd name="connsiteX21" fmla="*/ 307901 w 385125"/>
              <a:gd name="connsiteY21" fmla="*/ 23666 h 407359"/>
              <a:gd name="connsiteX22" fmla="*/ 315159 w 385125"/>
              <a:gd name="connsiteY22" fmla="*/ 20740 h 407359"/>
              <a:gd name="connsiteX23" fmla="*/ 315239 w 385125"/>
              <a:gd name="connsiteY23" fmla="*/ 31555 h 407359"/>
              <a:gd name="connsiteX24" fmla="*/ 312642 w 385125"/>
              <a:gd name="connsiteY24" fmla="*/ 43757 h 407359"/>
              <a:gd name="connsiteX25" fmla="*/ 315790 w 385125"/>
              <a:gd name="connsiteY25" fmla="*/ 57071 h 407359"/>
              <a:gd name="connsiteX26" fmla="*/ 305376 w 385125"/>
              <a:gd name="connsiteY26" fmla="*/ 100152 h 407359"/>
              <a:gd name="connsiteX27" fmla="*/ 298999 w 385125"/>
              <a:gd name="connsiteY27" fmla="*/ 98311 h 407359"/>
              <a:gd name="connsiteX28" fmla="*/ 298999 w 385125"/>
              <a:gd name="connsiteY28" fmla="*/ 98338 h 407359"/>
              <a:gd name="connsiteX29" fmla="*/ 301293 w 385125"/>
              <a:gd name="connsiteY29" fmla="*/ 76406 h 407359"/>
              <a:gd name="connsiteX30" fmla="*/ 301720 w 385125"/>
              <a:gd name="connsiteY30" fmla="*/ 69166 h 407359"/>
              <a:gd name="connsiteX31" fmla="*/ 294863 w 385125"/>
              <a:gd name="connsiteY31" fmla="*/ 43881 h 407359"/>
              <a:gd name="connsiteX32" fmla="*/ 307901 w 385125"/>
              <a:gd name="connsiteY32" fmla="*/ 23666 h 407359"/>
              <a:gd name="connsiteX33" fmla="*/ 307901 w 385125"/>
              <a:gd name="connsiteY33" fmla="*/ 23666 h 407359"/>
              <a:gd name="connsiteX34" fmla="*/ 305580 w 385125"/>
              <a:gd name="connsiteY34" fmla="*/ 42903 h 407359"/>
              <a:gd name="connsiteX35" fmla="*/ 306843 w 385125"/>
              <a:gd name="connsiteY35" fmla="*/ 36019 h 407359"/>
              <a:gd name="connsiteX36" fmla="*/ 301747 w 385125"/>
              <a:gd name="connsiteY36" fmla="*/ 45598 h 407359"/>
              <a:gd name="connsiteX37" fmla="*/ 307670 w 385125"/>
              <a:gd name="connsiteY37" fmla="*/ 65315 h 407359"/>
              <a:gd name="connsiteX38" fmla="*/ 308150 w 385125"/>
              <a:gd name="connsiteY38" fmla="*/ 66125 h 407359"/>
              <a:gd name="connsiteX39" fmla="*/ 306158 w 385125"/>
              <a:gd name="connsiteY39" fmla="*/ 86518 h 407359"/>
              <a:gd name="connsiteX40" fmla="*/ 305580 w 385125"/>
              <a:gd name="connsiteY40" fmla="*/ 42903 h 407359"/>
              <a:gd name="connsiteX41" fmla="*/ 305580 w 385125"/>
              <a:gd name="connsiteY41" fmla="*/ 42903 h 407359"/>
              <a:gd name="connsiteX42" fmla="*/ 260124 w 385125"/>
              <a:gd name="connsiteY42" fmla="*/ 4304 h 407359"/>
              <a:gd name="connsiteX43" fmla="*/ 268013 w 385125"/>
              <a:gd name="connsiteY43" fmla="*/ 747 h 407359"/>
              <a:gd name="connsiteX44" fmla="*/ 267764 w 385125"/>
              <a:gd name="connsiteY44" fmla="*/ 13474 h 407359"/>
              <a:gd name="connsiteX45" fmla="*/ 264438 w 385125"/>
              <a:gd name="connsiteY45" fmla="*/ 29082 h 407359"/>
              <a:gd name="connsiteX46" fmla="*/ 268547 w 385125"/>
              <a:gd name="connsiteY46" fmla="*/ 46532 h 407359"/>
              <a:gd name="connsiteX47" fmla="*/ 255410 w 385125"/>
              <a:gd name="connsiteY47" fmla="*/ 100152 h 407359"/>
              <a:gd name="connsiteX48" fmla="*/ 249060 w 385125"/>
              <a:gd name="connsiteY48" fmla="*/ 98311 h 407359"/>
              <a:gd name="connsiteX49" fmla="*/ 249034 w 385125"/>
              <a:gd name="connsiteY49" fmla="*/ 98338 h 407359"/>
              <a:gd name="connsiteX50" fmla="*/ 251906 w 385125"/>
              <a:gd name="connsiteY50" fmla="*/ 70883 h 407359"/>
              <a:gd name="connsiteX51" fmla="*/ 252387 w 385125"/>
              <a:gd name="connsiteY51" fmla="*/ 60975 h 407359"/>
              <a:gd name="connsiteX52" fmla="*/ 243769 w 385125"/>
              <a:gd name="connsiteY52" fmla="*/ 29589 h 407359"/>
              <a:gd name="connsiteX53" fmla="*/ 260124 w 385125"/>
              <a:gd name="connsiteY53" fmla="*/ 4304 h 407359"/>
              <a:gd name="connsiteX54" fmla="*/ 260124 w 385125"/>
              <a:gd name="connsiteY54" fmla="*/ 4304 h 407359"/>
              <a:gd name="connsiteX55" fmla="*/ 257376 w 385125"/>
              <a:gd name="connsiteY55" fmla="*/ 28211 h 407359"/>
              <a:gd name="connsiteX56" fmla="*/ 259973 w 385125"/>
              <a:gd name="connsiteY56" fmla="*/ 15404 h 407359"/>
              <a:gd name="connsiteX57" fmla="*/ 250644 w 385125"/>
              <a:gd name="connsiteY57" fmla="*/ 31315 h 407359"/>
              <a:gd name="connsiteX58" fmla="*/ 258337 w 385125"/>
              <a:gd name="connsiteY58" fmla="*/ 57133 h 407359"/>
              <a:gd name="connsiteX59" fmla="*/ 258817 w 385125"/>
              <a:gd name="connsiteY59" fmla="*/ 57942 h 407359"/>
              <a:gd name="connsiteX60" fmla="*/ 255891 w 385125"/>
              <a:gd name="connsiteY60" fmla="*/ 87238 h 407359"/>
              <a:gd name="connsiteX61" fmla="*/ 257376 w 385125"/>
              <a:gd name="connsiteY61" fmla="*/ 28211 h 407359"/>
              <a:gd name="connsiteX62" fmla="*/ 257376 w 385125"/>
              <a:gd name="connsiteY62" fmla="*/ 28211 h 407359"/>
              <a:gd name="connsiteX63" fmla="*/ 212347 w 385125"/>
              <a:gd name="connsiteY63" fmla="*/ 291883 h 407359"/>
              <a:gd name="connsiteX64" fmla="*/ 337446 w 385125"/>
              <a:gd name="connsiteY64" fmla="*/ 291883 h 407359"/>
              <a:gd name="connsiteX65" fmla="*/ 348741 w 385125"/>
              <a:gd name="connsiteY65" fmla="*/ 303178 h 407359"/>
              <a:gd name="connsiteX66" fmla="*/ 348741 w 385125"/>
              <a:gd name="connsiteY66" fmla="*/ 319516 h 407359"/>
              <a:gd name="connsiteX67" fmla="*/ 337446 w 385125"/>
              <a:gd name="connsiteY67" fmla="*/ 330811 h 407359"/>
              <a:gd name="connsiteX68" fmla="*/ 212347 w 385125"/>
              <a:gd name="connsiteY68" fmla="*/ 330811 h 407359"/>
              <a:gd name="connsiteX69" fmla="*/ 201052 w 385125"/>
              <a:gd name="connsiteY69" fmla="*/ 319516 h 407359"/>
              <a:gd name="connsiteX70" fmla="*/ 201052 w 385125"/>
              <a:gd name="connsiteY70" fmla="*/ 303178 h 407359"/>
              <a:gd name="connsiteX71" fmla="*/ 212347 w 385125"/>
              <a:gd name="connsiteY71" fmla="*/ 291883 h 407359"/>
              <a:gd name="connsiteX72" fmla="*/ 212347 w 385125"/>
              <a:gd name="connsiteY72" fmla="*/ 291883 h 407359"/>
              <a:gd name="connsiteX73" fmla="*/ 337446 w 385125"/>
              <a:gd name="connsiteY73" fmla="*/ 298998 h 407359"/>
              <a:gd name="connsiteX74" fmla="*/ 212347 w 385125"/>
              <a:gd name="connsiteY74" fmla="*/ 298998 h 407359"/>
              <a:gd name="connsiteX75" fmla="*/ 208158 w 385125"/>
              <a:gd name="connsiteY75" fmla="*/ 303187 h 407359"/>
              <a:gd name="connsiteX76" fmla="*/ 208158 w 385125"/>
              <a:gd name="connsiteY76" fmla="*/ 319525 h 407359"/>
              <a:gd name="connsiteX77" fmla="*/ 212347 w 385125"/>
              <a:gd name="connsiteY77" fmla="*/ 323714 h 407359"/>
              <a:gd name="connsiteX78" fmla="*/ 337446 w 385125"/>
              <a:gd name="connsiteY78" fmla="*/ 323714 h 407359"/>
              <a:gd name="connsiteX79" fmla="*/ 341635 w 385125"/>
              <a:gd name="connsiteY79" fmla="*/ 319525 h 407359"/>
              <a:gd name="connsiteX80" fmla="*/ 341635 w 385125"/>
              <a:gd name="connsiteY80" fmla="*/ 303187 h 407359"/>
              <a:gd name="connsiteX81" fmla="*/ 337446 w 385125"/>
              <a:gd name="connsiteY81" fmla="*/ 298998 h 407359"/>
              <a:gd name="connsiteX82" fmla="*/ 337446 w 385125"/>
              <a:gd name="connsiteY82" fmla="*/ 298998 h 407359"/>
              <a:gd name="connsiteX83" fmla="*/ 204609 w 385125"/>
              <a:gd name="connsiteY83" fmla="*/ 263850 h 407359"/>
              <a:gd name="connsiteX84" fmla="*/ 204609 w 385125"/>
              <a:gd name="connsiteY84" fmla="*/ 256744 h 407359"/>
              <a:gd name="connsiteX85" fmla="*/ 345184 w 385125"/>
              <a:gd name="connsiteY85" fmla="*/ 256744 h 407359"/>
              <a:gd name="connsiteX86" fmla="*/ 345184 w 385125"/>
              <a:gd name="connsiteY86" fmla="*/ 263850 h 407359"/>
              <a:gd name="connsiteX87" fmla="*/ 204609 w 385125"/>
              <a:gd name="connsiteY87" fmla="*/ 263850 h 407359"/>
              <a:gd name="connsiteX88" fmla="*/ 204609 w 385125"/>
              <a:gd name="connsiteY88" fmla="*/ 217487 h 407359"/>
              <a:gd name="connsiteX89" fmla="*/ 204609 w 385125"/>
              <a:gd name="connsiteY89" fmla="*/ 210354 h 407359"/>
              <a:gd name="connsiteX90" fmla="*/ 345184 w 385125"/>
              <a:gd name="connsiteY90" fmla="*/ 210354 h 407359"/>
              <a:gd name="connsiteX91" fmla="*/ 345184 w 385125"/>
              <a:gd name="connsiteY91" fmla="*/ 217487 h 407359"/>
              <a:gd name="connsiteX92" fmla="*/ 204609 w 385125"/>
              <a:gd name="connsiteY92" fmla="*/ 217487 h 407359"/>
              <a:gd name="connsiteX93" fmla="*/ 204609 w 385125"/>
              <a:gd name="connsiteY93" fmla="*/ 171097 h 407359"/>
              <a:gd name="connsiteX94" fmla="*/ 204609 w 385125"/>
              <a:gd name="connsiteY94" fmla="*/ 163991 h 407359"/>
              <a:gd name="connsiteX95" fmla="*/ 345184 w 385125"/>
              <a:gd name="connsiteY95" fmla="*/ 163991 h 407359"/>
              <a:gd name="connsiteX96" fmla="*/ 345184 w 385125"/>
              <a:gd name="connsiteY96" fmla="*/ 171097 h 407359"/>
              <a:gd name="connsiteX97" fmla="*/ 204609 w 385125"/>
              <a:gd name="connsiteY97" fmla="*/ 171097 h 407359"/>
              <a:gd name="connsiteX98" fmla="*/ 338878 w 385125"/>
              <a:gd name="connsiteY98" fmla="*/ 127812 h 407359"/>
              <a:gd name="connsiteX99" fmla="*/ 171783 w 385125"/>
              <a:gd name="connsiteY99" fmla="*/ 127812 h 407359"/>
              <a:gd name="connsiteX100" fmla="*/ 171783 w 385125"/>
              <a:gd name="connsiteY100" fmla="*/ 355465 h 407359"/>
              <a:gd name="connsiteX101" fmla="*/ 338878 w 385125"/>
              <a:gd name="connsiteY101" fmla="*/ 355465 h 407359"/>
              <a:gd name="connsiteX102" fmla="*/ 377984 w 385125"/>
              <a:gd name="connsiteY102" fmla="*/ 316359 h 407359"/>
              <a:gd name="connsiteX103" fmla="*/ 377984 w 385125"/>
              <a:gd name="connsiteY103" fmla="*/ 166908 h 407359"/>
              <a:gd name="connsiteX104" fmla="*/ 338878 w 385125"/>
              <a:gd name="connsiteY104" fmla="*/ 127812 h 407359"/>
              <a:gd name="connsiteX105" fmla="*/ 338878 w 385125"/>
              <a:gd name="connsiteY105" fmla="*/ 127812 h 407359"/>
              <a:gd name="connsiteX106" fmla="*/ 168234 w 385125"/>
              <a:gd name="connsiteY106" fmla="*/ 120706 h 407359"/>
              <a:gd name="connsiteX107" fmla="*/ 338887 w 385125"/>
              <a:gd name="connsiteY107" fmla="*/ 120706 h 407359"/>
              <a:gd name="connsiteX108" fmla="*/ 385126 w 385125"/>
              <a:gd name="connsiteY108" fmla="*/ 166917 h 407359"/>
              <a:gd name="connsiteX109" fmla="*/ 385126 w 385125"/>
              <a:gd name="connsiteY109" fmla="*/ 316368 h 407359"/>
              <a:gd name="connsiteX110" fmla="*/ 338887 w 385125"/>
              <a:gd name="connsiteY110" fmla="*/ 362606 h 407359"/>
              <a:gd name="connsiteX111" fmla="*/ 335054 w 385125"/>
              <a:gd name="connsiteY111" fmla="*/ 362606 h 407359"/>
              <a:gd name="connsiteX112" fmla="*/ 335054 w 385125"/>
              <a:gd name="connsiteY112" fmla="*/ 392409 h 407359"/>
              <a:gd name="connsiteX113" fmla="*/ 320104 w 385125"/>
              <a:gd name="connsiteY113" fmla="*/ 407360 h 407359"/>
              <a:gd name="connsiteX114" fmla="*/ 282768 w 385125"/>
              <a:gd name="connsiteY114" fmla="*/ 407360 h 407359"/>
              <a:gd name="connsiteX115" fmla="*/ 267817 w 385125"/>
              <a:gd name="connsiteY115" fmla="*/ 392409 h 407359"/>
              <a:gd name="connsiteX116" fmla="*/ 267817 w 385125"/>
              <a:gd name="connsiteY116" fmla="*/ 362606 h 407359"/>
              <a:gd name="connsiteX117" fmla="*/ 117309 w 385125"/>
              <a:gd name="connsiteY117" fmla="*/ 362606 h 407359"/>
              <a:gd name="connsiteX118" fmla="*/ 117309 w 385125"/>
              <a:gd name="connsiteY118" fmla="*/ 392409 h 407359"/>
              <a:gd name="connsiteX119" fmla="*/ 102358 w 385125"/>
              <a:gd name="connsiteY119" fmla="*/ 407360 h 407359"/>
              <a:gd name="connsiteX120" fmla="*/ 65022 w 385125"/>
              <a:gd name="connsiteY120" fmla="*/ 407360 h 407359"/>
              <a:gd name="connsiteX121" fmla="*/ 50072 w 385125"/>
              <a:gd name="connsiteY121" fmla="*/ 392409 h 407359"/>
              <a:gd name="connsiteX122" fmla="*/ 50072 w 385125"/>
              <a:gd name="connsiteY122" fmla="*/ 362606 h 407359"/>
              <a:gd name="connsiteX123" fmla="*/ 36509 w 385125"/>
              <a:gd name="connsiteY123" fmla="*/ 362606 h 407359"/>
              <a:gd name="connsiteX124" fmla="*/ 0 w 385125"/>
              <a:gd name="connsiteY124" fmla="*/ 326098 h 407359"/>
              <a:gd name="connsiteX125" fmla="*/ 0 w 385125"/>
              <a:gd name="connsiteY125" fmla="*/ 157214 h 407359"/>
              <a:gd name="connsiteX126" fmla="*/ 36509 w 385125"/>
              <a:gd name="connsiteY126" fmla="*/ 120706 h 407359"/>
              <a:gd name="connsiteX127" fmla="*/ 168234 w 385125"/>
              <a:gd name="connsiteY127" fmla="*/ 120706 h 407359"/>
              <a:gd name="connsiteX128" fmla="*/ 327939 w 385125"/>
              <a:gd name="connsiteY128" fmla="*/ 362597 h 407359"/>
              <a:gd name="connsiteX129" fmla="*/ 274923 w 385125"/>
              <a:gd name="connsiteY129" fmla="*/ 362597 h 407359"/>
              <a:gd name="connsiteX130" fmla="*/ 274923 w 385125"/>
              <a:gd name="connsiteY130" fmla="*/ 392400 h 407359"/>
              <a:gd name="connsiteX131" fmla="*/ 282768 w 385125"/>
              <a:gd name="connsiteY131" fmla="*/ 400245 h 407359"/>
              <a:gd name="connsiteX132" fmla="*/ 320104 w 385125"/>
              <a:gd name="connsiteY132" fmla="*/ 400245 h 407359"/>
              <a:gd name="connsiteX133" fmla="*/ 327948 w 385125"/>
              <a:gd name="connsiteY133" fmla="*/ 392400 h 407359"/>
              <a:gd name="connsiteX134" fmla="*/ 327948 w 385125"/>
              <a:gd name="connsiteY134" fmla="*/ 362597 h 407359"/>
              <a:gd name="connsiteX135" fmla="*/ 88715 w 385125"/>
              <a:gd name="connsiteY135" fmla="*/ 233594 h 407359"/>
              <a:gd name="connsiteX136" fmla="*/ 102482 w 385125"/>
              <a:gd name="connsiteY136" fmla="*/ 239446 h 407359"/>
              <a:gd name="connsiteX137" fmla="*/ 109740 w 385125"/>
              <a:gd name="connsiteY137" fmla="*/ 227572 h 407359"/>
              <a:gd name="connsiteX138" fmla="*/ 98223 w 385125"/>
              <a:gd name="connsiteY138" fmla="*/ 188849 h 407359"/>
              <a:gd name="connsiteX139" fmla="*/ 90707 w 385125"/>
              <a:gd name="connsiteY139" fmla="*/ 184660 h 407359"/>
              <a:gd name="connsiteX140" fmla="*/ 73694 w 385125"/>
              <a:gd name="connsiteY140" fmla="*/ 189730 h 407359"/>
              <a:gd name="connsiteX141" fmla="*/ 86776 w 385125"/>
              <a:gd name="connsiteY141" fmla="*/ 233700 h 407359"/>
              <a:gd name="connsiteX142" fmla="*/ 88715 w 385125"/>
              <a:gd name="connsiteY142" fmla="*/ 233594 h 407359"/>
              <a:gd name="connsiteX143" fmla="*/ 88715 w 385125"/>
              <a:gd name="connsiteY143" fmla="*/ 233594 h 407359"/>
              <a:gd name="connsiteX144" fmla="*/ 106672 w 385125"/>
              <a:gd name="connsiteY144" fmla="*/ 246178 h 407359"/>
              <a:gd name="connsiteX145" fmla="*/ 107552 w 385125"/>
              <a:gd name="connsiteY145" fmla="*/ 255810 h 407359"/>
              <a:gd name="connsiteX146" fmla="*/ 153942 w 385125"/>
              <a:gd name="connsiteY146" fmla="*/ 272851 h 407359"/>
              <a:gd name="connsiteX147" fmla="*/ 156059 w 385125"/>
              <a:gd name="connsiteY147" fmla="*/ 277387 h 407359"/>
              <a:gd name="connsiteX148" fmla="*/ 148846 w 385125"/>
              <a:gd name="connsiteY148" fmla="*/ 297077 h 407359"/>
              <a:gd name="connsiteX149" fmla="*/ 131574 w 385125"/>
              <a:gd name="connsiteY149" fmla="*/ 305073 h 407359"/>
              <a:gd name="connsiteX150" fmla="*/ 92371 w 385125"/>
              <a:gd name="connsiteY150" fmla="*/ 290674 h 407359"/>
              <a:gd name="connsiteX151" fmla="*/ 90227 w 385125"/>
              <a:gd name="connsiteY151" fmla="*/ 288504 h 407359"/>
              <a:gd name="connsiteX152" fmla="*/ 83192 w 385125"/>
              <a:gd name="connsiteY152" fmla="*/ 270956 h 407359"/>
              <a:gd name="connsiteX153" fmla="*/ 75455 w 385125"/>
              <a:gd name="connsiteY153" fmla="*/ 266394 h 407359"/>
              <a:gd name="connsiteX154" fmla="*/ 35122 w 385125"/>
              <a:gd name="connsiteY154" fmla="*/ 294960 h 407359"/>
              <a:gd name="connsiteX155" fmla="*/ 30177 w 385125"/>
              <a:gd name="connsiteY155" fmla="*/ 294107 h 407359"/>
              <a:gd name="connsiteX156" fmla="*/ 18152 w 385125"/>
              <a:gd name="connsiteY156" fmla="*/ 277111 h 407359"/>
              <a:gd name="connsiteX157" fmla="*/ 21407 w 385125"/>
              <a:gd name="connsiteY157" fmla="*/ 258176 h 407359"/>
              <a:gd name="connsiteX158" fmla="*/ 55390 w 385125"/>
              <a:gd name="connsiteY158" fmla="*/ 234127 h 407359"/>
              <a:gd name="connsiteX159" fmla="*/ 58210 w 385125"/>
              <a:gd name="connsiteY159" fmla="*/ 233576 h 407359"/>
              <a:gd name="connsiteX160" fmla="*/ 58210 w 385125"/>
              <a:gd name="connsiteY160" fmla="*/ 233576 h 407359"/>
              <a:gd name="connsiteX161" fmla="*/ 76815 w 385125"/>
              <a:gd name="connsiteY161" fmla="*/ 237782 h 407359"/>
              <a:gd name="connsiteX162" fmla="*/ 79964 w 385125"/>
              <a:gd name="connsiteY162" fmla="*/ 235719 h 407359"/>
              <a:gd name="connsiteX163" fmla="*/ 65867 w 385125"/>
              <a:gd name="connsiteY163" fmla="*/ 188378 h 407359"/>
              <a:gd name="connsiteX164" fmla="*/ 68259 w 385125"/>
              <a:gd name="connsiteY164" fmla="*/ 183940 h 407359"/>
              <a:gd name="connsiteX165" fmla="*/ 88733 w 385125"/>
              <a:gd name="connsiteY165" fmla="*/ 177866 h 407359"/>
              <a:gd name="connsiteX166" fmla="*/ 105017 w 385125"/>
              <a:gd name="connsiteY166" fmla="*/ 186812 h 407359"/>
              <a:gd name="connsiteX167" fmla="*/ 116988 w 385125"/>
              <a:gd name="connsiteY167" fmla="*/ 227048 h 407359"/>
              <a:gd name="connsiteX168" fmla="*/ 116508 w 385125"/>
              <a:gd name="connsiteY168" fmla="*/ 230072 h 407359"/>
              <a:gd name="connsiteX169" fmla="*/ 106672 w 385125"/>
              <a:gd name="connsiteY169" fmla="*/ 246178 h 407359"/>
              <a:gd name="connsiteX170" fmla="*/ 105106 w 385125"/>
              <a:gd name="connsiteY170" fmla="*/ 262490 h 407359"/>
              <a:gd name="connsiteX171" fmla="*/ 91116 w 385125"/>
              <a:gd name="connsiteY171" fmla="*/ 271614 h 407359"/>
              <a:gd name="connsiteX172" fmla="*/ 96284 w 385125"/>
              <a:gd name="connsiteY172" fmla="*/ 284546 h 407359"/>
              <a:gd name="connsiteX173" fmla="*/ 134225 w 385125"/>
              <a:gd name="connsiteY173" fmla="*/ 298464 h 407359"/>
              <a:gd name="connsiteX174" fmla="*/ 142087 w 385125"/>
              <a:gd name="connsiteY174" fmla="*/ 294836 h 407359"/>
              <a:gd name="connsiteX175" fmla="*/ 148161 w 385125"/>
              <a:gd name="connsiteY175" fmla="*/ 278294 h 407359"/>
              <a:gd name="connsiteX176" fmla="*/ 105106 w 385125"/>
              <a:gd name="connsiteY176" fmla="*/ 262490 h 407359"/>
              <a:gd name="connsiteX177" fmla="*/ 71372 w 385125"/>
              <a:gd name="connsiteY177" fmla="*/ 260622 h 407359"/>
              <a:gd name="connsiteX178" fmla="*/ 71773 w 385125"/>
              <a:gd name="connsiteY178" fmla="*/ 243910 h 407359"/>
              <a:gd name="connsiteX179" fmla="*/ 58183 w 385125"/>
              <a:gd name="connsiteY179" fmla="*/ 240833 h 407359"/>
              <a:gd name="connsiteX180" fmla="*/ 25214 w 385125"/>
              <a:gd name="connsiteY180" fmla="*/ 264179 h 407359"/>
              <a:gd name="connsiteX181" fmla="*/ 23729 w 385125"/>
              <a:gd name="connsiteY181" fmla="*/ 272726 h 407359"/>
              <a:gd name="connsiteX182" fmla="*/ 33912 w 385125"/>
              <a:gd name="connsiteY182" fmla="*/ 287125 h 407359"/>
              <a:gd name="connsiteX183" fmla="*/ 71372 w 385125"/>
              <a:gd name="connsiteY183" fmla="*/ 260622 h 407359"/>
              <a:gd name="connsiteX184" fmla="*/ 97191 w 385125"/>
              <a:gd name="connsiteY184" fmla="*/ 244213 h 407359"/>
              <a:gd name="connsiteX185" fmla="*/ 76744 w 385125"/>
              <a:gd name="connsiteY185" fmla="*/ 252679 h 407359"/>
              <a:gd name="connsiteX186" fmla="*/ 97191 w 385125"/>
              <a:gd name="connsiteY186" fmla="*/ 261146 h 407359"/>
              <a:gd name="connsiteX187" fmla="*/ 97191 w 385125"/>
              <a:gd name="connsiteY187" fmla="*/ 244213 h 407359"/>
              <a:gd name="connsiteX188" fmla="*/ 97191 w 385125"/>
              <a:gd name="connsiteY188" fmla="*/ 244213 h 407359"/>
              <a:gd name="connsiteX189" fmla="*/ 110194 w 385125"/>
              <a:gd name="connsiteY189" fmla="*/ 362597 h 407359"/>
              <a:gd name="connsiteX190" fmla="*/ 57178 w 385125"/>
              <a:gd name="connsiteY190" fmla="*/ 362597 h 407359"/>
              <a:gd name="connsiteX191" fmla="*/ 57178 w 385125"/>
              <a:gd name="connsiteY191" fmla="*/ 392400 h 407359"/>
              <a:gd name="connsiteX192" fmla="*/ 65022 w 385125"/>
              <a:gd name="connsiteY192" fmla="*/ 400245 h 407359"/>
              <a:gd name="connsiteX193" fmla="*/ 102358 w 385125"/>
              <a:gd name="connsiteY193" fmla="*/ 400245 h 407359"/>
              <a:gd name="connsiteX194" fmla="*/ 110202 w 385125"/>
              <a:gd name="connsiteY194" fmla="*/ 392400 h 407359"/>
              <a:gd name="connsiteX195" fmla="*/ 110202 w 385125"/>
              <a:gd name="connsiteY195" fmla="*/ 362597 h 407359"/>
              <a:gd name="connsiteX196" fmla="*/ 164677 w 385125"/>
              <a:gd name="connsiteY196" fmla="*/ 127812 h 407359"/>
              <a:gd name="connsiteX197" fmla="*/ 36509 w 385125"/>
              <a:gd name="connsiteY197" fmla="*/ 127812 h 407359"/>
              <a:gd name="connsiteX198" fmla="*/ 7142 w 385125"/>
              <a:gd name="connsiteY198" fmla="*/ 157206 h 407359"/>
              <a:gd name="connsiteX199" fmla="*/ 7142 w 385125"/>
              <a:gd name="connsiteY199" fmla="*/ 326088 h 407359"/>
              <a:gd name="connsiteX200" fmla="*/ 36509 w 385125"/>
              <a:gd name="connsiteY200" fmla="*/ 355456 h 407359"/>
              <a:gd name="connsiteX201" fmla="*/ 164677 w 385125"/>
              <a:gd name="connsiteY201" fmla="*/ 355456 h 407359"/>
              <a:gd name="connsiteX202" fmla="*/ 164677 w 385125"/>
              <a:gd name="connsiteY202" fmla="*/ 127812 h 40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Lst>
            <a:rect l="l" t="t" r="r" b="b"/>
            <a:pathLst>
              <a:path w="385125" h="407359">
                <a:moveTo>
                  <a:pt x="210310" y="23666"/>
                </a:moveTo>
                <a:cubicBezTo>
                  <a:pt x="213112" y="19913"/>
                  <a:pt x="215424" y="19157"/>
                  <a:pt x="217568" y="20740"/>
                </a:cubicBezTo>
                <a:cubicBezTo>
                  <a:pt x="219987" y="22501"/>
                  <a:pt x="219008" y="26387"/>
                  <a:pt x="217665" y="31555"/>
                </a:cubicBezTo>
                <a:cubicBezTo>
                  <a:pt x="216732" y="35183"/>
                  <a:pt x="215549" y="39719"/>
                  <a:pt x="215069" y="43757"/>
                </a:cubicBezTo>
                <a:cubicBezTo>
                  <a:pt x="214339" y="49609"/>
                  <a:pt x="216305" y="53389"/>
                  <a:pt x="218199" y="57071"/>
                </a:cubicBezTo>
                <a:cubicBezTo>
                  <a:pt x="222815" y="65991"/>
                  <a:pt x="227146" y="74369"/>
                  <a:pt x="207785" y="100152"/>
                </a:cubicBezTo>
                <a:cubicBezTo>
                  <a:pt x="205846" y="102776"/>
                  <a:pt x="201683" y="101539"/>
                  <a:pt x="201434" y="98311"/>
                </a:cubicBezTo>
                <a:lnTo>
                  <a:pt x="201408" y="98338"/>
                </a:lnTo>
                <a:cubicBezTo>
                  <a:pt x="200420" y="86563"/>
                  <a:pt x="202315" y="80719"/>
                  <a:pt x="203702" y="76406"/>
                </a:cubicBezTo>
                <a:cubicBezTo>
                  <a:pt x="204583" y="73738"/>
                  <a:pt x="205161" y="71870"/>
                  <a:pt x="204129" y="69166"/>
                </a:cubicBezTo>
                <a:cubicBezTo>
                  <a:pt x="197067" y="58876"/>
                  <a:pt x="195458" y="51112"/>
                  <a:pt x="197272" y="43881"/>
                </a:cubicBezTo>
                <a:cubicBezTo>
                  <a:pt x="199042" y="36855"/>
                  <a:pt x="204005" y="30879"/>
                  <a:pt x="210310" y="23666"/>
                </a:cubicBezTo>
                <a:lnTo>
                  <a:pt x="210310" y="23666"/>
                </a:lnTo>
                <a:close/>
                <a:moveTo>
                  <a:pt x="208016" y="42903"/>
                </a:moveTo>
                <a:cubicBezTo>
                  <a:pt x="208265" y="40689"/>
                  <a:pt x="208745" y="38340"/>
                  <a:pt x="209279" y="36019"/>
                </a:cubicBezTo>
                <a:cubicBezTo>
                  <a:pt x="206779" y="39319"/>
                  <a:pt x="204965" y="42423"/>
                  <a:pt x="204165" y="45598"/>
                </a:cubicBezTo>
                <a:cubicBezTo>
                  <a:pt x="202858" y="50863"/>
                  <a:pt x="204289" y="56893"/>
                  <a:pt x="210115" y="65315"/>
                </a:cubicBezTo>
                <a:cubicBezTo>
                  <a:pt x="210293" y="65565"/>
                  <a:pt x="210444" y="65849"/>
                  <a:pt x="210568" y="66125"/>
                </a:cubicBezTo>
                <a:cubicBezTo>
                  <a:pt x="214001" y="74316"/>
                  <a:pt x="209786" y="77117"/>
                  <a:pt x="208603" y="86518"/>
                </a:cubicBezTo>
                <a:cubicBezTo>
                  <a:pt x="223971" y="61509"/>
                  <a:pt x="205543" y="62825"/>
                  <a:pt x="208016" y="42903"/>
                </a:cubicBezTo>
                <a:lnTo>
                  <a:pt x="208016" y="42903"/>
                </a:lnTo>
                <a:close/>
                <a:moveTo>
                  <a:pt x="307901" y="23666"/>
                </a:moveTo>
                <a:cubicBezTo>
                  <a:pt x="310703" y="19913"/>
                  <a:pt x="313015" y="19157"/>
                  <a:pt x="315159" y="20740"/>
                </a:cubicBezTo>
                <a:cubicBezTo>
                  <a:pt x="317578" y="22501"/>
                  <a:pt x="316573" y="26387"/>
                  <a:pt x="315239" y="31555"/>
                </a:cubicBezTo>
                <a:cubicBezTo>
                  <a:pt x="314305" y="35183"/>
                  <a:pt x="313149" y="39719"/>
                  <a:pt x="312642" y="43757"/>
                </a:cubicBezTo>
                <a:cubicBezTo>
                  <a:pt x="311912" y="49609"/>
                  <a:pt x="313878" y="53389"/>
                  <a:pt x="315790" y="57071"/>
                </a:cubicBezTo>
                <a:cubicBezTo>
                  <a:pt x="320406" y="65991"/>
                  <a:pt x="324710" y="74369"/>
                  <a:pt x="305376" y="100152"/>
                </a:cubicBezTo>
                <a:cubicBezTo>
                  <a:pt x="303410" y="102776"/>
                  <a:pt x="299274" y="101539"/>
                  <a:pt x="298999" y="98311"/>
                </a:cubicBezTo>
                <a:lnTo>
                  <a:pt x="298999" y="98338"/>
                </a:lnTo>
                <a:cubicBezTo>
                  <a:pt x="298011" y="86563"/>
                  <a:pt x="299906" y="80719"/>
                  <a:pt x="301293" y="76406"/>
                </a:cubicBezTo>
                <a:cubicBezTo>
                  <a:pt x="302147" y="73738"/>
                  <a:pt x="302752" y="71870"/>
                  <a:pt x="301720" y="69166"/>
                </a:cubicBezTo>
                <a:cubicBezTo>
                  <a:pt x="294658" y="58876"/>
                  <a:pt x="293022" y="51112"/>
                  <a:pt x="294863" y="43881"/>
                </a:cubicBezTo>
                <a:cubicBezTo>
                  <a:pt x="296633" y="36855"/>
                  <a:pt x="301569" y="30879"/>
                  <a:pt x="307901" y="23666"/>
                </a:cubicBezTo>
                <a:lnTo>
                  <a:pt x="307901" y="23666"/>
                </a:lnTo>
                <a:close/>
                <a:moveTo>
                  <a:pt x="305580" y="42903"/>
                </a:moveTo>
                <a:cubicBezTo>
                  <a:pt x="305856" y="40689"/>
                  <a:pt x="306309" y="38340"/>
                  <a:pt x="306843" y="36019"/>
                </a:cubicBezTo>
                <a:cubicBezTo>
                  <a:pt x="304370" y="39319"/>
                  <a:pt x="302556" y="42423"/>
                  <a:pt x="301747" y="45598"/>
                </a:cubicBezTo>
                <a:cubicBezTo>
                  <a:pt x="300413" y="50863"/>
                  <a:pt x="301845" y="56893"/>
                  <a:pt x="307670" y="65315"/>
                </a:cubicBezTo>
                <a:cubicBezTo>
                  <a:pt x="307875" y="65565"/>
                  <a:pt x="308026" y="65849"/>
                  <a:pt x="308150" y="66125"/>
                </a:cubicBezTo>
                <a:cubicBezTo>
                  <a:pt x="311557" y="74316"/>
                  <a:pt x="307341" y="77117"/>
                  <a:pt x="306158" y="86518"/>
                </a:cubicBezTo>
                <a:cubicBezTo>
                  <a:pt x="321562" y="61509"/>
                  <a:pt x="303107" y="62825"/>
                  <a:pt x="305580" y="42903"/>
                </a:cubicBezTo>
                <a:lnTo>
                  <a:pt x="305580" y="42903"/>
                </a:lnTo>
                <a:close/>
                <a:moveTo>
                  <a:pt x="260124" y="4304"/>
                </a:moveTo>
                <a:cubicBezTo>
                  <a:pt x="263272" y="44"/>
                  <a:pt x="265799" y="-863"/>
                  <a:pt x="268013" y="747"/>
                </a:cubicBezTo>
                <a:cubicBezTo>
                  <a:pt x="270556" y="2641"/>
                  <a:pt x="269374" y="7275"/>
                  <a:pt x="267764" y="13474"/>
                </a:cubicBezTo>
                <a:cubicBezTo>
                  <a:pt x="266581" y="18134"/>
                  <a:pt x="265096" y="23915"/>
                  <a:pt x="264438" y="29082"/>
                </a:cubicBezTo>
                <a:cubicBezTo>
                  <a:pt x="263504" y="36775"/>
                  <a:pt x="266047" y="41711"/>
                  <a:pt x="268547" y="46532"/>
                </a:cubicBezTo>
                <a:cubicBezTo>
                  <a:pt x="274248" y="57578"/>
                  <a:pt x="279610" y="67939"/>
                  <a:pt x="255410" y="100152"/>
                </a:cubicBezTo>
                <a:cubicBezTo>
                  <a:pt x="253471" y="102776"/>
                  <a:pt x="249309" y="101539"/>
                  <a:pt x="249060" y="98311"/>
                </a:cubicBezTo>
                <a:lnTo>
                  <a:pt x="249034" y="98338"/>
                </a:lnTo>
                <a:cubicBezTo>
                  <a:pt x="247797" y="83592"/>
                  <a:pt x="250172" y="76281"/>
                  <a:pt x="251906" y="70883"/>
                </a:cubicBezTo>
                <a:cubicBezTo>
                  <a:pt x="253062" y="67281"/>
                  <a:pt x="253872" y="64782"/>
                  <a:pt x="252387" y="60975"/>
                </a:cubicBezTo>
                <a:cubicBezTo>
                  <a:pt x="243564" y="48141"/>
                  <a:pt x="241518" y="38509"/>
                  <a:pt x="243769" y="29589"/>
                </a:cubicBezTo>
                <a:cubicBezTo>
                  <a:pt x="245957" y="20847"/>
                  <a:pt x="252182" y="13385"/>
                  <a:pt x="260124" y="4304"/>
                </a:cubicBezTo>
                <a:lnTo>
                  <a:pt x="260124" y="4304"/>
                </a:lnTo>
                <a:close/>
                <a:moveTo>
                  <a:pt x="257376" y="28211"/>
                </a:moveTo>
                <a:cubicBezTo>
                  <a:pt x="257910" y="24075"/>
                  <a:pt x="258941" y="19513"/>
                  <a:pt x="259973" y="15404"/>
                </a:cubicBezTo>
                <a:cubicBezTo>
                  <a:pt x="255384" y="20998"/>
                  <a:pt x="251978" y="26041"/>
                  <a:pt x="250644" y="31315"/>
                </a:cubicBezTo>
                <a:cubicBezTo>
                  <a:pt x="248900" y="38270"/>
                  <a:pt x="250768" y="46167"/>
                  <a:pt x="258337" y="57133"/>
                </a:cubicBezTo>
                <a:cubicBezTo>
                  <a:pt x="258541" y="57382"/>
                  <a:pt x="258692" y="57667"/>
                  <a:pt x="258817" y="57942"/>
                </a:cubicBezTo>
                <a:cubicBezTo>
                  <a:pt x="263353" y="68837"/>
                  <a:pt x="256727" y="71710"/>
                  <a:pt x="255891" y="87238"/>
                </a:cubicBezTo>
                <a:cubicBezTo>
                  <a:pt x="279415" y="51601"/>
                  <a:pt x="254228" y="53842"/>
                  <a:pt x="257376" y="28211"/>
                </a:cubicBezTo>
                <a:lnTo>
                  <a:pt x="257376" y="28211"/>
                </a:lnTo>
                <a:close/>
                <a:moveTo>
                  <a:pt x="212347" y="291883"/>
                </a:moveTo>
                <a:lnTo>
                  <a:pt x="337446" y="291883"/>
                </a:lnTo>
                <a:cubicBezTo>
                  <a:pt x="343645" y="291883"/>
                  <a:pt x="348741" y="296979"/>
                  <a:pt x="348741" y="303178"/>
                </a:cubicBezTo>
                <a:lnTo>
                  <a:pt x="348741" y="319516"/>
                </a:lnTo>
                <a:cubicBezTo>
                  <a:pt x="348741" y="325742"/>
                  <a:pt x="343645" y="330811"/>
                  <a:pt x="337446" y="330811"/>
                </a:cubicBezTo>
                <a:lnTo>
                  <a:pt x="212347" y="330811"/>
                </a:lnTo>
                <a:cubicBezTo>
                  <a:pt x="206121" y="330811"/>
                  <a:pt x="201052" y="325742"/>
                  <a:pt x="201052" y="319516"/>
                </a:cubicBezTo>
                <a:lnTo>
                  <a:pt x="201052" y="303178"/>
                </a:lnTo>
                <a:cubicBezTo>
                  <a:pt x="201052" y="296979"/>
                  <a:pt x="206121" y="291883"/>
                  <a:pt x="212347" y="291883"/>
                </a:cubicBezTo>
                <a:lnTo>
                  <a:pt x="212347" y="291883"/>
                </a:lnTo>
                <a:close/>
                <a:moveTo>
                  <a:pt x="337446" y="298998"/>
                </a:moveTo>
                <a:lnTo>
                  <a:pt x="212347" y="298998"/>
                </a:lnTo>
                <a:cubicBezTo>
                  <a:pt x="210052" y="298998"/>
                  <a:pt x="208158" y="300892"/>
                  <a:pt x="208158" y="303187"/>
                </a:cubicBezTo>
                <a:lnTo>
                  <a:pt x="208158" y="319525"/>
                </a:lnTo>
                <a:cubicBezTo>
                  <a:pt x="208158" y="321820"/>
                  <a:pt x="210052" y="323714"/>
                  <a:pt x="212347" y="323714"/>
                </a:cubicBezTo>
                <a:lnTo>
                  <a:pt x="337446" y="323714"/>
                </a:lnTo>
                <a:cubicBezTo>
                  <a:pt x="339741" y="323714"/>
                  <a:pt x="341635" y="321820"/>
                  <a:pt x="341635" y="319525"/>
                </a:cubicBezTo>
                <a:lnTo>
                  <a:pt x="341635" y="303187"/>
                </a:lnTo>
                <a:cubicBezTo>
                  <a:pt x="341626" y="300884"/>
                  <a:pt x="339741" y="298998"/>
                  <a:pt x="337446" y="298998"/>
                </a:cubicBezTo>
                <a:lnTo>
                  <a:pt x="337446" y="298998"/>
                </a:lnTo>
                <a:close/>
                <a:moveTo>
                  <a:pt x="204609" y="263850"/>
                </a:moveTo>
                <a:cubicBezTo>
                  <a:pt x="199922" y="263850"/>
                  <a:pt x="199922" y="256744"/>
                  <a:pt x="204609" y="256744"/>
                </a:cubicBezTo>
                <a:lnTo>
                  <a:pt x="345184" y="256744"/>
                </a:lnTo>
                <a:cubicBezTo>
                  <a:pt x="349844" y="256744"/>
                  <a:pt x="349844" y="263850"/>
                  <a:pt x="345184" y="263850"/>
                </a:cubicBezTo>
                <a:lnTo>
                  <a:pt x="204609" y="263850"/>
                </a:lnTo>
                <a:close/>
                <a:moveTo>
                  <a:pt x="204609" y="217487"/>
                </a:moveTo>
                <a:cubicBezTo>
                  <a:pt x="199922" y="217487"/>
                  <a:pt x="199922" y="210354"/>
                  <a:pt x="204609" y="210354"/>
                </a:cubicBezTo>
                <a:lnTo>
                  <a:pt x="345184" y="210354"/>
                </a:lnTo>
                <a:cubicBezTo>
                  <a:pt x="349844" y="210354"/>
                  <a:pt x="349844" y="217487"/>
                  <a:pt x="345184" y="217487"/>
                </a:cubicBezTo>
                <a:lnTo>
                  <a:pt x="204609" y="217487"/>
                </a:lnTo>
                <a:close/>
                <a:moveTo>
                  <a:pt x="204609" y="171097"/>
                </a:moveTo>
                <a:cubicBezTo>
                  <a:pt x="199922" y="171097"/>
                  <a:pt x="199922" y="163991"/>
                  <a:pt x="204609" y="163991"/>
                </a:cubicBezTo>
                <a:lnTo>
                  <a:pt x="345184" y="163991"/>
                </a:lnTo>
                <a:cubicBezTo>
                  <a:pt x="349844" y="163991"/>
                  <a:pt x="349844" y="171097"/>
                  <a:pt x="345184" y="171097"/>
                </a:cubicBezTo>
                <a:lnTo>
                  <a:pt x="204609" y="171097"/>
                </a:lnTo>
                <a:close/>
                <a:moveTo>
                  <a:pt x="338878" y="127812"/>
                </a:moveTo>
                <a:lnTo>
                  <a:pt x="171783" y="127812"/>
                </a:lnTo>
                <a:lnTo>
                  <a:pt x="171783" y="355465"/>
                </a:lnTo>
                <a:cubicBezTo>
                  <a:pt x="227502" y="355465"/>
                  <a:pt x="283186" y="355465"/>
                  <a:pt x="338878" y="355465"/>
                </a:cubicBezTo>
                <a:cubicBezTo>
                  <a:pt x="360383" y="355465"/>
                  <a:pt x="377984" y="337864"/>
                  <a:pt x="377984" y="316359"/>
                </a:cubicBezTo>
                <a:lnTo>
                  <a:pt x="377984" y="166908"/>
                </a:lnTo>
                <a:cubicBezTo>
                  <a:pt x="377984" y="145439"/>
                  <a:pt x="360383" y="127812"/>
                  <a:pt x="338878" y="127812"/>
                </a:cubicBezTo>
                <a:lnTo>
                  <a:pt x="338878" y="127812"/>
                </a:lnTo>
                <a:close/>
                <a:moveTo>
                  <a:pt x="168234" y="120706"/>
                </a:moveTo>
                <a:lnTo>
                  <a:pt x="338887" y="120706"/>
                </a:lnTo>
                <a:cubicBezTo>
                  <a:pt x="364323" y="120706"/>
                  <a:pt x="385126" y="141508"/>
                  <a:pt x="385126" y="166917"/>
                </a:cubicBezTo>
                <a:lnTo>
                  <a:pt x="385126" y="316368"/>
                </a:lnTo>
                <a:cubicBezTo>
                  <a:pt x="385126" y="341804"/>
                  <a:pt x="364323" y="362606"/>
                  <a:pt x="338887" y="362606"/>
                </a:cubicBezTo>
                <a:lnTo>
                  <a:pt x="335054" y="362606"/>
                </a:lnTo>
                <a:lnTo>
                  <a:pt x="335054" y="392409"/>
                </a:lnTo>
                <a:cubicBezTo>
                  <a:pt x="335054" y="400654"/>
                  <a:pt x="328348" y="407360"/>
                  <a:pt x="320104" y="407360"/>
                </a:cubicBezTo>
                <a:lnTo>
                  <a:pt x="282768" y="407360"/>
                </a:lnTo>
                <a:cubicBezTo>
                  <a:pt x="274523" y="407360"/>
                  <a:pt x="267817" y="400654"/>
                  <a:pt x="267817" y="392409"/>
                </a:cubicBezTo>
                <a:lnTo>
                  <a:pt x="267817" y="362606"/>
                </a:lnTo>
                <a:cubicBezTo>
                  <a:pt x="217648" y="362606"/>
                  <a:pt x="167478" y="362606"/>
                  <a:pt x="117309" y="362606"/>
                </a:cubicBezTo>
                <a:lnTo>
                  <a:pt x="117309" y="392409"/>
                </a:lnTo>
                <a:cubicBezTo>
                  <a:pt x="117309" y="400654"/>
                  <a:pt x="110603" y="407360"/>
                  <a:pt x="102358" y="407360"/>
                </a:cubicBezTo>
                <a:lnTo>
                  <a:pt x="65022" y="407360"/>
                </a:lnTo>
                <a:cubicBezTo>
                  <a:pt x="56778" y="407360"/>
                  <a:pt x="50072" y="400654"/>
                  <a:pt x="50072" y="392409"/>
                </a:cubicBezTo>
                <a:lnTo>
                  <a:pt x="50072" y="362606"/>
                </a:lnTo>
                <a:lnTo>
                  <a:pt x="36509" y="362606"/>
                </a:lnTo>
                <a:cubicBezTo>
                  <a:pt x="16418" y="362606"/>
                  <a:pt x="0" y="346197"/>
                  <a:pt x="0" y="326098"/>
                </a:cubicBezTo>
                <a:lnTo>
                  <a:pt x="0" y="157214"/>
                </a:lnTo>
                <a:cubicBezTo>
                  <a:pt x="0" y="137123"/>
                  <a:pt x="16409" y="120706"/>
                  <a:pt x="36509" y="120706"/>
                </a:cubicBezTo>
                <a:lnTo>
                  <a:pt x="168234" y="120706"/>
                </a:lnTo>
                <a:close/>
                <a:moveTo>
                  <a:pt x="327939" y="362597"/>
                </a:moveTo>
                <a:lnTo>
                  <a:pt x="274923" y="362597"/>
                </a:lnTo>
                <a:lnTo>
                  <a:pt x="274923" y="392400"/>
                </a:lnTo>
                <a:cubicBezTo>
                  <a:pt x="274923" y="396714"/>
                  <a:pt x="278454" y="400245"/>
                  <a:pt x="282768" y="400245"/>
                </a:cubicBezTo>
                <a:lnTo>
                  <a:pt x="320104" y="400245"/>
                </a:lnTo>
                <a:cubicBezTo>
                  <a:pt x="324417" y="400245"/>
                  <a:pt x="327948" y="396714"/>
                  <a:pt x="327948" y="392400"/>
                </a:cubicBezTo>
                <a:lnTo>
                  <a:pt x="327948" y="362597"/>
                </a:lnTo>
                <a:close/>
                <a:moveTo>
                  <a:pt x="88715" y="233594"/>
                </a:moveTo>
                <a:cubicBezTo>
                  <a:pt x="94114" y="233594"/>
                  <a:pt x="98996" y="235835"/>
                  <a:pt x="102482" y="239446"/>
                </a:cubicBezTo>
                <a:lnTo>
                  <a:pt x="109740" y="227572"/>
                </a:lnTo>
                <a:lnTo>
                  <a:pt x="98223" y="188849"/>
                </a:lnTo>
                <a:cubicBezTo>
                  <a:pt x="97262" y="185621"/>
                  <a:pt x="93838" y="183780"/>
                  <a:pt x="90707" y="184660"/>
                </a:cubicBezTo>
                <a:lnTo>
                  <a:pt x="73694" y="189730"/>
                </a:lnTo>
                <a:lnTo>
                  <a:pt x="86776" y="233700"/>
                </a:lnTo>
                <a:cubicBezTo>
                  <a:pt x="87434" y="233620"/>
                  <a:pt x="88066" y="233594"/>
                  <a:pt x="88715" y="233594"/>
                </a:cubicBezTo>
                <a:lnTo>
                  <a:pt x="88715" y="233594"/>
                </a:lnTo>
                <a:close/>
                <a:moveTo>
                  <a:pt x="106672" y="246178"/>
                </a:moveTo>
                <a:cubicBezTo>
                  <a:pt x="107784" y="249229"/>
                  <a:pt x="108112" y="252555"/>
                  <a:pt x="107552" y="255810"/>
                </a:cubicBezTo>
                <a:lnTo>
                  <a:pt x="153942" y="272851"/>
                </a:lnTo>
                <a:cubicBezTo>
                  <a:pt x="155783" y="273509"/>
                  <a:pt x="156743" y="275545"/>
                  <a:pt x="156059" y="277387"/>
                </a:cubicBezTo>
                <a:lnTo>
                  <a:pt x="148846" y="297077"/>
                </a:lnTo>
                <a:cubicBezTo>
                  <a:pt x="146524" y="304032"/>
                  <a:pt x="138387" y="307794"/>
                  <a:pt x="131574" y="305073"/>
                </a:cubicBezTo>
                <a:lnTo>
                  <a:pt x="92371" y="290674"/>
                </a:lnTo>
                <a:cubicBezTo>
                  <a:pt x="91312" y="290291"/>
                  <a:pt x="90583" y="289464"/>
                  <a:pt x="90227" y="288504"/>
                </a:cubicBezTo>
                <a:lnTo>
                  <a:pt x="83192" y="270956"/>
                </a:lnTo>
                <a:cubicBezTo>
                  <a:pt x="80266" y="270076"/>
                  <a:pt x="77625" y="268484"/>
                  <a:pt x="75455" y="266394"/>
                </a:cubicBezTo>
                <a:lnTo>
                  <a:pt x="35122" y="294960"/>
                </a:lnTo>
                <a:cubicBezTo>
                  <a:pt x="33530" y="296072"/>
                  <a:pt x="31315" y="295690"/>
                  <a:pt x="30177" y="294107"/>
                </a:cubicBezTo>
                <a:lnTo>
                  <a:pt x="18152" y="277111"/>
                </a:lnTo>
                <a:cubicBezTo>
                  <a:pt x="13590" y="271312"/>
                  <a:pt x="15173" y="262134"/>
                  <a:pt x="21407" y="258176"/>
                </a:cubicBezTo>
                <a:lnTo>
                  <a:pt x="55390" y="234127"/>
                </a:lnTo>
                <a:cubicBezTo>
                  <a:pt x="56244" y="233549"/>
                  <a:pt x="57258" y="233371"/>
                  <a:pt x="58210" y="233576"/>
                </a:cubicBezTo>
                <a:lnTo>
                  <a:pt x="58210" y="233576"/>
                </a:lnTo>
                <a:lnTo>
                  <a:pt x="76815" y="237782"/>
                </a:lnTo>
                <a:cubicBezTo>
                  <a:pt x="77802" y="237000"/>
                  <a:pt x="78861" y="236297"/>
                  <a:pt x="79964" y="235719"/>
                </a:cubicBezTo>
                <a:lnTo>
                  <a:pt x="65867" y="188378"/>
                </a:lnTo>
                <a:cubicBezTo>
                  <a:pt x="65316" y="186484"/>
                  <a:pt x="66374" y="184491"/>
                  <a:pt x="68259" y="183940"/>
                </a:cubicBezTo>
                <a:lnTo>
                  <a:pt x="88733" y="177866"/>
                </a:lnTo>
                <a:cubicBezTo>
                  <a:pt x="95768" y="175927"/>
                  <a:pt x="102981" y="179929"/>
                  <a:pt x="105017" y="186812"/>
                </a:cubicBezTo>
                <a:lnTo>
                  <a:pt x="116988" y="227048"/>
                </a:lnTo>
                <a:cubicBezTo>
                  <a:pt x="117291" y="228106"/>
                  <a:pt x="117086" y="229218"/>
                  <a:pt x="116508" y="230072"/>
                </a:cubicBezTo>
                <a:lnTo>
                  <a:pt x="106672" y="246178"/>
                </a:lnTo>
                <a:close/>
                <a:moveTo>
                  <a:pt x="105106" y="262490"/>
                </a:moveTo>
                <a:cubicBezTo>
                  <a:pt x="102136" y="267452"/>
                  <a:pt x="97013" y="270885"/>
                  <a:pt x="91116" y="271614"/>
                </a:cubicBezTo>
                <a:lnTo>
                  <a:pt x="96284" y="284546"/>
                </a:lnTo>
                <a:lnTo>
                  <a:pt x="134225" y="298464"/>
                </a:lnTo>
                <a:cubicBezTo>
                  <a:pt x="137373" y="299621"/>
                  <a:pt x="140930" y="297984"/>
                  <a:pt x="142087" y="294836"/>
                </a:cubicBezTo>
                <a:lnTo>
                  <a:pt x="148161" y="278294"/>
                </a:lnTo>
                <a:lnTo>
                  <a:pt x="105106" y="262490"/>
                </a:lnTo>
                <a:close/>
                <a:moveTo>
                  <a:pt x="71372" y="260622"/>
                </a:moveTo>
                <a:cubicBezTo>
                  <a:pt x="68926" y="255303"/>
                  <a:pt x="69078" y="249104"/>
                  <a:pt x="71773" y="243910"/>
                </a:cubicBezTo>
                <a:lnTo>
                  <a:pt x="58183" y="240833"/>
                </a:lnTo>
                <a:lnTo>
                  <a:pt x="25214" y="264179"/>
                </a:lnTo>
                <a:cubicBezTo>
                  <a:pt x="22466" y="266091"/>
                  <a:pt x="21807" y="270004"/>
                  <a:pt x="23729" y="272726"/>
                </a:cubicBezTo>
                <a:lnTo>
                  <a:pt x="33912" y="287125"/>
                </a:lnTo>
                <a:lnTo>
                  <a:pt x="71372" y="260622"/>
                </a:lnTo>
                <a:close/>
                <a:moveTo>
                  <a:pt x="97191" y="244213"/>
                </a:moveTo>
                <a:cubicBezTo>
                  <a:pt x="89676" y="236698"/>
                  <a:pt x="76744" y="242043"/>
                  <a:pt x="76744" y="252679"/>
                </a:cubicBezTo>
                <a:cubicBezTo>
                  <a:pt x="76744" y="263316"/>
                  <a:pt x="89676" y="268662"/>
                  <a:pt x="97191" y="261146"/>
                </a:cubicBezTo>
                <a:cubicBezTo>
                  <a:pt x="101878" y="256459"/>
                  <a:pt x="101878" y="248900"/>
                  <a:pt x="97191" y="244213"/>
                </a:cubicBezTo>
                <a:lnTo>
                  <a:pt x="97191" y="244213"/>
                </a:lnTo>
                <a:close/>
                <a:moveTo>
                  <a:pt x="110194" y="362597"/>
                </a:moveTo>
                <a:lnTo>
                  <a:pt x="57178" y="362597"/>
                </a:lnTo>
                <a:lnTo>
                  <a:pt x="57178" y="392400"/>
                </a:lnTo>
                <a:cubicBezTo>
                  <a:pt x="57178" y="396714"/>
                  <a:pt x="60709" y="400245"/>
                  <a:pt x="65022" y="400245"/>
                </a:cubicBezTo>
                <a:lnTo>
                  <a:pt x="102358" y="400245"/>
                </a:lnTo>
                <a:cubicBezTo>
                  <a:pt x="106672" y="400245"/>
                  <a:pt x="110202" y="396714"/>
                  <a:pt x="110202" y="392400"/>
                </a:cubicBezTo>
                <a:lnTo>
                  <a:pt x="110202" y="362597"/>
                </a:lnTo>
                <a:close/>
                <a:moveTo>
                  <a:pt x="164677" y="127812"/>
                </a:moveTo>
                <a:lnTo>
                  <a:pt x="36509" y="127812"/>
                </a:lnTo>
                <a:cubicBezTo>
                  <a:pt x="20349" y="127812"/>
                  <a:pt x="7142" y="141045"/>
                  <a:pt x="7142" y="157206"/>
                </a:cubicBezTo>
                <a:lnTo>
                  <a:pt x="7142" y="326088"/>
                </a:lnTo>
                <a:cubicBezTo>
                  <a:pt x="7142" y="342248"/>
                  <a:pt x="20349" y="355456"/>
                  <a:pt x="36509" y="355456"/>
                </a:cubicBezTo>
                <a:lnTo>
                  <a:pt x="164677" y="355456"/>
                </a:lnTo>
                <a:lnTo>
                  <a:pt x="164677" y="127812"/>
                </a:lnTo>
                <a:close/>
              </a:path>
            </a:pathLst>
          </a:custGeom>
          <a:solidFill>
            <a:srgbClr val="404040"/>
          </a:solidFill>
          <a:ln w="5080" cap="flat">
            <a:solidFill>
              <a:srgbClr val="404040"/>
            </a:solidFill>
            <a:prstDash val="solid"/>
            <a:miter/>
          </a:ln>
        </p:spPr>
        <p:txBody>
          <a:bodyPr rtlCol="0" anchor="ctr"/>
          <a:lstStyle/>
          <a:p>
            <a:endParaRPr lang="en-US" dirty="0"/>
          </a:p>
        </p:txBody>
      </p:sp>
      <p:grpSp>
        <p:nvGrpSpPr>
          <p:cNvPr id="293" name="Graphic 3">
            <a:extLst>
              <a:ext uri="{FF2B5EF4-FFF2-40B4-BE49-F238E27FC236}">
                <a16:creationId xmlns:a16="http://schemas.microsoft.com/office/drawing/2014/main" id="{C9B1DA90-3550-0553-5476-5D119190E1FB}"/>
              </a:ext>
            </a:extLst>
          </p:cNvPr>
          <p:cNvGrpSpPr>
            <a:grpSpLocks noChangeAspect="1"/>
          </p:cNvGrpSpPr>
          <p:nvPr/>
        </p:nvGrpSpPr>
        <p:grpSpPr>
          <a:xfrm>
            <a:off x="811030" y="2881281"/>
            <a:ext cx="358165" cy="365422"/>
            <a:chOff x="3889023" y="5941914"/>
            <a:chExt cx="422020" cy="430570"/>
          </a:xfrm>
          <a:noFill/>
        </p:grpSpPr>
        <p:sp>
          <p:nvSpPr>
            <p:cNvPr id="294" name="Freeform 293">
              <a:extLst>
                <a:ext uri="{FF2B5EF4-FFF2-40B4-BE49-F238E27FC236}">
                  <a16:creationId xmlns:a16="http://schemas.microsoft.com/office/drawing/2014/main" id="{DCDB47F5-6823-9EAD-AD47-E2CAD36ED4BD}"/>
                </a:ext>
              </a:extLst>
            </p:cNvPr>
            <p:cNvSpPr/>
            <p:nvPr/>
          </p:nvSpPr>
          <p:spPr>
            <a:xfrm>
              <a:off x="4003828" y="6056733"/>
              <a:ext cx="100454" cy="200932"/>
            </a:xfrm>
            <a:custGeom>
              <a:avLst/>
              <a:gdLst>
                <a:gd name="connsiteX0" fmla="*/ 100454 w 100454"/>
                <a:gd name="connsiteY0" fmla="*/ 200933 h 200932"/>
                <a:gd name="connsiteX1" fmla="*/ 0 w 100454"/>
                <a:gd name="connsiteY1" fmla="*/ 100466 h 200932"/>
                <a:gd name="connsiteX2" fmla="*/ 100454 w 100454"/>
                <a:gd name="connsiteY2" fmla="*/ 0 h 200932"/>
              </a:gdLst>
              <a:ahLst/>
              <a:cxnLst>
                <a:cxn ang="0">
                  <a:pos x="connsiteX0" y="connsiteY0"/>
                </a:cxn>
                <a:cxn ang="0">
                  <a:pos x="connsiteX1" y="connsiteY1"/>
                </a:cxn>
                <a:cxn ang="0">
                  <a:pos x="connsiteX2" y="connsiteY2"/>
                </a:cxn>
              </a:cxnLst>
              <a:rect l="l" t="t" r="r" b="b"/>
              <a:pathLst>
                <a:path w="100454" h="200932">
                  <a:moveTo>
                    <a:pt x="100454" y="200933"/>
                  </a:moveTo>
                  <a:cubicBezTo>
                    <a:pt x="44981" y="200933"/>
                    <a:pt x="0" y="155946"/>
                    <a:pt x="0" y="100466"/>
                  </a:cubicBezTo>
                  <a:cubicBezTo>
                    <a:pt x="0" y="44987"/>
                    <a:pt x="44981" y="0"/>
                    <a:pt x="100454" y="0"/>
                  </a:cubicBezTo>
                </a:path>
              </a:pathLst>
            </a:custGeom>
            <a:grpFill/>
            <a:ln w="12700" cap="rnd">
              <a:solidFill>
                <a:srgbClr val="404040"/>
              </a:solidFill>
              <a:prstDash val="solid"/>
              <a:round/>
            </a:ln>
          </p:spPr>
          <p:txBody>
            <a:bodyPr rtlCol="0" anchor="ctr"/>
            <a:lstStyle/>
            <a:p>
              <a:endParaRPr lang="en-US" dirty="0"/>
            </a:p>
          </p:txBody>
        </p:sp>
        <p:sp>
          <p:nvSpPr>
            <p:cNvPr id="295" name="Freeform 294">
              <a:extLst>
                <a:ext uri="{FF2B5EF4-FFF2-40B4-BE49-F238E27FC236}">
                  <a16:creationId xmlns:a16="http://schemas.microsoft.com/office/drawing/2014/main" id="{D3B0E913-0233-6EAD-AB85-5ADAAF96D1EC}"/>
                </a:ext>
              </a:extLst>
            </p:cNvPr>
            <p:cNvSpPr/>
            <p:nvPr/>
          </p:nvSpPr>
          <p:spPr>
            <a:xfrm>
              <a:off x="3889023" y="6157199"/>
              <a:ext cx="57402" cy="1594"/>
            </a:xfrm>
            <a:custGeom>
              <a:avLst/>
              <a:gdLst>
                <a:gd name="connsiteX0" fmla="*/ 0 w 57402"/>
                <a:gd name="connsiteY0" fmla="*/ 0 h 1594"/>
                <a:gd name="connsiteX1" fmla="*/ 57403 w 57402"/>
                <a:gd name="connsiteY1" fmla="*/ 0 h 1594"/>
              </a:gdLst>
              <a:ahLst/>
              <a:cxnLst>
                <a:cxn ang="0">
                  <a:pos x="connsiteX0" y="connsiteY0"/>
                </a:cxn>
                <a:cxn ang="0">
                  <a:pos x="connsiteX1" y="connsiteY1"/>
                </a:cxn>
              </a:cxnLst>
              <a:rect l="l" t="t" r="r" b="b"/>
              <a:pathLst>
                <a:path w="57402" h="1594">
                  <a:moveTo>
                    <a:pt x="0" y="0"/>
                  </a:moveTo>
                  <a:lnTo>
                    <a:pt x="57403" y="0"/>
                  </a:lnTo>
                </a:path>
              </a:pathLst>
            </a:custGeom>
            <a:grpFill/>
            <a:ln w="12700" cap="rnd">
              <a:solidFill>
                <a:srgbClr val="404040"/>
              </a:solidFill>
              <a:prstDash val="solid"/>
              <a:round/>
            </a:ln>
          </p:spPr>
          <p:txBody>
            <a:bodyPr rtlCol="0" anchor="ctr"/>
            <a:lstStyle/>
            <a:p>
              <a:endParaRPr lang="en-US" dirty="0"/>
            </a:p>
          </p:txBody>
        </p:sp>
        <p:sp>
          <p:nvSpPr>
            <p:cNvPr id="296" name="Freeform 295">
              <a:extLst>
                <a:ext uri="{FF2B5EF4-FFF2-40B4-BE49-F238E27FC236}">
                  <a16:creationId xmlns:a16="http://schemas.microsoft.com/office/drawing/2014/main" id="{A964799F-8146-9E97-96A4-DACF9909E28C}"/>
                </a:ext>
              </a:extLst>
            </p:cNvPr>
            <p:cNvSpPr/>
            <p:nvPr/>
          </p:nvSpPr>
          <p:spPr>
            <a:xfrm>
              <a:off x="3952070" y="6268829"/>
              <a:ext cx="40596" cy="40601"/>
            </a:xfrm>
            <a:custGeom>
              <a:avLst/>
              <a:gdLst>
                <a:gd name="connsiteX0" fmla="*/ 0 w 40596"/>
                <a:gd name="connsiteY0" fmla="*/ 40601 h 40601"/>
                <a:gd name="connsiteX1" fmla="*/ 40596 w 40596"/>
                <a:gd name="connsiteY1" fmla="*/ 0 h 40601"/>
              </a:gdLst>
              <a:ahLst/>
              <a:cxnLst>
                <a:cxn ang="0">
                  <a:pos x="connsiteX0" y="connsiteY0"/>
                </a:cxn>
                <a:cxn ang="0">
                  <a:pos x="connsiteX1" y="connsiteY1"/>
                </a:cxn>
              </a:cxnLst>
              <a:rect l="l" t="t" r="r" b="b"/>
              <a:pathLst>
                <a:path w="40596" h="40601">
                  <a:moveTo>
                    <a:pt x="0" y="40601"/>
                  </a:moveTo>
                  <a:lnTo>
                    <a:pt x="40596" y="0"/>
                  </a:lnTo>
                </a:path>
              </a:pathLst>
            </a:custGeom>
            <a:grpFill/>
            <a:ln w="12700" cap="rnd">
              <a:solidFill>
                <a:srgbClr val="404040"/>
              </a:solidFill>
              <a:prstDash val="solid"/>
              <a:round/>
            </a:ln>
          </p:spPr>
          <p:txBody>
            <a:bodyPr rtlCol="0" anchor="ctr"/>
            <a:lstStyle/>
            <a:p>
              <a:endParaRPr lang="en-US" dirty="0"/>
            </a:p>
          </p:txBody>
        </p:sp>
        <p:sp>
          <p:nvSpPr>
            <p:cNvPr id="297" name="Freeform 296">
              <a:extLst>
                <a:ext uri="{FF2B5EF4-FFF2-40B4-BE49-F238E27FC236}">
                  <a16:creationId xmlns:a16="http://schemas.microsoft.com/office/drawing/2014/main" id="{0CDE3264-23C0-16F4-E032-D0F7EBC0C96B}"/>
                </a:ext>
              </a:extLst>
            </p:cNvPr>
            <p:cNvSpPr/>
            <p:nvPr/>
          </p:nvSpPr>
          <p:spPr>
            <a:xfrm>
              <a:off x="3952070" y="6004969"/>
              <a:ext cx="40596" cy="40601"/>
            </a:xfrm>
            <a:custGeom>
              <a:avLst/>
              <a:gdLst>
                <a:gd name="connsiteX0" fmla="*/ 0 w 40596"/>
                <a:gd name="connsiteY0" fmla="*/ 0 h 40601"/>
                <a:gd name="connsiteX1" fmla="*/ 40596 w 40596"/>
                <a:gd name="connsiteY1" fmla="*/ 40601 h 40601"/>
              </a:gdLst>
              <a:ahLst/>
              <a:cxnLst>
                <a:cxn ang="0">
                  <a:pos x="connsiteX0" y="connsiteY0"/>
                </a:cxn>
                <a:cxn ang="0">
                  <a:pos x="connsiteX1" y="connsiteY1"/>
                </a:cxn>
              </a:cxnLst>
              <a:rect l="l" t="t" r="r" b="b"/>
              <a:pathLst>
                <a:path w="40596" h="40601">
                  <a:moveTo>
                    <a:pt x="0" y="0"/>
                  </a:moveTo>
                  <a:lnTo>
                    <a:pt x="40596" y="40601"/>
                  </a:lnTo>
                </a:path>
              </a:pathLst>
            </a:custGeom>
            <a:grpFill/>
            <a:ln w="12700" cap="rnd">
              <a:solidFill>
                <a:srgbClr val="404040"/>
              </a:solidFill>
              <a:prstDash val="solid"/>
              <a:round/>
            </a:ln>
          </p:spPr>
          <p:txBody>
            <a:bodyPr rtlCol="0" anchor="ctr"/>
            <a:lstStyle/>
            <a:p>
              <a:endParaRPr lang="en-US" dirty="0"/>
            </a:p>
          </p:txBody>
        </p:sp>
        <p:sp>
          <p:nvSpPr>
            <p:cNvPr id="298" name="Freeform 297">
              <a:extLst>
                <a:ext uri="{FF2B5EF4-FFF2-40B4-BE49-F238E27FC236}">
                  <a16:creationId xmlns:a16="http://schemas.microsoft.com/office/drawing/2014/main" id="{056D4636-60FD-8E69-74DF-E69E6FCDE992}"/>
                </a:ext>
              </a:extLst>
            </p:cNvPr>
            <p:cNvSpPr/>
            <p:nvPr/>
          </p:nvSpPr>
          <p:spPr>
            <a:xfrm>
              <a:off x="4104283" y="5941914"/>
              <a:ext cx="1594" cy="430570"/>
            </a:xfrm>
            <a:custGeom>
              <a:avLst/>
              <a:gdLst>
                <a:gd name="connsiteX0" fmla="*/ 0 w 1594"/>
                <a:gd name="connsiteY0" fmla="*/ 430570 h 430570"/>
                <a:gd name="connsiteX1" fmla="*/ 0 w 1594"/>
                <a:gd name="connsiteY1" fmla="*/ 0 h 430570"/>
              </a:gdLst>
              <a:ahLst/>
              <a:cxnLst>
                <a:cxn ang="0">
                  <a:pos x="connsiteX0" y="connsiteY0"/>
                </a:cxn>
                <a:cxn ang="0">
                  <a:pos x="connsiteX1" y="connsiteY1"/>
                </a:cxn>
              </a:cxnLst>
              <a:rect l="l" t="t" r="r" b="b"/>
              <a:pathLst>
                <a:path w="1594" h="430570">
                  <a:moveTo>
                    <a:pt x="0" y="430570"/>
                  </a:moveTo>
                  <a:lnTo>
                    <a:pt x="0" y="0"/>
                  </a:lnTo>
                </a:path>
              </a:pathLst>
            </a:custGeom>
            <a:grpFill/>
            <a:ln w="12700" cap="rnd">
              <a:solidFill>
                <a:srgbClr val="404040"/>
              </a:solidFill>
              <a:prstDash val="solid"/>
              <a:round/>
            </a:ln>
          </p:spPr>
          <p:txBody>
            <a:bodyPr rtlCol="0" anchor="ctr"/>
            <a:lstStyle/>
            <a:p>
              <a:endParaRPr lang="en-US" dirty="0"/>
            </a:p>
          </p:txBody>
        </p:sp>
        <p:sp>
          <p:nvSpPr>
            <p:cNvPr id="299" name="Freeform 298">
              <a:extLst>
                <a:ext uri="{FF2B5EF4-FFF2-40B4-BE49-F238E27FC236}">
                  <a16:creationId xmlns:a16="http://schemas.microsoft.com/office/drawing/2014/main" id="{E0170465-DDD6-5D32-74B2-767F8FA68574}"/>
                </a:ext>
              </a:extLst>
            </p:cNvPr>
            <p:cNvSpPr/>
            <p:nvPr/>
          </p:nvSpPr>
          <p:spPr>
            <a:xfrm>
              <a:off x="4104283" y="5959854"/>
              <a:ext cx="71753" cy="71761"/>
            </a:xfrm>
            <a:custGeom>
              <a:avLst/>
              <a:gdLst>
                <a:gd name="connsiteX0" fmla="*/ 71753 w 71753"/>
                <a:gd name="connsiteY0" fmla="*/ 0 h 71761"/>
                <a:gd name="connsiteX1" fmla="*/ 0 w 71753"/>
                <a:gd name="connsiteY1" fmla="*/ 71762 h 71761"/>
              </a:gdLst>
              <a:ahLst/>
              <a:cxnLst>
                <a:cxn ang="0">
                  <a:pos x="connsiteX0" y="connsiteY0"/>
                </a:cxn>
                <a:cxn ang="0">
                  <a:pos x="connsiteX1" y="connsiteY1"/>
                </a:cxn>
              </a:cxnLst>
              <a:rect l="l" t="t" r="r" b="b"/>
              <a:pathLst>
                <a:path w="71753" h="71761">
                  <a:moveTo>
                    <a:pt x="71753" y="0"/>
                  </a:moveTo>
                  <a:lnTo>
                    <a:pt x="0" y="71762"/>
                  </a:lnTo>
                </a:path>
              </a:pathLst>
            </a:custGeom>
            <a:grpFill/>
            <a:ln w="12700" cap="rnd">
              <a:solidFill>
                <a:srgbClr val="404040"/>
              </a:solidFill>
              <a:prstDash val="solid"/>
              <a:round/>
            </a:ln>
          </p:spPr>
          <p:txBody>
            <a:bodyPr rtlCol="0" anchor="ctr"/>
            <a:lstStyle/>
            <a:p>
              <a:endParaRPr lang="en-US" dirty="0"/>
            </a:p>
          </p:txBody>
        </p:sp>
        <p:sp>
          <p:nvSpPr>
            <p:cNvPr id="300" name="Freeform 299">
              <a:extLst>
                <a:ext uri="{FF2B5EF4-FFF2-40B4-BE49-F238E27FC236}">
                  <a16:creationId xmlns:a16="http://schemas.microsoft.com/office/drawing/2014/main" id="{E6AB5F1A-CE86-AED3-3DCA-A0A7D9072242}"/>
                </a:ext>
              </a:extLst>
            </p:cNvPr>
            <p:cNvSpPr/>
            <p:nvPr/>
          </p:nvSpPr>
          <p:spPr>
            <a:xfrm>
              <a:off x="4104283" y="6282782"/>
              <a:ext cx="71753" cy="71761"/>
            </a:xfrm>
            <a:custGeom>
              <a:avLst/>
              <a:gdLst>
                <a:gd name="connsiteX0" fmla="*/ 71753 w 71753"/>
                <a:gd name="connsiteY0" fmla="*/ 71762 h 71761"/>
                <a:gd name="connsiteX1" fmla="*/ 0 w 71753"/>
                <a:gd name="connsiteY1" fmla="*/ 0 h 71761"/>
              </a:gdLst>
              <a:ahLst/>
              <a:cxnLst>
                <a:cxn ang="0">
                  <a:pos x="connsiteX0" y="connsiteY0"/>
                </a:cxn>
                <a:cxn ang="0">
                  <a:pos x="connsiteX1" y="connsiteY1"/>
                </a:cxn>
              </a:cxnLst>
              <a:rect l="l" t="t" r="r" b="b"/>
              <a:pathLst>
                <a:path w="71753" h="71761">
                  <a:moveTo>
                    <a:pt x="71753" y="71762"/>
                  </a:moveTo>
                  <a:lnTo>
                    <a:pt x="0" y="0"/>
                  </a:lnTo>
                </a:path>
              </a:pathLst>
            </a:custGeom>
            <a:grpFill/>
            <a:ln w="12700" cap="rnd">
              <a:solidFill>
                <a:srgbClr val="404040"/>
              </a:solidFill>
              <a:prstDash val="solid"/>
              <a:round/>
            </a:ln>
          </p:spPr>
          <p:txBody>
            <a:bodyPr rtlCol="0" anchor="ctr"/>
            <a:lstStyle/>
            <a:p>
              <a:endParaRPr lang="en-US" dirty="0"/>
            </a:p>
          </p:txBody>
        </p:sp>
        <p:sp>
          <p:nvSpPr>
            <p:cNvPr id="301" name="Freeform 300">
              <a:extLst>
                <a:ext uri="{FF2B5EF4-FFF2-40B4-BE49-F238E27FC236}">
                  <a16:creationId xmlns:a16="http://schemas.microsoft.com/office/drawing/2014/main" id="{C2386B7D-102F-7C08-947D-359A921F827D}"/>
                </a:ext>
              </a:extLst>
            </p:cNvPr>
            <p:cNvSpPr/>
            <p:nvPr/>
          </p:nvSpPr>
          <p:spPr>
            <a:xfrm>
              <a:off x="4104283" y="6157199"/>
              <a:ext cx="186414" cy="107642"/>
            </a:xfrm>
            <a:custGeom>
              <a:avLst/>
              <a:gdLst>
                <a:gd name="connsiteX0" fmla="*/ 186415 w 186414"/>
                <a:gd name="connsiteY0" fmla="*/ 107643 h 107642"/>
                <a:gd name="connsiteX1" fmla="*/ 0 w 186414"/>
                <a:gd name="connsiteY1" fmla="*/ 0 h 107642"/>
              </a:gdLst>
              <a:ahLst/>
              <a:cxnLst>
                <a:cxn ang="0">
                  <a:pos x="connsiteX0" y="connsiteY0"/>
                </a:cxn>
                <a:cxn ang="0">
                  <a:pos x="connsiteX1" y="connsiteY1"/>
                </a:cxn>
              </a:cxnLst>
              <a:rect l="l" t="t" r="r" b="b"/>
              <a:pathLst>
                <a:path w="186414" h="107642">
                  <a:moveTo>
                    <a:pt x="186415" y="107643"/>
                  </a:moveTo>
                  <a:lnTo>
                    <a:pt x="0" y="0"/>
                  </a:lnTo>
                </a:path>
              </a:pathLst>
            </a:custGeom>
            <a:grpFill/>
            <a:ln w="12700" cap="rnd">
              <a:solidFill>
                <a:srgbClr val="404040"/>
              </a:solidFill>
              <a:prstDash val="solid"/>
              <a:round/>
            </a:ln>
          </p:spPr>
          <p:txBody>
            <a:bodyPr rtlCol="0" anchor="ctr"/>
            <a:lstStyle/>
            <a:p>
              <a:endParaRPr lang="en-US" dirty="0"/>
            </a:p>
          </p:txBody>
        </p:sp>
        <p:sp>
          <p:nvSpPr>
            <p:cNvPr id="302" name="Freeform 301">
              <a:extLst>
                <a:ext uri="{FF2B5EF4-FFF2-40B4-BE49-F238E27FC236}">
                  <a16:creationId xmlns:a16="http://schemas.microsoft.com/office/drawing/2014/main" id="{28ADFD28-43FC-801F-3874-5078AB24526F}"/>
                </a:ext>
              </a:extLst>
            </p:cNvPr>
            <p:cNvSpPr/>
            <p:nvPr/>
          </p:nvSpPr>
          <p:spPr>
            <a:xfrm>
              <a:off x="4213028" y="6219999"/>
              <a:ext cx="26261" cy="98026"/>
            </a:xfrm>
            <a:custGeom>
              <a:avLst/>
              <a:gdLst>
                <a:gd name="connsiteX0" fmla="*/ 26262 w 26261"/>
                <a:gd name="connsiteY0" fmla="*/ 98027 h 98026"/>
                <a:gd name="connsiteX1" fmla="*/ 0 w 26261"/>
                <a:gd name="connsiteY1" fmla="*/ 0 h 98026"/>
              </a:gdLst>
              <a:ahLst/>
              <a:cxnLst>
                <a:cxn ang="0">
                  <a:pos x="connsiteX0" y="connsiteY0"/>
                </a:cxn>
                <a:cxn ang="0">
                  <a:pos x="connsiteX1" y="connsiteY1"/>
                </a:cxn>
              </a:cxnLst>
              <a:rect l="l" t="t" r="r" b="b"/>
              <a:pathLst>
                <a:path w="26261" h="98026">
                  <a:moveTo>
                    <a:pt x="26262" y="98027"/>
                  </a:moveTo>
                  <a:lnTo>
                    <a:pt x="0" y="0"/>
                  </a:lnTo>
                </a:path>
              </a:pathLst>
            </a:custGeom>
            <a:grpFill/>
            <a:ln w="12700" cap="rnd">
              <a:solidFill>
                <a:srgbClr val="404040"/>
              </a:solidFill>
              <a:prstDash val="solid"/>
              <a:round/>
            </a:ln>
          </p:spPr>
          <p:txBody>
            <a:bodyPr rtlCol="0" anchor="ctr"/>
            <a:lstStyle/>
            <a:p>
              <a:endParaRPr lang="en-US" dirty="0"/>
            </a:p>
          </p:txBody>
        </p:sp>
        <p:sp>
          <p:nvSpPr>
            <p:cNvPr id="303" name="Freeform 302">
              <a:extLst>
                <a:ext uri="{FF2B5EF4-FFF2-40B4-BE49-F238E27FC236}">
                  <a16:creationId xmlns:a16="http://schemas.microsoft.com/office/drawing/2014/main" id="{07FA8FEE-F0C8-6D36-81BA-29DE5637D37C}"/>
                </a:ext>
              </a:extLst>
            </p:cNvPr>
            <p:cNvSpPr/>
            <p:nvPr/>
          </p:nvSpPr>
          <p:spPr>
            <a:xfrm>
              <a:off x="4213028" y="6193718"/>
              <a:ext cx="98014" cy="26280"/>
            </a:xfrm>
            <a:custGeom>
              <a:avLst/>
              <a:gdLst>
                <a:gd name="connsiteX0" fmla="*/ 98015 w 98014"/>
                <a:gd name="connsiteY0" fmla="*/ 0 h 26280"/>
                <a:gd name="connsiteX1" fmla="*/ 0 w 98014"/>
                <a:gd name="connsiteY1" fmla="*/ 26281 h 26280"/>
              </a:gdLst>
              <a:ahLst/>
              <a:cxnLst>
                <a:cxn ang="0">
                  <a:pos x="connsiteX0" y="connsiteY0"/>
                </a:cxn>
                <a:cxn ang="0">
                  <a:pos x="connsiteX1" y="connsiteY1"/>
                </a:cxn>
              </a:cxnLst>
              <a:rect l="l" t="t" r="r" b="b"/>
              <a:pathLst>
                <a:path w="98014" h="26280">
                  <a:moveTo>
                    <a:pt x="98015" y="0"/>
                  </a:moveTo>
                  <a:lnTo>
                    <a:pt x="0" y="26281"/>
                  </a:lnTo>
                </a:path>
              </a:pathLst>
            </a:custGeom>
            <a:grpFill/>
            <a:ln w="12700" cap="rnd">
              <a:solidFill>
                <a:srgbClr val="404040"/>
              </a:solidFill>
              <a:prstDash val="solid"/>
              <a:round/>
            </a:ln>
          </p:spPr>
          <p:txBody>
            <a:bodyPr rtlCol="0" anchor="ctr"/>
            <a:lstStyle/>
            <a:p>
              <a:endParaRPr lang="en-US" dirty="0"/>
            </a:p>
          </p:txBody>
        </p:sp>
        <p:sp>
          <p:nvSpPr>
            <p:cNvPr id="304" name="Freeform 303">
              <a:extLst>
                <a:ext uri="{FF2B5EF4-FFF2-40B4-BE49-F238E27FC236}">
                  <a16:creationId xmlns:a16="http://schemas.microsoft.com/office/drawing/2014/main" id="{75FCF8E2-F207-B6D9-ADED-A802BCBD96B4}"/>
                </a:ext>
              </a:extLst>
            </p:cNvPr>
            <p:cNvSpPr/>
            <p:nvPr/>
          </p:nvSpPr>
          <p:spPr>
            <a:xfrm>
              <a:off x="4104283" y="6049557"/>
              <a:ext cx="186414" cy="107642"/>
            </a:xfrm>
            <a:custGeom>
              <a:avLst/>
              <a:gdLst>
                <a:gd name="connsiteX0" fmla="*/ 0 w 186414"/>
                <a:gd name="connsiteY0" fmla="*/ 107643 h 107642"/>
                <a:gd name="connsiteX1" fmla="*/ 186415 w 186414"/>
                <a:gd name="connsiteY1" fmla="*/ 0 h 107642"/>
              </a:gdLst>
              <a:ahLst/>
              <a:cxnLst>
                <a:cxn ang="0">
                  <a:pos x="connsiteX0" y="connsiteY0"/>
                </a:cxn>
                <a:cxn ang="0">
                  <a:pos x="connsiteX1" y="connsiteY1"/>
                </a:cxn>
              </a:cxnLst>
              <a:rect l="l" t="t" r="r" b="b"/>
              <a:pathLst>
                <a:path w="186414" h="107642">
                  <a:moveTo>
                    <a:pt x="0" y="107643"/>
                  </a:moveTo>
                  <a:lnTo>
                    <a:pt x="186415" y="0"/>
                  </a:lnTo>
                </a:path>
              </a:pathLst>
            </a:custGeom>
            <a:grpFill/>
            <a:ln w="12700" cap="rnd">
              <a:solidFill>
                <a:srgbClr val="404040"/>
              </a:solidFill>
              <a:prstDash val="solid"/>
              <a:round/>
            </a:ln>
          </p:spPr>
          <p:txBody>
            <a:bodyPr rtlCol="0" anchor="ctr"/>
            <a:lstStyle/>
            <a:p>
              <a:endParaRPr lang="en-US" dirty="0"/>
            </a:p>
          </p:txBody>
        </p:sp>
        <p:sp>
          <p:nvSpPr>
            <p:cNvPr id="305" name="Freeform 304">
              <a:extLst>
                <a:ext uri="{FF2B5EF4-FFF2-40B4-BE49-F238E27FC236}">
                  <a16:creationId xmlns:a16="http://schemas.microsoft.com/office/drawing/2014/main" id="{FEE362FF-5F78-8836-BB57-3160633C5880}"/>
                </a:ext>
              </a:extLst>
            </p:cNvPr>
            <p:cNvSpPr/>
            <p:nvPr/>
          </p:nvSpPr>
          <p:spPr>
            <a:xfrm>
              <a:off x="4213028" y="5996373"/>
              <a:ext cx="26261" cy="98042"/>
            </a:xfrm>
            <a:custGeom>
              <a:avLst/>
              <a:gdLst>
                <a:gd name="connsiteX0" fmla="*/ 26262 w 26261"/>
                <a:gd name="connsiteY0" fmla="*/ 0 h 98042"/>
                <a:gd name="connsiteX1" fmla="*/ 0 w 26261"/>
                <a:gd name="connsiteY1" fmla="*/ 98042 h 98042"/>
              </a:gdLst>
              <a:ahLst/>
              <a:cxnLst>
                <a:cxn ang="0">
                  <a:pos x="connsiteX0" y="connsiteY0"/>
                </a:cxn>
                <a:cxn ang="0">
                  <a:pos x="connsiteX1" y="connsiteY1"/>
                </a:cxn>
              </a:cxnLst>
              <a:rect l="l" t="t" r="r" b="b"/>
              <a:pathLst>
                <a:path w="26261" h="98042">
                  <a:moveTo>
                    <a:pt x="26262" y="0"/>
                  </a:moveTo>
                  <a:lnTo>
                    <a:pt x="0" y="98042"/>
                  </a:lnTo>
                </a:path>
              </a:pathLst>
            </a:custGeom>
            <a:grpFill/>
            <a:ln w="12700" cap="rnd">
              <a:solidFill>
                <a:srgbClr val="404040"/>
              </a:solidFill>
              <a:prstDash val="solid"/>
              <a:round/>
            </a:ln>
          </p:spPr>
          <p:txBody>
            <a:bodyPr rtlCol="0" anchor="ctr"/>
            <a:lstStyle/>
            <a:p>
              <a:endParaRPr lang="en-US" dirty="0"/>
            </a:p>
          </p:txBody>
        </p:sp>
        <p:sp>
          <p:nvSpPr>
            <p:cNvPr id="306" name="Freeform 305">
              <a:extLst>
                <a:ext uri="{FF2B5EF4-FFF2-40B4-BE49-F238E27FC236}">
                  <a16:creationId xmlns:a16="http://schemas.microsoft.com/office/drawing/2014/main" id="{CBD55AE1-A371-195A-B8B5-B26F5EC63165}"/>
                </a:ext>
              </a:extLst>
            </p:cNvPr>
            <p:cNvSpPr/>
            <p:nvPr/>
          </p:nvSpPr>
          <p:spPr>
            <a:xfrm>
              <a:off x="4213028" y="6094416"/>
              <a:ext cx="98014" cy="26264"/>
            </a:xfrm>
            <a:custGeom>
              <a:avLst/>
              <a:gdLst>
                <a:gd name="connsiteX0" fmla="*/ 98015 w 98014"/>
                <a:gd name="connsiteY0" fmla="*/ 26265 h 26264"/>
                <a:gd name="connsiteX1" fmla="*/ 0 w 98014"/>
                <a:gd name="connsiteY1" fmla="*/ 0 h 26264"/>
              </a:gdLst>
              <a:ahLst/>
              <a:cxnLst>
                <a:cxn ang="0">
                  <a:pos x="connsiteX0" y="connsiteY0"/>
                </a:cxn>
                <a:cxn ang="0">
                  <a:pos x="connsiteX1" y="connsiteY1"/>
                </a:cxn>
              </a:cxnLst>
              <a:rect l="l" t="t" r="r" b="b"/>
              <a:pathLst>
                <a:path w="98014" h="26264">
                  <a:moveTo>
                    <a:pt x="98015" y="26265"/>
                  </a:moveTo>
                  <a:lnTo>
                    <a:pt x="0" y="0"/>
                  </a:lnTo>
                </a:path>
              </a:pathLst>
            </a:custGeom>
            <a:grpFill/>
            <a:ln w="12700" cap="rnd">
              <a:solidFill>
                <a:srgbClr val="404040"/>
              </a:solidFill>
              <a:prstDash val="solid"/>
              <a:round/>
            </a:ln>
          </p:spPr>
          <p:txBody>
            <a:bodyPr rtlCol="0" anchor="ctr"/>
            <a:lstStyle/>
            <a:p>
              <a:endParaRPr lang="en-US" dirty="0"/>
            </a:p>
          </p:txBody>
        </p:sp>
      </p:grpSp>
      <p:sp>
        <p:nvSpPr>
          <p:cNvPr id="307" name="Freeform 306">
            <a:extLst>
              <a:ext uri="{FF2B5EF4-FFF2-40B4-BE49-F238E27FC236}">
                <a16:creationId xmlns:a16="http://schemas.microsoft.com/office/drawing/2014/main" id="{0CF281B6-74B4-BE33-9AE0-842462F87D2F}"/>
              </a:ext>
            </a:extLst>
          </p:cNvPr>
          <p:cNvSpPr>
            <a:spLocks noChangeAspect="1"/>
          </p:cNvSpPr>
          <p:nvPr/>
        </p:nvSpPr>
        <p:spPr>
          <a:xfrm>
            <a:off x="813492" y="3740134"/>
            <a:ext cx="381161" cy="361912"/>
          </a:xfrm>
          <a:custGeom>
            <a:avLst/>
            <a:gdLst>
              <a:gd name="connsiteX0" fmla="*/ 8947 w 407293"/>
              <a:gd name="connsiteY0" fmla="*/ 358044 h 386725"/>
              <a:gd name="connsiteX1" fmla="*/ 25712 w 407293"/>
              <a:gd name="connsiteY1" fmla="*/ 358044 h 386725"/>
              <a:gd name="connsiteX2" fmla="*/ 23346 w 407293"/>
              <a:gd name="connsiteY2" fmla="*/ 351996 h 386725"/>
              <a:gd name="connsiteX3" fmla="*/ 23346 w 407293"/>
              <a:gd name="connsiteY3" fmla="*/ 341181 h 386725"/>
              <a:gd name="connsiteX4" fmla="*/ 32293 w 407293"/>
              <a:gd name="connsiteY4" fmla="*/ 332234 h 386725"/>
              <a:gd name="connsiteX5" fmla="*/ 36802 w 407293"/>
              <a:gd name="connsiteY5" fmla="*/ 332234 h 386725"/>
              <a:gd name="connsiteX6" fmla="*/ 36802 w 407293"/>
              <a:gd name="connsiteY6" fmla="*/ 283505 h 386725"/>
              <a:gd name="connsiteX7" fmla="*/ 7782 w 407293"/>
              <a:gd name="connsiteY7" fmla="*/ 283505 h 386725"/>
              <a:gd name="connsiteX8" fmla="*/ 4376 w 407293"/>
              <a:gd name="connsiteY8" fmla="*/ 278969 h 386725"/>
              <a:gd name="connsiteX9" fmla="*/ 47413 w 407293"/>
              <a:gd name="connsiteY9" fmla="*/ 95136 h 386725"/>
              <a:gd name="connsiteX10" fmla="*/ 50863 w 407293"/>
              <a:gd name="connsiteY10" fmla="*/ 92388 h 386725"/>
              <a:gd name="connsiteX11" fmla="*/ 50863 w 407293"/>
              <a:gd name="connsiteY11" fmla="*/ 92388 h 386725"/>
              <a:gd name="connsiteX12" fmla="*/ 228098 w 407293"/>
              <a:gd name="connsiteY12" fmla="*/ 92388 h 386725"/>
              <a:gd name="connsiteX13" fmla="*/ 242265 w 407293"/>
              <a:gd name="connsiteY13" fmla="*/ 88306 h 386725"/>
              <a:gd name="connsiteX14" fmla="*/ 252324 w 407293"/>
              <a:gd name="connsiteY14" fmla="*/ 57925 h 386725"/>
              <a:gd name="connsiteX15" fmla="*/ 238281 w 407293"/>
              <a:gd name="connsiteY15" fmla="*/ 39354 h 386725"/>
              <a:gd name="connsiteX16" fmla="*/ 242541 w 407293"/>
              <a:gd name="connsiteY16" fmla="*/ 33983 h 386725"/>
              <a:gd name="connsiteX17" fmla="*/ 263815 w 407293"/>
              <a:gd name="connsiteY17" fmla="*/ 43383 h 386725"/>
              <a:gd name="connsiteX18" fmla="*/ 291065 w 407293"/>
              <a:gd name="connsiteY18" fmla="*/ 26619 h 386725"/>
              <a:gd name="connsiteX19" fmla="*/ 292204 w 407293"/>
              <a:gd name="connsiteY19" fmla="*/ 3370 h 386725"/>
              <a:gd name="connsiteX20" fmla="*/ 299034 w 407293"/>
              <a:gd name="connsiteY20" fmla="*/ 2161 h 386725"/>
              <a:gd name="connsiteX21" fmla="*/ 309191 w 407293"/>
              <a:gd name="connsiteY21" fmla="*/ 22883 h 386725"/>
              <a:gd name="connsiteX22" fmla="*/ 340826 w 407293"/>
              <a:gd name="connsiteY22" fmla="*/ 27526 h 386725"/>
              <a:gd name="connsiteX23" fmla="*/ 356657 w 407293"/>
              <a:gd name="connsiteY23" fmla="*/ 10459 h 386725"/>
              <a:gd name="connsiteX24" fmla="*/ 362678 w 407293"/>
              <a:gd name="connsiteY24" fmla="*/ 13812 h 386725"/>
              <a:gd name="connsiteX25" fmla="*/ 357110 w 407293"/>
              <a:gd name="connsiteY25" fmla="*/ 36322 h 386725"/>
              <a:gd name="connsiteX26" fmla="*/ 378384 w 407293"/>
              <a:gd name="connsiteY26" fmla="*/ 60219 h 386725"/>
              <a:gd name="connsiteX27" fmla="*/ 401481 w 407293"/>
              <a:gd name="connsiteY27" fmla="*/ 57320 h 386725"/>
              <a:gd name="connsiteX28" fmla="*/ 403722 w 407293"/>
              <a:gd name="connsiteY28" fmla="*/ 63901 h 386725"/>
              <a:gd name="connsiteX29" fmla="*/ 385197 w 407293"/>
              <a:gd name="connsiteY29" fmla="*/ 77437 h 386725"/>
              <a:gd name="connsiteX30" fmla="*/ 386104 w 407293"/>
              <a:gd name="connsiteY30" fmla="*/ 109401 h 386725"/>
              <a:gd name="connsiteX31" fmla="*/ 405670 w 407293"/>
              <a:gd name="connsiteY31" fmla="*/ 122031 h 386725"/>
              <a:gd name="connsiteX32" fmla="*/ 403500 w 407293"/>
              <a:gd name="connsiteY32" fmla="*/ 128559 h 386725"/>
              <a:gd name="connsiteX33" fmla="*/ 380278 w 407293"/>
              <a:gd name="connsiteY33" fmla="*/ 126993 h 386725"/>
              <a:gd name="connsiteX34" fmla="*/ 360436 w 407293"/>
              <a:gd name="connsiteY34" fmla="*/ 152074 h 386725"/>
              <a:gd name="connsiteX35" fmla="*/ 367294 w 407293"/>
              <a:gd name="connsiteY35" fmla="*/ 174308 h 386725"/>
              <a:gd name="connsiteX36" fmla="*/ 361441 w 407293"/>
              <a:gd name="connsiteY36" fmla="*/ 177892 h 386725"/>
              <a:gd name="connsiteX37" fmla="*/ 344677 w 407293"/>
              <a:gd name="connsiteY37" fmla="*/ 161786 h 386725"/>
              <a:gd name="connsiteX38" fmla="*/ 313317 w 407293"/>
              <a:gd name="connsiteY38" fmla="*/ 168216 h 386725"/>
              <a:gd name="connsiteX39" fmla="*/ 304290 w 407293"/>
              <a:gd name="connsiteY39" fmla="*/ 189667 h 386725"/>
              <a:gd name="connsiteX40" fmla="*/ 297504 w 407293"/>
              <a:gd name="connsiteY40" fmla="*/ 188680 h 386725"/>
              <a:gd name="connsiteX41" fmla="*/ 297478 w 407293"/>
              <a:gd name="connsiteY41" fmla="*/ 188680 h 386725"/>
              <a:gd name="connsiteX42" fmla="*/ 296473 w 407293"/>
              <a:gd name="connsiteY42" fmla="*/ 179102 h 386725"/>
              <a:gd name="connsiteX43" fmla="*/ 272673 w 407293"/>
              <a:gd name="connsiteY43" fmla="*/ 280721 h 386725"/>
              <a:gd name="connsiteX44" fmla="*/ 269222 w 407293"/>
              <a:gd name="connsiteY44" fmla="*/ 283470 h 386725"/>
              <a:gd name="connsiteX45" fmla="*/ 269222 w 407293"/>
              <a:gd name="connsiteY45" fmla="*/ 283470 h 386725"/>
              <a:gd name="connsiteX46" fmla="*/ 244035 w 407293"/>
              <a:gd name="connsiteY46" fmla="*/ 283470 h 386725"/>
              <a:gd name="connsiteX47" fmla="*/ 244035 w 407293"/>
              <a:gd name="connsiteY47" fmla="*/ 332198 h 386725"/>
              <a:gd name="connsiteX48" fmla="*/ 254850 w 407293"/>
              <a:gd name="connsiteY48" fmla="*/ 334822 h 386725"/>
              <a:gd name="connsiteX49" fmla="*/ 257500 w 407293"/>
              <a:gd name="connsiteY49" fmla="*/ 341154 h 386725"/>
              <a:gd name="connsiteX50" fmla="*/ 257500 w 407293"/>
              <a:gd name="connsiteY50" fmla="*/ 351969 h 386725"/>
              <a:gd name="connsiteX51" fmla="*/ 255135 w 407293"/>
              <a:gd name="connsiteY51" fmla="*/ 358017 h 386725"/>
              <a:gd name="connsiteX52" fmla="*/ 271899 w 407293"/>
              <a:gd name="connsiteY52" fmla="*/ 358017 h 386725"/>
              <a:gd name="connsiteX53" fmla="*/ 280846 w 407293"/>
              <a:gd name="connsiteY53" fmla="*/ 366964 h 386725"/>
              <a:gd name="connsiteX54" fmla="*/ 280846 w 407293"/>
              <a:gd name="connsiteY54" fmla="*/ 377779 h 386725"/>
              <a:gd name="connsiteX55" fmla="*/ 271899 w 407293"/>
              <a:gd name="connsiteY55" fmla="*/ 386726 h 386725"/>
              <a:gd name="connsiteX56" fmla="*/ 8947 w 407293"/>
              <a:gd name="connsiteY56" fmla="*/ 386726 h 386725"/>
              <a:gd name="connsiteX57" fmla="*/ 0 w 407293"/>
              <a:gd name="connsiteY57" fmla="*/ 377779 h 386725"/>
              <a:gd name="connsiteX58" fmla="*/ 0 w 407293"/>
              <a:gd name="connsiteY58" fmla="*/ 366964 h 386725"/>
              <a:gd name="connsiteX59" fmla="*/ 8947 w 407293"/>
              <a:gd name="connsiteY59" fmla="*/ 358044 h 386725"/>
              <a:gd name="connsiteX60" fmla="*/ 8947 w 407293"/>
              <a:gd name="connsiteY60" fmla="*/ 358044 h 386725"/>
              <a:gd name="connsiteX61" fmla="*/ 98463 w 407293"/>
              <a:gd name="connsiteY61" fmla="*/ 358044 h 386725"/>
              <a:gd name="connsiteX62" fmla="*/ 182366 w 407293"/>
              <a:gd name="connsiteY62" fmla="*/ 358044 h 386725"/>
              <a:gd name="connsiteX63" fmla="*/ 180000 w 407293"/>
              <a:gd name="connsiteY63" fmla="*/ 351996 h 386725"/>
              <a:gd name="connsiteX64" fmla="*/ 180000 w 407293"/>
              <a:gd name="connsiteY64" fmla="*/ 341181 h 386725"/>
              <a:gd name="connsiteX65" fmla="*/ 188947 w 407293"/>
              <a:gd name="connsiteY65" fmla="*/ 332234 h 386725"/>
              <a:gd name="connsiteX66" fmla="*/ 193457 w 407293"/>
              <a:gd name="connsiteY66" fmla="*/ 332234 h 386725"/>
              <a:gd name="connsiteX67" fmla="*/ 193457 w 407293"/>
              <a:gd name="connsiteY67" fmla="*/ 283505 h 386725"/>
              <a:gd name="connsiteX68" fmla="*/ 87399 w 407293"/>
              <a:gd name="connsiteY68" fmla="*/ 283505 h 386725"/>
              <a:gd name="connsiteX69" fmla="*/ 87399 w 407293"/>
              <a:gd name="connsiteY69" fmla="*/ 332234 h 386725"/>
              <a:gd name="connsiteX70" fmla="*/ 98214 w 407293"/>
              <a:gd name="connsiteY70" fmla="*/ 334858 h 386725"/>
              <a:gd name="connsiteX71" fmla="*/ 100837 w 407293"/>
              <a:gd name="connsiteY71" fmla="*/ 341190 h 386725"/>
              <a:gd name="connsiteX72" fmla="*/ 100837 w 407293"/>
              <a:gd name="connsiteY72" fmla="*/ 352005 h 386725"/>
              <a:gd name="connsiteX73" fmla="*/ 98463 w 407293"/>
              <a:gd name="connsiteY73" fmla="*/ 358044 h 386725"/>
              <a:gd name="connsiteX74" fmla="*/ 98463 w 407293"/>
              <a:gd name="connsiteY74" fmla="*/ 358044 h 386725"/>
              <a:gd name="connsiteX75" fmla="*/ 271917 w 407293"/>
              <a:gd name="connsiteY75" fmla="*/ 365159 h 386725"/>
              <a:gd name="connsiteX76" fmla="*/ 8947 w 407293"/>
              <a:gd name="connsiteY76" fmla="*/ 365159 h 386725"/>
              <a:gd name="connsiteX77" fmla="*/ 7106 w 407293"/>
              <a:gd name="connsiteY77" fmla="*/ 367000 h 386725"/>
              <a:gd name="connsiteX78" fmla="*/ 7106 w 407293"/>
              <a:gd name="connsiteY78" fmla="*/ 377814 h 386725"/>
              <a:gd name="connsiteX79" fmla="*/ 8947 w 407293"/>
              <a:gd name="connsiteY79" fmla="*/ 379629 h 386725"/>
              <a:gd name="connsiteX80" fmla="*/ 271917 w 407293"/>
              <a:gd name="connsiteY80" fmla="*/ 379629 h 386725"/>
              <a:gd name="connsiteX81" fmla="*/ 273758 w 407293"/>
              <a:gd name="connsiteY81" fmla="*/ 377814 h 386725"/>
              <a:gd name="connsiteX82" fmla="*/ 273758 w 407293"/>
              <a:gd name="connsiteY82" fmla="*/ 367000 h 386725"/>
              <a:gd name="connsiteX83" fmla="*/ 271917 w 407293"/>
              <a:gd name="connsiteY83" fmla="*/ 365159 h 386725"/>
              <a:gd name="connsiteX84" fmla="*/ 271917 w 407293"/>
              <a:gd name="connsiteY84" fmla="*/ 365159 h 386725"/>
              <a:gd name="connsiteX85" fmla="*/ 188947 w 407293"/>
              <a:gd name="connsiteY85" fmla="*/ 353837 h 386725"/>
              <a:gd name="connsiteX86" fmla="*/ 248571 w 407293"/>
              <a:gd name="connsiteY86" fmla="*/ 353837 h 386725"/>
              <a:gd name="connsiteX87" fmla="*/ 250385 w 407293"/>
              <a:gd name="connsiteY87" fmla="*/ 351996 h 386725"/>
              <a:gd name="connsiteX88" fmla="*/ 250385 w 407293"/>
              <a:gd name="connsiteY88" fmla="*/ 341181 h 386725"/>
              <a:gd name="connsiteX89" fmla="*/ 248571 w 407293"/>
              <a:gd name="connsiteY89" fmla="*/ 339340 h 386725"/>
              <a:gd name="connsiteX90" fmla="*/ 188947 w 407293"/>
              <a:gd name="connsiteY90" fmla="*/ 339340 h 386725"/>
              <a:gd name="connsiteX91" fmla="*/ 187106 w 407293"/>
              <a:gd name="connsiteY91" fmla="*/ 341181 h 386725"/>
              <a:gd name="connsiteX92" fmla="*/ 187106 w 407293"/>
              <a:gd name="connsiteY92" fmla="*/ 351996 h 386725"/>
              <a:gd name="connsiteX93" fmla="*/ 188947 w 407293"/>
              <a:gd name="connsiteY93" fmla="*/ 353837 h 386725"/>
              <a:gd name="connsiteX94" fmla="*/ 188947 w 407293"/>
              <a:gd name="connsiteY94" fmla="*/ 353837 h 386725"/>
              <a:gd name="connsiteX95" fmla="*/ 127456 w 407293"/>
              <a:gd name="connsiteY95" fmla="*/ 115165 h 386725"/>
              <a:gd name="connsiteX96" fmla="*/ 134367 w 407293"/>
              <a:gd name="connsiteY96" fmla="*/ 116828 h 386725"/>
              <a:gd name="connsiteX97" fmla="*/ 129706 w 407293"/>
              <a:gd name="connsiteY97" fmla="*/ 135834 h 386725"/>
              <a:gd name="connsiteX98" fmla="*/ 169088 w 407293"/>
              <a:gd name="connsiteY98" fmla="*/ 135834 h 386725"/>
              <a:gd name="connsiteX99" fmla="*/ 174157 w 407293"/>
              <a:gd name="connsiteY99" fmla="*/ 115165 h 386725"/>
              <a:gd name="connsiteX100" fmla="*/ 181041 w 407293"/>
              <a:gd name="connsiteY100" fmla="*/ 116828 h 386725"/>
              <a:gd name="connsiteX101" fmla="*/ 176381 w 407293"/>
              <a:gd name="connsiteY101" fmla="*/ 135834 h 386725"/>
              <a:gd name="connsiteX102" fmla="*/ 215762 w 407293"/>
              <a:gd name="connsiteY102" fmla="*/ 135834 h 386725"/>
              <a:gd name="connsiteX103" fmla="*/ 220831 w 407293"/>
              <a:gd name="connsiteY103" fmla="*/ 115165 h 386725"/>
              <a:gd name="connsiteX104" fmla="*/ 227742 w 407293"/>
              <a:gd name="connsiteY104" fmla="*/ 116828 h 386725"/>
              <a:gd name="connsiteX105" fmla="*/ 223082 w 407293"/>
              <a:gd name="connsiteY105" fmla="*/ 135834 h 386725"/>
              <a:gd name="connsiteX106" fmla="*/ 262463 w 407293"/>
              <a:gd name="connsiteY106" fmla="*/ 135834 h 386725"/>
              <a:gd name="connsiteX107" fmla="*/ 267533 w 407293"/>
              <a:gd name="connsiteY107" fmla="*/ 115165 h 386725"/>
              <a:gd name="connsiteX108" fmla="*/ 274416 w 407293"/>
              <a:gd name="connsiteY108" fmla="*/ 116828 h 386725"/>
              <a:gd name="connsiteX109" fmla="*/ 269756 w 407293"/>
              <a:gd name="connsiteY109" fmla="*/ 135834 h 386725"/>
              <a:gd name="connsiteX110" fmla="*/ 281478 w 407293"/>
              <a:gd name="connsiteY110" fmla="*/ 135834 h 386725"/>
              <a:gd name="connsiteX111" fmla="*/ 281478 w 407293"/>
              <a:gd name="connsiteY111" fmla="*/ 142940 h 386725"/>
              <a:gd name="connsiteX112" fmla="*/ 267986 w 407293"/>
              <a:gd name="connsiteY112" fmla="*/ 142940 h 386725"/>
              <a:gd name="connsiteX113" fmla="*/ 257829 w 407293"/>
              <a:gd name="connsiteY113" fmla="*/ 184385 h 386725"/>
              <a:gd name="connsiteX114" fmla="*/ 269454 w 407293"/>
              <a:gd name="connsiteY114" fmla="*/ 184385 h 386725"/>
              <a:gd name="connsiteX115" fmla="*/ 269454 w 407293"/>
              <a:gd name="connsiteY115" fmla="*/ 191491 h 386725"/>
              <a:gd name="connsiteX116" fmla="*/ 256095 w 407293"/>
              <a:gd name="connsiteY116" fmla="*/ 191491 h 386725"/>
              <a:gd name="connsiteX117" fmla="*/ 245938 w 407293"/>
              <a:gd name="connsiteY117" fmla="*/ 232935 h 386725"/>
              <a:gd name="connsiteX118" fmla="*/ 257483 w 407293"/>
              <a:gd name="connsiteY118" fmla="*/ 232935 h 386725"/>
              <a:gd name="connsiteX119" fmla="*/ 257483 w 407293"/>
              <a:gd name="connsiteY119" fmla="*/ 240041 h 386725"/>
              <a:gd name="connsiteX120" fmla="*/ 244195 w 407293"/>
              <a:gd name="connsiteY120" fmla="*/ 240041 h 386725"/>
              <a:gd name="connsiteX121" fmla="*/ 239126 w 407293"/>
              <a:gd name="connsiteY121" fmla="*/ 260711 h 386725"/>
              <a:gd name="connsiteX122" fmla="*/ 232215 w 407293"/>
              <a:gd name="connsiteY122" fmla="*/ 259047 h 386725"/>
              <a:gd name="connsiteX123" fmla="*/ 236876 w 407293"/>
              <a:gd name="connsiteY123" fmla="*/ 240041 h 386725"/>
              <a:gd name="connsiteX124" fmla="*/ 197494 w 407293"/>
              <a:gd name="connsiteY124" fmla="*/ 240041 h 386725"/>
              <a:gd name="connsiteX125" fmla="*/ 192425 w 407293"/>
              <a:gd name="connsiteY125" fmla="*/ 260711 h 386725"/>
              <a:gd name="connsiteX126" fmla="*/ 185541 w 407293"/>
              <a:gd name="connsiteY126" fmla="*/ 259047 h 386725"/>
              <a:gd name="connsiteX127" fmla="*/ 190184 w 407293"/>
              <a:gd name="connsiteY127" fmla="*/ 240041 h 386725"/>
              <a:gd name="connsiteX128" fmla="*/ 150829 w 407293"/>
              <a:gd name="connsiteY128" fmla="*/ 240041 h 386725"/>
              <a:gd name="connsiteX129" fmla="*/ 145733 w 407293"/>
              <a:gd name="connsiteY129" fmla="*/ 260711 h 386725"/>
              <a:gd name="connsiteX130" fmla="*/ 138849 w 407293"/>
              <a:gd name="connsiteY130" fmla="*/ 259047 h 386725"/>
              <a:gd name="connsiteX131" fmla="*/ 143509 w 407293"/>
              <a:gd name="connsiteY131" fmla="*/ 240041 h 386725"/>
              <a:gd name="connsiteX132" fmla="*/ 104128 w 407293"/>
              <a:gd name="connsiteY132" fmla="*/ 240041 h 386725"/>
              <a:gd name="connsiteX133" fmla="*/ 99058 w 407293"/>
              <a:gd name="connsiteY133" fmla="*/ 260711 h 386725"/>
              <a:gd name="connsiteX134" fmla="*/ 92175 w 407293"/>
              <a:gd name="connsiteY134" fmla="*/ 259047 h 386725"/>
              <a:gd name="connsiteX135" fmla="*/ 96817 w 407293"/>
              <a:gd name="connsiteY135" fmla="*/ 240041 h 386725"/>
              <a:gd name="connsiteX136" fmla="*/ 57471 w 407293"/>
              <a:gd name="connsiteY136" fmla="*/ 240041 h 386725"/>
              <a:gd name="connsiteX137" fmla="*/ 52375 w 407293"/>
              <a:gd name="connsiteY137" fmla="*/ 260711 h 386725"/>
              <a:gd name="connsiteX138" fmla="*/ 45491 w 407293"/>
              <a:gd name="connsiteY138" fmla="*/ 259047 h 386725"/>
              <a:gd name="connsiteX139" fmla="*/ 50152 w 407293"/>
              <a:gd name="connsiteY139" fmla="*/ 240041 h 386725"/>
              <a:gd name="connsiteX140" fmla="*/ 38652 w 407293"/>
              <a:gd name="connsiteY140" fmla="*/ 240041 h 386725"/>
              <a:gd name="connsiteX141" fmla="*/ 38652 w 407293"/>
              <a:gd name="connsiteY141" fmla="*/ 232935 h 386725"/>
              <a:gd name="connsiteX142" fmla="*/ 51886 w 407293"/>
              <a:gd name="connsiteY142" fmla="*/ 232935 h 386725"/>
              <a:gd name="connsiteX143" fmla="*/ 62043 w 407293"/>
              <a:gd name="connsiteY143" fmla="*/ 191491 h 386725"/>
              <a:gd name="connsiteX144" fmla="*/ 50650 w 407293"/>
              <a:gd name="connsiteY144" fmla="*/ 191491 h 386725"/>
              <a:gd name="connsiteX145" fmla="*/ 50650 w 407293"/>
              <a:gd name="connsiteY145" fmla="*/ 184385 h 386725"/>
              <a:gd name="connsiteX146" fmla="*/ 63786 w 407293"/>
              <a:gd name="connsiteY146" fmla="*/ 184385 h 386725"/>
              <a:gd name="connsiteX147" fmla="*/ 73943 w 407293"/>
              <a:gd name="connsiteY147" fmla="*/ 142940 h 386725"/>
              <a:gd name="connsiteX148" fmla="*/ 62621 w 407293"/>
              <a:gd name="connsiteY148" fmla="*/ 142940 h 386725"/>
              <a:gd name="connsiteX149" fmla="*/ 62621 w 407293"/>
              <a:gd name="connsiteY149" fmla="*/ 135834 h 386725"/>
              <a:gd name="connsiteX150" fmla="*/ 75704 w 407293"/>
              <a:gd name="connsiteY150" fmla="*/ 135834 h 386725"/>
              <a:gd name="connsiteX151" fmla="*/ 80773 w 407293"/>
              <a:gd name="connsiteY151" fmla="*/ 115165 h 386725"/>
              <a:gd name="connsiteX152" fmla="*/ 87657 w 407293"/>
              <a:gd name="connsiteY152" fmla="*/ 116828 h 386725"/>
              <a:gd name="connsiteX153" fmla="*/ 82996 w 407293"/>
              <a:gd name="connsiteY153" fmla="*/ 135834 h 386725"/>
              <a:gd name="connsiteX154" fmla="*/ 122378 w 407293"/>
              <a:gd name="connsiteY154" fmla="*/ 135834 h 386725"/>
              <a:gd name="connsiteX155" fmla="*/ 127456 w 407293"/>
              <a:gd name="connsiteY155" fmla="*/ 115165 h 386725"/>
              <a:gd name="connsiteX156" fmla="*/ 127963 w 407293"/>
              <a:gd name="connsiteY156" fmla="*/ 142949 h 386725"/>
              <a:gd name="connsiteX157" fmla="*/ 117806 w 407293"/>
              <a:gd name="connsiteY157" fmla="*/ 184393 h 386725"/>
              <a:gd name="connsiteX158" fmla="*/ 157161 w 407293"/>
              <a:gd name="connsiteY158" fmla="*/ 184393 h 386725"/>
              <a:gd name="connsiteX159" fmla="*/ 167318 w 407293"/>
              <a:gd name="connsiteY159" fmla="*/ 142949 h 386725"/>
              <a:gd name="connsiteX160" fmla="*/ 127963 w 407293"/>
              <a:gd name="connsiteY160" fmla="*/ 142949 h 386725"/>
              <a:gd name="connsiteX161" fmla="*/ 116037 w 407293"/>
              <a:gd name="connsiteY161" fmla="*/ 191508 h 386725"/>
              <a:gd name="connsiteX162" fmla="*/ 105880 w 407293"/>
              <a:gd name="connsiteY162" fmla="*/ 232953 h 386725"/>
              <a:gd name="connsiteX163" fmla="*/ 145261 w 407293"/>
              <a:gd name="connsiteY163" fmla="*/ 232953 h 386725"/>
              <a:gd name="connsiteX164" fmla="*/ 155418 w 407293"/>
              <a:gd name="connsiteY164" fmla="*/ 191508 h 386725"/>
              <a:gd name="connsiteX165" fmla="*/ 116037 w 407293"/>
              <a:gd name="connsiteY165" fmla="*/ 191508 h 386725"/>
              <a:gd name="connsiteX166" fmla="*/ 98596 w 407293"/>
              <a:gd name="connsiteY166" fmla="*/ 232953 h 386725"/>
              <a:gd name="connsiteX167" fmla="*/ 108753 w 407293"/>
              <a:gd name="connsiteY167" fmla="*/ 191508 h 386725"/>
              <a:gd name="connsiteX168" fmla="*/ 69371 w 407293"/>
              <a:gd name="connsiteY168" fmla="*/ 191508 h 386725"/>
              <a:gd name="connsiteX169" fmla="*/ 59215 w 407293"/>
              <a:gd name="connsiteY169" fmla="*/ 232953 h 386725"/>
              <a:gd name="connsiteX170" fmla="*/ 98596 w 407293"/>
              <a:gd name="connsiteY170" fmla="*/ 232953 h 386725"/>
              <a:gd name="connsiteX171" fmla="*/ 110496 w 407293"/>
              <a:gd name="connsiteY171" fmla="*/ 184393 h 386725"/>
              <a:gd name="connsiteX172" fmla="*/ 120652 w 407293"/>
              <a:gd name="connsiteY172" fmla="*/ 142949 h 386725"/>
              <a:gd name="connsiteX173" fmla="*/ 81271 w 407293"/>
              <a:gd name="connsiteY173" fmla="*/ 142949 h 386725"/>
              <a:gd name="connsiteX174" fmla="*/ 71114 w 407293"/>
              <a:gd name="connsiteY174" fmla="*/ 184393 h 386725"/>
              <a:gd name="connsiteX175" fmla="*/ 110496 w 407293"/>
              <a:gd name="connsiteY175" fmla="*/ 184393 h 386725"/>
              <a:gd name="connsiteX176" fmla="*/ 260693 w 407293"/>
              <a:gd name="connsiteY176" fmla="*/ 142949 h 386725"/>
              <a:gd name="connsiteX177" fmla="*/ 221312 w 407293"/>
              <a:gd name="connsiteY177" fmla="*/ 142949 h 386725"/>
              <a:gd name="connsiteX178" fmla="*/ 211155 w 407293"/>
              <a:gd name="connsiteY178" fmla="*/ 184393 h 386725"/>
              <a:gd name="connsiteX179" fmla="*/ 250510 w 407293"/>
              <a:gd name="connsiteY179" fmla="*/ 184393 h 386725"/>
              <a:gd name="connsiteX180" fmla="*/ 260693 w 407293"/>
              <a:gd name="connsiteY180" fmla="*/ 142949 h 386725"/>
              <a:gd name="connsiteX181" fmla="*/ 214010 w 407293"/>
              <a:gd name="connsiteY181" fmla="*/ 142949 h 386725"/>
              <a:gd name="connsiteX182" fmla="*/ 174629 w 407293"/>
              <a:gd name="connsiteY182" fmla="*/ 142949 h 386725"/>
              <a:gd name="connsiteX183" fmla="*/ 164472 w 407293"/>
              <a:gd name="connsiteY183" fmla="*/ 184393 h 386725"/>
              <a:gd name="connsiteX184" fmla="*/ 203853 w 407293"/>
              <a:gd name="connsiteY184" fmla="*/ 184393 h 386725"/>
              <a:gd name="connsiteX185" fmla="*/ 214010 w 407293"/>
              <a:gd name="connsiteY185" fmla="*/ 142949 h 386725"/>
              <a:gd name="connsiteX186" fmla="*/ 152572 w 407293"/>
              <a:gd name="connsiteY186" fmla="*/ 232953 h 386725"/>
              <a:gd name="connsiteX187" fmla="*/ 191953 w 407293"/>
              <a:gd name="connsiteY187" fmla="*/ 232953 h 386725"/>
              <a:gd name="connsiteX188" fmla="*/ 202110 w 407293"/>
              <a:gd name="connsiteY188" fmla="*/ 191508 h 386725"/>
              <a:gd name="connsiteX189" fmla="*/ 162729 w 407293"/>
              <a:gd name="connsiteY189" fmla="*/ 191508 h 386725"/>
              <a:gd name="connsiteX190" fmla="*/ 152572 w 407293"/>
              <a:gd name="connsiteY190" fmla="*/ 232953 h 386725"/>
              <a:gd name="connsiteX191" fmla="*/ 199229 w 407293"/>
              <a:gd name="connsiteY191" fmla="*/ 232953 h 386725"/>
              <a:gd name="connsiteX192" fmla="*/ 238610 w 407293"/>
              <a:gd name="connsiteY192" fmla="*/ 232953 h 386725"/>
              <a:gd name="connsiteX193" fmla="*/ 248767 w 407293"/>
              <a:gd name="connsiteY193" fmla="*/ 191508 h 386725"/>
              <a:gd name="connsiteX194" fmla="*/ 209385 w 407293"/>
              <a:gd name="connsiteY194" fmla="*/ 191508 h 386725"/>
              <a:gd name="connsiteX195" fmla="*/ 199229 w 407293"/>
              <a:gd name="connsiteY195" fmla="*/ 232953 h 386725"/>
              <a:gd name="connsiteX196" fmla="*/ 250590 w 407293"/>
              <a:gd name="connsiteY196" fmla="*/ 92379 h 386725"/>
              <a:gd name="connsiteX197" fmla="*/ 268164 w 407293"/>
              <a:gd name="connsiteY197" fmla="*/ 92379 h 386725"/>
              <a:gd name="connsiteX198" fmla="*/ 304868 w 407293"/>
              <a:gd name="connsiteY198" fmla="*/ 47706 h 386725"/>
              <a:gd name="connsiteX199" fmla="*/ 339385 w 407293"/>
              <a:gd name="connsiteY199" fmla="*/ 54340 h 386725"/>
              <a:gd name="connsiteX200" fmla="*/ 359129 w 407293"/>
              <a:gd name="connsiteY200" fmla="*/ 83458 h 386725"/>
              <a:gd name="connsiteX201" fmla="*/ 352494 w 407293"/>
              <a:gd name="connsiteY201" fmla="*/ 117975 h 386725"/>
              <a:gd name="connsiteX202" fmla="*/ 306131 w 407293"/>
              <a:gd name="connsiteY202" fmla="*/ 137968 h 386725"/>
              <a:gd name="connsiteX203" fmla="*/ 301062 w 407293"/>
              <a:gd name="connsiteY203" fmla="*/ 159678 h 386725"/>
              <a:gd name="connsiteX204" fmla="*/ 301596 w 407293"/>
              <a:gd name="connsiteY204" fmla="*/ 161670 h 386725"/>
              <a:gd name="connsiteX205" fmla="*/ 303107 w 407293"/>
              <a:gd name="connsiteY205" fmla="*/ 174299 h 386725"/>
              <a:gd name="connsiteX206" fmla="*/ 306816 w 407293"/>
              <a:gd name="connsiteY206" fmla="*/ 165503 h 386725"/>
              <a:gd name="connsiteX207" fmla="*/ 349622 w 407293"/>
              <a:gd name="connsiteY207" fmla="*/ 156707 h 386725"/>
              <a:gd name="connsiteX208" fmla="*/ 356479 w 407293"/>
              <a:gd name="connsiteY208" fmla="*/ 163315 h 386725"/>
              <a:gd name="connsiteX209" fmla="*/ 353677 w 407293"/>
              <a:gd name="connsiteY209" fmla="*/ 154190 h 386725"/>
              <a:gd name="connsiteX210" fmla="*/ 380776 w 407293"/>
              <a:gd name="connsiteY210" fmla="*/ 119932 h 386725"/>
              <a:gd name="connsiteX211" fmla="*/ 390284 w 407293"/>
              <a:gd name="connsiteY211" fmla="*/ 120590 h 386725"/>
              <a:gd name="connsiteX212" fmla="*/ 382288 w 407293"/>
              <a:gd name="connsiteY212" fmla="*/ 115423 h 386725"/>
              <a:gd name="connsiteX213" fmla="*/ 381052 w 407293"/>
              <a:gd name="connsiteY213" fmla="*/ 71754 h 386725"/>
              <a:gd name="connsiteX214" fmla="*/ 388745 w 407293"/>
              <a:gd name="connsiteY214" fmla="*/ 66133 h 386725"/>
              <a:gd name="connsiteX215" fmla="*/ 379265 w 407293"/>
              <a:gd name="connsiteY215" fmla="*/ 67316 h 386725"/>
              <a:gd name="connsiteX216" fmla="*/ 350244 w 407293"/>
              <a:gd name="connsiteY216" fmla="*/ 34667 h 386725"/>
              <a:gd name="connsiteX217" fmla="*/ 352539 w 407293"/>
              <a:gd name="connsiteY217" fmla="*/ 25418 h 386725"/>
              <a:gd name="connsiteX218" fmla="*/ 346055 w 407293"/>
              <a:gd name="connsiteY218" fmla="*/ 32399 h 386725"/>
              <a:gd name="connsiteX219" fmla="*/ 302823 w 407293"/>
              <a:gd name="connsiteY219" fmla="*/ 26049 h 386725"/>
              <a:gd name="connsiteX220" fmla="*/ 298634 w 407293"/>
              <a:gd name="connsiteY220" fmla="*/ 17476 h 386725"/>
              <a:gd name="connsiteX221" fmla="*/ 298154 w 407293"/>
              <a:gd name="connsiteY221" fmla="*/ 27001 h 386725"/>
              <a:gd name="connsiteX222" fmla="*/ 260942 w 407293"/>
              <a:gd name="connsiteY222" fmla="*/ 49920 h 386725"/>
              <a:gd name="connsiteX223" fmla="*/ 252244 w 407293"/>
              <a:gd name="connsiteY223" fmla="*/ 46060 h 386725"/>
              <a:gd name="connsiteX224" fmla="*/ 257989 w 407293"/>
              <a:gd name="connsiteY224" fmla="*/ 53647 h 386725"/>
              <a:gd name="connsiteX225" fmla="*/ 250590 w 407293"/>
              <a:gd name="connsiteY225" fmla="*/ 92379 h 386725"/>
              <a:gd name="connsiteX226" fmla="*/ 250590 w 407293"/>
              <a:gd name="connsiteY226" fmla="*/ 92379 h 386725"/>
              <a:gd name="connsiteX227" fmla="*/ 275270 w 407293"/>
              <a:gd name="connsiteY227" fmla="*/ 92379 h 386725"/>
              <a:gd name="connsiteX228" fmla="*/ 312330 w 407293"/>
              <a:gd name="connsiteY228" fmla="*/ 92379 h 386725"/>
              <a:gd name="connsiteX229" fmla="*/ 315737 w 407293"/>
              <a:gd name="connsiteY229" fmla="*/ 96941 h 386725"/>
              <a:gd name="connsiteX230" fmla="*/ 307768 w 407293"/>
              <a:gd name="connsiteY230" fmla="*/ 131049 h 386725"/>
              <a:gd name="connsiteX231" fmla="*/ 346571 w 407293"/>
              <a:gd name="connsiteY231" fmla="*/ 114080 h 386725"/>
              <a:gd name="connsiteX232" fmla="*/ 335507 w 407293"/>
              <a:gd name="connsiteY232" fmla="*/ 60255 h 386725"/>
              <a:gd name="connsiteX233" fmla="*/ 283123 w 407293"/>
              <a:gd name="connsiteY233" fmla="*/ 69308 h 386725"/>
              <a:gd name="connsiteX234" fmla="*/ 275270 w 407293"/>
              <a:gd name="connsiteY234" fmla="*/ 92379 h 386725"/>
              <a:gd name="connsiteX235" fmla="*/ 275270 w 407293"/>
              <a:gd name="connsiteY235" fmla="*/ 92379 h 386725"/>
              <a:gd name="connsiteX236" fmla="*/ 236947 w 407293"/>
              <a:gd name="connsiteY236" fmla="*/ 283496 h 386725"/>
              <a:gd name="connsiteX237" fmla="*/ 200572 w 407293"/>
              <a:gd name="connsiteY237" fmla="*/ 283496 h 386725"/>
              <a:gd name="connsiteX238" fmla="*/ 200572 w 407293"/>
              <a:gd name="connsiteY238" fmla="*/ 332225 h 386725"/>
              <a:gd name="connsiteX239" fmla="*/ 236947 w 407293"/>
              <a:gd name="connsiteY239" fmla="*/ 332225 h 386725"/>
              <a:gd name="connsiteX240" fmla="*/ 236947 w 407293"/>
              <a:gd name="connsiteY240" fmla="*/ 283496 h 386725"/>
              <a:gd name="connsiteX241" fmla="*/ 80293 w 407293"/>
              <a:gd name="connsiteY241" fmla="*/ 283496 h 386725"/>
              <a:gd name="connsiteX242" fmla="*/ 43917 w 407293"/>
              <a:gd name="connsiteY242" fmla="*/ 283496 h 386725"/>
              <a:gd name="connsiteX243" fmla="*/ 43917 w 407293"/>
              <a:gd name="connsiteY243" fmla="*/ 332225 h 386725"/>
              <a:gd name="connsiteX244" fmla="*/ 80293 w 407293"/>
              <a:gd name="connsiteY244" fmla="*/ 332225 h 386725"/>
              <a:gd name="connsiteX245" fmla="*/ 80293 w 407293"/>
              <a:gd name="connsiteY245" fmla="*/ 283496 h 386725"/>
              <a:gd name="connsiteX246" fmla="*/ 307839 w 407293"/>
              <a:gd name="connsiteY246" fmla="*/ 99485 h 386725"/>
              <a:gd name="connsiteX247" fmla="*/ 53692 w 407293"/>
              <a:gd name="connsiteY247" fmla="*/ 99485 h 386725"/>
              <a:gd name="connsiteX248" fmla="*/ 12273 w 407293"/>
              <a:gd name="connsiteY248" fmla="*/ 276390 h 386725"/>
              <a:gd name="connsiteX249" fmla="*/ 266421 w 407293"/>
              <a:gd name="connsiteY249" fmla="*/ 276390 h 386725"/>
              <a:gd name="connsiteX250" fmla="*/ 307839 w 407293"/>
              <a:gd name="connsiteY250" fmla="*/ 99485 h 386725"/>
              <a:gd name="connsiteX251" fmla="*/ 32284 w 407293"/>
              <a:gd name="connsiteY251" fmla="*/ 353837 h 386725"/>
              <a:gd name="connsiteX252" fmla="*/ 91881 w 407293"/>
              <a:gd name="connsiteY252" fmla="*/ 353837 h 386725"/>
              <a:gd name="connsiteX253" fmla="*/ 93722 w 407293"/>
              <a:gd name="connsiteY253" fmla="*/ 351996 h 386725"/>
              <a:gd name="connsiteX254" fmla="*/ 93722 w 407293"/>
              <a:gd name="connsiteY254" fmla="*/ 341181 h 386725"/>
              <a:gd name="connsiteX255" fmla="*/ 91881 w 407293"/>
              <a:gd name="connsiteY255" fmla="*/ 339340 h 386725"/>
              <a:gd name="connsiteX256" fmla="*/ 32284 w 407293"/>
              <a:gd name="connsiteY256" fmla="*/ 339340 h 386725"/>
              <a:gd name="connsiteX257" fmla="*/ 30443 w 407293"/>
              <a:gd name="connsiteY257" fmla="*/ 341181 h 386725"/>
              <a:gd name="connsiteX258" fmla="*/ 30443 w 407293"/>
              <a:gd name="connsiteY258" fmla="*/ 351996 h 386725"/>
              <a:gd name="connsiteX259" fmla="*/ 32284 w 407293"/>
              <a:gd name="connsiteY259" fmla="*/ 353837 h 386725"/>
              <a:gd name="connsiteX260" fmla="*/ 32284 w 407293"/>
              <a:gd name="connsiteY260" fmla="*/ 353837 h 38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Lst>
            <a:rect l="l" t="t" r="r" b="b"/>
            <a:pathLst>
              <a:path w="407293" h="386725">
                <a:moveTo>
                  <a:pt x="8947" y="358044"/>
                </a:moveTo>
                <a:lnTo>
                  <a:pt x="25712" y="358044"/>
                </a:lnTo>
                <a:cubicBezTo>
                  <a:pt x="24253" y="356452"/>
                  <a:pt x="23346" y="354308"/>
                  <a:pt x="23346" y="351996"/>
                </a:cubicBezTo>
                <a:lnTo>
                  <a:pt x="23346" y="341181"/>
                </a:lnTo>
                <a:cubicBezTo>
                  <a:pt x="23346" y="336263"/>
                  <a:pt x="27384" y="332234"/>
                  <a:pt x="32293" y="332234"/>
                </a:cubicBezTo>
                <a:lnTo>
                  <a:pt x="36802" y="332234"/>
                </a:lnTo>
                <a:lnTo>
                  <a:pt x="36802" y="283505"/>
                </a:lnTo>
                <a:lnTo>
                  <a:pt x="7782" y="283505"/>
                </a:lnTo>
                <a:cubicBezTo>
                  <a:pt x="5514" y="283505"/>
                  <a:pt x="3726" y="281388"/>
                  <a:pt x="4376" y="278969"/>
                </a:cubicBezTo>
                <a:lnTo>
                  <a:pt x="47413" y="95136"/>
                </a:lnTo>
                <a:cubicBezTo>
                  <a:pt x="47795" y="93499"/>
                  <a:pt x="49254" y="92388"/>
                  <a:pt x="50863" y="92388"/>
                </a:cubicBezTo>
                <a:lnTo>
                  <a:pt x="50863" y="92388"/>
                </a:lnTo>
                <a:lnTo>
                  <a:pt x="228098" y="92388"/>
                </a:lnTo>
                <a:lnTo>
                  <a:pt x="242265" y="88306"/>
                </a:lnTo>
                <a:cubicBezTo>
                  <a:pt x="255428" y="84499"/>
                  <a:pt x="260622" y="68864"/>
                  <a:pt x="252324" y="57925"/>
                </a:cubicBezTo>
                <a:lnTo>
                  <a:pt x="238281" y="39354"/>
                </a:lnTo>
                <a:cubicBezTo>
                  <a:pt x="236066" y="36455"/>
                  <a:pt x="239215" y="32524"/>
                  <a:pt x="242541" y="33983"/>
                </a:cubicBezTo>
                <a:lnTo>
                  <a:pt x="263815" y="43383"/>
                </a:lnTo>
                <a:cubicBezTo>
                  <a:pt x="276346" y="48933"/>
                  <a:pt x="290389" y="40306"/>
                  <a:pt x="291065" y="26619"/>
                </a:cubicBezTo>
                <a:lnTo>
                  <a:pt x="292204" y="3370"/>
                </a:lnTo>
                <a:cubicBezTo>
                  <a:pt x="292382" y="-258"/>
                  <a:pt x="297398" y="-1397"/>
                  <a:pt x="299034" y="2161"/>
                </a:cubicBezTo>
                <a:lnTo>
                  <a:pt x="309191" y="22883"/>
                </a:lnTo>
                <a:cubicBezTo>
                  <a:pt x="315194" y="35183"/>
                  <a:pt x="331523" y="37558"/>
                  <a:pt x="340826" y="27526"/>
                </a:cubicBezTo>
                <a:lnTo>
                  <a:pt x="356657" y="10459"/>
                </a:lnTo>
                <a:cubicBezTo>
                  <a:pt x="359156" y="7791"/>
                  <a:pt x="363612" y="10183"/>
                  <a:pt x="362678" y="13812"/>
                </a:cubicBezTo>
                <a:lnTo>
                  <a:pt x="357110" y="36322"/>
                </a:lnTo>
                <a:cubicBezTo>
                  <a:pt x="353828" y="49636"/>
                  <a:pt x="364803" y="61936"/>
                  <a:pt x="378384" y="60219"/>
                </a:cubicBezTo>
                <a:lnTo>
                  <a:pt x="401481" y="57320"/>
                </a:lnTo>
                <a:cubicBezTo>
                  <a:pt x="405065" y="56893"/>
                  <a:pt x="407155" y="61660"/>
                  <a:pt x="403722" y="63901"/>
                </a:cubicBezTo>
                <a:lnTo>
                  <a:pt x="385197" y="77437"/>
                </a:lnTo>
                <a:cubicBezTo>
                  <a:pt x="374151" y="85477"/>
                  <a:pt x="374631" y="101993"/>
                  <a:pt x="386104" y="109401"/>
                </a:cubicBezTo>
                <a:lnTo>
                  <a:pt x="405670" y="122031"/>
                </a:lnTo>
                <a:cubicBezTo>
                  <a:pt x="408747" y="124023"/>
                  <a:pt x="407129" y="128816"/>
                  <a:pt x="403500" y="128559"/>
                </a:cubicBezTo>
                <a:lnTo>
                  <a:pt x="380278" y="126993"/>
                </a:lnTo>
                <a:cubicBezTo>
                  <a:pt x="366618" y="126059"/>
                  <a:pt x="356381" y="138964"/>
                  <a:pt x="360436" y="152074"/>
                </a:cubicBezTo>
                <a:lnTo>
                  <a:pt x="367294" y="174308"/>
                </a:lnTo>
                <a:cubicBezTo>
                  <a:pt x="368352" y="177759"/>
                  <a:pt x="364092" y="180436"/>
                  <a:pt x="361441" y="177892"/>
                </a:cubicBezTo>
                <a:cubicBezTo>
                  <a:pt x="355821" y="172600"/>
                  <a:pt x="350244" y="167148"/>
                  <a:pt x="344677" y="161786"/>
                </a:cubicBezTo>
                <a:cubicBezTo>
                  <a:pt x="334796" y="152278"/>
                  <a:pt x="318636" y="155613"/>
                  <a:pt x="313317" y="168216"/>
                </a:cubicBezTo>
                <a:lnTo>
                  <a:pt x="304290" y="189667"/>
                </a:lnTo>
                <a:cubicBezTo>
                  <a:pt x="302876" y="193047"/>
                  <a:pt x="297887" y="192291"/>
                  <a:pt x="297504" y="188680"/>
                </a:cubicBezTo>
                <a:lnTo>
                  <a:pt x="297478" y="188680"/>
                </a:lnTo>
                <a:lnTo>
                  <a:pt x="296473" y="179102"/>
                </a:lnTo>
                <a:lnTo>
                  <a:pt x="272673" y="280721"/>
                </a:lnTo>
                <a:cubicBezTo>
                  <a:pt x="272291" y="282358"/>
                  <a:pt x="270832" y="283470"/>
                  <a:pt x="269222" y="283470"/>
                </a:cubicBezTo>
                <a:lnTo>
                  <a:pt x="269222" y="283470"/>
                </a:lnTo>
                <a:lnTo>
                  <a:pt x="244035" y="283470"/>
                </a:lnTo>
                <a:lnTo>
                  <a:pt x="244035" y="332198"/>
                </a:lnTo>
                <a:cubicBezTo>
                  <a:pt x="248295" y="332198"/>
                  <a:pt x="251702" y="331665"/>
                  <a:pt x="254850" y="334822"/>
                </a:cubicBezTo>
                <a:cubicBezTo>
                  <a:pt x="256486" y="336458"/>
                  <a:pt x="257500" y="338682"/>
                  <a:pt x="257500" y="341154"/>
                </a:cubicBezTo>
                <a:lnTo>
                  <a:pt x="257500" y="351969"/>
                </a:lnTo>
                <a:cubicBezTo>
                  <a:pt x="257500" y="354290"/>
                  <a:pt x="256593" y="356434"/>
                  <a:pt x="255135" y="358017"/>
                </a:cubicBezTo>
                <a:lnTo>
                  <a:pt x="271899" y="358017"/>
                </a:lnTo>
                <a:cubicBezTo>
                  <a:pt x="276818" y="358017"/>
                  <a:pt x="280846" y="362055"/>
                  <a:pt x="280846" y="366964"/>
                </a:cubicBezTo>
                <a:lnTo>
                  <a:pt x="280846" y="377779"/>
                </a:lnTo>
                <a:cubicBezTo>
                  <a:pt x="280846" y="382670"/>
                  <a:pt x="276809" y="386726"/>
                  <a:pt x="271899" y="386726"/>
                </a:cubicBezTo>
                <a:lnTo>
                  <a:pt x="8947" y="386726"/>
                </a:lnTo>
                <a:cubicBezTo>
                  <a:pt x="4029" y="386726"/>
                  <a:pt x="0" y="382670"/>
                  <a:pt x="0" y="377779"/>
                </a:cubicBezTo>
                <a:lnTo>
                  <a:pt x="0" y="366964"/>
                </a:lnTo>
                <a:cubicBezTo>
                  <a:pt x="-9" y="362081"/>
                  <a:pt x="4029" y="358044"/>
                  <a:pt x="8947" y="358044"/>
                </a:cubicBezTo>
                <a:lnTo>
                  <a:pt x="8947" y="358044"/>
                </a:lnTo>
                <a:close/>
                <a:moveTo>
                  <a:pt x="98463" y="358044"/>
                </a:moveTo>
                <a:lnTo>
                  <a:pt x="182366" y="358044"/>
                </a:lnTo>
                <a:cubicBezTo>
                  <a:pt x="180907" y="356452"/>
                  <a:pt x="180000" y="354308"/>
                  <a:pt x="180000" y="351996"/>
                </a:cubicBezTo>
                <a:lnTo>
                  <a:pt x="180000" y="341181"/>
                </a:lnTo>
                <a:cubicBezTo>
                  <a:pt x="180000" y="336263"/>
                  <a:pt x="184038" y="332234"/>
                  <a:pt x="188947" y="332234"/>
                </a:cubicBezTo>
                <a:lnTo>
                  <a:pt x="193457" y="332234"/>
                </a:lnTo>
                <a:lnTo>
                  <a:pt x="193457" y="283505"/>
                </a:lnTo>
                <a:lnTo>
                  <a:pt x="87399" y="283505"/>
                </a:lnTo>
                <a:lnTo>
                  <a:pt x="87399" y="332234"/>
                </a:lnTo>
                <a:cubicBezTo>
                  <a:pt x="91659" y="332234"/>
                  <a:pt x="95065" y="331700"/>
                  <a:pt x="98214" y="334858"/>
                </a:cubicBezTo>
                <a:cubicBezTo>
                  <a:pt x="99850" y="336494"/>
                  <a:pt x="100837" y="338718"/>
                  <a:pt x="100837" y="341190"/>
                </a:cubicBezTo>
                <a:lnTo>
                  <a:pt x="100837" y="352005"/>
                </a:lnTo>
                <a:cubicBezTo>
                  <a:pt x="100837" y="354317"/>
                  <a:pt x="99957" y="356434"/>
                  <a:pt x="98463" y="358044"/>
                </a:cubicBezTo>
                <a:lnTo>
                  <a:pt x="98463" y="358044"/>
                </a:lnTo>
                <a:close/>
                <a:moveTo>
                  <a:pt x="271917" y="365159"/>
                </a:moveTo>
                <a:lnTo>
                  <a:pt x="8947" y="365159"/>
                </a:lnTo>
                <a:cubicBezTo>
                  <a:pt x="7915" y="365159"/>
                  <a:pt x="7106" y="365968"/>
                  <a:pt x="7106" y="367000"/>
                </a:cubicBezTo>
                <a:lnTo>
                  <a:pt x="7106" y="377814"/>
                </a:lnTo>
                <a:cubicBezTo>
                  <a:pt x="7106" y="378819"/>
                  <a:pt x="7915" y="379629"/>
                  <a:pt x="8947" y="379629"/>
                </a:cubicBezTo>
                <a:lnTo>
                  <a:pt x="271917" y="379629"/>
                </a:lnTo>
                <a:cubicBezTo>
                  <a:pt x="272922" y="379629"/>
                  <a:pt x="273758" y="378819"/>
                  <a:pt x="273758" y="377814"/>
                </a:cubicBezTo>
                <a:lnTo>
                  <a:pt x="273758" y="367000"/>
                </a:lnTo>
                <a:cubicBezTo>
                  <a:pt x="273758" y="365959"/>
                  <a:pt x="272922" y="365159"/>
                  <a:pt x="271917" y="365159"/>
                </a:cubicBezTo>
                <a:lnTo>
                  <a:pt x="271917" y="365159"/>
                </a:lnTo>
                <a:close/>
                <a:moveTo>
                  <a:pt x="188947" y="353837"/>
                </a:moveTo>
                <a:lnTo>
                  <a:pt x="248571" y="353837"/>
                </a:lnTo>
                <a:cubicBezTo>
                  <a:pt x="249558" y="353837"/>
                  <a:pt x="250385" y="353001"/>
                  <a:pt x="250385" y="351996"/>
                </a:cubicBezTo>
                <a:lnTo>
                  <a:pt x="250385" y="341181"/>
                </a:lnTo>
                <a:cubicBezTo>
                  <a:pt x="250385" y="340176"/>
                  <a:pt x="249549" y="339340"/>
                  <a:pt x="248571" y="339340"/>
                </a:cubicBezTo>
                <a:lnTo>
                  <a:pt x="188947" y="339340"/>
                </a:lnTo>
                <a:cubicBezTo>
                  <a:pt x="187942" y="339340"/>
                  <a:pt x="187106" y="340176"/>
                  <a:pt x="187106" y="341181"/>
                </a:cubicBezTo>
                <a:lnTo>
                  <a:pt x="187106" y="351996"/>
                </a:lnTo>
                <a:cubicBezTo>
                  <a:pt x="187106" y="353001"/>
                  <a:pt x="187942" y="353837"/>
                  <a:pt x="188947" y="353837"/>
                </a:cubicBezTo>
                <a:lnTo>
                  <a:pt x="188947" y="353837"/>
                </a:lnTo>
                <a:close/>
                <a:moveTo>
                  <a:pt x="127456" y="115165"/>
                </a:moveTo>
                <a:cubicBezTo>
                  <a:pt x="128568" y="110629"/>
                  <a:pt x="135452" y="112292"/>
                  <a:pt x="134367" y="116828"/>
                </a:cubicBezTo>
                <a:lnTo>
                  <a:pt x="129706" y="135834"/>
                </a:lnTo>
                <a:lnTo>
                  <a:pt x="169088" y="135834"/>
                </a:lnTo>
                <a:lnTo>
                  <a:pt x="174157" y="115165"/>
                </a:lnTo>
                <a:cubicBezTo>
                  <a:pt x="175269" y="110602"/>
                  <a:pt x="182153" y="112292"/>
                  <a:pt x="181041" y="116828"/>
                </a:cubicBezTo>
                <a:lnTo>
                  <a:pt x="176381" y="135834"/>
                </a:lnTo>
                <a:lnTo>
                  <a:pt x="215762" y="135834"/>
                </a:lnTo>
                <a:lnTo>
                  <a:pt x="220831" y="115165"/>
                </a:lnTo>
                <a:cubicBezTo>
                  <a:pt x="221943" y="110602"/>
                  <a:pt x="228827" y="112292"/>
                  <a:pt x="227742" y="116828"/>
                </a:cubicBezTo>
                <a:lnTo>
                  <a:pt x="223082" y="135834"/>
                </a:lnTo>
                <a:lnTo>
                  <a:pt x="262463" y="135834"/>
                </a:lnTo>
                <a:lnTo>
                  <a:pt x="267533" y="115165"/>
                </a:lnTo>
                <a:cubicBezTo>
                  <a:pt x="268644" y="110602"/>
                  <a:pt x="275528" y="112292"/>
                  <a:pt x="274416" y="116828"/>
                </a:cubicBezTo>
                <a:lnTo>
                  <a:pt x="269756" y="135834"/>
                </a:lnTo>
                <a:lnTo>
                  <a:pt x="281478" y="135834"/>
                </a:lnTo>
                <a:cubicBezTo>
                  <a:pt x="286138" y="135834"/>
                  <a:pt x="286138" y="142940"/>
                  <a:pt x="281478" y="142940"/>
                </a:cubicBezTo>
                <a:lnTo>
                  <a:pt x="267986" y="142940"/>
                </a:lnTo>
                <a:lnTo>
                  <a:pt x="257829" y="184385"/>
                </a:lnTo>
                <a:lnTo>
                  <a:pt x="269454" y="184385"/>
                </a:lnTo>
                <a:cubicBezTo>
                  <a:pt x="274141" y="184385"/>
                  <a:pt x="274141" y="191491"/>
                  <a:pt x="269454" y="191491"/>
                </a:cubicBezTo>
                <a:lnTo>
                  <a:pt x="256095" y="191491"/>
                </a:lnTo>
                <a:lnTo>
                  <a:pt x="245938" y="232935"/>
                </a:lnTo>
                <a:lnTo>
                  <a:pt x="257483" y="232935"/>
                </a:lnTo>
                <a:cubicBezTo>
                  <a:pt x="262170" y="232935"/>
                  <a:pt x="262170" y="240041"/>
                  <a:pt x="257483" y="240041"/>
                </a:cubicBezTo>
                <a:lnTo>
                  <a:pt x="244195" y="240041"/>
                </a:lnTo>
                <a:lnTo>
                  <a:pt x="239126" y="260711"/>
                </a:lnTo>
                <a:cubicBezTo>
                  <a:pt x="238014" y="265246"/>
                  <a:pt x="231113" y="263557"/>
                  <a:pt x="232215" y="259047"/>
                </a:cubicBezTo>
                <a:lnTo>
                  <a:pt x="236876" y="240041"/>
                </a:lnTo>
                <a:lnTo>
                  <a:pt x="197494" y="240041"/>
                </a:lnTo>
                <a:lnTo>
                  <a:pt x="192425" y="260711"/>
                </a:lnTo>
                <a:cubicBezTo>
                  <a:pt x="191313" y="265246"/>
                  <a:pt x="184429" y="263557"/>
                  <a:pt x="185541" y="259047"/>
                </a:cubicBezTo>
                <a:lnTo>
                  <a:pt x="190184" y="240041"/>
                </a:lnTo>
                <a:lnTo>
                  <a:pt x="150829" y="240041"/>
                </a:lnTo>
                <a:lnTo>
                  <a:pt x="145733" y="260711"/>
                </a:lnTo>
                <a:cubicBezTo>
                  <a:pt x="144648" y="265246"/>
                  <a:pt x="137737" y="263557"/>
                  <a:pt x="138849" y="259047"/>
                </a:cubicBezTo>
                <a:lnTo>
                  <a:pt x="143509" y="240041"/>
                </a:lnTo>
                <a:lnTo>
                  <a:pt x="104128" y="240041"/>
                </a:lnTo>
                <a:lnTo>
                  <a:pt x="99058" y="260711"/>
                </a:lnTo>
                <a:cubicBezTo>
                  <a:pt x="97947" y="265246"/>
                  <a:pt x="91063" y="263557"/>
                  <a:pt x="92175" y="259047"/>
                </a:cubicBezTo>
                <a:lnTo>
                  <a:pt x="96817" y="240041"/>
                </a:lnTo>
                <a:lnTo>
                  <a:pt x="57471" y="240041"/>
                </a:lnTo>
                <a:lnTo>
                  <a:pt x="52375" y="260711"/>
                </a:lnTo>
                <a:cubicBezTo>
                  <a:pt x="51290" y="265246"/>
                  <a:pt x="44380" y="263557"/>
                  <a:pt x="45491" y="259047"/>
                </a:cubicBezTo>
                <a:lnTo>
                  <a:pt x="50152" y="240041"/>
                </a:lnTo>
                <a:lnTo>
                  <a:pt x="38652" y="240041"/>
                </a:lnTo>
                <a:cubicBezTo>
                  <a:pt x="33992" y="240041"/>
                  <a:pt x="33992" y="232935"/>
                  <a:pt x="38652" y="232935"/>
                </a:cubicBezTo>
                <a:lnTo>
                  <a:pt x="51886" y="232935"/>
                </a:lnTo>
                <a:lnTo>
                  <a:pt x="62043" y="191491"/>
                </a:lnTo>
                <a:lnTo>
                  <a:pt x="50650" y="191491"/>
                </a:lnTo>
                <a:cubicBezTo>
                  <a:pt x="45963" y="191491"/>
                  <a:pt x="45963" y="184385"/>
                  <a:pt x="50650" y="184385"/>
                </a:cubicBezTo>
                <a:lnTo>
                  <a:pt x="63786" y="184385"/>
                </a:lnTo>
                <a:lnTo>
                  <a:pt x="73943" y="142940"/>
                </a:lnTo>
                <a:lnTo>
                  <a:pt x="62621" y="142940"/>
                </a:lnTo>
                <a:cubicBezTo>
                  <a:pt x="57934" y="142940"/>
                  <a:pt x="57934" y="135834"/>
                  <a:pt x="62621" y="135834"/>
                </a:cubicBezTo>
                <a:lnTo>
                  <a:pt x="75704" y="135834"/>
                </a:lnTo>
                <a:lnTo>
                  <a:pt x="80773" y="115165"/>
                </a:lnTo>
                <a:cubicBezTo>
                  <a:pt x="81885" y="110602"/>
                  <a:pt x="88768" y="112292"/>
                  <a:pt x="87657" y="116828"/>
                </a:cubicBezTo>
                <a:lnTo>
                  <a:pt x="82996" y="135834"/>
                </a:lnTo>
                <a:lnTo>
                  <a:pt x="122378" y="135834"/>
                </a:lnTo>
                <a:lnTo>
                  <a:pt x="127456" y="115165"/>
                </a:lnTo>
                <a:close/>
                <a:moveTo>
                  <a:pt x="127963" y="142949"/>
                </a:moveTo>
                <a:lnTo>
                  <a:pt x="117806" y="184393"/>
                </a:lnTo>
                <a:lnTo>
                  <a:pt x="157161" y="184393"/>
                </a:lnTo>
                <a:lnTo>
                  <a:pt x="167318" y="142949"/>
                </a:lnTo>
                <a:lnTo>
                  <a:pt x="127963" y="142949"/>
                </a:lnTo>
                <a:close/>
                <a:moveTo>
                  <a:pt x="116037" y="191508"/>
                </a:moveTo>
                <a:lnTo>
                  <a:pt x="105880" y="232953"/>
                </a:lnTo>
                <a:lnTo>
                  <a:pt x="145261" y="232953"/>
                </a:lnTo>
                <a:lnTo>
                  <a:pt x="155418" y="191508"/>
                </a:lnTo>
                <a:lnTo>
                  <a:pt x="116037" y="191508"/>
                </a:lnTo>
                <a:close/>
                <a:moveTo>
                  <a:pt x="98596" y="232953"/>
                </a:moveTo>
                <a:lnTo>
                  <a:pt x="108753" y="191508"/>
                </a:lnTo>
                <a:lnTo>
                  <a:pt x="69371" y="191508"/>
                </a:lnTo>
                <a:lnTo>
                  <a:pt x="59215" y="232953"/>
                </a:lnTo>
                <a:lnTo>
                  <a:pt x="98596" y="232953"/>
                </a:lnTo>
                <a:close/>
                <a:moveTo>
                  <a:pt x="110496" y="184393"/>
                </a:moveTo>
                <a:lnTo>
                  <a:pt x="120652" y="142949"/>
                </a:lnTo>
                <a:lnTo>
                  <a:pt x="81271" y="142949"/>
                </a:lnTo>
                <a:lnTo>
                  <a:pt x="71114" y="184393"/>
                </a:lnTo>
                <a:lnTo>
                  <a:pt x="110496" y="184393"/>
                </a:lnTo>
                <a:close/>
                <a:moveTo>
                  <a:pt x="260693" y="142949"/>
                </a:moveTo>
                <a:lnTo>
                  <a:pt x="221312" y="142949"/>
                </a:lnTo>
                <a:lnTo>
                  <a:pt x="211155" y="184393"/>
                </a:lnTo>
                <a:lnTo>
                  <a:pt x="250510" y="184393"/>
                </a:lnTo>
                <a:lnTo>
                  <a:pt x="260693" y="142949"/>
                </a:lnTo>
                <a:close/>
                <a:moveTo>
                  <a:pt x="214010" y="142949"/>
                </a:moveTo>
                <a:lnTo>
                  <a:pt x="174629" y="142949"/>
                </a:lnTo>
                <a:lnTo>
                  <a:pt x="164472" y="184393"/>
                </a:lnTo>
                <a:lnTo>
                  <a:pt x="203853" y="184393"/>
                </a:lnTo>
                <a:lnTo>
                  <a:pt x="214010" y="142949"/>
                </a:lnTo>
                <a:close/>
                <a:moveTo>
                  <a:pt x="152572" y="232953"/>
                </a:moveTo>
                <a:lnTo>
                  <a:pt x="191953" y="232953"/>
                </a:lnTo>
                <a:lnTo>
                  <a:pt x="202110" y="191508"/>
                </a:lnTo>
                <a:lnTo>
                  <a:pt x="162729" y="191508"/>
                </a:lnTo>
                <a:lnTo>
                  <a:pt x="152572" y="232953"/>
                </a:lnTo>
                <a:close/>
                <a:moveTo>
                  <a:pt x="199229" y="232953"/>
                </a:moveTo>
                <a:lnTo>
                  <a:pt x="238610" y="232953"/>
                </a:lnTo>
                <a:lnTo>
                  <a:pt x="248767" y="191508"/>
                </a:lnTo>
                <a:lnTo>
                  <a:pt x="209385" y="191508"/>
                </a:lnTo>
                <a:lnTo>
                  <a:pt x="199229" y="232953"/>
                </a:lnTo>
                <a:close/>
                <a:moveTo>
                  <a:pt x="250590" y="92379"/>
                </a:moveTo>
                <a:lnTo>
                  <a:pt x="268164" y="92379"/>
                </a:lnTo>
                <a:cubicBezTo>
                  <a:pt x="268288" y="70900"/>
                  <a:pt x="283470" y="52117"/>
                  <a:pt x="304868" y="47706"/>
                </a:cubicBezTo>
                <a:cubicBezTo>
                  <a:pt x="317275" y="45135"/>
                  <a:pt x="329575" y="47857"/>
                  <a:pt x="339385" y="54340"/>
                </a:cubicBezTo>
                <a:cubicBezTo>
                  <a:pt x="349221" y="60797"/>
                  <a:pt x="356577" y="71034"/>
                  <a:pt x="359129" y="83458"/>
                </a:cubicBezTo>
                <a:cubicBezTo>
                  <a:pt x="361699" y="95865"/>
                  <a:pt x="358978" y="108139"/>
                  <a:pt x="352494" y="117975"/>
                </a:cubicBezTo>
                <a:cubicBezTo>
                  <a:pt x="342462" y="133228"/>
                  <a:pt x="324257" y="141170"/>
                  <a:pt x="306131" y="137968"/>
                </a:cubicBezTo>
                <a:lnTo>
                  <a:pt x="301062" y="159678"/>
                </a:lnTo>
                <a:cubicBezTo>
                  <a:pt x="301266" y="160336"/>
                  <a:pt x="301418" y="160985"/>
                  <a:pt x="301596" y="161670"/>
                </a:cubicBezTo>
                <a:cubicBezTo>
                  <a:pt x="302227" y="164623"/>
                  <a:pt x="302778" y="171097"/>
                  <a:pt x="303107" y="174299"/>
                </a:cubicBezTo>
                <a:lnTo>
                  <a:pt x="306816" y="165503"/>
                </a:lnTo>
                <a:cubicBezTo>
                  <a:pt x="314073" y="148312"/>
                  <a:pt x="336165" y="143776"/>
                  <a:pt x="349622" y="156707"/>
                </a:cubicBezTo>
                <a:lnTo>
                  <a:pt x="356479" y="163315"/>
                </a:lnTo>
                <a:lnTo>
                  <a:pt x="353677" y="154190"/>
                </a:lnTo>
                <a:cubicBezTo>
                  <a:pt x="348154" y="136367"/>
                  <a:pt x="362171" y="118669"/>
                  <a:pt x="380776" y="119932"/>
                </a:cubicBezTo>
                <a:lnTo>
                  <a:pt x="390284" y="120590"/>
                </a:lnTo>
                <a:lnTo>
                  <a:pt x="382288" y="115423"/>
                </a:lnTo>
                <a:cubicBezTo>
                  <a:pt x="366635" y="105310"/>
                  <a:pt x="365977" y="82747"/>
                  <a:pt x="381052" y="71754"/>
                </a:cubicBezTo>
                <a:lnTo>
                  <a:pt x="388745" y="66133"/>
                </a:lnTo>
                <a:lnTo>
                  <a:pt x="379265" y="67316"/>
                </a:lnTo>
                <a:cubicBezTo>
                  <a:pt x="360757" y="69638"/>
                  <a:pt x="345762" y="52766"/>
                  <a:pt x="350244" y="34667"/>
                </a:cubicBezTo>
                <a:lnTo>
                  <a:pt x="352539" y="25418"/>
                </a:lnTo>
                <a:lnTo>
                  <a:pt x="346055" y="32399"/>
                </a:lnTo>
                <a:cubicBezTo>
                  <a:pt x="333346" y="46087"/>
                  <a:pt x="311041" y="42787"/>
                  <a:pt x="302823" y="26049"/>
                </a:cubicBezTo>
                <a:lnTo>
                  <a:pt x="298634" y="17476"/>
                </a:lnTo>
                <a:lnTo>
                  <a:pt x="298154" y="27001"/>
                </a:lnTo>
                <a:cubicBezTo>
                  <a:pt x="297220" y="45633"/>
                  <a:pt x="278009" y="57480"/>
                  <a:pt x="260942" y="49920"/>
                </a:cubicBezTo>
                <a:lnTo>
                  <a:pt x="252244" y="46060"/>
                </a:lnTo>
                <a:lnTo>
                  <a:pt x="257989" y="53647"/>
                </a:lnTo>
                <a:cubicBezTo>
                  <a:pt x="267835" y="66587"/>
                  <a:pt x="263619" y="84686"/>
                  <a:pt x="250590" y="92379"/>
                </a:cubicBezTo>
                <a:lnTo>
                  <a:pt x="250590" y="92379"/>
                </a:lnTo>
                <a:close/>
                <a:moveTo>
                  <a:pt x="275270" y="92379"/>
                </a:moveTo>
                <a:lnTo>
                  <a:pt x="312330" y="92379"/>
                </a:lnTo>
                <a:cubicBezTo>
                  <a:pt x="314598" y="92379"/>
                  <a:pt x="316386" y="94496"/>
                  <a:pt x="315737" y="96941"/>
                </a:cubicBezTo>
                <a:lnTo>
                  <a:pt x="307768" y="131049"/>
                </a:lnTo>
                <a:cubicBezTo>
                  <a:pt x="322940" y="133566"/>
                  <a:pt x="338175" y="126842"/>
                  <a:pt x="346571" y="114080"/>
                </a:cubicBezTo>
                <a:cubicBezTo>
                  <a:pt x="358346" y="96203"/>
                  <a:pt x="353375" y="72003"/>
                  <a:pt x="335507" y="60255"/>
                </a:cubicBezTo>
                <a:cubicBezTo>
                  <a:pt x="318467" y="49013"/>
                  <a:pt x="295423" y="52971"/>
                  <a:pt x="283123" y="69308"/>
                </a:cubicBezTo>
                <a:cubicBezTo>
                  <a:pt x="278196" y="75837"/>
                  <a:pt x="275341" y="83903"/>
                  <a:pt x="275270" y="92379"/>
                </a:cubicBezTo>
                <a:lnTo>
                  <a:pt x="275270" y="92379"/>
                </a:lnTo>
                <a:close/>
                <a:moveTo>
                  <a:pt x="236947" y="283496"/>
                </a:moveTo>
                <a:lnTo>
                  <a:pt x="200572" y="283496"/>
                </a:lnTo>
                <a:lnTo>
                  <a:pt x="200572" y="332225"/>
                </a:lnTo>
                <a:lnTo>
                  <a:pt x="236947" y="332225"/>
                </a:lnTo>
                <a:lnTo>
                  <a:pt x="236947" y="283496"/>
                </a:lnTo>
                <a:close/>
                <a:moveTo>
                  <a:pt x="80293" y="283496"/>
                </a:moveTo>
                <a:lnTo>
                  <a:pt x="43917" y="283496"/>
                </a:lnTo>
                <a:lnTo>
                  <a:pt x="43917" y="332225"/>
                </a:lnTo>
                <a:lnTo>
                  <a:pt x="80293" y="332225"/>
                </a:lnTo>
                <a:lnTo>
                  <a:pt x="80293" y="283496"/>
                </a:lnTo>
                <a:close/>
                <a:moveTo>
                  <a:pt x="307839" y="99485"/>
                </a:moveTo>
                <a:lnTo>
                  <a:pt x="53692" y="99485"/>
                </a:lnTo>
                <a:lnTo>
                  <a:pt x="12273" y="276390"/>
                </a:lnTo>
                <a:lnTo>
                  <a:pt x="266421" y="276390"/>
                </a:lnTo>
                <a:lnTo>
                  <a:pt x="307839" y="99485"/>
                </a:lnTo>
                <a:close/>
                <a:moveTo>
                  <a:pt x="32284" y="353837"/>
                </a:moveTo>
                <a:lnTo>
                  <a:pt x="91881" y="353837"/>
                </a:lnTo>
                <a:cubicBezTo>
                  <a:pt x="92913" y="353837"/>
                  <a:pt x="93722" y="353001"/>
                  <a:pt x="93722" y="351996"/>
                </a:cubicBezTo>
                <a:lnTo>
                  <a:pt x="93722" y="341181"/>
                </a:lnTo>
                <a:cubicBezTo>
                  <a:pt x="93722" y="340176"/>
                  <a:pt x="92886" y="339340"/>
                  <a:pt x="91881" y="339340"/>
                </a:cubicBezTo>
                <a:lnTo>
                  <a:pt x="32284" y="339340"/>
                </a:lnTo>
                <a:cubicBezTo>
                  <a:pt x="31279" y="339340"/>
                  <a:pt x="30443" y="340176"/>
                  <a:pt x="30443" y="341181"/>
                </a:cubicBezTo>
                <a:lnTo>
                  <a:pt x="30443" y="351996"/>
                </a:lnTo>
                <a:cubicBezTo>
                  <a:pt x="30452" y="353001"/>
                  <a:pt x="31279" y="353837"/>
                  <a:pt x="32284" y="353837"/>
                </a:cubicBezTo>
                <a:lnTo>
                  <a:pt x="32284" y="353837"/>
                </a:lnTo>
                <a:close/>
              </a:path>
            </a:pathLst>
          </a:custGeom>
          <a:solidFill>
            <a:srgbClr val="404040"/>
          </a:solidFill>
          <a:ln w="5080" cap="flat">
            <a:solidFill>
              <a:srgbClr val="404040"/>
            </a:solidFill>
            <a:prstDash val="solid"/>
            <a:miter/>
          </a:ln>
        </p:spPr>
        <p:txBody>
          <a:bodyPr rtlCol="0" anchor="ctr"/>
          <a:lstStyle/>
          <a:p>
            <a:endParaRPr lang="en-US" dirty="0"/>
          </a:p>
        </p:txBody>
      </p:sp>
      <p:sp>
        <p:nvSpPr>
          <p:cNvPr id="308" name="Freeform 307">
            <a:extLst>
              <a:ext uri="{FF2B5EF4-FFF2-40B4-BE49-F238E27FC236}">
                <a16:creationId xmlns:a16="http://schemas.microsoft.com/office/drawing/2014/main" id="{4237C7C1-0182-2E5D-9019-CD4ACB089395}"/>
              </a:ext>
            </a:extLst>
          </p:cNvPr>
          <p:cNvSpPr>
            <a:spLocks noChangeAspect="1"/>
          </p:cNvSpPr>
          <p:nvPr/>
        </p:nvSpPr>
        <p:spPr>
          <a:xfrm>
            <a:off x="799507" y="4605226"/>
            <a:ext cx="381211" cy="360000"/>
          </a:xfrm>
          <a:custGeom>
            <a:avLst/>
            <a:gdLst>
              <a:gd name="connsiteX0" fmla="*/ 328914 w 407343"/>
              <a:gd name="connsiteY0" fmla="*/ 344692 h 384678"/>
              <a:gd name="connsiteX1" fmla="*/ 328914 w 407343"/>
              <a:gd name="connsiteY1" fmla="*/ 381121 h 384678"/>
              <a:gd name="connsiteX2" fmla="*/ 325356 w 407343"/>
              <a:gd name="connsiteY2" fmla="*/ 384679 h 384678"/>
              <a:gd name="connsiteX3" fmla="*/ 307480 w 407343"/>
              <a:gd name="connsiteY3" fmla="*/ 384679 h 384678"/>
              <a:gd name="connsiteX4" fmla="*/ 303922 w 407343"/>
              <a:gd name="connsiteY4" fmla="*/ 381121 h 384678"/>
              <a:gd name="connsiteX5" fmla="*/ 303922 w 407343"/>
              <a:gd name="connsiteY5" fmla="*/ 344692 h 384678"/>
              <a:gd name="connsiteX6" fmla="*/ 291747 w 407343"/>
              <a:gd name="connsiteY6" fmla="*/ 344692 h 384678"/>
              <a:gd name="connsiteX7" fmla="*/ 289230 w 407343"/>
              <a:gd name="connsiteY7" fmla="*/ 338618 h 384678"/>
              <a:gd name="connsiteX8" fmla="*/ 313705 w 407343"/>
              <a:gd name="connsiteY8" fmla="*/ 310024 h 384678"/>
              <a:gd name="connsiteX9" fmla="*/ 315724 w 407343"/>
              <a:gd name="connsiteY9" fmla="*/ 308868 h 384678"/>
              <a:gd name="connsiteX10" fmla="*/ 204366 w 407343"/>
              <a:gd name="connsiteY10" fmla="*/ 308868 h 384678"/>
              <a:gd name="connsiteX11" fmla="*/ 206411 w 407343"/>
              <a:gd name="connsiteY11" fmla="*/ 310051 h 384678"/>
              <a:gd name="connsiteX12" fmla="*/ 231038 w 407343"/>
              <a:gd name="connsiteY12" fmla="*/ 338813 h 384678"/>
              <a:gd name="connsiteX13" fmla="*/ 228343 w 407343"/>
              <a:gd name="connsiteY13" fmla="*/ 344666 h 384678"/>
              <a:gd name="connsiteX14" fmla="*/ 228343 w 407343"/>
              <a:gd name="connsiteY14" fmla="*/ 344692 h 384678"/>
              <a:gd name="connsiteX15" fmla="*/ 216168 w 407343"/>
              <a:gd name="connsiteY15" fmla="*/ 344692 h 384678"/>
              <a:gd name="connsiteX16" fmla="*/ 216168 w 407343"/>
              <a:gd name="connsiteY16" fmla="*/ 381121 h 384678"/>
              <a:gd name="connsiteX17" fmla="*/ 212610 w 407343"/>
              <a:gd name="connsiteY17" fmla="*/ 384679 h 384678"/>
              <a:gd name="connsiteX18" fmla="*/ 194734 w 407343"/>
              <a:gd name="connsiteY18" fmla="*/ 384679 h 384678"/>
              <a:gd name="connsiteX19" fmla="*/ 191176 w 407343"/>
              <a:gd name="connsiteY19" fmla="*/ 381121 h 384678"/>
              <a:gd name="connsiteX20" fmla="*/ 191176 w 407343"/>
              <a:gd name="connsiteY20" fmla="*/ 344692 h 384678"/>
              <a:gd name="connsiteX21" fmla="*/ 179001 w 407343"/>
              <a:gd name="connsiteY21" fmla="*/ 344692 h 384678"/>
              <a:gd name="connsiteX22" fmla="*/ 176484 w 407343"/>
              <a:gd name="connsiteY22" fmla="*/ 338618 h 384678"/>
              <a:gd name="connsiteX23" fmla="*/ 200986 w 407343"/>
              <a:gd name="connsiteY23" fmla="*/ 310024 h 384678"/>
              <a:gd name="connsiteX24" fmla="*/ 202978 w 407343"/>
              <a:gd name="connsiteY24" fmla="*/ 308868 h 384678"/>
              <a:gd name="connsiteX25" fmla="*/ 91620 w 407343"/>
              <a:gd name="connsiteY25" fmla="*/ 308868 h 384678"/>
              <a:gd name="connsiteX26" fmla="*/ 93665 w 407343"/>
              <a:gd name="connsiteY26" fmla="*/ 310051 h 384678"/>
              <a:gd name="connsiteX27" fmla="*/ 118292 w 407343"/>
              <a:gd name="connsiteY27" fmla="*/ 338813 h 384678"/>
              <a:gd name="connsiteX28" fmla="*/ 115597 w 407343"/>
              <a:gd name="connsiteY28" fmla="*/ 344666 h 384678"/>
              <a:gd name="connsiteX29" fmla="*/ 115597 w 407343"/>
              <a:gd name="connsiteY29" fmla="*/ 344692 h 384678"/>
              <a:gd name="connsiteX30" fmla="*/ 103422 w 407343"/>
              <a:gd name="connsiteY30" fmla="*/ 344692 h 384678"/>
              <a:gd name="connsiteX31" fmla="*/ 103422 w 407343"/>
              <a:gd name="connsiteY31" fmla="*/ 381121 h 384678"/>
              <a:gd name="connsiteX32" fmla="*/ 99864 w 407343"/>
              <a:gd name="connsiteY32" fmla="*/ 384679 h 384678"/>
              <a:gd name="connsiteX33" fmla="*/ 82014 w 407343"/>
              <a:gd name="connsiteY33" fmla="*/ 384679 h 384678"/>
              <a:gd name="connsiteX34" fmla="*/ 78430 w 407343"/>
              <a:gd name="connsiteY34" fmla="*/ 381121 h 384678"/>
              <a:gd name="connsiteX35" fmla="*/ 78430 w 407343"/>
              <a:gd name="connsiteY35" fmla="*/ 344692 h 384678"/>
              <a:gd name="connsiteX36" fmla="*/ 66281 w 407343"/>
              <a:gd name="connsiteY36" fmla="*/ 344692 h 384678"/>
              <a:gd name="connsiteX37" fmla="*/ 63738 w 407343"/>
              <a:gd name="connsiteY37" fmla="*/ 338618 h 384678"/>
              <a:gd name="connsiteX38" fmla="*/ 88240 w 407343"/>
              <a:gd name="connsiteY38" fmla="*/ 310024 h 384678"/>
              <a:gd name="connsiteX39" fmla="*/ 90232 w 407343"/>
              <a:gd name="connsiteY39" fmla="*/ 308868 h 384678"/>
              <a:gd name="connsiteX40" fmla="*/ 20221 w 407343"/>
              <a:gd name="connsiteY40" fmla="*/ 308868 h 384678"/>
              <a:gd name="connsiteX41" fmla="*/ 5956 w 407343"/>
              <a:gd name="connsiteY41" fmla="*/ 274334 h 384678"/>
              <a:gd name="connsiteX42" fmla="*/ 20221 w 407343"/>
              <a:gd name="connsiteY42" fmla="*/ 268384 h 384678"/>
              <a:gd name="connsiteX43" fmla="*/ 25788 w 407343"/>
              <a:gd name="connsiteY43" fmla="*/ 268384 h 384678"/>
              <a:gd name="connsiteX44" fmla="*/ 25788 w 407343"/>
              <a:gd name="connsiteY44" fmla="*/ 179918 h 384678"/>
              <a:gd name="connsiteX45" fmla="*/ 29372 w 407343"/>
              <a:gd name="connsiteY45" fmla="*/ 176361 h 384678"/>
              <a:gd name="connsiteX46" fmla="*/ 90562 w 407343"/>
              <a:gd name="connsiteY46" fmla="*/ 176361 h 384678"/>
              <a:gd name="connsiteX47" fmla="*/ 90562 w 407343"/>
              <a:gd name="connsiteY47" fmla="*/ 118729 h 384678"/>
              <a:gd name="connsiteX48" fmla="*/ 75860 w 407343"/>
              <a:gd name="connsiteY48" fmla="*/ 118729 h 384678"/>
              <a:gd name="connsiteX49" fmla="*/ 67189 w 407343"/>
              <a:gd name="connsiteY49" fmla="*/ 110058 h 384678"/>
              <a:gd name="connsiteX50" fmla="*/ 67189 w 407343"/>
              <a:gd name="connsiteY50" fmla="*/ 79374 h 384678"/>
              <a:gd name="connsiteX51" fmla="*/ 75860 w 407343"/>
              <a:gd name="connsiteY51" fmla="*/ 70703 h 384678"/>
              <a:gd name="connsiteX52" fmla="*/ 287656 w 407343"/>
              <a:gd name="connsiteY52" fmla="*/ 70703 h 384678"/>
              <a:gd name="connsiteX53" fmla="*/ 296327 w 407343"/>
              <a:gd name="connsiteY53" fmla="*/ 79374 h 384678"/>
              <a:gd name="connsiteX54" fmla="*/ 296327 w 407343"/>
              <a:gd name="connsiteY54" fmla="*/ 110058 h 384678"/>
              <a:gd name="connsiteX55" fmla="*/ 287656 w 407343"/>
              <a:gd name="connsiteY55" fmla="*/ 118729 h 384678"/>
              <a:gd name="connsiteX56" fmla="*/ 272954 w 407343"/>
              <a:gd name="connsiteY56" fmla="*/ 118729 h 384678"/>
              <a:gd name="connsiteX57" fmla="*/ 272954 w 407343"/>
              <a:gd name="connsiteY57" fmla="*/ 135467 h 384678"/>
              <a:gd name="connsiteX58" fmla="*/ 309161 w 407343"/>
              <a:gd name="connsiteY58" fmla="*/ 135467 h 384678"/>
              <a:gd name="connsiteX59" fmla="*/ 309161 w 407343"/>
              <a:gd name="connsiteY59" fmla="*/ 87975 h 384678"/>
              <a:gd name="connsiteX60" fmla="*/ 298951 w 407343"/>
              <a:gd name="connsiteY60" fmla="*/ 72571 h 384678"/>
              <a:gd name="connsiteX61" fmla="*/ 303842 w 407343"/>
              <a:gd name="connsiteY61" fmla="*/ 54694 h 384678"/>
              <a:gd name="connsiteX62" fmla="*/ 315644 w 407343"/>
              <a:gd name="connsiteY62" fmla="*/ 49776 h 384678"/>
              <a:gd name="connsiteX63" fmla="*/ 375063 w 407343"/>
              <a:gd name="connsiteY63" fmla="*/ 49776 h 384678"/>
              <a:gd name="connsiteX64" fmla="*/ 391757 w 407343"/>
              <a:gd name="connsiteY64" fmla="*/ 66487 h 384678"/>
              <a:gd name="connsiteX65" fmla="*/ 386865 w 407343"/>
              <a:gd name="connsiteY65" fmla="*/ 84364 h 384678"/>
              <a:gd name="connsiteX66" fmla="*/ 381547 w 407343"/>
              <a:gd name="connsiteY66" fmla="*/ 87966 h 384678"/>
              <a:gd name="connsiteX67" fmla="*/ 381547 w 407343"/>
              <a:gd name="connsiteY67" fmla="*/ 268375 h 384678"/>
              <a:gd name="connsiteX68" fmla="*/ 387114 w 407343"/>
              <a:gd name="connsiteY68" fmla="*/ 268375 h 384678"/>
              <a:gd name="connsiteX69" fmla="*/ 401406 w 407343"/>
              <a:gd name="connsiteY69" fmla="*/ 302909 h 384678"/>
              <a:gd name="connsiteX70" fmla="*/ 387114 w 407343"/>
              <a:gd name="connsiteY70" fmla="*/ 308859 h 384678"/>
              <a:gd name="connsiteX71" fmla="*/ 317103 w 407343"/>
              <a:gd name="connsiteY71" fmla="*/ 308859 h 384678"/>
              <a:gd name="connsiteX72" fmla="*/ 319121 w 407343"/>
              <a:gd name="connsiteY72" fmla="*/ 310042 h 384678"/>
              <a:gd name="connsiteX73" fmla="*/ 343748 w 407343"/>
              <a:gd name="connsiteY73" fmla="*/ 338805 h 384678"/>
              <a:gd name="connsiteX74" fmla="*/ 341054 w 407343"/>
              <a:gd name="connsiteY74" fmla="*/ 344657 h 384678"/>
              <a:gd name="connsiteX75" fmla="*/ 341054 w 407343"/>
              <a:gd name="connsiteY75" fmla="*/ 344683 h 384678"/>
              <a:gd name="connsiteX76" fmla="*/ 328914 w 407343"/>
              <a:gd name="connsiteY76" fmla="*/ 344683 h 384678"/>
              <a:gd name="connsiteX77" fmla="*/ 321781 w 407343"/>
              <a:gd name="connsiteY77" fmla="*/ 377564 h 384678"/>
              <a:gd name="connsiteX78" fmla="*/ 321781 w 407343"/>
              <a:gd name="connsiteY78" fmla="*/ 341135 h 384678"/>
              <a:gd name="connsiteX79" fmla="*/ 325356 w 407343"/>
              <a:gd name="connsiteY79" fmla="*/ 337551 h 384678"/>
              <a:gd name="connsiteX80" fmla="*/ 333351 w 407343"/>
              <a:gd name="connsiteY80" fmla="*/ 337551 h 384678"/>
              <a:gd name="connsiteX81" fmla="*/ 316409 w 407343"/>
              <a:gd name="connsiteY81" fmla="*/ 317789 h 384678"/>
              <a:gd name="connsiteX82" fmla="*/ 299466 w 407343"/>
              <a:gd name="connsiteY82" fmla="*/ 337551 h 384678"/>
              <a:gd name="connsiteX83" fmla="*/ 307480 w 407343"/>
              <a:gd name="connsiteY83" fmla="*/ 337551 h 384678"/>
              <a:gd name="connsiteX84" fmla="*/ 311037 w 407343"/>
              <a:gd name="connsiteY84" fmla="*/ 341135 h 384678"/>
              <a:gd name="connsiteX85" fmla="*/ 311037 w 407343"/>
              <a:gd name="connsiteY85" fmla="*/ 377564 h 384678"/>
              <a:gd name="connsiteX86" fmla="*/ 321781 w 407343"/>
              <a:gd name="connsiteY86" fmla="*/ 377564 h 384678"/>
              <a:gd name="connsiteX87" fmla="*/ 209061 w 407343"/>
              <a:gd name="connsiteY87" fmla="*/ 377564 h 384678"/>
              <a:gd name="connsiteX88" fmla="*/ 209061 w 407343"/>
              <a:gd name="connsiteY88" fmla="*/ 341135 h 384678"/>
              <a:gd name="connsiteX89" fmla="*/ 212619 w 407343"/>
              <a:gd name="connsiteY89" fmla="*/ 337551 h 384678"/>
              <a:gd name="connsiteX90" fmla="*/ 220615 w 407343"/>
              <a:gd name="connsiteY90" fmla="*/ 337551 h 384678"/>
              <a:gd name="connsiteX91" fmla="*/ 203699 w 407343"/>
              <a:gd name="connsiteY91" fmla="*/ 317789 h 384678"/>
              <a:gd name="connsiteX92" fmla="*/ 186756 w 407343"/>
              <a:gd name="connsiteY92" fmla="*/ 337551 h 384678"/>
              <a:gd name="connsiteX93" fmla="*/ 194752 w 407343"/>
              <a:gd name="connsiteY93" fmla="*/ 337551 h 384678"/>
              <a:gd name="connsiteX94" fmla="*/ 198309 w 407343"/>
              <a:gd name="connsiteY94" fmla="*/ 341135 h 384678"/>
              <a:gd name="connsiteX95" fmla="*/ 198309 w 407343"/>
              <a:gd name="connsiteY95" fmla="*/ 377564 h 384678"/>
              <a:gd name="connsiteX96" fmla="*/ 209061 w 407343"/>
              <a:gd name="connsiteY96" fmla="*/ 377564 h 384678"/>
              <a:gd name="connsiteX97" fmla="*/ 96325 w 407343"/>
              <a:gd name="connsiteY97" fmla="*/ 377564 h 384678"/>
              <a:gd name="connsiteX98" fmla="*/ 96325 w 407343"/>
              <a:gd name="connsiteY98" fmla="*/ 341135 h 384678"/>
              <a:gd name="connsiteX99" fmla="*/ 99882 w 407343"/>
              <a:gd name="connsiteY99" fmla="*/ 337551 h 384678"/>
              <a:gd name="connsiteX100" fmla="*/ 107895 w 407343"/>
              <a:gd name="connsiteY100" fmla="*/ 337551 h 384678"/>
              <a:gd name="connsiteX101" fmla="*/ 90953 w 407343"/>
              <a:gd name="connsiteY101" fmla="*/ 317789 h 384678"/>
              <a:gd name="connsiteX102" fmla="*/ 74010 w 407343"/>
              <a:gd name="connsiteY102" fmla="*/ 337551 h 384678"/>
              <a:gd name="connsiteX103" fmla="*/ 82023 w 407343"/>
              <a:gd name="connsiteY103" fmla="*/ 337551 h 384678"/>
              <a:gd name="connsiteX104" fmla="*/ 85581 w 407343"/>
              <a:gd name="connsiteY104" fmla="*/ 341135 h 384678"/>
              <a:gd name="connsiteX105" fmla="*/ 85581 w 407343"/>
              <a:gd name="connsiteY105" fmla="*/ 377564 h 384678"/>
              <a:gd name="connsiteX106" fmla="*/ 96325 w 407343"/>
              <a:gd name="connsiteY106" fmla="*/ 377564 h 384678"/>
              <a:gd name="connsiteX107" fmla="*/ 373943 w 407343"/>
              <a:gd name="connsiteY107" fmla="*/ 9318 h 384678"/>
              <a:gd name="connsiteX108" fmla="*/ 378834 w 407343"/>
              <a:gd name="connsiteY108" fmla="*/ 14459 h 384678"/>
              <a:gd name="connsiteX109" fmla="*/ 324351 w 407343"/>
              <a:gd name="connsiteY109" fmla="*/ 14459 h 384678"/>
              <a:gd name="connsiteX110" fmla="*/ 279625 w 407343"/>
              <a:gd name="connsiteY110" fmla="*/ 14459 h 384678"/>
              <a:gd name="connsiteX111" fmla="*/ 274733 w 407343"/>
              <a:gd name="connsiteY111" fmla="*/ 9318 h 384678"/>
              <a:gd name="connsiteX112" fmla="*/ 329243 w 407343"/>
              <a:gd name="connsiteY112" fmla="*/ 9318 h 384678"/>
              <a:gd name="connsiteX113" fmla="*/ 373943 w 407343"/>
              <a:gd name="connsiteY113" fmla="*/ 9318 h 384678"/>
              <a:gd name="connsiteX114" fmla="*/ 373943 w 407343"/>
              <a:gd name="connsiteY114" fmla="*/ 9318 h 384678"/>
              <a:gd name="connsiteX115" fmla="*/ 322385 w 407343"/>
              <a:gd name="connsiteY115" fmla="*/ 30539 h 384678"/>
              <a:gd name="connsiteX116" fmla="*/ 317494 w 407343"/>
              <a:gd name="connsiteY116" fmla="*/ 35679 h 384678"/>
              <a:gd name="connsiteX117" fmla="*/ 272794 w 407343"/>
              <a:gd name="connsiteY117" fmla="*/ 35679 h 384678"/>
              <a:gd name="connsiteX118" fmla="*/ 218311 w 407343"/>
              <a:gd name="connsiteY118" fmla="*/ 35679 h 384678"/>
              <a:gd name="connsiteX119" fmla="*/ 223202 w 407343"/>
              <a:gd name="connsiteY119" fmla="*/ 30539 h 384678"/>
              <a:gd name="connsiteX120" fmla="*/ 267903 w 407343"/>
              <a:gd name="connsiteY120" fmla="*/ 30539 h 384678"/>
              <a:gd name="connsiteX121" fmla="*/ 322385 w 407343"/>
              <a:gd name="connsiteY121" fmla="*/ 30539 h 384678"/>
              <a:gd name="connsiteX122" fmla="*/ 322385 w 407343"/>
              <a:gd name="connsiteY122" fmla="*/ 30539 h 384678"/>
              <a:gd name="connsiteX123" fmla="*/ 20239 w 407343"/>
              <a:gd name="connsiteY123" fmla="*/ 301736 h 384678"/>
              <a:gd name="connsiteX124" fmla="*/ 387132 w 407343"/>
              <a:gd name="connsiteY124" fmla="*/ 301736 h 384678"/>
              <a:gd name="connsiteX125" fmla="*/ 396381 w 407343"/>
              <a:gd name="connsiteY125" fmla="*/ 279377 h 384678"/>
              <a:gd name="connsiteX126" fmla="*/ 387132 w 407343"/>
              <a:gd name="connsiteY126" fmla="*/ 275517 h 384678"/>
              <a:gd name="connsiteX127" fmla="*/ 20239 w 407343"/>
              <a:gd name="connsiteY127" fmla="*/ 275517 h 384678"/>
              <a:gd name="connsiteX128" fmla="*/ 10989 w 407343"/>
              <a:gd name="connsiteY128" fmla="*/ 297876 h 384678"/>
              <a:gd name="connsiteX129" fmla="*/ 20239 w 407343"/>
              <a:gd name="connsiteY129" fmla="*/ 301736 h 384678"/>
              <a:gd name="connsiteX130" fmla="*/ 20239 w 407343"/>
              <a:gd name="connsiteY130" fmla="*/ 301736 h 384678"/>
              <a:gd name="connsiteX131" fmla="*/ 375072 w 407343"/>
              <a:gd name="connsiteY131" fmla="*/ 82176 h 384678"/>
              <a:gd name="connsiteX132" fmla="*/ 384651 w 407343"/>
              <a:gd name="connsiteY132" fmla="*/ 72571 h 384678"/>
              <a:gd name="connsiteX133" fmla="*/ 384651 w 407343"/>
              <a:gd name="connsiteY133" fmla="*/ 66496 h 384678"/>
              <a:gd name="connsiteX134" fmla="*/ 375072 w 407343"/>
              <a:gd name="connsiteY134" fmla="*/ 56891 h 384678"/>
              <a:gd name="connsiteX135" fmla="*/ 315653 w 407343"/>
              <a:gd name="connsiteY135" fmla="*/ 56891 h 384678"/>
              <a:gd name="connsiteX136" fmla="*/ 306074 w 407343"/>
              <a:gd name="connsiteY136" fmla="*/ 66496 h 384678"/>
              <a:gd name="connsiteX137" fmla="*/ 306074 w 407343"/>
              <a:gd name="connsiteY137" fmla="*/ 72571 h 384678"/>
              <a:gd name="connsiteX138" fmla="*/ 315653 w 407343"/>
              <a:gd name="connsiteY138" fmla="*/ 82176 h 384678"/>
              <a:gd name="connsiteX139" fmla="*/ 375072 w 407343"/>
              <a:gd name="connsiteY139" fmla="*/ 82176 h 384678"/>
              <a:gd name="connsiteX140" fmla="*/ 374423 w 407343"/>
              <a:gd name="connsiteY140" fmla="*/ 89282 h 384678"/>
              <a:gd name="connsiteX141" fmla="*/ 316311 w 407343"/>
              <a:gd name="connsiteY141" fmla="*/ 89282 h 384678"/>
              <a:gd name="connsiteX142" fmla="*/ 316311 w 407343"/>
              <a:gd name="connsiteY142" fmla="*/ 268375 h 384678"/>
              <a:gd name="connsiteX143" fmla="*/ 374423 w 407343"/>
              <a:gd name="connsiteY143" fmla="*/ 268375 h 384678"/>
              <a:gd name="connsiteX144" fmla="*/ 374423 w 407343"/>
              <a:gd name="connsiteY144" fmla="*/ 89282 h 384678"/>
              <a:gd name="connsiteX145" fmla="*/ 309179 w 407343"/>
              <a:gd name="connsiteY145" fmla="*/ 142582 h 384678"/>
              <a:gd name="connsiteX146" fmla="*/ 272972 w 407343"/>
              <a:gd name="connsiteY146" fmla="*/ 142582 h 384678"/>
              <a:gd name="connsiteX147" fmla="*/ 272972 w 407343"/>
              <a:gd name="connsiteY147" fmla="*/ 268384 h 384678"/>
              <a:gd name="connsiteX148" fmla="*/ 309179 w 407343"/>
              <a:gd name="connsiteY148" fmla="*/ 268384 h 384678"/>
              <a:gd name="connsiteX149" fmla="*/ 309179 w 407343"/>
              <a:gd name="connsiteY149" fmla="*/ 142582 h 384678"/>
              <a:gd name="connsiteX150" fmla="*/ 90570 w 407343"/>
              <a:gd name="connsiteY150" fmla="*/ 183493 h 384678"/>
              <a:gd name="connsiteX151" fmla="*/ 32939 w 407343"/>
              <a:gd name="connsiteY151" fmla="*/ 183493 h 384678"/>
              <a:gd name="connsiteX152" fmla="*/ 32939 w 407343"/>
              <a:gd name="connsiteY152" fmla="*/ 268375 h 384678"/>
              <a:gd name="connsiteX153" fmla="*/ 90570 w 407343"/>
              <a:gd name="connsiteY153" fmla="*/ 268375 h 384678"/>
              <a:gd name="connsiteX154" fmla="*/ 90570 w 407343"/>
              <a:gd name="connsiteY154" fmla="*/ 183493 h 384678"/>
              <a:gd name="connsiteX155" fmla="*/ 202311 w 407343"/>
              <a:gd name="connsiteY155" fmla="*/ 137255 h 384678"/>
              <a:gd name="connsiteX156" fmla="*/ 187663 w 407343"/>
              <a:gd name="connsiteY156" fmla="*/ 167485 h 384678"/>
              <a:gd name="connsiteX157" fmla="*/ 218293 w 407343"/>
              <a:gd name="connsiteY157" fmla="*/ 170437 h 384678"/>
              <a:gd name="connsiteX158" fmla="*/ 220285 w 407343"/>
              <a:gd name="connsiteY158" fmla="*/ 174520 h 384678"/>
              <a:gd name="connsiteX159" fmla="*/ 220285 w 407343"/>
              <a:gd name="connsiteY159" fmla="*/ 174520 h 384678"/>
              <a:gd name="connsiteX160" fmla="*/ 167795 w 407343"/>
              <a:gd name="connsiteY160" fmla="*/ 255977 h 384678"/>
              <a:gd name="connsiteX161" fmla="*/ 162956 w 407343"/>
              <a:gd name="connsiteY161" fmla="*/ 253887 h 384678"/>
              <a:gd name="connsiteX162" fmla="*/ 178387 w 407343"/>
              <a:gd name="connsiteY162" fmla="*/ 193001 h 384678"/>
              <a:gd name="connsiteX163" fmla="*/ 144929 w 407343"/>
              <a:gd name="connsiteY163" fmla="*/ 185512 h 384678"/>
              <a:gd name="connsiteX164" fmla="*/ 143212 w 407343"/>
              <a:gd name="connsiteY164" fmla="*/ 181554 h 384678"/>
              <a:gd name="connsiteX165" fmla="*/ 171548 w 407343"/>
              <a:gd name="connsiteY165" fmla="*/ 134133 h 384678"/>
              <a:gd name="connsiteX166" fmla="*/ 173994 w 407343"/>
              <a:gd name="connsiteY166" fmla="*/ 132843 h 384678"/>
              <a:gd name="connsiteX167" fmla="*/ 199963 w 407343"/>
              <a:gd name="connsiteY167" fmla="*/ 133448 h 384678"/>
              <a:gd name="connsiteX168" fmla="*/ 202311 w 407343"/>
              <a:gd name="connsiteY168" fmla="*/ 137255 h 384678"/>
              <a:gd name="connsiteX169" fmla="*/ 202311 w 407343"/>
              <a:gd name="connsiteY169" fmla="*/ 137255 h 384678"/>
              <a:gd name="connsiteX170" fmla="*/ 181206 w 407343"/>
              <a:gd name="connsiteY170" fmla="*/ 168623 h 384678"/>
              <a:gd name="connsiteX171" fmla="*/ 195703 w 407343"/>
              <a:gd name="connsiteY171" fmla="*/ 138669 h 384678"/>
              <a:gd name="connsiteX172" fmla="*/ 175310 w 407343"/>
              <a:gd name="connsiteY172" fmla="*/ 138189 h 384678"/>
              <a:gd name="connsiteX173" fmla="*/ 149669 w 407343"/>
              <a:gd name="connsiteY173" fmla="*/ 181119 h 384678"/>
              <a:gd name="connsiteX174" fmla="*/ 182042 w 407343"/>
              <a:gd name="connsiteY174" fmla="*/ 188358 h 384678"/>
              <a:gd name="connsiteX175" fmla="*/ 184239 w 407343"/>
              <a:gd name="connsiteY175" fmla="*/ 191640 h 384678"/>
              <a:gd name="connsiteX176" fmla="*/ 172135 w 407343"/>
              <a:gd name="connsiteY176" fmla="*/ 239417 h 384678"/>
              <a:gd name="connsiteX177" fmla="*/ 213455 w 407343"/>
              <a:gd name="connsiteY177" fmla="*/ 175311 h 384678"/>
              <a:gd name="connsiteX178" fmla="*/ 183483 w 407343"/>
              <a:gd name="connsiteY178" fmla="*/ 172438 h 384678"/>
              <a:gd name="connsiteX179" fmla="*/ 181206 w 407343"/>
              <a:gd name="connsiteY179" fmla="*/ 168623 h 384678"/>
              <a:gd name="connsiteX180" fmla="*/ 181206 w 407343"/>
              <a:gd name="connsiteY180" fmla="*/ 168623 h 384678"/>
              <a:gd name="connsiteX181" fmla="*/ 265866 w 407343"/>
              <a:gd name="connsiteY181" fmla="*/ 118729 h 384678"/>
              <a:gd name="connsiteX182" fmla="*/ 97685 w 407343"/>
              <a:gd name="connsiteY182" fmla="*/ 118729 h 384678"/>
              <a:gd name="connsiteX183" fmla="*/ 97685 w 407343"/>
              <a:gd name="connsiteY183" fmla="*/ 268375 h 384678"/>
              <a:gd name="connsiteX184" fmla="*/ 265866 w 407343"/>
              <a:gd name="connsiteY184" fmla="*/ 268375 h 384678"/>
              <a:gd name="connsiteX185" fmla="*/ 265866 w 407343"/>
              <a:gd name="connsiteY185" fmla="*/ 118729 h 384678"/>
              <a:gd name="connsiteX186" fmla="*/ 287673 w 407343"/>
              <a:gd name="connsiteY186" fmla="*/ 77836 h 384678"/>
              <a:gd name="connsiteX187" fmla="*/ 75878 w 407343"/>
              <a:gd name="connsiteY187" fmla="*/ 77836 h 384678"/>
              <a:gd name="connsiteX188" fmla="*/ 74313 w 407343"/>
              <a:gd name="connsiteY188" fmla="*/ 79374 h 384678"/>
              <a:gd name="connsiteX189" fmla="*/ 74313 w 407343"/>
              <a:gd name="connsiteY189" fmla="*/ 110058 h 384678"/>
              <a:gd name="connsiteX190" fmla="*/ 75878 w 407343"/>
              <a:gd name="connsiteY190" fmla="*/ 111623 h 384678"/>
              <a:gd name="connsiteX191" fmla="*/ 287673 w 407343"/>
              <a:gd name="connsiteY191" fmla="*/ 111623 h 384678"/>
              <a:gd name="connsiteX192" fmla="*/ 289238 w 407343"/>
              <a:gd name="connsiteY192" fmla="*/ 110058 h 384678"/>
              <a:gd name="connsiteX193" fmla="*/ 289238 w 407343"/>
              <a:gd name="connsiteY193" fmla="*/ 79374 h 384678"/>
              <a:gd name="connsiteX194" fmla="*/ 287673 w 407343"/>
              <a:gd name="connsiteY194" fmla="*/ 77836 h 384678"/>
              <a:gd name="connsiteX195" fmla="*/ 287673 w 407343"/>
              <a:gd name="connsiteY195" fmla="*/ 77836 h 384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407343" h="384678">
                <a:moveTo>
                  <a:pt x="328914" y="344692"/>
                </a:moveTo>
                <a:lnTo>
                  <a:pt x="328914" y="381121"/>
                </a:lnTo>
                <a:cubicBezTo>
                  <a:pt x="328914" y="383086"/>
                  <a:pt x="327304" y="384679"/>
                  <a:pt x="325356" y="384679"/>
                </a:cubicBezTo>
                <a:lnTo>
                  <a:pt x="307480" y="384679"/>
                </a:lnTo>
                <a:cubicBezTo>
                  <a:pt x="305514" y="384679"/>
                  <a:pt x="303922" y="383086"/>
                  <a:pt x="303922" y="381121"/>
                </a:cubicBezTo>
                <a:lnTo>
                  <a:pt x="303922" y="344692"/>
                </a:lnTo>
                <a:lnTo>
                  <a:pt x="291747" y="344692"/>
                </a:lnTo>
                <a:cubicBezTo>
                  <a:pt x="288794" y="344692"/>
                  <a:pt x="286909" y="341135"/>
                  <a:pt x="289230" y="338618"/>
                </a:cubicBezTo>
                <a:lnTo>
                  <a:pt x="313705" y="310024"/>
                </a:lnTo>
                <a:cubicBezTo>
                  <a:pt x="314257" y="309393"/>
                  <a:pt x="314968" y="309019"/>
                  <a:pt x="315724" y="308868"/>
                </a:cubicBezTo>
                <a:lnTo>
                  <a:pt x="204366" y="308868"/>
                </a:lnTo>
                <a:cubicBezTo>
                  <a:pt x="205175" y="309019"/>
                  <a:pt x="205851" y="309420"/>
                  <a:pt x="206411" y="310051"/>
                </a:cubicBezTo>
                <a:lnTo>
                  <a:pt x="231038" y="338813"/>
                </a:lnTo>
                <a:cubicBezTo>
                  <a:pt x="233003" y="341135"/>
                  <a:pt x="231341" y="344666"/>
                  <a:pt x="228343" y="344666"/>
                </a:cubicBezTo>
                <a:lnTo>
                  <a:pt x="228343" y="344692"/>
                </a:lnTo>
                <a:lnTo>
                  <a:pt x="216168" y="344692"/>
                </a:lnTo>
                <a:lnTo>
                  <a:pt x="216168" y="381121"/>
                </a:lnTo>
                <a:cubicBezTo>
                  <a:pt x="216168" y="383086"/>
                  <a:pt x="214576" y="384679"/>
                  <a:pt x="212610" y="384679"/>
                </a:cubicBezTo>
                <a:lnTo>
                  <a:pt x="194734" y="384679"/>
                </a:lnTo>
                <a:cubicBezTo>
                  <a:pt x="192768" y="384679"/>
                  <a:pt x="191176" y="383086"/>
                  <a:pt x="191176" y="381121"/>
                </a:cubicBezTo>
                <a:lnTo>
                  <a:pt x="191176" y="344692"/>
                </a:lnTo>
                <a:lnTo>
                  <a:pt x="179001" y="344692"/>
                </a:lnTo>
                <a:cubicBezTo>
                  <a:pt x="176048" y="344692"/>
                  <a:pt x="174163" y="341135"/>
                  <a:pt x="176484" y="338618"/>
                </a:cubicBezTo>
                <a:lnTo>
                  <a:pt x="200986" y="310024"/>
                </a:lnTo>
                <a:cubicBezTo>
                  <a:pt x="201520" y="309393"/>
                  <a:pt x="202222" y="309019"/>
                  <a:pt x="202978" y="308868"/>
                </a:cubicBezTo>
                <a:lnTo>
                  <a:pt x="91620" y="308868"/>
                </a:lnTo>
                <a:cubicBezTo>
                  <a:pt x="92429" y="309019"/>
                  <a:pt x="93132" y="309420"/>
                  <a:pt x="93665" y="310051"/>
                </a:cubicBezTo>
                <a:lnTo>
                  <a:pt x="118292" y="338813"/>
                </a:lnTo>
                <a:cubicBezTo>
                  <a:pt x="120257" y="341135"/>
                  <a:pt x="118595" y="344666"/>
                  <a:pt x="115597" y="344666"/>
                </a:cubicBezTo>
                <a:lnTo>
                  <a:pt x="115597" y="344692"/>
                </a:lnTo>
                <a:lnTo>
                  <a:pt x="103422" y="344692"/>
                </a:lnTo>
                <a:lnTo>
                  <a:pt x="103422" y="381121"/>
                </a:lnTo>
                <a:cubicBezTo>
                  <a:pt x="103422" y="383086"/>
                  <a:pt x="101830" y="384679"/>
                  <a:pt x="99864" y="384679"/>
                </a:cubicBezTo>
                <a:lnTo>
                  <a:pt x="82014" y="384679"/>
                </a:lnTo>
                <a:cubicBezTo>
                  <a:pt x="80049" y="384679"/>
                  <a:pt x="78430" y="383086"/>
                  <a:pt x="78430" y="381121"/>
                </a:cubicBezTo>
                <a:lnTo>
                  <a:pt x="78430" y="344692"/>
                </a:lnTo>
                <a:lnTo>
                  <a:pt x="66281" y="344692"/>
                </a:lnTo>
                <a:cubicBezTo>
                  <a:pt x="63329" y="344692"/>
                  <a:pt x="61443" y="341135"/>
                  <a:pt x="63738" y="338618"/>
                </a:cubicBezTo>
                <a:lnTo>
                  <a:pt x="88240" y="310024"/>
                </a:lnTo>
                <a:cubicBezTo>
                  <a:pt x="88774" y="309393"/>
                  <a:pt x="89476" y="309019"/>
                  <a:pt x="90232" y="308868"/>
                </a:cubicBezTo>
                <a:lnTo>
                  <a:pt x="20221" y="308868"/>
                </a:lnTo>
                <a:cubicBezTo>
                  <a:pt x="2425" y="308868"/>
                  <a:pt x="-6852" y="287141"/>
                  <a:pt x="5956" y="274334"/>
                </a:cubicBezTo>
                <a:cubicBezTo>
                  <a:pt x="9611" y="270679"/>
                  <a:pt x="14680" y="268384"/>
                  <a:pt x="20221" y="268384"/>
                </a:cubicBezTo>
                <a:lnTo>
                  <a:pt x="25788" y="268384"/>
                </a:lnTo>
                <a:lnTo>
                  <a:pt x="25788" y="179918"/>
                </a:lnTo>
                <a:cubicBezTo>
                  <a:pt x="25788" y="177979"/>
                  <a:pt x="27398" y="176361"/>
                  <a:pt x="29372" y="176361"/>
                </a:cubicBezTo>
                <a:lnTo>
                  <a:pt x="90562" y="176361"/>
                </a:lnTo>
                <a:lnTo>
                  <a:pt x="90562" y="118729"/>
                </a:lnTo>
                <a:lnTo>
                  <a:pt x="75860" y="118729"/>
                </a:lnTo>
                <a:cubicBezTo>
                  <a:pt x="71093" y="118729"/>
                  <a:pt x="67189" y="114825"/>
                  <a:pt x="67189" y="110058"/>
                </a:cubicBezTo>
                <a:lnTo>
                  <a:pt x="67189" y="79374"/>
                </a:lnTo>
                <a:cubicBezTo>
                  <a:pt x="67189" y="74634"/>
                  <a:pt x="71093" y="70703"/>
                  <a:pt x="75860" y="70703"/>
                </a:cubicBezTo>
                <a:lnTo>
                  <a:pt x="287656" y="70703"/>
                </a:lnTo>
                <a:cubicBezTo>
                  <a:pt x="292422" y="70703"/>
                  <a:pt x="296327" y="74634"/>
                  <a:pt x="296327" y="79374"/>
                </a:cubicBezTo>
                <a:lnTo>
                  <a:pt x="296327" y="110058"/>
                </a:lnTo>
                <a:cubicBezTo>
                  <a:pt x="296327" y="114825"/>
                  <a:pt x="292422" y="118729"/>
                  <a:pt x="287656" y="118729"/>
                </a:cubicBezTo>
                <a:lnTo>
                  <a:pt x="272954" y="118729"/>
                </a:lnTo>
                <a:lnTo>
                  <a:pt x="272954" y="135467"/>
                </a:lnTo>
                <a:lnTo>
                  <a:pt x="309161" y="135467"/>
                </a:lnTo>
                <a:lnTo>
                  <a:pt x="309161" y="87975"/>
                </a:lnTo>
                <a:cubicBezTo>
                  <a:pt x="303086" y="85404"/>
                  <a:pt x="298951" y="79401"/>
                  <a:pt x="298951" y="72571"/>
                </a:cubicBezTo>
                <a:cubicBezTo>
                  <a:pt x="298951" y="65687"/>
                  <a:pt x="298319" y="60217"/>
                  <a:pt x="303842" y="54694"/>
                </a:cubicBezTo>
                <a:cubicBezTo>
                  <a:pt x="306866" y="51670"/>
                  <a:pt x="311055" y="49776"/>
                  <a:pt x="315644" y="49776"/>
                </a:cubicBezTo>
                <a:lnTo>
                  <a:pt x="375063" y="49776"/>
                </a:lnTo>
                <a:cubicBezTo>
                  <a:pt x="384242" y="49776"/>
                  <a:pt x="391757" y="57291"/>
                  <a:pt x="391757" y="66487"/>
                </a:cubicBezTo>
                <a:cubicBezTo>
                  <a:pt x="391757" y="73371"/>
                  <a:pt x="392388" y="78841"/>
                  <a:pt x="386865" y="84364"/>
                </a:cubicBezTo>
                <a:cubicBezTo>
                  <a:pt x="385353" y="85876"/>
                  <a:pt x="383539" y="87112"/>
                  <a:pt x="381547" y="87966"/>
                </a:cubicBezTo>
                <a:lnTo>
                  <a:pt x="381547" y="268375"/>
                </a:lnTo>
                <a:lnTo>
                  <a:pt x="387114" y="268375"/>
                </a:lnTo>
                <a:cubicBezTo>
                  <a:pt x="404910" y="268375"/>
                  <a:pt x="414187" y="290103"/>
                  <a:pt x="401406" y="302909"/>
                </a:cubicBezTo>
                <a:cubicBezTo>
                  <a:pt x="397725" y="306565"/>
                  <a:pt x="392655" y="308859"/>
                  <a:pt x="387114" y="308859"/>
                </a:cubicBezTo>
                <a:lnTo>
                  <a:pt x="317103" y="308859"/>
                </a:lnTo>
                <a:cubicBezTo>
                  <a:pt x="317886" y="309011"/>
                  <a:pt x="318588" y="309411"/>
                  <a:pt x="319121" y="310042"/>
                </a:cubicBezTo>
                <a:lnTo>
                  <a:pt x="343748" y="338805"/>
                </a:lnTo>
                <a:cubicBezTo>
                  <a:pt x="345741" y="341126"/>
                  <a:pt x="344077" y="344657"/>
                  <a:pt x="341054" y="344657"/>
                </a:cubicBezTo>
                <a:lnTo>
                  <a:pt x="341054" y="344683"/>
                </a:lnTo>
                <a:lnTo>
                  <a:pt x="328914" y="344683"/>
                </a:lnTo>
                <a:close/>
                <a:moveTo>
                  <a:pt x="321781" y="377564"/>
                </a:moveTo>
                <a:lnTo>
                  <a:pt x="321781" y="341135"/>
                </a:lnTo>
                <a:cubicBezTo>
                  <a:pt x="321781" y="339169"/>
                  <a:pt x="323391" y="337551"/>
                  <a:pt x="325356" y="337551"/>
                </a:cubicBezTo>
                <a:lnTo>
                  <a:pt x="333351" y="337551"/>
                </a:lnTo>
                <a:lnTo>
                  <a:pt x="316409" y="317789"/>
                </a:lnTo>
                <a:lnTo>
                  <a:pt x="299466" y="337551"/>
                </a:lnTo>
                <a:lnTo>
                  <a:pt x="307480" y="337551"/>
                </a:lnTo>
                <a:cubicBezTo>
                  <a:pt x="309445" y="337551"/>
                  <a:pt x="311037" y="339160"/>
                  <a:pt x="311037" y="341135"/>
                </a:cubicBezTo>
                <a:lnTo>
                  <a:pt x="311037" y="377564"/>
                </a:lnTo>
                <a:lnTo>
                  <a:pt x="321781" y="377564"/>
                </a:lnTo>
                <a:close/>
                <a:moveTo>
                  <a:pt x="209061" y="377564"/>
                </a:moveTo>
                <a:lnTo>
                  <a:pt x="209061" y="341135"/>
                </a:lnTo>
                <a:cubicBezTo>
                  <a:pt x="209061" y="339169"/>
                  <a:pt x="210653" y="337551"/>
                  <a:pt x="212619" y="337551"/>
                </a:cubicBezTo>
                <a:lnTo>
                  <a:pt x="220615" y="337551"/>
                </a:lnTo>
                <a:lnTo>
                  <a:pt x="203699" y="317789"/>
                </a:lnTo>
                <a:lnTo>
                  <a:pt x="186756" y="337551"/>
                </a:lnTo>
                <a:lnTo>
                  <a:pt x="194752" y="337551"/>
                </a:lnTo>
                <a:cubicBezTo>
                  <a:pt x="196717" y="337551"/>
                  <a:pt x="198309" y="339160"/>
                  <a:pt x="198309" y="341135"/>
                </a:cubicBezTo>
                <a:lnTo>
                  <a:pt x="198309" y="377564"/>
                </a:lnTo>
                <a:lnTo>
                  <a:pt x="209061" y="377564"/>
                </a:lnTo>
                <a:close/>
                <a:moveTo>
                  <a:pt x="96325" y="377564"/>
                </a:moveTo>
                <a:lnTo>
                  <a:pt x="96325" y="341135"/>
                </a:lnTo>
                <a:cubicBezTo>
                  <a:pt x="96325" y="339169"/>
                  <a:pt x="97917" y="337551"/>
                  <a:pt x="99882" y="337551"/>
                </a:cubicBezTo>
                <a:lnTo>
                  <a:pt x="107895" y="337551"/>
                </a:lnTo>
                <a:lnTo>
                  <a:pt x="90953" y="317789"/>
                </a:lnTo>
                <a:lnTo>
                  <a:pt x="74010" y="337551"/>
                </a:lnTo>
                <a:lnTo>
                  <a:pt x="82023" y="337551"/>
                </a:lnTo>
                <a:cubicBezTo>
                  <a:pt x="83962" y="337551"/>
                  <a:pt x="85581" y="339160"/>
                  <a:pt x="85581" y="341135"/>
                </a:cubicBezTo>
                <a:lnTo>
                  <a:pt x="85581" y="377564"/>
                </a:lnTo>
                <a:lnTo>
                  <a:pt x="96325" y="377564"/>
                </a:lnTo>
                <a:close/>
                <a:moveTo>
                  <a:pt x="373943" y="9318"/>
                </a:moveTo>
                <a:cubicBezTo>
                  <a:pt x="377349" y="6090"/>
                  <a:pt x="382240" y="11231"/>
                  <a:pt x="378834" y="14459"/>
                </a:cubicBezTo>
                <a:cubicBezTo>
                  <a:pt x="365778" y="26892"/>
                  <a:pt x="337443" y="26892"/>
                  <a:pt x="324351" y="14459"/>
                </a:cubicBezTo>
                <a:cubicBezTo>
                  <a:pt x="314017" y="4649"/>
                  <a:pt x="289941" y="4649"/>
                  <a:pt x="279625" y="14459"/>
                </a:cubicBezTo>
                <a:cubicBezTo>
                  <a:pt x="276245" y="17687"/>
                  <a:pt x="271353" y="12547"/>
                  <a:pt x="274733" y="9318"/>
                </a:cubicBezTo>
                <a:cubicBezTo>
                  <a:pt x="287816" y="-3106"/>
                  <a:pt x="316125" y="-3106"/>
                  <a:pt x="329243" y="9318"/>
                </a:cubicBezTo>
                <a:cubicBezTo>
                  <a:pt x="339551" y="19119"/>
                  <a:pt x="363626" y="19119"/>
                  <a:pt x="373943" y="9318"/>
                </a:cubicBezTo>
                <a:lnTo>
                  <a:pt x="373943" y="9318"/>
                </a:lnTo>
                <a:close/>
                <a:moveTo>
                  <a:pt x="322385" y="30539"/>
                </a:moveTo>
                <a:cubicBezTo>
                  <a:pt x="325792" y="33767"/>
                  <a:pt x="320900" y="38908"/>
                  <a:pt x="317494" y="35679"/>
                </a:cubicBezTo>
                <a:cubicBezTo>
                  <a:pt x="307204" y="25896"/>
                  <a:pt x="283129" y="25870"/>
                  <a:pt x="272794" y="35679"/>
                </a:cubicBezTo>
                <a:cubicBezTo>
                  <a:pt x="259711" y="48104"/>
                  <a:pt x="231376" y="48104"/>
                  <a:pt x="218311" y="35679"/>
                </a:cubicBezTo>
                <a:cubicBezTo>
                  <a:pt x="214905" y="32478"/>
                  <a:pt x="219796" y="27337"/>
                  <a:pt x="223202" y="30539"/>
                </a:cubicBezTo>
                <a:cubicBezTo>
                  <a:pt x="233493" y="40349"/>
                  <a:pt x="257568" y="40349"/>
                  <a:pt x="267903" y="30539"/>
                </a:cubicBezTo>
                <a:cubicBezTo>
                  <a:pt x="280985" y="18114"/>
                  <a:pt x="309303" y="18114"/>
                  <a:pt x="322385" y="30539"/>
                </a:cubicBezTo>
                <a:lnTo>
                  <a:pt x="322385" y="30539"/>
                </a:lnTo>
                <a:close/>
                <a:moveTo>
                  <a:pt x="20239" y="301736"/>
                </a:moveTo>
                <a:lnTo>
                  <a:pt x="387132" y="301736"/>
                </a:lnTo>
                <a:cubicBezTo>
                  <a:pt x="398631" y="301736"/>
                  <a:pt x="404706" y="287692"/>
                  <a:pt x="396381" y="279377"/>
                </a:cubicBezTo>
                <a:cubicBezTo>
                  <a:pt x="394016" y="276984"/>
                  <a:pt x="390734" y="275517"/>
                  <a:pt x="387132" y="275517"/>
                </a:cubicBezTo>
                <a:cubicBezTo>
                  <a:pt x="264834" y="275517"/>
                  <a:pt x="142537" y="275517"/>
                  <a:pt x="20239" y="275517"/>
                </a:cubicBezTo>
                <a:cubicBezTo>
                  <a:pt x="8739" y="275517"/>
                  <a:pt x="2665" y="289560"/>
                  <a:pt x="10989" y="297876"/>
                </a:cubicBezTo>
                <a:cubicBezTo>
                  <a:pt x="13355" y="300268"/>
                  <a:pt x="16655" y="301736"/>
                  <a:pt x="20239" y="301736"/>
                </a:cubicBezTo>
                <a:lnTo>
                  <a:pt x="20239" y="301736"/>
                </a:lnTo>
                <a:close/>
                <a:moveTo>
                  <a:pt x="375072" y="82176"/>
                </a:moveTo>
                <a:cubicBezTo>
                  <a:pt x="380337" y="82176"/>
                  <a:pt x="384651" y="77836"/>
                  <a:pt x="384651" y="72571"/>
                </a:cubicBezTo>
                <a:lnTo>
                  <a:pt x="384651" y="66496"/>
                </a:lnTo>
                <a:cubicBezTo>
                  <a:pt x="384651" y="61231"/>
                  <a:pt x="380337" y="56891"/>
                  <a:pt x="375072" y="56891"/>
                </a:cubicBezTo>
                <a:lnTo>
                  <a:pt x="315653" y="56891"/>
                </a:lnTo>
                <a:cubicBezTo>
                  <a:pt x="310406" y="56891"/>
                  <a:pt x="306074" y="61231"/>
                  <a:pt x="306074" y="66496"/>
                </a:cubicBezTo>
                <a:lnTo>
                  <a:pt x="306074" y="72571"/>
                </a:lnTo>
                <a:cubicBezTo>
                  <a:pt x="306074" y="77836"/>
                  <a:pt x="310414" y="82176"/>
                  <a:pt x="315653" y="82176"/>
                </a:cubicBezTo>
                <a:lnTo>
                  <a:pt x="375072" y="82176"/>
                </a:lnTo>
                <a:close/>
                <a:moveTo>
                  <a:pt x="374423" y="89282"/>
                </a:moveTo>
                <a:lnTo>
                  <a:pt x="316311" y="89282"/>
                </a:lnTo>
                <a:lnTo>
                  <a:pt x="316311" y="268375"/>
                </a:lnTo>
                <a:lnTo>
                  <a:pt x="374423" y="268375"/>
                </a:lnTo>
                <a:lnTo>
                  <a:pt x="374423" y="89282"/>
                </a:lnTo>
                <a:close/>
                <a:moveTo>
                  <a:pt x="309179" y="142582"/>
                </a:moveTo>
                <a:lnTo>
                  <a:pt x="272972" y="142582"/>
                </a:lnTo>
                <a:lnTo>
                  <a:pt x="272972" y="268384"/>
                </a:lnTo>
                <a:lnTo>
                  <a:pt x="309179" y="268384"/>
                </a:lnTo>
                <a:lnTo>
                  <a:pt x="309179" y="142582"/>
                </a:lnTo>
                <a:close/>
                <a:moveTo>
                  <a:pt x="90570" y="183493"/>
                </a:moveTo>
                <a:lnTo>
                  <a:pt x="32939" y="183493"/>
                </a:lnTo>
                <a:lnTo>
                  <a:pt x="32939" y="268375"/>
                </a:lnTo>
                <a:lnTo>
                  <a:pt x="90570" y="268375"/>
                </a:lnTo>
                <a:lnTo>
                  <a:pt x="90570" y="183493"/>
                </a:lnTo>
                <a:close/>
                <a:moveTo>
                  <a:pt x="202311" y="137255"/>
                </a:moveTo>
                <a:lnTo>
                  <a:pt x="187663" y="167485"/>
                </a:lnTo>
                <a:lnTo>
                  <a:pt x="218293" y="170437"/>
                </a:lnTo>
                <a:cubicBezTo>
                  <a:pt x="220312" y="170642"/>
                  <a:pt x="221344" y="172883"/>
                  <a:pt x="220285" y="174520"/>
                </a:cubicBezTo>
                <a:lnTo>
                  <a:pt x="220285" y="174520"/>
                </a:lnTo>
                <a:lnTo>
                  <a:pt x="167795" y="255977"/>
                </a:lnTo>
                <a:cubicBezTo>
                  <a:pt x="166158" y="258521"/>
                  <a:pt x="162245" y="256787"/>
                  <a:pt x="162956" y="253887"/>
                </a:cubicBezTo>
                <a:lnTo>
                  <a:pt x="178387" y="193001"/>
                </a:lnTo>
                <a:lnTo>
                  <a:pt x="144929" y="185512"/>
                </a:lnTo>
                <a:cubicBezTo>
                  <a:pt x="143141" y="185112"/>
                  <a:pt x="142305" y="183093"/>
                  <a:pt x="143212" y="181554"/>
                </a:cubicBezTo>
                <a:lnTo>
                  <a:pt x="171548" y="134133"/>
                </a:lnTo>
                <a:cubicBezTo>
                  <a:pt x="172081" y="133253"/>
                  <a:pt x="173033" y="132799"/>
                  <a:pt x="173994" y="132843"/>
                </a:cubicBezTo>
                <a:lnTo>
                  <a:pt x="199963" y="133448"/>
                </a:lnTo>
                <a:cubicBezTo>
                  <a:pt x="201929" y="133475"/>
                  <a:pt x="203139" y="135547"/>
                  <a:pt x="202311" y="137255"/>
                </a:cubicBezTo>
                <a:lnTo>
                  <a:pt x="202311" y="137255"/>
                </a:lnTo>
                <a:close/>
                <a:moveTo>
                  <a:pt x="181206" y="168623"/>
                </a:moveTo>
                <a:lnTo>
                  <a:pt x="195703" y="138669"/>
                </a:lnTo>
                <a:lnTo>
                  <a:pt x="175310" y="138189"/>
                </a:lnTo>
                <a:lnTo>
                  <a:pt x="149669" y="181119"/>
                </a:lnTo>
                <a:lnTo>
                  <a:pt x="182042" y="188358"/>
                </a:lnTo>
                <a:cubicBezTo>
                  <a:pt x="183679" y="188661"/>
                  <a:pt x="184613" y="190146"/>
                  <a:pt x="184239" y="191640"/>
                </a:cubicBezTo>
                <a:lnTo>
                  <a:pt x="172135" y="239417"/>
                </a:lnTo>
                <a:lnTo>
                  <a:pt x="213455" y="175311"/>
                </a:lnTo>
                <a:lnTo>
                  <a:pt x="183483" y="172438"/>
                </a:lnTo>
                <a:cubicBezTo>
                  <a:pt x="181455" y="172278"/>
                  <a:pt x="180424" y="170259"/>
                  <a:pt x="181206" y="168623"/>
                </a:cubicBezTo>
                <a:lnTo>
                  <a:pt x="181206" y="168623"/>
                </a:lnTo>
                <a:close/>
                <a:moveTo>
                  <a:pt x="265866" y="118729"/>
                </a:moveTo>
                <a:lnTo>
                  <a:pt x="97685" y="118729"/>
                </a:lnTo>
                <a:lnTo>
                  <a:pt x="97685" y="268375"/>
                </a:lnTo>
                <a:lnTo>
                  <a:pt x="265866" y="268375"/>
                </a:lnTo>
                <a:lnTo>
                  <a:pt x="265866" y="118729"/>
                </a:lnTo>
                <a:close/>
                <a:moveTo>
                  <a:pt x="287673" y="77836"/>
                </a:moveTo>
                <a:lnTo>
                  <a:pt x="75878" y="77836"/>
                </a:lnTo>
                <a:cubicBezTo>
                  <a:pt x="75024" y="77836"/>
                  <a:pt x="74313" y="78521"/>
                  <a:pt x="74313" y="79374"/>
                </a:cubicBezTo>
                <a:lnTo>
                  <a:pt x="74313" y="110058"/>
                </a:lnTo>
                <a:cubicBezTo>
                  <a:pt x="74313" y="110912"/>
                  <a:pt x="75015" y="111623"/>
                  <a:pt x="75878" y="111623"/>
                </a:cubicBezTo>
                <a:cubicBezTo>
                  <a:pt x="146467" y="111623"/>
                  <a:pt x="217084" y="111623"/>
                  <a:pt x="287673" y="111623"/>
                </a:cubicBezTo>
                <a:cubicBezTo>
                  <a:pt x="288527" y="111623"/>
                  <a:pt x="289238" y="110920"/>
                  <a:pt x="289238" y="110058"/>
                </a:cubicBezTo>
                <a:lnTo>
                  <a:pt x="289238" y="79374"/>
                </a:lnTo>
                <a:cubicBezTo>
                  <a:pt x="289230" y="78521"/>
                  <a:pt x="288527" y="77836"/>
                  <a:pt x="287673" y="77836"/>
                </a:cubicBezTo>
                <a:lnTo>
                  <a:pt x="287673" y="77836"/>
                </a:lnTo>
                <a:close/>
              </a:path>
            </a:pathLst>
          </a:custGeom>
          <a:solidFill>
            <a:srgbClr val="404040"/>
          </a:solidFill>
          <a:ln w="5080" cap="flat">
            <a:solidFill>
              <a:srgbClr val="404040"/>
            </a:solidFill>
            <a:prstDash val="solid"/>
            <a:miter/>
          </a:ln>
        </p:spPr>
        <p:txBody>
          <a:bodyPr rtlCol="0" anchor="ctr"/>
          <a:lstStyle/>
          <a:p>
            <a:endParaRPr lang="en-US" dirty="0"/>
          </a:p>
        </p:txBody>
      </p:sp>
      <p:grpSp>
        <p:nvGrpSpPr>
          <p:cNvPr id="309" name="Graphic 3">
            <a:extLst>
              <a:ext uri="{FF2B5EF4-FFF2-40B4-BE49-F238E27FC236}">
                <a16:creationId xmlns:a16="http://schemas.microsoft.com/office/drawing/2014/main" id="{5B1E7683-9FC4-BD0E-63F2-106F254A82D8}"/>
              </a:ext>
            </a:extLst>
          </p:cNvPr>
          <p:cNvGrpSpPr>
            <a:grpSpLocks noChangeAspect="1"/>
          </p:cNvGrpSpPr>
          <p:nvPr/>
        </p:nvGrpSpPr>
        <p:grpSpPr>
          <a:xfrm>
            <a:off x="796405" y="7242168"/>
            <a:ext cx="415335" cy="360000"/>
            <a:chOff x="3200192" y="6774350"/>
            <a:chExt cx="430519" cy="373161"/>
          </a:xfrm>
          <a:noFill/>
        </p:grpSpPr>
        <p:sp>
          <p:nvSpPr>
            <p:cNvPr id="310" name="Freeform 309">
              <a:extLst>
                <a:ext uri="{FF2B5EF4-FFF2-40B4-BE49-F238E27FC236}">
                  <a16:creationId xmlns:a16="http://schemas.microsoft.com/office/drawing/2014/main" id="{B0AB93C0-FBEF-A12D-9E07-160D20150253}"/>
                </a:ext>
              </a:extLst>
            </p:cNvPr>
            <p:cNvSpPr/>
            <p:nvPr/>
          </p:nvSpPr>
          <p:spPr>
            <a:xfrm>
              <a:off x="3200192" y="6774350"/>
              <a:ext cx="215259" cy="215285"/>
            </a:xfrm>
            <a:custGeom>
              <a:avLst/>
              <a:gdLst>
                <a:gd name="connsiteX0" fmla="*/ 0 w 215259"/>
                <a:gd name="connsiteY0" fmla="*/ 215285 h 215285"/>
                <a:gd name="connsiteX1" fmla="*/ 215260 w 215259"/>
                <a:gd name="connsiteY1" fmla="*/ 0 h 215285"/>
              </a:gdLst>
              <a:ahLst/>
              <a:cxnLst>
                <a:cxn ang="0">
                  <a:pos x="connsiteX0" y="connsiteY0"/>
                </a:cxn>
                <a:cxn ang="0">
                  <a:pos x="connsiteX1" y="connsiteY1"/>
                </a:cxn>
              </a:cxnLst>
              <a:rect l="l" t="t" r="r" b="b"/>
              <a:pathLst>
                <a:path w="215259" h="215285">
                  <a:moveTo>
                    <a:pt x="0" y="215285"/>
                  </a:moveTo>
                  <a:lnTo>
                    <a:pt x="215260" y="0"/>
                  </a:lnTo>
                </a:path>
              </a:pathLst>
            </a:custGeom>
            <a:grpFill/>
            <a:ln w="15875" cap="rnd">
              <a:solidFill>
                <a:srgbClr val="404040"/>
              </a:solidFill>
              <a:prstDash val="solid"/>
              <a:round/>
            </a:ln>
          </p:spPr>
          <p:txBody>
            <a:bodyPr rtlCol="0" anchor="ctr"/>
            <a:lstStyle/>
            <a:p>
              <a:endParaRPr lang="en-US" dirty="0"/>
            </a:p>
          </p:txBody>
        </p:sp>
        <p:sp>
          <p:nvSpPr>
            <p:cNvPr id="311" name="Freeform 310">
              <a:extLst>
                <a:ext uri="{FF2B5EF4-FFF2-40B4-BE49-F238E27FC236}">
                  <a16:creationId xmlns:a16="http://schemas.microsoft.com/office/drawing/2014/main" id="{6565A9CC-EE83-59FC-2C6E-3D563C1CB538}"/>
                </a:ext>
              </a:extLst>
            </p:cNvPr>
            <p:cNvSpPr/>
            <p:nvPr/>
          </p:nvSpPr>
          <p:spPr>
            <a:xfrm>
              <a:off x="3415452" y="6774350"/>
              <a:ext cx="71753" cy="71761"/>
            </a:xfrm>
            <a:custGeom>
              <a:avLst/>
              <a:gdLst>
                <a:gd name="connsiteX0" fmla="*/ 71753 w 71753"/>
                <a:gd name="connsiteY0" fmla="*/ 71762 h 71761"/>
                <a:gd name="connsiteX1" fmla="*/ 0 w 71753"/>
                <a:gd name="connsiteY1" fmla="*/ 0 h 71761"/>
              </a:gdLst>
              <a:ahLst/>
              <a:cxnLst>
                <a:cxn ang="0">
                  <a:pos x="connsiteX0" y="connsiteY0"/>
                </a:cxn>
                <a:cxn ang="0">
                  <a:pos x="connsiteX1" y="connsiteY1"/>
                </a:cxn>
              </a:cxnLst>
              <a:rect l="l" t="t" r="r" b="b"/>
              <a:pathLst>
                <a:path w="71753" h="71761">
                  <a:moveTo>
                    <a:pt x="71753" y="71762"/>
                  </a:moveTo>
                  <a:lnTo>
                    <a:pt x="0" y="0"/>
                  </a:lnTo>
                </a:path>
              </a:pathLst>
            </a:custGeom>
            <a:grpFill/>
            <a:ln w="15875" cap="rnd">
              <a:solidFill>
                <a:srgbClr val="404040"/>
              </a:solidFill>
              <a:prstDash val="solid"/>
              <a:round/>
            </a:ln>
          </p:spPr>
          <p:txBody>
            <a:bodyPr rtlCol="0" anchor="ctr"/>
            <a:lstStyle/>
            <a:p>
              <a:endParaRPr lang="en-US" dirty="0"/>
            </a:p>
          </p:txBody>
        </p:sp>
        <p:sp>
          <p:nvSpPr>
            <p:cNvPr id="312" name="Freeform 311">
              <a:extLst>
                <a:ext uri="{FF2B5EF4-FFF2-40B4-BE49-F238E27FC236}">
                  <a16:creationId xmlns:a16="http://schemas.microsoft.com/office/drawing/2014/main" id="{52D147AA-86AB-EC92-DA9F-76A6BA74B3F7}"/>
                </a:ext>
              </a:extLst>
            </p:cNvPr>
            <p:cNvSpPr/>
            <p:nvPr/>
          </p:nvSpPr>
          <p:spPr>
            <a:xfrm>
              <a:off x="3487205" y="6803055"/>
              <a:ext cx="1594" cy="43057"/>
            </a:xfrm>
            <a:custGeom>
              <a:avLst/>
              <a:gdLst>
                <a:gd name="connsiteX0" fmla="*/ 0 w 1594"/>
                <a:gd name="connsiteY0" fmla="*/ 43057 h 43057"/>
                <a:gd name="connsiteX1" fmla="*/ 0 w 1594"/>
                <a:gd name="connsiteY1" fmla="*/ 0 h 43057"/>
              </a:gdLst>
              <a:ahLst/>
              <a:cxnLst>
                <a:cxn ang="0">
                  <a:pos x="connsiteX0" y="connsiteY0"/>
                </a:cxn>
                <a:cxn ang="0">
                  <a:pos x="connsiteX1" y="connsiteY1"/>
                </a:cxn>
              </a:cxnLst>
              <a:rect l="l" t="t" r="r" b="b"/>
              <a:pathLst>
                <a:path w="1594" h="43057">
                  <a:moveTo>
                    <a:pt x="0" y="43057"/>
                  </a:moveTo>
                  <a:lnTo>
                    <a:pt x="0" y="0"/>
                  </a:lnTo>
                </a:path>
              </a:pathLst>
            </a:custGeom>
            <a:grpFill/>
            <a:ln w="15875" cap="rnd">
              <a:solidFill>
                <a:srgbClr val="404040"/>
              </a:solidFill>
              <a:prstDash val="solid"/>
              <a:round/>
            </a:ln>
          </p:spPr>
          <p:txBody>
            <a:bodyPr rtlCol="0" anchor="ctr"/>
            <a:lstStyle/>
            <a:p>
              <a:endParaRPr lang="en-US" dirty="0"/>
            </a:p>
          </p:txBody>
        </p:sp>
        <p:sp>
          <p:nvSpPr>
            <p:cNvPr id="313" name="Freeform 312">
              <a:extLst>
                <a:ext uri="{FF2B5EF4-FFF2-40B4-BE49-F238E27FC236}">
                  <a16:creationId xmlns:a16="http://schemas.microsoft.com/office/drawing/2014/main" id="{385604DA-D9BF-E63C-79DE-8CF48B14703E}"/>
                </a:ext>
              </a:extLst>
            </p:cNvPr>
            <p:cNvSpPr/>
            <p:nvPr/>
          </p:nvSpPr>
          <p:spPr>
            <a:xfrm>
              <a:off x="3544608" y="6803055"/>
              <a:ext cx="1594" cy="100466"/>
            </a:xfrm>
            <a:custGeom>
              <a:avLst/>
              <a:gdLst>
                <a:gd name="connsiteX0" fmla="*/ 0 w 1594"/>
                <a:gd name="connsiteY0" fmla="*/ 100466 h 100466"/>
                <a:gd name="connsiteX1" fmla="*/ 0 w 1594"/>
                <a:gd name="connsiteY1" fmla="*/ 0 h 100466"/>
              </a:gdLst>
              <a:ahLst/>
              <a:cxnLst>
                <a:cxn ang="0">
                  <a:pos x="connsiteX0" y="connsiteY0"/>
                </a:cxn>
                <a:cxn ang="0">
                  <a:pos x="connsiteX1" y="connsiteY1"/>
                </a:cxn>
              </a:cxnLst>
              <a:rect l="l" t="t" r="r" b="b"/>
              <a:pathLst>
                <a:path w="1594" h="100466">
                  <a:moveTo>
                    <a:pt x="0" y="100466"/>
                  </a:moveTo>
                  <a:lnTo>
                    <a:pt x="0" y="0"/>
                  </a:lnTo>
                </a:path>
              </a:pathLst>
            </a:custGeom>
            <a:grpFill/>
            <a:ln w="15875" cap="rnd">
              <a:solidFill>
                <a:srgbClr val="404040"/>
              </a:solidFill>
              <a:prstDash val="solid"/>
              <a:round/>
            </a:ln>
          </p:spPr>
          <p:txBody>
            <a:bodyPr rtlCol="0" anchor="ctr"/>
            <a:lstStyle/>
            <a:p>
              <a:endParaRPr lang="en-US" dirty="0"/>
            </a:p>
          </p:txBody>
        </p:sp>
        <p:sp>
          <p:nvSpPr>
            <p:cNvPr id="314" name="Freeform 313">
              <a:extLst>
                <a:ext uri="{FF2B5EF4-FFF2-40B4-BE49-F238E27FC236}">
                  <a16:creationId xmlns:a16="http://schemas.microsoft.com/office/drawing/2014/main" id="{11ADB345-F55D-6034-5A36-47DC8E54919B}"/>
                </a:ext>
              </a:extLst>
            </p:cNvPr>
            <p:cNvSpPr/>
            <p:nvPr/>
          </p:nvSpPr>
          <p:spPr>
            <a:xfrm>
              <a:off x="3487205" y="6803055"/>
              <a:ext cx="57402" cy="1594"/>
            </a:xfrm>
            <a:custGeom>
              <a:avLst/>
              <a:gdLst>
                <a:gd name="connsiteX0" fmla="*/ 0 w 57402"/>
                <a:gd name="connsiteY0" fmla="*/ 0 h 1594"/>
                <a:gd name="connsiteX1" fmla="*/ 57403 w 57402"/>
                <a:gd name="connsiteY1" fmla="*/ 0 h 1594"/>
              </a:gdLst>
              <a:ahLst/>
              <a:cxnLst>
                <a:cxn ang="0">
                  <a:pos x="connsiteX0" y="connsiteY0"/>
                </a:cxn>
                <a:cxn ang="0">
                  <a:pos x="connsiteX1" y="connsiteY1"/>
                </a:cxn>
              </a:cxnLst>
              <a:rect l="l" t="t" r="r" b="b"/>
              <a:pathLst>
                <a:path w="57402" h="1594">
                  <a:moveTo>
                    <a:pt x="0" y="0"/>
                  </a:moveTo>
                  <a:lnTo>
                    <a:pt x="57403" y="0"/>
                  </a:lnTo>
                </a:path>
              </a:pathLst>
            </a:custGeom>
            <a:grpFill/>
            <a:ln w="15875" cap="rnd">
              <a:solidFill>
                <a:srgbClr val="404040"/>
              </a:solidFill>
              <a:prstDash val="solid"/>
              <a:round/>
            </a:ln>
          </p:spPr>
          <p:txBody>
            <a:bodyPr rtlCol="0" anchor="ctr"/>
            <a:lstStyle/>
            <a:p>
              <a:endParaRPr lang="en-US" dirty="0"/>
            </a:p>
          </p:txBody>
        </p:sp>
        <p:sp>
          <p:nvSpPr>
            <p:cNvPr id="315" name="Freeform 314">
              <a:extLst>
                <a:ext uri="{FF2B5EF4-FFF2-40B4-BE49-F238E27FC236}">
                  <a16:creationId xmlns:a16="http://schemas.microsoft.com/office/drawing/2014/main" id="{763101AC-5959-5BE7-33D9-3A573266D8C8}"/>
                </a:ext>
              </a:extLst>
            </p:cNvPr>
            <p:cNvSpPr/>
            <p:nvPr/>
          </p:nvSpPr>
          <p:spPr>
            <a:xfrm>
              <a:off x="3544608" y="6903521"/>
              <a:ext cx="86103" cy="86114"/>
            </a:xfrm>
            <a:custGeom>
              <a:avLst/>
              <a:gdLst>
                <a:gd name="connsiteX0" fmla="*/ 0 w 86103"/>
                <a:gd name="connsiteY0" fmla="*/ 0 h 86114"/>
                <a:gd name="connsiteX1" fmla="*/ 86104 w 86103"/>
                <a:gd name="connsiteY1" fmla="*/ 86114 h 86114"/>
              </a:gdLst>
              <a:ahLst/>
              <a:cxnLst>
                <a:cxn ang="0">
                  <a:pos x="connsiteX0" y="connsiteY0"/>
                </a:cxn>
                <a:cxn ang="0">
                  <a:pos x="connsiteX1" y="connsiteY1"/>
                </a:cxn>
              </a:cxnLst>
              <a:rect l="l" t="t" r="r" b="b"/>
              <a:pathLst>
                <a:path w="86103" h="86114">
                  <a:moveTo>
                    <a:pt x="0" y="0"/>
                  </a:moveTo>
                  <a:lnTo>
                    <a:pt x="86104" y="86114"/>
                  </a:lnTo>
                </a:path>
              </a:pathLst>
            </a:custGeom>
            <a:grpFill/>
            <a:ln w="15875" cap="rnd">
              <a:solidFill>
                <a:srgbClr val="404040"/>
              </a:solidFill>
              <a:prstDash val="solid"/>
              <a:round/>
            </a:ln>
          </p:spPr>
          <p:txBody>
            <a:bodyPr rtlCol="0" anchor="ctr"/>
            <a:lstStyle/>
            <a:p>
              <a:endParaRPr lang="en-US" dirty="0"/>
            </a:p>
          </p:txBody>
        </p:sp>
        <p:sp>
          <p:nvSpPr>
            <p:cNvPr id="316" name="Freeform 315">
              <a:extLst>
                <a:ext uri="{FF2B5EF4-FFF2-40B4-BE49-F238E27FC236}">
                  <a16:creationId xmlns:a16="http://schemas.microsoft.com/office/drawing/2014/main" id="{5D50BBD1-ACB1-934C-5002-74D1365269E7}"/>
                </a:ext>
              </a:extLst>
            </p:cNvPr>
            <p:cNvSpPr/>
            <p:nvPr/>
          </p:nvSpPr>
          <p:spPr>
            <a:xfrm>
              <a:off x="3257595" y="6989635"/>
              <a:ext cx="1594" cy="157875"/>
            </a:xfrm>
            <a:custGeom>
              <a:avLst/>
              <a:gdLst>
                <a:gd name="connsiteX0" fmla="*/ 0 w 1594"/>
                <a:gd name="connsiteY0" fmla="*/ 0 h 157875"/>
                <a:gd name="connsiteX1" fmla="*/ 0 w 1594"/>
                <a:gd name="connsiteY1" fmla="*/ 157876 h 157875"/>
              </a:gdLst>
              <a:ahLst/>
              <a:cxnLst>
                <a:cxn ang="0">
                  <a:pos x="connsiteX0" y="connsiteY0"/>
                </a:cxn>
                <a:cxn ang="0">
                  <a:pos x="connsiteX1" y="connsiteY1"/>
                </a:cxn>
              </a:cxnLst>
              <a:rect l="l" t="t" r="r" b="b"/>
              <a:pathLst>
                <a:path w="1594" h="157875">
                  <a:moveTo>
                    <a:pt x="0" y="0"/>
                  </a:moveTo>
                  <a:lnTo>
                    <a:pt x="0" y="157876"/>
                  </a:lnTo>
                </a:path>
              </a:pathLst>
            </a:custGeom>
            <a:grpFill/>
            <a:ln w="15875" cap="rnd">
              <a:solidFill>
                <a:srgbClr val="404040"/>
              </a:solidFill>
              <a:prstDash val="solid"/>
              <a:round/>
            </a:ln>
          </p:spPr>
          <p:txBody>
            <a:bodyPr rtlCol="0" anchor="ctr"/>
            <a:lstStyle/>
            <a:p>
              <a:endParaRPr lang="en-US" dirty="0"/>
            </a:p>
          </p:txBody>
        </p:sp>
        <p:sp>
          <p:nvSpPr>
            <p:cNvPr id="317" name="Freeform 316">
              <a:extLst>
                <a:ext uri="{FF2B5EF4-FFF2-40B4-BE49-F238E27FC236}">
                  <a16:creationId xmlns:a16="http://schemas.microsoft.com/office/drawing/2014/main" id="{5BAF6AD6-39DB-85AE-9C68-A6808C92E027}"/>
                </a:ext>
              </a:extLst>
            </p:cNvPr>
            <p:cNvSpPr/>
            <p:nvPr/>
          </p:nvSpPr>
          <p:spPr>
            <a:xfrm>
              <a:off x="3573309" y="6989635"/>
              <a:ext cx="1594" cy="157875"/>
            </a:xfrm>
            <a:custGeom>
              <a:avLst/>
              <a:gdLst>
                <a:gd name="connsiteX0" fmla="*/ 0 w 1594"/>
                <a:gd name="connsiteY0" fmla="*/ 0 h 157875"/>
                <a:gd name="connsiteX1" fmla="*/ 0 w 1594"/>
                <a:gd name="connsiteY1" fmla="*/ 157876 h 157875"/>
              </a:gdLst>
              <a:ahLst/>
              <a:cxnLst>
                <a:cxn ang="0">
                  <a:pos x="connsiteX0" y="connsiteY0"/>
                </a:cxn>
                <a:cxn ang="0">
                  <a:pos x="connsiteX1" y="connsiteY1"/>
                </a:cxn>
              </a:cxnLst>
              <a:rect l="l" t="t" r="r" b="b"/>
              <a:pathLst>
                <a:path w="1594" h="157875">
                  <a:moveTo>
                    <a:pt x="0" y="0"/>
                  </a:moveTo>
                  <a:lnTo>
                    <a:pt x="0" y="157876"/>
                  </a:lnTo>
                </a:path>
              </a:pathLst>
            </a:custGeom>
            <a:grpFill/>
            <a:ln w="15875" cap="rnd">
              <a:solidFill>
                <a:srgbClr val="404040"/>
              </a:solidFill>
              <a:prstDash val="solid"/>
              <a:round/>
            </a:ln>
          </p:spPr>
          <p:txBody>
            <a:bodyPr rtlCol="0" anchor="ctr"/>
            <a:lstStyle/>
            <a:p>
              <a:endParaRPr lang="en-US" dirty="0"/>
            </a:p>
          </p:txBody>
        </p:sp>
        <p:sp>
          <p:nvSpPr>
            <p:cNvPr id="318" name="Freeform 317">
              <a:extLst>
                <a:ext uri="{FF2B5EF4-FFF2-40B4-BE49-F238E27FC236}">
                  <a16:creationId xmlns:a16="http://schemas.microsoft.com/office/drawing/2014/main" id="{586CE97F-820C-DB05-5510-134AC385FCCC}"/>
                </a:ext>
              </a:extLst>
            </p:cNvPr>
            <p:cNvSpPr/>
            <p:nvPr/>
          </p:nvSpPr>
          <p:spPr>
            <a:xfrm>
              <a:off x="3257595" y="7147511"/>
              <a:ext cx="315714" cy="1594"/>
            </a:xfrm>
            <a:custGeom>
              <a:avLst/>
              <a:gdLst>
                <a:gd name="connsiteX0" fmla="*/ 0 w 315714"/>
                <a:gd name="connsiteY0" fmla="*/ 0 h 1594"/>
                <a:gd name="connsiteX1" fmla="*/ 315714 w 315714"/>
                <a:gd name="connsiteY1" fmla="*/ 0 h 1594"/>
              </a:gdLst>
              <a:ahLst/>
              <a:cxnLst>
                <a:cxn ang="0">
                  <a:pos x="connsiteX0" y="connsiteY0"/>
                </a:cxn>
                <a:cxn ang="0">
                  <a:pos x="connsiteX1" y="connsiteY1"/>
                </a:cxn>
              </a:cxnLst>
              <a:rect l="l" t="t" r="r" b="b"/>
              <a:pathLst>
                <a:path w="315714" h="1594">
                  <a:moveTo>
                    <a:pt x="0" y="0"/>
                  </a:moveTo>
                  <a:lnTo>
                    <a:pt x="315714" y="0"/>
                  </a:lnTo>
                </a:path>
              </a:pathLst>
            </a:custGeom>
            <a:grpFill/>
            <a:ln w="15875" cap="rnd">
              <a:solidFill>
                <a:srgbClr val="404040"/>
              </a:solidFill>
              <a:prstDash val="solid"/>
              <a:round/>
            </a:ln>
          </p:spPr>
          <p:txBody>
            <a:bodyPr rtlCol="0" anchor="ctr"/>
            <a:lstStyle/>
            <a:p>
              <a:endParaRPr lang="en-US" dirty="0"/>
            </a:p>
          </p:txBody>
        </p:sp>
        <p:sp>
          <p:nvSpPr>
            <p:cNvPr id="319" name="Freeform 318">
              <a:extLst>
                <a:ext uri="{FF2B5EF4-FFF2-40B4-BE49-F238E27FC236}">
                  <a16:creationId xmlns:a16="http://schemas.microsoft.com/office/drawing/2014/main" id="{E7213DD0-FF79-5A92-7A20-836B407B17E2}"/>
                </a:ext>
              </a:extLst>
            </p:cNvPr>
            <p:cNvSpPr/>
            <p:nvPr/>
          </p:nvSpPr>
          <p:spPr>
            <a:xfrm>
              <a:off x="3200192" y="6989635"/>
              <a:ext cx="57402" cy="1594"/>
            </a:xfrm>
            <a:custGeom>
              <a:avLst/>
              <a:gdLst>
                <a:gd name="connsiteX0" fmla="*/ 0 w 57402"/>
                <a:gd name="connsiteY0" fmla="*/ 0 h 1594"/>
                <a:gd name="connsiteX1" fmla="*/ 57403 w 57402"/>
                <a:gd name="connsiteY1" fmla="*/ 0 h 1594"/>
              </a:gdLst>
              <a:ahLst/>
              <a:cxnLst>
                <a:cxn ang="0">
                  <a:pos x="connsiteX0" y="connsiteY0"/>
                </a:cxn>
                <a:cxn ang="0">
                  <a:pos x="connsiteX1" y="connsiteY1"/>
                </a:cxn>
              </a:cxnLst>
              <a:rect l="l" t="t" r="r" b="b"/>
              <a:pathLst>
                <a:path w="57402" h="1594">
                  <a:moveTo>
                    <a:pt x="0" y="0"/>
                  </a:moveTo>
                  <a:lnTo>
                    <a:pt x="57403" y="0"/>
                  </a:lnTo>
                </a:path>
              </a:pathLst>
            </a:custGeom>
            <a:grpFill/>
            <a:ln w="15875" cap="rnd">
              <a:solidFill>
                <a:srgbClr val="404040"/>
              </a:solidFill>
              <a:prstDash val="solid"/>
              <a:round/>
            </a:ln>
          </p:spPr>
          <p:txBody>
            <a:bodyPr rtlCol="0" anchor="ctr"/>
            <a:lstStyle/>
            <a:p>
              <a:endParaRPr lang="en-US" dirty="0"/>
            </a:p>
          </p:txBody>
        </p:sp>
        <p:sp>
          <p:nvSpPr>
            <p:cNvPr id="320" name="Freeform 319">
              <a:extLst>
                <a:ext uri="{FF2B5EF4-FFF2-40B4-BE49-F238E27FC236}">
                  <a16:creationId xmlns:a16="http://schemas.microsoft.com/office/drawing/2014/main" id="{ED3F8ACF-6284-4A05-A43A-E43C65C97EA8}"/>
                </a:ext>
              </a:extLst>
            </p:cNvPr>
            <p:cNvSpPr/>
            <p:nvPr/>
          </p:nvSpPr>
          <p:spPr>
            <a:xfrm>
              <a:off x="3573309" y="6989635"/>
              <a:ext cx="57402" cy="1594"/>
            </a:xfrm>
            <a:custGeom>
              <a:avLst/>
              <a:gdLst>
                <a:gd name="connsiteX0" fmla="*/ 57403 w 57402"/>
                <a:gd name="connsiteY0" fmla="*/ 0 h 1594"/>
                <a:gd name="connsiteX1" fmla="*/ 0 w 57402"/>
                <a:gd name="connsiteY1" fmla="*/ 0 h 1594"/>
              </a:gdLst>
              <a:ahLst/>
              <a:cxnLst>
                <a:cxn ang="0">
                  <a:pos x="connsiteX0" y="connsiteY0"/>
                </a:cxn>
                <a:cxn ang="0">
                  <a:pos x="connsiteX1" y="connsiteY1"/>
                </a:cxn>
              </a:cxnLst>
              <a:rect l="l" t="t" r="r" b="b"/>
              <a:pathLst>
                <a:path w="57402" h="1594">
                  <a:moveTo>
                    <a:pt x="57403" y="0"/>
                  </a:moveTo>
                  <a:lnTo>
                    <a:pt x="0" y="0"/>
                  </a:lnTo>
                </a:path>
              </a:pathLst>
            </a:custGeom>
            <a:grpFill/>
            <a:ln w="15875" cap="rnd">
              <a:solidFill>
                <a:srgbClr val="404040"/>
              </a:solidFill>
              <a:prstDash val="solid"/>
              <a:round/>
            </a:ln>
          </p:spPr>
          <p:txBody>
            <a:bodyPr rtlCol="0" anchor="ctr"/>
            <a:lstStyle/>
            <a:p>
              <a:endParaRPr lang="en-US" dirty="0"/>
            </a:p>
          </p:txBody>
        </p:sp>
        <p:sp>
          <p:nvSpPr>
            <p:cNvPr id="321" name="Freeform 320">
              <a:extLst>
                <a:ext uri="{FF2B5EF4-FFF2-40B4-BE49-F238E27FC236}">
                  <a16:creationId xmlns:a16="http://schemas.microsoft.com/office/drawing/2014/main" id="{58E5E670-9632-E1E2-6916-33722A62E616}"/>
                </a:ext>
              </a:extLst>
            </p:cNvPr>
            <p:cNvSpPr/>
            <p:nvPr/>
          </p:nvSpPr>
          <p:spPr>
            <a:xfrm>
              <a:off x="3379575" y="6968107"/>
              <a:ext cx="71753" cy="71761"/>
            </a:xfrm>
            <a:custGeom>
              <a:avLst/>
              <a:gdLst>
                <a:gd name="connsiteX0" fmla="*/ 71753 w 71753"/>
                <a:gd name="connsiteY0" fmla="*/ 35881 h 71761"/>
                <a:gd name="connsiteX1" fmla="*/ 35877 w 71753"/>
                <a:gd name="connsiteY1" fmla="*/ 71762 h 71761"/>
                <a:gd name="connsiteX2" fmla="*/ 0 w 71753"/>
                <a:gd name="connsiteY2" fmla="*/ 35881 h 71761"/>
                <a:gd name="connsiteX3" fmla="*/ 35877 w 71753"/>
                <a:gd name="connsiteY3" fmla="*/ 0 h 71761"/>
                <a:gd name="connsiteX4" fmla="*/ 71753 w 71753"/>
                <a:gd name="connsiteY4" fmla="*/ 35881 h 71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753" h="71761">
                  <a:moveTo>
                    <a:pt x="71753" y="35881"/>
                  </a:moveTo>
                  <a:cubicBezTo>
                    <a:pt x="71753" y="55698"/>
                    <a:pt x="55691" y="71762"/>
                    <a:pt x="35877" y="71762"/>
                  </a:cubicBezTo>
                  <a:cubicBezTo>
                    <a:pt x="16062" y="71762"/>
                    <a:pt x="0" y="55698"/>
                    <a:pt x="0" y="35881"/>
                  </a:cubicBezTo>
                  <a:cubicBezTo>
                    <a:pt x="0" y="16064"/>
                    <a:pt x="16062" y="0"/>
                    <a:pt x="35877" y="0"/>
                  </a:cubicBezTo>
                  <a:cubicBezTo>
                    <a:pt x="55691" y="0"/>
                    <a:pt x="71753" y="16064"/>
                    <a:pt x="71753" y="35881"/>
                  </a:cubicBezTo>
                  <a:close/>
                </a:path>
              </a:pathLst>
            </a:custGeom>
            <a:grpFill/>
            <a:ln w="15875" cap="rnd">
              <a:solidFill>
                <a:srgbClr val="404040"/>
              </a:solidFill>
              <a:prstDash val="solid"/>
              <a:round/>
            </a:ln>
          </p:spPr>
          <p:txBody>
            <a:bodyPr rtlCol="0" anchor="ctr"/>
            <a:lstStyle/>
            <a:p>
              <a:endParaRPr lang="en-US" dirty="0"/>
            </a:p>
          </p:txBody>
        </p:sp>
        <p:sp>
          <p:nvSpPr>
            <p:cNvPr id="322" name="Freeform 321">
              <a:extLst>
                <a:ext uri="{FF2B5EF4-FFF2-40B4-BE49-F238E27FC236}">
                  <a16:creationId xmlns:a16="http://schemas.microsoft.com/office/drawing/2014/main" id="{4EEE1834-FE11-F662-1A24-77E9BEC61608}"/>
                </a:ext>
              </a:extLst>
            </p:cNvPr>
            <p:cNvSpPr/>
            <p:nvPr/>
          </p:nvSpPr>
          <p:spPr>
            <a:xfrm>
              <a:off x="3415452" y="6917874"/>
              <a:ext cx="1594" cy="14352"/>
            </a:xfrm>
            <a:custGeom>
              <a:avLst/>
              <a:gdLst>
                <a:gd name="connsiteX0" fmla="*/ 0 w 1594"/>
                <a:gd name="connsiteY0" fmla="*/ 14352 h 14352"/>
                <a:gd name="connsiteX1" fmla="*/ 0 w 1594"/>
                <a:gd name="connsiteY1" fmla="*/ 0 h 14352"/>
              </a:gdLst>
              <a:ahLst/>
              <a:cxnLst>
                <a:cxn ang="0">
                  <a:pos x="connsiteX0" y="connsiteY0"/>
                </a:cxn>
                <a:cxn ang="0">
                  <a:pos x="connsiteX1" y="connsiteY1"/>
                </a:cxn>
              </a:cxnLst>
              <a:rect l="l" t="t" r="r" b="b"/>
              <a:pathLst>
                <a:path w="1594" h="14352">
                  <a:moveTo>
                    <a:pt x="0" y="14352"/>
                  </a:moveTo>
                  <a:lnTo>
                    <a:pt x="0" y="0"/>
                  </a:lnTo>
                </a:path>
              </a:pathLst>
            </a:custGeom>
            <a:grpFill/>
            <a:ln w="15875" cap="rnd">
              <a:solidFill>
                <a:srgbClr val="404040"/>
              </a:solidFill>
              <a:prstDash val="solid"/>
              <a:round/>
            </a:ln>
          </p:spPr>
          <p:txBody>
            <a:bodyPr rtlCol="0" anchor="ctr"/>
            <a:lstStyle/>
            <a:p>
              <a:endParaRPr lang="en-US" dirty="0"/>
            </a:p>
          </p:txBody>
        </p:sp>
        <p:sp>
          <p:nvSpPr>
            <p:cNvPr id="323" name="Freeform 322">
              <a:extLst>
                <a:ext uri="{FF2B5EF4-FFF2-40B4-BE49-F238E27FC236}">
                  <a16:creationId xmlns:a16="http://schemas.microsoft.com/office/drawing/2014/main" id="{1E839800-B59D-BB72-0E44-BB1B8D6C11F4}"/>
                </a:ext>
              </a:extLst>
            </p:cNvPr>
            <p:cNvSpPr/>
            <p:nvPr/>
          </p:nvSpPr>
          <p:spPr>
            <a:xfrm>
              <a:off x="3415452" y="7075750"/>
              <a:ext cx="1594" cy="14352"/>
            </a:xfrm>
            <a:custGeom>
              <a:avLst/>
              <a:gdLst>
                <a:gd name="connsiteX0" fmla="*/ 0 w 1594"/>
                <a:gd name="connsiteY0" fmla="*/ 14352 h 14352"/>
                <a:gd name="connsiteX1" fmla="*/ 0 w 1594"/>
                <a:gd name="connsiteY1" fmla="*/ 0 h 14352"/>
              </a:gdLst>
              <a:ahLst/>
              <a:cxnLst>
                <a:cxn ang="0">
                  <a:pos x="connsiteX0" y="connsiteY0"/>
                </a:cxn>
                <a:cxn ang="0">
                  <a:pos x="connsiteX1" y="connsiteY1"/>
                </a:cxn>
              </a:cxnLst>
              <a:rect l="l" t="t" r="r" b="b"/>
              <a:pathLst>
                <a:path w="1594" h="14352">
                  <a:moveTo>
                    <a:pt x="0" y="14352"/>
                  </a:moveTo>
                  <a:lnTo>
                    <a:pt x="0" y="0"/>
                  </a:lnTo>
                </a:path>
              </a:pathLst>
            </a:custGeom>
            <a:grpFill/>
            <a:ln w="15875" cap="rnd">
              <a:solidFill>
                <a:srgbClr val="404040"/>
              </a:solidFill>
              <a:prstDash val="solid"/>
              <a:round/>
            </a:ln>
          </p:spPr>
          <p:txBody>
            <a:bodyPr rtlCol="0" anchor="ctr"/>
            <a:lstStyle/>
            <a:p>
              <a:endParaRPr lang="en-US" dirty="0"/>
            </a:p>
          </p:txBody>
        </p:sp>
        <p:sp>
          <p:nvSpPr>
            <p:cNvPr id="324" name="Freeform 323">
              <a:extLst>
                <a:ext uri="{FF2B5EF4-FFF2-40B4-BE49-F238E27FC236}">
                  <a16:creationId xmlns:a16="http://schemas.microsoft.com/office/drawing/2014/main" id="{E604DA6D-D6F8-5168-E9B5-2DC8BCD6621B}"/>
                </a:ext>
              </a:extLst>
            </p:cNvPr>
            <p:cNvSpPr/>
            <p:nvPr/>
          </p:nvSpPr>
          <p:spPr>
            <a:xfrm>
              <a:off x="3487205" y="7003988"/>
              <a:ext cx="14350" cy="1594"/>
            </a:xfrm>
            <a:custGeom>
              <a:avLst/>
              <a:gdLst>
                <a:gd name="connsiteX0" fmla="*/ 0 w 14350"/>
                <a:gd name="connsiteY0" fmla="*/ 0 h 1594"/>
                <a:gd name="connsiteX1" fmla="*/ 14351 w 14350"/>
                <a:gd name="connsiteY1" fmla="*/ 0 h 1594"/>
              </a:gdLst>
              <a:ahLst/>
              <a:cxnLst>
                <a:cxn ang="0">
                  <a:pos x="connsiteX0" y="connsiteY0"/>
                </a:cxn>
                <a:cxn ang="0">
                  <a:pos x="connsiteX1" y="connsiteY1"/>
                </a:cxn>
              </a:cxnLst>
              <a:rect l="l" t="t" r="r" b="b"/>
              <a:pathLst>
                <a:path w="14350" h="1594">
                  <a:moveTo>
                    <a:pt x="0" y="0"/>
                  </a:moveTo>
                  <a:lnTo>
                    <a:pt x="14351" y="0"/>
                  </a:lnTo>
                </a:path>
              </a:pathLst>
            </a:custGeom>
            <a:grpFill/>
            <a:ln w="15875" cap="rnd">
              <a:solidFill>
                <a:srgbClr val="404040"/>
              </a:solidFill>
              <a:prstDash val="solid"/>
              <a:round/>
            </a:ln>
          </p:spPr>
          <p:txBody>
            <a:bodyPr rtlCol="0" anchor="ctr"/>
            <a:lstStyle/>
            <a:p>
              <a:endParaRPr lang="en-US" dirty="0"/>
            </a:p>
          </p:txBody>
        </p:sp>
        <p:sp>
          <p:nvSpPr>
            <p:cNvPr id="325" name="Freeform 324">
              <a:extLst>
                <a:ext uri="{FF2B5EF4-FFF2-40B4-BE49-F238E27FC236}">
                  <a16:creationId xmlns:a16="http://schemas.microsoft.com/office/drawing/2014/main" id="{C8339CF7-F1BB-21AF-6C79-F77A6CC77189}"/>
                </a:ext>
              </a:extLst>
            </p:cNvPr>
            <p:cNvSpPr/>
            <p:nvPr/>
          </p:nvSpPr>
          <p:spPr>
            <a:xfrm>
              <a:off x="3329348" y="7003988"/>
              <a:ext cx="14350" cy="1594"/>
            </a:xfrm>
            <a:custGeom>
              <a:avLst/>
              <a:gdLst>
                <a:gd name="connsiteX0" fmla="*/ 0 w 14350"/>
                <a:gd name="connsiteY0" fmla="*/ 0 h 1594"/>
                <a:gd name="connsiteX1" fmla="*/ 14351 w 14350"/>
                <a:gd name="connsiteY1" fmla="*/ 0 h 1594"/>
              </a:gdLst>
              <a:ahLst/>
              <a:cxnLst>
                <a:cxn ang="0">
                  <a:pos x="connsiteX0" y="connsiteY0"/>
                </a:cxn>
                <a:cxn ang="0">
                  <a:pos x="connsiteX1" y="connsiteY1"/>
                </a:cxn>
              </a:cxnLst>
              <a:rect l="l" t="t" r="r" b="b"/>
              <a:pathLst>
                <a:path w="14350" h="1594">
                  <a:moveTo>
                    <a:pt x="0" y="0"/>
                  </a:moveTo>
                  <a:lnTo>
                    <a:pt x="14351" y="0"/>
                  </a:lnTo>
                </a:path>
              </a:pathLst>
            </a:custGeom>
            <a:grpFill/>
            <a:ln w="15875" cap="rnd">
              <a:solidFill>
                <a:srgbClr val="404040"/>
              </a:solidFill>
              <a:prstDash val="solid"/>
              <a:round/>
            </a:ln>
          </p:spPr>
          <p:txBody>
            <a:bodyPr rtlCol="0" anchor="ctr"/>
            <a:lstStyle/>
            <a:p>
              <a:endParaRPr lang="en-US" dirty="0"/>
            </a:p>
          </p:txBody>
        </p:sp>
        <p:sp>
          <p:nvSpPr>
            <p:cNvPr id="326" name="Freeform 325">
              <a:extLst>
                <a:ext uri="{FF2B5EF4-FFF2-40B4-BE49-F238E27FC236}">
                  <a16:creationId xmlns:a16="http://schemas.microsoft.com/office/drawing/2014/main" id="{042B8125-5C6E-4EF4-1F81-5CB7B3A1C2EA}"/>
                </a:ext>
              </a:extLst>
            </p:cNvPr>
            <p:cNvSpPr/>
            <p:nvPr/>
          </p:nvSpPr>
          <p:spPr>
            <a:xfrm>
              <a:off x="3466189" y="6943102"/>
              <a:ext cx="10141" cy="10142"/>
            </a:xfrm>
            <a:custGeom>
              <a:avLst/>
              <a:gdLst>
                <a:gd name="connsiteX0" fmla="*/ 0 w 10141"/>
                <a:gd name="connsiteY0" fmla="*/ 10142 h 10142"/>
                <a:gd name="connsiteX1" fmla="*/ 10141 w 10141"/>
                <a:gd name="connsiteY1" fmla="*/ 0 h 10142"/>
              </a:gdLst>
              <a:ahLst/>
              <a:cxnLst>
                <a:cxn ang="0">
                  <a:pos x="connsiteX0" y="connsiteY0"/>
                </a:cxn>
                <a:cxn ang="0">
                  <a:pos x="connsiteX1" y="connsiteY1"/>
                </a:cxn>
              </a:cxnLst>
              <a:rect l="l" t="t" r="r" b="b"/>
              <a:pathLst>
                <a:path w="10141" h="10142">
                  <a:moveTo>
                    <a:pt x="0" y="10142"/>
                  </a:moveTo>
                  <a:lnTo>
                    <a:pt x="10141" y="0"/>
                  </a:lnTo>
                </a:path>
              </a:pathLst>
            </a:custGeom>
            <a:grpFill/>
            <a:ln w="15875" cap="rnd">
              <a:solidFill>
                <a:srgbClr val="404040"/>
              </a:solidFill>
              <a:prstDash val="solid"/>
              <a:round/>
            </a:ln>
          </p:spPr>
          <p:txBody>
            <a:bodyPr rtlCol="0" anchor="ctr"/>
            <a:lstStyle/>
            <a:p>
              <a:endParaRPr lang="en-US" dirty="0"/>
            </a:p>
          </p:txBody>
        </p:sp>
        <p:sp>
          <p:nvSpPr>
            <p:cNvPr id="327" name="Freeform 326">
              <a:extLst>
                <a:ext uri="{FF2B5EF4-FFF2-40B4-BE49-F238E27FC236}">
                  <a16:creationId xmlns:a16="http://schemas.microsoft.com/office/drawing/2014/main" id="{31D7E172-8264-3886-E9DE-73C7FFAEAAE7}"/>
                </a:ext>
              </a:extLst>
            </p:cNvPr>
            <p:cNvSpPr/>
            <p:nvPr/>
          </p:nvSpPr>
          <p:spPr>
            <a:xfrm>
              <a:off x="3354573" y="7054731"/>
              <a:ext cx="10141" cy="10142"/>
            </a:xfrm>
            <a:custGeom>
              <a:avLst/>
              <a:gdLst>
                <a:gd name="connsiteX0" fmla="*/ 0 w 10141"/>
                <a:gd name="connsiteY0" fmla="*/ 10142 h 10142"/>
                <a:gd name="connsiteX1" fmla="*/ 10141 w 10141"/>
                <a:gd name="connsiteY1" fmla="*/ 0 h 10142"/>
              </a:gdLst>
              <a:ahLst/>
              <a:cxnLst>
                <a:cxn ang="0">
                  <a:pos x="connsiteX0" y="connsiteY0"/>
                </a:cxn>
                <a:cxn ang="0">
                  <a:pos x="connsiteX1" y="connsiteY1"/>
                </a:cxn>
              </a:cxnLst>
              <a:rect l="l" t="t" r="r" b="b"/>
              <a:pathLst>
                <a:path w="10141" h="10142">
                  <a:moveTo>
                    <a:pt x="0" y="10142"/>
                  </a:moveTo>
                  <a:lnTo>
                    <a:pt x="10141" y="0"/>
                  </a:lnTo>
                </a:path>
              </a:pathLst>
            </a:custGeom>
            <a:grpFill/>
            <a:ln w="15875" cap="rnd">
              <a:solidFill>
                <a:srgbClr val="404040"/>
              </a:solidFill>
              <a:prstDash val="solid"/>
              <a:round/>
            </a:ln>
          </p:spPr>
          <p:txBody>
            <a:bodyPr rtlCol="0" anchor="ctr"/>
            <a:lstStyle/>
            <a:p>
              <a:endParaRPr lang="en-US" dirty="0"/>
            </a:p>
          </p:txBody>
        </p:sp>
        <p:sp>
          <p:nvSpPr>
            <p:cNvPr id="328" name="Freeform 327">
              <a:extLst>
                <a:ext uri="{FF2B5EF4-FFF2-40B4-BE49-F238E27FC236}">
                  <a16:creationId xmlns:a16="http://schemas.microsoft.com/office/drawing/2014/main" id="{BEE2ED76-9488-B48F-A6AB-91A8CC78908C}"/>
                </a:ext>
              </a:extLst>
            </p:cNvPr>
            <p:cNvSpPr/>
            <p:nvPr/>
          </p:nvSpPr>
          <p:spPr>
            <a:xfrm>
              <a:off x="3354573" y="6943102"/>
              <a:ext cx="10141" cy="10142"/>
            </a:xfrm>
            <a:custGeom>
              <a:avLst/>
              <a:gdLst>
                <a:gd name="connsiteX0" fmla="*/ 10141 w 10141"/>
                <a:gd name="connsiteY0" fmla="*/ 10142 h 10142"/>
                <a:gd name="connsiteX1" fmla="*/ 0 w 10141"/>
                <a:gd name="connsiteY1" fmla="*/ 0 h 10142"/>
              </a:gdLst>
              <a:ahLst/>
              <a:cxnLst>
                <a:cxn ang="0">
                  <a:pos x="connsiteX0" y="connsiteY0"/>
                </a:cxn>
                <a:cxn ang="0">
                  <a:pos x="connsiteX1" y="connsiteY1"/>
                </a:cxn>
              </a:cxnLst>
              <a:rect l="l" t="t" r="r" b="b"/>
              <a:pathLst>
                <a:path w="10141" h="10142">
                  <a:moveTo>
                    <a:pt x="10141" y="10142"/>
                  </a:moveTo>
                  <a:lnTo>
                    <a:pt x="0" y="0"/>
                  </a:lnTo>
                </a:path>
              </a:pathLst>
            </a:custGeom>
            <a:grpFill/>
            <a:ln w="15875" cap="rnd">
              <a:solidFill>
                <a:srgbClr val="404040"/>
              </a:solidFill>
              <a:prstDash val="solid"/>
              <a:round/>
            </a:ln>
          </p:spPr>
          <p:txBody>
            <a:bodyPr rtlCol="0" anchor="ctr"/>
            <a:lstStyle/>
            <a:p>
              <a:endParaRPr lang="en-US" dirty="0"/>
            </a:p>
          </p:txBody>
        </p:sp>
        <p:sp>
          <p:nvSpPr>
            <p:cNvPr id="329" name="Freeform 328">
              <a:extLst>
                <a:ext uri="{FF2B5EF4-FFF2-40B4-BE49-F238E27FC236}">
                  <a16:creationId xmlns:a16="http://schemas.microsoft.com/office/drawing/2014/main" id="{B7A6046A-96C1-0D71-AF70-16DA9607F06D}"/>
                </a:ext>
              </a:extLst>
            </p:cNvPr>
            <p:cNvSpPr/>
            <p:nvPr/>
          </p:nvSpPr>
          <p:spPr>
            <a:xfrm>
              <a:off x="3466189" y="7054731"/>
              <a:ext cx="10141" cy="10142"/>
            </a:xfrm>
            <a:custGeom>
              <a:avLst/>
              <a:gdLst>
                <a:gd name="connsiteX0" fmla="*/ 10141 w 10141"/>
                <a:gd name="connsiteY0" fmla="*/ 10142 h 10142"/>
                <a:gd name="connsiteX1" fmla="*/ 0 w 10141"/>
                <a:gd name="connsiteY1" fmla="*/ 0 h 10142"/>
              </a:gdLst>
              <a:ahLst/>
              <a:cxnLst>
                <a:cxn ang="0">
                  <a:pos x="connsiteX0" y="connsiteY0"/>
                </a:cxn>
                <a:cxn ang="0">
                  <a:pos x="connsiteX1" y="connsiteY1"/>
                </a:cxn>
              </a:cxnLst>
              <a:rect l="l" t="t" r="r" b="b"/>
              <a:pathLst>
                <a:path w="10141" h="10142">
                  <a:moveTo>
                    <a:pt x="10141" y="10142"/>
                  </a:moveTo>
                  <a:lnTo>
                    <a:pt x="0" y="0"/>
                  </a:lnTo>
                </a:path>
              </a:pathLst>
            </a:custGeom>
            <a:grpFill/>
            <a:ln w="15875" cap="rnd">
              <a:solidFill>
                <a:srgbClr val="404040"/>
              </a:solidFill>
              <a:prstDash val="solid"/>
              <a:round/>
            </a:ln>
          </p:spPr>
          <p:txBody>
            <a:bodyPr rtlCol="0" anchor="ctr"/>
            <a:lstStyle/>
            <a:p>
              <a:endParaRPr lang="en-US" dirty="0"/>
            </a:p>
          </p:txBody>
        </p:sp>
      </p:grpSp>
      <p:grpSp>
        <p:nvGrpSpPr>
          <p:cNvPr id="332" name="Graphic 3">
            <a:extLst>
              <a:ext uri="{FF2B5EF4-FFF2-40B4-BE49-F238E27FC236}">
                <a16:creationId xmlns:a16="http://schemas.microsoft.com/office/drawing/2014/main" id="{4627AFE0-FC6A-BB95-AF65-2F1FEDB6523C}"/>
              </a:ext>
            </a:extLst>
          </p:cNvPr>
          <p:cNvGrpSpPr>
            <a:grpSpLocks noChangeAspect="1"/>
          </p:cNvGrpSpPr>
          <p:nvPr/>
        </p:nvGrpSpPr>
        <p:grpSpPr>
          <a:xfrm>
            <a:off x="816514" y="8179188"/>
            <a:ext cx="375116" cy="325139"/>
            <a:chOff x="4577854" y="5970619"/>
            <a:chExt cx="430519" cy="373161"/>
          </a:xfrm>
          <a:noFill/>
        </p:grpSpPr>
        <p:sp>
          <p:nvSpPr>
            <p:cNvPr id="333" name="Freeform 332">
              <a:extLst>
                <a:ext uri="{FF2B5EF4-FFF2-40B4-BE49-F238E27FC236}">
                  <a16:creationId xmlns:a16="http://schemas.microsoft.com/office/drawing/2014/main" id="{99E914A5-F38E-C61E-F02B-8A5A6D784FE5}"/>
                </a:ext>
              </a:extLst>
            </p:cNvPr>
            <p:cNvSpPr/>
            <p:nvPr/>
          </p:nvSpPr>
          <p:spPr>
            <a:xfrm>
              <a:off x="4635256" y="5999323"/>
              <a:ext cx="1594" cy="200932"/>
            </a:xfrm>
            <a:custGeom>
              <a:avLst/>
              <a:gdLst>
                <a:gd name="connsiteX0" fmla="*/ 0 w 1594"/>
                <a:gd name="connsiteY0" fmla="*/ 0 h 200932"/>
                <a:gd name="connsiteX1" fmla="*/ 0 w 1594"/>
                <a:gd name="connsiteY1" fmla="*/ 200933 h 200932"/>
              </a:gdLst>
              <a:ahLst/>
              <a:cxnLst>
                <a:cxn ang="0">
                  <a:pos x="connsiteX0" y="connsiteY0"/>
                </a:cxn>
                <a:cxn ang="0">
                  <a:pos x="connsiteX1" y="connsiteY1"/>
                </a:cxn>
              </a:cxnLst>
              <a:rect l="l" t="t" r="r" b="b"/>
              <a:pathLst>
                <a:path w="1594" h="200932">
                  <a:moveTo>
                    <a:pt x="0" y="0"/>
                  </a:moveTo>
                  <a:lnTo>
                    <a:pt x="0" y="200933"/>
                  </a:lnTo>
                </a:path>
              </a:pathLst>
            </a:custGeom>
            <a:grpFill/>
            <a:ln w="12700" cap="rnd">
              <a:solidFill>
                <a:srgbClr val="404040"/>
              </a:solidFill>
              <a:prstDash val="solid"/>
              <a:round/>
            </a:ln>
          </p:spPr>
          <p:txBody>
            <a:bodyPr rtlCol="0" anchor="ctr"/>
            <a:lstStyle/>
            <a:p>
              <a:endParaRPr lang="en-US" dirty="0"/>
            </a:p>
          </p:txBody>
        </p:sp>
        <p:sp>
          <p:nvSpPr>
            <p:cNvPr id="334" name="Freeform 333">
              <a:extLst>
                <a:ext uri="{FF2B5EF4-FFF2-40B4-BE49-F238E27FC236}">
                  <a16:creationId xmlns:a16="http://schemas.microsoft.com/office/drawing/2014/main" id="{35D5ABF4-E846-2F9A-BAB6-917DBBFF951F}"/>
                </a:ext>
              </a:extLst>
            </p:cNvPr>
            <p:cNvSpPr/>
            <p:nvPr/>
          </p:nvSpPr>
          <p:spPr>
            <a:xfrm>
              <a:off x="5008373" y="5999323"/>
              <a:ext cx="1594" cy="200932"/>
            </a:xfrm>
            <a:custGeom>
              <a:avLst/>
              <a:gdLst>
                <a:gd name="connsiteX0" fmla="*/ 0 w 1594"/>
                <a:gd name="connsiteY0" fmla="*/ 0 h 200932"/>
                <a:gd name="connsiteX1" fmla="*/ 0 w 1594"/>
                <a:gd name="connsiteY1" fmla="*/ 200933 h 200932"/>
              </a:gdLst>
              <a:ahLst/>
              <a:cxnLst>
                <a:cxn ang="0">
                  <a:pos x="connsiteX0" y="connsiteY0"/>
                </a:cxn>
                <a:cxn ang="0">
                  <a:pos x="connsiteX1" y="connsiteY1"/>
                </a:cxn>
              </a:cxnLst>
              <a:rect l="l" t="t" r="r" b="b"/>
              <a:pathLst>
                <a:path w="1594" h="200932">
                  <a:moveTo>
                    <a:pt x="0" y="0"/>
                  </a:moveTo>
                  <a:lnTo>
                    <a:pt x="0" y="200933"/>
                  </a:lnTo>
                </a:path>
              </a:pathLst>
            </a:custGeom>
            <a:grpFill/>
            <a:ln w="12700" cap="rnd">
              <a:solidFill>
                <a:srgbClr val="404040"/>
              </a:solidFill>
              <a:prstDash val="solid"/>
              <a:round/>
            </a:ln>
          </p:spPr>
          <p:txBody>
            <a:bodyPr rtlCol="0" anchor="ctr"/>
            <a:lstStyle/>
            <a:p>
              <a:endParaRPr lang="en-US" dirty="0"/>
            </a:p>
          </p:txBody>
        </p:sp>
        <p:sp>
          <p:nvSpPr>
            <p:cNvPr id="335" name="Freeform 334">
              <a:extLst>
                <a:ext uri="{FF2B5EF4-FFF2-40B4-BE49-F238E27FC236}">
                  <a16:creationId xmlns:a16="http://schemas.microsoft.com/office/drawing/2014/main" id="{E180602F-032A-F3A1-5D26-47FFC22C10B9}"/>
                </a:ext>
              </a:extLst>
            </p:cNvPr>
            <p:cNvSpPr/>
            <p:nvPr/>
          </p:nvSpPr>
          <p:spPr>
            <a:xfrm>
              <a:off x="4663957" y="5970619"/>
              <a:ext cx="315714" cy="1594"/>
            </a:xfrm>
            <a:custGeom>
              <a:avLst/>
              <a:gdLst>
                <a:gd name="connsiteX0" fmla="*/ 0 w 315714"/>
                <a:gd name="connsiteY0" fmla="*/ 0 h 1594"/>
                <a:gd name="connsiteX1" fmla="*/ 315714 w 315714"/>
                <a:gd name="connsiteY1" fmla="*/ 0 h 1594"/>
              </a:gdLst>
              <a:ahLst/>
              <a:cxnLst>
                <a:cxn ang="0">
                  <a:pos x="connsiteX0" y="connsiteY0"/>
                </a:cxn>
                <a:cxn ang="0">
                  <a:pos x="connsiteX1" y="connsiteY1"/>
                </a:cxn>
              </a:cxnLst>
              <a:rect l="l" t="t" r="r" b="b"/>
              <a:pathLst>
                <a:path w="315714" h="1594">
                  <a:moveTo>
                    <a:pt x="0" y="0"/>
                  </a:moveTo>
                  <a:lnTo>
                    <a:pt x="315714" y="0"/>
                  </a:lnTo>
                </a:path>
              </a:pathLst>
            </a:custGeom>
            <a:grpFill/>
            <a:ln w="12700" cap="rnd">
              <a:solidFill>
                <a:srgbClr val="404040"/>
              </a:solidFill>
              <a:prstDash val="solid"/>
              <a:round/>
            </a:ln>
          </p:spPr>
          <p:txBody>
            <a:bodyPr rtlCol="0" anchor="ctr"/>
            <a:lstStyle/>
            <a:p>
              <a:endParaRPr lang="en-US" dirty="0"/>
            </a:p>
          </p:txBody>
        </p:sp>
        <p:sp>
          <p:nvSpPr>
            <p:cNvPr id="336" name="Freeform 335">
              <a:extLst>
                <a:ext uri="{FF2B5EF4-FFF2-40B4-BE49-F238E27FC236}">
                  <a16:creationId xmlns:a16="http://schemas.microsoft.com/office/drawing/2014/main" id="{86ECB200-2FC6-0ACE-17DF-D178A01C0283}"/>
                </a:ext>
              </a:extLst>
            </p:cNvPr>
            <p:cNvSpPr/>
            <p:nvPr/>
          </p:nvSpPr>
          <p:spPr>
            <a:xfrm>
              <a:off x="4663957" y="6228961"/>
              <a:ext cx="315714" cy="1594"/>
            </a:xfrm>
            <a:custGeom>
              <a:avLst/>
              <a:gdLst>
                <a:gd name="connsiteX0" fmla="*/ 315714 w 315714"/>
                <a:gd name="connsiteY0" fmla="*/ 0 h 1594"/>
                <a:gd name="connsiteX1" fmla="*/ 0 w 315714"/>
                <a:gd name="connsiteY1" fmla="*/ 0 h 1594"/>
              </a:gdLst>
              <a:ahLst/>
              <a:cxnLst>
                <a:cxn ang="0">
                  <a:pos x="connsiteX0" y="connsiteY0"/>
                </a:cxn>
                <a:cxn ang="0">
                  <a:pos x="connsiteX1" y="connsiteY1"/>
                </a:cxn>
              </a:cxnLst>
              <a:rect l="l" t="t" r="r" b="b"/>
              <a:pathLst>
                <a:path w="315714" h="1594">
                  <a:moveTo>
                    <a:pt x="315714" y="0"/>
                  </a:moveTo>
                  <a:lnTo>
                    <a:pt x="0" y="0"/>
                  </a:lnTo>
                </a:path>
              </a:pathLst>
            </a:custGeom>
            <a:grpFill/>
            <a:ln w="12700" cap="rnd">
              <a:solidFill>
                <a:srgbClr val="404040"/>
              </a:solidFill>
              <a:prstDash val="solid"/>
              <a:round/>
            </a:ln>
          </p:spPr>
          <p:txBody>
            <a:bodyPr rtlCol="0" anchor="ctr"/>
            <a:lstStyle/>
            <a:p>
              <a:endParaRPr lang="en-US" dirty="0"/>
            </a:p>
          </p:txBody>
        </p:sp>
        <p:sp>
          <p:nvSpPr>
            <p:cNvPr id="337" name="Freeform 336">
              <a:extLst>
                <a:ext uri="{FF2B5EF4-FFF2-40B4-BE49-F238E27FC236}">
                  <a16:creationId xmlns:a16="http://schemas.microsoft.com/office/drawing/2014/main" id="{F74E15C8-33DE-AD81-C363-4C7C9BB1C954}"/>
                </a:ext>
              </a:extLst>
            </p:cNvPr>
            <p:cNvSpPr/>
            <p:nvPr/>
          </p:nvSpPr>
          <p:spPr>
            <a:xfrm>
              <a:off x="4821814" y="6286370"/>
              <a:ext cx="14350" cy="14352"/>
            </a:xfrm>
            <a:custGeom>
              <a:avLst/>
              <a:gdLst>
                <a:gd name="connsiteX0" fmla="*/ 14351 w 14350"/>
                <a:gd name="connsiteY0" fmla="*/ 0 h 14352"/>
                <a:gd name="connsiteX1" fmla="*/ 0 w 14350"/>
                <a:gd name="connsiteY1" fmla="*/ 14352 h 14352"/>
              </a:gdLst>
              <a:ahLst/>
              <a:cxnLst>
                <a:cxn ang="0">
                  <a:pos x="connsiteX0" y="connsiteY0"/>
                </a:cxn>
                <a:cxn ang="0">
                  <a:pos x="connsiteX1" y="connsiteY1"/>
                </a:cxn>
              </a:cxnLst>
              <a:rect l="l" t="t" r="r" b="b"/>
              <a:pathLst>
                <a:path w="14350" h="14352">
                  <a:moveTo>
                    <a:pt x="14351" y="0"/>
                  </a:moveTo>
                  <a:cubicBezTo>
                    <a:pt x="6426" y="0"/>
                    <a:pt x="0" y="6427"/>
                    <a:pt x="0" y="14352"/>
                  </a:cubicBezTo>
                </a:path>
              </a:pathLst>
            </a:custGeom>
            <a:grpFill/>
            <a:ln w="12700" cap="rnd">
              <a:solidFill>
                <a:srgbClr val="404040"/>
              </a:solidFill>
              <a:prstDash val="solid"/>
              <a:round/>
            </a:ln>
          </p:spPr>
          <p:txBody>
            <a:bodyPr rtlCol="0" anchor="ctr"/>
            <a:lstStyle/>
            <a:p>
              <a:endParaRPr lang="en-US" dirty="0"/>
            </a:p>
          </p:txBody>
        </p:sp>
        <p:sp>
          <p:nvSpPr>
            <p:cNvPr id="338" name="Freeform 337">
              <a:extLst>
                <a:ext uri="{FF2B5EF4-FFF2-40B4-BE49-F238E27FC236}">
                  <a16:creationId xmlns:a16="http://schemas.microsoft.com/office/drawing/2014/main" id="{167D14BF-F9AE-7358-F3A0-2A3B74D68077}"/>
                </a:ext>
              </a:extLst>
            </p:cNvPr>
            <p:cNvSpPr/>
            <p:nvPr/>
          </p:nvSpPr>
          <p:spPr>
            <a:xfrm>
              <a:off x="4836165" y="6286370"/>
              <a:ext cx="28701" cy="1594"/>
            </a:xfrm>
            <a:custGeom>
              <a:avLst/>
              <a:gdLst>
                <a:gd name="connsiteX0" fmla="*/ 0 w 28701"/>
                <a:gd name="connsiteY0" fmla="*/ 0 h 1594"/>
                <a:gd name="connsiteX1" fmla="*/ 28701 w 28701"/>
                <a:gd name="connsiteY1" fmla="*/ 0 h 1594"/>
              </a:gdLst>
              <a:ahLst/>
              <a:cxnLst>
                <a:cxn ang="0">
                  <a:pos x="connsiteX0" y="connsiteY0"/>
                </a:cxn>
                <a:cxn ang="0">
                  <a:pos x="connsiteX1" y="connsiteY1"/>
                </a:cxn>
              </a:cxnLst>
              <a:rect l="l" t="t" r="r" b="b"/>
              <a:pathLst>
                <a:path w="28701" h="1594">
                  <a:moveTo>
                    <a:pt x="0" y="0"/>
                  </a:moveTo>
                  <a:lnTo>
                    <a:pt x="28701" y="0"/>
                  </a:lnTo>
                </a:path>
              </a:pathLst>
            </a:custGeom>
            <a:grpFill/>
            <a:ln w="12700" cap="rnd">
              <a:solidFill>
                <a:srgbClr val="404040"/>
              </a:solidFill>
              <a:prstDash val="solid"/>
              <a:round/>
            </a:ln>
          </p:spPr>
          <p:txBody>
            <a:bodyPr rtlCol="0" anchor="ctr"/>
            <a:lstStyle/>
            <a:p>
              <a:endParaRPr lang="en-US" dirty="0"/>
            </a:p>
          </p:txBody>
        </p:sp>
        <p:sp>
          <p:nvSpPr>
            <p:cNvPr id="339" name="Freeform 338">
              <a:extLst>
                <a:ext uri="{FF2B5EF4-FFF2-40B4-BE49-F238E27FC236}">
                  <a16:creationId xmlns:a16="http://schemas.microsoft.com/office/drawing/2014/main" id="{925DECCB-E094-8597-0932-D4CF5944E13E}"/>
                </a:ext>
              </a:extLst>
            </p:cNvPr>
            <p:cNvSpPr/>
            <p:nvPr/>
          </p:nvSpPr>
          <p:spPr>
            <a:xfrm>
              <a:off x="4836165" y="6343780"/>
              <a:ext cx="28701" cy="1594"/>
            </a:xfrm>
            <a:custGeom>
              <a:avLst/>
              <a:gdLst>
                <a:gd name="connsiteX0" fmla="*/ 0 w 28701"/>
                <a:gd name="connsiteY0" fmla="*/ 0 h 1594"/>
                <a:gd name="connsiteX1" fmla="*/ 28701 w 28701"/>
                <a:gd name="connsiteY1" fmla="*/ 0 h 1594"/>
              </a:gdLst>
              <a:ahLst/>
              <a:cxnLst>
                <a:cxn ang="0">
                  <a:pos x="connsiteX0" y="connsiteY0"/>
                </a:cxn>
                <a:cxn ang="0">
                  <a:pos x="connsiteX1" y="connsiteY1"/>
                </a:cxn>
              </a:cxnLst>
              <a:rect l="l" t="t" r="r" b="b"/>
              <a:pathLst>
                <a:path w="28701" h="1594">
                  <a:moveTo>
                    <a:pt x="0" y="0"/>
                  </a:moveTo>
                  <a:lnTo>
                    <a:pt x="28701" y="0"/>
                  </a:lnTo>
                </a:path>
              </a:pathLst>
            </a:custGeom>
            <a:grpFill/>
            <a:ln w="12700" cap="rnd">
              <a:solidFill>
                <a:srgbClr val="404040"/>
              </a:solidFill>
              <a:prstDash val="solid"/>
              <a:round/>
            </a:ln>
          </p:spPr>
          <p:txBody>
            <a:bodyPr rtlCol="0" anchor="ctr"/>
            <a:lstStyle/>
            <a:p>
              <a:endParaRPr lang="en-US" dirty="0"/>
            </a:p>
          </p:txBody>
        </p:sp>
        <p:sp>
          <p:nvSpPr>
            <p:cNvPr id="340" name="Freeform 339">
              <a:extLst>
                <a:ext uri="{FF2B5EF4-FFF2-40B4-BE49-F238E27FC236}">
                  <a16:creationId xmlns:a16="http://schemas.microsoft.com/office/drawing/2014/main" id="{ED00B5B9-4A93-1EA9-1933-69DD696A933B}"/>
                </a:ext>
              </a:extLst>
            </p:cNvPr>
            <p:cNvSpPr/>
            <p:nvPr/>
          </p:nvSpPr>
          <p:spPr>
            <a:xfrm>
              <a:off x="4864866" y="6286370"/>
              <a:ext cx="1594" cy="57409"/>
            </a:xfrm>
            <a:custGeom>
              <a:avLst/>
              <a:gdLst>
                <a:gd name="connsiteX0" fmla="*/ 0 w 1594"/>
                <a:gd name="connsiteY0" fmla="*/ 0 h 57409"/>
                <a:gd name="connsiteX1" fmla="*/ 0 w 1594"/>
                <a:gd name="connsiteY1" fmla="*/ 57409 h 57409"/>
              </a:gdLst>
              <a:ahLst/>
              <a:cxnLst>
                <a:cxn ang="0">
                  <a:pos x="connsiteX0" y="connsiteY0"/>
                </a:cxn>
                <a:cxn ang="0">
                  <a:pos x="connsiteX1" y="connsiteY1"/>
                </a:cxn>
              </a:cxnLst>
              <a:rect l="l" t="t" r="r" b="b"/>
              <a:pathLst>
                <a:path w="1594" h="57409">
                  <a:moveTo>
                    <a:pt x="0" y="0"/>
                  </a:moveTo>
                  <a:lnTo>
                    <a:pt x="0" y="57409"/>
                  </a:lnTo>
                </a:path>
              </a:pathLst>
            </a:custGeom>
            <a:grpFill/>
            <a:ln w="12700" cap="rnd">
              <a:solidFill>
                <a:srgbClr val="404040"/>
              </a:solidFill>
              <a:prstDash val="solid"/>
              <a:round/>
            </a:ln>
          </p:spPr>
          <p:txBody>
            <a:bodyPr rtlCol="0" anchor="ctr"/>
            <a:lstStyle/>
            <a:p>
              <a:endParaRPr lang="en-US" dirty="0"/>
            </a:p>
          </p:txBody>
        </p:sp>
        <p:sp>
          <p:nvSpPr>
            <p:cNvPr id="341" name="Freeform 340">
              <a:extLst>
                <a:ext uri="{FF2B5EF4-FFF2-40B4-BE49-F238E27FC236}">
                  <a16:creationId xmlns:a16="http://schemas.microsoft.com/office/drawing/2014/main" id="{F40DEEEC-C1A8-3E54-2848-C48BFFE807EB}"/>
                </a:ext>
              </a:extLst>
            </p:cNvPr>
            <p:cNvSpPr/>
            <p:nvPr/>
          </p:nvSpPr>
          <p:spPr>
            <a:xfrm>
              <a:off x="4864866" y="6297135"/>
              <a:ext cx="28701" cy="1594"/>
            </a:xfrm>
            <a:custGeom>
              <a:avLst/>
              <a:gdLst>
                <a:gd name="connsiteX0" fmla="*/ 28701 w 28701"/>
                <a:gd name="connsiteY0" fmla="*/ 0 h 1594"/>
                <a:gd name="connsiteX1" fmla="*/ 0 w 28701"/>
                <a:gd name="connsiteY1" fmla="*/ 0 h 1594"/>
              </a:gdLst>
              <a:ahLst/>
              <a:cxnLst>
                <a:cxn ang="0">
                  <a:pos x="connsiteX0" y="connsiteY0"/>
                </a:cxn>
                <a:cxn ang="0">
                  <a:pos x="connsiteX1" y="connsiteY1"/>
                </a:cxn>
              </a:cxnLst>
              <a:rect l="l" t="t" r="r" b="b"/>
              <a:pathLst>
                <a:path w="28701" h="1594">
                  <a:moveTo>
                    <a:pt x="28701" y="0"/>
                  </a:moveTo>
                  <a:lnTo>
                    <a:pt x="0" y="0"/>
                  </a:lnTo>
                </a:path>
              </a:pathLst>
            </a:custGeom>
            <a:grpFill/>
            <a:ln w="12700" cap="rnd">
              <a:solidFill>
                <a:srgbClr val="404040"/>
              </a:solidFill>
              <a:prstDash val="solid"/>
              <a:round/>
            </a:ln>
          </p:spPr>
          <p:txBody>
            <a:bodyPr rtlCol="0" anchor="ctr"/>
            <a:lstStyle/>
            <a:p>
              <a:endParaRPr lang="en-US" dirty="0"/>
            </a:p>
          </p:txBody>
        </p:sp>
        <p:sp>
          <p:nvSpPr>
            <p:cNvPr id="342" name="Freeform 341">
              <a:extLst>
                <a:ext uri="{FF2B5EF4-FFF2-40B4-BE49-F238E27FC236}">
                  <a16:creationId xmlns:a16="http://schemas.microsoft.com/office/drawing/2014/main" id="{B341673D-B83A-A512-82E2-098C2E296016}"/>
                </a:ext>
              </a:extLst>
            </p:cNvPr>
            <p:cNvSpPr/>
            <p:nvPr/>
          </p:nvSpPr>
          <p:spPr>
            <a:xfrm>
              <a:off x="4864866" y="6333015"/>
              <a:ext cx="28701" cy="1594"/>
            </a:xfrm>
            <a:custGeom>
              <a:avLst/>
              <a:gdLst>
                <a:gd name="connsiteX0" fmla="*/ 28701 w 28701"/>
                <a:gd name="connsiteY0" fmla="*/ 0 h 1594"/>
                <a:gd name="connsiteX1" fmla="*/ 0 w 28701"/>
                <a:gd name="connsiteY1" fmla="*/ 0 h 1594"/>
              </a:gdLst>
              <a:ahLst/>
              <a:cxnLst>
                <a:cxn ang="0">
                  <a:pos x="connsiteX0" y="connsiteY0"/>
                </a:cxn>
                <a:cxn ang="0">
                  <a:pos x="connsiteX1" y="connsiteY1"/>
                </a:cxn>
              </a:cxnLst>
              <a:rect l="l" t="t" r="r" b="b"/>
              <a:pathLst>
                <a:path w="28701" h="1594">
                  <a:moveTo>
                    <a:pt x="28701" y="0"/>
                  </a:moveTo>
                  <a:lnTo>
                    <a:pt x="0" y="0"/>
                  </a:lnTo>
                </a:path>
              </a:pathLst>
            </a:custGeom>
            <a:grpFill/>
            <a:ln w="12700" cap="rnd">
              <a:solidFill>
                <a:srgbClr val="404040"/>
              </a:solidFill>
              <a:prstDash val="solid"/>
              <a:round/>
            </a:ln>
          </p:spPr>
          <p:txBody>
            <a:bodyPr rtlCol="0" anchor="ctr"/>
            <a:lstStyle/>
            <a:p>
              <a:endParaRPr lang="en-US" dirty="0"/>
            </a:p>
          </p:txBody>
        </p:sp>
        <p:sp>
          <p:nvSpPr>
            <p:cNvPr id="343" name="Freeform 342">
              <a:extLst>
                <a:ext uri="{FF2B5EF4-FFF2-40B4-BE49-F238E27FC236}">
                  <a16:creationId xmlns:a16="http://schemas.microsoft.com/office/drawing/2014/main" id="{9299CDFE-6565-F54B-1141-C2FDAE1ADB72}"/>
                </a:ext>
              </a:extLst>
            </p:cNvPr>
            <p:cNvSpPr/>
            <p:nvPr/>
          </p:nvSpPr>
          <p:spPr>
            <a:xfrm>
              <a:off x="4821814" y="6300723"/>
              <a:ext cx="1594" cy="28704"/>
            </a:xfrm>
            <a:custGeom>
              <a:avLst/>
              <a:gdLst>
                <a:gd name="connsiteX0" fmla="*/ 0 w 1594"/>
                <a:gd name="connsiteY0" fmla="*/ 0 h 28704"/>
                <a:gd name="connsiteX1" fmla="*/ 0 w 1594"/>
                <a:gd name="connsiteY1" fmla="*/ 28705 h 28704"/>
              </a:gdLst>
              <a:ahLst/>
              <a:cxnLst>
                <a:cxn ang="0">
                  <a:pos x="connsiteX0" y="connsiteY0"/>
                </a:cxn>
                <a:cxn ang="0">
                  <a:pos x="connsiteX1" y="connsiteY1"/>
                </a:cxn>
              </a:cxnLst>
              <a:rect l="l" t="t" r="r" b="b"/>
              <a:pathLst>
                <a:path w="1594" h="28704">
                  <a:moveTo>
                    <a:pt x="0" y="0"/>
                  </a:moveTo>
                  <a:lnTo>
                    <a:pt x="0" y="28705"/>
                  </a:lnTo>
                </a:path>
              </a:pathLst>
            </a:custGeom>
            <a:grpFill/>
            <a:ln w="12700" cap="rnd">
              <a:solidFill>
                <a:srgbClr val="404040"/>
              </a:solidFill>
              <a:prstDash val="solid"/>
              <a:round/>
            </a:ln>
          </p:spPr>
          <p:txBody>
            <a:bodyPr rtlCol="0" anchor="ctr"/>
            <a:lstStyle/>
            <a:p>
              <a:endParaRPr lang="en-US" dirty="0"/>
            </a:p>
          </p:txBody>
        </p:sp>
        <p:sp>
          <p:nvSpPr>
            <p:cNvPr id="344" name="Freeform 343">
              <a:extLst>
                <a:ext uri="{FF2B5EF4-FFF2-40B4-BE49-F238E27FC236}">
                  <a16:creationId xmlns:a16="http://schemas.microsoft.com/office/drawing/2014/main" id="{D7B81EBF-9959-D38C-4235-31CDBB0D6E98}"/>
                </a:ext>
              </a:extLst>
            </p:cNvPr>
            <p:cNvSpPr/>
            <p:nvPr/>
          </p:nvSpPr>
          <p:spPr>
            <a:xfrm>
              <a:off x="4821814" y="6329427"/>
              <a:ext cx="14350" cy="14352"/>
            </a:xfrm>
            <a:custGeom>
              <a:avLst/>
              <a:gdLst>
                <a:gd name="connsiteX0" fmla="*/ 14351 w 14350"/>
                <a:gd name="connsiteY0" fmla="*/ 14352 h 14352"/>
                <a:gd name="connsiteX1" fmla="*/ 0 w 14350"/>
                <a:gd name="connsiteY1" fmla="*/ 0 h 14352"/>
              </a:gdLst>
              <a:ahLst/>
              <a:cxnLst>
                <a:cxn ang="0">
                  <a:pos x="connsiteX0" y="connsiteY0"/>
                </a:cxn>
                <a:cxn ang="0">
                  <a:pos x="connsiteX1" y="connsiteY1"/>
                </a:cxn>
              </a:cxnLst>
              <a:rect l="l" t="t" r="r" b="b"/>
              <a:pathLst>
                <a:path w="14350" h="14352">
                  <a:moveTo>
                    <a:pt x="14351" y="14352"/>
                  </a:moveTo>
                  <a:cubicBezTo>
                    <a:pt x="6426" y="14352"/>
                    <a:pt x="0" y="7926"/>
                    <a:pt x="0" y="0"/>
                  </a:cubicBezTo>
                </a:path>
              </a:pathLst>
            </a:custGeom>
            <a:grpFill/>
            <a:ln w="12700" cap="rnd">
              <a:solidFill>
                <a:srgbClr val="404040"/>
              </a:solidFill>
              <a:prstDash val="solid"/>
              <a:round/>
            </a:ln>
          </p:spPr>
          <p:txBody>
            <a:bodyPr rtlCol="0" anchor="ctr"/>
            <a:lstStyle/>
            <a:p>
              <a:endParaRPr lang="en-US" dirty="0"/>
            </a:p>
          </p:txBody>
        </p:sp>
        <p:sp>
          <p:nvSpPr>
            <p:cNvPr id="345" name="Freeform 344">
              <a:extLst>
                <a:ext uri="{FF2B5EF4-FFF2-40B4-BE49-F238E27FC236}">
                  <a16:creationId xmlns:a16="http://schemas.microsoft.com/office/drawing/2014/main" id="{E3CC9845-D20C-5C23-4473-55DBCB750F4A}"/>
                </a:ext>
              </a:extLst>
            </p:cNvPr>
            <p:cNvSpPr/>
            <p:nvPr/>
          </p:nvSpPr>
          <p:spPr>
            <a:xfrm>
              <a:off x="4577854" y="6200256"/>
              <a:ext cx="1594" cy="86114"/>
            </a:xfrm>
            <a:custGeom>
              <a:avLst/>
              <a:gdLst>
                <a:gd name="connsiteX0" fmla="*/ 0 w 1594"/>
                <a:gd name="connsiteY0" fmla="*/ 0 h 86114"/>
                <a:gd name="connsiteX1" fmla="*/ 0 w 1594"/>
                <a:gd name="connsiteY1" fmla="*/ 86114 h 86114"/>
              </a:gdLst>
              <a:ahLst/>
              <a:cxnLst>
                <a:cxn ang="0">
                  <a:pos x="connsiteX0" y="connsiteY0"/>
                </a:cxn>
                <a:cxn ang="0">
                  <a:pos x="connsiteX1" y="connsiteY1"/>
                </a:cxn>
              </a:cxnLst>
              <a:rect l="l" t="t" r="r" b="b"/>
              <a:pathLst>
                <a:path w="1594" h="86114">
                  <a:moveTo>
                    <a:pt x="0" y="0"/>
                  </a:moveTo>
                  <a:lnTo>
                    <a:pt x="0" y="86114"/>
                  </a:lnTo>
                </a:path>
              </a:pathLst>
            </a:custGeom>
            <a:grpFill/>
            <a:ln w="12700" cap="rnd">
              <a:solidFill>
                <a:srgbClr val="404040"/>
              </a:solidFill>
              <a:prstDash val="solid"/>
              <a:round/>
            </a:ln>
          </p:spPr>
          <p:txBody>
            <a:bodyPr rtlCol="0" anchor="ctr"/>
            <a:lstStyle/>
            <a:p>
              <a:endParaRPr lang="en-US" dirty="0"/>
            </a:p>
          </p:txBody>
        </p:sp>
        <p:sp>
          <p:nvSpPr>
            <p:cNvPr id="346" name="Freeform 345">
              <a:extLst>
                <a:ext uri="{FF2B5EF4-FFF2-40B4-BE49-F238E27FC236}">
                  <a16:creationId xmlns:a16="http://schemas.microsoft.com/office/drawing/2014/main" id="{0AA642A1-D4A2-C46F-FBD3-FD5923AC67A1}"/>
                </a:ext>
              </a:extLst>
            </p:cNvPr>
            <p:cNvSpPr/>
            <p:nvPr/>
          </p:nvSpPr>
          <p:spPr>
            <a:xfrm>
              <a:off x="4577854" y="6286370"/>
              <a:ext cx="28701" cy="28704"/>
            </a:xfrm>
            <a:custGeom>
              <a:avLst/>
              <a:gdLst>
                <a:gd name="connsiteX0" fmla="*/ 28701 w 28701"/>
                <a:gd name="connsiteY0" fmla="*/ 28705 h 28704"/>
                <a:gd name="connsiteX1" fmla="*/ 0 w 28701"/>
                <a:gd name="connsiteY1" fmla="*/ 0 h 28704"/>
              </a:gdLst>
              <a:ahLst/>
              <a:cxnLst>
                <a:cxn ang="0">
                  <a:pos x="connsiteX0" y="connsiteY0"/>
                </a:cxn>
                <a:cxn ang="0">
                  <a:pos x="connsiteX1" y="connsiteY1"/>
                </a:cxn>
              </a:cxnLst>
              <a:rect l="l" t="t" r="r" b="b"/>
              <a:pathLst>
                <a:path w="28701" h="28704">
                  <a:moveTo>
                    <a:pt x="28701" y="28705"/>
                  </a:moveTo>
                  <a:cubicBezTo>
                    <a:pt x="12836" y="28705"/>
                    <a:pt x="0" y="15867"/>
                    <a:pt x="0" y="0"/>
                  </a:cubicBezTo>
                </a:path>
              </a:pathLst>
            </a:custGeom>
            <a:grpFill/>
            <a:ln w="12700" cap="rnd">
              <a:solidFill>
                <a:srgbClr val="404040"/>
              </a:solidFill>
              <a:prstDash val="solid"/>
              <a:round/>
            </a:ln>
          </p:spPr>
          <p:txBody>
            <a:bodyPr rtlCol="0" anchor="ctr"/>
            <a:lstStyle/>
            <a:p>
              <a:endParaRPr lang="en-US" dirty="0"/>
            </a:p>
          </p:txBody>
        </p:sp>
        <p:sp>
          <p:nvSpPr>
            <p:cNvPr id="347" name="Freeform 346">
              <a:extLst>
                <a:ext uri="{FF2B5EF4-FFF2-40B4-BE49-F238E27FC236}">
                  <a16:creationId xmlns:a16="http://schemas.microsoft.com/office/drawing/2014/main" id="{1E81DD9E-9EA5-9422-FD88-B92E4FE518E9}"/>
                </a:ext>
              </a:extLst>
            </p:cNvPr>
            <p:cNvSpPr/>
            <p:nvPr/>
          </p:nvSpPr>
          <p:spPr>
            <a:xfrm>
              <a:off x="4606555" y="6315075"/>
              <a:ext cx="215259" cy="1594"/>
            </a:xfrm>
            <a:custGeom>
              <a:avLst/>
              <a:gdLst>
                <a:gd name="connsiteX0" fmla="*/ 0 w 215259"/>
                <a:gd name="connsiteY0" fmla="*/ 0 h 1594"/>
                <a:gd name="connsiteX1" fmla="*/ 215260 w 215259"/>
                <a:gd name="connsiteY1" fmla="*/ 0 h 1594"/>
              </a:gdLst>
              <a:ahLst/>
              <a:cxnLst>
                <a:cxn ang="0">
                  <a:pos x="connsiteX0" y="connsiteY0"/>
                </a:cxn>
                <a:cxn ang="0">
                  <a:pos x="connsiteX1" y="connsiteY1"/>
                </a:cxn>
              </a:cxnLst>
              <a:rect l="l" t="t" r="r" b="b"/>
              <a:pathLst>
                <a:path w="215259" h="1594">
                  <a:moveTo>
                    <a:pt x="0" y="0"/>
                  </a:moveTo>
                  <a:lnTo>
                    <a:pt x="215260" y="0"/>
                  </a:lnTo>
                </a:path>
              </a:pathLst>
            </a:custGeom>
            <a:grpFill/>
            <a:ln w="12700" cap="rnd">
              <a:solidFill>
                <a:srgbClr val="404040"/>
              </a:solidFill>
              <a:prstDash val="solid"/>
              <a:round/>
            </a:ln>
          </p:spPr>
          <p:txBody>
            <a:bodyPr rtlCol="0" anchor="ctr"/>
            <a:lstStyle/>
            <a:p>
              <a:endParaRPr lang="en-US" dirty="0"/>
            </a:p>
          </p:txBody>
        </p:sp>
        <p:sp>
          <p:nvSpPr>
            <p:cNvPr id="348" name="Freeform 347">
              <a:extLst>
                <a:ext uri="{FF2B5EF4-FFF2-40B4-BE49-F238E27FC236}">
                  <a16:creationId xmlns:a16="http://schemas.microsoft.com/office/drawing/2014/main" id="{B1F295D8-625E-DA41-A793-79B356929B10}"/>
                </a:ext>
              </a:extLst>
            </p:cNvPr>
            <p:cNvSpPr/>
            <p:nvPr/>
          </p:nvSpPr>
          <p:spPr>
            <a:xfrm>
              <a:off x="4635256" y="5970619"/>
              <a:ext cx="28701" cy="28704"/>
            </a:xfrm>
            <a:custGeom>
              <a:avLst/>
              <a:gdLst>
                <a:gd name="connsiteX0" fmla="*/ 0 w 28701"/>
                <a:gd name="connsiteY0" fmla="*/ 28705 h 28704"/>
                <a:gd name="connsiteX1" fmla="*/ 28701 w 28701"/>
                <a:gd name="connsiteY1" fmla="*/ 0 h 28704"/>
              </a:gdLst>
              <a:ahLst/>
              <a:cxnLst>
                <a:cxn ang="0">
                  <a:pos x="connsiteX0" y="connsiteY0"/>
                </a:cxn>
                <a:cxn ang="0">
                  <a:pos x="connsiteX1" y="connsiteY1"/>
                </a:cxn>
              </a:cxnLst>
              <a:rect l="l" t="t" r="r" b="b"/>
              <a:pathLst>
                <a:path w="28701" h="28704">
                  <a:moveTo>
                    <a:pt x="0" y="28705"/>
                  </a:moveTo>
                  <a:cubicBezTo>
                    <a:pt x="0" y="12837"/>
                    <a:pt x="12836" y="0"/>
                    <a:pt x="28701" y="0"/>
                  </a:cubicBezTo>
                </a:path>
              </a:pathLst>
            </a:custGeom>
            <a:grpFill/>
            <a:ln w="12700" cap="rnd">
              <a:solidFill>
                <a:srgbClr val="404040"/>
              </a:solidFill>
              <a:prstDash val="solid"/>
              <a:round/>
            </a:ln>
          </p:spPr>
          <p:txBody>
            <a:bodyPr rtlCol="0" anchor="ctr"/>
            <a:lstStyle/>
            <a:p>
              <a:endParaRPr lang="en-US" dirty="0"/>
            </a:p>
          </p:txBody>
        </p:sp>
        <p:sp>
          <p:nvSpPr>
            <p:cNvPr id="349" name="Freeform 348">
              <a:extLst>
                <a:ext uri="{FF2B5EF4-FFF2-40B4-BE49-F238E27FC236}">
                  <a16:creationId xmlns:a16="http://schemas.microsoft.com/office/drawing/2014/main" id="{D999570D-1686-3415-8A5D-661201077130}"/>
                </a:ext>
              </a:extLst>
            </p:cNvPr>
            <p:cNvSpPr/>
            <p:nvPr/>
          </p:nvSpPr>
          <p:spPr>
            <a:xfrm>
              <a:off x="4979672" y="5970619"/>
              <a:ext cx="28701" cy="28704"/>
            </a:xfrm>
            <a:custGeom>
              <a:avLst/>
              <a:gdLst>
                <a:gd name="connsiteX0" fmla="*/ 28701 w 28701"/>
                <a:gd name="connsiteY0" fmla="*/ 28705 h 28704"/>
                <a:gd name="connsiteX1" fmla="*/ 0 w 28701"/>
                <a:gd name="connsiteY1" fmla="*/ 0 h 28704"/>
              </a:gdLst>
              <a:ahLst/>
              <a:cxnLst>
                <a:cxn ang="0">
                  <a:pos x="connsiteX0" y="connsiteY0"/>
                </a:cxn>
                <a:cxn ang="0">
                  <a:pos x="connsiteX1" y="connsiteY1"/>
                </a:cxn>
              </a:cxnLst>
              <a:rect l="l" t="t" r="r" b="b"/>
              <a:pathLst>
                <a:path w="28701" h="28704">
                  <a:moveTo>
                    <a:pt x="28701" y="28705"/>
                  </a:moveTo>
                  <a:cubicBezTo>
                    <a:pt x="28701" y="12837"/>
                    <a:pt x="15865" y="0"/>
                    <a:pt x="0" y="0"/>
                  </a:cubicBezTo>
                </a:path>
              </a:pathLst>
            </a:custGeom>
            <a:grpFill/>
            <a:ln w="12700" cap="rnd">
              <a:solidFill>
                <a:srgbClr val="404040"/>
              </a:solidFill>
              <a:prstDash val="solid"/>
              <a:round/>
            </a:ln>
          </p:spPr>
          <p:txBody>
            <a:bodyPr rtlCol="0" anchor="ctr"/>
            <a:lstStyle/>
            <a:p>
              <a:endParaRPr lang="en-US" dirty="0"/>
            </a:p>
          </p:txBody>
        </p:sp>
        <p:sp>
          <p:nvSpPr>
            <p:cNvPr id="350" name="Freeform 349">
              <a:extLst>
                <a:ext uri="{FF2B5EF4-FFF2-40B4-BE49-F238E27FC236}">
                  <a16:creationId xmlns:a16="http://schemas.microsoft.com/office/drawing/2014/main" id="{80071E31-655F-4241-6BF5-A15B21EE9250}"/>
                </a:ext>
              </a:extLst>
            </p:cNvPr>
            <p:cNvSpPr/>
            <p:nvPr/>
          </p:nvSpPr>
          <p:spPr>
            <a:xfrm>
              <a:off x="4635256" y="6200256"/>
              <a:ext cx="28701" cy="28704"/>
            </a:xfrm>
            <a:custGeom>
              <a:avLst/>
              <a:gdLst>
                <a:gd name="connsiteX0" fmla="*/ 0 w 28701"/>
                <a:gd name="connsiteY0" fmla="*/ 0 h 28704"/>
                <a:gd name="connsiteX1" fmla="*/ 28701 w 28701"/>
                <a:gd name="connsiteY1" fmla="*/ 28705 h 28704"/>
              </a:gdLst>
              <a:ahLst/>
              <a:cxnLst>
                <a:cxn ang="0">
                  <a:pos x="connsiteX0" y="connsiteY0"/>
                </a:cxn>
                <a:cxn ang="0">
                  <a:pos x="connsiteX1" y="connsiteY1"/>
                </a:cxn>
              </a:cxnLst>
              <a:rect l="l" t="t" r="r" b="b"/>
              <a:pathLst>
                <a:path w="28701" h="28704">
                  <a:moveTo>
                    <a:pt x="0" y="0"/>
                  </a:moveTo>
                  <a:cubicBezTo>
                    <a:pt x="0" y="15867"/>
                    <a:pt x="12836" y="28705"/>
                    <a:pt x="28701" y="28705"/>
                  </a:cubicBezTo>
                </a:path>
              </a:pathLst>
            </a:custGeom>
            <a:grpFill/>
            <a:ln w="12700" cap="rnd">
              <a:solidFill>
                <a:srgbClr val="404040"/>
              </a:solidFill>
              <a:prstDash val="solid"/>
              <a:round/>
            </a:ln>
          </p:spPr>
          <p:txBody>
            <a:bodyPr rtlCol="0" anchor="ctr"/>
            <a:lstStyle/>
            <a:p>
              <a:endParaRPr lang="en-US" dirty="0"/>
            </a:p>
          </p:txBody>
        </p:sp>
        <p:sp>
          <p:nvSpPr>
            <p:cNvPr id="351" name="Freeform 350">
              <a:extLst>
                <a:ext uri="{FF2B5EF4-FFF2-40B4-BE49-F238E27FC236}">
                  <a16:creationId xmlns:a16="http://schemas.microsoft.com/office/drawing/2014/main" id="{E0BE1C8F-091D-78FA-8B55-AA940234C8CE}"/>
                </a:ext>
              </a:extLst>
            </p:cNvPr>
            <p:cNvSpPr/>
            <p:nvPr/>
          </p:nvSpPr>
          <p:spPr>
            <a:xfrm>
              <a:off x="4979672" y="6200256"/>
              <a:ext cx="28701" cy="28704"/>
            </a:xfrm>
            <a:custGeom>
              <a:avLst/>
              <a:gdLst>
                <a:gd name="connsiteX0" fmla="*/ 28701 w 28701"/>
                <a:gd name="connsiteY0" fmla="*/ 0 h 28704"/>
                <a:gd name="connsiteX1" fmla="*/ 0 w 28701"/>
                <a:gd name="connsiteY1" fmla="*/ 28705 h 28704"/>
              </a:gdLst>
              <a:ahLst/>
              <a:cxnLst>
                <a:cxn ang="0">
                  <a:pos x="connsiteX0" y="connsiteY0"/>
                </a:cxn>
                <a:cxn ang="0">
                  <a:pos x="connsiteX1" y="connsiteY1"/>
                </a:cxn>
              </a:cxnLst>
              <a:rect l="l" t="t" r="r" b="b"/>
              <a:pathLst>
                <a:path w="28701" h="28704">
                  <a:moveTo>
                    <a:pt x="28701" y="0"/>
                  </a:moveTo>
                  <a:cubicBezTo>
                    <a:pt x="28701" y="15867"/>
                    <a:pt x="15865" y="28705"/>
                    <a:pt x="0" y="28705"/>
                  </a:cubicBezTo>
                </a:path>
              </a:pathLst>
            </a:custGeom>
            <a:grpFill/>
            <a:ln w="12700" cap="rnd">
              <a:solidFill>
                <a:srgbClr val="404040"/>
              </a:solidFill>
              <a:prstDash val="solid"/>
              <a:round/>
            </a:ln>
          </p:spPr>
          <p:txBody>
            <a:bodyPr rtlCol="0" anchor="ctr"/>
            <a:lstStyle/>
            <a:p>
              <a:endParaRPr lang="en-US" dirty="0"/>
            </a:p>
          </p:txBody>
        </p:sp>
        <p:sp>
          <p:nvSpPr>
            <p:cNvPr id="352" name="Freeform 351">
              <a:extLst>
                <a:ext uri="{FF2B5EF4-FFF2-40B4-BE49-F238E27FC236}">
                  <a16:creationId xmlns:a16="http://schemas.microsoft.com/office/drawing/2014/main" id="{0B6C2E61-C307-CE0A-88D4-E4BD026F37BB}"/>
                </a:ext>
              </a:extLst>
            </p:cNvPr>
            <p:cNvSpPr/>
            <p:nvPr/>
          </p:nvSpPr>
          <p:spPr>
            <a:xfrm>
              <a:off x="4742886" y="6157199"/>
              <a:ext cx="71753" cy="71761"/>
            </a:xfrm>
            <a:custGeom>
              <a:avLst/>
              <a:gdLst>
                <a:gd name="connsiteX0" fmla="*/ 0 w 71753"/>
                <a:gd name="connsiteY0" fmla="*/ 0 h 71761"/>
                <a:gd name="connsiteX1" fmla="*/ 71753 w 71753"/>
                <a:gd name="connsiteY1" fmla="*/ 71762 h 71761"/>
              </a:gdLst>
              <a:ahLst/>
              <a:cxnLst>
                <a:cxn ang="0">
                  <a:pos x="connsiteX0" y="connsiteY0"/>
                </a:cxn>
                <a:cxn ang="0">
                  <a:pos x="connsiteX1" y="connsiteY1"/>
                </a:cxn>
              </a:cxnLst>
              <a:rect l="l" t="t" r="r" b="b"/>
              <a:pathLst>
                <a:path w="71753" h="71761">
                  <a:moveTo>
                    <a:pt x="0" y="0"/>
                  </a:moveTo>
                  <a:cubicBezTo>
                    <a:pt x="0" y="39661"/>
                    <a:pt x="32097" y="71762"/>
                    <a:pt x="71753" y="71762"/>
                  </a:cubicBezTo>
                </a:path>
              </a:pathLst>
            </a:custGeom>
            <a:grpFill/>
            <a:ln w="12700" cap="rnd">
              <a:solidFill>
                <a:srgbClr val="404040"/>
              </a:solidFill>
              <a:prstDash val="solid"/>
              <a:round/>
            </a:ln>
          </p:spPr>
          <p:txBody>
            <a:bodyPr rtlCol="0" anchor="ctr"/>
            <a:lstStyle/>
            <a:p>
              <a:endParaRPr lang="en-US" dirty="0"/>
            </a:p>
          </p:txBody>
        </p:sp>
        <p:sp>
          <p:nvSpPr>
            <p:cNvPr id="353" name="Freeform 352">
              <a:extLst>
                <a:ext uri="{FF2B5EF4-FFF2-40B4-BE49-F238E27FC236}">
                  <a16:creationId xmlns:a16="http://schemas.microsoft.com/office/drawing/2014/main" id="{4C6AE6CE-26B5-3937-E67B-DA57DECFB0C3}"/>
                </a:ext>
              </a:extLst>
            </p:cNvPr>
            <p:cNvSpPr/>
            <p:nvPr/>
          </p:nvSpPr>
          <p:spPr>
            <a:xfrm>
              <a:off x="4828990" y="6157199"/>
              <a:ext cx="71753" cy="71761"/>
            </a:xfrm>
            <a:custGeom>
              <a:avLst/>
              <a:gdLst>
                <a:gd name="connsiteX0" fmla="*/ 71753 w 71753"/>
                <a:gd name="connsiteY0" fmla="*/ 0 h 71761"/>
                <a:gd name="connsiteX1" fmla="*/ 0 w 71753"/>
                <a:gd name="connsiteY1" fmla="*/ 71762 h 71761"/>
              </a:gdLst>
              <a:ahLst/>
              <a:cxnLst>
                <a:cxn ang="0">
                  <a:pos x="connsiteX0" y="connsiteY0"/>
                </a:cxn>
                <a:cxn ang="0">
                  <a:pos x="connsiteX1" y="connsiteY1"/>
                </a:cxn>
              </a:cxnLst>
              <a:rect l="l" t="t" r="r" b="b"/>
              <a:pathLst>
                <a:path w="71753" h="71761">
                  <a:moveTo>
                    <a:pt x="71753" y="0"/>
                  </a:moveTo>
                  <a:cubicBezTo>
                    <a:pt x="71753" y="39661"/>
                    <a:pt x="39656" y="71762"/>
                    <a:pt x="0" y="71762"/>
                  </a:cubicBezTo>
                </a:path>
              </a:pathLst>
            </a:custGeom>
            <a:grpFill/>
            <a:ln w="12700" cap="rnd">
              <a:solidFill>
                <a:srgbClr val="404040"/>
              </a:solidFill>
              <a:prstDash val="solid"/>
              <a:round/>
            </a:ln>
          </p:spPr>
          <p:txBody>
            <a:bodyPr rtlCol="0" anchor="ctr"/>
            <a:lstStyle/>
            <a:p>
              <a:endParaRPr lang="en-US" dirty="0"/>
            </a:p>
          </p:txBody>
        </p:sp>
        <p:sp>
          <p:nvSpPr>
            <p:cNvPr id="354" name="Freeform 353">
              <a:extLst>
                <a:ext uri="{FF2B5EF4-FFF2-40B4-BE49-F238E27FC236}">
                  <a16:creationId xmlns:a16="http://schemas.microsoft.com/office/drawing/2014/main" id="{F07E39F2-A1F6-C04D-A7C1-F0B8D91A6407}"/>
                </a:ext>
              </a:extLst>
            </p:cNvPr>
            <p:cNvSpPr/>
            <p:nvPr/>
          </p:nvSpPr>
          <p:spPr>
            <a:xfrm>
              <a:off x="4785938" y="6185904"/>
              <a:ext cx="35876" cy="43057"/>
            </a:xfrm>
            <a:custGeom>
              <a:avLst/>
              <a:gdLst>
                <a:gd name="connsiteX0" fmla="*/ 0 w 35876"/>
                <a:gd name="connsiteY0" fmla="*/ 0 h 43057"/>
                <a:gd name="connsiteX1" fmla="*/ 35877 w 35876"/>
                <a:gd name="connsiteY1" fmla="*/ 43057 h 43057"/>
              </a:gdLst>
              <a:ahLst/>
              <a:cxnLst>
                <a:cxn ang="0">
                  <a:pos x="connsiteX0" y="connsiteY0"/>
                </a:cxn>
                <a:cxn ang="0">
                  <a:pos x="connsiteX1" y="connsiteY1"/>
                </a:cxn>
              </a:cxnLst>
              <a:rect l="l" t="t" r="r" b="b"/>
              <a:pathLst>
                <a:path w="35876" h="43057">
                  <a:moveTo>
                    <a:pt x="0" y="0"/>
                  </a:moveTo>
                  <a:cubicBezTo>
                    <a:pt x="0" y="23793"/>
                    <a:pt x="14351" y="43057"/>
                    <a:pt x="35877" y="43057"/>
                  </a:cubicBezTo>
                </a:path>
              </a:pathLst>
            </a:custGeom>
            <a:grpFill/>
            <a:ln w="12700" cap="rnd">
              <a:solidFill>
                <a:srgbClr val="404040"/>
              </a:solidFill>
              <a:prstDash val="solid"/>
              <a:round/>
            </a:ln>
          </p:spPr>
          <p:txBody>
            <a:bodyPr rtlCol="0" anchor="ctr"/>
            <a:lstStyle/>
            <a:p>
              <a:endParaRPr lang="en-US" dirty="0"/>
            </a:p>
          </p:txBody>
        </p:sp>
        <p:sp>
          <p:nvSpPr>
            <p:cNvPr id="355" name="Freeform 354">
              <a:extLst>
                <a:ext uri="{FF2B5EF4-FFF2-40B4-BE49-F238E27FC236}">
                  <a16:creationId xmlns:a16="http://schemas.microsoft.com/office/drawing/2014/main" id="{DFD2B4CC-E2C0-6359-2423-69F33FA48E7A}"/>
                </a:ext>
              </a:extLst>
            </p:cNvPr>
            <p:cNvSpPr/>
            <p:nvPr/>
          </p:nvSpPr>
          <p:spPr>
            <a:xfrm>
              <a:off x="4785938" y="6128495"/>
              <a:ext cx="57402" cy="57409"/>
            </a:xfrm>
            <a:custGeom>
              <a:avLst/>
              <a:gdLst>
                <a:gd name="connsiteX0" fmla="*/ 0 w 57402"/>
                <a:gd name="connsiteY0" fmla="*/ 57409 h 57409"/>
                <a:gd name="connsiteX1" fmla="*/ 57403 w 57402"/>
                <a:gd name="connsiteY1" fmla="*/ 0 h 57409"/>
              </a:gdLst>
              <a:ahLst/>
              <a:cxnLst>
                <a:cxn ang="0">
                  <a:pos x="connsiteX0" y="connsiteY0"/>
                </a:cxn>
                <a:cxn ang="0">
                  <a:pos x="connsiteX1" y="connsiteY1"/>
                </a:cxn>
              </a:cxnLst>
              <a:rect l="l" t="t" r="r" b="b"/>
              <a:pathLst>
                <a:path w="57402" h="57409">
                  <a:moveTo>
                    <a:pt x="0" y="57409"/>
                  </a:moveTo>
                  <a:cubicBezTo>
                    <a:pt x="0" y="25675"/>
                    <a:pt x="25672" y="0"/>
                    <a:pt x="57403" y="0"/>
                  </a:cubicBezTo>
                </a:path>
              </a:pathLst>
            </a:custGeom>
            <a:grpFill/>
            <a:ln w="12700" cap="rnd">
              <a:solidFill>
                <a:srgbClr val="404040"/>
              </a:solidFill>
              <a:prstDash val="solid"/>
              <a:round/>
            </a:ln>
          </p:spPr>
          <p:txBody>
            <a:bodyPr rtlCol="0" anchor="ctr"/>
            <a:lstStyle/>
            <a:p>
              <a:endParaRPr lang="en-US" dirty="0"/>
            </a:p>
          </p:txBody>
        </p:sp>
        <p:sp>
          <p:nvSpPr>
            <p:cNvPr id="356" name="Freeform 355">
              <a:extLst>
                <a:ext uri="{FF2B5EF4-FFF2-40B4-BE49-F238E27FC236}">
                  <a16:creationId xmlns:a16="http://schemas.microsoft.com/office/drawing/2014/main" id="{4426B5E0-C721-B10B-1B1C-9E23416718C0}"/>
                </a:ext>
              </a:extLst>
            </p:cNvPr>
            <p:cNvSpPr/>
            <p:nvPr/>
          </p:nvSpPr>
          <p:spPr>
            <a:xfrm>
              <a:off x="4821814" y="6200256"/>
              <a:ext cx="35876" cy="28704"/>
            </a:xfrm>
            <a:custGeom>
              <a:avLst/>
              <a:gdLst>
                <a:gd name="connsiteX0" fmla="*/ 35877 w 35876"/>
                <a:gd name="connsiteY0" fmla="*/ 0 h 28704"/>
                <a:gd name="connsiteX1" fmla="*/ 0 w 35876"/>
                <a:gd name="connsiteY1" fmla="*/ 28705 h 28704"/>
              </a:gdLst>
              <a:ahLst/>
              <a:cxnLst>
                <a:cxn ang="0">
                  <a:pos x="connsiteX0" y="connsiteY0"/>
                </a:cxn>
                <a:cxn ang="0">
                  <a:pos x="connsiteX1" y="connsiteY1"/>
                </a:cxn>
              </a:cxnLst>
              <a:rect l="l" t="t" r="r" b="b"/>
              <a:pathLst>
                <a:path w="35876" h="28704">
                  <a:moveTo>
                    <a:pt x="35877" y="0"/>
                  </a:moveTo>
                  <a:cubicBezTo>
                    <a:pt x="35877" y="15867"/>
                    <a:pt x="21526" y="28705"/>
                    <a:pt x="0" y="28705"/>
                  </a:cubicBezTo>
                </a:path>
              </a:pathLst>
            </a:custGeom>
            <a:grpFill/>
            <a:ln w="12700" cap="rnd">
              <a:solidFill>
                <a:srgbClr val="404040"/>
              </a:solidFill>
              <a:prstDash val="solid"/>
              <a:round/>
            </a:ln>
          </p:spPr>
          <p:txBody>
            <a:bodyPr rtlCol="0" anchor="ctr"/>
            <a:lstStyle/>
            <a:p>
              <a:endParaRPr lang="en-US" dirty="0"/>
            </a:p>
          </p:txBody>
        </p:sp>
        <p:sp>
          <p:nvSpPr>
            <p:cNvPr id="357" name="Freeform 356">
              <a:extLst>
                <a:ext uri="{FF2B5EF4-FFF2-40B4-BE49-F238E27FC236}">
                  <a16:creationId xmlns:a16="http://schemas.microsoft.com/office/drawing/2014/main" id="{AFFB4B3C-3F9E-AAB3-98D5-73B4FD423690}"/>
                </a:ext>
              </a:extLst>
            </p:cNvPr>
            <p:cNvSpPr/>
            <p:nvPr/>
          </p:nvSpPr>
          <p:spPr>
            <a:xfrm>
              <a:off x="4839322" y="6128495"/>
              <a:ext cx="18368" cy="71761"/>
            </a:xfrm>
            <a:custGeom>
              <a:avLst/>
              <a:gdLst>
                <a:gd name="connsiteX0" fmla="*/ 4018 w 18368"/>
                <a:gd name="connsiteY0" fmla="*/ 0 h 71761"/>
                <a:gd name="connsiteX1" fmla="*/ 18369 w 18368"/>
                <a:gd name="connsiteY1" fmla="*/ 71762 h 71761"/>
              </a:gdLst>
              <a:ahLst/>
              <a:cxnLst>
                <a:cxn ang="0">
                  <a:pos x="connsiteX0" y="connsiteY0"/>
                </a:cxn>
                <a:cxn ang="0">
                  <a:pos x="connsiteX1" y="connsiteY1"/>
                </a:cxn>
              </a:cxnLst>
              <a:rect l="l" t="t" r="r" b="b"/>
              <a:pathLst>
                <a:path w="18368" h="71761">
                  <a:moveTo>
                    <a:pt x="4018" y="0"/>
                  </a:moveTo>
                  <a:cubicBezTo>
                    <a:pt x="-10332" y="43057"/>
                    <a:pt x="18369" y="43057"/>
                    <a:pt x="18369" y="71762"/>
                  </a:cubicBezTo>
                </a:path>
              </a:pathLst>
            </a:custGeom>
            <a:grpFill/>
            <a:ln w="12700" cap="rnd">
              <a:solidFill>
                <a:srgbClr val="404040"/>
              </a:solidFill>
              <a:prstDash val="solid"/>
              <a:round/>
            </a:ln>
          </p:spPr>
          <p:txBody>
            <a:bodyPr rtlCol="0" anchor="ctr"/>
            <a:lstStyle/>
            <a:p>
              <a:endParaRPr lang="en-US" dirty="0"/>
            </a:p>
          </p:txBody>
        </p:sp>
        <p:sp>
          <p:nvSpPr>
            <p:cNvPr id="358" name="Freeform 357">
              <a:extLst>
                <a:ext uri="{FF2B5EF4-FFF2-40B4-BE49-F238E27FC236}">
                  <a16:creationId xmlns:a16="http://schemas.microsoft.com/office/drawing/2014/main" id="{4764DF67-9628-F7B7-95E2-469911CC77D6}"/>
                </a:ext>
              </a:extLst>
            </p:cNvPr>
            <p:cNvSpPr/>
            <p:nvPr/>
          </p:nvSpPr>
          <p:spPr>
            <a:xfrm>
              <a:off x="4785938" y="6228961"/>
              <a:ext cx="14350" cy="1594"/>
            </a:xfrm>
            <a:custGeom>
              <a:avLst/>
              <a:gdLst>
                <a:gd name="connsiteX0" fmla="*/ 0 w 14350"/>
                <a:gd name="connsiteY0" fmla="*/ 0 h 1594"/>
                <a:gd name="connsiteX1" fmla="*/ 14351 w 14350"/>
                <a:gd name="connsiteY1" fmla="*/ 0 h 1594"/>
              </a:gdLst>
              <a:ahLst/>
              <a:cxnLst>
                <a:cxn ang="0">
                  <a:pos x="connsiteX0" y="connsiteY0"/>
                </a:cxn>
                <a:cxn ang="0">
                  <a:pos x="connsiteX1" y="connsiteY1"/>
                </a:cxn>
              </a:cxnLst>
              <a:rect l="l" t="t" r="r" b="b"/>
              <a:pathLst>
                <a:path w="14350" h="1594">
                  <a:moveTo>
                    <a:pt x="0" y="0"/>
                  </a:moveTo>
                  <a:lnTo>
                    <a:pt x="14351" y="0"/>
                  </a:lnTo>
                </a:path>
              </a:pathLst>
            </a:custGeom>
            <a:grpFill/>
            <a:ln w="12700" cap="rnd">
              <a:solidFill>
                <a:srgbClr val="404040"/>
              </a:solidFill>
              <a:prstDash val="solid"/>
              <a:round/>
            </a:ln>
          </p:spPr>
          <p:txBody>
            <a:bodyPr rtlCol="0" anchor="ctr"/>
            <a:lstStyle/>
            <a:p>
              <a:endParaRPr lang="en-US" dirty="0"/>
            </a:p>
          </p:txBody>
        </p:sp>
        <p:sp>
          <p:nvSpPr>
            <p:cNvPr id="359" name="Freeform 358">
              <a:extLst>
                <a:ext uri="{FF2B5EF4-FFF2-40B4-BE49-F238E27FC236}">
                  <a16:creationId xmlns:a16="http://schemas.microsoft.com/office/drawing/2014/main" id="{FA41974E-0668-95D6-36BA-5A2C13EB5F22}"/>
                </a:ext>
              </a:extLst>
            </p:cNvPr>
            <p:cNvSpPr/>
            <p:nvPr/>
          </p:nvSpPr>
          <p:spPr>
            <a:xfrm>
              <a:off x="4742886" y="6013676"/>
              <a:ext cx="49828" cy="143523"/>
            </a:xfrm>
            <a:custGeom>
              <a:avLst/>
              <a:gdLst>
                <a:gd name="connsiteX0" fmla="*/ 0 w 49828"/>
                <a:gd name="connsiteY0" fmla="*/ 143524 h 143523"/>
                <a:gd name="connsiteX1" fmla="*/ 43052 w 49828"/>
                <a:gd name="connsiteY1" fmla="*/ 0 h 143523"/>
              </a:gdLst>
              <a:ahLst/>
              <a:cxnLst>
                <a:cxn ang="0">
                  <a:pos x="connsiteX0" y="connsiteY0"/>
                </a:cxn>
                <a:cxn ang="0">
                  <a:pos x="connsiteX1" y="connsiteY1"/>
                </a:cxn>
              </a:cxnLst>
              <a:rect l="l" t="t" r="r" b="b"/>
              <a:pathLst>
                <a:path w="49828" h="143523">
                  <a:moveTo>
                    <a:pt x="0" y="143524"/>
                  </a:moveTo>
                  <a:cubicBezTo>
                    <a:pt x="0" y="86114"/>
                    <a:pt x="71753" y="71762"/>
                    <a:pt x="43052" y="0"/>
                  </a:cubicBezTo>
                </a:path>
              </a:pathLst>
            </a:custGeom>
            <a:grpFill/>
            <a:ln w="12700" cap="rnd">
              <a:solidFill>
                <a:srgbClr val="404040"/>
              </a:solidFill>
              <a:prstDash val="solid"/>
              <a:round/>
            </a:ln>
          </p:spPr>
          <p:txBody>
            <a:bodyPr rtlCol="0" anchor="ctr"/>
            <a:lstStyle/>
            <a:p>
              <a:endParaRPr lang="en-US" dirty="0"/>
            </a:p>
          </p:txBody>
        </p:sp>
        <p:sp>
          <p:nvSpPr>
            <p:cNvPr id="360" name="Freeform 359">
              <a:extLst>
                <a:ext uri="{FF2B5EF4-FFF2-40B4-BE49-F238E27FC236}">
                  <a16:creationId xmlns:a16="http://schemas.microsoft.com/office/drawing/2014/main" id="{9CFC694F-7B75-9C06-9628-AF8B735A7380}"/>
                </a:ext>
              </a:extLst>
            </p:cNvPr>
            <p:cNvSpPr/>
            <p:nvPr/>
          </p:nvSpPr>
          <p:spPr>
            <a:xfrm>
              <a:off x="4785938" y="6013676"/>
              <a:ext cx="57402" cy="86114"/>
            </a:xfrm>
            <a:custGeom>
              <a:avLst/>
              <a:gdLst>
                <a:gd name="connsiteX0" fmla="*/ 57403 w 57402"/>
                <a:gd name="connsiteY0" fmla="*/ 86114 h 86114"/>
                <a:gd name="connsiteX1" fmla="*/ 0 w 57402"/>
                <a:gd name="connsiteY1" fmla="*/ 0 h 86114"/>
              </a:gdLst>
              <a:ahLst/>
              <a:cxnLst>
                <a:cxn ang="0">
                  <a:pos x="connsiteX0" y="connsiteY0"/>
                </a:cxn>
                <a:cxn ang="0">
                  <a:pos x="connsiteX1" y="connsiteY1"/>
                </a:cxn>
              </a:cxnLst>
              <a:rect l="l" t="t" r="r" b="b"/>
              <a:pathLst>
                <a:path w="57402" h="86114">
                  <a:moveTo>
                    <a:pt x="57403" y="86114"/>
                  </a:moveTo>
                  <a:cubicBezTo>
                    <a:pt x="57403" y="38512"/>
                    <a:pt x="31731" y="0"/>
                    <a:pt x="0" y="0"/>
                  </a:cubicBezTo>
                </a:path>
              </a:pathLst>
            </a:custGeom>
            <a:grpFill/>
            <a:ln w="12700" cap="rnd">
              <a:solidFill>
                <a:srgbClr val="404040"/>
              </a:solidFill>
              <a:prstDash val="solid"/>
              <a:round/>
            </a:ln>
          </p:spPr>
          <p:txBody>
            <a:bodyPr rtlCol="0" anchor="ctr"/>
            <a:lstStyle/>
            <a:p>
              <a:endParaRPr lang="en-US" dirty="0"/>
            </a:p>
          </p:txBody>
        </p:sp>
        <p:sp>
          <p:nvSpPr>
            <p:cNvPr id="361" name="Freeform 360">
              <a:extLst>
                <a:ext uri="{FF2B5EF4-FFF2-40B4-BE49-F238E27FC236}">
                  <a16:creationId xmlns:a16="http://schemas.microsoft.com/office/drawing/2014/main" id="{097E540D-36B6-D7EE-0091-A49B2C1BDB1F}"/>
                </a:ext>
              </a:extLst>
            </p:cNvPr>
            <p:cNvSpPr/>
            <p:nvPr/>
          </p:nvSpPr>
          <p:spPr>
            <a:xfrm>
              <a:off x="4872042" y="6071085"/>
              <a:ext cx="28701" cy="86114"/>
            </a:xfrm>
            <a:custGeom>
              <a:avLst/>
              <a:gdLst>
                <a:gd name="connsiteX0" fmla="*/ 28701 w 28701"/>
                <a:gd name="connsiteY0" fmla="*/ 86114 h 86114"/>
                <a:gd name="connsiteX1" fmla="*/ 0 w 28701"/>
                <a:gd name="connsiteY1" fmla="*/ 0 h 86114"/>
              </a:gdLst>
              <a:ahLst/>
              <a:cxnLst>
                <a:cxn ang="0">
                  <a:pos x="connsiteX0" y="connsiteY0"/>
                </a:cxn>
                <a:cxn ang="0">
                  <a:pos x="connsiteX1" y="connsiteY1"/>
                </a:cxn>
              </a:cxnLst>
              <a:rect l="l" t="t" r="r" b="b"/>
              <a:pathLst>
                <a:path w="28701" h="86114">
                  <a:moveTo>
                    <a:pt x="28701" y="86114"/>
                  </a:moveTo>
                  <a:cubicBezTo>
                    <a:pt x="28701" y="43057"/>
                    <a:pt x="0" y="43057"/>
                    <a:pt x="0" y="0"/>
                  </a:cubicBezTo>
                </a:path>
              </a:pathLst>
            </a:custGeom>
            <a:grpFill/>
            <a:ln w="12700" cap="rnd">
              <a:solidFill>
                <a:srgbClr val="404040"/>
              </a:solidFill>
              <a:prstDash val="solid"/>
              <a:round/>
            </a:ln>
          </p:spPr>
          <p:txBody>
            <a:bodyPr rtlCol="0" anchor="ctr"/>
            <a:lstStyle/>
            <a:p>
              <a:endParaRPr lang="en-US" dirty="0"/>
            </a:p>
          </p:txBody>
        </p:sp>
        <p:sp>
          <p:nvSpPr>
            <p:cNvPr id="362" name="Freeform 361">
              <a:extLst>
                <a:ext uri="{FF2B5EF4-FFF2-40B4-BE49-F238E27FC236}">
                  <a16:creationId xmlns:a16="http://schemas.microsoft.com/office/drawing/2014/main" id="{02D449F8-AAD5-23B5-2DC3-CC27C620BEB6}"/>
                </a:ext>
              </a:extLst>
            </p:cNvPr>
            <p:cNvSpPr/>
            <p:nvPr/>
          </p:nvSpPr>
          <p:spPr>
            <a:xfrm>
              <a:off x="4843340" y="6071085"/>
              <a:ext cx="28701" cy="28704"/>
            </a:xfrm>
            <a:custGeom>
              <a:avLst/>
              <a:gdLst>
                <a:gd name="connsiteX0" fmla="*/ 28701 w 28701"/>
                <a:gd name="connsiteY0" fmla="*/ 0 h 28704"/>
                <a:gd name="connsiteX1" fmla="*/ 0 w 28701"/>
                <a:gd name="connsiteY1" fmla="*/ 28705 h 28704"/>
              </a:gdLst>
              <a:ahLst/>
              <a:cxnLst>
                <a:cxn ang="0">
                  <a:pos x="connsiteX0" y="connsiteY0"/>
                </a:cxn>
                <a:cxn ang="0">
                  <a:pos x="connsiteX1" y="connsiteY1"/>
                </a:cxn>
              </a:cxnLst>
              <a:rect l="l" t="t" r="r" b="b"/>
              <a:pathLst>
                <a:path w="28701" h="28704">
                  <a:moveTo>
                    <a:pt x="28701" y="0"/>
                  </a:moveTo>
                  <a:cubicBezTo>
                    <a:pt x="14351" y="0"/>
                    <a:pt x="14351" y="28705"/>
                    <a:pt x="0" y="28705"/>
                  </a:cubicBezTo>
                </a:path>
              </a:pathLst>
            </a:custGeom>
            <a:grpFill/>
            <a:ln w="12700" cap="rnd">
              <a:solidFill>
                <a:srgbClr val="404040"/>
              </a:solidFill>
              <a:prstDash val="solid"/>
              <a:round/>
            </a:ln>
          </p:spPr>
          <p:txBody>
            <a:bodyPr rtlCol="0" anchor="ctr"/>
            <a:lstStyle/>
            <a:p>
              <a:endParaRPr lang="en-US" dirty="0"/>
            </a:p>
          </p:txBody>
        </p:sp>
        <p:sp>
          <p:nvSpPr>
            <p:cNvPr id="363" name="Freeform 362">
              <a:extLst>
                <a:ext uri="{FF2B5EF4-FFF2-40B4-BE49-F238E27FC236}">
                  <a16:creationId xmlns:a16="http://schemas.microsoft.com/office/drawing/2014/main" id="{E431E32B-9832-C8B6-19C3-1043373B3D78}"/>
                </a:ext>
              </a:extLst>
            </p:cNvPr>
            <p:cNvSpPr/>
            <p:nvPr/>
          </p:nvSpPr>
          <p:spPr>
            <a:xfrm>
              <a:off x="4577854" y="6171552"/>
              <a:ext cx="28701" cy="28704"/>
            </a:xfrm>
            <a:custGeom>
              <a:avLst/>
              <a:gdLst>
                <a:gd name="connsiteX0" fmla="*/ 0 w 28701"/>
                <a:gd name="connsiteY0" fmla="*/ 28705 h 28704"/>
                <a:gd name="connsiteX1" fmla="*/ 28701 w 28701"/>
                <a:gd name="connsiteY1" fmla="*/ 0 h 28704"/>
              </a:gdLst>
              <a:ahLst/>
              <a:cxnLst>
                <a:cxn ang="0">
                  <a:pos x="connsiteX0" y="connsiteY0"/>
                </a:cxn>
                <a:cxn ang="0">
                  <a:pos x="connsiteX1" y="connsiteY1"/>
                </a:cxn>
              </a:cxnLst>
              <a:rect l="l" t="t" r="r" b="b"/>
              <a:pathLst>
                <a:path w="28701" h="28704">
                  <a:moveTo>
                    <a:pt x="0" y="28705"/>
                  </a:moveTo>
                  <a:cubicBezTo>
                    <a:pt x="0" y="12837"/>
                    <a:pt x="12836" y="0"/>
                    <a:pt x="28701" y="0"/>
                  </a:cubicBezTo>
                </a:path>
              </a:pathLst>
            </a:custGeom>
            <a:grpFill/>
            <a:ln w="12700" cap="rnd">
              <a:solidFill>
                <a:srgbClr val="404040"/>
              </a:solidFill>
              <a:prstDash val="solid"/>
              <a:round/>
            </a:ln>
          </p:spPr>
          <p:txBody>
            <a:bodyPr rtlCol="0" anchor="ctr"/>
            <a:lstStyle/>
            <a:p>
              <a:endParaRPr lang="en-US" dirty="0"/>
            </a:p>
          </p:txBody>
        </p:sp>
        <p:sp>
          <p:nvSpPr>
            <p:cNvPr id="364" name="Freeform 363">
              <a:extLst>
                <a:ext uri="{FF2B5EF4-FFF2-40B4-BE49-F238E27FC236}">
                  <a16:creationId xmlns:a16="http://schemas.microsoft.com/office/drawing/2014/main" id="{443837FA-2692-997B-164C-085866978596}"/>
                </a:ext>
              </a:extLst>
            </p:cNvPr>
            <p:cNvSpPr/>
            <p:nvPr/>
          </p:nvSpPr>
          <p:spPr>
            <a:xfrm>
              <a:off x="4606555" y="6171552"/>
              <a:ext cx="28701" cy="1594"/>
            </a:xfrm>
            <a:custGeom>
              <a:avLst/>
              <a:gdLst>
                <a:gd name="connsiteX0" fmla="*/ 0 w 28701"/>
                <a:gd name="connsiteY0" fmla="*/ 0 h 1594"/>
                <a:gd name="connsiteX1" fmla="*/ 28701 w 28701"/>
                <a:gd name="connsiteY1" fmla="*/ 0 h 1594"/>
              </a:gdLst>
              <a:ahLst/>
              <a:cxnLst>
                <a:cxn ang="0">
                  <a:pos x="connsiteX0" y="connsiteY0"/>
                </a:cxn>
                <a:cxn ang="0">
                  <a:pos x="connsiteX1" y="connsiteY1"/>
                </a:cxn>
              </a:cxnLst>
              <a:rect l="l" t="t" r="r" b="b"/>
              <a:pathLst>
                <a:path w="28701" h="1594">
                  <a:moveTo>
                    <a:pt x="0" y="0"/>
                  </a:moveTo>
                  <a:lnTo>
                    <a:pt x="28701" y="0"/>
                  </a:lnTo>
                </a:path>
              </a:pathLst>
            </a:custGeom>
            <a:grpFill/>
            <a:ln w="12700" cap="rnd">
              <a:solidFill>
                <a:srgbClr val="404040"/>
              </a:solidFill>
              <a:prstDash val="solid"/>
              <a:round/>
            </a:ln>
          </p:spPr>
          <p:txBody>
            <a:bodyPr rtlCol="0" anchor="ctr"/>
            <a:lstStyle/>
            <a:p>
              <a:endParaRPr lang="en-US" dirty="0"/>
            </a:p>
          </p:txBody>
        </p:sp>
      </p:grpSp>
      <p:grpSp>
        <p:nvGrpSpPr>
          <p:cNvPr id="365" name="Graphic 3">
            <a:extLst>
              <a:ext uri="{FF2B5EF4-FFF2-40B4-BE49-F238E27FC236}">
                <a16:creationId xmlns:a16="http://schemas.microsoft.com/office/drawing/2014/main" id="{C44E97D4-9026-EF77-961C-3972F1167A93}"/>
              </a:ext>
            </a:extLst>
          </p:cNvPr>
          <p:cNvGrpSpPr>
            <a:grpSpLocks noChangeAspect="1"/>
          </p:cNvGrpSpPr>
          <p:nvPr/>
        </p:nvGrpSpPr>
        <p:grpSpPr>
          <a:xfrm>
            <a:off x="802080" y="9075780"/>
            <a:ext cx="403984" cy="296290"/>
            <a:chOff x="6644346" y="5999323"/>
            <a:chExt cx="430519" cy="315751"/>
          </a:xfrm>
          <a:noFill/>
        </p:grpSpPr>
        <p:sp>
          <p:nvSpPr>
            <p:cNvPr id="366" name="Freeform 365">
              <a:extLst>
                <a:ext uri="{FF2B5EF4-FFF2-40B4-BE49-F238E27FC236}">
                  <a16:creationId xmlns:a16="http://schemas.microsoft.com/office/drawing/2014/main" id="{34F9C5E8-A80C-15E6-94A9-701148C14B2E}"/>
                </a:ext>
              </a:extLst>
            </p:cNvPr>
            <p:cNvSpPr/>
            <p:nvPr/>
          </p:nvSpPr>
          <p:spPr>
            <a:xfrm>
              <a:off x="6644346" y="5999323"/>
              <a:ext cx="28701" cy="28704"/>
            </a:xfrm>
            <a:custGeom>
              <a:avLst/>
              <a:gdLst>
                <a:gd name="connsiteX0" fmla="*/ 0 w 28701"/>
                <a:gd name="connsiteY0" fmla="*/ 28705 h 28704"/>
                <a:gd name="connsiteX1" fmla="*/ 28701 w 28701"/>
                <a:gd name="connsiteY1" fmla="*/ 0 h 28704"/>
              </a:gdLst>
              <a:ahLst/>
              <a:cxnLst>
                <a:cxn ang="0">
                  <a:pos x="connsiteX0" y="connsiteY0"/>
                </a:cxn>
                <a:cxn ang="0">
                  <a:pos x="connsiteX1" y="connsiteY1"/>
                </a:cxn>
              </a:cxnLst>
              <a:rect l="l" t="t" r="r" b="b"/>
              <a:pathLst>
                <a:path w="28701" h="28704">
                  <a:moveTo>
                    <a:pt x="0" y="28705"/>
                  </a:moveTo>
                  <a:cubicBezTo>
                    <a:pt x="0" y="12837"/>
                    <a:pt x="12836" y="0"/>
                    <a:pt x="28701" y="0"/>
                  </a:cubicBezTo>
                </a:path>
              </a:pathLst>
            </a:custGeom>
            <a:grpFill/>
            <a:ln w="12700" cap="rnd">
              <a:solidFill>
                <a:srgbClr val="404040"/>
              </a:solidFill>
              <a:prstDash val="solid"/>
              <a:round/>
            </a:ln>
          </p:spPr>
          <p:txBody>
            <a:bodyPr rtlCol="0" anchor="ctr"/>
            <a:lstStyle/>
            <a:p>
              <a:endParaRPr lang="en-US" dirty="0"/>
            </a:p>
          </p:txBody>
        </p:sp>
        <p:sp>
          <p:nvSpPr>
            <p:cNvPr id="367" name="Freeform 366">
              <a:extLst>
                <a:ext uri="{FF2B5EF4-FFF2-40B4-BE49-F238E27FC236}">
                  <a16:creationId xmlns:a16="http://schemas.microsoft.com/office/drawing/2014/main" id="{0F7491F3-48B2-5E8B-8BC4-361CB2B65D78}"/>
                </a:ext>
              </a:extLst>
            </p:cNvPr>
            <p:cNvSpPr/>
            <p:nvPr/>
          </p:nvSpPr>
          <p:spPr>
            <a:xfrm>
              <a:off x="7046164" y="5999323"/>
              <a:ext cx="28701" cy="28704"/>
            </a:xfrm>
            <a:custGeom>
              <a:avLst/>
              <a:gdLst>
                <a:gd name="connsiteX0" fmla="*/ 28701 w 28701"/>
                <a:gd name="connsiteY0" fmla="*/ 28705 h 28704"/>
                <a:gd name="connsiteX1" fmla="*/ 0 w 28701"/>
                <a:gd name="connsiteY1" fmla="*/ 0 h 28704"/>
              </a:gdLst>
              <a:ahLst/>
              <a:cxnLst>
                <a:cxn ang="0">
                  <a:pos x="connsiteX0" y="connsiteY0"/>
                </a:cxn>
                <a:cxn ang="0">
                  <a:pos x="connsiteX1" y="connsiteY1"/>
                </a:cxn>
              </a:cxnLst>
              <a:rect l="l" t="t" r="r" b="b"/>
              <a:pathLst>
                <a:path w="28701" h="28704">
                  <a:moveTo>
                    <a:pt x="28701" y="28705"/>
                  </a:moveTo>
                  <a:cubicBezTo>
                    <a:pt x="28701" y="12837"/>
                    <a:pt x="15866" y="0"/>
                    <a:pt x="0" y="0"/>
                  </a:cubicBezTo>
                </a:path>
              </a:pathLst>
            </a:custGeom>
            <a:grpFill/>
            <a:ln w="12700" cap="rnd">
              <a:solidFill>
                <a:srgbClr val="404040"/>
              </a:solidFill>
              <a:prstDash val="solid"/>
              <a:round/>
            </a:ln>
          </p:spPr>
          <p:txBody>
            <a:bodyPr rtlCol="0" anchor="ctr"/>
            <a:lstStyle/>
            <a:p>
              <a:endParaRPr lang="en-US" dirty="0"/>
            </a:p>
          </p:txBody>
        </p:sp>
        <p:sp>
          <p:nvSpPr>
            <p:cNvPr id="368" name="Freeform 367">
              <a:extLst>
                <a:ext uri="{FF2B5EF4-FFF2-40B4-BE49-F238E27FC236}">
                  <a16:creationId xmlns:a16="http://schemas.microsoft.com/office/drawing/2014/main" id="{F768FEA2-54A5-345F-5A03-09CDDF9837F8}"/>
                </a:ext>
              </a:extLst>
            </p:cNvPr>
            <p:cNvSpPr/>
            <p:nvPr/>
          </p:nvSpPr>
          <p:spPr>
            <a:xfrm>
              <a:off x="6644346" y="6142847"/>
              <a:ext cx="57402" cy="57409"/>
            </a:xfrm>
            <a:custGeom>
              <a:avLst/>
              <a:gdLst>
                <a:gd name="connsiteX0" fmla="*/ 0 w 57402"/>
                <a:gd name="connsiteY0" fmla="*/ 0 h 57409"/>
                <a:gd name="connsiteX1" fmla="*/ 57403 w 57402"/>
                <a:gd name="connsiteY1" fmla="*/ 57409 h 57409"/>
              </a:gdLst>
              <a:ahLst/>
              <a:cxnLst>
                <a:cxn ang="0">
                  <a:pos x="connsiteX0" y="connsiteY0"/>
                </a:cxn>
                <a:cxn ang="0">
                  <a:pos x="connsiteX1" y="connsiteY1"/>
                </a:cxn>
              </a:cxnLst>
              <a:rect l="l" t="t" r="r" b="b"/>
              <a:pathLst>
                <a:path w="57402" h="57409">
                  <a:moveTo>
                    <a:pt x="0" y="0"/>
                  </a:moveTo>
                  <a:cubicBezTo>
                    <a:pt x="0" y="31734"/>
                    <a:pt x="25672" y="57409"/>
                    <a:pt x="57403" y="57409"/>
                  </a:cubicBezTo>
                </a:path>
              </a:pathLst>
            </a:custGeom>
            <a:grpFill/>
            <a:ln w="12700" cap="rnd">
              <a:solidFill>
                <a:srgbClr val="404040"/>
              </a:solidFill>
              <a:prstDash val="solid"/>
              <a:round/>
            </a:ln>
          </p:spPr>
          <p:txBody>
            <a:bodyPr rtlCol="0" anchor="ctr"/>
            <a:lstStyle/>
            <a:p>
              <a:endParaRPr lang="en-US" dirty="0"/>
            </a:p>
          </p:txBody>
        </p:sp>
        <p:sp>
          <p:nvSpPr>
            <p:cNvPr id="369" name="Freeform 368">
              <a:extLst>
                <a:ext uri="{FF2B5EF4-FFF2-40B4-BE49-F238E27FC236}">
                  <a16:creationId xmlns:a16="http://schemas.microsoft.com/office/drawing/2014/main" id="{5D3566E4-3433-FA3D-2AA1-FB413F3F6C0E}"/>
                </a:ext>
              </a:extLst>
            </p:cNvPr>
            <p:cNvSpPr/>
            <p:nvPr/>
          </p:nvSpPr>
          <p:spPr>
            <a:xfrm>
              <a:off x="7017462" y="6142847"/>
              <a:ext cx="57402" cy="57409"/>
            </a:xfrm>
            <a:custGeom>
              <a:avLst/>
              <a:gdLst>
                <a:gd name="connsiteX0" fmla="*/ 57403 w 57402"/>
                <a:gd name="connsiteY0" fmla="*/ 0 h 57409"/>
                <a:gd name="connsiteX1" fmla="*/ 0 w 57402"/>
                <a:gd name="connsiteY1" fmla="*/ 57409 h 57409"/>
              </a:gdLst>
              <a:ahLst/>
              <a:cxnLst>
                <a:cxn ang="0">
                  <a:pos x="connsiteX0" y="connsiteY0"/>
                </a:cxn>
                <a:cxn ang="0">
                  <a:pos x="connsiteX1" y="connsiteY1"/>
                </a:cxn>
              </a:cxnLst>
              <a:rect l="l" t="t" r="r" b="b"/>
              <a:pathLst>
                <a:path w="57402" h="57409">
                  <a:moveTo>
                    <a:pt x="57403" y="0"/>
                  </a:moveTo>
                  <a:cubicBezTo>
                    <a:pt x="57403" y="31734"/>
                    <a:pt x="31731" y="57409"/>
                    <a:pt x="0" y="57409"/>
                  </a:cubicBezTo>
                </a:path>
              </a:pathLst>
            </a:custGeom>
            <a:grpFill/>
            <a:ln w="12700" cap="rnd">
              <a:solidFill>
                <a:srgbClr val="404040"/>
              </a:solidFill>
              <a:prstDash val="solid"/>
              <a:round/>
            </a:ln>
          </p:spPr>
          <p:txBody>
            <a:bodyPr rtlCol="0" anchor="ctr"/>
            <a:lstStyle/>
            <a:p>
              <a:endParaRPr lang="en-US" dirty="0"/>
            </a:p>
          </p:txBody>
        </p:sp>
        <p:sp>
          <p:nvSpPr>
            <p:cNvPr id="370" name="Freeform 369">
              <a:extLst>
                <a:ext uri="{FF2B5EF4-FFF2-40B4-BE49-F238E27FC236}">
                  <a16:creationId xmlns:a16="http://schemas.microsoft.com/office/drawing/2014/main" id="{6045DA0E-DC4A-2CBB-7A7E-2E73A0AB2468}"/>
                </a:ext>
              </a:extLst>
            </p:cNvPr>
            <p:cNvSpPr/>
            <p:nvPr/>
          </p:nvSpPr>
          <p:spPr>
            <a:xfrm>
              <a:off x="6673047" y="5999323"/>
              <a:ext cx="373116" cy="1594"/>
            </a:xfrm>
            <a:custGeom>
              <a:avLst/>
              <a:gdLst>
                <a:gd name="connsiteX0" fmla="*/ 0 w 373116"/>
                <a:gd name="connsiteY0" fmla="*/ 0 h 1594"/>
                <a:gd name="connsiteX1" fmla="*/ 373117 w 373116"/>
                <a:gd name="connsiteY1" fmla="*/ 0 h 1594"/>
              </a:gdLst>
              <a:ahLst/>
              <a:cxnLst>
                <a:cxn ang="0">
                  <a:pos x="connsiteX0" y="connsiteY0"/>
                </a:cxn>
                <a:cxn ang="0">
                  <a:pos x="connsiteX1" y="connsiteY1"/>
                </a:cxn>
              </a:cxnLst>
              <a:rect l="l" t="t" r="r" b="b"/>
              <a:pathLst>
                <a:path w="373116" h="1594">
                  <a:moveTo>
                    <a:pt x="0" y="0"/>
                  </a:moveTo>
                  <a:lnTo>
                    <a:pt x="373117" y="0"/>
                  </a:lnTo>
                </a:path>
              </a:pathLst>
            </a:custGeom>
            <a:grpFill/>
            <a:ln w="12700" cap="rnd">
              <a:solidFill>
                <a:srgbClr val="404040"/>
              </a:solidFill>
              <a:prstDash val="solid"/>
              <a:round/>
            </a:ln>
          </p:spPr>
          <p:txBody>
            <a:bodyPr rtlCol="0" anchor="ctr"/>
            <a:lstStyle/>
            <a:p>
              <a:endParaRPr lang="en-US" dirty="0"/>
            </a:p>
          </p:txBody>
        </p:sp>
        <p:sp>
          <p:nvSpPr>
            <p:cNvPr id="371" name="Freeform 370">
              <a:extLst>
                <a:ext uri="{FF2B5EF4-FFF2-40B4-BE49-F238E27FC236}">
                  <a16:creationId xmlns:a16="http://schemas.microsoft.com/office/drawing/2014/main" id="{B37BF946-977D-DB8A-08D6-45D65789FCE3}"/>
                </a:ext>
              </a:extLst>
            </p:cNvPr>
            <p:cNvSpPr/>
            <p:nvPr/>
          </p:nvSpPr>
          <p:spPr>
            <a:xfrm>
              <a:off x="7074865" y="6028028"/>
              <a:ext cx="1594" cy="114818"/>
            </a:xfrm>
            <a:custGeom>
              <a:avLst/>
              <a:gdLst>
                <a:gd name="connsiteX0" fmla="*/ 0 w 1594"/>
                <a:gd name="connsiteY0" fmla="*/ 0 h 114818"/>
                <a:gd name="connsiteX1" fmla="*/ 0 w 1594"/>
                <a:gd name="connsiteY1" fmla="*/ 114819 h 114818"/>
              </a:gdLst>
              <a:ahLst/>
              <a:cxnLst>
                <a:cxn ang="0">
                  <a:pos x="connsiteX0" y="connsiteY0"/>
                </a:cxn>
                <a:cxn ang="0">
                  <a:pos x="connsiteX1" y="connsiteY1"/>
                </a:cxn>
              </a:cxnLst>
              <a:rect l="l" t="t" r="r" b="b"/>
              <a:pathLst>
                <a:path w="1594" h="114818">
                  <a:moveTo>
                    <a:pt x="0" y="0"/>
                  </a:moveTo>
                  <a:lnTo>
                    <a:pt x="0" y="114819"/>
                  </a:lnTo>
                </a:path>
              </a:pathLst>
            </a:custGeom>
            <a:grpFill/>
            <a:ln w="12700" cap="rnd">
              <a:solidFill>
                <a:srgbClr val="404040"/>
              </a:solidFill>
              <a:prstDash val="solid"/>
              <a:round/>
            </a:ln>
          </p:spPr>
          <p:txBody>
            <a:bodyPr rtlCol="0" anchor="ctr"/>
            <a:lstStyle/>
            <a:p>
              <a:endParaRPr lang="en-US" dirty="0"/>
            </a:p>
          </p:txBody>
        </p:sp>
        <p:sp>
          <p:nvSpPr>
            <p:cNvPr id="372" name="Freeform 371">
              <a:extLst>
                <a:ext uri="{FF2B5EF4-FFF2-40B4-BE49-F238E27FC236}">
                  <a16:creationId xmlns:a16="http://schemas.microsoft.com/office/drawing/2014/main" id="{FE7DA182-C93C-D760-1026-39914966C253}"/>
                </a:ext>
              </a:extLst>
            </p:cNvPr>
            <p:cNvSpPr/>
            <p:nvPr/>
          </p:nvSpPr>
          <p:spPr>
            <a:xfrm>
              <a:off x="6644346" y="6028028"/>
              <a:ext cx="1594" cy="114818"/>
            </a:xfrm>
            <a:custGeom>
              <a:avLst/>
              <a:gdLst>
                <a:gd name="connsiteX0" fmla="*/ 0 w 1594"/>
                <a:gd name="connsiteY0" fmla="*/ 0 h 114818"/>
                <a:gd name="connsiteX1" fmla="*/ 0 w 1594"/>
                <a:gd name="connsiteY1" fmla="*/ 114819 h 114818"/>
              </a:gdLst>
              <a:ahLst/>
              <a:cxnLst>
                <a:cxn ang="0">
                  <a:pos x="connsiteX0" y="connsiteY0"/>
                </a:cxn>
                <a:cxn ang="0">
                  <a:pos x="connsiteX1" y="connsiteY1"/>
                </a:cxn>
              </a:cxnLst>
              <a:rect l="l" t="t" r="r" b="b"/>
              <a:pathLst>
                <a:path w="1594" h="114818">
                  <a:moveTo>
                    <a:pt x="0" y="0"/>
                  </a:moveTo>
                  <a:lnTo>
                    <a:pt x="0" y="114819"/>
                  </a:lnTo>
                </a:path>
              </a:pathLst>
            </a:custGeom>
            <a:grpFill/>
            <a:ln w="12700" cap="rnd">
              <a:solidFill>
                <a:srgbClr val="404040"/>
              </a:solidFill>
              <a:prstDash val="solid"/>
              <a:round/>
            </a:ln>
          </p:spPr>
          <p:txBody>
            <a:bodyPr rtlCol="0" anchor="ctr"/>
            <a:lstStyle/>
            <a:p>
              <a:endParaRPr lang="en-US" dirty="0"/>
            </a:p>
          </p:txBody>
        </p:sp>
        <p:sp>
          <p:nvSpPr>
            <p:cNvPr id="373" name="Freeform 372">
              <a:extLst>
                <a:ext uri="{FF2B5EF4-FFF2-40B4-BE49-F238E27FC236}">
                  <a16:creationId xmlns:a16="http://schemas.microsoft.com/office/drawing/2014/main" id="{9AD3D9F3-3359-4FB1-DC7F-40D1797CF5A9}"/>
                </a:ext>
              </a:extLst>
            </p:cNvPr>
            <p:cNvSpPr/>
            <p:nvPr/>
          </p:nvSpPr>
          <p:spPr>
            <a:xfrm>
              <a:off x="6701748" y="6200256"/>
              <a:ext cx="315714" cy="1594"/>
            </a:xfrm>
            <a:custGeom>
              <a:avLst/>
              <a:gdLst>
                <a:gd name="connsiteX0" fmla="*/ 0 w 315714"/>
                <a:gd name="connsiteY0" fmla="*/ 0 h 1594"/>
                <a:gd name="connsiteX1" fmla="*/ 315714 w 315714"/>
                <a:gd name="connsiteY1" fmla="*/ 0 h 1594"/>
              </a:gdLst>
              <a:ahLst/>
              <a:cxnLst>
                <a:cxn ang="0">
                  <a:pos x="connsiteX0" y="connsiteY0"/>
                </a:cxn>
                <a:cxn ang="0">
                  <a:pos x="connsiteX1" y="connsiteY1"/>
                </a:cxn>
              </a:cxnLst>
              <a:rect l="l" t="t" r="r" b="b"/>
              <a:pathLst>
                <a:path w="315714" h="1594">
                  <a:moveTo>
                    <a:pt x="0" y="0"/>
                  </a:moveTo>
                  <a:lnTo>
                    <a:pt x="315714" y="0"/>
                  </a:lnTo>
                </a:path>
              </a:pathLst>
            </a:custGeom>
            <a:grpFill/>
            <a:ln w="12700" cap="rnd">
              <a:solidFill>
                <a:srgbClr val="404040"/>
              </a:solidFill>
              <a:prstDash val="solid"/>
              <a:round/>
            </a:ln>
          </p:spPr>
          <p:txBody>
            <a:bodyPr rtlCol="0" anchor="ctr"/>
            <a:lstStyle/>
            <a:p>
              <a:endParaRPr lang="en-US" dirty="0"/>
            </a:p>
          </p:txBody>
        </p:sp>
        <p:sp>
          <p:nvSpPr>
            <p:cNvPr id="374" name="Freeform 373">
              <a:extLst>
                <a:ext uri="{FF2B5EF4-FFF2-40B4-BE49-F238E27FC236}">
                  <a16:creationId xmlns:a16="http://schemas.microsoft.com/office/drawing/2014/main" id="{000CF8DD-24AB-7D2B-0A17-E41798D260EA}"/>
                </a:ext>
              </a:extLst>
            </p:cNvPr>
            <p:cNvSpPr/>
            <p:nvPr/>
          </p:nvSpPr>
          <p:spPr>
            <a:xfrm>
              <a:off x="7017462" y="6142847"/>
              <a:ext cx="1594" cy="57409"/>
            </a:xfrm>
            <a:custGeom>
              <a:avLst/>
              <a:gdLst>
                <a:gd name="connsiteX0" fmla="*/ 0 w 1594"/>
                <a:gd name="connsiteY0" fmla="*/ 0 h 57409"/>
                <a:gd name="connsiteX1" fmla="*/ 0 w 1594"/>
                <a:gd name="connsiteY1" fmla="*/ 57409 h 57409"/>
              </a:gdLst>
              <a:ahLst/>
              <a:cxnLst>
                <a:cxn ang="0">
                  <a:pos x="connsiteX0" y="connsiteY0"/>
                </a:cxn>
                <a:cxn ang="0">
                  <a:pos x="connsiteX1" y="connsiteY1"/>
                </a:cxn>
              </a:cxnLst>
              <a:rect l="l" t="t" r="r" b="b"/>
              <a:pathLst>
                <a:path w="1594" h="57409">
                  <a:moveTo>
                    <a:pt x="0" y="0"/>
                  </a:moveTo>
                  <a:lnTo>
                    <a:pt x="0" y="57409"/>
                  </a:lnTo>
                </a:path>
              </a:pathLst>
            </a:custGeom>
            <a:grpFill/>
            <a:ln w="12700" cap="rnd">
              <a:solidFill>
                <a:srgbClr val="404040"/>
              </a:solidFill>
              <a:prstDash val="solid"/>
              <a:round/>
            </a:ln>
          </p:spPr>
          <p:txBody>
            <a:bodyPr rtlCol="0" anchor="ctr"/>
            <a:lstStyle/>
            <a:p>
              <a:endParaRPr lang="en-US" dirty="0"/>
            </a:p>
          </p:txBody>
        </p:sp>
        <p:sp>
          <p:nvSpPr>
            <p:cNvPr id="375" name="Freeform 374">
              <a:extLst>
                <a:ext uri="{FF2B5EF4-FFF2-40B4-BE49-F238E27FC236}">
                  <a16:creationId xmlns:a16="http://schemas.microsoft.com/office/drawing/2014/main" id="{8AEAFAB5-13D2-6660-0FF0-CD7C1F795083}"/>
                </a:ext>
              </a:extLst>
            </p:cNvPr>
            <p:cNvSpPr/>
            <p:nvPr/>
          </p:nvSpPr>
          <p:spPr>
            <a:xfrm>
              <a:off x="6701748" y="6142847"/>
              <a:ext cx="1594" cy="57409"/>
            </a:xfrm>
            <a:custGeom>
              <a:avLst/>
              <a:gdLst>
                <a:gd name="connsiteX0" fmla="*/ 0 w 1594"/>
                <a:gd name="connsiteY0" fmla="*/ 0 h 57409"/>
                <a:gd name="connsiteX1" fmla="*/ 0 w 1594"/>
                <a:gd name="connsiteY1" fmla="*/ 57409 h 57409"/>
              </a:gdLst>
              <a:ahLst/>
              <a:cxnLst>
                <a:cxn ang="0">
                  <a:pos x="connsiteX0" y="connsiteY0"/>
                </a:cxn>
                <a:cxn ang="0">
                  <a:pos x="connsiteX1" y="connsiteY1"/>
                </a:cxn>
              </a:cxnLst>
              <a:rect l="l" t="t" r="r" b="b"/>
              <a:pathLst>
                <a:path w="1594" h="57409">
                  <a:moveTo>
                    <a:pt x="0" y="0"/>
                  </a:moveTo>
                  <a:lnTo>
                    <a:pt x="0" y="57409"/>
                  </a:lnTo>
                </a:path>
              </a:pathLst>
            </a:custGeom>
            <a:grpFill/>
            <a:ln w="12700" cap="rnd">
              <a:solidFill>
                <a:srgbClr val="404040"/>
              </a:solidFill>
              <a:prstDash val="solid"/>
              <a:round/>
            </a:ln>
          </p:spPr>
          <p:txBody>
            <a:bodyPr rtlCol="0" anchor="ctr"/>
            <a:lstStyle/>
            <a:p>
              <a:endParaRPr lang="en-US" dirty="0"/>
            </a:p>
          </p:txBody>
        </p:sp>
        <p:sp>
          <p:nvSpPr>
            <p:cNvPr id="376" name="Freeform 375">
              <a:extLst>
                <a:ext uri="{FF2B5EF4-FFF2-40B4-BE49-F238E27FC236}">
                  <a16:creationId xmlns:a16="http://schemas.microsoft.com/office/drawing/2014/main" id="{197460F5-319A-B099-39F6-E37011CCC133}"/>
                </a:ext>
              </a:extLst>
            </p:cNvPr>
            <p:cNvSpPr/>
            <p:nvPr/>
          </p:nvSpPr>
          <p:spPr>
            <a:xfrm>
              <a:off x="6701748" y="6142847"/>
              <a:ext cx="315714" cy="1594"/>
            </a:xfrm>
            <a:custGeom>
              <a:avLst/>
              <a:gdLst>
                <a:gd name="connsiteX0" fmla="*/ 315714 w 315714"/>
                <a:gd name="connsiteY0" fmla="*/ 0 h 1594"/>
                <a:gd name="connsiteX1" fmla="*/ 0 w 315714"/>
                <a:gd name="connsiteY1" fmla="*/ 0 h 1594"/>
              </a:gdLst>
              <a:ahLst/>
              <a:cxnLst>
                <a:cxn ang="0">
                  <a:pos x="connsiteX0" y="connsiteY0"/>
                </a:cxn>
                <a:cxn ang="0">
                  <a:pos x="connsiteX1" y="connsiteY1"/>
                </a:cxn>
              </a:cxnLst>
              <a:rect l="l" t="t" r="r" b="b"/>
              <a:pathLst>
                <a:path w="315714" h="1594">
                  <a:moveTo>
                    <a:pt x="315714" y="0"/>
                  </a:moveTo>
                  <a:lnTo>
                    <a:pt x="0" y="0"/>
                  </a:lnTo>
                </a:path>
              </a:pathLst>
            </a:custGeom>
            <a:grpFill/>
            <a:ln w="12700" cap="rnd">
              <a:solidFill>
                <a:srgbClr val="404040"/>
              </a:solidFill>
              <a:prstDash val="solid"/>
              <a:round/>
            </a:ln>
          </p:spPr>
          <p:txBody>
            <a:bodyPr rtlCol="0" anchor="ctr"/>
            <a:lstStyle/>
            <a:p>
              <a:endParaRPr lang="en-US" dirty="0"/>
            </a:p>
          </p:txBody>
        </p:sp>
        <p:sp>
          <p:nvSpPr>
            <p:cNvPr id="377" name="Freeform 376">
              <a:extLst>
                <a:ext uri="{FF2B5EF4-FFF2-40B4-BE49-F238E27FC236}">
                  <a16:creationId xmlns:a16="http://schemas.microsoft.com/office/drawing/2014/main" id="{4E0D640B-7538-2A36-0DB4-E1ECA50103EA}"/>
                </a:ext>
              </a:extLst>
            </p:cNvPr>
            <p:cNvSpPr/>
            <p:nvPr/>
          </p:nvSpPr>
          <p:spPr>
            <a:xfrm>
              <a:off x="6845255" y="6085437"/>
              <a:ext cx="28701" cy="1594"/>
            </a:xfrm>
            <a:custGeom>
              <a:avLst/>
              <a:gdLst>
                <a:gd name="connsiteX0" fmla="*/ 0 w 28701"/>
                <a:gd name="connsiteY0" fmla="*/ 0 h 1594"/>
                <a:gd name="connsiteX1" fmla="*/ 28701 w 28701"/>
                <a:gd name="connsiteY1" fmla="*/ 0 h 1594"/>
              </a:gdLst>
              <a:ahLst/>
              <a:cxnLst>
                <a:cxn ang="0">
                  <a:pos x="connsiteX0" y="connsiteY0"/>
                </a:cxn>
                <a:cxn ang="0">
                  <a:pos x="connsiteX1" y="connsiteY1"/>
                </a:cxn>
              </a:cxnLst>
              <a:rect l="l" t="t" r="r" b="b"/>
              <a:pathLst>
                <a:path w="28701" h="1594">
                  <a:moveTo>
                    <a:pt x="0" y="0"/>
                  </a:moveTo>
                  <a:lnTo>
                    <a:pt x="28701" y="0"/>
                  </a:lnTo>
                </a:path>
              </a:pathLst>
            </a:custGeom>
            <a:grpFill/>
            <a:ln w="12700" cap="rnd">
              <a:solidFill>
                <a:srgbClr val="404040"/>
              </a:solidFill>
              <a:prstDash val="solid"/>
              <a:round/>
            </a:ln>
          </p:spPr>
          <p:txBody>
            <a:bodyPr rtlCol="0" anchor="ctr"/>
            <a:lstStyle/>
            <a:p>
              <a:endParaRPr lang="en-US" dirty="0"/>
            </a:p>
          </p:txBody>
        </p:sp>
        <p:sp>
          <p:nvSpPr>
            <p:cNvPr id="378" name="Freeform 377">
              <a:extLst>
                <a:ext uri="{FF2B5EF4-FFF2-40B4-BE49-F238E27FC236}">
                  <a16:creationId xmlns:a16="http://schemas.microsoft.com/office/drawing/2014/main" id="{0439472C-8DA1-E6D7-9927-5B771D05C329}"/>
                </a:ext>
              </a:extLst>
            </p:cNvPr>
            <p:cNvSpPr/>
            <p:nvPr/>
          </p:nvSpPr>
          <p:spPr>
            <a:xfrm>
              <a:off x="6859605" y="6257666"/>
              <a:ext cx="1594" cy="57409"/>
            </a:xfrm>
            <a:custGeom>
              <a:avLst/>
              <a:gdLst>
                <a:gd name="connsiteX0" fmla="*/ 0 w 1594"/>
                <a:gd name="connsiteY0" fmla="*/ 0 h 57409"/>
                <a:gd name="connsiteX1" fmla="*/ 0 w 1594"/>
                <a:gd name="connsiteY1" fmla="*/ 57409 h 57409"/>
              </a:gdLst>
              <a:ahLst/>
              <a:cxnLst>
                <a:cxn ang="0">
                  <a:pos x="connsiteX0" y="connsiteY0"/>
                </a:cxn>
                <a:cxn ang="0">
                  <a:pos x="connsiteX1" y="connsiteY1"/>
                </a:cxn>
              </a:cxnLst>
              <a:rect l="l" t="t" r="r" b="b"/>
              <a:pathLst>
                <a:path w="1594" h="57409">
                  <a:moveTo>
                    <a:pt x="0" y="0"/>
                  </a:moveTo>
                  <a:lnTo>
                    <a:pt x="0" y="57409"/>
                  </a:lnTo>
                </a:path>
              </a:pathLst>
            </a:custGeom>
            <a:grpFill/>
            <a:ln w="12700" cap="rnd">
              <a:solidFill>
                <a:srgbClr val="404040"/>
              </a:solidFill>
              <a:prstDash val="solid"/>
              <a:round/>
            </a:ln>
          </p:spPr>
          <p:txBody>
            <a:bodyPr rtlCol="0" anchor="ctr"/>
            <a:lstStyle/>
            <a:p>
              <a:endParaRPr lang="en-US" dirty="0"/>
            </a:p>
          </p:txBody>
        </p:sp>
        <p:sp>
          <p:nvSpPr>
            <p:cNvPr id="379" name="Freeform 378">
              <a:extLst>
                <a:ext uri="{FF2B5EF4-FFF2-40B4-BE49-F238E27FC236}">
                  <a16:creationId xmlns:a16="http://schemas.microsoft.com/office/drawing/2014/main" id="{80B04A83-071E-6C4E-B853-B7A88B576E2D}"/>
                </a:ext>
              </a:extLst>
            </p:cNvPr>
            <p:cNvSpPr/>
            <p:nvPr/>
          </p:nvSpPr>
          <p:spPr>
            <a:xfrm>
              <a:off x="6687398" y="6257666"/>
              <a:ext cx="57402" cy="57409"/>
            </a:xfrm>
            <a:custGeom>
              <a:avLst/>
              <a:gdLst>
                <a:gd name="connsiteX0" fmla="*/ 57403 w 57402"/>
                <a:gd name="connsiteY0" fmla="*/ 0 h 57409"/>
                <a:gd name="connsiteX1" fmla="*/ 0 w 57402"/>
                <a:gd name="connsiteY1" fmla="*/ 57409 h 57409"/>
              </a:gdLst>
              <a:ahLst/>
              <a:cxnLst>
                <a:cxn ang="0">
                  <a:pos x="connsiteX0" y="connsiteY0"/>
                </a:cxn>
                <a:cxn ang="0">
                  <a:pos x="connsiteX1" y="connsiteY1"/>
                </a:cxn>
              </a:cxnLst>
              <a:rect l="l" t="t" r="r" b="b"/>
              <a:pathLst>
                <a:path w="57402" h="57409">
                  <a:moveTo>
                    <a:pt x="57403" y="0"/>
                  </a:moveTo>
                  <a:cubicBezTo>
                    <a:pt x="57403" y="31734"/>
                    <a:pt x="31731" y="57409"/>
                    <a:pt x="0" y="57409"/>
                  </a:cubicBezTo>
                </a:path>
              </a:pathLst>
            </a:custGeom>
            <a:grpFill/>
            <a:ln w="12700" cap="rnd">
              <a:solidFill>
                <a:srgbClr val="404040"/>
              </a:solidFill>
              <a:prstDash val="solid"/>
              <a:round/>
            </a:ln>
          </p:spPr>
          <p:txBody>
            <a:bodyPr rtlCol="0" anchor="ctr"/>
            <a:lstStyle/>
            <a:p>
              <a:endParaRPr lang="en-US" dirty="0"/>
            </a:p>
          </p:txBody>
        </p:sp>
        <p:sp>
          <p:nvSpPr>
            <p:cNvPr id="380" name="Freeform 379">
              <a:extLst>
                <a:ext uri="{FF2B5EF4-FFF2-40B4-BE49-F238E27FC236}">
                  <a16:creationId xmlns:a16="http://schemas.microsoft.com/office/drawing/2014/main" id="{60390B1D-13C3-0C2B-494A-730BC10B09C9}"/>
                </a:ext>
              </a:extLst>
            </p:cNvPr>
            <p:cNvSpPr/>
            <p:nvPr/>
          </p:nvSpPr>
          <p:spPr>
            <a:xfrm>
              <a:off x="6974410" y="6257666"/>
              <a:ext cx="57402" cy="57409"/>
            </a:xfrm>
            <a:custGeom>
              <a:avLst/>
              <a:gdLst>
                <a:gd name="connsiteX0" fmla="*/ 0 w 57402"/>
                <a:gd name="connsiteY0" fmla="*/ 0 h 57409"/>
                <a:gd name="connsiteX1" fmla="*/ 57403 w 57402"/>
                <a:gd name="connsiteY1" fmla="*/ 57409 h 57409"/>
              </a:gdLst>
              <a:ahLst/>
              <a:cxnLst>
                <a:cxn ang="0">
                  <a:pos x="connsiteX0" y="connsiteY0"/>
                </a:cxn>
                <a:cxn ang="0">
                  <a:pos x="connsiteX1" y="connsiteY1"/>
                </a:cxn>
              </a:cxnLst>
              <a:rect l="l" t="t" r="r" b="b"/>
              <a:pathLst>
                <a:path w="57402" h="57409">
                  <a:moveTo>
                    <a:pt x="0" y="0"/>
                  </a:moveTo>
                  <a:cubicBezTo>
                    <a:pt x="0" y="31734"/>
                    <a:pt x="25672" y="57409"/>
                    <a:pt x="57403" y="57409"/>
                  </a:cubicBezTo>
                </a:path>
              </a:pathLst>
            </a:custGeom>
            <a:grpFill/>
            <a:ln w="12700" cap="rnd">
              <a:solidFill>
                <a:srgbClr val="404040"/>
              </a:solidFill>
              <a:prstDash val="solid"/>
              <a:round/>
            </a:ln>
          </p:spPr>
          <p:txBody>
            <a:bodyPr rtlCol="0" anchor="ctr"/>
            <a:lstStyle/>
            <a:p>
              <a:endParaRPr lang="en-US" dirty="0"/>
            </a:p>
          </p:txBody>
        </p:sp>
        <p:sp>
          <p:nvSpPr>
            <p:cNvPr id="381" name="Freeform 380">
              <a:extLst>
                <a:ext uri="{FF2B5EF4-FFF2-40B4-BE49-F238E27FC236}">
                  <a16:creationId xmlns:a16="http://schemas.microsoft.com/office/drawing/2014/main" id="{58E354E1-6F14-B59A-B9B7-E48C73BE4F3F}"/>
                </a:ext>
              </a:extLst>
            </p:cNvPr>
            <p:cNvSpPr/>
            <p:nvPr/>
          </p:nvSpPr>
          <p:spPr>
            <a:xfrm>
              <a:off x="6787852" y="6257666"/>
              <a:ext cx="14350" cy="57409"/>
            </a:xfrm>
            <a:custGeom>
              <a:avLst/>
              <a:gdLst>
                <a:gd name="connsiteX0" fmla="*/ 14351 w 14350"/>
                <a:gd name="connsiteY0" fmla="*/ 0 h 57409"/>
                <a:gd name="connsiteX1" fmla="*/ 0 w 14350"/>
                <a:gd name="connsiteY1" fmla="*/ 57409 h 57409"/>
              </a:gdLst>
              <a:ahLst/>
              <a:cxnLst>
                <a:cxn ang="0">
                  <a:pos x="connsiteX0" y="connsiteY0"/>
                </a:cxn>
                <a:cxn ang="0">
                  <a:pos x="connsiteX1" y="connsiteY1"/>
                </a:cxn>
              </a:cxnLst>
              <a:rect l="l" t="t" r="r" b="b"/>
              <a:pathLst>
                <a:path w="14350" h="57409">
                  <a:moveTo>
                    <a:pt x="14351" y="0"/>
                  </a:moveTo>
                  <a:cubicBezTo>
                    <a:pt x="14351" y="31734"/>
                    <a:pt x="11816" y="44317"/>
                    <a:pt x="0" y="57409"/>
                  </a:cubicBezTo>
                </a:path>
              </a:pathLst>
            </a:custGeom>
            <a:grpFill/>
            <a:ln w="12700" cap="rnd">
              <a:solidFill>
                <a:srgbClr val="404040"/>
              </a:solidFill>
              <a:prstDash val="solid"/>
              <a:round/>
            </a:ln>
          </p:spPr>
          <p:txBody>
            <a:bodyPr rtlCol="0" anchor="ctr"/>
            <a:lstStyle/>
            <a:p>
              <a:endParaRPr lang="en-US" dirty="0"/>
            </a:p>
          </p:txBody>
        </p:sp>
        <p:sp>
          <p:nvSpPr>
            <p:cNvPr id="382" name="Freeform 381">
              <a:extLst>
                <a:ext uri="{FF2B5EF4-FFF2-40B4-BE49-F238E27FC236}">
                  <a16:creationId xmlns:a16="http://schemas.microsoft.com/office/drawing/2014/main" id="{4009A82F-D08C-27C2-880B-458E30C07630}"/>
                </a:ext>
              </a:extLst>
            </p:cNvPr>
            <p:cNvSpPr/>
            <p:nvPr/>
          </p:nvSpPr>
          <p:spPr>
            <a:xfrm>
              <a:off x="6917008" y="6257666"/>
              <a:ext cx="14350" cy="57409"/>
            </a:xfrm>
            <a:custGeom>
              <a:avLst/>
              <a:gdLst>
                <a:gd name="connsiteX0" fmla="*/ 0 w 14350"/>
                <a:gd name="connsiteY0" fmla="*/ 0 h 57409"/>
                <a:gd name="connsiteX1" fmla="*/ 14351 w 14350"/>
                <a:gd name="connsiteY1" fmla="*/ 57409 h 57409"/>
              </a:gdLst>
              <a:ahLst/>
              <a:cxnLst>
                <a:cxn ang="0">
                  <a:pos x="connsiteX0" y="connsiteY0"/>
                </a:cxn>
                <a:cxn ang="0">
                  <a:pos x="connsiteX1" y="connsiteY1"/>
                </a:cxn>
              </a:cxnLst>
              <a:rect l="l" t="t" r="r" b="b"/>
              <a:pathLst>
                <a:path w="14350" h="57409">
                  <a:moveTo>
                    <a:pt x="0" y="0"/>
                  </a:moveTo>
                  <a:cubicBezTo>
                    <a:pt x="0" y="31734"/>
                    <a:pt x="2535" y="44317"/>
                    <a:pt x="14351" y="57409"/>
                  </a:cubicBezTo>
                </a:path>
              </a:pathLst>
            </a:custGeom>
            <a:grpFill/>
            <a:ln w="12700" cap="rnd">
              <a:solidFill>
                <a:srgbClr val="404040"/>
              </a:solidFill>
              <a:prstDash val="solid"/>
              <a:round/>
            </a:ln>
          </p:spPr>
          <p:txBody>
            <a:bodyPr rtlCol="0" anchor="ctr"/>
            <a:lstStyle/>
            <a:p>
              <a:endParaRPr lang="en-US" dirty="0"/>
            </a:p>
          </p:txBody>
        </p:sp>
      </p:grpSp>
      <p:sp>
        <p:nvSpPr>
          <p:cNvPr id="287" name="TextBox 286">
            <a:extLst>
              <a:ext uri="{FF2B5EF4-FFF2-40B4-BE49-F238E27FC236}">
                <a16:creationId xmlns:a16="http://schemas.microsoft.com/office/drawing/2014/main" id="{62AFF500-33F5-44EE-A965-4D0200D0FC26}"/>
              </a:ext>
            </a:extLst>
          </p:cNvPr>
          <p:cNvSpPr txBox="1"/>
          <p:nvPr/>
        </p:nvSpPr>
        <p:spPr>
          <a:xfrm>
            <a:off x="681937" y="509479"/>
            <a:ext cx="631928" cy="415498"/>
          </a:xfrm>
          <a:prstGeom prst="rect">
            <a:avLst/>
          </a:prstGeom>
          <a:gradFill>
            <a:gsLst>
              <a:gs pos="3000">
                <a:srgbClr val="EE2D24"/>
              </a:gs>
              <a:gs pos="68000">
                <a:srgbClr val="F37321"/>
              </a:gs>
              <a:gs pos="100000">
                <a:srgbClr val="FFCD05"/>
              </a:gs>
            </a:gsLst>
            <a:lin ang="2700000" scaled="0"/>
          </a:gradFill>
        </p:spPr>
        <p:txBody>
          <a:bodyPr wrap="square" rtlCol="0" anchor="ctr">
            <a:spAutoFit/>
          </a:bodyPr>
          <a:lstStyle/>
          <a:p>
            <a:pPr marL="6350">
              <a:tabLst>
                <a:tab pos="611188" algn="l"/>
              </a:tabLst>
            </a:pPr>
            <a:r>
              <a:rPr lang="en-US" sz="2100" b="1" dirty="0">
                <a:solidFill>
                  <a:schemeClr val="bg1"/>
                </a:solidFill>
                <a:latin typeface="Calibri" panose="020F0502020204030204" pitchFamily="34" charset="0"/>
                <a:cs typeface="Calibri" panose="020F0502020204030204" pitchFamily="34" charset="0"/>
              </a:rPr>
              <a:t> 2.</a:t>
            </a:r>
            <a:r>
              <a:rPr lang="lv-LV" sz="2100" b="1" dirty="0">
                <a:solidFill>
                  <a:schemeClr val="bg1"/>
                </a:solidFill>
                <a:latin typeface="Calibri" panose="020F0502020204030204" pitchFamily="34" charset="0"/>
                <a:cs typeface="Calibri" panose="020F0502020204030204" pitchFamily="34" charset="0"/>
              </a:rPr>
              <a:t>1</a:t>
            </a:r>
            <a:r>
              <a:rPr lang="en-US" sz="2100" b="1" dirty="0">
                <a:solidFill>
                  <a:schemeClr val="bg1"/>
                </a:solidFill>
                <a:latin typeface="Calibri" panose="020F0502020204030204" pitchFamily="34" charset="0"/>
                <a:cs typeface="Calibri" panose="020F0502020204030204" pitchFamily="34" charset="0"/>
              </a:rPr>
              <a:t> </a:t>
            </a:r>
            <a:endParaRPr lang="en-US" sz="20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57916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Straight Connector 38">
            <a:extLst>
              <a:ext uri="{FF2B5EF4-FFF2-40B4-BE49-F238E27FC236}">
                <a16:creationId xmlns:a16="http://schemas.microsoft.com/office/drawing/2014/main" id="{006B9B51-5A6A-1884-5145-4EB5EF3DF7E1}"/>
              </a:ext>
            </a:extLst>
          </p:cNvPr>
          <p:cNvCxnSpPr>
            <a:cxnSpLocks/>
          </p:cNvCxnSpPr>
          <p:nvPr/>
        </p:nvCxnSpPr>
        <p:spPr>
          <a:xfrm>
            <a:off x="-3794" y="2975320"/>
            <a:ext cx="2941555"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D69CDD76-410D-FF06-BA1E-068A66470B18}"/>
              </a:ext>
            </a:extLst>
          </p:cNvPr>
          <p:cNvSpPr/>
          <p:nvPr/>
        </p:nvSpPr>
        <p:spPr>
          <a:xfrm>
            <a:off x="0" y="16873"/>
            <a:ext cx="417946" cy="10674938"/>
          </a:xfrm>
          <a:prstGeom prst="rect">
            <a:avLst/>
          </a:prstGeom>
          <a:gradFill>
            <a:gsLst>
              <a:gs pos="35000">
                <a:srgbClr val="2D62AE"/>
              </a:gs>
              <a:gs pos="82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29" dirty="0"/>
          </a:p>
        </p:txBody>
      </p:sp>
      <p:grpSp>
        <p:nvGrpSpPr>
          <p:cNvPr id="63" name="Graphic 40">
            <a:extLst>
              <a:ext uri="{FF2B5EF4-FFF2-40B4-BE49-F238E27FC236}">
                <a16:creationId xmlns:a16="http://schemas.microsoft.com/office/drawing/2014/main" id="{83DF108B-DDA1-1E27-1499-51D73143D482}"/>
              </a:ext>
            </a:extLst>
          </p:cNvPr>
          <p:cNvGrpSpPr/>
          <p:nvPr/>
        </p:nvGrpSpPr>
        <p:grpSpPr>
          <a:xfrm>
            <a:off x="-2190554" y="8050508"/>
            <a:ext cx="3293668" cy="2042232"/>
            <a:chOff x="-3997861" y="6017904"/>
            <a:chExt cx="935163" cy="579846"/>
          </a:xfrm>
          <a:solidFill>
            <a:schemeClr val="bg1">
              <a:alpha val="9824"/>
            </a:schemeClr>
          </a:solidFill>
        </p:grpSpPr>
        <p:sp>
          <p:nvSpPr>
            <p:cNvPr id="64" name="Freeform 63">
              <a:extLst>
                <a:ext uri="{FF2B5EF4-FFF2-40B4-BE49-F238E27FC236}">
                  <a16:creationId xmlns:a16="http://schemas.microsoft.com/office/drawing/2014/main" id="{3C47388A-A1DA-0C47-F790-9917DB64DCCE}"/>
                </a:ext>
              </a:extLst>
            </p:cNvPr>
            <p:cNvSpPr/>
            <p:nvPr/>
          </p:nvSpPr>
          <p:spPr>
            <a:xfrm>
              <a:off x="-3997861"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65" name="Freeform 64">
              <a:extLst>
                <a:ext uri="{FF2B5EF4-FFF2-40B4-BE49-F238E27FC236}">
                  <a16:creationId xmlns:a16="http://schemas.microsoft.com/office/drawing/2014/main" id="{2A89C5B6-5679-DCDC-F2EB-E06FBA32F254}"/>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66" name="Freeform 65">
              <a:extLst>
                <a:ext uri="{FF2B5EF4-FFF2-40B4-BE49-F238E27FC236}">
                  <a16:creationId xmlns:a16="http://schemas.microsoft.com/office/drawing/2014/main" id="{7E819E9A-A083-F6EC-76D6-37492FDA2C37}"/>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67" name="Freeform 66">
              <a:extLst>
                <a:ext uri="{FF2B5EF4-FFF2-40B4-BE49-F238E27FC236}">
                  <a16:creationId xmlns:a16="http://schemas.microsoft.com/office/drawing/2014/main" id="{BB7F998A-5769-B149-9D19-851B46AE5E41}"/>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
        <p:nvSpPr>
          <p:cNvPr id="21" name="Text Placeholder 1">
            <a:extLst>
              <a:ext uri="{FF2B5EF4-FFF2-40B4-BE49-F238E27FC236}">
                <a16:creationId xmlns:a16="http://schemas.microsoft.com/office/drawing/2014/main" id="{E2E83ADA-65CE-0898-CF72-FA900BC04755}"/>
              </a:ext>
            </a:extLst>
          </p:cNvPr>
          <p:cNvSpPr txBox="1">
            <a:spLocks/>
          </p:cNvSpPr>
          <p:nvPr/>
        </p:nvSpPr>
        <p:spPr>
          <a:xfrm>
            <a:off x="665559" y="1913145"/>
            <a:ext cx="6294051" cy="897991"/>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en-IE" sz="1100" b="0" dirty="0">
                <a:solidFill>
                  <a:srgbClr val="404040"/>
                </a:solidFill>
              </a:rPr>
              <a:t>Transfieren el calor ambiental o geotérmico a los edificios con coeficientes de rendimiento (COP) nominales que suelen oscilar entre 3 y 5, proporcionando entre tres y cinco unidades de calor por cada unidad de electricidad consumida </a:t>
            </a:r>
            <a:r>
              <a:rPr lang="en-IE" sz="1100" b="0" dirty="0">
                <a:solidFill>
                  <a:srgbClr val="404040"/>
                </a:solidFill>
                <a:hlinkClick r:id="rId2">
                  <a:extLst>
                    <a:ext uri="{A12FA001-AC4F-418D-AE19-62706E023703}">
                      <ahyp:hlinkClr xmlns:ahyp="http://schemas.microsoft.com/office/drawing/2018/hyperlinkcolor" val="tx"/>
                    </a:ext>
                  </a:extLst>
                </a:hlinkClick>
              </a:rPr>
              <a:t>(Eurostat, 2023</a:t>
            </a:r>
            <a:r>
              <a:rPr lang="en-IE" sz="1100" b="0" dirty="0">
                <a:solidFill>
                  <a:srgbClr val="404040"/>
                </a:solidFill>
              </a:rPr>
              <a:t>). Las configuraciones de fuente de aire, fuente de tierra y fuente de agua permiten adaptarse a las condiciones climáticas y espaciales locales.</a:t>
            </a:r>
          </a:p>
        </p:txBody>
      </p:sp>
      <p:sp>
        <p:nvSpPr>
          <p:cNvPr id="22" name="Text Placeholder 29">
            <a:extLst>
              <a:ext uri="{FF2B5EF4-FFF2-40B4-BE49-F238E27FC236}">
                <a16:creationId xmlns:a16="http://schemas.microsoft.com/office/drawing/2014/main" id="{25FD5C8B-2E96-6ED8-2FAD-E7800FD9956B}"/>
              </a:ext>
            </a:extLst>
          </p:cNvPr>
          <p:cNvSpPr txBox="1">
            <a:spLocks/>
          </p:cNvSpPr>
          <p:nvPr/>
        </p:nvSpPr>
        <p:spPr>
          <a:xfrm>
            <a:off x="665558" y="1321552"/>
            <a:ext cx="6228557" cy="1180493"/>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l">
              <a:lnSpc>
                <a:spcPts val="1720"/>
              </a:lnSpc>
            </a:pPr>
            <a:r>
              <a:rPr lang="en-GB" sz="1600" b="1" dirty="0">
                <a:solidFill>
                  <a:srgbClr val="404040"/>
                </a:solidFill>
              </a:rPr>
              <a:t>Las bombas de calor son una vía de electrificación destacada para descarbonizar la calefacción y la producción de agua caliente sanitaria. </a:t>
            </a:r>
            <a:endParaRPr lang="en-IE" sz="1600" b="1" dirty="0">
              <a:solidFill>
                <a:srgbClr val="404040"/>
              </a:solidFill>
            </a:endParaRPr>
          </a:p>
        </p:txBody>
      </p:sp>
      <p:cxnSp>
        <p:nvCxnSpPr>
          <p:cNvPr id="23" name="Straight Connector 22">
            <a:extLst>
              <a:ext uri="{FF2B5EF4-FFF2-40B4-BE49-F238E27FC236}">
                <a16:creationId xmlns:a16="http://schemas.microsoft.com/office/drawing/2014/main" id="{F217C608-0C07-951D-CE24-3C7FAAF333B5}"/>
              </a:ext>
            </a:extLst>
          </p:cNvPr>
          <p:cNvCxnSpPr>
            <a:cxnSpLocks/>
          </p:cNvCxnSpPr>
          <p:nvPr/>
        </p:nvCxnSpPr>
        <p:spPr>
          <a:xfrm>
            <a:off x="7619" y="682584"/>
            <a:ext cx="83651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31" name="Graphic 15">
            <a:extLst>
              <a:ext uri="{FF2B5EF4-FFF2-40B4-BE49-F238E27FC236}">
                <a16:creationId xmlns:a16="http://schemas.microsoft.com/office/drawing/2014/main" id="{FB320F11-C4EA-D7D4-661A-475277E8B445}"/>
              </a:ext>
            </a:extLst>
          </p:cNvPr>
          <p:cNvGrpSpPr/>
          <p:nvPr/>
        </p:nvGrpSpPr>
        <p:grpSpPr>
          <a:xfrm rot="16200000">
            <a:off x="711498" y="326298"/>
            <a:ext cx="806221" cy="712571"/>
            <a:chOff x="547405" y="6570859"/>
            <a:chExt cx="1035254" cy="914997"/>
          </a:xfrm>
        </p:grpSpPr>
        <p:sp>
          <p:nvSpPr>
            <p:cNvPr id="32" name="Freeform 31">
              <a:extLst>
                <a:ext uri="{FF2B5EF4-FFF2-40B4-BE49-F238E27FC236}">
                  <a16:creationId xmlns:a16="http://schemas.microsoft.com/office/drawing/2014/main" id="{B8F08081-EA1F-1515-CA15-06C24F6FA841}"/>
                </a:ext>
              </a:extLst>
            </p:cNvPr>
            <p:cNvSpPr/>
            <p:nvPr/>
          </p:nvSpPr>
          <p:spPr>
            <a:xfrm>
              <a:off x="547405" y="6806271"/>
              <a:ext cx="1035254" cy="679585"/>
            </a:xfrm>
            <a:custGeom>
              <a:avLst/>
              <a:gdLst>
                <a:gd name="connsiteX0" fmla="*/ 0 w 1035254"/>
                <a:gd name="connsiteY0" fmla="*/ 162099 h 679585"/>
                <a:gd name="connsiteX1" fmla="*/ 517627 w 1035254"/>
                <a:gd name="connsiteY1" fmla="*/ 679585 h 679585"/>
                <a:gd name="connsiteX2" fmla="*/ 1035255 w 1035254"/>
                <a:gd name="connsiteY2" fmla="*/ 162099 h 679585"/>
                <a:gd name="connsiteX3" fmla="*/ 517627 w 1035254"/>
                <a:gd name="connsiteY3" fmla="*/ 0 h 679585"/>
                <a:gd name="connsiteX4" fmla="*/ 0 w 1035254"/>
                <a:gd name="connsiteY4" fmla="*/ 162099 h 679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254" h="679585">
                  <a:moveTo>
                    <a:pt x="0" y="162099"/>
                  </a:moveTo>
                  <a:cubicBezTo>
                    <a:pt x="0" y="447820"/>
                    <a:pt x="231828" y="679585"/>
                    <a:pt x="517627" y="679585"/>
                  </a:cubicBezTo>
                  <a:cubicBezTo>
                    <a:pt x="803427" y="679585"/>
                    <a:pt x="1035255" y="447820"/>
                    <a:pt x="1035255" y="162099"/>
                  </a:cubicBezTo>
                  <a:lnTo>
                    <a:pt x="517627" y="0"/>
                  </a:lnTo>
                  <a:lnTo>
                    <a:pt x="0" y="162099"/>
                  </a:lnTo>
                  <a:close/>
                </a:path>
              </a:pathLst>
            </a:custGeom>
            <a:gradFill>
              <a:gsLst>
                <a:gs pos="3000">
                  <a:srgbClr val="EE2D24"/>
                </a:gs>
                <a:gs pos="68000">
                  <a:srgbClr val="F37321"/>
                </a:gs>
                <a:gs pos="100000">
                  <a:srgbClr val="FFCD05"/>
                </a:gs>
              </a:gsLst>
              <a:lin ang="2700000" scaled="0"/>
            </a:gradFill>
            <a:ln w="2276" cap="flat">
              <a:noFill/>
              <a:prstDash val="solid"/>
              <a:miter/>
            </a:ln>
          </p:spPr>
          <p:txBody>
            <a:bodyPr rtlCol="0" anchor="ctr"/>
            <a:lstStyle/>
            <a:p>
              <a:endParaRPr lang="en-US" sz="1629" dirty="0"/>
            </a:p>
          </p:txBody>
        </p:sp>
        <p:sp>
          <p:nvSpPr>
            <p:cNvPr id="33" name="Freeform 32">
              <a:extLst>
                <a:ext uri="{FF2B5EF4-FFF2-40B4-BE49-F238E27FC236}">
                  <a16:creationId xmlns:a16="http://schemas.microsoft.com/office/drawing/2014/main" id="{043AE50C-7A3E-3318-C5A6-839B7236D95D}"/>
                </a:ext>
              </a:extLst>
            </p:cNvPr>
            <p:cNvSpPr/>
            <p:nvPr/>
          </p:nvSpPr>
          <p:spPr>
            <a:xfrm>
              <a:off x="667647" y="6570859"/>
              <a:ext cx="795229" cy="795012"/>
            </a:xfrm>
            <a:custGeom>
              <a:avLst/>
              <a:gdLst>
                <a:gd name="connsiteX0" fmla="*/ 0 w 795228"/>
                <a:gd name="connsiteY0" fmla="*/ 397506 h 795012"/>
                <a:gd name="connsiteX1" fmla="*/ 397614 w 795228"/>
                <a:gd name="connsiteY1" fmla="*/ 0 h 795012"/>
                <a:gd name="connsiteX2" fmla="*/ 795229 w 795228"/>
                <a:gd name="connsiteY2" fmla="*/ 397506 h 795012"/>
                <a:gd name="connsiteX3" fmla="*/ 397614 w 795228"/>
                <a:gd name="connsiteY3" fmla="*/ 795012 h 795012"/>
                <a:gd name="connsiteX4" fmla="*/ 0 w 795228"/>
                <a:gd name="connsiteY4" fmla="*/ 397506 h 79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228" h="795012">
                  <a:moveTo>
                    <a:pt x="0" y="397506"/>
                  </a:moveTo>
                  <a:cubicBezTo>
                    <a:pt x="0" y="178035"/>
                    <a:pt x="178084" y="0"/>
                    <a:pt x="397614" y="0"/>
                  </a:cubicBezTo>
                  <a:cubicBezTo>
                    <a:pt x="617145" y="0"/>
                    <a:pt x="795229" y="178035"/>
                    <a:pt x="795229" y="397506"/>
                  </a:cubicBezTo>
                  <a:cubicBezTo>
                    <a:pt x="795229" y="616977"/>
                    <a:pt x="617145" y="795012"/>
                    <a:pt x="397614" y="795012"/>
                  </a:cubicBezTo>
                  <a:cubicBezTo>
                    <a:pt x="178084" y="795012"/>
                    <a:pt x="0" y="616977"/>
                    <a:pt x="0" y="397506"/>
                  </a:cubicBezTo>
                  <a:close/>
                </a:path>
              </a:pathLst>
            </a:custGeom>
            <a:solidFill>
              <a:srgbClr val="FDFDFD"/>
            </a:solidFill>
            <a:ln w="2276" cap="flat">
              <a:noFill/>
              <a:prstDash val="solid"/>
              <a:miter/>
            </a:ln>
            <a:effectLst>
              <a:outerShdw blurRad="176334" dir="5280000" algn="tl" rotWithShape="0">
                <a:prstClr val="black">
                  <a:alpha val="40000"/>
                </a:prstClr>
              </a:outerShdw>
            </a:effectLst>
          </p:spPr>
          <p:txBody>
            <a:bodyPr rtlCol="0" anchor="ctr"/>
            <a:lstStyle/>
            <a:p>
              <a:endParaRPr lang="en-US" sz="1629" dirty="0"/>
            </a:p>
          </p:txBody>
        </p:sp>
      </p:grpSp>
      <p:sp>
        <p:nvSpPr>
          <p:cNvPr id="36" name="Freeform 35">
            <a:extLst>
              <a:ext uri="{FF2B5EF4-FFF2-40B4-BE49-F238E27FC236}">
                <a16:creationId xmlns:a16="http://schemas.microsoft.com/office/drawing/2014/main" id="{A659F03F-65A7-0A52-FE79-D3C3131B2A6F}"/>
              </a:ext>
            </a:extLst>
          </p:cNvPr>
          <p:cNvSpPr>
            <a:spLocks noChangeAspect="1"/>
          </p:cNvSpPr>
          <p:nvPr/>
        </p:nvSpPr>
        <p:spPr>
          <a:xfrm>
            <a:off x="846580" y="446727"/>
            <a:ext cx="388226" cy="410639"/>
          </a:xfrm>
          <a:custGeom>
            <a:avLst/>
            <a:gdLst>
              <a:gd name="connsiteX0" fmla="*/ 210310 w 385125"/>
              <a:gd name="connsiteY0" fmla="*/ 23666 h 407359"/>
              <a:gd name="connsiteX1" fmla="*/ 217568 w 385125"/>
              <a:gd name="connsiteY1" fmla="*/ 20740 h 407359"/>
              <a:gd name="connsiteX2" fmla="*/ 217665 w 385125"/>
              <a:gd name="connsiteY2" fmla="*/ 31555 h 407359"/>
              <a:gd name="connsiteX3" fmla="*/ 215069 w 385125"/>
              <a:gd name="connsiteY3" fmla="*/ 43757 h 407359"/>
              <a:gd name="connsiteX4" fmla="*/ 218199 w 385125"/>
              <a:gd name="connsiteY4" fmla="*/ 57071 h 407359"/>
              <a:gd name="connsiteX5" fmla="*/ 207785 w 385125"/>
              <a:gd name="connsiteY5" fmla="*/ 100152 h 407359"/>
              <a:gd name="connsiteX6" fmla="*/ 201434 w 385125"/>
              <a:gd name="connsiteY6" fmla="*/ 98311 h 407359"/>
              <a:gd name="connsiteX7" fmla="*/ 201408 w 385125"/>
              <a:gd name="connsiteY7" fmla="*/ 98338 h 407359"/>
              <a:gd name="connsiteX8" fmla="*/ 203702 w 385125"/>
              <a:gd name="connsiteY8" fmla="*/ 76406 h 407359"/>
              <a:gd name="connsiteX9" fmla="*/ 204129 w 385125"/>
              <a:gd name="connsiteY9" fmla="*/ 69166 h 407359"/>
              <a:gd name="connsiteX10" fmla="*/ 197272 w 385125"/>
              <a:gd name="connsiteY10" fmla="*/ 43881 h 407359"/>
              <a:gd name="connsiteX11" fmla="*/ 210310 w 385125"/>
              <a:gd name="connsiteY11" fmla="*/ 23666 h 407359"/>
              <a:gd name="connsiteX12" fmla="*/ 210310 w 385125"/>
              <a:gd name="connsiteY12" fmla="*/ 23666 h 407359"/>
              <a:gd name="connsiteX13" fmla="*/ 208016 w 385125"/>
              <a:gd name="connsiteY13" fmla="*/ 42903 h 407359"/>
              <a:gd name="connsiteX14" fmla="*/ 209279 w 385125"/>
              <a:gd name="connsiteY14" fmla="*/ 36019 h 407359"/>
              <a:gd name="connsiteX15" fmla="*/ 204165 w 385125"/>
              <a:gd name="connsiteY15" fmla="*/ 45598 h 407359"/>
              <a:gd name="connsiteX16" fmla="*/ 210115 w 385125"/>
              <a:gd name="connsiteY16" fmla="*/ 65315 h 407359"/>
              <a:gd name="connsiteX17" fmla="*/ 210568 w 385125"/>
              <a:gd name="connsiteY17" fmla="*/ 66125 h 407359"/>
              <a:gd name="connsiteX18" fmla="*/ 208603 w 385125"/>
              <a:gd name="connsiteY18" fmla="*/ 86518 h 407359"/>
              <a:gd name="connsiteX19" fmla="*/ 208016 w 385125"/>
              <a:gd name="connsiteY19" fmla="*/ 42903 h 407359"/>
              <a:gd name="connsiteX20" fmla="*/ 208016 w 385125"/>
              <a:gd name="connsiteY20" fmla="*/ 42903 h 407359"/>
              <a:gd name="connsiteX21" fmla="*/ 307901 w 385125"/>
              <a:gd name="connsiteY21" fmla="*/ 23666 h 407359"/>
              <a:gd name="connsiteX22" fmla="*/ 315159 w 385125"/>
              <a:gd name="connsiteY22" fmla="*/ 20740 h 407359"/>
              <a:gd name="connsiteX23" fmla="*/ 315239 w 385125"/>
              <a:gd name="connsiteY23" fmla="*/ 31555 h 407359"/>
              <a:gd name="connsiteX24" fmla="*/ 312642 w 385125"/>
              <a:gd name="connsiteY24" fmla="*/ 43757 h 407359"/>
              <a:gd name="connsiteX25" fmla="*/ 315790 w 385125"/>
              <a:gd name="connsiteY25" fmla="*/ 57071 h 407359"/>
              <a:gd name="connsiteX26" fmla="*/ 305376 w 385125"/>
              <a:gd name="connsiteY26" fmla="*/ 100152 h 407359"/>
              <a:gd name="connsiteX27" fmla="*/ 298999 w 385125"/>
              <a:gd name="connsiteY27" fmla="*/ 98311 h 407359"/>
              <a:gd name="connsiteX28" fmla="*/ 298999 w 385125"/>
              <a:gd name="connsiteY28" fmla="*/ 98338 h 407359"/>
              <a:gd name="connsiteX29" fmla="*/ 301293 w 385125"/>
              <a:gd name="connsiteY29" fmla="*/ 76406 h 407359"/>
              <a:gd name="connsiteX30" fmla="*/ 301720 w 385125"/>
              <a:gd name="connsiteY30" fmla="*/ 69166 h 407359"/>
              <a:gd name="connsiteX31" fmla="*/ 294863 w 385125"/>
              <a:gd name="connsiteY31" fmla="*/ 43881 h 407359"/>
              <a:gd name="connsiteX32" fmla="*/ 307901 w 385125"/>
              <a:gd name="connsiteY32" fmla="*/ 23666 h 407359"/>
              <a:gd name="connsiteX33" fmla="*/ 307901 w 385125"/>
              <a:gd name="connsiteY33" fmla="*/ 23666 h 407359"/>
              <a:gd name="connsiteX34" fmla="*/ 305580 w 385125"/>
              <a:gd name="connsiteY34" fmla="*/ 42903 h 407359"/>
              <a:gd name="connsiteX35" fmla="*/ 306843 w 385125"/>
              <a:gd name="connsiteY35" fmla="*/ 36019 h 407359"/>
              <a:gd name="connsiteX36" fmla="*/ 301747 w 385125"/>
              <a:gd name="connsiteY36" fmla="*/ 45598 h 407359"/>
              <a:gd name="connsiteX37" fmla="*/ 307670 w 385125"/>
              <a:gd name="connsiteY37" fmla="*/ 65315 h 407359"/>
              <a:gd name="connsiteX38" fmla="*/ 308150 w 385125"/>
              <a:gd name="connsiteY38" fmla="*/ 66125 h 407359"/>
              <a:gd name="connsiteX39" fmla="*/ 306158 w 385125"/>
              <a:gd name="connsiteY39" fmla="*/ 86518 h 407359"/>
              <a:gd name="connsiteX40" fmla="*/ 305580 w 385125"/>
              <a:gd name="connsiteY40" fmla="*/ 42903 h 407359"/>
              <a:gd name="connsiteX41" fmla="*/ 305580 w 385125"/>
              <a:gd name="connsiteY41" fmla="*/ 42903 h 407359"/>
              <a:gd name="connsiteX42" fmla="*/ 260124 w 385125"/>
              <a:gd name="connsiteY42" fmla="*/ 4304 h 407359"/>
              <a:gd name="connsiteX43" fmla="*/ 268013 w 385125"/>
              <a:gd name="connsiteY43" fmla="*/ 747 h 407359"/>
              <a:gd name="connsiteX44" fmla="*/ 267764 w 385125"/>
              <a:gd name="connsiteY44" fmla="*/ 13474 h 407359"/>
              <a:gd name="connsiteX45" fmla="*/ 264438 w 385125"/>
              <a:gd name="connsiteY45" fmla="*/ 29082 h 407359"/>
              <a:gd name="connsiteX46" fmla="*/ 268547 w 385125"/>
              <a:gd name="connsiteY46" fmla="*/ 46532 h 407359"/>
              <a:gd name="connsiteX47" fmla="*/ 255410 w 385125"/>
              <a:gd name="connsiteY47" fmla="*/ 100152 h 407359"/>
              <a:gd name="connsiteX48" fmla="*/ 249060 w 385125"/>
              <a:gd name="connsiteY48" fmla="*/ 98311 h 407359"/>
              <a:gd name="connsiteX49" fmla="*/ 249034 w 385125"/>
              <a:gd name="connsiteY49" fmla="*/ 98338 h 407359"/>
              <a:gd name="connsiteX50" fmla="*/ 251906 w 385125"/>
              <a:gd name="connsiteY50" fmla="*/ 70883 h 407359"/>
              <a:gd name="connsiteX51" fmla="*/ 252387 w 385125"/>
              <a:gd name="connsiteY51" fmla="*/ 60975 h 407359"/>
              <a:gd name="connsiteX52" fmla="*/ 243769 w 385125"/>
              <a:gd name="connsiteY52" fmla="*/ 29589 h 407359"/>
              <a:gd name="connsiteX53" fmla="*/ 260124 w 385125"/>
              <a:gd name="connsiteY53" fmla="*/ 4304 h 407359"/>
              <a:gd name="connsiteX54" fmla="*/ 260124 w 385125"/>
              <a:gd name="connsiteY54" fmla="*/ 4304 h 407359"/>
              <a:gd name="connsiteX55" fmla="*/ 257376 w 385125"/>
              <a:gd name="connsiteY55" fmla="*/ 28211 h 407359"/>
              <a:gd name="connsiteX56" fmla="*/ 259973 w 385125"/>
              <a:gd name="connsiteY56" fmla="*/ 15404 h 407359"/>
              <a:gd name="connsiteX57" fmla="*/ 250644 w 385125"/>
              <a:gd name="connsiteY57" fmla="*/ 31315 h 407359"/>
              <a:gd name="connsiteX58" fmla="*/ 258337 w 385125"/>
              <a:gd name="connsiteY58" fmla="*/ 57133 h 407359"/>
              <a:gd name="connsiteX59" fmla="*/ 258817 w 385125"/>
              <a:gd name="connsiteY59" fmla="*/ 57942 h 407359"/>
              <a:gd name="connsiteX60" fmla="*/ 255891 w 385125"/>
              <a:gd name="connsiteY60" fmla="*/ 87238 h 407359"/>
              <a:gd name="connsiteX61" fmla="*/ 257376 w 385125"/>
              <a:gd name="connsiteY61" fmla="*/ 28211 h 407359"/>
              <a:gd name="connsiteX62" fmla="*/ 257376 w 385125"/>
              <a:gd name="connsiteY62" fmla="*/ 28211 h 407359"/>
              <a:gd name="connsiteX63" fmla="*/ 212347 w 385125"/>
              <a:gd name="connsiteY63" fmla="*/ 291883 h 407359"/>
              <a:gd name="connsiteX64" fmla="*/ 337446 w 385125"/>
              <a:gd name="connsiteY64" fmla="*/ 291883 h 407359"/>
              <a:gd name="connsiteX65" fmla="*/ 348741 w 385125"/>
              <a:gd name="connsiteY65" fmla="*/ 303178 h 407359"/>
              <a:gd name="connsiteX66" fmla="*/ 348741 w 385125"/>
              <a:gd name="connsiteY66" fmla="*/ 319516 h 407359"/>
              <a:gd name="connsiteX67" fmla="*/ 337446 w 385125"/>
              <a:gd name="connsiteY67" fmla="*/ 330811 h 407359"/>
              <a:gd name="connsiteX68" fmla="*/ 212347 w 385125"/>
              <a:gd name="connsiteY68" fmla="*/ 330811 h 407359"/>
              <a:gd name="connsiteX69" fmla="*/ 201052 w 385125"/>
              <a:gd name="connsiteY69" fmla="*/ 319516 h 407359"/>
              <a:gd name="connsiteX70" fmla="*/ 201052 w 385125"/>
              <a:gd name="connsiteY70" fmla="*/ 303178 h 407359"/>
              <a:gd name="connsiteX71" fmla="*/ 212347 w 385125"/>
              <a:gd name="connsiteY71" fmla="*/ 291883 h 407359"/>
              <a:gd name="connsiteX72" fmla="*/ 212347 w 385125"/>
              <a:gd name="connsiteY72" fmla="*/ 291883 h 407359"/>
              <a:gd name="connsiteX73" fmla="*/ 337446 w 385125"/>
              <a:gd name="connsiteY73" fmla="*/ 298998 h 407359"/>
              <a:gd name="connsiteX74" fmla="*/ 212347 w 385125"/>
              <a:gd name="connsiteY74" fmla="*/ 298998 h 407359"/>
              <a:gd name="connsiteX75" fmla="*/ 208158 w 385125"/>
              <a:gd name="connsiteY75" fmla="*/ 303187 h 407359"/>
              <a:gd name="connsiteX76" fmla="*/ 208158 w 385125"/>
              <a:gd name="connsiteY76" fmla="*/ 319525 h 407359"/>
              <a:gd name="connsiteX77" fmla="*/ 212347 w 385125"/>
              <a:gd name="connsiteY77" fmla="*/ 323714 h 407359"/>
              <a:gd name="connsiteX78" fmla="*/ 337446 w 385125"/>
              <a:gd name="connsiteY78" fmla="*/ 323714 h 407359"/>
              <a:gd name="connsiteX79" fmla="*/ 341635 w 385125"/>
              <a:gd name="connsiteY79" fmla="*/ 319525 h 407359"/>
              <a:gd name="connsiteX80" fmla="*/ 341635 w 385125"/>
              <a:gd name="connsiteY80" fmla="*/ 303187 h 407359"/>
              <a:gd name="connsiteX81" fmla="*/ 337446 w 385125"/>
              <a:gd name="connsiteY81" fmla="*/ 298998 h 407359"/>
              <a:gd name="connsiteX82" fmla="*/ 337446 w 385125"/>
              <a:gd name="connsiteY82" fmla="*/ 298998 h 407359"/>
              <a:gd name="connsiteX83" fmla="*/ 204609 w 385125"/>
              <a:gd name="connsiteY83" fmla="*/ 263850 h 407359"/>
              <a:gd name="connsiteX84" fmla="*/ 204609 w 385125"/>
              <a:gd name="connsiteY84" fmla="*/ 256744 h 407359"/>
              <a:gd name="connsiteX85" fmla="*/ 345184 w 385125"/>
              <a:gd name="connsiteY85" fmla="*/ 256744 h 407359"/>
              <a:gd name="connsiteX86" fmla="*/ 345184 w 385125"/>
              <a:gd name="connsiteY86" fmla="*/ 263850 h 407359"/>
              <a:gd name="connsiteX87" fmla="*/ 204609 w 385125"/>
              <a:gd name="connsiteY87" fmla="*/ 263850 h 407359"/>
              <a:gd name="connsiteX88" fmla="*/ 204609 w 385125"/>
              <a:gd name="connsiteY88" fmla="*/ 217487 h 407359"/>
              <a:gd name="connsiteX89" fmla="*/ 204609 w 385125"/>
              <a:gd name="connsiteY89" fmla="*/ 210354 h 407359"/>
              <a:gd name="connsiteX90" fmla="*/ 345184 w 385125"/>
              <a:gd name="connsiteY90" fmla="*/ 210354 h 407359"/>
              <a:gd name="connsiteX91" fmla="*/ 345184 w 385125"/>
              <a:gd name="connsiteY91" fmla="*/ 217487 h 407359"/>
              <a:gd name="connsiteX92" fmla="*/ 204609 w 385125"/>
              <a:gd name="connsiteY92" fmla="*/ 217487 h 407359"/>
              <a:gd name="connsiteX93" fmla="*/ 204609 w 385125"/>
              <a:gd name="connsiteY93" fmla="*/ 171097 h 407359"/>
              <a:gd name="connsiteX94" fmla="*/ 204609 w 385125"/>
              <a:gd name="connsiteY94" fmla="*/ 163991 h 407359"/>
              <a:gd name="connsiteX95" fmla="*/ 345184 w 385125"/>
              <a:gd name="connsiteY95" fmla="*/ 163991 h 407359"/>
              <a:gd name="connsiteX96" fmla="*/ 345184 w 385125"/>
              <a:gd name="connsiteY96" fmla="*/ 171097 h 407359"/>
              <a:gd name="connsiteX97" fmla="*/ 204609 w 385125"/>
              <a:gd name="connsiteY97" fmla="*/ 171097 h 407359"/>
              <a:gd name="connsiteX98" fmla="*/ 338878 w 385125"/>
              <a:gd name="connsiteY98" fmla="*/ 127812 h 407359"/>
              <a:gd name="connsiteX99" fmla="*/ 171783 w 385125"/>
              <a:gd name="connsiteY99" fmla="*/ 127812 h 407359"/>
              <a:gd name="connsiteX100" fmla="*/ 171783 w 385125"/>
              <a:gd name="connsiteY100" fmla="*/ 355465 h 407359"/>
              <a:gd name="connsiteX101" fmla="*/ 338878 w 385125"/>
              <a:gd name="connsiteY101" fmla="*/ 355465 h 407359"/>
              <a:gd name="connsiteX102" fmla="*/ 377984 w 385125"/>
              <a:gd name="connsiteY102" fmla="*/ 316359 h 407359"/>
              <a:gd name="connsiteX103" fmla="*/ 377984 w 385125"/>
              <a:gd name="connsiteY103" fmla="*/ 166908 h 407359"/>
              <a:gd name="connsiteX104" fmla="*/ 338878 w 385125"/>
              <a:gd name="connsiteY104" fmla="*/ 127812 h 407359"/>
              <a:gd name="connsiteX105" fmla="*/ 338878 w 385125"/>
              <a:gd name="connsiteY105" fmla="*/ 127812 h 407359"/>
              <a:gd name="connsiteX106" fmla="*/ 168234 w 385125"/>
              <a:gd name="connsiteY106" fmla="*/ 120706 h 407359"/>
              <a:gd name="connsiteX107" fmla="*/ 338887 w 385125"/>
              <a:gd name="connsiteY107" fmla="*/ 120706 h 407359"/>
              <a:gd name="connsiteX108" fmla="*/ 385126 w 385125"/>
              <a:gd name="connsiteY108" fmla="*/ 166917 h 407359"/>
              <a:gd name="connsiteX109" fmla="*/ 385126 w 385125"/>
              <a:gd name="connsiteY109" fmla="*/ 316368 h 407359"/>
              <a:gd name="connsiteX110" fmla="*/ 338887 w 385125"/>
              <a:gd name="connsiteY110" fmla="*/ 362606 h 407359"/>
              <a:gd name="connsiteX111" fmla="*/ 335054 w 385125"/>
              <a:gd name="connsiteY111" fmla="*/ 362606 h 407359"/>
              <a:gd name="connsiteX112" fmla="*/ 335054 w 385125"/>
              <a:gd name="connsiteY112" fmla="*/ 392409 h 407359"/>
              <a:gd name="connsiteX113" fmla="*/ 320104 w 385125"/>
              <a:gd name="connsiteY113" fmla="*/ 407360 h 407359"/>
              <a:gd name="connsiteX114" fmla="*/ 282768 w 385125"/>
              <a:gd name="connsiteY114" fmla="*/ 407360 h 407359"/>
              <a:gd name="connsiteX115" fmla="*/ 267817 w 385125"/>
              <a:gd name="connsiteY115" fmla="*/ 392409 h 407359"/>
              <a:gd name="connsiteX116" fmla="*/ 267817 w 385125"/>
              <a:gd name="connsiteY116" fmla="*/ 362606 h 407359"/>
              <a:gd name="connsiteX117" fmla="*/ 117309 w 385125"/>
              <a:gd name="connsiteY117" fmla="*/ 362606 h 407359"/>
              <a:gd name="connsiteX118" fmla="*/ 117309 w 385125"/>
              <a:gd name="connsiteY118" fmla="*/ 392409 h 407359"/>
              <a:gd name="connsiteX119" fmla="*/ 102358 w 385125"/>
              <a:gd name="connsiteY119" fmla="*/ 407360 h 407359"/>
              <a:gd name="connsiteX120" fmla="*/ 65022 w 385125"/>
              <a:gd name="connsiteY120" fmla="*/ 407360 h 407359"/>
              <a:gd name="connsiteX121" fmla="*/ 50072 w 385125"/>
              <a:gd name="connsiteY121" fmla="*/ 392409 h 407359"/>
              <a:gd name="connsiteX122" fmla="*/ 50072 w 385125"/>
              <a:gd name="connsiteY122" fmla="*/ 362606 h 407359"/>
              <a:gd name="connsiteX123" fmla="*/ 36509 w 385125"/>
              <a:gd name="connsiteY123" fmla="*/ 362606 h 407359"/>
              <a:gd name="connsiteX124" fmla="*/ 0 w 385125"/>
              <a:gd name="connsiteY124" fmla="*/ 326098 h 407359"/>
              <a:gd name="connsiteX125" fmla="*/ 0 w 385125"/>
              <a:gd name="connsiteY125" fmla="*/ 157214 h 407359"/>
              <a:gd name="connsiteX126" fmla="*/ 36509 w 385125"/>
              <a:gd name="connsiteY126" fmla="*/ 120706 h 407359"/>
              <a:gd name="connsiteX127" fmla="*/ 168234 w 385125"/>
              <a:gd name="connsiteY127" fmla="*/ 120706 h 407359"/>
              <a:gd name="connsiteX128" fmla="*/ 327939 w 385125"/>
              <a:gd name="connsiteY128" fmla="*/ 362597 h 407359"/>
              <a:gd name="connsiteX129" fmla="*/ 274923 w 385125"/>
              <a:gd name="connsiteY129" fmla="*/ 362597 h 407359"/>
              <a:gd name="connsiteX130" fmla="*/ 274923 w 385125"/>
              <a:gd name="connsiteY130" fmla="*/ 392400 h 407359"/>
              <a:gd name="connsiteX131" fmla="*/ 282768 w 385125"/>
              <a:gd name="connsiteY131" fmla="*/ 400245 h 407359"/>
              <a:gd name="connsiteX132" fmla="*/ 320104 w 385125"/>
              <a:gd name="connsiteY132" fmla="*/ 400245 h 407359"/>
              <a:gd name="connsiteX133" fmla="*/ 327948 w 385125"/>
              <a:gd name="connsiteY133" fmla="*/ 392400 h 407359"/>
              <a:gd name="connsiteX134" fmla="*/ 327948 w 385125"/>
              <a:gd name="connsiteY134" fmla="*/ 362597 h 407359"/>
              <a:gd name="connsiteX135" fmla="*/ 88715 w 385125"/>
              <a:gd name="connsiteY135" fmla="*/ 233594 h 407359"/>
              <a:gd name="connsiteX136" fmla="*/ 102482 w 385125"/>
              <a:gd name="connsiteY136" fmla="*/ 239446 h 407359"/>
              <a:gd name="connsiteX137" fmla="*/ 109740 w 385125"/>
              <a:gd name="connsiteY137" fmla="*/ 227572 h 407359"/>
              <a:gd name="connsiteX138" fmla="*/ 98223 w 385125"/>
              <a:gd name="connsiteY138" fmla="*/ 188849 h 407359"/>
              <a:gd name="connsiteX139" fmla="*/ 90707 w 385125"/>
              <a:gd name="connsiteY139" fmla="*/ 184660 h 407359"/>
              <a:gd name="connsiteX140" fmla="*/ 73694 w 385125"/>
              <a:gd name="connsiteY140" fmla="*/ 189730 h 407359"/>
              <a:gd name="connsiteX141" fmla="*/ 86776 w 385125"/>
              <a:gd name="connsiteY141" fmla="*/ 233700 h 407359"/>
              <a:gd name="connsiteX142" fmla="*/ 88715 w 385125"/>
              <a:gd name="connsiteY142" fmla="*/ 233594 h 407359"/>
              <a:gd name="connsiteX143" fmla="*/ 88715 w 385125"/>
              <a:gd name="connsiteY143" fmla="*/ 233594 h 407359"/>
              <a:gd name="connsiteX144" fmla="*/ 106672 w 385125"/>
              <a:gd name="connsiteY144" fmla="*/ 246178 h 407359"/>
              <a:gd name="connsiteX145" fmla="*/ 107552 w 385125"/>
              <a:gd name="connsiteY145" fmla="*/ 255810 h 407359"/>
              <a:gd name="connsiteX146" fmla="*/ 153942 w 385125"/>
              <a:gd name="connsiteY146" fmla="*/ 272851 h 407359"/>
              <a:gd name="connsiteX147" fmla="*/ 156059 w 385125"/>
              <a:gd name="connsiteY147" fmla="*/ 277387 h 407359"/>
              <a:gd name="connsiteX148" fmla="*/ 148846 w 385125"/>
              <a:gd name="connsiteY148" fmla="*/ 297077 h 407359"/>
              <a:gd name="connsiteX149" fmla="*/ 131574 w 385125"/>
              <a:gd name="connsiteY149" fmla="*/ 305073 h 407359"/>
              <a:gd name="connsiteX150" fmla="*/ 92371 w 385125"/>
              <a:gd name="connsiteY150" fmla="*/ 290674 h 407359"/>
              <a:gd name="connsiteX151" fmla="*/ 90227 w 385125"/>
              <a:gd name="connsiteY151" fmla="*/ 288504 h 407359"/>
              <a:gd name="connsiteX152" fmla="*/ 83192 w 385125"/>
              <a:gd name="connsiteY152" fmla="*/ 270956 h 407359"/>
              <a:gd name="connsiteX153" fmla="*/ 75455 w 385125"/>
              <a:gd name="connsiteY153" fmla="*/ 266394 h 407359"/>
              <a:gd name="connsiteX154" fmla="*/ 35122 w 385125"/>
              <a:gd name="connsiteY154" fmla="*/ 294960 h 407359"/>
              <a:gd name="connsiteX155" fmla="*/ 30177 w 385125"/>
              <a:gd name="connsiteY155" fmla="*/ 294107 h 407359"/>
              <a:gd name="connsiteX156" fmla="*/ 18152 w 385125"/>
              <a:gd name="connsiteY156" fmla="*/ 277111 h 407359"/>
              <a:gd name="connsiteX157" fmla="*/ 21407 w 385125"/>
              <a:gd name="connsiteY157" fmla="*/ 258176 h 407359"/>
              <a:gd name="connsiteX158" fmla="*/ 55390 w 385125"/>
              <a:gd name="connsiteY158" fmla="*/ 234127 h 407359"/>
              <a:gd name="connsiteX159" fmla="*/ 58210 w 385125"/>
              <a:gd name="connsiteY159" fmla="*/ 233576 h 407359"/>
              <a:gd name="connsiteX160" fmla="*/ 58210 w 385125"/>
              <a:gd name="connsiteY160" fmla="*/ 233576 h 407359"/>
              <a:gd name="connsiteX161" fmla="*/ 76815 w 385125"/>
              <a:gd name="connsiteY161" fmla="*/ 237782 h 407359"/>
              <a:gd name="connsiteX162" fmla="*/ 79964 w 385125"/>
              <a:gd name="connsiteY162" fmla="*/ 235719 h 407359"/>
              <a:gd name="connsiteX163" fmla="*/ 65867 w 385125"/>
              <a:gd name="connsiteY163" fmla="*/ 188378 h 407359"/>
              <a:gd name="connsiteX164" fmla="*/ 68259 w 385125"/>
              <a:gd name="connsiteY164" fmla="*/ 183940 h 407359"/>
              <a:gd name="connsiteX165" fmla="*/ 88733 w 385125"/>
              <a:gd name="connsiteY165" fmla="*/ 177866 h 407359"/>
              <a:gd name="connsiteX166" fmla="*/ 105017 w 385125"/>
              <a:gd name="connsiteY166" fmla="*/ 186812 h 407359"/>
              <a:gd name="connsiteX167" fmla="*/ 116988 w 385125"/>
              <a:gd name="connsiteY167" fmla="*/ 227048 h 407359"/>
              <a:gd name="connsiteX168" fmla="*/ 116508 w 385125"/>
              <a:gd name="connsiteY168" fmla="*/ 230072 h 407359"/>
              <a:gd name="connsiteX169" fmla="*/ 106672 w 385125"/>
              <a:gd name="connsiteY169" fmla="*/ 246178 h 407359"/>
              <a:gd name="connsiteX170" fmla="*/ 105106 w 385125"/>
              <a:gd name="connsiteY170" fmla="*/ 262490 h 407359"/>
              <a:gd name="connsiteX171" fmla="*/ 91116 w 385125"/>
              <a:gd name="connsiteY171" fmla="*/ 271614 h 407359"/>
              <a:gd name="connsiteX172" fmla="*/ 96284 w 385125"/>
              <a:gd name="connsiteY172" fmla="*/ 284546 h 407359"/>
              <a:gd name="connsiteX173" fmla="*/ 134225 w 385125"/>
              <a:gd name="connsiteY173" fmla="*/ 298464 h 407359"/>
              <a:gd name="connsiteX174" fmla="*/ 142087 w 385125"/>
              <a:gd name="connsiteY174" fmla="*/ 294836 h 407359"/>
              <a:gd name="connsiteX175" fmla="*/ 148161 w 385125"/>
              <a:gd name="connsiteY175" fmla="*/ 278294 h 407359"/>
              <a:gd name="connsiteX176" fmla="*/ 105106 w 385125"/>
              <a:gd name="connsiteY176" fmla="*/ 262490 h 407359"/>
              <a:gd name="connsiteX177" fmla="*/ 71372 w 385125"/>
              <a:gd name="connsiteY177" fmla="*/ 260622 h 407359"/>
              <a:gd name="connsiteX178" fmla="*/ 71773 w 385125"/>
              <a:gd name="connsiteY178" fmla="*/ 243910 h 407359"/>
              <a:gd name="connsiteX179" fmla="*/ 58183 w 385125"/>
              <a:gd name="connsiteY179" fmla="*/ 240833 h 407359"/>
              <a:gd name="connsiteX180" fmla="*/ 25214 w 385125"/>
              <a:gd name="connsiteY180" fmla="*/ 264179 h 407359"/>
              <a:gd name="connsiteX181" fmla="*/ 23729 w 385125"/>
              <a:gd name="connsiteY181" fmla="*/ 272726 h 407359"/>
              <a:gd name="connsiteX182" fmla="*/ 33912 w 385125"/>
              <a:gd name="connsiteY182" fmla="*/ 287125 h 407359"/>
              <a:gd name="connsiteX183" fmla="*/ 71372 w 385125"/>
              <a:gd name="connsiteY183" fmla="*/ 260622 h 407359"/>
              <a:gd name="connsiteX184" fmla="*/ 97191 w 385125"/>
              <a:gd name="connsiteY184" fmla="*/ 244213 h 407359"/>
              <a:gd name="connsiteX185" fmla="*/ 76744 w 385125"/>
              <a:gd name="connsiteY185" fmla="*/ 252679 h 407359"/>
              <a:gd name="connsiteX186" fmla="*/ 97191 w 385125"/>
              <a:gd name="connsiteY186" fmla="*/ 261146 h 407359"/>
              <a:gd name="connsiteX187" fmla="*/ 97191 w 385125"/>
              <a:gd name="connsiteY187" fmla="*/ 244213 h 407359"/>
              <a:gd name="connsiteX188" fmla="*/ 97191 w 385125"/>
              <a:gd name="connsiteY188" fmla="*/ 244213 h 407359"/>
              <a:gd name="connsiteX189" fmla="*/ 110194 w 385125"/>
              <a:gd name="connsiteY189" fmla="*/ 362597 h 407359"/>
              <a:gd name="connsiteX190" fmla="*/ 57178 w 385125"/>
              <a:gd name="connsiteY190" fmla="*/ 362597 h 407359"/>
              <a:gd name="connsiteX191" fmla="*/ 57178 w 385125"/>
              <a:gd name="connsiteY191" fmla="*/ 392400 h 407359"/>
              <a:gd name="connsiteX192" fmla="*/ 65022 w 385125"/>
              <a:gd name="connsiteY192" fmla="*/ 400245 h 407359"/>
              <a:gd name="connsiteX193" fmla="*/ 102358 w 385125"/>
              <a:gd name="connsiteY193" fmla="*/ 400245 h 407359"/>
              <a:gd name="connsiteX194" fmla="*/ 110202 w 385125"/>
              <a:gd name="connsiteY194" fmla="*/ 392400 h 407359"/>
              <a:gd name="connsiteX195" fmla="*/ 110202 w 385125"/>
              <a:gd name="connsiteY195" fmla="*/ 362597 h 407359"/>
              <a:gd name="connsiteX196" fmla="*/ 164677 w 385125"/>
              <a:gd name="connsiteY196" fmla="*/ 127812 h 407359"/>
              <a:gd name="connsiteX197" fmla="*/ 36509 w 385125"/>
              <a:gd name="connsiteY197" fmla="*/ 127812 h 407359"/>
              <a:gd name="connsiteX198" fmla="*/ 7142 w 385125"/>
              <a:gd name="connsiteY198" fmla="*/ 157206 h 407359"/>
              <a:gd name="connsiteX199" fmla="*/ 7142 w 385125"/>
              <a:gd name="connsiteY199" fmla="*/ 326088 h 407359"/>
              <a:gd name="connsiteX200" fmla="*/ 36509 w 385125"/>
              <a:gd name="connsiteY200" fmla="*/ 355456 h 407359"/>
              <a:gd name="connsiteX201" fmla="*/ 164677 w 385125"/>
              <a:gd name="connsiteY201" fmla="*/ 355456 h 407359"/>
              <a:gd name="connsiteX202" fmla="*/ 164677 w 385125"/>
              <a:gd name="connsiteY202" fmla="*/ 127812 h 40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Lst>
            <a:rect l="l" t="t" r="r" b="b"/>
            <a:pathLst>
              <a:path w="385125" h="407359">
                <a:moveTo>
                  <a:pt x="210310" y="23666"/>
                </a:moveTo>
                <a:cubicBezTo>
                  <a:pt x="213112" y="19913"/>
                  <a:pt x="215424" y="19157"/>
                  <a:pt x="217568" y="20740"/>
                </a:cubicBezTo>
                <a:cubicBezTo>
                  <a:pt x="219987" y="22501"/>
                  <a:pt x="219008" y="26387"/>
                  <a:pt x="217665" y="31555"/>
                </a:cubicBezTo>
                <a:cubicBezTo>
                  <a:pt x="216732" y="35183"/>
                  <a:pt x="215549" y="39719"/>
                  <a:pt x="215069" y="43757"/>
                </a:cubicBezTo>
                <a:cubicBezTo>
                  <a:pt x="214339" y="49609"/>
                  <a:pt x="216305" y="53389"/>
                  <a:pt x="218199" y="57071"/>
                </a:cubicBezTo>
                <a:cubicBezTo>
                  <a:pt x="222815" y="65991"/>
                  <a:pt x="227146" y="74369"/>
                  <a:pt x="207785" y="100152"/>
                </a:cubicBezTo>
                <a:cubicBezTo>
                  <a:pt x="205846" y="102776"/>
                  <a:pt x="201683" y="101539"/>
                  <a:pt x="201434" y="98311"/>
                </a:cubicBezTo>
                <a:lnTo>
                  <a:pt x="201408" y="98338"/>
                </a:lnTo>
                <a:cubicBezTo>
                  <a:pt x="200420" y="86563"/>
                  <a:pt x="202315" y="80719"/>
                  <a:pt x="203702" y="76406"/>
                </a:cubicBezTo>
                <a:cubicBezTo>
                  <a:pt x="204583" y="73738"/>
                  <a:pt x="205161" y="71870"/>
                  <a:pt x="204129" y="69166"/>
                </a:cubicBezTo>
                <a:cubicBezTo>
                  <a:pt x="197067" y="58876"/>
                  <a:pt x="195458" y="51112"/>
                  <a:pt x="197272" y="43881"/>
                </a:cubicBezTo>
                <a:cubicBezTo>
                  <a:pt x="199042" y="36855"/>
                  <a:pt x="204005" y="30879"/>
                  <a:pt x="210310" y="23666"/>
                </a:cubicBezTo>
                <a:lnTo>
                  <a:pt x="210310" y="23666"/>
                </a:lnTo>
                <a:close/>
                <a:moveTo>
                  <a:pt x="208016" y="42903"/>
                </a:moveTo>
                <a:cubicBezTo>
                  <a:pt x="208265" y="40689"/>
                  <a:pt x="208745" y="38340"/>
                  <a:pt x="209279" y="36019"/>
                </a:cubicBezTo>
                <a:cubicBezTo>
                  <a:pt x="206779" y="39319"/>
                  <a:pt x="204965" y="42423"/>
                  <a:pt x="204165" y="45598"/>
                </a:cubicBezTo>
                <a:cubicBezTo>
                  <a:pt x="202858" y="50863"/>
                  <a:pt x="204289" y="56893"/>
                  <a:pt x="210115" y="65315"/>
                </a:cubicBezTo>
                <a:cubicBezTo>
                  <a:pt x="210293" y="65565"/>
                  <a:pt x="210444" y="65849"/>
                  <a:pt x="210568" y="66125"/>
                </a:cubicBezTo>
                <a:cubicBezTo>
                  <a:pt x="214001" y="74316"/>
                  <a:pt x="209786" y="77117"/>
                  <a:pt x="208603" y="86518"/>
                </a:cubicBezTo>
                <a:cubicBezTo>
                  <a:pt x="223971" y="61509"/>
                  <a:pt x="205543" y="62825"/>
                  <a:pt x="208016" y="42903"/>
                </a:cubicBezTo>
                <a:lnTo>
                  <a:pt x="208016" y="42903"/>
                </a:lnTo>
                <a:close/>
                <a:moveTo>
                  <a:pt x="307901" y="23666"/>
                </a:moveTo>
                <a:cubicBezTo>
                  <a:pt x="310703" y="19913"/>
                  <a:pt x="313015" y="19157"/>
                  <a:pt x="315159" y="20740"/>
                </a:cubicBezTo>
                <a:cubicBezTo>
                  <a:pt x="317578" y="22501"/>
                  <a:pt x="316573" y="26387"/>
                  <a:pt x="315239" y="31555"/>
                </a:cubicBezTo>
                <a:cubicBezTo>
                  <a:pt x="314305" y="35183"/>
                  <a:pt x="313149" y="39719"/>
                  <a:pt x="312642" y="43757"/>
                </a:cubicBezTo>
                <a:cubicBezTo>
                  <a:pt x="311912" y="49609"/>
                  <a:pt x="313878" y="53389"/>
                  <a:pt x="315790" y="57071"/>
                </a:cubicBezTo>
                <a:cubicBezTo>
                  <a:pt x="320406" y="65991"/>
                  <a:pt x="324710" y="74369"/>
                  <a:pt x="305376" y="100152"/>
                </a:cubicBezTo>
                <a:cubicBezTo>
                  <a:pt x="303410" y="102776"/>
                  <a:pt x="299274" y="101539"/>
                  <a:pt x="298999" y="98311"/>
                </a:cubicBezTo>
                <a:lnTo>
                  <a:pt x="298999" y="98338"/>
                </a:lnTo>
                <a:cubicBezTo>
                  <a:pt x="298011" y="86563"/>
                  <a:pt x="299906" y="80719"/>
                  <a:pt x="301293" y="76406"/>
                </a:cubicBezTo>
                <a:cubicBezTo>
                  <a:pt x="302147" y="73738"/>
                  <a:pt x="302752" y="71870"/>
                  <a:pt x="301720" y="69166"/>
                </a:cubicBezTo>
                <a:cubicBezTo>
                  <a:pt x="294658" y="58876"/>
                  <a:pt x="293022" y="51112"/>
                  <a:pt x="294863" y="43881"/>
                </a:cubicBezTo>
                <a:cubicBezTo>
                  <a:pt x="296633" y="36855"/>
                  <a:pt x="301569" y="30879"/>
                  <a:pt x="307901" y="23666"/>
                </a:cubicBezTo>
                <a:lnTo>
                  <a:pt x="307901" y="23666"/>
                </a:lnTo>
                <a:close/>
                <a:moveTo>
                  <a:pt x="305580" y="42903"/>
                </a:moveTo>
                <a:cubicBezTo>
                  <a:pt x="305856" y="40689"/>
                  <a:pt x="306309" y="38340"/>
                  <a:pt x="306843" y="36019"/>
                </a:cubicBezTo>
                <a:cubicBezTo>
                  <a:pt x="304370" y="39319"/>
                  <a:pt x="302556" y="42423"/>
                  <a:pt x="301747" y="45598"/>
                </a:cubicBezTo>
                <a:cubicBezTo>
                  <a:pt x="300413" y="50863"/>
                  <a:pt x="301845" y="56893"/>
                  <a:pt x="307670" y="65315"/>
                </a:cubicBezTo>
                <a:cubicBezTo>
                  <a:pt x="307875" y="65565"/>
                  <a:pt x="308026" y="65849"/>
                  <a:pt x="308150" y="66125"/>
                </a:cubicBezTo>
                <a:cubicBezTo>
                  <a:pt x="311557" y="74316"/>
                  <a:pt x="307341" y="77117"/>
                  <a:pt x="306158" y="86518"/>
                </a:cubicBezTo>
                <a:cubicBezTo>
                  <a:pt x="321562" y="61509"/>
                  <a:pt x="303107" y="62825"/>
                  <a:pt x="305580" y="42903"/>
                </a:cubicBezTo>
                <a:lnTo>
                  <a:pt x="305580" y="42903"/>
                </a:lnTo>
                <a:close/>
                <a:moveTo>
                  <a:pt x="260124" y="4304"/>
                </a:moveTo>
                <a:cubicBezTo>
                  <a:pt x="263272" y="44"/>
                  <a:pt x="265799" y="-863"/>
                  <a:pt x="268013" y="747"/>
                </a:cubicBezTo>
                <a:cubicBezTo>
                  <a:pt x="270556" y="2641"/>
                  <a:pt x="269374" y="7275"/>
                  <a:pt x="267764" y="13474"/>
                </a:cubicBezTo>
                <a:cubicBezTo>
                  <a:pt x="266581" y="18134"/>
                  <a:pt x="265096" y="23915"/>
                  <a:pt x="264438" y="29082"/>
                </a:cubicBezTo>
                <a:cubicBezTo>
                  <a:pt x="263504" y="36775"/>
                  <a:pt x="266047" y="41711"/>
                  <a:pt x="268547" y="46532"/>
                </a:cubicBezTo>
                <a:cubicBezTo>
                  <a:pt x="274248" y="57578"/>
                  <a:pt x="279610" y="67939"/>
                  <a:pt x="255410" y="100152"/>
                </a:cubicBezTo>
                <a:cubicBezTo>
                  <a:pt x="253471" y="102776"/>
                  <a:pt x="249309" y="101539"/>
                  <a:pt x="249060" y="98311"/>
                </a:cubicBezTo>
                <a:lnTo>
                  <a:pt x="249034" y="98338"/>
                </a:lnTo>
                <a:cubicBezTo>
                  <a:pt x="247797" y="83592"/>
                  <a:pt x="250172" y="76281"/>
                  <a:pt x="251906" y="70883"/>
                </a:cubicBezTo>
                <a:cubicBezTo>
                  <a:pt x="253062" y="67281"/>
                  <a:pt x="253872" y="64782"/>
                  <a:pt x="252387" y="60975"/>
                </a:cubicBezTo>
                <a:cubicBezTo>
                  <a:pt x="243564" y="48141"/>
                  <a:pt x="241518" y="38509"/>
                  <a:pt x="243769" y="29589"/>
                </a:cubicBezTo>
                <a:cubicBezTo>
                  <a:pt x="245957" y="20847"/>
                  <a:pt x="252182" y="13385"/>
                  <a:pt x="260124" y="4304"/>
                </a:cubicBezTo>
                <a:lnTo>
                  <a:pt x="260124" y="4304"/>
                </a:lnTo>
                <a:close/>
                <a:moveTo>
                  <a:pt x="257376" y="28211"/>
                </a:moveTo>
                <a:cubicBezTo>
                  <a:pt x="257910" y="24075"/>
                  <a:pt x="258941" y="19513"/>
                  <a:pt x="259973" y="15404"/>
                </a:cubicBezTo>
                <a:cubicBezTo>
                  <a:pt x="255384" y="20998"/>
                  <a:pt x="251978" y="26041"/>
                  <a:pt x="250644" y="31315"/>
                </a:cubicBezTo>
                <a:cubicBezTo>
                  <a:pt x="248900" y="38270"/>
                  <a:pt x="250768" y="46167"/>
                  <a:pt x="258337" y="57133"/>
                </a:cubicBezTo>
                <a:cubicBezTo>
                  <a:pt x="258541" y="57382"/>
                  <a:pt x="258692" y="57667"/>
                  <a:pt x="258817" y="57942"/>
                </a:cubicBezTo>
                <a:cubicBezTo>
                  <a:pt x="263353" y="68837"/>
                  <a:pt x="256727" y="71710"/>
                  <a:pt x="255891" y="87238"/>
                </a:cubicBezTo>
                <a:cubicBezTo>
                  <a:pt x="279415" y="51601"/>
                  <a:pt x="254228" y="53842"/>
                  <a:pt x="257376" y="28211"/>
                </a:cubicBezTo>
                <a:lnTo>
                  <a:pt x="257376" y="28211"/>
                </a:lnTo>
                <a:close/>
                <a:moveTo>
                  <a:pt x="212347" y="291883"/>
                </a:moveTo>
                <a:lnTo>
                  <a:pt x="337446" y="291883"/>
                </a:lnTo>
                <a:cubicBezTo>
                  <a:pt x="343645" y="291883"/>
                  <a:pt x="348741" y="296979"/>
                  <a:pt x="348741" y="303178"/>
                </a:cubicBezTo>
                <a:lnTo>
                  <a:pt x="348741" y="319516"/>
                </a:lnTo>
                <a:cubicBezTo>
                  <a:pt x="348741" y="325742"/>
                  <a:pt x="343645" y="330811"/>
                  <a:pt x="337446" y="330811"/>
                </a:cubicBezTo>
                <a:lnTo>
                  <a:pt x="212347" y="330811"/>
                </a:lnTo>
                <a:cubicBezTo>
                  <a:pt x="206121" y="330811"/>
                  <a:pt x="201052" y="325742"/>
                  <a:pt x="201052" y="319516"/>
                </a:cubicBezTo>
                <a:lnTo>
                  <a:pt x="201052" y="303178"/>
                </a:lnTo>
                <a:cubicBezTo>
                  <a:pt x="201052" y="296979"/>
                  <a:pt x="206121" y="291883"/>
                  <a:pt x="212347" y="291883"/>
                </a:cubicBezTo>
                <a:lnTo>
                  <a:pt x="212347" y="291883"/>
                </a:lnTo>
                <a:close/>
                <a:moveTo>
                  <a:pt x="337446" y="298998"/>
                </a:moveTo>
                <a:lnTo>
                  <a:pt x="212347" y="298998"/>
                </a:lnTo>
                <a:cubicBezTo>
                  <a:pt x="210052" y="298998"/>
                  <a:pt x="208158" y="300892"/>
                  <a:pt x="208158" y="303187"/>
                </a:cubicBezTo>
                <a:lnTo>
                  <a:pt x="208158" y="319525"/>
                </a:lnTo>
                <a:cubicBezTo>
                  <a:pt x="208158" y="321820"/>
                  <a:pt x="210052" y="323714"/>
                  <a:pt x="212347" y="323714"/>
                </a:cubicBezTo>
                <a:lnTo>
                  <a:pt x="337446" y="323714"/>
                </a:lnTo>
                <a:cubicBezTo>
                  <a:pt x="339741" y="323714"/>
                  <a:pt x="341635" y="321820"/>
                  <a:pt x="341635" y="319525"/>
                </a:cubicBezTo>
                <a:lnTo>
                  <a:pt x="341635" y="303187"/>
                </a:lnTo>
                <a:cubicBezTo>
                  <a:pt x="341626" y="300884"/>
                  <a:pt x="339741" y="298998"/>
                  <a:pt x="337446" y="298998"/>
                </a:cubicBezTo>
                <a:lnTo>
                  <a:pt x="337446" y="298998"/>
                </a:lnTo>
                <a:close/>
                <a:moveTo>
                  <a:pt x="204609" y="263850"/>
                </a:moveTo>
                <a:cubicBezTo>
                  <a:pt x="199922" y="263850"/>
                  <a:pt x="199922" y="256744"/>
                  <a:pt x="204609" y="256744"/>
                </a:cubicBezTo>
                <a:lnTo>
                  <a:pt x="345184" y="256744"/>
                </a:lnTo>
                <a:cubicBezTo>
                  <a:pt x="349844" y="256744"/>
                  <a:pt x="349844" y="263850"/>
                  <a:pt x="345184" y="263850"/>
                </a:cubicBezTo>
                <a:lnTo>
                  <a:pt x="204609" y="263850"/>
                </a:lnTo>
                <a:close/>
                <a:moveTo>
                  <a:pt x="204609" y="217487"/>
                </a:moveTo>
                <a:cubicBezTo>
                  <a:pt x="199922" y="217487"/>
                  <a:pt x="199922" y="210354"/>
                  <a:pt x="204609" y="210354"/>
                </a:cubicBezTo>
                <a:lnTo>
                  <a:pt x="345184" y="210354"/>
                </a:lnTo>
                <a:cubicBezTo>
                  <a:pt x="349844" y="210354"/>
                  <a:pt x="349844" y="217487"/>
                  <a:pt x="345184" y="217487"/>
                </a:cubicBezTo>
                <a:lnTo>
                  <a:pt x="204609" y="217487"/>
                </a:lnTo>
                <a:close/>
                <a:moveTo>
                  <a:pt x="204609" y="171097"/>
                </a:moveTo>
                <a:cubicBezTo>
                  <a:pt x="199922" y="171097"/>
                  <a:pt x="199922" y="163991"/>
                  <a:pt x="204609" y="163991"/>
                </a:cubicBezTo>
                <a:lnTo>
                  <a:pt x="345184" y="163991"/>
                </a:lnTo>
                <a:cubicBezTo>
                  <a:pt x="349844" y="163991"/>
                  <a:pt x="349844" y="171097"/>
                  <a:pt x="345184" y="171097"/>
                </a:cubicBezTo>
                <a:lnTo>
                  <a:pt x="204609" y="171097"/>
                </a:lnTo>
                <a:close/>
                <a:moveTo>
                  <a:pt x="338878" y="127812"/>
                </a:moveTo>
                <a:lnTo>
                  <a:pt x="171783" y="127812"/>
                </a:lnTo>
                <a:lnTo>
                  <a:pt x="171783" y="355465"/>
                </a:lnTo>
                <a:cubicBezTo>
                  <a:pt x="227502" y="355465"/>
                  <a:pt x="283186" y="355465"/>
                  <a:pt x="338878" y="355465"/>
                </a:cubicBezTo>
                <a:cubicBezTo>
                  <a:pt x="360383" y="355465"/>
                  <a:pt x="377984" y="337864"/>
                  <a:pt x="377984" y="316359"/>
                </a:cubicBezTo>
                <a:lnTo>
                  <a:pt x="377984" y="166908"/>
                </a:lnTo>
                <a:cubicBezTo>
                  <a:pt x="377984" y="145439"/>
                  <a:pt x="360383" y="127812"/>
                  <a:pt x="338878" y="127812"/>
                </a:cubicBezTo>
                <a:lnTo>
                  <a:pt x="338878" y="127812"/>
                </a:lnTo>
                <a:close/>
                <a:moveTo>
                  <a:pt x="168234" y="120706"/>
                </a:moveTo>
                <a:lnTo>
                  <a:pt x="338887" y="120706"/>
                </a:lnTo>
                <a:cubicBezTo>
                  <a:pt x="364323" y="120706"/>
                  <a:pt x="385126" y="141508"/>
                  <a:pt x="385126" y="166917"/>
                </a:cubicBezTo>
                <a:lnTo>
                  <a:pt x="385126" y="316368"/>
                </a:lnTo>
                <a:cubicBezTo>
                  <a:pt x="385126" y="341804"/>
                  <a:pt x="364323" y="362606"/>
                  <a:pt x="338887" y="362606"/>
                </a:cubicBezTo>
                <a:lnTo>
                  <a:pt x="335054" y="362606"/>
                </a:lnTo>
                <a:lnTo>
                  <a:pt x="335054" y="392409"/>
                </a:lnTo>
                <a:cubicBezTo>
                  <a:pt x="335054" y="400654"/>
                  <a:pt x="328348" y="407360"/>
                  <a:pt x="320104" y="407360"/>
                </a:cubicBezTo>
                <a:lnTo>
                  <a:pt x="282768" y="407360"/>
                </a:lnTo>
                <a:cubicBezTo>
                  <a:pt x="274523" y="407360"/>
                  <a:pt x="267817" y="400654"/>
                  <a:pt x="267817" y="392409"/>
                </a:cubicBezTo>
                <a:lnTo>
                  <a:pt x="267817" y="362606"/>
                </a:lnTo>
                <a:cubicBezTo>
                  <a:pt x="217648" y="362606"/>
                  <a:pt x="167478" y="362606"/>
                  <a:pt x="117309" y="362606"/>
                </a:cubicBezTo>
                <a:lnTo>
                  <a:pt x="117309" y="392409"/>
                </a:lnTo>
                <a:cubicBezTo>
                  <a:pt x="117309" y="400654"/>
                  <a:pt x="110603" y="407360"/>
                  <a:pt x="102358" y="407360"/>
                </a:cubicBezTo>
                <a:lnTo>
                  <a:pt x="65022" y="407360"/>
                </a:lnTo>
                <a:cubicBezTo>
                  <a:pt x="56778" y="407360"/>
                  <a:pt x="50072" y="400654"/>
                  <a:pt x="50072" y="392409"/>
                </a:cubicBezTo>
                <a:lnTo>
                  <a:pt x="50072" y="362606"/>
                </a:lnTo>
                <a:lnTo>
                  <a:pt x="36509" y="362606"/>
                </a:lnTo>
                <a:cubicBezTo>
                  <a:pt x="16418" y="362606"/>
                  <a:pt x="0" y="346197"/>
                  <a:pt x="0" y="326098"/>
                </a:cubicBezTo>
                <a:lnTo>
                  <a:pt x="0" y="157214"/>
                </a:lnTo>
                <a:cubicBezTo>
                  <a:pt x="0" y="137123"/>
                  <a:pt x="16409" y="120706"/>
                  <a:pt x="36509" y="120706"/>
                </a:cubicBezTo>
                <a:lnTo>
                  <a:pt x="168234" y="120706"/>
                </a:lnTo>
                <a:close/>
                <a:moveTo>
                  <a:pt x="327939" y="362597"/>
                </a:moveTo>
                <a:lnTo>
                  <a:pt x="274923" y="362597"/>
                </a:lnTo>
                <a:lnTo>
                  <a:pt x="274923" y="392400"/>
                </a:lnTo>
                <a:cubicBezTo>
                  <a:pt x="274923" y="396714"/>
                  <a:pt x="278454" y="400245"/>
                  <a:pt x="282768" y="400245"/>
                </a:cubicBezTo>
                <a:lnTo>
                  <a:pt x="320104" y="400245"/>
                </a:lnTo>
                <a:cubicBezTo>
                  <a:pt x="324417" y="400245"/>
                  <a:pt x="327948" y="396714"/>
                  <a:pt x="327948" y="392400"/>
                </a:cubicBezTo>
                <a:lnTo>
                  <a:pt x="327948" y="362597"/>
                </a:lnTo>
                <a:close/>
                <a:moveTo>
                  <a:pt x="88715" y="233594"/>
                </a:moveTo>
                <a:cubicBezTo>
                  <a:pt x="94114" y="233594"/>
                  <a:pt x="98996" y="235835"/>
                  <a:pt x="102482" y="239446"/>
                </a:cubicBezTo>
                <a:lnTo>
                  <a:pt x="109740" y="227572"/>
                </a:lnTo>
                <a:lnTo>
                  <a:pt x="98223" y="188849"/>
                </a:lnTo>
                <a:cubicBezTo>
                  <a:pt x="97262" y="185621"/>
                  <a:pt x="93838" y="183780"/>
                  <a:pt x="90707" y="184660"/>
                </a:cubicBezTo>
                <a:lnTo>
                  <a:pt x="73694" y="189730"/>
                </a:lnTo>
                <a:lnTo>
                  <a:pt x="86776" y="233700"/>
                </a:lnTo>
                <a:cubicBezTo>
                  <a:pt x="87434" y="233620"/>
                  <a:pt x="88066" y="233594"/>
                  <a:pt x="88715" y="233594"/>
                </a:cubicBezTo>
                <a:lnTo>
                  <a:pt x="88715" y="233594"/>
                </a:lnTo>
                <a:close/>
                <a:moveTo>
                  <a:pt x="106672" y="246178"/>
                </a:moveTo>
                <a:cubicBezTo>
                  <a:pt x="107784" y="249229"/>
                  <a:pt x="108112" y="252555"/>
                  <a:pt x="107552" y="255810"/>
                </a:cubicBezTo>
                <a:lnTo>
                  <a:pt x="153942" y="272851"/>
                </a:lnTo>
                <a:cubicBezTo>
                  <a:pt x="155783" y="273509"/>
                  <a:pt x="156743" y="275545"/>
                  <a:pt x="156059" y="277387"/>
                </a:cubicBezTo>
                <a:lnTo>
                  <a:pt x="148846" y="297077"/>
                </a:lnTo>
                <a:cubicBezTo>
                  <a:pt x="146524" y="304032"/>
                  <a:pt x="138387" y="307794"/>
                  <a:pt x="131574" y="305073"/>
                </a:cubicBezTo>
                <a:lnTo>
                  <a:pt x="92371" y="290674"/>
                </a:lnTo>
                <a:cubicBezTo>
                  <a:pt x="91312" y="290291"/>
                  <a:pt x="90583" y="289464"/>
                  <a:pt x="90227" y="288504"/>
                </a:cubicBezTo>
                <a:lnTo>
                  <a:pt x="83192" y="270956"/>
                </a:lnTo>
                <a:cubicBezTo>
                  <a:pt x="80266" y="270076"/>
                  <a:pt x="77625" y="268484"/>
                  <a:pt x="75455" y="266394"/>
                </a:cubicBezTo>
                <a:lnTo>
                  <a:pt x="35122" y="294960"/>
                </a:lnTo>
                <a:cubicBezTo>
                  <a:pt x="33530" y="296072"/>
                  <a:pt x="31315" y="295690"/>
                  <a:pt x="30177" y="294107"/>
                </a:cubicBezTo>
                <a:lnTo>
                  <a:pt x="18152" y="277111"/>
                </a:lnTo>
                <a:cubicBezTo>
                  <a:pt x="13590" y="271312"/>
                  <a:pt x="15173" y="262134"/>
                  <a:pt x="21407" y="258176"/>
                </a:cubicBezTo>
                <a:lnTo>
                  <a:pt x="55390" y="234127"/>
                </a:lnTo>
                <a:cubicBezTo>
                  <a:pt x="56244" y="233549"/>
                  <a:pt x="57258" y="233371"/>
                  <a:pt x="58210" y="233576"/>
                </a:cubicBezTo>
                <a:lnTo>
                  <a:pt x="58210" y="233576"/>
                </a:lnTo>
                <a:lnTo>
                  <a:pt x="76815" y="237782"/>
                </a:lnTo>
                <a:cubicBezTo>
                  <a:pt x="77802" y="237000"/>
                  <a:pt x="78861" y="236297"/>
                  <a:pt x="79964" y="235719"/>
                </a:cubicBezTo>
                <a:lnTo>
                  <a:pt x="65867" y="188378"/>
                </a:lnTo>
                <a:cubicBezTo>
                  <a:pt x="65316" y="186484"/>
                  <a:pt x="66374" y="184491"/>
                  <a:pt x="68259" y="183940"/>
                </a:cubicBezTo>
                <a:lnTo>
                  <a:pt x="88733" y="177866"/>
                </a:lnTo>
                <a:cubicBezTo>
                  <a:pt x="95768" y="175927"/>
                  <a:pt x="102981" y="179929"/>
                  <a:pt x="105017" y="186812"/>
                </a:cubicBezTo>
                <a:lnTo>
                  <a:pt x="116988" y="227048"/>
                </a:lnTo>
                <a:cubicBezTo>
                  <a:pt x="117291" y="228106"/>
                  <a:pt x="117086" y="229218"/>
                  <a:pt x="116508" y="230072"/>
                </a:cubicBezTo>
                <a:lnTo>
                  <a:pt x="106672" y="246178"/>
                </a:lnTo>
                <a:close/>
                <a:moveTo>
                  <a:pt x="105106" y="262490"/>
                </a:moveTo>
                <a:cubicBezTo>
                  <a:pt x="102136" y="267452"/>
                  <a:pt x="97013" y="270885"/>
                  <a:pt x="91116" y="271614"/>
                </a:cubicBezTo>
                <a:lnTo>
                  <a:pt x="96284" y="284546"/>
                </a:lnTo>
                <a:lnTo>
                  <a:pt x="134225" y="298464"/>
                </a:lnTo>
                <a:cubicBezTo>
                  <a:pt x="137373" y="299621"/>
                  <a:pt x="140930" y="297984"/>
                  <a:pt x="142087" y="294836"/>
                </a:cubicBezTo>
                <a:lnTo>
                  <a:pt x="148161" y="278294"/>
                </a:lnTo>
                <a:lnTo>
                  <a:pt x="105106" y="262490"/>
                </a:lnTo>
                <a:close/>
                <a:moveTo>
                  <a:pt x="71372" y="260622"/>
                </a:moveTo>
                <a:cubicBezTo>
                  <a:pt x="68926" y="255303"/>
                  <a:pt x="69078" y="249104"/>
                  <a:pt x="71773" y="243910"/>
                </a:cubicBezTo>
                <a:lnTo>
                  <a:pt x="58183" y="240833"/>
                </a:lnTo>
                <a:lnTo>
                  <a:pt x="25214" y="264179"/>
                </a:lnTo>
                <a:cubicBezTo>
                  <a:pt x="22466" y="266091"/>
                  <a:pt x="21807" y="270004"/>
                  <a:pt x="23729" y="272726"/>
                </a:cubicBezTo>
                <a:lnTo>
                  <a:pt x="33912" y="287125"/>
                </a:lnTo>
                <a:lnTo>
                  <a:pt x="71372" y="260622"/>
                </a:lnTo>
                <a:close/>
                <a:moveTo>
                  <a:pt x="97191" y="244213"/>
                </a:moveTo>
                <a:cubicBezTo>
                  <a:pt x="89676" y="236698"/>
                  <a:pt x="76744" y="242043"/>
                  <a:pt x="76744" y="252679"/>
                </a:cubicBezTo>
                <a:cubicBezTo>
                  <a:pt x="76744" y="263316"/>
                  <a:pt x="89676" y="268662"/>
                  <a:pt x="97191" y="261146"/>
                </a:cubicBezTo>
                <a:cubicBezTo>
                  <a:pt x="101878" y="256459"/>
                  <a:pt x="101878" y="248900"/>
                  <a:pt x="97191" y="244213"/>
                </a:cubicBezTo>
                <a:lnTo>
                  <a:pt x="97191" y="244213"/>
                </a:lnTo>
                <a:close/>
                <a:moveTo>
                  <a:pt x="110194" y="362597"/>
                </a:moveTo>
                <a:lnTo>
                  <a:pt x="57178" y="362597"/>
                </a:lnTo>
                <a:lnTo>
                  <a:pt x="57178" y="392400"/>
                </a:lnTo>
                <a:cubicBezTo>
                  <a:pt x="57178" y="396714"/>
                  <a:pt x="60709" y="400245"/>
                  <a:pt x="65022" y="400245"/>
                </a:cubicBezTo>
                <a:lnTo>
                  <a:pt x="102358" y="400245"/>
                </a:lnTo>
                <a:cubicBezTo>
                  <a:pt x="106672" y="400245"/>
                  <a:pt x="110202" y="396714"/>
                  <a:pt x="110202" y="392400"/>
                </a:cubicBezTo>
                <a:lnTo>
                  <a:pt x="110202" y="362597"/>
                </a:lnTo>
                <a:close/>
                <a:moveTo>
                  <a:pt x="164677" y="127812"/>
                </a:moveTo>
                <a:lnTo>
                  <a:pt x="36509" y="127812"/>
                </a:lnTo>
                <a:cubicBezTo>
                  <a:pt x="20349" y="127812"/>
                  <a:pt x="7142" y="141045"/>
                  <a:pt x="7142" y="157206"/>
                </a:cubicBezTo>
                <a:lnTo>
                  <a:pt x="7142" y="326088"/>
                </a:lnTo>
                <a:cubicBezTo>
                  <a:pt x="7142" y="342248"/>
                  <a:pt x="20349" y="355456"/>
                  <a:pt x="36509" y="355456"/>
                </a:cubicBezTo>
                <a:lnTo>
                  <a:pt x="164677" y="355456"/>
                </a:lnTo>
                <a:lnTo>
                  <a:pt x="164677" y="127812"/>
                </a:lnTo>
                <a:close/>
              </a:path>
            </a:pathLst>
          </a:custGeom>
          <a:solidFill>
            <a:srgbClr val="404040"/>
          </a:solidFill>
          <a:ln w="5080" cap="flat">
            <a:solidFill>
              <a:srgbClr val="404040"/>
            </a:solidFill>
            <a:prstDash val="solid"/>
            <a:miter/>
          </a:ln>
        </p:spPr>
        <p:txBody>
          <a:bodyPr rtlCol="0" anchor="ctr"/>
          <a:lstStyle/>
          <a:p>
            <a:endParaRPr lang="en-US" dirty="0"/>
          </a:p>
        </p:txBody>
      </p:sp>
      <p:sp>
        <p:nvSpPr>
          <p:cNvPr id="37" name="TextBox 36">
            <a:extLst>
              <a:ext uri="{FF2B5EF4-FFF2-40B4-BE49-F238E27FC236}">
                <a16:creationId xmlns:a16="http://schemas.microsoft.com/office/drawing/2014/main" id="{0CB745F0-BC46-225D-DC4E-42D7DCAEFCDC}"/>
              </a:ext>
            </a:extLst>
          </p:cNvPr>
          <p:cNvSpPr txBox="1"/>
          <p:nvPr/>
        </p:nvSpPr>
        <p:spPr>
          <a:xfrm>
            <a:off x="1502068" y="540659"/>
            <a:ext cx="4555537" cy="631327"/>
          </a:xfrm>
          <a:prstGeom prst="rect">
            <a:avLst/>
          </a:prstGeom>
          <a:noFill/>
        </p:spPr>
        <p:txBody>
          <a:bodyPr wrap="square" rtlCol="0" anchor="t">
            <a:spAutoFit/>
          </a:bodyPr>
          <a:lstStyle/>
          <a:p>
            <a:pPr marL="6350">
              <a:lnSpc>
                <a:spcPts val="2100"/>
              </a:lnSpc>
              <a:tabLst>
                <a:tab pos="611188" algn="l"/>
              </a:tabLst>
            </a:pPr>
            <a:r>
              <a:rPr lang="en-US" sz="2000" b="1" dirty="0">
                <a:solidFill>
                  <a:srgbClr val="2D62AE"/>
                </a:solidFill>
                <a:latin typeface="Calibri" panose="020F0502020204030204" pitchFamily="34" charset="0"/>
                <a:cs typeface="Calibri" panose="020F0502020204030204" pitchFamily="34" charset="0"/>
              </a:rPr>
              <a:t>Bombas de calor</a:t>
            </a:r>
          </a:p>
          <a:p>
            <a:pPr marL="6350">
              <a:lnSpc>
                <a:spcPts val="2100"/>
              </a:lnSpc>
              <a:tabLst>
                <a:tab pos="611188" algn="l"/>
              </a:tabLst>
            </a:pPr>
            <a:endParaRPr lang="en-US" sz="2000" b="1" dirty="0">
              <a:solidFill>
                <a:srgbClr val="ED4D24"/>
              </a:solidFill>
              <a:latin typeface="Calibri" panose="020F0502020204030204" pitchFamily="34" charset="0"/>
              <a:cs typeface="Calibri" panose="020F0502020204030204" pitchFamily="34" charset="0"/>
            </a:endParaRPr>
          </a:p>
        </p:txBody>
      </p:sp>
      <p:cxnSp>
        <p:nvCxnSpPr>
          <p:cNvPr id="40" name="Straight Connector 39">
            <a:extLst>
              <a:ext uri="{FF2B5EF4-FFF2-40B4-BE49-F238E27FC236}">
                <a16:creationId xmlns:a16="http://schemas.microsoft.com/office/drawing/2014/main" id="{F9D3FA23-BC56-0E9B-40AD-68F52C54961C}"/>
              </a:ext>
            </a:extLst>
          </p:cNvPr>
          <p:cNvCxnSpPr>
            <a:cxnSpLocks/>
          </p:cNvCxnSpPr>
          <p:nvPr/>
        </p:nvCxnSpPr>
        <p:spPr>
          <a:xfrm>
            <a:off x="2937761" y="2975320"/>
            <a:ext cx="0" cy="356512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41" name="Triangle 40">
            <a:extLst>
              <a:ext uri="{FF2B5EF4-FFF2-40B4-BE49-F238E27FC236}">
                <a16:creationId xmlns:a16="http://schemas.microsoft.com/office/drawing/2014/main" id="{63EE4A7D-DE0A-DFD9-8552-4EECF64B8E5A}"/>
              </a:ext>
            </a:extLst>
          </p:cNvPr>
          <p:cNvSpPr/>
          <p:nvPr/>
        </p:nvSpPr>
        <p:spPr>
          <a:xfrm rot="5400000">
            <a:off x="2505931" y="2872954"/>
            <a:ext cx="217346" cy="187367"/>
          </a:xfrm>
          <a:prstGeom prst="triangle">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DD0D75C9-A435-64BF-412F-A713E585C70B}"/>
              </a:ext>
            </a:extLst>
          </p:cNvPr>
          <p:cNvSpPr txBox="1"/>
          <p:nvPr/>
        </p:nvSpPr>
        <p:spPr>
          <a:xfrm>
            <a:off x="702047" y="2792339"/>
            <a:ext cx="1706746" cy="1182375"/>
          </a:xfrm>
          <a:prstGeom prst="rect">
            <a:avLst/>
          </a:prstGeom>
          <a:noFill/>
        </p:spPr>
        <p:txBody>
          <a:bodyPr wrap="square" rtlCol="0" anchor="t">
            <a:spAutoFit/>
          </a:bodyPr>
          <a:lstStyle/>
          <a:p>
            <a:pPr marL="6350">
              <a:lnSpc>
                <a:spcPts val="1700"/>
              </a:lnSpc>
              <a:tabLst>
                <a:tab pos="611188" algn="l"/>
              </a:tabLst>
            </a:pPr>
            <a:r>
              <a:rPr lang="en-US" sz="1600" b="1" dirty="0">
                <a:solidFill>
                  <a:srgbClr val="404040"/>
                </a:solidFill>
                <a:highlight>
                  <a:srgbClr val="FFFFFF"/>
                </a:highlight>
                <a:latin typeface="Calibri" panose="020F0502020204030204" pitchFamily="34" charset="0"/>
                <a:cs typeface="Calibri" panose="020F0502020204030204" pitchFamily="34" charset="0"/>
              </a:rPr>
              <a:t>Se </a:t>
            </a:r>
            <a:r>
              <a:rPr lang="en-US" sz="1600" b="1" dirty="0" err="1">
                <a:solidFill>
                  <a:srgbClr val="404040"/>
                </a:solidFill>
                <a:highlight>
                  <a:srgbClr val="FFFFFF"/>
                </a:highlight>
                <a:latin typeface="Calibri" panose="020F0502020204030204" pitchFamily="34" charset="0"/>
                <a:cs typeface="Calibri" panose="020F0502020204030204" pitchFamily="34" charset="0"/>
              </a:rPr>
              <a:t>utilizan</a:t>
            </a:r>
            <a:r>
              <a:rPr lang="en-US" sz="1600" b="1" dirty="0">
                <a:solidFill>
                  <a:srgbClr val="404040"/>
                </a:solidFill>
                <a:highlight>
                  <a:srgbClr val="FFFFFF"/>
                </a:highlight>
                <a:latin typeface="Calibri" panose="020F0502020204030204" pitchFamily="34" charset="0"/>
                <a:cs typeface="Calibri" panose="020F0502020204030204" pitchFamily="34" charset="0"/>
              </a:rPr>
              <a:t> </a:t>
            </a:r>
            <a:r>
              <a:rPr lang="en-US" sz="1600" b="1" dirty="0" err="1">
                <a:solidFill>
                  <a:srgbClr val="404040"/>
                </a:solidFill>
                <a:highlight>
                  <a:srgbClr val="FFFFFF"/>
                </a:highlight>
                <a:latin typeface="Calibri" panose="020F0502020204030204" pitchFamily="34" charset="0"/>
                <a:cs typeface="Calibri" panose="020F0502020204030204" pitchFamily="34" charset="0"/>
              </a:rPr>
              <a:t>principalmente</a:t>
            </a:r>
            <a:r>
              <a:rPr lang="en-US" sz="1600" b="1" dirty="0">
                <a:solidFill>
                  <a:srgbClr val="404040"/>
                </a:solidFill>
                <a:highlight>
                  <a:srgbClr val="FFFFFF"/>
                </a:highlight>
                <a:latin typeface="Calibri" panose="020F0502020204030204" pitchFamily="34" charset="0"/>
                <a:cs typeface="Calibri" panose="020F0502020204030204" pitchFamily="34" charset="0"/>
              </a:rPr>
              <a:t> tres </a:t>
            </a:r>
            <a:r>
              <a:rPr lang="en-US" sz="1600" b="1" dirty="0" err="1">
                <a:solidFill>
                  <a:srgbClr val="404040"/>
                </a:solidFill>
                <a:highlight>
                  <a:srgbClr val="FFFFFF"/>
                </a:highlight>
                <a:latin typeface="Calibri" panose="020F0502020204030204" pitchFamily="34" charset="0"/>
                <a:cs typeface="Calibri" panose="020F0502020204030204" pitchFamily="34" charset="0"/>
              </a:rPr>
              <a:t>tipos</a:t>
            </a:r>
            <a:r>
              <a:rPr lang="en-US" sz="1600" b="1" dirty="0">
                <a:solidFill>
                  <a:srgbClr val="404040"/>
                </a:solidFill>
                <a:highlight>
                  <a:srgbClr val="FFFFFF"/>
                </a:highlight>
                <a:latin typeface="Calibri" panose="020F0502020204030204" pitchFamily="34" charset="0"/>
                <a:cs typeface="Calibri" panose="020F0502020204030204" pitchFamily="34" charset="0"/>
              </a:rPr>
              <a:t> de bombas de calor:</a:t>
            </a:r>
          </a:p>
          <a:p>
            <a:pPr marL="6350">
              <a:lnSpc>
                <a:spcPts val="1700"/>
              </a:lnSpc>
              <a:tabLst>
                <a:tab pos="611188" algn="l"/>
              </a:tabLst>
            </a:pPr>
            <a:endParaRPr lang="en-US" sz="1600" b="1" dirty="0">
              <a:solidFill>
                <a:srgbClr val="404040"/>
              </a:solidFill>
              <a:highlight>
                <a:srgbClr val="FFFFFF"/>
              </a:highlight>
              <a:latin typeface="Calibri" panose="020F0502020204030204" pitchFamily="34" charset="0"/>
              <a:cs typeface="Calibri" panose="020F0502020204030204" pitchFamily="34" charset="0"/>
            </a:endParaRPr>
          </a:p>
        </p:txBody>
      </p:sp>
      <p:sp>
        <p:nvSpPr>
          <p:cNvPr id="52" name="TextBox 51">
            <a:extLst>
              <a:ext uri="{FF2B5EF4-FFF2-40B4-BE49-F238E27FC236}">
                <a16:creationId xmlns:a16="http://schemas.microsoft.com/office/drawing/2014/main" id="{FBF92C46-F23A-BF23-734A-145D0D51CE1F}"/>
              </a:ext>
            </a:extLst>
          </p:cNvPr>
          <p:cNvSpPr txBox="1"/>
          <p:nvPr/>
        </p:nvSpPr>
        <p:spPr>
          <a:xfrm>
            <a:off x="3266261" y="3000615"/>
            <a:ext cx="3875463" cy="3949799"/>
          </a:xfrm>
          <a:prstGeom prst="rect">
            <a:avLst/>
          </a:prstGeom>
          <a:noFill/>
        </p:spPr>
        <p:txBody>
          <a:bodyPr wrap="square">
            <a:spAutoFit/>
          </a:bodyPr>
          <a:lstStyle/>
          <a:p>
            <a:pPr>
              <a:lnSpc>
                <a:spcPts val="1340"/>
              </a:lnSpc>
            </a:pPr>
            <a:r>
              <a:rPr lang="en-IE" sz="1600" b="1" dirty="0">
                <a:solidFill>
                  <a:srgbClr val="ED4D24"/>
                </a:solidFill>
                <a:effectLst/>
                <a:latin typeface="Calibri" panose="020F0502020204030204" pitchFamily="34" charset="0"/>
                <a:ea typeface="Calibri" panose="020F0502020204030204" pitchFamily="34" charset="0"/>
                <a:cs typeface="Times New Roman" panose="02020603050405020304" pitchFamily="18" charset="0"/>
              </a:rPr>
              <a:t>Bombas de calor aerotérmicas (ASHP) </a:t>
            </a:r>
          </a:p>
          <a:p>
            <a:endParaRPr lang="en-IE" sz="800" b="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ts val="1140"/>
              </a:lnSpc>
            </a:pPr>
            <a:r>
              <a:rPr lang="en-IE"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Las bombas de calor aerotérmicas (ASHP) extraen el calor del aire exterior. Son relativamente fáciles de instalar, pero su rendimiento se reduce a temperaturas ambientales muy bajas, por lo que es necesario garantizar un buen rendimiento de las ASHP en climas fríos, quizás mediante sistemas híbridos o calefacción de respaldo.</a:t>
            </a:r>
          </a:p>
          <a:p>
            <a:pPr>
              <a:lnSpc>
                <a:spcPts val="1340"/>
              </a:lnSpc>
            </a:pPr>
            <a:endParaRPr lang="en-IE" sz="1600" b="1" dirty="0">
              <a:solidFill>
                <a:srgbClr val="ED4D24"/>
              </a:solidFill>
              <a:effectLst/>
              <a:latin typeface="Calibri" panose="020F0502020204030204" pitchFamily="34" charset="0"/>
              <a:ea typeface="Calibri" panose="020F0502020204030204" pitchFamily="34" charset="0"/>
              <a:cs typeface="Times New Roman" panose="02020603050405020304" pitchFamily="18" charset="0"/>
            </a:endParaRPr>
          </a:p>
          <a:p>
            <a:pPr>
              <a:lnSpc>
                <a:spcPts val="1740"/>
              </a:lnSpc>
            </a:pPr>
            <a:r>
              <a:rPr lang="en-IE" sz="1600" b="1" dirty="0">
                <a:solidFill>
                  <a:srgbClr val="ED4D24"/>
                </a:solidFill>
                <a:effectLst/>
                <a:latin typeface="Calibri" panose="020F0502020204030204" pitchFamily="34" charset="0"/>
                <a:ea typeface="Calibri" panose="020F0502020204030204" pitchFamily="34" charset="0"/>
                <a:cs typeface="Times New Roman" panose="02020603050405020304" pitchFamily="18" charset="0"/>
              </a:rPr>
              <a:t>Bombas de calor </a:t>
            </a:r>
            <a:r>
              <a:rPr lang="en-IE" sz="1600" b="1" dirty="0" err="1">
                <a:solidFill>
                  <a:srgbClr val="ED4D24"/>
                </a:solidFill>
                <a:effectLst/>
                <a:latin typeface="Calibri" panose="020F0502020204030204" pitchFamily="34" charset="0"/>
                <a:ea typeface="Calibri" panose="020F0502020204030204" pitchFamily="34" charset="0"/>
                <a:cs typeface="Times New Roman" panose="02020603050405020304" pitchFamily="18" charset="0"/>
              </a:rPr>
              <a:t>geotérmicas</a:t>
            </a:r>
            <a:r>
              <a:rPr lang="en-IE" sz="1600" b="1" dirty="0">
                <a:solidFill>
                  <a:srgbClr val="ED4D24"/>
                </a:solidFill>
                <a:effectLst/>
                <a:latin typeface="Calibri" panose="020F0502020204030204" pitchFamily="34" charset="0"/>
                <a:ea typeface="Calibri" panose="020F0502020204030204" pitchFamily="34" charset="0"/>
                <a:cs typeface="Times New Roman" panose="02020603050405020304" pitchFamily="18" charset="0"/>
              </a:rPr>
              <a:t> (GSHP) </a:t>
            </a:r>
          </a:p>
          <a:p>
            <a:endParaRPr lang="en-IE" sz="800" b="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ts val="1140"/>
              </a:lnSpc>
            </a:pPr>
            <a:r>
              <a:rPr lang="en-IE"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Las bombas de calor geotérmicas (GSHP) extraen calor del suelo a través de sistemas de circuito cerrado o abierto. Proporcionan un rendimiento estable y COP más altos, pero requieren mayores costes iniciales para perforaciones o circuitos subterráneos</a:t>
            </a:r>
            <a:r>
              <a:rPr lang="en-IE" sz="115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a:t>
            </a:r>
          </a:p>
          <a:p>
            <a:pPr>
              <a:lnSpc>
                <a:spcPts val="1240"/>
              </a:lnSpc>
            </a:pPr>
            <a:endParaRPr lang="en-IE" sz="1150" b="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ts val="1640"/>
              </a:lnSpc>
            </a:pPr>
            <a:r>
              <a:rPr lang="en-IE" sz="1600" b="1" dirty="0">
                <a:solidFill>
                  <a:srgbClr val="ED4D24"/>
                </a:solidFill>
                <a:effectLst/>
                <a:latin typeface="Calibri" panose="020F0502020204030204" pitchFamily="34" charset="0"/>
                <a:ea typeface="Calibri" panose="020F0502020204030204" pitchFamily="34" charset="0"/>
                <a:cs typeface="Times New Roman" panose="02020603050405020304" pitchFamily="18" charset="0"/>
              </a:rPr>
              <a:t>Bombas de calor de fuente de </a:t>
            </a:r>
            <a:r>
              <a:rPr lang="en-IE" sz="1600" b="1" dirty="0" err="1">
                <a:solidFill>
                  <a:srgbClr val="ED4D24"/>
                </a:solidFill>
                <a:effectLst/>
                <a:latin typeface="Calibri" panose="020F0502020204030204" pitchFamily="34" charset="0"/>
                <a:ea typeface="Calibri" panose="020F0502020204030204" pitchFamily="34" charset="0"/>
                <a:cs typeface="Times New Roman" panose="02020603050405020304" pitchFamily="18" charset="0"/>
              </a:rPr>
              <a:t>agua</a:t>
            </a:r>
            <a:r>
              <a:rPr lang="en-IE" sz="1600" b="1" dirty="0">
                <a:solidFill>
                  <a:srgbClr val="ED4D24"/>
                </a:solidFill>
                <a:effectLst/>
                <a:latin typeface="Calibri" panose="020F0502020204030204" pitchFamily="34" charset="0"/>
                <a:ea typeface="Calibri" panose="020F0502020204030204" pitchFamily="34" charset="0"/>
                <a:cs typeface="Times New Roman" panose="02020603050405020304" pitchFamily="18" charset="0"/>
              </a:rPr>
              <a:t> (WSHP) </a:t>
            </a:r>
          </a:p>
          <a:p>
            <a:endParaRPr lang="en-IE" sz="800" b="1" dirty="0">
              <a:solidFill>
                <a:srgbClr val="ED4D24"/>
              </a:solidFill>
              <a:effectLst/>
              <a:latin typeface="Calibri" panose="020F0502020204030204" pitchFamily="34" charset="0"/>
              <a:ea typeface="Calibri" panose="020F0502020204030204" pitchFamily="34" charset="0"/>
              <a:cs typeface="Times New Roman" panose="02020603050405020304" pitchFamily="18" charset="0"/>
            </a:endParaRPr>
          </a:p>
          <a:p>
            <a:pPr>
              <a:lnSpc>
                <a:spcPts val="1140"/>
              </a:lnSpc>
            </a:pPr>
            <a:r>
              <a:rPr lang="en-IE"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Las bombas de calor de fuente de agua (WSHP) utilizan masas de agua o acuíferos como fuentes de calor y pueden </a:t>
            </a:r>
            <a:r>
              <a:rPr lang="en-IE"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alcanzar</a:t>
            </a:r>
            <a:r>
              <a:rPr lang="en-IE"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alto </a:t>
            </a:r>
            <a:r>
              <a:rPr lang="en-IE"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rendimiento</a:t>
            </a:r>
            <a:r>
              <a:rPr lang="en-IE"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especialmente cuando se integran con sistemas de almacenamiento de energía térmica en acuíferos (ATES) (</a:t>
            </a:r>
            <a:r>
              <a:rPr lang="en-IE"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Verheyen et al.,</a:t>
            </a:r>
            <a:r>
              <a:rPr lang="en-IE"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2025).</a:t>
            </a:r>
          </a:p>
          <a:p>
            <a:pPr>
              <a:lnSpc>
                <a:spcPts val="1240"/>
              </a:lnSpc>
            </a:pPr>
            <a:endParaRPr lang="en-IE" sz="1150" dirty="0">
              <a:solidFill>
                <a:srgbClr val="404040"/>
              </a:solidFill>
              <a:latin typeface="Calibri" panose="020F0502020204030204" pitchFamily="34" charset="0"/>
              <a:ea typeface="Calibri" panose="020F0502020204030204" pitchFamily="34" charset="0"/>
              <a:cs typeface="Times New Roman" panose="02020603050405020304" pitchFamily="18" charset="0"/>
            </a:endParaRPr>
          </a:p>
          <a:p>
            <a:pPr>
              <a:lnSpc>
                <a:spcPts val="1340"/>
              </a:lnSpc>
            </a:pPr>
            <a:endParaRPr lang="en-IE" sz="115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0" name="Straight Connector 59">
            <a:extLst>
              <a:ext uri="{FF2B5EF4-FFF2-40B4-BE49-F238E27FC236}">
                <a16:creationId xmlns:a16="http://schemas.microsoft.com/office/drawing/2014/main" id="{B0C9D06E-8EF0-4D01-E5DA-929F1EB0EAF8}"/>
              </a:ext>
            </a:extLst>
          </p:cNvPr>
          <p:cNvCxnSpPr>
            <a:cxnSpLocks/>
          </p:cNvCxnSpPr>
          <p:nvPr/>
        </p:nvCxnSpPr>
        <p:spPr>
          <a:xfrm>
            <a:off x="2937761" y="6540440"/>
            <a:ext cx="464209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69" name="Group 68">
            <a:extLst>
              <a:ext uri="{FF2B5EF4-FFF2-40B4-BE49-F238E27FC236}">
                <a16:creationId xmlns:a16="http://schemas.microsoft.com/office/drawing/2014/main" id="{B5E479CF-9497-A7AF-4F37-5A36A30ABE4E}"/>
              </a:ext>
            </a:extLst>
          </p:cNvPr>
          <p:cNvGrpSpPr/>
          <p:nvPr/>
        </p:nvGrpSpPr>
        <p:grpSpPr>
          <a:xfrm>
            <a:off x="2700805" y="3116697"/>
            <a:ext cx="4871570" cy="288000"/>
            <a:chOff x="644327" y="1972700"/>
            <a:chExt cx="4871570" cy="288000"/>
          </a:xfrm>
        </p:grpSpPr>
        <p:cxnSp>
          <p:nvCxnSpPr>
            <p:cNvPr id="70" name="Straight Connector 69">
              <a:extLst>
                <a:ext uri="{FF2B5EF4-FFF2-40B4-BE49-F238E27FC236}">
                  <a16:creationId xmlns:a16="http://schemas.microsoft.com/office/drawing/2014/main" id="{49D68013-E7F5-5E49-B720-B0CC47A80FBE}"/>
                </a:ext>
              </a:extLst>
            </p:cNvPr>
            <p:cNvCxnSpPr>
              <a:cxnSpLocks/>
            </p:cNvCxnSpPr>
            <p:nvPr/>
          </p:nvCxnSpPr>
          <p:spPr>
            <a:xfrm>
              <a:off x="796374" y="2116700"/>
              <a:ext cx="4719523"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71" name="Rectangle 70">
              <a:extLst>
                <a:ext uri="{FF2B5EF4-FFF2-40B4-BE49-F238E27FC236}">
                  <a16:creationId xmlns:a16="http://schemas.microsoft.com/office/drawing/2014/main" id="{57134FE5-D1AA-DD7E-0113-0397EA72CEDE}"/>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01</a:t>
              </a:r>
              <a:endParaRPr lang="en-US" sz="1800" dirty="0"/>
            </a:p>
          </p:txBody>
        </p:sp>
      </p:grpSp>
      <p:grpSp>
        <p:nvGrpSpPr>
          <p:cNvPr id="73" name="Group 72">
            <a:extLst>
              <a:ext uri="{FF2B5EF4-FFF2-40B4-BE49-F238E27FC236}">
                <a16:creationId xmlns:a16="http://schemas.microsoft.com/office/drawing/2014/main" id="{DD039C7D-B672-237E-8522-EB4EBCF46A41}"/>
              </a:ext>
            </a:extLst>
          </p:cNvPr>
          <p:cNvGrpSpPr/>
          <p:nvPr/>
        </p:nvGrpSpPr>
        <p:grpSpPr>
          <a:xfrm>
            <a:off x="2708288" y="4468569"/>
            <a:ext cx="4871570" cy="288000"/>
            <a:chOff x="644327" y="1972700"/>
            <a:chExt cx="4871570" cy="288000"/>
          </a:xfrm>
        </p:grpSpPr>
        <p:cxnSp>
          <p:nvCxnSpPr>
            <p:cNvPr id="74" name="Straight Connector 73">
              <a:extLst>
                <a:ext uri="{FF2B5EF4-FFF2-40B4-BE49-F238E27FC236}">
                  <a16:creationId xmlns:a16="http://schemas.microsoft.com/office/drawing/2014/main" id="{170C841F-CE61-1BDC-4CBD-0C9C95A8C280}"/>
                </a:ext>
              </a:extLst>
            </p:cNvPr>
            <p:cNvCxnSpPr>
              <a:cxnSpLocks/>
            </p:cNvCxnSpPr>
            <p:nvPr/>
          </p:nvCxnSpPr>
          <p:spPr>
            <a:xfrm>
              <a:off x="796374" y="2116700"/>
              <a:ext cx="4719523"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1B9985B8-7F5D-D705-73A2-E7BB0D35CD98}"/>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02</a:t>
              </a:r>
              <a:endParaRPr lang="en-US" sz="1800" dirty="0"/>
            </a:p>
          </p:txBody>
        </p:sp>
      </p:grpSp>
      <p:grpSp>
        <p:nvGrpSpPr>
          <p:cNvPr id="76" name="Group 75">
            <a:extLst>
              <a:ext uri="{FF2B5EF4-FFF2-40B4-BE49-F238E27FC236}">
                <a16:creationId xmlns:a16="http://schemas.microsoft.com/office/drawing/2014/main" id="{D8222DC1-67AE-7C76-3EED-739DBC52ABD5}"/>
              </a:ext>
            </a:extLst>
          </p:cNvPr>
          <p:cNvGrpSpPr/>
          <p:nvPr/>
        </p:nvGrpSpPr>
        <p:grpSpPr>
          <a:xfrm>
            <a:off x="2700805" y="5607906"/>
            <a:ext cx="4871570" cy="288000"/>
            <a:chOff x="644327" y="1972700"/>
            <a:chExt cx="4871570" cy="288000"/>
          </a:xfrm>
        </p:grpSpPr>
        <p:cxnSp>
          <p:nvCxnSpPr>
            <p:cNvPr id="77" name="Straight Connector 76">
              <a:extLst>
                <a:ext uri="{FF2B5EF4-FFF2-40B4-BE49-F238E27FC236}">
                  <a16:creationId xmlns:a16="http://schemas.microsoft.com/office/drawing/2014/main" id="{FB20DE02-70FE-078E-1AEA-6F0BD26318B7}"/>
                </a:ext>
              </a:extLst>
            </p:cNvPr>
            <p:cNvCxnSpPr>
              <a:cxnSpLocks/>
            </p:cNvCxnSpPr>
            <p:nvPr/>
          </p:nvCxnSpPr>
          <p:spPr>
            <a:xfrm>
              <a:off x="796374" y="2116700"/>
              <a:ext cx="4719523"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78" name="Rectangle 77">
              <a:extLst>
                <a:ext uri="{FF2B5EF4-FFF2-40B4-BE49-F238E27FC236}">
                  <a16:creationId xmlns:a16="http://schemas.microsoft.com/office/drawing/2014/main" id="{FA8A0424-03C2-B6D6-A128-07A828F3F0AB}"/>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03</a:t>
              </a:r>
              <a:endParaRPr lang="en-US" sz="1800" dirty="0"/>
            </a:p>
          </p:txBody>
        </p:sp>
      </p:grpSp>
      <p:sp>
        <p:nvSpPr>
          <p:cNvPr id="34" name="Text Placeholder 29">
            <a:extLst>
              <a:ext uri="{FF2B5EF4-FFF2-40B4-BE49-F238E27FC236}">
                <a16:creationId xmlns:a16="http://schemas.microsoft.com/office/drawing/2014/main" id="{57746A1F-3426-4011-B7F2-292E902D7BAE}"/>
              </a:ext>
            </a:extLst>
          </p:cNvPr>
          <p:cNvSpPr txBox="1">
            <a:spLocks/>
          </p:cNvSpPr>
          <p:nvPr/>
        </p:nvSpPr>
        <p:spPr>
          <a:xfrm>
            <a:off x="665558" y="7800197"/>
            <a:ext cx="6476165" cy="2012570"/>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l">
              <a:lnSpc>
                <a:spcPts val="1720"/>
              </a:lnSpc>
            </a:pPr>
            <a:r>
              <a:rPr lang="es-ES" sz="1600" b="1" dirty="0">
                <a:solidFill>
                  <a:srgbClr val="404040"/>
                </a:solidFill>
              </a:rPr>
              <a:t>La calefacción y refrigeración urbanas (DHC) han evolucionado desde las redes de alta temperatura de primera y segunda generación, con redes de vapor/agua caliente a base de carbón con grandes pérdidas, a la tercera generación de sistemas </a:t>
            </a:r>
            <a:r>
              <a:rPr lang="es-ES" sz="1600" b="1" dirty="0" err="1">
                <a:solidFill>
                  <a:srgbClr val="404040"/>
                </a:solidFill>
              </a:rPr>
              <a:t>preaislados</a:t>
            </a:r>
            <a:r>
              <a:rPr lang="es-ES" sz="1600" b="1" dirty="0">
                <a:solidFill>
                  <a:srgbClr val="404040"/>
                </a:solidFill>
              </a:rPr>
              <a:t> de baja temperatura que integran sistemas de cogeneración/biomasa, a la cuarta generación de redes flexibles de 50-60 °C con capacidad de almacenamiento que integran energías renovables/bombas de calor (los modelos sugieren que se podría cubrir aproximadamente el 40 % de la demanda de calor de Italia (Connolly et al., 2015) y, por último, a sistemas de la quinta generación de bucle ambiental (≈5-20 °C) que suministran calefacción y refrigeración a través de bombas de calor de edificios y calor residual recuperado.</a:t>
            </a:r>
            <a:endParaRPr lang="en-IE" sz="1600" b="1" dirty="0">
              <a:solidFill>
                <a:srgbClr val="404040"/>
              </a:solidFill>
            </a:endParaRPr>
          </a:p>
        </p:txBody>
      </p:sp>
      <p:cxnSp>
        <p:nvCxnSpPr>
          <p:cNvPr id="35" name="Straight Connector 34">
            <a:extLst>
              <a:ext uri="{FF2B5EF4-FFF2-40B4-BE49-F238E27FC236}">
                <a16:creationId xmlns:a16="http://schemas.microsoft.com/office/drawing/2014/main" id="{5349CAD0-37BB-4846-9455-77F72010C3E9}"/>
              </a:ext>
            </a:extLst>
          </p:cNvPr>
          <p:cNvCxnSpPr>
            <a:cxnSpLocks/>
          </p:cNvCxnSpPr>
          <p:nvPr/>
        </p:nvCxnSpPr>
        <p:spPr>
          <a:xfrm>
            <a:off x="7619" y="7161229"/>
            <a:ext cx="83651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38" name="Graphic 15">
            <a:extLst>
              <a:ext uri="{FF2B5EF4-FFF2-40B4-BE49-F238E27FC236}">
                <a16:creationId xmlns:a16="http://schemas.microsoft.com/office/drawing/2014/main" id="{DB05D4B1-D4B7-4A47-87F6-38B65CDB14AA}"/>
              </a:ext>
            </a:extLst>
          </p:cNvPr>
          <p:cNvGrpSpPr/>
          <p:nvPr/>
        </p:nvGrpSpPr>
        <p:grpSpPr>
          <a:xfrm rot="16200000">
            <a:off x="711498" y="6804943"/>
            <a:ext cx="806221" cy="712571"/>
            <a:chOff x="547405" y="6570859"/>
            <a:chExt cx="1035254" cy="914997"/>
          </a:xfrm>
        </p:grpSpPr>
        <p:sp>
          <p:nvSpPr>
            <p:cNvPr id="42" name="Freeform 11">
              <a:extLst>
                <a:ext uri="{FF2B5EF4-FFF2-40B4-BE49-F238E27FC236}">
                  <a16:creationId xmlns:a16="http://schemas.microsoft.com/office/drawing/2014/main" id="{C5DF5481-1912-42D7-A29F-5D620994DFAE}"/>
                </a:ext>
              </a:extLst>
            </p:cNvPr>
            <p:cNvSpPr/>
            <p:nvPr/>
          </p:nvSpPr>
          <p:spPr>
            <a:xfrm>
              <a:off x="547405" y="6806271"/>
              <a:ext cx="1035254" cy="679585"/>
            </a:xfrm>
            <a:custGeom>
              <a:avLst/>
              <a:gdLst>
                <a:gd name="connsiteX0" fmla="*/ 0 w 1035254"/>
                <a:gd name="connsiteY0" fmla="*/ 162099 h 679585"/>
                <a:gd name="connsiteX1" fmla="*/ 517627 w 1035254"/>
                <a:gd name="connsiteY1" fmla="*/ 679585 h 679585"/>
                <a:gd name="connsiteX2" fmla="*/ 1035255 w 1035254"/>
                <a:gd name="connsiteY2" fmla="*/ 162099 h 679585"/>
                <a:gd name="connsiteX3" fmla="*/ 517627 w 1035254"/>
                <a:gd name="connsiteY3" fmla="*/ 0 h 679585"/>
                <a:gd name="connsiteX4" fmla="*/ 0 w 1035254"/>
                <a:gd name="connsiteY4" fmla="*/ 162099 h 679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254" h="679585">
                  <a:moveTo>
                    <a:pt x="0" y="162099"/>
                  </a:moveTo>
                  <a:cubicBezTo>
                    <a:pt x="0" y="447820"/>
                    <a:pt x="231828" y="679585"/>
                    <a:pt x="517627" y="679585"/>
                  </a:cubicBezTo>
                  <a:cubicBezTo>
                    <a:pt x="803427" y="679585"/>
                    <a:pt x="1035255" y="447820"/>
                    <a:pt x="1035255" y="162099"/>
                  </a:cubicBezTo>
                  <a:lnTo>
                    <a:pt x="517627" y="0"/>
                  </a:lnTo>
                  <a:lnTo>
                    <a:pt x="0" y="162099"/>
                  </a:lnTo>
                  <a:close/>
                </a:path>
              </a:pathLst>
            </a:custGeom>
            <a:gradFill>
              <a:gsLst>
                <a:gs pos="3000">
                  <a:srgbClr val="EE2D24"/>
                </a:gs>
                <a:gs pos="68000">
                  <a:srgbClr val="F37321"/>
                </a:gs>
                <a:gs pos="100000">
                  <a:srgbClr val="FFCD05"/>
                </a:gs>
              </a:gsLst>
              <a:lin ang="2700000" scaled="0"/>
            </a:gradFill>
            <a:ln w="2276" cap="flat">
              <a:noFill/>
              <a:prstDash val="solid"/>
              <a:miter/>
            </a:ln>
          </p:spPr>
          <p:txBody>
            <a:bodyPr rtlCol="0" anchor="ctr"/>
            <a:lstStyle/>
            <a:p>
              <a:endParaRPr lang="en-US" sz="1629" dirty="0"/>
            </a:p>
          </p:txBody>
        </p:sp>
        <p:sp>
          <p:nvSpPr>
            <p:cNvPr id="43" name="Freeform 12">
              <a:extLst>
                <a:ext uri="{FF2B5EF4-FFF2-40B4-BE49-F238E27FC236}">
                  <a16:creationId xmlns:a16="http://schemas.microsoft.com/office/drawing/2014/main" id="{8E8D303A-5502-4D9D-9D75-B9336269F39C}"/>
                </a:ext>
              </a:extLst>
            </p:cNvPr>
            <p:cNvSpPr/>
            <p:nvPr/>
          </p:nvSpPr>
          <p:spPr>
            <a:xfrm>
              <a:off x="667647" y="6570859"/>
              <a:ext cx="795229" cy="795012"/>
            </a:xfrm>
            <a:custGeom>
              <a:avLst/>
              <a:gdLst>
                <a:gd name="connsiteX0" fmla="*/ 0 w 795228"/>
                <a:gd name="connsiteY0" fmla="*/ 397506 h 795012"/>
                <a:gd name="connsiteX1" fmla="*/ 397614 w 795228"/>
                <a:gd name="connsiteY1" fmla="*/ 0 h 795012"/>
                <a:gd name="connsiteX2" fmla="*/ 795229 w 795228"/>
                <a:gd name="connsiteY2" fmla="*/ 397506 h 795012"/>
                <a:gd name="connsiteX3" fmla="*/ 397614 w 795228"/>
                <a:gd name="connsiteY3" fmla="*/ 795012 h 795012"/>
                <a:gd name="connsiteX4" fmla="*/ 0 w 795228"/>
                <a:gd name="connsiteY4" fmla="*/ 397506 h 79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228" h="795012">
                  <a:moveTo>
                    <a:pt x="0" y="397506"/>
                  </a:moveTo>
                  <a:cubicBezTo>
                    <a:pt x="0" y="178035"/>
                    <a:pt x="178084" y="0"/>
                    <a:pt x="397614" y="0"/>
                  </a:cubicBezTo>
                  <a:cubicBezTo>
                    <a:pt x="617145" y="0"/>
                    <a:pt x="795229" y="178035"/>
                    <a:pt x="795229" y="397506"/>
                  </a:cubicBezTo>
                  <a:cubicBezTo>
                    <a:pt x="795229" y="616977"/>
                    <a:pt x="617145" y="795012"/>
                    <a:pt x="397614" y="795012"/>
                  </a:cubicBezTo>
                  <a:cubicBezTo>
                    <a:pt x="178084" y="795012"/>
                    <a:pt x="0" y="616977"/>
                    <a:pt x="0" y="397506"/>
                  </a:cubicBezTo>
                  <a:close/>
                </a:path>
              </a:pathLst>
            </a:custGeom>
            <a:solidFill>
              <a:srgbClr val="FDFDFD"/>
            </a:solidFill>
            <a:ln w="2276" cap="flat">
              <a:noFill/>
              <a:prstDash val="solid"/>
              <a:miter/>
            </a:ln>
            <a:effectLst>
              <a:outerShdw blurRad="176334" dir="5280000" algn="tl" rotWithShape="0">
                <a:prstClr val="black">
                  <a:alpha val="40000"/>
                </a:prstClr>
              </a:outerShdw>
            </a:effectLst>
          </p:spPr>
          <p:txBody>
            <a:bodyPr rtlCol="0" anchor="ctr"/>
            <a:lstStyle/>
            <a:p>
              <a:endParaRPr lang="en-US" sz="1629" dirty="0"/>
            </a:p>
          </p:txBody>
        </p:sp>
      </p:grpSp>
      <p:sp>
        <p:nvSpPr>
          <p:cNvPr id="44" name="TextBox 43">
            <a:extLst>
              <a:ext uri="{FF2B5EF4-FFF2-40B4-BE49-F238E27FC236}">
                <a16:creationId xmlns:a16="http://schemas.microsoft.com/office/drawing/2014/main" id="{2A57CC32-06B6-447B-9EFB-8BA38BC84735}"/>
              </a:ext>
            </a:extLst>
          </p:cNvPr>
          <p:cNvSpPr txBox="1"/>
          <p:nvPr/>
        </p:nvSpPr>
        <p:spPr>
          <a:xfrm>
            <a:off x="1502068" y="7019304"/>
            <a:ext cx="5392047" cy="900631"/>
          </a:xfrm>
          <a:prstGeom prst="rect">
            <a:avLst/>
          </a:prstGeom>
          <a:noFill/>
        </p:spPr>
        <p:txBody>
          <a:bodyPr wrap="square" lIns="91440" tIns="45720" rIns="91440" bIns="45720" rtlCol="0" anchor="t">
            <a:spAutoFit/>
          </a:bodyPr>
          <a:lstStyle/>
          <a:p>
            <a:pPr marL="6350">
              <a:lnSpc>
                <a:spcPts val="2100"/>
              </a:lnSpc>
              <a:tabLst>
                <a:tab pos="611188" algn="l"/>
              </a:tabLst>
            </a:pPr>
            <a:r>
              <a:rPr lang="en-US" sz="2000" b="1" dirty="0">
                <a:solidFill>
                  <a:srgbClr val="2D62AE"/>
                </a:solidFill>
                <a:latin typeface="Calibri"/>
                <a:ea typeface="Calibri"/>
                <a:cs typeface="Calibri"/>
              </a:rPr>
              <a:t>Redes de </a:t>
            </a:r>
            <a:r>
              <a:rPr lang="en-US" sz="2000" b="1" dirty="0" err="1">
                <a:solidFill>
                  <a:srgbClr val="2D62AE"/>
                </a:solidFill>
                <a:latin typeface="Calibri"/>
                <a:ea typeface="Calibri"/>
                <a:cs typeface="Calibri"/>
              </a:rPr>
              <a:t>calefacción</a:t>
            </a:r>
            <a:r>
              <a:rPr lang="en-US" sz="2000" b="1" dirty="0">
                <a:solidFill>
                  <a:srgbClr val="2D62AE"/>
                </a:solidFill>
                <a:latin typeface="Calibri"/>
                <a:ea typeface="Calibri"/>
                <a:cs typeface="Calibri"/>
              </a:rPr>
              <a:t> y </a:t>
            </a:r>
            <a:r>
              <a:rPr lang="en-US" sz="2000" b="1" dirty="0" err="1">
                <a:solidFill>
                  <a:srgbClr val="2D62AE"/>
                </a:solidFill>
                <a:latin typeface="Calibri"/>
                <a:ea typeface="Calibri"/>
                <a:cs typeface="Calibri"/>
              </a:rPr>
              <a:t>refrigeración</a:t>
            </a:r>
            <a:r>
              <a:rPr lang="en-US" sz="2000" b="1" dirty="0">
                <a:solidFill>
                  <a:srgbClr val="2D62AE"/>
                </a:solidFill>
                <a:latin typeface="Calibri"/>
                <a:ea typeface="Calibri"/>
                <a:cs typeface="Calibri"/>
              </a:rPr>
              <a:t> </a:t>
            </a:r>
            <a:r>
              <a:rPr lang="en-US" sz="2000" b="1" dirty="0" err="1">
                <a:solidFill>
                  <a:srgbClr val="2D62AE"/>
                </a:solidFill>
                <a:latin typeface="Calibri"/>
                <a:ea typeface="Calibri"/>
                <a:cs typeface="Calibri"/>
              </a:rPr>
              <a:t>urbanas</a:t>
            </a:r>
            <a:endParaRPr lang="en-US" sz="2000" b="1" dirty="0" err="1">
              <a:solidFill>
                <a:srgbClr val="2D62AE"/>
              </a:solidFill>
              <a:latin typeface="Calibri" panose="020F0502020204030204" pitchFamily="34" charset="0"/>
              <a:cs typeface="Calibri" panose="020F0502020204030204" pitchFamily="34" charset="0"/>
            </a:endParaRPr>
          </a:p>
          <a:p>
            <a:pPr marL="6350">
              <a:lnSpc>
                <a:spcPts val="2100"/>
              </a:lnSpc>
              <a:tabLst>
                <a:tab pos="611188" algn="l"/>
              </a:tabLst>
            </a:pPr>
            <a:endParaRPr lang="en-US" sz="2000" b="1" dirty="0">
              <a:solidFill>
                <a:srgbClr val="2D62AE"/>
              </a:solidFill>
              <a:latin typeface="Calibri" panose="020F0502020204030204" pitchFamily="34" charset="0"/>
              <a:cs typeface="Calibri" panose="020F0502020204030204" pitchFamily="34" charset="0"/>
            </a:endParaRPr>
          </a:p>
          <a:p>
            <a:pPr marL="6350">
              <a:lnSpc>
                <a:spcPts val="2100"/>
              </a:lnSpc>
              <a:tabLst>
                <a:tab pos="611188" algn="l"/>
              </a:tabLst>
            </a:pPr>
            <a:endParaRPr lang="en-US" sz="2000" b="1" dirty="0">
              <a:solidFill>
                <a:srgbClr val="ED4D24"/>
              </a:solidFill>
              <a:latin typeface="Calibri" panose="020F0502020204030204" pitchFamily="34" charset="0"/>
              <a:cs typeface="Calibri" panose="020F0502020204030204" pitchFamily="34" charset="0"/>
            </a:endParaRPr>
          </a:p>
        </p:txBody>
      </p:sp>
      <p:grpSp>
        <p:nvGrpSpPr>
          <p:cNvPr id="45" name="Graphic 3">
            <a:extLst>
              <a:ext uri="{FF2B5EF4-FFF2-40B4-BE49-F238E27FC236}">
                <a16:creationId xmlns:a16="http://schemas.microsoft.com/office/drawing/2014/main" id="{D9836FCA-F20A-407D-9B9E-D176E4774BF0}"/>
              </a:ext>
            </a:extLst>
          </p:cNvPr>
          <p:cNvGrpSpPr>
            <a:grpSpLocks noChangeAspect="1"/>
          </p:cNvGrpSpPr>
          <p:nvPr/>
        </p:nvGrpSpPr>
        <p:grpSpPr>
          <a:xfrm>
            <a:off x="886927" y="6978339"/>
            <a:ext cx="358165" cy="365422"/>
            <a:chOff x="3889023" y="5941914"/>
            <a:chExt cx="422020" cy="430570"/>
          </a:xfrm>
          <a:noFill/>
        </p:grpSpPr>
        <p:sp>
          <p:nvSpPr>
            <p:cNvPr id="46" name="Freeform 15">
              <a:extLst>
                <a:ext uri="{FF2B5EF4-FFF2-40B4-BE49-F238E27FC236}">
                  <a16:creationId xmlns:a16="http://schemas.microsoft.com/office/drawing/2014/main" id="{DCAA5524-23DF-4A62-B9B2-A0D24E67FB58}"/>
                </a:ext>
              </a:extLst>
            </p:cNvPr>
            <p:cNvSpPr/>
            <p:nvPr/>
          </p:nvSpPr>
          <p:spPr>
            <a:xfrm>
              <a:off x="4003828" y="6056733"/>
              <a:ext cx="100454" cy="200932"/>
            </a:xfrm>
            <a:custGeom>
              <a:avLst/>
              <a:gdLst>
                <a:gd name="connsiteX0" fmla="*/ 100454 w 100454"/>
                <a:gd name="connsiteY0" fmla="*/ 200933 h 200932"/>
                <a:gd name="connsiteX1" fmla="*/ 0 w 100454"/>
                <a:gd name="connsiteY1" fmla="*/ 100466 h 200932"/>
                <a:gd name="connsiteX2" fmla="*/ 100454 w 100454"/>
                <a:gd name="connsiteY2" fmla="*/ 0 h 200932"/>
              </a:gdLst>
              <a:ahLst/>
              <a:cxnLst>
                <a:cxn ang="0">
                  <a:pos x="connsiteX0" y="connsiteY0"/>
                </a:cxn>
                <a:cxn ang="0">
                  <a:pos x="connsiteX1" y="connsiteY1"/>
                </a:cxn>
                <a:cxn ang="0">
                  <a:pos x="connsiteX2" y="connsiteY2"/>
                </a:cxn>
              </a:cxnLst>
              <a:rect l="l" t="t" r="r" b="b"/>
              <a:pathLst>
                <a:path w="100454" h="200932">
                  <a:moveTo>
                    <a:pt x="100454" y="200933"/>
                  </a:moveTo>
                  <a:cubicBezTo>
                    <a:pt x="44981" y="200933"/>
                    <a:pt x="0" y="155946"/>
                    <a:pt x="0" y="100466"/>
                  </a:cubicBezTo>
                  <a:cubicBezTo>
                    <a:pt x="0" y="44987"/>
                    <a:pt x="44981" y="0"/>
                    <a:pt x="100454" y="0"/>
                  </a:cubicBezTo>
                </a:path>
              </a:pathLst>
            </a:custGeom>
            <a:grpFill/>
            <a:ln w="12700" cap="rnd">
              <a:solidFill>
                <a:srgbClr val="404040"/>
              </a:solidFill>
              <a:prstDash val="solid"/>
              <a:round/>
            </a:ln>
          </p:spPr>
          <p:txBody>
            <a:bodyPr rtlCol="0" anchor="ctr"/>
            <a:lstStyle/>
            <a:p>
              <a:endParaRPr lang="en-US" dirty="0"/>
            </a:p>
          </p:txBody>
        </p:sp>
        <p:sp>
          <p:nvSpPr>
            <p:cNvPr id="47" name="Freeform 16">
              <a:extLst>
                <a:ext uri="{FF2B5EF4-FFF2-40B4-BE49-F238E27FC236}">
                  <a16:creationId xmlns:a16="http://schemas.microsoft.com/office/drawing/2014/main" id="{5D02305E-83D7-48F4-8ABD-1EE41EC9FF5C}"/>
                </a:ext>
              </a:extLst>
            </p:cNvPr>
            <p:cNvSpPr/>
            <p:nvPr/>
          </p:nvSpPr>
          <p:spPr>
            <a:xfrm>
              <a:off x="3889023" y="6157199"/>
              <a:ext cx="57402" cy="1594"/>
            </a:xfrm>
            <a:custGeom>
              <a:avLst/>
              <a:gdLst>
                <a:gd name="connsiteX0" fmla="*/ 0 w 57402"/>
                <a:gd name="connsiteY0" fmla="*/ 0 h 1594"/>
                <a:gd name="connsiteX1" fmla="*/ 57403 w 57402"/>
                <a:gd name="connsiteY1" fmla="*/ 0 h 1594"/>
              </a:gdLst>
              <a:ahLst/>
              <a:cxnLst>
                <a:cxn ang="0">
                  <a:pos x="connsiteX0" y="connsiteY0"/>
                </a:cxn>
                <a:cxn ang="0">
                  <a:pos x="connsiteX1" y="connsiteY1"/>
                </a:cxn>
              </a:cxnLst>
              <a:rect l="l" t="t" r="r" b="b"/>
              <a:pathLst>
                <a:path w="57402" h="1594">
                  <a:moveTo>
                    <a:pt x="0" y="0"/>
                  </a:moveTo>
                  <a:lnTo>
                    <a:pt x="57403" y="0"/>
                  </a:lnTo>
                </a:path>
              </a:pathLst>
            </a:custGeom>
            <a:grpFill/>
            <a:ln w="12700" cap="rnd">
              <a:solidFill>
                <a:srgbClr val="404040"/>
              </a:solidFill>
              <a:prstDash val="solid"/>
              <a:round/>
            </a:ln>
          </p:spPr>
          <p:txBody>
            <a:bodyPr rtlCol="0" anchor="ctr"/>
            <a:lstStyle/>
            <a:p>
              <a:endParaRPr lang="en-US" dirty="0"/>
            </a:p>
          </p:txBody>
        </p:sp>
        <p:sp>
          <p:nvSpPr>
            <p:cNvPr id="49" name="Freeform 17">
              <a:extLst>
                <a:ext uri="{FF2B5EF4-FFF2-40B4-BE49-F238E27FC236}">
                  <a16:creationId xmlns:a16="http://schemas.microsoft.com/office/drawing/2014/main" id="{037220CC-D7AC-4894-8D83-CC7AEF8F357A}"/>
                </a:ext>
              </a:extLst>
            </p:cNvPr>
            <p:cNvSpPr/>
            <p:nvPr/>
          </p:nvSpPr>
          <p:spPr>
            <a:xfrm>
              <a:off x="3952070" y="6268829"/>
              <a:ext cx="40596" cy="40601"/>
            </a:xfrm>
            <a:custGeom>
              <a:avLst/>
              <a:gdLst>
                <a:gd name="connsiteX0" fmla="*/ 0 w 40596"/>
                <a:gd name="connsiteY0" fmla="*/ 40601 h 40601"/>
                <a:gd name="connsiteX1" fmla="*/ 40596 w 40596"/>
                <a:gd name="connsiteY1" fmla="*/ 0 h 40601"/>
              </a:gdLst>
              <a:ahLst/>
              <a:cxnLst>
                <a:cxn ang="0">
                  <a:pos x="connsiteX0" y="connsiteY0"/>
                </a:cxn>
                <a:cxn ang="0">
                  <a:pos x="connsiteX1" y="connsiteY1"/>
                </a:cxn>
              </a:cxnLst>
              <a:rect l="l" t="t" r="r" b="b"/>
              <a:pathLst>
                <a:path w="40596" h="40601">
                  <a:moveTo>
                    <a:pt x="0" y="40601"/>
                  </a:moveTo>
                  <a:lnTo>
                    <a:pt x="40596" y="0"/>
                  </a:lnTo>
                </a:path>
              </a:pathLst>
            </a:custGeom>
            <a:grpFill/>
            <a:ln w="12700" cap="rnd">
              <a:solidFill>
                <a:srgbClr val="404040"/>
              </a:solidFill>
              <a:prstDash val="solid"/>
              <a:round/>
            </a:ln>
          </p:spPr>
          <p:txBody>
            <a:bodyPr rtlCol="0" anchor="ctr"/>
            <a:lstStyle/>
            <a:p>
              <a:endParaRPr lang="en-US" dirty="0"/>
            </a:p>
          </p:txBody>
        </p:sp>
        <p:sp>
          <p:nvSpPr>
            <p:cNvPr id="50" name="Freeform 18">
              <a:extLst>
                <a:ext uri="{FF2B5EF4-FFF2-40B4-BE49-F238E27FC236}">
                  <a16:creationId xmlns:a16="http://schemas.microsoft.com/office/drawing/2014/main" id="{E897D3D4-6DFC-4CAF-A2E5-123C0E223BFA}"/>
                </a:ext>
              </a:extLst>
            </p:cNvPr>
            <p:cNvSpPr/>
            <p:nvPr/>
          </p:nvSpPr>
          <p:spPr>
            <a:xfrm>
              <a:off x="3952070" y="6004969"/>
              <a:ext cx="40596" cy="40601"/>
            </a:xfrm>
            <a:custGeom>
              <a:avLst/>
              <a:gdLst>
                <a:gd name="connsiteX0" fmla="*/ 0 w 40596"/>
                <a:gd name="connsiteY0" fmla="*/ 0 h 40601"/>
                <a:gd name="connsiteX1" fmla="*/ 40596 w 40596"/>
                <a:gd name="connsiteY1" fmla="*/ 40601 h 40601"/>
              </a:gdLst>
              <a:ahLst/>
              <a:cxnLst>
                <a:cxn ang="0">
                  <a:pos x="connsiteX0" y="connsiteY0"/>
                </a:cxn>
                <a:cxn ang="0">
                  <a:pos x="connsiteX1" y="connsiteY1"/>
                </a:cxn>
              </a:cxnLst>
              <a:rect l="l" t="t" r="r" b="b"/>
              <a:pathLst>
                <a:path w="40596" h="40601">
                  <a:moveTo>
                    <a:pt x="0" y="0"/>
                  </a:moveTo>
                  <a:lnTo>
                    <a:pt x="40596" y="40601"/>
                  </a:lnTo>
                </a:path>
              </a:pathLst>
            </a:custGeom>
            <a:grpFill/>
            <a:ln w="12700" cap="rnd">
              <a:solidFill>
                <a:srgbClr val="404040"/>
              </a:solidFill>
              <a:prstDash val="solid"/>
              <a:round/>
            </a:ln>
          </p:spPr>
          <p:txBody>
            <a:bodyPr rtlCol="0" anchor="ctr"/>
            <a:lstStyle/>
            <a:p>
              <a:endParaRPr lang="en-US" dirty="0"/>
            </a:p>
          </p:txBody>
        </p:sp>
        <p:sp>
          <p:nvSpPr>
            <p:cNvPr id="51" name="Freeform 19">
              <a:extLst>
                <a:ext uri="{FF2B5EF4-FFF2-40B4-BE49-F238E27FC236}">
                  <a16:creationId xmlns:a16="http://schemas.microsoft.com/office/drawing/2014/main" id="{7490D738-31C4-4915-975B-103E30159F9A}"/>
                </a:ext>
              </a:extLst>
            </p:cNvPr>
            <p:cNvSpPr/>
            <p:nvPr/>
          </p:nvSpPr>
          <p:spPr>
            <a:xfrm>
              <a:off x="4104283" y="5941914"/>
              <a:ext cx="1594" cy="430570"/>
            </a:xfrm>
            <a:custGeom>
              <a:avLst/>
              <a:gdLst>
                <a:gd name="connsiteX0" fmla="*/ 0 w 1594"/>
                <a:gd name="connsiteY0" fmla="*/ 430570 h 430570"/>
                <a:gd name="connsiteX1" fmla="*/ 0 w 1594"/>
                <a:gd name="connsiteY1" fmla="*/ 0 h 430570"/>
              </a:gdLst>
              <a:ahLst/>
              <a:cxnLst>
                <a:cxn ang="0">
                  <a:pos x="connsiteX0" y="connsiteY0"/>
                </a:cxn>
                <a:cxn ang="0">
                  <a:pos x="connsiteX1" y="connsiteY1"/>
                </a:cxn>
              </a:cxnLst>
              <a:rect l="l" t="t" r="r" b="b"/>
              <a:pathLst>
                <a:path w="1594" h="430570">
                  <a:moveTo>
                    <a:pt x="0" y="430570"/>
                  </a:moveTo>
                  <a:lnTo>
                    <a:pt x="0" y="0"/>
                  </a:lnTo>
                </a:path>
              </a:pathLst>
            </a:custGeom>
            <a:grpFill/>
            <a:ln w="12700" cap="rnd">
              <a:solidFill>
                <a:srgbClr val="404040"/>
              </a:solidFill>
              <a:prstDash val="solid"/>
              <a:round/>
            </a:ln>
          </p:spPr>
          <p:txBody>
            <a:bodyPr rtlCol="0" anchor="ctr"/>
            <a:lstStyle/>
            <a:p>
              <a:endParaRPr lang="en-US" dirty="0"/>
            </a:p>
          </p:txBody>
        </p:sp>
        <p:sp>
          <p:nvSpPr>
            <p:cNvPr id="53" name="Freeform 23">
              <a:extLst>
                <a:ext uri="{FF2B5EF4-FFF2-40B4-BE49-F238E27FC236}">
                  <a16:creationId xmlns:a16="http://schemas.microsoft.com/office/drawing/2014/main" id="{E9B805BC-A561-4CF6-AE41-F4F307CE952F}"/>
                </a:ext>
              </a:extLst>
            </p:cNvPr>
            <p:cNvSpPr/>
            <p:nvPr/>
          </p:nvSpPr>
          <p:spPr>
            <a:xfrm>
              <a:off x="4104283" y="5959854"/>
              <a:ext cx="71753" cy="71761"/>
            </a:xfrm>
            <a:custGeom>
              <a:avLst/>
              <a:gdLst>
                <a:gd name="connsiteX0" fmla="*/ 71753 w 71753"/>
                <a:gd name="connsiteY0" fmla="*/ 0 h 71761"/>
                <a:gd name="connsiteX1" fmla="*/ 0 w 71753"/>
                <a:gd name="connsiteY1" fmla="*/ 71762 h 71761"/>
              </a:gdLst>
              <a:ahLst/>
              <a:cxnLst>
                <a:cxn ang="0">
                  <a:pos x="connsiteX0" y="connsiteY0"/>
                </a:cxn>
                <a:cxn ang="0">
                  <a:pos x="connsiteX1" y="connsiteY1"/>
                </a:cxn>
              </a:cxnLst>
              <a:rect l="l" t="t" r="r" b="b"/>
              <a:pathLst>
                <a:path w="71753" h="71761">
                  <a:moveTo>
                    <a:pt x="71753" y="0"/>
                  </a:moveTo>
                  <a:lnTo>
                    <a:pt x="0" y="71762"/>
                  </a:lnTo>
                </a:path>
              </a:pathLst>
            </a:custGeom>
            <a:grpFill/>
            <a:ln w="12700" cap="rnd">
              <a:solidFill>
                <a:srgbClr val="404040"/>
              </a:solidFill>
              <a:prstDash val="solid"/>
              <a:round/>
            </a:ln>
          </p:spPr>
          <p:txBody>
            <a:bodyPr rtlCol="0" anchor="ctr"/>
            <a:lstStyle/>
            <a:p>
              <a:endParaRPr lang="en-US" dirty="0"/>
            </a:p>
          </p:txBody>
        </p:sp>
        <p:sp>
          <p:nvSpPr>
            <p:cNvPr id="54" name="Freeform 24">
              <a:extLst>
                <a:ext uri="{FF2B5EF4-FFF2-40B4-BE49-F238E27FC236}">
                  <a16:creationId xmlns:a16="http://schemas.microsoft.com/office/drawing/2014/main" id="{0C825E6E-7C31-4CBF-BCAF-9FC7D22B30D3}"/>
                </a:ext>
              </a:extLst>
            </p:cNvPr>
            <p:cNvSpPr/>
            <p:nvPr/>
          </p:nvSpPr>
          <p:spPr>
            <a:xfrm>
              <a:off x="4104283" y="6282782"/>
              <a:ext cx="71753" cy="71761"/>
            </a:xfrm>
            <a:custGeom>
              <a:avLst/>
              <a:gdLst>
                <a:gd name="connsiteX0" fmla="*/ 71753 w 71753"/>
                <a:gd name="connsiteY0" fmla="*/ 71762 h 71761"/>
                <a:gd name="connsiteX1" fmla="*/ 0 w 71753"/>
                <a:gd name="connsiteY1" fmla="*/ 0 h 71761"/>
              </a:gdLst>
              <a:ahLst/>
              <a:cxnLst>
                <a:cxn ang="0">
                  <a:pos x="connsiteX0" y="connsiteY0"/>
                </a:cxn>
                <a:cxn ang="0">
                  <a:pos x="connsiteX1" y="connsiteY1"/>
                </a:cxn>
              </a:cxnLst>
              <a:rect l="l" t="t" r="r" b="b"/>
              <a:pathLst>
                <a:path w="71753" h="71761">
                  <a:moveTo>
                    <a:pt x="71753" y="71762"/>
                  </a:moveTo>
                  <a:lnTo>
                    <a:pt x="0" y="0"/>
                  </a:lnTo>
                </a:path>
              </a:pathLst>
            </a:custGeom>
            <a:grpFill/>
            <a:ln w="12700" cap="rnd">
              <a:solidFill>
                <a:srgbClr val="404040"/>
              </a:solidFill>
              <a:prstDash val="solid"/>
              <a:round/>
            </a:ln>
          </p:spPr>
          <p:txBody>
            <a:bodyPr rtlCol="0" anchor="ctr"/>
            <a:lstStyle/>
            <a:p>
              <a:endParaRPr lang="en-US" dirty="0"/>
            </a:p>
          </p:txBody>
        </p:sp>
        <p:sp>
          <p:nvSpPr>
            <p:cNvPr id="55" name="Freeform 25">
              <a:extLst>
                <a:ext uri="{FF2B5EF4-FFF2-40B4-BE49-F238E27FC236}">
                  <a16:creationId xmlns:a16="http://schemas.microsoft.com/office/drawing/2014/main" id="{DADE840F-07CA-42DC-8A51-9C9B2750CD34}"/>
                </a:ext>
              </a:extLst>
            </p:cNvPr>
            <p:cNvSpPr/>
            <p:nvPr/>
          </p:nvSpPr>
          <p:spPr>
            <a:xfrm>
              <a:off x="4104283" y="6157199"/>
              <a:ext cx="186414" cy="107642"/>
            </a:xfrm>
            <a:custGeom>
              <a:avLst/>
              <a:gdLst>
                <a:gd name="connsiteX0" fmla="*/ 186415 w 186414"/>
                <a:gd name="connsiteY0" fmla="*/ 107643 h 107642"/>
                <a:gd name="connsiteX1" fmla="*/ 0 w 186414"/>
                <a:gd name="connsiteY1" fmla="*/ 0 h 107642"/>
              </a:gdLst>
              <a:ahLst/>
              <a:cxnLst>
                <a:cxn ang="0">
                  <a:pos x="connsiteX0" y="connsiteY0"/>
                </a:cxn>
                <a:cxn ang="0">
                  <a:pos x="connsiteX1" y="connsiteY1"/>
                </a:cxn>
              </a:cxnLst>
              <a:rect l="l" t="t" r="r" b="b"/>
              <a:pathLst>
                <a:path w="186414" h="107642">
                  <a:moveTo>
                    <a:pt x="186415" y="107643"/>
                  </a:moveTo>
                  <a:lnTo>
                    <a:pt x="0" y="0"/>
                  </a:lnTo>
                </a:path>
              </a:pathLst>
            </a:custGeom>
            <a:grpFill/>
            <a:ln w="12700" cap="rnd">
              <a:solidFill>
                <a:srgbClr val="404040"/>
              </a:solidFill>
              <a:prstDash val="solid"/>
              <a:round/>
            </a:ln>
          </p:spPr>
          <p:txBody>
            <a:bodyPr rtlCol="0" anchor="ctr"/>
            <a:lstStyle/>
            <a:p>
              <a:endParaRPr lang="en-US" dirty="0"/>
            </a:p>
          </p:txBody>
        </p:sp>
        <p:sp>
          <p:nvSpPr>
            <p:cNvPr id="56" name="Freeform 26">
              <a:extLst>
                <a:ext uri="{FF2B5EF4-FFF2-40B4-BE49-F238E27FC236}">
                  <a16:creationId xmlns:a16="http://schemas.microsoft.com/office/drawing/2014/main" id="{BF8E725D-9197-41EA-A7A1-E22279FEF37E}"/>
                </a:ext>
              </a:extLst>
            </p:cNvPr>
            <p:cNvSpPr/>
            <p:nvPr/>
          </p:nvSpPr>
          <p:spPr>
            <a:xfrm>
              <a:off x="4213028" y="6219999"/>
              <a:ext cx="26261" cy="98026"/>
            </a:xfrm>
            <a:custGeom>
              <a:avLst/>
              <a:gdLst>
                <a:gd name="connsiteX0" fmla="*/ 26262 w 26261"/>
                <a:gd name="connsiteY0" fmla="*/ 98027 h 98026"/>
                <a:gd name="connsiteX1" fmla="*/ 0 w 26261"/>
                <a:gd name="connsiteY1" fmla="*/ 0 h 98026"/>
              </a:gdLst>
              <a:ahLst/>
              <a:cxnLst>
                <a:cxn ang="0">
                  <a:pos x="connsiteX0" y="connsiteY0"/>
                </a:cxn>
                <a:cxn ang="0">
                  <a:pos x="connsiteX1" y="connsiteY1"/>
                </a:cxn>
              </a:cxnLst>
              <a:rect l="l" t="t" r="r" b="b"/>
              <a:pathLst>
                <a:path w="26261" h="98026">
                  <a:moveTo>
                    <a:pt x="26262" y="98027"/>
                  </a:moveTo>
                  <a:lnTo>
                    <a:pt x="0" y="0"/>
                  </a:lnTo>
                </a:path>
              </a:pathLst>
            </a:custGeom>
            <a:grpFill/>
            <a:ln w="12700" cap="rnd">
              <a:solidFill>
                <a:srgbClr val="404040"/>
              </a:solidFill>
              <a:prstDash val="solid"/>
              <a:round/>
            </a:ln>
          </p:spPr>
          <p:txBody>
            <a:bodyPr rtlCol="0" anchor="ctr"/>
            <a:lstStyle/>
            <a:p>
              <a:endParaRPr lang="en-US" dirty="0"/>
            </a:p>
          </p:txBody>
        </p:sp>
        <p:sp>
          <p:nvSpPr>
            <p:cNvPr id="57" name="Freeform 27">
              <a:extLst>
                <a:ext uri="{FF2B5EF4-FFF2-40B4-BE49-F238E27FC236}">
                  <a16:creationId xmlns:a16="http://schemas.microsoft.com/office/drawing/2014/main" id="{86D219E2-290F-495B-991C-590A94723997}"/>
                </a:ext>
              </a:extLst>
            </p:cNvPr>
            <p:cNvSpPr/>
            <p:nvPr/>
          </p:nvSpPr>
          <p:spPr>
            <a:xfrm>
              <a:off x="4213028" y="6193718"/>
              <a:ext cx="98014" cy="26280"/>
            </a:xfrm>
            <a:custGeom>
              <a:avLst/>
              <a:gdLst>
                <a:gd name="connsiteX0" fmla="*/ 98015 w 98014"/>
                <a:gd name="connsiteY0" fmla="*/ 0 h 26280"/>
                <a:gd name="connsiteX1" fmla="*/ 0 w 98014"/>
                <a:gd name="connsiteY1" fmla="*/ 26281 h 26280"/>
              </a:gdLst>
              <a:ahLst/>
              <a:cxnLst>
                <a:cxn ang="0">
                  <a:pos x="connsiteX0" y="connsiteY0"/>
                </a:cxn>
                <a:cxn ang="0">
                  <a:pos x="connsiteX1" y="connsiteY1"/>
                </a:cxn>
              </a:cxnLst>
              <a:rect l="l" t="t" r="r" b="b"/>
              <a:pathLst>
                <a:path w="98014" h="26280">
                  <a:moveTo>
                    <a:pt x="98015" y="0"/>
                  </a:moveTo>
                  <a:lnTo>
                    <a:pt x="0" y="26281"/>
                  </a:lnTo>
                </a:path>
              </a:pathLst>
            </a:custGeom>
            <a:grpFill/>
            <a:ln w="12700" cap="rnd">
              <a:solidFill>
                <a:srgbClr val="404040"/>
              </a:solidFill>
              <a:prstDash val="solid"/>
              <a:round/>
            </a:ln>
          </p:spPr>
          <p:txBody>
            <a:bodyPr rtlCol="0" anchor="ctr"/>
            <a:lstStyle/>
            <a:p>
              <a:endParaRPr lang="en-US" dirty="0"/>
            </a:p>
          </p:txBody>
        </p:sp>
        <p:sp>
          <p:nvSpPr>
            <p:cNvPr id="58" name="Freeform 28">
              <a:extLst>
                <a:ext uri="{FF2B5EF4-FFF2-40B4-BE49-F238E27FC236}">
                  <a16:creationId xmlns:a16="http://schemas.microsoft.com/office/drawing/2014/main" id="{150FF56E-D6CB-4E80-ABFF-650955C1449D}"/>
                </a:ext>
              </a:extLst>
            </p:cNvPr>
            <p:cNvSpPr/>
            <p:nvPr/>
          </p:nvSpPr>
          <p:spPr>
            <a:xfrm>
              <a:off x="4104283" y="6049557"/>
              <a:ext cx="186414" cy="107642"/>
            </a:xfrm>
            <a:custGeom>
              <a:avLst/>
              <a:gdLst>
                <a:gd name="connsiteX0" fmla="*/ 0 w 186414"/>
                <a:gd name="connsiteY0" fmla="*/ 107643 h 107642"/>
                <a:gd name="connsiteX1" fmla="*/ 186415 w 186414"/>
                <a:gd name="connsiteY1" fmla="*/ 0 h 107642"/>
              </a:gdLst>
              <a:ahLst/>
              <a:cxnLst>
                <a:cxn ang="0">
                  <a:pos x="connsiteX0" y="connsiteY0"/>
                </a:cxn>
                <a:cxn ang="0">
                  <a:pos x="connsiteX1" y="connsiteY1"/>
                </a:cxn>
              </a:cxnLst>
              <a:rect l="l" t="t" r="r" b="b"/>
              <a:pathLst>
                <a:path w="186414" h="107642">
                  <a:moveTo>
                    <a:pt x="0" y="107643"/>
                  </a:moveTo>
                  <a:lnTo>
                    <a:pt x="186415" y="0"/>
                  </a:lnTo>
                </a:path>
              </a:pathLst>
            </a:custGeom>
            <a:grpFill/>
            <a:ln w="12700" cap="rnd">
              <a:solidFill>
                <a:srgbClr val="404040"/>
              </a:solidFill>
              <a:prstDash val="solid"/>
              <a:round/>
            </a:ln>
          </p:spPr>
          <p:txBody>
            <a:bodyPr rtlCol="0" anchor="ctr"/>
            <a:lstStyle/>
            <a:p>
              <a:endParaRPr lang="en-US" dirty="0"/>
            </a:p>
          </p:txBody>
        </p:sp>
        <p:sp>
          <p:nvSpPr>
            <p:cNvPr id="59" name="Freeform 29">
              <a:extLst>
                <a:ext uri="{FF2B5EF4-FFF2-40B4-BE49-F238E27FC236}">
                  <a16:creationId xmlns:a16="http://schemas.microsoft.com/office/drawing/2014/main" id="{0777BD90-340B-4871-9D20-9288A7914C81}"/>
                </a:ext>
              </a:extLst>
            </p:cNvPr>
            <p:cNvSpPr/>
            <p:nvPr/>
          </p:nvSpPr>
          <p:spPr>
            <a:xfrm>
              <a:off x="4213028" y="5996373"/>
              <a:ext cx="26261" cy="98042"/>
            </a:xfrm>
            <a:custGeom>
              <a:avLst/>
              <a:gdLst>
                <a:gd name="connsiteX0" fmla="*/ 26262 w 26261"/>
                <a:gd name="connsiteY0" fmla="*/ 0 h 98042"/>
                <a:gd name="connsiteX1" fmla="*/ 0 w 26261"/>
                <a:gd name="connsiteY1" fmla="*/ 98042 h 98042"/>
              </a:gdLst>
              <a:ahLst/>
              <a:cxnLst>
                <a:cxn ang="0">
                  <a:pos x="connsiteX0" y="connsiteY0"/>
                </a:cxn>
                <a:cxn ang="0">
                  <a:pos x="connsiteX1" y="connsiteY1"/>
                </a:cxn>
              </a:cxnLst>
              <a:rect l="l" t="t" r="r" b="b"/>
              <a:pathLst>
                <a:path w="26261" h="98042">
                  <a:moveTo>
                    <a:pt x="26262" y="0"/>
                  </a:moveTo>
                  <a:lnTo>
                    <a:pt x="0" y="98042"/>
                  </a:lnTo>
                </a:path>
              </a:pathLst>
            </a:custGeom>
            <a:grpFill/>
            <a:ln w="12700" cap="rnd">
              <a:solidFill>
                <a:srgbClr val="404040"/>
              </a:solidFill>
              <a:prstDash val="solid"/>
              <a:round/>
            </a:ln>
          </p:spPr>
          <p:txBody>
            <a:bodyPr rtlCol="0" anchor="ctr"/>
            <a:lstStyle/>
            <a:p>
              <a:endParaRPr lang="en-US" dirty="0"/>
            </a:p>
          </p:txBody>
        </p:sp>
        <p:sp>
          <p:nvSpPr>
            <p:cNvPr id="68" name="Freeform 33">
              <a:extLst>
                <a:ext uri="{FF2B5EF4-FFF2-40B4-BE49-F238E27FC236}">
                  <a16:creationId xmlns:a16="http://schemas.microsoft.com/office/drawing/2014/main" id="{44813D22-D9A9-4B39-BC9E-BE536BA995D9}"/>
                </a:ext>
              </a:extLst>
            </p:cNvPr>
            <p:cNvSpPr/>
            <p:nvPr/>
          </p:nvSpPr>
          <p:spPr>
            <a:xfrm>
              <a:off x="4213028" y="6094416"/>
              <a:ext cx="98014" cy="26264"/>
            </a:xfrm>
            <a:custGeom>
              <a:avLst/>
              <a:gdLst>
                <a:gd name="connsiteX0" fmla="*/ 98015 w 98014"/>
                <a:gd name="connsiteY0" fmla="*/ 26265 h 26264"/>
                <a:gd name="connsiteX1" fmla="*/ 0 w 98014"/>
                <a:gd name="connsiteY1" fmla="*/ 0 h 26264"/>
              </a:gdLst>
              <a:ahLst/>
              <a:cxnLst>
                <a:cxn ang="0">
                  <a:pos x="connsiteX0" y="connsiteY0"/>
                </a:cxn>
                <a:cxn ang="0">
                  <a:pos x="connsiteX1" y="connsiteY1"/>
                </a:cxn>
              </a:cxnLst>
              <a:rect l="l" t="t" r="r" b="b"/>
              <a:pathLst>
                <a:path w="98014" h="26264">
                  <a:moveTo>
                    <a:pt x="98015" y="26265"/>
                  </a:moveTo>
                  <a:lnTo>
                    <a:pt x="0" y="0"/>
                  </a:lnTo>
                </a:path>
              </a:pathLst>
            </a:custGeom>
            <a:grpFill/>
            <a:ln w="12700" cap="rnd">
              <a:solidFill>
                <a:srgbClr val="404040"/>
              </a:solidFill>
              <a:prstDash val="solid"/>
              <a:round/>
            </a:ln>
          </p:spPr>
          <p:txBody>
            <a:bodyPr rtlCol="0" anchor="ctr"/>
            <a:lstStyle/>
            <a:p>
              <a:endParaRPr lang="en-US" dirty="0"/>
            </a:p>
          </p:txBody>
        </p:sp>
      </p:grpSp>
    </p:spTree>
    <p:extLst>
      <p:ext uri="{BB962C8B-B14F-4D97-AF65-F5344CB8AC3E}">
        <p14:creationId xmlns:p14="http://schemas.microsoft.com/office/powerpoint/2010/main" val="3001678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DABEDC-5A27-9921-ED5A-A47C26A876FB}"/>
            </a:ext>
          </a:extLst>
        </p:cNvPr>
        <p:cNvGrpSpPr/>
        <p:nvPr/>
      </p:nvGrpSpPr>
      <p:grpSpPr>
        <a:xfrm>
          <a:off x="0" y="0"/>
          <a:ext cx="0" cy="0"/>
          <a:chOff x="0" y="0"/>
          <a:chExt cx="0" cy="0"/>
        </a:xfrm>
      </p:grpSpPr>
      <p:sp>
        <p:nvSpPr>
          <p:cNvPr id="38" name="Text Placeholder 29">
            <a:extLst>
              <a:ext uri="{FF2B5EF4-FFF2-40B4-BE49-F238E27FC236}">
                <a16:creationId xmlns:a16="http://schemas.microsoft.com/office/drawing/2014/main" id="{29B3364B-20AF-2ACB-2CD3-1E1FC8009F34}"/>
              </a:ext>
            </a:extLst>
          </p:cNvPr>
          <p:cNvSpPr txBox="1">
            <a:spLocks/>
          </p:cNvSpPr>
          <p:nvPr/>
        </p:nvSpPr>
        <p:spPr>
          <a:xfrm>
            <a:off x="634385" y="1354743"/>
            <a:ext cx="6062183" cy="2012570"/>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nSpc>
                <a:spcPts val="1720"/>
              </a:lnSpc>
            </a:pPr>
            <a:r>
              <a:rPr lang="en-GB" sz="1600" b="1" dirty="0">
                <a:solidFill>
                  <a:srgbClr val="404040"/>
                </a:solidFill>
              </a:rPr>
              <a:t>Las tecnologías solares térmicas convierten la radiación solar en calor para uso doméstico o comunitario. Su eficacia aumenta considerablemente cuando se combinan con sistemas de almacenamiento de energía térmica (TES), como el almacenamiento en acuíferos (ATES), en pozos (PTES) o en perforaciones (BTES). </a:t>
            </a:r>
            <a:endParaRPr lang="en-IE" sz="1600" b="1" dirty="0">
              <a:solidFill>
                <a:srgbClr val="404040"/>
              </a:solidFill>
            </a:endParaRPr>
          </a:p>
        </p:txBody>
      </p:sp>
      <p:cxnSp>
        <p:nvCxnSpPr>
          <p:cNvPr id="42" name="Straight Connector 41">
            <a:extLst>
              <a:ext uri="{FF2B5EF4-FFF2-40B4-BE49-F238E27FC236}">
                <a16:creationId xmlns:a16="http://schemas.microsoft.com/office/drawing/2014/main" id="{204E4670-7B6F-A179-F518-7EFC444B9443}"/>
              </a:ext>
            </a:extLst>
          </p:cNvPr>
          <p:cNvCxnSpPr>
            <a:cxnSpLocks/>
          </p:cNvCxnSpPr>
          <p:nvPr/>
        </p:nvCxnSpPr>
        <p:spPr>
          <a:xfrm>
            <a:off x="-23554" y="715775"/>
            <a:ext cx="83651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43" name="Graphic 15">
            <a:extLst>
              <a:ext uri="{FF2B5EF4-FFF2-40B4-BE49-F238E27FC236}">
                <a16:creationId xmlns:a16="http://schemas.microsoft.com/office/drawing/2014/main" id="{37D34BE5-B4A0-29F0-942C-768A010EED98}"/>
              </a:ext>
            </a:extLst>
          </p:cNvPr>
          <p:cNvGrpSpPr/>
          <p:nvPr/>
        </p:nvGrpSpPr>
        <p:grpSpPr>
          <a:xfrm rot="16200000">
            <a:off x="680325" y="359489"/>
            <a:ext cx="806221" cy="712571"/>
            <a:chOff x="547405" y="6570859"/>
            <a:chExt cx="1035254" cy="914997"/>
          </a:xfrm>
        </p:grpSpPr>
        <p:sp>
          <p:nvSpPr>
            <p:cNvPr id="44" name="Freeform 43">
              <a:extLst>
                <a:ext uri="{FF2B5EF4-FFF2-40B4-BE49-F238E27FC236}">
                  <a16:creationId xmlns:a16="http://schemas.microsoft.com/office/drawing/2014/main" id="{5348514D-C01B-A42B-D15D-CAC934776722}"/>
                </a:ext>
              </a:extLst>
            </p:cNvPr>
            <p:cNvSpPr/>
            <p:nvPr/>
          </p:nvSpPr>
          <p:spPr>
            <a:xfrm>
              <a:off x="547405" y="6806271"/>
              <a:ext cx="1035254" cy="679585"/>
            </a:xfrm>
            <a:custGeom>
              <a:avLst/>
              <a:gdLst>
                <a:gd name="connsiteX0" fmla="*/ 0 w 1035254"/>
                <a:gd name="connsiteY0" fmla="*/ 162099 h 679585"/>
                <a:gd name="connsiteX1" fmla="*/ 517627 w 1035254"/>
                <a:gd name="connsiteY1" fmla="*/ 679585 h 679585"/>
                <a:gd name="connsiteX2" fmla="*/ 1035255 w 1035254"/>
                <a:gd name="connsiteY2" fmla="*/ 162099 h 679585"/>
                <a:gd name="connsiteX3" fmla="*/ 517627 w 1035254"/>
                <a:gd name="connsiteY3" fmla="*/ 0 h 679585"/>
                <a:gd name="connsiteX4" fmla="*/ 0 w 1035254"/>
                <a:gd name="connsiteY4" fmla="*/ 162099 h 679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254" h="679585">
                  <a:moveTo>
                    <a:pt x="0" y="162099"/>
                  </a:moveTo>
                  <a:cubicBezTo>
                    <a:pt x="0" y="447820"/>
                    <a:pt x="231828" y="679585"/>
                    <a:pt x="517627" y="679585"/>
                  </a:cubicBezTo>
                  <a:cubicBezTo>
                    <a:pt x="803427" y="679585"/>
                    <a:pt x="1035255" y="447820"/>
                    <a:pt x="1035255" y="162099"/>
                  </a:cubicBezTo>
                  <a:lnTo>
                    <a:pt x="517627" y="0"/>
                  </a:lnTo>
                  <a:lnTo>
                    <a:pt x="0" y="162099"/>
                  </a:lnTo>
                  <a:close/>
                </a:path>
              </a:pathLst>
            </a:custGeom>
            <a:gradFill>
              <a:gsLst>
                <a:gs pos="3000">
                  <a:srgbClr val="EE2D24"/>
                </a:gs>
                <a:gs pos="68000">
                  <a:srgbClr val="F37321"/>
                </a:gs>
                <a:gs pos="100000">
                  <a:srgbClr val="FFCD05"/>
                </a:gs>
              </a:gsLst>
              <a:lin ang="2700000" scaled="0"/>
            </a:gradFill>
            <a:ln w="2276" cap="flat">
              <a:noFill/>
              <a:prstDash val="solid"/>
              <a:miter/>
            </a:ln>
          </p:spPr>
          <p:txBody>
            <a:bodyPr rtlCol="0" anchor="ctr"/>
            <a:lstStyle/>
            <a:p>
              <a:endParaRPr lang="en-US" sz="1629" dirty="0"/>
            </a:p>
          </p:txBody>
        </p:sp>
        <p:sp>
          <p:nvSpPr>
            <p:cNvPr id="45" name="Freeform 44">
              <a:extLst>
                <a:ext uri="{FF2B5EF4-FFF2-40B4-BE49-F238E27FC236}">
                  <a16:creationId xmlns:a16="http://schemas.microsoft.com/office/drawing/2014/main" id="{5742A377-BB49-E01A-E9D1-1AE19408E5BD}"/>
                </a:ext>
              </a:extLst>
            </p:cNvPr>
            <p:cNvSpPr/>
            <p:nvPr/>
          </p:nvSpPr>
          <p:spPr>
            <a:xfrm>
              <a:off x="667647" y="6570859"/>
              <a:ext cx="795229" cy="795012"/>
            </a:xfrm>
            <a:custGeom>
              <a:avLst/>
              <a:gdLst>
                <a:gd name="connsiteX0" fmla="*/ 0 w 795228"/>
                <a:gd name="connsiteY0" fmla="*/ 397506 h 795012"/>
                <a:gd name="connsiteX1" fmla="*/ 397614 w 795228"/>
                <a:gd name="connsiteY1" fmla="*/ 0 h 795012"/>
                <a:gd name="connsiteX2" fmla="*/ 795229 w 795228"/>
                <a:gd name="connsiteY2" fmla="*/ 397506 h 795012"/>
                <a:gd name="connsiteX3" fmla="*/ 397614 w 795228"/>
                <a:gd name="connsiteY3" fmla="*/ 795012 h 795012"/>
                <a:gd name="connsiteX4" fmla="*/ 0 w 795228"/>
                <a:gd name="connsiteY4" fmla="*/ 397506 h 79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228" h="795012">
                  <a:moveTo>
                    <a:pt x="0" y="397506"/>
                  </a:moveTo>
                  <a:cubicBezTo>
                    <a:pt x="0" y="178035"/>
                    <a:pt x="178084" y="0"/>
                    <a:pt x="397614" y="0"/>
                  </a:cubicBezTo>
                  <a:cubicBezTo>
                    <a:pt x="617145" y="0"/>
                    <a:pt x="795229" y="178035"/>
                    <a:pt x="795229" y="397506"/>
                  </a:cubicBezTo>
                  <a:cubicBezTo>
                    <a:pt x="795229" y="616977"/>
                    <a:pt x="617145" y="795012"/>
                    <a:pt x="397614" y="795012"/>
                  </a:cubicBezTo>
                  <a:cubicBezTo>
                    <a:pt x="178084" y="795012"/>
                    <a:pt x="0" y="616977"/>
                    <a:pt x="0" y="397506"/>
                  </a:cubicBezTo>
                  <a:close/>
                </a:path>
              </a:pathLst>
            </a:custGeom>
            <a:solidFill>
              <a:srgbClr val="FDFDFD"/>
            </a:solidFill>
            <a:ln w="2276" cap="flat">
              <a:noFill/>
              <a:prstDash val="solid"/>
              <a:miter/>
            </a:ln>
            <a:effectLst>
              <a:outerShdw blurRad="176334" dir="5280000" algn="tl" rotWithShape="0">
                <a:prstClr val="black">
                  <a:alpha val="40000"/>
                </a:prstClr>
              </a:outerShdw>
            </a:effectLst>
          </p:spPr>
          <p:txBody>
            <a:bodyPr rtlCol="0" anchor="ctr"/>
            <a:lstStyle/>
            <a:p>
              <a:endParaRPr lang="en-US" sz="1629" dirty="0"/>
            </a:p>
          </p:txBody>
        </p:sp>
      </p:grpSp>
      <p:sp>
        <p:nvSpPr>
          <p:cNvPr id="46" name="TextBox 45">
            <a:extLst>
              <a:ext uri="{FF2B5EF4-FFF2-40B4-BE49-F238E27FC236}">
                <a16:creationId xmlns:a16="http://schemas.microsoft.com/office/drawing/2014/main" id="{40EEAC19-B1E9-0CFB-4CB2-59ED604E3E4A}"/>
              </a:ext>
            </a:extLst>
          </p:cNvPr>
          <p:cNvSpPr txBox="1"/>
          <p:nvPr/>
        </p:nvSpPr>
        <p:spPr>
          <a:xfrm>
            <a:off x="1502068" y="420925"/>
            <a:ext cx="5134259" cy="631327"/>
          </a:xfrm>
          <a:prstGeom prst="rect">
            <a:avLst/>
          </a:prstGeom>
          <a:noFill/>
        </p:spPr>
        <p:txBody>
          <a:bodyPr wrap="square" rtlCol="0" anchor="t">
            <a:spAutoFit/>
          </a:bodyPr>
          <a:lstStyle/>
          <a:p>
            <a:pPr marL="6350">
              <a:lnSpc>
                <a:spcPts val="2100"/>
              </a:lnSpc>
              <a:tabLst>
                <a:tab pos="611188" algn="l"/>
              </a:tabLst>
            </a:pPr>
            <a:r>
              <a:rPr lang="es-ES" sz="2000" b="1" dirty="0">
                <a:solidFill>
                  <a:srgbClr val="2D62AE"/>
                </a:solidFill>
                <a:latin typeface="Calibri" panose="020F0502020204030204" pitchFamily="34" charset="0"/>
                <a:cs typeface="Calibri" panose="020F0502020204030204" pitchFamily="34" charset="0"/>
              </a:rPr>
              <a:t>Energía </a:t>
            </a:r>
            <a:r>
              <a:rPr lang="es-ES" sz="2000" b="1" dirty="0" err="1">
                <a:solidFill>
                  <a:srgbClr val="2D62AE"/>
                </a:solidFill>
                <a:latin typeface="Calibri" panose="020F0502020204030204" pitchFamily="34" charset="0"/>
                <a:cs typeface="Calibri" panose="020F0502020204030204" pitchFamily="34" charset="0"/>
              </a:rPr>
              <a:t>termosolar</a:t>
            </a:r>
            <a:r>
              <a:rPr lang="es-ES" sz="2000" b="1" dirty="0">
                <a:solidFill>
                  <a:srgbClr val="2D62AE"/>
                </a:solidFill>
                <a:latin typeface="Calibri" panose="020F0502020204030204" pitchFamily="34" charset="0"/>
                <a:cs typeface="Calibri" panose="020F0502020204030204" pitchFamily="34" charset="0"/>
              </a:rPr>
              <a:t> y almacenamiento estacional térmico</a:t>
            </a:r>
          </a:p>
        </p:txBody>
      </p:sp>
      <p:sp>
        <p:nvSpPr>
          <p:cNvPr id="78" name="Freeform 77">
            <a:extLst>
              <a:ext uri="{FF2B5EF4-FFF2-40B4-BE49-F238E27FC236}">
                <a16:creationId xmlns:a16="http://schemas.microsoft.com/office/drawing/2014/main" id="{1FF2D69B-177C-7085-3B73-EBE140EFE15F}"/>
              </a:ext>
            </a:extLst>
          </p:cNvPr>
          <p:cNvSpPr>
            <a:spLocks noChangeAspect="1"/>
          </p:cNvSpPr>
          <p:nvPr/>
        </p:nvSpPr>
        <p:spPr>
          <a:xfrm>
            <a:off x="866674" y="500775"/>
            <a:ext cx="381161" cy="361912"/>
          </a:xfrm>
          <a:custGeom>
            <a:avLst/>
            <a:gdLst>
              <a:gd name="connsiteX0" fmla="*/ 8947 w 407293"/>
              <a:gd name="connsiteY0" fmla="*/ 358044 h 386725"/>
              <a:gd name="connsiteX1" fmla="*/ 25712 w 407293"/>
              <a:gd name="connsiteY1" fmla="*/ 358044 h 386725"/>
              <a:gd name="connsiteX2" fmla="*/ 23346 w 407293"/>
              <a:gd name="connsiteY2" fmla="*/ 351996 h 386725"/>
              <a:gd name="connsiteX3" fmla="*/ 23346 w 407293"/>
              <a:gd name="connsiteY3" fmla="*/ 341181 h 386725"/>
              <a:gd name="connsiteX4" fmla="*/ 32293 w 407293"/>
              <a:gd name="connsiteY4" fmla="*/ 332234 h 386725"/>
              <a:gd name="connsiteX5" fmla="*/ 36802 w 407293"/>
              <a:gd name="connsiteY5" fmla="*/ 332234 h 386725"/>
              <a:gd name="connsiteX6" fmla="*/ 36802 w 407293"/>
              <a:gd name="connsiteY6" fmla="*/ 283505 h 386725"/>
              <a:gd name="connsiteX7" fmla="*/ 7782 w 407293"/>
              <a:gd name="connsiteY7" fmla="*/ 283505 h 386725"/>
              <a:gd name="connsiteX8" fmla="*/ 4376 w 407293"/>
              <a:gd name="connsiteY8" fmla="*/ 278969 h 386725"/>
              <a:gd name="connsiteX9" fmla="*/ 47413 w 407293"/>
              <a:gd name="connsiteY9" fmla="*/ 95136 h 386725"/>
              <a:gd name="connsiteX10" fmla="*/ 50863 w 407293"/>
              <a:gd name="connsiteY10" fmla="*/ 92388 h 386725"/>
              <a:gd name="connsiteX11" fmla="*/ 50863 w 407293"/>
              <a:gd name="connsiteY11" fmla="*/ 92388 h 386725"/>
              <a:gd name="connsiteX12" fmla="*/ 228098 w 407293"/>
              <a:gd name="connsiteY12" fmla="*/ 92388 h 386725"/>
              <a:gd name="connsiteX13" fmla="*/ 242265 w 407293"/>
              <a:gd name="connsiteY13" fmla="*/ 88306 h 386725"/>
              <a:gd name="connsiteX14" fmla="*/ 252324 w 407293"/>
              <a:gd name="connsiteY14" fmla="*/ 57925 h 386725"/>
              <a:gd name="connsiteX15" fmla="*/ 238281 w 407293"/>
              <a:gd name="connsiteY15" fmla="*/ 39354 h 386725"/>
              <a:gd name="connsiteX16" fmla="*/ 242541 w 407293"/>
              <a:gd name="connsiteY16" fmla="*/ 33983 h 386725"/>
              <a:gd name="connsiteX17" fmla="*/ 263815 w 407293"/>
              <a:gd name="connsiteY17" fmla="*/ 43383 h 386725"/>
              <a:gd name="connsiteX18" fmla="*/ 291065 w 407293"/>
              <a:gd name="connsiteY18" fmla="*/ 26619 h 386725"/>
              <a:gd name="connsiteX19" fmla="*/ 292204 w 407293"/>
              <a:gd name="connsiteY19" fmla="*/ 3370 h 386725"/>
              <a:gd name="connsiteX20" fmla="*/ 299034 w 407293"/>
              <a:gd name="connsiteY20" fmla="*/ 2161 h 386725"/>
              <a:gd name="connsiteX21" fmla="*/ 309191 w 407293"/>
              <a:gd name="connsiteY21" fmla="*/ 22883 h 386725"/>
              <a:gd name="connsiteX22" fmla="*/ 340826 w 407293"/>
              <a:gd name="connsiteY22" fmla="*/ 27526 h 386725"/>
              <a:gd name="connsiteX23" fmla="*/ 356657 w 407293"/>
              <a:gd name="connsiteY23" fmla="*/ 10459 h 386725"/>
              <a:gd name="connsiteX24" fmla="*/ 362678 w 407293"/>
              <a:gd name="connsiteY24" fmla="*/ 13812 h 386725"/>
              <a:gd name="connsiteX25" fmla="*/ 357110 w 407293"/>
              <a:gd name="connsiteY25" fmla="*/ 36322 h 386725"/>
              <a:gd name="connsiteX26" fmla="*/ 378384 w 407293"/>
              <a:gd name="connsiteY26" fmla="*/ 60219 h 386725"/>
              <a:gd name="connsiteX27" fmla="*/ 401481 w 407293"/>
              <a:gd name="connsiteY27" fmla="*/ 57320 h 386725"/>
              <a:gd name="connsiteX28" fmla="*/ 403722 w 407293"/>
              <a:gd name="connsiteY28" fmla="*/ 63901 h 386725"/>
              <a:gd name="connsiteX29" fmla="*/ 385197 w 407293"/>
              <a:gd name="connsiteY29" fmla="*/ 77437 h 386725"/>
              <a:gd name="connsiteX30" fmla="*/ 386104 w 407293"/>
              <a:gd name="connsiteY30" fmla="*/ 109401 h 386725"/>
              <a:gd name="connsiteX31" fmla="*/ 405670 w 407293"/>
              <a:gd name="connsiteY31" fmla="*/ 122031 h 386725"/>
              <a:gd name="connsiteX32" fmla="*/ 403500 w 407293"/>
              <a:gd name="connsiteY32" fmla="*/ 128559 h 386725"/>
              <a:gd name="connsiteX33" fmla="*/ 380278 w 407293"/>
              <a:gd name="connsiteY33" fmla="*/ 126993 h 386725"/>
              <a:gd name="connsiteX34" fmla="*/ 360436 w 407293"/>
              <a:gd name="connsiteY34" fmla="*/ 152074 h 386725"/>
              <a:gd name="connsiteX35" fmla="*/ 367294 w 407293"/>
              <a:gd name="connsiteY35" fmla="*/ 174308 h 386725"/>
              <a:gd name="connsiteX36" fmla="*/ 361441 w 407293"/>
              <a:gd name="connsiteY36" fmla="*/ 177892 h 386725"/>
              <a:gd name="connsiteX37" fmla="*/ 344677 w 407293"/>
              <a:gd name="connsiteY37" fmla="*/ 161786 h 386725"/>
              <a:gd name="connsiteX38" fmla="*/ 313317 w 407293"/>
              <a:gd name="connsiteY38" fmla="*/ 168216 h 386725"/>
              <a:gd name="connsiteX39" fmla="*/ 304290 w 407293"/>
              <a:gd name="connsiteY39" fmla="*/ 189667 h 386725"/>
              <a:gd name="connsiteX40" fmla="*/ 297504 w 407293"/>
              <a:gd name="connsiteY40" fmla="*/ 188680 h 386725"/>
              <a:gd name="connsiteX41" fmla="*/ 297478 w 407293"/>
              <a:gd name="connsiteY41" fmla="*/ 188680 h 386725"/>
              <a:gd name="connsiteX42" fmla="*/ 296473 w 407293"/>
              <a:gd name="connsiteY42" fmla="*/ 179102 h 386725"/>
              <a:gd name="connsiteX43" fmla="*/ 272673 w 407293"/>
              <a:gd name="connsiteY43" fmla="*/ 280721 h 386725"/>
              <a:gd name="connsiteX44" fmla="*/ 269222 w 407293"/>
              <a:gd name="connsiteY44" fmla="*/ 283470 h 386725"/>
              <a:gd name="connsiteX45" fmla="*/ 269222 w 407293"/>
              <a:gd name="connsiteY45" fmla="*/ 283470 h 386725"/>
              <a:gd name="connsiteX46" fmla="*/ 244035 w 407293"/>
              <a:gd name="connsiteY46" fmla="*/ 283470 h 386725"/>
              <a:gd name="connsiteX47" fmla="*/ 244035 w 407293"/>
              <a:gd name="connsiteY47" fmla="*/ 332198 h 386725"/>
              <a:gd name="connsiteX48" fmla="*/ 254850 w 407293"/>
              <a:gd name="connsiteY48" fmla="*/ 334822 h 386725"/>
              <a:gd name="connsiteX49" fmla="*/ 257500 w 407293"/>
              <a:gd name="connsiteY49" fmla="*/ 341154 h 386725"/>
              <a:gd name="connsiteX50" fmla="*/ 257500 w 407293"/>
              <a:gd name="connsiteY50" fmla="*/ 351969 h 386725"/>
              <a:gd name="connsiteX51" fmla="*/ 255135 w 407293"/>
              <a:gd name="connsiteY51" fmla="*/ 358017 h 386725"/>
              <a:gd name="connsiteX52" fmla="*/ 271899 w 407293"/>
              <a:gd name="connsiteY52" fmla="*/ 358017 h 386725"/>
              <a:gd name="connsiteX53" fmla="*/ 280846 w 407293"/>
              <a:gd name="connsiteY53" fmla="*/ 366964 h 386725"/>
              <a:gd name="connsiteX54" fmla="*/ 280846 w 407293"/>
              <a:gd name="connsiteY54" fmla="*/ 377779 h 386725"/>
              <a:gd name="connsiteX55" fmla="*/ 271899 w 407293"/>
              <a:gd name="connsiteY55" fmla="*/ 386726 h 386725"/>
              <a:gd name="connsiteX56" fmla="*/ 8947 w 407293"/>
              <a:gd name="connsiteY56" fmla="*/ 386726 h 386725"/>
              <a:gd name="connsiteX57" fmla="*/ 0 w 407293"/>
              <a:gd name="connsiteY57" fmla="*/ 377779 h 386725"/>
              <a:gd name="connsiteX58" fmla="*/ 0 w 407293"/>
              <a:gd name="connsiteY58" fmla="*/ 366964 h 386725"/>
              <a:gd name="connsiteX59" fmla="*/ 8947 w 407293"/>
              <a:gd name="connsiteY59" fmla="*/ 358044 h 386725"/>
              <a:gd name="connsiteX60" fmla="*/ 8947 w 407293"/>
              <a:gd name="connsiteY60" fmla="*/ 358044 h 386725"/>
              <a:gd name="connsiteX61" fmla="*/ 98463 w 407293"/>
              <a:gd name="connsiteY61" fmla="*/ 358044 h 386725"/>
              <a:gd name="connsiteX62" fmla="*/ 182366 w 407293"/>
              <a:gd name="connsiteY62" fmla="*/ 358044 h 386725"/>
              <a:gd name="connsiteX63" fmla="*/ 180000 w 407293"/>
              <a:gd name="connsiteY63" fmla="*/ 351996 h 386725"/>
              <a:gd name="connsiteX64" fmla="*/ 180000 w 407293"/>
              <a:gd name="connsiteY64" fmla="*/ 341181 h 386725"/>
              <a:gd name="connsiteX65" fmla="*/ 188947 w 407293"/>
              <a:gd name="connsiteY65" fmla="*/ 332234 h 386725"/>
              <a:gd name="connsiteX66" fmla="*/ 193457 w 407293"/>
              <a:gd name="connsiteY66" fmla="*/ 332234 h 386725"/>
              <a:gd name="connsiteX67" fmla="*/ 193457 w 407293"/>
              <a:gd name="connsiteY67" fmla="*/ 283505 h 386725"/>
              <a:gd name="connsiteX68" fmla="*/ 87399 w 407293"/>
              <a:gd name="connsiteY68" fmla="*/ 283505 h 386725"/>
              <a:gd name="connsiteX69" fmla="*/ 87399 w 407293"/>
              <a:gd name="connsiteY69" fmla="*/ 332234 h 386725"/>
              <a:gd name="connsiteX70" fmla="*/ 98214 w 407293"/>
              <a:gd name="connsiteY70" fmla="*/ 334858 h 386725"/>
              <a:gd name="connsiteX71" fmla="*/ 100837 w 407293"/>
              <a:gd name="connsiteY71" fmla="*/ 341190 h 386725"/>
              <a:gd name="connsiteX72" fmla="*/ 100837 w 407293"/>
              <a:gd name="connsiteY72" fmla="*/ 352005 h 386725"/>
              <a:gd name="connsiteX73" fmla="*/ 98463 w 407293"/>
              <a:gd name="connsiteY73" fmla="*/ 358044 h 386725"/>
              <a:gd name="connsiteX74" fmla="*/ 98463 w 407293"/>
              <a:gd name="connsiteY74" fmla="*/ 358044 h 386725"/>
              <a:gd name="connsiteX75" fmla="*/ 271917 w 407293"/>
              <a:gd name="connsiteY75" fmla="*/ 365159 h 386725"/>
              <a:gd name="connsiteX76" fmla="*/ 8947 w 407293"/>
              <a:gd name="connsiteY76" fmla="*/ 365159 h 386725"/>
              <a:gd name="connsiteX77" fmla="*/ 7106 w 407293"/>
              <a:gd name="connsiteY77" fmla="*/ 367000 h 386725"/>
              <a:gd name="connsiteX78" fmla="*/ 7106 w 407293"/>
              <a:gd name="connsiteY78" fmla="*/ 377814 h 386725"/>
              <a:gd name="connsiteX79" fmla="*/ 8947 w 407293"/>
              <a:gd name="connsiteY79" fmla="*/ 379629 h 386725"/>
              <a:gd name="connsiteX80" fmla="*/ 271917 w 407293"/>
              <a:gd name="connsiteY80" fmla="*/ 379629 h 386725"/>
              <a:gd name="connsiteX81" fmla="*/ 273758 w 407293"/>
              <a:gd name="connsiteY81" fmla="*/ 377814 h 386725"/>
              <a:gd name="connsiteX82" fmla="*/ 273758 w 407293"/>
              <a:gd name="connsiteY82" fmla="*/ 367000 h 386725"/>
              <a:gd name="connsiteX83" fmla="*/ 271917 w 407293"/>
              <a:gd name="connsiteY83" fmla="*/ 365159 h 386725"/>
              <a:gd name="connsiteX84" fmla="*/ 271917 w 407293"/>
              <a:gd name="connsiteY84" fmla="*/ 365159 h 386725"/>
              <a:gd name="connsiteX85" fmla="*/ 188947 w 407293"/>
              <a:gd name="connsiteY85" fmla="*/ 353837 h 386725"/>
              <a:gd name="connsiteX86" fmla="*/ 248571 w 407293"/>
              <a:gd name="connsiteY86" fmla="*/ 353837 h 386725"/>
              <a:gd name="connsiteX87" fmla="*/ 250385 w 407293"/>
              <a:gd name="connsiteY87" fmla="*/ 351996 h 386725"/>
              <a:gd name="connsiteX88" fmla="*/ 250385 w 407293"/>
              <a:gd name="connsiteY88" fmla="*/ 341181 h 386725"/>
              <a:gd name="connsiteX89" fmla="*/ 248571 w 407293"/>
              <a:gd name="connsiteY89" fmla="*/ 339340 h 386725"/>
              <a:gd name="connsiteX90" fmla="*/ 188947 w 407293"/>
              <a:gd name="connsiteY90" fmla="*/ 339340 h 386725"/>
              <a:gd name="connsiteX91" fmla="*/ 187106 w 407293"/>
              <a:gd name="connsiteY91" fmla="*/ 341181 h 386725"/>
              <a:gd name="connsiteX92" fmla="*/ 187106 w 407293"/>
              <a:gd name="connsiteY92" fmla="*/ 351996 h 386725"/>
              <a:gd name="connsiteX93" fmla="*/ 188947 w 407293"/>
              <a:gd name="connsiteY93" fmla="*/ 353837 h 386725"/>
              <a:gd name="connsiteX94" fmla="*/ 188947 w 407293"/>
              <a:gd name="connsiteY94" fmla="*/ 353837 h 386725"/>
              <a:gd name="connsiteX95" fmla="*/ 127456 w 407293"/>
              <a:gd name="connsiteY95" fmla="*/ 115165 h 386725"/>
              <a:gd name="connsiteX96" fmla="*/ 134367 w 407293"/>
              <a:gd name="connsiteY96" fmla="*/ 116828 h 386725"/>
              <a:gd name="connsiteX97" fmla="*/ 129706 w 407293"/>
              <a:gd name="connsiteY97" fmla="*/ 135834 h 386725"/>
              <a:gd name="connsiteX98" fmla="*/ 169088 w 407293"/>
              <a:gd name="connsiteY98" fmla="*/ 135834 h 386725"/>
              <a:gd name="connsiteX99" fmla="*/ 174157 w 407293"/>
              <a:gd name="connsiteY99" fmla="*/ 115165 h 386725"/>
              <a:gd name="connsiteX100" fmla="*/ 181041 w 407293"/>
              <a:gd name="connsiteY100" fmla="*/ 116828 h 386725"/>
              <a:gd name="connsiteX101" fmla="*/ 176381 w 407293"/>
              <a:gd name="connsiteY101" fmla="*/ 135834 h 386725"/>
              <a:gd name="connsiteX102" fmla="*/ 215762 w 407293"/>
              <a:gd name="connsiteY102" fmla="*/ 135834 h 386725"/>
              <a:gd name="connsiteX103" fmla="*/ 220831 w 407293"/>
              <a:gd name="connsiteY103" fmla="*/ 115165 h 386725"/>
              <a:gd name="connsiteX104" fmla="*/ 227742 w 407293"/>
              <a:gd name="connsiteY104" fmla="*/ 116828 h 386725"/>
              <a:gd name="connsiteX105" fmla="*/ 223082 w 407293"/>
              <a:gd name="connsiteY105" fmla="*/ 135834 h 386725"/>
              <a:gd name="connsiteX106" fmla="*/ 262463 w 407293"/>
              <a:gd name="connsiteY106" fmla="*/ 135834 h 386725"/>
              <a:gd name="connsiteX107" fmla="*/ 267533 w 407293"/>
              <a:gd name="connsiteY107" fmla="*/ 115165 h 386725"/>
              <a:gd name="connsiteX108" fmla="*/ 274416 w 407293"/>
              <a:gd name="connsiteY108" fmla="*/ 116828 h 386725"/>
              <a:gd name="connsiteX109" fmla="*/ 269756 w 407293"/>
              <a:gd name="connsiteY109" fmla="*/ 135834 h 386725"/>
              <a:gd name="connsiteX110" fmla="*/ 281478 w 407293"/>
              <a:gd name="connsiteY110" fmla="*/ 135834 h 386725"/>
              <a:gd name="connsiteX111" fmla="*/ 281478 w 407293"/>
              <a:gd name="connsiteY111" fmla="*/ 142940 h 386725"/>
              <a:gd name="connsiteX112" fmla="*/ 267986 w 407293"/>
              <a:gd name="connsiteY112" fmla="*/ 142940 h 386725"/>
              <a:gd name="connsiteX113" fmla="*/ 257829 w 407293"/>
              <a:gd name="connsiteY113" fmla="*/ 184385 h 386725"/>
              <a:gd name="connsiteX114" fmla="*/ 269454 w 407293"/>
              <a:gd name="connsiteY114" fmla="*/ 184385 h 386725"/>
              <a:gd name="connsiteX115" fmla="*/ 269454 w 407293"/>
              <a:gd name="connsiteY115" fmla="*/ 191491 h 386725"/>
              <a:gd name="connsiteX116" fmla="*/ 256095 w 407293"/>
              <a:gd name="connsiteY116" fmla="*/ 191491 h 386725"/>
              <a:gd name="connsiteX117" fmla="*/ 245938 w 407293"/>
              <a:gd name="connsiteY117" fmla="*/ 232935 h 386725"/>
              <a:gd name="connsiteX118" fmla="*/ 257483 w 407293"/>
              <a:gd name="connsiteY118" fmla="*/ 232935 h 386725"/>
              <a:gd name="connsiteX119" fmla="*/ 257483 w 407293"/>
              <a:gd name="connsiteY119" fmla="*/ 240041 h 386725"/>
              <a:gd name="connsiteX120" fmla="*/ 244195 w 407293"/>
              <a:gd name="connsiteY120" fmla="*/ 240041 h 386725"/>
              <a:gd name="connsiteX121" fmla="*/ 239126 w 407293"/>
              <a:gd name="connsiteY121" fmla="*/ 260711 h 386725"/>
              <a:gd name="connsiteX122" fmla="*/ 232215 w 407293"/>
              <a:gd name="connsiteY122" fmla="*/ 259047 h 386725"/>
              <a:gd name="connsiteX123" fmla="*/ 236876 w 407293"/>
              <a:gd name="connsiteY123" fmla="*/ 240041 h 386725"/>
              <a:gd name="connsiteX124" fmla="*/ 197494 w 407293"/>
              <a:gd name="connsiteY124" fmla="*/ 240041 h 386725"/>
              <a:gd name="connsiteX125" fmla="*/ 192425 w 407293"/>
              <a:gd name="connsiteY125" fmla="*/ 260711 h 386725"/>
              <a:gd name="connsiteX126" fmla="*/ 185541 w 407293"/>
              <a:gd name="connsiteY126" fmla="*/ 259047 h 386725"/>
              <a:gd name="connsiteX127" fmla="*/ 190184 w 407293"/>
              <a:gd name="connsiteY127" fmla="*/ 240041 h 386725"/>
              <a:gd name="connsiteX128" fmla="*/ 150829 w 407293"/>
              <a:gd name="connsiteY128" fmla="*/ 240041 h 386725"/>
              <a:gd name="connsiteX129" fmla="*/ 145733 w 407293"/>
              <a:gd name="connsiteY129" fmla="*/ 260711 h 386725"/>
              <a:gd name="connsiteX130" fmla="*/ 138849 w 407293"/>
              <a:gd name="connsiteY130" fmla="*/ 259047 h 386725"/>
              <a:gd name="connsiteX131" fmla="*/ 143509 w 407293"/>
              <a:gd name="connsiteY131" fmla="*/ 240041 h 386725"/>
              <a:gd name="connsiteX132" fmla="*/ 104128 w 407293"/>
              <a:gd name="connsiteY132" fmla="*/ 240041 h 386725"/>
              <a:gd name="connsiteX133" fmla="*/ 99058 w 407293"/>
              <a:gd name="connsiteY133" fmla="*/ 260711 h 386725"/>
              <a:gd name="connsiteX134" fmla="*/ 92175 w 407293"/>
              <a:gd name="connsiteY134" fmla="*/ 259047 h 386725"/>
              <a:gd name="connsiteX135" fmla="*/ 96817 w 407293"/>
              <a:gd name="connsiteY135" fmla="*/ 240041 h 386725"/>
              <a:gd name="connsiteX136" fmla="*/ 57471 w 407293"/>
              <a:gd name="connsiteY136" fmla="*/ 240041 h 386725"/>
              <a:gd name="connsiteX137" fmla="*/ 52375 w 407293"/>
              <a:gd name="connsiteY137" fmla="*/ 260711 h 386725"/>
              <a:gd name="connsiteX138" fmla="*/ 45491 w 407293"/>
              <a:gd name="connsiteY138" fmla="*/ 259047 h 386725"/>
              <a:gd name="connsiteX139" fmla="*/ 50152 w 407293"/>
              <a:gd name="connsiteY139" fmla="*/ 240041 h 386725"/>
              <a:gd name="connsiteX140" fmla="*/ 38652 w 407293"/>
              <a:gd name="connsiteY140" fmla="*/ 240041 h 386725"/>
              <a:gd name="connsiteX141" fmla="*/ 38652 w 407293"/>
              <a:gd name="connsiteY141" fmla="*/ 232935 h 386725"/>
              <a:gd name="connsiteX142" fmla="*/ 51886 w 407293"/>
              <a:gd name="connsiteY142" fmla="*/ 232935 h 386725"/>
              <a:gd name="connsiteX143" fmla="*/ 62043 w 407293"/>
              <a:gd name="connsiteY143" fmla="*/ 191491 h 386725"/>
              <a:gd name="connsiteX144" fmla="*/ 50650 w 407293"/>
              <a:gd name="connsiteY144" fmla="*/ 191491 h 386725"/>
              <a:gd name="connsiteX145" fmla="*/ 50650 w 407293"/>
              <a:gd name="connsiteY145" fmla="*/ 184385 h 386725"/>
              <a:gd name="connsiteX146" fmla="*/ 63786 w 407293"/>
              <a:gd name="connsiteY146" fmla="*/ 184385 h 386725"/>
              <a:gd name="connsiteX147" fmla="*/ 73943 w 407293"/>
              <a:gd name="connsiteY147" fmla="*/ 142940 h 386725"/>
              <a:gd name="connsiteX148" fmla="*/ 62621 w 407293"/>
              <a:gd name="connsiteY148" fmla="*/ 142940 h 386725"/>
              <a:gd name="connsiteX149" fmla="*/ 62621 w 407293"/>
              <a:gd name="connsiteY149" fmla="*/ 135834 h 386725"/>
              <a:gd name="connsiteX150" fmla="*/ 75704 w 407293"/>
              <a:gd name="connsiteY150" fmla="*/ 135834 h 386725"/>
              <a:gd name="connsiteX151" fmla="*/ 80773 w 407293"/>
              <a:gd name="connsiteY151" fmla="*/ 115165 h 386725"/>
              <a:gd name="connsiteX152" fmla="*/ 87657 w 407293"/>
              <a:gd name="connsiteY152" fmla="*/ 116828 h 386725"/>
              <a:gd name="connsiteX153" fmla="*/ 82996 w 407293"/>
              <a:gd name="connsiteY153" fmla="*/ 135834 h 386725"/>
              <a:gd name="connsiteX154" fmla="*/ 122378 w 407293"/>
              <a:gd name="connsiteY154" fmla="*/ 135834 h 386725"/>
              <a:gd name="connsiteX155" fmla="*/ 127456 w 407293"/>
              <a:gd name="connsiteY155" fmla="*/ 115165 h 386725"/>
              <a:gd name="connsiteX156" fmla="*/ 127963 w 407293"/>
              <a:gd name="connsiteY156" fmla="*/ 142949 h 386725"/>
              <a:gd name="connsiteX157" fmla="*/ 117806 w 407293"/>
              <a:gd name="connsiteY157" fmla="*/ 184393 h 386725"/>
              <a:gd name="connsiteX158" fmla="*/ 157161 w 407293"/>
              <a:gd name="connsiteY158" fmla="*/ 184393 h 386725"/>
              <a:gd name="connsiteX159" fmla="*/ 167318 w 407293"/>
              <a:gd name="connsiteY159" fmla="*/ 142949 h 386725"/>
              <a:gd name="connsiteX160" fmla="*/ 127963 w 407293"/>
              <a:gd name="connsiteY160" fmla="*/ 142949 h 386725"/>
              <a:gd name="connsiteX161" fmla="*/ 116037 w 407293"/>
              <a:gd name="connsiteY161" fmla="*/ 191508 h 386725"/>
              <a:gd name="connsiteX162" fmla="*/ 105880 w 407293"/>
              <a:gd name="connsiteY162" fmla="*/ 232953 h 386725"/>
              <a:gd name="connsiteX163" fmla="*/ 145261 w 407293"/>
              <a:gd name="connsiteY163" fmla="*/ 232953 h 386725"/>
              <a:gd name="connsiteX164" fmla="*/ 155418 w 407293"/>
              <a:gd name="connsiteY164" fmla="*/ 191508 h 386725"/>
              <a:gd name="connsiteX165" fmla="*/ 116037 w 407293"/>
              <a:gd name="connsiteY165" fmla="*/ 191508 h 386725"/>
              <a:gd name="connsiteX166" fmla="*/ 98596 w 407293"/>
              <a:gd name="connsiteY166" fmla="*/ 232953 h 386725"/>
              <a:gd name="connsiteX167" fmla="*/ 108753 w 407293"/>
              <a:gd name="connsiteY167" fmla="*/ 191508 h 386725"/>
              <a:gd name="connsiteX168" fmla="*/ 69371 w 407293"/>
              <a:gd name="connsiteY168" fmla="*/ 191508 h 386725"/>
              <a:gd name="connsiteX169" fmla="*/ 59215 w 407293"/>
              <a:gd name="connsiteY169" fmla="*/ 232953 h 386725"/>
              <a:gd name="connsiteX170" fmla="*/ 98596 w 407293"/>
              <a:gd name="connsiteY170" fmla="*/ 232953 h 386725"/>
              <a:gd name="connsiteX171" fmla="*/ 110496 w 407293"/>
              <a:gd name="connsiteY171" fmla="*/ 184393 h 386725"/>
              <a:gd name="connsiteX172" fmla="*/ 120652 w 407293"/>
              <a:gd name="connsiteY172" fmla="*/ 142949 h 386725"/>
              <a:gd name="connsiteX173" fmla="*/ 81271 w 407293"/>
              <a:gd name="connsiteY173" fmla="*/ 142949 h 386725"/>
              <a:gd name="connsiteX174" fmla="*/ 71114 w 407293"/>
              <a:gd name="connsiteY174" fmla="*/ 184393 h 386725"/>
              <a:gd name="connsiteX175" fmla="*/ 110496 w 407293"/>
              <a:gd name="connsiteY175" fmla="*/ 184393 h 386725"/>
              <a:gd name="connsiteX176" fmla="*/ 260693 w 407293"/>
              <a:gd name="connsiteY176" fmla="*/ 142949 h 386725"/>
              <a:gd name="connsiteX177" fmla="*/ 221312 w 407293"/>
              <a:gd name="connsiteY177" fmla="*/ 142949 h 386725"/>
              <a:gd name="connsiteX178" fmla="*/ 211155 w 407293"/>
              <a:gd name="connsiteY178" fmla="*/ 184393 h 386725"/>
              <a:gd name="connsiteX179" fmla="*/ 250510 w 407293"/>
              <a:gd name="connsiteY179" fmla="*/ 184393 h 386725"/>
              <a:gd name="connsiteX180" fmla="*/ 260693 w 407293"/>
              <a:gd name="connsiteY180" fmla="*/ 142949 h 386725"/>
              <a:gd name="connsiteX181" fmla="*/ 214010 w 407293"/>
              <a:gd name="connsiteY181" fmla="*/ 142949 h 386725"/>
              <a:gd name="connsiteX182" fmla="*/ 174629 w 407293"/>
              <a:gd name="connsiteY182" fmla="*/ 142949 h 386725"/>
              <a:gd name="connsiteX183" fmla="*/ 164472 w 407293"/>
              <a:gd name="connsiteY183" fmla="*/ 184393 h 386725"/>
              <a:gd name="connsiteX184" fmla="*/ 203853 w 407293"/>
              <a:gd name="connsiteY184" fmla="*/ 184393 h 386725"/>
              <a:gd name="connsiteX185" fmla="*/ 214010 w 407293"/>
              <a:gd name="connsiteY185" fmla="*/ 142949 h 386725"/>
              <a:gd name="connsiteX186" fmla="*/ 152572 w 407293"/>
              <a:gd name="connsiteY186" fmla="*/ 232953 h 386725"/>
              <a:gd name="connsiteX187" fmla="*/ 191953 w 407293"/>
              <a:gd name="connsiteY187" fmla="*/ 232953 h 386725"/>
              <a:gd name="connsiteX188" fmla="*/ 202110 w 407293"/>
              <a:gd name="connsiteY188" fmla="*/ 191508 h 386725"/>
              <a:gd name="connsiteX189" fmla="*/ 162729 w 407293"/>
              <a:gd name="connsiteY189" fmla="*/ 191508 h 386725"/>
              <a:gd name="connsiteX190" fmla="*/ 152572 w 407293"/>
              <a:gd name="connsiteY190" fmla="*/ 232953 h 386725"/>
              <a:gd name="connsiteX191" fmla="*/ 199229 w 407293"/>
              <a:gd name="connsiteY191" fmla="*/ 232953 h 386725"/>
              <a:gd name="connsiteX192" fmla="*/ 238610 w 407293"/>
              <a:gd name="connsiteY192" fmla="*/ 232953 h 386725"/>
              <a:gd name="connsiteX193" fmla="*/ 248767 w 407293"/>
              <a:gd name="connsiteY193" fmla="*/ 191508 h 386725"/>
              <a:gd name="connsiteX194" fmla="*/ 209385 w 407293"/>
              <a:gd name="connsiteY194" fmla="*/ 191508 h 386725"/>
              <a:gd name="connsiteX195" fmla="*/ 199229 w 407293"/>
              <a:gd name="connsiteY195" fmla="*/ 232953 h 386725"/>
              <a:gd name="connsiteX196" fmla="*/ 250590 w 407293"/>
              <a:gd name="connsiteY196" fmla="*/ 92379 h 386725"/>
              <a:gd name="connsiteX197" fmla="*/ 268164 w 407293"/>
              <a:gd name="connsiteY197" fmla="*/ 92379 h 386725"/>
              <a:gd name="connsiteX198" fmla="*/ 304868 w 407293"/>
              <a:gd name="connsiteY198" fmla="*/ 47706 h 386725"/>
              <a:gd name="connsiteX199" fmla="*/ 339385 w 407293"/>
              <a:gd name="connsiteY199" fmla="*/ 54340 h 386725"/>
              <a:gd name="connsiteX200" fmla="*/ 359129 w 407293"/>
              <a:gd name="connsiteY200" fmla="*/ 83458 h 386725"/>
              <a:gd name="connsiteX201" fmla="*/ 352494 w 407293"/>
              <a:gd name="connsiteY201" fmla="*/ 117975 h 386725"/>
              <a:gd name="connsiteX202" fmla="*/ 306131 w 407293"/>
              <a:gd name="connsiteY202" fmla="*/ 137968 h 386725"/>
              <a:gd name="connsiteX203" fmla="*/ 301062 w 407293"/>
              <a:gd name="connsiteY203" fmla="*/ 159678 h 386725"/>
              <a:gd name="connsiteX204" fmla="*/ 301596 w 407293"/>
              <a:gd name="connsiteY204" fmla="*/ 161670 h 386725"/>
              <a:gd name="connsiteX205" fmla="*/ 303107 w 407293"/>
              <a:gd name="connsiteY205" fmla="*/ 174299 h 386725"/>
              <a:gd name="connsiteX206" fmla="*/ 306816 w 407293"/>
              <a:gd name="connsiteY206" fmla="*/ 165503 h 386725"/>
              <a:gd name="connsiteX207" fmla="*/ 349622 w 407293"/>
              <a:gd name="connsiteY207" fmla="*/ 156707 h 386725"/>
              <a:gd name="connsiteX208" fmla="*/ 356479 w 407293"/>
              <a:gd name="connsiteY208" fmla="*/ 163315 h 386725"/>
              <a:gd name="connsiteX209" fmla="*/ 353677 w 407293"/>
              <a:gd name="connsiteY209" fmla="*/ 154190 h 386725"/>
              <a:gd name="connsiteX210" fmla="*/ 380776 w 407293"/>
              <a:gd name="connsiteY210" fmla="*/ 119932 h 386725"/>
              <a:gd name="connsiteX211" fmla="*/ 390284 w 407293"/>
              <a:gd name="connsiteY211" fmla="*/ 120590 h 386725"/>
              <a:gd name="connsiteX212" fmla="*/ 382288 w 407293"/>
              <a:gd name="connsiteY212" fmla="*/ 115423 h 386725"/>
              <a:gd name="connsiteX213" fmla="*/ 381052 w 407293"/>
              <a:gd name="connsiteY213" fmla="*/ 71754 h 386725"/>
              <a:gd name="connsiteX214" fmla="*/ 388745 w 407293"/>
              <a:gd name="connsiteY214" fmla="*/ 66133 h 386725"/>
              <a:gd name="connsiteX215" fmla="*/ 379265 w 407293"/>
              <a:gd name="connsiteY215" fmla="*/ 67316 h 386725"/>
              <a:gd name="connsiteX216" fmla="*/ 350244 w 407293"/>
              <a:gd name="connsiteY216" fmla="*/ 34667 h 386725"/>
              <a:gd name="connsiteX217" fmla="*/ 352539 w 407293"/>
              <a:gd name="connsiteY217" fmla="*/ 25418 h 386725"/>
              <a:gd name="connsiteX218" fmla="*/ 346055 w 407293"/>
              <a:gd name="connsiteY218" fmla="*/ 32399 h 386725"/>
              <a:gd name="connsiteX219" fmla="*/ 302823 w 407293"/>
              <a:gd name="connsiteY219" fmla="*/ 26049 h 386725"/>
              <a:gd name="connsiteX220" fmla="*/ 298634 w 407293"/>
              <a:gd name="connsiteY220" fmla="*/ 17476 h 386725"/>
              <a:gd name="connsiteX221" fmla="*/ 298154 w 407293"/>
              <a:gd name="connsiteY221" fmla="*/ 27001 h 386725"/>
              <a:gd name="connsiteX222" fmla="*/ 260942 w 407293"/>
              <a:gd name="connsiteY222" fmla="*/ 49920 h 386725"/>
              <a:gd name="connsiteX223" fmla="*/ 252244 w 407293"/>
              <a:gd name="connsiteY223" fmla="*/ 46060 h 386725"/>
              <a:gd name="connsiteX224" fmla="*/ 257989 w 407293"/>
              <a:gd name="connsiteY224" fmla="*/ 53647 h 386725"/>
              <a:gd name="connsiteX225" fmla="*/ 250590 w 407293"/>
              <a:gd name="connsiteY225" fmla="*/ 92379 h 386725"/>
              <a:gd name="connsiteX226" fmla="*/ 250590 w 407293"/>
              <a:gd name="connsiteY226" fmla="*/ 92379 h 386725"/>
              <a:gd name="connsiteX227" fmla="*/ 275270 w 407293"/>
              <a:gd name="connsiteY227" fmla="*/ 92379 h 386725"/>
              <a:gd name="connsiteX228" fmla="*/ 312330 w 407293"/>
              <a:gd name="connsiteY228" fmla="*/ 92379 h 386725"/>
              <a:gd name="connsiteX229" fmla="*/ 315737 w 407293"/>
              <a:gd name="connsiteY229" fmla="*/ 96941 h 386725"/>
              <a:gd name="connsiteX230" fmla="*/ 307768 w 407293"/>
              <a:gd name="connsiteY230" fmla="*/ 131049 h 386725"/>
              <a:gd name="connsiteX231" fmla="*/ 346571 w 407293"/>
              <a:gd name="connsiteY231" fmla="*/ 114080 h 386725"/>
              <a:gd name="connsiteX232" fmla="*/ 335507 w 407293"/>
              <a:gd name="connsiteY232" fmla="*/ 60255 h 386725"/>
              <a:gd name="connsiteX233" fmla="*/ 283123 w 407293"/>
              <a:gd name="connsiteY233" fmla="*/ 69308 h 386725"/>
              <a:gd name="connsiteX234" fmla="*/ 275270 w 407293"/>
              <a:gd name="connsiteY234" fmla="*/ 92379 h 386725"/>
              <a:gd name="connsiteX235" fmla="*/ 275270 w 407293"/>
              <a:gd name="connsiteY235" fmla="*/ 92379 h 386725"/>
              <a:gd name="connsiteX236" fmla="*/ 236947 w 407293"/>
              <a:gd name="connsiteY236" fmla="*/ 283496 h 386725"/>
              <a:gd name="connsiteX237" fmla="*/ 200572 w 407293"/>
              <a:gd name="connsiteY237" fmla="*/ 283496 h 386725"/>
              <a:gd name="connsiteX238" fmla="*/ 200572 w 407293"/>
              <a:gd name="connsiteY238" fmla="*/ 332225 h 386725"/>
              <a:gd name="connsiteX239" fmla="*/ 236947 w 407293"/>
              <a:gd name="connsiteY239" fmla="*/ 332225 h 386725"/>
              <a:gd name="connsiteX240" fmla="*/ 236947 w 407293"/>
              <a:gd name="connsiteY240" fmla="*/ 283496 h 386725"/>
              <a:gd name="connsiteX241" fmla="*/ 80293 w 407293"/>
              <a:gd name="connsiteY241" fmla="*/ 283496 h 386725"/>
              <a:gd name="connsiteX242" fmla="*/ 43917 w 407293"/>
              <a:gd name="connsiteY242" fmla="*/ 283496 h 386725"/>
              <a:gd name="connsiteX243" fmla="*/ 43917 w 407293"/>
              <a:gd name="connsiteY243" fmla="*/ 332225 h 386725"/>
              <a:gd name="connsiteX244" fmla="*/ 80293 w 407293"/>
              <a:gd name="connsiteY244" fmla="*/ 332225 h 386725"/>
              <a:gd name="connsiteX245" fmla="*/ 80293 w 407293"/>
              <a:gd name="connsiteY245" fmla="*/ 283496 h 386725"/>
              <a:gd name="connsiteX246" fmla="*/ 307839 w 407293"/>
              <a:gd name="connsiteY246" fmla="*/ 99485 h 386725"/>
              <a:gd name="connsiteX247" fmla="*/ 53692 w 407293"/>
              <a:gd name="connsiteY247" fmla="*/ 99485 h 386725"/>
              <a:gd name="connsiteX248" fmla="*/ 12273 w 407293"/>
              <a:gd name="connsiteY248" fmla="*/ 276390 h 386725"/>
              <a:gd name="connsiteX249" fmla="*/ 266421 w 407293"/>
              <a:gd name="connsiteY249" fmla="*/ 276390 h 386725"/>
              <a:gd name="connsiteX250" fmla="*/ 307839 w 407293"/>
              <a:gd name="connsiteY250" fmla="*/ 99485 h 386725"/>
              <a:gd name="connsiteX251" fmla="*/ 32284 w 407293"/>
              <a:gd name="connsiteY251" fmla="*/ 353837 h 386725"/>
              <a:gd name="connsiteX252" fmla="*/ 91881 w 407293"/>
              <a:gd name="connsiteY252" fmla="*/ 353837 h 386725"/>
              <a:gd name="connsiteX253" fmla="*/ 93722 w 407293"/>
              <a:gd name="connsiteY253" fmla="*/ 351996 h 386725"/>
              <a:gd name="connsiteX254" fmla="*/ 93722 w 407293"/>
              <a:gd name="connsiteY254" fmla="*/ 341181 h 386725"/>
              <a:gd name="connsiteX255" fmla="*/ 91881 w 407293"/>
              <a:gd name="connsiteY255" fmla="*/ 339340 h 386725"/>
              <a:gd name="connsiteX256" fmla="*/ 32284 w 407293"/>
              <a:gd name="connsiteY256" fmla="*/ 339340 h 386725"/>
              <a:gd name="connsiteX257" fmla="*/ 30443 w 407293"/>
              <a:gd name="connsiteY257" fmla="*/ 341181 h 386725"/>
              <a:gd name="connsiteX258" fmla="*/ 30443 w 407293"/>
              <a:gd name="connsiteY258" fmla="*/ 351996 h 386725"/>
              <a:gd name="connsiteX259" fmla="*/ 32284 w 407293"/>
              <a:gd name="connsiteY259" fmla="*/ 353837 h 386725"/>
              <a:gd name="connsiteX260" fmla="*/ 32284 w 407293"/>
              <a:gd name="connsiteY260" fmla="*/ 353837 h 38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Lst>
            <a:rect l="l" t="t" r="r" b="b"/>
            <a:pathLst>
              <a:path w="407293" h="386725">
                <a:moveTo>
                  <a:pt x="8947" y="358044"/>
                </a:moveTo>
                <a:lnTo>
                  <a:pt x="25712" y="358044"/>
                </a:lnTo>
                <a:cubicBezTo>
                  <a:pt x="24253" y="356452"/>
                  <a:pt x="23346" y="354308"/>
                  <a:pt x="23346" y="351996"/>
                </a:cubicBezTo>
                <a:lnTo>
                  <a:pt x="23346" y="341181"/>
                </a:lnTo>
                <a:cubicBezTo>
                  <a:pt x="23346" y="336263"/>
                  <a:pt x="27384" y="332234"/>
                  <a:pt x="32293" y="332234"/>
                </a:cubicBezTo>
                <a:lnTo>
                  <a:pt x="36802" y="332234"/>
                </a:lnTo>
                <a:lnTo>
                  <a:pt x="36802" y="283505"/>
                </a:lnTo>
                <a:lnTo>
                  <a:pt x="7782" y="283505"/>
                </a:lnTo>
                <a:cubicBezTo>
                  <a:pt x="5514" y="283505"/>
                  <a:pt x="3726" y="281388"/>
                  <a:pt x="4376" y="278969"/>
                </a:cubicBezTo>
                <a:lnTo>
                  <a:pt x="47413" y="95136"/>
                </a:lnTo>
                <a:cubicBezTo>
                  <a:pt x="47795" y="93499"/>
                  <a:pt x="49254" y="92388"/>
                  <a:pt x="50863" y="92388"/>
                </a:cubicBezTo>
                <a:lnTo>
                  <a:pt x="50863" y="92388"/>
                </a:lnTo>
                <a:lnTo>
                  <a:pt x="228098" y="92388"/>
                </a:lnTo>
                <a:lnTo>
                  <a:pt x="242265" y="88306"/>
                </a:lnTo>
                <a:cubicBezTo>
                  <a:pt x="255428" y="84499"/>
                  <a:pt x="260622" y="68864"/>
                  <a:pt x="252324" y="57925"/>
                </a:cubicBezTo>
                <a:lnTo>
                  <a:pt x="238281" y="39354"/>
                </a:lnTo>
                <a:cubicBezTo>
                  <a:pt x="236066" y="36455"/>
                  <a:pt x="239215" y="32524"/>
                  <a:pt x="242541" y="33983"/>
                </a:cubicBezTo>
                <a:lnTo>
                  <a:pt x="263815" y="43383"/>
                </a:lnTo>
                <a:cubicBezTo>
                  <a:pt x="276346" y="48933"/>
                  <a:pt x="290389" y="40306"/>
                  <a:pt x="291065" y="26619"/>
                </a:cubicBezTo>
                <a:lnTo>
                  <a:pt x="292204" y="3370"/>
                </a:lnTo>
                <a:cubicBezTo>
                  <a:pt x="292382" y="-258"/>
                  <a:pt x="297398" y="-1397"/>
                  <a:pt x="299034" y="2161"/>
                </a:cubicBezTo>
                <a:lnTo>
                  <a:pt x="309191" y="22883"/>
                </a:lnTo>
                <a:cubicBezTo>
                  <a:pt x="315194" y="35183"/>
                  <a:pt x="331523" y="37558"/>
                  <a:pt x="340826" y="27526"/>
                </a:cubicBezTo>
                <a:lnTo>
                  <a:pt x="356657" y="10459"/>
                </a:lnTo>
                <a:cubicBezTo>
                  <a:pt x="359156" y="7791"/>
                  <a:pt x="363612" y="10183"/>
                  <a:pt x="362678" y="13812"/>
                </a:cubicBezTo>
                <a:lnTo>
                  <a:pt x="357110" y="36322"/>
                </a:lnTo>
                <a:cubicBezTo>
                  <a:pt x="353828" y="49636"/>
                  <a:pt x="364803" y="61936"/>
                  <a:pt x="378384" y="60219"/>
                </a:cubicBezTo>
                <a:lnTo>
                  <a:pt x="401481" y="57320"/>
                </a:lnTo>
                <a:cubicBezTo>
                  <a:pt x="405065" y="56893"/>
                  <a:pt x="407155" y="61660"/>
                  <a:pt x="403722" y="63901"/>
                </a:cubicBezTo>
                <a:lnTo>
                  <a:pt x="385197" y="77437"/>
                </a:lnTo>
                <a:cubicBezTo>
                  <a:pt x="374151" y="85477"/>
                  <a:pt x="374631" y="101993"/>
                  <a:pt x="386104" y="109401"/>
                </a:cubicBezTo>
                <a:lnTo>
                  <a:pt x="405670" y="122031"/>
                </a:lnTo>
                <a:cubicBezTo>
                  <a:pt x="408747" y="124023"/>
                  <a:pt x="407129" y="128816"/>
                  <a:pt x="403500" y="128559"/>
                </a:cubicBezTo>
                <a:lnTo>
                  <a:pt x="380278" y="126993"/>
                </a:lnTo>
                <a:cubicBezTo>
                  <a:pt x="366618" y="126059"/>
                  <a:pt x="356381" y="138964"/>
                  <a:pt x="360436" y="152074"/>
                </a:cubicBezTo>
                <a:lnTo>
                  <a:pt x="367294" y="174308"/>
                </a:lnTo>
                <a:cubicBezTo>
                  <a:pt x="368352" y="177759"/>
                  <a:pt x="364092" y="180436"/>
                  <a:pt x="361441" y="177892"/>
                </a:cubicBezTo>
                <a:cubicBezTo>
                  <a:pt x="355821" y="172600"/>
                  <a:pt x="350244" y="167148"/>
                  <a:pt x="344677" y="161786"/>
                </a:cubicBezTo>
                <a:cubicBezTo>
                  <a:pt x="334796" y="152278"/>
                  <a:pt x="318636" y="155613"/>
                  <a:pt x="313317" y="168216"/>
                </a:cubicBezTo>
                <a:lnTo>
                  <a:pt x="304290" y="189667"/>
                </a:lnTo>
                <a:cubicBezTo>
                  <a:pt x="302876" y="193047"/>
                  <a:pt x="297887" y="192291"/>
                  <a:pt x="297504" y="188680"/>
                </a:cubicBezTo>
                <a:lnTo>
                  <a:pt x="297478" y="188680"/>
                </a:lnTo>
                <a:lnTo>
                  <a:pt x="296473" y="179102"/>
                </a:lnTo>
                <a:lnTo>
                  <a:pt x="272673" y="280721"/>
                </a:lnTo>
                <a:cubicBezTo>
                  <a:pt x="272291" y="282358"/>
                  <a:pt x="270832" y="283470"/>
                  <a:pt x="269222" y="283470"/>
                </a:cubicBezTo>
                <a:lnTo>
                  <a:pt x="269222" y="283470"/>
                </a:lnTo>
                <a:lnTo>
                  <a:pt x="244035" y="283470"/>
                </a:lnTo>
                <a:lnTo>
                  <a:pt x="244035" y="332198"/>
                </a:lnTo>
                <a:cubicBezTo>
                  <a:pt x="248295" y="332198"/>
                  <a:pt x="251702" y="331665"/>
                  <a:pt x="254850" y="334822"/>
                </a:cubicBezTo>
                <a:cubicBezTo>
                  <a:pt x="256486" y="336458"/>
                  <a:pt x="257500" y="338682"/>
                  <a:pt x="257500" y="341154"/>
                </a:cubicBezTo>
                <a:lnTo>
                  <a:pt x="257500" y="351969"/>
                </a:lnTo>
                <a:cubicBezTo>
                  <a:pt x="257500" y="354290"/>
                  <a:pt x="256593" y="356434"/>
                  <a:pt x="255135" y="358017"/>
                </a:cubicBezTo>
                <a:lnTo>
                  <a:pt x="271899" y="358017"/>
                </a:lnTo>
                <a:cubicBezTo>
                  <a:pt x="276818" y="358017"/>
                  <a:pt x="280846" y="362055"/>
                  <a:pt x="280846" y="366964"/>
                </a:cubicBezTo>
                <a:lnTo>
                  <a:pt x="280846" y="377779"/>
                </a:lnTo>
                <a:cubicBezTo>
                  <a:pt x="280846" y="382670"/>
                  <a:pt x="276809" y="386726"/>
                  <a:pt x="271899" y="386726"/>
                </a:cubicBezTo>
                <a:lnTo>
                  <a:pt x="8947" y="386726"/>
                </a:lnTo>
                <a:cubicBezTo>
                  <a:pt x="4029" y="386726"/>
                  <a:pt x="0" y="382670"/>
                  <a:pt x="0" y="377779"/>
                </a:cubicBezTo>
                <a:lnTo>
                  <a:pt x="0" y="366964"/>
                </a:lnTo>
                <a:cubicBezTo>
                  <a:pt x="-9" y="362081"/>
                  <a:pt x="4029" y="358044"/>
                  <a:pt x="8947" y="358044"/>
                </a:cubicBezTo>
                <a:lnTo>
                  <a:pt x="8947" y="358044"/>
                </a:lnTo>
                <a:close/>
                <a:moveTo>
                  <a:pt x="98463" y="358044"/>
                </a:moveTo>
                <a:lnTo>
                  <a:pt x="182366" y="358044"/>
                </a:lnTo>
                <a:cubicBezTo>
                  <a:pt x="180907" y="356452"/>
                  <a:pt x="180000" y="354308"/>
                  <a:pt x="180000" y="351996"/>
                </a:cubicBezTo>
                <a:lnTo>
                  <a:pt x="180000" y="341181"/>
                </a:lnTo>
                <a:cubicBezTo>
                  <a:pt x="180000" y="336263"/>
                  <a:pt x="184038" y="332234"/>
                  <a:pt x="188947" y="332234"/>
                </a:cubicBezTo>
                <a:lnTo>
                  <a:pt x="193457" y="332234"/>
                </a:lnTo>
                <a:lnTo>
                  <a:pt x="193457" y="283505"/>
                </a:lnTo>
                <a:lnTo>
                  <a:pt x="87399" y="283505"/>
                </a:lnTo>
                <a:lnTo>
                  <a:pt x="87399" y="332234"/>
                </a:lnTo>
                <a:cubicBezTo>
                  <a:pt x="91659" y="332234"/>
                  <a:pt x="95065" y="331700"/>
                  <a:pt x="98214" y="334858"/>
                </a:cubicBezTo>
                <a:cubicBezTo>
                  <a:pt x="99850" y="336494"/>
                  <a:pt x="100837" y="338718"/>
                  <a:pt x="100837" y="341190"/>
                </a:cubicBezTo>
                <a:lnTo>
                  <a:pt x="100837" y="352005"/>
                </a:lnTo>
                <a:cubicBezTo>
                  <a:pt x="100837" y="354317"/>
                  <a:pt x="99957" y="356434"/>
                  <a:pt x="98463" y="358044"/>
                </a:cubicBezTo>
                <a:lnTo>
                  <a:pt x="98463" y="358044"/>
                </a:lnTo>
                <a:close/>
                <a:moveTo>
                  <a:pt x="271917" y="365159"/>
                </a:moveTo>
                <a:lnTo>
                  <a:pt x="8947" y="365159"/>
                </a:lnTo>
                <a:cubicBezTo>
                  <a:pt x="7915" y="365159"/>
                  <a:pt x="7106" y="365968"/>
                  <a:pt x="7106" y="367000"/>
                </a:cubicBezTo>
                <a:lnTo>
                  <a:pt x="7106" y="377814"/>
                </a:lnTo>
                <a:cubicBezTo>
                  <a:pt x="7106" y="378819"/>
                  <a:pt x="7915" y="379629"/>
                  <a:pt x="8947" y="379629"/>
                </a:cubicBezTo>
                <a:lnTo>
                  <a:pt x="271917" y="379629"/>
                </a:lnTo>
                <a:cubicBezTo>
                  <a:pt x="272922" y="379629"/>
                  <a:pt x="273758" y="378819"/>
                  <a:pt x="273758" y="377814"/>
                </a:cubicBezTo>
                <a:lnTo>
                  <a:pt x="273758" y="367000"/>
                </a:lnTo>
                <a:cubicBezTo>
                  <a:pt x="273758" y="365959"/>
                  <a:pt x="272922" y="365159"/>
                  <a:pt x="271917" y="365159"/>
                </a:cubicBezTo>
                <a:lnTo>
                  <a:pt x="271917" y="365159"/>
                </a:lnTo>
                <a:close/>
                <a:moveTo>
                  <a:pt x="188947" y="353837"/>
                </a:moveTo>
                <a:lnTo>
                  <a:pt x="248571" y="353837"/>
                </a:lnTo>
                <a:cubicBezTo>
                  <a:pt x="249558" y="353837"/>
                  <a:pt x="250385" y="353001"/>
                  <a:pt x="250385" y="351996"/>
                </a:cubicBezTo>
                <a:lnTo>
                  <a:pt x="250385" y="341181"/>
                </a:lnTo>
                <a:cubicBezTo>
                  <a:pt x="250385" y="340176"/>
                  <a:pt x="249549" y="339340"/>
                  <a:pt x="248571" y="339340"/>
                </a:cubicBezTo>
                <a:lnTo>
                  <a:pt x="188947" y="339340"/>
                </a:lnTo>
                <a:cubicBezTo>
                  <a:pt x="187942" y="339340"/>
                  <a:pt x="187106" y="340176"/>
                  <a:pt x="187106" y="341181"/>
                </a:cubicBezTo>
                <a:lnTo>
                  <a:pt x="187106" y="351996"/>
                </a:lnTo>
                <a:cubicBezTo>
                  <a:pt x="187106" y="353001"/>
                  <a:pt x="187942" y="353837"/>
                  <a:pt x="188947" y="353837"/>
                </a:cubicBezTo>
                <a:lnTo>
                  <a:pt x="188947" y="353837"/>
                </a:lnTo>
                <a:close/>
                <a:moveTo>
                  <a:pt x="127456" y="115165"/>
                </a:moveTo>
                <a:cubicBezTo>
                  <a:pt x="128568" y="110629"/>
                  <a:pt x="135452" y="112292"/>
                  <a:pt x="134367" y="116828"/>
                </a:cubicBezTo>
                <a:lnTo>
                  <a:pt x="129706" y="135834"/>
                </a:lnTo>
                <a:lnTo>
                  <a:pt x="169088" y="135834"/>
                </a:lnTo>
                <a:lnTo>
                  <a:pt x="174157" y="115165"/>
                </a:lnTo>
                <a:cubicBezTo>
                  <a:pt x="175269" y="110602"/>
                  <a:pt x="182153" y="112292"/>
                  <a:pt x="181041" y="116828"/>
                </a:cubicBezTo>
                <a:lnTo>
                  <a:pt x="176381" y="135834"/>
                </a:lnTo>
                <a:lnTo>
                  <a:pt x="215762" y="135834"/>
                </a:lnTo>
                <a:lnTo>
                  <a:pt x="220831" y="115165"/>
                </a:lnTo>
                <a:cubicBezTo>
                  <a:pt x="221943" y="110602"/>
                  <a:pt x="228827" y="112292"/>
                  <a:pt x="227742" y="116828"/>
                </a:cubicBezTo>
                <a:lnTo>
                  <a:pt x="223082" y="135834"/>
                </a:lnTo>
                <a:lnTo>
                  <a:pt x="262463" y="135834"/>
                </a:lnTo>
                <a:lnTo>
                  <a:pt x="267533" y="115165"/>
                </a:lnTo>
                <a:cubicBezTo>
                  <a:pt x="268644" y="110602"/>
                  <a:pt x="275528" y="112292"/>
                  <a:pt x="274416" y="116828"/>
                </a:cubicBezTo>
                <a:lnTo>
                  <a:pt x="269756" y="135834"/>
                </a:lnTo>
                <a:lnTo>
                  <a:pt x="281478" y="135834"/>
                </a:lnTo>
                <a:cubicBezTo>
                  <a:pt x="286138" y="135834"/>
                  <a:pt x="286138" y="142940"/>
                  <a:pt x="281478" y="142940"/>
                </a:cubicBezTo>
                <a:lnTo>
                  <a:pt x="267986" y="142940"/>
                </a:lnTo>
                <a:lnTo>
                  <a:pt x="257829" y="184385"/>
                </a:lnTo>
                <a:lnTo>
                  <a:pt x="269454" y="184385"/>
                </a:lnTo>
                <a:cubicBezTo>
                  <a:pt x="274141" y="184385"/>
                  <a:pt x="274141" y="191491"/>
                  <a:pt x="269454" y="191491"/>
                </a:cubicBezTo>
                <a:lnTo>
                  <a:pt x="256095" y="191491"/>
                </a:lnTo>
                <a:lnTo>
                  <a:pt x="245938" y="232935"/>
                </a:lnTo>
                <a:lnTo>
                  <a:pt x="257483" y="232935"/>
                </a:lnTo>
                <a:cubicBezTo>
                  <a:pt x="262170" y="232935"/>
                  <a:pt x="262170" y="240041"/>
                  <a:pt x="257483" y="240041"/>
                </a:cubicBezTo>
                <a:lnTo>
                  <a:pt x="244195" y="240041"/>
                </a:lnTo>
                <a:lnTo>
                  <a:pt x="239126" y="260711"/>
                </a:lnTo>
                <a:cubicBezTo>
                  <a:pt x="238014" y="265246"/>
                  <a:pt x="231113" y="263557"/>
                  <a:pt x="232215" y="259047"/>
                </a:cubicBezTo>
                <a:lnTo>
                  <a:pt x="236876" y="240041"/>
                </a:lnTo>
                <a:lnTo>
                  <a:pt x="197494" y="240041"/>
                </a:lnTo>
                <a:lnTo>
                  <a:pt x="192425" y="260711"/>
                </a:lnTo>
                <a:cubicBezTo>
                  <a:pt x="191313" y="265246"/>
                  <a:pt x="184429" y="263557"/>
                  <a:pt x="185541" y="259047"/>
                </a:cubicBezTo>
                <a:lnTo>
                  <a:pt x="190184" y="240041"/>
                </a:lnTo>
                <a:lnTo>
                  <a:pt x="150829" y="240041"/>
                </a:lnTo>
                <a:lnTo>
                  <a:pt x="145733" y="260711"/>
                </a:lnTo>
                <a:cubicBezTo>
                  <a:pt x="144648" y="265246"/>
                  <a:pt x="137737" y="263557"/>
                  <a:pt x="138849" y="259047"/>
                </a:cubicBezTo>
                <a:lnTo>
                  <a:pt x="143509" y="240041"/>
                </a:lnTo>
                <a:lnTo>
                  <a:pt x="104128" y="240041"/>
                </a:lnTo>
                <a:lnTo>
                  <a:pt x="99058" y="260711"/>
                </a:lnTo>
                <a:cubicBezTo>
                  <a:pt x="97947" y="265246"/>
                  <a:pt x="91063" y="263557"/>
                  <a:pt x="92175" y="259047"/>
                </a:cubicBezTo>
                <a:lnTo>
                  <a:pt x="96817" y="240041"/>
                </a:lnTo>
                <a:lnTo>
                  <a:pt x="57471" y="240041"/>
                </a:lnTo>
                <a:lnTo>
                  <a:pt x="52375" y="260711"/>
                </a:lnTo>
                <a:cubicBezTo>
                  <a:pt x="51290" y="265246"/>
                  <a:pt x="44380" y="263557"/>
                  <a:pt x="45491" y="259047"/>
                </a:cubicBezTo>
                <a:lnTo>
                  <a:pt x="50152" y="240041"/>
                </a:lnTo>
                <a:lnTo>
                  <a:pt x="38652" y="240041"/>
                </a:lnTo>
                <a:cubicBezTo>
                  <a:pt x="33992" y="240041"/>
                  <a:pt x="33992" y="232935"/>
                  <a:pt x="38652" y="232935"/>
                </a:cubicBezTo>
                <a:lnTo>
                  <a:pt x="51886" y="232935"/>
                </a:lnTo>
                <a:lnTo>
                  <a:pt x="62043" y="191491"/>
                </a:lnTo>
                <a:lnTo>
                  <a:pt x="50650" y="191491"/>
                </a:lnTo>
                <a:cubicBezTo>
                  <a:pt x="45963" y="191491"/>
                  <a:pt x="45963" y="184385"/>
                  <a:pt x="50650" y="184385"/>
                </a:cubicBezTo>
                <a:lnTo>
                  <a:pt x="63786" y="184385"/>
                </a:lnTo>
                <a:lnTo>
                  <a:pt x="73943" y="142940"/>
                </a:lnTo>
                <a:lnTo>
                  <a:pt x="62621" y="142940"/>
                </a:lnTo>
                <a:cubicBezTo>
                  <a:pt x="57934" y="142940"/>
                  <a:pt x="57934" y="135834"/>
                  <a:pt x="62621" y="135834"/>
                </a:cubicBezTo>
                <a:lnTo>
                  <a:pt x="75704" y="135834"/>
                </a:lnTo>
                <a:lnTo>
                  <a:pt x="80773" y="115165"/>
                </a:lnTo>
                <a:cubicBezTo>
                  <a:pt x="81885" y="110602"/>
                  <a:pt x="88768" y="112292"/>
                  <a:pt x="87657" y="116828"/>
                </a:cubicBezTo>
                <a:lnTo>
                  <a:pt x="82996" y="135834"/>
                </a:lnTo>
                <a:lnTo>
                  <a:pt x="122378" y="135834"/>
                </a:lnTo>
                <a:lnTo>
                  <a:pt x="127456" y="115165"/>
                </a:lnTo>
                <a:close/>
                <a:moveTo>
                  <a:pt x="127963" y="142949"/>
                </a:moveTo>
                <a:lnTo>
                  <a:pt x="117806" y="184393"/>
                </a:lnTo>
                <a:lnTo>
                  <a:pt x="157161" y="184393"/>
                </a:lnTo>
                <a:lnTo>
                  <a:pt x="167318" y="142949"/>
                </a:lnTo>
                <a:lnTo>
                  <a:pt x="127963" y="142949"/>
                </a:lnTo>
                <a:close/>
                <a:moveTo>
                  <a:pt x="116037" y="191508"/>
                </a:moveTo>
                <a:lnTo>
                  <a:pt x="105880" y="232953"/>
                </a:lnTo>
                <a:lnTo>
                  <a:pt x="145261" y="232953"/>
                </a:lnTo>
                <a:lnTo>
                  <a:pt x="155418" y="191508"/>
                </a:lnTo>
                <a:lnTo>
                  <a:pt x="116037" y="191508"/>
                </a:lnTo>
                <a:close/>
                <a:moveTo>
                  <a:pt x="98596" y="232953"/>
                </a:moveTo>
                <a:lnTo>
                  <a:pt x="108753" y="191508"/>
                </a:lnTo>
                <a:lnTo>
                  <a:pt x="69371" y="191508"/>
                </a:lnTo>
                <a:lnTo>
                  <a:pt x="59215" y="232953"/>
                </a:lnTo>
                <a:lnTo>
                  <a:pt x="98596" y="232953"/>
                </a:lnTo>
                <a:close/>
                <a:moveTo>
                  <a:pt x="110496" y="184393"/>
                </a:moveTo>
                <a:lnTo>
                  <a:pt x="120652" y="142949"/>
                </a:lnTo>
                <a:lnTo>
                  <a:pt x="81271" y="142949"/>
                </a:lnTo>
                <a:lnTo>
                  <a:pt x="71114" y="184393"/>
                </a:lnTo>
                <a:lnTo>
                  <a:pt x="110496" y="184393"/>
                </a:lnTo>
                <a:close/>
                <a:moveTo>
                  <a:pt x="260693" y="142949"/>
                </a:moveTo>
                <a:lnTo>
                  <a:pt x="221312" y="142949"/>
                </a:lnTo>
                <a:lnTo>
                  <a:pt x="211155" y="184393"/>
                </a:lnTo>
                <a:lnTo>
                  <a:pt x="250510" y="184393"/>
                </a:lnTo>
                <a:lnTo>
                  <a:pt x="260693" y="142949"/>
                </a:lnTo>
                <a:close/>
                <a:moveTo>
                  <a:pt x="214010" y="142949"/>
                </a:moveTo>
                <a:lnTo>
                  <a:pt x="174629" y="142949"/>
                </a:lnTo>
                <a:lnTo>
                  <a:pt x="164472" y="184393"/>
                </a:lnTo>
                <a:lnTo>
                  <a:pt x="203853" y="184393"/>
                </a:lnTo>
                <a:lnTo>
                  <a:pt x="214010" y="142949"/>
                </a:lnTo>
                <a:close/>
                <a:moveTo>
                  <a:pt x="152572" y="232953"/>
                </a:moveTo>
                <a:lnTo>
                  <a:pt x="191953" y="232953"/>
                </a:lnTo>
                <a:lnTo>
                  <a:pt x="202110" y="191508"/>
                </a:lnTo>
                <a:lnTo>
                  <a:pt x="162729" y="191508"/>
                </a:lnTo>
                <a:lnTo>
                  <a:pt x="152572" y="232953"/>
                </a:lnTo>
                <a:close/>
                <a:moveTo>
                  <a:pt x="199229" y="232953"/>
                </a:moveTo>
                <a:lnTo>
                  <a:pt x="238610" y="232953"/>
                </a:lnTo>
                <a:lnTo>
                  <a:pt x="248767" y="191508"/>
                </a:lnTo>
                <a:lnTo>
                  <a:pt x="209385" y="191508"/>
                </a:lnTo>
                <a:lnTo>
                  <a:pt x="199229" y="232953"/>
                </a:lnTo>
                <a:close/>
                <a:moveTo>
                  <a:pt x="250590" y="92379"/>
                </a:moveTo>
                <a:lnTo>
                  <a:pt x="268164" y="92379"/>
                </a:lnTo>
                <a:cubicBezTo>
                  <a:pt x="268288" y="70900"/>
                  <a:pt x="283470" y="52117"/>
                  <a:pt x="304868" y="47706"/>
                </a:cubicBezTo>
                <a:cubicBezTo>
                  <a:pt x="317275" y="45135"/>
                  <a:pt x="329575" y="47857"/>
                  <a:pt x="339385" y="54340"/>
                </a:cubicBezTo>
                <a:cubicBezTo>
                  <a:pt x="349221" y="60797"/>
                  <a:pt x="356577" y="71034"/>
                  <a:pt x="359129" y="83458"/>
                </a:cubicBezTo>
                <a:cubicBezTo>
                  <a:pt x="361699" y="95865"/>
                  <a:pt x="358978" y="108139"/>
                  <a:pt x="352494" y="117975"/>
                </a:cubicBezTo>
                <a:cubicBezTo>
                  <a:pt x="342462" y="133228"/>
                  <a:pt x="324257" y="141170"/>
                  <a:pt x="306131" y="137968"/>
                </a:cubicBezTo>
                <a:lnTo>
                  <a:pt x="301062" y="159678"/>
                </a:lnTo>
                <a:cubicBezTo>
                  <a:pt x="301266" y="160336"/>
                  <a:pt x="301418" y="160985"/>
                  <a:pt x="301596" y="161670"/>
                </a:cubicBezTo>
                <a:cubicBezTo>
                  <a:pt x="302227" y="164623"/>
                  <a:pt x="302778" y="171097"/>
                  <a:pt x="303107" y="174299"/>
                </a:cubicBezTo>
                <a:lnTo>
                  <a:pt x="306816" y="165503"/>
                </a:lnTo>
                <a:cubicBezTo>
                  <a:pt x="314073" y="148312"/>
                  <a:pt x="336165" y="143776"/>
                  <a:pt x="349622" y="156707"/>
                </a:cubicBezTo>
                <a:lnTo>
                  <a:pt x="356479" y="163315"/>
                </a:lnTo>
                <a:lnTo>
                  <a:pt x="353677" y="154190"/>
                </a:lnTo>
                <a:cubicBezTo>
                  <a:pt x="348154" y="136367"/>
                  <a:pt x="362171" y="118669"/>
                  <a:pt x="380776" y="119932"/>
                </a:cubicBezTo>
                <a:lnTo>
                  <a:pt x="390284" y="120590"/>
                </a:lnTo>
                <a:lnTo>
                  <a:pt x="382288" y="115423"/>
                </a:lnTo>
                <a:cubicBezTo>
                  <a:pt x="366635" y="105310"/>
                  <a:pt x="365977" y="82747"/>
                  <a:pt x="381052" y="71754"/>
                </a:cubicBezTo>
                <a:lnTo>
                  <a:pt x="388745" y="66133"/>
                </a:lnTo>
                <a:lnTo>
                  <a:pt x="379265" y="67316"/>
                </a:lnTo>
                <a:cubicBezTo>
                  <a:pt x="360757" y="69638"/>
                  <a:pt x="345762" y="52766"/>
                  <a:pt x="350244" y="34667"/>
                </a:cubicBezTo>
                <a:lnTo>
                  <a:pt x="352539" y="25418"/>
                </a:lnTo>
                <a:lnTo>
                  <a:pt x="346055" y="32399"/>
                </a:lnTo>
                <a:cubicBezTo>
                  <a:pt x="333346" y="46087"/>
                  <a:pt x="311041" y="42787"/>
                  <a:pt x="302823" y="26049"/>
                </a:cubicBezTo>
                <a:lnTo>
                  <a:pt x="298634" y="17476"/>
                </a:lnTo>
                <a:lnTo>
                  <a:pt x="298154" y="27001"/>
                </a:lnTo>
                <a:cubicBezTo>
                  <a:pt x="297220" y="45633"/>
                  <a:pt x="278009" y="57480"/>
                  <a:pt x="260942" y="49920"/>
                </a:cubicBezTo>
                <a:lnTo>
                  <a:pt x="252244" y="46060"/>
                </a:lnTo>
                <a:lnTo>
                  <a:pt x="257989" y="53647"/>
                </a:lnTo>
                <a:cubicBezTo>
                  <a:pt x="267835" y="66587"/>
                  <a:pt x="263619" y="84686"/>
                  <a:pt x="250590" y="92379"/>
                </a:cubicBezTo>
                <a:lnTo>
                  <a:pt x="250590" y="92379"/>
                </a:lnTo>
                <a:close/>
                <a:moveTo>
                  <a:pt x="275270" y="92379"/>
                </a:moveTo>
                <a:lnTo>
                  <a:pt x="312330" y="92379"/>
                </a:lnTo>
                <a:cubicBezTo>
                  <a:pt x="314598" y="92379"/>
                  <a:pt x="316386" y="94496"/>
                  <a:pt x="315737" y="96941"/>
                </a:cubicBezTo>
                <a:lnTo>
                  <a:pt x="307768" y="131049"/>
                </a:lnTo>
                <a:cubicBezTo>
                  <a:pt x="322940" y="133566"/>
                  <a:pt x="338175" y="126842"/>
                  <a:pt x="346571" y="114080"/>
                </a:cubicBezTo>
                <a:cubicBezTo>
                  <a:pt x="358346" y="96203"/>
                  <a:pt x="353375" y="72003"/>
                  <a:pt x="335507" y="60255"/>
                </a:cubicBezTo>
                <a:cubicBezTo>
                  <a:pt x="318467" y="49013"/>
                  <a:pt x="295423" y="52971"/>
                  <a:pt x="283123" y="69308"/>
                </a:cubicBezTo>
                <a:cubicBezTo>
                  <a:pt x="278196" y="75837"/>
                  <a:pt x="275341" y="83903"/>
                  <a:pt x="275270" y="92379"/>
                </a:cubicBezTo>
                <a:lnTo>
                  <a:pt x="275270" y="92379"/>
                </a:lnTo>
                <a:close/>
                <a:moveTo>
                  <a:pt x="236947" y="283496"/>
                </a:moveTo>
                <a:lnTo>
                  <a:pt x="200572" y="283496"/>
                </a:lnTo>
                <a:lnTo>
                  <a:pt x="200572" y="332225"/>
                </a:lnTo>
                <a:lnTo>
                  <a:pt x="236947" y="332225"/>
                </a:lnTo>
                <a:lnTo>
                  <a:pt x="236947" y="283496"/>
                </a:lnTo>
                <a:close/>
                <a:moveTo>
                  <a:pt x="80293" y="283496"/>
                </a:moveTo>
                <a:lnTo>
                  <a:pt x="43917" y="283496"/>
                </a:lnTo>
                <a:lnTo>
                  <a:pt x="43917" y="332225"/>
                </a:lnTo>
                <a:lnTo>
                  <a:pt x="80293" y="332225"/>
                </a:lnTo>
                <a:lnTo>
                  <a:pt x="80293" y="283496"/>
                </a:lnTo>
                <a:close/>
                <a:moveTo>
                  <a:pt x="307839" y="99485"/>
                </a:moveTo>
                <a:lnTo>
                  <a:pt x="53692" y="99485"/>
                </a:lnTo>
                <a:lnTo>
                  <a:pt x="12273" y="276390"/>
                </a:lnTo>
                <a:lnTo>
                  <a:pt x="266421" y="276390"/>
                </a:lnTo>
                <a:lnTo>
                  <a:pt x="307839" y="99485"/>
                </a:lnTo>
                <a:close/>
                <a:moveTo>
                  <a:pt x="32284" y="353837"/>
                </a:moveTo>
                <a:lnTo>
                  <a:pt x="91881" y="353837"/>
                </a:lnTo>
                <a:cubicBezTo>
                  <a:pt x="92913" y="353837"/>
                  <a:pt x="93722" y="353001"/>
                  <a:pt x="93722" y="351996"/>
                </a:cubicBezTo>
                <a:lnTo>
                  <a:pt x="93722" y="341181"/>
                </a:lnTo>
                <a:cubicBezTo>
                  <a:pt x="93722" y="340176"/>
                  <a:pt x="92886" y="339340"/>
                  <a:pt x="91881" y="339340"/>
                </a:cubicBezTo>
                <a:lnTo>
                  <a:pt x="32284" y="339340"/>
                </a:lnTo>
                <a:cubicBezTo>
                  <a:pt x="31279" y="339340"/>
                  <a:pt x="30443" y="340176"/>
                  <a:pt x="30443" y="341181"/>
                </a:cubicBezTo>
                <a:lnTo>
                  <a:pt x="30443" y="351996"/>
                </a:lnTo>
                <a:cubicBezTo>
                  <a:pt x="30452" y="353001"/>
                  <a:pt x="31279" y="353837"/>
                  <a:pt x="32284" y="353837"/>
                </a:cubicBezTo>
                <a:lnTo>
                  <a:pt x="32284" y="353837"/>
                </a:lnTo>
                <a:close/>
              </a:path>
            </a:pathLst>
          </a:custGeom>
          <a:solidFill>
            <a:srgbClr val="404040"/>
          </a:solidFill>
          <a:ln w="5080" cap="flat">
            <a:solidFill>
              <a:srgbClr val="404040"/>
            </a:solidFill>
            <a:prstDash val="solid"/>
            <a:miter/>
          </a:ln>
        </p:spPr>
        <p:txBody>
          <a:bodyPr rtlCol="0" anchor="ctr"/>
          <a:lstStyle/>
          <a:p>
            <a:endParaRPr lang="en-US" dirty="0"/>
          </a:p>
        </p:txBody>
      </p:sp>
      <p:sp>
        <p:nvSpPr>
          <p:cNvPr id="79" name="Rectangle 78">
            <a:extLst>
              <a:ext uri="{FF2B5EF4-FFF2-40B4-BE49-F238E27FC236}">
                <a16:creationId xmlns:a16="http://schemas.microsoft.com/office/drawing/2014/main" id="{81419F3F-D482-0087-CD58-ABF6F16F6C4F}"/>
              </a:ext>
            </a:extLst>
          </p:cNvPr>
          <p:cNvSpPr/>
          <p:nvPr/>
        </p:nvSpPr>
        <p:spPr>
          <a:xfrm>
            <a:off x="2550" y="8437"/>
            <a:ext cx="417946" cy="10674938"/>
          </a:xfrm>
          <a:prstGeom prst="rect">
            <a:avLst/>
          </a:prstGeom>
          <a:gradFill>
            <a:gsLst>
              <a:gs pos="35000">
                <a:srgbClr val="2D62AE"/>
              </a:gs>
              <a:gs pos="82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29" dirty="0"/>
          </a:p>
        </p:txBody>
      </p:sp>
      <p:grpSp>
        <p:nvGrpSpPr>
          <p:cNvPr id="80" name="Graphic 40">
            <a:extLst>
              <a:ext uri="{FF2B5EF4-FFF2-40B4-BE49-F238E27FC236}">
                <a16:creationId xmlns:a16="http://schemas.microsoft.com/office/drawing/2014/main" id="{98DCAE31-DB5F-6826-268D-782D7AA6CD77}"/>
              </a:ext>
            </a:extLst>
          </p:cNvPr>
          <p:cNvGrpSpPr/>
          <p:nvPr/>
        </p:nvGrpSpPr>
        <p:grpSpPr>
          <a:xfrm>
            <a:off x="-2190554" y="8050508"/>
            <a:ext cx="3293668" cy="2042232"/>
            <a:chOff x="-3997861" y="6017904"/>
            <a:chExt cx="935163" cy="579846"/>
          </a:xfrm>
          <a:solidFill>
            <a:schemeClr val="bg1">
              <a:alpha val="9824"/>
            </a:schemeClr>
          </a:solidFill>
        </p:grpSpPr>
        <p:sp>
          <p:nvSpPr>
            <p:cNvPr id="81" name="Freeform 80">
              <a:extLst>
                <a:ext uri="{FF2B5EF4-FFF2-40B4-BE49-F238E27FC236}">
                  <a16:creationId xmlns:a16="http://schemas.microsoft.com/office/drawing/2014/main" id="{365C0373-3529-2436-FFC2-DA93D07C66ED}"/>
                </a:ext>
              </a:extLst>
            </p:cNvPr>
            <p:cNvSpPr/>
            <p:nvPr/>
          </p:nvSpPr>
          <p:spPr>
            <a:xfrm>
              <a:off x="-3997861"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82" name="Freeform 81">
              <a:extLst>
                <a:ext uri="{FF2B5EF4-FFF2-40B4-BE49-F238E27FC236}">
                  <a16:creationId xmlns:a16="http://schemas.microsoft.com/office/drawing/2014/main" id="{4C6C2E03-09FE-D4C8-15FC-29A668EF7490}"/>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83" name="Freeform 82">
              <a:extLst>
                <a:ext uri="{FF2B5EF4-FFF2-40B4-BE49-F238E27FC236}">
                  <a16:creationId xmlns:a16="http://schemas.microsoft.com/office/drawing/2014/main" id="{F5080821-6A40-74B4-26CF-8A711337D620}"/>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84" name="Freeform 83">
              <a:extLst>
                <a:ext uri="{FF2B5EF4-FFF2-40B4-BE49-F238E27FC236}">
                  <a16:creationId xmlns:a16="http://schemas.microsoft.com/office/drawing/2014/main" id="{2725CC24-FFD8-B56C-1CDA-31EA3255C5E5}"/>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
        <p:nvSpPr>
          <p:cNvPr id="37" name="Text Placeholder 29">
            <a:extLst>
              <a:ext uri="{FF2B5EF4-FFF2-40B4-BE49-F238E27FC236}">
                <a16:creationId xmlns:a16="http://schemas.microsoft.com/office/drawing/2014/main" id="{701A5018-0B9F-4FFF-AFFB-DC7E8B05BF8C}"/>
              </a:ext>
            </a:extLst>
          </p:cNvPr>
          <p:cNvSpPr txBox="1">
            <a:spLocks/>
          </p:cNvSpPr>
          <p:nvPr/>
        </p:nvSpPr>
        <p:spPr>
          <a:xfrm>
            <a:off x="665560" y="6081683"/>
            <a:ext cx="6261302" cy="2012570"/>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l">
              <a:lnSpc>
                <a:spcPts val="1720"/>
              </a:lnSpc>
            </a:pPr>
            <a:r>
              <a:rPr lang="en-GB" sz="1600" b="1" dirty="0">
                <a:solidFill>
                  <a:srgbClr val="404040"/>
                </a:solidFill>
              </a:rPr>
              <a:t>La biomasa sólida sigue siendo la mayor fuente renovable, ya que representa aproximadamente tres cuartas partes del calor renovable en la UE. Sin embargo, la dependencia excesiva de los combustibles de madera plantea problemas de sostenibilidad y calidad del aire: la combustión de madera en los hogares es una fuente importante de emisiones de partículas finas. </a:t>
            </a:r>
          </a:p>
        </p:txBody>
      </p:sp>
      <p:cxnSp>
        <p:nvCxnSpPr>
          <p:cNvPr id="39" name="Straight Connector 38">
            <a:extLst>
              <a:ext uri="{FF2B5EF4-FFF2-40B4-BE49-F238E27FC236}">
                <a16:creationId xmlns:a16="http://schemas.microsoft.com/office/drawing/2014/main" id="{E5C4CD72-D0C4-47D7-9D5C-17E136BF7A77}"/>
              </a:ext>
            </a:extLst>
          </p:cNvPr>
          <p:cNvCxnSpPr>
            <a:cxnSpLocks/>
          </p:cNvCxnSpPr>
          <p:nvPr/>
        </p:nvCxnSpPr>
        <p:spPr>
          <a:xfrm>
            <a:off x="7619" y="5493181"/>
            <a:ext cx="83651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40" name="Graphic 15">
            <a:extLst>
              <a:ext uri="{FF2B5EF4-FFF2-40B4-BE49-F238E27FC236}">
                <a16:creationId xmlns:a16="http://schemas.microsoft.com/office/drawing/2014/main" id="{E18EEA4F-7BEC-4818-9EA1-935EA3CED9E3}"/>
              </a:ext>
            </a:extLst>
          </p:cNvPr>
          <p:cNvGrpSpPr/>
          <p:nvPr/>
        </p:nvGrpSpPr>
        <p:grpSpPr>
          <a:xfrm rot="16200000">
            <a:off x="711498" y="5136895"/>
            <a:ext cx="806221" cy="712571"/>
            <a:chOff x="547405" y="6570859"/>
            <a:chExt cx="1035254" cy="914997"/>
          </a:xfrm>
        </p:grpSpPr>
        <p:sp>
          <p:nvSpPr>
            <p:cNvPr id="41" name="Freeform 6">
              <a:extLst>
                <a:ext uri="{FF2B5EF4-FFF2-40B4-BE49-F238E27FC236}">
                  <a16:creationId xmlns:a16="http://schemas.microsoft.com/office/drawing/2014/main" id="{93D6599E-5C2A-4187-8C09-C1CC5ADB94F6}"/>
                </a:ext>
              </a:extLst>
            </p:cNvPr>
            <p:cNvSpPr/>
            <p:nvPr/>
          </p:nvSpPr>
          <p:spPr>
            <a:xfrm>
              <a:off x="547405" y="6806271"/>
              <a:ext cx="1035254" cy="679585"/>
            </a:xfrm>
            <a:custGeom>
              <a:avLst/>
              <a:gdLst>
                <a:gd name="connsiteX0" fmla="*/ 0 w 1035254"/>
                <a:gd name="connsiteY0" fmla="*/ 162099 h 679585"/>
                <a:gd name="connsiteX1" fmla="*/ 517627 w 1035254"/>
                <a:gd name="connsiteY1" fmla="*/ 679585 h 679585"/>
                <a:gd name="connsiteX2" fmla="*/ 1035255 w 1035254"/>
                <a:gd name="connsiteY2" fmla="*/ 162099 h 679585"/>
                <a:gd name="connsiteX3" fmla="*/ 517627 w 1035254"/>
                <a:gd name="connsiteY3" fmla="*/ 0 h 679585"/>
                <a:gd name="connsiteX4" fmla="*/ 0 w 1035254"/>
                <a:gd name="connsiteY4" fmla="*/ 162099 h 679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254" h="679585">
                  <a:moveTo>
                    <a:pt x="0" y="162099"/>
                  </a:moveTo>
                  <a:cubicBezTo>
                    <a:pt x="0" y="447820"/>
                    <a:pt x="231828" y="679585"/>
                    <a:pt x="517627" y="679585"/>
                  </a:cubicBezTo>
                  <a:cubicBezTo>
                    <a:pt x="803427" y="679585"/>
                    <a:pt x="1035255" y="447820"/>
                    <a:pt x="1035255" y="162099"/>
                  </a:cubicBezTo>
                  <a:lnTo>
                    <a:pt x="517627" y="0"/>
                  </a:lnTo>
                  <a:lnTo>
                    <a:pt x="0" y="162099"/>
                  </a:lnTo>
                  <a:close/>
                </a:path>
              </a:pathLst>
            </a:custGeom>
            <a:gradFill>
              <a:gsLst>
                <a:gs pos="3000">
                  <a:srgbClr val="EE2D24"/>
                </a:gs>
                <a:gs pos="68000">
                  <a:srgbClr val="F37321"/>
                </a:gs>
                <a:gs pos="100000">
                  <a:srgbClr val="FFCD05"/>
                </a:gs>
              </a:gsLst>
              <a:lin ang="2700000" scaled="0"/>
            </a:gradFill>
            <a:ln w="2276" cap="flat">
              <a:noFill/>
              <a:prstDash val="solid"/>
              <a:miter/>
            </a:ln>
          </p:spPr>
          <p:txBody>
            <a:bodyPr rtlCol="0" anchor="ctr"/>
            <a:lstStyle/>
            <a:p>
              <a:endParaRPr lang="en-US" sz="1629" dirty="0"/>
            </a:p>
          </p:txBody>
        </p:sp>
        <p:sp>
          <p:nvSpPr>
            <p:cNvPr id="47" name="Freeform 20">
              <a:extLst>
                <a:ext uri="{FF2B5EF4-FFF2-40B4-BE49-F238E27FC236}">
                  <a16:creationId xmlns:a16="http://schemas.microsoft.com/office/drawing/2014/main" id="{056E3BDE-AABF-4BF2-9BCA-01E688EB1702}"/>
                </a:ext>
              </a:extLst>
            </p:cNvPr>
            <p:cNvSpPr/>
            <p:nvPr/>
          </p:nvSpPr>
          <p:spPr>
            <a:xfrm>
              <a:off x="667647" y="6570859"/>
              <a:ext cx="795229" cy="795012"/>
            </a:xfrm>
            <a:custGeom>
              <a:avLst/>
              <a:gdLst>
                <a:gd name="connsiteX0" fmla="*/ 0 w 795228"/>
                <a:gd name="connsiteY0" fmla="*/ 397506 h 795012"/>
                <a:gd name="connsiteX1" fmla="*/ 397614 w 795228"/>
                <a:gd name="connsiteY1" fmla="*/ 0 h 795012"/>
                <a:gd name="connsiteX2" fmla="*/ 795229 w 795228"/>
                <a:gd name="connsiteY2" fmla="*/ 397506 h 795012"/>
                <a:gd name="connsiteX3" fmla="*/ 397614 w 795228"/>
                <a:gd name="connsiteY3" fmla="*/ 795012 h 795012"/>
                <a:gd name="connsiteX4" fmla="*/ 0 w 795228"/>
                <a:gd name="connsiteY4" fmla="*/ 397506 h 79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228" h="795012">
                  <a:moveTo>
                    <a:pt x="0" y="397506"/>
                  </a:moveTo>
                  <a:cubicBezTo>
                    <a:pt x="0" y="178035"/>
                    <a:pt x="178084" y="0"/>
                    <a:pt x="397614" y="0"/>
                  </a:cubicBezTo>
                  <a:cubicBezTo>
                    <a:pt x="617145" y="0"/>
                    <a:pt x="795229" y="178035"/>
                    <a:pt x="795229" y="397506"/>
                  </a:cubicBezTo>
                  <a:cubicBezTo>
                    <a:pt x="795229" y="616977"/>
                    <a:pt x="617145" y="795012"/>
                    <a:pt x="397614" y="795012"/>
                  </a:cubicBezTo>
                  <a:cubicBezTo>
                    <a:pt x="178084" y="795012"/>
                    <a:pt x="0" y="616977"/>
                    <a:pt x="0" y="397506"/>
                  </a:cubicBezTo>
                  <a:close/>
                </a:path>
              </a:pathLst>
            </a:custGeom>
            <a:solidFill>
              <a:srgbClr val="FDFDFD"/>
            </a:solidFill>
            <a:ln w="2276" cap="flat">
              <a:noFill/>
              <a:prstDash val="solid"/>
              <a:miter/>
            </a:ln>
            <a:effectLst>
              <a:outerShdw blurRad="176334" dir="5280000" algn="tl" rotWithShape="0">
                <a:prstClr val="black">
                  <a:alpha val="40000"/>
                </a:prstClr>
              </a:outerShdw>
            </a:effectLst>
          </p:spPr>
          <p:txBody>
            <a:bodyPr rtlCol="0" anchor="ctr"/>
            <a:lstStyle/>
            <a:p>
              <a:endParaRPr lang="en-US" sz="1629" dirty="0"/>
            </a:p>
          </p:txBody>
        </p:sp>
      </p:grpSp>
      <p:sp>
        <p:nvSpPr>
          <p:cNvPr id="48" name="TextBox 47">
            <a:extLst>
              <a:ext uri="{FF2B5EF4-FFF2-40B4-BE49-F238E27FC236}">
                <a16:creationId xmlns:a16="http://schemas.microsoft.com/office/drawing/2014/main" id="{61779624-827D-4026-882D-715AC17459D2}"/>
              </a:ext>
            </a:extLst>
          </p:cNvPr>
          <p:cNvSpPr txBox="1"/>
          <p:nvPr/>
        </p:nvSpPr>
        <p:spPr>
          <a:xfrm>
            <a:off x="1502068" y="5351256"/>
            <a:ext cx="4555537" cy="631327"/>
          </a:xfrm>
          <a:prstGeom prst="rect">
            <a:avLst/>
          </a:prstGeom>
          <a:noFill/>
        </p:spPr>
        <p:txBody>
          <a:bodyPr wrap="square" rtlCol="0" anchor="t">
            <a:spAutoFit/>
          </a:bodyPr>
          <a:lstStyle/>
          <a:p>
            <a:pPr marL="6350">
              <a:lnSpc>
                <a:spcPts val="2100"/>
              </a:lnSpc>
              <a:tabLst>
                <a:tab pos="611188" algn="l"/>
              </a:tabLst>
            </a:pPr>
            <a:r>
              <a:rPr lang="en-US" sz="2000" b="1" dirty="0">
                <a:solidFill>
                  <a:srgbClr val="2D62AE"/>
                </a:solidFill>
                <a:latin typeface="Calibri" panose="020F0502020204030204" pitchFamily="34" charset="0"/>
                <a:cs typeface="Calibri" panose="020F0502020204030204" pitchFamily="34" charset="0"/>
              </a:rPr>
              <a:t>Biomasa y bioenergía</a:t>
            </a:r>
          </a:p>
          <a:p>
            <a:pPr marL="6350">
              <a:lnSpc>
                <a:spcPts val="2100"/>
              </a:lnSpc>
              <a:tabLst>
                <a:tab pos="611188" algn="l"/>
              </a:tabLst>
            </a:pPr>
            <a:endParaRPr lang="en-US" sz="2000" b="1" dirty="0">
              <a:solidFill>
                <a:srgbClr val="ED4D24"/>
              </a:solidFill>
              <a:latin typeface="Calibri" panose="020F0502020204030204" pitchFamily="34" charset="0"/>
              <a:cs typeface="Calibri" panose="020F0502020204030204" pitchFamily="34" charset="0"/>
            </a:endParaRPr>
          </a:p>
        </p:txBody>
      </p:sp>
      <p:sp>
        <p:nvSpPr>
          <p:cNvPr id="49" name="Freeform 22">
            <a:extLst>
              <a:ext uri="{FF2B5EF4-FFF2-40B4-BE49-F238E27FC236}">
                <a16:creationId xmlns:a16="http://schemas.microsoft.com/office/drawing/2014/main" id="{5B5E42CC-C904-4864-ADD9-493DC59AD78E}"/>
              </a:ext>
            </a:extLst>
          </p:cNvPr>
          <p:cNvSpPr>
            <a:spLocks noChangeAspect="1"/>
          </p:cNvSpPr>
          <p:nvPr/>
        </p:nvSpPr>
        <p:spPr>
          <a:xfrm>
            <a:off x="884859" y="5252472"/>
            <a:ext cx="370390" cy="462151"/>
          </a:xfrm>
          <a:custGeom>
            <a:avLst/>
            <a:gdLst>
              <a:gd name="connsiteX0" fmla="*/ 120032 w 326395"/>
              <a:gd name="connsiteY0" fmla="*/ 273981 h 407257"/>
              <a:gd name="connsiteX1" fmla="*/ 206355 w 326395"/>
              <a:gd name="connsiteY1" fmla="*/ 273981 h 407257"/>
              <a:gd name="connsiteX2" fmla="*/ 228687 w 326395"/>
              <a:gd name="connsiteY2" fmla="*/ 230392 h 407257"/>
              <a:gd name="connsiteX3" fmla="*/ 251829 w 326395"/>
              <a:gd name="connsiteY3" fmla="*/ 170617 h 407257"/>
              <a:gd name="connsiteX4" fmla="*/ 163184 w 326395"/>
              <a:gd name="connsiteY4" fmla="*/ 81956 h 407257"/>
              <a:gd name="connsiteX5" fmla="*/ 74541 w 326395"/>
              <a:gd name="connsiteY5" fmla="*/ 170617 h 407257"/>
              <a:gd name="connsiteX6" fmla="*/ 97682 w 326395"/>
              <a:gd name="connsiteY6" fmla="*/ 230392 h 407257"/>
              <a:gd name="connsiteX7" fmla="*/ 120032 w 326395"/>
              <a:gd name="connsiteY7" fmla="*/ 273981 h 407257"/>
              <a:gd name="connsiteX8" fmla="*/ 120032 w 326395"/>
              <a:gd name="connsiteY8" fmla="*/ 273981 h 407257"/>
              <a:gd name="connsiteX9" fmla="*/ 213995 w 326395"/>
              <a:gd name="connsiteY9" fmla="*/ 273981 h 407257"/>
              <a:gd name="connsiteX10" fmla="*/ 222639 w 326395"/>
              <a:gd name="connsiteY10" fmla="*/ 283105 h 407257"/>
              <a:gd name="connsiteX11" fmla="*/ 222639 w 326395"/>
              <a:gd name="connsiteY11" fmla="*/ 303579 h 407257"/>
              <a:gd name="connsiteX12" fmla="*/ 213487 w 326395"/>
              <a:gd name="connsiteY12" fmla="*/ 312704 h 407257"/>
              <a:gd name="connsiteX13" fmla="*/ 182457 w 326395"/>
              <a:gd name="connsiteY13" fmla="*/ 312704 h 407257"/>
              <a:gd name="connsiteX14" fmla="*/ 182457 w 326395"/>
              <a:gd name="connsiteY14" fmla="*/ 346811 h 407257"/>
              <a:gd name="connsiteX15" fmla="*/ 281258 w 326395"/>
              <a:gd name="connsiteY15" fmla="*/ 323438 h 407257"/>
              <a:gd name="connsiteX16" fmla="*/ 283374 w 326395"/>
              <a:gd name="connsiteY16" fmla="*/ 326916 h 407257"/>
              <a:gd name="connsiteX17" fmla="*/ 239884 w 326395"/>
              <a:gd name="connsiteY17" fmla="*/ 393370 h 407257"/>
              <a:gd name="connsiteX18" fmla="*/ 208018 w 326395"/>
              <a:gd name="connsiteY18" fmla="*/ 405697 h 407257"/>
              <a:gd name="connsiteX19" fmla="*/ 176481 w 326395"/>
              <a:gd name="connsiteY19" fmla="*/ 405848 h 407257"/>
              <a:gd name="connsiteX20" fmla="*/ 173359 w 326395"/>
              <a:gd name="connsiteY20" fmla="*/ 406399 h 407257"/>
              <a:gd name="connsiteX21" fmla="*/ 153037 w 326395"/>
              <a:gd name="connsiteY21" fmla="*/ 406399 h 407257"/>
              <a:gd name="connsiteX22" fmla="*/ 149310 w 326395"/>
              <a:gd name="connsiteY22" fmla="*/ 405590 h 407257"/>
              <a:gd name="connsiteX23" fmla="*/ 117293 w 326395"/>
              <a:gd name="connsiteY23" fmla="*/ 405821 h 407257"/>
              <a:gd name="connsiteX24" fmla="*/ 54192 w 326395"/>
              <a:gd name="connsiteY24" fmla="*/ 364296 h 407257"/>
              <a:gd name="connsiteX25" fmla="*/ 41153 w 326395"/>
              <a:gd name="connsiteY25" fmla="*/ 326907 h 407257"/>
              <a:gd name="connsiteX26" fmla="*/ 43270 w 326395"/>
              <a:gd name="connsiteY26" fmla="*/ 323430 h 407257"/>
              <a:gd name="connsiteX27" fmla="*/ 143939 w 326395"/>
              <a:gd name="connsiteY27" fmla="*/ 348768 h 407257"/>
              <a:gd name="connsiteX28" fmla="*/ 143939 w 326395"/>
              <a:gd name="connsiteY28" fmla="*/ 312695 h 407257"/>
              <a:gd name="connsiteX29" fmla="*/ 112908 w 326395"/>
              <a:gd name="connsiteY29" fmla="*/ 312695 h 407257"/>
              <a:gd name="connsiteX30" fmla="*/ 103757 w 326395"/>
              <a:gd name="connsiteY30" fmla="*/ 303570 h 407257"/>
              <a:gd name="connsiteX31" fmla="*/ 103757 w 326395"/>
              <a:gd name="connsiteY31" fmla="*/ 283097 h 407257"/>
              <a:gd name="connsiteX32" fmla="*/ 112401 w 326395"/>
              <a:gd name="connsiteY32" fmla="*/ 273972 h 407257"/>
              <a:gd name="connsiteX33" fmla="*/ 91581 w 326395"/>
              <a:gd name="connsiteY33" fmla="*/ 233959 h 407257"/>
              <a:gd name="connsiteX34" fmla="*/ 67426 w 326395"/>
              <a:gd name="connsiteY34" fmla="*/ 170609 h 407257"/>
              <a:gd name="connsiteX35" fmla="*/ 163202 w 326395"/>
              <a:gd name="connsiteY35" fmla="*/ 74832 h 407257"/>
              <a:gd name="connsiteX36" fmla="*/ 258979 w 326395"/>
              <a:gd name="connsiteY36" fmla="*/ 170609 h 407257"/>
              <a:gd name="connsiteX37" fmla="*/ 234824 w 326395"/>
              <a:gd name="connsiteY37" fmla="*/ 233959 h 407257"/>
              <a:gd name="connsiteX38" fmla="*/ 213995 w 326395"/>
              <a:gd name="connsiteY38" fmla="*/ 273981 h 407257"/>
              <a:gd name="connsiteX39" fmla="*/ 213995 w 326395"/>
              <a:gd name="connsiteY39" fmla="*/ 273981 h 407257"/>
              <a:gd name="connsiteX40" fmla="*/ 175351 w 326395"/>
              <a:gd name="connsiteY40" fmla="*/ 312704 h 407257"/>
              <a:gd name="connsiteX41" fmla="*/ 151044 w 326395"/>
              <a:gd name="connsiteY41" fmla="*/ 312704 h 407257"/>
              <a:gd name="connsiteX42" fmla="*/ 151044 w 326395"/>
              <a:gd name="connsiteY42" fmla="*/ 397310 h 407257"/>
              <a:gd name="connsiteX43" fmla="*/ 151622 w 326395"/>
              <a:gd name="connsiteY43" fmla="*/ 398724 h 407257"/>
              <a:gd name="connsiteX44" fmla="*/ 151622 w 326395"/>
              <a:gd name="connsiteY44" fmla="*/ 398724 h 407257"/>
              <a:gd name="connsiteX45" fmla="*/ 153037 w 326395"/>
              <a:gd name="connsiteY45" fmla="*/ 399302 h 407257"/>
              <a:gd name="connsiteX46" fmla="*/ 173359 w 326395"/>
              <a:gd name="connsiteY46" fmla="*/ 399302 h 407257"/>
              <a:gd name="connsiteX47" fmla="*/ 175351 w 326395"/>
              <a:gd name="connsiteY47" fmla="*/ 397310 h 407257"/>
              <a:gd name="connsiteX48" fmla="*/ 175351 w 326395"/>
              <a:gd name="connsiteY48" fmla="*/ 312704 h 407257"/>
              <a:gd name="connsiteX49" fmla="*/ 213487 w 326395"/>
              <a:gd name="connsiteY49" fmla="*/ 281087 h 407257"/>
              <a:gd name="connsiteX50" fmla="*/ 208747 w 326395"/>
              <a:gd name="connsiteY50" fmla="*/ 281140 h 407257"/>
              <a:gd name="connsiteX51" fmla="*/ 208747 w 326395"/>
              <a:gd name="connsiteY51" fmla="*/ 281140 h 407257"/>
              <a:gd name="connsiteX52" fmla="*/ 112899 w 326395"/>
              <a:gd name="connsiteY52" fmla="*/ 281087 h 407257"/>
              <a:gd name="connsiteX53" fmla="*/ 110854 w 326395"/>
              <a:gd name="connsiteY53" fmla="*/ 283105 h 407257"/>
              <a:gd name="connsiteX54" fmla="*/ 110854 w 326395"/>
              <a:gd name="connsiteY54" fmla="*/ 303579 h 407257"/>
              <a:gd name="connsiteX55" fmla="*/ 112899 w 326395"/>
              <a:gd name="connsiteY55" fmla="*/ 305598 h 407257"/>
              <a:gd name="connsiteX56" fmla="*/ 213487 w 326395"/>
              <a:gd name="connsiteY56" fmla="*/ 305598 h 407257"/>
              <a:gd name="connsiteX57" fmla="*/ 215533 w 326395"/>
              <a:gd name="connsiteY57" fmla="*/ 303579 h 407257"/>
              <a:gd name="connsiteX58" fmla="*/ 215533 w 326395"/>
              <a:gd name="connsiteY58" fmla="*/ 283105 h 407257"/>
              <a:gd name="connsiteX59" fmla="*/ 213487 w 326395"/>
              <a:gd name="connsiteY59" fmla="*/ 281087 h 407257"/>
              <a:gd name="connsiteX60" fmla="*/ 213487 w 326395"/>
              <a:gd name="connsiteY60" fmla="*/ 281087 h 407257"/>
              <a:gd name="connsiteX61" fmla="*/ 172550 w 326395"/>
              <a:gd name="connsiteY61" fmla="*/ 105898 h 407257"/>
              <a:gd name="connsiteX62" fmla="*/ 172550 w 326395"/>
              <a:gd name="connsiteY62" fmla="*/ 168492 h 407257"/>
              <a:gd name="connsiteX63" fmla="*/ 202050 w 326395"/>
              <a:gd name="connsiteY63" fmla="*/ 168492 h 407257"/>
              <a:gd name="connsiteX64" fmla="*/ 204247 w 326395"/>
              <a:gd name="connsiteY64" fmla="*/ 172725 h 407257"/>
              <a:gd name="connsiteX65" fmla="*/ 181586 w 326395"/>
              <a:gd name="connsiteY65" fmla="*/ 211956 h 407257"/>
              <a:gd name="connsiteX66" fmla="*/ 181586 w 326395"/>
              <a:gd name="connsiteY66" fmla="*/ 211956 h 407257"/>
              <a:gd name="connsiteX67" fmla="*/ 158818 w 326395"/>
              <a:gd name="connsiteY67" fmla="*/ 251408 h 407257"/>
              <a:gd name="connsiteX68" fmla="*/ 153855 w 326395"/>
              <a:gd name="connsiteY68" fmla="*/ 250074 h 407257"/>
              <a:gd name="connsiteX69" fmla="*/ 153855 w 326395"/>
              <a:gd name="connsiteY69" fmla="*/ 250074 h 407257"/>
              <a:gd name="connsiteX70" fmla="*/ 153855 w 326395"/>
              <a:gd name="connsiteY70" fmla="*/ 187453 h 407257"/>
              <a:gd name="connsiteX71" fmla="*/ 124355 w 326395"/>
              <a:gd name="connsiteY71" fmla="*/ 187453 h 407257"/>
              <a:gd name="connsiteX72" fmla="*/ 122158 w 326395"/>
              <a:gd name="connsiteY72" fmla="*/ 183247 h 407257"/>
              <a:gd name="connsiteX73" fmla="*/ 144819 w 326395"/>
              <a:gd name="connsiteY73" fmla="*/ 144016 h 407257"/>
              <a:gd name="connsiteX74" fmla="*/ 144819 w 326395"/>
              <a:gd name="connsiteY74" fmla="*/ 144016 h 407257"/>
              <a:gd name="connsiteX75" fmla="*/ 167587 w 326395"/>
              <a:gd name="connsiteY75" fmla="*/ 104564 h 407257"/>
              <a:gd name="connsiteX76" fmla="*/ 172550 w 326395"/>
              <a:gd name="connsiteY76" fmla="*/ 105898 h 407257"/>
              <a:gd name="connsiteX77" fmla="*/ 172550 w 326395"/>
              <a:gd name="connsiteY77" fmla="*/ 105898 h 407257"/>
              <a:gd name="connsiteX78" fmla="*/ 167231 w 326395"/>
              <a:gd name="connsiteY78" fmla="*/ 171169 h 407257"/>
              <a:gd name="connsiteX79" fmla="*/ 167231 w 326395"/>
              <a:gd name="connsiteY79" fmla="*/ 115832 h 407257"/>
              <a:gd name="connsiteX80" fmla="*/ 149408 w 326395"/>
              <a:gd name="connsiteY80" fmla="*/ 146693 h 407257"/>
              <a:gd name="connsiteX81" fmla="*/ 149408 w 326395"/>
              <a:gd name="connsiteY81" fmla="*/ 146667 h 407257"/>
              <a:gd name="connsiteX82" fmla="*/ 128935 w 326395"/>
              <a:gd name="connsiteY82" fmla="*/ 182135 h 407257"/>
              <a:gd name="connsiteX83" fmla="*/ 156514 w 326395"/>
              <a:gd name="connsiteY83" fmla="*/ 182135 h 407257"/>
              <a:gd name="connsiteX84" fmla="*/ 159164 w 326395"/>
              <a:gd name="connsiteY84" fmla="*/ 184785 h 407257"/>
              <a:gd name="connsiteX85" fmla="*/ 159164 w 326395"/>
              <a:gd name="connsiteY85" fmla="*/ 240122 h 407257"/>
              <a:gd name="connsiteX86" fmla="*/ 176987 w 326395"/>
              <a:gd name="connsiteY86" fmla="*/ 209287 h 407257"/>
              <a:gd name="connsiteX87" fmla="*/ 176987 w 326395"/>
              <a:gd name="connsiteY87" fmla="*/ 209287 h 407257"/>
              <a:gd name="connsiteX88" fmla="*/ 197461 w 326395"/>
              <a:gd name="connsiteY88" fmla="*/ 173837 h 407257"/>
              <a:gd name="connsiteX89" fmla="*/ 169882 w 326395"/>
              <a:gd name="connsiteY89" fmla="*/ 173837 h 407257"/>
              <a:gd name="connsiteX90" fmla="*/ 167231 w 326395"/>
              <a:gd name="connsiteY90" fmla="*/ 171169 h 407257"/>
              <a:gd name="connsiteX91" fmla="*/ 167231 w 326395"/>
              <a:gd name="connsiteY91" fmla="*/ 171169 h 407257"/>
              <a:gd name="connsiteX92" fmla="*/ 159645 w 326395"/>
              <a:gd name="connsiteY92" fmla="*/ 3495 h 407257"/>
              <a:gd name="connsiteX93" fmla="*/ 166751 w 326395"/>
              <a:gd name="connsiteY93" fmla="*/ 3495 h 407257"/>
              <a:gd name="connsiteX94" fmla="*/ 166751 w 326395"/>
              <a:gd name="connsiteY94" fmla="*/ 31155 h 407257"/>
              <a:gd name="connsiteX95" fmla="*/ 159645 w 326395"/>
              <a:gd name="connsiteY95" fmla="*/ 31155 h 407257"/>
              <a:gd name="connsiteX96" fmla="*/ 159645 w 326395"/>
              <a:gd name="connsiteY96" fmla="*/ 3495 h 407257"/>
              <a:gd name="connsiteX97" fmla="*/ 3515 w 326395"/>
              <a:gd name="connsiteY97" fmla="*/ 166758 h 407257"/>
              <a:gd name="connsiteX98" fmla="*/ 3515 w 326395"/>
              <a:gd name="connsiteY98" fmla="*/ 159625 h 407257"/>
              <a:gd name="connsiteX99" fmla="*/ 31175 w 326395"/>
              <a:gd name="connsiteY99" fmla="*/ 159625 h 407257"/>
              <a:gd name="connsiteX100" fmla="*/ 31175 w 326395"/>
              <a:gd name="connsiteY100" fmla="*/ 166758 h 407257"/>
              <a:gd name="connsiteX101" fmla="*/ 3515 w 326395"/>
              <a:gd name="connsiteY101" fmla="*/ 166758 h 407257"/>
              <a:gd name="connsiteX102" fmla="*/ 23126 w 326395"/>
              <a:gd name="connsiteY102" fmla="*/ 86412 h 407257"/>
              <a:gd name="connsiteX103" fmla="*/ 26657 w 326395"/>
              <a:gd name="connsiteY103" fmla="*/ 80284 h 407257"/>
              <a:gd name="connsiteX104" fmla="*/ 50608 w 326395"/>
              <a:gd name="connsiteY104" fmla="*/ 94096 h 407257"/>
              <a:gd name="connsiteX105" fmla="*/ 47077 w 326395"/>
              <a:gd name="connsiteY105" fmla="*/ 100250 h 407257"/>
              <a:gd name="connsiteX106" fmla="*/ 23126 w 326395"/>
              <a:gd name="connsiteY106" fmla="*/ 86412 h 407257"/>
              <a:gd name="connsiteX107" fmla="*/ 80277 w 326395"/>
              <a:gd name="connsiteY107" fmla="*/ 26690 h 407257"/>
              <a:gd name="connsiteX108" fmla="*/ 86432 w 326395"/>
              <a:gd name="connsiteY108" fmla="*/ 23106 h 407257"/>
              <a:gd name="connsiteX109" fmla="*/ 100243 w 326395"/>
              <a:gd name="connsiteY109" fmla="*/ 47057 h 407257"/>
              <a:gd name="connsiteX110" fmla="*/ 94116 w 326395"/>
              <a:gd name="connsiteY110" fmla="*/ 50641 h 407257"/>
              <a:gd name="connsiteX111" fmla="*/ 80277 w 326395"/>
              <a:gd name="connsiteY111" fmla="*/ 26690 h 407257"/>
              <a:gd name="connsiteX112" fmla="*/ 322880 w 326395"/>
              <a:gd name="connsiteY112" fmla="*/ 159625 h 407257"/>
              <a:gd name="connsiteX113" fmla="*/ 322880 w 326395"/>
              <a:gd name="connsiteY113" fmla="*/ 166758 h 407257"/>
              <a:gd name="connsiteX114" fmla="*/ 295221 w 326395"/>
              <a:gd name="connsiteY114" fmla="*/ 166758 h 407257"/>
              <a:gd name="connsiteX115" fmla="*/ 295221 w 326395"/>
              <a:gd name="connsiteY115" fmla="*/ 159625 h 407257"/>
              <a:gd name="connsiteX116" fmla="*/ 322880 w 326395"/>
              <a:gd name="connsiteY116" fmla="*/ 159625 h 407257"/>
              <a:gd name="connsiteX117" fmla="*/ 299712 w 326395"/>
              <a:gd name="connsiteY117" fmla="*/ 80284 h 407257"/>
              <a:gd name="connsiteX118" fmla="*/ 303270 w 326395"/>
              <a:gd name="connsiteY118" fmla="*/ 86412 h 407257"/>
              <a:gd name="connsiteX119" fmla="*/ 279319 w 326395"/>
              <a:gd name="connsiteY119" fmla="*/ 100250 h 407257"/>
              <a:gd name="connsiteX120" fmla="*/ 275761 w 326395"/>
              <a:gd name="connsiteY120" fmla="*/ 94096 h 407257"/>
              <a:gd name="connsiteX121" fmla="*/ 299712 w 326395"/>
              <a:gd name="connsiteY121" fmla="*/ 80284 h 407257"/>
              <a:gd name="connsiteX122" fmla="*/ 239964 w 326395"/>
              <a:gd name="connsiteY122" fmla="*/ 23106 h 407257"/>
              <a:gd name="connsiteX123" fmla="*/ 246118 w 326395"/>
              <a:gd name="connsiteY123" fmla="*/ 26690 h 407257"/>
              <a:gd name="connsiteX124" fmla="*/ 232280 w 326395"/>
              <a:gd name="connsiteY124" fmla="*/ 50641 h 407257"/>
              <a:gd name="connsiteX125" fmla="*/ 226152 w 326395"/>
              <a:gd name="connsiteY125" fmla="*/ 47057 h 407257"/>
              <a:gd name="connsiteX126" fmla="*/ 239964 w 326395"/>
              <a:gd name="connsiteY126" fmla="*/ 23106 h 407257"/>
              <a:gd name="connsiteX127" fmla="*/ 182457 w 326395"/>
              <a:gd name="connsiteY127" fmla="*/ 357501 h 407257"/>
              <a:gd name="connsiteX128" fmla="*/ 182457 w 326395"/>
              <a:gd name="connsiteY128" fmla="*/ 397310 h 407257"/>
              <a:gd name="connsiteX129" fmla="*/ 182182 w 326395"/>
              <a:gd name="connsiteY129" fmla="*/ 399578 h 407257"/>
              <a:gd name="connsiteX130" fmla="*/ 276090 w 326395"/>
              <a:gd name="connsiteY130" fmla="*/ 328961 h 407257"/>
              <a:gd name="connsiteX131" fmla="*/ 182457 w 326395"/>
              <a:gd name="connsiteY131" fmla="*/ 357501 h 407257"/>
              <a:gd name="connsiteX132" fmla="*/ 182457 w 326395"/>
              <a:gd name="connsiteY132" fmla="*/ 357501 h 407257"/>
              <a:gd name="connsiteX133" fmla="*/ 144161 w 326395"/>
              <a:gd name="connsiteY133" fmla="*/ 399347 h 407257"/>
              <a:gd name="connsiteX134" fmla="*/ 143929 w 326395"/>
              <a:gd name="connsiteY134" fmla="*/ 397301 h 407257"/>
              <a:gd name="connsiteX135" fmla="*/ 143929 w 326395"/>
              <a:gd name="connsiteY135" fmla="*/ 359885 h 407257"/>
              <a:gd name="connsiteX136" fmla="*/ 132937 w 326395"/>
              <a:gd name="connsiteY136" fmla="*/ 347834 h 407257"/>
              <a:gd name="connsiteX137" fmla="*/ 48455 w 326395"/>
              <a:gd name="connsiteY137" fmla="*/ 328953 h 407257"/>
              <a:gd name="connsiteX138" fmla="*/ 144161 w 326395"/>
              <a:gd name="connsiteY138" fmla="*/ 399347 h 407257"/>
              <a:gd name="connsiteX139" fmla="*/ 144161 w 326395"/>
              <a:gd name="connsiteY139" fmla="*/ 399347 h 40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326395" h="407257">
                <a:moveTo>
                  <a:pt x="120032" y="273981"/>
                </a:moveTo>
                <a:lnTo>
                  <a:pt x="206355" y="273981"/>
                </a:lnTo>
                <a:cubicBezTo>
                  <a:pt x="212660" y="258025"/>
                  <a:pt x="220905" y="243804"/>
                  <a:pt x="228687" y="230392"/>
                </a:cubicBezTo>
                <a:cubicBezTo>
                  <a:pt x="240836" y="209439"/>
                  <a:pt x="251829" y="190486"/>
                  <a:pt x="251829" y="170617"/>
                </a:cubicBezTo>
                <a:cubicBezTo>
                  <a:pt x="251829" y="121631"/>
                  <a:pt x="212145" y="81956"/>
                  <a:pt x="163184" y="81956"/>
                </a:cubicBezTo>
                <a:cubicBezTo>
                  <a:pt x="114224" y="81956"/>
                  <a:pt x="74541" y="121640"/>
                  <a:pt x="74541" y="170617"/>
                </a:cubicBezTo>
                <a:cubicBezTo>
                  <a:pt x="74541" y="190486"/>
                  <a:pt x="85533" y="209439"/>
                  <a:pt x="97682" y="230392"/>
                </a:cubicBezTo>
                <a:cubicBezTo>
                  <a:pt x="105491" y="243804"/>
                  <a:pt x="113735" y="258016"/>
                  <a:pt x="120032" y="273981"/>
                </a:cubicBezTo>
                <a:lnTo>
                  <a:pt x="120032" y="273981"/>
                </a:lnTo>
                <a:close/>
                <a:moveTo>
                  <a:pt x="213995" y="273981"/>
                </a:moveTo>
                <a:cubicBezTo>
                  <a:pt x="218806" y="274229"/>
                  <a:pt x="222639" y="278267"/>
                  <a:pt x="222639" y="283105"/>
                </a:cubicBezTo>
                <a:lnTo>
                  <a:pt x="222639" y="303579"/>
                </a:lnTo>
                <a:cubicBezTo>
                  <a:pt x="222639" y="308595"/>
                  <a:pt x="218530" y="312704"/>
                  <a:pt x="213487" y="312704"/>
                </a:cubicBezTo>
                <a:lnTo>
                  <a:pt x="182457" y="312704"/>
                </a:lnTo>
                <a:lnTo>
                  <a:pt x="182457" y="346811"/>
                </a:lnTo>
                <a:cubicBezTo>
                  <a:pt x="207413" y="320948"/>
                  <a:pt x="248306" y="308871"/>
                  <a:pt x="281258" y="323438"/>
                </a:cubicBezTo>
                <a:cubicBezTo>
                  <a:pt x="282592" y="324017"/>
                  <a:pt x="283472" y="325377"/>
                  <a:pt x="283374" y="326916"/>
                </a:cubicBezTo>
                <a:cubicBezTo>
                  <a:pt x="281631" y="354042"/>
                  <a:pt x="263835" y="378873"/>
                  <a:pt x="239884" y="393370"/>
                </a:cubicBezTo>
                <a:cubicBezTo>
                  <a:pt x="229647" y="399542"/>
                  <a:pt x="218806" y="403633"/>
                  <a:pt x="208018" y="405697"/>
                </a:cubicBezTo>
                <a:cubicBezTo>
                  <a:pt x="197230" y="407742"/>
                  <a:pt x="186486" y="407760"/>
                  <a:pt x="176481" y="405848"/>
                </a:cubicBezTo>
                <a:cubicBezTo>
                  <a:pt x="175494" y="406230"/>
                  <a:pt x="174435" y="406399"/>
                  <a:pt x="173359" y="406399"/>
                </a:cubicBezTo>
                <a:lnTo>
                  <a:pt x="153037" y="406399"/>
                </a:lnTo>
                <a:cubicBezTo>
                  <a:pt x="151729" y="406399"/>
                  <a:pt x="150466" y="406123"/>
                  <a:pt x="149310" y="405590"/>
                </a:cubicBezTo>
                <a:cubicBezTo>
                  <a:pt x="139198" y="407707"/>
                  <a:pt x="128286" y="407805"/>
                  <a:pt x="117293" y="405821"/>
                </a:cubicBezTo>
                <a:cubicBezTo>
                  <a:pt x="91830" y="401179"/>
                  <a:pt x="68261" y="385703"/>
                  <a:pt x="54192" y="364296"/>
                </a:cubicBezTo>
                <a:cubicBezTo>
                  <a:pt x="46499" y="352601"/>
                  <a:pt x="41989" y="339670"/>
                  <a:pt x="41153" y="326907"/>
                </a:cubicBezTo>
                <a:cubicBezTo>
                  <a:pt x="41056" y="325368"/>
                  <a:pt x="41936" y="324008"/>
                  <a:pt x="43270" y="323430"/>
                </a:cubicBezTo>
                <a:cubicBezTo>
                  <a:pt x="77155" y="308453"/>
                  <a:pt x="119125" y="321588"/>
                  <a:pt x="143939" y="348768"/>
                </a:cubicBezTo>
                <a:lnTo>
                  <a:pt x="143939" y="312695"/>
                </a:lnTo>
                <a:lnTo>
                  <a:pt x="112908" y="312695"/>
                </a:lnTo>
                <a:cubicBezTo>
                  <a:pt x="107866" y="312695"/>
                  <a:pt x="103757" y="308586"/>
                  <a:pt x="103757" y="303570"/>
                </a:cubicBezTo>
                <a:lnTo>
                  <a:pt x="103757" y="283097"/>
                </a:lnTo>
                <a:cubicBezTo>
                  <a:pt x="103757" y="278258"/>
                  <a:pt x="107590" y="274221"/>
                  <a:pt x="112401" y="273972"/>
                </a:cubicBezTo>
                <a:cubicBezTo>
                  <a:pt x="106425" y="259528"/>
                  <a:pt x="98785" y="246392"/>
                  <a:pt x="91581" y="233959"/>
                </a:cubicBezTo>
                <a:cubicBezTo>
                  <a:pt x="78898" y="212098"/>
                  <a:pt x="67426" y="192336"/>
                  <a:pt x="67426" y="170609"/>
                </a:cubicBezTo>
                <a:cubicBezTo>
                  <a:pt x="67426" y="117717"/>
                  <a:pt x="110311" y="74832"/>
                  <a:pt x="163202" y="74832"/>
                </a:cubicBezTo>
                <a:cubicBezTo>
                  <a:pt x="216093" y="74832"/>
                  <a:pt x="258979" y="117717"/>
                  <a:pt x="258979" y="170609"/>
                </a:cubicBezTo>
                <a:cubicBezTo>
                  <a:pt x="258979" y="192336"/>
                  <a:pt x="247506" y="212107"/>
                  <a:pt x="234824" y="233959"/>
                </a:cubicBezTo>
                <a:cubicBezTo>
                  <a:pt x="227611" y="246401"/>
                  <a:pt x="219971" y="259528"/>
                  <a:pt x="213995" y="273981"/>
                </a:cubicBezTo>
                <a:lnTo>
                  <a:pt x="213995" y="273981"/>
                </a:lnTo>
                <a:close/>
                <a:moveTo>
                  <a:pt x="175351" y="312704"/>
                </a:moveTo>
                <a:lnTo>
                  <a:pt x="151044" y="312704"/>
                </a:lnTo>
                <a:lnTo>
                  <a:pt x="151044" y="397310"/>
                </a:lnTo>
                <a:cubicBezTo>
                  <a:pt x="151044" y="397861"/>
                  <a:pt x="151276" y="398341"/>
                  <a:pt x="151622" y="398724"/>
                </a:cubicBezTo>
                <a:lnTo>
                  <a:pt x="151622" y="398724"/>
                </a:lnTo>
                <a:lnTo>
                  <a:pt x="153037" y="399302"/>
                </a:lnTo>
                <a:lnTo>
                  <a:pt x="173359" y="399302"/>
                </a:lnTo>
                <a:cubicBezTo>
                  <a:pt x="174471" y="399302"/>
                  <a:pt x="175351" y="398395"/>
                  <a:pt x="175351" y="397310"/>
                </a:cubicBezTo>
                <a:lnTo>
                  <a:pt x="175351" y="312704"/>
                </a:lnTo>
                <a:close/>
                <a:moveTo>
                  <a:pt x="213487" y="281087"/>
                </a:moveTo>
                <a:lnTo>
                  <a:pt x="208747" y="281140"/>
                </a:lnTo>
                <a:lnTo>
                  <a:pt x="208747" y="281140"/>
                </a:lnTo>
                <a:lnTo>
                  <a:pt x="112899" y="281087"/>
                </a:lnTo>
                <a:cubicBezTo>
                  <a:pt x="111787" y="281087"/>
                  <a:pt x="110854" y="281994"/>
                  <a:pt x="110854" y="283105"/>
                </a:cubicBezTo>
                <a:lnTo>
                  <a:pt x="110854" y="303579"/>
                </a:lnTo>
                <a:cubicBezTo>
                  <a:pt x="110854" y="304690"/>
                  <a:pt x="111787" y="305598"/>
                  <a:pt x="112899" y="305598"/>
                </a:cubicBezTo>
                <a:lnTo>
                  <a:pt x="213487" y="305598"/>
                </a:lnTo>
                <a:cubicBezTo>
                  <a:pt x="214599" y="305598"/>
                  <a:pt x="215533" y="304690"/>
                  <a:pt x="215533" y="303579"/>
                </a:cubicBezTo>
                <a:lnTo>
                  <a:pt x="215533" y="283105"/>
                </a:lnTo>
                <a:cubicBezTo>
                  <a:pt x="215533" y="281994"/>
                  <a:pt x="214599" y="281087"/>
                  <a:pt x="213487" y="281087"/>
                </a:cubicBezTo>
                <a:lnTo>
                  <a:pt x="213487" y="281087"/>
                </a:lnTo>
                <a:close/>
                <a:moveTo>
                  <a:pt x="172550" y="105898"/>
                </a:moveTo>
                <a:lnTo>
                  <a:pt x="172550" y="168492"/>
                </a:lnTo>
                <a:lnTo>
                  <a:pt x="202050" y="168492"/>
                </a:lnTo>
                <a:cubicBezTo>
                  <a:pt x="204016" y="168492"/>
                  <a:pt x="205554" y="170662"/>
                  <a:pt x="204247" y="172725"/>
                </a:cubicBezTo>
                <a:lnTo>
                  <a:pt x="181586" y="211956"/>
                </a:lnTo>
                <a:lnTo>
                  <a:pt x="181586" y="211956"/>
                </a:lnTo>
                <a:lnTo>
                  <a:pt x="158818" y="251408"/>
                </a:lnTo>
                <a:cubicBezTo>
                  <a:pt x="157457" y="253756"/>
                  <a:pt x="153855" y="252769"/>
                  <a:pt x="153855" y="250074"/>
                </a:cubicBezTo>
                <a:lnTo>
                  <a:pt x="153855" y="250074"/>
                </a:lnTo>
                <a:lnTo>
                  <a:pt x="153855" y="187453"/>
                </a:lnTo>
                <a:lnTo>
                  <a:pt x="124355" y="187453"/>
                </a:lnTo>
                <a:cubicBezTo>
                  <a:pt x="122389" y="187453"/>
                  <a:pt x="120850" y="185310"/>
                  <a:pt x="122158" y="183247"/>
                </a:cubicBezTo>
                <a:lnTo>
                  <a:pt x="144819" y="144016"/>
                </a:lnTo>
                <a:lnTo>
                  <a:pt x="144819" y="144016"/>
                </a:lnTo>
                <a:lnTo>
                  <a:pt x="167587" y="104564"/>
                </a:lnTo>
                <a:cubicBezTo>
                  <a:pt x="168939" y="102216"/>
                  <a:pt x="172550" y="103203"/>
                  <a:pt x="172550" y="105898"/>
                </a:cubicBezTo>
                <a:lnTo>
                  <a:pt x="172550" y="105898"/>
                </a:lnTo>
                <a:close/>
                <a:moveTo>
                  <a:pt x="167231" y="171169"/>
                </a:moveTo>
                <a:lnTo>
                  <a:pt x="167231" y="115832"/>
                </a:lnTo>
                <a:lnTo>
                  <a:pt x="149408" y="146693"/>
                </a:lnTo>
                <a:lnTo>
                  <a:pt x="149408" y="146667"/>
                </a:lnTo>
                <a:lnTo>
                  <a:pt x="128935" y="182135"/>
                </a:lnTo>
                <a:lnTo>
                  <a:pt x="156514" y="182135"/>
                </a:lnTo>
                <a:cubicBezTo>
                  <a:pt x="157973" y="182135"/>
                  <a:pt x="159164" y="183318"/>
                  <a:pt x="159164" y="184785"/>
                </a:cubicBezTo>
                <a:lnTo>
                  <a:pt x="159164" y="240122"/>
                </a:lnTo>
                <a:lnTo>
                  <a:pt x="176987" y="209287"/>
                </a:lnTo>
                <a:lnTo>
                  <a:pt x="176987" y="209287"/>
                </a:lnTo>
                <a:lnTo>
                  <a:pt x="197461" y="173837"/>
                </a:lnTo>
                <a:lnTo>
                  <a:pt x="169882" y="173837"/>
                </a:lnTo>
                <a:cubicBezTo>
                  <a:pt x="168414" y="173846"/>
                  <a:pt x="167231" y="172654"/>
                  <a:pt x="167231" y="171169"/>
                </a:cubicBezTo>
                <a:lnTo>
                  <a:pt x="167231" y="171169"/>
                </a:lnTo>
                <a:close/>
                <a:moveTo>
                  <a:pt x="159645" y="3495"/>
                </a:moveTo>
                <a:cubicBezTo>
                  <a:pt x="159645" y="-1165"/>
                  <a:pt x="166751" y="-1165"/>
                  <a:pt x="166751" y="3495"/>
                </a:cubicBezTo>
                <a:lnTo>
                  <a:pt x="166751" y="31155"/>
                </a:lnTo>
                <a:cubicBezTo>
                  <a:pt x="166751" y="35842"/>
                  <a:pt x="159645" y="35842"/>
                  <a:pt x="159645" y="31155"/>
                </a:cubicBezTo>
                <a:lnTo>
                  <a:pt x="159645" y="3495"/>
                </a:lnTo>
                <a:close/>
                <a:moveTo>
                  <a:pt x="3515" y="166758"/>
                </a:moveTo>
                <a:cubicBezTo>
                  <a:pt x="-1172" y="166758"/>
                  <a:pt x="-1172" y="159625"/>
                  <a:pt x="3515" y="159625"/>
                </a:cubicBezTo>
                <a:lnTo>
                  <a:pt x="31175" y="159625"/>
                </a:lnTo>
                <a:cubicBezTo>
                  <a:pt x="35862" y="159625"/>
                  <a:pt x="35862" y="166758"/>
                  <a:pt x="31175" y="166758"/>
                </a:cubicBezTo>
                <a:lnTo>
                  <a:pt x="3515" y="166758"/>
                </a:lnTo>
                <a:close/>
                <a:moveTo>
                  <a:pt x="23126" y="86412"/>
                </a:moveTo>
                <a:cubicBezTo>
                  <a:pt x="19088" y="84090"/>
                  <a:pt x="22619" y="77945"/>
                  <a:pt x="26657" y="80284"/>
                </a:cubicBezTo>
                <a:lnTo>
                  <a:pt x="50608" y="94096"/>
                </a:lnTo>
                <a:cubicBezTo>
                  <a:pt x="54663" y="96417"/>
                  <a:pt x="51141" y="102563"/>
                  <a:pt x="47077" y="100250"/>
                </a:cubicBezTo>
                <a:lnTo>
                  <a:pt x="23126" y="86412"/>
                </a:lnTo>
                <a:close/>
                <a:moveTo>
                  <a:pt x="80277" y="26690"/>
                </a:moveTo>
                <a:cubicBezTo>
                  <a:pt x="77929" y="22635"/>
                  <a:pt x="84083" y="19077"/>
                  <a:pt x="86432" y="23106"/>
                </a:cubicBezTo>
                <a:lnTo>
                  <a:pt x="100243" y="47057"/>
                </a:lnTo>
                <a:cubicBezTo>
                  <a:pt x="102591" y="51112"/>
                  <a:pt x="96437" y="54670"/>
                  <a:pt x="94116" y="50641"/>
                </a:cubicBezTo>
                <a:lnTo>
                  <a:pt x="80277" y="26690"/>
                </a:lnTo>
                <a:close/>
                <a:moveTo>
                  <a:pt x="322880" y="159625"/>
                </a:moveTo>
                <a:cubicBezTo>
                  <a:pt x="327567" y="159625"/>
                  <a:pt x="327567" y="166758"/>
                  <a:pt x="322880" y="166758"/>
                </a:cubicBezTo>
                <a:lnTo>
                  <a:pt x="295221" y="166758"/>
                </a:lnTo>
                <a:cubicBezTo>
                  <a:pt x="290534" y="166758"/>
                  <a:pt x="290534" y="159625"/>
                  <a:pt x="295221" y="159625"/>
                </a:cubicBezTo>
                <a:lnTo>
                  <a:pt x="322880" y="159625"/>
                </a:lnTo>
                <a:close/>
                <a:moveTo>
                  <a:pt x="299712" y="80284"/>
                </a:moveTo>
                <a:cubicBezTo>
                  <a:pt x="303750" y="77936"/>
                  <a:pt x="307298" y="84090"/>
                  <a:pt x="303270" y="86412"/>
                </a:cubicBezTo>
                <a:lnTo>
                  <a:pt x="279319" y="100250"/>
                </a:lnTo>
                <a:cubicBezTo>
                  <a:pt x="275263" y="102598"/>
                  <a:pt x="271733" y="96444"/>
                  <a:pt x="275761" y="94096"/>
                </a:cubicBezTo>
                <a:lnTo>
                  <a:pt x="299712" y="80284"/>
                </a:lnTo>
                <a:close/>
                <a:moveTo>
                  <a:pt x="239964" y="23106"/>
                </a:moveTo>
                <a:cubicBezTo>
                  <a:pt x="242312" y="19068"/>
                  <a:pt x="248458" y="22626"/>
                  <a:pt x="246118" y="26690"/>
                </a:cubicBezTo>
                <a:lnTo>
                  <a:pt x="232280" y="50641"/>
                </a:lnTo>
                <a:cubicBezTo>
                  <a:pt x="229959" y="54679"/>
                  <a:pt x="223813" y="51121"/>
                  <a:pt x="226152" y="47057"/>
                </a:cubicBezTo>
                <a:lnTo>
                  <a:pt x="239964" y="23106"/>
                </a:lnTo>
                <a:close/>
                <a:moveTo>
                  <a:pt x="182457" y="357501"/>
                </a:moveTo>
                <a:lnTo>
                  <a:pt x="182457" y="397310"/>
                </a:lnTo>
                <a:cubicBezTo>
                  <a:pt x="182457" y="398092"/>
                  <a:pt x="182359" y="398875"/>
                  <a:pt x="182182" y="399578"/>
                </a:cubicBezTo>
                <a:cubicBezTo>
                  <a:pt x="225245" y="405047"/>
                  <a:pt x="271501" y="371696"/>
                  <a:pt x="276090" y="328961"/>
                </a:cubicBezTo>
                <a:cubicBezTo>
                  <a:pt x="243717" y="316181"/>
                  <a:pt x="204140" y="330651"/>
                  <a:pt x="182457" y="357501"/>
                </a:cubicBezTo>
                <a:lnTo>
                  <a:pt x="182457" y="357501"/>
                </a:lnTo>
                <a:close/>
                <a:moveTo>
                  <a:pt x="144161" y="399347"/>
                </a:moveTo>
                <a:cubicBezTo>
                  <a:pt x="144010" y="398688"/>
                  <a:pt x="143929" y="398012"/>
                  <a:pt x="143929" y="397301"/>
                </a:cubicBezTo>
                <a:lnTo>
                  <a:pt x="143929" y="359885"/>
                </a:lnTo>
                <a:cubicBezTo>
                  <a:pt x="140728" y="355625"/>
                  <a:pt x="137072" y="351587"/>
                  <a:pt x="132937" y="347834"/>
                </a:cubicBezTo>
                <a:cubicBezTo>
                  <a:pt x="110471" y="327361"/>
                  <a:pt x="76569" y="317862"/>
                  <a:pt x="48455" y="328953"/>
                </a:cubicBezTo>
                <a:cubicBezTo>
                  <a:pt x="53098" y="372301"/>
                  <a:pt x="100626" y="405981"/>
                  <a:pt x="144161" y="399347"/>
                </a:cubicBezTo>
                <a:lnTo>
                  <a:pt x="144161" y="399347"/>
                </a:lnTo>
                <a:close/>
              </a:path>
            </a:pathLst>
          </a:custGeom>
          <a:solidFill>
            <a:srgbClr val="404040"/>
          </a:solidFill>
          <a:ln w="5080" cap="flat">
            <a:solidFill>
              <a:srgbClr val="404040"/>
            </a:solidFill>
            <a:prstDash val="solid"/>
            <a:miter/>
          </a:ln>
        </p:spPr>
        <p:txBody>
          <a:bodyPr rtlCol="0" anchor="ctr"/>
          <a:lstStyle/>
          <a:p>
            <a:endParaRPr lang="en-US" dirty="0"/>
          </a:p>
        </p:txBody>
      </p:sp>
      <p:sp>
        <p:nvSpPr>
          <p:cNvPr id="50" name="Text Placeholder 29">
            <a:extLst>
              <a:ext uri="{FF2B5EF4-FFF2-40B4-BE49-F238E27FC236}">
                <a16:creationId xmlns:a16="http://schemas.microsoft.com/office/drawing/2014/main" id="{C04F8243-21AA-4F08-B467-EB0C9C97037A}"/>
              </a:ext>
            </a:extLst>
          </p:cNvPr>
          <p:cNvSpPr txBox="1">
            <a:spLocks/>
          </p:cNvSpPr>
          <p:nvPr/>
        </p:nvSpPr>
        <p:spPr>
          <a:xfrm>
            <a:off x="665560" y="3737427"/>
            <a:ext cx="6261302" cy="2012570"/>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l">
              <a:lnSpc>
                <a:spcPts val="1720"/>
              </a:lnSpc>
            </a:pPr>
            <a:r>
              <a:rPr lang="en-GB" sz="1600" b="1" dirty="0">
                <a:solidFill>
                  <a:srgbClr val="404040"/>
                </a:solidFill>
              </a:rPr>
              <a:t>Los recursos geotérmicos, que van desde los sistemas de intercambio geotérmico poco profundos hasta los depósitos hidrotermales profundos, ofrecen calor renovable constante y distribuible. Los avances tecnológicos en la perforación y la gestión de los depósitos han ampliado la viabilidad en toda Europa (</a:t>
            </a:r>
            <a:r>
              <a:rPr lang="en-GB" sz="1600" b="1" u="sng" dirty="0">
                <a:solidFill>
                  <a:srgbClr val="404040"/>
                </a:solidFill>
                <a:hlinkClick r:id="rId2">
                  <a:extLst>
                    <a:ext uri="{A12FA001-AC4F-418D-AE19-62706E023703}">
                      <ahyp:hlinkClr xmlns:ahyp="http://schemas.microsoft.com/office/drawing/2018/hyperlinkcolor" val="tx"/>
                    </a:ext>
                  </a:extLst>
                </a:hlinkClick>
              </a:rPr>
              <a:t>Fry et al</a:t>
            </a:r>
            <a:r>
              <a:rPr lang="en-GB" sz="1600" b="1" dirty="0">
                <a:solidFill>
                  <a:srgbClr val="404040"/>
                </a:solidFill>
              </a:rPr>
              <a:t>., 2024). </a:t>
            </a:r>
          </a:p>
          <a:p>
            <a:pPr algn="l">
              <a:lnSpc>
                <a:spcPts val="1720"/>
              </a:lnSpc>
            </a:pPr>
            <a:endParaRPr lang="en-GB" sz="1600" b="1" dirty="0">
              <a:solidFill>
                <a:srgbClr val="404040"/>
              </a:solidFill>
            </a:endParaRPr>
          </a:p>
          <a:p>
            <a:pPr algn="l">
              <a:lnSpc>
                <a:spcPts val="1720"/>
              </a:lnSpc>
            </a:pPr>
            <a:endParaRPr lang="en-IE" sz="1600" b="1" dirty="0">
              <a:solidFill>
                <a:srgbClr val="404040"/>
              </a:solidFill>
            </a:endParaRPr>
          </a:p>
        </p:txBody>
      </p:sp>
      <p:cxnSp>
        <p:nvCxnSpPr>
          <p:cNvPr id="51" name="Straight Connector 50">
            <a:extLst>
              <a:ext uri="{FF2B5EF4-FFF2-40B4-BE49-F238E27FC236}">
                <a16:creationId xmlns:a16="http://schemas.microsoft.com/office/drawing/2014/main" id="{872928D8-3D6C-4E99-A8A7-7AFFA1822F04}"/>
              </a:ext>
            </a:extLst>
          </p:cNvPr>
          <p:cNvCxnSpPr>
            <a:cxnSpLocks/>
          </p:cNvCxnSpPr>
          <p:nvPr/>
        </p:nvCxnSpPr>
        <p:spPr>
          <a:xfrm>
            <a:off x="7619" y="3153416"/>
            <a:ext cx="83651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52" name="Graphic 15">
            <a:extLst>
              <a:ext uri="{FF2B5EF4-FFF2-40B4-BE49-F238E27FC236}">
                <a16:creationId xmlns:a16="http://schemas.microsoft.com/office/drawing/2014/main" id="{27245669-FEC5-4F5A-8EF1-B5F6098DE94E}"/>
              </a:ext>
            </a:extLst>
          </p:cNvPr>
          <p:cNvGrpSpPr/>
          <p:nvPr/>
        </p:nvGrpSpPr>
        <p:grpSpPr>
          <a:xfrm rot="16200000">
            <a:off x="711501" y="2797129"/>
            <a:ext cx="806221" cy="712573"/>
            <a:chOff x="547405" y="6570857"/>
            <a:chExt cx="1035254" cy="914999"/>
          </a:xfrm>
        </p:grpSpPr>
        <p:sp>
          <p:nvSpPr>
            <p:cNvPr id="53" name="Freeform 11">
              <a:extLst>
                <a:ext uri="{FF2B5EF4-FFF2-40B4-BE49-F238E27FC236}">
                  <a16:creationId xmlns:a16="http://schemas.microsoft.com/office/drawing/2014/main" id="{307569D1-48DA-4F48-8566-D56AFA677D59}"/>
                </a:ext>
              </a:extLst>
            </p:cNvPr>
            <p:cNvSpPr/>
            <p:nvPr/>
          </p:nvSpPr>
          <p:spPr>
            <a:xfrm>
              <a:off x="547405" y="6806271"/>
              <a:ext cx="1035254" cy="679585"/>
            </a:xfrm>
            <a:custGeom>
              <a:avLst/>
              <a:gdLst>
                <a:gd name="connsiteX0" fmla="*/ 0 w 1035254"/>
                <a:gd name="connsiteY0" fmla="*/ 162099 h 679585"/>
                <a:gd name="connsiteX1" fmla="*/ 517627 w 1035254"/>
                <a:gd name="connsiteY1" fmla="*/ 679585 h 679585"/>
                <a:gd name="connsiteX2" fmla="*/ 1035255 w 1035254"/>
                <a:gd name="connsiteY2" fmla="*/ 162099 h 679585"/>
                <a:gd name="connsiteX3" fmla="*/ 517627 w 1035254"/>
                <a:gd name="connsiteY3" fmla="*/ 0 h 679585"/>
                <a:gd name="connsiteX4" fmla="*/ 0 w 1035254"/>
                <a:gd name="connsiteY4" fmla="*/ 162099 h 679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254" h="679585">
                  <a:moveTo>
                    <a:pt x="0" y="162099"/>
                  </a:moveTo>
                  <a:cubicBezTo>
                    <a:pt x="0" y="447820"/>
                    <a:pt x="231828" y="679585"/>
                    <a:pt x="517627" y="679585"/>
                  </a:cubicBezTo>
                  <a:cubicBezTo>
                    <a:pt x="803427" y="679585"/>
                    <a:pt x="1035255" y="447820"/>
                    <a:pt x="1035255" y="162099"/>
                  </a:cubicBezTo>
                  <a:lnTo>
                    <a:pt x="517627" y="0"/>
                  </a:lnTo>
                  <a:lnTo>
                    <a:pt x="0" y="162099"/>
                  </a:lnTo>
                  <a:close/>
                </a:path>
              </a:pathLst>
            </a:custGeom>
            <a:gradFill>
              <a:gsLst>
                <a:gs pos="3000">
                  <a:srgbClr val="EE2D24"/>
                </a:gs>
                <a:gs pos="68000">
                  <a:srgbClr val="F37321"/>
                </a:gs>
                <a:gs pos="100000">
                  <a:srgbClr val="FFCD05"/>
                </a:gs>
              </a:gsLst>
              <a:lin ang="2700000" scaled="0"/>
            </a:gradFill>
            <a:ln w="2276" cap="flat">
              <a:noFill/>
              <a:prstDash val="solid"/>
              <a:miter/>
            </a:ln>
          </p:spPr>
          <p:txBody>
            <a:bodyPr rtlCol="0" anchor="ctr"/>
            <a:lstStyle/>
            <a:p>
              <a:endParaRPr lang="en-US" sz="1629" dirty="0"/>
            </a:p>
          </p:txBody>
        </p:sp>
        <p:sp>
          <p:nvSpPr>
            <p:cNvPr id="54" name="Freeform 12">
              <a:extLst>
                <a:ext uri="{FF2B5EF4-FFF2-40B4-BE49-F238E27FC236}">
                  <a16:creationId xmlns:a16="http://schemas.microsoft.com/office/drawing/2014/main" id="{026AFDCD-5F2F-417D-9B8E-C384C4C1D9A0}"/>
                </a:ext>
              </a:extLst>
            </p:cNvPr>
            <p:cNvSpPr/>
            <p:nvPr/>
          </p:nvSpPr>
          <p:spPr>
            <a:xfrm>
              <a:off x="667646" y="6570857"/>
              <a:ext cx="795231" cy="795011"/>
            </a:xfrm>
            <a:custGeom>
              <a:avLst/>
              <a:gdLst>
                <a:gd name="connsiteX0" fmla="*/ 0 w 795228"/>
                <a:gd name="connsiteY0" fmla="*/ 397506 h 795012"/>
                <a:gd name="connsiteX1" fmla="*/ 397614 w 795228"/>
                <a:gd name="connsiteY1" fmla="*/ 0 h 795012"/>
                <a:gd name="connsiteX2" fmla="*/ 795229 w 795228"/>
                <a:gd name="connsiteY2" fmla="*/ 397506 h 795012"/>
                <a:gd name="connsiteX3" fmla="*/ 397614 w 795228"/>
                <a:gd name="connsiteY3" fmla="*/ 795012 h 795012"/>
                <a:gd name="connsiteX4" fmla="*/ 0 w 795228"/>
                <a:gd name="connsiteY4" fmla="*/ 397506 h 79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228" h="795012">
                  <a:moveTo>
                    <a:pt x="0" y="397506"/>
                  </a:moveTo>
                  <a:cubicBezTo>
                    <a:pt x="0" y="178035"/>
                    <a:pt x="178084" y="0"/>
                    <a:pt x="397614" y="0"/>
                  </a:cubicBezTo>
                  <a:cubicBezTo>
                    <a:pt x="617145" y="0"/>
                    <a:pt x="795229" y="178035"/>
                    <a:pt x="795229" y="397506"/>
                  </a:cubicBezTo>
                  <a:cubicBezTo>
                    <a:pt x="795229" y="616977"/>
                    <a:pt x="617145" y="795012"/>
                    <a:pt x="397614" y="795012"/>
                  </a:cubicBezTo>
                  <a:cubicBezTo>
                    <a:pt x="178084" y="795012"/>
                    <a:pt x="0" y="616977"/>
                    <a:pt x="0" y="397506"/>
                  </a:cubicBezTo>
                  <a:close/>
                </a:path>
              </a:pathLst>
            </a:custGeom>
            <a:solidFill>
              <a:srgbClr val="FDFDFD"/>
            </a:solidFill>
            <a:ln w="2276" cap="flat">
              <a:noFill/>
              <a:prstDash val="solid"/>
              <a:miter/>
            </a:ln>
            <a:effectLst>
              <a:outerShdw blurRad="176334" dir="5280000" algn="tl" rotWithShape="0">
                <a:prstClr val="black">
                  <a:alpha val="40000"/>
                </a:prstClr>
              </a:outerShdw>
            </a:effectLst>
          </p:spPr>
          <p:txBody>
            <a:bodyPr rtlCol="0" anchor="ctr"/>
            <a:lstStyle/>
            <a:p>
              <a:endParaRPr lang="en-US" sz="1629" dirty="0"/>
            </a:p>
          </p:txBody>
        </p:sp>
      </p:grpSp>
      <p:sp>
        <p:nvSpPr>
          <p:cNvPr id="55" name="TextBox 54">
            <a:extLst>
              <a:ext uri="{FF2B5EF4-FFF2-40B4-BE49-F238E27FC236}">
                <a16:creationId xmlns:a16="http://schemas.microsoft.com/office/drawing/2014/main" id="{545613E7-A9C7-4A0D-9C67-40A1416F94CF}"/>
              </a:ext>
            </a:extLst>
          </p:cNvPr>
          <p:cNvSpPr txBox="1"/>
          <p:nvPr/>
        </p:nvSpPr>
        <p:spPr>
          <a:xfrm>
            <a:off x="1502068" y="3011491"/>
            <a:ext cx="4555537" cy="631327"/>
          </a:xfrm>
          <a:prstGeom prst="rect">
            <a:avLst/>
          </a:prstGeom>
          <a:noFill/>
        </p:spPr>
        <p:txBody>
          <a:bodyPr wrap="square" rtlCol="0" anchor="t">
            <a:spAutoFit/>
          </a:bodyPr>
          <a:lstStyle/>
          <a:p>
            <a:pPr marL="6350">
              <a:lnSpc>
                <a:spcPts val="2100"/>
              </a:lnSpc>
              <a:tabLst>
                <a:tab pos="611188" algn="l"/>
              </a:tabLst>
            </a:pPr>
            <a:r>
              <a:rPr lang="en-US" sz="2000" b="1" dirty="0">
                <a:solidFill>
                  <a:srgbClr val="2D62AE"/>
                </a:solidFill>
                <a:latin typeface="Calibri" panose="020F0502020204030204" pitchFamily="34" charset="0"/>
                <a:cs typeface="Calibri" panose="020F0502020204030204" pitchFamily="34" charset="0"/>
              </a:rPr>
              <a:t>Energía geotérmica</a:t>
            </a:r>
          </a:p>
          <a:p>
            <a:pPr marL="6350">
              <a:lnSpc>
                <a:spcPts val="2100"/>
              </a:lnSpc>
              <a:tabLst>
                <a:tab pos="611188" algn="l"/>
              </a:tabLst>
            </a:pPr>
            <a:endParaRPr lang="en-US" sz="2000" b="1" dirty="0">
              <a:solidFill>
                <a:srgbClr val="ED4D24"/>
              </a:solidFill>
              <a:latin typeface="Calibri" panose="020F0502020204030204" pitchFamily="34" charset="0"/>
              <a:cs typeface="Calibri" panose="020F0502020204030204" pitchFamily="34" charset="0"/>
            </a:endParaRPr>
          </a:p>
        </p:txBody>
      </p:sp>
      <p:sp>
        <p:nvSpPr>
          <p:cNvPr id="56" name="Freeform 2">
            <a:extLst>
              <a:ext uri="{FF2B5EF4-FFF2-40B4-BE49-F238E27FC236}">
                <a16:creationId xmlns:a16="http://schemas.microsoft.com/office/drawing/2014/main" id="{D21CDB28-94D0-4127-B4A3-12318C6ADD53}"/>
              </a:ext>
            </a:extLst>
          </p:cNvPr>
          <p:cNvSpPr>
            <a:spLocks noChangeAspect="1"/>
          </p:cNvSpPr>
          <p:nvPr/>
        </p:nvSpPr>
        <p:spPr>
          <a:xfrm>
            <a:off x="863106" y="2961045"/>
            <a:ext cx="381211" cy="360000"/>
          </a:xfrm>
          <a:custGeom>
            <a:avLst/>
            <a:gdLst>
              <a:gd name="connsiteX0" fmla="*/ 328914 w 407343"/>
              <a:gd name="connsiteY0" fmla="*/ 344692 h 384678"/>
              <a:gd name="connsiteX1" fmla="*/ 328914 w 407343"/>
              <a:gd name="connsiteY1" fmla="*/ 381121 h 384678"/>
              <a:gd name="connsiteX2" fmla="*/ 325356 w 407343"/>
              <a:gd name="connsiteY2" fmla="*/ 384679 h 384678"/>
              <a:gd name="connsiteX3" fmla="*/ 307480 w 407343"/>
              <a:gd name="connsiteY3" fmla="*/ 384679 h 384678"/>
              <a:gd name="connsiteX4" fmla="*/ 303922 w 407343"/>
              <a:gd name="connsiteY4" fmla="*/ 381121 h 384678"/>
              <a:gd name="connsiteX5" fmla="*/ 303922 w 407343"/>
              <a:gd name="connsiteY5" fmla="*/ 344692 h 384678"/>
              <a:gd name="connsiteX6" fmla="*/ 291747 w 407343"/>
              <a:gd name="connsiteY6" fmla="*/ 344692 h 384678"/>
              <a:gd name="connsiteX7" fmla="*/ 289230 w 407343"/>
              <a:gd name="connsiteY7" fmla="*/ 338618 h 384678"/>
              <a:gd name="connsiteX8" fmla="*/ 313705 w 407343"/>
              <a:gd name="connsiteY8" fmla="*/ 310024 h 384678"/>
              <a:gd name="connsiteX9" fmla="*/ 315724 w 407343"/>
              <a:gd name="connsiteY9" fmla="*/ 308868 h 384678"/>
              <a:gd name="connsiteX10" fmla="*/ 204366 w 407343"/>
              <a:gd name="connsiteY10" fmla="*/ 308868 h 384678"/>
              <a:gd name="connsiteX11" fmla="*/ 206411 w 407343"/>
              <a:gd name="connsiteY11" fmla="*/ 310051 h 384678"/>
              <a:gd name="connsiteX12" fmla="*/ 231038 w 407343"/>
              <a:gd name="connsiteY12" fmla="*/ 338813 h 384678"/>
              <a:gd name="connsiteX13" fmla="*/ 228343 w 407343"/>
              <a:gd name="connsiteY13" fmla="*/ 344666 h 384678"/>
              <a:gd name="connsiteX14" fmla="*/ 228343 w 407343"/>
              <a:gd name="connsiteY14" fmla="*/ 344692 h 384678"/>
              <a:gd name="connsiteX15" fmla="*/ 216168 w 407343"/>
              <a:gd name="connsiteY15" fmla="*/ 344692 h 384678"/>
              <a:gd name="connsiteX16" fmla="*/ 216168 w 407343"/>
              <a:gd name="connsiteY16" fmla="*/ 381121 h 384678"/>
              <a:gd name="connsiteX17" fmla="*/ 212610 w 407343"/>
              <a:gd name="connsiteY17" fmla="*/ 384679 h 384678"/>
              <a:gd name="connsiteX18" fmla="*/ 194734 w 407343"/>
              <a:gd name="connsiteY18" fmla="*/ 384679 h 384678"/>
              <a:gd name="connsiteX19" fmla="*/ 191176 w 407343"/>
              <a:gd name="connsiteY19" fmla="*/ 381121 h 384678"/>
              <a:gd name="connsiteX20" fmla="*/ 191176 w 407343"/>
              <a:gd name="connsiteY20" fmla="*/ 344692 h 384678"/>
              <a:gd name="connsiteX21" fmla="*/ 179001 w 407343"/>
              <a:gd name="connsiteY21" fmla="*/ 344692 h 384678"/>
              <a:gd name="connsiteX22" fmla="*/ 176484 w 407343"/>
              <a:gd name="connsiteY22" fmla="*/ 338618 h 384678"/>
              <a:gd name="connsiteX23" fmla="*/ 200986 w 407343"/>
              <a:gd name="connsiteY23" fmla="*/ 310024 h 384678"/>
              <a:gd name="connsiteX24" fmla="*/ 202978 w 407343"/>
              <a:gd name="connsiteY24" fmla="*/ 308868 h 384678"/>
              <a:gd name="connsiteX25" fmla="*/ 91620 w 407343"/>
              <a:gd name="connsiteY25" fmla="*/ 308868 h 384678"/>
              <a:gd name="connsiteX26" fmla="*/ 93665 w 407343"/>
              <a:gd name="connsiteY26" fmla="*/ 310051 h 384678"/>
              <a:gd name="connsiteX27" fmla="*/ 118292 w 407343"/>
              <a:gd name="connsiteY27" fmla="*/ 338813 h 384678"/>
              <a:gd name="connsiteX28" fmla="*/ 115597 w 407343"/>
              <a:gd name="connsiteY28" fmla="*/ 344666 h 384678"/>
              <a:gd name="connsiteX29" fmla="*/ 115597 w 407343"/>
              <a:gd name="connsiteY29" fmla="*/ 344692 h 384678"/>
              <a:gd name="connsiteX30" fmla="*/ 103422 w 407343"/>
              <a:gd name="connsiteY30" fmla="*/ 344692 h 384678"/>
              <a:gd name="connsiteX31" fmla="*/ 103422 w 407343"/>
              <a:gd name="connsiteY31" fmla="*/ 381121 h 384678"/>
              <a:gd name="connsiteX32" fmla="*/ 99864 w 407343"/>
              <a:gd name="connsiteY32" fmla="*/ 384679 h 384678"/>
              <a:gd name="connsiteX33" fmla="*/ 82014 w 407343"/>
              <a:gd name="connsiteY33" fmla="*/ 384679 h 384678"/>
              <a:gd name="connsiteX34" fmla="*/ 78430 w 407343"/>
              <a:gd name="connsiteY34" fmla="*/ 381121 h 384678"/>
              <a:gd name="connsiteX35" fmla="*/ 78430 w 407343"/>
              <a:gd name="connsiteY35" fmla="*/ 344692 h 384678"/>
              <a:gd name="connsiteX36" fmla="*/ 66281 w 407343"/>
              <a:gd name="connsiteY36" fmla="*/ 344692 h 384678"/>
              <a:gd name="connsiteX37" fmla="*/ 63738 w 407343"/>
              <a:gd name="connsiteY37" fmla="*/ 338618 h 384678"/>
              <a:gd name="connsiteX38" fmla="*/ 88240 w 407343"/>
              <a:gd name="connsiteY38" fmla="*/ 310024 h 384678"/>
              <a:gd name="connsiteX39" fmla="*/ 90232 w 407343"/>
              <a:gd name="connsiteY39" fmla="*/ 308868 h 384678"/>
              <a:gd name="connsiteX40" fmla="*/ 20221 w 407343"/>
              <a:gd name="connsiteY40" fmla="*/ 308868 h 384678"/>
              <a:gd name="connsiteX41" fmla="*/ 5956 w 407343"/>
              <a:gd name="connsiteY41" fmla="*/ 274334 h 384678"/>
              <a:gd name="connsiteX42" fmla="*/ 20221 w 407343"/>
              <a:gd name="connsiteY42" fmla="*/ 268384 h 384678"/>
              <a:gd name="connsiteX43" fmla="*/ 25788 w 407343"/>
              <a:gd name="connsiteY43" fmla="*/ 268384 h 384678"/>
              <a:gd name="connsiteX44" fmla="*/ 25788 w 407343"/>
              <a:gd name="connsiteY44" fmla="*/ 179918 h 384678"/>
              <a:gd name="connsiteX45" fmla="*/ 29372 w 407343"/>
              <a:gd name="connsiteY45" fmla="*/ 176361 h 384678"/>
              <a:gd name="connsiteX46" fmla="*/ 90562 w 407343"/>
              <a:gd name="connsiteY46" fmla="*/ 176361 h 384678"/>
              <a:gd name="connsiteX47" fmla="*/ 90562 w 407343"/>
              <a:gd name="connsiteY47" fmla="*/ 118729 h 384678"/>
              <a:gd name="connsiteX48" fmla="*/ 75860 w 407343"/>
              <a:gd name="connsiteY48" fmla="*/ 118729 h 384678"/>
              <a:gd name="connsiteX49" fmla="*/ 67189 w 407343"/>
              <a:gd name="connsiteY49" fmla="*/ 110058 h 384678"/>
              <a:gd name="connsiteX50" fmla="*/ 67189 w 407343"/>
              <a:gd name="connsiteY50" fmla="*/ 79374 h 384678"/>
              <a:gd name="connsiteX51" fmla="*/ 75860 w 407343"/>
              <a:gd name="connsiteY51" fmla="*/ 70703 h 384678"/>
              <a:gd name="connsiteX52" fmla="*/ 287656 w 407343"/>
              <a:gd name="connsiteY52" fmla="*/ 70703 h 384678"/>
              <a:gd name="connsiteX53" fmla="*/ 296327 w 407343"/>
              <a:gd name="connsiteY53" fmla="*/ 79374 h 384678"/>
              <a:gd name="connsiteX54" fmla="*/ 296327 w 407343"/>
              <a:gd name="connsiteY54" fmla="*/ 110058 h 384678"/>
              <a:gd name="connsiteX55" fmla="*/ 287656 w 407343"/>
              <a:gd name="connsiteY55" fmla="*/ 118729 h 384678"/>
              <a:gd name="connsiteX56" fmla="*/ 272954 w 407343"/>
              <a:gd name="connsiteY56" fmla="*/ 118729 h 384678"/>
              <a:gd name="connsiteX57" fmla="*/ 272954 w 407343"/>
              <a:gd name="connsiteY57" fmla="*/ 135467 h 384678"/>
              <a:gd name="connsiteX58" fmla="*/ 309161 w 407343"/>
              <a:gd name="connsiteY58" fmla="*/ 135467 h 384678"/>
              <a:gd name="connsiteX59" fmla="*/ 309161 w 407343"/>
              <a:gd name="connsiteY59" fmla="*/ 87975 h 384678"/>
              <a:gd name="connsiteX60" fmla="*/ 298951 w 407343"/>
              <a:gd name="connsiteY60" fmla="*/ 72571 h 384678"/>
              <a:gd name="connsiteX61" fmla="*/ 303842 w 407343"/>
              <a:gd name="connsiteY61" fmla="*/ 54694 h 384678"/>
              <a:gd name="connsiteX62" fmla="*/ 315644 w 407343"/>
              <a:gd name="connsiteY62" fmla="*/ 49776 h 384678"/>
              <a:gd name="connsiteX63" fmla="*/ 375063 w 407343"/>
              <a:gd name="connsiteY63" fmla="*/ 49776 h 384678"/>
              <a:gd name="connsiteX64" fmla="*/ 391757 w 407343"/>
              <a:gd name="connsiteY64" fmla="*/ 66487 h 384678"/>
              <a:gd name="connsiteX65" fmla="*/ 386865 w 407343"/>
              <a:gd name="connsiteY65" fmla="*/ 84364 h 384678"/>
              <a:gd name="connsiteX66" fmla="*/ 381547 w 407343"/>
              <a:gd name="connsiteY66" fmla="*/ 87966 h 384678"/>
              <a:gd name="connsiteX67" fmla="*/ 381547 w 407343"/>
              <a:gd name="connsiteY67" fmla="*/ 268375 h 384678"/>
              <a:gd name="connsiteX68" fmla="*/ 387114 w 407343"/>
              <a:gd name="connsiteY68" fmla="*/ 268375 h 384678"/>
              <a:gd name="connsiteX69" fmla="*/ 401406 w 407343"/>
              <a:gd name="connsiteY69" fmla="*/ 302909 h 384678"/>
              <a:gd name="connsiteX70" fmla="*/ 387114 w 407343"/>
              <a:gd name="connsiteY70" fmla="*/ 308859 h 384678"/>
              <a:gd name="connsiteX71" fmla="*/ 317103 w 407343"/>
              <a:gd name="connsiteY71" fmla="*/ 308859 h 384678"/>
              <a:gd name="connsiteX72" fmla="*/ 319121 w 407343"/>
              <a:gd name="connsiteY72" fmla="*/ 310042 h 384678"/>
              <a:gd name="connsiteX73" fmla="*/ 343748 w 407343"/>
              <a:gd name="connsiteY73" fmla="*/ 338805 h 384678"/>
              <a:gd name="connsiteX74" fmla="*/ 341054 w 407343"/>
              <a:gd name="connsiteY74" fmla="*/ 344657 h 384678"/>
              <a:gd name="connsiteX75" fmla="*/ 341054 w 407343"/>
              <a:gd name="connsiteY75" fmla="*/ 344683 h 384678"/>
              <a:gd name="connsiteX76" fmla="*/ 328914 w 407343"/>
              <a:gd name="connsiteY76" fmla="*/ 344683 h 384678"/>
              <a:gd name="connsiteX77" fmla="*/ 321781 w 407343"/>
              <a:gd name="connsiteY77" fmla="*/ 377564 h 384678"/>
              <a:gd name="connsiteX78" fmla="*/ 321781 w 407343"/>
              <a:gd name="connsiteY78" fmla="*/ 341135 h 384678"/>
              <a:gd name="connsiteX79" fmla="*/ 325356 w 407343"/>
              <a:gd name="connsiteY79" fmla="*/ 337551 h 384678"/>
              <a:gd name="connsiteX80" fmla="*/ 333351 w 407343"/>
              <a:gd name="connsiteY80" fmla="*/ 337551 h 384678"/>
              <a:gd name="connsiteX81" fmla="*/ 316409 w 407343"/>
              <a:gd name="connsiteY81" fmla="*/ 317789 h 384678"/>
              <a:gd name="connsiteX82" fmla="*/ 299466 w 407343"/>
              <a:gd name="connsiteY82" fmla="*/ 337551 h 384678"/>
              <a:gd name="connsiteX83" fmla="*/ 307480 w 407343"/>
              <a:gd name="connsiteY83" fmla="*/ 337551 h 384678"/>
              <a:gd name="connsiteX84" fmla="*/ 311037 w 407343"/>
              <a:gd name="connsiteY84" fmla="*/ 341135 h 384678"/>
              <a:gd name="connsiteX85" fmla="*/ 311037 w 407343"/>
              <a:gd name="connsiteY85" fmla="*/ 377564 h 384678"/>
              <a:gd name="connsiteX86" fmla="*/ 321781 w 407343"/>
              <a:gd name="connsiteY86" fmla="*/ 377564 h 384678"/>
              <a:gd name="connsiteX87" fmla="*/ 209061 w 407343"/>
              <a:gd name="connsiteY87" fmla="*/ 377564 h 384678"/>
              <a:gd name="connsiteX88" fmla="*/ 209061 w 407343"/>
              <a:gd name="connsiteY88" fmla="*/ 341135 h 384678"/>
              <a:gd name="connsiteX89" fmla="*/ 212619 w 407343"/>
              <a:gd name="connsiteY89" fmla="*/ 337551 h 384678"/>
              <a:gd name="connsiteX90" fmla="*/ 220615 w 407343"/>
              <a:gd name="connsiteY90" fmla="*/ 337551 h 384678"/>
              <a:gd name="connsiteX91" fmla="*/ 203699 w 407343"/>
              <a:gd name="connsiteY91" fmla="*/ 317789 h 384678"/>
              <a:gd name="connsiteX92" fmla="*/ 186756 w 407343"/>
              <a:gd name="connsiteY92" fmla="*/ 337551 h 384678"/>
              <a:gd name="connsiteX93" fmla="*/ 194752 w 407343"/>
              <a:gd name="connsiteY93" fmla="*/ 337551 h 384678"/>
              <a:gd name="connsiteX94" fmla="*/ 198309 w 407343"/>
              <a:gd name="connsiteY94" fmla="*/ 341135 h 384678"/>
              <a:gd name="connsiteX95" fmla="*/ 198309 w 407343"/>
              <a:gd name="connsiteY95" fmla="*/ 377564 h 384678"/>
              <a:gd name="connsiteX96" fmla="*/ 209061 w 407343"/>
              <a:gd name="connsiteY96" fmla="*/ 377564 h 384678"/>
              <a:gd name="connsiteX97" fmla="*/ 96325 w 407343"/>
              <a:gd name="connsiteY97" fmla="*/ 377564 h 384678"/>
              <a:gd name="connsiteX98" fmla="*/ 96325 w 407343"/>
              <a:gd name="connsiteY98" fmla="*/ 341135 h 384678"/>
              <a:gd name="connsiteX99" fmla="*/ 99882 w 407343"/>
              <a:gd name="connsiteY99" fmla="*/ 337551 h 384678"/>
              <a:gd name="connsiteX100" fmla="*/ 107895 w 407343"/>
              <a:gd name="connsiteY100" fmla="*/ 337551 h 384678"/>
              <a:gd name="connsiteX101" fmla="*/ 90953 w 407343"/>
              <a:gd name="connsiteY101" fmla="*/ 317789 h 384678"/>
              <a:gd name="connsiteX102" fmla="*/ 74010 w 407343"/>
              <a:gd name="connsiteY102" fmla="*/ 337551 h 384678"/>
              <a:gd name="connsiteX103" fmla="*/ 82023 w 407343"/>
              <a:gd name="connsiteY103" fmla="*/ 337551 h 384678"/>
              <a:gd name="connsiteX104" fmla="*/ 85581 w 407343"/>
              <a:gd name="connsiteY104" fmla="*/ 341135 h 384678"/>
              <a:gd name="connsiteX105" fmla="*/ 85581 w 407343"/>
              <a:gd name="connsiteY105" fmla="*/ 377564 h 384678"/>
              <a:gd name="connsiteX106" fmla="*/ 96325 w 407343"/>
              <a:gd name="connsiteY106" fmla="*/ 377564 h 384678"/>
              <a:gd name="connsiteX107" fmla="*/ 373943 w 407343"/>
              <a:gd name="connsiteY107" fmla="*/ 9318 h 384678"/>
              <a:gd name="connsiteX108" fmla="*/ 378834 w 407343"/>
              <a:gd name="connsiteY108" fmla="*/ 14459 h 384678"/>
              <a:gd name="connsiteX109" fmla="*/ 324351 w 407343"/>
              <a:gd name="connsiteY109" fmla="*/ 14459 h 384678"/>
              <a:gd name="connsiteX110" fmla="*/ 279625 w 407343"/>
              <a:gd name="connsiteY110" fmla="*/ 14459 h 384678"/>
              <a:gd name="connsiteX111" fmla="*/ 274733 w 407343"/>
              <a:gd name="connsiteY111" fmla="*/ 9318 h 384678"/>
              <a:gd name="connsiteX112" fmla="*/ 329243 w 407343"/>
              <a:gd name="connsiteY112" fmla="*/ 9318 h 384678"/>
              <a:gd name="connsiteX113" fmla="*/ 373943 w 407343"/>
              <a:gd name="connsiteY113" fmla="*/ 9318 h 384678"/>
              <a:gd name="connsiteX114" fmla="*/ 373943 w 407343"/>
              <a:gd name="connsiteY114" fmla="*/ 9318 h 384678"/>
              <a:gd name="connsiteX115" fmla="*/ 322385 w 407343"/>
              <a:gd name="connsiteY115" fmla="*/ 30539 h 384678"/>
              <a:gd name="connsiteX116" fmla="*/ 317494 w 407343"/>
              <a:gd name="connsiteY116" fmla="*/ 35679 h 384678"/>
              <a:gd name="connsiteX117" fmla="*/ 272794 w 407343"/>
              <a:gd name="connsiteY117" fmla="*/ 35679 h 384678"/>
              <a:gd name="connsiteX118" fmla="*/ 218311 w 407343"/>
              <a:gd name="connsiteY118" fmla="*/ 35679 h 384678"/>
              <a:gd name="connsiteX119" fmla="*/ 223202 w 407343"/>
              <a:gd name="connsiteY119" fmla="*/ 30539 h 384678"/>
              <a:gd name="connsiteX120" fmla="*/ 267903 w 407343"/>
              <a:gd name="connsiteY120" fmla="*/ 30539 h 384678"/>
              <a:gd name="connsiteX121" fmla="*/ 322385 w 407343"/>
              <a:gd name="connsiteY121" fmla="*/ 30539 h 384678"/>
              <a:gd name="connsiteX122" fmla="*/ 322385 w 407343"/>
              <a:gd name="connsiteY122" fmla="*/ 30539 h 384678"/>
              <a:gd name="connsiteX123" fmla="*/ 20239 w 407343"/>
              <a:gd name="connsiteY123" fmla="*/ 301736 h 384678"/>
              <a:gd name="connsiteX124" fmla="*/ 387132 w 407343"/>
              <a:gd name="connsiteY124" fmla="*/ 301736 h 384678"/>
              <a:gd name="connsiteX125" fmla="*/ 396381 w 407343"/>
              <a:gd name="connsiteY125" fmla="*/ 279377 h 384678"/>
              <a:gd name="connsiteX126" fmla="*/ 387132 w 407343"/>
              <a:gd name="connsiteY126" fmla="*/ 275517 h 384678"/>
              <a:gd name="connsiteX127" fmla="*/ 20239 w 407343"/>
              <a:gd name="connsiteY127" fmla="*/ 275517 h 384678"/>
              <a:gd name="connsiteX128" fmla="*/ 10989 w 407343"/>
              <a:gd name="connsiteY128" fmla="*/ 297876 h 384678"/>
              <a:gd name="connsiteX129" fmla="*/ 20239 w 407343"/>
              <a:gd name="connsiteY129" fmla="*/ 301736 h 384678"/>
              <a:gd name="connsiteX130" fmla="*/ 20239 w 407343"/>
              <a:gd name="connsiteY130" fmla="*/ 301736 h 384678"/>
              <a:gd name="connsiteX131" fmla="*/ 375072 w 407343"/>
              <a:gd name="connsiteY131" fmla="*/ 82176 h 384678"/>
              <a:gd name="connsiteX132" fmla="*/ 384651 w 407343"/>
              <a:gd name="connsiteY132" fmla="*/ 72571 h 384678"/>
              <a:gd name="connsiteX133" fmla="*/ 384651 w 407343"/>
              <a:gd name="connsiteY133" fmla="*/ 66496 h 384678"/>
              <a:gd name="connsiteX134" fmla="*/ 375072 w 407343"/>
              <a:gd name="connsiteY134" fmla="*/ 56891 h 384678"/>
              <a:gd name="connsiteX135" fmla="*/ 315653 w 407343"/>
              <a:gd name="connsiteY135" fmla="*/ 56891 h 384678"/>
              <a:gd name="connsiteX136" fmla="*/ 306074 w 407343"/>
              <a:gd name="connsiteY136" fmla="*/ 66496 h 384678"/>
              <a:gd name="connsiteX137" fmla="*/ 306074 w 407343"/>
              <a:gd name="connsiteY137" fmla="*/ 72571 h 384678"/>
              <a:gd name="connsiteX138" fmla="*/ 315653 w 407343"/>
              <a:gd name="connsiteY138" fmla="*/ 82176 h 384678"/>
              <a:gd name="connsiteX139" fmla="*/ 375072 w 407343"/>
              <a:gd name="connsiteY139" fmla="*/ 82176 h 384678"/>
              <a:gd name="connsiteX140" fmla="*/ 374423 w 407343"/>
              <a:gd name="connsiteY140" fmla="*/ 89282 h 384678"/>
              <a:gd name="connsiteX141" fmla="*/ 316311 w 407343"/>
              <a:gd name="connsiteY141" fmla="*/ 89282 h 384678"/>
              <a:gd name="connsiteX142" fmla="*/ 316311 w 407343"/>
              <a:gd name="connsiteY142" fmla="*/ 268375 h 384678"/>
              <a:gd name="connsiteX143" fmla="*/ 374423 w 407343"/>
              <a:gd name="connsiteY143" fmla="*/ 268375 h 384678"/>
              <a:gd name="connsiteX144" fmla="*/ 374423 w 407343"/>
              <a:gd name="connsiteY144" fmla="*/ 89282 h 384678"/>
              <a:gd name="connsiteX145" fmla="*/ 309179 w 407343"/>
              <a:gd name="connsiteY145" fmla="*/ 142582 h 384678"/>
              <a:gd name="connsiteX146" fmla="*/ 272972 w 407343"/>
              <a:gd name="connsiteY146" fmla="*/ 142582 h 384678"/>
              <a:gd name="connsiteX147" fmla="*/ 272972 w 407343"/>
              <a:gd name="connsiteY147" fmla="*/ 268384 h 384678"/>
              <a:gd name="connsiteX148" fmla="*/ 309179 w 407343"/>
              <a:gd name="connsiteY148" fmla="*/ 268384 h 384678"/>
              <a:gd name="connsiteX149" fmla="*/ 309179 w 407343"/>
              <a:gd name="connsiteY149" fmla="*/ 142582 h 384678"/>
              <a:gd name="connsiteX150" fmla="*/ 90570 w 407343"/>
              <a:gd name="connsiteY150" fmla="*/ 183493 h 384678"/>
              <a:gd name="connsiteX151" fmla="*/ 32939 w 407343"/>
              <a:gd name="connsiteY151" fmla="*/ 183493 h 384678"/>
              <a:gd name="connsiteX152" fmla="*/ 32939 w 407343"/>
              <a:gd name="connsiteY152" fmla="*/ 268375 h 384678"/>
              <a:gd name="connsiteX153" fmla="*/ 90570 w 407343"/>
              <a:gd name="connsiteY153" fmla="*/ 268375 h 384678"/>
              <a:gd name="connsiteX154" fmla="*/ 90570 w 407343"/>
              <a:gd name="connsiteY154" fmla="*/ 183493 h 384678"/>
              <a:gd name="connsiteX155" fmla="*/ 202311 w 407343"/>
              <a:gd name="connsiteY155" fmla="*/ 137255 h 384678"/>
              <a:gd name="connsiteX156" fmla="*/ 187663 w 407343"/>
              <a:gd name="connsiteY156" fmla="*/ 167485 h 384678"/>
              <a:gd name="connsiteX157" fmla="*/ 218293 w 407343"/>
              <a:gd name="connsiteY157" fmla="*/ 170437 h 384678"/>
              <a:gd name="connsiteX158" fmla="*/ 220285 w 407343"/>
              <a:gd name="connsiteY158" fmla="*/ 174520 h 384678"/>
              <a:gd name="connsiteX159" fmla="*/ 220285 w 407343"/>
              <a:gd name="connsiteY159" fmla="*/ 174520 h 384678"/>
              <a:gd name="connsiteX160" fmla="*/ 167795 w 407343"/>
              <a:gd name="connsiteY160" fmla="*/ 255977 h 384678"/>
              <a:gd name="connsiteX161" fmla="*/ 162956 w 407343"/>
              <a:gd name="connsiteY161" fmla="*/ 253887 h 384678"/>
              <a:gd name="connsiteX162" fmla="*/ 178387 w 407343"/>
              <a:gd name="connsiteY162" fmla="*/ 193001 h 384678"/>
              <a:gd name="connsiteX163" fmla="*/ 144929 w 407343"/>
              <a:gd name="connsiteY163" fmla="*/ 185512 h 384678"/>
              <a:gd name="connsiteX164" fmla="*/ 143212 w 407343"/>
              <a:gd name="connsiteY164" fmla="*/ 181554 h 384678"/>
              <a:gd name="connsiteX165" fmla="*/ 171548 w 407343"/>
              <a:gd name="connsiteY165" fmla="*/ 134133 h 384678"/>
              <a:gd name="connsiteX166" fmla="*/ 173994 w 407343"/>
              <a:gd name="connsiteY166" fmla="*/ 132843 h 384678"/>
              <a:gd name="connsiteX167" fmla="*/ 199963 w 407343"/>
              <a:gd name="connsiteY167" fmla="*/ 133448 h 384678"/>
              <a:gd name="connsiteX168" fmla="*/ 202311 w 407343"/>
              <a:gd name="connsiteY168" fmla="*/ 137255 h 384678"/>
              <a:gd name="connsiteX169" fmla="*/ 202311 w 407343"/>
              <a:gd name="connsiteY169" fmla="*/ 137255 h 384678"/>
              <a:gd name="connsiteX170" fmla="*/ 181206 w 407343"/>
              <a:gd name="connsiteY170" fmla="*/ 168623 h 384678"/>
              <a:gd name="connsiteX171" fmla="*/ 195703 w 407343"/>
              <a:gd name="connsiteY171" fmla="*/ 138669 h 384678"/>
              <a:gd name="connsiteX172" fmla="*/ 175310 w 407343"/>
              <a:gd name="connsiteY172" fmla="*/ 138189 h 384678"/>
              <a:gd name="connsiteX173" fmla="*/ 149669 w 407343"/>
              <a:gd name="connsiteY173" fmla="*/ 181119 h 384678"/>
              <a:gd name="connsiteX174" fmla="*/ 182042 w 407343"/>
              <a:gd name="connsiteY174" fmla="*/ 188358 h 384678"/>
              <a:gd name="connsiteX175" fmla="*/ 184239 w 407343"/>
              <a:gd name="connsiteY175" fmla="*/ 191640 h 384678"/>
              <a:gd name="connsiteX176" fmla="*/ 172135 w 407343"/>
              <a:gd name="connsiteY176" fmla="*/ 239417 h 384678"/>
              <a:gd name="connsiteX177" fmla="*/ 213455 w 407343"/>
              <a:gd name="connsiteY177" fmla="*/ 175311 h 384678"/>
              <a:gd name="connsiteX178" fmla="*/ 183483 w 407343"/>
              <a:gd name="connsiteY178" fmla="*/ 172438 h 384678"/>
              <a:gd name="connsiteX179" fmla="*/ 181206 w 407343"/>
              <a:gd name="connsiteY179" fmla="*/ 168623 h 384678"/>
              <a:gd name="connsiteX180" fmla="*/ 181206 w 407343"/>
              <a:gd name="connsiteY180" fmla="*/ 168623 h 384678"/>
              <a:gd name="connsiteX181" fmla="*/ 265866 w 407343"/>
              <a:gd name="connsiteY181" fmla="*/ 118729 h 384678"/>
              <a:gd name="connsiteX182" fmla="*/ 97685 w 407343"/>
              <a:gd name="connsiteY182" fmla="*/ 118729 h 384678"/>
              <a:gd name="connsiteX183" fmla="*/ 97685 w 407343"/>
              <a:gd name="connsiteY183" fmla="*/ 268375 h 384678"/>
              <a:gd name="connsiteX184" fmla="*/ 265866 w 407343"/>
              <a:gd name="connsiteY184" fmla="*/ 268375 h 384678"/>
              <a:gd name="connsiteX185" fmla="*/ 265866 w 407343"/>
              <a:gd name="connsiteY185" fmla="*/ 118729 h 384678"/>
              <a:gd name="connsiteX186" fmla="*/ 287673 w 407343"/>
              <a:gd name="connsiteY186" fmla="*/ 77836 h 384678"/>
              <a:gd name="connsiteX187" fmla="*/ 75878 w 407343"/>
              <a:gd name="connsiteY187" fmla="*/ 77836 h 384678"/>
              <a:gd name="connsiteX188" fmla="*/ 74313 w 407343"/>
              <a:gd name="connsiteY188" fmla="*/ 79374 h 384678"/>
              <a:gd name="connsiteX189" fmla="*/ 74313 w 407343"/>
              <a:gd name="connsiteY189" fmla="*/ 110058 h 384678"/>
              <a:gd name="connsiteX190" fmla="*/ 75878 w 407343"/>
              <a:gd name="connsiteY190" fmla="*/ 111623 h 384678"/>
              <a:gd name="connsiteX191" fmla="*/ 287673 w 407343"/>
              <a:gd name="connsiteY191" fmla="*/ 111623 h 384678"/>
              <a:gd name="connsiteX192" fmla="*/ 289238 w 407343"/>
              <a:gd name="connsiteY192" fmla="*/ 110058 h 384678"/>
              <a:gd name="connsiteX193" fmla="*/ 289238 w 407343"/>
              <a:gd name="connsiteY193" fmla="*/ 79374 h 384678"/>
              <a:gd name="connsiteX194" fmla="*/ 287673 w 407343"/>
              <a:gd name="connsiteY194" fmla="*/ 77836 h 384678"/>
              <a:gd name="connsiteX195" fmla="*/ 287673 w 407343"/>
              <a:gd name="connsiteY195" fmla="*/ 77836 h 384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407343" h="384678">
                <a:moveTo>
                  <a:pt x="328914" y="344692"/>
                </a:moveTo>
                <a:lnTo>
                  <a:pt x="328914" y="381121"/>
                </a:lnTo>
                <a:cubicBezTo>
                  <a:pt x="328914" y="383086"/>
                  <a:pt x="327304" y="384679"/>
                  <a:pt x="325356" y="384679"/>
                </a:cubicBezTo>
                <a:lnTo>
                  <a:pt x="307480" y="384679"/>
                </a:lnTo>
                <a:cubicBezTo>
                  <a:pt x="305514" y="384679"/>
                  <a:pt x="303922" y="383086"/>
                  <a:pt x="303922" y="381121"/>
                </a:cubicBezTo>
                <a:lnTo>
                  <a:pt x="303922" y="344692"/>
                </a:lnTo>
                <a:lnTo>
                  <a:pt x="291747" y="344692"/>
                </a:lnTo>
                <a:cubicBezTo>
                  <a:pt x="288794" y="344692"/>
                  <a:pt x="286909" y="341135"/>
                  <a:pt x="289230" y="338618"/>
                </a:cubicBezTo>
                <a:lnTo>
                  <a:pt x="313705" y="310024"/>
                </a:lnTo>
                <a:cubicBezTo>
                  <a:pt x="314257" y="309393"/>
                  <a:pt x="314968" y="309019"/>
                  <a:pt x="315724" y="308868"/>
                </a:cubicBezTo>
                <a:lnTo>
                  <a:pt x="204366" y="308868"/>
                </a:lnTo>
                <a:cubicBezTo>
                  <a:pt x="205175" y="309019"/>
                  <a:pt x="205851" y="309420"/>
                  <a:pt x="206411" y="310051"/>
                </a:cubicBezTo>
                <a:lnTo>
                  <a:pt x="231038" y="338813"/>
                </a:lnTo>
                <a:cubicBezTo>
                  <a:pt x="233003" y="341135"/>
                  <a:pt x="231341" y="344666"/>
                  <a:pt x="228343" y="344666"/>
                </a:cubicBezTo>
                <a:lnTo>
                  <a:pt x="228343" y="344692"/>
                </a:lnTo>
                <a:lnTo>
                  <a:pt x="216168" y="344692"/>
                </a:lnTo>
                <a:lnTo>
                  <a:pt x="216168" y="381121"/>
                </a:lnTo>
                <a:cubicBezTo>
                  <a:pt x="216168" y="383086"/>
                  <a:pt x="214576" y="384679"/>
                  <a:pt x="212610" y="384679"/>
                </a:cubicBezTo>
                <a:lnTo>
                  <a:pt x="194734" y="384679"/>
                </a:lnTo>
                <a:cubicBezTo>
                  <a:pt x="192768" y="384679"/>
                  <a:pt x="191176" y="383086"/>
                  <a:pt x="191176" y="381121"/>
                </a:cubicBezTo>
                <a:lnTo>
                  <a:pt x="191176" y="344692"/>
                </a:lnTo>
                <a:lnTo>
                  <a:pt x="179001" y="344692"/>
                </a:lnTo>
                <a:cubicBezTo>
                  <a:pt x="176048" y="344692"/>
                  <a:pt x="174163" y="341135"/>
                  <a:pt x="176484" y="338618"/>
                </a:cubicBezTo>
                <a:lnTo>
                  <a:pt x="200986" y="310024"/>
                </a:lnTo>
                <a:cubicBezTo>
                  <a:pt x="201520" y="309393"/>
                  <a:pt x="202222" y="309019"/>
                  <a:pt x="202978" y="308868"/>
                </a:cubicBezTo>
                <a:lnTo>
                  <a:pt x="91620" y="308868"/>
                </a:lnTo>
                <a:cubicBezTo>
                  <a:pt x="92429" y="309019"/>
                  <a:pt x="93132" y="309420"/>
                  <a:pt x="93665" y="310051"/>
                </a:cubicBezTo>
                <a:lnTo>
                  <a:pt x="118292" y="338813"/>
                </a:lnTo>
                <a:cubicBezTo>
                  <a:pt x="120257" y="341135"/>
                  <a:pt x="118595" y="344666"/>
                  <a:pt x="115597" y="344666"/>
                </a:cubicBezTo>
                <a:lnTo>
                  <a:pt x="115597" y="344692"/>
                </a:lnTo>
                <a:lnTo>
                  <a:pt x="103422" y="344692"/>
                </a:lnTo>
                <a:lnTo>
                  <a:pt x="103422" y="381121"/>
                </a:lnTo>
                <a:cubicBezTo>
                  <a:pt x="103422" y="383086"/>
                  <a:pt x="101830" y="384679"/>
                  <a:pt x="99864" y="384679"/>
                </a:cubicBezTo>
                <a:lnTo>
                  <a:pt x="82014" y="384679"/>
                </a:lnTo>
                <a:cubicBezTo>
                  <a:pt x="80049" y="384679"/>
                  <a:pt x="78430" y="383086"/>
                  <a:pt x="78430" y="381121"/>
                </a:cubicBezTo>
                <a:lnTo>
                  <a:pt x="78430" y="344692"/>
                </a:lnTo>
                <a:lnTo>
                  <a:pt x="66281" y="344692"/>
                </a:lnTo>
                <a:cubicBezTo>
                  <a:pt x="63329" y="344692"/>
                  <a:pt x="61443" y="341135"/>
                  <a:pt x="63738" y="338618"/>
                </a:cubicBezTo>
                <a:lnTo>
                  <a:pt x="88240" y="310024"/>
                </a:lnTo>
                <a:cubicBezTo>
                  <a:pt x="88774" y="309393"/>
                  <a:pt x="89476" y="309019"/>
                  <a:pt x="90232" y="308868"/>
                </a:cubicBezTo>
                <a:lnTo>
                  <a:pt x="20221" y="308868"/>
                </a:lnTo>
                <a:cubicBezTo>
                  <a:pt x="2425" y="308868"/>
                  <a:pt x="-6852" y="287141"/>
                  <a:pt x="5956" y="274334"/>
                </a:cubicBezTo>
                <a:cubicBezTo>
                  <a:pt x="9611" y="270679"/>
                  <a:pt x="14680" y="268384"/>
                  <a:pt x="20221" y="268384"/>
                </a:cubicBezTo>
                <a:lnTo>
                  <a:pt x="25788" y="268384"/>
                </a:lnTo>
                <a:lnTo>
                  <a:pt x="25788" y="179918"/>
                </a:lnTo>
                <a:cubicBezTo>
                  <a:pt x="25788" y="177979"/>
                  <a:pt x="27398" y="176361"/>
                  <a:pt x="29372" y="176361"/>
                </a:cubicBezTo>
                <a:lnTo>
                  <a:pt x="90562" y="176361"/>
                </a:lnTo>
                <a:lnTo>
                  <a:pt x="90562" y="118729"/>
                </a:lnTo>
                <a:lnTo>
                  <a:pt x="75860" y="118729"/>
                </a:lnTo>
                <a:cubicBezTo>
                  <a:pt x="71093" y="118729"/>
                  <a:pt x="67189" y="114825"/>
                  <a:pt x="67189" y="110058"/>
                </a:cubicBezTo>
                <a:lnTo>
                  <a:pt x="67189" y="79374"/>
                </a:lnTo>
                <a:cubicBezTo>
                  <a:pt x="67189" y="74634"/>
                  <a:pt x="71093" y="70703"/>
                  <a:pt x="75860" y="70703"/>
                </a:cubicBezTo>
                <a:lnTo>
                  <a:pt x="287656" y="70703"/>
                </a:lnTo>
                <a:cubicBezTo>
                  <a:pt x="292422" y="70703"/>
                  <a:pt x="296327" y="74634"/>
                  <a:pt x="296327" y="79374"/>
                </a:cubicBezTo>
                <a:lnTo>
                  <a:pt x="296327" y="110058"/>
                </a:lnTo>
                <a:cubicBezTo>
                  <a:pt x="296327" y="114825"/>
                  <a:pt x="292422" y="118729"/>
                  <a:pt x="287656" y="118729"/>
                </a:cubicBezTo>
                <a:lnTo>
                  <a:pt x="272954" y="118729"/>
                </a:lnTo>
                <a:lnTo>
                  <a:pt x="272954" y="135467"/>
                </a:lnTo>
                <a:lnTo>
                  <a:pt x="309161" y="135467"/>
                </a:lnTo>
                <a:lnTo>
                  <a:pt x="309161" y="87975"/>
                </a:lnTo>
                <a:cubicBezTo>
                  <a:pt x="303086" y="85404"/>
                  <a:pt x="298951" y="79401"/>
                  <a:pt x="298951" y="72571"/>
                </a:cubicBezTo>
                <a:cubicBezTo>
                  <a:pt x="298951" y="65687"/>
                  <a:pt x="298319" y="60217"/>
                  <a:pt x="303842" y="54694"/>
                </a:cubicBezTo>
                <a:cubicBezTo>
                  <a:pt x="306866" y="51670"/>
                  <a:pt x="311055" y="49776"/>
                  <a:pt x="315644" y="49776"/>
                </a:cubicBezTo>
                <a:lnTo>
                  <a:pt x="375063" y="49776"/>
                </a:lnTo>
                <a:cubicBezTo>
                  <a:pt x="384242" y="49776"/>
                  <a:pt x="391757" y="57291"/>
                  <a:pt x="391757" y="66487"/>
                </a:cubicBezTo>
                <a:cubicBezTo>
                  <a:pt x="391757" y="73371"/>
                  <a:pt x="392388" y="78841"/>
                  <a:pt x="386865" y="84364"/>
                </a:cubicBezTo>
                <a:cubicBezTo>
                  <a:pt x="385353" y="85876"/>
                  <a:pt x="383539" y="87112"/>
                  <a:pt x="381547" y="87966"/>
                </a:cubicBezTo>
                <a:lnTo>
                  <a:pt x="381547" y="268375"/>
                </a:lnTo>
                <a:lnTo>
                  <a:pt x="387114" y="268375"/>
                </a:lnTo>
                <a:cubicBezTo>
                  <a:pt x="404910" y="268375"/>
                  <a:pt x="414187" y="290103"/>
                  <a:pt x="401406" y="302909"/>
                </a:cubicBezTo>
                <a:cubicBezTo>
                  <a:pt x="397725" y="306565"/>
                  <a:pt x="392655" y="308859"/>
                  <a:pt x="387114" y="308859"/>
                </a:cubicBezTo>
                <a:lnTo>
                  <a:pt x="317103" y="308859"/>
                </a:lnTo>
                <a:cubicBezTo>
                  <a:pt x="317886" y="309011"/>
                  <a:pt x="318588" y="309411"/>
                  <a:pt x="319121" y="310042"/>
                </a:cubicBezTo>
                <a:lnTo>
                  <a:pt x="343748" y="338805"/>
                </a:lnTo>
                <a:cubicBezTo>
                  <a:pt x="345741" y="341126"/>
                  <a:pt x="344077" y="344657"/>
                  <a:pt x="341054" y="344657"/>
                </a:cubicBezTo>
                <a:lnTo>
                  <a:pt x="341054" y="344683"/>
                </a:lnTo>
                <a:lnTo>
                  <a:pt x="328914" y="344683"/>
                </a:lnTo>
                <a:close/>
                <a:moveTo>
                  <a:pt x="321781" y="377564"/>
                </a:moveTo>
                <a:lnTo>
                  <a:pt x="321781" y="341135"/>
                </a:lnTo>
                <a:cubicBezTo>
                  <a:pt x="321781" y="339169"/>
                  <a:pt x="323391" y="337551"/>
                  <a:pt x="325356" y="337551"/>
                </a:cubicBezTo>
                <a:lnTo>
                  <a:pt x="333351" y="337551"/>
                </a:lnTo>
                <a:lnTo>
                  <a:pt x="316409" y="317789"/>
                </a:lnTo>
                <a:lnTo>
                  <a:pt x="299466" y="337551"/>
                </a:lnTo>
                <a:lnTo>
                  <a:pt x="307480" y="337551"/>
                </a:lnTo>
                <a:cubicBezTo>
                  <a:pt x="309445" y="337551"/>
                  <a:pt x="311037" y="339160"/>
                  <a:pt x="311037" y="341135"/>
                </a:cubicBezTo>
                <a:lnTo>
                  <a:pt x="311037" y="377564"/>
                </a:lnTo>
                <a:lnTo>
                  <a:pt x="321781" y="377564"/>
                </a:lnTo>
                <a:close/>
                <a:moveTo>
                  <a:pt x="209061" y="377564"/>
                </a:moveTo>
                <a:lnTo>
                  <a:pt x="209061" y="341135"/>
                </a:lnTo>
                <a:cubicBezTo>
                  <a:pt x="209061" y="339169"/>
                  <a:pt x="210653" y="337551"/>
                  <a:pt x="212619" y="337551"/>
                </a:cubicBezTo>
                <a:lnTo>
                  <a:pt x="220615" y="337551"/>
                </a:lnTo>
                <a:lnTo>
                  <a:pt x="203699" y="317789"/>
                </a:lnTo>
                <a:lnTo>
                  <a:pt x="186756" y="337551"/>
                </a:lnTo>
                <a:lnTo>
                  <a:pt x="194752" y="337551"/>
                </a:lnTo>
                <a:cubicBezTo>
                  <a:pt x="196717" y="337551"/>
                  <a:pt x="198309" y="339160"/>
                  <a:pt x="198309" y="341135"/>
                </a:cubicBezTo>
                <a:lnTo>
                  <a:pt x="198309" y="377564"/>
                </a:lnTo>
                <a:lnTo>
                  <a:pt x="209061" y="377564"/>
                </a:lnTo>
                <a:close/>
                <a:moveTo>
                  <a:pt x="96325" y="377564"/>
                </a:moveTo>
                <a:lnTo>
                  <a:pt x="96325" y="341135"/>
                </a:lnTo>
                <a:cubicBezTo>
                  <a:pt x="96325" y="339169"/>
                  <a:pt x="97917" y="337551"/>
                  <a:pt x="99882" y="337551"/>
                </a:cubicBezTo>
                <a:lnTo>
                  <a:pt x="107895" y="337551"/>
                </a:lnTo>
                <a:lnTo>
                  <a:pt x="90953" y="317789"/>
                </a:lnTo>
                <a:lnTo>
                  <a:pt x="74010" y="337551"/>
                </a:lnTo>
                <a:lnTo>
                  <a:pt x="82023" y="337551"/>
                </a:lnTo>
                <a:cubicBezTo>
                  <a:pt x="83962" y="337551"/>
                  <a:pt x="85581" y="339160"/>
                  <a:pt x="85581" y="341135"/>
                </a:cubicBezTo>
                <a:lnTo>
                  <a:pt x="85581" y="377564"/>
                </a:lnTo>
                <a:lnTo>
                  <a:pt x="96325" y="377564"/>
                </a:lnTo>
                <a:close/>
                <a:moveTo>
                  <a:pt x="373943" y="9318"/>
                </a:moveTo>
                <a:cubicBezTo>
                  <a:pt x="377349" y="6090"/>
                  <a:pt x="382240" y="11231"/>
                  <a:pt x="378834" y="14459"/>
                </a:cubicBezTo>
                <a:cubicBezTo>
                  <a:pt x="365778" y="26892"/>
                  <a:pt x="337443" y="26892"/>
                  <a:pt x="324351" y="14459"/>
                </a:cubicBezTo>
                <a:cubicBezTo>
                  <a:pt x="314017" y="4649"/>
                  <a:pt x="289941" y="4649"/>
                  <a:pt x="279625" y="14459"/>
                </a:cubicBezTo>
                <a:cubicBezTo>
                  <a:pt x="276245" y="17687"/>
                  <a:pt x="271353" y="12547"/>
                  <a:pt x="274733" y="9318"/>
                </a:cubicBezTo>
                <a:cubicBezTo>
                  <a:pt x="287816" y="-3106"/>
                  <a:pt x="316125" y="-3106"/>
                  <a:pt x="329243" y="9318"/>
                </a:cubicBezTo>
                <a:cubicBezTo>
                  <a:pt x="339551" y="19119"/>
                  <a:pt x="363626" y="19119"/>
                  <a:pt x="373943" y="9318"/>
                </a:cubicBezTo>
                <a:lnTo>
                  <a:pt x="373943" y="9318"/>
                </a:lnTo>
                <a:close/>
                <a:moveTo>
                  <a:pt x="322385" y="30539"/>
                </a:moveTo>
                <a:cubicBezTo>
                  <a:pt x="325792" y="33767"/>
                  <a:pt x="320900" y="38908"/>
                  <a:pt x="317494" y="35679"/>
                </a:cubicBezTo>
                <a:cubicBezTo>
                  <a:pt x="307204" y="25896"/>
                  <a:pt x="283129" y="25870"/>
                  <a:pt x="272794" y="35679"/>
                </a:cubicBezTo>
                <a:cubicBezTo>
                  <a:pt x="259711" y="48104"/>
                  <a:pt x="231376" y="48104"/>
                  <a:pt x="218311" y="35679"/>
                </a:cubicBezTo>
                <a:cubicBezTo>
                  <a:pt x="214905" y="32478"/>
                  <a:pt x="219796" y="27337"/>
                  <a:pt x="223202" y="30539"/>
                </a:cubicBezTo>
                <a:cubicBezTo>
                  <a:pt x="233493" y="40349"/>
                  <a:pt x="257568" y="40349"/>
                  <a:pt x="267903" y="30539"/>
                </a:cubicBezTo>
                <a:cubicBezTo>
                  <a:pt x="280985" y="18114"/>
                  <a:pt x="309303" y="18114"/>
                  <a:pt x="322385" y="30539"/>
                </a:cubicBezTo>
                <a:lnTo>
                  <a:pt x="322385" y="30539"/>
                </a:lnTo>
                <a:close/>
                <a:moveTo>
                  <a:pt x="20239" y="301736"/>
                </a:moveTo>
                <a:lnTo>
                  <a:pt x="387132" y="301736"/>
                </a:lnTo>
                <a:cubicBezTo>
                  <a:pt x="398631" y="301736"/>
                  <a:pt x="404706" y="287692"/>
                  <a:pt x="396381" y="279377"/>
                </a:cubicBezTo>
                <a:cubicBezTo>
                  <a:pt x="394016" y="276984"/>
                  <a:pt x="390734" y="275517"/>
                  <a:pt x="387132" y="275517"/>
                </a:cubicBezTo>
                <a:cubicBezTo>
                  <a:pt x="264834" y="275517"/>
                  <a:pt x="142537" y="275517"/>
                  <a:pt x="20239" y="275517"/>
                </a:cubicBezTo>
                <a:cubicBezTo>
                  <a:pt x="8739" y="275517"/>
                  <a:pt x="2665" y="289560"/>
                  <a:pt x="10989" y="297876"/>
                </a:cubicBezTo>
                <a:cubicBezTo>
                  <a:pt x="13355" y="300268"/>
                  <a:pt x="16655" y="301736"/>
                  <a:pt x="20239" y="301736"/>
                </a:cubicBezTo>
                <a:lnTo>
                  <a:pt x="20239" y="301736"/>
                </a:lnTo>
                <a:close/>
                <a:moveTo>
                  <a:pt x="375072" y="82176"/>
                </a:moveTo>
                <a:cubicBezTo>
                  <a:pt x="380337" y="82176"/>
                  <a:pt x="384651" y="77836"/>
                  <a:pt x="384651" y="72571"/>
                </a:cubicBezTo>
                <a:lnTo>
                  <a:pt x="384651" y="66496"/>
                </a:lnTo>
                <a:cubicBezTo>
                  <a:pt x="384651" y="61231"/>
                  <a:pt x="380337" y="56891"/>
                  <a:pt x="375072" y="56891"/>
                </a:cubicBezTo>
                <a:lnTo>
                  <a:pt x="315653" y="56891"/>
                </a:lnTo>
                <a:cubicBezTo>
                  <a:pt x="310406" y="56891"/>
                  <a:pt x="306074" y="61231"/>
                  <a:pt x="306074" y="66496"/>
                </a:cubicBezTo>
                <a:lnTo>
                  <a:pt x="306074" y="72571"/>
                </a:lnTo>
                <a:cubicBezTo>
                  <a:pt x="306074" y="77836"/>
                  <a:pt x="310414" y="82176"/>
                  <a:pt x="315653" y="82176"/>
                </a:cubicBezTo>
                <a:lnTo>
                  <a:pt x="375072" y="82176"/>
                </a:lnTo>
                <a:close/>
                <a:moveTo>
                  <a:pt x="374423" y="89282"/>
                </a:moveTo>
                <a:lnTo>
                  <a:pt x="316311" y="89282"/>
                </a:lnTo>
                <a:lnTo>
                  <a:pt x="316311" y="268375"/>
                </a:lnTo>
                <a:lnTo>
                  <a:pt x="374423" y="268375"/>
                </a:lnTo>
                <a:lnTo>
                  <a:pt x="374423" y="89282"/>
                </a:lnTo>
                <a:close/>
                <a:moveTo>
                  <a:pt x="309179" y="142582"/>
                </a:moveTo>
                <a:lnTo>
                  <a:pt x="272972" y="142582"/>
                </a:lnTo>
                <a:lnTo>
                  <a:pt x="272972" y="268384"/>
                </a:lnTo>
                <a:lnTo>
                  <a:pt x="309179" y="268384"/>
                </a:lnTo>
                <a:lnTo>
                  <a:pt x="309179" y="142582"/>
                </a:lnTo>
                <a:close/>
                <a:moveTo>
                  <a:pt x="90570" y="183493"/>
                </a:moveTo>
                <a:lnTo>
                  <a:pt x="32939" y="183493"/>
                </a:lnTo>
                <a:lnTo>
                  <a:pt x="32939" y="268375"/>
                </a:lnTo>
                <a:lnTo>
                  <a:pt x="90570" y="268375"/>
                </a:lnTo>
                <a:lnTo>
                  <a:pt x="90570" y="183493"/>
                </a:lnTo>
                <a:close/>
                <a:moveTo>
                  <a:pt x="202311" y="137255"/>
                </a:moveTo>
                <a:lnTo>
                  <a:pt x="187663" y="167485"/>
                </a:lnTo>
                <a:lnTo>
                  <a:pt x="218293" y="170437"/>
                </a:lnTo>
                <a:cubicBezTo>
                  <a:pt x="220312" y="170642"/>
                  <a:pt x="221344" y="172883"/>
                  <a:pt x="220285" y="174520"/>
                </a:cubicBezTo>
                <a:lnTo>
                  <a:pt x="220285" y="174520"/>
                </a:lnTo>
                <a:lnTo>
                  <a:pt x="167795" y="255977"/>
                </a:lnTo>
                <a:cubicBezTo>
                  <a:pt x="166158" y="258521"/>
                  <a:pt x="162245" y="256787"/>
                  <a:pt x="162956" y="253887"/>
                </a:cubicBezTo>
                <a:lnTo>
                  <a:pt x="178387" y="193001"/>
                </a:lnTo>
                <a:lnTo>
                  <a:pt x="144929" y="185512"/>
                </a:lnTo>
                <a:cubicBezTo>
                  <a:pt x="143141" y="185112"/>
                  <a:pt x="142305" y="183093"/>
                  <a:pt x="143212" y="181554"/>
                </a:cubicBezTo>
                <a:lnTo>
                  <a:pt x="171548" y="134133"/>
                </a:lnTo>
                <a:cubicBezTo>
                  <a:pt x="172081" y="133253"/>
                  <a:pt x="173033" y="132799"/>
                  <a:pt x="173994" y="132843"/>
                </a:cubicBezTo>
                <a:lnTo>
                  <a:pt x="199963" y="133448"/>
                </a:lnTo>
                <a:cubicBezTo>
                  <a:pt x="201929" y="133475"/>
                  <a:pt x="203139" y="135547"/>
                  <a:pt x="202311" y="137255"/>
                </a:cubicBezTo>
                <a:lnTo>
                  <a:pt x="202311" y="137255"/>
                </a:lnTo>
                <a:close/>
                <a:moveTo>
                  <a:pt x="181206" y="168623"/>
                </a:moveTo>
                <a:lnTo>
                  <a:pt x="195703" y="138669"/>
                </a:lnTo>
                <a:lnTo>
                  <a:pt x="175310" y="138189"/>
                </a:lnTo>
                <a:lnTo>
                  <a:pt x="149669" y="181119"/>
                </a:lnTo>
                <a:lnTo>
                  <a:pt x="182042" y="188358"/>
                </a:lnTo>
                <a:cubicBezTo>
                  <a:pt x="183679" y="188661"/>
                  <a:pt x="184613" y="190146"/>
                  <a:pt x="184239" y="191640"/>
                </a:cubicBezTo>
                <a:lnTo>
                  <a:pt x="172135" y="239417"/>
                </a:lnTo>
                <a:lnTo>
                  <a:pt x="213455" y="175311"/>
                </a:lnTo>
                <a:lnTo>
                  <a:pt x="183483" y="172438"/>
                </a:lnTo>
                <a:cubicBezTo>
                  <a:pt x="181455" y="172278"/>
                  <a:pt x="180424" y="170259"/>
                  <a:pt x="181206" y="168623"/>
                </a:cubicBezTo>
                <a:lnTo>
                  <a:pt x="181206" y="168623"/>
                </a:lnTo>
                <a:close/>
                <a:moveTo>
                  <a:pt x="265866" y="118729"/>
                </a:moveTo>
                <a:lnTo>
                  <a:pt x="97685" y="118729"/>
                </a:lnTo>
                <a:lnTo>
                  <a:pt x="97685" y="268375"/>
                </a:lnTo>
                <a:lnTo>
                  <a:pt x="265866" y="268375"/>
                </a:lnTo>
                <a:lnTo>
                  <a:pt x="265866" y="118729"/>
                </a:lnTo>
                <a:close/>
                <a:moveTo>
                  <a:pt x="287673" y="77836"/>
                </a:moveTo>
                <a:lnTo>
                  <a:pt x="75878" y="77836"/>
                </a:lnTo>
                <a:cubicBezTo>
                  <a:pt x="75024" y="77836"/>
                  <a:pt x="74313" y="78521"/>
                  <a:pt x="74313" y="79374"/>
                </a:cubicBezTo>
                <a:lnTo>
                  <a:pt x="74313" y="110058"/>
                </a:lnTo>
                <a:cubicBezTo>
                  <a:pt x="74313" y="110912"/>
                  <a:pt x="75015" y="111623"/>
                  <a:pt x="75878" y="111623"/>
                </a:cubicBezTo>
                <a:cubicBezTo>
                  <a:pt x="146467" y="111623"/>
                  <a:pt x="217084" y="111623"/>
                  <a:pt x="287673" y="111623"/>
                </a:cubicBezTo>
                <a:cubicBezTo>
                  <a:pt x="288527" y="111623"/>
                  <a:pt x="289238" y="110920"/>
                  <a:pt x="289238" y="110058"/>
                </a:cubicBezTo>
                <a:lnTo>
                  <a:pt x="289238" y="79374"/>
                </a:lnTo>
                <a:cubicBezTo>
                  <a:pt x="289230" y="78521"/>
                  <a:pt x="288527" y="77836"/>
                  <a:pt x="287673" y="77836"/>
                </a:cubicBezTo>
                <a:lnTo>
                  <a:pt x="287673" y="77836"/>
                </a:lnTo>
                <a:close/>
              </a:path>
            </a:pathLst>
          </a:custGeom>
          <a:solidFill>
            <a:srgbClr val="404040"/>
          </a:solidFill>
          <a:ln w="5080" cap="flat">
            <a:solidFill>
              <a:srgbClr val="404040"/>
            </a:solidFill>
            <a:prstDash val="solid"/>
            <a:miter/>
          </a:ln>
        </p:spPr>
        <p:txBody>
          <a:bodyPr rtlCol="0" anchor="ctr"/>
          <a:lstStyle/>
          <a:p>
            <a:endParaRPr lang="en-US" dirty="0"/>
          </a:p>
        </p:txBody>
      </p:sp>
      <p:sp>
        <p:nvSpPr>
          <p:cNvPr id="59" name="Text Placeholder 29">
            <a:extLst>
              <a:ext uri="{FF2B5EF4-FFF2-40B4-BE49-F238E27FC236}">
                <a16:creationId xmlns:a16="http://schemas.microsoft.com/office/drawing/2014/main" id="{E739A12E-0C7C-4831-9524-2B64DB94A7BF}"/>
              </a:ext>
            </a:extLst>
          </p:cNvPr>
          <p:cNvSpPr txBox="1">
            <a:spLocks/>
          </p:cNvSpPr>
          <p:nvPr/>
        </p:nvSpPr>
        <p:spPr>
          <a:xfrm>
            <a:off x="665559" y="8685417"/>
            <a:ext cx="6261302" cy="1056938"/>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nSpc>
                <a:spcPts val="1720"/>
              </a:lnSpc>
            </a:pPr>
            <a:r>
              <a:rPr lang="en-GB" sz="1600" b="1" dirty="0">
                <a:solidFill>
                  <a:srgbClr val="404040"/>
                </a:solidFill>
              </a:rPr>
              <a:t>El hidrógeno se presenta a menudo como un vector de descarbonización flexible. El </a:t>
            </a:r>
            <a:r>
              <a:rPr lang="en-GB" sz="1600" b="1" i="1" dirty="0">
                <a:solidFill>
                  <a:srgbClr val="404040"/>
                </a:solidFill>
              </a:rPr>
              <a:t>paquete de medidas para la descarbonización del hidrógeno y el gas </a:t>
            </a:r>
            <a:r>
              <a:rPr lang="en-GB" sz="1600" b="1" dirty="0">
                <a:solidFill>
                  <a:srgbClr val="404040"/>
                </a:solidFill>
              </a:rPr>
              <a:t>(Directivas 2024/1788-1789) establece un marco para la infraestructura dedicada al hidrógeno y la certificación de bajas emisiones de carbono (</a:t>
            </a:r>
            <a:r>
              <a:rPr lang="en-GB" sz="1600" b="1" u="sng" dirty="0">
                <a:solidFill>
                  <a:srgbClr val="404040"/>
                </a:solidFill>
                <a:hlinkClick r:id="rId3">
                  <a:extLst>
                    <a:ext uri="{A12FA001-AC4F-418D-AE19-62706E023703}">
                      <ahyp:hlinkClr xmlns:ahyp="http://schemas.microsoft.com/office/drawing/2018/hyperlinkcolor" val="tx"/>
                    </a:ext>
                  </a:extLst>
                </a:hlinkClick>
              </a:rPr>
              <a:t>Comisión Europea</a:t>
            </a:r>
            <a:r>
              <a:rPr lang="en-GB" sz="1600" b="1" dirty="0">
                <a:solidFill>
                  <a:srgbClr val="404040"/>
                </a:solidFill>
              </a:rPr>
              <a:t>, s. f.-b).</a:t>
            </a:r>
            <a:endParaRPr lang="en-IE" sz="1600" b="1" dirty="0">
              <a:solidFill>
                <a:srgbClr val="404040"/>
              </a:solidFill>
            </a:endParaRPr>
          </a:p>
        </p:txBody>
      </p:sp>
      <p:cxnSp>
        <p:nvCxnSpPr>
          <p:cNvPr id="60" name="Straight Connector 59">
            <a:extLst>
              <a:ext uri="{FF2B5EF4-FFF2-40B4-BE49-F238E27FC236}">
                <a16:creationId xmlns:a16="http://schemas.microsoft.com/office/drawing/2014/main" id="{B0447DEF-32B0-4C3E-9C21-2441D14C1C79}"/>
              </a:ext>
            </a:extLst>
          </p:cNvPr>
          <p:cNvCxnSpPr>
            <a:cxnSpLocks/>
          </p:cNvCxnSpPr>
          <p:nvPr/>
        </p:nvCxnSpPr>
        <p:spPr>
          <a:xfrm>
            <a:off x="7619" y="8046449"/>
            <a:ext cx="83651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61" name="Graphic 15">
            <a:extLst>
              <a:ext uri="{FF2B5EF4-FFF2-40B4-BE49-F238E27FC236}">
                <a16:creationId xmlns:a16="http://schemas.microsoft.com/office/drawing/2014/main" id="{E6561B70-C6AF-4B69-A16F-F7724D62F056}"/>
              </a:ext>
            </a:extLst>
          </p:cNvPr>
          <p:cNvGrpSpPr/>
          <p:nvPr/>
        </p:nvGrpSpPr>
        <p:grpSpPr>
          <a:xfrm rot="16200000">
            <a:off x="711501" y="7690162"/>
            <a:ext cx="806221" cy="712573"/>
            <a:chOff x="547405" y="6570857"/>
            <a:chExt cx="1035254" cy="914999"/>
          </a:xfrm>
        </p:grpSpPr>
        <p:sp>
          <p:nvSpPr>
            <p:cNvPr id="62" name="Freeform 11">
              <a:extLst>
                <a:ext uri="{FF2B5EF4-FFF2-40B4-BE49-F238E27FC236}">
                  <a16:creationId xmlns:a16="http://schemas.microsoft.com/office/drawing/2014/main" id="{354805D9-FBC5-48A7-B310-173A2D5098DD}"/>
                </a:ext>
              </a:extLst>
            </p:cNvPr>
            <p:cNvSpPr/>
            <p:nvPr/>
          </p:nvSpPr>
          <p:spPr>
            <a:xfrm>
              <a:off x="547405" y="6806271"/>
              <a:ext cx="1035254" cy="679585"/>
            </a:xfrm>
            <a:custGeom>
              <a:avLst/>
              <a:gdLst>
                <a:gd name="connsiteX0" fmla="*/ 0 w 1035254"/>
                <a:gd name="connsiteY0" fmla="*/ 162099 h 679585"/>
                <a:gd name="connsiteX1" fmla="*/ 517627 w 1035254"/>
                <a:gd name="connsiteY1" fmla="*/ 679585 h 679585"/>
                <a:gd name="connsiteX2" fmla="*/ 1035255 w 1035254"/>
                <a:gd name="connsiteY2" fmla="*/ 162099 h 679585"/>
                <a:gd name="connsiteX3" fmla="*/ 517627 w 1035254"/>
                <a:gd name="connsiteY3" fmla="*/ 0 h 679585"/>
                <a:gd name="connsiteX4" fmla="*/ 0 w 1035254"/>
                <a:gd name="connsiteY4" fmla="*/ 162099 h 679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254" h="679585">
                  <a:moveTo>
                    <a:pt x="0" y="162099"/>
                  </a:moveTo>
                  <a:cubicBezTo>
                    <a:pt x="0" y="447820"/>
                    <a:pt x="231828" y="679585"/>
                    <a:pt x="517627" y="679585"/>
                  </a:cubicBezTo>
                  <a:cubicBezTo>
                    <a:pt x="803427" y="679585"/>
                    <a:pt x="1035255" y="447820"/>
                    <a:pt x="1035255" y="162099"/>
                  </a:cubicBezTo>
                  <a:lnTo>
                    <a:pt x="517627" y="0"/>
                  </a:lnTo>
                  <a:lnTo>
                    <a:pt x="0" y="162099"/>
                  </a:lnTo>
                  <a:close/>
                </a:path>
              </a:pathLst>
            </a:custGeom>
            <a:gradFill>
              <a:gsLst>
                <a:gs pos="3000">
                  <a:srgbClr val="EE2D24"/>
                </a:gs>
                <a:gs pos="68000">
                  <a:srgbClr val="F37321"/>
                </a:gs>
                <a:gs pos="100000">
                  <a:srgbClr val="FFCD05"/>
                </a:gs>
              </a:gsLst>
              <a:lin ang="2700000" scaled="0"/>
            </a:gradFill>
            <a:ln w="2276" cap="flat">
              <a:noFill/>
              <a:prstDash val="solid"/>
              <a:miter/>
            </a:ln>
          </p:spPr>
          <p:txBody>
            <a:bodyPr rtlCol="0" anchor="ctr"/>
            <a:lstStyle/>
            <a:p>
              <a:endParaRPr lang="en-US" sz="1629" dirty="0"/>
            </a:p>
          </p:txBody>
        </p:sp>
        <p:sp>
          <p:nvSpPr>
            <p:cNvPr id="63" name="Freeform 12">
              <a:extLst>
                <a:ext uri="{FF2B5EF4-FFF2-40B4-BE49-F238E27FC236}">
                  <a16:creationId xmlns:a16="http://schemas.microsoft.com/office/drawing/2014/main" id="{479123AD-5D76-4129-BDDD-139CEAC7879F}"/>
                </a:ext>
              </a:extLst>
            </p:cNvPr>
            <p:cNvSpPr/>
            <p:nvPr/>
          </p:nvSpPr>
          <p:spPr>
            <a:xfrm>
              <a:off x="667646" y="6570857"/>
              <a:ext cx="795231" cy="795011"/>
            </a:xfrm>
            <a:custGeom>
              <a:avLst/>
              <a:gdLst>
                <a:gd name="connsiteX0" fmla="*/ 0 w 795228"/>
                <a:gd name="connsiteY0" fmla="*/ 397506 h 795012"/>
                <a:gd name="connsiteX1" fmla="*/ 397614 w 795228"/>
                <a:gd name="connsiteY1" fmla="*/ 0 h 795012"/>
                <a:gd name="connsiteX2" fmla="*/ 795229 w 795228"/>
                <a:gd name="connsiteY2" fmla="*/ 397506 h 795012"/>
                <a:gd name="connsiteX3" fmla="*/ 397614 w 795228"/>
                <a:gd name="connsiteY3" fmla="*/ 795012 h 795012"/>
                <a:gd name="connsiteX4" fmla="*/ 0 w 795228"/>
                <a:gd name="connsiteY4" fmla="*/ 397506 h 79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228" h="795012">
                  <a:moveTo>
                    <a:pt x="0" y="397506"/>
                  </a:moveTo>
                  <a:cubicBezTo>
                    <a:pt x="0" y="178035"/>
                    <a:pt x="178084" y="0"/>
                    <a:pt x="397614" y="0"/>
                  </a:cubicBezTo>
                  <a:cubicBezTo>
                    <a:pt x="617145" y="0"/>
                    <a:pt x="795229" y="178035"/>
                    <a:pt x="795229" y="397506"/>
                  </a:cubicBezTo>
                  <a:cubicBezTo>
                    <a:pt x="795229" y="616977"/>
                    <a:pt x="617145" y="795012"/>
                    <a:pt x="397614" y="795012"/>
                  </a:cubicBezTo>
                  <a:cubicBezTo>
                    <a:pt x="178084" y="795012"/>
                    <a:pt x="0" y="616977"/>
                    <a:pt x="0" y="397506"/>
                  </a:cubicBezTo>
                  <a:close/>
                </a:path>
              </a:pathLst>
            </a:custGeom>
            <a:solidFill>
              <a:srgbClr val="FDFDFD"/>
            </a:solidFill>
            <a:ln w="2276" cap="flat">
              <a:noFill/>
              <a:prstDash val="solid"/>
              <a:miter/>
            </a:ln>
            <a:effectLst>
              <a:outerShdw blurRad="176334" dir="5280000" algn="tl" rotWithShape="0">
                <a:prstClr val="black">
                  <a:alpha val="40000"/>
                </a:prstClr>
              </a:outerShdw>
            </a:effectLst>
          </p:spPr>
          <p:txBody>
            <a:bodyPr rtlCol="0" anchor="ctr"/>
            <a:lstStyle/>
            <a:p>
              <a:endParaRPr lang="en-US" sz="1629" dirty="0"/>
            </a:p>
          </p:txBody>
        </p:sp>
      </p:grpSp>
      <p:sp>
        <p:nvSpPr>
          <p:cNvPr id="64" name="TextBox 63">
            <a:extLst>
              <a:ext uri="{FF2B5EF4-FFF2-40B4-BE49-F238E27FC236}">
                <a16:creationId xmlns:a16="http://schemas.microsoft.com/office/drawing/2014/main" id="{40ACCA29-7EE3-42F9-BCA3-39D45A532F56}"/>
              </a:ext>
            </a:extLst>
          </p:cNvPr>
          <p:cNvSpPr txBox="1"/>
          <p:nvPr/>
        </p:nvSpPr>
        <p:spPr>
          <a:xfrm>
            <a:off x="1502068" y="7904524"/>
            <a:ext cx="4555537" cy="631327"/>
          </a:xfrm>
          <a:prstGeom prst="rect">
            <a:avLst/>
          </a:prstGeom>
          <a:noFill/>
        </p:spPr>
        <p:txBody>
          <a:bodyPr wrap="square" lIns="91440" tIns="45720" rIns="91440" bIns="45720" rtlCol="0" anchor="t">
            <a:spAutoFit/>
          </a:bodyPr>
          <a:lstStyle/>
          <a:p>
            <a:pPr marL="6350">
              <a:lnSpc>
                <a:spcPts val="2100"/>
              </a:lnSpc>
              <a:tabLst>
                <a:tab pos="611188" algn="l"/>
              </a:tabLst>
            </a:pPr>
            <a:r>
              <a:rPr lang="en-US" sz="2000" b="1" dirty="0" err="1">
                <a:solidFill>
                  <a:srgbClr val="2D62AE"/>
                </a:solidFill>
                <a:latin typeface="Calibri"/>
                <a:ea typeface="Calibri"/>
                <a:cs typeface="Calibri"/>
              </a:rPr>
              <a:t>Hidrógeno</a:t>
            </a:r>
            <a:r>
              <a:rPr lang="en-US" sz="2000" b="1" dirty="0">
                <a:solidFill>
                  <a:srgbClr val="2D62AE"/>
                </a:solidFill>
                <a:latin typeface="Calibri"/>
                <a:ea typeface="Calibri"/>
                <a:cs typeface="Calibri"/>
              </a:rPr>
              <a:t> y gases </a:t>
            </a:r>
            <a:r>
              <a:rPr lang="en-US" sz="2000" b="1" dirty="0" err="1">
                <a:solidFill>
                  <a:srgbClr val="2D62AE"/>
                </a:solidFill>
                <a:latin typeface="Calibri"/>
                <a:ea typeface="Calibri"/>
                <a:cs typeface="Calibri"/>
              </a:rPr>
              <a:t>bajos</a:t>
            </a:r>
            <a:r>
              <a:rPr lang="en-US" sz="2000" b="1" dirty="0">
                <a:solidFill>
                  <a:srgbClr val="2D62AE"/>
                </a:solidFill>
                <a:latin typeface="Calibri"/>
                <a:ea typeface="Calibri"/>
                <a:cs typeface="Calibri"/>
              </a:rPr>
              <a:t> de </a:t>
            </a:r>
            <a:r>
              <a:rPr lang="en-US" sz="2000" b="1" dirty="0" err="1">
                <a:solidFill>
                  <a:srgbClr val="2D62AE"/>
                </a:solidFill>
                <a:latin typeface="Calibri"/>
                <a:ea typeface="Calibri"/>
                <a:cs typeface="Calibri"/>
              </a:rPr>
              <a:t>carbono</a:t>
            </a:r>
            <a:endParaRPr lang="en-US" sz="2000" b="1" dirty="0">
              <a:solidFill>
                <a:srgbClr val="2D62AE"/>
              </a:solidFill>
              <a:latin typeface="Calibri"/>
              <a:ea typeface="Calibri"/>
              <a:cs typeface="Calibri"/>
            </a:endParaRPr>
          </a:p>
          <a:p>
            <a:pPr marL="6350">
              <a:lnSpc>
                <a:spcPts val="2100"/>
              </a:lnSpc>
              <a:tabLst>
                <a:tab pos="611188" algn="l"/>
              </a:tabLst>
            </a:pPr>
            <a:endParaRPr lang="en-US" sz="2000" b="1" dirty="0">
              <a:solidFill>
                <a:srgbClr val="ED4D24"/>
              </a:solidFill>
              <a:latin typeface="Calibri" panose="020F0502020204030204" pitchFamily="34" charset="0"/>
              <a:cs typeface="Calibri" panose="020F0502020204030204" pitchFamily="34" charset="0"/>
            </a:endParaRPr>
          </a:p>
        </p:txBody>
      </p:sp>
      <p:sp>
        <p:nvSpPr>
          <p:cNvPr id="65" name="Freeform 32">
            <a:extLst>
              <a:ext uri="{FF2B5EF4-FFF2-40B4-BE49-F238E27FC236}">
                <a16:creationId xmlns:a16="http://schemas.microsoft.com/office/drawing/2014/main" id="{9287CA09-E417-4986-8D12-225F9C74F1CC}"/>
              </a:ext>
            </a:extLst>
          </p:cNvPr>
          <p:cNvSpPr>
            <a:spLocks noChangeAspect="1"/>
          </p:cNvSpPr>
          <p:nvPr/>
        </p:nvSpPr>
        <p:spPr>
          <a:xfrm>
            <a:off x="873792" y="7839245"/>
            <a:ext cx="425863" cy="360000"/>
          </a:xfrm>
          <a:custGeom>
            <a:avLst/>
            <a:gdLst>
              <a:gd name="connsiteX0" fmla="*/ 42356 w 407373"/>
              <a:gd name="connsiteY0" fmla="*/ 326284 h 344370"/>
              <a:gd name="connsiteX1" fmla="*/ 75 w 407373"/>
              <a:gd name="connsiteY1" fmla="*/ 315390 h 344370"/>
              <a:gd name="connsiteX2" fmla="*/ 6025 w 407373"/>
              <a:gd name="connsiteY2" fmla="*/ 301551 h 344370"/>
              <a:gd name="connsiteX3" fmla="*/ 114155 w 407373"/>
              <a:gd name="connsiteY3" fmla="*/ 301551 h 344370"/>
              <a:gd name="connsiteX4" fmla="*/ 149605 w 407373"/>
              <a:gd name="connsiteY4" fmla="*/ 301551 h 344370"/>
              <a:gd name="connsiteX5" fmla="*/ 257736 w 407373"/>
              <a:gd name="connsiteY5" fmla="*/ 301551 h 344370"/>
              <a:gd name="connsiteX6" fmla="*/ 293186 w 407373"/>
              <a:gd name="connsiteY6" fmla="*/ 301551 h 344370"/>
              <a:gd name="connsiteX7" fmla="*/ 401316 w 407373"/>
              <a:gd name="connsiteY7" fmla="*/ 301551 h 344370"/>
              <a:gd name="connsiteX8" fmla="*/ 381101 w 407373"/>
              <a:gd name="connsiteY8" fmla="*/ 332510 h 344370"/>
              <a:gd name="connsiteX9" fmla="*/ 364994 w 407373"/>
              <a:gd name="connsiteY9" fmla="*/ 326284 h 344370"/>
              <a:gd name="connsiteX10" fmla="*/ 329526 w 407373"/>
              <a:gd name="connsiteY10" fmla="*/ 326284 h 344370"/>
              <a:gd name="connsiteX11" fmla="*/ 221422 w 407373"/>
              <a:gd name="connsiteY11" fmla="*/ 326284 h 344370"/>
              <a:gd name="connsiteX12" fmla="*/ 185954 w 407373"/>
              <a:gd name="connsiteY12" fmla="*/ 326284 h 344370"/>
              <a:gd name="connsiteX13" fmla="*/ 77851 w 407373"/>
              <a:gd name="connsiteY13" fmla="*/ 326284 h 344370"/>
              <a:gd name="connsiteX14" fmla="*/ 42356 w 407373"/>
              <a:gd name="connsiteY14" fmla="*/ 326284 h 344370"/>
              <a:gd name="connsiteX15" fmla="*/ 42356 w 407373"/>
              <a:gd name="connsiteY15" fmla="*/ 326284 h 344370"/>
              <a:gd name="connsiteX16" fmla="*/ 25796 w 407373"/>
              <a:gd name="connsiteY16" fmla="*/ 325422 h 344370"/>
              <a:gd name="connsiteX17" fmla="*/ 37696 w 407373"/>
              <a:gd name="connsiteY17" fmla="*/ 320930 h 344370"/>
              <a:gd name="connsiteX18" fmla="*/ 82493 w 407373"/>
              <a:gd name="connsiteY18" fmla="*/ 320930 h 344370"/>
              <a:gd name="connsiteX19" fmla="*/ 181267 w 407373"/>
              <a:gd name="connsiteY19" fmla="*/ 320930 h 344370"/>
              <a:gd name="connsiteX20" fmla="*/ 226065 w 407373"/>
              <a:gd name="connsiteY20" fmla="*/ 320930 h 344370"/>
              <a:gd name="connsiteX21" fmla="*/ 324839 w 407373"/>
              <a:gd name="connsiteY21" fmla="*/ 320930 h 344370"/>
              <a:gd name="connsiteX22" fmla="*/ 369636 w 407373"/>
              <a:gd name="connsiteY22" fmla="*/ 320930 h 344370"/>
              <a:gd name="connsiteX23" fmla="*/ 400195 w 407373"/>
              <a:gd name="connsiteY23" fmla="*/ 314678 h 344370"/>
              <a:gd name="connsiteX24" fmla="*/ 396638 w 407373"/>
              <a:gd name="connsiteY24" fmla="*/ 306861 h 344370"/>
              <a:gd name="connsiteX25" fmla="*/ 297864 w 407373"/>
              <a:gd name="connsiteY25" fmla="*/ 306861 h 344370"/>
              <a:gd name="connsiteX26" fmla="*/ 253040 w 407373"/>
              <a:gd name="connsiteY26" fmla="*/ 306861 h 344370"/>
              <a:gd name="connsiteX27" fmla="*/ 154266 w 407373"/>
              <a:gd name="connsiteY27" fmla="*/ 306861 h 344370"/>
              <a:gd name="connsiteX28" fmla="*/ 109468 w 407373"/>
              <a:gd name="connsiteY28" fmla="*/ 306861 h 344370"/>
              <a:gd name="connsiteX29" fmla="*/ 10694 w 407373"/>
              <a:gd name="connsiteY29" fmla="*/ 306861 h 344370"/>
              <a:gd name="connsiteX30" fmla="*/ 25796 w 407373"/>
              <a:gd name="connsiteY30" fmla="*/ 325422 h 344370"/>
              <a:gd name="connsiteX31" fmla="*/ 25796 w 407373"/>
              <a:gd name="connsiteY31" fmla="*/ 325422 h 344370"/>
              <a:gd name="connsiteX32" fmla="*/ 42356 w 407373"/>
              <a:gd name="connsiteY32" fmla="*/ 270236 h 344370"/>
              <a:gd name="connsiteX33" fmla="*/ 75 w 407373"/>
              <a:gd name="connsiteY33" fmla="*/ 259368 h 344370"/>
              <a:gd name="connsiteX34" fmla="*/ 6025 w 407373"/>
              <a:gd name="connsiteY34" fmla="*/ 245502 h 344370"/>
              <a:gd name="connsiteX35" fmla="*/ 42302 w 407373"/>
              <a:gd name="connsiteY35" fmla="*/ 229014 h 344370"/>
              <a:gd name="connsiteX36" fmla="*/ 42302 w 407373"/>
              <a:gd name="connsiteY36" fmla="*/ 39959 h 344370"/>
              <a:gd name="connsiteX37" fmla="*/ 77290 w 407373"/>
              <a:gd name="connsiteY37" fmla="*/ 25463 h 344370"/>
              <a:gd name="connsiteX38" fmla="*/ 83312 w 407373"/>
              <a:gd name="connsiteY38" fmla="*/ 39959 h 344370"/>
              <a:gd name="connsiteX39" fmla="*/ 83312 w 407373"/>
              <a:gd name="connsiteY39" fmla="*/ 49360 h 344370"/>
              <a:gd name="connsiteX40" fmla="*/ 137039 w 407373"/>
              <a:gd name="connsiteY40" fmla="*/ 49360 h 344370"/>
              <a:gd name="connsiteX41" fmla="*/ 137039 w 407373"/>
              <a:gd name="connsiteY41" fmla="*/ 22261 h 344370"/>
              <a:gd name="connsiteX42" fmla="*/ 159300 w 407373"/>
              <a:gd name="connsiteY42" fmla="*/ 0 h 344370"/>
              <a:gd name="connsiteX43" fmla="*/ 239592 w 407373"/>
              <a:gd name="connsiteY43" fmla="*/ 0 h 344370"/>
              <a:gd name="connsiteX44" fmla="*/ 261853 w 407373"/>
              <a:gd name="connsiteY44" fmla="*/ 22261 h 344370"/>
              <a:gd name="connsiteX45" fmla="*/ 261853 w 407373"/>
              <a:gd name="connsiteY45" fmla="*/ 49360 h 344370"/>
              <a:gd name="connsiteX46" fmla="*/ 315580 w 407373"/>
              <a:gd name="connsiteY46" fmla="*/ 49360 h 344370"/>
              <a:gd name="connsiteX47" fmla="*/ 315580 w 407373"/>
              <a:gd name="connsiteY47" fmla="*/ 39959 h 344370"/>
              <a:gd name="connsiteX48" fmla="*/ 350568 w 407373"/>
              <a:gd name="connsiteY48" fmla="*/ 25463 h 344370"/>
              <a:gd name="connsiteX49" fmla="*/ 356589 w 407373"/>
              <a:gd name="connsiteY49" fmla="*/ 39959 h 344370"/>
              <a:gd name="connsiteX50" fmla="*/ 356589 w 407373"/>
              <a:gd name="connsiteY50" fmla="*/ 227831 h 344370"/>
              <a:gd name="connsiteX51" fmla="*/ 401289 w 407373"/>
              <a:gd name="connsiteY51" fmla="*/ 245502 h 344370"/>
              <a:gd name="connsiteX52" fmla="*/ 381074 w 407373"/>
              <a:gd name="connsiteY52" fmla="*/ 276488 h 344370"/>
              <a:gd name="connsiteX53" fmla="*/ 364967 w 407373"/>
              <a:gd name="connsiteY53" fmla="*/ 270236 h 344370"/>
              <a:gd name="connsiteX54" fmla="*/ 329499 w 407373"/>
              <a:gd name="connsiteY54" fmla="*/ 270236 h 344370"/>
              <a:gd name="connsiteX55" fmla="*/ 221396 w 407373"/>
              <a:gd name="connsiteY55" fmla="*/ 270236 h 344370"/>
              <a:gd name="connsiteX56" fmla="*/ 185928 w 407373"/>
              <a:gd name="connsiteY56" fmla="*/ 270236 h 344370"/>
              <a:gd name="connsiteX57" fmla="*/ 77824 w 407373"/>
              <a:gd name="connsiteY57" fmla="*/ 270236 h 344370"/>
              <a:gd name="connsiteX58" fmla="*/ 42356 w 407373"/>
              <a:gd name="connsiteY58" fmla="*/ 270236 h 344370"/>
              <a:gd name="connsiteX59" fmla="*/ 42356 w 407373"/>
              <a:gd name="connsiteY59" fmla="*/ 270236 h 344370"/>
              <a:gd name="connsiteX60" fmla="*/ 49417 w 407373"/>
              <a:gd name="connsiteY60" fmla="*/ 227964 h 344370"/>
              <a:gd name="connsiteX61" fmla="*/ 76214 w 407373"/>
              <a:gd name="connsiteY61" fmla="*/ 228720 h 344370"/>
              <a:gd name="connsiteX62" fmla="*/ 76214 w 407373"/>
              <a:gd name="connsiteY62" fmla="*/ 39968 h 344370"/>
              <a:gd name="connsiteX63" fmla="*/ 53349 w 407373"/>
              <a:gd name="connsiteY63" fmla="*/ 30514 h 344370"/>
              <a:gd name="connsiteX64" fmla="*/ 49417 w 407373"/>
              <a:gd name="connsiteY64" fmla="*/ 39968 h 344370"/>
              <a:gd name="connsiteX65" fmla="*/ 49417 w 407373"/>
              <a:gd name="connsiteY65" fmla="*/ 227964 h 344370"/>
              <a:gd name="connsiteX66" fmla="*/ 83320 w 407373"/>
              <a:gd name="connsiteY66" fmla="*/ 230205 h 344370"/>
              <a:gd name="connsiteX67" fmla="*/ 103064 w 407373"/>
              <a:gd name="connsiteY67" fmla="*/ 237818 h 344370"/>
              <a:gd name="connsiteX68" fmla="*/ 127469 w 407373"/>
              <a:gd name="connsiteY68" fmla="*/ 212382 h 344370"/>
              <a:gd name="connsiteX69" fmla="*/ 128856 w 407373"/>
              <a:gd name="connsiteY69" fmla="*/ 209634 h 344370"/>
              <a:gd name="connsiteX70" fmla="*/ 126340 w 407373"/>
              <a:gd name="connsiteY70" fmla="*/ 202599 h 344370"/>
              <a:gd name="connsiteX71" fmla="*/ 113888 w 407373"/>
              <a:gd name="connsiteY71" fmla="*/ 202599 h 344370"/>
              <a:gd name="connsiteX72" fmla="*/ 110331 w 407373"/>
              <a:gd name="connsiteY72" fmla="*/ 199042 h 344370"/>
              <a:gd name="connsiteX73" fmla="*/ 110331 w 407373"/>
              <a:gd name="connsiteY73" fmla="*/ 166642 h 344370"/>
              <a:gd name="connsiteX74" fmla="*/ 146306 w 407373"/>
              <a:gd name="connsiteY74" fmla="*/ 130667 h 344370"/>
              <a:gd name="connsiteX75" fmla="*/ 148298 w 407373"/>
              <a:gd name="connsiteY75" fmla="*/ 130667 h 344370"/>
              <a:gd name="connsiteX76" fmla="*/ 184273 w 407373"/>
              <a:gd name="connsiteY76" fmla="*/ 166642 h 344370"/>
              <a:gd name="connsiteX77" fmla="*/ 184273 w 407373"/>
              <a:gd name="connsiteY77" fmla="*/ 199042 h 344370"/>
              <a:gd name="connsiteX78" fmla="*/ 180689 w 407373"/>
              <a:gd name="connsiteY78" fmla="*/ 202599 h 344370"/>
              <a:gd name="connsiteX79" fmla="*/ 168265 w 407373"/>
              <a:gd name="connsiteY79" fmla="*/ 202599 h 344370"/>
              <a:gd name="connsiteX80" fmla="*/ 167082 w 407373"/>
              <a:gd name="connsiteY80" fmla="*/ 206859 h 344370"/>
              <a:gd name="connsiteX81" fmla="*/ 163524 w 407373"/>
              <a:gd name="connsiteY81" fmla="*/ 212756 h 344370"/>
              <a:gd name="connsiteX82" fmla="*/ 163044 w 407373"/>
              <a:gd name="connsiteY82" fmla="*/ 215122 h 344370"/>
              <a:gd name="connsiteX83" fmla="*/ 143833 w 407373"/>
              <a:gd name="connsiteY83" fmla="*/ 248900 h 344370"/>
              <a:gd name="connsiteX84" fmla="*/ 149605 w 407373"/>
              <a:gd name="connsiteY84" fmla="*/ 245494 h 344370"/>
              <a:gd name="connsiteX85" fmla="*/ 203653 w 407373"/>
              <a:gd name="connsiteY85" fmla="*/ 227368 h 344370"/>
              <a:gd name="connsiteX86" fmla="*/ 218221 w 407373"/>
              <a:gd name="connsiteY86" fmla="*/ 228453 h 344370"/>
              <a:gd name="connsiteX87" fmla="*/ 228786 w 407373"/>
              <a:gd name="connsiteY87" fmla="*/ 220894 h 344370"/>
              <a:gd name="connsiteX88" fmla="*/ 238089 w 407373"/>
              <a:gd name="connsiteY88" fmla="*/ 209501 h 344370"/>
              <a:gd name="connsiteX89" fmla="*/ 235643 w 407373"/>
              <a:gd name="connsiteY89" fmla="*/ 202590 h 344370"/>
              <a:gd name="connsiteX90" fmla="*/ 223192 w 407373"/>
              <a:gd name="connsiteY90" fmla="*/ 202590 h 344370"/>
              <a:gd name="connsiteX91" fmla="*/ 219635 w 407373"/>
              <a:gd name="connsiteY91" fmla="*/ 199033 h 344370"/>
              <a:gd name="connsiteX92" fmla="*/ 219635 w 407373"/>
              <a:gd name="connsiteY92" fmla="*/ 166633 h 344370"/>
              <a:gd name="connsiteX93" fmla="*/ 255610 w 407373"/>
              <a:gd name="connsiteY93" fmla="*/ 130658 h 344370"/>
              <a:gd name="connsiteX94" fmla="*/ 257602 w 407373"/>
              <a:gd name="connsiteY94" fmla="*/ 130658 h 344370"/>
              <a:gd name="connsiteX95" fmla="*/ 293577 w 407373"/>
              <a:gd name="connsiteY95" fmla="*/ 166633 h 344370"/>
              <a:gd name="connsiteX96" fmla="*/ 293577 w 407373"/>
              <a:gd name="connsiteY96" fmla="*/ 199033 h 344370"/>
              <a:gd name="connsiteX97" fmla="*/ 289993 w 407373"/>
              <a:gd name="connsiteY97" fmla="*/ 202590 h 344370"/>
              <a:gd name="connsiteX98" fmla="*/ 277568 w 407373"/>
              <a:gd name="connsiteY98" fmla="*/ 202590 h 344370"/>
              <a:gd name="connsiteX99" fmla="*/ 276306 w 407373"/>
              <a:gd name="connsiteY99" fmla="*/ 206975 h 344370"/>
              <a:gd name="connsiteX100" fmla="*/ 272677 w 407373"/>
              <a:gd name="connsiteY100" fmla="*/ 212925 h 344370"/>
              <a:gd name="connsiteX101" fmla="*/ 255832 w 407373"/>
              <a:gd name="connsiteY101" fmla="*/ 243937 h 344370"/>
              <a:gd name="connsiteX102" fmla="*/ 264886 w 407373"/>
              <a:gd name="connsiteY102" fmla="*/ 249407 h 344370"/>
              <a:gd name="connsiteX103" fmla="*/ 293168 w 407373"/>
              <a:gd name="connsiteY103" fmla="*/ 245502 h 344370"/>
              <a:gd name="connsiteX104" fmla="*/ 315580 w 407373"/>
              <a:gd name="connsiteY104" fmla="*/ 232749 h 344370"/>
              <a:gd name="connsiteX105" fmla="*/ 315580 w 407373"/>
              <a:gd name="connsiteY105" fmla="*/ 83930 h 344370"/>
              <a:gd name="connsiteX106" fmla="*/ 83312 w 407373"/>
              <a:gd name="connsiteY106" fmla="*/ 83930 h 344370"/>
              <a:gd name="connsiteX107" fmla="*/ 83312 w 407373"/>
              <a:gd name="connsiteY107" fmla="*/ 230205 h 344370"/>
              <a:gd name="connsiteX108" fmla="*/ 109317 w 407373"/>
              <a:gd name="connsiteY108" fmla="*/ 241705 h 344370"/>
              <a:gd name="connsiteX109" fmla="*/ 121314 w 407373"/>
              <a:gd name="connsiteY109" fmla="*/ 249416 h 344370"/>
              <a:gd name="connsiteX110" fmla="*/ 126331 w 407373"/>
              <a:gd name="connsiteY110" fmla="*/ 250572 h 344370"/>
              <a:gd name="connsiteX111" fmla="*/ 130537 w 407373"/>
              <a:gd name="connsiteY111" fmla="*/ 250972 h 344370"/>
              <a:gd name="connsiteX112" fmla="*/ 145061 w 407373"/>
              <a:gd name="connsiteY112" fmla="*/ 236858 h 344370"/>
              <a:gd name="connsiteX113" fmla="*/ 156809 w 407373"/>
              <a:gd name="connsiteY113" fmla="*/ 199371 h 344370"/>
              <a:gd name="connsiteX114" fmla="*/ 145568 w 407373"/>
              <a:gd name="connsiteY114" fmla="*/ 191358 h 344370"/>
              <a:gd name="connsiteX115" fmla="*/ 145568 w 407373"/>
              <a:gd name="connsiteY115" fmla="*/ 191358 h 344370"/>
              <a:gd name="connsiteX116" fmla="*/ 136950 w 407373"/>
              <a:gd name="connsiteY116" fmla="*/ 202528 h 344370"/>
              <a:gd name="connsiteX117" fmla="*/ 122177 w 407373"/>
              <a:gd name="connsiteY117" fmla="*/ 229405 h 344370"/>
              <a:gd name="connsiteX118" fmla="*/ 109317 w 407373"/>
              <a:gd name="connsiteY118" fmla="*/ 241705 h 344370"/>
              <a:gd name="connsiteX119" fmla="*/ 109317 w 407373"/>
              <a:gd name="connsiteY119" fmla="*/ 241705 h 344370"/>
              <a:gd name="connsiteX120" fmla="*/ 227906 w 407373"/>
              <a:gd name="connsiteY120" fmla="*/ 230454 h 344370"/>
              <a:gd name="connsiteX121" fmla="*/ 249936 w 407373"/>
              <a:gd name="connsiteY121" fmla="*/ 239730 h 344370"/>
              <a:gd name="connsiteX122" fmla="*/ 265286 w 407373"/>
              <a:gd name="connsiteY122" fmla="*/ 213512 h 344370"/>
              <a:gd name="connsiteX123" fmla="*/ 265989 w 407373"/>
              <a:gd name="connsiteY123" fmla="*/ 199371 h 344370"/>
              <a:gd name="connsiteX124" fmla="*/ 254747 w 407373"/>
              <a:gd name="connsiteY124" fmla="*/ 191358 h 344370"/>
              <a:gd name="connsiteX125" fmla="*/ 254747 w 407373"/>
              <a:gd name="connsiteY125" fmla="*/ 191358 h 344370"/>
              <a:gd name="connsiteX126" fmla="*/ 246129 w 407373"/>
              <a:gd name="connsiteY126" fmla="*/ 202528 h 344370"/>
              <a:gd name="connsiteX127" fmla="*/ 242723 w 407373"/>
              <a:gd name="connsiteY127" fmla="*/ 216020 h 344370"/>
              <a:gd name="connsiteX128" fmla="*/ 227906 w 407373"/>
              <a:gd name="connsiteY128" fmla="*/ 230454 h 344370"/>
              <a:gd name="connsiteX129" fmla="*/ 227906 w 407373"/>
              <a:gd name="connsiteY129" fmla="*/ 230454 h 344370"/>
              <a:gd name="connsiteX130" fmla="*/ 322695 w 407373"/>
              <a:gd name="connsiteY130" fmla="*/ 230534 h 344370"/>
              <a:gd name="connsiteX131" fmla="*/ 349492 w 407373"/>
              <a:gd name="connsiteY131" fmla="*/ 227413 h 344370"/>
              <a:gd name="connsiteX132" fmla="*/ 349492 w 407373"/>
              <a:gd name="connsiteY132" fmla="*/ 39968 h 344370"/>
              <a:gd name="connsiteX133" fmla="*/ 326626 w 407373"/>
              <a:gd name="connsiteY133" fmla="*/ 30514 h 344370"/>
              <a:gd name="connsiteX134" fmla="*/ 322695 w 407373"/>
              <a:gd name="connsiteY134" fmla="*/ 39968 h 344370"/>
              <a:gd name="connsiteX135" fmla="*/ 322695 w 407373"/>
              <a:gd name="connsiteY135" fmla="*/ 230534 h 344370"/>
              <a:gd name="connsiteX136" fmla="*/ 25796 w 407373"/>
              <a:gd name="connsiteY136" fmla="*/ 269382 h 344370"/>
              <a:gd name="connsiteX137" fmla="*/ 37696 w 407373"/>
              <a:gd name="connsiteY137" fmla="*/ 264918 h 344370"/>
              <a:gd name="connsiteX138" fmla="*/ 82493 w 407373"/>
              <a:gd name="connsiteY138" fmla="*/ 264918 h 344370"/>
              <a:gd name="connsiteX139" fmla="*/ 181267 w 407373"/>
              <a:gd name="connsiteY139" fmla="*/ 264918 h 344370"/>
              <a:gd name="connsiteX140" fmla="*/ 226065 w 407373"/>
              <a:gd name="connsiteY140" fmla="*/ 264918 h 344370"/>
              <a:gd name="connsiteX141" fmla="*/ 324839 w 407373"/>
              <a:gd name="connsiteY141" fmla="*/ 264918 h 344370"/>
              <a:gd name="connsiteX142" fmla="*/ 369636 w 407373"/>
              <a:gd name="connsiteY142" fmla="*/ 264918 h 344370"/>
              <a:gd name="connsiteX143" fmla="*/ 400195 w 407373"/>
              <a:gd name="connsiteY143" fmla="*/ 258639 h 344370"/>
              <a:gd name="connsiteX144" fmla="*/ 396638 w 407373"/>
              <a:gd name="connsiteY144" fmla="*/ 250848 h 344370"/>
              <a:gd name="connsiteX145" fmla="*/ 320374 w 407373"/>
              <a:gd name="connsiteY145" fmla="*/ 238619 h 344370"/>
              <a:gd name="connsiteX146" fmla="*/ 297864 w 407373"/>
              <a:gd name="connsiteY146" fmla="*/ 250848 h 344370"/>
              <a:gd name="connsiteX147" fmla="*/ 253040 w 407373"/>
              <a:gd name="connsiteY147" fmla="*/ 250848 h 344370"/>
              <a:gd name="connsiteX148" fmla="*/ 154266 w 407373"/>
              <a:gd name="connsiteY148" fmla="*/ 250848 h 344370"/>
              <a:gd name="connsiteX149" fmla="*/ 109468 w 407373"/>
              <a:gd name="connsiteY149" fmla="*/ 250848 h 344370"/>
              <a:gd name="connsiteX150" fmla="*/ 60081 w 407373"/>
              <a:gd name="connsiteY150" fmla="*/ 234483 h 344370"/>
              <a:gd name="connsiteX151" fmla="*/ 10694 w 407373"/>
              <a:gd name="connsiteY151" fmla="*/ 250848 h 344370"/>
              <a:gd name="connsiteX152" fmla="*/ 25796 w 407373"/>
              <a:gd name="connsiteY152" fmla="*/ 269382 h 344370"/>
              <a:gd name="connsiteX153" fmla="*/ 25796 w 407373"/>
              <a:gd name="connsiteY153" fmla="*/ 269382 h 344370"/>
              <a:gd name="connsiteX154" fmla="*/ 235643 w 407373"/>
              <a:gd name="connsiteY154" fmla="*/ 195493 h 344370"/>
              <a:gd name="connsiteX155" fmla="*/ 271619 w 407373"/>
              <a:gd name="connsiteY155" fmla="*/ 184020 h 344370"/>
              <a:gd name="connsiteX156" fmla="*/ 277568 w 407373"/>
              <a:gd name="connsiteY156" fmla="*/ 195493 h 344370"/>
              <a:gd name="connsiteX157" fmla="*/ 286444 w 407373"/>
              <a:gd name="connsiteY157" fmla="*/ 195493 h 344370"/>
              <a:gd name="connsiteX158" fmla="*/ 286444 w 407373"/>
              <a:gd name="connsiteY158" fmla="*/ 166651 h 344370"/>
              <a:gd name="connsiteX159" fmla="*/ 257602 w 407373"/>
              <a:gd name="connsiteY159" fmla="*/ 137782 h 344370"/>
              <a:gd name="connsiteX160" fmla="*/ 255610 w 407373"/>
              <a:gd name="connsiteY160" fmla="*/ 137782 h 344370"/>
              <a:gd name="connsiteX161" fmla="*/ 226741 w 407373"/>
              <a:gd name="connsiteY161" fmla="*/ 166651 h 344370"/>
              <a:gd name="connsiteX162" fmla="*/ 226741 w 407373"/>
              <a:gd name="connsiteY162" fmla="*/ 195493 h 344370"/>
              <a:gd name="connsiteX163" fmla="*/ 235643 w 407373"/>
              <a:gd name="connsiteY163" fmla="*/ 195493 h 344370"/>
              <a:gd name="connsiteX164" fmla="*/ 126331 w 407373"/>
              <a:gd name="connsiteY164" fmla="*/ 195493 h 344370"/>
              <a:gd name="connsiteX165" fmla="*/ 162306 w 407373"/>
              <a:gd name="connsiteY165" fmla="*/ 184020 h 344370"/>
              <a:gd name="connsiteX166" fmla="*/ 168256 w 407373"/>
              <a:gd name="connsiteY166" fmla="*/ 195493 h 344370"/>
              <a:gd name="connsiteX167" fmla="*/ 177132 w 407373"/>
              <a:gd name="connsiteY167" fmla="*/ 195493 h 344370"/>
              <a:gd name="connsiteX168" fmla="*/ 177132 w 407373"/>
              <a:gd name="connsiteY168" fmla="*/ 166651 h 344370"/>
              <a:gd name="connsiteX169" fmla="*/ 148289 w 407373"/>
              <a:gd name="connsiteY169" fmla="*/ 137782 h 344370"/>
              <a:gd name="connsiteX170" fmla="*/ 146297 w 407373"/>
              <a:gd name="connsiteY170" fmla="*/ 137782 h 344370"/>
              <a:gd name="connsiteX171" fmla="*/ 117428 w 407373"/>
              <a:gd name="connsiteY171" fmla="*/ 166651 h 344370"/>
              <a:gd name="connsiteX172" fmla="*/ 117428 w 407373"/>
              <a:gd name="connsiteY172" fmla="*/ 195493 h 344370"/>
              <a:gd name="connsiteX173" fmla="*/ 126331 w 407373"/>
              <a:gd name="connsiteY173" fmla="*/ 195493 h 344370"/>
              <a:gd name="connsiteX174" fmla="*/ 211266 w 407373"/>
              <a:gd name="connsiteY174" fmla="*/ 12513 h 344370"/>
              <a:gd name="connsiteX175" fmla="*/ 204462 w 407373"/>
              <a:gd name="connsiteY175" fmla="*/ 26583 h 344370"/>
              <a:gd name="connsiteX176" fmla="*/ 218559 w 407373"/>
              <a:gd name="connsiteY176" fmla="*/ 27917 h 344370"/>
              <a:gd name="connsiteX177" fmla="*/ 220551 w 407373"/>
              <a:gd name="connsiteY177" fmla="*/ 32000 h 344370"/>
              <a:gd name="connsiteX178" fmla="*/ 220551 w 407373"/>
              <a:gd name="connsiteY178" fmla="*/ 32000 h 344370"/>
              <a:gd name="connsiteX179" fmla="*/ 193274 w 407373"/>
              <a:gd name="connsiteY179" fmla="*/ 74325 h 344370"/>
              <a:gd name="connsiteX180" fmla="*/ 188462 w 407373"/>
              <a:gd name="connsiteY180" fmla="*/ 72235 h 344370"/>
              <a:gd name="connsiteX181" fmla="*/ 196155 w 407373"/>
              <a:gd name="connsiteY181" fmla="*/ 41854 h 344370"/>
              <a:gd name="connsiteX182" fmla="*/ 180049 w 407373"/>
              <a:gd name="connsiteY182" fmla="*/ 38270 h 344370"/>
              <a:gd name="connsiteX183" fmla="*/ 178359 w 407373"/>
              <a:gd name="connsiteY183" fmla="*/ 34312 h 344370"/>
              <a:gd name="connsiteX184" fmla="*/ 193060 w 407373"/>
              <a:gd name="connsiteY184" fmla="*/ 9685 h 344370"/>
              <a:gd name="connsiteX185" fmla="*/ 195506 w 407373"/>
              <a:gd name="connsiteY185" fmla="*/ 8396 h 344370"/>
              <a:gd name="connsiteX186" fmla="*/ 208944 w 407373"/>
              <a:gd name="connsiteY186" fmla="*/ 8698 h 344370"/>
              <a:gd name="connsiteX187" fmla="*/ 211266 w 407373"/>
              <a:gd name="connsiteY187" fmla="*/ 12513 h 344370"/>
              <a:gd name="connsiteX188" fmla="*/ 211266 w 407373"/>
              <a:gd name="connsiteY188" fmla="*/ 12513 h 344370"/>
              <a:gd name="connsiteX189" fmla="*/ 198005 w 407373"/>
              <a:gd name="connsiteY189" fmla="*/ 27686 h 344370"/>
              <a:gd name="connsiteX190" fmla="*/ 204684 w 407373"/>
              <a:gd name="connsiteY190" fmla="*/ 13919 h 344370"/>
              <a:gd name="connsiteX191" fmla="*/ 196822 w 407373"/>
              <a:gd name="connsiteY191" fmla="*/ 13741 h 344370"/>
              <a:gd name="connsiteX192" fmla="*/ 184798 w 407373"/>
              <a:gd name="connsiteY192" fmla="*/ 33885 h 344370"/>
              <a:gd name="connsiteX193" fmla="*/ 200051 w 407373"/>
              <a:gd name="connsiteY193" fmla="*/ 37291 h 344370"/>
              <a:gd name="connsiteX194" fmla="*/ 201963 w 407373"/>
              <a:gd name="connsiteY194" fmla="*/ 40520 h 344370"/>
              <a:gd name="connsiteX195" fmla="*/ 197605 w 407373"/>
              <a:gd name="connsiteY195" fmla="*/ 57765 h 344370"/>
              <a:gd name="connsiteX196" fmla="*/ 213685 w 407373"/>
              <a:gd name="connsiteY196" fmla="*/ 32809 h 344370"/>
              <a:gd name="connsiteX197" fmla="*/ 199241 w 407373"/>
              <a:gd name="connsiteY197" fmla="*/ 31244 h 344370"/>
              <a:gd name="connsiteX198" fmla="*/ 198005 w 407373"/>
              <a:gd name="connsiteY198" fmla="*/ 27686 h 344370"/>
              <a:gd name="connsiteX199" fmla="*/ 198005 w 407373"/>
              <a:gd name="connsiteY199" fmla="*/ 27686 h 344370"/>
              <a:gd name="connsiteX200" fmla="*/ 315589 w 407373"/>
              <a:gd name="connsiteY200" fmla="*/ 76797 h 344370"/>
              <a:gd name="connsiteX201" fmla="*/ 315589 w 407373"/>
              <a:gd name="connsiteY201" fmla="*/ 56502 h 344370"/>
              <a:gd name="connsiteX202" fmla="*/ 261862 w 407373"/>
              <a:gd name="connsiteY202" fmla="*/ 56502 h 344370"/>
              <a:gd name="connsiteX203" fmla="*/ 261862 w 407373"/>
              <a:gd name="connsiteY203" fmla="*/ 76797 h 344370"/>
              <a:gd name="connsiteX204" fmla="*/ 315589 w 407373"/>
              <a:gd name="connsiteY204" fmla="*/ 76797 h 344370"/>
              <a:gd name="connsiteX205" fmla="*/ 254756 w 407373"/>
              <a:gd name="connsiteY205" fmla="*/ 76797 h 344370"/>
              <a:gd name="connsiteX206" fmla="*/ 254756 w 407373"/>
              <a:gd name="connsiteY206" fmla="*/ 22270 h 344370"/>
              <a:gd name="connsiteX207" fmla="*/ 239601 w 407373"/>
              <a:gd name="connsiteY207" fmla="*/ 7115 h 344370"/>
              <a:gd name="connsiteX208" fmla="*/ 159308 w 407373"/>
              <a:gd name="connsiteY208" fmla="*/ 7115 h 344370"/>
              <a:gd name="connsiteX209" fmla="*/ 144180 w 407373"/>
              <a:gd name="connsiteY209" fmla="*/ 22270 h 344370"/>
              <a:gd name="connsiteX210" fmla="*/ 144180 w 407373"/>
              <a:gd name="connsiteY210" fmla="*/ 76797 h 344370"/>
              <a:gd name="connsiteX211" fmla="*/ 254756 w 407373"/>
              <a:gd name="connsiteY211" fmla="*/ 76797 h 344370"/>
              <a:gd name="connsiteX212" fmla="*/ 137047 w 407373"/>
              <a:gd name="connsiteY212" fmla="*/ 76797 h 344370"/>
              <a:gd name="connsiteX213" fmla="*/ 137047 w 407373"/>
              <a:gd name="connsiteY213" fmla="*/ 56502 h 344370"/>
              <a:gd name="connsiteX214" fmla="*/ 83320 w 407373"/>
              <a:gd name="connsiteY214" fmla="*/ 56502 h 344370"/>
              <a:gd name="connsiteX215" fmla="*/ 83320 w 407373"/>
              <a:gd name="connsiteY215" fmla="*/ 76797 h 344370"/>
              <a:gd name="connsiteX216" fmla="*/ 137047 w 407373"/>
              <a:gd name="connsiteY216" fmla="*/ 76797 h 34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407373" h="344370">
                <a:moveTo>
                  <a:pt x="42356" y="326284"/>
                </a:moveTo>
                <a:cubicBezTo>
                  <a:pt x="28393" y="338513"/>
                  <a:pt x="1765" y="331905"/>
                  <a:pt x="75" y="315390"/>
                </a:cubicBezTo>
                <a:cubicBezTo>
                  <a:pt x="-459" y="310044"/>
                  <a:pt x="1889" y="305153"/>
                  <a:pt x="6025" y="301551"/>
                </a:cubicBezTo>
                <a:cubicBezTo>
                  <a:pt x="33551" y="277422"/>
                  <a:pt x="86673" y="277449"/>
                  <a:pt x="114155" y="301551"/>
                </a:cubicBezTo>
                <a:cubicBezTo>
                  <a:pt x="122497" y="308862"/>
                  <a:pt x="141254" y="308862"/>
                  <a:pt x="149605" y="301551"/>
                </a:cubicBezTo>
                <a:cubicBezTo>
                  <a:pt x="177087" y="277422"/>
                  <a:pt x="230254" y="277449"/>
                  <a:pt x="257736" y="301551"/>
                </a:cubicBezTo>
                <a:cubicBezTo>
                  <a:pt x="266078" y="308862"/>
                  <a:pt x="284835" y="308862"/>
                  <a:pt x="293186" y="301551"/>
                </a:cubicBezTo>
                <a:cubicBezTo>
                  <a:pt x="320668" y="277449"/>
                  <a:pt x="373781" y="277422"/>
                  <a:pt x="401316" y="301551"/>
                </a:cubicBezTo>
                <a:cubicBezTo>
                  <a:pt x="415537" y="314002"/>
                  <a:pt x="403059" y="333951"/>
                  <a:pt x="381101" y="332510"/>
                </a:cubicBezTo>
                <a:cubicBezTo>
                  <a:pt x="375097" y="332128"/>
                  <a:pt x="369254" y="330011"/>
                  <a:pt x="364994" y="326284"/>
                </a:cubicBezTo>
                <a:cubicBezTo>
                  <a:pt x="356625" y="318974"/>
                  <a:pt x="337868" y="318974"/>
                  <a:pt x="329526" y="326284"/>
                </a:cubicBezTo>
                <a:cubicBezTo>
                  <a:pt x="302044" y="350386"/>
                  <a:pt x="248877" y="350386"/>
                  <a:pt x="221422" y="326284"/>
                </a:cubicBezTo>
                <a:cubicBezTo>
                  <a:pt x="213080" y="318974"/>
                  <a:pt x="194296" y="318974"/>
                  <a:pt x="185954" y="326284"/>
                </a:cubicBezTo>
                <a:cubicBezTo>
                  <a:pt x="158472" y="350413"/>
                  <a:pt x="105306" y="350386"/>
                  <a:pt x="77851" y="326284"/>
                </a:cubicBezTo>
                <a:cubicBezTo>
                  <a:pt x="69482" y="318974"/>
                  <a:pt x="50698" y="318974"/>
                  <a:pt x="42356" y="326284"/>
                </a:cubicBezTo>
                <a:lnTo>
                  <a:pt x="42356" y="326284"/>
                </a:lnTo>
                <a:close/>
                <a:moveTo>
                  <a:pt x="25796" y="325422"/>
                </a:moveTo>
                <a:cubicBezTo>
                  <a:pt x="30305" y="325119"/>
                  <a:pt x="34645" y="323607"/>
                  <a:pt x="37696" y="320930"/>
                </a:cubicBezTo>
                <a:cubicBezTo>
                  <a:pt x="48759" y="311227"/>
                  <a:pt x="71429" y="311245"/>
                  <a:pt x="82493" y="320930"/>
                </a:cubicBezTo>
                <a:cubicBezTo>
                  <a:pt x="107227" y="342640"/>
                  <a:pt x="156436" y="342711"/>
                  <a:pt x="181267" y="320930"/>
                </a:cubicBezTo>
                <a:cubicBezTo>
                  <a:pt x="192331" y="311227"/>
                  <a:pt x="215001" y="311227"/>
                  <a:pt x="226065" y="320930"/>
                </a:cubicBezTo>
                <a:cubicBezTo>
                  <a:pt x="250798" y="342640"/>
                  <a:pt x="300034" y="342711"/>
                  <a:pt x="324839" y="320930"/>
                </a:cubicBezTo>
                <a:cubicBezTo>
                  <a:pt x="335885" y="311245"/>
                  <a:pt x="358573" y="311227"/>
                  <a:pt x="369636" y="320930"/>
                </a:cubicBezTo>
                <a:cubicBezTo>
                  <a:pt x="379544" y="329628"/>
                  <a:pt x="399137" y="324915"/>
                  <a:pt x="400195" y="314678"/>
                </a:cubicBezTo>
                <a:cubicBezTo>
                  <a:pt x="400498" y="311654"/>
                  <a:pt x="398959" y="308933"/>
                  <a:pt x="396638" y="306861"/>
                </a:cubicBezTo>
                <a:cubicBezTo>
                  <a:pt x="371860" y="285151"/>
                  <a:pt x="322669" y="285106"/>
                  <a:pt x="297864" y="306861"/>
                </a:cubicBezTo>
                <a:cubicBezTo>
                  <a:pt x="286800" y="316564"/>
                  <a:pt x="264103" y="316564"/>
                  <a:pt x="253040" y="306861"/>
                </a:cubicBezTo>
                <a:cubicBezTo>
                  <a:pt x="228306" y="285178"/>
                  <a:pt x="179097" y="285106"/>
                  <a:pt x="154266" y="306861"/>
                </a:cubicBezTo>
                <a:cubicBezTo>
                  <a:pt x="143220" y="316564"/>
                  <a:pt x="120532" y="316564"/>
                  <a:pt x="109468" y="306861"/>
                </a:cubicBezTo>
                <a:cubicBezTo>
                  <a:pt x="84761" y="285178"/>
                  <a:pt x="35579" y="285080"/>
                  <a:pt x="10694" y="306861"/>
                </a:cubicBezTo>
                <a:cubicBezTo>
                  <a:pt x="1409" y="315016"/>
                  <a:pt x="11317" y="326356"/>
                  <a:pt x="25796" y="325422"/>
                </a:cubicBezTo>
                <a:lnTo>
                  <a:pt x="25796" y="325422"/>
                </a:lnTo>
                <a:close/>
                <a:moveTo>
                  <a:pt x="42356" y="270236"/>
                </a:moveTo>
                <a:cubicBezTo>
                  <a:pt x="28411" y="282465"/>
                  <a:pt x="1765" y="275857"/>
                  <a:pt x="75" y="259368"/>
                </a:cubicBezTo>
                <a:cubicBezTo>
                  <a:pt x="-459" y="254023"/>
                  <a:pt x="1889" y="249131"/>
                  <a:pt x="6025" y="245502"/>
                </a:cubicBezTo>
                <a:cubicBezTo>
                  <a:pt x="15986" y="236778"/>
                  <a:pt x="29167" y="231459"/>
                  <a:pt x="42302" y="229014"/>
                </a:cubicBezTo>
                <a:lnTo>
                  <a:pt x="42302" y="39959"/>
                </a:lnTo>
                <a:cubicBezTo>
                  <a:pt x="42302" y="21905"/>
                  <a:pt x="64314" y="12478"/>
                  <a:pt x="77290" y="25463"/>
                </a:cubicBezTo>
                <a:cubicBezTo>
                  <a:pt x="81026" y="29198"/>
                  <a:pt x="83312" y="34312"/>
                  <a:pt x="83312" y="39959"/>
                </a:cubicBezTo>
                <a:lnTo>
                  <a:pt x="83312" y="49360"/>
                </a:lnTo>
                <a:lnTo>
                  <a:pt x="137039" y="49360"/>
                </a:lnTo>
                <a:lnTo>
                  <a:pt x="137039" y="22261"/>
                </a:lnTo>
                <a:cubicBezTo>
                  <a:pt x="137039" y="10005"/>
                  <a:pt x="147044" y="0"/>
                  <a:pt x="159300" y="0"/>
                </a:cubicBezTo>
                <a:lnTo>
                  <a:pt x="239592" y="0"/>
                </a:lnTo>
                <a:cubicBezTo>
                  <a:pt x="251848" y="0"/>
                  <a:pt x="261853" y="10005"/>
                  <a:pt x="261853" y="22261"/>
                </a:cubicBezTo>
                <a:lnTo>
                  <a:pt x="261853" y="49360"/>
                </a:lnTo>
                <a:lnTo>
                  <a:pt x="315580" y="49360"/>
                </a:lnTo>
                <a:lnTo>
                  <a:pt x="315580" y="39959"/>
                </a:lnTo>
                <a:cubicBezTo>
                  <a:pt x="315580" y="21905"/>
                  <a:pt x="337592" y="12478"/>
                  <a:pt x="350568" y="25463"/>
                </a:cubicBezTo>
                <a:cubicBezTo>
                  <a:pt x="354304" y="29198"/>
                  <a:pt x="356589" y="34312"/>
                  <a:pt x="356589" y="39959"/>
                </a:cubicBezTo>
                <a:lnTo>
                  <a:pt x="356589" y="227831"/>
                </a:lnTo>
                <a:cubicBezTo>
                  <a:pt x="372545" y="229396"/>
                  <a:pt x="389265" y="234964"/>
                  <a:pt x="401289" y="245502"/>
                </a:cubicBezTo>
                <a:cubicBezTo>
                  <a:pt x="415510" y="257980"/>
                  <a:pt x="403032" y="277903"/>
                  <a:pt x="381074" y="276488"/>
                </a:cubicBezTo>
                <a:cubicBezTo>
                  <a:pt x="375071" y="276088"/>
                  <a:pt x="369227" y="273971"/>
                  <a:pt x="364967" y="270236"/>
                </a:cubicBezTo>
                <a:cubicBezTo>
                  <a:pt x="356598" y="262925"/>
                  <a:pt x="337841" y="262925"/>
                  <a:pt x="329499" y="270236"/>
                </a:cubicBezTo>
                <a:cubicBezTo>
                  <a:pt x="302017" y="294365"/>
                  <a:pt x="248851" y="294338"/>
                  <a:pt x="221396" y="270236"/>
                </a:cubicBezTo>
                <a:cubicBezTo>
                  <a:pt x="213053" y="262925"/>
                  <a:pt x="194270" y="262925"/>
                  <a:pt x="185928" y="270236"/>
                </a:cubicBezTo>
                <a:cubicBezTo>
                  <a:pt x="158446" y="294365"/>
                  <a:pt x="105279" y="294338"/>
                  <a:pt x="77824" y="270236"/>
                </a:cubicBezTo>
                <a:cubicBezTo>
                  <a:pt x="69482" y="262925"/>
                  <a:pt x="50698" y="262925"/>
                  <a:pt x="42356" y="270236"/>
                </a:cubicBezTo>
                <a:lnTo>
                  <a:pt x="42356" y="270236"/>
                </a:lnTo>
                <a:close/>
                <a:moveTo>
                  <a:pt x="49417" y="227964"/>
                </a:moveTo>
                <a:cubicBezTo>
                  <a:pt x="58418" y="226977"/>
                  <a:pt x="67294" y="227235"/>
                  <a:pt x="76214" y="228720"/>
                </a:cubicBezTo>
                <a:lnTo>
                  <a:pt x="76214" y="39968"/>
                </a:lnTo>
                <a:cubicBezTo>
                  <a:pt x="76214" y="28220"/>
                  <a:pt x="61869" y="21994"/>
                  <a:pt x="53349" y="30514"/>
                </a:cubicBezTo>
                <a:cubicBezTo>
                  <a:pt x="50930" y="32934"/>
                  <a:pt x="49417" y="36286"/>
                  <a:pt x="49417" y="39968"/>
                </a:cubicBezTo>
                <a:lnTo>
                  <a:pt x="49417" y="227964"/>
                </a:lnTo>
                <a:close/>
                <a:moveTo>
                  <a:pt x="83320" y="230205"/>
                </a:moveTo>
                <a:cubicBezTo>
                  <a:pt x="90231" y="231922"/>
                  <a:pt x="96981" y="234465"/>
                  <a:pt x="103064" y="237818"/>
                </a:cubicBezTo>
                <a:cubicBezTo>
                  <a:pt x="109922" y="231468"/>
                  <a:pt x="123511" y="218937"/>
                  <a:pt x="127469" y="212382"/>
                </a:cubicBezTo>
                <a:lnTo>
                  <a:pt x="128856" y="209634"/>
                </a:lnTo>
                <a:cubicBezTo>
                  <a:pt x="127593" y="207464"/>
                  <a:pt x="126740" y="205098"/>
                  <a:pt x="126340" y="202599"/>
                </a:cubicBezTo>
                <a:lnTo>
                  <a:pt x="113888" y="202599"/>
                </a:lnTo>
                <a:cubicBezTo>
                  <a:pt x="111923" y="202599"/>
                  <a:pt x="110331" y="201007"/>
                  <a:pt x="110331" y="199042"/>
                </a:cubicBezTo>
                <a:lnTo>
                  <a:pt x="110331" y="166642"/>
                </a:lnTo>
                <a:cubicBezTo>
                  <a:pt x="110331" y="146853"/>
                  <a:pt x="126517" y="130667"/>
                  <a:pt x="146306" y="130667"/>
                </a:cubicBezTo>
                <a:lnTo>
                  <a:pt x="148298" y="130667"/>
                </a:lnTo>
                <a:cubicBezTo>
                  <a:pt x="168087" y="130667"/>
                  <a:pt x="184273" y="146853"/>
                  <a:pt x="184273" y="166642"/>
                </a:cubicBezTo>
                <a:lnTo>
                  <a:pt x="184273" y="199042"/>
                </a:lnTo>
                <a:cubicBezTo>
                  <a:pt x="184273" y="201007"/>
                  <a:pt x="182663" y="202599"/>
                  <a:pt x="180689" y="202599"/>
                </a:cubicBezTo>
                <a:lnTo>
                  <a:pt x="168265" y="202599"/>
                </a:lnTo>
                <a:cubicBezTo>
                  <a:pt x="168015" y="204085"/>
                  <a:pt x="167606" y="205525"/>
                  <a:pt x="167082" y="206859"/>
                </a:cubicBezTo>
                <a:cubicBezTo>
                  <a:pt x="166228" y="209029"/>
                  <a:pt x="165018" y="211022"/>
                  <a:pt x="163524" y="212756"/>
                </a:cubicBezTo>
                <a:cubicBezTo>
                  <a:pt x="163400" y="213538"/>
                  <a:pt x="163222" y="214321"/>
                  <a:pt x="163044" y="215122"/>
                </a:cubicBezTo>
                <a:cubicBezTo>
                  <a:pt x="159789" y="228934"/>
                  <a:pt x="152905" y="240006"/>
                  <a:pt x="143833" y="248900"/>
                </a:cubicBezTo>
                <a:cubicBezTo>
                  <a:pt x="145950" y="248064"/>
                  <a:pt x="147969" y="246934"/>
                  <a:pt x="149605" y="245494"/>
                </a:cubicBezTo>
                <a:cubicBezTo>
                  <a:pt x="163827" y="233043"/>
                  <a:pt x="184878" y="227368"/>
                  <a:pt x="203653" y="227368"/>
                </a:cubicBezTo>
                <a:cubicBezTo>
                  <a:pt x="208518" y="227368"/>
                  <a:pt x="213409" y="227751"/>
                  <a:pt x="218221" y="228453"/>
                </a:cubicBezTo>
                <a:cubicBezTo>
                  <a:pt x="221974" y="226007"/>
                  <a:pt x="225629" y="223490"/>
                  <a:pt x="228786" y="220894"/>
                </a:cubicBezTo>
                <a:cubicBezTo>
                  <a:pt x="232975" y="217443"/>
                  <a:pt x="236275" y="213939"/>
                  <a:pt x="238089" y="209501"/>
                </a:cubicBezTo>
                <a:cubicBezTo>
                  <a:pt x="236880" y="207384"/>
                  <a:pt x="236044" y="205036"/>
                  <a:pt x="235643" y="202590"/>
                </a:cubicBezTo>
                <a:lnTo>
                  <a:pt x="223192" y="202590"/>
                </a:lnTo>
                <a:cubicBezTo>
                  <a:pt x="221227" y="202590"/>
                  <a:pt x="219635" y="200998"/>
                  <a:pt x="219635" y="199033"/>
                </a:cubicBezTo>
                <a:lnTo>
                  <a:pt x="219635" y="166633"/>
                </a:lnTo>
                <a:cubicBezTo>
                  <a:pt x="219635" y="146844"/>
                  <a:pt x="235821" y="130658"/>
                  <a:pt x="255610" y="130658"/>
                </a:cubicBezTo>
                <a:lnTo>
                  <a:pt x="257602" y="130658"/>
                </a:lnTo>
                <a:cubicBezTo>
                  <a:pt x="277391" y="130658"/>
                  <a:pt x="293577" y="146844"/>
                  <a:pt x="293577" y="166633"/>
                </a:cubicBezTo>
                <a:lnTo>
                  <a:pt x="293577" y="199033"/>
                </a:lnTo>
                <a:cubicBezTo>
                  <a:pt x="293577" y="200998"/>
                  <a:pt x="291968" y="202590"/>
                  <a:pt x="289993" y="202590"/>
                </a:cubicBezTo>
                <a:lnTo>
                  <a:pt x="277568" y="202590"/>
                </a:lnTo>
                <a:cubicBezTo>
                  <a:pt x="277293" y="204129"/>
                  <a:pt x="276884" y="205587"/>
                  <a:pt x="276306" y="206975"/>
                </a:cubicBezTo>
                <a:cubicBezTo>
                  <a:pt x="275425" y="209172"/>
                  <a:pt x="274189" y="211182"/>
                  <a:pt x="272677" y="212925"/>
                </a:cubicBezTo>
                <a:cubicBezTo>
                  <a:pt x="272170" y="213707"/>
                  <a:pt x="270765" y="229770"/>
                  <a:pt x="255832" y="243937"/>
                </a:cubicBezTo>
                <a:cubicBezTo>
                  <a:pt x="259132" y="246588"/>
                  <a:pt x="260243" y="247868"/>
                  <a:pt x="264886" y="249407"/>
                </a:cubicBezTo>
                <a:cubicBezTo>
                  <a:pt x="273309" y="252182"/>
                  <a:pt x="286311" y="251524"/>
                  <a:pt x="293168" y="245502"/>
                </a:cubicBezTo>
                <a:cubicBezTo>
                  <a:pt x="299572" y="239882"/>
                  <a:pt x="307389" y="235666"/>
                  <a:pt x="315580" y="232749"/>
                </a:cubicBezTo>
                <a:lnTo>
                  <a:pt x="315580" y="83930"/>
                </a:lnTo>
                <a:lnTo>
                  <a:pt x="83312" y="83930"/>
                </a:lnTo>
                <a:lnTo>
                  <a:pt x="83312" y="230205"/>
                </a:lnTo>
                <a:close/>
                <a:moveTo>
                  <a:pt x="109317" y="241705"/>
                </a:moveTo>
                <a:cubicBezTo>
                  <a:pt x="114262" y="245209"/>
                  <a:pt x="115365" y="247450"/>
                  <a:pt x="121314" y="249416"/>
                </a:cubicBezTo>
                <a:cubicBezTo>
                  <a:pt x="122880" y="249923"/>
                  <a:pt x="124543" y="250323"/>
                  <a:pt x="126331" y="250572"/>
                </a:cubicBezTo>
                <a:cubicBezTo>
                  <a:pt x="127665" y="250794"/>
                  <a:pt x="129079" y="250928"/>
                  <a:pt x="130537" y="250972"/>
                </a:cubicBezTo>
                <a:cubicBezTo>
                  <a:pt x="135402" y="247317"/>
                  <a:pt x="140543" y="242728"/>
                  <a:pt x="145061" y="236858"/>
                </a:cubicBezTo>
                <a:cubicBezTo>
                  <a:pt x="152496" y="227173"/>
                  <a:pt x="158704" y="212729"/>
                  <a:pt x="156809" y="199371"/>
                </a:cubicBezTo>
                <a:cubicBezTo>
                  <a:pt x="156151" y="194604"/>
                  <a:pt x="151162" y="190646"/>
                  <a:pt x="145568" y="191358"/>
                </a:cubicBezTo>
                <a:lnTo>
                  <a:pt x="145568" y="191358"/>
                </a:lnTo>
                <a:cubicBezTo>
                  <a:pt x="140000" y="192087"/>
                  <a:pt x="136211" y="197210"/>
                  <a:pt x="136950" y="202528"/>
                </a:cubicBezTo>
                <a:cubicBezTo>
                  <a:pt x="138364" y="212916"/>
                  <a:pt x="129390" y="222139"/>
                  <a:pt x="122177" y="229405"/>
                </a:cubicBezTo>
                <a:cubicBezTo>
                  <a:pt x="118211" y="233380"/>
                  <a:pt x="113755" y="237587"/>
                  <a:pt x="109317" y="241705"/>
                </a:cubicBezTo>
                <a:lnTo>
                  <a:pt x="109317" y="241705"/>
                </a:lnTo>
                <a:close/>
                <a:moveTo>
                  <a:pt x="227906" y="230454"/>
                </a:moveTo>
                <a:cubicBezTo>
                  <a:pt x="235670" y="232473"/>
                  <a:pt x="243257" y="235568"/>
                  <a:pt x="249936" y="239730"/>
                </a:cubicBezTo>
                <a:cubicBezTo>
                  <a:pt x="257549" y="232847"/>
                  <a:pt x="262743" y="224380"/>
                  <a:pt x="265286" y="213512"/>
                </a:cubicBezTo>
                <a:cubicBezTo>
                  <a:pt x="266425" y="208674"/>
                  <a:pt x="266674" y="204182"/>
                  <a:pt x="265989" y="199371"/>
                </a:cubicBezTo>
                <a:cubicBezTo>
                  <a:pt x="265331" y="194604"/>
                  <a:pt x="260341" y="190646"/>
                  <a:pt x="254747" y="191358"/>
                </a:cubicBezTo>
                <a:lnTo>
                  <a:pt x="254747" y="191358"/>
                </a:lnTo>
                <a:cubicBezTo>
                  <a:pt x="249180" y="192087"/>
                  <a:pt x="245391" y="197210"/>
                  <a:pt x="246129" y="202528"/>
                </a:cubicBezTo>
                <a:cubicBezTo>
                  <a:pt x="246761" y="207144"/>
                  <a:pt x="245124" y="212035"/>
                  <a:pt x="242723" y="216020"/>
                </a:cubicBezTo>
                <a:cubicBezTo>
                  <a:pt x="239352" y="221659"/>
                  <a:pt x="233580" y="226452"/>
                  <a:pt x="227906" y="230454"/>
                </a:cubicBezTo>
                <a:lnTo>
                  <a:pt x="227906" y="230454"/>
                </a:lnTo>
                <a:close/>
                <a:moveTo>
                  <a:pt x="322695" y="230534"/>
                </a:moveTo>
                <a:cubicBezTo>
                  <a:pt x="331313" y="228267"/>
                  <a:pt x="340545" y="227182"/>
                  <a:pt x="349492" y="227413"/>
                </a:cubicBezTo>
                <a:lnTo>
                  <a:pt x="349492" y="39968"/>
                </a:lnTo>
                <a:cubicBezTo>
                  <a:pt x="349492" y="28220"/>
                  <a:pt x="335146" y="21994"/>
                  <a:pt x="326626" y="30514"/>
                </a:cubicBezTo>
                <a:cubicBezTo>
                  <a:pt x="324207" y="32934"/>
                  <a:pt x="322695" y="36286"/>
                  <a:pt x="322695" y="39968"/>
                </a:cubicBezTo>
                <a:lnTo>
                  <a:pt x="322695" y="230534"/>
                </a:lnTo>
                <a:close/>
                <a:moveTo>
                  <a:pt x="25796" y="269382"/>
                </a:moveTo>
                <a:cubicBezTo>
                  <a:pt x="30305" y="269106"/>
                  <a:pt x="34645" y="267595"/>
                  <a:pt x="37696" y="264918"/>
                </a:cubicBezTo>
                <a:cubicBezTo>
                  <a:pt x="48759" y="255215"/>
                  <a:pt x="71429" y="255215"/>
                  <a:pt x="82493" y="264918"/>
                </a:cubicBezTo>
                <a:cubicBezTo>
                  <a:pt x="107227" y="286601"/>
                  <a:pt x="156436" y="286698"/>
                  <a:pt x="181267" y="264918"/>
                </a:cubicBezTo>
                <a:cubicBezTo>
                  <a:pt x="192331" y="255215"/>
                  <a:pt x="215001" y="255215"/>
                  <a:pt x="226065" y="264918"/>
                </a:cubicBezTo>
                <a:cubicBezTo>
                  <a:pt x="250798" y="286627"/>
                  <a:pt x="300034" y="286672"/>
                  <a:pt x="324839" y="264918"/>
                </a:cubicBezTo>
                <a:cubicBezTo>
                  <a:pt x="335885" y="255215"/>
                  <a:pt x="358573" y="255215"/>
                  <a:pt x="369636" y="264918"/>
                </a:cubicBezTo>
                <a:cubicBezTo>
                  <a:pt x="379544" y="273589"/>
                  <a:pt x="399137" y="268875"/>
                  <a:pt x="400195" y="258639"/>
                </a:cubicBezTo>
                <a:cubicBezTo>
                  <a:pt x="400498" y="255615"/>
                  <a:pt x="398959" y="252893"/>
                  <a:pt x="396638" y="250848"/>
                </a:cubicBezTo>
                <a:cubicBezTo>
                  <a:pt x="377525" y="234110"/>
                  <a:pt x="344174" y="230579"/>
                  <a:pt x="320374" y="238619"/>
                </a:cubicBezTo>
                <a:cubicBezTo>
                  <a:pt x="311952" y="241438"/>
                  <a:pt x="304490" y="245022"/>
                  <a:pt x="297864" y="250848"/>
                </a:cubicBezTo>
                <a:cubicBezTo>
                  <a:pt x="286800" y="260551"/>
                  <a:pt x="264103" y="260551"/>
                  <a:pt x="253040" y="250848"/>
                </a:cubicBezTo>
                <a:cubicBezTo>
                  <a:pt x="228262" y="229094"/>
                  <a:pt x="179044" y="229094"/>
                  <a:pt x="154266" y="250848"/>
                </a:cubicBezTo>
                <a:cubicBezTo>
                  <a:pt x="143220" y="260551"/>
                  <a:pt x="120532" y="260551"/>
                  <a:pt x="109468" y="250848"/>
                </a:cubicBezTo>
                <a:cubicBezTo>
                  <a:pt x="96537" y="239482"/>
                  <a:pt x="77050" y="234483"/>
                  <a:pt x="60081" y="234483"/>
                </a:cubicBezTo>
                <a:cubicBezTo>
                  <a:pt x="42934" y="234483"/>
                  <a:pt x="23599" y="239526"/>
                  <a:pt x="10694" y="250848"/>
                </a:cubicBezTo>
                <a:cubicBezTo>
                  <a:pt x="1409" y="258968"/>
                  <a:pt x="11317" y="270343"/>
                  <a:pt x="25796" y="269382"/>
                </a:cubicBezTo>
                <a:lnTo>
                  <a:pt x="25796" y="269382"/>
                </a:lnTo>
                <a:close/>
                <a:moveTo>
                  <a:pt x="235643" y="195493"/>
                </a:moveTo>
                <a:cubicBezTo>
                  <a:pt x="238463" y="178604"/>
                  <a:pt x="259390" y="171774"/>
                  <a:pt x="271619" y="184020"/>
                </a:cubicBezTo>
                <a:cubicBezTo>
                  <a:pt x="274696" y="187071"/>
                  <a:pt x="276813" y="191055"/>
                  <a:pt x="277568" y="195493"/>
                </a:cubicBezTo>
                <a:lnTo>
                  <a:pt x="286444" y="195493"/>
                </a:lnTo>
                <a:lnTo>
                  <a:pt x="286444" y="166651"/>
                </a:lnTo>
                <a:cubicBezTo>
                  <a:pt x="286444" y="150767"/>
                  <a:pt x="273460" y="137782"/>
                  <a:pt x="257602" y="137782"/>
                </a:cubicBezTo>
                <a:lnTo>
                  <a:pt x="255610" y="137782"/>
                </a:lnTo>
                <a:cubicBezTo>
                  <a:pt x="239726" y="137782"/>
                  <a:pt x="226741" y="150767"/>
                  <a:pt x="226741" y="166651"/>
                </a:cubicBezTo>
                <a:lnTo>
                  <a:pt x="226741" y="195493"/>
                </a:lnTo>
                <a:lnTo>
                  <a:pt x="235643" y="195493"/>
                </a:lnTo>
                <a:close/>
                <a:moveTo>
                  <a:pt x="126331" y="195493"/>
                </a:moveTo>
                <a:cubicBezTo>
                  <a:pt x="129150" y="178631"/>
                  <a:pt x="150077" y="171774"/>
                  <a:pt x="162306" y="184020"/>
                </a:cubicBezTo>
                <a:cubicBezTo>
                  <a:pt x="165383" y="187071"/>
                  <a:pt x="167500" y="191055"/>
                  <a:pt x="168256" y="195493"/>
                </a:cubicBezTo>
                <a:lnTo>
                  <a:pt x="177132" y="195493"/>
                </a:lnTo>
                <a:lnTo>
                  <a:pt x="177132" y="166651"/>
                </a:lnTo>
                <a:cubicBezTo>
                  <a:pt x="177132" y="150767"/>
                  <a:pt x="164147" y="137782"/>
                  <a:pt x="148289" y="137782"/>
                </a:cubicBezTo>
                <a:lnTo>
                  <a:pt x="146297" y="137782"/>
                </a:lnTo>
                <a:cubicBezTo>
                  <a:pt x="130413" y="137782"/>
                  <a:pt x="117428" y="150767"/>
                  <a:pt x="117428" y="166651"/>
                </a:cubicBezTo>
                <a:lnTo>
                  <a:pt x="117428" y="195493"/>
                </a:lnTo>
                <a:lnTo>
                  <a:pt x="126331" y="195493"/>
                </a:lnTo>
                <a:close/>
                <a:moveTo>
                  <a:pt x="211266" y="12513"/>
                </a:moveTo>
                <a:lnTo>
                  <a:pt x="204462" y="26583"/>
                </a:lnTo>
                <a:lnTo>
                  <a:pt x="218559" y="27917"/>
                </a:lnTo>
                <a:cubicBezTo>
                  <a:pt x="220551" y="28122"/>
                  <a:pt x="221582" y="30363"/>
                  <a:pt x="220551" y="32000"/>
                </a:cubicBezTo>
                <a:lnTo>
                  <a:pt x="220551" y="32000"/>
                </a:lnTo>
                <a:lnTo>
                  <a:pt x="193274" y="74325"/>
                </a:lnTo>
                <a:cubicBezTo>
                  <a:pt x="191664" y="76842"/>
                  <a:pt x="187724" y="75108"/>
                  <a:pt x="188462" y="72235"/>
                </a:cubicBezTo>
                <a:lnTo>
                  <a:pt x="196155" y="41854"/>
                </a:lnTo>
                <a:lnTo>
                  <a:pt x="180049" y="38270"/>
                </a:lnTo>
                <a:cubicBezTo>
                  <a:pt x="178288" y="37869"/>
                  <a:pt x="177425" y="35850"/>
                  <a:pt x="178359" y="34312"/>
                </a:cubicBezTo>
                <a:lnTo>
                  <a:pt x="193060" y="9685"/>
                </a:lnTo>
                <a:cubicBezTo>
                  <a:pt x="193594" y="8805"/>
                  <a:pt x="194546" y="8324"/>
                  <a:pt x="195506" y="8396"/>
                </a:cubicBezTo>
                <a:lnTo>
                  <a:pt x="208944" y="8698"/>
                </a:lnTo>
                <a:cubicBezTo>
                  <a:pt x="210883" y="8751"/>
                  <a:pt x="212102" y="10797"/>
                  <a:pt x="211266" y="12513"/>
                </a:cubicBezTo>
                <a:lnTo>
                  <a:pt x="211266" y="12513"/>
                </a:lnTo>
                <a:close/>
                <a:moveTo>
                  <a:pt x="198005" y="27686"/>
                </a:moveTo>
                <a:lnTo>
                  <a:pt x="204684" y="13919"/>
                </a:lnTo>
                <a:lnTo>
                  <a:pt x="196822" y="13741"/>
                </a:lnTo>
                <a:lnTo>
                  <a:pt x="184798" y="33885"/>
                </a:lnTo>
                <a:lnTo>
                  <a:pt x="200051" y="37291"/>
                </a:lnTo>
                <a:cubicBezTo>
                  <a:pt x="201465" y="37647"/>
                  <a:pt x="202345" y="39079"/>
                  <a:pt x="201963" y="40520"/>
                </a:cubicBezTo>
                <a:lnTo>
                  <a:pt x="197605" y="57765"/>
                </a:lnTo>
                <a:lnTo>
                  <a:pt x="213685" y="32809"/>
                </a:lnTo>
                <a:cubicBezTo>
                  <a:pt x="211746" y="32604"/>
                  <a:pt x="200193" y="31697"/>
                  <a:pt x="199241" y="31244"/>
                </a:cubicBezTo>
                <a:cubicBezTo>
                  <a:pt x="197925" y="30612"/>
                  <a:pt x="197374" y="29020"/>
                  <a:pt x="198005" y="27686"/>
                </a:cubicBezTo>
                <a:lnTo>
                  <a:pt x="198005" y="27686"/>
                </a:lnTo>
                <a:close/>
                <a:moveTo>
                  <a:pt x="315589" y="76797"/>
                </a:moveTo>
                <a:lnTo>
                  <a:pt x="315589" y="56502"/>
                </a:lnTo>
                <a:lnTo>
                  <a:pt x="261862" y="56502"/>
                </a:lnTo>
                <a:lnTo>
                  <a:pt x="261862" y="76797"/>
                </a:lnTo>
                <a:lnTo>
                  <a:pt x="315589" y="76797"/>
                </a:lnTo>
                <a:close/>
                <a:moveTo>
                  <a:pt x="254756" y="76797"/>
                </a:moveTo>
                <a:lnTo>
                  <a:pt x="254756" y="22270"/>
                </a:lnTo>
                <a:cubicBezTo>
                  <a:pt x="254756" y="13954"/>
                  <a:pt x="247926" y="7115"/>
                  <a:pt x="239601" y="7115"/>
                </a:cubicBezTo>
                <a:lnTo>
                  <a:pt x="159308" y="7115"/>
                </a:lnTo>
                <a:cubicBezTo>
                  <a:pt x="150993" y="7115"/>
                  <a:pt x="144180" y="13945"/>
                  <a:pt x="144180" y="22270"/>
                </a:cubicBezTo>
                <a:lnTo>
                  <a:pt x="144180" y="76797"/>
                </a:lnTo>
                <a:lnTo>
                  <a:pt x="254756" y="76797"/>
                </a:lnTo>
                <a:close/>
                <a:moveTo>
                  <a:pt x="137047" y="76797"/>
                </a:moveTo>
                <a:lnTo>
                  <a:pt x="137047" y="56502"/>
                </a:lnTo>
                <a:lnTo>
                  <a:pt x="83320" y="56502"/>
                </a:lnTo>
                <a:lnTo>
                  <a:pt x="83320" y="76797"/>
                </a:lnTo>
                <a:lnTo>
                  <a:pt x="137047" y="76797"/>
                </a:lnTo>
                <a:close/>
              </a:path>
            </a:pathLst>
          </a:custGeom>
          <a:solidFill>
            <a:srgbClr val="404040"/>
          </a:solidFill>
          <a:ln w="5080" cap="flat">
            <a:solidFill>
              <a:srgbClr val="404040"/>
            </a:solidFill>
            <a:prstDash val="solid"/>
            <a:miter/>
          </a:ln>
        </p:spPr>
        <p:txBody>
          <a:bodyPr rtlCol="0" anchor="ctr"/>
          <a:lstStyle/>
          <a:p>
            <a:endParaRPr lang="en-US" dirty="0"/>
          </a:p>
        </p:txBody>
      </p:sp>
    </p:spTree>
    <p:extLst>
      <p:ext uri="{BB962C8B-B14F-4D97-AF65-F5344CB8AC3E}">
        <p14:creationId xmlns:p14="http://schemas.microsoft.com/office/powerpoint/2010/main" val="2664714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B6B2DA-523F-0CFF-2595-ABFF5DC194ED}"/>
            </a:ext>
          </a:extLst>
        </p:cNvPr>
        <p:cNvGrpSpPr/>
        <p:nvPr/>
      </p:nvGrpSpPr>
      <p:grpSpPr>
        <a:xfrm>
          <a:off x="0" y="0"/>
          <a:ext cx="0" cy="0"/>
          <a:chOff x="0" y="0"/>
          <a:chExt cx="0" cy="0"/>
        </a:xfrm>
      </p:grpSpPr>
      <p:sp>
        <p:nvSpPr>
          <p:cNvPr id="4" name="Text Placeholder 29">
            <a:extLst>
              <a:ext uri="{FF2B5EF4-FFF2-40B4-BE49-F238E27FC236}">
                <a16:creationId xmlns:a16="http://schemas.microsoft.com/office/drawing/2014/main" id="{FC73511C-1408-0F71-C876-46AA723610DC}"/>
              </a:ext>
            </a:extLst>
          </p:cNvPr>
          <p:cNvSpPr txBox="1">
            <a:spLocks/>
          </p:cNvSpPr>
          <p:nvPr/>
        </p:nvSpPr>
        <p:spPr>
          <a:xfrm>
            <a:off x="684395" y="1310862"/>
            <a:ext cx="6212973" cy="757311"/>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l">
              <a:lnSpc>
                <a:spcPts val="1720"/>
              </a:lnSpc>
            </a:pPr>
            <a:r>
              <a:rPr lang="en-GB" sz="1600" b="1" dirty="0">
                <a:solidFill>
                  <a:srgbClr val="404040"/>
                </a:solidFill>
              </a:rPr>
              <a:t>Los procesos industriales, los sistemas de aguas residuales y los centros de datos liberan grandes cantidades de calor de baja temperatura que pueden recuperarse mediante intercambiadores de calor e integrarse en redes de distrito. </a:t>
            </a:r>
            <a:endParaRPr lang="en-IE" sz="1600" b="1" dirty="0">
              <a:solidFill>
                <a:srgbClr val="404040"/>
              </a:solidFill>
            </a:endParaRPr>
          </a:p>
        </p:txBody>
      </p:sp>
      <p:cxnSp>
        <p:nvCxnSpPr>
          <p:cNvPr id="5" name="Straight Connector 4">
            <a:extLst>
              <a:ext uri="{FF2B5EF4-FFF2-40B4-BE49-F238E27FC236}">
                <a16:creationId xmlns:a16="http://schemas.microsoft.com/office/drawing/2014/main" id="{34D4CBE4-8BCE-F135-91D6-AD0AE22660AB}"/>
              </a:ext>
            </a:extLst>
          </p:cNvPr>
          <p:cNvCxnSpPr>
            <a:cxnSpLocks/>
          </p:cNvCxnSpPr>
          <p:nvPr/>
        </p:nvCxnSpPr>
        <p:spPr>
          <a:xfrm>
            <a:off x="26456" y="769163"/>
            <a:ext cx="83651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6" name="Graphic 15">
            <a:extLst>
              <a:ext uri="{FF2B5EF4-FFF2-40B4-BE49-F238E27FC236}">
                <a16:creationId xmlns:a16="http://schemas.microsoft.com/office/drawing/2014/main" id="{BDEB07BE-C23E-72C0-C990-B3686489C083}"/>
              </a:ext>
            </a:extLst>
          </p:cNvPr>
          <p:cNvGrpSpPr/>
          <p:nvPr/>
        </p:nvGrpSpPr>
        <p:grpSpPr>
          <a:xfrm rot="16200000">
            <a:off x="730335" y="412877"/>
            <a:ext cx="806221" cy="712571"/>
            <a:chOff x="547405" y="6570859"/>
            <a:chExt cx="1035254" cy="914997"/>
          </a:xfrm>
        </p:grpSpPr>
        <p:sp>
          <p:nvSpPr>
            <p:cNvPr id="7" name="Freeform 6">
              <a:extLst>
                <a:ext uri="{FF2B5EF4-FFF2-40B4-BE49-F238E27FC236}">
                  <a16:creationId xmlns:a16="http://schemas.microsoft.com/office/drawing/2014/main" id="{B76F7F3D-0544-EB62-9D9E-CFC02B5751C6}"/>
                </a:ext>
              </a:extLst>
            </p:cNvPr>
            <p:cNvSpPr/>
            <p:nvPr/>
          </p:nvSpPr>
          <p:spPr>
            <a:xfrm>
              <a:off x="547405" y="6806271"/>
              <a:ext cx="1035254" cy="679585"/>
            </a:xfrm>
            <a:custGeom>
              <a:avLst/>
              <a:gdLst>
                <a:gd name="connsiteX0" fmla="*/ 0 w 1035254"/>
                <a:gd name="connsiteY0" fmla="*/ 162099 h 679585"/>
                <a:gd name="connsiteX1" fmla="*/ 517627 w 1035254"/>
                <a:gd name="connsiteY1" fmla="*/ 679585 h 679585"/>
                <a:gd name="connsiteX2" fmla="*/ 1035255 w 1035254"/>
                <a:gd name="connsiteY2" fmla="*/ 162099 h 679585"/>
                <a:gd name="connsiteX3" fmla="*/ 517627 w 1035254"/>
                <a:gd name="connsiteY3" fmla="*/ 0 h 679585"/>
                <a:gd name="connsiteX4" fmla="*/ 0 w 1035254"/>
                <a:gd name="connsiteY4" fmla="*/ 162099 h 679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254" h="679585">
                  <a:moveTo>
                    <a:pt x="0" y="162099"/>
                  </a:moveTo>
                  <a:cubicBezTo>
                    <a:pt x="0" y="447820"/>
                    <a:pt x="231828" y="679585"/>
                    <a:pt x="517627" y="679585"/>
                  </a:cubicBezTo>
                  <a:cubicBezTo>
                    <a:pt x="803427" y="679585"/>
                    <a:pt x="1035255" y="447820"/>
                    <a:pt x="1035255" y="162099"/>
                  </a:cubicBezTo>
                  <a:lnTo>
                    <a:pt x="517627" y="0"/>
                  </a:lnTo>
                  <a:lnTo>
                    <a:pt x="0" y="162099"/>
                  </a:lnTo>
                  <a:close/>
                </a:path>
              </a:pathLst>
            </a:custGeom>
            <a:gradFill>
              <a:gsLst>
                <a:gs pos="3000">
                  <a:srgbClr val="EE2D24"/>
                </a:gs>
                <a:gs pos="68000">
                  <a:srgbClr val="F37321"/>
                </a:gs>
                <a:gs pos="100000">
                  <a:srgbClr val="FFCD05"/>
                </a:gs>
              </a:gsLst>
              <a:lin ang="2700000" scaled="0"/>
            </a:gradFill>
            <a:ln w="2276" cap="flat">
              <a:noFill/>
              <a:prstDash val="solid"/>
              <a:miter/>
            </a:ln>
          </p:spPr>
          <p:txBody>
            <a:bodyPr rtlCol="0" anchor="ctr"/>
            <a:lstStyle/>
            <a:p>
              <a:endParaRPr lang="en-US" sz="1629" dirty="0"/>
            </a:p>
          </p:txBody>
        </p:sp>
        <p:sp>
          <p:nvSpPr>
            <p:cNvPr id="21" name="Freeform 20">
              <a:extLst>
                <a:ext uri="{FF2B5EF4-FFF2-40B4-BE49-F238E27FC236}">
                  <a16:creationId xmlns:a16="http://schemas.microsoft.com/office/drawing/2014/main" id="{C1830F77-7EED-7406-555F-4A3EC3DC1174}"/>
                </a:ext>
              </a:extLst>
            </p:cNvPr>
            <p:cNvSpPr/>
            <p:nvPr/>
          </p:nvSpPr>
          <p:spPr>
            <a:xfrm>
              <a:off x="667647" y="6570859"/>
              <a:ext cx="795229" cy="795012"/>
            </a:xfrm>
            <a:custGeom>
              <a:avLst/>
              <a:gdLst>
                <a:gd name="connsiteX0" fmla="*/ 0 w 795228"/>
                <a:gd name="connsiteY0" fmla="*/ 397506 h 795012"/>
                <a:gd name="connsiteX1" fmla="*/ 397614 w 795228"/>
                <a:gd name="connsiteY1" fmla="*/ 0 h 795012"/>
                <a:gd name="connsiteX2" fmla="*/ 795229 w 795228"/>
                <a:gd name="connsiteY2" fmla="*/ 397506 h 795012"/>
                <a:gd name="connsiteX3" fmla="*/ 397614 w 795228"/>
                <a:gd name="connsiteY3" fmla="*/ 795012 h 795012"/>
                <a:gd name="connsiteX4" fmla="*/ 0 w 795228"/>
                <a:gd name="connsiteY4" fmla="*/ 397506 h 79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228" h="795012">
                  <a:moveTo>
                    <a:pt x="0" y="397506"/>
                  </a:moveTo>
                  <a:cubicBezTo>
                    <a:pt x="0" y="178035"/>
                    <a:pt x="178084" y="0"/>
                    <a:pt x="397614" y="0"/>
                  </a:cubicBezTo>
                  <a:cubicBezTo>
                    <a:pt x="617145" y="0"/>
                    <a:pt x="795229" y="178035"/>
                    <a:pt x="795229" y="397506"/>
                  </a:cubicBezTo>
                  <a:cubicBezTo>
                    <a:pt x="795229" y="616977"/>
                    <a:pt x="617145" y="795012"/>
                    <a:pt x="397614" y="795012"/>
                  </a:cubicBezTo>
                  <a:cubicBezTo>
                    <a:pt x="178084" y="795012"/>
                    <a:pt x="0" y="616977"/>
                    <a:pt x="0" y="397506"/>
                  </a:cubicBezTo>
                  <a:close/>
                </a:path>
              </a:pathLst>
            </a:custGeom>
            <a:solidFill>
              <a:srgbClr val="FDFDFD"/>
            </a:solidFill>
            <a:ln w="2276" cap="flat">
              <a:noFill/>
              <a:prstDash val="solid"/>
              <a:miter/>
            </a:ln>
            <a:effectLst>
              <a:outerShdw blurRad="176334" dir="5280000" algn="tl" rotWithShape="0">
                <a:prstClr val="black">
                  <a:alpha val="40000"/>
                </a:prstClr>
              </a:outerShdw>
            </a:effectLst>
          </p:spPr>
          <p:txBody>
            <a:bodyPr rtlCol="0" anchor="ctr"/>
            <a:lstStyle/>
            <a:p>
              <a:endParaRPr lang="en-US" sz="1629" dirty="0"/>
            </a:p>
          </p:txBody>
        </p:sp>
      </p:grpSp>
      <p:sp>
        <p:nvSpPr>
          <p:cNvPr id="22" name="TextBox 21">
            <a:extLst>
              <a:ext uri="{FF2B5EF4-FFF2-40B4-BE49-F238E27FC236}">
                <a16:creationId xmlns:a16="http://schemas.microsoft.com/office/drawing/2014/main" id="{50D4CA3F-F017-0ECB-8DA7-A0C76D367173}"/>
              </a:ext>
            </a:extLst>
          </p:cNvPr>
          <p:cNvSpPr txBox="1"/>
          <p:nvPr/>
        </p:nvSpPr>
        <p:spPr>
          <a:xfrm>
            <a:off x="1520905" y="627238"/>
            <a:ext cx="4555537" cy="362022"/>
          </a:xfrm>
          <a:prstGeom prst="rect">
            <a:avLst/>
          </a:prstGeom>
          <a:noFill/>
        </p:spPr>
        <p:txBody>
          <a:bodyPr wrap="square" rtlCol="0" anchor="t">
            <a:spAutoFit/>
          </a:bodyPr>
          <a:lstStyle/>
          <a:p>
            <a:pPr marL="6350">
              <a:lnSpc>
                <a:spcPts val="2100"/>
              </a:lnSpc>
              <a:tabLst>
                <a:tab pos="611188" algn="l"/>
              </a:tabLst>
            </a:pPr>
            <a:r>
              <a:rPr lang="en-US" sz="2000" b="1" dirty="0">
                <a:solidFill>
                  <a:srgbClr val="2D62AE"/>
                </a:solidFill>
                <a:latin typeface="Calibri" panose="020F0502020204030204" pitchFamily="34" charset="0"/>
                <a:cs typeface="Calibri" panose="020F0502020204030204" pitchFamily="34" charset="0"/>
              </a:rPr>
              <a:t>Recuperación de calor residual</a:t>
            </a:r>
          </a:p>
        </p:txBody>
      </p:sp>
      <p:cxnSp>
        <p:nvCxnSpPr>
          <p:cNvPr id="27" name="Straight Connector 26">
            <a:extLst>
              <a:ext uri="{FF2B5EF4-FFF2-40B4-BE49-F238E27FC236}">
                <a16:creationId xmlns:a16="http://schemas.microsoft.com/office/drawing/2014/main" id="{176DFCF9-DFB9-F56C-FBB0-842284943C53}"/>
              </a:ext>
            </a:extLst>
          </p:cNvPr>
          <p:cNvCxnSpPr>
            <a:cxnSpLocks/>
          </p:cNvCxnSpPr>
          <p:nvPr/>
        </p:nvCxnSpPr>
        <p:spPr>
          <a:xfrm>
            <a:off x="3651" y="2761117"/>
            <a:ext cx="83651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5DE3D98D-263A-045E-3B5D-2BD8E705B852}"/>
              </a:ext>
            </a:extLst>
          </p:cNvPr>
          <p:cNvSpPr txBox="1"/>
          <p:nvPr/>
        </p:nvSpPr>
        <p:spPr>
          <a:xfrm>
            <a:off x="1498100" y="2619192"/>
            <a:ext cx="4778916" cy="900631"/>
          </a:xfrm>
          <a:prstGeom prst="rect">
            <a:avLst/>
          </a:prstGeom>
          <a:noFill/>
        </p:spPr>
        <p:txBody>
          <a:bodyPr wrap="square" rtlCol="0" anchor="t">
            <a:spAutoFit/>
          </a:bodyPr>
          <a:lstStyle/>
          <a:p>
            <a:pPr marL="6350">
              <a:lnSpc>
                <a:spcPts val="2100"/>
              </a:lnSpc>
              <a:tabLst>
                <a:tab pos="611188" algn="l"/>
              </a:tabLst>
            </a:pPr>
            <a:r>
              <a:rPr lang="en-US" sz="2000" b="1" dirty="0">
                <a:solidFill>
                  <a:srgbClr val="2D62AE"/>
                </a:solidFill>
                <a:latin typeface="Calibri" panose="020F0502020204030204" pitchFamily="34" charset="0"/>
                <a:cs typeface="Calibri" panose="020F0502020204030204" pitchFamily="34" charset="0"/>
              </a:rPr>
              <a:t>Tecnologías de almacenamiento de energía térmica</a:t>
            </a:r>
          </a:p>
          <a:p>
            <a:pPr marL="6350">
              <a:lnSpc>
                <a:spcPts val="2100"/>
              </a:lnSpc>
              <a:tabLst>
                <a:tab pos="611188" algn="l"/>
              </a:tabLst>
            </a:pPr>
            <a:endParaRPr lang="en-US" sz="2000" b="1" dirty="0">
              <a:solidFill>
                <a:srgbClr val="2D62AE"/>
              </a:solidFill>
              <a:latin typeface="Calibri" panose="020F0502020204030204" pitchFamily="34" charset="0"/>
              <a:cs typeface="Calibri" panose="020F0502020204030204" pitchFamily="34" charset="0"/>
            </a:endParaRPr>
          </a:p>
          <a:p>
            <a:pPr marL="6350">
              <a:lnSpc>
                <a:spcPts val="2100"/>
              </a:lnSpc>
              <a:tabLst>
                <a:tab pos="611188" algn="l"/>
              </a:tabLst>
            </a:pPr>
            <a:endParaRPr lang="en-US" sz="2000" b="1" dirty="0">
              <a:solidFill>
                <a:srgbClr val="ED4D24"/>
              </a:solidFill>
              <a:latin typeface="Calibri" panose="020F0502020204030204" pitchFamily="34" charset="0"/>
              <a:cs typeface="Calibri" panose="020F0502020204030204" pitchFamily="34" charset="0"/>
            </a:endParaRPr>
          </a:p>
        </p:txBody>
      </p:sp>
      <p:grpSp>
        <p:nvGrpSpPr>
          <p:cNvPr id="34" name="Graphic 3">
            <a:extLst>
              <a:ext uri="{FF2B5EF4-FFF2-40B4-BE49-F238E27FC236}">
                <a16:creationId xmlns:a16="http://schemas.microsoft.com/office/drawing/2014/main" id="{C901E730-71DD-5C2E-ED32-B077CD32BD91}"/>
              </a:ext>
            </a:extLst>
          </p:cNvPr>
          <p:cNvGrpSpPr>
            <a:grpSpLocks noChangeAspect="1"/>
          </p:cNvGrpSpPr>
          <p:nvPr/>
        </p:nvGrpSpPr>
        <p:grpSpPr>
          <a:xfrm>
            <a:off x="887744" y="575455"/>
            <a:ext cx="415335" cy="360000"/>
            <a:chOff x="3200192" y="6774350"/>
            <a:chExt cx="430519" cy="373161"/>
          </a:xfrm>
          <a:noFill/>
        </p:grpSpPr>
        <p:sp>
          <p:nvSpPr>
            <p:cNvPr id="35" name="Freeform 34">
              <a:extLst>
                <a:ext uri="{FF2B5EF4-FFF2-40B4-BE49-F238E27FC236}">
                  <a16:creationId xmlns:a16="http://schemas.microsoft.com/office/drawing/2014/main" id="{3027D94A-6C20-5659-FE1A-771B5CAD7EC9}"/>
                </a:ext>
              </a:extLst>
            </p:cNvPr>
            <p:cNvSpPr/>
            <p:nvPr/>
          </p:nvSpPr>
          <p:spPr>
            <a:xfrm>
              <a:off x="3200192" y="6774350"/>
              <a:ext cx="215259" cy="215285"/>
            </a:xfrm>
            <a:custGeom>
              <a:avLst/>
              <a:gdLst>
                <a:gd name="connsiteX0" fmla="*/ 0 w 215259"/>
                <a:gd name="connsiteY0" fmla="*/ 215285 h 215285"/>
                <a:gd name="connsiteX1" fmla="*/ 215260 w 215259"/>
                <a:gd name="connsiteY1" fmla="*/ 0 h 215285"/>
              </a:gdLst>
              <a:ahLst/>
              <a:cxnLst>
                <a:cxn ang="0">
                  <a:pos x="connsiteX0" y="connsiteY0"/>
                </a:cxn>
                <a:cxn ang="0">
                  <a:pos x="connsiteX1" y="connsiteY1"/>
                </a:cxn>
              </a:cxnLst>
              <a:rect l="l" t="t" r="r" b="b"/>
              <a:pathLst>
                <a:path w="215259" h="215285">
                  <a:moveTo>
                    <a:pt x="0" y="215285"/>
                  </a:moveTo>
                  <a:lnTo>
                    <a:pt x="215260" y="0"/>
                  </a:lnTo>
                </a:path>
              </a:pathLst>
            </a:custGeom>
            <a:grpFill/>
            <a:ln w="15875" cap="rnd">
              <a:solidFill>
                <a:srgbClr val="404040"/>
              </a:solidFill>
              <a:prstDash val="solid"/>
              <a:round/>
            </a:ln>
          </p:spPr>
          <p:txBody>
            <a:bodyPr rtlCol="0" anchor="ctr"/>
            <a:lstStyle/>
            <a:p>
              <a:endParaRPr lang="en-US" dirty="0"/>
            </a:p>
          </p:txBody>
        </p:sp>
        <p:sp>
          <p:nvSpPr>
            <p:cNvPr id="36" name="Freeform 35">
              <a:extLst>
                <a:ext uri="{FF2B5EF4-FFF2-40B4-BE49-F238E27FC236}">
                  <a16:creationId xmlns:a16="http://schemas.microsoft.com/office/drawing/2014/main" id="{5EE58DD0-5DB5-0080-4E5D-4AD3AC5997E4}"/>
                </a:ext>
              </a:extLst>
            </p:cNvPr>
            <p:cNvSpPr/>
            <p:nvPr/>
          </p:nvSpPr>
          <p:spPr>
            <a:xfrm>
              <a:off x="3415452" y="6774350"/>
              <a:ext cx="71753" cy="71761"/>
            </a:xfrm>
            <a:custGeom>
              <a:avLst/>
              <a:gdLst>
                <a:gd name="connsiteX0" fmla="*/ 71753 w 71753"/>
                <a:gd name="connsiteY0" fmla="*/ 71762 h 71761"/>
                <a:gd name="connsiteX1" fmla="*/ 0 w 71753"/>
                <a:gd name="connsiteY1" fmla="*/ 0 h 71761"/>
              </a:gdLst>
              <a:ahLst/>
              <a:cxnLst>
                <a:cxn ang="0">
                  <a:pos x="connsiteX0" y="connsiteY0"/>
                </a:cxn>
                <a:cxn ang="0">
                  <a:pos x="connsiteX1" y="connsiteY1"/>
                </a:cxn>
              </a:cxnLst>
              <a:rect l="l" t="t" r="r" b="b"/>
              <a:pathLst>
                <a:path w="71753" h="71761">
                  <a:moveTo>
                    <a:pt x="71753" y="71762"/>
                  </a:moveTo>
                  <a:lnTo>
                    <a:pt x="0" y="0"/>
                  </a:lnTo>
                </a:path>
              </a:pathLst>
            </a:custGeom>
            <a:grpFill/>
            <a:ln w="15875" cap="rnd">
              <a:solidFill>
                <a:srgbClr val="404040"/>
              </a:solidFill>
              <a:prstDash val="solid"/>
              <a:round/>
            </a:ln>
          </p:spPr>
          <p:txBody>
            <a:bodyPr rtlCol="0" anchor="ctr"/>
            <a:lstStyle/>
            <a:p>
              <a:endParaRPr lang="en-US" dirty="0"/>
            </a:p>
          </p:txBody>
        </p:sp>
        <p:sp>
          <p:nvSpPr>
            <p:cNvPr id="37" name="Freeform 36">
              <a:extLst>
                <a:ext uri="{FF2B5EF4-FFF2-40B4-BE49-F238E27FC236}">
                  <a16:creationId xmlns:a16="http://schemas.microsoft.com/office/drawing/2014/main" id="{9D9B8392-177F-BA32-B66F-98150D2FF679}"/>
                </a:ext>
              </a:extLst>
            </p:cNvPr>
            <p:cNvSpPr/>
            <p:nvPr/>
          </p:nvSpPr>
          <p:spPr>
            <a:xfrm>
              <a:off x="3487205" y="6803055"/>
              <a:ext cx="1594" cy="43057"/>
            </a:xfrm>
            <a:custGeom>
              <a:avLst/>
              <a:gdLst>
                <a:gd name="connsiteX0" fmla="*/ 0 w 1594"/>
                <a:gd name="connsiteY0" fmla="*/ 43057 h 43057"/>
                <a:gd name="connsiteX1" fmla="*/ 0 w 1594"/>
                <a:gd name="connsiteY1" fmla="*/ 0 h 43057"/>
              </a:gdLst>
              <a:ahLst/>
              <a:cxnLst>
                <a:cxn ang="0">
                  <a:pos x="connsiteX0" y="connsiteY0"/>
                </a:cxn>
                <a:cxn ang="0">
                  <a:pos x="connsiteX1" y="connsiteY1"/>
                </a:cxn>
              </a:cxnLst>
              <a:rect l="l" t="t" r="r" b="b"/>
              <a:pathLst>
                <a:path w="1594" h="43057">
                  <a:moveTo>
                    <a:pt x="0" y="43057"/>
                  </a:moveTo>
                  <a:lnTo>
                    <a:pt x="0" y="0"/>
                  </a:lnTo>
                </a:path>
              </a:pathLst>
            </a:custGeom>
            <a:grpFill/>
            <a:ln w="15875" cap="rnd">
              <a:solidFill>
                <a:srgbClr val="404040"/>
              </a:solidFill>
              <a:prstDash val="solid"/>
              <a:round/>
            </a:ln>
          </p:spPr>
          <p:txBody>
            <a:bodyPr rtlCol="0" anchor="ctr"/>
            <a:lstStyle/>
            <a:p>
              <a:endParaRPr lang="en-US" dirty="0"/>
            </a:p>
          </p:txBody>
        </p:sp>
        <p:sp>
          <p:nvSpPr>
            <p:cNvPr id="38" name="Freeform 37">
              <a:extLst>
                <a:ext uri="{FF2B5EF4-FFF2-40B4-BE49-F238E27FC236}">
                  <a16:creationId xmlns:a16="http://schemas.microsoft.com/office/drawing/2014/main" id="{FC771839-353E-55C0-E5B3-724EF7551FC4}"/>
                </a:ext>
              </a:extLst>
            </p:cNvPr>
            <p:cNvSpPr/>
            <p:nvPr/>
          </p:nvSpPr>
          <p:spPr>
            <a:xfrm>
              <a:off x="3544608" y="6803055"/>
              <a:ext cx="1594" cy="100466"/>
            </a:xfrm>
            <a:custGeom>
              <a:avLst/>
              <a:gdLst>
                <a:gd name="connsiteX0" fmla="*/ 0 w 1594"/>
                <a:gd name="connsiteY0" fmla="*/ 100466 h 100466"/>
                <a:gd name="connsiteX1" fmla="*/ 0 w 1594"/>
                <a:gd name="connsiteY1" fmla="*/ 0 h 100466"/>
              </a:gdLst>
              <a:ahLst/>
              <a:cxnLst>
                <a:cxn ang="0">
                  <a:pos x="connsiteX0" y="connsiteY0"/>
                </a:cxn>
                <a:cxn ang="0">
                  <a:pos x="connsiteX1" y="connsiteY1"/>
                </a:cxn>
              </a:cxnLst>
              <a:rect l="l" t="t" r="r" b="b"/>
              <a:pathLst>
                <a:path w="1594" h="100466">
                  <a:moveTo>
                    <a:pt x="0" y="100466"/>
                  </a:moveTo>
                  <a:lnTo>
                    <a:pt x="0" y="0"/>
                  </a:lnTo>
                </a:path>
              </a:pathLst>
            </a:custGeom>
            <a:grpFill/>
            <a:ln w="15875" cap="rnd">
              <a:solidFill>
                <a:srgbClr val="404040"/>
              </a:solidFill>
              <a:prstDash val="solid"/>
              <a:round/>
            </a:ln>
          </p:spPr>
          <p:txBody>
            <a:bodyPr rtlCol="0" anchor="ctr"/>
            <a:lstStyle/>
            <a:p>
              <a:endParaRPr lang="en-US" dirty="0"/>
            </a:p>
          </p:txBody>
        </p:sp>
        <p:sp>
          <p:nvSpPr>
            <p:cNvPr id="39" name="Freeform 38">
              <a:extLst>
                <a:ext uri="{FF2B5EF4-FFF2-40B4-BE49-F238E27FC236}">
                  <a16:creationId xmlns:a16="http://schemas.microsoft.com/office/drawing/2014/main" id="{9FC0ADB8-13BD-768D-2C49-277566647903}"/>
                </a:ext>
              </a:extLst>
            </p:cNvPr>
            <p:cNvSpPr/>
            <p:nvPr/>
          </p:nvSpPr>
          <p:spPr>
            <a:xfrm>
              <a:off x="3487205" y="6803055"/>
              <a:ext cx="57402" cy="1594"/>
            </a:xfrm>
            <a:custGeom>
              <a:avLst/>
              <a:gdLst>
                <a:gd name="connsiteX0" fmla="*/ 0 w 57402"/>
                <a:gd name="connsiteY0" fmla="*/ 0 h 1594"/>
                <a:gd name="connsiteX1" fmla="*/ 57403 w 57402"/>
                <a:gd name="connsiteY1" fmla="*/ 0 h 1594"/>
              </a:gdLst>
              <a:ahLst/>
              <a:cxnLst>
                <a:cxn ang="0">
                  <a:pos x="connsiteX0" y="connsiteY0"/>
                </a:cxn>
                <a:cxn ang="0">
                  <a:pos x="connsiteX1" y="connsiteY1"/>
                </a:cxn>
              </a:cxnLst>
              <a:rect l="l" t="t" r="r" b="b"/>
              <a:pathLst>
                <a:path w="57402" h="1594">
                  <a:moveTo>
                    <a:pt x="0" y="0"/>
                  </a:moveTo>
                  <a:lnTo>
                    <a:pt x="57403" y="0"/>
                  </a:lnTo>
                </a:path>
              </a:pathLst>
            </a:custGeom>
            <a:grpFill/>
            <a:ln w="15875" cap="rnd">
              <a:solidFill>
                <a:srgbClr val="404040"/>
              </a:solidFill>
              <a:prstDash val="solid"/>
              <a:round/>
            </a:ln>
          </p:spPr>
          <p:txBody>
            <a:bodyPr rtlCol="0" anchor="ctr"/>
            <a:lstStyle/>
            <a:p>
              <a:endParaRPr lang="en-US" dirty="0"/>
            </a:p>
          </p:txBody>
        </p:sp>
        <p:sp>
          <p:nvSpPr>
            <p:cNvPr id="40" name="Freeform 39">
              <a:extLst>
                <a:ext uri="{FF2B5EF4-FFF2-40B4-BE49-F238E27FC236}">
                  <a16:creationId xmlns:a16="http://schemas.microsoft.com/office/drawing/2014/main" id="{B62DB327-6741-8203-09A0-AE0ED5B3BE4B}"/>
                </a:ext>
              </a:extLst>
            </p:cNvPr>
            <p:cNvSpPr/>
            <p:nvPr/>
          </p:nvSpPr>
          <p:spPr>
            <a:xfrm>
              <a:off x="3544608" y="6903521"/>
              <a:ext cx="86103" cy="86114"/>
            </a:xfrm>
            <a:custGeom>
              <a:avLst/>
              <a:gdLst>
                <a:gd name="connsiteX0" fmla="*/ 0 w 86103"/>
                <a:gd name="connsiteY0" fmla="*/ 0 h 86114"/>
                <a:gd name="connsiteX1" fmla="*/ 86104 w 86103"/>
                <a:gd name="connsiteY1" fmla="*/ 86114 h 86114"/>
              </a:gdLst>
              <a:ahLst/>
              <a:cxnLst>
                <a:cxn ang="0">
                  <a:pos x="connsiteX0" y="connsiteY0"/>
                </a:cxn>
                <a:cxn ang="0">
                  <a:pos x="connsiteX1" y="connsiteY1"/>
                </a:cxn>
              </a:cxnLst>
              <a:rect l="l" t="t" r="r" b="b"/>
              <a:pathLst>
                <a:path w="86103" h="86114">
                  <a:moveTo>
                    <a:pt x="0" y="0"/>
                  </a:moveTo>
                  <a:lnTo>
                    <a:pt x="86104" y="86114"/>
                  </a:lnTo>
                </a:path>
              </a:pathLst>
            </a:custGeom>
            <a:grpFill/>
            <a:ln w="15875" cap="rnd">
              <a:solidFill>
                <a:srgbClr val="404040"/>
              </a:solidFill>
              <a:prstDash val="solid"/>
              <a:round/>
            </a:ln>
          </p:spPr>
          <p:txBody>
            <a:bodyPr rtlCol="0" anchor="ctr"/>
            <a:lstStyle/>
            <a:p>
              <a:endParaRPr lang="en-US" dirty="0"/>
            </a:p>
          </p:txBody>
        </p:sp>
        <p:sp>
          <p:nvSpPr>
            <p:cNvPr id="41" name="Freeform 40">
              <a:extLst>
                <a:ext uri="{FF2B5EF4-FFF2-40B4-BE49-F238E27FC236}">
                  <a16:creationId xmlns:a16="http://schemas.microsoft.com/office/drawing/2014/main" id="{C105FCF4-1B30-9E8E-7C3E-78420F19E365}"/>
                </a:ext>
              </a:extLst>
            </p:cNvPr>
            <p:cNvSpPr/>
            <p:nvPr/>
          </p:nvSpPr>
          <p:spPr>
            <a:xfrm>
              <a:off x="3257595" y="6989635"/>
              <a:ext cx="1594" cy="157875"/>
            </a:xfrm>
            <a:custGeom>
              <a:avLst/>
              <a:gdLst>
                <a:gd name="connsiteX0" fmla="*/ 0 w 1594"/>
                <a:gd name="connsiteY0" fmla="*/ 0 h 157875"/>
                <a:gd name="connsiteX1" fmla="*/ 0 w 1594"/>
                <a:gd name="connsiteY1" fmla="*/ 157876 h 157875"/>
              </a:gdLst>
              <a:ahLst/>
              <a:cxnLst>
                <a:cxn ang="0">
                  <a:pos x="connsiteX0" y="connsiteY0"/>
                </a:cxn>
                <a:cxn ang="0">
                  <a:pos x="connsiteX1" y="connsiteY1"/>
                </a:cxn>
              </a:cxnLst>
              <a:rect l="l" t="t" r="r" b="b"/>
              <a:pathLst>
                <a:path w="1594" h="157875">
                  <a:moveTo>
                    <a:pt x="0" y="0"/>
                  </a:moveTo>
                  <a:lnTo>
                    <a:pt x="0" y="157876"/>
                  </a:lnTo>
                </a:path>
              </a:pathLst>
            </a:custGeom>
            <a:grpFill/>
            <a:ln w="15875" cap="rnd">
              <a:solidFill>
                <a:srgbClr val="404040"/>
              </a:solidFill>
              <a:prstDash val="solid"/>
              <a:round/>
            </a:ln>
          </p:spPr>
          <p:txBody>
            <a:bodyPr rtlCol="0" anchor="ctr"/>
            <a:lstStyle/>
            <a:p>
              <a:endParaRPr lang="en-US" dirty="0"/>
            </a:p>
          </p:txBody>
        </p:sp>
        <p:sp>
          <p:nvSpPr>
            <p:cNvPr id="42" name="Freeform 41">
              <a:extLst>
                <a:ext uri="{FF2B5EF4-FFF2-40B4-BE49-F238E27FC236}">
                  <a16:creationId xmlns:a16="http://schemas.microsoft.com/office/drawing/2014/main" id="{0B285EA1-4A9E-7B86-05BF-93B1C97251EF}"/>
                </a:ext>
              </a:extLst>
            </p:cNvPr>
            <p:cNvSpPr/>
            <p:nvPr/>
          </p:nvSpPr>
          <p:spPr>
            <a:xfrm>
              <a:off x="3573309" y="6989635"/>
              <a:ext cx="1594" cy="157875"/>
            </a:xfrm>
            <a:custGeom>
              <a:avLst/>
              <a:gdLst>
                <a:gd name="connsiteX0" fmla="*/ 0 w 1594"/>
                <a:gd name="connsiteY0" fmla="*/ 0 h 157875"/>
                <a:gd name="connsiteX1" fmla="*/ 0 w 1594"/>
                <a:gd name="connsiteY1" fmla="*/ 157876 h 157875"/>
              </a:gdLst>
              <a:ahLst/>
              <a:cxnLst>
                <a:cxn ang="0">
                  <a:pos x="connsiteX0" y="connsiteY0"/>
                </a:cxn>
                <a:cxn ang="0">
                  <a:pos x="connsiteX1" y="connsiteY1"/>
                </a:cxn>
              </a:cxnLst>
              <a:rect l="l" t="t" r="r" b="b"/>
              <a:pathLst>
                <a:path w="1594" h="157875">
                  <a:moveTo>
                    <a:pt x="0" y="0"/>
                  </a:moveTo>
                  <a:lnTo>
                    <a:pt x="0" y="157876"/>
                  </a:lnTo>
                </a:path>
              </a:pathLst>
            </a:custGeom>
            <a:grpFill/>
            <a:ln w="15875" cap="rnd">
              <a:solidFill>
                <a:srgbClr val="404040"/>
              </a:solidFill>
              <a:prstDash val="solid"/>
              <a:round/>
            </a:ln>
          </p:spPr>
          <p:txBody>
            <a:bodyPr rtlCol="0" anchor="ctr"/>
            <a:lstStyle/>
            <a:p>
              <a:endParaRPr lang="en-US" dirty="0"/>
            </a:p>
          </p:txBody>
        </p:sp>
        <p:sp>
          <p:nvSpPr>
            <p:cNvPr id="43" name="Freeform 42">
              <a:extLst>
                <a:ext uri="{FF2B5EF4-FFF2-40B4-BE49-F238E27FC236}">
                  <a16:creationId xmlns:a16="http://schemas.microsoft.com/office/drawing/2014/main" id="{F81A041E-7013-3245-F311-75848C37DBEC}"/>
                </a:ext>
              </a:extLst>
            </p:cNvPr>
            <p:cNvSpPr/>
            <p:nvPr/>
          </p:nvSpPr>
          <p:spPr>
            <a:xfrm>
              <a:off x="3257595" y="7147511"/>
              <a:ext cx="315714" cy="1594"/>
            </a:xfrm>
            <a:custGeom>
              <a:avLst/>
              <a:gdLst>
                <a:gd name="connsiteX0" fmla="*/ 0 w 315714"/>
                <a:gd name="connsiteY0" fmla="*/ 0 h 1594"/>
                <a:gd name="connsiteX1" fmla="*/ 315714 w 315714"/>
                <a:gd name="connsiteY1" fmla="*/ 0 h 1594"/>
              </a:gdLst>
              <a:ahLst/>
              <a:cxnLst>
                <a:cxn ang="0">
                  <a:pos x="connsiteX0" y="connsiteY0"/>
                </a:cxn>
                <a:cxn ang="0">
                  <a:pos x="connsiteX1" y="connsiteY1"/>
                </a:cxn>
              </a:cxnLst>
              <a:rect l="l" t="t" r="r" b="b"/>
              <a:pathLst>
                <a:path w="315714" h="1594">
                  <a:moveTo>
                    <a:pt x="0" y="0"/>
                  </a:moveTo>
                  <a:lnTo>
                    <a:pt x="315714" y="0"/>
                  </a:lnTo>
                </a:path>
              </a:pathLst>
            </a:custGeom>
            <a:grpFill/>
            <a:ln w="15875" cap="rnd">
              <a:solidFill>
                <a:srgbClr val="404040"/>
              </a:solidFill>
              <a:prstDash val="solid"/>
              <a:round/>
            </a:ln>
          </p:spPr>
          <p:txBody>
            <a:bodyPr rtlCol="0" anchor="ctr"/>
            <a:lstStyle/>
            <a:p>
              <a:endParaRPr lang="en-US" dirty="0"/>
            </a:p>
          </p:txBody>
        </p:sp>
        <p:sp>
          <p:nvSpPr>
            <p:cNvPr id="44" name="Freeform 43">
              <a:extLst>
                <a:ext uri="{FF2B5EF4-FFF2-40B4-BE49-F238E27FC236}">
                  <a16:creationId xmlns:a16="http://schemas.microsoft.com/office/drawing/2014/main" id="{D98ABA49-9779-0387-0D13-D79F6F634AA1}"/>
                </a:ext>
              </a:extLst>
            </p:cNvPr>
            <p:cNvSpPr/>
            <p:nvPr/>
          </p:nvSpPr>
          <p:spPr>
            <a:xfrm>
              <a:off x="3200192" y="6989635"/>
              <a:ext cx="57402" cy="1594"/>
            </a:xfrm>
            <a:custGeom>
              <a:avLst/>
              <a:gdLst>
                <a:gd name="connsiteX0" fmla="*/ 0 w 57402"/>
                <a:gd name="connsiteY0" fmla="*/ 0 h 1594"/>
                <a:gd name="connsiteX1" fmla="*/ 57403 w 57402"/>
                <a:gd name="connsiteY1" fmla="*/ 0 h 1594"/>
              </a:gdLst>
              <a:ahLst/>
              <a:cxnLst>
                <a:cxn ang="0">
                  <a:pos x="connsiteX0" y="connsiteY0"/>
                </a:cxn>
                <a:cxn ang="0">
                  <a:pos x="connsiteX1" y="connsiteY1"/>
                </a:cxn>
              </a:cxnLst>
              <a:rect l="l" t="t" r="r" b="b"/>
              <a:pathLst>
                <a:path w="57402" h="1594">
                  <a:moveTo>
                    <a:pt x="0" y="0"/>
                  </a:moveTo>
                  <a:lnTo>
                    <a:pt x="57403" y="0"/>
                  </a:lnTo>
                </a:path>
              </a:pathLst>
            </a:custGeom>
            <a:grpFill/>
            <a:ln w="15875" cap="rnd">
              <a:solidFill>
                <a:srgbClr val="404040"/>
              </a:solidFill>
              <a:prstDash val="solid"/>
              <a:round/>
            </a:ln>
          </p:spPr>
          <p:txBody>
            <a:bodyPr rtlCol="0" anchor="ctr"/>
            <a:lstStyle/>
            <a:p>
              <a:endParaRPr lang="en-US" dirty="0"/>
            </a:p>
          </p:txBody>
        </p:sp>
        <p:sp>
          <p:nvSpPr>
            <p:cNvPr id="45" name="Freeform 44">
              <a:extLst>
                <a:ext uri="{FF2B5EF4-FFF2-40B4-BE49-F238E27FC236}">
                  <a16:creationId xmlns:a16="http://schemas.microsoft.com/office/drawing/2014/main" id="{4D301914-19D3-FDD1-1AA7-517699E89F73}"/>
                </a:ext>
              </a:extLst>
            </p:cNvPr>
            <p:cNvSpPr/>
            <p:nvPr/>
          </p:nvSpPr>
          <p:spPr>
            <a:xfrm>
              <a:off x="3573309" y="6989635"/>
              <a:ext cx="57402" cy="1594"/>
            </a:xfrm>
            <a:custGeom>
              <a:avLst/>
              <a:gdLst>
                <a:gd name="connsiteX0" fmla="*/ 57403 w 57402"/>
                <a:gd name="connsiteY0" fmla="*/ 0 h 1594"/>
                <a:gd name="connsiteX1" fmla="*/ 0 w 57402"/>
                <a:gd name="connsiteY1" fmla="*/ 0 h 1594"/>
              </a:gdLst>
              <a:ahLst/>
              <a:cxnLst>
                <a:cxn ang="0">
                  <a:pos x="connsiteX0" y="connsiteY0"/>
                </a:cxn>
                <a:cxn ang="0">
                  <a:pos x="connsiteX1" y="connsiteY1"/>
                </a:cxn>
              </a:cxnLst>
              <a:rect l="l" t="t" r="r" b="b"/>
              <a:pathLst>
                <a:path w="57402" h="1594">
                  <a:moveTo>
                    <a:pt x="57403" y="0"/>
                  </a:moveTo>
                  <a:lnTo>
                    <a:pt x="0" y="0"/>
                  </a:lnTo>
                </a:path>
              </a:pathLst>
            </a:custGeom>
            <a:grpFill/>
            <a:ln w="15875" cap="rnd">
              <a:solidFill>
                <a:srgbClr val="404040"/>
              </a:solidFill>
              <a:prstDash val="solid"/>
              <a:round/>
            </a:ln>
          </p:spPr>
          <p:txBody>
            <a:bodyPr rtlCol="0" anchor="ctr"/>
            <a:lstStyle/>
            <a:p>
              <a:endParaRPr lang="en-US" dirty="0"/>
            </a:p>
          </p:txBody>
        </p:sp>
        <p:sp>
          <p:nvSpPr>
            <p:cNvPr id="46" name="Freeform 45">
              <a:extLst>
                <a:ext uri="{FF2B5EF4-FFF2-40B4-BE49-F238E27FC236}">
                  <a16:creationId xmlns:a16="http://schemas.microsoft.com/office/drawing/2014/main" id="{AA6DCAC9-90B2-86B4-B909-D88AC3501067}"/>
                </a:ext>
              </a:extLst>
            </p:cNvPr>
            <p:cNvSpPr/>
            <p:nvPr/>
          </p:nvSpPr>
          <p:spPr>
            <a:xfrm>
              <a:off x="3379575" y="6968107"/>
              <a:ext cx="71753" cy="71761"/>
            </a:xfrm>
            <a:custGeom>
              <a:avLst/>
              <a:gdLst>
                <a:gd name="connsiteX0" fmla="*/ 71753 w 71753"/>
                <a:gd name="connsiteY0" fmla="*/ 35881 h 71761"/>
                <a:gd name="connsiteX1" fmla="*/ 35877 w 71753"/>
                <a:gd name="connsiteY1" fmla="*/ 71762 h 71761"/>
                <a:gd name="connsiteX2" fmla="*/ 0 w 71753"/>
                <a:gd name="connsiteY2" fmla="*/ 35881 h 71761"/>
                <a:gd name="connsiteX3" fmla="*/ 35877 w 71753"/>
                <a:gd name="connsiteY3" fmla="*/ 0 h 71761"/>
                <a:gd name="connsiteX4" fmla="*/ 71753 w 71753"/>
                <a:gd name="connsiteY4" fmla="*/ 35881 h 71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753" h="71761">
                  <a:moveTo>
                    <a:pt x="71753" y="35881"/>
                  </a:moveTo>
                  <a:cubicBezTo>
                    <a:pt x="71753" y="55698"/>
                    <a:pt x="55691" y="71762"/>
                    <a:pt x="35877" y="71762"/>
                  </a:cubicBezTo>
                  <a:cubicBezTo>
                    <a:pt x="16062" y="71762"/>
                    <a:pt x="0" y="55698"/>
                    <a:pt x="0" y="35881"/>
                  </a:cubicBezTo>
                  <a:cubicBezTo>
                    <a:pt x="0" y="16064"/>
                    <a:pt x="16062" y="0"/>
                    <a:pt x="35877" y="0"/>
                  </a:cubicBezTo>
                  <a:cubicBezTo>
                    <a:pt x="55691" y="0"/>
                    <a:pt x="71753" y="16064"/>
                    <a:pt x="71753" y="35881"/>
                  </a:cubicBezTo>
                  <a:close/>
                </a:path>
              </a:pathLst>
            </a:custGeom>
            <a:grpFill/>
            <a:ln w="15875" cap="rnd">
              <a:solidFill>
                <a:srgbClr val="404040"/>
              </a:solidFill>
              <a:prstDash val="solid"/>
              <a:round/>
            </a:ln>
          </p:spPr>
          <p:txBody>
            <a:bodyPr rtlCol="0" anchor="ctr"/>
            <a:lstStyle/>
            <a:p>
              <a:endParaRPr lang="en-US" dirty="0"/>
            </a:p>
          </p:txBody>
        </p:sp>
        <p:sp>
          <p:nvSpPr>
            <p:cNvPr id="47" name="Freeform 46">
              <a:extLst>
                <a:ext uri="{FF2B5EF4-FFF2-40B4-BE49-F238E27FC236}">
                  <a16:creationId xmlns:a16="http://schemas.microsoft.com/office/drawing/2014/main" id="{E359072C-7F72-A053-96E0-2999B11DD7A8}"/>
                </a:ext>
              </a:extLst>
            </p:cNvPr>
            <p:cNvSpPr/>
            <p:nvPr/>
          </p:nvSpPr>
          <p:spPr>
            <a:xfrm>
              <a:off x="3415452" y="6917874"/>
              <a:ext cx="1594" cy="14352"/>
            </a:xfrm>
            <a:custGeom>
              <a:avLst/>
              <a:gdLst>
                <a:gd name="connsiteX0" fmla="*/ 0 w 1594"/>
                <a:gd name="connsiteY0" fmla="*/ 14352 h 14352"/>
                <a:gd name="connsiteX1" fmla="*/ 0 w 1594"/>
                <a:gd name="connsiteY1" fmla="*/ 0 h 14352"/>
              </a:gdLst>
              <a:ahLst/>
              <a:cxnLst>
                <a:cxn ang="0">
                  <a:pos x="connsiteX0" y="connsiteY0"/>
                </a:cxn>
                <a:cxn ang="0">
                  <a:pos x="connsiteX1" y="connsiteY1"/>
                </a:cxn>
              </a:cxnLst>
              <a:rect l="l" t="t" r="r" b="b"/>
              <a:pathLst>
                <a:path w="1594" h="14352">
                  <a:moveTo>
                    <a:pt x="0" y="14352"/>
                  </a:moveTo>
                  <a:lnTo>
                    <a:pt x="0" y="0"/>
                  </a:lnTo>
                </a:path>
              </a:pathLst>
            </a:custGeom>
            <a:grpFill/>
            <a:ln w="15875" cap="rnd">
              <a:solidFill>
                <a:srgbClr val="404040"/>
              </a:solidFill>
              <a:prstDash val="solid"/>
              <a:round/>
            </a:ln>
          </p:spPr>
          <p:txBody>
            <a:bodyPr rtlCol="0" anchor="ctr"/>
            <a:lstStyle/>
            <a:p>
              <a:endParaRPr lang="en-US" dirty="0"/>
            </a:p>
          </p:txBody>
        </p:sp>
        <p:sp>
          <p:nvSpPr>
            <p:cNvPr id="48" name="Freeform 47">
              <a:extLst>
                <a:ext uri="{FF2B5EF4-FFF2-40B4-BE49-F238E27FC236}">
                  <a16:creationId xmlns:a16="http://schemas.microsoft.com/office/drawing/2014/main" id="{72E2EA0B-B089-6366-442F-85BA725838C1}"/>
                </a:ext>
              </a:extLst>
            </p:cNvPr>
            <p:cNvSpPr/>
            <p:nvPr/>
          </p:nvSpPr>
          <p:spPr>
            <a:xfrm>
              <a:off x="3415452" y="7075750"/>
              <a:ext cx="1594" cy="14352"/>
            </a:xfrm>
            <a:custGeom>
              <a:avLst/>
              <a:gdLst>
                <a:gd name="connsiteX0" fmla="*/ 0 w 1594"/>
                <a:gd name="connsiteY0" fmla="*/ 14352 h 14352"/>
                <a:gd name="connsiteX1" fmla="*/ 0 w 1594"/>
                <a:gd name="connsiteY1" fmla="*/ 0 h 14352"/>
              </a:gdLst>
              <a:ahLst/>
              <a:cxnLst>
                <a:cxn ang="0">
                  <a:pos x="connsiteX0" y="connsiteY0"/>
                </a:cxn>
                <a:cxn ang="0">
                  <a:pos x="connsiteX1" y="connsiteY1"/>
                </a:cxn>
              </a:cxnLst>
              <a:rect l="l" t="t" r="r" b="b"/>
              <a:pathLst>
                <a:path w="1594" h="14352">
                  <a:moveTo>
                    <a:pt x="0" y="14352"/>
                  </a:moveTo>
                  <a:lnTo>
                    <a:pt x="0" y="0"/>
                  </a:lnTo>
                </a:path>
              </a:pathLst>
            </a:custGeom>
            <a:grpFill/>
            <a:ln w="15875" cap="rnd">
              <a:solidFill>
                <a:srgbClr val="404040"/>
              </a:solidFill>
              <a:prstDash val="solid"/>
              <a:round/>
            </a:ln>
          </p:spPr>
          <p:txBody>
            <a:bodyPr rtlCol="0" anchor="ctr"/>
            <a:lstStyle/>
            <a:p>
              <a:endParaRPr lang="en-US" dirty="0"/>
            </a:p>
          </p:txBody>
        </p:sp>
        <p:sp>
          <p:nvSpPr>
            <p:cNvPr id="49" name="Freeform 48">
              <a:extLst>
                <a:ext uri="{FF2B5EF4-FFF2-40B4-BE49-F238E27FC236}">
                  <a16:creationId xmlns:a16="http://schemas.microsoft.com/office/drawing/2014/main" id="{7D43DC9E-2F46-5C95-6A61-37004E9981D8}"/>
                </a:ext>
              </a:extLst>
            </p:cNvPr>
            <p:cNvSpPr/>
            <p:nvPr/>
          </p:nvSpPr>
          <p:spPr>
            <a:xfrm>
              <a:off x="3487205" y="7003988"/>
              <a:ext cx="14350" cy="1594"/>
            </a:xfrm>
            <a:custGeom>
              <a:avLst/>
              <a:gdLst>
                <a:gd name="connsiteX0" fmla="*/ 0 w 14350"/>
                <a:gd name="connsiteY0" fmla="*/ 0 h 1594"/>
                <a:gd name="connsiteX1" fmla="*/ 14351 w 14350"/>
                <a:gd name="connsiteY1" fmla="*/ 0 h 1594"/>
              </a:gdLst>
              <a:ahLst/>
              <a:cxnLst>
                <a:cxn ang="0">
                  <a:pos x="connsiteX0" y="connsiteY0"/>
                </a:cxn>
                <a:cxn ang="0">
                  <a:pos x="connsiteX1" y="connsiteY1"/>
                </a:cxn>
              </a:cxnLst>
              <a:rect l="l" t="t" r="r" b="b"/>
              <a:pathLst>
                <a:path w="14350" h="1594">
                  <a:moveTo>
                    <a:pt x="0" y="0"/>
                  </a:moveTo>
                  <a:lnTo>
                    <a:pt x="14351" y="0"/>
                  </a:lnTo>
                </a:path>
              </a:pathLst>
            </a:custGeom>
            <a:grpFill/>
            <a:ln w="15875" cap="rnd">
              <a:solidFill>
                <a:srgbClr val="404040"/>
              </a:solidFill>
              <a:prstDash val="solid"/>
              <a:round/>
            </a:ln>
          </p:spPr>
          <p:txBody>
            <a:bodyPr rtlCol="0" anchor="ctr"/>
            <a:lstStyle/>
            <a:p>
              <a:endParaRPr lang="en-US" dirty="0"/>
            </a:p>
          </p:txBody>
        </p:sp>
        <p:sp>
          <p:nvSpPr>
            <p:cNvPr id="50" name="Freeform 49">
              <a:extLst>
                <a:ext uri="{FF2B5EF4-FFF2-40B4-BE49-F238E27FC236}">
                  <a16:creationId xmlns:a16="http://schemas.microsoft.com/office/drawing/2014/main" id="{C4925789-B40F-0B46-0286-BA824DB32CC4}"/>
                </a:ext>
              </a:extLst>
            </p:cNvPr>
            <p:cNvSpPr/>
            <p:nvPr/>
          </p:nvSpPr>
          <p:spPr>
            <a:xfrm>
              <a:off x="3329348" y="7003988"/>
              <a:ext cx="14350" cy="1594"/>
            </a:xfrm>
            <a:custGeom>
              <a:avLst/>
              <a:gdLst>
                <a:gd name="connsiteX0" fmla="*/ 0 w 14350"/>
                <a:gd name="connsiteY0" fmla="*/ 0 h 1594"/>
                <a:gd name="connsiteX1" fmla="*/ 14351 w 14350"/>
                <a:gd name="connsiteY1" fmla="*/ 0 h 1594"/>
              </a:gdLst>
              <a:ahLst/>
              <a:cxnLst>
                <a:cxn ang="0">
                  <a:pos x="connsiteX0" y="connsiteY0"/>
                </a:cxn>
                <a:cxn ang="0">
                  <a:pos x="connsiteX1" y="connsiteY1"/>
                </a:cxn>
              </a:cxnLst>
              <a:rect l="l" t="t" r="r" b="b"/>
              <a:pathLst>
                <a:path w="14350" h="1594">
                  <a:moveTo>
                    <a:pt x="0" y="0"/>
                  </a:moveTo>
                  <a:lnTo>
                    <a:pt x="14351" y="0"/>
                  </a:lnTo>
                </a:path>
              </a:pathLst>
            </a:custGeom>
            <a:grpFill/>
            <a:ln w="15875" cap="rnd">
              <a:solidFill>
                <a:srgbClr val="404040"/>
              </a:solidFill>
              <a:prstDash val="solid"/>
              <a:round/>
            </a:ln>
          </p:spPr>
          <p:txBody>
            <a:bodyPr rtlCol="0" anchor="ctr"/>
            <a:lstStyle/>
            <a:p>
              <a:endParaRPr lang="en-US" dirty="0"/>
            </a:p>
          </p:txBody>
        </p:sp>
        <p:sp>
          <p:nvSpPr>
            <p:cNvPr id="51" name="Freeform 50">
              <a:extLst>
                <a:ext uri="{FF2B5EF4-FFF2-40B4-BE49-F238E27FC236}">
                  <a16:creationId xmlns:a16="http://schemas.microsoft.com/office/drawing/2014/main" id="{2521034F-994D-44E3-7BF6-ADFDBB5391B3}"/>
                </a:ext>
              </a:extLst>
            </p:cNvPr>
            <p:cNvSpPr/>
            <p:nvPr/>
          </p:nvSpPr>
          <p:spPr>
            <a:xfrm>
              <a:off x="3466189" y="6943102"/>
              <a:ext cx="10141" cy="10142"/>
            </a:xfrm>
            <a:custGeom>
              <a:avLst/>
              <a:gdLst>
                <a:gd name="connsiteX0" fmla="*/ 0 w 10141"/>
                <a:gd name="connsiteY0" fmla="*/ 10142 h 10142"/>
                <a:gd name="connsiteX1" fmla="*/ 10141 w 10141"/>
                <a:gd name="connsiteY1" fmla="*/ 0 h 10142"/>
              </a:gdLst>
              <a:ahLst/>
              <a:cxnLst>
                <a:cxn ang="0">
                  <a:pos x="connsiteX0" y="connsiteY0"/>
                </a:cxn>
                <a:cxn ang="0">
                  <a:pos x="connsiteX1" y="connsiteY1"/>
                </a:cxn>
              </a:cxnLst>
              <a:rect l="l" t="t" r="r" b="b"/>
              <a:pathLst>
                <a:path w="10141" h="10142">
                  <a:moveTo>
                    <a:pt x="0" y="10142"/>
                  </a:moveTo>
                  <a:lnTo>
                    <a:pt x="10141" y="0"/>
                  </a:lnTo>
                </a:path>
              </a:pathLst>
            </a:custGeom>
            <a:grpFill/>
            <a:ln w="15875" cap="rnd">
              <a:solidFill>
                <a:srgbClr val="404040"/>
              </a:solidFill>
              <a:prstDash val="solid"/>
              <a:round/>
            </a:ln>
          </p:spPr>
          <p:txBody>
            <a:bodyPr rtlCol="0" anchor="ctr"/>
            <a:lstStyle/>
            <a:p>
              <a:endParaRPr lang="en-US" dirty="0"/>
            </a:p>
          </p:txBody>
        </p:sp>
        <p:sp>
          <p:nvSpPr>
            <p:cNvPr id="52" name="Freeform 51">
              <a:extLst>
                <a:ext uri="{FF2B5EF4-FFF2-40B4-BE49-F238E27FC236}">
                  <a16:creationId xmlns:a16="http://schemas.microsoft.com/office/drawing/2014/main" id="{8E94FA0B-71BA-4BCF-DB1F-A1A558CC851E}"/>
                </a:ext>
              </a:extLst>
            </p:cNvPr>
            <p:cNvSpPr/>
            <p:nvPr/>
          </p:nvSpPr>
          <p:spPr>
            <a:xfrm>
              <a:off x="3354573" y="7054731"/>
              <a:ext cx="10141" cy="10142"/>
            </a:xfrm>
            <a:custGeom>
              <a:avLst/>
              <a:gdLst>
                <a:gd name="connsiteX0" fmla="*/ 0 w 10141"/>
                <a:gd name="connsiteY0" fmla="*/ 10142 h 10142"/>
                <a:gd name="connsiteX1" fmla="*/ 10141 w 10141"/>
                <a:gd name="connsiteY1" fmla="*/ 0 h 10142"/>
              </a:gdLst>
              <a:ahLst/>
              <a:cxnLst>
                <a:cxn ang="0">
                  <a:pos x="connsiteX0" y="connsiteY0"/>
                </a:cxn>
                <a:cxn ang="0">
                  <a:pos x="connsiteX1" y="connsiteY1"/>
                </a:cxn>
              </a:cxnLst>
              <a:rect l="l" t="t" r="r" b="b"/>
              <a:pathLst>
                <a:path w="10141" h="10142">
                  <a:moveTo>
                    <a:pt x="0" y="10142"/>
                  </a:moveTo>
                  <a:lnTo>
                    <a:pt x="10141" y="0"/>
                  </a:lnTo>
                </a:path>
              </a:pathLst>
            </a:custGeom>
            <a:grpFill/>
            <a:ln w="15875" cap="rnd">
              <a:solidFill>
                <a:srgbClr val="404040"/>
              </a:solidFill>
              <a:prstDash val="solid"/>
              <a:round/>
            </a:ln>
          </p:spPr>
          <p:txBody>
            <a:bodyPr rtlCol="0" anchor="ctr"/>
            <a:lstStyle/>
            <a:p>
              <a:endParaRPr lang="en-US" dirty="0"/>
            </a:p>
          </p:txBody>
        </p:sp>
        <p:sp>
          <p:nvSpPr>
            <p:cNvPr id="53" name="Freeform 52">
              <a:extLst>
                <a:ext uri="{FF2B5EF4-FFF2-40B4-BE49-F238E27FC236}">
                  <a16:creationId xmlns:a16="http://schemas.microsoft.com/office/drawing/2014/main" id="{1692ED83-BD5B-9F0B-F16A-0DABD155FAA3}"/>
                </a:ext>
              </a:extLst>
            </p:cNvPr>
            <p:cNvSpPr/>
            <p:nvPr/>
          </p:nvSpPr>
          <p:spPr>
            <a:xfrm>
              <a:off x="3354573" y="6943102"/>
              <a:ext cx="10141" cy="10142"/>
            </a:xfrm>
            <a:custGeom>
              <a:avLst/>
              <a:gdLst>
                <a:gd name="connsiteX0" fmla="*/ 10141 w 10141"/>
                <a:gd name="connsiteY0" fmla="*/ 10142 h 10142"/>
                <a:gd name="connsiteX1" fmla="*/ 0 w 10141"/>
                <a:gd name="connsiteY1" fmla="*/ 0 h 10142"/>
              </a:gdLst>
              <a:ahLst/>
              <a:cxnLst>
                <a:cxn ang="0">
                  <a:pos x="connsiteX0" y="connsiteY0"/>
                </a:cxn>
                <a:cxn ang="0">
                  <a:pos x="connsiteX1" y="connsiteY1"/>
                </a:cxn>
              </a:cxnLst>
              <a:rect l="l" t="t" r="r" b="b"/>
              <a:pathLst>
                <a:path w="10141" h="10142">
                  <a:moveTo>
                    <a:pt x="10141" y="10142"/>
                  </a:moveTo>
                  <a:lnTo>
                    <a:pt x="0" y="0"/>
                  </a:lnTo>
                </a:path>
              </a:pathLst>
            </a:custGeom>
            <a:grpFill/>
            <a:ln w="15875" cap="rnd">
              <a:solidFill>
                <a:srgbClr val="404040"/>
              </a:solidFill>
              <a:prstDash val="solid"/>
              <a:round/>
            </a:ln>
          </p:spPr>
          <p:txBody>
            <a:bodyPr rtlCol="0" anchor="ctr"/>
            <a:lstStyle/>
            <a:p>
              <a:endParaRPr lang="en-US" dirty="0"/>
            </a:p>
          </p:txBody>
        </p:sp>
        <p:sp>
          <p:nvSpPr>
            <p:cNvPr id="54" name="Freeform 53">
              <a:extLst>
                <a:ext uri="{FF2B5EF4-FFF2-40B4-BE49-F238E27FC236}">
                  <a16:creationId xmlns:a16="http://schemas.microsoft.com/office/drawing/2014/main" id="{27619079-22E7-5203-4FAD-4ABEE8E7FD4E}"/>
                </a:ext>
              </a:extLst>
            </p:cNvPr>
            <p:cNvSpPr/>
            <p:nvPr/>
          </p:nvSpPr>
          <p:spPr>
            <a:xfrm>
              <a:off x="3466189" y="7054731"/>
              <a:ext cx="10141" cy="10142"/>
            </a:xfrm>
            <a:custGeom>
              <a:avLst/>
              <a:gdLst>
                <a:gd name="connsiteX0" fmla="*/ 10141 w 10141"/>
                <a:gd name="connsiteY0" fmla="*/ 10142 h 10142"/>
                <a:gd name="connsiteX1" fmla="*/ 0 w 10141"/>
                <a:gd name="connsiteY1" fmla="*/ 0 h 10142"/>
              </a:gdLst>
              <a:ahLst/>
              <a:cxnLst>
                <a:cxn ang="0">
                  <a:pos x="connsiteX0" y="connsiteY0"/>
                </a:cxn>
                <a:cxn ang="0">
                  <a:pos x="connsiteX1" y="connsiteY1"/>
                </a:cxn>
              </a:cxnLst>
              <a:rect l="l" t="t" r="r" b="b"/>
              <a:pathLst>
                <a:path w="10141" h="10142">
                  <a:moveTo>
                    <a:pt x="10141" y="10142"/>
                  </a:moveTo>
                  <a:lnTo>
                    <a:pt x="0" y="0"/>
                  </a:lnTo>
                </a:path>
              </a:pathLst>
            </a:custGeom>
            <a:grpFill/>
            <a:ln w="15875" cap="rnd">
              <a:solidFill>
                <a:srgbClr val="404040"/>
              </a:solidFill>
              <a:prstDash val="solid"/>
              <a:round/>
            </a:ln>
          </p:spPr>
          <p:txBody>
            <a:bodyPr rtlCol="0" anchor="ctr"/>
            <a:lstStyle/>
            <a:p>
              <a:endParaRPr lang="en-US" dirty="0"/>
            </a:p>
          </p:txBody>
        </p:sp>
      </p:grpSp>
      <p:sp>
        <p:nvSpPr>
          <p:cNvPr id="94" name="Rectangle 93">
            <a:extLst>
              <a:ext uri="{FF2B5EF4-FFF2-40B4-BE49-F238E27FC236}">
                <a16:creationId xmlns:a16="http://schemas.microsoft.com/office/drawing/2014/main" id="{7DB82451-B3E8-CB1A-5784-667D872303B4}"/>
              </a:ext>
            </a:extLst>
          </p:cNvPr>
          <p:cNvSpPr/>
          <p:nvPr/>
        </p:nvSpPr>
        <p:spPr>
          <a:xfrm>
            <a:off x="2550" y="8437"/>
            <a:ext cx="417946" cy="10674938"/>
          </a:xfrm>
          <a:prstGeom prst="rect">
            <a:avLst/>
          </a:prstGeom>
          <a:gradFill>
            <a:gsLst>
              <a:gs pos="35000">
                <a:srgbClr val="2D62AE"/>
              </a:gs>
              <a:gs pos="82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29" dirty="0"/>
          </a:p>
        </p:txBody>
      </p:sp>
      <p:grpSp>
        <p:nvGrpSpPr>
          <p:cNvPr id="95" name="Graphic 40">
            <a:extLst>
              <a:ext uri="{FF2B5EF4-FFF2-40B4-BE49-F238E27FC236}">
                <a16:creationId xmlns:a16="http://schemas.microsoft.com/office/drawing/2014/main" id="{EB8F3BCC-C29B-81BA-B56E-E7A0595DE5E3}"/>
              </a:ext>
            </a:extLst>
          </p:cNvPr>
          <p:cNvGrpSpPr/>
          <p:nvPr/>
        </p:nvGrpSpPr>
        <p:grpSpPr>
          <a:xfrm>
            <a:off x="-2213822" y="8088657"/>
            <a:ext cx="3293668" cy="2042232"/>
            <a:chOff x="-3997861" y="6017904"/>
            <a:chExt cx="935163" cy="579846"/>
          </a:xfrm>
          <a:solidFill>
            <a:schemeClr val="bg1">
              <a:alpha val="9824"/>
            </a:schemeClr>
          </a:solidFill>
        </p:grpSpPr>
        <p:sp>
          <p:nvSpPr>
            <p:cNvPr id="96" name="Freeform 95">
              <a:extLst>
                <a:ext uri="{FF2B5EF4-FFF2-40B4-BE49-F238E27FC236}">
                  <a16:creationId xmlns:a16="http://schemas.microsoft.com/office/drawing/2014/main" id="{1898BDE1-3EF3-C896-BC53-58479EB91EC5}"/>
                </a:ext>
              </a:extLst>
            </p:cNvPr>
            <p:cNvSpPr/>
            <p:nvPr/>
          </p:nvSpPr>
          <p:spPr>
            <a:xfrm>
              <a:off x="-3997861"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97" name="Freeform 96">
              <a:extLst>
                <a:ext uri="{FF2B5EF4-FFF2-40B4-BE49-F238E27FC236}">
                  <a16:creationId xmlns:a16="http://schemas.microsoft.com/office/drawing/2014/main" id="{26613DCA-214D-D524-AA11-C6AC643C0CD8}"/>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98" name="Freeform 97">
              <a:extLst>
                <a:ext uri="{FF2B5EF4-FFF2-40B4-BE49-F238E27FC236}">
                  <a16:creationId xmlns:a16="http://schemas.microsoft.com/office/drawing/2014/main" id="{F55DEEED-5773-9A64-B0EA-D69AA17A9817}"/>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99" name="Freeform 98">
              <a:extLst>
                <a:ext uri="{FF2B5EF4-FFF2-40B4-BE49-F238E27FC236}">
                  <a16:creationId xmlns:a16="http://schemas.microsoft.com/office/drawing/2014/main" id="{502BFEDA-E983-E49B-CEC4-3D807D1C5602}"/>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
        <p:nvSpPr>
          <p:cNvPr id="100" name="Text Placeholder 29">
            <a:extLst>
              <a:ext uri="{FF2B5EF4-FFF2-40B4-BE49-F238E27FC236}">
                <a16:creationId xmlns:a16="http://schemas.microsoft.com/office/drawing/2014/main" id="{D2FD8116-2EBD-9E19-19F9-53E9AE585644}"/>
              </a:ext>
            </a:extLst>
          </p:cNvPr>
          <p:cNvSpPr txBox="1">
            <a:spLocks/>
          </p:cNvSpPr>
          <p:nvPr/>
        </p:nvSpPr>
        <p:spPr>
          <a:xfrm>
            <a:off x="681937" y="3361222"/>
            <a:ext cx="6212973" cy="559918"/>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l">
              <a:lnSpc>
                <a:spcPts val="1720"/>
              </a:lnSpc>
            </a:pPr>
            <a:r>
              <a:rPr lang="en-GB" sz="1600" b="1" dirty="0">
                <a:solidFill>
                  <a:srgbClr val="404040"/>
                </a:solidFill>
              </a:rPr>
              <a:t>El control digital, la automatización y la inteligencia artificial (IA) están </a:t>
            </a:r>
            <a:r>
              <a:rPr lang="en-GB" sz="1600" b="1" dirty="0" err="1">
                <a:solidFill>
                  <a:srgbClr val="404040"/>
                </a:solidFill>
              </a:rPr>
              <a:t>transformando</a:t>
            </a:r>
            <a:r>
              <a:rPr lang="en-GB" sz="1600" b="1" dirty="0">
                <a:solidFill>
                  <a:srgbClr val="404040"/>
                </a:solidFill>
              </a:rPr>
              <a:t> </a:t>
            </a:r>
            <a:r>
              <a:rPr lang="en-GB" sz="1600" b="1" dirty="0" err="1">
                <a:solidFill>
                  <a:srgbClr val="404040"/>
                </a:solidFill>
              </a:rPr>
              <a:t>el</a:t>
            </a:r>
            <a:r>
              <a:rPr lang="en-GB" sz="1600" b="1" dirty="0">
                <a:solidFill>
                  <a:srgbClr val="404040"/>
                </a:solidFill>
              </a:rPr>
              <a:t> </a:t>
            </a:r>
            <a:r>
              <a:rPr lang="en-GB" sz="1600" b="1" dirty="0" err="1">
                <a:solidFill>
                  <a:srgbClr val="404040"/>
                </a:solidFill>
              </a:rPr>
              <a:t>funcionamiento</a:t>
            </a:r>
            <a:r>
              <a:rPr lang="en-GB" sz="1600" b="1" dirty="0">
                <a:solidFill>
                  <a:srgbClr val="404040"/>
                </a:solidFill>
              </a:rPr>
              <a:t> de </a:t>
            </a:r>
            <a:r>
              <a:rPr lang="en-GB" sz="1600" b="1" dirty="0" err="1">
                <a:solidFill>
                  <a:srgbClr val="404040"/>
                </a:solidFill>
              </a:rPr>
              <a:t>los</a:t>
            </a:r>
            <a:r>
              <a:rPr lang="en-GB" sz="1600" b="1" dirty="0">
                <a:solidFill>
                  <a:srgbClr val="404040"/>
                </a:solidFill>
              </a:rPr>
              <a:t> </a:t>
            </a:r>
            <a:r>
              <a:rPr lang="en-GB" sz="1600" b="1" dirty="0" err="1">
                <a:solidFill>
                  <a:srgbClr val="404040"/>
                </a:solidFill>
              </a:rPr>
              <a:t>sistemas</a:t>
            </a:r>
            <a:r>
              <a:rPr lang="en-GB" sz="1600" b="1" dirty="0">
                <a:solidFill>
                  <a:srgbClr val="404040"/>
                </a:solidFill>
              </a:rPr>
              <a:t> de calefacción y refrigeración. </a:t>
            </a:r>
            <a:endParaRPr lang="en-IE" sz="1600" b="1" dirty="0">
              <a:solidFill>
                <a:srgbClr val="404040"/>
              </a:solidFill>
            </a:endParaRPr>
          </a:p>
        </p:txBody>
      </p:sp>
      <p:grpSp>
        <p:nvGrpSpPr>
          <p:cNvPr id="101" name="Graphic 15">
            <a:extLst>
              <a:ext uri="{FF2B5EF4-FFF2-40B4-BE49-F238E27FC236}">
                <a16:creationId xmlns:a16="http://schemas.microsoft.com/office/drawing/2014/main" id="{4AE9572E-A7BA-25D8-9B8A-2D26F6973F7B}"/>
              </a:ext>
            </a:extLst>
          </p:cNvPr>
          <p:cNvGrpSpPr/>
          <p:nvPr/>
        </p:nvGrpSpPr>
        <p:grpSpPr>
          <a:xfrm rot="16200000">
            <a:off x="707533" y="2404830"/>
            <a:ext cx="806221" cy="712573"/>
            <a:chOff x="547405" y="6570857"/>
            <a:chExt cx="1035254" cy="914999"/>
          </a:xfrm>
        </p:grpSpPr>
        <p:sp>
          <p:nvSpPr>
            <p:cNvPr id="102" name="Freeform 101">
              <a:extLst>
                <a:ext uri="{FF2B5EF4-FFF2-40B4-BE49-F238E27FC236}">
                  <a16:creationId xmlns:a16="http://schemas.microsoft.com/office/drawing/2014/main" id="{1B2FA630-7EF2-6429-30FA-C37A07746632}"/>
                </a:ext>
              </a:extLst>
            </p:cNvPr>
            <p:cNvSpPr/>
            <p:nvPr/>
          </p:nvSpPr>
          <p:spPr>
            <a:xfrm>
              <a:off x="547405" y="6806271"/>
              <a:ext cx="1035254" cy="679585"/>
            </a:xfrm>
            <a:custGeom>
              <a:avLst/>
              <a:gdLst>
                <a:gd name="connsiteX0" fmla="*/ 0 w 1035254"/>
                <a:gd name="connsiteY0" fmla="*/ 162099 h 679585"/>
                <a:gd name="connsiteX1" fmla="*/ 517627 w 1035254"/>
                <a:gd name="connsiteY1" fmla="*/ 679585 h 679585"/>
                <a:gd name="connsiteX2" fmla="*/ 1035255 w 1035254"/>
                <a:gd name="connsiteY2" fmla="*/ 162099 h 679585"/>
                <a:gd name="connsiteX3" fmla="*/ 517627 w 1035254"/>
                <a:gd name="connsiteY3" fmla="*/ 0 h 679585"/>
                <a:gd name="connsiteX4" fmla="*/ 0 w 1035254"/>
                <a:gd name="connsiteY4" fmla="*/ 162099 h 679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254" h="679585">
                  <a:moveTo>
                    <a:pt x="0" y="162099"/>
                  </a:moveTo>
                  <a:cubicBezTo>
                    <a:pt x="0" y="447820"/>
                    <a:pt x="231828" y="679585"/>
                    <a:pt x="517627" y="679585"/>
                  </a:cubicBezTo>
                  <a:cubicBezTo>
                    <a:pt x="803427" y="679585"/>
                    <a:pt x="1035255" y="447820"/>
                    <a:pt x="1035255" y="162099"/>
                  </a:cubicBezTo>
                  <a:lnTo>
                    <a:pt x="517627" y="0"/>
                  </a:lnTo>
                  <a:lnTo>
                    <a:pt x="0" y="162099"/>
                  </a:lnTo>
                  <a:close/>
                </a:path>
              </a:pathLst>
            </a:custGeom>
            <a:gradFill>
              <a:gsLst>
                <a:gs pos="3000">
                  <a:srgbClr val="EE2D24"/>
                </a:gs>
                <a:gs pos="68000">
                  <a:srgbClr val="F37321"/>
                </a:gs>
                <a:gs pos="100000">
                  <a:srgbClr val="FFCD05"/>
                </a:gs>
              </a:gsLst>
              <a:lin ang="2700000" scaled="0"/>
            </a:gradFill>
            <a:ln w="2276" cap="flat">
              <a:noFill/>
              <a:prstDash val="solid"/>
              <a:miter/>
            </a:ln>
          </p:spPr>
          <p:txBody>
            <a:bodyPr rtlCol="0" anchor="ctr"/>
            <a:lstStyle/>
            <a:p>
              <a:endParaRPr lang="en-US" sz="1629" dirty="0"/>
            </a:p>
          </p:txBody>
        </p:sp>
        <p:sp>
          <p:nvSpPr>
            <p:cNvPr id="103" name="Freeform 102">
              <a:extLst>
                <a:ext uri="{FF2B5EF4-FFF2-40B4-BE49-F238E27FC236}">
                  <a16:creationId xmlns:a16="http://schemas.microsoft.com/office/drawing/2014/main" id="{7328D597-3862-495C-D2C0-35574A033573}"/>
                </a:ext>
              </a:extLst>
            </p:cNvPr>
            <p:cNvSpPr/>
            <p:nvPr/>
          </p:nvSpPr>
          <p:spPr>
            <a:xfrm>
              <a:off x="667646" y="6570857"/>
              <a:ext cx="795231" cy="795011"/>
            </a:xfrm>
            <a:custGeom>
              <a:avLst/>
              <a:gdLst>
                <a:gd name="connsiteX0" fmla="*/ 0 w 795228"/>
                <a:gd name="connsiteY0" fmla="*/ 397506 h 795012"/>
                <a:gd name="connsiteX1" fmla="*/ 397614 w 795228"/>
                <a:gd name="connsiteY1" fmla="*/ 0 h 795012"/>
                <a:gd name="connsiteX2" fmla="*/ 795229 w 795228"/>
                <a:gd name="connsiteY2" fmla="*/ 397506 h 795012"/>
                <a:gd name="connsiteX3" fmla="*/ 397614 w 795228"/>
                <a:gd name="connsiteY3" fmla="*/ 795012 h 795012"/>
                <a:gd name="connsiteX4" fmla="*/ 0 w 795228"/>
                <a:gd name="connsiteY4" fmla="*/ 397506 h 79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228" h="795012">
                  <a:moveTo>
                    <a:pt x="0" y="397506"/>
                  </a:moveTo>
                  <a:cubicBezTo>
                    <a:pt x="0" y="178035"/>
                    <a:pt x="178084" y="0"/>
                    <a:pt x="397614" y="0"/>
                  </a:cubicBezTo>
                  <a:cubicBezTo>
                    <a:pt x="617145" y="0"/>
                    <a:pt x="795229" y="178035"/>
                    <a:pt x="795229" y="397506"/>
                  </a:cubicBezTo>
                  <a:cubicBezTo>
                    <a:pt x="795229" y="616977"/>
                    <a:pt x="617145" y="795012"/>
                    <a:pt x="397614" y="795012"/>
                  </a:cubicBezTo>
                  <a:cubicBezTo>
                    <a:pt x="178084" y="795012"/>
                    <a:pt x="0" y="616977"/>
                    <a:pt x="0" y="397506"/>
                  </a:cubicBezTo>
                  <a:close/>
                </a:path>
              </a:pathLst>
            </a:custGeom>
            <a:solidFill>
              <a:srgbClr val="FDFDFD"/>
            </a:solidFill>
            <a:ln w="2276" cap="flat">
              <a:noFill/>
              <a:prstDash val="solid"/>
              <a:miter/>
            </a:ln>
            <a:effectLst>
              <a:outerShdw blurRad="176334" dir="5280000" algn="tl" rotWithShape="0">
                <a:prstClr val="black">
                  <a:alpha val="40000"/>
                </a:prstClr>
              </a:outerShdw>
            </a:effectLst>
          </p:spPr>
          <p:txBody>
            <a:bodyPr rtlCol="0" anchor="ctr"/>
            <a:lstStyle/>
            <a:p>
              <a:endParaRPr lang="en-US" sz="1629" dirty="0"/>
            </a:p>
          </p:txBody>
        </p:sp>
      </p:grpSp>
      <p:grpSp>
        <p:nvGrpSpPr>
          <p:cNvPr id="105" name="Graphic 3">
            <a:extLst>
              <a:ext uri="{FF2B5EF4-FFF2-40B4-BE49-F238E27FC236}">
                <a16:creationId xmlns:a16="http://schemas.microsoft.com/office/drawing/2014/main" id="{E14FADCA-F78B-4675-C0BE-DADCE992CC09}"/>
              </a:ext>
            </a:extLst>
          </p:cNvPr>
          <p:cNvGrpSpPr>
            <a:grpSpLocks noChangeAspect="1"/>
          </p:cNvGrpSpPr>
          <p:nvPr/>
        </p:nvGrpSpPr>
        <p:grpSpPr>
          <a:xfrm>
            <a:off x="907853" y="2619192"/>
            <a:ext cx="375116" cy="325139"/>
            <a:chOff x="4577854" y="5970619"/>
            <a:chExt cx="430519" cy="373161"/>
          </a:xfrm>
          <a:noFill/>
        </p:grpSpPr>
        <p:sp>
          <p:nvSpPr>
            <p:cNvPr id="106" name="Freeform 105">
              <a:extLst>
                <a:ext uri="{FF2B5EF4-FFF2-40B4-BE49-F238E27FC236}">
                  <a16:creationId xmlns:a16="http://schemas.microsoft.com/office/drawing/2014/main" id="{2787DD04-B95C-2BCE-20E5-84623D1B1558}"/>
                </a:ext>
              </a:extLst>
            </p:cNvPr>
            <p:cNvSpPr/>
            <p:nvPr/>
          </p:nvSpPr>
          <p:spPr>
            <a:xfrm>
              <a:off x="4635256" y="5999323"/>
              <a:ext cx="1594" cy="200932"/>
            </a:xfrm>
            <a:custGeom>
              <a:avLst/>
              <a:gdLst>
                <a:gd name="connsiteX0" fmla="*/ 0 w 1594"/>
                <a:gd name="connsiteY0" fmla="*/ 0 h 200932"/>
                <a:gd name="connsiteX1" fmla="*/ 0 w 1594"/>
                <a:gd name="connsiteY1" fmla="*/ 200933 h 200932"/>
              </a:gdLst>
              <a:ahLst/>
              <a:cxnLst>
                <a:cxn ang="0">
                  <a:pos x="connsiteX0" y="connsiteY0"/>
                </a:cxn>
                <a:cxn ang="0">
                  <a:pos x="connsiteX1" y="connsiteY1"/>
                </a:cxn>
              </a:cxnLst>
              <a:rect l="l" t="t" r="r" b="b"/>
              <a:pathLst>
                <a:path w="1594" h="200932">
                  <a:moveTo>
                    <a:pt x="0" y="0"/>
                  </a:moveTo>
                  <a:lnTo>
                    <a:pt x="0" y="200933"/>
                  </a:lnTo>
                </a:path>
              </a:pathLst>
            </a:custGeom>
            <a:grpFill/>
            <a:ln w="12700" cap="rnd">
              <a:solidFill>
                <a:srgbClr val="404040"/>
              </a:solidFill>
              <a:prstDash val="solid"/>
              <a:round/>
            </a:ln>
          </p:spPr>
          <p:txBody>
            <a:bodyPr rtlCol="0" anchor="ctr"/>
            <a:lstStyle/>
            <a:p>
              <a:endParaRPr lang="en-US" dirty="0"/>
            </a:p>
          </p:txBody>
        </p:sp>
        <p:sp>
          <p:nvSpPr>
            <p:cNvPr id="107" name="Freeform 106">
              <a:extLst>
                <a:ext uri="{FF2B5EF4-FFF2-40B4-BE49-F238E27FC236}">
                  <a16:creationId xmlns:a16="http://schemas.microsoft.com/office/drawing/2014/main" id="{B1722885-4DE2-98B7-F6A7-7425C037AB31}"/>
                </a:ext>
              </a:extLst>
            </p:cNvPr>
            <p:cNvSpPr/>
            <p:nvPr/>
          </p:nvSpPr>
          <p:spPr>
            <a:xfrm>
              <a:off x="5008373" y="5999323"/>
              <a:ext cx="1594" cy="200932"/>
            </a:xfrm>
            <a:custGeom>
              <a:avLst/>
              <a:gdLst>
                <a:gd name="connsiteX0" fmla="*/ 0 w 1594"/>
                <a:gd name="connsiteY0" fmla="*/ 0 h 200932"/>
                <a:gd name="connsiteX1" fmla="*/ 0 w 1594"/>
                <a:gd name="connsiteY1" fmla="*/ 200933 h 200932"/>
              </a:gdLst>
              <a:ahLst/>
              <a:cxnLst>
                <a:cxn ang="0">
                  <a:pos x="connsiteX0" y="connsiteY0"/>
                </a:cxn>
                <a:cxn ang="0">
                  <a:pos x="connsiteX1" y="connsiteY1"/>
                </a:cxn>
              </a:cxnLst>
              <a:rect l="l" t="t" r="r" b="b"/>
              <a:pathLst>
                <a:path w="1594" h="200932">
                  <a:moveTo>
                    <a:pt x="0" y="0"/>
                  </a:moveTo>
                  <a:lnTo>
                    <a:pt x="0" y="200933"/>
                  </a:lnTo>
                </a:path>
              </a:pathLst>
            </a:custGeom>
            <a:grpFill/>
            <a:ln w="12700" cap="rnd">
              <a:solidFill>
                <a:srgbClr val="404040"/>
              </a:solidFill>
              <a:prstDash val="solid"/>
              <a:round/>
            </a:ln>
          </p:spPr>
          <p:txBody>
            <a:bodyPr rtlCol="0" anchor="ctr"/>
            <a:lstStyle/>
            <a:p>
              <a:endParaRPr lang="en-US" dirty="0"/>
            </a:p>
          </p:txBody>
        </p:sp>
        <p:sp>
          <p:nvSpPr>
            <p:cNvPr id="108" name="Freeform 107">
              <a:extLst>
                <a:ext uri="{FF2B5EF4-FFF2-40B4-BE49-F238E27FC236}">
                  <a16:creationId xmlns:a16="http://schemas.microsoft.com/office/drawing/2014/main" id="{C407B007-DEC1-2593-881B-4277B591A34C}"/>
                </a:ext>
              </a:extLst>
            </p:cNvPr>
            <p:cNvSpPr/>
            <p:nvPr/>
          </p:nvSpPr>
          <p:spPr>
            <a:xfrm>
              <a:off x="4663957" y="5970619"/>
              <a:ext cx="315714" cy="1594"/>
            </a:xfrm>
            <a:custGeom>
              <a:avLst/>
              <a:gdLst>
                <a:gd name="connsiteX0" fmla="*/ 0 w 315714"/>
                <a:gd name="connsiteY0" fmla="*/ 0 h 1594"/>
                <a:gd name="connsiteX1" fmla="*/ 315714 w 315714"/>
                <a:gd name="connsiteY1" fmla="*/ 0 h 1594"/>
              </a:gdLst>
              <a:ahLst/>
              <a:cxnLst>
                <a:cxn ang="0">
                  <a:pos x="connsiteX0" y="connsiteY0"/>
                </a:cxn>
                <a:cxn ang="0">
                  <a:pos x="connsiteX1" y="connsiteY1"/>
                </a:cxn>
              </a:cxnLst>
              <a:rect l="l" t="t" r="r" b="b"/>
              <a:pathLst>
                <a:path w="315714" h="1594">
                  <a:moveTo>
                    <a:pt x="0" y="0"/>
                  </a:moveTo>
                  <a:lnTo>
                    <a:pt x="315714" y="0"/>
                  </a:lnTo>
                </a:path>
              </a:pathLst>
            </a:custGeom>
            <a:grpFill/>
            <a:ln w="12700" cap="rnd">
              <a:solidFill>
                <a:srgbClr val="404040"/>
              </a:solidFill>
              <a:prstDash val="solid"/>
              <a:round/>
            </a:ln>
          </p:spPr>
          <p:txBody>
            <a:bodyPr rtlCol="0" anchor="ctr"/>
            <a:lstStyle/>
            <a:p>
              <a:endParaRPr lang="en-US" dirty="0"/>
            </a:p>
          </p:txBody>
        </p:sp>
        <p:sp>
          <p:nvSpPr>
            <p:cNvPr id="109" name="Freeform 108">
              <a:extLst>
                <a:ext uri="{FF2B5EF4-FFF2-40B4-BE49-F238E27FC236}">
                  <a16:creationId xmlns:a16="http://schemas.microsoft.com/office/drawing/2014/main" id="{07D2DF7E-B4BE-939E-78DF-23CBCA82288D}"/>
                </a:ext>
              </a:extLst>
            </p:cNvPr>
            <p:cNvSpPr/>
            <p:nvPr/>
          </p:nvSpPr>
          <p:spPr>
            <a:xfrm>
              <a:off x="4663957" y="6228961"/>
              <a:ext cx="315714" cy="1594"/>
            </a:xfrm>
            <a:custGeom>
              <a:avLst/>
              <a:gdLst>
                <a:gd name="connsiteX0" fmla="*/ 315714 w 315714"/>
                <a:gd name="connsiteY0" fmla="*/ 0 h 1594"/>
                <a:gd name="connsiteX1" fmla="*/ 0 w 315714"/>
                <a:gd name="connsiteY1" fmla="*/ 0 h 1594"/>
              </a:gdLst>
              <a:ahLst/>
              <a:cxnLst>
                <a:cxn ang="0">
                  <a:pos x="connsiteX0" y="connsiteY0"/>
                </a:cxn>
                <a:cxn ang="0">
                  <a:pos x="connsiteX1" y="connsiteY1"/>
                </a:cxn>
              </a:cxnLst>
              <a:rect l="l" t="t" r="r" b="b"/>
              <a:pathLst>
                <a:path w="315714" h="1594">
                  <a:moveTo>
                    <a:pt x="315714" y="0"/>
                  </a:moveTo>
                  <a:lnTo>
                    <a:pt x="0" y="0"/>
                  </a:lnTo>
                </a:path>
              </a:pathLst>
            </a:custGeom>
            <a:grpFill/>
            <a:ln w="12700" cap="rnd">
              <a:solidFill>
                <a:srgbClr val="404040"/>
              </a:solidFill>
              <a:prstDash val="solid"/>
              <a:round/>
            </a:ln>
          </p:spPr>
          <p:txBody>
            <a:bodyPr rtlCol="0" anchor="ctr"/>
            <a:lstStyle/>
            <a:p>
              <a:endParaRPr lang="en-US" dirty="0"/>
            </a:p>
          </p:txBody>
        </p:sp>
        <p:sp>
          <p:nvSpPr>
            <p:cNvPr id="110" name="Freeform 109">
              <a:extLst>
                <a:ext uri="{FF2B5EF4-FFF2-40B4-BE49-F238E27FC236}">
                  <a16:creationId xmlns:a16="http://schemas.microsoft.com/office/drawing/2014/main" id="{19591921-C4B4-91B2-41F4-1D0D049F942E}"/>
                </a:ext>
              </a:extLst>
            </p:cNvPr>
            <p:cNvSpPr/>
            <p:nvPr/>
          </p:nvSpPr>
          <p:spPr>
            <a:xfrm>
              <a:off x="4821814" y="6286370"/>
              <a:ext cx="14350" cy="14352"/>
            </a:xfrm>
            <a:custGeom>
              <a:avLst/>
              <a:gdLst>
                <a:gd name="connsiteX0" fmla="*/ 14351 w 14350"/>
                <a:gd name="connsiteY0" fmla="*/ 0 h 14352"/>
                <a:gd name="connsiteX1" fmla="*/ 0 w 14350"/>
                <a:gd name="connsiteY1" fmla="*/ 14352 h 14352"/>
              </a:gdLst>
              <a:ahLst/>
              <a:cxnLst>
                <a:cxn ang="0">
                  <a:pos x="connsiteX0" y="connsiteY0"/>
                </a:cxn>
                <a:cxn ang="0">
                  <a:pos x="connsiteX1" y="connsiteY1"/>
                </a:cxn>
              </a:cxnLst>
              <a:rect l="l" t="t" r="r" b="b"/>
              <a:pathLst>
                <a:path w="14350" h="14352">
                  <a:moveTo>
                    <a:pt x="14351" y="0"/>
                  </a:moveTo>
                  <a:cubicBezTo>
                    <a:pt x="6426" y="0"/>
                    <a:pt x="0" y="6427"/>
                    <a:pt x="0" y="14352"/>
                  </a:cubicBezTo>
                </a:path>
              </a:pathLst>
            </a:custGeom>
            <a:grpFill/>
            <a:ln w="12700" cap="rnd">
              <a:solidFill>
                <a:srgbClr val="404040"/>
              </a:solidFill>
              <a:prstDash val="solid"/>
              <a:round/>
            </a:ln>
          </p:spPr>
          <p:txBody>
            <a:bodyPr rtlCol="0" anchor="ctr"/>
            <a:lstStyle/>
            <a:p>
              <a:endParaRPr lang="en-US" dirty="0"/>
            </a:p>
          </p:txBody>
        </p:sp>
        <p:sp>
          <p:nvSpPr>
            <p:cNvPr id="111" name="Freeform 110">
              <a:extLst>
                <a:ext uri="{FF2B5EF4-FFF2-40B4-BE49-F238E27FC236}">
                  <a16:creationId xmlns:a16="http://schemas.microsoft.com/office/drawing/2014/main" id="{A709B78F-4284-1A74-84ED-32B4C2A97806}"/>
                </a:ext>
              </a:extLst>
            </p:cNvPr>
            <p:cNvSpPr/>
            <p:nvPr/>
          </p:nvSpPr>
          <p:spPr>
            <a:xfrm>
              <a:off x="4836165" y="6286370"/>
              <a:ext cx="28701" cy="1594"/>
            </a:xfrm>
            <a:custGeom>
              <a:avLst/>
              <a:gdLst>
                <a:gd name="connsiteX0" fmla="*/ 0 w 28701"/>
                <a:gd name="connsiteY0" fmla="*/ 0 h 1594"/>
                <a:gd name="connsiteX1" fmla="*/ 28701 w 28701"/>
                <a:gd name="connsiteY1" fmla="*/ 0 h 1594"/>
              </a:gdLst>
              <a:ahLst/>
              <a:cxnLst>
                <a:cxn ang="0">
                  <a:pos x="connsiteX0" y="connsiteY0"/>
                </a:cxn>
                <a:cxn ang="0">
                  <a:pos x="connsiteX1" y="connsiteY1"/>
                </a:cxn>
              </a:cxnLst>
              <a:rect l="l" t="t" r="r" b="b"/>
              <a:pathLst>
                <a:path w="28701" h="1594">
                  <a:moveTo>
                    <a:pt x="0" y="0"/>
                  </a:moveTo>
                  <a:lnTo>
                    <a:pt x="28701" y="0"/>
                  </a:lnTo>
                </a:path>
              </a:pathLst>
            </a:custGeom>
            <a:grpFill/>
            <a:ln w="12700" cap="rnd">
              <a:solidFill>
                <a:srgbClr val="404040"/>
              </a:solidFill>
              <a:prstDash val="solid"/>
              <a:round/>
            </a:ln>
          </p:spPr>
          <p:txBody>
            <a:bodyPr rtlCol="0" anchor="ctr"/>
            <a:lstStyle/>
            <a:p>
              <a:endParaRPr lang="en-US" dirty="0"/>
            </a:p>
          </p:txBody>
        </p:sp>
        <p:sp>
          <p:nvSpPr>
            <p:cNvPr id="112" name="Freeform 111">
              <a:extLst>
                <a:ext uri="{FF2B5EF4-FFF2-40B4-BE49-F238E27FC236}">
                  <a16:creationId xmlns:a16="http://schemas.microsoft.com/office/drawing/2014/main" id="{DCDB1F72-8B57-EBD1-2D9A-84D01E569407}"/>
                </a:ext>
              </a:extLst>
            </p:cNvPr>
            <p:cNvSpPr/>
            <p:nvPr/>
          </p:nvSpPr>
          <p:spPr>
            <a:xfrm>
              <a:off x="4836165" y="6343780"/>
              <a:ext cx="28701" cy="1594"/>
            </a:xfrm>
            <a:custGeom>
              <a:avLst/>
              <a:gdLst>
                <a:gd name="connsiteX0" fmla="*/ 0 w 28701"/>
                <a:gd name="connsiteY0" fmla="*/ 0 h 1594"/>
                <a:gd name="connsiteX1" fmla="*/ 28701 w 28701"/>
                <a:gd name="connsiteY1" fmla="*/ 0 h 1594"/>
              </a:gdLst>
              <a:ahLst/>
              <a:cxnLst>
                <a:cxn ang="0">
                  <a:pos x="connsiteX0" y="connsiteY0"/>
                </a:cxn>
                <a:cxn ang="0">
                  <a:pos x="connsiteX1" y="connsiteY1"/>
                </a:cxn>
              </a:cxnLst>
              <a:rect l="l" t="t" r="r" b="b"/>
              <a:pathLst>
                <a:path w="28701" h="1594">
                  <a:moveTo>
                    <a:pt x="0" y="0"/>
                  </a:moveTo>
                  <a:lnTo>
                    <a:pt x="28701" y="0"/>
                  </a:lnTo>
                </a:path>
              </a:pathLst>
            </a:custGeom>
            <a:grpFill/>
            <a:ln w="12700" cap="rnd">
              <a:solidFill>
                <a:srgbClr val="404040"/>
              </a:solidFill>
              <a:prstDash val="solid"/>
              <a:round/>
            </a:ln>
          </p:spPr>
          <p:txBody>
            <a:bodyPr rtlCol="0" anchor="ctr"/>
            <a:lstStyle/>
            <a:p>
              <a:endParaRPr lang="en-US" dirty="0"/>
            </a:p>
          </p:txBody>
        </p:sp>
        <p:sp>
          <p:nvSpPr>
            <p:cNvPr id="113" name="Freeform 112">
              <a:extLst>
                <a:ext uri="{FF2B5EF4-FFF2-40B4-BE49-F238E27FC236}">
                  <a16:creationId xmlns:a16="http://schemas.microsoft.com/office/drawing/2014/main" id="{D247FE14-B7E4-5E25-8DE7-EE141A19CA29}"/>
                </a:ext>
              </a:extLst>
            </p:cNvPr>
            <p:cNvSpPr/>
            <p:nvPr/>
          </p:nvSpPr>
          <p:spPr>
            <a:xfrm>
              <a:off x="4864866" y="6286370"/>
              <a:ext cx="1594" cy="57409"/>
            </a:xfrm>
            <a:custGeom>
              <a:avLst/>
              <a:gdLst>
                <a:gd name="connsiteX0" fmla="*/ 0 w 1594"/>
                <a:gd name="connsiteY0" fmla="*/ 0 h 57409"/>
                <a:gd name="connsiteX1" fmla="*/ 0 w 1594"/>
                <a:gd name="connsiteY1" fmla="*/ 57409 h 57409"/>
              </a:gdLst>
              <a:ahLst/>
              <a:cxnLst>
                <a:cxn ang="0">
                  <a:pos x="connsiteX0" y="connsiteY0"/>
                </a:cxn>
                <a:cxn ang="0">
                  <a:pos x="connsiteX1" y="connsiteY1"/>
                </a:cxn>
              </a:cxnLst>
              <a:rect l="l" t="t" r="r" b="b"/>
              <a:pathLst>
                <a:path w="1594" h="57409">
                  <a:moveTo>
                    <a:pt x="0" y="0"/>
                  </a:moveTo>
                  <a:lnTo>
                    <a:pt x="0" y="57409"/>
                  </a:lnTo>
                </a:path>
              </a:pathLst>
            </a:custGeom>
            <a:grpFill/>
            <a:ln w="12700" cap="rnd">
              <a:solidFill>
                <a:srgbClr val="404040"/>
              </a:solidFill>
              <a:prstDash val="solid"/>
              <a:round/>
            </a:ln>
          </p:spPr>
          <p:txBody>
            <a:bodyPr rtlCol="0" anchor="ctr"/>
            <a:lstStyle/>
            <a:p>
              <a:endParaRPr lang="en-US" dirty="0"/>
            </a:p>
          </p:txBody>
        </p:sp>
        <p:sp>
          <p:nvSpPr>
            <p:cNvPr id="114" name="Freeform 113">
              <a:extLst>
                <a:ext uri="{FF2B5EF4-FFF2-40B4-BE49-F238E27FC236}">
                  <a16:creationId xmlns:a16="http://schemas.microsoft.com/office/drawing/2014/main" id="{1E17E9B4-CE53-F5AE-BD9E-241848824A89}"/>
                </a:ext>
              </a:extLst>
            </p:cNvPr>
            <p:cNvSpPr/>
            <p:nvPr/>
          </p:nvSpPr>
          <p:spPr>
            <a:xfrm>
              <a:off x="4864866" y="6297135"/>
              <a:ext cx="28701" cy="1594"/>
            </a:xfrm>
            <a:custGeom>
              <a:avLst/>
              <a:gdLst>
                <a:gd name="connsiteX0" fmla="*/ 28701 w 28701"/>
                <a:gd name="connsiteY0" fmla="*/ 0 h 1594"/>
                <a:gd name="connsiteX1" fmla="*/ 0 w 28701"/>
                <a:gd name="connsiteY1" fmla="*/ 0 h 1594"/>
              </a:gdLst>
              <a:ahLst/>
              <a:cxnLst>
                <a:cxn ang="0">
                  <a:pos x="connsiteX0" y="connsiteY0"/>
                </a:cxn>
                <a:cxn ang="0">
                  <a:pos x="connsiteX1" y="connsiteY1"/>
                </a:cxn>
              </a:cxnLst>
              <a:rect l="l" t="t" r="r" b="b"/>
              <a:pathLst>
                <a:path w="28701" h="1594">
                  <a:moveTo>
                    <a:pt x="28701" y="0"/>
                  </a:moveTo>
                  <a:lnTo>
                    <a:pt x="0" y="0"/>
                  </a:lnTo>
                </a:path>
              </a:pathLst>
            </a:custGeom>
            <a:grpFill/>
            <a:ln w="12700" cap="rnd">
              <a:solidFill>
                <a:srgbClr val="404040"/>
              </a:solidFill>
              <a:prstDash val="solid"/>
              <a:round/>
            </a:ln>
          </p:spPr>
          <p:txBody>
            <a:bodyPr rtlCol="0" anchor="ctr"/>
            <a:lstStyle/>
            <a:p>
              <a:endParaRPr lang="en-US" dirty="0"/>
            </a:p>
          </p:txBody>
        </p:sp>
        <p:sp>
          <p:nvSpPr>
            <p:cNvPr id="115" name="Freeform 114">
              <a:extLst>
                <a:ext uri="{FF2B5EF4-FFF2-40B4-BE49-F238E27FC236}">
                  <a16:creationId xmlns:a16="http://schemas.microsoft.com/office/drawing/2014/main" id="{DFAE48A4-6A53-0EFB-1953-9056E0579D30}"/>
                </a:ext>
              </a:extLst>
            </p:cNvPr>
            <p:cNvSpPr/>
            <p:nvPr/>
          </p:nvSpPr>
          <p:spPr>
            <a:xfrm>
              <a:off x="4864866" y="6333015"/>
              <a:ext cx="28701" cy="1594"/>
            </a:xfrm>
            <a:custGeom>
              <a:avLst/>
              <a:gdLst>
                <a:gd name="connsiteX0" fmla="*/ 28701 w 28701"/>
                <a:gd name="connsiteY0" fmla="*/ 0 h 1594"/>
                <a:gd name="connsiteX1" fmla="*/ 0 w 28701"/>
                <a:gd name="connsiteY1" fmla="*/ 0 h 1594"/>
              </a:gdLst>
              <a:ahLst/>
              <a:cxnLst>
                <a:cxn ang="0">
                  <a:pos x="connsiteX0" y="connsiteY0"/>
                </a:cxn>
                <a:cxn ang="0">
                  <a:pos x="connsiteX1" y="connsiteY1"/>
                </a:cxn>
              </a:cxnLst>
              <a:rect l="l" t="t" r="r" b="b"/>
              <a:pathLst>
                <a:path w="28701" h="1594">
                  <a:moveTo>
                    <a:pt x="28701" y="0"/>
                  </a:moveTo>
                  <a:lnTo>
                    <a:pt x="0" y="0"/>
                  </a:lnTo>
                </a:path>
              </a:pathLst>
            </a:custGeom>
            <a:grpFill/>
            <a:ln w="12700" cap="rnd">
              <a:solidFill>
                <a:srgbClr val="404040"/>
              </a:solidFill>
              <a:prstDash val="solid"/>
              <a:round/>
            </a:ln>
          </p:spPr>
          <p:txBody>
            <a:bodyPr rtlCol="0" anchor="ctr"/>
            <a:lstStyle/>
            <a:p>
              <a:endParaRPr lang="en-US" dirty="0"/>
            </a:p>
          </p:txBody>
        </p:sp>
        <p:sp>
          <p:nvSpPr>
            <p:cNvPr id="116" name="Freeform 115">
              <a:extLst>
                <a:ext uri="{FF2B5EF4-FFF2-40B4-BE49-F238E27FC236}">
                  <a16:creationId xmlns:a16="http://schemas.microsoft.com/office/drawing/2014/main" id="{88545F12-2495-090E-C1F0-711864ABDDBA}"/>
                </a:ext>
              </a:extLst>
            </p:cNvPr>
            <p:cNvSpPr/>
            <p:nvPr/>
          </p:nvSpPr>
          <p:spPr>
            <a:xfrm>
              <a:off x="4821814" y="6300723"/>
              <a:ext cx="1594" cy="28704"/>
            </a:xfrm>
            <a:custGeom>
              <a:avLst/>
              <a:gdLst>
                <a:gd name="connsiteX0" fmla="*/ 0 w 1594"/>
                <a:gd name="connsiteY0" fmla="*/ 0 h 28704"/>
                <a:gd name="connsiteX1" fmla="*/ 0 w 1594"/>
                <a:gd name="connsiteY1" fmla="*/ 28705 h 28704"/>
              </a:gdLst>
              <a:ahLst/>
              <a:cxnLst>
                <a:cxn ang="0">
                  <a:pos x="connsiteX0" y="connsiteY0"/>
                </a:cxn>
                <a:cxn ang="0">
                  <a:pos x="connsiteX1" y="connsiteY1"/>
                </a:cxn>
              </a:cxnLst>
              <a:rect l="l" t="t" r="r" b="b"/>
              <a:pathLst>
                <a:path w="1594" h="28704">
                  <a:moveTo>
                    <a:pt x="0" y="0"/>
                  </a:moveTo>
                  <a:lnTo>
                    <a:pt x="0" y="28705"/>
                  </a:lnTo>
                </a:path>
              </a:pathLst>
            </a:custGeom>
            <a:grpFill/>
            <a:ln w="12700" cap="rnd">
              <a:solidFill>
                <a:srgbClr val="404040"/>
              </a:solidFill>
              <a:prstDash val="solid"/>
              <a:round/>
            </a:ln>
          </p:spPr>
          <p:txBody>
            <a:bodyPr rtlCol="0" anchor="ctr"/>
            <a:lstStyle/>
            <a:p>
              <a:endParaRPr lang="en-US" dirty="0"/>
            </a:p>
          </p:txBody>
        </p:sp>
        <p:sp>
          <p:nvSpPr>
            <p:cNvPr id="117" name="Freeform 116">
              <a:extLst>
                <a:ext uri="{FF2B5EF4-FFF2-40B4-BE49-F238E27FC236}">
                  <a16:creationId xmlns:a16="http://schemas.microsoft.com/office/drawing/2014/main" id="{EACE24C3-0C4B-40AE-BC3B-C2B231BE9ACC}"/>
                </a:ext>
              </a:extLst>
            </p:cNvPr>
            <p:cNvSpPr/>
            <p:nvPr/>
          </p:nvSpPr>
          <p:spPr>
            <a:xfrm>
              <a:off x="4821814" y="6329427"/>
              <a:ext cx="14350" cy="14352"/>
            </a:xfrm>
            <a:custGeom>
              <a:avLst/>
              <a:gdLst>
                <a:gd name="connsiteX0" fmla="*/ 14351 w 14350"/>
                <a:gd name="connsiteY0" fmla="*/ 14352 h 14352"/>
                <a:gd name="connsiteX1" fmla="*/ 0 w 14350"/>
                <a:gd name="connsiteY1" fmla="*/ 0 h 14352"/>
              </a:gdLst>
              <a:ahLst/>
              <a:cxnLst>
                <a:cxn ang="0">
                  <a:pos x="connsiteX0" y="connsiteY0"/>
                </a:cxn>
                <a:cxn ang="0">
                  <a:pos x="connsiteX1" y="connsiteY1"/>
                </a:cxn>
              </a:cxnLst>
              <a:rect l="l" t="t" r="r" b="b"/>
              <a:pathLst>
                <a:path w="14350" h="14352">
                  <a:moveTo>
                    <a:pt x="14351" y="14352"/>
                  </a:moveTo>
                  <a:cubicBezTo>
                    <a:pt x="6426" y="14352"/>
                    <a:pt x="0" y="7926"/>
                    <a:pt x="0" y="0"/>
                  </a:cubicBezTo>
                </a:path>
              </a:pathLst>
            </a:custGeom>
            <a:grpFill/>
            <a:ln w="12700" cap="rnd">
              <a:solidFill>
                <a:srgbClr val="404040"/>
              </a:solidFill>
              <a:prstDash val="solid"/>
              <a:round/>
            </a:ln>
          </p:spPr>
          <p:txBody>
            <a:bodyPr rtlCol="0" anchor="ctr"/>
            <a:lstStyle/>
            <a:p>
              <a:endParaRPr lang="en-US" dirty="0"/>
            </a:p>
          </p:txBody>
        </p:sp>
        <p:sp>
          <p:nvSpPr>
            <p:cNvPr id="118" name="Freeform 117">
              <a:extLst>
                <a:ext uri="{FF2B5EF4-FFF2-40B4-BE49-F238E27FC236}">
                  <a16:creationId xmlns:a16="http://schemas.microsoft.com/office/drawing/2014/main" id="{86F85564-782B-6CCE-514E-8D46E9E792B3}"/>
                </a:ext>
              </a:extLst>
            </p:cNvPr>
            <p:cNvSpPr/>
            <p:nvPr/>
          </p:nvSpPr>
          <p:spPr>
            <a:xfrm>
              <a:off x="4577854" y="6200256"/>
              <a:ext cx="1594" cy="86114"/>
            </a:xfrm>
            <a:custGeom>
              <a:avLst/>
              <a:gdLst>
                <a:gd name="connsiteX0" fmla="*/ 0 w 1594"/>
                <a:gd name="connsiteY0" fmla="*/ 0 h 86114"/>
                <a:gd name="connsiteX1" fmla="*/ 0 w 1594"/>
                <a:gd name="connsiteY1" fmla="*/ 86114 h 86114"/>
              </a:gdLst>
              <a:ahLst/>
              <a:cxnLst>
                <a:cxn ang="0">
                  <a:pos x="connsiteX0" y="connsiteY0"/>
                </a:cxn>
                <a:cxn ang="0">
                  <a:pos x="connsiteX1" y="connsiteY1"/>
                </a:cxn>
              </a:cxnLst>
              <a:rect l="l" t="t" r="r" b="b"/>
              <a:pathLst>
                <a:path w="1594" h="86114">
                  <a:moveTo>
                    <a:pt x="0" y="0"/>
                  </a:moveTo>
                  <a:lnTo>
                    <a:pt x="0" y="86114"/>
                  </a:lnTo>
                </a:path>
              </a:pathLst>
            </a:custGeom>
            <a:grpFill/>
            <a:ln w="12700" cap="rnd">
              <a:solidFill>
                <a:srgbClr val="404040"/>
              </a:solidFill>
              <a:prstDash val="solid"/>
              <a:round/>
            </a:ln>
          </p:spPr>
          <p:txBody>
            <a:bodyPr rtlCol="0" anchor="ctr"/>
            <a:lstStyle/>
            <a:p>
              <a:endParaRPr lang="en-US" dirty="0"/>
            </a:p>
          </p:txBody>
        </p:sp>
        <p:sp>
          <p:nvSpPr>
            <p:cNvPr id="119" name="Freeform 118">
              <a:extLst>
                <a:ext uri="{FF2B5EF4-FFF2-40B4-BE49-F238E27FC236}">
                  <a16:creationId xmlns:a16="http://schemas.microsoft.com/office/drawing/2014/main" id="{8C1A26C7-2603-0E4C-DF30-E5E9F298F047}"/>
                </a:ext>
              </a:extLst>
            </p:cNvPr>
            <p:cNvSpPr/>
            <p:nvPr/>
          </p:nvSpPr>
          <p:spPr>
            <a:xfrm>
              <a:off x="4577854" y="6286370"/>
              <a:ext cx="28701" cy="28704"/>
            </a:xfrm>
            <a:custGeom>
              <a:avLst/>
              <a:gdLst>
                <a:gd name="connsiteX0" fmla="*/ 28701 w 28701"/>
                <a:gd name="connsiteY0" fmla="*/ 28705 h 28704"/>
                <a:gd name="connsiteX1" fmla="*/ 0 w 28701"/>
                <a:gd name="connsiteY1" fmla="*/ 0 h 28704"/>
              </a:gdLst>
              <a:ahLst/>
              <a:cxnLst>
                <a:cxn ang="0">
                  <a:pos x="connsiteX0" y="connsiteY0"/>
                </a:cxn>
                <a:cxn ang="0">
                  <a:pos x="connsiteX1" y="connsiteY1"/>
                </a:cxn>
              </a:cxnLst>
              <a:rect l="l" t="t" r="r" b="b"/>
              <a:pathLst>
                <a:path w="28701" h="28704">
                  <a:moveTo>
                    <a:pt x="28701" y="28705"/>
                  </a:moveTo>
                  <a:cubicBezTo>
                    <a:pt x="12836" y="28705"/>
                    <a:pt x="0" y="15867"/>
                    <a:pt x="0" y="0"/>
                  </a:cubicBezTo>
                </a:path>
              </a:pathLst>
            </a:custGeom>
            <a:grpFill/>
            <a:ln w="12700" cap="rnd">
              <a:solidFill>
                <a:srgbClr val="404040"/>
              </a:solidFill>
              <a:prstDash val="solid"/>
              <a:round/>
            </a:ln>
          </p:spPr>
          <p:txBody>
            <a:bodyPr rtlCol="0" anchor="ctr"/>
            <a:lstStyle/>
            <a:p>
              <a:endParaRPr lang="en-US" dirty="0"/>
            </a:p>
          </p:txBody>
        </p:sp>
        <p:sp>
          <p:nvSpPr>
            <p:cNvPr id="120" name="Freeform 119">
              <a:extLst>
                <a:ext uri="{FF2B5EF4-FFF2-40B4-BE49-F238E27FC236}">
                  <a16:creationId xmlns:a16="http://schemas.microsoft.com/office/drawing/2014/main" id="{3A42F3A9-9F9F-1475-1ECF-A7CA78F47FE4}"/>
                </a:ext>
              </a:extLst>
            </p:cNvPr>
            <p:cNvSpPr/>
            <p:nvPr/>
          </p:nvSpPr>
          <p:spPr>
            <a:xfrm>
              <a:off x="4606555" y="6315075"/>
              <a:ext cx="215259" cy="1594"/>
            </a:xfrm>
            <a:custGeom>
              <a:avLst/>
              <a:gdLst>
                <a:gd name="connsiteX0" fmla="*/ 0 w 215259"/>
                <a:gd name="connsiteY0" fmla="*/ 0 h 1594"/>
                <a:gd name="connsiteX1" fmla="*/ 215260 w 215259"/>
                <a:gd name="connsiteY1" fmla="*/ 0 h 1594"/>
              </a:gdLst>
              <a:ahLst/>
              <a:cxnLst>
                <a:cxn ang="0">
                  <a:pos x="connsiteX0" y="connsiteY0"/>
                </a:cxn>
                <a:cxn ang="0">
                  <a:pos x="connsiteX1" y="connsiteY1"/>
                </a:cxn>
              </a:cxnLst>
              <a:rect l="l" t="t" r="r" b="b"/>
              <a:pathLst>
                <a:path w="215259" h="1594">
                  <a:moveTo>
                    <a:pt x="0" y="0"/>
                  </a:moveTo>
                  <a:lnTo>
                    <a:pt x="215260" y="0"/>
                  </a:lnTo>
                </a:path>
              </a:pathLst>
            </a:custGeom>
            <a:grpFill/>
            <a:ln w="12700" cap="rnd">
              <a:solidFill>
                <a:srgbClr val="404040"/>
              </a:solidFill>
              <a:prstDash val="solid"/>
              <a:round/>
            </a:ln>
          </p:spPr>
          <p:txBody>
            <a:bodyPr rtlCol="0" anchor="ctr"/>
            <a:lstStyle/>
            <a:p>
              <a:endParaRPr lang="en-US" dirty="0"/>
            </a:p>
          </p:txBody>
        </p:sp>
        <p:sp>
          <p:nvSpPr>
            <p:cNvPr id="121" name="Freeform 120">
              <a:extLst>
                <a:ext uri="{FF2B5EF4-FFF2-40B4-BE49-F238E27FC236}">
                  <a16:creationId xmlns:a16="http://schemas.microsoft.com/office/drawing/2014/main" id="{1DDDAF88-D0A4-3F31-AD08-0145AE43B2CC}"/>
                </a:ext>
              </a:extLst>
            </p:cNvPr>
            <p:cNvSpPr/>
            <p:nvPr/>
          </p:nvSpPr>
          <p:spPr>
            <a:xfrm>
              <a:off x="4635256" y="5970619"/>
              <a:ext cx="28701" cy="28704"/>
            </a:xfrm>
            <a:custGeom>
              <a:avLst/>
              <a:gdLst>
                <a:gd name="connsiteX0" fmla="*/ 0 w 28701"/>
                <a:gd name="connsiteY0" fmla="*/ 28705 h 28704"/>
                <a:gd name="connsiteX1" fmla="*/ 28701 w 28701"/>
                <a:gd name="connsiteY1" fmla="*/ 0 h 28704"/>
              </a:gdLst>
              <a:ahLst/>
              <a:cxnLst>
                <a:cxn ang="0">
                  <a:pos x="connsiteX0" y="connsiteY0"/>
                </a:cxn>
                <a:cxn ang="0">
                  <a:pos x="connsiteX1" y="connsiteY1"/>
                </a:cxn>
              </a:cxnLst>
              <a:rect l="l" t="t" r="r" b="b"/>
              <a:pathLst>
                <a:path w="28701" h="28704">
                  <a:moveTo>
                    <a:pt x="0" y="28705"/>
                  </a:moveTo>
                  <a:cubicBezTo>
                    <a:pt x="0" y="12837"/>
                    <a:pt x="12836" y="0"/>
                    <a:pt x="28701" y="0"/>
                  </a:cubicBezTo>
                </a:path>
              </a:pathLst>
            </a:custGeom>
            <a:grpFill/>
            <a:ln w="12700" cap="rnd">
              <a:solidFill>
                <a:srgbClr val="404040"/>
              </a:solidFill>
              <a:prstDash val="solid"/>
              <a:round/>
            </a:ln>
          </p:spPr>
          <p:txBody>
            <a:bodyPr rtlCol="0" anchor="ctr"/>
            <a:lstStyle/>
            <a:p>
              <a:endParaRPr lang="en-US" dirty="0"/>
            </a:p>
          </p:txBody>
        </p:sp>
        <p:sp>
          <p:nvSpPr>
            <p:cNvPr id="122" name="Freeform 121">
              <a:extLst>
                <a:ext uri="{FF2B5EF4-FFF2-40B4-BE49-F238E27FC236}">
                  <a16:creationId xmlns:a16="http://schemas.microsoft.com/office/drawing/2014/main" id="{96395CA2-71AB-E586-1659-C1573B380383}"/>
                </a:ext>
              </a:extLst>
            </p:cNvPr>
            <p:cNvSpPr/>
            <p:nvPr/>
          </p:nvSpPr>
          <p:spPr>
            <a:xfrm>
              <a:off x="4979672" y="5970619"/>
              <a:ext cx="28701" cy="28704"/>
            </a:xfrm>
            <a:custGeom>
              <a:avLst/>
              <a:gdLst>
                <a:gd name="connsiteX0" fmla="*/ 28701 w 28701"/>
                <a:gd name="connsiteY0" fmla="*/ 28705 h 28704"/>
                <a:gd name="connsiteX1" fmla="*/ 0 w 28701"/>
                <a:gd name="connsiteY1" fmla="*/ 0 h 28704"/>
              </a:gdLst>
              <a:ahLst/>
              <a:cxnLst>
                <a:cxn ang="0">
                  <a:pos x="connsiteX0" y="connsiteY0"/>
                </a:cxn>
                <a:cxn ang="0">
                  <a:pos x="connsiteX1" y="connsiteY1"/>
                </a:cxn>
              </a:cxnLst>
              <a:rect l="l" t="t" r="r" b="b"/>
              <a:pathLst>
                <a:path w="28701" h="28704">
                  <a:moveTo>
                    <a:pt x="28701" y="28705"/>
                  </a:moveTo>
                  <a:cubicBezTo>
                    <a:pt x="28701" y="12837"/>
                    <a:pt x="15865" y="0"/>
                    <a:pt x="0" y="0"/>
                  </a:cubicBezTo>
                </a:path>
              </a:pathLst>
            </a:custGeom>
            <a:grpFill/>
            <a:ln w="12700" cap="rnd">
              <a:solidFill>
                <a:srgbClr val="404040"/>
              </a:solidFill>
              <a:prstDash val="solid"/>
              <a:round/>
            </a:ln>
          </p:spPr>
          <p:txBody>
            <a:bodyPr rtlCol="0" anchor="ctr"/>
            <a:lstStyle/>
            <a:p>
              <a:endParaRPr lang="en-US" dirty="0"/>
            </a:p>
          </p:txBody>
        </p:sp>
        <p:sp>
          <p:nvSpPr>
            <p:cNvPr id="123" name="Freeform 122">
              <a:extLst>
                <a:ext uri="{FF2B5EF4-FFF2-40B4-BE49-F238E27FC236}">
                  <a16:creationId xmlns:a16="http://schemas.microsoft.com/office/drawing/2014/main" id="{353F4217-5F53-EE2C-DA06-3E53DF62456D}"/>
                </a:ext>
              </a:extLst>
            </p:cNvPr>
            <p:cNvSpPr/>
            <p:nvPr/>
          </p:nvSpPr>
          <p:spPr>
            <a:xfrm>
              <a:off x="4635256" y="6200256"/>
              <a:ext cx="28701" cy="28704"/>
            </a:xfrm>
            <a:custGeom>
              <a:avLst/>
              <a:gdLst>
                <a:gd name="connsiteX0" fmla="*/ 0 w 28701"/>
                <a:gd name="connsiteY0" fmla="*/ 0 h 28704"/>
                <a:gd name="connsiteX1" fmla="*/ 28701 w 28701"/>
                <a:gd name="connsiteY1" fmla="*/ 28705 h 28704"/>
              </a:gdLst>
              <a:ahLst/>
              <a:cxnLst>
                <a:cxn ang="0">
                  <a:pos x="connsiteX0" y="connsiteY0"/>
                </a:cxn>
                <a:cxn ang="0">
                  <a:pos x="connsiteX1" y="connsiteY1"/>
                </a:cxn>
              </a:cxnLst>
              <a:rect l="l" t="t" r="r" b="b"/>
              <a:pathLst>
                <a:path w="28701" h="28704">
                  <a:moveTo>
                    <a:pt x="0" y="0"/>
                  </a:moveTo>
                  <a:cubicBezTo>
                    <a:pt x="0" y="15867"/>
                    <a:pt x="12836" y="28705"/>
                    <a:pt x="28701" y="28705"/>
                  </a:cubicBezTo>
                </a:path>
              </a:pathLst>
            </a:custGeom>
            <a:grpFill/>
            <a:ln w="12700" cap="rnd">
              <a:solidFill>
                <a:srgbClr val="404040"/>
              </a:solidFill>
              <a:prstDash val="solid"/>
              <a:round/>
            </a:ln>
          </p:spPr>
          <p:txBody>
            <a:bodyPr rtlCol="0" anchor="ctr"/>
            <a:lstStyle/>
            <a:p>
              <a:endParaRPr lang="en-US" dirty="0"/>
            </a:p>
          </p:txBody>
        </p:sp>
        <p:sp>
          <p:nvSpPr>
            <p:cNvPr id="124" name="Freeform 123">
              <a:extLst>
                <a:ext uri="{FF2B5EF4-FFF2-40B4-BE49-F238E27FC236}">
                  <a16:creationId xmlns:a16="http://schemas.microsoft.com/office/drawing/2014/main" id="{DA87B3A8-F8AE-0CDC-0F9D-CA8A7A5B1095}"/>
                </a:ext>
              </a:extLst>
            </p:cNvPr>
            <p:cNvSpPr/>
            <p:nvPr/>
          </p:nvSpPr>
          <p:spPr>
            <a:xfrm>
              <a:off x="4979672" y="6200256"/>
              <a:ext cx="28701" cy="28704"/>
            </a:xfrm>
            <a:custGeom>
              <a:avLst/>
              <a:gdLst>
                <a:gd name="connsiteX0" fmla="*/ 28701 w 28701"/>
                <a:gd name="connsiteY0" fmla="*/ 0 h 28704"/>
                <a:gd name="connsiteX1" fmla="*/ 0 w 28701"/>
                <a:gd name="connsiteY1" fmla="*/ 28705 h 28704"/>
              </a:gdLst>
              <a:ahLst/>
              <a:cxnLst>
                <a:cxn ang="0">
                  <a:pos x="connsiteX0" y="connsiteY0"/>
                </a:cxn>
                <a:cxn ang="0">
                  <a:pos x="connsiteX1" y="connsiteY1"/>
                </a:cxn>
              </a:cxnLst>
              <a:rect l="l" t="t" r="r" b="b"/>
              <a:pathLst>
                <a:path w="28701" h="28704">
                  <a:moveTo>
                    <a:pt x="28701" y="0"/>
                  </a:moveTo>
                  <a:cubicBezTo>
                    <a:pt x="28701" y="15867"/>
                    <a:pt x="15865" y="28705"/>
                    <a:pt x="0" y="28705"/>
                  </a:cubicBezTo>
                </a:path>
              </a:pathLst>
            </a:custGeom>
            <a:grpFill/>
            <a:ln w="12700" cap="rnd">
              <a:solidFill>
                <a:srgbClr val="404040"/>
              </a:solidFill>
              <a:prstDash val="solid"/>
              <a:round/>
            </a:ln>
          </p:spPr>
          <p:txBody>
            <a:bodyPr rtlCol="0" anchor="ctr"/>
            <a:lstStyle/>
            <a:p>
              <a:endParaRPr lang="en-US" dirty="0"/>
            </a:p>
          </p:txBody>
        </p:sp>
        <p:sp>
          <p:nvSpPr>
            <p:cNvPr id="125" name="Freeform 124">
              <a:extLst>
                <a:ext uri="{FF2B5EF4-FFF2-40B4-BE49-F238E27FC236}">
                  <a16:creationId xmlns:a16="http://schemas.microsoft.com/office/drawing/2014/main" id="{2C737477-A104-317D-8AD6-C2CF92ECA0B2}"/>
                </a:ext>
              </a:extLst>
            </p:cNvPr>
            <p:cNvSpPr/>
            <p:nvPr/>
          </p:nvSpPr>
          <p:spPr>
            <a:xfrm>
              <a:off x="4742886" y="6157199"/>
              <a:ext cx="71753" cy="71761"/>
            </a:xfrm>
            <a:custGeom>
              <a:avLst/>
              <a:gdLst>
                <a:gd name="connsiteX0" fmla="*/ 0 w 71753"/>
                <a:gd name="connsiteY0" fmla="*/ 0 h 71761"/>
                <a:gd name="connsiteX1" fmla="*/ 71753 w 71753"/>
                <a:gd name="connsiteY1" fmla="*/ 71762 h 71761"/>
              </a:gdLst>
              <a:ahLst/>
              <a:cxnLst>
                <a:cxn ang="0">
                  <a:pos x="connsiteX0" y="connsiteY0"/>
                </a:cxn>
                <a:cxn ang="0">
                  <a:pos x="connsiteX1" y="connsiteY1"/>
                </a:cxn>
              </a:cxnLst>
              <a:rect l="l" t="t" r="r" b="b"/>
              <a:pathLst>
                <a:path w="71753" h="71761">
                  <a:moveTo>
                    <a:pt x="0" y="0"/>
                  </a:moveTo>
                  <a:cubicBezTo>
                    <a:pt x="0" y="39661"/>
                    <a:pt x="32097" y="71762"/>
                    <a:pt x="71753" y="71762"/>
                  </a:cubicBezTo>
                </a:path>
              </a:pathLst>
            </a:custGeom>
            <a:grpFill/>
            <a:ln w="12700" cap="rnd">
              <a:solidFill>
                <a:srgbClr val="404040"/>
              </a:solidFill>
              <a:prstDash val="solid"/>
              <a:round/>
            </a:ln>
          </p:spPr>
          <p:txBody>
            <a:bodyPr rtlCol="0" anchor="ctr"/>
            <a:lstStyle/>
            <a:p>
              <a:endParaRPr lang="en-US" dirty="0"/>
            </a:p>
          </p:txBody>
        </p:sp>
        <p:sp>
          <p:nvSpPr>
            <p:cNvPr id="126" name="Freeform 125">
              <a:extLst>
                <a:ext uri="{FF2B5EF4-FFF2-40B4-BE49-F238E27FC236}">
                  <a16:creationId xmlns:a16="http://schemas.microsoft.com/office/drawing/2014/main" id="{957D89BF-B686-D849-6663-0FAD9183F02A}"/>
                </a:ext>
              </a:extLst>
            </p:cNvPr>
            <p:cNvSpPr/>
            <p:nvPr/>
          </p:nvSpPr>
          <p:spPr>
            <a:xfrm>
              <a:off x="4828990" y="6157199"/>
              <a:ext cx="71753" cy="71761"/>
            </a:xfrm>
            <a:custGeom>
              <a:avLst/>
              <a:gdLst>
                <a:gd name="connsiteX0" fmla="*/ 71753 w 71753"/>
                <a:gd name="connsiteY0" fmla="*/ 0 h 71761"/>
                <a:gd name="connsiteX1" fmla="*/ 0 w 71753"/>
                <a:gd name="connsiteY1" fmla="*/ 71762 h 71761"/>
              </a:gdLst>
              <a:ahLst/>
              <a:cxnLst>
                <a:cxn ang="0">
                  <a:pos x="connsiteX0" y="connsiteY0"/>
                </a:cxn>
                <a:cxn ang="0">
                  <a:pos x="connsiteX1" y="connsiteY1"/>
                </a:cxn>
              </a:cxnLst>
              <a:rect l="l" t="t" r="r" b="b"/>
              <a:pathLst>
                <a:path w="71753" h="71761">
                  <a:moveTo>
                    <a:pt x="71753" y="0"/>
                  </a:moveTo>
                  <a:cubicBezTo>
                    <a:pt x="71753" y="39661"/>
                    <a:pt x="39656" y="71762"/>
                    <a:pt x="0" y="71762"/>
                  </a:cubicBezTo>
                </a:path>
              </a:pathLst>
            </a:custGeom>
            <a:grpFill/>
            <a:ln w="12700" cap="rnd">
              <a:solidFill>
                <a:srgbClr val="404040"/>
              </a:solidFill>
              <a:prstDash val="solid"/>
              <a:round/>
            </a:ln>
          </p:spPr>
          <p:txBody>
            <a:bodyPr rtlCol="0" anchor="ctr"/>
            <a:lstStyle/>
            <a:p>
              <a:endParaRPr lang="en-US" dirty="0"/>
            </a:p>
          </p:txBody>
        </p:sp>
        <p:sp>
          <p:nvSpPr>
            <p:cNvPr id="127" name="Freeform 126">
              <a:extLst>
                <a:ext uri="{FF2B5EF4-FFF2-40B4-BE49-F238E27FC236}">
                  <a16:creationId xmlns:a16="http://schemas.microsoft.com/office/drawing/2014/main" id="{C51C7239-117C-9F86-6DA2-2C0DF85AFD10}"/>
                </a:ext>
              </a:extLst>
            </p:cNvPr>
            <p:cNvSpPr/>
            <p:nvPr/>
          </p:nvSpPr>
          <p:spPr>
            <a:xfrm>
              <a:off x="4785938" y="6185904"/>
              <a:ext cx="35876" cy="43057"/>
            </a:xfrm>
            <a:custGeom>
              <a:avLst/>
              <a:gdLst>
                <a:gd name="connsiteX0" fmla="*/ 0 w 35876"/>
                <a:gd name="connsiteY0" fmla="*/ 0 h 43057"/>
                <a:gd name="connsiteX1" fmla="*/ 35877 w 35876"/>
                <a:gd name="connsiteY1" fmla="*/ 43057 h 43057"/>
              </a:gdLst>
              <a:ahLst/>
              <a:cxnLst>
                <a:cxn ang="0">
                  <a:pos x="connsiteX0" y="connsiteY0"/>
                </a:cxn>
                <a:cxn ang="0">
                  <a:pos x="connsiteX1" y="connsiteY1"/>
                </a:cxn>
              </a:cxnLst>
              <a:rect l="l" t="t" r="r" b="b"/>
              <a:pathLst>
                <a:path w="35876" h="43057">
                  <a:moveTo>
                    <a:pt x="0" y="0"/>
                  </a:moveTo>
                  <a:cubicBezTo>
                    <a:pt x="0" y="23793"/>
                    <a:pt x="14351" y="43057"/>
                    <a:pt x="35877" y="43057"/>
                  </a:cubicBezTo>
                </a:path>
              </a:pathLst>
            </a:custGeom>
            <a:grpFill/>
            <a:ln w="12700" cap="rnd">
              <a:solidFill>
                <a:srgbClr val="404040"/>
              </a:solidFill>
              <a:prstDash val="solid"/>
              <a:round/>
            </a:ln>
          </p:spPr>
          <p:txBody>
            <a:bodyPr rtlCol="0" anchor="ctr"/>
            <a:lstStyle/>
            <a:p>
              <a:endParaRPr lang="en-US" dirty="0"/>
            </a:p>
          </p:txBody>
        </p:sp>
        <p:sp>
          <p:nvSpPr>
            <p:cNvPr id="128" name="Freeform 127">
              <a:extLst>
                <a:ext uri="{FF2B5EF4-FFF2-40B4-BE49-F238E27FC236}">
                  <a16:creationId xmlns:a16="http://schemas.microsoft.com/office/drawing/2014/main" id="{C89A5729-514F-9B39-CAD3-51D62E56DB51}"/>
                </a:ext>
              </a:extLst>
            </p:cNvPr>
            <p:cNvSpPr/>
            <p:nvPr/>
          </p:nvSpPr>
          <p:spPr>
            <a:xfrm>
              <a:off x="4785938" y="6128495"/>
              <a:ext cx="57402" cy="57409"/>
            </a:xfrm>
            <a:custGeom>
              <a:avLst/>
              <a:gdLst>
                <a:gd name="connsiteX0" fmla="*/ 0 w 57402"/>
                <a:gd name="connsiteY0" fmla="*/ 57409 h 57409"/>
                <a:gd name="connsiteX1" fmla="*/ 57403 w 57402"/>
                <a:gd name="connsiteY1" fmla="*/ 0 h 57409"/>
              </a:gdLst>
              <a:ahLst/>
              <a:cxnLst>
                <a:cxn ang="0">
                  <a:pos x="connsiteX0" y="connsiteY0"/>
                </a:cxn>
                <a:cxn ang="0">
                  <a:pos x="connsiteX1" y="connsiteY1"/>
                </a:cxn>
              </a:cxnLst>
              <a:rect l="l" t="t" r="r" b="b"/>
              <a:pathLst>
                <a:path w="57402" h="57409">
                  <a:moveTo>
                    <a:pt x="0" y="57409"/>
                  </a:moveTo>
                  <a:cubicBezTo>
                    <a:pt x="0" y="25675"/>
                    <a:pt x="25672" y="0"/>
                    <a:pt x="57403" y="0"/>
                  </a:cubicBezTo>
                </a:path>
              </a:pathLst>
            </a:custGeom>
            <a:grpFill/>
            <a:ln w="12700" cap="rnd">
              <a:solidFill>
                <a:srgbClr val="404040"/>
              </a:solidFill>
              <a:prstDash val="solid"/>
              <a:round/>
            </a:ln>
          </p:spPr>
          <p:txBody>
            <a:bodyPr rtlCol="0" anchor="ctr"/>
            <a:lstStyle/>
            <a:p>
              <a:endParaRPr lang="en-US" dirty="0"/>
            </a:p>
          </p:txBody>
        </p:sp>
        <p:sp>
          <p:nvSpPr>
            <p:cNvPr id="129" name="Freeform 128">
              <a:extLst>
                <a:ext uri="{FF2B5EF4-FFF2-40B4-BE49-F238E27FC236}">
                  <a16:creationId xmlns:a16="http://schemas.microsoft.com/office/drawing/2014/main" id="{797F01A1-629D-BB60-FDC2-15D606C282B5}"/>
                </a:ext>
              </a:extLst>
            </p:cNvPr>
            <p:cNvSpPr/>
            <p:nvPr/>
          </p:nvSpPr>
          <p:spPr>
            <a:xfrm>
              <a:off x="4821814" y="6200256"/>
              <a:ext cx="35876" cy="28704"/>
            </a:xfrm>
            <a:custGeom>
              <a:avLst/>
              <a:gdLst>
                <a:gd name="connsiteX0" fmla="*/ 35877 w 35876"/>
                <a:gd name="connsiteY0" fmla="*/ 0 h 28704"/>
                <a:gd name="connsiteX1" fmla="*/ 0 w 35876"/>
                <a:gd name="connsiteY1" fmla="*/ 28705 h 28704"/>
              </a:gdLst>
              <a:ahLst/>
              <a:cxnLst>
                <a:cxn ang="0">
                  <a:pos x="connsiteX0" y="connsiteY0"/>
                </a:cxn>
                <a:cxn ang="0">
                  <a:pos x="connsiteX1" y="connsiteY1"/>
                </a:cxn>
              </a:cxnLst>
              <a:rect l="l" t="t" r="r" b="b"/>
              <a:pathLst>
                <a:path w="35876" h="28704">
                  <a:moveTo>
                    <a:pt x="35877" y="0"/>
                  </a:moveTo>
                  <a:cubicBezTo>
                    <a:pt x="35877" y="15867"/>
                    <a:pt x="21526" y="28705"/>
                    <a:pt x="0" y="28705"/>
                  </a:cubicBezTo>
                </a:path>
              </a:pathLst>
            </a:custGeom>
            <a:grpFill/>
            <a:ln w="12700" cap="rnd">
              <a:solidFill>
                <a:srgbClr val="404040"/>
              </a:solidFill>
              <a:prstDash val="solid"/>
              <a:round/>
            </a:ln>
          </p:spPr>
          <p:txBody>
            <a:bodyPr rtlCol="0" anchor="ctr"/>
            <a:lstStyle/>
            <a:p>
              <a:endParaRPr lang="en-US" dirty="0"/>
            </a:p>
          </p:txBody>
        </p:sp>
        <p:sp>
          <p:nvSpPr>
            <p:cNvPr id="130" name="Freeform 129">
              <a:extLst>
                <a:ext uri="{FF2B5EF4-FFF2-40B4-BE49-F238E27FC236}">
                  <a16:creationId xmlns:a16="http://schemas.microsoft.com/office/drawing/2014/main" id="{8E7EA76C-BC07-9E64-6209-CCEFFF6D25CC}"/>
                </a:ext>
              </a:extLst>
            </p:cNvPr>
            <p:cNvSpPr/>
            <p:nvPr/>
          </p:nvSpPr>
          <p:spPr>
            <a:xfrm>
              <a:off x="4839322" y="6128495"/>
              <a:ext cx="18368" cy="71761"/>
            </a:xfrm>
            <a:custGeom>
              <a:avLst/>
              <a:gdLst>
                <a:gd name="connsiteX0" fmla="*/ 4018 w 18368"/>
                <a:gd name="connsiteY0" fmla="*/ 0 h 71761"/>
                <a:gd name="connsiteX1" fmla="*/ 18369 w 18368"/>
                <a:gd name="connsiteY1" fmla="*/ 71762 h 71761"/>
              </a:gdLst>
              <a:ahLst/>
              <a:cxnLst>
                <a:cxn ang="0">
                  <a:pos x="connsiteX0" y="connsiteY0"/>
                </a:cxn>
                <a:cxn ang="0">
                  <a:pos x="connsiteX1" y="connsiteY1"/>
                </a:cxn>
              </a:cxnLst>
              <a:rect l="l" t="t" r="r" b="b"/>
              <a:pathLst>
                <a:path w="18368" h="71761">
                  <a:moveTo>
                    <a:pt x="4018" y="0"/>
                  </a:moveTo>
                  <a:cubicBezTo>
                    <a:pt x="-10332" y="43057"/>
                    <a:pt x="18369" y="43057"/>
                    <a:pt x="18369" y="71762"/>
                  </a:cubicBezTo>
                </a:path>
              </a:pathLst>
            </a:custGeom>
            <a:grpFill/>
            <a:ln w="12700" cap="rnd">
              <a:solidFill>
                <a:srgbClr val="404040"/>
              </a:solidFill>
              <a:prstDash val="solid"/>
              <a:round/>
            </a:ln>
          </p:spPr>
          <p:txBody>
            <a:bodyPr rtlCol="0" anchor="ctr"/>
            <a:lstStyle/>
            <a:p>
              <a:endParaRPr lang="en-US" dirty="0"/>
            </a:p>
          </p:txBody>
        </p:sp>
        <p:sp>
          <p:nvSpPr>
            <p:cNvPr id="131" name="Freeform 130">
              <a:extLst>
                <a:ext uri="{FF2B5EF4-FFF2-40B4-BE49-F238E27FC236}">
                  <a16:creationId xmlns:a16="http://schemas.microsoft.com/office/drawing/2014/main" id="{DE4C3829-2DC7-541C-6B55-B29920CC9FCA}"/>
                </a:ext>
              </a:extLst>
            </p:cNvPr>
            <p:cNvSpPr/>
            <p:nvPr/>
          </p:nvSpPr>
          <p:spPr>
            <a:xfrm>
              <a:off x="4785938" y="6228961"/>
              <a:ext cx="14350" cy="1594"/>
            </a:xfrm>
            <a:custGeom>
              <a:avLst/>
              <a:gdLst>
                <a:gd name="connsiteX0" fmla="*/ 0 w 14350"/>
                <a:gd name="connsiteY0" fmla="*/ 0 h 1594"/>
                <a:gd name="connsiteX1" fmla="*/ 14351 w 14350"/>
                <a:gd name="connsiteY1" fmla="*/ 0 h 1594"/>
              </a:gdLst>
              <a:ahLst/>
              <a:cxnLst>
                <a:cxn ang="0">
                  <a:pos x="connsiteX0" y="connsiteY0"/>
                </a:cxn>
                <a:cxn ang="0">
                  <a:pos x="connsiteX1" y="connsiteY1"/>
                </a:cxn>
              </a:cxnLst>
              <a:rect l="l" t="t" r="r" b="b"/>
              <a:pathLst>
                <a:path w="14350" h="1594">
                  <a:moveTo>
                    <a:pt x="0" y="0"/>
                  </a:moveTo>
                  <a:lnTo>
                    <a:pt x="14351" y="0"/>
                  </a:lnTo>
                </a:path>
              </a:pathLst>
            </a:custGeom>
            <a:grpFill/>
            <a:ln w="12700" cap="rnd">
              <a:solidFill>
                <a:srgbClr val="404040"/>
              </a:solidFill>
              <a:prstDash val="solid"/>
              <a:round/>
            </a:ln>
          </p:spPr>
          <p:txBody>
            <a:bodyPr rtlCol="0" anchor="ctr"/>
            <a:lstStyle/>
            <a:p>
              <a:endParaRPr lang="en-US" dirty="0"/>
            </a:p>
          </p:txBody>
        </p:sp>
        <p:sp>
          <p:nvSpPr>
            <p:cNvPr id="132" name="Freeform 131">
              <a:extLst>
                <a:ext uri="{FF2B5EF4-FFF2-40B4-BE49-F238E27FC236}">
                  <a16:creationId xmlns:a16="http://schemas.microsoft.com/office/drawing/2014/main" id="{F9A9F452-8E0F-3A14-F007-767F64CB123A}"/>
                </a:ext>
              </a:extLst>
            </p:cNvPr>
            <p:cNvSpPr/>
            <p:nvPr/>
          </p:nvSpPr>
          <p:spPr>
            <a:xfrm>
              <a:off x="4742886" y="6013676"/>
              <a:ext cx="49828" cy="143523"/>
            </a:xfrm>
            <a:custGeom>
              <a:avLst/>
              <a:gdLst>
                <a:gd name="connsiteX0" fmla="*/ 0 w 49828"/>
                <a:gd name="connsiteY0" fmla="*/ 143524 h 143523"/>
                <a:gd name="connsiteX1" fmla="*/ 43052 w 49828"/>
                <a:gd name="connsiteY1" fmla="*/ 0 h 143523"/>
              </a:gdLst>
              <a:ahLst/>
              <a:cxnLst>
                <a:cxn ang="0">
                  <a:pos x="connsiteX0" y="connsiteY0"/>
                </a:cxn>
                <a:cxn ang="0">
                  <a:pos x="connsiteX1" y="connsiteY1"/>
                </a:cxn>
              </a:cxnLst>
              <a:rect l="l" t="t" r="r" b="b"/>
              <a:pathLst>
                <a:path w="49828" h="143523">
                  <a:moveTo>
                    <a:pt x="0" y="143524"/>
                  </a:moveTo>
                  <a:cubicBezTo>
                    <a:pt x="0" y="86114"/>
                    <a:pt x="71753" y="71762"/>
                    <a:pt x="43052" y="0"/>
                  </a:cubicBezTo>
                </a:path>
              </a:pathLst>
            </a:custGeom>
            <a:grpFill/>
            <a:ln w="12700" cap="rnd">
              <a:solidFill>
                <a:srgbClr val="404040"/>
              </a:solidFill>
              <a:prstDash val="solid"/>
              <a:round/>
            </a:ln>
          </p:spPr>
          <p:txBody>
            <a:bodyPr rtlCol="0" anchor="ctr"/>
            <a:lstStyle/>
            <a:p>
              <a:endParaRPr lang="en-US" dirty="0"/>
            </a:p>
          </p:txBody>
        </p:sp>
        <p:sp>
          <p:nvSpPr>
            <p:cNvPr id="133" name="Freeform 132">
              <a:extLst>
                <a:ext uri="{FF2B5EF4-FFF2-40B4-BE49-F238E27FC236}">
                  <a16:creationId xmlns:a16="http://schemas.microsoft.com/office/drawing/2014/main" id="{1698BE30-936A-27B8-5C81-B633976E89B1}"/>
                </a:ext>
              </a:extLst>
            </p:cNvPr>
            <p:cNvSpPr/>
            <p:nvPr/>
          </p:nvSpPr>
          <p:spPr>
            <a:xfrm>
              <a:off x="4785938" y="6013676"/>
              <a:ext cx="57402" cy="86114"/>
            </a:xfrm>
            <a:custGeom>
              <a:avLst/>
              <a:gdLst>
                <a:gd name="connsiteX0" fmla="*/ 57403 w 57402"/>
                <a:gd name="connsiteY0" fmla="*/ 86114 h 86114"/>
                <a:gd name="connsiteX1" fmla="*/ 0 w 57402"/>
                <a:gd name="connsiteY1" fmla="*/ 0 h 86114"/>
              </a:gdLst>
              <a:ahLst/>
              <a:cxnLst>
                <a:cxn ang="0">
                  <a:pos x="connsiteX0" y="connsiteY0"/>
                </a:cxn>
                <a:cxn ang="0">
                  <a:pos x="connsiteX1" y="connsiteY1"/>
                </a:cxn>
              </a:cxnLst>
              <a:rect l="l" t="t" r="r" b="b"/>
              <a:pathLst>
                <a:path w="57402" h="86114">
                  <a:moveTo>
                    <a:pt x="57403" y="86114"/>
                  </a:moveTo>
                  <a:cubicBezTo>
                    <a:pt x="57403" y="38512"/>
                    <a:pt x="31731" y="0"/>
                    <a:pt x="0" y="0"/>
                  </a:cubicBezTo>
                </a:path>
              </a:pathLst>
            </a:custGeom>
            <a:grpFill/>
            <a:ln w="12700" cap="rnd">
              <a:solidFill>
                <a:srgbClr val="404040"/>
              </a:solidFill>
              <a:prstDash val="solid"/>
              <a:round/>
            </a:ln>
          </p:spPr>
          <p:txBody>
            <a:bodyPr rtlCol="0" anchor="ctr"/>
            <a:lstStyle/>
            <a:p>
              <a:endParaRPr lang="en-US" dirty="0"/>
            </a:p>
          </p:txBody>
        </p:sp>
        <p:sp>
          <p:nvSpPr>
            <p:cNvPr id="134" name="Freeform 133">
              <a:extLst>
                <a:ext uri="{FF2B5EF4-FFF2-40B4-BE49-F238E27FC236}">
                  <a16:creationId xmlns:a16="http://schemas.microsoft.com/office/drawing/2014/main" id="{64541EDD-90B7-48B0-AAF6-ADDAFF0A09F6}"/>
                </a:ext>
              </a:extLst>
            </p:cNvPr>
            <p:cNvSpPr/>
            <p:nvPr/>
          </p:nvSpPr>
          <p:spPr>
            <a:xfrm>
              <a:off x="4872042" y="6071085"/>
              <a:ext cx="28701" cy="86114"/>
            </a:xfrm>
            <a:custGeom>
              <a:avLst/>
              <a:gdLst>
                <a:gd name="connsiteX0" fmla="*/ 28701 w 28701"/>
                <a:gd name="connsiteY0" fmla="*/ 86114 h 86114"/>
                <a:gd name="connsiteX1" fmla="*/ 0 w 28701"/>
                <a:gd name="connsiteY1" fmla="*/ 0 h 86114"/>
              </a:gdLst>
              <a:ahLst/>
              <a:cxnLst>
                <a:cxn ang="0">
                  <a:pos x="connsiteX0" y="connsiteY0"/>
                </a:cxn>
                <a:cxn ang="0">
                  <a:pos x="connsiteX1" y="connsiteY1"/>
                </a:cxn>
              </a:cxnLst>
              <a:rect l="l" t="t" r="r" b="b"/>
              <a:pathLst>
                <a:path w="28701" h="86114">
                  <a:moveTo>
                    <a:pt x="28701" y="86114"/>
                  </a:moveTo>
                  <a:cubicBezTo>
                    <a:pt x="28701" y="43057"/>
                    <a:pt x="0" y="43057"/>
                    <a:pt x="0" y="0"/>
                  </a:cubicBezTo>
                </a:path>
              </a:pathLst>
            </a:custGeom>
            <a:grpFill/>
            <a:ln w="12700" cap="rnd">
              <a:solidFill>
                <a:srgbClr val="404040"/>
              </a:solidFill>
              <a:prstDash val="solid"/>
              <a:round/>
            </a:ln>
          </p:spPr>
          <p:txBody>
            <a:bodyPr rtlCol="0" anchor="ctr"/>
            <a:lstStyle/>
            <a:p>
              <a:endParaRPr lang="en-US" dirty="0"/>
            </a:p>
          </p:txBody>
        </p:sp>
        <p:sp>
          <p:nvSpPr>
            <p:cNvPr id="135" name="Freeform 134">
              <a:extLst>
                <a:ext uri="{FF2B5EF4-FFF2-40B4-BE49-F238E27FC236}">
                  <a16:creationId xmlns:a16="http://schemas.microsoft.com/office/drawing/2014/main" id="{DB498A91-7880-04FD-ECEC-51FAB8BB6511}"/>
                </a:ext>
              </a:extLst>
            </p:cNvPr>
            <p:cNvSpPr/>
            <p:nvPr/>
          </p:nvSpPr>
          <p:spPr>
            <a:xfrm>
              <a:off x="4843340" y="6071085"/>
              <a:ext cx="28701" cy="28704"/>
            </a:xfrm>
            <a:custGeom>
              <a:avLst/>
              <a:gdLst>
                <a:gd name="connsiteX0" fmla="*/ 28701 w 28701"/>
                <a:gd name="connsiteY0" fmla="*/ 0 h 28704"/>
                <a:gd name="connsiteX1" fmla="*/ 0 w 28701"/>
                <a:gd name="connsiteY1" fmla="*/ 28705 h 28704"/>
              </a:gdLst>
              <a:ahLst/>
              <a:cxnLst>
                <a:cxn ang="0">
                  <a:pos x="connsiteX0" y="connsiteY0"/>
                </a:cxn>
                <a:cxn ang="0">
                  <a:pos x="connsiteX1" y="connsiteY1"/>
                </a:cxn>
              </a:cxnLst>
              <a:rect l="l" t="t" r="r" b="b"/>
              <a:pathLst>
                <a:path w="28701" h="28704">
                  <a:moveTo>
                    <a:pt x="28701" y="0"/>
                  </a:moveTo>
                  <a:cubicBezTo>
                    <a:pt x="14351" y="0"/>
                    <a:pt x="14351" y="28705"/>
                    <a:pt x="0" y="28705"/>
                  </a:cubicBezTo>
                </a:path>
              </a:pathLst>
            </a:custGeom>
            <a:grpFill/>
            <a:ln w="12700" cap="rnd">
              <a:solidFill>
                <a:srgbClr val="404040"/>
              </a:solidFill>
              <a:prstDash val="solid"/>
              <a:round/>
            </a:ln>
          </p:spPr>
          <p:txBody>
            <a:bodyPr rtlCol="0" anchor="ctr"/>
            <a:lstStyle/>
            <a:p>
              <a:endParaRPr lang="en-US" dirty="0"/>
            </a:p>
          </p:txBody>
        </p:sp>
        <p:sp>
          <p:nvSpPr>
            <p:cNvPr id="136" name="Freeform 135">
              <a:extLst>
                <a:ext uri="{FF2B5EF4-FFF2-40B4-BE49-F238E27FC236}">
                  <a16:creationId xmlns:a16="http://schemas.microsoft.com/office/drawing/2014/main" id="{490BD62E-6213-FC57-99ED-2DCD08627469}"/>
                </a:ext>
              </a:extLst>
            </p:cNvPr>
            <p:cNvSpPr/>
            <p:nvPr/>
          </p:nvSpPr>
          <p:spPr>
            <a:xfrm>
              <a:off x="4577854" y="6171552"/>
              <a:ext cx="28701" cy="28704"/>
            </a:xfrm>
            <a:custGeom>
              <a:avLst/>
              <a:gdLst>
                <a:gd name="connsiteX0" fmla="*/ 0 w 28701"/>
                <a:gd name="connsiteY0" fmla="*/ 28705 h 28704"/>
                <a:gd name="connsiteX1" fmla="*/ 28701 w 28701"/>
                <a:gd name="connsiteY1" fmla="*/ 0 h 28704"/>
              </a:gdLst>
              <a:ahLst/>
              <a:cxnLst>
                <a:cxn ang="0">
                  <a:pos x="connsiteX0" y="connsiteY0"/>
                </a:cxn>
                <a:cxn ang="0">
                  <a:pos x="connsiteX1" y="connsiteY1"/>
                </a:cxn>
              </a:cxnLst>
              <a:rect l="l" t="t" r="r" b="b"/>
              <a:pathLst>
                <a:path w="28701" h="28704">
                  <a:moveTo>
                    <a:pt x="0" y="28705"/>
                  </a:moveTo>
                  <a:cubicBezTo>
                    <a:pt x="0" y="12837"/>
                    <a:pt x="12836" y="0"/>
                    <a:pt x="28701" y="0"/>
                  </a:cubicBezTo>
                </a:path>
              </a:pathLst>
            </a:custGeom>
            <a:grpFill/>
            <a:ln w="12700" cap="rnd">
              <a:solidFill>
                <a:srgbClr val="404040"/>
              </a:solidFill>
              <a:prstDash val="solid"/>
              <a:round/>
            </a:ln>
          </p:spPr>
          <p:txBody>
            <a:bodyPr rtlCol="0" anchor="ctr"/>
            <a:lstStyle/>
            <a:p>
              <a:endParaRPr lang="en-US" dirty="0"/>
            </a:p>
          </p:txBody>
        </p:sp>
        <p:sp>
          <p:nvSpPr>
            <p:cNvPr id="137" name="Freeform 136">
              <a:extLst>
                <a:ext uri="{FF2B5EF4-FFF2-40B4-BE49-F238E27FC236}">
                  <a16:creationId xmlns:a16="http://schemas.microsoft.com/office/drawing/2014/main" id="{C0D7796E-5B00-E07F-D053-61EF9896F7C8}"/>
                </a:ext>
              </a:extLst>
            </p:cNvPr>
            <p:cNvSpPr/>
            <p:nvPr/>
          </p:nvSpPr>
          <p:spPr>
            <a:xfrm>
              <a:off x="4606555" y="6171552"/>
              <a:ext cx="28701" cy="1594"/>
            </a:xfrm>
            <a:custGeom>
              <a:avLst/>
              <a:gdLst>
                <a:gd name="connsiteX0" fmla="*/ 0 w 28701"/>
                <a:gd name="connsiteY0" fmla="*/ 0 h 1594"/>
                <a:gd name="connsiteX1" fmla="*/ 28701 w 28701"/>
                <a:gd name="connsiteY1" fmla="*/ 0 h 1594"/>
              </a:gdLst>
              <a:ahLst/>
              <a:cxnLst>
                <a:cxn ang="0">
                  <a:pos x="connsiteX0" y="connsiteY0"/>
                </a:cxn>
                <a:cxn ang="0">
                  <a:pos x="connsiteX1" y="connsiteY1"/>
                </a:cxn>
              </a:cxnLst>
              <a:rect l="l" t="t" r="r" b="b"/>
              <a:pathLst>
                <a:path w="28701" h="1594">
                  <a:moveTo>
                    <a:pt x="0" y="0"/>
                  </a:moveTo>
                  <a:lnTo>
                    <a:pt x="28701" y="0"/>
                  </a:lnTo>
                </a:path>
              </a:pathLst>
            </a:custGeom>
            <a:grpFill/>
            <a:ln w="12700" cap="rnd">
              <a:solidFill>
                <a:srgbClr val="404040"/>
              </a:solidFill>
              <a:prstDash val="solid"/>
              <a:round/>
            </a:ln>
          </p:spPr>
          <p:txBody>
            <a:bodyPr rtlCol="0" anchor="ctr"/>
            <a:lstStyle/>
            <a:p>
              <a:endParaRPr lang="en-US" dirty="0"/>
            </a:p>
          </p:txBody>
        </p:sp>
      </p:grpSp>
      <p:cxnSp>
        <p:nvCxnSpPr>
          <p:cNvPr id="84" name="Straight Connector 83">
            <a:extLst>
              <a:ext uri="{FF2B5EF4-FFF2-40B4-BE49-F238E27FC236}">
                <a16:creationId xmlns:a16="http://schemas.microsoft.com/office/drawing/2014/main" id="{73041530-7FEE-4AD5-B855-8CAC2727E29F}"/>
              </a:ext>
            </a:extLst>
          </p:cNvPr>
          <p:cNvCxnSpPr>
            <a:cxnSpLocks/>
          </p:cNvCxnSpPr>
          <p:nvPr/>
        </p:nvCxnSpPr>
        <p:spPr>
          <a:xfrm flipH="1">
            <a:off x="897423" y="5345906"/>
            <a:ext cx="9210" cy="4645259"/>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85" name="Triangle 23">
            <a:extLst>
              <a:ext uri="{FF2B5EF4-FFF2-40B4-BE49-F238E27FC236}">
                <a16:creationId xmlns:a16="http://schemas.microsoft.com/office/drawing/2014/main" id="{DDBA1E34-36E0-4ECE-AEBA-DFD0911BDF86}"/>
              </a:ext>
            </a:extLst>
          </p:cNvPr>
          <p:cNvSpPr/>
          <p:nvPr/>
        </p:nvSpPr>
        <p:spPr>
          <a:xfrm rot="10800000">
            <a:off x="803629" y="5624433"/>
            <a:ext cx="217346" cy="187367"/>
          </a:xfrm>
          <a:prstGeom prst="triangle">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a:extLst>
              <a:ext uri="{FF2B5EF4-FFF2-40B4-BE49-F238E27FC236}">
                <a16:creationId xmlns:a16="http://schemas.microsoft.com/office/drawing/2014/main" id="{D64AE7F4-DF75-448F-853B-AA7DF198B530}"/>
              </a:ext>
            </a:extLst>
          </p:cNvPr>
          <p:cNvSpPr txBox="1"/>
          <p:nvPr/>
        </p:nvSpPr>
        <p:spPr>
          <a:xfrm>
            <a:off x="591609" y="5083754"/>
            <a:ext cx="6409266" cy="579646"/>
          </a:xfrm>
          <a:prstGeom prst="rect">
            <a:avLst/>
          </a:prstGeom>
          <a:noFill/>
        </p:spPr>
        <p:txBody>
          <a:bodyPr wrap="square" rtlCol="0" anchor="t">
            <a:spAutoFit/>
          </a:bodyPr>
          <a:lstStyle/>
          <a:p>
            <a:pPr marL="6350">
              <a:lnSpc>
                <a:spcPts val="1900"/>
              </a:lnSpc>
              <a:tabLst>
                <a:tab pos="611188" algn="l"/>
              </a:tabLst>
            </a:pPr>
            <a:r>
              <a:rPr lang="en-US" sz="1600" dirty="0">
                <a:solidFill>
                  <a:srgbClr val="404040"/>
                </a:solidFill>
                <a:latin typeface="Calibri" panose="020F0502020204030204" pitchFamily="34" charset="0"/>
                <a:cs typeface="Calibri" panose="020F0502020204030204" pitchFamily="34" charset="0"/>
              </a:rPr>
              <a:t> Las principales limitaciones para la descarbonización de la calefacción son:</a:t>
            </a:r>
          </a:p>
          <a:p>
            <a:pPr marL="6350">
              <a:lnSpc>
                <a:spcPts val="1900"/>
              </a:lnSpc>
              <a:tabLst>
                <a:tab pos="611188" algn="l"/>
              </a:tabLst>
            </a:pPr>
            <a:endParaRPr lang="en-US" sz="1800" b="1" dirty="0">
              <a:solidFill>
                <a:srgbClr val="2D62AE"/>
              </a:solidFill>
              <a:highlight>
                <a:srgbClr val="FFFFFF"/>
              </a:highlight>
              <a:latin typeface="Calibri" panose="020F0502020204030204" pitchFamily="34" charset="0"/>
              <a:cs typeface="Calibri" panose="020F0502020204030204" pitchFamily="34" charset="0"/>
            </a:endParaRPr>
          </a:p>
        </p:txBody>
      </p:sp>
      <p:sp>
        <p:nvSpPr>
          <p:cNvPr id="87" name="TextBox 86">
            <a:extLst>
              <a:ext uri="{FF2B5EF4-FFF2-40B4-BE49-F238E27FC236}">
                <a16:creationId xmlns:a16="http://schemas.microsoft.com/office/drawing/2014/main" id="{84B10BE0-16EF-4C0A-955B-C7B9F1A8118C}"/>
              </a:ext>
            </a:extLst>
          </p:cNvPr>
          <p:cNvSpPr txBox="1"/>
          <p:nvPr/>
        </p:nvSpPr>
        <p:spPr>
          <a:xfrm>
            <a:off x="1274882" y="5959701"/>
            <a:ext cx="5725993" cy="5068054"/>
          </a:xfrm>
          <a:prstGeom prst="rect">
            <a:avLst/>
          </a:prstGeom>
          <a:noFill/>
        </p:spPr>
        <p:txBody>
          <a:bodyPr wrap="square">
            <a:spAutoFit/>
          </a:bodyPr>
          <a:lstStyle/>
          <a:p>
            <a:pPr>
              <a:lnSpc>
                <a:spcPts val="1340"/>
              </a:lnSpc>
            </a:pPr>
            <a:r>
              <a:rPr lang="en-IE" sz="1600" b="1" dirty="0">
                <a:solidFill>
                  <a:srgbClr val="ED4D24"/>
                </a:solidFill>
                <a:effectLst/>
                <a:latin typeface="Calibri" panose="020F0502020204030204" pitchFamily="34" charset="0"/>
                <a:ea typeface="Calibri" panose="020F0502020204030204" pitchFamily="34" charset="0"/>
                <a:cs typeface="Times New Roman" panose="02020603050405020304" pitchFamily="18" charset="0"/>
              </a:rPr>
              <a:t>Altos costes de capital </a:t>
            </a:r>
          </a:p>
          <a:p>
            <a:endParaRPr lang="en-IE" sz="600" b="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lvl="0">
              <a:lnSpc>
                <a:spcPts val="1120"/>
              </a:lnSpc>
            </a:pPr>
            <a:r>
              <a:rPr lang="en-GB" sz="1100" dirty="0">
                <a:solidFill>
                  <a:srgbClr val="404040"/>
                </a:solidFill>
                <a:latin typeface="Calibri" panose="020F0502020204030204" pitchFamily="34" charset="0"/>
                <a:cs typeface="Calibri" panose="020F0502020204030204" pitchFamily="34" charset="0"/>
              </a:rPr>
              <a:t>Las bombas de calor, la perforación geotérmica, las redes de distrito y el almacenamiento térmico requieren una importante inversión inicial, a pesar de que los costes a lo largo de su vida útil son menores. La reciente inflación y la volatilidad de los precios de la energía han minado la confianza de los consumidores, lo que ha provocado una caída del 21 % en las ventas de bombas de calor en Europa en 2024 (</a:t>
            </a:r>
            <a:r>
              <a:rPr lang="en-GB" sz="1100" u="sng" dirty="0">
                <a:solidFill>
                  <a:srgbClr val="404040"/>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IEA Global Energy Review</a:t>
            </a:r>
            <a:r>
              <a:rPr lang="en-GB" sz="1100" dirty="0">
                <a:solidFill>
                  <a:srgbClr val="404040"/>
                </a:solidFill>
                <a:latin typeface="Calibri" panose="020F0502020204030204" pitchFamily="34" charset="0"/>
                <a:cs typeface="Calibri" panose="020F0502020204030204" pitchFamily="34" charset="0"/>
              </a:rPr>
              <a:t>, 2025).</a:t>
            </a:r>
            <a:endParaRPr lang="en-IE" sz="1100" dirty="0">
              <a:solidFill>
                <a:srgbClr val="404040"/>
              </a:solidFill>
              <a:latin typeface="Calibri" panose="020F0502020204030204" pitchFamily="34" charset="0"/>
              <a:cs typeface="Calibri" panose="020F0502020204030204" pitchFamily="34" charset="0"/>
            </a:endParaRPr>
          </a:p>
          <a:p>
            <a:pPr>
              <a:lnSpc>
                <a:spcPts val="1340"/>
              </a:lnSpc>
            </a:pPr>
            <a:endParaRPr lang="en-IE" sz="1600" b="1" dirty="0">
              <a:solidFill>
                <a:srgbClr val="ED4D24"/>
              </a:solidFill>
              <a:effectLst/>
              <a:latin typeface="Calibri" panose="020F0502020204030204" pitchFamily="34" charset="0"/>
              <a:ea typeface="Calibri" panose="020F0502020204030204" pitchFamily="34" charset="0"/>
              <a:cs typeface="Times New Roman" panose="02020603050405020304" pitchFamily="18" charset="0"/>
            </a:endParaRPr>
          </a:p>
          <a:p>
            <a:pPr>
              <a:lnSpc>
                <a:spcPts val="1740"/>
              </a:lnSpc>
            </a:pPr>
            <a:r>
              <a:rPr lang="en-IE" sz="1600" b="1" dirty="0">
                <a:solidFill>
                  <a:srgbClr val="ED4D24"/>
                </a:solidFill>
                <a:effectLst/>
                <a:latin typeface="Calibri" panose="020F0502020204030204" pitchFamily="34" charset="0"/>
                <a:ea typeface="Calibri" panose="020F0502020204030204" pitchFamily="34" charset="0"/>
                <a:cs typeface="Times New Roman" panose="02020603050405020304" pitchFamily="18" charset="0"/>
              </a:rPr>
              <a:t>Limitaciones de la red y las infraestructuras </a:t>
            </a:r>
          </a:p>
          <a:p>
            <a:endParaRPr lang="en-IE" sz="600" b="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ts val="1240"/>
              </a:lnSpc>
            </a:pPr>
            <a:r>
              <a:rPr lang="en-GB" sz="1100" dirty="0">
                <a:solidFill>
                  <a:srgbClr val="404040"/>
                </a:solidFill>
                <a:latin typeface="Calibri" panose="020F0502020204030204" pitchFamily="34" charset="0"/>
                <a:cs typeface="Calibri" panose="020F0502020204030204" pitchFamily="34" charset="0"/>
              </a:rPr>
              <a:t>La electrificación a gran escala aumenta la demanda de electricidad y requiere el refuerzo de la red, la respuesta a la demanda y la integración de la generación distribuida. Las redes de distrito de alta temperatura existentes impiden la integración de las energías renovables y necesitan estrategias de reducción de la temperatura.</a:t>
            </a:r>
            <a:endParaRPr lang="en-IE" sz="1150" b="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ts val="1240"/>
              </a:lnSpc>
            </a:pPr>
            <a:endParaRPr lang="en-IE" sz="1150" b="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ts val="1640"/>
              </a:lnSpc>
            </a:pPr>
            <a:r>
              <a:rPr lang="en-IE" sz="1600" b="1" dirty="0">
                <a:solidFill>
                  <a:srgbClr val="ED4D24"/>
                </a:solidFill>
                <a:effectLst/>
                <a:latin typeface="Calibri" panose="020F0502020204030204" pitchFamily="34" charset="0"/>
                <a:ea typeface="Calibri" panose="020F0502020204030204" pitchFamily="34" charset="0"/>
                <a:cs typeface="Times New Roman" panose="02020603050405020304" pitchFamily="18" charset="0"/>
              </a:rPr>
              <a:t>Lagunas normativas </a:t>
            </a:r>
          </a:p>
          <a:p>
            <a:pPr lvl="0"/>
            <a:endParaRPr lang="en-IE" sz="600" b="1" dirty="0">
              <a:solidFill>
                <a:srgbClr val="ED4D24"/>
              </a:solidFill>
              <a:latin typeface="Calibri" panose="020F0502020204030204" pitchFamily="34" charset="0"/>
              <a:cs typeface="Times New Roman" panose="02020603050405020304" pitchFamily="18" charset="0"/>
            </a:endParaRPr>
          </a:p>
          <a:p>
            <a:pPr lvl="0">
              <a:lnSpc>
                <a:spcPts val="1120"/>
              </a:lnSpc>
            </a:pPr>
            <a:r>
              <a:rPr lang="en-GB" sz="1100" dirty="0">
                <a:solidFill>
                  <a:srgbClr val="404040"/>
                </a:solidFill>
                <a:latin typeface="Calibri" panose="020F0502020204030204" pitchFamily="34" charset="0"/>
                <a:cs typeface="Calibri" panose="020F0502020204030204" pitchFamily="34" charset="0"/>
              </a:rPr>
              <a:t>La fragmentación de los permisos y la falta de marcos legales obstaculizan los proyectos de aprovechamiento del calor residual y el despliegue de la energía geotérmica (</a:t>
            </a:r>
            <a:r>
              <a:rPr lang="en-GB" sz="1100" u="sng" dirty="0">
                <a:solidFill>
                  <a:srgbClr val="40404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Zirne &amp; Pakere</a:t>
            </a:r>
            <a:r>
              <a:rPr lang="en-GB" sz="1100" dirty="0">
                <a:solidFill>
                  <a:srgbClr val="404040"/>
                </a:solidFill>
                <a:latin typeface="Calibri" panose="020F0502020204030204" pitchFamily="34" charset="0"/>
                <a:cs typeface="Calibri" panose="020F0502020204030204" pitchFamily="34" charset="0"/>
              </a:rPr>
              <a:t>, 2024).</a:t>
            </a:r>
          </a:p>
          <a:p>
            <a:pPr>
              <a:lnSpc>
                <a:spcPts val="1240"/>
              </a:lnSpc>
            </a:pPr>
            <a:endParaRPr lang="en-IE" sz="1150" b="1" dirty="0">
              <a:solidFill>
                <a:srgbClr val="404040"/>
              </a:solidFill>
              <a:latin typeface="Calibri" panose="020F0502020204030204" pitchFamily="34" charset="0"/>
              <a:ea typeface="Calibri" panose="020F0502020204030204" pitchFamily="34" charset="0"/>
              <a:cs typeface="Times New Roman" panose="02020603050405020304" pitchFamily="18" charset="0"/>
            </a:endParaRPr>
          </a:p>
          <a:p>
            <a:pPr>
              <a:lnSpc>
                <a:spcPts val="1640"/>
              </a:lnSpc>
            </a:pPr>
            <a:r>
              <a:rPr lang="en-IE" sz="1600" b="1" dirty="0">
                <a:solidFill>
                  <a:srgbClr val="ED4D24"/>
                </a:solidFill>
                <a:latin typeface="Calibri" panose="020F0502020204030204" pitchFamily="34" charset="0"/>
                <a:ea typeface="Calibri" panose="020F0502020204030204" pitchFamily="34" charset="0"/>
                <a:cs typeface="Times New Roman" panose="02020603050405020304" pitchFamily="18" charset="0"/>
              </a:rPr>
              <a:t>Escasez de mano de obra y cadenas de suministro </a:t>
            </a:r>
          </a:p>
          <a:p>
            <a:endParaRPr lang="en-IE" sz="600" b="1" dirty="0">
              <a:solidFill>
                <a:srgbClr val="ED4D24"/>
              </a:solidFill>
              <a:latin typeface="Calibri" panose="020F0502020204030204" pitchFamily="34" charset="0"/>
              <a:ea typeface="Calibri" panose="020F0502020204030204" pitchFamily="34" charset="0"/>
              <a:cs typeface="Times New Roman" panose="02020603050405020304" pitchFamily="18" charset="0"/>
            </a:endParaRPr>
          </a:p>
          <a:p>
            <a:pPr>
              <a:lnSpc>
                <a:spcPts val="1120"/>
              </a:lnSpc>
            </a:pPr>
            <a:r>
              <a:rPr lang="en-GB" sz="1100" dirty="0">
                <a:solidFill>
                  <a:srgbClr val="404040"/>
                </a:solidFill>
                <a:latin typeface="Calibri" panose="020F0502020204030204" pitchFamily="34" charset="0"/>
                <a:cs typeface="Calibri" panose="020F0502020204030204" pitchFamily="34" charset="0"/>
              </a:rPr>
              <a:t>La </a:t>
            </a:r>
            <a:r>
              <a:rPr lang="en-GB" sz="1100" dirty="0" err="1">
                <a:solidFill>
                  <a:srgbClr val="404040"/>
                </a:solidFill>
                <a:latin typeface="Calibri" panose="020F0502020204030204" pitchFamily="34" charset="0"/>
                <a:cs typeface="Calibri" panose="020F0502020204030204" pitchFamily="34" charset="0"/>
              </a:rPr>
              <a:t>escasez</a:t>
            </a:r>
            <a:r>
              <a:rPr lang="en-GB" sz="1100" dirty="0">
                <a:solidFill>
                  <a:srgbClr val="404040"/>
                </a:solidFill>
                <a:latin typeface="Calibri" panose="020F0502020204030204" pitchFamily="34" charset="0"/>
                <a:cs typeface="Calibri" panose="020F0502020204030204" pitchFamily="34" charset="0"/>
              </a:rPr>
              <a:t> de personal </a:t>
            </a:r>
            <a:r>
              <a:rPr lang="en-GB" sz="1100" dirty="0" err="1">
                <a:solidFill>
                  <a:srgbClr val="404040"/>
                </a:solidFill>
                <a:latin typeface="Calibri" panose="020F0502020204030204" pitchFamily="34" charset="0"/>
                <a:cs typeface="Calibri" panose="020F0502020204030204" pitchFamily="34" charset="0"/>
              </a:rPr>
              <a:t>técnico</a:t>
            </a:r>
            <a:r>
              <a:rPr lang="en-GB" sz="1100" dirty="0">
                <a:solidFill>
                  <a:srgbClr val="404040"/>
                </a:solidFill>
                <a:latin typeface="Calibri" panose="020F0502020204030204" pitchFamily="34" charset="0"/>
                <a:cs typeface="Calibri" panose="020F0502020204030204" pitchFamily="34" charset="0"/>
              </a:rPr>
              <a:t> y la limitada capacidad de fabricación restringen la implantación (</a:t>
            </a:r>
            <a:r>
              <a:rPr lang="en-GB" sz="1100" u="sng" dirty="0">
                <a:solidFill>
                  <a:srgbClr val="404040"/>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Kaspar</a:t>
            </a:r>
            <a:r>
              <a:rPr lang="en-GB" sz="1100" dirty="0">
                <a:solidFill>
                  <a:srgbClr val="404040"/>
                </a:solidFill>
                <a:latin typeface="Calibri" panose="020F0502020204030204" pitchFamily="34" charset="0"/>
                <a:cs typeface="Calibri" panose="020F0502020204030204" pitchFamily="34" charset="0"/>
              </a:rPr>
              <a:t>, 2025).</a:t>
            </a:r>
          </a:p>
          <a:p>
            <a:pPr>
              <a:lnSpc>
                <a:spcPts val="1120"/>
              </a:lnSpc>
            </a:pPr>
            <a:endParaRPr lang="en-GB" sz="1100" dirty="0">
              <a:solidFill>
                <a:srgbClr val="404040"/>
              </a:solidFill>
              <a:latin typeface="Calibri" panose="020F0502020204030204" pitchFamily="34" charset="0"/>
              <a:cs typeface="Calibri" panose="020F0502020204030204" pitchFamily="34" charset="0"/>
            </a:endParaRPr>
          </a:p>
          <a:p>
            <a:pPr>
              <a:lnSpc>
                <a:spcPts val="1640"/>
              </a:lnSpc>
            </a:pPr>
            <a:r>
              <a:rPr lang="en-IE" sz="1600" b="1" dirty="0">
                <a:solidFill>
                  <a:srgbClr val="ED4D24"/>
                </a:solidFill>
                <a:latin typeface="Calibri" panose="020F0502020204030204" pitchFamily="34" charset="0"/>
                <a:ea typeface="Calibri" panose="020F0502020204030204" pitchFamily="34" charset="0"/>
                <a:cs typeface="Times New Roman" panose="02020603050405020304" pitchFamily="18" charset="0"/>
              </a:rPr>
              <a:t>Aceptación y </a:t>
            </a:r>
            <a:r>
              <a:rPr lang="en-IE" sz="1600" b="1" dirty="0" err="1">
                <a:solidFill>
                  <a:srgbClr val="ED4D24"/>
                </a:solidFill>
                <a:latin typeface="Calibri" panose="020F0502020204030204" pitchFamily="34" charset="0"/>
                <a:ea typeface="Calibri" panose="020F0502020204030204" pitchFamily="34" charset="0"/>
                <a:cs typeface="Times New Roman" panose="02020603050405020304" pitchFamily="18" charset="0"/>
              </a:rPr>
              <a:t>concienciación</a:t>
            </a:r>
            <a:r>
              <a:rPr lang="en-IE" sz="1600" b="1" dirty="0">
                <a:solidFill>
                  <a:srgbClr val="ED4D24"/>
                </a:solidFill>
                <a:latin typeface="Calibri" panose="020F0502020204030204" pitchFamily="34" charset="0"/>
                <a:ea typeface="Calibri" panose="020F0502020204030204" pitchFamily="34" charset="0"/>
                <a:cs typeface="Times New Roman" panose="02020603050405020304" pitchFamily="18" charset="0"/>
              </a:rPr>
              <a:t> </a:t>
            </a:r>
            <a:r>
              <a:rPr lang="en-IE" sz="1600" b="1" dirty="0" err="1">
                <a:solidFill>
                  <a:srgbClr val="ED4D24"/>
                </a:solidFill>
                <a:latin typeface="Calibri" panose="020F0502020204030204" pitchFamily="34" charset="0"/>
                <a:ea typeface="Calibri" panose="020F0502020204030204" pitchFamily="34" charset="0"/>
                <a:cs typeface="Times New Roman" panose="02020603050405020304" pitchFamily="18" charset="0"/>
              </a:rPr>
              <a:t>pública</a:t>
            </a:r>
            <a:endParaRPr lang="en-IE" sz="1600" b="1" dirty="0">
              <a:solidFill>
                <a:srgbClr val="ED4D24"/>
              </a:solidFill>
              <a:latin typeface="Calibri" panose="020F0502020204030204" pitchFamily="34" charset="0"/>
              <a:ea typeface="Calibri" panose="020F0502020204030204" pitchFamily="34" charset="0"/>
              <a:cs typeface="Times New Roman" panose="02020603050405020304" pitchFamily="18" charset="0"/>
            </a:endParaRPr>
          </a:p>
          <a:p>
            <a:endParaRPr lang="en-IE" sz="600" b="1" dirty="0">
              <a:solidFill>
                <a:srgbClr val="ED4D24"/>
              </a:solidFill>
              <a:latin typeface="Calibri" panose="020F0502020204030204" pitchFamily="34" charset="0"/>
              <a:ea typeface="Calibri" panose="020F0502020204030204" pitchFamily="34" charset="0"/>
              <a:cs typeface="Times New Roman" panose="02020603050405020304" pitchFamily="18" charset="0"/>
            </a:endParaRPr>
          </a:p>
          <a:p>
            <a:pPr lvl="0">
              <a:lnSpc>
                <a:spcPts val="1120"/>
              </a:lnSpc>
            </a:pPr>
            <a:r>
              <a:rPr lang="en-GB" sz="1100" dirty="0">
                <a:solidFill>
                  <a:srgbClr val="404040"/>
                </a:solidFill>
                <a:latin typeface="Calibri" panose="020F0502020204030204" pitchFamily="34" charset="0"/>
                <a:cs typeface="Calibri" panose="020F0502020204030204" pitchFamily="34" charset="0"/>
              </a:rPr>
              <a:t>El desconocimiento de las nuevas tecnologías y las preocupaciones sobre la privacidad de los sistemas inteligentes pueden ralentizar su adopción.</a:t>
            </a:r>
            <a:endParaRPr lang="en-IE" sz="1100" dirty="0">
              <a:solidFill>
                <a:srgbClr val="404040"/>
              </a:solidFill>
              <a:latin typeface="Calibri" panose="020F0502020204030204" pitchFamily="34" charset="0"/>
              <a:cs typeface="Calibri" panose="020F0502020204030204" pitchFamily="34" charset="0"/>
            </a:endParaRPr>
          </a:p>
          <a:p>
            <a:pPr>
              <a:lnSpc>
                <a:spcPts val="1120"/>
              </a:lnSpc>
            </a:pPr>
            <a:endParaRPr lang="en-IE" sz="1100" dirty="0">
              <a:solidFill>
                <a:srgbClr val="404040"/>
              </a:solidFill>
              <a:latin typeface="Calibri" panose="020F0502020204030204" pitchFamily="34" charset="0"/>
              <a:cs typeface="Calibri" panose="020F0502020204030204" pitchFamily="34" charset="0"/>
            </a:endParaRPr>
          </a:p>
          <a:p>
            <a:pPr lvl="0">
              <a:lnSpc>
                <a:spcPts val="1120"/>
              </a:lnSpc>
            </a:pPr>
            <a:endParaRPr lang="en-IE" sz="1100" dirty="0">
              <a:solidFill>
                <a:srgbClr val="404040"/>
              </a:solidFill>
              <a:latin typeface="Calibri" panose="020F0502020204030204" pitchFamily="34" charset="0"/>
              <a:cs typeface="Calibri" panose="020F0502020204030204" pitchFamily="34" charset="0"/>
            </a:endParaRPr>
          </a:p>
          <a:p>
            <a:pPr lvl="0">
              <a:lnSpc>
                <a:spcPts val="1120"/>
              </a:lnSpc>
            </a:pPr>
            <a:endParaRPr lang="en-IE" sz="1100" dirty="0">
              <a:solidFill>
                <a:srgbClr val="404040"/>
              </a:solidFill>
              <a:latin typeface="Calibri" panose="020F0502020204030204" pitchFamily="34" charset="0"/>
              <a:cs typeface="Calibri" panose="020F0502020204030204" pitchFamily="34" charset="0"/>
            </a:endParaRPr>
          </a:p>
          <a:p>
            <a:pPr>
              <a:lnSpc>
                <a:spcPts val="1340"/>
              </a:lnSpc>
            </a:pPr>
            <a:endParaRPr lang="en-IE" sz="115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8" name="Straight Connector 87">
            <a:extLst>
              <a:ext uri="{FF2B5EF4-FFF2-40B4-BE49-F238E27FC236}">
                <a16:creationId xmlns:a16="http://schemas.microsoft.com/office/drawing/2014/main" id="{19424E72-AD80-4623-BD91-C1F70C73A613}"/>
              </a:ext>
            </a:extLst>
          </p:cNvPr>
          <p:cNvCxnSpPr>
            <a:cxnSpLocks/>
          </p:cNvCxnSpPr>
          <p:nvPr/>
        </p:nvCxnSpPr>
        <p:spPr>
          <a:xfrm>
            <a:off x="1646" y="5280590"/>
            <a:ext cx="65915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89" name="TextBox 88">
            <a:extLst>
              <a:ext uri="{FF2B5EF4-FFF2-40B4-BE49-F238E27FC236}">
                <a16:creationId xmlns:a16="http://schemas.microsoft.com/office/drawing/2014/main" id="{1868F978-05A3-48A2-87AB-6EFE60E43D61}"/>
              </a:ext>
            </a:extLst>
          </p:cNvPr>
          <p:cNvSpPr txBox="1"/>
          <p:nvPr/>
        </p:nvSpPr>
        <p:spPr>
          <a:xfrm>
            <a:off x="1398499" y="4544435"/>
            <a:ext cx="5052744" cy="362022"/>
          </a:xfrm>
          <a:prstGeom prst="rect">
            <a:avLst/>
          </a:prstGeom>
          <a:noFill/>
        </p:spPr>
        <p:txBody>
          <a:bodyPr wrap="square" rtlCol="0" anchor="t">
            <a:spAutoFit/>
          </a:bodyPr>
          <a:lstStyle/>
          <a:p>
            <a:pPr marL="6350">
              <a:lnSpc>
                <a:spcPts val="2100"/>
              </a:lnSpc>
              <a:tabLst>
                <a:tab pos="611188" algn="l"/>
              </a:tabLst>
            </a:pPr>
            <a:r>
              <a:rPr lang="en-US" sz="2000" b="1" dirty="0">
                <a:solidFill>
                  <a:srgbClr val="ED4D24"/>
                </a:solidFill>
                <a:latin typeface="Calibri" panose="020F0502020204030204" pitchFamily="34" charset="0"/>
                <a:cs typeface="Calibri" panose="020F0502020204030204" pitchFamily="34" charset="0"/>
              </a:rPr>
              <a:t>Barreras y retos</a:t>
            </a:r>
          </a:p>
        </p:txBody>
      </p:sp>
      <p:cxnSp>
        <p:nvCxnSpPr>
          <p:cNvPr id="93" name="Straight Connector 92">
            <a:extLst>
              <a:ext uri="{FF2B5EF4-FFF2-40B4-BE49-F238E27FC236}">
                <a16:creationId xmlns:a16="http://schemas.microsoft.com/office/drawing/2014/main" id="{430A1AAE-999B-4C58-B33C-B57920F30711}"/>
              </a:ext>
            </a:extLst>
          </p:cNvPr>
          <p:cNvCxnSpPr>
            <a:cxnSpLocks/>
          </p:cNvCxnSpPr>
          <p:nvPr/>
        </p:nvCxnSpPr>
        <p:spPr>
          <a:xfrm>
            <a:off x="897423" y="9991165"/>
            <a:ext cx="6662252"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138" name="Group 137">
            <a:extLst>
              <a:ext uri="{FF2B5EF4-FFF2-40B4-BE49-F238E27FC236}">
                <a16:creationId xmlns:a16="http://schemas.microsoft.com/office/drawing/2014/main" id="{BDA4256E-93AC-4482-ACD2-EEB316677305}"/>
              </a:ext>
            </a:extLst>
          </p:cNvPr>
          <p:cNvGrpSpPr/>
          <p:nvPr/>
        </p:nvGrpSpPr>
        <p:grpSpPr>
          <a:xfrm>
            <a:off x="663182" y="6032538"/>
            <a:ext cx="6909386" cy="288000"/>
            <a:chOff x="644327" y="1972700"/>
            <a:chExt cx="6909386" cy="288000"/>
          </a:xfrm>
        </p:grpSpPr>
        <p:cxnSp>
          <p:nvCxnSpPr>
            <p:cNvPr id="139" name="Straight Connector 138">
              <a:extLst>
                <a:ext uri="{FF2B5EF4-FFF2-40B4-BE49-F238E27FC236}">
                  <a16:creationId xmlns:a16="http://schemas.microsoft.com/office/drawing/2014/main" id="{EDE20388-7A35-43FD-9342-518013E50CC9}"/>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40" name="Rectangle 139">
              <a:extLst>
                <a:ext uri="{FF2B5EF4-FFF2-40B4-BE49-F238E27FC236}">
                  <a16:creationId xmlns:a16="http://schemas.microsoft.com/office/drawing/2014/main" id="{60FD09F6-8551-410F-A341-F7A0F5E8ABD1}"/>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01</a:t>
              </a:r>
              <a:endParaRPr lang="en-US" sz="1800" dirty="0"/>
            </a:p>
          </p:txBody>
        </p:sp>
      </p:grpSp>
      <p:grpSp>
        <p:nvGrpSpPr>
          <p:cNvPr id="141" name="Group 140">
            <a:extLst>
              <a:ext uri="{FF2B5EF4-FFF2-40B4-BE49-F238E27FC236}">
                <a16:creationId xmlns:a16="http://schemas.microsoft.com/office/drawing/2014/main" id="{28761FCB-D2BF-4387-AD6D-3A8B0946F3D5}"/>
              </a:ext>
            </a:extLst>
          </p:cNvPr>
          <p:cNvGrpSpPr/>
          <p:nvPr/>
        </p:nvGrpSpPr>
        <p:grpSpPr>
          <a:xfrm>
            <a:off x="663182" y="7211904"/>
            <a:ext cx="6909386" cy="288000"/>
            <a:chOff x="644327" y="1972700"/>
            <a:chExt cx="6909386" cy="288000"/>
          </a:xfrm>
        </p:grpSpPr>
        <p:cxnSp>
          <p:nvCxnSpPr>
            <p:cNvPr id="142" name="Straight Connector 141">
              <a:extLst>
                <a:ext uri="{FF2B5EF4-FFF2-40B4-BE49-F238E27FC236}">
                  <a16:creationId xmlns:a16="http://schemas.microsoft.com/office/drawing/2014/main" id="{AA2E4A3E-12EE-4DED-8880-89574CB90311}"/>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43" name="Rectangle 142">
              <a:extLst>
                <a:ext uri="{FF2B5EF4-FFF2-40B4-BE49-F238E27FC236}">
                  <a16:creationId xmlns:a16="http://schemas.microsoft.com/office/drawing/2014/main" id="{F555C9D8-D85E-4957-9AF9-AB13DD5C65BF}"/>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02</a:t>
              </a:r>
              <a:endParaRPr lang="en-US" sz="1800" dirty="0"/>
            </a:p>
          </p:txBody>
        </p:sp>
      </p:grpSp>
      <p:grpSp>
        <p:nvGrpSpPr>
          <p:cNvPr id="144" name="Group 143">
            <a:extLst>
              <a:ext uri="{FF2B5EF4-FFF2-40B4-BE49-F238E27FC236}">
                <a16:creationId xmlns:a16="http://schemas.microsoft.com/office/drawing/2014/main" id="{2F6101D8-B056-4BB1-AE87-D51DF75700BB}"/>
              </a:ext>
            </a:extLst>
          </p:cNvPr>
          <p:cNvGrpSpPr/>
          <p:nvPr/>
        </p:nvGrpSpPr>
        <p:grpSpPr>
          <a:xfrm>
            <a:off x="663182" y="8264508"/>
            <a:ext cx="6909386" cy="288000"/>
            <a:chOff x="644327" y="1972700"/>
            <a:chExt cx="6909386" cy="288000"/>
          </a:xfrm>
        </p:grpSpPr>
        <p:cxnSp>
          <p:nvCxnSpPr>
            <p:cNvPr id="145" name="Straight Connector 144">
              <a:extLst>
                <a:ext uri="{FF2B5EF4-FFF2-40B4-BE49-F238E27FC236}">
                  <a16:creationId xmlns:a16="http://schemas.microsoft.com/office/drawing/2014/main" id="{36A56BAE-4823-407D-A468-A15A48D75FB0}"/>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46" name="Rectangle 145">
              <a:extLst>
                <a:ext uri="{FF2B5EF4-FFF2-40B4-BE49-F238E27FC236}">
                  <a16:creationId xmlns:a16="http://schemas.microsoft.com/office/drawing/2014/main" id="{024D7B3F-BF59-4A45-8D8C-6738ACA2C467}"/>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03</a:t>
              </a:r>
              <a:endParaRPr lang="en-US" sz="1800" dirty="0"/>
            </a:p>
          </p:txBody>
        </p:sp>
      </p:grpSp>
      <p:grpSp>
        <p:nvGrpSpPr>
          <p:cNvPr id="147" name="Group 146">
            <a:extLst>
              <a:ext uri="{FF2B5EF4-FFF2-40B4-BE49-F238E27FC236}">
                <a16:creationId xmlns:a16="http://schemas.microsoft.com/office/drawing/2014/main" id="{93A1FAB4-2F33-450E-ACD8-C1052C248FDA}"/>
              </a:ext>
            </a:extLst>
          </p:cNvPr>
          <p:cNvGrpSpPr/>
          <p:nvPr/>
        </p:nvGrpSpPr>
        <p:grpSpPr>
          <a:xfrm>
            <a:off x="655418" y="9134044"/>
            <a:ext cx="6909386" cy="288000"/>
            <a:chOff x="644327" y="1972700"/>
            <a:chExt cx="6909386" cy="288000"/>
          </a:xfrm>
        </p:grpSpPr>
        <p:cxnSp>
          <p:nvCxnSpPr>
            <p:cNvPr id="148" name="Straight Connector 147">
              <a:extLst>
                <a:ext uri="{FF2B5EF4-FFF2-40B4-BE49-F238E27FC236}">
                  <a16:creationId xmlns:a16="http://schemas.microsoft.com/office/drawing/2014/main" id="{B967238C-215E-439D-9784-8B4A0CD9591A}"/>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49" name="Rectangle 148">
              <a:extLst>
                <a:ext uri="{FF2B5EF4-FFF2-40B4-BE49-F238E27FC236}">
                  <a16:creationId xmlns:a16="http://schemas.microsoft.com/office/drawing/2014/main" id="{60212CDF-1DB1-4A0E-8EE4-8C8DE2A66C21}"/>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04</a:t>
              </a:r>
              <a:endParaRPr lang="en-US" sz="1800" dirty="0"/>
            </a:p>
          </p:txBody>
        </p:sp>
      </p:grpSp>
      <p:grpSp>
        <p:nvGrpSpPr>
          <p:cNvPr id="150" name="Group 149">
            <a:extLst>
              <a:ext uri="{FF2B5EF4-FFF2-40B4-BE49-F238E27FC236}">
                <a16:creationId xmlns:a16="http://schemas.microsoft.com/office/drawing/2014/main" id="{B248EC4C-C7B0-4543-9951-372FD59612BD}"/>
              </a:ext>
            </a:extLst>
          </p:cNvPr>
          <p:cNvGrpSpPr/>
          <p:nvPr/>
        </p:nvGrpSpPr>
        <p:grpSpPr>
          <a:xfrm>
            <a:off x="663182" y="9835032"/>
            <a:ext cx="6909386" cy="288000"/>
            <a:chOff x="644327" y="1972700"/>
            <a:chExt cx="6909386" cy="288000"/>
          </a:xfrm>
        </p:grpSpPr>
        <p:cxnSp>
          <p:nvCxnSpPr>
            <p:cNvPr id="151" name="Straight Connector 150">
              <a:extLst>
                <a:ext uri="{FF2B5EF4-FFF2-40B4-BE49-F238E27FC236}">
                  <a16:creationId xmlns:a16="http://schemas.microsoft.com/office/drawing/2014/main" id="{B9D69740-BE9C-4982-A7A6-8A7CFFC4632F}"/>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52" name="Rectangle 151">
              <a:extLst>
                <a:ext uri="{FF2B5EF4-FFF2-40B4-BE49-F238E27FC236}">
                  <a16:creationId xmlns:a16="http://schemas.microsoft.com/office/drawing/2014/main" id="{59ACFEFE-3A98-4B09-B2A1-3029937429DF}"/>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05</a:t>
              </a:r>
              <a:endParaRPr lang="en-US" sz="1800" dirty="0"/>
            </a:p>
          </p:txBody>
        </p:sp>
      </p:grpSp>
      <p:cxnSp>
        <p:nvCxnSpPr>
          <p:cNvPr id="153" name="Straight Connector 152">
            <a:extLst>
              <a:ext uri="{FF2B5EF4-FFF2-40B4-BE49-F238E27FC236}">
                <a16:creationId xmlns:a16="http://schemas.microsoft.com/office/drawing/2014/main" id="{E65F7223-3A43-42F2-BFF3-E67A5E3AC813}"/>
              </a:ext>
            </a:extLst>
          </p:cNvPr>
          <p:cNvCxnSpPr>
            <a:cxnSpLocks/>
          </p:cNvCxnSpPr>
          <p:nvPr/>
        </p:nvCxnSpPr>
        <p:spPr>
          <a:xfrm>
            <a:off x="34620" y="4776773"/>
            <a:ext cx="83651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54" name="TextBox 153">
            <a:extLst>
              <a:ext uri="{FF2B5EF4-FFF2-40B4-BE49-F238E27FC236}">
                <a16:creationId xmlns:a16="http://schemas.microsoft.com/office/drawing/2014/main" id="{0AE33900-FEFC-48C8-9DAE-9875A44C6746}"/>
              </a:ext>
            </a:extLst>
          </p:cNvPr>
          <p:cNvSpPr txBox="1"/>
          <p:nvPr/>
        </p:nvSpPr>
        <p:spPr>
          <a:xfrm>
            <a:off x="681937" y="4527014"/>
            <a:ext cx="631928" cy="415498"/>
          </a:xfrm>
          <a:prstGeom prst="rect">
            <a:avLst/>
          </a:prstGeom>
          <a:gradFill>
            <a:gsLst>
              <a:gs pos="3000">
                <a:srgbClr val="EE2D24"/>
              </a:gs>
              <a:gs pos="68000">
                <a:srgbClr val="F37321"/>
              </a:gs>
              <a:gs pos="100000">
                <a:srgbClr val="FFCD05"/>
              </a:gs>
            </a:gsLst>
            <a:lin ang="2700000" scaled="0"/>
          </a:gradFill>
        </p:spPr>
        <p:txBody>
          <a:bodyPr wrap="square" rtlCol="0" anchor="ctr">
            <a:spAutoFit/>
          </a:bodyPr>
          <a:lstStyle/>
          <a:p>
            <a:pPr marL="6350">
              <a:tabLst>
                <a:tab pos="611188" algn="l"/>
              </a:tabLst>
            </a:pPr>
            <a:r>
              <a:rPr lang="en-US" sz="2100" b="1" dirty="0">
                <a:solidFill>
                  <a:schemeClr val="bg1"/>
                </a:solidFill>
                <a:latin typeface="Calibri" panose="020F0502020204030204" pitchFamily="34" charset="0"/>
                <a:cs typeface="Calibri" panose="020F0502020204030204" pitchFamily="34" charset="0"/>
              </a:rPr>
              <a:t> 2.</a:t>
            </a:r>
            <a:r>
              <a:rPr lang="lv-LV" sz="2100" b="1" dirty="0">
                <a:solidFill>
                  <a:schemeClr val="bg1"/>
                </a:solidFill>
                <a:latin typeface="Calibri" panose="020F0502020204030204" pitchFamily="34" charset="0"/>
                <a:cs typeface="Calibri" panose="020F0502020204030204" pitchFamily="34" charset="0"/>
              </a:rPr>
              <a:t>2</a:t>
            </a:r>
            <a:r>
              <a:rPr lang="en-US" sz="2100" b="1" dirty="0">
                <a:solidFill>
                  <a:schemeClr val="bg1"/>
                </a:solidFill>
                <a:latin typeface="Calibri" panose="020F0502020204030204" pitchFamily="34" charset="0"/>
                <a:cs typeface="Calibri" panose="020F0502020204030204" pitchFamily="34" charset="0"/>
              </a:rPr>
              <a:t> </a:t>
            </a:r>
            <a:endParaRPr lang="en-US" sz="20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969945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DB8B17-3F87-79BA-5557-64F3C7ED9B85}"/>
            </a:ext>
          </a:extLst>
        </p:cNvPr>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380CA4CD-A7FF-136F-25BC-1156DC90CB0B}"/>
              </a:ext>
            </a:extLst>
          </p:cNvPr>
          <p:cNvCxnSpPr>
            <a:cxnSpLocks/>
          </p:cNvCxnSpPr>
          <p:nvPr/>
        </p:nvCxnSpPr>
        <p:spPr>
          <a:xfrm>
            <a:off x="880947" y="709507"/>
            <a:ext cx="0" cy="7683667"/>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24" name="Triangle 23">
            <a:extLst>
              <a:ext uri="{FF2B5EF4-FFF2-40B4-BE49-F238E27FC236}">
                <a16:creationId xmlns:a16="http://schemas.microsoft.com/office/drawing/2014/main" id="{055AB820-2725-1A95-4C0D-E9D8B554CDE5}"/>
              </a:ext>
            </a:extLst>
          </p:cNvPr>
          <p:cNvSpPr/>
          <p:nvPr/>
        </p:nvSpPr>
        <p:spPr>
          <a:xfrm rot="10800000">
            <a:off x="787153" y="1546703"/>
            <a:ext cx="217346" cy="187367"/>
          </a:xfrm>
          <a:prstGeom prst="triangle">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A1D8F2B6-21FC-4EB9-5001-A5D091C48DAE}"/>
              </a:ext>
            </a:extLst>
          </p:cNvPr>
          <p:cNvSpPr txBox="1"/>
          <p:nvPr/>
        </p:nvSpPr>
        <p:spPr>
          <a:xfrm>
            <a:off x="520341" y="931547"/>
            <a:ext cx="6360551" cy="772006"/>
          </a:xfrm>
          <a:prstGeom prst="rect">
            <a:avLst/>
          </a:prstGeom>
          <a:noFill/>
        </p:spPr>
        <p:txBody>
          <a:bodyPr wrap="square" rtlCol="0" anchor="t">
            <a:spAutoFit/>
          </a:bodyPr>
          <a:lstStyle/>
          <a:p>
            <a:pPr marL="6350">
              <a:lnSpc>
                <a:spcPts val="1700"/>
              </a:lnSpc>
              <a:tabLst>
                <a:tab pos="611188" algn="l"/>
              </a:tabLst>
            </a:pPr>
            <a:r>
              <a:rPr lang="en-US" sz="1600" dirty="0">
                <a:solidFill>
                  <a:srgbClr val="FFFFFF"/>
                </a:solidFill>
                <a:latin typeface="Calibri" panose="020F0502020204030204" pitchFamily="34" charset="0"/>
                <a:cs typeface="Calibri" panose="020F0502020204030204" pitchFamily="34" charset="0"/>
              </a:rPr>
              <a:t>  </a:t>
            </a:r>
            <a:r>
              <a:rPr lang="en-US" sz="1600" dirty="0">
                <a:solidFill>
                  <a:srgbClr val="404040"/>
                </a:solidFill>
                <a:highlight>
                  <a:srgbClr val="FFFFFF"/>
                </a:highlight>
                <a:latin typeface="Calibri" panose="020F0502020204030204" pitchFamily="34" charset="0"/>
                <a:cs typeface="Calibri" panose="020F0502020204030204" pitchFamily="34" charset="0"/>
              </a:rPr>
              <a:t>Una transición eficaz en materia de calefacción y refrigeración requiere </a:t>
            </a:r>
          </a:p>
          <a:p>
            <a:pPr marL="6350">
              <a:lnSpc>
                <a:spcPts val="1700"/>
              </a:lnSpc>
              <a:tabLst>
                <a:tab pos="611188" algn="l"/>
              </a:tabLst>
            </a:pPr>
            <a:r>
              <a:rPr lang="en-US" sz="1600" dirty="0">
                <a:solidFill>
                  <a:srgbClr val="FFFFFF"/>
                </a:solidFill>
                <a:latin typeface="Calibri" panose="020F0502020204030204" pitchFamily="34" charset="0"/>
                <a:cs typeface="Calibri" panose="020F0502020204030204" pitchFamily="34" charset="0"/>
              </a:rPr>
              <a:t>  </a:t>
            </a:r>
            <a:r>
              <a:rPr lang="en-US" sz="1600" dirty="0">
                <a:solidFill>
                  <a:srgbClr val="404040"/>
                </a:solidFill>
                <a:highlight>
                  <a:srgbClr val="FFFFFF"/>
                </a:highlight>
                <a:latin typeface="Calibri" panose="020F0502020204030204" pitchFamily="34" charset="0"/>
                <a:cs typeface="Calibri" panose="020F0502020204030204" pitchFamily="34" charset="0"/>
              </a:rPr>
              <a:t>una estrategia integrada y multinivel:</a:t>
            </a:r>
          </a:p>
          <a:p>
            <a:pPr marL="6350">
              <a:lnSpc>
                <a:spcPts val="1900"/>
              </a:lnSpc>
              <a:tabLst>
                <a:tab pos="611188" algn="l"/>
              </a:tabLst>
            </a:pPr>
            <a:endParaRPr lang="en-US" sz="1800" b="1" dirty="0">
              <a:solidFill>
                <a:srgbClr val="2D62AE"/>
              </a:solidFill>
              <a:highlight>
                <a:srgbClr val="FFFFFF"/>
              </a:highlight>
              <a:latin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id="{4AE778D5-C493-112A-7F4A-57C088F4C9EB}"/>
              </a:ext>
            </a:extLst>
          </p:cNvPr>
          <p:cNvSpPr txBox="1"/>
          <p:nvPr/>
        </p:nvSpPr>
        <p:spPr>
          <a:xfrm>
            <a:off x="1258405" y="1881971"/>
            <a:ext cx="5952015" cy="6616620"/>
          </a:xfrm>
          <a:prstGeom prst="rect">
            <a:avLst/>
          </a:prstGeom>
          <a:noFill/>
        </p:spPr>
        <p:txBody>
          <a:bodyPr wrap="square">
            <a:spAutoFit/>
          </a:bodyPr>
          <a:lstStyle/>
          <a:p>
            <a:pPr>
              <a:lnSpc>
                <a:spcPts val="1340"/>
              </a:lnSpc>
            </a:pPr>
            <a:r>
              <a:rPr lang="en-IE" sz="1600" b="1" dirty="0">
                <a:solidFill>
                  <a:srgbClr val="ED4D24"/>
                </a:solidFill>
                <a:effectLst/>
                <a:latin typeface="Calibri" panose="020F0502020204030204" pitchFamily="34" charset="0"/>
                <a:ea typeface="Calibri" panose="020F0502020204030204" pitchFamily="34" charset="0"/>
                <a:cs typeface="Times New Roman" panose="02020603050405020304" pitchFamily="18" charset="0"/>
              </a:rPr>
              <a:t>Priorizar la eficiencia energética </a:t>
            </a:r>
          </a:p>
          <a:p>
            <a:endParaRPr lang="en-IE" sz="600" b="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lvl="0">
              <a:lnSpc>
                <a:spcPts val="1120"/>
              </a:lnSpc>
            </a:pPr>
            <a:r>
              <a:rPr lang="en-GB" sz="1100" dirty="0">
                <a:solidFill>
                  <a:srgbClr val="404040"/>
                </a:solidFill>
                <a:latin typeface="Calibri" panose="020F0502020204030204" pitchFamily="34" charset="0"/>
                <a:cs typeface="Calibri" panose="020F0502020204030204" pitchFamily="34" charset="0"/>
              </a:rPr>
              <a:t>La renovación profunda, que incluye el aislamiento térmico y la ventilación con recuperación de calor, debe preceder a la electrificación del sistema para reducir la demanda de referencia (</a:t>
            </a:r>
            <a:r>
              <a:rPr lang="en-GB" sz="1100" u="sng" dirty="0">
                <a:solidFill>
                  <a:srgbClr val="404040"/>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Pastore et al.</a:t>
            </a:r>
            <a:r>
              <a:rPr lang="en-GB" sz="1100" dirty="0">
                <a:solidFill>
                  <a:srgbClr val="404040"/>
                </a:solidFill>
                <a:latin typeface="Calibri" panose="020F0502020204030204" pitchFamily="34" charset="0"/>
                <a:cs typeface="Calibri" panose="020F0502020204030204" pitchFamily="34" charset="0"/>
              </a:rPr>
              <a:t>, 2024).</a:t>
            </a:r>
            <a:endParaRPr lang="en-IE" sz="1100" dirty="0">
              <a:solidFill>
                <a:srgbClr val="404040"/>
              </a:solidFill>
              <a:latin typeface="Calibri" panose="020F0502020204030204" pitchFamily="34" charset="0"/>
              <a:cs typeface="Calibri" panose="020F0502020204030204" pitchFamily="34" charset="0"/>
            </a:endParaRPr>
          </a:p>
          <a:p>
            <a:pPr>
              <a:lnSpc>
                <a:spcPts val="1340"/>
              </a:lnSpc>
            </a:pPr>
            <a:endParaRPr lang="en-IE" sz="1600" b="1" dirty="0">
              <a:solidFill>
                <a:srgbClr val="ED4D24"/>
              </a:solidFill>
              <a:effectLst/>
              <a:latin typeface="Calibri" panose="020F0502020204030204" pitchFamily="34" charset="0"/>
              <a:ea typeface="Calibri" panose="020F0502020204030204" pitchFamily="34" charset="0"/>
              <a:cs typeface="Times New Roman" panose="02020603050405020304" pitchFamily="18" charset="0"/>
            </a:endParaRPr>
          </a:p>
          <a:p>
            <a:pPr>
              <a:lnSpc>
                <a:spcPts val="1740"/>
              </a:lnSpc>
            </a:pPr>
            <a:r>
              <a:rPr lang="en-IE" sz="1600" b="1" dirty="0">
                <a:solidFill>
                  <a:srgbClr val="ED4D24"/>
                </a:solidFill>
                <a:effectLst/>
                <a:latin typeface="Calibri" panose="020F0502020204030204" pitchFamily="34" charset="0"/>
                <a:ea typeface="Calibri" panose="020F0502020204030204" pitchFamily="34" charset="0"/>
                <a:cs typeface="Times New Roman" panose="02020603050405020304" pitchFamily="18" charset="0"/>
              </a:rPr>
              <a:t>Acelerar el despliegue de bombas de calor y sistemas de calefacción de baja </a:t>
            </a:r>
            <a:r>
              <a:rPr lang="en-IE" sz="1600" b="1" dirty="0" err="1">
                <a:solidFill>
                  <a:srgbClr val="ED4D24"/>
                </a:solidFill>
                <a:effectLst/>
                <a:latin typeface="Calibri" panose="020F0502020204030204" pitchFamily="34" charset="0"/>
                <a:ea typeface="Calibri" panose="020F0502020204030204" pitchFamily="34" charset="0"/>
                <a:cs typeface="Times New Roman" panose="02020603050405020304" pitchFamily="18" charset="0"/>
              </a:rPr>
              <a:t>temperatura</a:t>
            </a:r>
            <a:r>
              <a:rPr lang="en-IE" sz="1600" b="1" dirty="0">
                <a:solidFill>
                  <a:srgbClr val="ED4D24"/>
                </a:solidFill>
                <a:effectLst/>
                <a:latin typeface="Calibri" panose="020F0502020204030204" pitchFamily="34" charset="0"/>
                <a:ea typeface="Calibri" panose="020F0502020204030204" pitchFamily="34" charset="0"/>
                <a:cs typeface="Times New Roman" panose="02020603050405020304" pitchFamily="18" charset="0"/>
              </a:rPr>
              <a:t> (Pastore et al., 2024). </a:t>
            </a:r>
          </a:p>
          <a:p>
            <a:endParaRPr lang="en-IE" sz="600" b="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lvl="0">
              <a:lnSpc>
                <a:spcPts val="1120"/>
              </a:lnSpc>
            </a:pPr>
            <a:r>
              <a:rPr lang="en-GB" sz="1100" dirty="0">
                <a:solidFill>
                  <a:srgbClr val="404040"/>
                </a:solidFill>
                <a:latin typeface="Calibri" panose="020F0502020204030204" pitchFamily="34" charset="0"/>
                <a:cs typeface="Calibri" panose="020F0502020204030204" pitchFamily="34" charset="0"/>
              </a:rPr>
              <a:t>Para alcanzar los objetivos </a:t>
            </a:r>
            <a:r>
              <a:rPr lang="en-GB" sz="1100" i="1" dirty="0">
                <a:solidFill>
                  <a:srgbClr val="404040"/>
                </a:solidFill>
                <a:latin typeface="Calibri" panose="020F0502020204030204" pitchFamily="34" charset="0"/>
                <a:cs typeface="Calibri" panose="020F0502020204030204" pitchFamily="34" charset="0"/>
              </a:rPr>
              <a:t>de REPowerEU</a:t>
            </a:r>
            <a:r>
              <a:rPr lang="en-GB" sz="1100" dirty="0">
                <a:solidFill>
                  <a:srgbClr val="404040"/>
                </a:solidFill>
                <a:latin typeface="Calibri" panose="020F0502020204030204" pitchFamily="34" charset="0"/>
                <a:cs typeface="Calibri" panose="020F0502020204030204" pitchFamily="34" charset="0"/>
              </a:rPr>
              <a:t> serán esenciales unos incentivos estables, una financiación accesible y la formación de la mano de obra (</a:t>
            </a:r>
            <a:r>
              <a:rPr lang="en-GB" sz="1100" u="sng" dirty="0">
                <a:solidFill>
                  <a:srgbClr val="40404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Comisión Europea</a:t>
            </a:r>
            <a:r>
              <a:rPr lang="en-GB" sz="1100" dirty="0">
                <a:solidFill>
                  <a:srgbClr val="404040"/>
                </a:solidFill>
                <a:latin typeface="Calibri" panose="020F0502020204030204" pitchFamily="34" charset="0"/>
                <a:cs typeface="Calibri" panose="020F0502020204030204" pitchFamily="34" charset="0"/>
              </a:rPr>
              <a:t>, s. f.-a).</a:t>
            </a:r>
            <a:endParaRPr lang="en-IE" sz="1100" dirty="0">
              <a:solidFill>
                <a:srgbClr val="404040"/>
              </a:solidFill>
              <a:latin typeface="Calibri" panose="020F0502020204030204" pitchFamily="34" charset="0"/>
              <a:cs typeface="Calibri" panose="020F0502020204030204" pitchFamily="34" charset="0"/>
            </a:endParaRPr>
          </a:p>
          <a:p>
            <a:pPr>
              <a:lnSpc>
                <a:spcPts val="1240"/>
              </a:lnSpc>
            </a:pPr>
            <a:endParaRPr lang="en-IE" sz="1150" b="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ts val="1640"/>
              </a:lnSpc>
            </a:pPr>
            <a:r>
              <a:rPr lang="en-IE" sz="1600" b="1" dirty="0">
                <a:solidFill>
                  <a:srgbClr val="ED4D24"/>
                </a:solidFill>
                <a:effectLst/>
                <a:latin typeface="Calibri" panose="020F0502020204030204" pitchFamily="34" charset="0"/>
                <a:ea typeface="Calibri" panose="020F0502020204030204" pitchFamily="34" charset="0"/>
                <a:cs typeface="Times New Roman" panose="02020603050405020304" pitchFamily="18" charset="0"/>
              </a:rPr>
              <a:t>Integrar diversas fuentes de calor renovables y de </a:t>
            </a:r>
            <a:r>
              <a:rPr lang="en-IE" sz="1600" b="1" dirty="0" err="1">
                <a:solidFill>
                  <a:srgbClr val="ED4D24"/>
                </a:solidFill>
                <a:effectLst/>
                <a:latin typeface="Calibri" panose="020F0502020204030204" pitchFamily="34" charset="0"/>
                <a:ea typeface="Calibri" panose="020F0502020204030204" pitchFamily="34" charset="0"/>
                <a:cs typeface="Times New Roman" panose="02020603050405020304" pitchFamily="18" charset="0"/>
              </a:rPr>
              <a:t>recuperación</a:t>
            </a:r>
            <a:r>
              <a:rPr lang="en-IE" sz="1600" b="1" dirty="0">
                <a:solidFill>
                  <a:srgbClr val="ED4D24"/>
                </a:solidFill>
                <a:effectLst/>
                <a:latin typeface="Calibri" panose="020F0502020204030204" pitchFamily="34" charset="0"/>
                <a:ea typeface="Calibri" panose="020F0502020204030204" pitchFamily="34" charset="0"/>
                <a:cs typeface="Times New Roman" panose="02020603050405020304" pitchFamily="18" charset="0"/>
              </a:rPr>
              <a:t> </a:t>
            </a:r>
          </a:p>
          <a:p>
            <a:pPr lvl="0"/>
            <a:endParaRPr lang="en-IE" sz="600" b="1" dirty="0">
              <a:solidFill>
                <a:srgbClr val="ED4D24"/>
              </a:solidFill>
              <a:latin typeface="Calibri" panose="020F0502020204030204" pitchFamily="34" charset="0"/>
              <a:cs typeface="Times New Roman" panose="02020603050405020304" pitchFamily="18" charset="0"/>
            </a:endParaRPr>
          </a:p>
          <a:p>
            <a:pPr lvl="0">
              <a:lnSpc>
                <a:spcPts val="1120"/>
              </a:lnSpc>
            </a:pPr>
            <a:r>
              <a:rPr lang="en-GB" sz="1100" dirty="0">
                <a:solidFill>
                  <a:srgbClr val="404040"/>
                </a:solidFill>
                <a:latin typeface="Calibri" panose="020F0502020204030204" pitchFamily="34" charset="0"/>
                <a:cs typeface="Calibri" panose="020F0502020204030204" pitchFamily="34" charset="0"/>
              </a:rPr>
              <a:t>El mapeo de los recursos locales debe orientar la combinación óptima de energía geotérmica, solar, calor residual y residuos de biomasa, complementada con TES para el equilibrio estacional (</a:t>
            </a:r>
            <a:r>
              <a:rPr lang="en-GB" sz="1100" u="sng" dirty="0">
                <a:solidFill>
                  <a:srgbClr val="404040"/>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Verheyen et al</a:t>
            </a:r>
            <a:r>
              <a:rPr lang="en-GB" sz="1100" dirty="0">
                <a:solidFill>
                  <a:srgbClr val="404040"/>
                </a:solidFill>
                <a:latin typeface="Calibri" panose="020F0502020204030204" pitchFamily="34" charset="0"/>
                <a:cs typeface="Calibri" panose="020F0502020204030204" pitchFamily="34" charset="0"/>
              </a:rPr>
              <a:t>., 2025).</a:t>
            </a:r>
            <a:endParaRPr lang="en-IE" sz="1100" dirty="0">
              <a:solidFill>
                <a:srgbClr val="404040"/>
              </a:solidFill>
              <a:latin typeface="Calibri" panose="020F0502020204030204" pitchFamily="34" charset="0"/>
              <a:cs typeface="Calibri" panose="020F0502020204030204" pitchFamily="34" charset="0"/>
            </a:endParaRPr>
          </a:p>
          <a:p>
            <a:pPr>
              <a:lnSpc>
                <a:spcPts val="1240"/>
              </a:lnSpc>
            </a:pPr>
            <a:endParaRPr lang="en-IE" sz="1150" b="1" dirty="0">
              <a:solidFill>
                <a:srgbClr val="404040"/>
              </a:solidFill>
              <a:latin typeface="Calibri" panose="020F0502020204030204" pitchFamily="34" charset="0"/>
              <a:ea typeface="Calibri" panose="020F0502020204030204" pitchFamily="34" charset="0"/>
              <a:cs typeface="Times New Roman" panose="02020603050405020304" pitchFamily="18" charset="0"/>
            </a:endParaRPr>
          </a:p>
          <a:p>
            <a:pPr>
              <a:lnSpc>
                <a:spcPts val="1640"/>
              </a:lnSpc>
            </a:pPr>
            <a:r>
              <a:rPr lang="en-IE" sz="1600" b="1" dirty="0">
                <a:solidFill>
                  <a:srgbClr val="ED4D24"/>
                </a:solidFill>
                <a:latin typeface="Calibri" panose="020F0502020204030204" pitchFamily="34" charset="0"/>
                <a:ea typeface="Calibri" panose="020F0502020204030204" pitchFamily="34" charset="0"/>
                <a:cs typeface="Times New Roman" panose="02020603050405020304" pitchFamily="18" charset="0"/>
              </a:rPr>
              <a:t>Habilitar la innovación digital y la respuesta a la demanda </a:t>
            </a:r>
          </a:p>
          <a:p>
            <a:endParaRPr lang="en-IE" sz="600" b="1" dirty="0">
              <a:solidFill>
                <a:srgbClr val="ED4D24"/>
              </a:solidFill>
              <a:latin typeface="Calibri" panose="020F0502020204030204" pitchFamily="34" charset="0"/>
              <a:ea typeface="Calibri" panose="020F0502020204030204" pitchFamily="34" charset="0"/>
              <a:cs typeface="Times New Roman" panose="02020603050405020304" pitchFamily="18" charset="0"/>
            </a:endParaRPr>
          </a:p>
          <a:p>
            <a:pPr lvl="0">
              <a:lnSpc>
                <a:spcPts val="1120"/>
              </a:lnSpc>
            </a:pPr>
            <a:r>
              <a:rPr lang="en-GB" sz="1100" dirty="0">
                <a:solidFill>
                  <a:srgbClr val="404040"/>
                </a:solidFill>
                <a:latin typeface="Calibri" panose="020F0502020204030204" pitchFamily="34" charset="0"/>
                <a:cs typeface="Calibri" panose="020F0502020204030204" pitchFamily="34" charset="0"/>
              </a:rPr>
              <a:t>Los controles inteligentes de protocolo abierto y las normas de gobernanza de datos pueden permitir ganancias de eficiencia al tiempo que se protege la privacidad (</a:t>
            </a:r>
            <a:r>
              <a:rPr lang="en-GB" sz="1100" u="sng" dirty="0">
                <a:solidFill>
                  <a:srgbClr val="404040"/>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Burns</a:t>
            </a:r>
            <a:r>
              <a:rPr lang="en-GB" sz="1100" dirty="0">
                <a:solidFill>
                  <a:srgbClr val="404040"/>
                </a:solidFill>
                <a:latin typeface="Calibri" panose="020F0502020204030204" pitchFamily="34" charset="0"/>
                <a:cs typeface="Calibri" panose="020F0502020204030204" pitchFamily="34" charset="0"/>
              </a:rPr>
              <a:t>, 2024; </a:t>
            </a:r>
            <a:r>
              <a:rPr lang="en-GB" sz="1100" u="sng" dirty="0">
                <a:solidFill>
                  <a:srgbClr val="404040"/>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Kaspar</a:t>
            </a:r>
            <a:r>
              <a:rPr lang="en-GB" sz="1100" dirty="0">
                <a:solidFill>
                  <a:srgbClr val="404040"/>
                </a:solidFill>
                <a:latin typeface="Calibri" panose="020F0502020204030204" pitchFamily="34" charset="0"/>
                <a:cs typeface="Calibri" panose="020F0502020204030204" pitchFamily="34" charset="0"/>
              </a:rPr>
              <a:t>, 2025).</a:t>
            </a:r>
            <a:endParaRPr lang="en-IE" sz="1100" dirty="0">
              <a:solidFill>
                <a:srgbClr val="404040"/>
              </a:solidFill>
              <a:latin typeface="Calibri" panose="020F0502020204030204" pitchFamily="34" charset="0"/>
              <a:cs typeface="Calibri" panose="020F0502020204030204" pitchFamily="34" charset="0"/>
            </a:endParaRPr>
          </a:p>
          <a:p>
            <a:pPr>
              <a:lnSpc>
                <a:spcPts val="1120"/>
              </a:lnSpc>
            </a:pPr>
            <a:endParaRPr lang="en-GB" sz="1100" dirty="0">
              <a:solidFill>
                <a:srgbClr val="404040"/>
              </a:solidFill>
              <a:latin typeface="Calibri" panose="020F0502020204030204" pitchFamily="34" charset="0"/>
              <a:cs typeface="Calibri" panose="020F0502020204030204" pitchFamily="34" charset="0"/>
            </a:endParaRPr>
          </a:p>
          <a:p>
            <a:pPr>
              <a:lnSpc>
                <a:spcPts val="1640"/>
              </a:lnSpc>
            </a:pPr>
            <a:r>
              <a:rPr lang="en-IE" sz="1600" b="1" dirty="0">
                <a:solidFill>
                  <a:srgbClr val="ED4D24"/>
                </a:solidFill>
                <a:latin typeface="Calibri" panose="020F0502020204030204" pitchFamily="34" charset="0"/>
                <a:ea typeface="Calibri" panose="020F0502020204030204" pitchFamily="34" charset="0"/>
                <a:cs typeface="Times New Roman" panose="02020603050405020304" pitchFamily="18" charset="0"/>
              </a:rPr>
              <a:t>Garantizar una transición justa </a:t>
            </a:r>
          </a:p>
          <a:p>
            <a:endParaRPr lang="en-IE" sz="600" b="1" dirty="0">
              <a:solidFill>
                <a:srgbClr val="ED4D24"/>
              </a:solidFill>
              <a:latin typeface="Calibri" panose="020F0502020204030204" pitchFamily="34" charset="0"/>
              <a:ea typeface="Calibri" panose="020F0502020204030204" pitchFamily="34" charset="0"/>
              <a:cs typeface="Times New Roman" panose="02020603050405020304" pitchFamily="18" charset="0"/>
            </a:endParaRPr>
          </a:p>
          <a:p>
            <a:pPr lvl="0">
              <a:lnSpc>
                <a:spcPts val="1120"/>
              </a:lnSpc>
            </a:pPr>
            <a:r>
              <a:rPr lang="en-GB" sz="1100" dirty="0">
                <a:solidFill>
                  <a:srgbClr val="404040"/>
                </a:solidFill>
                <a:latin typeface="Calibri" panose="020F0502020204030204" pitchFamily="34" charset="0"/>
                <a:cs typeface="Calibri" panose="020F0502020204030204" pitchFamily="34" charset="0"/>
              </a:rPr>
              <a:t>Las remodelaciones específicas, las tarifas sociales y los modelos de energía comunitaria pueden aliviar la pobreza energética (</a:t>
            </a:r>
            <a:r>
              <a:rPr lang="en-GB" sz="1100" u="sng" dirty="0">
                <a:solidFill>
                  <a:srgbClr val="404040"/>
                </a:solid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Bouzarovski et al</a:t>
            </a:r>
            <a:r>
              <a:rPr lang="en-GB" sz="1100" dirty="0">
                <a:solidFill>
                  <a:srgbClr val="404040"/>
                </a:solidFill>
                <a:latin typeface="Calibri" panose="020F0502020204030204" pitchFamily="34" charset="0"/>
                <a:cs typeface="Calibri" panose="020F0502020204030204" pitchFamily="34" charset="0"/>
              </a:rPr>
              <a:t>., 2021; </a:t>
            </a:r>
            <a:r>
              <a:rPr lang="en-GB" sz="1100" u="sng" dirty="0">
                <a:solidFill>
                  <a:srgbClr val="404040"/>
                </a:solidFill>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Cornelis</a:t>
            </a:r>
            <a:r>
              <a:rPr lang="en-GB" sz="1100" dirty="0">
                <a:solidFill>
                  <a:srgbClr val="404040"/>
                </a:solidFill>
                <a:latin typeface="Calibri" panose="020F0502020204030204" pitchFamily="34" charset="0"/>
                <a:cs typeface="Calibri" panose="020F0502020204030204" pitchFamily="34" charset="0"/>
              </a:rPr>
              <a:t>, 2024).</a:t>
            </a:r>
            <a:endParaRPr lang="en-IE" sz="1100" dirty="0">
              <a:solidFill>
                <a:srgbClr val="404040"/>
              </a:solidFill>
              <a:latin typeface="Calibri" panose="020F0502020204030204" pitchFamily="34" charset="0"/>
              <a:cs typeface="Calibri" panose="020F0502020204030204" pitchFamily="34" charset="0"/>
            </a:endParaRPr>
          </a:p>
          <a:p>
            <a:pPr lvl="0">
              <a:lnSpc>
                <a:spcPts val="1120"/>
              </a:lnSpc>
            </a:pPr>
            <a:endParaRPr lang="en-IE" sz="1100" dirty="0">
              <a:solidFill>
                <a:srgbClr val="404040"/>
              </a:solidFill>
              <a:latin typeface="Calibri" panose="020F0502020204030204" pitchFamily="34" charset="0"/>
              <a:cs typeface="Calibri" panose="020F0502020204030204" pitchFamily="34" charset="0"/>
            </a:endParaRPr>
          </a:p>
          <a:p>
            <a:pPr>
              <a:lnSpc>
                <a:spcPts val="1640"/>
              </a:lnSpc>
            </a:pPr>
            <a:r>
              <a:rPr lang="en-IE" sz="1600" b="1" dirty="0">
                <a:solidFill>
                  <a:srgbClr val="ED4D24"/>
                </a:solidFill>
                <a:latin typeface="Calibri" panose="020F0502020204030204" pitchFamily="34" charset="0"/>
                <a:ea typeface="Calibri" panose="020F0502020204030204" pitchFamily="34" charset="0"/>
                <a:cs typeface="Times New Roman" panose="02020603050405020304" pitchFamily="18" charset="0"/>
              </a:rPr>
              <a:t>Desarrollar marcos jurídicos y de planificación coherentes </a:t>
            </a:r>
          </a:p>
          <a:p>
            <a:endParaRPr lang="en-IE" sz="600" b="1" dirty="0">
              <a:solidFill>
                <a:srgbClr val="ED4D24"/>
              </a:solidFill>
              <a:latin typeface="Calibri" panose="020F0502020204030204" pitchFamily="34" charset="0"/>
              <a:ea typeface="Calibri" panose="020F0502020204030204" pitchFamily="34" charset="0"/>
              <a:cs typeface="Times New Roman" panose="02020603050405020304" pitchFamily="18" charset="0"/>
            </a:endParaRPr>
          </a:p>
          <a:p>
            <a:pPr>
              <a:lnSpc>
                <a:spcPts val="1120"/>
              </a:lnSpc>
            </a:pPr>
            <a:r>
              <a:rPr lang="en-IE" sz="1100" dirty="0">
                <a:solidFill>
                  <a:srgbClr val="404040"/>
                </a:solidFill>
                <a:latin typeface="Calibri" panose="020F0502020204030204" pitchFamily="34" charset="0"/>
                <a:cs typeface="Calibri" panose="020F0502020204030204" pitchFamily="34" charset="0"/>
              </a:rPr>
              <a:t>La simplificación de los permisos para proyectos geotérmicos y de aprovechamiento del calor residual, los planes municipales obligatorios de calefacción y la coordinación entre </a:t>
            </a:r>
            <a:r>
              <a:rPr lang="en-IE" sz="1100" dirty="0" err="1">
                <a:solidFill>
                  <a:srgbClr val="404040"/>
                </a:solidFill>
                <a:latin typeface="Calibri" panose="020F0502020204030204" pitchFamily="34" charset="0"/>
                <a:cs typeface="Calibri" panose="020F0502020204030204" pitchFamily="34" charset="0"/>
              </a:rPr>
              <a:t>los</a:t>
            </a:r>
            <a:r>
              <a:rPr lang="en-IE" sz="1100" dirty="0">
                <a:solidFill>
                  <a:srgbClr val="404040"/>
                </a:solidFill>
                <a:latin typeface="Calibri" panose="020F0502020204030204" pitchFamily="34" charset="0"/>
                <a:cs typeface="Calibri" panose="020F0502020204030204" pitchFamily="34" charset="0"/>
              </a:rPr>
              <a:t> </a:t>
            </a:r>
            <a:r>
              <a:rPr lang="en-IE" sz="1100" dirty="0" err="1">
                <a:solidFill>
                  <a:srgbClr val="404040"/>
                </a:solidFill>
                <a:latin typeface="Calibri" panose="020F0502020204030204" pitchFamily="34" charset="0"/>
                <a:cs typeface="Calibri" panose="020F0502020204030204" pitchFamily="34" charset="0"/>
              </a:rPr>
              <a:t>vectores</a:t>
            </a:r>
            <a:r>
              <a:rPr lang="en-IE" sz="1100" dirty="0">
                <a:solidFill>
                  <a:srgbClr val="404040"/>
                </a:solidFill>
                <a:latin typeface="Calibri" panose="020F0502020204030204" pitchFamily="34" charset="0"/>
                <a:cs typeface="Calibri" panose="020F0502020204030204" pitchFamily="34" charset="0"/>
              </a:rPr>
              <a:t> </a:t>
            </a:r>
            <a:r>
              <a:rPr lang="en-IE" sz="1100" dirty="0" err="1">
                <a:solidFill>
                  <a:srgbClr val="404040"/>
                </a:solidFill>
                <a:latin typeface="Calibri" panose="020F0502020204030204" pitchFamily="34" charset="0"/>
                <a:cs typeface="Calibri" panose="020F0502020204030204" pitchFamily="34" charset="0"/>
              </a:rPr>
              <a:t>energéticos</a:t>
            </a:r>
            <a:r>
              <a:rPr lang="en-IE" sz="1100" dirty="0">
                <a:solidFill>
                  <a:srgbClr val="404040"/>
                </a:solidFill>
                <a:latin typeface="Calibri" panose="020F0502020204030204" pitchFamily="34" charset="0"/>
                <a:cs typeface="Calibri" panose="020F0502020204030204" pitchFamily="34" charset="0"/>
              </a:rPr>
              <a:t> acelerarán la </a:t>
            </a:r>
            <a:r>
              <a:rPr lang="en-IE" sz="1100" dirty="0" err="1">
                <a:solidFill>
                  <a:srgbClr val="404040"/>
                </a:solidFill>
                <a:latin typeface="Calibri" panose="020F0502020204030204" pitchFamily="34" charset="0"/>
                <a:cs typeface="Calibri" panose="020F0502020204030204" pitchFamily="34" charset="0"/>
              </a:rPr>
              <a:t>inversión</a:t>
            </a:r>
            <a:r>
              <a:rPr lang="en-IE" sz="1100" dirty="0">
                <a:solidFill>
                  <a:srgbClr val="404040"/>
                </a:solidFill>
                <a:latin typeface="Calibri" panose="020F0502020204030204" pitchFamily="34" charset="0"/>
                <a:cs typeface="Calibri" panose="020F0502020204030204" pitchFamily="34" charset="0"/>
              </a:rPr>
              <a:t>.</a:t>
            </a:r>
          </a:p>
          <a:p>
            <a:pPr lvl="0">
              <a:lnSpc>
                <a:spcPts val="1120"/>
              </a:lnSpc>
            </a:pPr>
            <a:endParaRPr lang="en-IE" sz="1100" dirty="0">
              <a:solidFill>
                <a:srgbClr val="404040"/>
              </a:solidFill>
              <a:latin typeface="Calibri" panose="020F0502020204030204" pitchFamily="34" charset="0"/>
              <a:cs typeface="Calibri" panose="020F0502020204030204" pitchFamily="34" charset="0"/>
            </a:endParaRPr>
          </a:p>
          <a:p>
            <a:pPr>
              <a:lnSpc>
                <a:spcPts val="1640"/>
              </a:lnSpc>
            </a:pPr>
            <a:r>
              <a:rPr lang="en-IE" sz="1600" b="1" dirty="0">
                <a:solidFill>
                  <a:srgbClr val="ED4D24"/>
                </a:solidFill>
                <a:latin typeface="Calibri" panose="020F0502020204030204" pitchFamily="34" charset="0"/>
                <a:ea typeface="Calibri" panose="020F0502020204030204" pitchFamily="34" charset="0"/>
                <a:cs typeface="Times New Roman" panose="02020603050405020304" pitchFamily="18" charset="0"/>
              </a:rPr>
              <a:t>Estimular la I+D y la fabricación </a:t>
            </a:r>
          </a:p>
          <a:p>
            <a:endParaRPr lang="en-IE" sz="600" b="1" dirty="0">
              <a:solidFill>
                <a:srgbClr val="ED4D24"/>
              </a:solidFill>
              <a:latin typeface="Calibri" panose="020F0502020204030204" pitchFamily="34" charset="0"/>
              <a:ea typeface="Calibri" panose="020F0502020204030204" pitchFamily="34" charset="0"/>
              <a:cs typeface="Times New Roman" panose="02020603050405020304" pitchFamily="18" charset="0"/>
            </a:endParaRPr>
          </a:p>
          <a:p>
            <a:pPr>
              <a:lnSpc>
                <a:spcPts val="1120"/>
              </a:lnSpc>
            </a:pPr>
            <a:r>
              <a:rPr lang="en-GB" sz="1100" dirty="0">
                <a:solidFill>
                  <a:srgbClr val="404040"/>
                </a:solidFill>
                <a:latin typeface="Calibri" panose="020F0502020204030204" pitchFamily="34" charset="0"/>
                <a:cs typeface="Calibri" panose="020F0502020204030204" pitchFamily="34" charset="0"/>
              </a:rPr>
              <a:t>La innovación en refrigerantes, perforación y almacenamiento térmico, junto con la capacidad de producción nacional, reforzarán la resiliencia (</a:t>
            </a:r>
            <a:r>
              <a:rPr lang="en-GB" sz="1100" u="sng" dirty="0">
                <a:solidFill>
                  <a:srgbClr val="404040"/>
                </a:solidFill>
                <a:latin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Comisión Europea</a:t>
            </a:r>
            <a:r>
              <a:rPr lang="en-GB" sz="1100" dirty="0">
                <a:solidFill>
                  <a:srgbClr val="404040"/>
                </a:solidFill>
                <a:latin typeface="Calibri" panose="020F0502020204030204" pitchFamily="34" charset="0"/>
                <a:cs typeface="Calibri" panose="020F0502020204030204" pitchFamily="34" charset="0"/>
              </a:rPr>
              <a:t>, 2024).</a:t>
            </a:r>
            <a:endParaRPr lang="en-IE" sz="1100" dirty="0">
              <a:solidFill>
                <a:srgbClr val="404040"/>
              </a:solidFill>
              <a:latin typeface="Calibri" panose="020F0502020204030204" pitchFamily="34" charset="0"/>
              <a:cs typeface="Calibri" panose="020F0502020204030204" pitchFamily="34" charset="0"/>
            </a:endParaRPr>
          </a:p>
          <a:p>
            <a:pPr>
              <a:lnSpc>
                <a:spcPts val="1340"/>
              </a:lnSpc>
            </a:pPr>
            <a:endParaRPr lang="en-IE" sz="115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ts val="1640"/>
              </a:lnSpc>
            </a:pPr>
            <a:r>
              <a:rPr lang="en-IE" sz="1600" b="1" dirty="0">
                <a:solidFill>
                  <a:srgbClr val="ED4D24"/>
                </a:solidFill>
                <a:latin typeface="Calibri" panose="020F0502020204030204" pitchFamily="34" charset="0"/>
                <a:ea typeface="Calibri" panose="020F0502020204030204" pitchFamily="34" charset="0"/>
                <a:cs typeface="Times New Roman" panose="02020603050405020304" pitchFamily="18" charset="0"/>
              </a:rPr>
              <a:t>Alinear la financiación con la taxonomía de la UE </a:t>
            </a:r>
          </a:p>
          <a:p>
            <a:endParaRPr lang="en-IE" sz="600" b="1" dirty="0">
              <a:solidFill>
                <a:srgbClr val="ED4D24"/>
              </a:solidFill>
              <a:latin typeface="Calibri" panose="020F0502020204030204" pitchFamily="34" charset="0"/>
              <a:ea typeface="Calibri" panose="020F0502020204030204" pitchFamily="34" charset="0"/>
              <a:cs typeface="Times New Roman" panose="02020603050405020304" pitchFamily="18" charset="0"/>
            </a:endParaRPr>
          </a:p>
          <a:p>
            <a:pPr>
              <a:lnSpc>
                <a:spcPts val="1120"/>
              </a:lnSpc>
            </a:pPr>
            <a:r>
              <a:rPr lang="en-GB" sz="1100" dirty="0">
                <a:solidFill>
                  <a:srgbClr val="404040"/>
                </a:solidFill>
                <a:latin typeface="Calibri" panose="020F0502020204030204" pitchFamily="34" charset="0"/>
                <a:cs typeface="Calibri" panose="020F0502020204030204" pitchFamily="34" charset="0"/>
              </a:rPr>
              <a:t>Los bonos verdes y los instrumentos de financiación sostenible deben dar prioridad a los proyectos que aporten reducciones verificables de las emisiones y beneficios sociales (</a:t>
            </a:r>
            <a:r>
              <a:rPr lang="en-GB" sz="1100" u="sng" dirty="0">
                <a:solidFill>
                  <a:srgbClr val="404040"/>
                </a:solidFill>
                <a:latin typeface="Calibri" panose="020F0502020204030204" pitchFamily="34" charset="0"/>
                <a:cs typeface="Calibri" panose="020F0502020204030204" pitchFamily="34" charset="0"/>
                <a:hlinkClick r:id="rId10">
                  <a:extLst>
                    <a:ext uri="{A12FA001-AC4F-418D-AE19-62706E023703}">
                      <ahyp:hlinkClr xmlns:ahyp="http://schemas.microsoft.com/office/drawing/2018/hyperlinkcolor" val="tx"/>
                    </a:ext>
                  </a:extLst>
                </a:hlinkClick>
              </a:rPr>
              <a:t>Comisión Europea</a:t>
            </a:r>
            <a:r>
              <a:rPr lang="en-GB" sz="1100" dirty="0">
                <a:solidFill>
                  <a:srgbClr val="404040"/>
                </a:solidFill>
                <a:latin typeface="Calibri" panose="020F0502020204030204" pitchFamily="34" charset="0"/>
                <a:cs typeface="Calibri" panose="020F0502020204030204" pitchFamily="34" charset="0"/>
              </a:rPr>
              <a:t>, 2020).</a:t>
            </a:r>
            <a:endParaRPr lang="en-IE"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86" name="Group 85">
            <a:extLst>
              <a:ext uri="{FF2B5EF4-FFF2-40B4-BE49-F238E27FC236}">
                <a16:creationId xmlns:a16="http://schemas.microsoft.com/office/drawing/2014/main" id="{9220F9FD-41F0-ED82-6FB2-6A4636F57B12}"/>
              </a:ext>
            </a:extLst>
          </p:cNvPr>
          <p:cNvGrpSpPr/>
          <p:nvPr/>
        </p:nvGrpSpPr>
        <p:grpSpPr>
          <a:xfrm>
            <a:off x="642409" y="1972700"/>
            <a:ext cx="6915220" cy="288000"/>
            <a:chOff x="644327" y="1972700"/>
            <a:chExt cx="6915220" cy="288000"/>
          </a:xfrm>
        </p:grpSpPr>
        <p:cxnSp>
          <p:nvCxnSpPr>
            <p:cNvPr id="26" name="Straight Connector 25">
              <a:extLst>
                <a:ext uri="{FF2B5EF4-FFF2-40B4-BE49-F238E27FC236}">
                  <a16:creationId xmlns:a16="http://schemas.microsoft.com/office/drawing/2014/main" id="{ABDB35FE-3C8F-80C0-20F7-5A10E4EDFC4B}"/>
                </a:ext>
              </a:extLst>
            </p:cNvPr>
            <p:cNvCxnSpPr>
              <a:cxnSpLocks/>
            </p:cNvCxnSpPr>
            <p:nvPr/>
          </p:nvCxnSpPr>
          <p:spPr>
            <a:xfrm>
              <a:off x="796374" y="2116700"/>
              <a:ext cx="6763173"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61C8E5D8-3CB4-7F9A-8803-97B3F876A90B}"/>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01</a:t>
              </a:r>
              <a:endParaRPr lang="en-US" sz="1800" dirty="0"/>
            </a:p>
          </p:txBody>
        </p:sp>
      </p:grpSp>
      <p:sp>
        <p:nvSpPr>
          <p:cNvPr id="70" name="TextBox 69">
            <a:extLst>
              <a:ext uri="{FF2B5EF4-FFF2-40B4-BE49-F238E27FC236}">
                <a16:creationId xmlns:a16="http://schemas.microsoft.com/office/drawing/2014/main" id="{004ED865-8E92-6433-0796-584869E37030}"/>
              </a:ext>
            </a:extLst>
          </p:cNvPr>
          <p:cNvSpPr txBox="1"/>
          <p:nvPr/>
        </p:nvSpPr>
        <p:spPr>
          <a:xfrm>
            <a:off x="1382023" y="412275"/>
            <a:ext cx="5052744" cy="362022"/>
          </a:xfrm>
          <a:prstGeom prst="rect">
            <a:avLst/>
          </a:prstGeom>
          <a:noFill/>
        </p:spPr>
        <p:txBody>
          <a:bodyPr wrap="square" rtlCol="0" anchor="t">
            <a:spAutoFit/>
          </a:bodyPr>
          <a:lstStyle/>
          <a:p>
            <a:pPr marL="6350">
              <a:lnSpc>
                <a:spcPts val="2100"/>
              </a:lnSpc>
              <a:tabLst>
                <a:tab pos="611188" algn="l"/>
              </a:tabLst>
            </a:pPr>
            <a:r>
              <a:rPr lang="en-US" sz="2000" b="1" dirty="0">
                <a:solidFill>
                  <a:srgbClr val="ED4D24"/>
                </a:solidFill>
                <a:latin typeface="Calibri" panose="020F0502020204030204" pitchFamily="34" charset="0"/>
                <a:cs typeface="Calibri" panose="020F0502020204030204" pitchFamily="34" charset="0"/>
              </a:rPr>
              <a:t>Oportunidades y recomendaciones</a:t>
            </a:r>
          </a:p>
        </p:txBody>
      </p:sp>
      <p:sp>
        <p:nvSpPr>
          <p:cNvPr id="84" name="Text Placeholder 1">
            <a:extLst>
              <a:ext uri="{FF2B5EF4-FFF2-40B4-BE49-F238E27FC236}">
                <a16:creationId xmlns:a16="http://schemas.microsoft.com/office/drawing/2014/main" id="{D364AD6B-E105-B49B-450E-2218CA1E0977}"/>
              </a:ext>
            </a:extLst>
          </p:cNvPr>
          <p:cNvSpPr txBox="1">
            <a:spLocks/>
          </p:cNvSpPr>
          <p:nvPr/>
        </p:nvSpPr>
        <p:spPr>
          <a:xfrm>
            <a:off x="585015" y="8479800"/>
            <a:ext cx="6389643" cy="1744821"/>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en-IE" sz="1100" b="0" dirty="0">
                <a:solidFill>
                  <a:srgbClr val="404040"/>
                </a:solidFill>
              </a:rPr>
              <a:t>La descarbonización de la calefacción es indispensable para lograr la neutralidad climática. Una </a:t>
            </a:r>
            <a:r>
              <a:rPr lang="en-IE" sz="1100" b="0" dirty="0" err="1">
                <a:solidFill>
                  <a:srgbClr val="404040"/>
                </a:solidFill>
              </a:rPr>
              <a:t>estrategia</a:t>
            </a:r>
            <a:r>
              <a:rPr lang="en-IE" sz="1100" b="0" dirty="0">
                <a:solidFill>
                  <a:srgbClr val="404040"/>
                </a:solidFill>
              </a:rPr>
              <a:t> coherente que comprenda medidas de eficiencia, electrificación mediante bombas de calor, expansión de las redes de calor renovable y residual, despliegue de sistemas geotérmicos y solares térmicos, almacenamiento de energía a gran escala y optimización digital puede transformar colectivamente el panorama de la energía térmica en Europa. Sin embargo, el éxito depende de que se cierre la brecha entre la ambición política y la capacidad de ejecución. Una gobernanza coordinada, una financiación adecuada, mano de obra cualificada y la participación pública son requisitos previos.</a:t>
            </a:r>
          </a:p>
          <a:p>
            <a:pPr algn="just">
              <a:lnSpc>
                <a:spcPts val="1120"/>
              </a:lnSpc>
              <a:spcBef>
                <a:spcPts val="0"/>
              </a:spcBef>
            </a:pPr>
            <a:r>
              <a:rPr lang="en-IE" sz="1100" b="0" dirty="0">
                <a:solidFill>
                  <a:srgbClr val="404040"/>
                </a:solidFill>
              </a:rPr>
              <a:t>Si se </a:t>
            </a:r>
            <a:r>
              <a:rPr lang="en-IE" sz="1100" b="0" dirty="0" err="1">
                <a:solidFill>
                  <a:srgbClr val="404040"/>
                </a:solidFill>
              </a:rPr>
              <a:t>logran</a:t>
            </a:r>
            <a:r>
              <a:rPr lang="en-IE" sz="1100" b="0" dirty="0">
                <a:solidFill>
                  <a:srgbClr val="404040"/>
                </a:solidFill>
              </a:rPr>
              <a:t> </a:t>
            </a:r>
            <a:r>
              <a:rPr lang="en-IE" sz="1100" b="0" dirty="0" err="1">
                <a:solidFill>
                  <a:srgbClr val="404040"/>
                </a:solidFill>
              </a:rPr>
              <a:t>estos</a:t>
            </a:r>
            <a:r>
              <a:rPr lang="en-IE" sz="1100" b="0" dirty="0">
                <a:solidFill>
                  <a:srgbClr val="404040"/>
                </a:solidFill>
              </a:rPr>
              <a:t> </a:t>
            </a:r>
            <a:r>
              <a:rPr lang="en-IE" sz="1100" b="0" dirty="0" err="1">
                <a:solidFill>
                  <a:srgbClr val="404040"/>
                </a:solidFill>
              </a:rPr>
              <a:t>elementos</a:t>
            </a:r>
            <a:r>
              <a:rPr lang="en-IE" sz="1100" b="0" dirty="0">
                <a:solidFill>
                  <a:srgbClr val="404040"/>
                </a:solidFill>
              </a:rPr>
              <a:t> estructurales, la UE podrá reducir las emisiones de los edificios y la industria, al tiempo que mejora la seguridad energética, la asequibilidad y el confort. De este modo, la calefacción y la refrigeración pasarán de ser la mayor fuente de emisiones domésticas a convertirse en la piedra angular de un sistema energético sostenible, inclusivo y resiliente.</a:t>
            </a:r>
          </a:p>
          <a:p>
            <a:pPr algn="just">
              <a:lnSpc>
                <a:spcPts val="1120"/>
              </a:lnSpc>
              <a:spcBef>
                <a:spcPts val="0"/>
              </a:spcBef>
            </a:pPr>
            <a:endParaRPr lang="en-IE" sz="1100" b="0" dirty="0">
              <a:solidFill>
                <a:srgbClr val="404040"/>
              </a:solidFill>
            </a:endParaRPr>
          </a:p>
        </p:txBody>
      </p:sp>
      <p:grpSp>
        <p:nvGrpSpPr>
          <p:cNvPr id="90" name="Group 89">
            <a:extLst>
              <a:ext uri="{FF2B5EF4-FFF2-40B4-BE49-F238E27FC236}">
                <a16:creationId xmlns:a16="http://schemas.microsoft.com/office/drawing/2014/main" id="{98085696-00A8-2FAF-61A1-B7E40A0FC729}"/>
              </a:ext>
            </a:extLst>
          </p:cNvPr>
          <p:cNvGrpSpPr/>
          <p:nvPr/>
        </p:nvGrpSpPr>
        <p:grpSpPr>
          <a:xfrm>
            <a:off x="642409" y="3080144"/>
            <a:ext cx="6915220" cy="288000"/>
            <a:chOff x="644327" y="1972700"/>
            <a:chExt cx="6915220" cy="288000"/>
          </a:xfrm>
        </p:grpSpPr>
        <p:cxnSp>
          <p:nvCxnSpPr>
            <p:cNvPr id="91" name="Straight Connector 90">
              <a:extLst>
                <a:ext uri="{FF2B5EF4-FFF2-40B4-BE49-F238E27FC236}">
                  <a16:creationId xmlns:a16="http://schemas.microsoft.com/office/drawing/2014/main" id="{F1CF5B29-D48C-D8B2-5CF3-D8F13BFA0F9F}"/>
                </a:ext>
              </a:extLst>
            </p:cNvPr>
            <p:cNvCxnSpPr>
              <a:cxnSpLocks/>
            </p:cNvCxnSpPr>
            <p:nvPr/>
          </p:nvCxnSpPr>
          <p:spPr>
            <a:xfrm>
              <a:off x="796374" y="2116700"/>
              <a:ext cx="6763173"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92" name="Rectangle 91">
              <a:extLst>
                <a:ext uri="{FF2B5EF4-FFF2-40B4-BE49-F238E27FC236}">
                  <a16:creationId xmlns:a16="http://schemas.microsoft.com/office/drawing/2014/main" id="{AAABC3AE-660F-7DDC-4A03-FA7A63B447F8}"/>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02</a:t>
              </a:r>
              <a:endParaRPr lang="en-US" sz="1800" dirty="0"/>
            </a:p>
          </p:txBody>
        </p:sp>
      </p:grpSp>
      <p:grpSp>
        <p:nvGrpSpPr>
          <p:cNvPr id="93" name="Group 92">
            <a:extLst>
              <a:ext uri="{FF2B5EF4-FFF2-40B4-BE49-F238E27FC236}">
                <a16:creationId xmlns:a16="http://schemas.microsoft.com/office/drawing/2014/main" id="{61D631F9-C5F0-2114-A813-E22777B28C4C}"/>
              </a:ext>
            </a:extLst>
          </p:cNvPr>
          <p:cNvGrpSpPr/>
          <p:nvPr/>
        </p:nvGrpSpPr>
        <p:grpSpPr>
          <a:xfrm>
            <a:off x="644455" y="3819333"/>
            <a:ext cx="6915220" cy="288000"/>
            <a:chOff x="644327" y="1972700"/>
            <a:chExt cx="6915220" cy="288000"/>
          </a:xfrm>
        </p:grpSpPr>
        <p:cxnSp>
          <p:nvCxnSpPr>
            <p:cNvPr id="94" name="Straight Connector 93">
              <a:extLst>
                <a:ext uri="{FF2B5EF4-FFF2-40B4-BE49-F238E27FC236}">
                  <a16:creationId xmlns:a16="http://schemas.microsoft.com/office/drawing/2014/main" id="{6F8ACC3B-0FC0-198E-78CA-95E5A12FE64D}"/>
                </a:ext>
              </a:extLst>
            </p:cNvPr>
            <p:cNvCxnSpPr>
              <a:cxnSpLocks/>
            </p:cNvCxnSpPr>
            <p:nvPr/>
          </p:nvCxnSpPr>
          <p:spPr>
            <a:xfrm>
              <a:off x="796374" y="2116700"/>
              <a:ext cx="6763173"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95" name="Rectangle 94">
              <a:extLst>
                <a:ext uri="{FF2B5EF4-FFF2-40B4-BE49-F238E27FC236}">
                  <a16:creationId xmlns:a16="http://schemas.microsoft.com/office/drawing/2014/main" id="{0BFA43F8-7A80-0191-8674-AD732AC1A60B}"/>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03</a:t>
              </a:r>
              <a:endParaRPr lang="en-US" sz="1800" dirty="0"/>
            </a:p>
          </p:txBody>
        </p:sp>
      </p:grpSp>
      <p:grpSp>
        <p:nvGrpSpPr>
          <p:cNvPr id="96" name="Group 95">
            <a:extLst>
              <a:ext uri="{FF2B5EF4-FFF2-40B4-BE49-F238E27FC236}">
                <a16:creationId xmlns:a16="http://schemas.microsoft.com/office/drawing/2014/main" id="{C46F3DD9-78E1-2FA9-5283-B81B7A654B72}"/>
              </a:ext>
            </a:extLst>
          </p:cNvPr>
          <p:cNvGrpSpPr/>
          <p:nvPr/>
        </p:nvGrpSpPr>
        <p:grpSpPr>
          <a:xfrm>
            <a:off x="642409" y="4673455"/>
            <a:ext cx="6915220" cy="288000"/>
            <a:chOff x="644327" y="1972700"/>
            <a:chExt cx="6915220" cy="288000"/>
          </a:xfrm>
        </p:grpSpPr>
        <p:cxnSp>
          <p:nvCxnSpPr>
            <p:cNvPr id="97" name="Straight Connector 96">
              <a:extLst>
                <a:ext uri="{FF2B5EF4-FFF2-40B4-BE49-F238E27FC236}">
                  <a16:creationId xmlns:a16="http://schemas.microsoft.com/office/drawing/2014/main" id="{D3BACB86-BA81-17F3-0366-5F4D88D84B9A}"/>
                </a:ext>
              </a:extLst>
            </p:cNvPr>
            <p:cNvCxnSpPr>
              <a:cxnSpLocks/>
            </p:cNvCxnSpPr>
            <p:nvPr/>
          </p:nvCxnSpPr>
          <p:spPr>
            <a:xfrm>
              <a:off x="796374" y="2116700"/>
              <a:ext cx="6763173"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98" name="Rectangle 97">
              <a:extLst>
                <a:ext uri="{FF2B5EF4-FFF2-40B4-BE49-F238E27FC236}">
                  <a16:creationId xmlns:a16="http://schemas.microsoft.com/office/drawing/2014/main" id="{5193814B-24FD-8296-11F9-F884DB72D536}"/>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04</a:t>
              </a:r>
              <a:endParaRPr lang="en-US" sz="1800" dirty="0"/>
            </a:p>
          </p:txBody>
        </p:sp>
      </p:grpSp>
      <p:grpSp>
        <p:nvGrpSpPr>
          <p:cNvPr id="99" name="Group 98">
            <a:extLst>
              <a:ext uri="{FF2B5EF4-FFF2-40B4-BE49-F238E27FC236}">
                <a16:creationId xmlns:a16="http://schemas.microsoft.com/office/drawing/2014/main" id="{371AE6B9-7EAE-35EA-7E07-97242B0C5C44}"/>
              </a:ext>
            </a:extLst>
          </p:cNvPr>
          <p:cNvGrpSpPr/>
          <p:nvPr/>
        </p:nvGrpSpPr>
        <p:grpSpPr>
          <a:xfrm>
            <a:off x="642409" y="5378164"/>
            <a:ext cx="6915220" cy="288000"/>
            <a:chOff x="644327" y="1972700"/>
            <a:chExt cx="6915220" cy="288000"/>
          </a:xfrm>
        </p:grpSpPr>
        <p:cxnSp>
          <p:nvCxnSpPr>
            <p:cNvPr id="100" name="Straight Connector 99">
              <a:extLst>
                <a:ext uri="{FF2B5EF4-FFF2-40B4-BE49-F238E27FC236}">
                  <a16:creationId xmlns:a16="http://schemas.microsoft.com/office/drawing/2014/main" id="{5D5088A0-23AE-DB44-B78F-7BA7D22654FC}"/>
                </a:ext>
              </a:extLst>
            </p:cNvPr>
            <p:cNvCxnSpPr>
              <a:cxnSpLocks/>
            </p:cNvCxnSpPr>
            <p:nvPr/>
          </p:nvCxnSpPr>
          <p:spPr>
            <a:xfrm>
              <a:off x="796374" y="2116700"/>
              <a:ext cx="6763173"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01" name="Rectangle 100">
              <a:extLst>
                <a:ext uri="{FF2B5EF4-FFF2-40B4-BE49-F238E27FC236}">
                  <a16:creationId xmlns:a16="http://schemas.microsoft.com/office/drawing/2014/main" id="{74EFAC87-8698-E297-54A8-F615FD330543}"/>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05</a:t>
              </a:r>
              <a:endParaRPr lang="en-US" sz="1800" dirty="0"/>
            </a:p>
          </p:txBody>
        </p:sp>
      </p:grpSp>
      <p:grpSp>
        <p:nvGrpSpPr>
          <p:cNvPr id="103" name="Group 102">
            <a:extLst>
              <a:ext uri="{FF2B5EF4-FFF2-40B4-BE49-F238E27FC236}">
                <a16:creationId xmlns:a16="http://schemas.microsoft.com/office/drawing/2014/main" id="{DA389CB1-E991-CF10-20ED-CE52695C094F}"/>
              </a:ext>
            </a:extLst>
          </p:cNvPr>
          <p:cNvGrpSpPr/>
          <p:nvPr/>
        </p:nvGrpSpPr>
        <p:grpSpPr>
          <a:xfrm>
            <a:off x="644455" y="6098793"/>
            <a:ext cx="6915220" cy="288000"/>
            <a:chOff x="644327" y="1972700"/>
            <a:chExt cx="6915220" cy="288000"/>
          </a:xfrm>
        </p:grpSpPr>
        <p:cxnSp>
          <p:nvCxnSpPr>
            <p:cNvPr id="104" name="Straight Connector 103">
              <a:extLst>
                <a:ext uri="{FF2B5EF4-FFF2-40B4-BE49-F238E27FC236}">
                  <a16:creationId xmlns:a16="http://schemas.microsoft.com/office/drawing/2014/main" id="{D1739107-F9F5-F911-C239-F0A4F833383A}"/>
                </a:ext>
              </a:extLst>
            </p:cNvPr>
            <p:cNvCxnSpPr>
              <a:cxnSpLocks/>
            </p:cNvCxnSpPr>
            <p:nvPr/>
          </p:nvCxnSpPr>
          <p:spPr>
            <a:xfrm>
              <a:off x="796374" y="2116700"/>
              <a:ext cx="6763173"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05" name="Rectangle 104">
              <a:extLst>
                <a:ext uri="{FF2B5EF4-FFF2-40B4-BE49-F238E27FC236}">
                  <a16:creationId xmlns:a16="http://schemas.microsoft.com/office/drawing/2014/main" id="{486C7A60-777A-A290-4B5B-4DA5455ED93A}"/>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06</a:t>
              </a:r>
              <a:endParaRPr lang="en-US" sz="1800" dirty="0"/>
            </a:p>
          </p:txBody>
        </p:sp>
      </p:grpSp>
      <p:grpSp>
        <p:nvGrpSpPr>
          <p:cNvPr id="106" name="Group 105">
            <a:extLst>
              <a:ext uri="{FF2B5EF4-FFF2-40B4-BE49-F238E27FC236}">
                <a16:creationId xmlns:a16="http://schemas.microsoft.com/office/drawing/2014/main" id="{E142877E-F31C-964B-F441-A9451F3F5883}"/>
              </a:ext>
            </a:extLst>
          </p:cNvPr>
          <p:cNvGrpSpPr/>
          <p:nvPr/>
        </p:nvGrpSpPr>
        <p:grpSpPr>
          <a:xfrm>
            <a:off x="642409" y="6944189"/>
            <a:ext cx="6915220" cy="288000"/>
            <a:chOff x="644327" y="1972700"/>
            <a:chExt cx="6915220" cy="288000"/>
          </a:xfrm>
        </p:grpSpPr>
        <p:cxnSp>
          <p:nvCxnSpPr>
            <p:cNvPr id="107" name="Straight Connector 106">
              <a:extLst>
                <a:ext uri="{FF2B5EF4-FFF2-40B4-BE49-F238E27FC236}">
                  <a16:creationId xmlns:a16="http://schemas.microsoft.com/office/drawing/2014/main" id="{BD926BCC-A571-16AD-75B3-77FB09ED4139}"/>
                </a:ext>
              </a:extLst>
            </p:cNvPr>
            <p:cNvCxnSpPr>
              <a:cxnSpLocks/>
            </p:cNvCxnSpPr>
            <p:nvPr/>
          </p:nvCxnSpPr>
          <p:spPr>
            <a:xfrm>
              <a:off x="796374" y="2116700"/>
              <a:ext cx="6763173"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08" name="Rectangle 107">
              <a:extLst>
                <a:ext uri="{FF2B5EF4-FFF2-40B4-BE49-F238E27FC236}">
                  <a16:creationId xmlns:a16="http://schemas.microsoft.com/office/drawing/2014/main" id="{9B268B39-8E5F-22A1-343A-3C280DBEA7BF}"/>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07</a:t>
              </a:r>
              <a:endParaRPr lang="en-US" sz="1800" dirty="0"/>
            </a:p>
          </p:txBody>
        </p:sp>
      </p:grpSp>
      <p:grpSp>
        <p:nvGrpSpPr>
          <p:cNvPr id="109" name="Group 108">
            <a:extLst>
              <a:ext uri="{FF2B5EF4-FFF2-40B4-BE49-F238E27FC236}">
                <a16:creationId xmlns:a16="http://schemas.microsoft.com/office/drawing/2014/main" id="{5ECAA050-73C1-8EC0-FA7D-793244234859}"/>
              </a:ext>
            </a:extLst>
          </p:cNvPr>
          <p:cNvGrpSpPr/>
          <p:nvPr/>
        </p:nvGrpSpPr>
        <p:grpSpPr>
          <a:xfrm>
            <a:off x="639862" y="7667865"/>
            <a:ext cx="6915220" cy="288000"/>
            <a:chOff x="644327" y="1972700"/>
            <a:chExt cx="6915220" cy="288000"/>
          </a:xfrm>
        </p:grpSpPr>
        <p:cxnSp>
          <p:nvCxnSpPr>
            <p:cNvPr id="110" name="Straight Connector 109">
              <a:extLst>
                <a:ext uri="{FF2B5EF4-FFF2-40B4-BE49-F238E27FC236}">
                  <a16:creationId xmlns:a16="http://schemas.microsoft.com/office/drawing/2014/main" id="{F747991B-0EB6-6B88-17C3-828F19F8DDB5}"/>
                </a:ext>
              </a:extLst>
            </p:cNvPr>
            <p:cNvCxnSpPr>
              <a:cxnSpLocks/>
            </p:cNvCxnSpPr>
            <p:nvPr/>
          </p:nvCxnSpPr>
          <p:spPr>
            <a:xfrm>
              <a:off x="796374" y="2116700"/>
              <a:ext cx="6763173"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11" name="Rectangle 110">
              <a:extLst>
                <a:ext uri="{FF2B5EF4-FFF2-40B4-BE49-F238E27FC236}">
                  <a16:creationId xmlns:a16="http://schemas.microsoft.com/office/drawing/2014/main" id="{AC52F7D8-510E-75FC-F668-6DF44736BE9D}"/>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08</a:t>
              </a:r>
              <a:endParaRPr lang="en-US" sz="1800" dirty="0"/>
            </a:p>
          </p:txBody>
        </p:sp>
      </p:grpSp>
      <p:cxnSp>
        <p:nvCxnSpPr>
          <p:cNvPr id="112" name="Straight Connector 111">
            <a:extLst>
              <a:ext uri="{FF2B5EF4-FFF2-40B4-BE49-F238E27FC236}">
                <a16:creationId xmlns:a16="http://schemas.microsoft.com/office/drawing/2014/main" id="{6877D86F-8D27-3F26-F795-1758F3E995F3}"/>
              </a:ext>
            </a:extLst>
          </p:cNvPr>
          <p:cNvCxnSpPr>
            <a:cxnSpLocks/>
          </p:cNvCxnSpPr>
          <p:nvPr/>
        </p:nvCxnSpPr>
        <p:spPr>
          <a:xfrm>
            <a:off x="880947" y="8393174"/>
            <a:ext cx="6678728"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1458FBD2-4F57-3578-9A83-5AFF8987B784}"/>
              </a:ext>
            </a:extLst>
          </p:cNvPr>
          <p:cNvCxnSpPr>
            <a:cxnSpLocks/>
          </p:cNvCxnSpPr>
          <p:nvPr/>
        </p:nvCxnSpPr>
        <p:spPr>
          <a:xfrm>
            <a:off x="1646" y="547600"/>
            <a:ext cx="83651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C1428796-2198-4FEF-AB82-3E52D187A3C0}"/>
              </a:ext>
            </a:extLst>
          </p:cNvPr>
          <p:cNvSpPr txBox="1"/>
          <p:nvPr/>
        </p:nvSpPr>
        <p:spPr>
          <a:xfrm>
            <a:off x="681937" y="332347"/>
            <a:ext cx="631928" cy="415498"/>
          </a:xfrm>
          <a:prstGeom prst="rect">
            <a:avLst/>
          </a:prstGeom>
          <a:gradFill>
            <a:gsLst>
              <a:gs pos="3000">
                <a:srgbClr val="EE2D24"/>
              </a:gs>
              <a:gs pos="68000">
                <a:srgbClr val="F37321"/>
              </a:gs>
              <a:gs pos="100000">
                <a:srgbClr val="FFCD05"/>
              </a:gs>
            </a:gsLst>
            <a:lin ang="2700000" scaled="0"/>
          </a:gradFill>
        </p:spPr>
        <p:txBody>
          <a:bodyPr wrap="square" rtlCol="0" anchor="ctr">
            <a:spAutoFit/>
          </a:bodyPr>
          <a:lstStyle/>
          <a:p>
            <a:pPr marL="6350">
              <a:tabLst>
                <a:tab pos="611188" algn="l"/>
              </a:tabLst>
            </a:pPr>
            <a:r>
              <a:rPr lang="en-US" sz="2100" b="1" dirty="0">
                <a:solidFill>
                  <a:schemeClr val="bg1"/>
                </a:solidFill>
                <a:latin typeface="Calibri" panose="020F0502020204030204" pitchFamily="34" charset="0"/>
                <a:cs typeface="Calibri" panose="020F0502020204030204" pitchFamily="34" charset="0"/>
              </a:rPr>
              <a:t> 2.</a:t>
            </a:r>
            <a:r>
              <a:rPr lang="lv-LV" sz="2100" b="1" dirty="0">
                <a:solidFill>
                  <a:schemeClr val="bg1"/>
                </a:solidFill>
                <a:latin typeface="Calibri" panose="020F0502020204030204" pitchFamily="34" charset="0"/>
                <a:cs typeface="Calibri" panose="020F0502020204030204" pitchFamily="34" charset="0"/>
              </a:rPr>
              <a:t>3</a:t>
            </a:r>
            <a:r>
              <a:rPr lang="en-US" sz="2100" b="1" dirty="0">
                <a:solidFill>
                  <a:schemeClr val="bg1"/>
                </a:solidFill>
                <a:latin typeface="Calibri" panose="020F0502020204030204" pitchFamily="34" charset="0"/>
                <a:cs typeface="Calibri" panose="020F0502020204030204" pitchFamily="34" charset="0"/>
              </a:rPr>
              <a:t> </a:t>
            </a:r>
            <a:endParaRPr lang="en-US" sz="20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402552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F5723B-CE4E-F183-3101-35A3B68C3370}"/>
            </a:ext>
          </a:extLst>
        </p:cNvPr>
        <p:cNvGrpSpPr/>
        <p:nvPr/>
      </p:nvGrpSpPr>
      <p:grpSpPr>
        <a:xfrm>
          <a:off x="0" y="0"/>
          <a:ext cx="0" cy="0"/>
          <a:chOff x="0" y="0"/>
          <a:chExt cx="0" cy="0"/>
        </a:xfrm>
      </p:grpSpPr>
      <p:sp>
        <p:nvSpPr>
          <p:cNvPr id="31" name="Text Placeholder 1">
            <a:extLst>
              <a:ext uri="{FF2B5EF4-FFF2-40B4-BE49-F238E27FC236}">
                <a16:creationId xmlns:a16="http://schemas.microsoft.com/office/drawing/2014/main" id="{C77BDA2F-3DD5-7789-294A-39FCF0B044E4}"/>
              </a:ext>
            </a:extLst>
          </p:cNvPr>
          <p:cNvSpPr txBox="1">
            <a:spLocks/>
          </p:cNvSpPr>
          <p:nvPr/>
        </p:nvSpPr>
        <p:spPr>
          <a:xfrm>
            <a:off x="605427" y="5007641"/>
            <a:ext cx="6389643" cy="2554195"/>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en-US" sz="1100" b="0" dirty="0">
                <a:solidFill>
                  <a:srgbClr val="404040"/>
                </a:solidFill>
              </a:rPr>
              <a:t>Esta recopilación ofrece una visión general completa de los sistemas de climatización en diversos tipos de edificios, incluyendo instalaciones comerciales e industriales, edificios públicos e institucionales, propiedades residenciales y redes externas o sistemas a nivel de distrito. Cada caso incluye información detallada sobre el tipo de edificio, su ubicación y antecedentes, junto con descripciones técnicas de los sistemas internos de calefacción, ventilación y refrigeración. Estas descripciones abarcan las especificaciones de los equipos, los principios de funcionamiento y ejemplos de buenas y malas prácticas. Muchos casos destacan los retos encontrados antes de las renovaciones o los problemas pendientes que siguen sin resolverse. </a:t>
            </a:r>
            <a:r>
              <a:rPr lang="es-ES" sz="1100" b="0" dirty="0">
                <a:solidFill>
                  <a:srgbClr val="404040"/>
                </a:solidFill>
              </a:rPr>
              <a:t>Entre los edificios comerciales e industriales, los ejemplos abarcan desde complejos de oficinas y locales comerciales hasta plantas de fabricación y hoteles,</a:t>
            </a:r>
            <a:r>
              <a:rPr lang="en-US" sz="1100" b="0" dirty="0">
                <a:solidFill>
                  <a:srgbClr val="404040"/>
                </a:solidFill>
              </a:rPr>
              <a:t> con casos de países como Letonia, Chequia, Dinamarca, Italia, Japón, Arabia Saudí, Noruega, Irlanda, Polonia, </a:t>
            </a:r>
            <a:r>
              <a:rPr lang="lv-LV" sz="1100" b="0" dirty="0" err="1">
                <a:solidFill>
                  <a:srgbClr val="404040"/>
                </a:solidFill>
              </a:rPr>
              <a:t>Serbia </a:t>
            </a:r>
            <a:r>
              <a:rPr lang="en-US" sz="1100" b="0" dirty="0">
                <a:solidFill>
                  <a:srgbClr val="404040"/>
                </a:solidFill>
              </a:rPr>
              <a:t>y España. Los edificios públicos e institucionales incluyen universidades, escuelas, bibliotecas, centros culturales y hospitales, con casos destacados de Alemania, Dinamarca, Letonia, Noruega, Irlanda y Polonia. Los edificios residenciales incluyen una mezcla de viviendas unifamiliares, </a:t>
            </a:r>
            <a:r>
              <a:rPr lang="en-US" sz="1100" b="0" dirty="0" err="1">
                <a:solidFill>
                  <a:srgbClr val="404040"/>
                </a:solidFill>
              </a:rPr>
              <a:t>edificios</a:t>
            </a:r>
            <a:r>
              <a:rPr lang="en-US" sz="1100" b="0" dirty="0">
                <a:solidFill>
                  <a:srgbClr val="404040"/>
                </a:solidFill>
              </a:rPr>
              <a:t> de </a:t>
            </a:r>
            <a:r>
              <a:rPr lang="en-US" sz="1100" b="0" dirty="0" err="1">
                <a:solidFill>
                  <a:srgbClr val="404040"/>
                </a:solidFill>
              </a:rPr>
              <a:t>varios</a:t>
            </a:r>
            <a:r>
              <a:rPr lang="en-US" sz="1100" b="0" dirty="0">
                <a:solidFill>
                  <a:srgbClr val="404040"/>
                </a:solidFill>
              </a:rPr>
              <a:t> apartamentos y viviendas energéticamente eficientes, con casos de Alemania, Dinamarca, Letonia, Polonia, </a:t>
            </a:r>
            <a:r>
              <a:rPr lang="lv-LV" sz="1100" b="0" dirty="0" err="1">
                <a:solidFill>
                  <a:srgbClr val="404040"/>
                </a:solidFill>
              </a:rPr>
              <a:t>Serbia </a:t>
            </a:r>
            <a:r>
              <a:rPr lang="en-US" sz="1100" b="0" dirty="0">
                <a:solidFill>
                  <a:srgbClr val="404040"/>
                </a:solidFill>
              </a:rPr>
              <a:t>y España. Por último, las redes externas y los sistemas a nivel de distrito están representados por plantas de calefacción, aldeas bioenergéticas y centros de calefacción con colectores solares en Alemania, Dinamarca y Letonia. </a:t>
            </a:r>
          </a:p>
        </p:txBody>
      </p:sp>
      <p:cxnSp>
        <p:nvCxnSpPr>
          <p:cNvPr id="35" name="Straight Connector 34">
            <a:extLst>
              <a:ext uri="{FF2B5EF4-FFF2-40B4-BE49-F238E27FC236}">
                <a16:creationId xmlns:a16="http://schemas.microsoft.com/office/drawing/2014/main" id="{AA9ADF33-5F94-429C-7E9C-4A4DD07477BF}"/>
              </a:ext>
            </a:extLst>
          </p:cNvPr>
          <p:cNvCxnSpPr>
            <a:cxnSpLocks/>
          </p:cNvCxnSpPr>
          <p:nvPr/>
        </p:nvCxnSpPr>
        <p:spPr>
          <a:xfrm>
            <a:off x="-37073" y="4784635"/>
            <a:ext cx="430106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47" name="Graphic 4">
            <a:extLst>
              <a:ext uri="{FF2B5EF4-FFF2-40B4-BE49-F238E27FC236}">
                <a16:creationId xmlns:a16="http://schemas.microsoft.com/office/drawing/2014/main" id="{6872BF0C-A347-A719-B1A9-ECCFAF6BF4B6}"/>
              </a:ext>
            </a:extLst>
          </p:cNvPr>
          <p:cNvSpPr/>
          <p:nvPr/>
        </p:nvSpPr>
        <p:spPr>
          <a:xfrm rot="10800000">
            <a:off x="0" y="386907"/>
            <a:ext cx="7559675" cy="415497"/>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35000">
                <a:srgbClr val="2D62AE"/>
              </a:gs>
              <a:gs pos="82000">
                <a:srgbClr val="33A5CC"/>
              </a:gs>
              <a:gs pos="100000">
                <a:srgbClr val="77CBC4"/>
              </a:gs>
            </a:gsLst>
            <a:lin ang="2700000" scaled="0"/>
          </a:gradFill>
          <a:ln w="2370" cap="flat">
            <a:noFill/>
            <a:prstDash val="solid"/>
            <a:miter/>
          </a:ln>
        </p:spPr>
        <p:txBody>
          <a:bodyPr rtlCol="0" anchor="ctr"/>
          <a:lstStyle/>
          <a:p>
            <a:endParaRPr lang="en-US" dirty="0"/>
          </a:p>
        </p:txBody>
      </p:sp>
      <p:sp>
        <p:nvSpPr>
          <p:cNvPr id="48" name="TextBox 47">
            <a:extLst>
              <a:ext uri="{FF2B5EF4-FFF2-40B4-BE49-F238E27FC236}">
                <a16:creationId xmlns:a16="http://schemas.microsoft.com/office/drawing/2014/main" id="{02FE7A34-F2F6-BE2F-84E8-AA557915AEF8}"/>
              </a:ext>
            </a:extLst>
          </p:cNvPr>
          <p:cNvSpPr txBox="1"/>
          <p:nvPr/>
        </p:nvSpPr>
        <p:spPr>
          <a:xfrm>
            <a:off x="681937" y="509479"/>
            <a:ext cx="631928" cy="415498"/>
          </a:xfrm>
          <a:prstGeom prst="rect">
            <a:avLst/>
          </a:prstGeom>
          <a:gradFill>
            <a:gsLst>
              <a:gs pos="3000">
                <a:srgbClr val="EE2D24"/>
              </a:gs>
              <a:gs pos="68000">
                <a:srgbClr val="F37321"/>
              </a:gs>
              <a:gs pos="100000">
                <a:srgbClr val="FFCD05"/>
              </a:gs>
            </a:gsLst>
            <a:lin ang="2700000" scaled="0"/>
          </a:gradFill>
        </p:spPr>
        <p:txBody>
          <a:bodyPr wrap="square" rtlCol="0" anchor="ctr">
            <a:spAutoFit/>
          </a:bodyPr>
          <a:lstStyle/>
          <a:p>
            <a:pPr marL="6350">
              <a:tabLst>
                <a:tab pos="611188" algn="l"/>
              </a:tabLst>
            </a:pPr>
            <a:r>
              <a:rPr lang="en-US" sz="2100" b="1" dirty="0">
                <a:solidFill>
                  <a:schemeClr val="bg1"/>
                </a:solidFill>
                <a:latin typeface="Calibri" panose="020F0502020204030204" pitchFamily="34" charset="0"/>
                <a:cs typeface="Calibri" panose="020F0502020204030204" pitchFamily="34" charset="0"/>
              </a:rPr>
              <a:t> 2.</a:t>
            </a:r>
            <a:r>
              <a:rPr lang="lv-LV" sz="2100" b="1" dirty="0">
                <a:solidFill>
                  <a:schemeClr val="bg1"/>
                </a:solidFill>
                <a:latin typeface="Calibri" panose="020F0502020204030204" pitchFamily="34" charset="0"/>
                <a:cs typeface="Calibri" panose="020F0502020204030204" pitchFamily="34" charset="0"/>
              </a:rPr>
              <a:t>4</a:t>
            </a:r>
            <a:r>
              <a:rPr lang="en-US" sz="2100" b="1" dirty="0">
                <a:solidFill>
                  <a:schemeClr val="bg1"/>
                </a:solidFill>
                <a:latin typeface="Calibri" panose="020F0502020204030204" pitchFamily="34" charset="0"/>
                <a:cs typeface="Calibri" panose="020F0502020204030204" pitchFamily="34" charset="0"/>
              </a:rPr>
              <a:t> </a:t>
            </a:r>
            <a:endParaRPr lang="en-US" sz="2000" b="1" dirty="0">
              <a:solidFill>
                <a:schemeClr val="bg1"/>
              </a:solidFill>
              <a:latin typeface="Calibri" panose="020F0502020204030204" pitchFamily="34" charset="0"/>
              <a:cs typeface="Calibri" panose="020F0502020204030204" pitchFamily="34" charset="0"/>
            </a:endParaRPr>
          </a:p>
        </p:txBody>
      </p:sp>
      <p:grpSp>
        <p:nvGrpSpPr>
          <p:cNvPr id="11" name="Graphic 40">
            <a:extLst>
              <a:ext uri="{FF2B5EF4-FFF2-40B4-BE49-F238E27FC236}">
                <a16:creationId xmlns:a16="http://schemas.microsoft.com/office/drawing/2014/main" id="{9AFB7F45-A436-E180-D261-29FD48F178A7}"/>
              </a:ext>
            </a:extLst>
          </p:cNvPr>
          <p:cNvGrpSpPr/>
          <p:nvPr/>
        </p:nvGrpSpPr>
        <p:grpSpPr>
          <a:xfrm>
            <a:off x="4947944" y="-96139"/>
            <a:ext cx="3293668" cy="2042232"/>
            <a:chOff x="-3997861" y="6017904"/>
            <a:chExt cx="935163" cy="579846"/>
          </a:xfrm>
          <a:solidFill>
            <a:schemeClr val="bg1">
              <a:alpha val="9824"/>
            </a:schemeClr>
          </a:solidFill>
        </p:grpSpPr>
        <p:sp>
          <p:nvSpPr>
            <p:cNvPr id="12" name="Freeform 11">
              <a:extLst>
                <a:ext uri="{FF2B5EF4-FFF2-40B4-BE49-F238E27FC236}">
                  <a16:creationId xmlns:a16="http://schemas.microsoft.com/office/drawing/2014/main" id="{ADA70FFC-800F-9A07-C3A6-A2960C44EC58}"/>
                </a:ext>
              </a:extLst>
            </p:cNvPr>
            <p:cNvSpPr/>
            <p:nvPr/>
          </p:nvSpPr>
          <p:spPr>
            <a:xfrm>
              <a:off x="-3997861"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13" name="Freeform 12">
              <a:extLst>
                <a:ext uri="{FF2B5EF4-FFF2-40B4-BE49-F238E27FC236}">
                  <a16:creationId xmlns:a16="http://schemas.microsoft.com/office/drawing/2014/main" id="{BDB97636-1E8F-59C0-ADCD-BE9494242EFF}"/>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34808A1C-38BB-0838-6638-7DD270BAE449}"/>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15" name="Freeform 14">
              <a:extLst>
                <a:ext uri="{FF2B5EF4-FFF2-40B4-BE49-F238E27FC236}">
                  <a16:creationId xmlns:a16="http://schemas.microsoft.com/office/drawing/2014/main" id="{3623D531-878D-C4A9-F7B1-25014346C1DD}"/>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
        <p:nvSpPr>
          <p:cNvPr id="16" name="Text Placeholder 29">
            <a:extLst>
              <a:ext uri="{FF2B5EF4-FFF2-40B4-BE49-F238E27FC236}">
                <a16:creationId xmlns:a16="http://schemas.microsoft.com/office/drawing/2014/main" id="{9FC218C7-D6E1-4BA6-4D2E-BC1D3BBA5F8A}"/>
              </a:ext>
            </a:extLst>
          </p:cNvPr>
          <p:cNvSpPr txBox="1">
            <a:spLocks/>
          </p:cNvSpPr>
          <p:nvPr/>
        </p:nvSpPr>
        <p:spPr>
          <a:xfrm>
            <a:off x="605426" y="1820336"/>
            <a:ext cx="6252573" cy="2964300"/>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r>
              <a:rPr lang="en-IE" sz="1600" b="1" dirty="0">
                <a:solidFill>
                  <a:srgbClr val="404040"/>
                </a:solidFill>
                <a:ea typeface="Calibri" panose="020F0502020204030204" pitchFamily="34" charset="0"/>
                <a:cs typeface="Times New Roman" panose="02020603050405020304" pitchFamily="18" charset="0"/>
              </a:rPr>
              <a:t>Para comprender en profundidad las necesidades y carencias regionales en </a:t>
            </a:r>
            <a:r>
              <a:rPr lang="en-IE" sz="1600" b="1" dirty="0" err="1">
                <a:solidFill>
                  <a:srgbClr val="404040"/>
                </a:solidFill>
                <a:ea typeface="Calibri" panose="020F0502020204030204" pitchFamily="34" charset="0"/>
                <a:cs typeface="Times New Roman" panose="02020603050405020304" pitchFamily="18" charset="0"/>
              </a:rPr>
              <a:t>materia</a:t>
            </a:r>
            <a:r>
              <a:rPr lang="en-IE" sz="1600" b="1" dirty="0">
                <a:solidFill>
                  <a:srgbClr val="404040"/>
                </a:solidFill>
                <a:ea typeface="Calibri" panose="020F0502020204030204" pitchFamily="34" charset="0"/>
                <a:cs typeface="Times New Roman" panose="02020603050405020304" pitchFamily="18" charset="0"/>
              </a:rPr>
              <a:t> de </a:t>
            </a:r>
            <a:r>
              <a:rPr lang="en-IE" sz="1600" b="1" dirty="0" err="1">
                <a:solidFill>
                  <a:srgbClr val="404040"/>
                </a:solidFill>
                <a:ea typeface="Calibri" panose="020F0502020204030204" pitchFamily="34" charset="0"/>
                <a:cs typeface="Times New Roman" panose="02020603050405020304" pitchFamily="18" charset="0"/>
              </a:rPr>
              <a:t>sistemas</a:t>
            </a:r>
            <a:r>
              <a:rPr lang="en-IE" sz="1600" b="1" dirty="0">
                <a:solidFill>
                  <a:srgbClr val="404040"/>
                </a:solidFill>
                <a:ea typeface="Calibri" panose="020F0502020204030204" pitchFamily="34" charset="0"/>
                <a:cs typeface="Times New Roman" panose="02020603050405020304" pitchFamily="18" charset="0"/>
              </a:rPr>
              <a:t> de climatización, hemos llevado a cabo un análisis exhaustivo basado </a:t>
            </a:r>
            <a:r>
              <a:rPr lang="en-IE" sz="1600" b="1" dirty="0" err="1">
                <a:solidFill>
                  <a:srgbClr val="404040"/>
                </a:solidFill>
                <a:ea typeface="Calibri" panose="020F0502020204030204" pitchFamily="34" charset="0"/>
                <a:cs typeface="Times New Roman" panose="02020603050405020304" pitchFamily="18" charset="0"/>
              </a:rPr>
              <a:t>en</a:t>
            </a:r>
            <a:r>
              <a:rPr lang="en-IE" sz="1600" b="1" dirty="0">
                <a:solidFill>
                  <a:srgbClr val="404040"/>
                </a:solidFill>
                <a:ea typeface="Calibri" panose="020F0502020204030204" pitchFamily="34" charset="0"/>
                <a:cs typeface="Times New Roman" panose="02020603050405020304" pitchFamily="18" charset="0"/>
              </a:rPr>
              <a:t> </a:t>
            </a:r>
            <a:r>
              <a:rPr lang="lv-LV" sz="1600" b="1" dirty="0">
                <a:solidFill>
                  <a:srgbClr val="ED4D24"/>
                </a:solidFill>
                <a:ea typeface="Calibri" panose="020F0502020204030204" pitchFamily="34" charset="0"/>
                <a:cs typeface="Times New Roman" panose="02020603050405020304" pitchFamily="18" charset="0"/>
              </a:rPr>
              <a:t>68 </a:t>
            </a:r>
            <a:r>
              <a:rPr lang="en-IE" sz="1600" b="1" dirty="0">
                <a:solidFill>
                  <a:srgbClr val="ED4D24"/>
                </a:solidFill>
                <a:ea typeface="Calibri" panose="020F0502020204030204" pitchFamily="34" charset="0"/>
                <a:cs typeface="Times New Roman" panose="02020603050405020304" pitchFamily="18" charset="0"/>
              </a:rPr>
              <a:t>estudios de casos </a:t>
            </a:r>
            <a:r>
              <a:rPr lang="en-IE" sz="1600" b="1" dirty="0">
                <a:solidFill>
                  <a:srgbClr val="404040"/>
                </a:solidFill>
                <a:ea typeface="Calibri" panose="020F0502020204030204" pitchFamily="34" charset="0"/>
                <a:cs typeface="Times New Roman" panose="02020603050405020304" pitchFamily="18" charset="0"/>
              </a:rPr>
              <a:t>recopilados de diversos tipos de edificios y ubicaciones geográficas (véase el anexo 1). </a:t>
            </a:r>
          </a:p>
          <a:p>
            <a:pPr marL="6350" marR="9525" algn="l">
              <a:lnSpc>
                <a:spcPts val="1720"/>
              </a:lnSpc>
            </a:pPr>
            <a:endParaRPr lang="en-IE" sz="1600" b="1" dirty="0">
              <a:solidFill>
                <a:srgbClr val="404040"/>
              </a:solidFill>
              <a:ea typeface="Calibri" panose="020F0502020204030204" pitchFamily="34" charset="0"/>
              <a:cs typeface="Times New Roman" panose="02020603050405020304" pitchFamily="18" charset="0"/>
            </a:endParaRPr>
          </a:p>
          <a:p>
            <a:pPr marL="6350" marR="9525" algn="l">
              <a:lnSpc>
                <a:spcPts val="1720"/>
              </a:lnSpc>
            </a:pPr>
            <a:r>
              <a:rPr lang="en-IE" sz="1600" b="1" dirty="0">
                <a:solidFill>
                  <a:srgbClr val="404040"/>
                </a:solidFill>
                <a:ea typeface="Calibri" panose="020F0502020204030204" pitchFamily="34" charset="0"/>
                <a:cs typeface="Times New Roman" panose="02020603050405020304" pitchFamily="18" charset="0"/>
              </a:rPr>
              <a:t>Esta cartera de 68 casos se reunió con el fin de recopilar y analizar las prácticas emergentes y los usos tecnológicos que permiten a las empresas ofrecer productos y servicios sostenibles de calefacción y refrigeración (H&amp;C). Los casos abarcan nueve países, múltiples climas y edificios construidos entre la década de 1930 y 2024, y se codificaron en función de campos de evidencia comunes (contexto, intervenciones, tecnología, pasos de puesta en marcha, KPIs y </a:t>
            </a:r>
            <a:r>
              <a:rPr lang="en-IE" sz="1600" b="1" dirty="0" err="1">
                <a:solidFill>
                  <a:srgbClr val="404040"/>
                </a:solidFill>
                <a:ea typeface="Calibri" panose="020F0502020204030204" pitchFamily="34" charset="0"/>
                <a:cs typeface="Times New Roman" panose="02020603050405020304" pitchFamily="18" charset="0"/>
              </a:rPr>
              <a:t>competencias</a:t>
            </a:r>
            <a:r>
              <a:rPr lang="en-IE" sz="1600" b="1" dirty="0">
                <a:solidFill>
                  <a:srgbClr val="404040"/>
                </a:solidFill>
                <a:ea typeface="Calibri" panose="020F0502020204030204" pitchFamily="34" charset="0"/>
                <a:cs typeface="Times New Roman" panose="02020603050405020304" pitchFamily="18" charset="0"/>
              </a:rPr>
              <a:t>).</a:t>
            </a:r>
          </a:p>
          <a:p>
            <a:pPr marL="6350" marR="9525" algn="l">
              <a:lnSpc>
                <a:spcPts val="1720"/>
              </a:lnSpc>
            </a:pPr>
            <a:endParaRPr lang="en-IE" sz="1600" dirty="0">
              <a:solidFill>
                <a:srgbClr val="404040"/>
              </a:solidFill>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BF734733-7E48-15F8-8DFE-8E06D6AC69BC}"/>
              </a:ext>
            </a:extLst>
          </p:cNvPr>
          <p:cNvSpPr txBox="1"/>
          <p:nvPr/>
        </p:nvSpPr>
        <p:spPr>
          <a:xfrm>
            <a:off x="585015" y="1173966"/>
            <a:ext cx="5396685" cy="362022"/>
          </a:xfrm>
          <a:prstGeom prst="rect">
            <a:avLst/>
          </a:prstGeom>
          <a:noFill/>
        </p:spPr>
        <p:txBody>
          <a:bodyPr wrap="square" rtlCol="0" anchor="t">
            <a:spAutoFit/>
          </a:bodyPr>
          <a:lstStyle/>
          <a:p>
            <a:pPr marL="6350">
              <a:lnSpc>
                <a:spcPts val="2100"/>
              </a:lnSpc>
              <a:tabLst>
                <a:tab pos="611188" algn="l"/>
              </a:tabLst>
            </a:pPr>
            <a:r>
              <a:rPr lang="en-US" sz="2000" b="1" dirty="0">
                <a:solidFill>
                  <a:srgbClr val="ED4D24"/>
                </a:solidFill>
                <a:latin typeface="Calibri" panose="020F0502020204030204" pitchFamily="34" charset="0"/>
                <a:cs typeface="Calibri" panose="020F0502020204030204" pitchFamily="34" charset="0"/>
              </a:rPr>
              <a:t>Análisis de las necesidades y carencias regionales</a:t>
            </a:r>
          </a:p>
        </p:txBody>
      </p:sp>
      <p:sp>
        <p:nvSpPr>
          <p:cNvPr id="2" name="Freeform 1">
            <a:extLst>
              <a:ext uri="{FF2B5EF4-FFF2-40B4-BE49-F238E27FC236}">
                <a16:creationId xmlns:a16="http://schemas.microsoft.com/office/drawing/2014/main" id="{FD41261C-9945-1D95-ACE5-7C9E2457E0AA}"/>
              </a:ext>
            </a:extLst>
          </p:cNvPr>
          <p:cNvSpPr/>
          <p:nvPr/>
        </p:nvSpPr>
        <p:spPr>
          <a:xfrm>
            <a:off x="0" y="7784841"/>
            <a:ext cx="6124074" cy="2153242"/>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sp>
        <p:nvSpPr>
          <p:cNvPr id="3" name="Text Placeholder 20">
            <a:extLst>
              <a:ext uri="{FF2B5EF4-FFF2-40B4-BE49-F238E27FC236}">
                <a16:creationId xmlns:a16="http://schemas.microsoft.com/office/drawing/2014/main" id="{6697246D-826B-1551-D6B6-5DB2B45D9A23}"/>
              </a:ext>
            </a:extLst>
          </p:cNvPr>
          <p:cNvSpPr txBox="1">
            <a:spLocks/>
          </p:cNvSpPr>
          <p:nvPr/>
        </p:nvSpPr>
        <p:spPr>
          <a:xfrm>
            <a:off x="643236" y="8052076"/>
            <a:ext cx="3852564" cy="1638801"/>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2267"/>
              </a:spcBef>
              <a:buFont typeface="Arial" panose="020B0604020202020204" pitchFamily="34" charset="0"/>
              <a:buNone/>
              <a:defRPr sz="1800" b="1" i="0" kern="1200">
                <a:solidFill>
                  <a:srgbClr val="55BCC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660"/>
              </a:lnSpc>
              <a:spcBef>
                <a:spcPts val="0"/>
              </a:spcBef>
            </a:pPr>
            <a:r>
              <a:rPr lang="en-US" sz="1700" b="0" i="1" dirty="0">
                <a:solidFill>
                  <a:schemeClr val="bg1"/>
                </a:solidFill>
              </a:rPr>
              <a:t>Este conjunto diverso de estudios de casos ofrece información valiosa sobre las realidades técnicas y operativas de los sistemas de climatización en diferentes contextos, haciendo hincapié tanto en las implementaciones exitosas como en las áreas que necesitan mejoras.</a:t>
            </a:r>
          </a:p>
          <a:p>
            <a:pPr>
              <a:lnSpc>
                <a:spcPts val="1660"/>
              </a:lnSpc>
              <a:spcBef>
                <a:spcPts val="0"/>
              </a:spcBef>
            </a:pPr>
            <a:endParaRPr lang="en-US" sz="1700" i="1" dirty="0">
              <a:solidFill>
                <a:schemeClr val="bg1"/>
              </a:solidFill>
            </a:endParaRPr>
          </a:p>
        </p:txBody>
      </p:sp>
      <p:grpSp>
        <p:nvGrpSpPr>
          <p:cNvPr id="4" name="Graphic 40">
            <a:extLst>
              <a:ext uri="{FF2B5EF4-FFF2-40B4-BE49-F238E27FC236}">
                <a16:creationId xmlns:a16="http://schemas.microsoft.com/office/drawing/2014/main" id="{D5F4738E-EF91-59D6-E286-0894814F547A}"/>
              </a:ext>
            </a:extLst>
          </p:cNvPr>
          <p:cNvGrpSpPr/>
          <p:nvPr/>
        </p:nvGrpSpPr>
        <p:grpSpPr>
          <a:xfrm>
            <a:off x="4631062" y="7922414"/>
            <a:ext cx="3924090" cy="2433120"/>
            <a:chOff x="-3997860" y="6017904"/>
            <a:chExt cx="935163" cy="579845"/>
          </a:xfrm>
          <a:solidFill>
            <a:schemeClr val="bg1">
              <a:alpha val="29965"/>
            </a:schemeClr>
          </a:solidFill>
        </p:grpSpPr>
        <p:sp>
          <p:nvSpPr>
            <p:cNvPr id="5" name="Freeform 4">
              <a:extLst>
                <a:ext uri="{FF2B5EF4-FFF2-40B4-BE49-F238E27FC236}">
                  <a16:creationId xmlns:a16="http://schemas.microsoft.com/office/drawing/2014/main" id="{5278CF87-F23C-72E6-A2FC-DC4AA8F1638D}"/>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6" name="Freeform 5">
              <a:extLst>
                <a:ext uri="{FF2B5EF4-FFF2-40B4-BE49-F238E27FC236}">
                  <a16:creationId xmlns:a16="http://schemas.microsoft.com/office/drawing/2014/main" id="{428A4542-E4D9-381F-3DBE-5538D0D18D05}"/>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7" name="Freeform 6">
              <a:extLst>
                <a:ext uri="{FF2B5EF4-FFF2-40B4-BE49-F238E27FC236}">
                  <a16:creationId xmlns:a16="http://schemas.microsoft.com/office/drawing/2014/main" id="{B6527319-F459-4422-7A49-F3316255699E}"/>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9" name="Freeform 8">
              <a:extLst>
                <a:ext uri="{FF2B5EF4-FFF2-40B4-BE49-F238E27FC236}">
                  <a16:creationId xmlns:a16="http://schemas.microsoft.com/office/drawing/2014/main" id="{CFCEFAE5-CC38-0AC4-3691-F63C88C68ECC}"/>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34145095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C4253-A186-7E46-695D-D44B9DE97BD4}"/>
            </a:ext>
          </a:extLst>
        </p:cNvPr>
        <p:cNvGrpSpPr/>
        <p:nvPr/>
      </p:nvGrpSpPr>
      <p:grpSpPr>
        <a:xfrm>
          <a:off x="0" y="0"/>
          <a:ext cx="0" cy="0"/>
          <a:chOff x="0" y="0"/>
          <a:chExt cx="0" cy="0"/>
        </a:xfrm>
      </p:grpSpPr>
      <p:sp>
        <p:nvSpPr>
          <p:cNvPr id="46" name="Freeform 46">
            <a:extLst>
              <a:ext uri="{FF2B5EF4-FFF2-40B4-BE49-F238E27FC236}">
                <a16:creationId xmlns:a16="http://schemas.microsoft.com/office/drawing/2014/main" id="{DEB7AF57-35CA-44BD-81BE-F2A54F9A93B2}"/>
              </a:ext>
            </a:extLst>
          </p:cNvPr>
          <p:cNvSpPr/>
          <p:nvPr/>
        </p:nvSpPr>
        <p:spPr>
          <a:xfrm>
            <a:off x="-4855" y="1772458"/>
            <a:ext cx="7587830" cy="682386"/>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sp>
        <p:nvSpPr>
          <p:cNvPr id="3" name="Text Placeholder 29">
            <a:extLst>
              <a:ext uri="{FF2B5EF4-FFF2-40B4-BE49-F238E27FC236}">
                <a16:creationId xmlns:a16="http://schemas.microsoft.com/office/drawing/2014/main" id="{D8C2C467-DC01-584B-7B5A-2D8DDF7E3D9D}"/>
              </a:ext>
            </a:extLst>
          </p:cNvPr>
          <p:cNvSpPr txBox="1">
            <a:spLocks/>
          </p:cNvSpPr>
          <p:nvPr/>
        </p:nvSpPr>
        <p:spPr>
          <a:xfrm>
            <a:off x="585015" y="1003382"/>
            <a:ext cx="6313856" cy="1180493"/>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l">
              <a:lnSpc>
                <a:spcPts val="1720"/>
              </a:lnSpc>
            </a:pPr>
            <a:r>
              <a:rPr lang="en-GB" sz="1600" b="1" dirty="0">
                <a:solidFill>
                  <a:srgbClr val="404040"/>
                </a:solidFill>
              </a:rPr>
              <a:t>En</a:t>
            </a:r>
            <a:r>
              <a:rPr lang="en-GB" sz="1600" b="1" dirty="0">
                <a:solidFill>
                  <a:srgbClr val="ED4D24"/>
                </a:solidFill>
              </a:rPr>
              <a:t> 19 casos </a:t>
            </a:r>
            <a:r>
              <a:rPr lang="en-GB" sz="1600" b="1" dirty="0">
                <a:solidFill>
                  <a:srgbClr val="404040"/>
                </a:solidFill>
              </a:rPr>
              <a:t>de oficinas de uso mixto, logística, hostelería y fabricación, los resultados más consistentes provienen de las </a:t>
            </a:r>
            <a:r>
              <a:rPr lang="en-GB" sz="1600" b="1" dirty="0" err="1">
                <a:solidFill>
                  <a:srgbClr val="404040"/>
                </a:solidFill>
              </a:rPr>
              <a:t>actualizaciones</a:t>
            </a:r>
            <a:r>
              <a:rPr lang="en-GB" sz="1600" b="1" dirty="0">
                <a:solidFill>
                  <a:srgbClr val="404040"/>
                </a:solidFill>
              </a:rPr>
              <a:t> que dan prioridad a los controles y la electrificación por etapas. </a:t>
            </a:r>
            <a:endParaRPr lang="en-IE" sz="1600" b="1" dirty="0">
              <a:solidFill>
                <a:srgbClr val="404040"/>
              </a:solidFill>
            </a:endParaRPr>
          </a:p>
        </p:txBody>
      </p:sp>
      <p:cxnSp>
        <p:nvCxnSpPr>
          <p:cNvPr id="4" name="Straight Connector 3">
            <a:extLst>
              <a:ext uri="{FF2B5EF4-FFF2-40B4-BE49-F238E27FC236}">
                <a16:creationId xmlns:a16="http://schemas.microsoft.com/office/drawing/2014/main" id="{7D7ECB4F-E5CB-1AD8-0A1E-F0EC9DFDB318}"/>
              </a:ext>
            </a:extLst>
          </p:cNvPr>
          <p:cNvCxnSpPr>
            <a:cxnSpLocks/>
          </p:cNvCxnSpPr>
          <p:nvPr/>
        </p:nvCxnSpPr>
        <p:spPr>
          <a:xfrm>
            <a:off x="1646" y="655177"/>
            <a:ext cx="83651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6AA2E02-4725-6551-7BC5-1958FB927E5A}"/>
              </a:ext>
            </a:extLst>
          </p:cNvPr>
          <p:cNvSpPr txBox="1"/>
          <p:nvPr/>
        </p:nvSpPr>
        <p:spPr>
          <a:xfrm>
            <a:off x="1394850" y="489480"/>
            <a:ext cx="5504021" cy="362022"/>
          </a:xfrm>
          <a:prstGeom prst="rect">
            <a:avLst/>
          </a:prstGeom>
          <a:noFill/>
        </p:spPr>
        <p:txBody>
          <a:bodyPr wrap="square" lIns="91440" tIns="45720" rIns="91440" bIns="45720" rtlCol="0" anchor="t">
            <a:spAutoFit/>
          </a:bodyPr>
          <a:lstStyle/>
          <a:p>
            <a:pPr marL="6350">
              <a:lnSpc>
                <a:spcPts val="2100"/>
              </a:lnSpc>
              <a:tabLst>
                <a:tab pos="611188" algn="l"/>
              </a:tabLst>
            </a:pPr>
            <a:r>
              <a:rPr lang="en-US" sz="2000" b="1" dirty="0" err="1">
                <a:solidFill>
                  <a:srgbClr val="ED4D24"/>
                </a:solidFill>
                <a:latin typeface="Calibri"/>
                <a:ea typeface="Calibri"/>
                <a:cs typeface="Calibri"/>
              </a:rPr>
              <a:t>Análisis</a:t>
            </a:r>
            <a:r>
              <a:rPr lang="en-US" sz="2000" b="1" dirty="0">
                <a:solidFill>
                  <a:srgbClr val="ED4D24"/>
                </a:solidFill>
                <a:latin typeface="Calibri"/>
                <a:ea typeface="Calibri"/>
                <a:cs typeface="Calibri"/>
              </a:rPr>
              <a:t> de </a:t>
            </a:r>
            <a:r>
              <a:rPr lang="en-US" sz="2000" b="1" dirty="0" err="1">
                <a:solidFill>
                  <a:srgbClr val="ED4D24"/>
                </a:solidFill>
                <a:latin typeface="Calibri"/>
                <a:ea typeface="Calibri"/>
                <a:cs typeface="Calibri"/>
              </a:rPr>
              <a:t>edificios</a:t>
            </a:r>
            <a:r>
              <a:rPr lang="en-US" sz="2000" b="1" dirty="0">
                <a:solidFill>
                  <a:srgbClr val="ED4D24"/>
                </a:solidFill>
                <a:latin typeface="Calibri"/>
                <a:ea typeface="Calibri"/>
                <a:cs typeface="Calibri"/>
              </a:rPr>
              <a:t> </a:t>
            </a:r>
            <a:r>
              <a:rPr lang="en-US" sz="2000" b="1" dirty="0" err="1">
                <a:solidFill>
                  <a:srgbClr val="ED4D24"/>
                </a:solidFill>
                <a:latin typeface="Calibri"/>
                <a:ea typeface="Calibri"/>
                <a:cs typeface="Calibri"/>
              </a:rPr>
              <a:t>comerciales</a:t>
            </a:r>
            <a:r>
              <a:rPr lang="en-US" sz="2000" b="1" dirty="0">
                <a:solidFill>
                  <a:srgbClr val="ED4D24"/>
                </a:solidFill>
                <a:latin typeface="Calibri"/>
                <a:ea typeface="Calibri"/>
                <a:cs typeface="Calibri"/>
              </a:rPr>
              <a:t> e </a:t>
            </a:r>
            <a:r>
              <a:rPr lang="en-US" sz="2000" b="1" dirty="0" err="1">
                <a:solidFill>
                  <a:srgbClr val="ED4D24"/>
                </a:solidFill>
                <a:latin typeface="Calibri"/>
                <a:ea typeface="Calibri"/>
                <a:cs typeface="Calibri"/>
              </a:rPr>
              <a:t>industriales</a:t>
            </a:r>
            <a:r>
              <a:rPr lang="en-US" sz="2000" b="1" dirty="0">
                <a:solidFill>
                  <a:srgbClr val="ED4D24"/>
                </a:solidFill>
                <a:latin typeface="Calibri"/>
                <a:ea typeface="Calibri"/>
                <a:cs typeface="Calibri"/>
              </a:rPr>
              <a:t> </a:t>
            </a:r>
          </a:p>
        </p:txBody>
      </p:sp>
      <p:grpSp>
        <p:nvGrpSpPr>
          <p:cNvPr id="6" name="Group 5">
            <a:extLst>
              <a:ext uri="{FF2B5EF4-FFF2-40B4-BE49-F238E27FC236}">
                <a16:creationId xmlns:a16="http://schemas.microsoft.com/office/drawing/2014/main" id="{33CC40DA-D788-DBF9-51EF-FE36A5E5A199}"/>
              </a:ext>
            </a:extLst>
          </p:cNvPr>
          <p:cNvGrpSpPr/>
          <p:nvPr/>
        </p:nvGrpSpPr>
        <p:grpSpPr>
          <a:xfrm>
            <a:off x="660803" y="489480"/>
            <a:ext cx="734144" cy="327604"/>
            <a:chOff x="1441478" y="5631712"/>
            <a:chExt cx="734144" cy="327604"/>
          </a:xfrm>
        </p:grpSpPr>
        <p:sp>
          <p:nvSpPr>
            <p:cNvPr id="7" name="Rectangle 6">
              <a:extLst>
                <a:ext uri="{FF2B5EF4-FFF2-40B4-BE49-F238E27FC236}">
                  <a16:creationId xmlns:a16="http://schemas.microsoft.com/office/drawing/2014/main" id="{2D89D80B-3A0A-A619-4051-7E71CF4FF888}"/>
                </a:ext>
              </a:extLst>
            </p:cNvPr>
            <p:cNvSpPr/>
            <p:nvPr/>
          </p:nvSpPr>
          <p:spPr>
            <a:xfrm>
              <a:off x="1441478" y="5651514"/>
              <a:ext cx="665489" cy="288000"/>
            </a:xfrm>
            <a:prstGeom prst="rect">
              <a:avLst/>
            </a:prstGeom>
            <a:gradFill>
              <a:gsLst>
                <a:gs pos="35000">
                  <a:srgbClr val="2D62AE"/>
                </a:gs>
                <a:gs pos="82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8">
              <a:extLst>
                <a:ext uri="{FF2B5EF4-FFF2-40B4-BE49-F238E27FC236}">
                  <a16:creationId xmlns:a16="http://schemas.microsoft.com/office/drawing/2014/main" id="{8907CE6B-47EA-FEF7-B62A-F51A17203C60}"/>
                </a:ext>
              </a:extLst>
            </p:cNvPr>
            <p:cNvSpPr txBox="1">
              <a:spLocks/>
            </p:cNvSpPr>
            <p:nvPr/>
          </p:nvSpPr>
          <p:spPr>
            <a:xfrm>
              <a:off x="1448256" y="5631712"/>
              <a:ext cx="727366" cy="327604"/>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dirty="0">
                  <a:solidFill>
                    <a:schemeClr val="bg1"/>
                  </a:solidFill>
                </a:rPr>
                <a:t>2.</a:t>
              </a:r>
              <a:r>
                <a:rPr lang="lv-LV" sz="1800" dirty="0">
                  <a:solidFill>
                    <a:schemeClr val="bg1"/>
                  </a:solidFill>
                </a:rPr>
                <a:t>4</a:t>
              </a:r>
              <a:r>
                <a:rPr lang="en-US" sz="1800" dirty="0">
                  <a:solidFill>
                    <a:schemeClr val="bg1"/>
                  </a:solidFill>
                </a:rPr>
                <a:t>.1</a:t>
              </a:r>
            </a:p>
          </p:txBody>
        </p:sp>
      </p:grpSp>
      <p:cxnSp>
        <p:nvCxnSpPr>
          <p:cNvPr id="22" name="Straight Connector 21">
            <a:extLst>
              <a:ext uri="{FF2B5EF4-FFF2-40B4-BE49-F238E27FC236}">
                <a16:creationId xmlns:a16="http://schemas.microsoft.com/office/drawing/2014/main" id="{E87177BB-9013-4268-8597-97C5D326210A}"/>
              </a:ext>
            </a:extLst>
          </p:cNvPr>
          <p:cNvCxnSpPr>
            <a:cxnSpLocks/>
          </p:cNvCxnSpPr>
          <p:nvPr/>
        </p:nvCxnSpPr>
        <p:spPr>
          <a:xfrm>
            <a:off x="914289" y="2454844"/>
            <a:ext cx="0" cy="4949167"/>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C566330-4FDF-79E3-17EB-FE346A4EAA56}"/>
              </a:ext>
            </a:extLst>
          </p:cNvPr>
          <p:cNvSpPr txBox="1"/>
          <p:nvPr/>
        </p:nvSpPr>
        <p:spPr>
          <a:xfrm>
            <a:off x="585015" y="1872710"/>
            <a:ext cx="6973014" cy="528350"/>
          </a:xfrm>
          <a:prstGeom prst="rect">
            <a:avLst/>
          </a:prstGeom>
          <a:noFill/>
        </p:spPr>
        <p:txBody>
          <a:bodyPr wrap="square" rtlCol="0" anchor="t">
            <a:spAutoFit/>
          </a:bodyPr>
          <a:lstStyle/>
          <a:p>
            <a:pPr marL="6350">
              <a:lnSpc>
                <a:spcPts val="1700"/>
              </a:lnSpc>
              <a:tabLst>
                <a:tab pos="611188" algn="l"/>
              </a:tabLst>
            </a:pPr>
            <a:r>
              <a:rPr lang="en-US" sz="1600" b="1" dirty="0">
                <a:solidFill>
                  <a:schemeClr val="bg1"/>
                </a:solidFill>
                <a:latin typeface="Calibri" panose="020F0502020204030204" pitchFamily="34" charset="0"/>
                <a:cs typeface="Calibri" panose="020F0502020204030204" pitchFamily="34" charset="0"/>
              </a:rPr>
              <a:t>Visión general de las </a:t>
            </a:r>
            <a:r>
              <a:rPr lang="en-US" sz="1600" b="1" dirty="0" err="1">
                <a:solidFill>
                  <a:schemeClr val="bg1"/>
                </a:solidFill>
                <a:latin typeface="Calibri" panose="020F0502020204030204" pitchFamily="34" charset="0"/>
                <a:cs typeface="Calibri" panose="020F0502020204030204" pitchFamily="34" charset="0"/>
              </a:rPr>
              <a:t>buenas</a:t>
            </a:r>
            <a:r>
              <a:rPr lang="en-US" sz="1600" b="1" dirty="0">
                <a:solidFill>
                  <a:schemeClr val="bg1"/>
                </a:solidFill>
                <a:latin typeface="Calibri" panose="020F0502020204030204" pitchFamily="34" charset="0"/>
                <a:cs typeface="Calibri" panose="020F0502020204030204" pitchFamily="34" charset="0"/>
              </a:rPr>
              <a:t> prácticas y las tendencias en materia de climatización</a:t>
            </a:r>
            <a:r>
              <a:rPr lang="lv-LV" sz="1600" b="1" dirty="0">
                <a:solidFill>
                  <a:schemeClr val="bg1"/>
                </a:solidFill>
                <a:latin typeface="Calibri" panose="020F0502020204030204" pitchFamily="34" charset="0"/>
                <a:cs typeface="Calibri" panose="020F0502020204030204" pitchFamily="34" charset="0"/>
              </a:rPr>
              <a:t>:</a:t>
            </a:r>
            <a:endParaRPr lang="en-US" sz="1600" b="1" dirty="0">
              <a:solidFill>
                <a:schemeClr val="bg1"/>
              </a:solidFill>
              <a:latin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id="{2EBA1414-2C50-BFB2-BA6A-207828B5B6AE}"/>
              </a:ext>
            </a:extLst>
          </p:cNvPr>
          <p:cNvSpPr txBox="1"/>
          <p:nvPr/>
        </p:nvSpPr>
        <p:spPr>
          <a:xfrm>
            <a:off x="1146594" y="2515067"/>
            <a:ext cx="6308093" cy="4965462"/>
          </a:xfrm>
          <a:prstGeom prst="rect">
            <a:avLst/>
          </a:prstGeom>
          <a:noFill/>
        </p:spPr>
        <p:txBody>
          <a:bodyPr wrap="square">
            <a:spAutoFit/>
          </a:bodyPr>
          <a:lstStyle/>
          <a:p>
            <a:pPr lvl="0">
              <a:lnSpc>
                <a:spcPts val="1340"/>
              </a:lnSpc>
            </a:pPr>
            <a:r>
              <a:rPr lang="en-IE" sz="1600" b="1" dirty="0">
                <a:solidFill>
                  <a:srgbClr val="ED4D24"/>
                </a:solidFill>
                <a:latin typeface="Calibri" panose="020F0502020204030204" pitchFamily="34" charset="0"/>
                <a:cs typeface="Calibri" panose="020F0502020204030204" pitchFamily="34" charset="0"/>
              </a:rPr>
              <a:t>Tendencias de electrificación y descarbonización</a:t>
            </a:r>
            <a:r>
              <a:rPr lang="en-IE" sz="1100" b="1" dirty="0">
                <a:solidFill>
                  <a:srgbClr val="404040"/>
                </a:solidFill>
                <a:latin typeface="Calibri" panose="020F0502020204030204" pitchFamily="34" charset="0"/>
                <a:cs typeface="Calibri" panose="020F0502020204030204" pitchFamily="34" charset="0"/>
              </a:rPr>
              <a:t> </a:t>
            </a:r>
          </a:p>
          <a:p>
            <a:pPr lvl="0"/>
            <a:endParaRPr lang="en-IE" sz="800" dirty="0">
              <a:solidFill>
                <a:srgbClr val="404040"/>
              </a:solidFill>
              <a:latin typeface="Calibri" panose="020F0502020204030204" pitchFamily="34" charset="0"/>
              <a:cs typeface="Calibri" panose="020F0502020204030204" pitchFamily="34" charset="0"/>
            </a:endParaRPr>
          </a:p>
          <a:p>
            <a:pPr lvl="0">
              <a:lnSpc>
                <a:spcPts val="1140"/>
              </a:lnSpc>
            </a:pPr>
            <a:r>
              <a:rPr lang="en-IE" sz="1100" dirty="0">
                <a:solidFill>
                  <a:srgbClr val="404040"/>
                </a:solidFill>
                <a:latin typeface="Calibri" panose="020F0502020204030204" pitchFamily="34" charset="0"/>
                <a:cs typeface="Calibri" panose="020F0502020204030204" pitchFamily="34" charset="0"/>
              </a:rPr>
              <a:t>Las bombas de calor se </a:t>
            </a:r>
            <a:r>
              <a:rPr lang="en-IE" sz="1100" dirty="0" err="1">
                <a:solidFill>
                  <a:srgbClr val="404040"/>
                </a:solidFill>
                <a:latin typeface="Calibri" panose="020F0502020204030204" pitchFamily="34" charset="0"/>
                <a:cs typeface="Calibri" panose="020F0502020204030204" pitchFamily="34" charset="0"/>
              </a:rPr>
              <a:t>utilizan</a:t>
            </a:r>
            <a:r>
              <a:rPr lang="en-IE" sz="1100" dirty="0">
                <a:solidFill>
                  <a:srgbClr val="404040"/>
                </a:solidFill>
                <a:latin typeface="Calibri" panose="020F0502020204030204" pitchFamily="34" charset="0"/>
                <a:cs typeface="Calibri" panose="020F0502020204030204" pitchFamily="34" charset="0"/>
              </a:rPr>
              <a:t> </a:t>
            </a:r>
            <a:r>
              <a:rPr lang="en-IE" sz="1100" dirty="0" err="1">
                <a:solidFill>
                  <a:srgbClr val="404040"/>
                </a:solidFill>
                <a:latin typeface="Calibri" panose="020F0502020204030204" pitchFamily="34" charset="0"/>
                <a:cs typeface="Calibri" panose="020F0502020204030204" pitchFamily="34" charset="0"/>
              </a:rPr>
              <a:t>muchas</a:t>
            </a:r>
            <a:r>
              <a:rPr lang="en-IE" sz="1100" dirty="0">
                <a:solidFill>
                  <a:srgbClr val="404040"/>
                </a:solidFill>
                <a:latin typeface="Calibri" panose="020F0502020204030204" pitchFamily="34" charset="0"/>
                <a:cs typeface="Calibri" panose="020F0502020204030204" pitchFamily="34" charset="0"/>
              </a:rPr>
              <a:t> </a:t>
            </a:r>
            <a:r>
              <a:rPr lang="en-IE" sz="1100" dirty="0" err="1">
                <a:solidFill>
                  <a:srgbClr val="404040"/>
                </a:solidFill>
                <a:latin typeface="Calibri" panose="020F0502020204030204" pitchFamily="34" charset="0"/>
                <a:cs typeface="Calibri" panose="020F0502020204030204" pitchFamily="34" charset="0"/>
              </a:rPr>
              <a:t>veces</a:t>
            </a:r>
            <a:r>
              <a:rPr lang="en-IE" sz="1100" dirty="0">
                <a:solidFill>
                  <a:srgbClr val="404040"/>
                </a:solidFill>
                <a:latin typeface="Calibri" panose="020F0502020204030204" pitchFamily="34" charset="0"/>
                <a:cs typeface="Calibri" panose="020F0502020204030204" pitchFamily="34" charset="0"/>
              </a:rPr>
              <a:t> como fuente central tanto para la calefacción como para la refrigeración. Algunas instalaciones implementan soluciones de calefacción híbridas, como calderas de gas de alta eficiencia complementadas con colectores solares en el tejado, o unidades micro-CHP combinadas con calderas de condensación.</a:t>
            </a:r>
          </a:p>
          <a:p>
            <a:pPr lvl="0">
              <a:lnSpc>
                <a:spcPts val="1340"/>
              </a:lnSpc>
            </a:pPr>
            <a:endParaRPr lang="en-IE" sz="1100" b="1" dirty="0">
              <a:solidFill>
                <a:srgbClr val="404040"/>
              </a:solidFill>
              <a:latin typeface="Calibri" panose="020F0502020204030204" pitchFamily="34" charset="0"/>
              <a:cs typeface="Calibri" panose="020F0502020204030204" pitchFamily="34" charset="0"/>
            </a:endParaRPr>
          </a:p>
          <a:p>
            <a:pPr lvl="0">
              <a:lnSpc>
                <a:spcPts val="1340"/>
              </a:lnSpc>
            </a:pPr>
            <a:r>
              <a:rPr lang="en-IE" sz="1600" b="1" dirty="0">
                <a:solidFill>
                  <a:srgbClr val="ED4D24"/>
                </a:solidFill>
                <a:latin typeface="Calibri" panose="020F0502020204030204" pitchFamily="34" charset="0"/>
                <a:cs typeface="Calibri" panose="020F0502020204030204" pitchFamily="34" charset="0"/>
              </a:rPr>
              <a:t>Unidades de recuperación de calor de alta eficiencia </a:t>
            </a:r>
          </a:p>
          <a:p>
            <a:pPr lvl="0"/>
            <a:r>
              <a:rPr lang="en-IE" sz="800" b="1" dirty="0">
                <a:solidFill>
                  <a:srgbClr val="ED4D24"/>
                </a:solidFill>
                <a:latin typeface="Calibri" panose="020F0502020204030204" pitchFamily="34" charset="0"/>
                <a:cs typeface="Calibri" panose="020F0502020204030204" pitchFamily="34" charset="0"/>
              </a:rPr>
              <a:t> </a:t>
            </a:r>
          </a:p>
          <a:p>
            <a:pPr lvl="0">
              <a:lnSpc>
                <a:spcPts val="1340"/>
              </a:lnSpc>
            </a:pPr>
            <a:r>
              <a:rPr lang="en-IE" sz="1100" dirty="0">
                <a:solidFill>
                  <a:srgbClr val="404040"/>
                </a:solidFill>
                <a:latin typeface="Calibri" panose="020F0502020204030204" pitchFamily="34" charset="0"/>
                <a:cs typeface="Calibri" panose="020F0502020204030204" pitchFamily="34" charset="0"/>
              </a:rPr>
              <a:t>A menudo equipadas con intercambiadores de calor rotativos o de placas, son habituales en los sistemas de ventilación de los edificios nuevos y rehabilitados. El calor residual generado por los enfriadores o los procesos tecnológicos se utiliza para precalentar el agua caliente sanitaria o el aire de ventilación.</a:t>
            </a:r>
          </a:p>
          <a:p>
            <a:pPr lvl="0">
              <a:lnSpc>
                <a:spcPts val="1340"/>
              </a:lnSpc>
            </a:pPr>
            <a:endParaRPr lang="en-IE" sz="1100" dirty="0">
              <a:solidFill>
                <a:srgbClr val="404040"/>
              </a:solidFill>
              <a:latin typeface="Calibri" panose="020F0502020204030204" pitchFamily="34" charset="0"/>
              <a:cs typeface="Calibri" panose="020F0502020204030204" pitchFamily="34" charset="0"/>
            </a:endParaRPr>
          </a:p>
          <a:p>
            <a:pPr lvl="0">
              <a:lnSpc>
                <a:spcPts val="1340"/>
              </a:lnSpc>
            </a:pPr>
            <a:r>
              <a:rPr lang="en-IE" sz="1600" b="1" dirty="0">
                <a:solidFill>
                  <a:srgbClr val="ED4D24"/>
                </a:solidFill>
                <a:latin typeface="Calibri" panose="020F0502020204030204" pitchFamily="34" charset="0"/>
                <a:cs typeface="Calibri" panose="020F0502020204030204" pitchFamily="34" charset="0"/>
              </a:rPr>
              <a:t>Buenas prácticas</a:t>
            </a:r>
          </a:p>
          <a:p>
            <a:pPr lvl="0"/>
            <a:endParaRPr lang="en-IE" sz="800" dirty="0">
              <a:solidFill>
                <a:srgbClr val="404040"/>
              </a:solidFill>
              <a:latin typeface="Calibri" panose="020F0502020204030204" pitchFamily="34" charset="0"/>
              <a:cs typeface="Calibri" panose="020F0502020204030204" pitchFamily="34" charset="0"/>
            </a:endParaRPr>
          </a:p>
          <a:p>
            <a:pPr lvl="0">
              <a:lnSpc>
                <a:spcPts val="1140"/>
              </a:lnSpc>
            </a:pPr>
            <a:r>
              <a:rPr lang="es-ES" sz="1100" dirty="0">
                <a:solidFill>
                  <a:srgbClr val="404040"/>
                </a:solidFill>
                <a:latin typeface="Calibri" panose="020F0502020204030204" pitchFamily="34" charset="0"/>
                <a:cs typeface="Calibri" panose="020F0502020204030204" pitchFamily="34" charset="0"/>
              </a:rPr>
              <a:t>Las buenas prácticas también incluyen la instalación de tecnologías auxiliares de bajo consumo, la elección de bobinas con una eficiencia óptima en las unidades de tratamiento de aire (AHU), la aplicación de láminas pasivas de refrigeración por radiación solar, el uso de sombreado exterior o la implementación de vegetación vertical, y la utilización de estructuras de edificios activadas térmicamente (TABS).</a:t>
            </a:r>
          </a:p>
          <a:p>
            <a:pPr lvl="0">
              <a:lnSpc>
                <a:spcPts val="1140"/>
              </a:lnSpc>
            </a:pPr>
            <a:endParaRPr lang="en-IE" sz="1100" dirty="0">
              <a:solidFill>
                <a:srgbClr val="404040"/>
              </a:solidFill>
              <a:latin typeface="Calibri" panose="020F0502020204030204" pitchFamily="34" charset="0"/>
              <a:cs typeface="Calibri" panose="020F0502020204030204" pitchFamily="34" charset="0"/>
            </a:endParaRPr>
          </a:p>
          <a:p>
            <a:pPr lvl="0">
              <a:lnSpc>
                <a:spcPts val="1340"/>
              </a:lnSpc>
            </a:pPr>
            <a:r>
              <a:rPr lang="en-IE" sz="1600" b="1" dirty="0">
                <a:solidFill>
                  <a:srgbClr val="ED4D24"/>
                </a:solidFill>
                <a:latin typeface="Calibri" panose="020F0502020204030204" pitchFamily="34" charset="0"/>
                <a:cs typeface="Calibri" panose="020F0502020204030204" pitchFamily="34" charset="0"/>
              </a:rPr>
              <a:t>La transición </a:t>
            </a:r>
          </a:p>
          <a:p>
            <a:pPr lvl="0"/>
            <a:endParaRPr lang="en-IE" sz="800" dirty="0">
              <a:solidFill>
                <a:srgbClr val="ED4D24"/>
              </a:solidFill>
              <a:latin typeface="Calibri" panose="020F0502020204030204" pitchFamily="34" charset="0"/>
              <a:cs typeface="Calibri" panose="020F0502020204030204" pitchFamily="34" charset="0"/>
            </a:endParaRPr>
          </a:p>
          <a:p>
            <a:pPr lvl="0">
              <a:lnSpc>
                <a:spcPts val="1140"/>
              </a:lnSpc>
            </a:pPr>
            <a:r>
              <a:rPr lang="en-IE" sz="1100" dirty="0">
                <a:solidFill>
                  <a:srgbClr val="404040"/>
                </a:solidFill>
                <a:latin typeface="Calibri" panose="020F0502020204030204" pitchFamily="34" charset="0"/>
                <a:cs typeface="Calibri" panose="020F0502020204030204" pitchFamily="34" charset="0"/>
              </a:rPr>
              <a:t>La transición de controles neumáticos obsoletos o marginales a sistemas sofisticados y automatizados, BMS, con ventilación controlada por demanda, es una tendencia fundamental para lograr el ahorro energético. En algunas instalaciones, se aplican algoritmos de IA sobre el BMS existente para optimizar automáticamente el funcionamiento del sistema HVAC.</a:t>
            </a:r>
          </a:p>
          <a:p>
            <a:pPr lvl="0">
              <a:lnSpc>
                <a:spcPts val="1340"/>
              </a:lnSpc>
            </a:pPr>
            <a:endParaRPr lang="en-IE" sz="1100" dirty="0">
              <a:solidFill>
                <a:srgbClr val="404040"/>
              </a:solidFill>
              <a:latin typeface="Calibri" panose="020F0502020204030204" pitchFamily="34" charset="0"/>
              <a:cs typeface="Calibri" panose="020F0502020204030204" pitchFamily="34" charset="0"/>
            </a:endParaRPr>
          </a:p>
          <a:p>
            <a:pPr lvl="0">
              <a:lnSpc>
                <a:spcPts val="1340"/>
              </a:lnSpc>
            </a:pPr>
            <a:r>
              <a:rPr lang="en-IE" sz="1600" b="1" dirty="0">
                <a:solidFill>
                  <a:srgbClr val="ED4D24"/>
                </a:solidFill>
                <a:latin typeface="Calibri" panose="020F0502020204030204" pitchFamily="34" charset="0"/>
                <a:cs typeface="Calibri" panose="020F0502020204030204" pitchFamily="34" charset="0"/>
              </a:rPr>
              <a:t>Se pueden lograr ahorros significativos ajustando los sistemas existentes</a:t>
            </a:r>
          </a:p>
          <a:p>
            <a:pPr lvl="0"/>
            <a:endParaRPr lang="en-IE" sz="800" dirty="0">
              <a:solidFill>
                <a:srgbClr val="ED4D24"/>
              </a:solidFill>
              <a:latin typeface="Calibri" panose="020F0502020204030204" pitchFamily="34" charset="0"/>
              <a:cs typeface="Calibri" panose="020F0502020204030204" pitchFamily="34" charset="0"/>
            </a:endParaRPr>
          </a:p>
          <a:p>
            <a:pPr lvl="0">
              <a:lnSpc>
                <a:spcPts val="1140"/>
              </a:lnSpc>
            </a:pPr>
            <a:r>
              <a:rPr lang="en-IE" sz="1100" dirty="0">
                <a:solidFill>
                  <a:srgbClr val="404040"/>
                </a:solidFill>
                <a:latin typeface="Calibri" panose="020F0502020204030204" pitchFamily="34" charset="0"/>
                <a:cs typeface="Calibri" panose="020F0502020204030204" pitchFamily="34" charset="0"/>
              </a:rPr>
              <a:t>Por ejemplo, en las instalaciones de fabricación, la ampliación del rango de control de humedad aceptable (por ejemplo, de ±1 % a ±10 % de humedad relativa) redujo la dependencia del agua refrigerada y el vapor, lo que supuso un ahorro sustancial de costes.</a:t>
            </a:r>
          </a:p>
          <a:p>
            <a:pPr lvl="0">
              <a:lnSpc>
                <a:spcPts val="1340"/>
              </a:lnSpc>
            </a:pPr>
            <a:endParaRPr lang="en-IE" sz="115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9" name="Straight Connector 68">
            <a:extLst>
              <a:ext uri="{FF2B5EF4-FFF2-40B4-BE49-F238E27FC236}">
                <a16:creationId xmlns:a16="http://schemas.microsoft.com/office/drawing/2014/main" id="{82E203A1-9686-F269-F0DC-6AA264E94048}"/>
              </a:ext>
            </a:extLst>
          </p:cNvPr>
          <p:cNvCxnSpPr>
            <a:cxnSpLocks/>
          </p:cNvCxnSpPr>
          <p:nvPr/>
        </p:nvCxnSpPr>
        <p:spPr>
          <a:xfrm>
            <a:off x="1646" y="2113651"/>
            <a:ext cx="665935"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105157F5-7851-292E-AF7F-94A408C74E06}"/>
              </a:ext>
            </a:extLst>
          </p:cNvPr>
          <p:cNvCxnSpPr>
            <a:cxnSpLocks/>
          </p:cNvCxnSpPr>
          <p:nvPr/>
        </p:nvCxnSpPr>
        <p:spPr>
          <a:xfrm>
            <a:off x="920723" y="7330886"/>
            <a:ext cx="6662252"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7EB3532C-2D78-35F2-A67D-B89C44D98F52}"/>
              </a:ext>
            </a:extLst>
          </p:cNvPr>
          <p:cNvGrpSpPr/>
          <p:nvPr/>
        </p:nvGrpSpPr>
        <p:grpSpPr>
          <a:xfrm>
            <a:off x="663223" y="2622239"/>
            <a:ext cx="6909386" cy="288000"/>
            <a:chOff x="644327" y="1972700"/>
            <a:chExt cx="6909386" cy="288000"/>
          </a:xfrm>
        </p:grpSpPr>
        <p:cxnSp>
          <p:nvCxnSpPr>
            <p:cNvPr id="11" name="Straight Connector 10">
              <a:extLst>
                <a:ext uri="{FF2B5EF4-FFF2-40B4-BE49-F238E27FC236}">
                  <a16:creationId xmlns:a16="http://schemas.microsoft.com/office/drawing/2014/main" id="{D84FBA71-5922-D80C-4FDF-1A7AA157CD35}"/>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5CFECB4C-B644-5A1F-7C9B-C121D1D313A9}"/>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01</a:t>
              </a:r>
              <a:endParaRPr lang="en-US" sz="1800" dirty="0"/>
            </a:p>
          </p:txBody>
        </p:sp>
      </p:grpSp>
      <p:grpSp>
        <p:nvGrpSpPr>
          <p:cNvPr id="15" name="Group 14">
            <a:extLst>
              <a:ext uri="{FF2B5EF4-FFF2-40B4-BE49-F238E27FC236}">
                <a16:creationId xmlns:a16="http://schemas.microsoft.com/office/drawing/2014/main" id="{7C65FBA4-B118-FEC9-27F0-7A0C59B9A3F4}"/>
              </a:ext>
            </a:extLst>
          </p:cNvPr>
          <p:cNvGrpSpPr/>
          <p:nvPr/>
        </p:nvGrpSpPr>
        <p:grpSpPr>
          <a:xfrm>
            <a:off x="667581" y="3653281"/>
            <a:ext cx="6927914" cy="288000"/>
            <a:chOff x="648685" y="2140076"/>
            <a:chExt cx="6927914" cy="288000"/>
          </a:xfrm>
        </p:grpSpPr>
        <p:cxnSp>
          <p:nvCxnSpPr>
            <p:cNvPr id="16" name="Straight Connector 15">
              <a:extLst>
                <a:ext uri="{FF2B5EF4-FFF2-40B4-BE49-F238E27FC236}">
                  <a16:creationId xmlns:a16="http://schemas.microsoft.com/office/drawing/2014/main" id="{42A07BDF-0E3E-4A84-38CB-339D626C86C4}"/>
                </a:ext>
              </a:extLst>
            </p:cNvPr>
            <p:cNvCxnSpPr>
              <a:cxnSpLocks/>
            </p:cNvCxnSpPr>
            <p:nvPr/>
          </p:nvCxnSpPr>
          <p:spPr>
            <a:xfrm>
              <a:off x="819260" y="228448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CF164397-1E8A-5A8F-6D61-A3C31C85387D}"/>
                </a:ext>
              </a:extLst>
            </p:cNvPr>
            <p:cNvSpPr/>
            <p:nvPr/>
          </p:nvSpPr>
          <p:spPr>
            <a:xfrm>
              <a:off x="648685" y="2140076"/>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02</a:t>
              </a:r>
              <a:endParaRPr lang="en-US" sz="1800" dirty="0"/>
            </a:p>
          </p:txBody>
        </p:sp>
      </p:grpSp>
      <p:grpSp>
        <p:nvGrpSpPr>
          <p:cNvPr id="18" name="Group 17">
            <a:extLst>
              <a:ext uri="{FF2B5EF4-FFF2-40B4-BE49-F238E27FC236}">
                <a16:creationId xmlns:a16="http://schemas.microsoft.com/office/drawing/2014/main" id="{1E326E32-6778-6AAE-AB3A-D8CA122AFFAC}"/>
              </a:ext>
            </a:extLst>
          </p:cNvPr>
          <p:cNvGrpSpPr/>
          <p:nvPr/>
        </p:nvGrpSpPr>
        <p:grpSpPr>
          <a:xfrm>
            <a:off x="663223" y="4609135"/>
            <a:ext cx="6909386" cy="288000"/>
            <a:chOff x="644327" y="1972700"/>
            <a:chExt cx="6909386" cy="288000"/>
          </a:xfrm>
        </p:grpSpPr>
        <p:cxnSp>
          <p:nvCxnSpPr>
            <p:cNvPr id="19" name="Straight Connector 18">
              <a:extLst>
                <a:ext uri="{FF2B5EF4-FFF2-40B4-BE49-F238E27FC236}">
                  <a16:creationId xmlns:a16="http://schemas.microsoft.com/office/drawing/2014/main" id="{0AD2B594-2B79-D419-CEB2-69B3C21BF6CC}"/>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5DD3912B-4407-6B60-9685-4BC196FD3352}"/>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03</a:t>
              </a:r>
              <a:endParaRPr lang="en-US" sz="1800" dirty="0"/>
            </a:p>
          </p:txBody>
        </p:sp>
      </p:grpSp>
      <p:grpSp>
        <p:nvGrpSpPr>
          <p:cNvPr id="21" name="Group 20">
            <a:extLst>
              <a:ext uri="{FF2B5EF4-FFF2-40B4-BE49-F238E27FC236}">
                <a16:creationId xmlns:a16="http://schemas.microsoft.com/office/drawing/2014/main" id="{99D55C5B-0FBB-13FD-9181-407B3E07BBF7}"/>
              </a:ext>
            </a:extLst>
          </p:cNvPr>
          <p:cNvGrpSpPr/>
          <p:nvPr/>
        </p:nvGrpSpPr>
        <p:grpSpPr>
          <a:xfrm>
            <a:off x="673589" y="5578891"/>
            <a:ext cx="6909386" cy="288000"/>
            <a:chOff x="644327" y="1972700"/>
            <a:chExt cx="6909386" cy="288000"/>
          </a:xfrm>
        </p:grpSpPr>
        <p:cxnSp>
          <p:nvCxnSpPr>
            <p:cNvPr id="23" name="Straight Connector 22">
              <a:extLst>
                <a:ext uri="{FF2B5EF4-FFF2-40B4-BE49-F238E27FC236}">
                  <a16:creationId xmlns:a16="http://schemas.microsoft.com/office/drawing/2014/main" id="{7B10EAAF-DB8C-6E20-FF15-0728FF484CEC}"/>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700E1E3A-3DB6-03DF-5691-BD7F278359D3}"/>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04</a:t>
              </a:r>
              <a:endParaRPr lang="en-US" sz="1800" dirty="0"/>
            </a:p>
          </p:txBody>
        </p:sp>
      </p:grpSp>
      <p:grpSp>
        <p:nvGrpSpPr>
          <p:cNvPr id="30" name="Group 29">
            <a:extLst>
              <a:ext uri="{FF2B5EF4-FFF2-40B4-BE49-F238E27FC236}">
                <a16:creationId xmlns:a16="http://schemas.microsoft.com/office/drawing/2014/main" id="{33A026E8-EF10-8B72-3ACF-11A62E9ED35B}"/>
              </a:ext>
            </a:extLst>
          </p:cNvPr>
          <p:cNvGrpSpPr/>
          <p:nvPr/>
        </p:nvGrpSpPr>
        <p:grpSpPr>
          <a:xfrm>
            <a:off x="663223" y="6601121"/>
            <a:ext cx="6909386" cy="288000"/>
            <a:chOff x="644327" y="1972700"/>
            <a:chExt cx="6909386" cy="288000"/>
          </a:xfrm>
        </p:grpSpPr>
        <p:cxnSp>
          <p:nvCxnSpPr>
            <p:cNvPr id="31" name="Straight Connector 30">
              <a:extLst>
                <a:ext uri="{FF2B5EF4-FFF2-40B4-BE49-F238E27FC236}">
                  <a16:creationId xmlns:a16="http://schemas.microsoft.com/office/drawing/2014/main" id="{9BD5861D-D798-C0C8-DFE2-933233E555A0}"/>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043A1FAA-14EA-EC7B-4542-47693E579EE5}"/>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05</a:t>
              </a:r>
              <a:endParaRPr lang="en-US" sz="1800" dirty="0"/>
            </a:p>
          </p:txBody>
        </p:sp>
      </p:grpSp>
      <p:cxnSp>
        <p:nvCxnSpPr>
          <p:cNvPr id="33" name="Straight Connector 32">
            <a:extLst>
              <a:ext uri="{FF2B5EF4-FFF2-40B4-BE49-F238E27FC236}">
                <a16:creationId xmlns:a16="http://schemas.microsoft.com/office/drawing/2014/main" id="{47566134-D153-4BBE-9ED1-5D28C60530FF}"/>
              </a:ext>
            </a:extLst>
          </p:cNvPr>
          <p:cNvCxnSpPr>
            <a:cxnSpLocks/>
          </p:cNvCxnSpPr>
          <p:nvPr/>
        </p:nvCxnSpPr>
        <p:spPr>
          <a:xfrm>
            <a:off x="575844" y="7795952"/>
            <a:ext cx="59257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34" name="Freeform 46">
            <a:extLst>
              <a:ext uri="{FF2B5EF4-FFF2-40B4-BE49-F238E27FC236}">
                <a16:creationId xmlns:a16="http://schemas.microsoft.com/office/drawing/2014/main" id="{E307FE7F-DCA6-4810-AEC6-7C7CD4DA5583}"/>
              </a:ext>
            </a:extLst>
          </p:cNvPr>
          <p:cNvSpPr/>
          <p:nvPr/>
        </p:nvSpPr>
        <p:spPr>
          <a:xfrm>
            <a:off x="-11289" y="7404011"/>
            <a:ext cx="7587830" cy="682386"/>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cxnSp>
        <p:nvCxnSpPr>
          <p:cNvPr id="35" name="Straight Connector 34">
            <a:extLst>
              <a:ext uri="{FF2B5EF4-FFF2-40B4-BE49-F238E27FC236}">
                <a16:creationId xmlns:a16="http://schemas.microsoft.com/office/drawing/2014/main" id="{117A46ED-D6BB-4FAF-9893-D802E861E3BC}"/>
              </a:ext>
            </a:extLst>
          </p:cNvPr>
          <p:cNvCxnSpPr>
            <a:cxnSpLocks/>
          </p:cNvCxnSpPr>
          <p:nvPr/>
        </p:nvCxnSpPr>
        <p:spPr>
          <a:xfrm>
            <a:off x="970019" y="8314968"/>
            <a:ext cx="0" cy="2060655"/>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6FE60A5-5FE8-4F60-B526-BB3BB4ABDDB2}"/>
              </a:ext>
            </a:extLst>
          </p:cNvPr>
          <p:cNvSpPr txBox="1"/>
          <p:nvPr/>
        </p:nvSpPr>
        <p:spPr>
          <a:xfrm>
            <a:off x="1146594" y="8183128"/>
            <a:ext cx="6308092" cy="2353016"/>
          </a:xfrm>
          <a:prstGeom prst="rect">
            <a:avLst/>
          </a:prstGeom>
          <a:noFill/>
        </p:spPr>
        <p:txBody>
          <a:bodyPr wrap="square">
            <a:spAutoFit/>
          </a:bodyPr>
          <a:lstStyle/>
          <a:p>
            <a:pPr marL="171450" indent="-171450">
              <a:lnSpc>
                <a:spcPts val="1140"/>
              </a:lnSpc>
              <a:buClr>
                <a:srgbClr val="ED4D24"/>
              </a:buClr>
              <a:buFont typeface="Arial" panose="020B0604020202020204" pitchFamily="34" charset="0"/>
              <a:buChar char="•"/>
            </a:pPr>
            <a:r>
              <a:rPr lang="en-IE" sz="1100" dirty="0">
                <a:solidFill>
                  <a:srgbClr val="404040"/>
                </a:solidFill>
                <a:latin typeface="Calibri" panose="020F0502020204030204" pitchFamily="34" charset="0"/>
                <a:cs typeface="Calibri" panose="020F0502020204030204" pitchFamily="34" charset="0"/>
              </a:rPr>
              <a:t>Un reto importante, especialmente en edificios industriales y comerciales antiguos, es la dependencia de fuentes de energía térmica con alto contenido de carbono, lo que conlleva altos costes operativos y emisiones.</a:t>
            </a:r>
          </a:p>
          <a:p>
            <a:pPr marL="171450" indent="-171450">
              <a:lnSpc>
                <a:spcPts val="1140"/>
              </a:lnSpc>
              <a:buClr>
                <a:srgbClr val="ED4D24"/>
              </a:buClr>
              <a:buFont typeface="Arial" panose="020B0604020202020204" pitchFamily="34" charset="0"/>
              <a:buChar char="•"/>
            </a:pPr>
            <a:endParaRPr lang="en-IE" sz="1100" dirty="0">
              <a:solidFill>
                <a:srgbClr val="404040"/>
              </a:solidFill>
              <a:latin typeface="Calibri" panose="020F0502020204030204" pitchFamily="34" charset="0"/>
              <a:cs typeface="Calibri" panose="020F0502020204030204" pitchFamily="34" charset="0"/>
            </a:endParaRPr>
          </a:p>
          <a:p>
            <a:pPr marL="171450" indent="-171450">
              <a:lnSpc>
                <a:spcPts val="1140"/>
              </a:lnSpc>
              <a:buClr>
                <a:srgbClr val="ED4D24"/>
              </a:buClr>
              <a:buFont typeface="Arial" panose="020B0604020202020204" pitchFamily="34" charset="0"/>
              <a:buChar char="•"/>
            </a:pPr>
            <a:r>
              <a:rPr lang="en-IE" sz="1100" dirty="0">
                <a:solidFill>
                  <a:srgbClr val="404040"/>
                </a:solidFill>
                <a:latin typeface="Calibri" panose="020F0502020204030204" pitchFamily="34" charset="0"/>
                <a:cs typeface="Calibri" panose="020F0502020204030204" pitchFamily="34" charset="0"/>
              </a:rPr>
              <a:t>Muchas instalaciones tienen dificultades para mantener temperaturas interiores estables y confortables, especialmente durante los periodos de calor, a menudo debido a envolventes de edificios inadecuadas, falta de infraestructura de refrigeración o estratificación térmica en espacios con techos altos durante el periodo invernal.</a:t>
            </a:r>
          </a:p>
          <a:p>
            <a:pPr marL="171450" indent="-171450">
              <a:lnSpc>
                <a:spcPts val="1140"/>
              </a:lnSpc>
              <a:buClr>
                <a:srgbClr val="ED4D24"/>
              </a:buClr>
              <a:buFont typeface="Arial" panose="020B0604020202020204" pitchFamily="34" charset="0"/>
              <a:buChar char="•"/>
            </a:pPr>
            <a:endParaRPr lang="en-IE" sz="1100" dirty="0">
              <a:solidFill>
                <a:srgbClr val="404040"/>
              </a:solidFill>
              <a:latin typeface="Calibri" panose="020F0502020204030204" pitchFamily="34" charset="0"/>
              <a:cs typeface="Calibri" panose="020F0502020204030204" pitchFamily="34" charset="0"/>
            </a:endParaRPr>
          </a:p>
          <a:p>
            <a:pPr marL="171450" indent="-171450">
              <a:lnSpc>
                <a:spcPts val="1140"/>
              </a:lnSpc>
              <a:buClr>
                <a:srgbClr val="ED4D24"/>
              </a:buClr>
              <a:buFont typeface="Arial" panose="020B0604020202020204" pitchFamily="34" charset="0"/>
              <a:buChar char="•"/>
            </a:pPr>
            <a:r>
              <a:rPr lang="en-IE" sz="1100" dirty="0">
                <a:solidFill>
                  <a:srgbClr val="404040"/>
                </a:solidFill>
                <a:latin typeface="Calibri" panose="020F0502020204030204" pitchFamily="34" charset="0"/>
                <a:cs typeface="Calibri" panose="020F0502020204030204" pitchFamily="34" charset="0"/>
              </a:rPr>
              <a:t>Muchos de los problemas energéticos no se debían al equipo principal, sino a sistemas de control primitivos, a la falta de medición o a parámetros operativos excesivamente restrictivos.</a:t>
            </a:r>
          </a:p>
          <a:p>
            <a:pPr marL="171450" indent="-171450">
              <a:lnSpc>
                <a:spcPts val="1140"/>
              </a:lnSpc>
              <a:buClr>
                <a:srgbClr val="ED4D24"/>
              </a:buClr>
              <a:buFont typeface="Arial" panose="020B0604020202020204" pitchFamily="34" charset="0"/>
              <a:buChar char="•"/>
            </a:pPr>
            <a:endParaRPr lang="en-IE" sz="1100" dirty="0">
              <a:solidFill>
                <a:srgbClr val="404040"/>
              </a:solidFill>
              <a:latin typeface="Calibri" panose="020F0502020204030204" pitchFamily="34" charset="0"/>
              <a:cs typeface="Calibri" panose="020F0502020204030204" pitchFamily="34" charset="0"/>
            </a:endParaRPr>
          </a:p>
          <a:p>
            <a:pPr marL="171450" indent="-171450">
              <a:lnSpc>
                <a:spcPts val="1140"/>
              </a:lnSpc>
              <a:buClr>
                <a:srgbClr val="ED4D24"/>
              </a:buClr>
              <a:buFont typeface="Arial" panose="020B0604020202020204" pitchFamily="34" charset="0"/>
              <a:buChar char="•"/>
            </a:pPr>
            <a:r>
              <a:rPr lang="en-IE" sz="1100" dirty="0">
                <a:solidFill>
                  <a:srgbClr val="404040"/>
                </a:solidFill>
                <a:latin typeface="Calibri" panose="020F0502020204030204" pitchFamily="34" charset="0"/>
                <a:cs typeface="Calibri" panose="020F0502020204030204" pitchFamily="34" charset="0"/>
              </a:rPr>
              <a:t>Las instalaciones a menudo carecían de sistemas integrados para recuperar y reutilizar la energía generada interna o externamente, lo que contribuía simultáneamente a las cargas de refrigeración y a la demanda de calefacción.</a:t>
            </a:r>
          </a:p>
          <a:p>
            <a:pPr marL="171450" indent="-171450">
              <a:lnSpc>
                <a:spcPts val="1140"/>
              </a:lnSpc>
              <a:buClr>
                <a:srgbClr val="ED4D24"/>
              </a:buClr>
              <a:buFont typeface="Arial" panose="020B0604020202020204" pitchFamily="34" charset="0"/>
              <a:buChar char="•"/>
            </a:pPr>
            <a:endParaRPr lang="en-IE" sz="115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8" name="Straight Connector 37">
            <a:extLst>
              <a:ext uri="{FF2B5EF4-FFF2-40B4-BE49-F238E27FC236}">
                <a16:creationId xmlns:a16="http://schemas.microsoft.com/office/drawing/2014/main" id="{CBBE22F5-823F-4180-BC3A-9A6AC28C3468}"/>
              </a:ext>
            </a:extLst>
          </p:cNvPr>
          <p:cNvCxnSpPr>
            <a:cxnSpLocks/>
          </p:cNvCxnSpPr>
          <p:nvPr/>
        </p:nvCxnSpPr>
        <p:spPr>
          <a:xfrm>
            <a:off x="993547" y="8689452"/>
            <a:ext cx="6574158"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DEBAB802-D746-4958-8C21-831F9F89ECD6}"/>
              </a:ext>
            </a:extLst>
          </p:cNvPr>
          <p:cNvSpPr txBox="1"/>
          <p:nvPr/>
        </p:nvSpPr>
        <p:spPr>
          <a:xfrm>
            <a:off x="585015" y="7547588"/>
            <a:ext cx="6513892" cy="505523"/>
          </a:xfrm>
          <a:prstGeom prst="rect">
            <a:avLst/>
          </a:prstGeom>
          <a:noFill/>
        </p:spPr>
        <p:txBody>
          <a:bodyPr wrap="square" rtlCol="0" anchor="t">
            <a:spAutoFit/>
          </a:bodyPr>
          <a:lstStyle/>
          <a:p>
            <a:pPr marL="6350">
              <a:lnSpc>
                <a:spcPts val="1600"/>
              </a:lnSpc>
              <a:tabLst>
                <a:tab pos="611188" algn="l"/>
              </a:tabLst>
            </a:pPr>
            <a:r>
              <a:rPr lang="en-US" sz="1600" b="1" dirty="0">
                <a:solidFill>
                  <a:schemeClr val="bg1"/>
                </a:solidFill>
                <a:latin typeface="Calibri" panose="020F0502020204030204" pitchFamily="34" charset="0"/>
                <a:cs typeface="Calibri" panose="020F0502020204030204" pitchFamily="34" charset="0"/>
              </a:rPr>
              <a:t>Principales retos en el ámbito de la climatización, que se resolvieron o deberían resolverse mediante un proceso de renovación:</a:t>
            </a:r>
            <a:endParaRPr lang="en-US" sz="1800" b="1" dirty="0">
              <a:solidFill>
                <a:schemeClr val="bg1"/>
              </a:solidFill>
              <a:latin typeface="Calibri" panose="020F0502020204030204" pitchFamily="34" charset="0"/>
              <a:cs typeface="Calibri" panose="020F0502020204030204" pitchFamily="34" charset="0"/>
            </a:endParaRPr>
          </a:p>
        </p:txBody>
      </p:sp>
      <p:cxnSp>
        <p:nvCxnSpPr>
          <p:cNvPr id="40" name="Straight Connector 39">
            <a:extLst>
              <a:ext uri="{FF2B5EF4-FFF2-40B4-BE49-F238E27FC236}">
                <a16:creationId xmlns:a16="http://schemas.microsoft.com/office/drawing/2014/main" id="{4DBD01FC-41E3-4AC0-8D7A-78C3433B6A88}"/>
              </a:ext>
            </a:extLst>
          </p:cNvPr>
          <p:cNvCxnSpPr>
            <a:cxnSpLocks/>
          </p:cNvCxnSpPr>
          <p:nvPr/>
        </p:nvCxnSpPr>
        <p:spPr>
          <a:xfrm>
            <a:off x="985517" y="9392574"/>
            <a:ext cx="6587092" cy="1316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FA000A0-5B0C-404F-B309-A29FFF2FA4AC}"/>
              </a:ext>
            </a:extLst>
          </p:cNvPr>
          <p:cNvCxnSpPr>
            <a:cxnSpLocks/>
          </p:cNvCxnSpPr>
          <p:nvPr/>
        </p:nvCxnSpPr>
        <p:spPr>
          <a:xfrm>
            <a:off x="970019" y="10375623"/>
            <a:ext cx="3568425"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2B3DF17-F631-426C-BFCA-81689523700B}"/>
              </a:ext>
            </a:extLst>
          </p:cNvPr>
          <p:cNvCxnSpPr>
            <a:cxnSpLocks/>
          </p:cNvCxnSpPr>
          <p:nvPr/>
        </p:nvCxnSpPr>
        <p:spPr>
          <a:xfrm>
            <a:off x="960571" y="9812009"/>
            <a:ext cx="6597458"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8759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49B12C-F683-9D43-B95B-7BD8602E4C62}"/>
            </a:ext>
          </a:extLst>
        </p:cNvPr>
        <p:cNvGrpSpPr/>
        <p:nvPr/>
      </p:nvGrpSpPr>
      <p:grpSpPr>
        <a:xfrm>
          <a:off x="0" y="0"/>
          <a:ext cx="0" cy="0"/>
          <a:chOff x="0" y="0"/>
          <a:chExt cx="0" cy="0"/>
        </a:xfrm>
      </p:grpSpPr>
      <p:sp>
        <p:nvSpPr>
          <p:cNvPr id="34" name="Freeform 33">
            <a:extLst>
              <a:ext uri="{FF2B5EF4-FFF2-40B4-BE49-F238E27FC236}">
                <a16:creationId xmlns:a16="http://schemas.microsoft.com/office/drawing/2014/main" id="{488AF590-83EF-C8DA-2D5D-2260007DC4BC}"/>
              </a:ext>
            </a:extLst>
          </p:cNvPr>
          <p:cNvSpPr/>
          <p:nvPr/>
        </p:nvSpPr>
        <p:spPr>
          <a:xfrm>
            <a:off x="-17372" y="-1"/>
            <a:ext cx="2190636" cy="10691809"/>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sp>
        <p:nvSpPr>
          <p:cNvPr id="109" name="Text Placeholder 11">
            <a:extLst>
              <a:ext uri="{FF2B5EF4-FFF2-40B4-BE49-F238E27FC236}">
                <a16:creationId xmlns:a16="http://schemas.microsoft.com/office/drawing/2014/main" id="{43F19BD2-B752-79FD-EDAC-1759048F6DD7}"/>
              </a:ext>
            </a:extLst>
          </p:cNvPr>
          <p:cNvSpPr txBox="1">
            <a:spLocks/>
          </p:cNvSpPr>
          <p:nvPr/>
        </p:nvSpPr>
        <p:spPr>
          <a:xfrm rot="16200000">
            <a:off x="-1876073" y="2841668"/>
            <a:ext cx="5964322" cy="1322342"/>
          </a:xfr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900" b="1" i="0" kern="1200">
                <a:solidFill>
                  <a:srgbClr val="60BB47"/>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7500" spc="300" dirty="0">
                <a:solidFill>
                  <a:schemeClr val="bg1"/>
                </a:solidFill>
              </a:rPr>
              <a:t>ÍNDICE</a:t>
            </a:r>
          </a:p>
        </p:txBody>
      </p:sp>
      <p:grpSp>
        <p:nvGrpSpPr>
          <p:cNvPr id="35" name="Graphic 40">
            <a:extLst>
              <a:ext uri="{FF2B5EF4-FFF2-40B4-BE49-F238E27FC236}">
                <a16:creationId xmlns:a16="http://schemas.microsoft.com/office/drawing/2014/main" id="{82759823-C93D-72FB-A9B5-E94B9440C77C}"/>
              </a:ext>
            </a:extLst>
          </p:cNvPr>
          <p:cNvGrpSpPr/>
          <p:nvPr/>
        </p:nvGrpSpPr>
        <p:grpSpPr>
          <a:xfrm>
            <a:off x="-1668480" y="5128544"/>
            <a:ext cx="4389663" cy="2721797"/>
            <a:chOff x="-3997860" y="6017904"/>
            <a:chExt cx="935163" cy="579845"/>
          </a:xfrm>
          <a:solidFill>
            <a:schemeClr val="bg1">
              <a:alpha val="15000"/>
            </a:schemeClr>
          </a:solidFill>
        </p:grpSpPr>
        <p:sp>
          <p:nvSpPr>
            <p:cNvPr id="36" name="Freeform 35">
              <a:extLst>
                <a:ext uri="{FF2B5EF4-FFF2-40B4-BE49-F238E27FC236}">
                  <a16:creationId xmlns:a16="http://schemas.microsoft.com/office/drawing/2014/main" id="{DFD49522-22B5-9FE1-15DC-06A672082A9B}"/>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37" name="Freeform 36">
              <a:extLst>
                <a:ext uri="{FF2B5EF4-FFF2-40B4-BE49-F238E27FC236}">
                  <a16:creationId xmlns:a16="http://schemas.microsoft.com/office/drawing/2014/main" id="{56A7B39F-4443-4AF6-EA50-D0F749A0A523}"/>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38" name="Freeform 37">
              <a:extLst>
                <a:ext uri="{FF2B5EF4-FFF2-40B4-BE49-F238E27FC236}">
                  <a16:creationId xmlns:a16="http://schemas.microsoft.com/office/drawing/2014/main" id="{08B38E5A-9C5C-C000-8AE6-BEC648BC553C}"/>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39" name="Freeform 38">
              <a:extLst>
                <a:ext uri="{FF2B5EF4-FFF2-40B4-BE49-F238E27FC236}">
                  <a16:creationId xmlns:a16="http://schemas.microsoft.com/office/drawing/2014/main" id="{FB573F61-38B0-C9C1-B50F-97498CB424A4}"/>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cxnSp>
        <p:nvCxnSpPr>
          <p:cNvPr id="84" name="Straight Connector 83">
            <a:extLst>
              <a:ext uri="{FF2B5EF4-FFF2-40B4-BE49-F238E27FC236}">
                <a16:creationId xmlns:a16="http://schemas.microsoft.com/office/drawing/2014/main" id="{968357E5-BE22-FA3B-C77A-282C2E1BF8EF}"/>
              </a:ext>
            </a:extLst>
          </p:cNvPr>
          <p:cNvCxnSpPr>
            <a:cxnSpLocks/>
          </p:cNvCxnSpPr>
          <p:nvPr/>
        </p:nvCxnSpPr>
        <p:spPr>
          <a:xfrm>
            <a:off x="2467155" y="2137281"/>
            <a:ext cx="432000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0F256D57-0D88-47F4-B219-C32659762568}"/>
              </a:ext>
            </a:extLst>
          </p:cNvPr>
          <p:cNvGrpSpPr/>
          <p:nvPr/>
        </p:nvGrpSpPr>
        <p:grpSpPr>
          <a:xfrm>
            <a:off x="1885091" y="1809345"/>
            <a:ext cx="648000" cy="354418"/>
            <a:chOff x="1885091" y="1760709"/>
            <a:chExt cx="648000" cy="354418"/>
          </a:xfrm>
        </p:grpSpPr>
        <p:sp>
          <p:nvSpPr>
            <p:cNvPr id="87" name="Rectangle 86">
              <a:extLst>
                <a:ext uri="{FF2B5EF4-FFF2-40B4-BE49-F238E27FC236}">
                  <a16:creationId xmlns:a16="http://schemas.microsoft.com/office/drawing/2014/main" id="{CFAAD4E3-4DDF-EC29-E96A-3B10F7CCF81F}"/>
                </a:ext>
              </a:extLst>
            </p:cNvPr>
            <p:cNvSpPr/>
            <p:nvPr/>
          </p:nvSpPr>
          <p:spPr>
            <a:xfrm>
              <a:off x="1917392" y="1765729"/>
              <a:ext cx="461757" cy="349398"/>
            </a:xfrm>
            <a:prstGeom prst="rect">
              <a:avLst/>
            </a:prstGeom>
            <a:gradFill>
              <a:gsLst>
                <a:gs pos="3000">
                  <a:srgbClr val="EE2D24"/>
                </a:gs>
                <a:gs pos="68000">
                  <a:srgbClr val="F37321"/>
                </a:gs>
                <a:gs pos="100000">
                  <a:srgbClr val="FFCD05"/>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 Placeholder 8">
              <a:extLst>
                <a:ext uri="{FF2B5EF4-FFF2-40B4-BE49-F238E27FC236}">
                  <a16:creationId xmlns:a16="http://schemas.microsoft.com/office/drawing/2014/main" id="{7602513A-FEFD-17E6-68DC-F570C532A8B9}"/>
                </a:ext>
              </a:extLst>
            </p:cNvPr>
            <p:cNvSpPr txBox="1">
              <a:spLocks/>
            </p:cNvSpPr>
            <p:nvPr/>
          </p:nvSpPr>
          <p:spPr>
            <a:xfrm>
              <a:off x="1885091" y="1760709"/>
              <a:ext cx="648000" cy="348400"/>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2400" dirty="0">
                  <a:solidFill>
                    <a:schemeClr val="bg1"/>
                  </a:solidFill>
                </a:rPr>
                <a:t>01</a:t>
              </a:r>
            </a:p>
          </p:txBody>
        </p:sp>
      </p:grpSp>
      <p:cxnSp>
        <p:nvCxnSpPr>
          <p:cNvPr id="89" name="Straight Connector 88">
            <a:extLst>
              <a:ext uri="{FF2B5EF4-FFF2-40B4-BE49-F238E27FC236}">
                <a16:creationId xmlns:a16="http://schemas.microsoft.com/office/drawing/2014/main" id="{9EAD763A-C2A4-19FB-4F59-0AFF519D0D49}"/>
              </a:ext>
            </a:extLst>
          </p:cNvPr>
          <p:cNvCxnSpPr>
            <a:cxnSpLocks/>
          </p:cNvCxnSpPr>
          <p:nvPr/>
        </p:nvCxnSpPr>
        <p:spPr>
          <a:xfrm>
            <a:off x="2467155" y="1770358"/>
            <a:ext cx="432000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808168E5-D689-881E-0152-E4694183EBE1}"/>
              </a:ext>
            </a:extLst>
          </p:cNvPr>
          <p:cNvCxnSpPr>
            <a:cxnSpLocks/>
          </p:cNvCxnSpPr>
          <p:nvPr/>
        </p:nvCxnSpPr>
        <p:spPr>
          <a:xfrm>
            <a:off x="2467155" y="1390735"/>
            <a:ext cx="432000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95" name="Group 94">
            <a:extLst>
              <a:ext uri="{FF2B5EF4-FFF2-40B4-BE49-F238E27FC236}">
                <a16:creationId xmlns:a16="http://schemas.microsoft.com/office/drawing/2014/main" id="{2F1254AF-8790-0109-BF3B-09C143BAA382}"/>
              </a:ext>
            </a:extLst>
          </p:cNvPr>
          <p:cNvGrpSpPr/>
          <p:nvPr/>
        </p:nvGrpSpPr>
        <p:grpSpPr>
          <a:xfrm>
            <a:off x="1885091" y="2248731"/>
            <a:ext cx="4902064" cy="354418"/>
            <a:chOff x="2550373" y="2865215"/>
            <a:chExt cx="4902064" cy="354418"/>
          </a:xfrm>
        </p:grpSpPr>
        <p:cxnSp>
          <p:nvCxnSpPr>
            <p:cNvPr id="96" name="Straight Connector 95">
              <a:extLst>
                <a:ext uri="{FF2B5EF4-FFF2-40B4-BE49-F238E27FC236}">
                  <a16:creationId xmlns:a16="http://schemas.microsoft.com/office/drawing/2014/main" id="{21655ECA-406F-C9CC-C1E7-085C22CA28BF}"/>
                </a:ext>
              </a:extLst>
            </p:cNvPr>
            <p:cNvCxnSpPr>
              <a:cxnSpLocks/>
            </p:cNvCxnSpPr>
            <p:nvPr/>
          </p:nvCxnSpPr>
          <p:spPr>
            <a:xfrm>
              <a:off x="3132437" y="3161948"/>
              <a:ext cx="432000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97" name="Rectangle 96">
              <a:extLst>
                <a:ext uri="{FF2B5EF4-FFF2-40B4-BE49-F238E27FC236}">
                  <a16:creationId xmlns:a16="http://schemas.microsoft.com/office/drawing/2014/main" id="{DE39F8B3-1564-2FA1-F3B8-8D544513CDB8}"/>
                </a:ext>
              </a:extLst>
            </p:cNvPr>
            <p:cNvSpPr/>
            <p:nvPr/>
          </p:nvSpPr>
          <p:spPr>
            <a:xfrm>
              <a:off x="2582674" y="2870235"/>
              <a:ext cx="461757" cy="349398"/>
            </a:xfrm>
            <a:prstGeom prst="rect">
              <a:avLst/>
            </a:prstGeom>
            <a:gradFill>
              <a:gsLst>
                <a:gs pos="3000">
                  <a:srgbClr val="EE2D24"/>
                </a:gs>
                <a:gs pos="68000">
                  <a:srgbClr val="F37321"/>
                </a:gs>
                <a:gs pos="100000">
                  <a:srgbClr val="FFCD05"/>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 Placeholder 8">
              <a:extLst>
                <a:ext uri="{FF2B5EF4-FFF2-40B4-BE49-F238E27FC236}">
                  <a16:creationId xmlns:a16="http://schemas.microsoft.com/office/drawing/2014/main" id="{8796CA3C-8FE5-E503-E54E-3B3699F10748}"/>
                </a:ext>
              </a:extLst>
            </p:cNvPr>
            <p:cNvSpPr txBox="1">
              <a:spLocks/>
            </p:cNvSpPr>
            <p:nvPr/>
          </p:nvSpPr>
          <p:spPr>
            <a:xfrm>
              <a:off x="2550373" y="2865215"/>
              <a:ext cx="648000" cy="348400"/>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2400" dirty="0">
                  <a:solidFill>
                    <a:schemeClr val="bg1"/>
                  </a:solidFill>
                </a:rPr>
                <a:t>02</a:t>
              </a:r>
            </a:p>
          </p:txBody>
        </p:sp>
      </p:grpSp>
      <p:grpSp>
        <p:nvGrpSpPr>
          <p:cNvPr id="99" name="Group 98">
            <a:extLst>
              <a:ext uri="{FF2B5EF4-FFF2-40B4-BE49-F238E27FC236}">
                <a16:creationId xmlns:a16="http://schemas.microsoft.com/office/drawing/2014/main" id="{5635C1D3-8E53-9842-E02D-91675520D1FD}"/>
              </a:ext>
            </a:extLst>
          </p:cNvPr>
          <p:cNvGrpSpPr/>
          <p:nvPr/>
        </p:nvGrpSpPr>
        <p:grpSpPr>
          <a:xfrm>
            <a:off x="1885091" y="2659841"/>
            <a:ext cx="4902064" cy="354418"/>
            <a:chOff x="2550373" y="2865215"/>
            <a:chExt cx="4902064" cy="354418"/>
          </a:xfrm>
        </p:grpSpPr>
        <p:cxnSp>
          <p:nvCxnSpPr>
            <p:cNvPr id="100" name="Straight Connector 99">
              <a:extLst>
                <a:ext uri="{FF2B5EF4-FFF2-40B4-BE49-F238E27FC236}">
                  <a16:creationId xmlns:a16="http://schemas.microsoft.com/office/drawing/2014/main" id="{A903D669-F5F1-A07E-C1BD-46B80F098B0E}"/>
                </a:ext>
              </a:extLst>
            </p:cNvPr>
            <p:cNvCxnSpPr>
              <a:cxnSpLocks/>
            </p:cNvCxnSpPr>
            <p:nvPr/>
          </p:nvCxnSpPr>
          <p:spPr>
            <a:xfrm>
              <a:off x="3132437" y="3161948"/>
              <a:ext cx="432000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01" name="Rectangle 100">
              <a:extLst>
                <a:ext uri="{FF2B5EF4-FFF2-40B4-BE49-F238E27FC236}">
                  <a16:creationId xmlns:a16="http://schemas.microsoft.com/office/drawing/2014/main" id="{619D4A1D-FB9C-78E2-67E3-841B16ADE8F3}"/>
                </a:ext>
              </a:extLst>
            </p:cNvPr>
            <p:cNvSpPr/>
            <p:nvPr/>
          </p:nvSpPr>
          <p:spPr>
            <a:xfrm>
              <a:off x="2582674" y="2870235"/>
              <a:ext cx="461757" cy="349398"/>
            </a:xfrm>
            <a:prstGeom prst="rect">
              <a:avLst/>
            </a:prstGeom>
            <a:gradFill>
              <a:gsLst>
                <a:gs pos="3000">
                  <a:srgbClr val="EE2D24"/>
                </a:gs>
                <a:gs pos="68000">
                  <a:srgbClr val="F37321"/>
                </a:gs>
                <a:gs pos="100000">
                  <a:srgbClr val="FFCD05"/>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 Placeholder 8">
              <a:extLst>
                <a:ext uri="{FF2B5EF4-FFF2-40B4-BE49-F238E27FC236}">
                  <a16:creationId xmlns:a16="http://schemas.microsoft.com/office/drawing/2014/main" id="{16060B2C-AF79-85AE-F0E8-CC60A9241E0C}"/>
                </a:ext>
              </a:extLst>
            </p:cNvPr>
            <p:cNvSpPr txBox="1">
              <a:spLocks/>
            </p:cNvSpPr>
            <p:nvPr/>
          </p:nvSpPr>
          <p:spPr>
            <a:xfrm>
              <a:off x="2550373" y="2865215"/>
              <a:ext cx="648000" cy="348400"/>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2400" dirty="0">
                  <a:solidFill>
                    <a:schemeClr val="bg1"/>
                  </a:solidFill>
                </a:rPr>
                <a:t>03</a:t>
              </a:r>
            </a:p>
          </p:txBody>
        </p:sp>
      </p:grpSp>
      <p:grpSp>
        <p:nvGrpSpPr>
          <p:cNvPr id="103" name="Group 102">
            <a:extLst>
              <a:ext uri="{FF2B5EF4-FFF2-40B4-BE49-F238E27FC236}">
                <a16:creationId xmlns:a16="http://schemas.microsoft.com/office/drawing/2014/main" id="{30C41755-8042-39F0-9520-B33E0876945D}"/>
              </a:ext>
            </a:extLst>
          </p:cNvPr>
          <p:cNvGrpSpPr/>
          <p:nvPr/>
        </p:nvGrpSpPr>
        <p:grpSpPr>
          <a:xfrm>
            <a:off x="1885091" y="3065910"/>
            <a:ext cx="4902064" cy="354418"/>
            <a:chOff x="2550373" y="2865215"/>
            <a:chExt cx="4902064" cy="354418"/>
          </a:xfrm>
        </p:grpSpPr>
        <p:cxnSp>
          <p:nvCxnSpPr>
            <p:cNvPr id="104" name="Straight Connector 103">
              <a:extLst>
                <a:ext uri="{FF2B5EF4-FFF2-40B4-BE49-F238E27FC236}">
                  <a16:creationId xmlns:a16="http://schemas.microsoft.com/office/drawing/2014/main" id="{254F7FF9-37CD-4702-75D6-C45F6790A1B2}"/>
                </a:ext>
              </a:extLst>
            </p:cNvPr>
            <p:cNvCxnSpPr>
              <a:cxnSpLocks/>
            </p:cNvCxnSpPr>
            <p:nvPr/>
          </p:nvCxnSpPr>
          <p:spPr>
            <a:xfrm>
              <a:off x="3132437" y="3161948"/>
              <a:ext cx="432000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12" name="Rectangle 111">
              <a:extLst>
                <a:ext uri="{FF2B5EF4-FFF2-40B4-BE49-F238E27FC236}">
                  <a16:creationId xmlns:a16="http://schemas.microsoft.com/office/drawing/2014/main" id="{0755E5C0-70EA-61E7-E2F8-8639978F3797}"/>
                </a:ext>
              </a:extLst>
            </p:cNvPr>
            <p:cNvSpPr/>
            <p:nvPr/>
          </p:nvSpPr>
          <p:spPr>
            <a:xfrm>
              <a:off x="2582674" y="2870235"/>
              <a:ext cx="461757" cy="349398"/>
            </a:xfrm>
            <a:prstGeom prst="rect">
              <a:avLst/>
            </a:prstGeom>
            <a:gradFill>
              <a:gsLst>
                <a:gs pos="3000">
                  <a:srgbClr val="EE2D24"/>
                </a:gs>
                <a:gs pos="68000">
                  <a:srgbClr val="F37321"/>
                </a:gs>
                <a:gs pos="100000">
                  <a:srgbClr val="FFCD05"/>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 Placeholder 8">
              <a:extLst>
                <a:ext uri="{FF2B5EF4-FFF2-40B4-BE49-F238E27FC236}">
                  <a16:creationId xmlns:a16="http://schemas.microsoft.com/office/drawing/2014/main" id="{9AA6CA43-28C4-F29B-1B8B-FE55F6EBEFF0}"/>
                </a:ext>
              </a:extLst>
            </p:cNvPr>
            <p:cNvSpPr txBox="1">
              <a:spLocks/>
            </p:cNvSpPr>
            <p:nvPr/>
          </p:nvSpPr>
          <p:spPr>
            <a:xfrm>
              <a:off x="2550373" y="2865215"/>
              <a:ext cx="648000" cy="348400"/>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2400" dirty="0">
                  <a:solidFill>
                    <a:schemeClr val="bg1"/>
                  </a:solidFill>
                </a:rPr>
                <a:t>04</a:t>
              </a:r>
            </a:p>
          </p:txBody>
        </p:sp>
      </p:grpSp>
      <p:cxnSp>
        <p:nvCxnSpPr>
          <p:cNvPr id="114" name="Straight Connector 113">
            <a:extLst>
              <a:ext uri="{FF2B5EF4-FFF2-40B4-BE49-F238E27FC236}">
                <a16:creationId xmlns:a16="http://schemas.microsoft.com/office/drawing/2014/main" id="{3A94417B-1F31-ABF8-B6F9-B5EFB348A749}"/>
              </a:ext>
            </a:extLst>
          </p:cNvPr>
          <p:cNvCxnSpPr>
            <a:cxnSpLocks/>
          </p:cNvCxnSpPr>
          <p:nvPr/>
        </p:nvCxnSpPr>
        <p:spPr>
          <a:xfrm>
            <a:off x="2475106" y="3733778"/>
            <a:ext cx="432000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79749F10-2810-E33E-D572-BCA2300FFDC6}"/>
              </a:ext>
            </a:extLst>
          </p:cNvPr>
          <p:cNvCxnSpPr>
            <a:cxnSpLocks/>
          </p:cNvCxnSpPr>
          <p:nvPr/>
        </p:nvCxnSpPr>
        <p:spPr>
          <a:xfrm>
            <a:off x="2475106" y="4113404"/>
            <a:ext cx="432000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17" name="Text Placeholder 17">
            <a:extLst>
              <a:ext uri="{FF2B5EF4-FFF2-40B4-BE49-F238E27FC236}">
                <a16:creationId xmlns:a16="http://schemas.microsoft.com/office/drawing/2014/main" id="{A4EC4404-3B80-E321-D060-EFEF60AA6533}"/>
              </a:ext>
            </a:extLst>
          </p:cNvPr>
          <p:cNvSpPr txBox="1">
            <a:spLocks/>
          </p:cNvSpPr>
          <p:nvPr/>
        </p:nvSpPr>
        <p:spPr>
          <a:xfrm>
            <a:off x="2446210" y="2178418"/>
            <a:ext cx="4573355" cy="348400"/>
          </a:xfrm>
          <a:prstGeom prst="rect">
            <a:avLst/>
          </a:prstGeom>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1400" b="0" i="0" kern="120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600"/>
              </a:lnSpc>
              <a:spcBef>
                <a:spcPts val="0"/>
              </a:spcBef>
              <a:tabLst>
                <a:tab pos="2481263" algn="l"/>
                <a:tab pos="3992563" algn="l"/>
                <a:tab pos="4398963" algn="l"/>
                <a:tab pos="5511800" algn="l"/>
              </a:tabLst>
            </a:pPr>
            <a:r>
              <a:rPr lang="en-US" sz="1500" b="1" dirty="0" err="1">
                <a:latin typeface="Calibri"/>
                <a:ea typeface="Open Sans"/>
                <a:cs typeface="Calibri"/>
              </a:rPr>
              <a:t>Avances</a:t>
            </a:r>
            <a:r>
              <a:rPr lang="en-US" sz="1500" b="1" dirty="0">
                <a:latin typeface="Calibri"/>
                <a:ea typeface="Open Sans"/>
                <a:cs typeface="Calibri"/>
              </a:rPr>
              <a:t> </a:t>
            </a:r>
            <a:r>
              <a:rPr lang="en-US" sz="1500" b="1" dirty="0" err="1">
                <a:latin typeface="Calibri"/>
                <a:ea typeface="Open Sans"/>
                <a:cs typeface="Calibri"/>
              </a:rPr>
              <a:t>tecnológicos</a:t>
            </a:r>
            <a:r>
              <a:rPr lang="en-US" sz="1500" b="1" dirty="0">
                <a:latin typeface="Calibri"/>
                <a:ea typeface="Open Sans"/>
                <a:cs typeface="Calibri"/>
              </a:rPr>
              <a:t> y </a:t>
            </a:r>
            <a:r>
              <a:rPr lang="en-US" sz="1500" b="1" dirty="0" err="1">
                <a:latin typeface="Calibri"/>
                <a:ea typeface="Open Sans"/>
                <a:cs typeface="Calibri"/>
              </a:rPr>
              <a:t>perspectivas</a:t>
            </a:r>
            <a:r>
              <a:rPr lang="en-US" sz="1500" b="1" dirty="0">
                <a:latin typeface="Calibri"/>
                <a:ea typeface="Open Sans"/>
                <a:cs typeface="Calibri"/>
              </a:rPr>
              <a:t> del sector</a:t>
            </a:r>
            <a:r>
              <a:rPr lang="lv-LV" sz="1500" b="1" dirty="0">
                <a:latin typeface="Calibri"/>
                <a:ea typeface="Open Sans"/>
                <a:cs typeface="Calibri"/>
              </a:rPr>
              <a:t>    </a:t>
            </a:r>
            <a:r>
              <a:rPr lang="lv-LV" sz="1500" b="1" u="sng" dirty="0">
                <a:latin typeface="Calibri"/>
                <a:ea typeface="Open Sans"/>
                <a:cs typeface="Calibri"/>
              </a:rPr>
              <a:t>12</a:t>
            </a:r>
            <a:endParaRPr lang="en-US" sz="1500" b="1" u="sng" dirty="0">
              <a:latin typeface="Calibri"/>
              <a:ea typeface="Open Sans"/>
              <a:cs typeface="Calibri"/>
            </a:endParaRPr>
          </a:p>
        </p:txBody>
      </p:sp>
      <p:sp>
        <p:nvSpPr>
          <p:cNvPr id="119" name="Text Placeholder 17">
            <a:extLst>
              <a:ext uri="{FF2B5EF4-FFF2-40B4-BE49-F238E27FC236}">
                <a16:creationId xmlns:a16="http://schemas.microsoft.com/office/drawing/2014/main" id="{EAEE69B1-8183-B279-CCC4-559702D5BCD2}"/>
              </a:ext>
            </a:extLst>
          </p:cNvPr>
          <p:cNvSpPr txBox="1">
            <a:spLocks/>
          </p:cNvSpPr>
          <p:nvPr/>
        </p:nvSpPr>
        <p:spPr>
          <a:xfrm>
            <a:off x="2446210" y="1040469"/>
            <a:ext cx="4573355" cy="348400"/>
          </a:xfrm>
          <a:prstGeom prst="rect">
            <a:avLst/>
          </a:prstGeom>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1400" b="0" i="0" kern="120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600"/>
              </a:lnSpc>
              <a:spcBef>
                <a:spcPts val="0"/>
              </a:spcBef>
              <a:tabLst>
                <a:tab pos="3992563" algn="l"/>
                <a:tab pos="4398963" algn="l"/>
                <a:tab pos="5511800" algn="l"/>
              </a:tabLst>
            </a:pPr>
            <a:r>
              <a:rPr lang="en-US" sz="1500" dirty="0" err="1"/>
              <a:t>Resumen</a:t>
            </a:r>
            <a:r>
              <a:rPr lang="en-US" sz="1500" dirty="0"/>
              <a:t> </a:t>
            </a:r>
            <a:r>
              <a:rPr lang="en-US" sz="1500" dirty="0" err="1"/>
              <a:t>administrativo</a:t>
            </a:r>
            <a:r>
              <a:rPr lang="en-US" sz="1500" dirty="0"/>
              <a:t> 	</a:t>
            </a:r>
            <a:r>
              <a:rPr lang="en-US" sz="1500" dirty="0">
                <a:hlinkClick r:id="rId2" action="ppaction://hlinksldjump">
                  <a:extLst>
                    <a:ext uri="{A12FA001-AC4F-418D-AE19-62706E023703}">
                      <ahyp:hlinkClr xmlns:ahyp="http://schemas.microsoft.com/office/drawing/2018/hyperlinkcolor" val="tx"/>
                    </a:ext>
                  </a:extLst>
                </a:hlinkClick>
              </a:rPr>
              <a:t>3</a:t>
            </a:r>
            <a:endParaRPr lang="en-US" sz="1500" dirty="0"/>
          </a:p>
        </p:txBody>
      </p:sp>
      <p:sp>
        <p:nvSpPr>
          <p:cNvPr id="120" name="Text Placeholder 17">
            <a:extLst>
              <a:ext uri="{FF2B5EF4-FFF2-40B4-BE49-F238E27FC236}">
                <a16:creationId xmlns:a16="http://schemas.microsoft.com/office/drawing/2014/main" id="{074E16CA-C7AE-F94E-A4D4-C7E5A50512E2}"/>
              </a:ext>
            </a:extLst>
          </p:cNvPr>
          <p:cNvSpPr txBox="1">
            <a:spLocks/>
          </p:cNvSpPr>
          <p:nvPr/>
        </p:nvSpPr>
        <p:spPr>
          <a:xfrm>
            <a:off x="2446210" y="1418874"/>
            <a:ext cx="4573355" cy="348400"/>
          </a:xfrm>
          <a:prstGeom prst="rect">
            <a:avLst/>
          </a:prstGeom>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1400" b="0" i="0" kern="120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600"/>
              </a:lnSpc>
              <a:spcBef>
                <a:spcPts val="0"/>
              </a:spcBef>
              <a:tabLst>
                <a:tab pos="3992563" algn="l"/>
                <a:tab pos="4398963" algn="l"/>
                <a:tab pos="5511800" algn="l"/>
              </a:tabLst>
            </a:pPr>
            <a:r>
              <a:rPr lang="en-US" sz="1500" dirty="0" err="1"/>
              <a:t>Introducción</a:t>
            </a:r>
            <a:r>
              <a:rPr lang="en-US" sz="1500" dirty="0"/>
              <a:t> 	</a:t>
            </a:r>
            <a:r>
              <a:rPr lang="en-US" sz="1500" dirty="0">
                <a:hlinkClick r:id="rId3" action="ppaction://hlinksldjump">
                  <a:extLst>
                    <a:ext uri="{A12FA001-AC4F-418D-AE19-62706E023703}">
                      <ahyp:hlinkClr xmlns:ahyp="http://schemas.microsoft.com/office/drawing/2018/hyperlinkcolor" val="tx"/>
                    </a:ext>
                  </a:extLst>
                </a:hlinkClick>
              </a:rPr>
              <a:t>4</a:t>
            </a:r>
            <a:endParaRPr lang="en-US" sz="1500" dirty="0"/>
          </a:p>
        </p:txBody>
      </p:sp>
      <p:sp>
        <p:nvSpPr>
          <p:cNvPr id="121" name="Text Placeholder 17">
            <a:extLst>
              <a:ext uri="{FF2B5EF4-FFF2-40B4-BE49-F238E27FC236}">
                <a16:creationId xmlns:a16="http://schemas.microsoft.com/office/drawing/2014/main" id="{9CDA42E6-99C6-F919-19F4-BBD978C6B443}"/>
              </a:ext>
            </a:extLst>
          </p:cNvPr>
          <p:cNvSpPr txBox="1">
            <a:spLocks/>
          </p:cNvSpPr>
          <p:nvPr/>
        </p:nvSpPr>
        <p:spPr>
          <a:xfrm>
            <a:off x="2446210" y="2591529"/>
            <a:ext cx="4573355" cy="348400"/>
          </a:xfrm>
          <a:prstGeom prst="rect">
            <a:avLst/>
          </a:prstGeom>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1400" b="0" i="0" kern="120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600"/>
              </a:lnSpc>
              <a:spcBef>
                <a:spcPts val="0"/>
              </a:spcBef>
              <a:tabLst>
                <a:tab pos="3992563" algn="l"/>
                <a:tab pos="4398963" algn="l"/>
                <a:tab pos="5511800" algn="l"/>
              </a:tabLst>
            </a:pPr>
            <a:r>
              <a:rPr lang="en-US" sz="1500" b="1" dirty="0"/>
              <a:t>Perspectivas educativas y </a:t>
            </a:r>
            <a:r>
              <a:rPr lang="en-US" sz="1500" b="1" dirty="0" err="1"/>
              <a:t>curriculares</a:t>
            </a:r>
            <a:r>
              <a:rPr lang="en-US" sz="1500" b="1" dirty="0"/>
              <a:t> </a:t>
            </a:r>
            <a:r>
              <a:rPr lang="es-ES" sz="1500" b="1" dirty="0">
                <a:solidFill>
                  <a:schemeClr val="tx1"/>
                </a:solidFill>
              </a:rPr>
              <a:t>	</a:t>
            </a:r>
            <a:r>
              <a:rPr lang="lv-LV" sz="1500" b="1" dirty="0">
                <a:solidFill>
                  <a:schemeClr val="tx1"/>
                </a:solidFill>
                <a:hlinkClick r:id="rId4" action="ppaction://hlinksldjump">
                  <a:extLst>
                    <a:ext uri="{A12FA001-AC4F-418D-AE19-62706E023703}">
                      <ahyp:hlinkClr xmlns:ahyp="http://schemas.microsoft.com/office/drawing/2018/hyperlinkcolor" val="tx"/>
                    </a:ext>
                  </a:extLst>
                </a:hlinkClick>
              </a:rPr>
              <a:t>24</a:t>
            </a:r>
            <a:endParaRPr lang="en-US" sz="1500" b="1" dirty="0">
              <a:solidFill>
                <a:schemeClr val="tx1"/>
              </a:solidFill>
            </a:endParaRPr>
          </a:p>
        </p:txBody>
      </p:sp>
      <p:sp>
        <p:nvSpPr>
          <p:cNvPr id="122" name="Text Placeholder 17">
            <a:extLst>
              <a:ext uri="{FF2B5EF4-FFF2-40B4-BE49-F238E27FC236}">
                <a16:creationId xmlns:a16="http://schemas.microsoft.com/office/drawing/2014/main" id="{843974AE-15AE-A1A0-FEF8-D1F8FB1B05BC}"/>
              </a:ext>
            </a:extLst>
          </p:cNvPr>
          <p:cNvSpPr txBox="1">
            <a:spLocks/>
          </p:cNvSpPr>
          <p:nvPr/>
        </p:nvSpPr>
        <p:spPr>
          <a:xfrm>
            <a:off x="2446210" y="2998463"/>
            <a:ext cx="4573355" cy="348400"/>
          </a:xfrm>
          <a:prstGeom prst="rect">
            <a:avLst/>
          </a:prstGeom>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1400" b="0" i="0" kern="120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600"/>
              </a:lnSpc>
              <a:spcBef>
                <a:spcPts val="0"/>
              </a:spcBef>
              <a:tabLst>
                <a:tab pos="3992563" algn="l"/>
                <a:tab pos="4398963" algn="l"/>
                <a:tab pos="5511800" algn="l"/>
              </a:tabLst>
            </a:pPr>
            <a:r>
              <a:rPr lang="en-US" sz="1500" b="1" dirty="0"/>
              <a:t>Resultados del trabajo de campo </a:t>
            </a:r>
            <a:r>
              <a:rPr lang="es-ES" sz="1500" b="1" dirty="0"/>
              <a:t>	</a:t>
            </a:r>
            <a:r>
              <a:rPr lang="lv-LV" sz="1500" b="1" dirty="0">
                <a:hlinkClick r:id="rId5" action="ppaction://hlinksldjump">
                  <a:extLst>
                    <a:ext uri="{A12FA001-AC4F-418D-AE19-62706E023703}">
                      <ahyp:hlinkClr xmlns:ahyp="http://schemas.microsoft.com/office/drawing/2018/hyperlinkcolor" val="tx"/>
                    </a:ext>
                  </a:extLst>
                </a:hlinkClick>
              </a:rPr>
              <a:t>31</a:t>
            </a:r>
            <a:endParaRPr lang="en-US" sz="1500" b="1" dirty="0"/>
          </a:p>
        </p:txBody>
      </p:sp>
      <p:sp>
        <p:nvSpPr>
          <p:cNvPr id="123" name="Text Placeholder 17">
            <a:extLst>
              <a:ext uri="{FF2B5EF4-FFF2-40B4-BE49-F238E27FC236}">
                <a16:creationId xmlns:a16="http://schemas.microsoft.com/office/drawing/2014/main" id="{8797567C-280F-686E-B08E-CB942ACE4C10}"/>
              </a:ext>
            </a:extLst>
          </p:cNvPr>
          <p:cNvSpPr txBox="1">
            <a:spLocks/>
          </p:cNvSpPr>
          <p:nvPr/>
        </p:nvSpPr>
        <p:spPr>
          <a:xfrm>
            <a:off x="2446210" y="1789547"/>
            <a:ext cx="4573355" cy="348400"/>
          </a:xfrm>
          <a:prstGeom prst="rect">
            <a:avLst/>
          </a:prstGeom>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1400" b="0" i="0" kern="120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600"/>
              </a:lnSpc>
              <a:spcBef>
                <a:spcPts val="0"/>
              </a:spcBef>
              <a:tabLst>
                <a:tab pos="3992563" algn="l"/>
                <a:tab pos="4398963" algn="l"/>
                <a:tab pos="5511800" algn="l"/>
              </a:tabLst>
            </a:pPr>
            <a:r>
              <a:rPr lang="en-US" sz="1500" b="1" dirty="0"/>
              <a:t>Contexto y necesidades </a:t>
            </a:r>
            <a:r>
              <a:rPr lang="en-US" sz="1500" b="1" dirty="0" err="1"/>
              <a:t>regionales</a:t>
            </a:r>
            <a:r>
              <a:rPr lang="en-US" sz="1500" b="1" dirty="0"/>
              <a:t> </a:t>
            </a:r>
            <a:r>
              <a:rPr lang="es-ES" sz="1500" b="1" dirty="0">
                <a:solidFill>
                  <a:schemeClr val="tx1"/>
                </a:solidFill>
              </a:rPr>
              <a:t>	</a:t>
            </a:r>
            <a:r>
              <a:rPr lang="lv-LV" sz="1500" b="1" dirty="0">
                <a:solidFill>
                  <a:schemeClr val="tx1"/>
                </a:solidFill>
                <a:hlinkClick r:id="rId6" action="ppaction://hlinksldjump">
                  <a:extLst>
                    <a:ext uri="{A12FA001-AC4F-418D-AE19-62706E023703}">
                      <ahyp:hlinkClr xmlns:ahyp="http://schemas.microsoft.com/office/drawing/2018/hyperlinkcolor" val="tx"/>
                    </a:ext>
                  </a:extLst>
                </a:hlinkClick>
              </a:rPr>
              <a:t>7</a:t>
            </a:r>
            <a:endParaRPr lang="en-US" sz="1500" b="1" dirty="0">
              <a:solidFill>
                <a:schemeClr val="tx1"/>
              </a:solidFill>
            </a:endParaRPr>
          </a:p>
        </p:txBody>
      </p:sp>
      <p:grpSp>
        <p:nvGrpSpPr>
          <p:cNvPr id="2" name="Graphic 4">
            <a:extLst>
              <a:ext uri="{FF2B5EF4-FFF2-40B4-BE49-F238E27FC236}">
                <a16:creationId xmlns:a16="http://schemas.microsoft.com/office/drawing/2014/main" id="{EE585205-46A1-1218-4C31-EDF67D0DF885}"/>
              </a:ext>
            </a:extLst>
          </p:cNvPr>
          <p:cNvGrpSpPr/>
          <p:nvPr/>
        </p:nvGrpSpPr>
        <p:grpSpPr>
          <a:xfrm rot="12269526" flipH="1">
            <a:off x="6904368" y="773910"/>
            <a:ext cx="353356" cy="683169"/>
            <a:chOff x="9129274" y="2719113"/>
            <a:chExt cx="717139" cy="1386497"/>
          </a:xfrm>
          <a:solidFill>
            <a:srgbClr val="404040"/>
          </a:solidFill>
        </p:grpSpPr>
        <p:grpSp>
          <p:nvGrpSpPr>
            <p:cNvPr id="3" name="Graphic 4">
              <a:extLst>
                <a:ext uri="{FF2B5EF4-FFF2-40B4-BE49-F238E27FC236}">
                  <a16:creationId xmlns:a16="http://schemas.microsoft.com/office/drawing/2014/main" id="{80E58E0D-C03A-4F52-EBBE-29BC5E89E323}"/>
                </a:ext>
              </a:extLst>
            </p:cNvPr>
            <p:cNvGrpSpPr/>
            <p:nvPr/>
          </p:nvGrpSpPr>
          <p:grpSpPr>
            <a:xfrm>
              <a:off x="9159507" y="2719113"/>
              <a:ext cx="446280" cy="440141"/>
              <a:chOff x="9159507" y="2719113"/>
              <a:chExt cx="446280" cy="440141"/>
            </a:xfrm>
            <a:grpFill/>
          </p:grpSpPr>
          <p:sp>
            <p:nvSpPr>
              <p:cNvPr id="13" name="Freeform 12">
                <a:extLst>
                  <a:ext uri="{FF2B5EF4-FFF2-40B4-BE49-F238E27FC236}">
                    <a16:creationId xmlns:a16="http://schemas.microsoft.com/office/drawing/2014/main" id="{6638BADD-AF58-0A3D-CC6A-68BB52E97ED5}"/>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ED4D24"/>
              </a:solidFill>
              <a:ln w="12931"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FE67E716-2A8B-97CE-C1DE-A90DB8A81C96}"/>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ED4D24"/>
              </a:solidFill>
              <a:ln w="12931" cap="flat">
                <a:noFill/>
                <a:prstDash val="solid"/>
                <a:miter/>
              </a:ln>
            </p:spPr>
            <p:txBody>
              <a:bodyPr rtlCol="0" anchor="ctr"/>
              <a:lstStyle/>
              <a:p>
                <a:endParaRPr lang="en-US" dirty="0"/>
              </a:p>
            </p:txBody>
          </p:sp>
        </p:grpSp>
        <p:grpSp>
          <p:nvGrpSpPr>
            <p:cNvPr id="4" name="Graphic 4">
              <a:extLst>
                <a:ext uri="{FF2B5EF4-FFF2-40B4-BE49-F238E27FC236}">
                  <a16:creationId xmlns:a16="http://schemas.microsoft.com/office/drawing/2014/main" id="{CBD063E2-DC6C-53FC-C5C8-B3DD4BCE1796}"/>
                </a:ext>
              </a:extLst>
            </p:cNvPr>
            <p:cNvGrpSpPr/>
            <p:nvPr/>
          </p:nvGrpSpPr>
          <p:grpSpPr>
            <a:xfrm>
              <a:off x="9129274" y="2893887"/>
              <a:ext cx="717139" cy="1211724"/>
              <a:chOff x="9129274" y="2893887"/>
              <a:chExt cx="717139" cy="1211724"/>
            </a:xfrm>
            <a:grpFill/>
          </p:grpSpPr>
          <p:sp>
            <p:nvSpPr>
              <p:cNvPr id="5" name="Freeform 4">
                <a:extLst>
                  <a:ext uri="{FF2B5EF4-FFF2-40B4-BE49-F238E27FC236}">
                    <a16:creationId xmlns:a16="http://schemas.microsoft.com/office/drawing/2014/main" id="{95C05B34-60C2-A6B4-A0C5-B0AA39ADAE89}"/>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dirty="0"/>
              </a:p>
            </p:txBody>
          </p:sp>
          <p:sp>
            <p:nvSpPr>
              <p:cNvPr id="6" name="Freeform 5">
                <a:extLst>
                  <a:ext uri="{FF2B5EF4-FFF2-40B4-BE49-F238E27FC236}">
                    <a16:creationId xmlns:a16="http://schemas.microsoft.com/office/drawing/2014/main" id="{B96DCCAF-58B7-DB1C-87F7-15A834935A44}"/>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dirty="0"/>
              </a:p>
            </p:txBody>
          </p:sp>
          <p:sp>
            <p:nvSpPr>
              <p:cNvPr id="7" name="Freeform 6">
                <a:extLst>
                  <a:ext uri="{FF2B5EF4-FFF2-40B4-BE49-F238E27FC236}">
                    <a16:creationId xmlns:a16="http://schemas.microsoft.com/office/drawing/2014/main" id="{9867F454-69AE-08E6-3A38-EA56F0F816EB}"/>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dirty="0"/>
              </a:p>
            </p:txBody>
          </p:sp>
          <p:sp>
            <p:nvSpPr>
              <p:cNvPr id="8" name="Freeform 7">
                <a:extLst>
                  <a:ext uri="{FF2B5EF4-FFF2-40B4-BE49-F238E27FC236}">
                    <a16:creationId xmlns:a16="http://schemas.microsoft.com/office/drawing/2014/main" id="{F3017348-B37B-A86B-9E38-E6CF3B2BC3D9}"/>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dirty="0"/>
              </a:p>
            </p:txBody>
          </p:sp>
          <p:sp>
            <p:nvSpPr>
              <p:cNvPr id="9" name="Freeform 8">
                <a:extLst>
                  <a:ext uri="{FF2B5EF4-FFF2-40B4-BE49-F238E27FC236}">
                    <a16:creationId xmlns:a16="http://schemas.microsoft.com/office/drawing/2014/main" id="{CD27F2E2-8518-3F48-244A-83555A394FF3}"/>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dirty="0"/>
              </a:p>
            </p:txBody>
          </p:sp>
          <p:sp>
            <p:nvSpPr>
              <p:cNvPr id="10" name="Freeform 9">
                <a:extLst>
                  <a:ext uri="{FF2B5EF4-FFF2-40B4-BE49-F238E27FC236}">
                    <a16:creationId xmlns:a16="http://schemas.microsoft.com/office/drawing/2014/main" id="{72E18B81-1D85-093F-B095-D05348FFAA80}"/>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dirty="0"/>
              </a:p>
            </p:txBody>
          </p:sp>
          <p:sp>
            <p:nvSpPr>
              <p:cNvPr id="12" name="Freeform 11">
                <a:extLst>
                  <a:ext uri="{FF2B5EF4-FFF2-40B4-BE49-F238E27FC236}">
                    <a16:creationId xmlns:a16="http://schemas.microsoft.com/office/drawing/2014/main" id="{94376A92-6C39-0785-8004-3A4465AFC942}"/>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dirty="0"/>
              </a:p>
            </p:txBody>
          </p:sp>
        </p:grpSp>
      </p:grpSp>
      <p:cxnSp>
        <p:nvCxnSpPr>
          <p:cNvPr id="16" name="Straight Connector 15">
            <a:extLst>
              <a:ext uri="{FF2B5EF4-FFF2-40B4-BE49-F238E27FC236}">
                <a16:creationId xmlns:a16="http://schemas.microsoft.com/office/drawing/2014/main" id="{01AB5A58-55E4-71E6-99FF-2B1643CD1145}"/>
              </a:ext>
            </a:extLst>
          </p:cNvPr>
          <p:cNvCxnSpPr>
            <a:cxnSpLocks/>
          </p:cNvCxnSpPr>
          <p:nvPr/>
        </p:nvCxnSpPr>
        <p:spPr>
          <a:xfrm>
            <a:off x="2475106" y="4498611"/>
            <a:ext cx="432000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24" name="Text Placeholder 17">
            <a:extLst>
              <a:ext uri="{FF2B5EF4-FFF2-40B4-BE49-F238E27FC236}">
                <a16:creationId xmlns:a16="http://schemas.microsoft.com/office/drawing/2014/main" id="{BE32718A-DCF4-919F-A8AD-2CCFC4E02D3E}"/>
              </a:ext>
            </a:extLst>
          </p:cNvPr>
          <p:cNvSpPr txBox="1">
            <a:spLocks/>
          </p:cNvSpPr>
          <p:nvPr/>
        </p:nvSpPr>
        <p:spPr>
          <a:xfrm>
            <a:off x="2442759" y="3381889"/>
            <a:ext cx="4573355" cy="348400"/>
          </a:xfrm>
          <a:prstGeom prst="rect">
            <a:avLst/>
          </a:prstGeom>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1400" b="0" i="0" kern="120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600"/>
              </a:lnSpc>
              <a:spcBef>
                <a:spcPts val="0"/>
              </a:spcBef>
              <a:tabLst>
                <a:tab pos="3992563" algn="l"/>
                <a:tab pos="4398963" algn="l"/>
                <a:tab pos="5511800" algn="l"/>
              </a:tabLst>
            </a:pPr>
            <a:r>
              <a:rPr lang="en-US" sz="1500" dirty="0" err="1"/>
              <a:t>Conclusión</a:t>
            </a:r>
            <a:r>
              <a:rPr lang="en-US" sz="1500" dirty="0"/>
              <a:t> </a:t>
            </a:r>
            <a:r>
              <a:rPr lang="es-ES" sz="1500" dirty="0"/>
              <a:t>	</a:t>
            </a:r>
            <a:r>
              <a:rPr lang="lv-LV" sz="1500" dirty="0">
                <a:hlinkClick r:id="rId7" action="ppaction://hlinksldjump">
                  <a:extLst>
                    <a:ext uri="{A12FA001-AC4F-418D-AE19-62706E023703}">
                      <ahyp:hlinkClr xmlns:ahyp="http://schemas.microsoft.com/office/drawing/2018/hyperlinkcolor" val="tx"/>
                    </a:ext>
                  </a:extLst>
                </a:hlinkClick>
              </a:rPr>
              <a:t>38</a:t>
            </a:r>
            <a:endParaRPr lang="en-US" sz="1500" dirty="0"/>
          </a:p>
        </p:txBody>
      </p:sp>
      <p:sp>
        <p:nvSpPr>
          <p:cNvPr id="25" name="Text Placeholder 17">
            <a:extLst>
              <a:ext uri="{FF2B5EF4-FFF2-40B4-BE49-F238E27FC236}">
                <a16:creationId xmlns:a16="http://schemas.microsoft.com/office/drawing/2014/main" id="{4F41ED76-7FFE-2484-45AC-8D9BAD53147D}"/>
              </a:ext>
            </a:extLst>
          </p:cNvPr>
          <p:cNvSpPr txBox="1">
            <a:spLocks/>
          </p:cNvSpPr>
          <p:nvPr/>
        </p:nvSpPr>
        <p:spPr>
          <a:xfrm>
            <a:off x="2442759" y="3768404"/>
            <a:ext cx="4573355" cy="348400"/>
          </a:xfrm>
          <a:prstGeom prst="rect">
            <a:avLst/>
          </a:prstGeom>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1400" b="0" i="0" kern="120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600"/>
              </a:lnSpc>
              <a:spcBef>
                <a:spcPts val="0"/>
              </a:spcBef>
              <a:tabLst>
                <a:tab pos="3992563" algn="l"/>
                <a:tab pos="4398963" algn="l"/>
                <a:tab pos="5511800" algn="l"/>
              </a:tabLst>
            </a:pPr>
            <a:r>
              <a:rPr lang="en-US" sz="1500" dirty="0" err="1"/>
              <a:t>Recomendaciones</a:t>
            </a:r>
            <a:r>
              <a:rPr lang="en-US" sz="1500" dirty="0"/>
              <a:t> </a:t>
            </a:r>
            <a:r>
              <a:rPr lang="es-ES" sz="1500" dirty="0"/>
              <a:t>	</a:t>
            </a:r>
            <a:r>
              <a:rPr lang="lv-LV" sz="1500" dirty="0">
                <a:hlinkClick r:id="rId8" action="ppaction://hlinksldjump">
                  <a:extLst>
                    <a:ext uri="{A12FA001-AC4F-418D-AE19-62706E023703}">
                      <ahyp:hlinkClr xmlns:ahyp="http://schemas.microsoft.com/office/drawing/2018/hyperlinkcolor" val="tx"/>
                    </a:ext>
                  </a:extLst>
                </a:hlinkClick>
              </a:rPr>
              <a:t>39</a:t>
            </a:r>
            <a:endParaRPr lang="en-US" sz="1500" dirty="0"/>
          </a:p>
        </p:txBody>
      </p:sp>
      <p:sp>
        <p:nvSpPr>
          <p:cNvPr id="26" name="Text Placeholder 17">
            <a:extLst>
              <a:ext uri="{FF2B5EF4-FFF2-40B4-BE49-F238E27FC236}">
                <a16:creationId xmlns:a16="http://schemas.microsoft.com/office/drawing/2014/main" id="{C7C398CB-F3AF-B7D3-1EC7-379A06F7C5AD}"/>
              </a:ext>
            </a:extLst>
          </p:cNvPr>
          <p:cNvSpPr txBox="1">
            <a:spLocks/>
          </p:cNvSpPr>
          <p:nvPr/>
        </p:nvSpPr>
        <p:spPr>
          <a:xfrm>
            <a:off x="2442759" y="4153611"/>
            <a:ext cx="4573355" cy="348400"/>
          </a:xfrm>
          <a:prstGeom prst="rect">
            <a:avLst/>
          </a:prstGeom>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1400" b="0" i="0" kern="120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600"/>
              </a:lnSpc>
              <a:spcBef>
                <a:spcPts val="0"/>
              </a:spcBef>
              <a:tabLst>
                <a:tab pos="2527300" algn="l"/>
                <a:tab pos="4398963" algn="l"/>
                <a:tab pos="5511800" algn="l"/>
              </a:tabLst>
            </a:pPr>
            <a:endParaRPr lang="en-US" sz="1500" dirty="0"/>
          </a:p>
          <a:p>
            <a:pPr>
              <a:lnSpc>
                <a:spcPts val="1600"/>
              </a:lnSpc>
              <a:spcBef>
                <a:spcPts val="0"/>
              </a:spcBef>
              <a:tabLst>
                <a:tab pos="3992563" algn="l"/>
                <a:tab pos="4398963" algn="l"/>
                <a:tab pos="5511800" algn="l"/>
              </a:tabLst>
            </a:pPr>
            <a:r>
              <a:rPr lang="en-US" sz="1500" dirty="0" err="1"/>
              <a:t>Referencias</a:t>
            </a:r>
            <a:r>
              <a:rPr lang="en-US" sz="1500" dirty="0"/>
              <a:t> </a:t>
            </a:r>
            <a:r>
              <a:rPr lang="es-ES" sz="1500" dirty="0"/>
              <a:t>	</a:t>
            </a:r>
            <a:r>
              <a:rPr lang="lv-LV" sz="1500" dirty="0">
                <a:hlinkClick r:id="rId9" action="ppaction://hlinksldjump">
                  <a:extLst>
                    <a:ext uri="{A12FA001-AC4F-418D-AE19-62706E023703}">
                      <ahyp:hlinkClr xmlns:ahyp="http://schemas.microsoft.com/office/drawing/2018/hyperlinkcolor" val="tx"/>
                    </a:ext>
                  </a:extLst>
                </a:hlinkClick>
              </a:rPr>
              <a:t>43</a:t>
            </a:r>
            <a:endParaRPr lang="en-US" sz="1500" dirty="0"/>
          </a:p>
        </p:txBody>
      </p:sp>
      <p:sp>
        <p:nvSpPr>
          <p:cNvPr id="28" name="Text Placeholder 17">
            <a:extLst>
              <a:ext uri="{FF2B5EF4-FFF2-40B4-BE49-F238E27FC236}">
                <a16:creationId xmlns:a16="http://schemas.microsoft.com/office/drawing/2014/main" id="{DC440D63-DD3E-49FD-CDA9-A90269FD8776}"/>
              </a:ext>
            </a:extLst>
          </p:cNvPr>
          <p:cNvSpPr txBox="1">
            <a:spLocks/>
          </p:cNvSpPr>
          <p:nvPr/>
        </p:nvSpPr>
        <p:spPr>
          <a:xfrm>
            <a:off x="2442759" y="4523912"/>
            <a:ext cx="4573355" cy="348400"/>
          </a:xfrm>
          <a:prstGeom prst="rect">
            <a:avLst/>
          </a:prstGeom>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1400" b="0" i="0" kern="120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600"/>
              </a:lnSpc>
              <a:spcBef>
                <a:spcPts val="0"/>
              </a:spcBef>
              <a:tabLst>
                <a:tab pos="2527300" algn="l"/>
                <a:tab pos="4398963" algn="l"/>
                <a:tab pos="5511800" algn="l"/>
              </a:tabLst>
            </a:pPr>
            <a:endParaRPr lang="en-US" sz="1500" dirty="0"/>
          </a:p>
          <a:p>
            <a:pPr>
              <a:lnSpc>
                <a:spcPts val="1600"/>
              </a:lnSpc>
              <a:spcBef>
                <a:spcPts val="0"/>
              </a:spcBef>
              <a:tabLst>
                <a:tab pos="3992563" algn="l"/>
                <a:tab pos="4398963" algn="l"/>
                <a:tab pos="5511800" algn="l"/>
              </a:tabLst>
            </a:pPr>
            <a:r>
              <a:rPr lang="en-US" sz="1500" dirty="0"/>
              <a:t>Anexo	</a:t>
            </a:r>
            <a:r>
              <a:rPr lang="lv-LV" sz="1500" dirty="0">
                <a:hlinkClick r:id="rId10" action="ppaction://hlinksldjump">
                  <a:extLst>
                    <a:ext uri="{A12FA001-AC4F-418D-AE19-62706E023703}">
                      <ahyp:hlinkClr xmlns:ahyp="http://schemas.microsoft.com/office/drawing/2018/hyperlinkcolor" val="tx"/>
                    </a:ext>
                  </a:extLst>
                </a:hlinkClick>
              </a:rPr>
              <a:t>46</a:t>
            </a:r>
            <a:endParaRPr lang="en-US" sz="1500" dirty="0"/>
          </a:p>
        </p:txBody>
      </p:sp>
      <p:sp>
        <p:nvSpPr>
          <p:cNvPr id="17" name="TextBox 16">
            <a:extLst>
              <a:ext uri="{FF2B5EF4-FFF2-40B4-BE49-F238E27FC236}">
                <a16:creationId xmlns:a16="http://schemas.microsoft.com/office/drawing/2014/main" id="{F0A9415B-7B56-D6FF-00E5-C545C8FC0F92}"/>
              </a:ext>
            </a:extLst>
          </p:cNvPr>
          <p:cNvSpPr txBox="1"/>
          <p:nvPr/>
        </p:nvSpPr>
        <p:spPr>
          <a:xfrm>
            <a:off x="2449540" y="6104070"/>
            <a:ext cx="4573355" cy="2490425"/>
          </a:xfrm>
          <a:prstGeom prst="rect">
            <a:avLst/>
          </a:prstGeom>
          <a:noFill/>
        </p:spPr>
        <p:txBody>
          <a:bodyPr wrap="square">
            <a:spAutoFit/>
          </a:bodyPr>
          <a:lstStyle/>
          <a:p>
            <a:pPr algn="just">
              <a:lnSpc>
                <a:spcPts val="1140"/>
              </a:lnSpc>
              <a:buClr>
                <a:srgbClr val="ED4D24"/>
              </a:buClr>
            </a:pPr>
            <a:r>
              <a:rPr lang="en-IE" sz="1000" b="1" kern="100" dirty="0">
                <a:effectLst/>
                <a:latin typeface="Calibri" panose="020F0502020204030204" pitchFamily="34" charset="0"/>
                <a:ea typeface="Aptos" panose="020B0004020202020204" pitchFamily="34" charset="0"/>
                <a:cs typeface="Calibri" panose="020F0502020204030204" pitchFamily="34" charset="0"/>
              </a:rPr>
              <a:t>REPOWER REGIONS</a:t>
            </a:r>
            <a:r>
              <a:rPr lang="en-IE" sz="1000" kern="100" dirty="0">
                <a:effectLst/>
                <a:latin typeface="Calibri" panose="020F0502020204030204" pitchFamily="34" charset="0"/>
                <a:ea typeface="Aptos" panose="020B0004020202020204" pitchFamily="34" charset="0"/>
                <a:cs typeface="Calibri" panose="020F0502020204030204" pitchFamily="34" charset="0"/>
              </a:rPr>
              <a:t>: Acelerar la introducción de soluciones de calefacción y refrigeración descarbonizadas</a:t>
            </a:r>
          </a:p>
          <a:p>
            <a:pPr marL="171450" indent="-171450" algn="just">
              <a:lnSpc>
                <a:spcPts val="1140"/>
              </a:lnSpc>
              <a:buFont typeface="Arial" panose="020B0604020202020204" pitchFamily="34" charset="0"/>
              <a:buChar char="•"/>
            </a:pPr>
            <a:endParaRPr lang="en-IE" sz="1000" kern="100" dirty="0">
              <a:effectLst/>
              <a:latin typeface="Calibri" panose="020F0502020204030204" pitchFamily="34" charset="0"/>
              <a:ea typeface="Aptos" panose="020B0004020202020204" pitchFamily="34" charset="0"/>
              <a:cs typeface="Calibri" panose="020F0502020204030204" pitchFamily="34" charset="0"/>
            </a:endParaRPr>
          </a:p>
          <a:p>
            <a:pPr algn="just">
              <a:lnSpc>
                <a:spcPts val="1140"/>
              </a:lnSpc>
            </a:pPr>
            <a:r>
              <a:rPr lang="en-IE" sz="1000" b="1" kern="100" dirty="0">
                <a:solidFill>
                  <a:srgbClr val="ED4D24"/>
                </a:solidFill>
                <a:latin typeface="Calibri" panose="020F0502020204030204" pitchFamily="34" charset="0"/>
                <a:ea typeface="Aptos" panose="020B0004020202020204" pitchFamily="34" charset="0"/>
                <a:cs typeface="Calibri" panose="020F0502020204030204" pitchFamily="34" charset="0"/>
              </a:rPr>
              <a:t>C</a:t>
            </a:r>
            <a:r>
              <a:rPr lang="en-IE" sz="1000" b="1" kern="100" dirty="0">
                <a:solidFill>
                  <a:srgbClr val="ED4D24"/>
                </a:solidFill>
                <a:effectLst/>
                <a:latin typeface="Calibri" panose="020F0502020204030204" pitchFamily="34" charset="0"/>
                <a:ea typeface="Aptos" panose="020B0004020202020204" pitchFamily="34" charset="0"/>
                <a:cs typeface="Calibri" panose="020F0502020204030204" pitchFamily="34" charset="0"/>
              </a:rPr>
              <a:t>onsorcio</a:t>
            </a:r>
            <a:endParaRPr lang="en-IE" sz="1000" kern="100" dirty="0">
              <a:solidFill>
                <a:srgbClr val="ED4D24"/>
              </a:solidFill>
              <a:effectLst/>
              <a:latin typeface="Calibri" panose="020F0502020204030204" pitchFamily="34" charset="0"/>
              <a:ea typeface="Aptos" panose="020B0004020202020204" pitchFamily="34" charset="0"/>
              <a:cs typeface="Calibri" panose="020F0502020204030204" pitchFamily="34" charset="0"/>
            </a:endParaRPr>
          </a:p>
          <a:p>
            <a:pPr marL="171450" indent="-171450" algn="just">
              <a:lnSpc>
                <a:spcPts val="1140"/>
              </a:lnSpc>
              <a:buClr>
                <a:srgbClr val="ED4D24"/>
              </a:buClr>
              <a:buFont typeface="Arial" panose="020B0604020202020204" pitchFamily="34" charset="0"/>
              <a:buChar char="•"/>
            </a:pPr>
            <a:r>
              <a:rPr lang="en-IE" sz="1000" kern="100" dirty="0">
                <a:effectLst/>
                <a:latin typeface="Calibri" panose="020F0502020204030204" pitchFamily="34" charset="0"/>
                <a:ea typeface="Aptos" panose="020B0004020202020204" pitchFamily="34" charset="0"/>
                <a:cs typeface="Calibri" panose="020F0502020204030204" pitchFamily="34" charset="0"/>
              </a:rPr>
              <a:t>Kildare County Council (KCC), Irlanda</a:t>
            </a:r>
          </a:p>
          <a:p>
            <a:pPr marL="171450" indent="-171450" algn="just">
              <a:lnSpc>
                <a:spcPts val="1140"/>
              </a:lnSpc>
              <a:buClr>
                <a:srgbClr val="ED4D24"/>
              </a:buClr>
              <a:buFont typeface="Arial" panose="020B0604020202020204" pitchFamily="34" charset="0"/>
              <a:buChar char="•"/>
            </a:pPr>
            <a:r>
              <a:rPr lang="en-IE" sz="1000" kern="100" dirty="0">
                <a:effectLst/>
                <a:latin typeface="Calibri" panose="020F0502020204030204" pitchFamily="34" charset="0"/>
                <a:ea typeface="Aptos" panose="020B0004020202020204" pitchFamily="34" charset="0"/>
                <a:cs typeface="Calibri" panose="020F0502020204030204" pitchFamily="34" charset="0"/>
              </a:rPr>
              <a:t>FUNDACIÓN LABORAL de la CONSTRUCCIÓN (FLC), España </a:t>
            </a:r>
          </a:p>
          <a:p>
            <a:pPr marL="171450" indent="-171450" algn="just">
              <a:lnSpc>
                <a:spcPts val="1140"/>
              </a:lnSpc>
              <a:buClr>
                <a:srgbClr val="ED4D24"/>
              </a:buClr>
              <a:buFont typeface="Arial" panose="020B0604020202020204" pitchFamily="34" charset="0"/>
              <a:buChar char="•"/>
            </a:pPr>
            <a:r>
              <a:rPr lang="en-IE" sz="1000" kern="100" dirty="0">
                <a:effectLst/>
                <a:latin typeface="Calibri" panose="020F0502020204030204" pitchFamily="34" charset="0"/>
                <a:ea typeface="Aptos" panose="020B0004020202020204" pitchFamily="34" charset="0"/>
                <a:cs typeface="Calibri" panose="020F0502020204030204" pitchFamily="34" charset="0"/>
              </a:rPr>
              <a:t>Riga Technical University (RTU), Letonia</a:t>
            </a:r>
          </a:p>
          <a:p>
            <a:pPr marL="171450" indent="-171450" algn="just">
              <a:lnSpc>
                <a:spcPts val="1140"/>
              </a:lnSpc>
              <a:buClr>
                <a:srgbClr val="ED4D24"/>
              </a:buClr>
              <a:buFont typeface="Arial" panose="020B0604020202020204" pitchFamily="34" charset="0"/>
              <a:buChar char="•"/>
            </a:pPr>
            <a:r>
              <a:rPr lang="en-IE" sz="1000" kern="100" dirty="0">
                <a:effectLst/>
                <a:latin typeface="Calibri" panose="020F0502020204030204" pitchFamily="34" charset="0"/>
                <a:ea typeface="Aptos" panose="020B0004020202020204" pitchFamily="34" charset="0"/>
                <a:cs typeface="Calibri" panose="020F0502020204030204" pitchFamily="34" charset="0"/>
              </a:rPr>
              <a:t>Czech Technical University (</a:t>
            </a:r>
            <a:r>
              <a:rPr lang="en-IE" sz="1000" kern="100" dirty="0" err="1">
                <a:effectLst/>
                <a:latin typeface="Calibri" panose="020F0502020204030204" pitchFamily="34" charset="0"/>
                <a:ea typeface="Aptos" panose="020B0004020202020204" pitchFamily="34" charset="0"/>
                <a:cs typeface="Calibri" panose="020F0502020204030204" pitchFamily="34" charset="0"/>
              </a:rPr>
              <a:t>CVUTvP</a:t>
            </a:r>
            <a:r>
              <a:rPr lang="en-IE" sz="1000" kern="100" dirty="0">
                <a:effectLst/>
                <a:latin typeface="Calibri" panose="020F0502020204030204" pitchFamily="34" charset="0"/>
                <a:ea typeface="Aptos" panose="020B0004020202020204" pitchFamily="34" charset="0"/>
                <a:cs typeface="Calibri" panose="020F0502020204030204" pitchFamily="34" charset="0"/>
              </a:rPr>
              <a:t>), República Checa</a:t>
            </a:r>
          </a:p>
          <a:p>
            <a:pPr marL="171450" indent="-171450" algn="just">
              <a:lnSpc>
                <a:spcPts val="1140"/>
              </a:lnSpc>
              <a:buClr>
                <a:srgbClr val="ED4D24"/>
              </a:buClr>
              <a:buFont typeface="Arial" panose="020B0604020202020204" pitchFamily="34" charset="0"/>
              <a:buChar char="•"/>
            </a:pPr>
            <a:r>
              <a:rPr lang="en-IE" sz="1000" kern="100" dirty="0">
                <a:effectLst/>
                <a:latin typeface="Calibri" panose="020F0502020204030204" pitchFamily="34" charset="0"/>
                <a:ea typeface="Aptos" panose="020B0004020202020204" pitchFamily="34" charset="0"/>
                <a:cs typeface="Calibri" panose="020F0502020204030204" pitchFamily="34" charset="0"/>
              </a:rPr>
              <a:t>European E-learning Institute (EUEI), Dinamarca</a:t>
            </a:r>
          </a:p>
          <a:p>
            <a:pPr marL="171450" indent="-171450" algn="just">
              <a:lnSpc>
                <a:spcPts val="1140"/>
              </a:lnSpc>
              <a:buClr>
                <a:srgbClr val="ED4D24"/>
              </a:buClr>
              <a:buFont typeface="Arial" panose="020B0604020202020204" pitchFamily="34" charset="0"/>
              <a:buChar char="•"/>
            </a:pPr>
            <a:r>
              <a:rPr lang="en-US" sz="1000" kern="100" dirty="0" err="1">
                <a:effectLst/>
                <a:latin typeface="Calibri" panose="020F0502020204030204" pitchFamily="34" charset="0"/>
                <a:ea typeface="Aptos" panose="020B0004020202020204" pitchFamily="34" charset="0"/>
                <a:cs typeface="Calibri" panose="020F0502020204030204" pitchFamily="34" charset="0"/>
              </a:rPr>
              <a:t>Steinbeis</a:t>
            </a:r>
            <a:r>
              <a:rPr lang="en-US" sz="1000" kern="100" dirty="0">
                <a:effectLst/>
                <a:latin typeface="Calibri" panose="020F0502020204030204" pitchFamily="34" charset="0"/>
                <a:ea typeface="Aptos" panose="020B0004020202020204" pitchFamily="34" charset="0"/>
                <a:cs typeface="Calibri" panose="020F0502020204030204" pitchFamily="34" charset="0"/>
              </a:rPr>
              <a:t> School of Sustainable Innovation and Transformation</a:t>
            </a:r>
            <a:r>
              <a:rPr lang="en-IE" sz="1000" kern="100" dirty="0">
                <a:effectLst/>
                <a:latin typeface="Calibri" panose="020F0502020204030204" pitchFamily="34" charset="0"/>
                <a:ea typeface="Aptos" panose="020B0004020202020204" pitchFamily="34" charset="0"/>
                <a:cs typeface="Calibri" panose="020F0502020204030204" pitchFamily="34" charset="0"/>
              </a:rPr>
              <a:t> (SIT), Alemania</a:t>
            </a:r>
          </a:p>
          <a:p>
            <a:pPr marL="171450" indent="-171450" algn="just">
              <a:lnSpc>
                <a:spcPts val="1140"/>
              </a:lnSpc>
              <a:buClr>
                <a:srgbClr val="ED4D24"/>
              </a:buClr>
              <a:buFont typeface="Arial" panose="020B0604020202020204" pitchFamily="34" charset="0"/>
              <a:buChar char="•"/>
            </a:pPr>
            <a:r>
              <a:rPr lang="en-IE" sz="1000" kern="100" dirty="0">
                <a:effectLst/>
                <a:latin typeface="Calibri" panose="020F0502020204030204" pitchFamily="34" charset="0"/>
                <a:ea typeface="Aptos" panose="020B0004020202020204" pitchFamily="34" charset="0"/>
                <a:cs typeface="Calibri" panose="020F0502020204030204" pitchFamily="34" charset="0"/>
              </a:rPr>
              <a:t>Momentum Marketing Services Ltd. </a:t>
            </a:r>
            <a:r>
              <a:rPr lang="de-DE" sz="1000" kern="100" dirty="0">
                <a:effectLst/>
                <a:latin typeface="Calibri" panose="020F0502020204030204" pitchFamily="34" charset="0"/>
                <a:ea typeface="Aptos" panose="020B0004020202020204" pitchFamily="34" charset="0"/>
                <a:cs typeface="Calibri" panose="020F0502020204030204" pitchFamily="34" charset="0"/>
              </a:rPr>
              <a:t>(MMS), Irlanda</a:t>
            </a:r>
            <a:endParaRPr lang="de-DE" sz="1000" kern="100" dirty="0">
              <a:latin typeface="Calibri" panose="020F0502020204030204" pitchFamily="34" charset="0"/>
              <a:ea typeface="Aptos" panose="020B0004020202020204" pitchFamily="34" charset="0"/>
              <a:cs typeface="Calibri" panose="020F0502020204030204" pitchFamily="34" charset="0"/>
            </a:endParaRPr>
          </a:p>
          <a:p>
            <a:pPr marL="171450" indent="-171450" algn="just">
              <a:lnSpc>
                <a:spcPts val="1140"/>
              </a:lnSpc>
              <a:buClr>
                <a:srgbClr val="ED4D24"/>
              </a:buClr>
              <a:buFont typeface="Arial" panose="020B0604020202020204" pitchFamily="34" charset="0"/>
              <a:buChar char="•"/>
            </a:pPr>
            <a:r>
              <a:rPr lang="de-DE" sz="1000" kern="100" dirty="0">
                <a:effectLst/>
                <a:latin typeface="Calibri" panose="020F0502020204030204" pitchFamily="34" charset="0"/>
                <a:ea typeface="Aptos" panose="020B0004020202020204" pitchFamily="34" charset="0"/>
                <a:cs typeface="Calibri" panose="020F0502020204030204" pitchFamily="34" charset="0"/>
              </a:rPr>
              <a:t>StowarzyszenieGminPolskaSieć «Energie Cités» (PNEC), Polonia</a:t>
            </a:r>
            <a:endParaRPr lang="de-DE" sz="1000" kern="100" dirty="0">
              <a:latin typeface="Calibri" panose="020F0502020204030204" pitchFamily="34" charset="0"/>
              <a:ea typeface="Aptos" panose="020B0004020202020204" pitchFamily="34" charset="0"/>
              <a:cs typeface="Calibri" panose="020F0502020204030204" pitchFamily="34" charset="0"/>
            </a:endParaRPr>
          </a:p>
          <a:p>
            <a:pPr marL="171450" indent="-171450" algn="just">
              <a:lnSpc>
                <a:spcPts val="1140"/>
              </a:lnSpc>
              <a:buClr>
                <a:srgbClr val="ED4D24"/>
              </a:buClr>
              <a:buFont typeface="Arial" panose="020B0604020202020204" pitchFamily="34" charset="0"/>
              <a:buChar char="•"/>
            </a:pPr>
            <a:r>
              <a:rPr lang="de-DE" sz="1000" kern="100" dirty="0">
                <a:effectLst/>
                <a:latin typeface="Calibri" panose="020F0502020204030204" pitchFamily="34" charset="0"/>
                <a:ea typeface="Aptos" panose="020B0004020202020204" pitchFamily="34" charset="0"/>
                <a:cs typeface="Calibri" panose="020F0502020204030204" pitchFamily="34" charset="0"/>
              </a:rPr>
              <a:t>Jaske &amp; Wolf Verfahrenstechnik (JWV), Alemania</a:t>
            </a:r>
            <a:endParaRPr lang="en-IE" sz="1000" kern="100" dirty="0">
              <a:latin typeface="Calibri" panose="020F0502020204030204" pitchFamily="34" charset="0"/>
              <a:ea typeface="Aptos" panose="020B0004020202020204" pitchFamily="34" charset="0"/>
              <a:cs typeface="Calibri" panose="020F0502020204030204" pitchFamily="34" charset="0"/>
            </a:endParaRPr>
          </a:p>
          <a:p>
            <a:pPr marL="171450" indent="-171450" algn="just">
              <a:lnSpc>
                <a:spcPts val="1140"/>
              </a:lnSpc>
              <a:buClr>
                <a:srgbClr val="ED4D24"/>
              </a:buClr>
              <a:buFont typeface="Arial" panose="020B0604020202020204" pitchFamily="34" charset="0"/>
              <a:buChar char="•"/>
            </a:pPr>
            <a:r>
              <a:rPr lang="en-IE" sz="1000" kern="100" dirty="0">
                <a:effectLst/>
                <a:latin typeface="Calibri" panose="020F0502020204030204" pitchFamily="34" charset="0"/>
                <a:ea typeface="Aptos" panose="020B0004020202020204" pitchFamily="34" charset="0"/>
                <a:cs typeface="Calibri" panose="020F0502020204030204" pitchFamily="34" charset="0"/>
              </a:rPr>
              <a:t>Fagskolen Rogaland (FR), Noruega</a:t>
            </a:r>
          </a:p>
          <a:p>
            <a:pPr marL="171450" indent="-171450" algn="just">
              <a:lnSpc>
                <a:spcPts val="1140"/>
              </a:lnSpc>
              <a:buClr>
                <a:srgbClr val="ED4D24"/>
              </a:buClr>
              <a:buFont typeface="Arial" panose="020B0604020202020204" pitchFamily="34" charset="0"/>
              <a:buChar char="•"/>
            </a:pPr>
            <a:r>
              <a:rPr lang="en-IE" sz="1000" kern="100" dirty="0">
                <a:effectLst/>
                <a:latin typeface="Calibri" panose="020F0502020204030204" pitchFamily="34" charset="0"/>
                <a:ea typeface="Aptos" panose="020B0004020202020204" pitchFamily="34" charset="0"/>
                <a:cs typeface="Calibri" panose="020F0502020204030204" pitchFamily="34" charset="0"/>
              </a:rPr>
              <a:t>University of Belgrade (</a:t>
            </a:r>
            <a:r>
              <a:rPr lang="en-IE" sz="1000" kern="100" dirty="0" err="1">
                <a:effectLst/>
                <a:latin typeface="Calibri" panose="020F0502020204030204" pitchFamily="34" charset="0"/>
                <a:ea typeface="Aptos" panose="020B0004020202020204" pitchFamily="34" charset="0"/>
                <a:cs typeface="Calibri" panose="020F0502020204030204" pitchFamily="34" charset="0"/>
              </a:rPr>
              <a:t>UoB</a:t>
            </a:r>
            <a:r>
              <a:rPr lang="en-IE" sz="1000" kern="100" dirty="0">
                <a:effectLst/>
                <a:latin typeface="Calibri" panose="020F0502020204030204" pitchFamily="34" charset="0"/>
                <a:ea typeface="Aptos" panose="020B0004020202020204" pitchFamily="34" charset="0"/>
                <a:cs typeface="Calibri" panose="020F0502020204030204" pitchFamily="34" charset="0"/>
              </a:rPr>
              <a:t>), Serbia </a:t>
            </a:r>
          </a:p>
          <a:p>
            <a:pPr marL="171450" indent="-171450" algn="just">
              <a:lnSpc>
                <a:spcPts val="1140"/>
              </a:lnSpc>
              <a:buClr>
                <a:srgbClr val="ED4D24"/>
              </a:buClr>
              <a:buFont typeface="Arial" panose="020B0604020202020204" pitchFamily="34" charset="0"/>
              <a:buChar char="•"/>
            </a:pPr>
            <a:r>
              <a:rPr lang="en-IE" sz="1000" kern="100" dirty="0">
                <a:effectLst/>
                <a:latin typeface="Calibri" panose="020F0502020204030204" pitchFamily="34" charset="0"/>
                <a:ea typeface="Aptos" panose="020B0004020202020204" pitchFamily="34" charset="0"/>
                <a:cs typeface="Calibri" panose="020F0502020204030204" pitchFamily="34" charset="0"/>
              </a:rPr>
              <a:t>REHVA - </a:t>
            </a:r>
            <a:r>
              <a:rPr lang="en-US" sz="1000" kern="100" dirty="0">
                <a:effectLst/>
                <a:latin typeface="Calibri" panose="020F0502020204030204" pitchFamily="34" charset="0"/>
                <a:ea typeface="Aptos" panose="020B0004020202020204" pitchFamily="34" charset="0"/>
                <a:cs typeface="Calibri" panose="020F0502020204030204" pitchFamily="34" charset="0"/>
              </a:rPr>
              <a:t>Federation of European Heating, Ventilation &amp; Air Conditioning Associations </a:t>
            </a:r>
            <a:r>
              <a:rPr lang="en-IE" sz="1000" kern="100" dirty="0">
                <a:effectLst/>
                <a:latin typeface="Calibri" panose="020F0502020204030204" pitchFamily="34" charset="0"/>
                <a:ea typeface="Aptos" panose="020B0004020202020204" pitchFamily="34" charset="0"/>
                <a:cs typeface="Calibri" panose="020F0502020204030204" pitchFamily="34" charset="0"/>
              </a:rPr>
              <a:t>(REHVA), </a:t>
            </a:r>
            <a:r>
              <a:rPr lang="en-IE" sz="1000" kern="100" dirty="0" err="1">
                <a:effectLst/>
                <a:latin typeface="Calibri" panose="020F0502020204030204" pitchFamily="34" charset="0"/>
                <a:ea typeface="Aptos" panose="020B0004020202020204" pitchFamily="34" charset="0"/>
                <a:cs typeface="Calibri" panose="020F0502020204030204" pitchFamily="34" charset="0"/>
              </a:rPr>
              <a:t>Bélgica</a:t>
            </a:r>
            <a:r>
              <a:rPr lang="en-IE" sz="1000" kern="100" dirty="0">
                <a:effectLst/>
                <a:latin typeface="Calibri" panose="020F0502020204030204" pitchFamily="34" charset="0"/>
                <a:ea typeface="Aptos" panose="020B0004020202020204" pitchFamily="34" charset="0"/>
                <a:cs typeface="Calibri" panose="020F0502020204030204" pitchFamily="34" charset="0"/>
              </a:rPr>
              <a:t> </a:t>
            </a:r>
          </a:p>
        </p:txBody>
      </p:sp>
      <p:pic>
        <p:nvPicPr>
          <p:cNvPr id="18" name="Picture 17">
            <a:extLst>
              <a:ext uri="{FF2B5EF4-FFF2-40B4-BE49-F238E27FC236}">
                <a16:creationId xmlns:a16="http://schemas.microsoft.com/office/drawing/2014/main" id="{3E0A7F29-701F-3DC4-6481-DAB700AF566D}"/>
              </a:ext>
            </a:extLst>
          </p:cNvPr>
          <p:cNvPicPr>
            <a:picLocks noChangeAspect="1"/>
          </p:cNvPicPr>
          <p:nvPr/>
        </p:nvPicPr>
        <p:blipFill>
          <a:blip r:embed="rId11"/>
          <a:stretch>
            <a:fillRect/>
          </a:stretch>
        </p:blipFill>
        <p:spPr>
          <a:xfrm>
            <a:off x="2533091" y="5432134"/>
            <a:ext cx="4095750" cy="361950"/>
          </a:xfrm>
          <a:prstGeom prst="rect">
            <a:avLst/>
          </a:prstGeom>
        </p:spPr>
      </p:pic>
      <p:sp>
        <p:nvSpPr>
          <p:cNvPr id="20" name="TextBox 19">
            <a:extLst>
              <a:ext uri="{FF2B5EF4-FFF2-40B4-BE49-F238E27FC236}">
                <a16:creationId xmlns:a16="http://schemas.microsoft.com/office/drawing/2014/main" id="{25E3BA22-4726-D0D6-3B5F-5295537B68B5}"/>
              </a:ext>
            </a:extLst>
          </p:cNvPr>
          <p:cNvSpPr txBox="1"/>
          <p:nvPr/>
        </p:nvSpPr>
        <p:spPr>
          <a:xfrm>
            <a:off x="177731" y="8552168"/>
            <a:ext cx="2265028" cy="1787221"/>
          </a:xfrm>
          <a:prstGeom prst="rect">
            <a:avLst/>
          </a:prstGeom>
          <a:noFill/>
        </p:spPr>
        <p:txBody>
          <a:bodyPr wrap="square">
            <a:spAutoFit/>
          </a:bodyPr>
          <a:lstStyle/>
          <a:p>
            <a:pPr>
              <a:lnSpc>
                <a:spcPts val="1240"/>
              </a:lnSpc>
              <a:buNone/>
            </a:pPr>
            <a:r>
              <a:rPr lang="en-IE" sz="1200" b="1" kern="100" dirty="0">
                <a:solidFill>
                  <a:srgbClr val="FFFFFF"/>
                </a:solidFill>
                <a:effectLst/>
                <a:latin typeface="Calibri" panose="020F0502020204030204" pitchFamily="34" charset="0"/>
                <a:ea typeface="Aptos" panose="020B0004020202020204" pitchFamily="34" charset="0"/>
                <a:cs typeface="Calibri" panose="020F0502020204030204" pitchFamily="34" charset="0"/>
              </a:rPr>
              <a:t>Versión del documento: </a:t>
            </a:r>
          </a:p>
          <a:p>
            <a:pPr>
              <a:lnSpc>
                <a:spcPts val="1240"/>
              </a:lnSpc>
              <a:buNone/>
            </a:pPr>
            <a:r>
              <a:rPr lang="en-IE" sz="1200" kern="100" dirty="0">
                <a:solidFill>
                  <a:srgbClr val="FFFFFF"/>
                </a:solidFill>
                <a:effectLst/>
                <a:latin typeface="Calibri" panose="020F0502020204030204" pitchFamily="34" charset="0"/>
                <a:ea typeface="Aptos" panose="020B0004020202020204" pitchFamily="34" charset="0"/>
                <a:cs typeface="Calibri" panose="020F0502020204030204" pitchFamily="34" charset="0"/>
              </a:rPr>
              <a:t>Noviembre de 2025</a:t>
            </a:r>
          </a:p>
          <a:p>
            <a:pPr>
              <a:lnSpc>
                <a:spcPts val="1240"/>
              </a:lnSpc>
              <a:buNone/>
            </a:pPr>
            <a:endParaRPr lang="en-IE" sz="1200" kern="100" dirty="0">
              <a:solidFill>
                <a:srgbClr val="FFFFFF"/>
              </a:solidFill>
              <a:effectLst/>
              <a:latin typeface="Calibri" panose="020F0502020204030204" pitchFamily="34" charset="0"/>
              <a:ea typeface="Aptos" panose="020B0004020202020204" pitchFamily="34" charset="0"/>
              <a:cs typeface="Calibri" panose="020F0502020204030204" pitchFamily="34" charset="0"/>
            </a:endParaRPr>
          </a:p>
          <a:p>
            <a:pPr>
              <a:lnSpc>
                <a:spcPts val="1240"/>
              </a:lnSpc>
              <a:buNone/>
            </a:pPr>
            <a:r>
              <a:rPr lang="en-IE" sz="1200" b="1" kern="100" dirty="0">
                <a:solidFill>
                  <a:srgbClr val="FFFFFF"/>
                </a:solidFill>
                <a:effectLst/>
                <a:latin typeface="Calibri" panose="020F0502020204030204" pitchFamily="34" charset="0"/>
                <a:ea typeface="Aptos" panose="020B0004020202020204" pitchFamily="34" charset="0"/>
                <a:cs typeface="Calibri" panose="020F0502020204030204" pitchFamily="34" charset="0"/>
              </a:rPr>
              <a:t>Número de proyecto: </a:t>
            </a:r>
          </a:p>
          <a:p>
            <a:pPr>
              <a:lnSpc>
                <a:spcPts val="1240"/>
              </a:lnSpc>
              <a:buNone/>
            </a:pPr>
            <a:r>
              <a:rPr lang="en-IE" sz="1200" kern="100" dirty="0">
                <a:solidFill>
                  <a:srgbClr val="FFFFFF"/>
                </a:solidFill>
                <a:effectLst/>
                <a:latin typeface="Calibri" panose="020F0502020204030204" pitchFamily="34" charset="0"/>
                <a:ea typeface="Aptos" panose="020B0004020202020204" pitchFamily="34" charset="0"/>
                <a:cs typeface="Calibri" panose="020F0502020204030204" pitchFamily="34" charset="0"/>
              </a:rPr>
              <a:t>101187351 – Asociación</a:t>
            </a:r>
          </a:p>
          <a:p>
            <a:pPr>
              <a:lnSpc>
                <a:spcPts val="1240"/>
              </a:lnSpc>
              <a:buNone/>
            </a:pPr>
            <a:r>
              <a:rPr lang="en-IE" sz="1200" kern="100" dirty="0">
                <a:solidFill>
                  <a:srgbClr val="FFFFFF"/>
                </a:solidFill>
                <a:effectLst/>
                <a:latin typeface="Calibri" panose="020F0502020204030204" pitchFamily="34" charset="0"/>
                <a:ea typeface="Aptos" panose="020B0004020202020204" pitchFamily="34" charset="0"/>
                <a:cs typeface="Calibri" panose="020F0502020204030204" pitchFamily="34" charset="0"/>
              </a:rPr>
              <a:t> para la innovación: Alianzas.</a:t>
            </a:r>
          </a:p>
          <a:p>
            <a:pPr>
              <a:lnSpc>
                <a:spcPts val="1240"/>
              </a:lnSpc>
              <a:buNone/>
            </a:pPr>
            <a:endParaRPr lang="en-IE" sz="1200" kern="100" dirty="0">
              <a:solidFill>
                <a:srgbClr val="FFFFFF"/>
              </a:solidFill>
              <a:effectLst/>
              <a:latin typeface="Calibri" panose="020F0502020204030204" pitchFamily="34" charset="0"/>
              <a:ea typeface="Aptos" panose="020B0004020202020204" pitchFamily="34" charset="0"/>
              <a:cs typeface="Calibri" panose="020F0502020204030204" pitchFamily="34" charset="0"/>
            </a:endParaRPr>
          </a:p>
          <a:p>
            <a:pPr>
              <a:lnSpc>
                <a:spcPts val="1240"/>
              </a:lnSpc>
              <a:buNone/>
            </a:pPr>
            <a:r>
              <a:rPr lang="en-IE" sz="1200" b="1" kern="100" dirty="0">
                <a:solidFill>
                  <a:srgbClr val="FFFFFF"/>
                </a:solidFill>
                <a:effectLst/>
                <a:latin typeface="Calibri" panose="020F0502020204030204" pitchFamily="34" charset="0"/>
                <a:ea typeface="Aptos" panose="020B0004020202020204" pitchFamily="34" charset="0"/>
                <a:cs typeface="Calibri" panose="020F0502020204030204" pitchFamily="34" charset="0"/>
              </a:rPr>
              <a:t>Diseño de</a:t>
            </a:r>
          </a:p>
          <a:p>
            <a:pPr>
              <a:lnSpc>
                <a:spcPts val="1240"/>
              </a:lnSpc>
              <a:buNone/>
            </a:pPr>
            <a:r>
              <a:rPr lang="en-IE" sz="1200" kern="100" dirty="0">
                <a:solidFill>
                  <a:srgbClr val="FFFFFF"/>
                </a:solidFill>
                <a:effectLst/>
                <a:latin typeface="Calibri" panose="020F0502020204030204" pitchFamily="34" charset="0"/>
                <a:ea typeface="Aptos" panose="020B0004020202020204" pitchFamily="34" charset="0"/>
                <a:cs typeface="Calibri" panose="020F0502020204030204" pitchFamily="34" charset="0"/>
              </a:rPr>
              <a:t>MOMENTUM MARKETING SERVICES LTD., Irlanda</a:t>
            </a:r>
          </a:p>
          <a:p>
            <a:pPr>
              <a:lnSpc>
                <a:spcPts val="1240"/>
              </a:lnSpc>
              <a:buNone/>
            </a:pPr>
            <a:r>
              <a:rPr lang="en-IE" sz="1200" b="1" kern="100" dirty="0">
                <a:solidFill>
                  <a:srgbClr val="FFFFFF"/>
                </a:solidFill>
                <a:effectLst/>
                <a:latin typeface="Calibri" panose="020F0502020204030204" pitchFamily="34" charset="0"/>
                <a:ea typeface="Aptos" panose="020B0004020202020204" pitchFamily="34" charset="0"/>
                <a:cs typeface="Calibri" panose="020F0502020204030204" pitchFamily="34" charset="0"/>
              </a:rPr>
              <a:t>    </a:t>
            </a:r>
            <a:endParaRPr lang="en-IE" sz="1200" kern="100" dirty="0">
              <a:solidFill>
                <a:srgbClr val="FFFFFF"/>
              </a:solidFill>
              <a:effectLst/>
              <a:latin typeface="Calibri" panose="020F0502020204030204" pitchFamily="34" charset="0"/>
              <a:ea typeface="Aptos" panose="020B000402020202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A10AACF4-8D9D-21A4-D9FC-CC85599DA1BB}"/>
              </a:ext>
            </a:extLst>
          </p:cNvPr>
          <p:cNvSpPr txBox="1"/>
          <p:nvPr/>
        </p:nvSpPr>
        <p:spPr>
          <a:xfrm>
            <a:off x="2537651" y="8786937"/>
            <a:ext cx="4579604" cy="1080000"/>
          </a:xfrm>
          <a:prstGeom prst="rect">
            <a:avLst/>
          </a:prstGeom>
          <a:noFill/>
        </p:spPr>
        <p:txBody>
          <a:bodyPr wrap="square" numCol="3" spcCol="216000">
            <a:spAutoFit/>
          </a:bodyPr>
          <a:lstStyle/>
          <a:p>
            <a:pPr>
              <a:lnSpc>
                <a:spcPts val="1140"/>
              </a:lnSpc>
            </a:pPr>
            <a:r>
              <a:rPr lang="en-IE" sz="1000" b="1" kern="100" dirty="0" err="1">
                <a:solidFill>
                  <a:srgbClr val="ED4D24"/>
                </a:solidFill>
                <a:latin typeface="Calibri" panose="020F0502020204030204" pitchFamily="34" charset="0"/>
                <a:ea typeface="Aptos" panose="020B0004020202020204" pitchFamily="34" charset="0"/>
                <a:cs typeface="Calibri" panose="020F0502020204030204" pitchFamily="34" charset="0"/>
              </a:rPr>
              <a:t>Coordinación</a:t>
            </a:r>
            <a:r>
              <a:rPr lang="en-IE" sz="1000" b="1" kern="100" dirty="0">
                <a:solidFill>
                  <a:srgbClr val="ED4D24"/>
                </a:solidFill>
                <a:latin typeface="Calibri" panose="020F0502020204030204" pitchFamily="34" charset="0"/>
                <a:ea typeface="Aptos" panose="020B0004020202020204" pitchFamily="34" charset="0"/>
                <a:cs typeface="Calibri" panose="020F0502020204030204" pitchFamily="34" charset="0"/>
              </a:rPr>
              <a:t> del </a:t>
            </a:r>
            <a:r>
              <a:rPr lang="en-IE" sz="1000" b="1" kern="100" dirty="0" err="1">
                <a:solidFill>
                  <a:srgbClr val="ED4D24"/>
                </a:solidFill>
                <a:latin typeface="Calibri" panose="020F0502020204030204" pitchFamily="34" charset="0"/>
                <a:ea typeface="Aptos" panose="020B0004020202020204" pitchFamily="34" charset="0"/>
                <a:cs typeface="Calibri" panose="020F0502020204030204" pitchFamily="34" charset="0"/>
              </a:rPr>
              <a:t>informe</a:t>
            </a:r>
            <a:endParaRPr lang="en-IE" sz="1000" b="1" kern="100" dirty="0">
              <a:solidFill>
                <a:srgbClr val="ED4D24"/>
              </a:solidFill>
              <a:latin typeface="Calibri" panose="020F0502020204030204" pitchFamily="34" charset="0"/>
              <a:ea typeface="Aptos" panose="020B0004020202020204" pitchFamily="34" charset="0"/>
              <a:cs typeface="Calibri" panose="020F0502020204030204" pitchFamily="34" charset="0"/>
            </a:endParaRPr>
          </a:p>
          <a:p>
            <a:pPr marL="171450" indent="-171450">
              <a:lnSpc>
                <a:spcPts val="1140"/>
              </a:lnSpc>
              <a:buClr>
                <a:srgbClr val="ED4D24"/>
              </a:buClr>
              <a:buFont typeface="Arial" panose="020B0604020202020204" pitchFamily="34" charset="0"/>
              <a:buChar char="•"/>
            </a:pPr>
            <a:r>
              <a:rPr lang="en-IE" sz="1000" kern="100" dirty="0">
                <a:effectLst/>
                <a:latin typeface="Calibri" panose="020F0502020204030204" pitchFamily="34" charset="0"/>
                <a:ea typeface="Aptos" panose="020B0004020202020204" pitchFamily="34" charset="0"/>
                <a:cs typeface="Calibri" panose="020F0502020204030204" pitchFamily="34" charset="0"/>
              </a:rPr>
              <a:t>Riga Technical University (RTU), Letonia</a:t>
            </a:r>
          </a:p>
          <a:p>
            <a:pPr>
              <a:lnSpc>
                <a:spcPts val="1140"/>
              </a:lnSpc>
            </a:pPr>
            <a:endParaRPr lang="en-IE" sz="1000" b="1" kern="100" dirty="0">
              <a:solidFill>
                <a:srgbClr val="ED4D24"/>
              </a:solidFill>
              <a:effectLst/>
              <a:latin typeface="Calibri" panose="020F0502020204030204" pitchFamily="34" charset="0"/>
              <a:ea typeface="Aptos" panose="020B0004020202020204" pitchFamily="34" charset="0"/>
              <a:cs typeface="Calibri" panose="020F0502020204030204" pitchFamily="34" charset="0"/>
            </a:endParaRPr>
          </a:p>
          <a:p>
            <a:pPr>
              <a:lnSpc>
                <a:spcPts val="1140"/>
              </a:lnSpc>
            </a:pPr>
            <a:endParaRPr lang="en-IE" sz="1000" b="1" kern="100" dirty="0">
              <a:solidFill>
                <a:srgbClr val="ED4D24"/>
              </a:solidFill>
              <a:effectLst/>
              <a:latin typeface="Calibri" panose="020F0502020204030204" pitchFamily="34" charset="0"/>
              <a:ea typeface="Aptos" panose="020B0004020202020204" pitchFamily="34" charset="0"/>
              <a:cs typeface="Calibri" panose="020F0502020204030204" pitchFamily="34" charset="0"/>
            </a:endParaRPr>
          </a:p>
          <a:p>
            <a:pPr>
              <a:lnSpc>
                <a:spcPts val="1140"/>
              </a:lnSpc>
            </a:pPr>
            <a:r>
              <a:rPr lang="en-IE" sz="1000" b="1" kern="100" dirty="0" err="1">
                <a:solidFill>
                  <a:srgbClr val="ED4D24"/>
                </a:solidFill>
                <a:effectLst/>
                <a:latin typeface="Calibri" panose="020F0502020204030204" pitchFamily="34" charset="0"/>
                <a:ea typeface="Aptos" panose="020B0004020202020204" pitchFamily="34" charset="0"/>
                <a:cs typeface="Calibri" panose="020F0502020204030204" pitchFamily="34" charset="0"/>
              </a:rPr>
              <a:t>Autores</a:t>
            </a:r>
            <a:endParaRPr lang="en-IE" sz="1000" kern="100" dirty="0">
              <a:solidFill>
                <a:srgbClr val="ED4D24"/>
              </a:solidFill>
              <a:effectLst/>
              <a:latin typeface="Calibri" panose="020F0502020204030204" pitchFamily="34" charset="0"/>
              <a:ea typeface="Aptos" panose="020B0004020202020204" pitchFamily="34" charset="0"/>
              <a:cs typeface="Calibri" panose="020F0502020204030204" pitchFamily="34" charset="0"/>
            </a:endParaRPr>
          </a:p>
          <a:p>
            <a:pPr marL="171450" indent="-171450">
              <a:lnSpc>
                <a:spcPts val="1140"/>
              </a:lnSpc>
              <a:buClr>
                <a:srgbClr val="ED4D24"/>
              </a:buClr>
              <a:buFont typeface="Arial" panose="020B0604020202020204" pitchFamily="34" charset="0"/>
              <a:buChar char="•"/>
            </a:pPr>
            <a:r>
              <a:rPr lang="en-IE" sz="1000" kern="100" dirty="0">
                <a:effectLst/>
                <a:latin typeface="Calibri" panose="020F0502020204030204" pitchFamily="34" charset="0"/>
                <a:ea typeface="Aptos" panose="020B0004020202020204" pitchFamily="34" charset="0"/>
                <a:cs typeface="Calibri" panose="020F0502020204030204" pitchFamily="34" charset="0"/>
              </a:rPr>
              <a:t>Tatjana Tambovceva</a:t>
            </a:r>
          </a:p>
          <a:p>
            <a:pPr marL="171450" indent="-171450">
              <a:lnSpc>
                <a:spcPts val="1140"/>
              </a:lnSpc>
              <a:buClr>
                <a:srgbClr val="ED4D24"/>
              </a:buClr>
              <a:buFont typeface="Arial" panose="020B0604020202020204" pitchFamily="34" charset="0"/>
              <a:buChar char="•"/>
            </a:pPr>
            <a:r>
              <a:rPr lang="en-IE" sz="1000" kern="100" dirty="0">
                <a:effectLst/>
                <a:latin typeface="Calibri" panose="020F0502020204030204" pitchFamily="34" charset="0"/>
                <a:ea typeface="Aptos" panose="020B0004020202020204" pitchFamily="34" charset="0"/>
                <a:cs typeface="Calibri" panose="020F0502020204030204" pitchFamily="34" charset="0"/>
              </a:rPr>
              <a:t>Raimonds Bogdanovics</a:t>
            </a:r>
          </a:p>
          <a:p>
            <a:pPr marL="171450" indent="-171450">
              <a:lnSpc>
                <a:spcPts val="1140"/>
              </a:lnSpc>
              <a:buClr>
                <a:srgbClr val="ED4D24"/>
              </a:buClr>
              <a:buFont typeface="Arial" panose="020B0604020202020204" pitchFamily="34" charset="0"/>
              <a:buChar char="•"/>
            </a:pPr>
            <a:r>
              <a:rPr lang="en-IE" sz="1000" kern="100" dirty="0">
                <a:effectLst/>
                <a:latin typeface="Calibri" panose="020F0502020204030204" pitchFamily="34" charset="0"/>
                <a:ea typeface="Aptos" panose="020B0004020202020204" pitchFamily="34" charset="0"/>
                <a:cs typeface="Calibri" panose="020F0502020204030204" pitchFamily="34" charset="0"/>
              </a:rPr>
              <a:t>Rita </a:t>
            </a:r>
            <a:r>
              <a:rPr lang="en-IE" sz="1000" kern="100" dirty="0" err="1">
                <a:effectLst/>
                <a:latin typeface="Calibri" panose="020F0502020204030204" pitchFamily="34" charset="0"/>
                <a:ea typeface="Aptos" panose="020B0004020202020204" pitchFamily="34" charset="0"/>
                <a:cs typeface="Calibri" panose="020F0502020204030204" pitchFamily="34" charset="0"/>
              </a:rPr>
              <a:t>Greitane</a:t>
            </a:r>
            <a:endParaRPr lang="en-IE" sz="1000" kern="100" dirty="0">
              <a:effectLst/>
              <a:latin typeface="Calibri" panose="020F0502020204030204" pitchFamily="34" charset="0"/>
              <a:ea typeface="Aptos" panose="020B0004020202020204" pitchFamily="34" charset="0"/>
              <a:cs typeface="Calibri" panose="020F0502020204030204" pitchFamily="34" charset="0"/>
            </a:endParaRPr>
          </a:p>
          <a:p>
            <a:pPr>
              <a:lnSpc>
                <a:spcPts val="1140"/>
              </a:lnSpc>
            </a:pPr>
            <a:endParaRPr lang="en-IE" sz="1000" b="1" kern="100" dirty="0">
              <a:solidFill>
                <a:srgbClr val="ED4D24"/>
              </a:solidFill>
              <a:effectLst/>
              <a:latin typeface="Calibri" panose="020F0502020204030204" pitchFamily="34" charset="0"/>
              <a:ea typeface="Aptos" panose="020B0004020202020204" pitchFamily="34" charset="0"/>
              <a:cs typeface="Calibri" panose="020F0502020204030204" pitchFamily="34" charset="0"/>
            </a:endParaRPr>
          </a:p>
          <a:p>
            <a:pPr>
              <a:lnSpc>
                <a:spcPts val="1140"/>
              </a:lnSpc>
            </a:pPr>
            <a:endParaRPr lang="en-IE" sz="1000" b="1" kern="100" dirty="0">
              <a:solidFill>
                <a:srgbClr val="ED4D24"/>
              </a:solidFill>
              <a:effectLst/>
              <a:latin typeface="Calibri" panose="020F0502020204030204" pitchFamily="34" charset="0"/>
              <a:ea typeface="Aptos" panose="020B0004020202020204" pitchFamily="34" charset="0"/>
              <a:cs typeface="Calibri" panose="020F0502020204030204" pitchFamily="34" charset="0"/>
            </a:endParaRPr>
          </a:p>
          <a:p>
            <a:pPr>
              <a:lnSpc>
                <a:spcPts val="1140"/>
              </a:lnSpc>
            </a:pPr>
            <a:r>
              <a:rPr lang="en-IE" sz="1000" b="1" kern="100" dirty="0" err="1">
                <a:solidFill>
                  <a:srgbClr val="ED4D24"/>
                </a:solidFill>
                <a:effectLst/>
                <a:latin typeface="Calibri" panose="020F0502020204030204" pitchFamily="34" charset="0"/>
                <a:ea typeface="Aptos" panose="020B0004020202020204" pitchFamily="34" charset="0"/>
                <a:cs typeface="Calibri" panose="020F0502020204030204" pitchFamily="34" charset="0"/>
              </a:rPr>
              <a:t>Editado</a:t>
            </a:r>
            <a:r>
              <a:rPr lang="en-IE" sz="1000" b="1" kern="100" dirty="0">
                <a:solidFill>
                  <a:srgbClr val="ED4D24"/>
                </a:solidFill>
                <a:effectLst/>
                <a:latin typeface="Calibri" panose="020F0502020204030204" pitchFamily="34" charset="0"/>
                <a:ea typeface="Aptos" panose="020B0004020202020204" pitchFamily="34" charset="0"/>
                <a:cs typeface="Calibri" panose="020F0502020204030204" pitchFamily="34" charset="0"/>
              </a:rPr>
              <a:t> </a:t>
            </a:r>
            <a:r>
              <a:rPr lang="en-IE" sz="1000" b="1" kern="100" dirty="0" err="1">
                <a:solidFill>
                  <a:srgbClr val="ED4D24"/>
                </a:solidFill>
                <a:effectLst/>
                <a:latin typeface="Calibri" panose="020F0502020204030204" pitchFamily="34" charset="0"/>
                <a:ea typeface="Aptos" panose="020B0004020202020204" pitchFamily="34" charset="0"/>
                <a:cs typeface="Calibri" panose="020F0502020204030204" pitchFamily="34" charset="0"/>
              </a:rPr>
              <a:t>por</a:t>
            </a:r>
            <a:endParaRPr lang="en-IE" sz="1000" kern="100" dirty="0">
              <a:solidFill>
                <a:srgbClr val="ED4D24"/>
              </a:solidFill>
              <a:effectLst/>
              <a:latin typeface="Calibri" panose="020F0502020204030204" pitchFamily="34" charset="0"/>
              <a:ea typeface="Aptos" panose="020B0004020202020204" pitchFamily="34" charset="0"/>
              <a:cs typeface="Calibri" panose="020F0502020204030204" pitchFamily="34" charset="0"/>
            </a:endParaRPr>
          </a:p>
          <a:p>
            <a:pPr marL="171450" indent="-171450">
              <a:lnSpc>
                <a:spcPts val="1140"/>
              </a:lnSpc>
              <a:buClr>
                <a:srgbClr val="ED4D24"/>
              </a:buClr>
              <a:buFont typeface="Arial" panose="020B0604020202020204" pitchFamily="34" charset="0"/>
              <a:buChar char="•"/>
            </a:pPr>
            <a:r>
              <a:rPr lang="en-IE" sz="1000" kern="100" dirty="0">
                <a:effectLst/>
                <a:latin typeface="Calibri" panose="020F0502020204030204" pitchFamily="34" charset="0"/>
                <a:ea typeface="Aptos" panose="020B0004020202020204" pitchFamily="34" charset="0"/>
                <a:cs typeface="Calibri" panose="020F0502020204030204" pitchFamily="34" charset="0"/>
              </a:rPr>
              <a:t>Tatjana Tambovceva</a:t>
            </a:r>
          </a:p>
        </p:txBody>
      </p:sp>
      <p:pic>
        <p:nvPicPr>
          <p:cNvPr id="23" name="Picture 22">
            <a:extLst>
              <a:ext uri="{FF2B5EF4-FFF2-40B4-BE49-F238E27FC236}">
                <a16:creationId xmlns:a16="http://schemas.microsoft.com/office/drawing/2014/main" id="{96E70F9D-5CB2-4FC2-93D5-7D197C04E365}"/>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2484982" y="9779512"/>
            <a:ext cx="3650004" cy="439308"/>
          </a:xfrm>
          <a:prstGeom prst="rect">
            <a:avLst/>
          </a:prstGeom>
        </p:spPr>
      </p:pic>
    </p:spTree>
    <p:extLst>
      <p:ext uri="{BB962C8B-B14F-4D97-AF65-F5344CB8AC3E}">
        <p14:creationId xmlns:p14="http://schemas.microsoft.com/office/powerpoint/2010/main" val="2369465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4D8386-180E-5B19-8437-7BEA43F7D2B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27612D4-AF2C-236D-264B-A9CF1A3352C3}"/>
              </a:ext>
            </a:extLst>
          </p:cNvPr>
          <p:cNvSpPr txBox="1">
            <a:spLocks/>
          </p:cNvSpPr>
          <p:nvPr/>
        </p:nvSpPr>
        <p:spPr>
          <a:xfrm>
            <a:off x="585015" y="1878896"/>
            <a:ext cx="6389643" cy="1292583"/>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en-IE" sz="1100" b="0" dirty="0">
                <a:solidFill>
                  <a:srgbClr val="404040"/>
                </a:solidFill>
              </a:rPr>
              <a:t>Las universidades, escuelas, bibliotecas, centros culturales, hospitales y centros de atención sanitaria informan constantemente de los beneficios que les reporta la modernización de la ventilación (recuperación de calor, control de la demanda), la distribución a baja temperatura y la electrificación gradual. Los casos de campus y municipios de Dinamarca y Alemania hacen hincapié en la modernización de las unidades de tratamiento de aire (UTA), la puesta en marcha y el análisis a nivel de edificio para mejorar el confort y reducir los picos de consumo. La Universidad y la Biblioteca Nacional de Letonia muestran la medición y programación inteligentes para ajustar las cargas a los patrones de uso, mientras que las escuelas noruegas (1955-1985; actualizaciones/ampliaciones hasta 2022) y los centros cívicos y sanitarios polacos (1849-2024) demuestran que los puntos de ajuste de baja temperatura y la zonificación pueden conciliarse con las limitaciones patrimoniales y clínicas cuando la puesta en marcha es rigurosa.</a:t>
            </a:r>
          </a:p>
          <a:p>
            <a:pPr algn="just">
              <a:lnSpc>
                <a:spcPts val="1120"/>
              </a:lnSpc>
              <a:spcBef>
                <a:spcPts val="0"/>
              </a:spcBef>
            </a:pPr>
            <a:endParaRPr lang="en-IE" sz="1100" b="0" dirty="0">
              <a:solidFill>
                <a:srgbClr val="404040"/>
              </a:solidFill>
            </a:endParaRPr>
          </a:p>
        </p:txBody>
      </p:sp>
      <p:sp>
        <p:nvSpPr>
          <p:cNvPr id="3" name="Text Placeholder 29">
            <a:extLst>
              <a:ext uri="{FF2B5EF4-FFF2-40B4-BE49-F238E27FC236}">
                <a16:creationId xmlns:a16="http://schemas.microsoft.com/office/drawing/2014/main" id="{72EA530A-129F-0777-B251-6C76E689818A}"/>
              </a:ext>
            </a:extLst>
          </p:cNvPr>
          <p:cNvSpPr txBox="1">
            <a:spLocks/>
          </p:cNvSpPr>
          <p:nvPr/>
        </p:nvSpPr>
        <p:spPr>
          <a:xfrm>
            <a:off x="585015" y="1266030"/>
            <a:ext cx="4761900" cy="1180493"/>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l">
              <a:lnSpc>
                <a:spcPts val="1720"/>
              </a:lnSpc>
            </a:pPr>
            <a:r>
              <a:rPr lang="en-GB" sz="1600" b="1" dirty="0">
                <a:solidFill>
                  <a:srgbClr val="404040"/>
                </a:solidFill>
              </a:rPr>
              <a:t>Se recopilaron y analizaron</a:t>
            </a:r>
            <a:r>
              <a:rPr lang="lv-LV" sz="1600" b="1" dirty="0">
                <a:solidFill>
                  <a:srgbClr val="ED4D24"/>
                </a:solidFill>
              </a:rPr>
              <a:t> 25 </a:t>
            </a:r>
            <a:r>
              <a:rPr lang="en-GB" sz="1600" b="1" dirty="0">
                <a:solidFill>
                  <a:srgbClr val="ED4D24"/>
                </a:solidFill>
              </a:rPr>
              <a:t>casos </a:t>
            </a:r>
            <a:r>
              <a:rPr lang="en-GB" sz="1600" b="1" dirty="0">
                <a:solidFill>
                  <a:srgbClr val="404040"/>
                </a:solidFill>
              </a:rPr>
              <a:t>de edificios públicos e institucionales. </a:t>
            </a:r>
            <a:endParaRPr lang="en-IE" sz="1600" b="1" dirty="0">
              <a:solidFill>
                <a:srgbClr val="404040"/>
              </a:solidFill>
            </a:endParaRPr>
          </a:p>
        </p:txBody>
      </p:sp>
      <p:cxnSp>
        <p:nvCxnSpPr>
          <p:cNvPr id="4" name="Straight Connector 3">
            <a:extLst>
              <a:ext uri="{FF2B5EF4-FFF2-40B4-BE49-F238E27FC236}">
                <a16:creationId xmlns:a16="http://schemas.microsoft.com/office/drawing/2014/main" id="{36DF6618-EE12-71CC-B578-77CECA8A9ED2}"/>
              </a:ext>
            </a:extLst>
          </p:cNvPr>
          <p:cNvCxnSpPr>
            <a:cxnSpLocks/>
          </p:cNvCxnSpPr>
          <p:nvPr/>
        </p:nvCxnSpPr>
        <p:spPr>
          <a:xfrm>
            <a:off x="1646" y="655177"/>
            <a:ext cx="83651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1804F3DC-5C66-2ECA-4D9F-01D9FDD72D5A}"/>
              </a:ext>
            </a:extLst>
          </p:cNvPr>
          <p:cNvSpPr txBox="1"/>
          <p:nvPr/>
        </p:nvSpPr>
        <p:spPr>
          <a:xfrm>
            <a:off x="1394850" y="489480"/>
            <a:ext cx="5504021" cy="362022"/>
          </a:xfrm>
          <a:prstGeom prst="rect">
            <a:avLst/>
          </a:prstGeom>
          <a:noFill/>
        </p:spPr>
        <p:txBody>
          <a:bodyPr wrap="square" lIns="91440" tIns="45720" rIns="91440" bIns="45720" rtlCol="0" anchor="t">
            <a:spAutoFit/>
          </a:bodyPr>
          <a:lstStyle/>
          <a:p>
            <a:pPr marL="6350">
              <a:lnSpc>
                <a:spcPts val="2100"/>
              </a:lnSpc>
              <a:tabLst>
                <a:tab pos="611188" algn="l"/>
              </a:tabLst>
            </a:pPr>
            <a:r>
              <a:rPr lang="en-US" sz="2000" b="1" dirty="0" err="1">
                <a:solidFill>
                  <a:srgbClr val="ED4D24"/>
                </a:solidFill>
                <a:latin typeface="Calibri"/>
                <a:ea typeface="Calibri"/>
                <a:cs typeface="Calibri"/>
              </a:rPr>
              <a:t>Análisis</a:t>
            </a:r>
            <a:r>
              <a:rPr lang="en-US" sz="2000" b="1" dirty="0">
                <a:solidFill>
                  <a:srgbClr val="ED4D24"/>
                </a:solidFill>
                <a:latin typeface="Calibri"/>
                <a:ea typeface="Calibri"/>
                <a:cs typeface="Calibri"/>
              </a:rPr>
              <a:t> de </a:t>
            </a:r>
            <a:r>
              <a:rPr lang="en-US" sz="2000" b="1" dirty="0" err="1">
                <a:solidFill>
                  <a:srgbClr val="ED4D24"/>
                </a:solidFill>
                <a:latin typeface="Calibri"/>
                <a:ea typeface="Calibri"/>
                <a:cs typeface="Calibri"/>
              </a:rPr>
              <a:t>edificios</a:t>
            </a:r>
            <a:r>
              <a:rPr lang="en-US" sz="2000" b="1" dirty="0">
                <a:solidFill>
                  <a:srgbClr val="ED4D24"/>
                </a:solidFill>
                <a:latin typeface="Calibri"/>
                <a:ea typeface="Calibri"/>
                <a:cs typeface="Calibri"/>
              </a:rPr>
              <a:t> </a:t>
            </a:r>
            <a:r>
              <a:rPr lang="en-US" sz="2000" b="1" dirty="0" err="1">
                <a:solidFill>
                  <a:srgbClr val="ED4D24"/>
                </a:solidFill>
                <a:latin typeface="Calibri"/>
                <a:ea typeface="Calibri"/>
                <a:cs typeface="Calibri"/>
              </a:rPr>
              <a:t>públicos</a:t>
            </a:r>
            <a:r>
              <a:rPr lang="en-US" sz="2000" b="1" dirty="0">
                <a:solidFill>
                  <a:srgbClr val="ED4D24"/>
                </a:solidFill>
                <a:latin typeface="Calibri"/>
                <a:ea typeface="Calibri"/>
                <a:cs typeface="Calibri"/>
              </a:rPr>
              <a:t> e </a:t>
            </a:r>
            <a:r>
              <a:rPr lang="en-US" sz="2000" b="1" dirty="0" err="1">
                <a:solidFill>
                  <a:srgbClr val="ED4D24"/>
                </a:solidFill>
                <a:latin typeface="Calibri"/>
                <a:ea typeface="Calibri"/>
                <a:cs typeface="Calibri"/>
              </a:rPr>
              <a:t>institucionales</a:t>
            </a:r>
          </a:p>
        </p:txBody>
      </p:sp>
      <p:grpSp>
        <p:nvGrpSpPr>
          <p:cNvPr id="6" name="Group 5">
            <a:extLst>
              <a:ext uri="{FF2B5EF4-FFF2-40B4-BE49-F238E27FC236}">
                <a16:creationId xmlns:a16="http://schemas.microsoft.com/office/drawing/2014/main" id="{CC633E6E-4281-67B6-3A28-F13B65DB58FB}"/>
              </a:ext>
            </a:extLst>
          </p:cNvPr>
          <p:cNvGrpSpPr/>
          <p:nvPr/>
        </p:nvGrpSpPr>
        <p:grpSpPr>
          <a:xfrm>
            <a:off x="660803" y="489480"/>
            <a:ext cx="734144" cy="327604"/>
            <a:chOff x="1441478" y="5631712"/>
            <a:chExt cx="734144" cy="327604"/>
          </a:xfrm>
        </p:grpSpPr>
        <p:sp>
          <p:nvSpPr>
            <p:cNvPr id="7" name="Rectangle 6">
              <a:extLst>
                <a:ext uri="{FF2B5EF4-FFF2-40B4-BE49-F238E27FC236}">
                  <a16:creationId xmlns:a16="http://schemas.microsoft.com/office/drawing/2014/main" id="{4DA1CBA1-00D8-B0F0-CE74-E174A05CF8B6}"/>
                </a:ext>
              </a:extLst>
            </p:cNvPr>
            <p:cNvSpPr/>
            <p:nvPr/>
          </p:nvSpPr>
          <p:spPr>
            <a:xfrm>
              <a:off x="1441478" y="5651514"/>
              <a:ext cx="665489" cy="288000"/>
            </a:xfrm>
            <a:prstGeom prst="rect">
              <a:avLst/>
            </a:prstGeom>
            <a:gradFill>
              <a:gsLst>
                <a:gs pos="35000">
                  <a:srgbClr val="2D62AE"/>
                </a:gs>
                <a:gs pos="82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8">
              <a:extLst>
                <a:ext uri="{FF2B5EF4-FFF2-40B4-BE49-F238E27FC236}">
                  <a16:creationId xmlns:a16="http://schemas.microsoft.com/office/drawing/2014/main" id="{870322F7-118B-487B-A354-1AAE4BF68FCA}"/>
                </a:ext>
              </a:extLst>
            </p:cNvPr>
            <p:cNvSpPr txBox="1">
              <a:spLocks/>
            </p:cNvSpPr>
            <p:nvPr/>
          </p:nvSpPr>
          <p:spPr>
            <a:xfrm>
              <a:off x="1448256" y="5631712"/>
              <a:ext cx="727366" cy="327604"/>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dirty="0">
                  <a:solidFill>
                    <a:schemeClr val="bg1"/>
                  </a:solidFill>
                </a:rPr>
                <a:t>2.</a:t>
              </a:r>
              <a:r>
                <a:rPr lang="lv-LV" sz="1800" dirty="0">
                  <a:solidFill>
                    <a:schemeClr val="bg1"/>
                  </a:solidFill>
                </a:rPr>
                <a:t>4</a:t>
              </a:r>
              <a:r>
                <a:rPr lang="en-US" sz="1800" dirty="0">
                  <a:solidFill>
                    <a:schemeClr val="bg1"/>
                  </a:solidFill>
                </a:rPr>
                <a:t>.</a:t>
              </a:r>
              <a:r>
                <a:rPr lang="lv-LV" sz="1800" dirty="0">
                  <a:solidFill>
                    <a:schemeClr val="bg1"/>
                  </a:solidFill>
                </a:rPr>
                <a:t>2</a:t>
              </a:r>
              <a:endParaRPr lang="en-US" sz="1800" dirty="0">
                <a:solidFill>
                  <a:schemeClr val="bg1"/>
                </a:solidFill>
              </a:endParaRPr>
            </a:p>
          </p:txBody>
        </p:sp>
      </p:grpSp>
      <p:sp>
        <p:nvSpPr>
          <p:cNvPr id="9" name="Freeform 8">
            <a:extLst>
              <a:ext uri="{FF2B5EF4-FFF2-40B4-BE49-F238E27FC236}">
                <a16:creationId xmlns:a16="http://schemas.microsoft.com/office/drawing/2014/main" id="{84AD0095-7F11-6B12-1EE2-D70814FAA4A7}"/>
              </a:ext>
            </a:extLst>
          </p:cNvPr>
          <p:cNvSpPr/>
          <p:nvPr/>
        </p:nvSpPr>
        <p:spPr>
          <a:xfrm>
            <a:off x="0" y="3784345"/>
            <a:ext cx="2801780" cy="2431807"/>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cxnSp>
        <p:nvCxnSpPr>
          <p:cNvPr id="13" name="Straight Connector 12">
            <a:extLst>
              <a:ext uri="{FF2B5EF4-FFF2-40B4-BE49-F238E27FC236}">
                <a16:creationId xmlns:a16="http://schemas.microsoft.com/office/drawing/2014/main" id="{0FDFA24B-4CD7-186E-EC72-5AAAE3CC3137}"/>
              </a:ext>
            </a:extLst>
          </p:cNvPr>
          <p:cNvCxnSpPr>
            <a:cxnSpLocks/>
          </p:cNvCxnSpPr>
          <p:nvPr/>
        </p:nvCxnSpPr>
        <p:spPr>
          <a:xfrm>
            <a:off x="3135711" y="4066782"/>
            <a:ext cx="7489" cy="5930854"/>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4" name="Triangle 13">
            <a:extLst>
              <a:ext uri="{FF2B5EF4-FFF2-40B4-BE49-F238E27FC236}">
                <a16:creationId xmlns:a16="http://schemas.microsoft.com/office/drawing/2014/main" id="{51BCB54C-8514-8022-C30D-6ECCBAC8B611}"/>
              </a:ext>
            </a:extLst>
          </p:cNvPr>
          <p:cNvSpPr/>
          <p:nvPr/>
        </p:nvSpPr>
        <p:spPr>
          <a:xfrm rot="10800000">
            <a:off x="3032707" y="4360807"/>
            <a:ext cx="217346" cy="187367"/>
          </a:xfrm>
          <a:prstGeom prst="triangle">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46C6D1F2-4937-4AA4-ED56-113FD12CD936}"/>
              </a:ext>
            </a:extLst>
          </p:cNvPr>
          <p:cNvSpPr txBox="1"/>
          <p:nvPr/>
        </p:nvSpPr>
        <p:spPr>
          <a:xfrm>
            <a:off x="3250053" y="4044257"/>
            <a:ext cx="3981680" cy="6302816"/>
          </a:xfrm>
          <a:prstGeom prst="rect">
            <a:avLst/>
          </a:prstGeom>
          <a:noFill/>
        </p:spPr>
        <p:txBody>
          <a:bodyPr wrap="square">
            <a:spAutoFit/>
          </a:bodyPr>
          <a:lstStyle/>
          <a:p>
            <a:pPr marL="171450" lvl="0" indent="-171450">
              <a:lnSpc>
                <a:spcPts val="1140"/>
              </a:lnSpc>
              <a:buClr>
                <a:srgbClr val="ED4D24"/>
              </a:buClr>
              <a:buFont typeface="Arial" panose="020B0604020202020204" pitchFamily="34" charset="0"/>
              <a:buChar char="•"/>
            </a:pPr>
            <a:r>
              <a:rPr lang="en-IE" sz="1100" dirty="0">
                <a:solidFill>
                  <a:srgbClr val="404040"/>
                </a:solidFill>
                <a:latin typeface="Calibri" panose="020F0502020204030204" pitchFamily="34" charset="0"/>
                <a:cs typeface="Calibri" panose="020F0502020204030204" pitchFamily="34" charset="0"/>
              </a:rPr>
              <a:t>Cambio a sistemas de calefacción híbridos y con bajas emisiones de carbono, por ejemplo, combinación de bombas de calor con fuentes tradicionales como calderas de gas de condensación o calefacción urbana para la demanda máxima.</a:t>
            </a:r>
          </a:p>
          <a:p>
            <a:pPr marL="171450" lvl="0" indent="-171450">
              <a:lnSpc>
                <a:spcPts val="1140"/>
              </a:lnSpc>
              <a:buClr>
                <a:srgbClr val="ED4D24"/>
              </a:buClr>
              <a:buFont typeface="Arial" panose="020B0604020202020204" pitchFamily="34" charset="0"/>
              <a:buChar char="•"/>
            </a:pPr>
            <a:endParaRPr lang="en-IE" sz="1100" dirty="0">
              <a:solidFill>
                <a:srgbClr val="404040"/>
              </a:solidFill>
              <a:latin typeface="Calibri" panose="020F0502020204030204" pitchFamily="34" charset="0"/>
              <a:cs typeface="Calibri" panose="020F0502020204030204" pitchFamily="34" charset="0"/>
            </a:endParaRPr>
          </a:p>
          <a:p>
            <a:pPr marL="171450" lvl="0" indent="-171450">
              <a:lnSpc>
                <a:spcPts val="1140"/>
              </a:lnSpc>
              <a:buClr>
                <a:srgbClr val="ED4D24"/>
              </a:buClr>
              <a:buFont typeface="Arial" panose="020B0604020202020204" pitchFamily="34" charset="0"/>
              <a:buChar char="•"/>
            </a:pPr>
            <a:r>
              <a:rPr lang="en-IE" sz="1100" dirty="0">
                <a:solidFill>
                  <a:srgbClr val="404040"/>
                </a:solidFill>
                <a:latin typeface="Calibri" panose="020F0502020204030204" pitchFamily="34" charset="0"/>
                <a:cs typeface="Calibri" panose="020F0502020204030204" pitchFamily="34" charset="0"/>
              </a:rPr>
              <a:t>Los sistemas nuevos y mejorados están diseñados para la distribución de calor a baja temperatura.</a:t>
            </a:r>
          </a:p>
          <a:p>
            <a:pPr marL="171450" lvl="0" indent="-171450">
              <a:lnSpc>
                <a:spcPts val="1140"/>
              </a:lnSpc>
              <a:buClr>
                <a:srgbClr val="ED4D24"/>
              </a:buClr>
              <a:buFont typeface="Arial" panose="020B0604020202020204" pitchFamily="34" charset="0"/>
              <a:buChar char="•"/>
            </a:pPr>
            <a:endParaRPr lang="en-IE" sz="1100" dirty="0">
              <a:solidFill>
                <a:srgbClr val="404040"/>
              </a:solidFill>
              <a:latin typeface="Calibri" panose="020F0502020204030204" pitchFamily="34" charset="0"/>
              <a:cs typeface="Calibri" panose="020F0502020204030204" pitchFamily="34" charset="0"/>
            </a:endParaRPr>
          </a:p>
          <a:p>
            <a:pPr marL="171450" lvl="0" indent="-171450">
              <a:lnSpc>
                <a:spcPts val="1140"/>
              </a:lnSpc>
              <a:buClr>
                <a:srgbClr val="ED4D24"/>
              </a:buClr>
              <a:buFont typeface="Arial" panose="020B0604020202020204" pitchFamily="34" charset="0"/>
              <a:buChar char="•"/>
            </a:pPr>
            <a:r>
              <a:rPr lang="en-IE" sz="1100" dirty="0">
                <a:solidFill>
                  <a:srgbClr val="404040"/>
                </a:solidFill>
                <a:latin typeface="Calibri" panose="020F0502020204030204" pitchFamily="34" charset="0"/>
                <a:cs typeface="Calibri" panose="020F0502020204030204" pitchFamily="34" charset="0"/>
              </a:rPr>
              <a:t>Los sistemas de ventilación mecánica de alta eficiencia con recuperación de calor son estándar en casi todos los proyectos de renovación y nueva construcción.</a:t>
            </a:r>
          </a:p>
          <a:p>
            <a:pPr marL="171450" lvl="0" indent="-171450">
              <a:lnSpc>
                <a:spcPts val="1140"/>
              </a:lnSpc>
              <a:buClr>
                <a:srgbClr val="ED4D24"/>
              </a:buClr>
              <a:buFont typeface="Arial" panose="020B0604020202020204" pitchFamily="34" charset="0"/>
              <a:buChar char="•"/>
            </a:pPr>
            <a:endParaRPr lang="en-IE" sz="1100" dirty="0">
              <a:solidFill>
                <a:srgbClr val="404040"/>
              </a:solidFill>
              <a:latin typeface="Calibri" panose="020F0502020204030204" pitchFamily="34" charset="0"/>
              <a:cs typeface="Calibri" panose="020F0502020204030204" pitchFamily="34" charset="0"/>
            </a:endParaRPr>
          </a:p>
          <a:p>
            <a:pPr marL="171450" lvl="0" indent="-171450">
              <a:lnSpc>
                <a:spcPts val="1140"/>
              </a:lnSpc>
              <a:buClr>
                <a:srgbClr val="ED4D24"/>
              </a:buClr>
              <a:buFont typeface="Arial" panose="020B0604020202020204" pitchFamily="34" charset="0"/>
              <a:buChar char="•"/>
            </a:pPr>
            <a:r>
              <a:rPr lang="en-IE" sz="1100" dirty="0">
                <a:solidFill>
                  <a:srgbClr val="404040"/>
                </a:solidFill>
                <a:latin typeface="Calibri" panose="020F0502020204030204" pitchFamily="34" charset="0"/>
                <a:cs typeface="Calibri" panose="020F0502020204030204" pitchFamily="34" charset="0"/>
              </a:rPr>
              <a:t>La instalación de sistemas de volumen de aire variable (VAV) regulados por sensores de CO₂ y de ocupación garantiza que la ventilación solo funcione cuando es necesario, lo que reduce significativamente el consumo de energía y mejora la calidad del aire interior (IAQ).</a:t>
            </a:r>
          </a:p>
          <a:p>
            <a:pPr marL="171450" lvl="0" indent="-171450">
              <a:lnSpc>
                <a:spcPts val="1140"/>
              </a:lnSpc>
              <a:buClr>
                <a:srgbClr val="ED4D24"/>
              </a:buClr>
              <a:buFont typeface="Arial" panose="020B0604020202020204" pitchFamily="34" charset="0"/>
              <a:buChar char="•"/>
            </a:pPr>
            <a:endParaRPr lang="en-IE" sz="1100" dirty="0">
              <a:solidFill>
                <a:srgbClr val="404040"/>
              </a:solidFill>
              <a:latin typeface="Calibri" panose="020F0502020204030204" pitchFamily="34" charset="0"/>
              <a:cs typeface="Calibri" panose="020F0502020204030204" pitchFamily="34" charset="0"/>
            </a:endParaRPr>
          </a:p>
          <a:p>
            <a:pPr marL="171450" lvl="0" indent="-171450">
              <a:lnSpc>
                <a:spcPts val="1140"/>
              </a:lnSpc>
              <a:buClr>
                <a:srgbClr val="ED4D24"/>
              </a:buClr>
              <a:buFont typeface="Arial" panose="020B0604020202020204" pitchFamily="34" charset="0"/>
              <a:buChar char="•"/>
            </a:pPr>
            <a:r>
              <a:rPr lang="en-IE" sz="1100" dirty="0">
                <a:solidFill>
                  <a:srgbClr val="404040"/>
                </a:solidFill>
                <a:latin typeface="Calibri" panose="020F0502020204030204" pitchFamily="34" charset="0"/>
                <a:cs typeface="Calibri" panose="020F0502020204030204" pitchFamily="34" charset="0"/>
              </a:rPr>
              <a:t>La integración inteligente de la ventilación mecánica con la ventilación natural automatizada (por ejemplo, ventanas de techo motorizadas controladas por sensores de CO₂) favorece la refrigeración en verano sin depender de sistemas mecánicos activos.</a:t>
            </a:r>
          </a:p>
          <a:p>
            <a:pPr marL="171450" lvl="0" indent="-171450">
              <a:lnSpc>
                <a:spcPts val="1140"/>
              </a:lnSpc>
              <a:buClr>
                <a:srgbClr val="ED4D24"/>
              </a:buClr>
              <a:buFont typeface="Arial" panose="020B0604020202020204" pitchFamily="34" charset="0"/>
              <a:buChar char="•"/>
            </a:pPr>
            <a:endParaRPr lang="en-IE" sz="1100" dirty="0">
              <a:solidFill>
                <a:srgbClr val="404040"/>
              </a:solidFill>
              <a:latin typeface="Calibri" panose="020F0502020204030204" pitchFamily="34" charset="0"/>
              <a:cs typeface="Calibri" panose="020F0502020204030204" pitchFamily="34" charset="0"/>
            </a:endParaRPr>
          </a:p>
          <a:p>
            <a:pPr marL="171450" lvl="0" indent="-171450">
              <a:lnSpc>
                <a:spcPts val="1140"/>
              </a:lnSpc>
              <a:buClr>
                <a:srgbClr val="ED4D24"/>
              </a:buClr>
              <a:buFont typeface="Arial" panose="020B0604020202020204" pitchFamily="34" charset="0"/>
              <a:buChar char="•"/>
            </a:pPr>
            <a:r>
              <a:rPr lang="en-IE" sz="1100" dirty="0">
                <a:solidFill>
                  <a:srgbClr val="404040"/>
                </a:solidFill>
                <a:latin typeface="Calibri" panose="020F0502020204030204" pitchFamily="34" charset="0"/>
                <a:cs typeface="Calibri" panose="020F0502020204030204" pitchFamily="34" charset="0"/>
              </a:rPr>
              <a:t>La refrigeración activa se proporciona principalmente mediante bombas de calor de ciclo inverso o sistemas integrados de agua refrigerada. En climas más fríos, los edificios suelen depender por completo de estrategias pasivas, como la ventilación nocturna o el sombreado externo. Siempre que es posible, los sistemas maximizan los métodos de refrigeración libre, utilizan agua del río para los enfriadores o el circuito del intercambiador de calor subterráneo.</a:t>
            </a:r>
          </a:p>
          <a:p>
            <a:pPr marL="171450" lvl="0" indent="-171450">
              <a:lnSpc>
                <a:spcPts val="1140"/>
              </a:lnSpc>
              <a:buClr>
                <a:srgbClr val="ED4D24"/>
              </a:buClr>
              <a:buFont typeface="Arial" panose="020B0604020202020204" pitchFamily="34" charset="0"/>
              <a:buChar char="•"/>
            </a:pPr>
            <a:endParaRPr lang="en-IE" sz="1100" dirty="0">
              <a:solidFill>
                <a:srgbClr val="404040"/>
              </a:solidFill>
              <a:latin typeface="Calibri" panose="020F0502020204030204" pitchFamily="34" charset="0"/>
              <a:cs typeface="Calibri" panose="020F0502020204030204" pitchFamily="34" charset="0"/>
            </a:endParaRPr>
          </a:p>
          <a:p>
            <a:pPr marL="171450" lvl="0" indent="-171450">
              <a:lnSpc>
                <a:spcPts val="1140"/>
              </a:lnSpc>
              <a:buClr>
                <a:srgbClr val="ED4D24"/>
              </a:buClr>
              <a:buFont typeface="Arial" panose="020B0604020202020204" pitchFamily="34" charset="0"/>
              <a:buChar char="•"/>
            </a:pPr>
            <a:r>
              <a:rPr lang="en-IE" sz="1100" dirty="0">
                <a:solidFill>
                  <a:srgbClr val="404040"/>
                </a:solidFill>
                <a:latin typeface="Calibri" panose="020F0502020204030204" pitchFamily="34" charset="0"/>
                <a:cs typeface="Calibri" panose="020F0502020204030204" pitchFamily="34" charset="0"/>
              </a:rPr>
              <a:t>La implementación de un sistema central de gestión de edificios (BMS) o un sistema de gestión de energía (EMS) que proporcione supervisión y análisis en tiempo real permite tomar decisiones basadas en datos y gestionar las instalaciones de forma proactiva. Los sistemas avanzados integran el control de la calefacción, la ventilación, la refrigeración y la iluminación mediante protocolos de comunicación abiertos (por ejemplo, KNX) y programas de automatización basados en eventos para una eficiencia superior.</a:t>
            </a:r>
          </a:p>
          <a:p>
            <a:pPr marL="171450" lvl="0" indent="-171450">
              <a:lnSpc>
                <a:spcPts val="1140"/>
              </a:lnSpc>
              <a:buClr>
                <a:srgbClr val="ED4D24"/>
              </a:buClr>
              <a:buFont typeface="Arial" panose="020B0604020202020204" pitchFamily="34" charset="0"/>
              <a:buChar char="•"/>
            </a:pPr>
            <a:endParaRPr lang="en-IE" sz="1100" dirty="0">
              <a:solidFill>
                <a:srgbClr val="404040"/>
              </a:solidFill>
              <a:latin typeface="Calibri" panose="020F0502020204030204" pitchFamily="34" charset="0"/>
              <a:cs typeface="Calibri" panose="020F0502020204030204" pitchFamily="34" charset="0"/>
            </a:endParaRPr>
          </a:p>
          <a:p>
            <a:pPr marL="171450" indent="-171450">
              <a:lnSpc>
                <a:spcPts val="1140"/>
              </a:lnSpc>
              <a:buClr>
                <a:srgbClr val="ED4D24"/>
              </a:buClr>
              <a:buFont typeface="Arial" panose="020B0604020202020204" pitchFamily="34" charset="0"/>
              <a:buChar char="•"/>
            </a:pPr>
            <a:endParaRPr lang="en-IE" sz="115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8" name="Straight Connector 27">
            <a:extLst>
              <a:ext uri="{FF2B5EF4-FFF2-40B4-BE49-F238E27FC236}">
                <a16:creationId xmlns:a16="http://schemas.microsoft.com/office/drawing/2014/main" id="{B073D1D3-C5B6-D138-5E03-F20882809B1F}"/>
              </a:ext>
            </a:extLst>
          </p:cNvPr>
          <p:cNvCxnSpPr>
            <a:cxnSpLocks/>
          </p:cNvCxnSpPr>
          <p:nvPr/>
        </p:nvCxnSpPr>
        <p:spPr>
          <a:xfrm>
            <a:off x="3135711" y="4687954"/>
            <a:ext cx="4435252"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5E5AAAE9-4CBB-AA3B-2BAA-CE47997F597C}"/>
              </a:ext>
            </a:extLst>
          </p:cNvPr>
          <p:cNvSpPr txBox="1"/>
          <p:nvPr/>
        </p:nvSpPr>
        <p:spPr>
          <a:xfrm>
            <a:off x="405942" y="3929336"/>
            <a:ext cx="2304478" cy="1127873"/>
          </a:xfrm>
          <a:prstGeom prst="rect">
            <a:avLst/>
          </a:prstGeom>
          <a:noFill/>
        </p:spPr>
        <p:txBody>
          <a:bodyPr wrap="square" rtlCol="0" anchor="t">
            <a:spAutoFit/>
          </a:bodyPr>
          <a:lstStyle/>
          <a:p>
            <a:pPr marL="6350">
              <a:lnSpc>
                <a:spcPts val="1600"/>
              </a:lnSpc>
              <a:tabLst>
                <a:tab pos="611188" algn="l"/>
              </a:tabLst>
            </a:pPr>
            <a:r>
              <a:rPr lang="en-US" sz="1600" b="1" dirty="0">
                <a:solidFill>
                  <a:schemeClr val="bg1"/>
                </a:solidFill>
                <a:latin typeface="Calibri" panose="020F0502020204030204" pitchFamily="34" charset="0"/>
                <a:cs typeface="Calibri" panose="020F0502020204030204" pitchFamily="34" charset="0"/>
              </a:rPr>
              <a:t>Descripción general de las buenas prácticas y las tendencias en materia de climatización:</a:t>
            </a:r>
          </a:p>
          <a:p>
            <a:pPr marL="6350">
              <a:lnSpc>
                <a:spcPts val="1600"/>
              </a:lnSpc>
              <a:tabLst>
                <a:tab pos="611188" algn="l"/>
              </a:tabLst>
            </a:pPr>
            <a:endParaRPr lang="en-US" sz="1800" b="1" dirty="0">
              <a:solidFill>
                <a:schemeClr val="bg1"/>
              </a:solidFill>
              <a:latin typeface="Calibri" panose="020F0502020204030204" pitchFamily="34" charset="0"/>
              <a:cs typeface="Calibri" panose="020F0502020204030204" pitchFamily="34" charset="0"/>
            </a:endParaRPr>
          </a:p>
        </p:txBody>
      </p:sp>
      <p:cxnSp>
        <p:nvCxnSpPr>
          <p:cNvPr id="34" name="Straight Connector 33">
            <a:extLst>
              <a:ext uri="{FF2B5EF4-FFF2-40B4-BE49-F238E27FC236}">
                <a16:creationId xmlns:a16="http://schemas.microsoft.com/office/drawing/2014/main" id="{83847EF9-BC25-02B4-513D-49E653068D92}"/>
              </a:ext>
            </a:extLst>
          </p:cNvPr>
          <p:cNvCxnSpPr>
            <a:cxnSpLocks/>
          </p:cNvCxnSpPr>
          <p:nvPr/>
        </p:nvCxnSpPr>
        <p:spPr>
          <a:xfrm>
            <a:off x="2741536" y="4053608"/>
            <a:ext cx="394175"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F460785-2A12-6018-D562-F6186ECFE762}"/>
              </a:ext>
            </a:extLst>
          </p:cNvPr>
          <p:cNvCxnSpPr>
            <a:cxnSpLocks/>
          </p:cNvCxnSpPr>
          <p:nvPr/>
        </p:nvCxnSpPr>
        <p:spPr>
          <a:xfrm>
            <a:off x="3129289" y="5118472"/>
            <a:ext cx="4435252"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7248F99-2BF3-8ABC-0D0C-A722CE080879}"/>
              </a:ext>
            </a:extLst>
          </p:cNvPr>
          <p:cNvCxnSpPr>
            <a:cxnSpLocks/>
          </p:cNvCxnSpPr>
          <p:nvPr/>
        </p:nvCxnSpPr>
        <p:spPr>
          <a:xfrm>
            <a:off x="3129289" y="6498686"/>
            <a:ext cx="4435252"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9DE5872-BC28-3A55-DCC7-C1BDBE89E85F}"/>
              </a:ext>
            </a:extLst>
          </p:cNvPr>
          <p:cNvCxnSpPr>
            <a:cxnSpLocks/>
          </p:cNvCxnSpPr>
          <p:nvPr/>
        </p:nvCxnSpPr>
        <p:spPr>
          <a:xfrm>
            <a:off x="3135711" y="5679318"/>
            <a:ext cx="4435252"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38" name="Graphic 40">
            <a:extLst>
              <a:ext uri="{FF2B5EF4-FFF2-40B4-BE49-F238E27FC236}">
                <a16:creationId xmlns:a16="http://schemas.microsoft.com/office/drawing/2014/main" id="{FA015A88-1686-DB52-1B84-8795D1ACB99E}"/>
              </a:ext>
            </a:extLst>
          </p:cNvPr>
          <p:cNvGrpSpPr/>
          <p:nvPr/>
        </p:nvGrpSpPr>
        <p:grpSpPr>
          <a:xfrm>
            <a:off x="-1106813" y="4864304"/>
            <a:ext cx="3924090" cy="2433120"/>
            <a:chOff x="-3997860" y="6017904"/>
            <a:chExt cx="935163" cy="579845"/>
          </a:xfrm>
          <a:solidFill>
            <a:schemeClr val="bg1">
              <a:alpha val="29965"/>
            </a:schemeClr>
          </a:solidFill>
        </p:grpSpPr>
        <p:sp>
          <p:nvSpPr>
            <p:cNvPr id="39" name="Freeform 38">
              <a:extLst>
                <a:ext uri="{FF2B5EF4-FFF2-40B4-BE49-F238E27FC236}">
                  <a16:creationId xmlns:a16="http://schemas.microsoft.com/office/drawing/2014/main" id="{B163AA59-D798-A3B1-039D-9CACB6A878D9}"/>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40" name="Freeform 39">
              <a:extLst>
                <a:ext uri="{FF2B5EF4-FFF2-40B4-BE49-F238E27FC236}">
                  <a16:creationId xmlns:a16="http://schemas.microsoft.com/office/drawing/2014/main" id="{07F62278-4F2B-A01B-44F8-40E0CB0E3146}"/>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41" name="Freeform 40">
              <a:extLst>
                <a:ext uri="{FF2B5EF4-FFF2-40B4-BE49-F238E27FC236}">
                  <a16:creationId xmlns:a16="http://schemas.microsoft.com/office/drawing/2014/main" id="{98D5109B-25D2-B6DF-8D2E-FE7D338FDA23}"/>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42" name="Freeform 41">
              <a:extLst>
                <a:ext uri="{FF2B5EF4-FFF2-40B4-BE49-F238E27FC236}">
                  <a16:creationId xmlns:a16="http://schemas.microsoft.com/office/drawing/2014/main" id="{52FB3D61-0E4F-E35E-5338-2FCF4246A5AD}"/>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cxnSp>
        <p:nvCxnSpPr>
          <p:cNvPr id="45" name="Straight Connector 44">
            <a:extLst>
              <a:ext uri="{FF2B5EF4-FFF2-40B4-BE49-F238E27FC236}">
                <a16:creationId xmlns:a16="http://schemas.microsoft.com/office/drawing/2014/main" id="{439C8162-4AE4-E909-1A29-67D55DE6DACA}"/>
              </a:ext>
            </a:extLst>
          </p:cNvPr>
          <p:cNvCxnSpPr>
            <a:cxnSpLocks/>
          </p:cNvCxnSpPr>
          <p:nvPr/>
        </p:nvCxnSpPr>
        <p:spPr>
          <a:xfrm>
            <a:off x="3135711" y="7362663"/>
            <a:ext cx="4435252"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55780E6C-31AC-D38C-61B5-37C80CD0090D}"/>
              </a:ext>
            </a:extLst>
          </p:cNvPr>
          <p:cNvCxnSpPr>
            <a:cxnSpLocks/>
          </p:cNvCxnSpPr>
          <p:nvPr/>
        </p:nvCxnSpPr>
        <p:spPr>
          <a:xfrm>
            <a:off x="3157970" y="8609166"/>
            <a:ext cx="4435252"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197C2DF1-0981-EC29-3382-83C4F89D51CD}"/>
              </a:ext>
            </a:extLst>
          </p:cNvPr>
          <p:cNvCxnSpPr>
            <a:cxnSpLocks/>
          </p:cNvCxnSpPr>
          <p:nvPr/>
        </p:nvCxnSpPr>
        <p:spPr>
          <a:xfrm>
            <a:off x="3135711" y="9997636"/>
            <a:ext cx="4435252"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50" name="Freeform 49">
            <a:extLst>
              <a:ext uri="{FF2B5EF4-FFF2-40B4-BE49-F238E27FC236}">
                <a16:creationId xmlns:a16="http://schemas.microsoft.com/office/drawing/2014/main" id="{B9ACE1CB-6109-F893-82A8-578B1114AE70}"/>
              </a:ext>
            </a:extLst>
          </p:cNvPr>
          <p:cNvSpPr/>
          <p:nvPr/>
        </p:nvSpPr>
        <p:spPr>
          <a:xfrm>
            <a:off x="703928" y="7267492"/>
            <a:ext cx="690922" cy="1029246"/>
          </a:xfrm>
          <a:custGeom>
            <a:avLst/>
            <a:gdLst>
              <a:gd name="connsiteX0" fmla="*/ 183614 w 273431"/>
              <a:gd name="connsiteY0" fmla="*/ 121694 h 407322"/>
              <a:gd name="connsiteX1" fmla="*/ 178117 w 273431"/>
              <a:gd name="connsiteY1" fmla="*/ 133744 h 407322"/>
              <a:gd name="connsiteX2" fmla="*/ 183107 w 273431"/>
              <a:gd name="connsiteY2" fmla="*/ 135808 h 407322"/>
              <a:gd name="connsiteX3" fmla="*/ 225992 w 273431"/>
              <a:gd name="connsiteY3" fmla="*/ 135808 h 407322"/>
              <a:gd name="connsiteX4" fmla="*/ 236558 w 273431"/>
              <a:gd name="connsiteY4" fmla="*/ 116597 h 407322"/>
              <a:gd name="connsiteX5" fmla="*/ 229301 w 273431"/>
              <a:gd name="connsiteY5" fmla="*/ 109314 h 407322"/>
              <a:gd name="connsiteX6" fmla="*/ 208249 w 273431"/>
              <a:gd name="connsiteY6" fmla="*/ 100517 h 407322"/>
              <a:gd name="connsiteX7" fmla="*/ 203411 w 273431"/>
              <a:gd name="connsiteY7" fmla="*/ 106841 h 407322"/>
              <a:gd name="connsiteX8" fmla="*/ 198244 w 273431"/>
              <a:gd name="connsiteY8" fmla="*/ 109038 h 407322"/>
              <a:gd name="connsiteX9" fmla="*/ 187980 w 273431"/>
              <a:gd name="connsiteY9" fmla="*/ 117158 h 407322"/>
              <a:gd name="connsiteX10" fmla="*/ 184121 w 273431"/>
              <a:gd name="connsiteY10" fmla="*/ 121747 h 407322"/>
              <a:gd name="connsiteX11" fmla="*/ 183614 w 273431"/>
              <a:gd name="connsiteY11" fmla="*/ 121694 h 407322"/>
              <a:gd name="connsiteX12" fmla="*/ 183614 w 273431"/>
              <a:gd name="connsiteY12" fmla="*/ 121694 h 407322"/>
              <a:gd name="connsiteX13" fmla="*/ 180607 w 273431"/>
              <a:gd name="connsiteY13" fmla="*/ 114792 h 407322"/>
              <a:gd name="connsiteX14" fmla="*/ 198128 w 273431"/>
              <a:gd name="connsiteY14" fmla="*/ 101433 h 407322"/>
              <a:gd name="connsiteX15" fmla="*/ 235918 w 273431"/>
              <a:gd name="connsiteY15" fmla="*/ 106423 h 407322"/>
              <a:gd name="connsiteX16" fmla="*/ 239849 w 273431"/>
              <a:gd name="connsiteY16" fmla="*/ 137178 h 407322"/>
              <a:gd name="connsiteX17" fmla="*/ 225983 w 273431"/>
              <a:gd name="connsiteY17" fmla="*/ 142923 h 407322"/>
              <a:gd name="connsiteX18" fmla="*/ 183098 w 273431"/>
              <a:gd name="connsiteY18" fmla="*/ 142923 h 407322"/>
              <a:gd name="connsiteX19" fmla="*/ 173066 w 273431"/>
              <a:gd name="connsiteY19" fmla="*/ 118723 h 407322"/>
              <a:gd name="connsiteX20" fmla="*/ 180607 w 273431"/>
              <a:gd name="connsiteY20" fmla="*/ 114792 h 407322"/>
              <a:gd name="connsiteX21" fmla="*/ 180607 w 273431"/>
              <a:gd name="connsiteY21" fmla="*/ 114792 h 407322"/>
              <a:gd name="connsiteX22" fmla="*/ 131728 w 273431"/>
              <a:gd name="connsiteY22" fmla="*/ 47778 h 407322"/>
              <a:gd name="connsiteX23" fmla="*/ 120281 w 273431"/>
              <a:gd name="connsiteY23" fmla="*/ 72858 h 407322"/>
              <a:gd name="connsiteX24" fmla="*/ 130696 w 273431"/>
              <a:gd name="connsiteY24" fmla="*/ 77171 h 407322"/>
              <a:gd name="connsiteX25" fmla="*/ 204434 w 273431"/>
              <a:gd name="connsiteY25" fmla="*/ 77171 h 407322"/>
              <a:gd name="connsiteX26" fmla="*/ 224783 w 273431"/>
              <a:gd name="connsiteY26" fmla="*/ 40209 h 407322"/>
              <a:gd name="connsiteX27" fmla="*/ 214777 w 273431"/>
              <a:gd name="connsiteY27" fmla="*/ 31333 h 407322"/>
              <a:gd name="connsiteX28" fmla="*/ 212661 w 273431"/>
              <a:gd name="connsiteY28" fmla="*/ 28638 h 407322"/>
              <a:gd name="connsiteX29" fmla="*/ 172452 w 273431"/>
              <a:gd name="connsiteY29" fmla="*/ 11847 h 407322"/>
              <a:gd name="connsiteX30" fmla="*/ 163122 w 273431"/>
              <a:gd name="connsiteY30" fmla="*/ 24120 h 407322"/>
              <a:gd name="connsiteX31" fmla="*/ 157955 w 273431"/>
              <a:gd name="connsiteY31" fmla="*/ 26317 h 407322"/>
              <a:gd name="connsiteX32" fmla="*/ 136228 w 273431"/>
              <a:gd name="connsiteY32" fmla="*/ 41294 h 407322"/>
              <a:gd name="connsiteX33" fmla="*/ 136806 w 273431"/>
              <a:gd name="connsiteY33" fmla="*/ 44852 h 407322"/>
              <a:gd name="connsiteX34" fmla="*/ 132795 w 273431"/>
              <a:gd name="connsiteY34" fmla="*/ 47902 h 407322"/>
              <a:gd name="connsiteX35" fmla="*/ 131728 w 273431"/>
              <a:gd name="connsiteY35" fmla="*/ 47778 h 407322"/>
              <a:gd name="connsiteX36" fmla="*/ 131728 w 273431"/>
              <a:gd name="connsiteY36" fmla="*/ 47778 h 407322"/>
              <a:gd name="connsiteX37" fmla="*/ 129033 w 273431"/>
              <a:gd name="connsiteY37" fmla="*/ 40698 h 407322"/>
              <a:gd name="connsiteX38" fmla="*/ 157822 w 273431"/>
              <a:gd name="connsiteY38" fmla="*/ 18517 h 407322"/>
              <a:gd name="connsiteX39" fmla="*/ 208516 w 273431"/>
              <a:gd name="connsiteY39" fmla="*/ 7800 h 407322"/>
              <a:gd name="connsiteX40" fmla="*/ 219304 w 273431"/>
              <a:gd name="connsiteY40" fmla="*/ 25721 h 407322"/>
              <a:gd name="connsiteX41" fmla="*/ 226490 w 273431"/>
              <a:gd name="connsiteY41" fmla="*/ 75162 h 407322"/>
              <a:gd name="connsiteX42" fmla="*/ 204434 w 273431"/>
              <a:gd name="connsiteY42" fmla="*/ 84286 h 407322"/>
              <a:gd name="connsiteX43" fmla="*/ 130696 w 273431"/>
              <a:gd name="connsiteY43" fmla="*/ 84286 h 407322"/>
              <a:gd name="connsiteX44" fmla="*/ 115265 w 273431"/>
              <a:gd name="connsiteY44" fmla="*/ 47022 h 407322"/>
              <a:gd name="connsiteX45" fmla="*/ 129033 w 273431"/>
              <a:gd name="connsiteY45" fmla="*/ 40698 h 407322"/>
              <a:gd name="connsiteX46" fmla="*/ 129033 w 273431"/>
              <a:gd name="connsiteY46" fmla="*/ 40698 h 407322"/>
              <a:gd name="connsiteX47" fmla="*/ 218780 w 273431"/>
              <a:gd name="connsiteY47" fmla="*/ 264740 h 407322"/>
              <a:gd name="connsiteX48" fmla="*/ 211718 w 273431"/>
              <a:gd name="connsiteY48" fmla="*/ 308907 h 407322"/>
              <a:gd name="connsiteX49" fmla="*/ 232191 w 273431"/>
              <a:gd name="connsiteY49" fmla="*/ 312188 h 407322"/>
              <a:gd name="connsiteX50" fmla="*/ 233828 w 273431"/>
              <a:gd name="connsiteY50" fmla="*/ 316502 h 407322"/>
              <a:gd name="connsiteX51" fmla="*/ 192027 w 273431"/>
              <a:gd name="connsiteY51" fmla="*/ 367908 h 407322"/>
              <a:gd name="connsiteX52" fmla="*/ 187367 w 273431"/>
              <a:gd name="connsiteY52" fmla="*/ 365738 h 407322"/>
              <a:gd name="connsiteX53" fmla="*/ 194455 w 273431"/>
              <a:gd name="connsiteY53" fmla="*/ 321571 h 407322"/>
              <a:gd name="connsiteX54" fmla="*/ 173982 w 273431"/>
              <a:gd name="connsiteY54" fmla="*/ 318272 h 407322"/>
              <a:gd name="connsiteX55" fmla="*/ 172319 w 273431"/>
              <a:gd name="connsiteY55" fmla="*/ 313985 h 407322"/>
              <a:gd name="connsiteX56" fmla="*/ 214119 w 273431"/>
              <a:gd name="connsiteY56" fmla="*/ 262552 h 407322"/>
              <a:gd name="connsiteX57" fmla="*/ 218780 w 273431"/>
              <a:gd name="connsiteY57" fmla="*/ 264740 h 407322"/>
              <a:gd name="connsiteX58" fmla="*/ 218780 w 273431"/>
              <a:gd name="connsiteY58" fmla="*/ 264740 h 407322"/>
              <a:gd name="connsiteX59" fmla="*/ 206053 w 273431"/>
              <a:gd name="connsiteY59" fmla="*/ 310703 h 407322"/>
              <a:gd name="connsiteX60" fmla="*/ 211976 w 273431"/>
              <a:gd name="connsiteY60" fmla="*/ 273616 h 407322"/>
              <a:gd name="connsiteX61" fmla="*/ 179354 w 273431"/>
              <a:gd name="connsiteY61" fmla="*/ 313753 h 407322"/>
              <a:gd name="connsiteX62" fmla="*/ 197906 w 273431"/>
              <a:gd name="connsiteY62" fmla="*/ 316724 h 407322"/>
              <a:gd name="connsiteX63" fmla="*/ 200120 w 273431"/>
              <a:gd name="connsiteY63" fmla="*/ 319775 h 407322"/>
              <a:gd name="connsiteX64" fmla="*/ 194170 w 273431"/>
              <a:gd name="connsiteY64" fmla="*/ 356835 h 407322"/>
              <a:gd name="connsiteX65" fmla="*/ 226793 w 273431"/>
              <a:gd name="connsiteY65" fmla="*/ 316697 h 407322"/>
              <a:gd name="connsiteX66" fmla="*/ 208240 w 273431"/>
              <a:gd name="connsiteY66" fmla="*/ 313727 h 407322"/>
              <a:gd name="connsiteX67" fmla="*/ 206053 w 273431"/>
              <a:gd name="connsiteY67" fmla="*/ 310703 h 407322"/>
              <a:gd name="connsiteX68" fmla="*/ 206053 w 273431"/>
              <a:gd name="connsiteY68" fmla="*/ 310703 h 407322"/>
              <a:gd name="connsiteX69" fmla="*/ 203073 w 273431"/>
              <a:gd name="connsiteY69" fmla="*/ 244854 h 407322"/>
              <a:gd name="connsiteX70" fmla="*/ 273432 w 273431"/>
              <a:gd name="connsiteY70" fmla="*/ 315239 h 407322"/>
              <a:gd name="connsiteX71" fmla="*/ 203073 w 273431"/>
              <a:gd name="connsiteY71" fmla="*/ 385597 h 407322"/>
              <a:gd name="connsiteX72" fmla="*/ 175262 w 273431"/>
              <a:gd name="connsiteY72" fmla="*/ 379878 h 407322"/>
              <a:gd name="connsiteX73" fmla="*/ 159832 w 273431"/>
              <a:gd name="connsiteY73" fmla="*/ 398511 h 407322"/>
              <a:gd name="connsiteX74" fmla="*/ 87881 w 273431"/>
              <a:gd name="connsiteY74" fmla="*/ 398511 h 407322"/>
              <a:gd name="connsiteX75" fmla="*/ 71953 w 273431"/>
              <a:gd name="connsiteY75" fmla="*/ 375396 h 407322"/>
              <a:gd name="connsiteX76" fmla="*/ 71953 w 273431"/>
              <a:gd name="connsiteY76" fmla="*/ 352557 h 407322"/>
              <a:gd name="connsiteX77" fmla="*/ 72051 w 273431"/>
              <a:gd name="connsiteY77" fmla="*/ 351828 h 407322"/>
              <a:gd name="connsiteX78" fmla="*/ 71953 w 273431"/>
              <a:gd name="connsiteY78" fmla="*/ 350040 h 407322"/>
              <a:gd name="connsiteX79" fmla="*/ 101854 w 273431"/>
              <a:gd name="connsiteY79" fmla="*/ 321073 h 407322"/>
              <a:gd name="connsiteX80" fmla="*/ 101925 w 273431"/>
              <a:gd name="connsiteY80" fmla="*/ 246499 h 407322"/>
              <a:gd name="connsiteX81" fmla="*/ 109360 w 273431"/>
              <a:gd name="connsiteY81" fmla="*/ 191367 h 407322"/>
              <a:gd name="connsiteX82" fmla="*/ 107421 w 273431"/>
              <a:gd name="connsiteY82" fmla="*/ 189757 h 407322"/>
              <a:gd name="connsiteX83" fmla="*/ 34261 w 273431"/>
              <a:gd name="connsiteY83" fmla="*/ 250163 h 407322"/>
              <a:gd name="connsiteX84" fmla="*/ 28409 w 273431"/>
              <a:gd name="connsiteY84" fmla="*/ 247362 h 407322"/>
              <a:gd name="connsiteX85" fmla="*/ 29316 w 273431"/>
              <a:gd name="connsiteY85" fmla="*/ 219027 h 407322"/>
              <a:gd name="connsiteX86" fmla="*/ 30775 w 273431"/>
              <a:gd name="connsiteY86" fmla="*/ 216100 h 407322"/>
              <a:gd name="connsiteX87" fmla="*/ 99621 w 273431"/>
              <a:gd name="connsiteY87" fmla="*/ 165708 h 407322"/>
              <a:gd name="connsiteX88" fmla="*/ 109956 w 273431"/>
              <a:gd name="connsiteY88" fmla="*/ 149851 h 407322"/>
              <a:gd name="connsiteX89" fmla="*/ 66519 w 273431"/>
              <a:gd name="connsiteY89" fmla="*/ 65601 h 407322"/>
              <a:gd name="connsiteX90" fmla="*/ 70476 w 273431"/>
              <a:gd name="connsiteY90" fmla="*/ 60380 h 407322"/>
              <a:gd name="connsiteX91" fmla="*/ 98136 w 273431"/>
              <a:gd name="connsiteY91" fmla="*/ 67335 h 407322"/>
              <a:gd name="connsiteX92" fmla="*/ 98136 w 273431"/>
              <a:gd name="connsiteY92" fmla="*/ 67335 h 407322"/>
              <a:gd name="connsiteX93" fmla="*/ 100502 w 273431"/>
              <a:gd name="connsiteY93" fmla="*/ 69354 h 407322"/>
              <a:gd name="connsiteX94" fmla="*/ 135116 w 273431"/>
              <a:gd name="connsiteY94" fmla="*/ 147307 h 407322"/>
              <a:gd name="connsiteX95" fmla="*/ 150440 w 273431"/>
              <a:gd name="connsiteY95" fmla="*/ 169444 h 407322"/>
              <a:gd name="connsiteX96" fmla="*/ 245034 w 273431"/>
              <a:gd name="connsiteY96" fmla="*/ 177537 h 407322"/>
              <a:gd name="connsiteX97" fmla="*/ 245034 w 273431"/>
              <a:gd name="connsiteY97" fmla="*/ 177564 h 407322"/>
              <a:gd name="connsiteX98" fmla="*/ 247177 w 273431"/>
              <a:gd name="connsiteY98" fmla="*/ 183665 h 407322"/>
              <a:gd name="connsiteX99" fmla="*/ 226677 w 273431"/>
              <a:gd name="connsiteY99" fmla="*/ 203258 h 407322"/>
              <a:gd name="connsiteX100" fmla="*/ 223600 w 273431"/>
              <a:gd name="connsiteY100" fmla="*/ 204316 h 407322"/>
              <a:gd name="connsiteX101" fmla="*/ 139145 w 273431"/>
              <a:gd name="connsiteY101" fmla="*/ 192114 h 407322"/>
              <a:gd name="connsiteX102" fmla="*/ 138914 w 273431"/>
              <a:gd name="connsiteY102" fmla="*/ 192265 h 407322"/>
              <a:gd name="connsiteX103" fmla="*/ 138914 w 273431"/>
              <a:gd name="connsiteY103" fmla="*/ 192265 h 407322"/>
              <a:gd name="connsiteX104" fmla="*/ 136699 w 273431"/>
              <a:gd name="connsiteY104" fmla="*/ 193573 h 407322"/>
              <a:gd name="connsiteX105" fmla="*/ 143912 w 273431"/>
              <a:gd name="connsiteY105" fmla="*/ 247273 h 407322"/>
              <a:gd name="connsiteX106" fmla="*/ 143912 w 273431"/>
              <a:gd name="connsiteY106" fmla="*/ 247273 h 407322"/>
              <a:gd name="connsiteX107" fmla="*/ 143912 w 273431"/>
              <a:gd name="connsiteY107" fmla="*/ 277094 h 407322"/>
              <a:gd name="connsiteX108" fmla="*/ 203073 w 273431"/>
              <a:gd name="connsiteY108" fmla="*/ 244854 h 407322"/>
              <a:gd name="connsiteX109" fmla="*/ 203073 w 273431"/>
              <a:gd name="connsiteY109" fmla="*/ 244854 h 407322"/>
              <a:gd name="connsiteX110" fmla="*/ 168583 w 273431"/>
              <a:gd name="connsiteY110" fmla="*/ 376579 h 407322"/>
              <a:gd name="connsiteX111" fmla="*/ 161602 w 273431"/>
              <a:gd name="connsiteY111" fmla="*/ 372088 h 407322"/>
              <a:gd name="connsiteX112" fmla="*/ 79086 w 273431"/>
              <a:gd name="connsiteY112" fmla="*/ 366342 h 407322"/>
              <a:gd name="connsiteX113" fmla="*/ 79086 w 273431"/>
              <a:gd name="connsiteY113" fmla="*/ 375396 h 407322"/>
              <a:gd name="connsiteX114" fmla="*/ 91466 w 273431"/>
              <a:gd name="connsiteY114" fmla="*/ 392410 h 407322"/>
              <a:gd name="connsiteX115" fmla="*/ 156257 w 273431"/>
              <a:gd name="connsiteY115" fmla="*/ 392410 h 407322"/>
              <a:gd name="connsiteX116" fmla="*/ 168583 w 273431"/>
              <a:gd name="connsiteY116" fmla="*/ 376579 h 407322"/>
              <a:gd name="connsiteX117" fmla="*/ 168583 w 273431"/>
              <a:gd name="connsiteY117" fmla="*/ 376579 h 407322"/>
              <a:gd name="connsiteX118" fmla="*/ 155776 w 273431"/>
              <a:gd name="connsiteY118" fmla="*/ 367321 h 407322"/>
              <a:gd name="connsiteX119" fmla="*/ 143476 w 273431"/>
              <a:gd name="connsiteY119" fmla="*/ 352646 h 407322"/>
              <a:gd name="connsiteX120" fmla="*/ 140372 w 273431"/>
              <a:gd name="connsiteY120" fmla="*/ 354434 h 407322"/>
              <a:gd name="connsiteX121" fmla="*/ 105402 w 273431"/>
              <a:gd name="connsiteY121" fmla="*/ 354434 h 407322"/>
              <a:gd name="connsiteX122" fmla="*/ 101845 w 273431"/>
              <a:gd name="connsiteY122" fmla="*/ 350876 h 407322"/>
              <a:gd name="connsiteX123" fmla="*/ 101845 w 273431"/>
              <a:gd name="connsiteY123" fmla="*/ 328464 h 407322"/>
              <a:gd name="connsiteX124" fmla="*/ 79077 w 273431"/>
              <a:gd name="connsiteY124" fmla="*/ 350022 h 407322"/>
              <a:gd name="connsiteX125" fmla="*/ 91457 w 273431"/>
              <a:gd name="connsiteY125" fmla="*/ 367063 h 407322"/>
              <a:gd name="connsiteX126" fmla="*/ 155776 w 273431"/>
              <a:gd name="connsiteY126" fmla="*/ 367321 h 407322"/>
              <a:gd name="connsiteX127" fmla="*/ 155776 w 273431"/>
              <a:gd name="connsiteY127" fmla="*/ 367321 h 407322"/>
              <a:gd name="connsiteX128" fmla="*/ 136824 w 273431"/>
              <a:gd name="connsiteY128" fmla="*/ 338985 h 407322"/>
              <a:gd name="connsiteX129" fmla="*/ 132715 w 273431"/>
              <a:gd name="connsiteY129" fmla="*/ 315239 h 407322"/>
              <a:gd name="connsiteX130" fmla="*/ 136824 w 273431"/>
              <a:gd name="connsiteY130" fmla="*/ 291466 h 407322"/>
              <a:gd name="connsiteX131" fmla="*/ 136824 w 273431"/>
              <a:gd name="connsiteY131" fmla="*/ 247397 h 407322"/>
              <a:gd name="connsiteX132" fmla="*/ 129887 w 273431"/>
              <a:gd name="connsiteY132" fmla="*/ 195992 h 407322"/>
              <a:gd name="connsiteX133" fmla="*/ 116021 w 273431"/>
              <a:gd name="connsiteY133" fmla="*/ 194960 h 407322"/>
              <a:gd name="connsiteX134" fmla="*/ 108960 w 273431"/>
              <a:gd name="connsiteY134" fmla="*/ 247397 h 407322"/>
              <a:gd name="connsiteX135" fmla="*/ 108960 w 273431"/>
              <a:gd name="connsiteY135" fmla="*/ 347336 h 407322"/>
              <a:gd name="connsiteX136" fmla="*/ 136815 w 273431"/>
              <a:gd name="connsiteY136" fmla="*/ 347336 h 407322"/>
              <a:gd name="connsiteX137" fmla="*/ 136815 w 273431"/>
              <a:gd name="connsiteY137" fmla="*/ 338985 h 407322"/>
              <a:gd name="connsiteX138" fmla="*/ 247800 w 273431"/>
              <a:gd name="connsiteY138" fmla="*/ 270486 h 407322"/>
              <a:gd name="connsiteX139" fmla="*/ 158355 w 273431"/>
              <a:gd name="connsiteY139" fmla="*/ 270486 h 407322"/>
              <a:gd name="connsiteX140" fmla="*/ 158355 w 273431"/>
              <a:gd name="connsiteY140" fmla="*/ 359957 h 407322"/>
              <a:gd name="connsiteX141" fmla="*/ 247800 w 273431"/>
              <a:gd name="connsiteY141" fmla="*/ 359957 h 407322"/>
              <a:gd name="connsiteX142" fmla="*/ 247800 w 273431"/>
              <a:gd name="connsiteY142" fmla="*/ 270486 h 407322"/>
              <a:gd name="connsiteX143" fmla="*/ 247800 w 273431"/>
              <a:gd name="connsiteY143" fmla="*/ 270486 h 407322"/>
              <a:gd name="connsiteX144" fmla="*/ 31815 w 273431"/>
              <a:gd name="connsiteY144" fmla="*/ 151852 h 407322"/>
              <a:gd name="connsiteX145" fmla="*/ 27884 w 273431"/>
              <a:gd name="connsiteY145" fmla="*/ 145929 h 407322"/>
              <a:gd name="connsiteX146" fmla="*/ 58995 w 273431"/>
              <a:gd name="connsiteY146" fmla="*/ 145929 h 407322"/>
              <a:gd name="connsiteX147" fmla="*/ 82243 w 273431"/>
              <a:gd name="connsiteY147" fmla="*/ 145929 h 407322"/>
              <a:gd name="connsiteX148" fmla="*/ 86174 w 273431"/>
              <a:gd name="connsiteY148" fmla="*/ 151852 h 407322"/>
              <a:gd name="connsiteX149" fmla="*/ 55064 w 273431"/>
              <a:gd name="connsiteY149" fmla="*/ 151852 h 407322"/>
              <a:gd name="connsiteX150" fmla="*/ 31815 w 273431"/>
              <a:gd name="connsiteY150" fmla="*/ 151852 h 407322"/>
              <a:gd name="connsiteX151" fmla="*/ 31815 w 273431"/>
              <a:gd name="connsiteY151" fmla="*/ 151852 h 407322"/>
              <a:gd name="connsiteX152" fmla="*/ 5526 w 273431"/>
              <a:gd name="connsiteY152" fmla="*/ 121418 h 407322"/>
              <a:gd name="connsiteX153" fmla="*/ 1621 w 273431"/>
              <a:gd name="connsiteY153" fmla="*/ 115494 h 407322"/>
              <a:gd name="connsiteX154" fmla="*/ 32705 w 273431"/>
              <a:gd name="connsiteY154" fmla="*/ 115494 h 407322"/>
              <a:gd name="connsiteX155" fmla="*/ 55953 w 273431"/>
              <a:gd name="connsiteY155" fmla="*/ 115494 h 407322"/>
              <a:gd name="connsiteX156" fmla="*/ 59884 w 273431"/>
              <a:gd name="connsiteY156" fmla="*/ 121418 h 407322"/>
              <a:gd name="connsiteX157" fmla="*/ 28800 w 273431"/>
              <a:gd name="connsiteY157" fmla="*/ 121418 h 407322"/>
              <a:gd name="connsiteX158" fmla="*/ 5526 w 273431"/>
              <a:gd name="connsiteY158" fmla="*/ 121418 h 407322"/>
              <a:gd name="connsiteX159" fmla="*/ 5526 w 273431"/>
              <a:gd name="connsiteY159" fmla="*/ 121418 h 407322"/>
              <a:gd name="connsiteX160" fmla="*/ 137171 w 273431"/>
              <a:gd name="connsiteY160" fmla="*/ 162640 h 407322"/>
              <a:gd name="connsiteX161" fmla="*/ 121820 w 273431"/>
              <a:gd name="connsiteY161" fmla="*/ 185328 h 407322"/>
              <a:gd name="connsiteX162" fmla="*/ 116626 w 273431"/>
              <a:gd name="connsiteY162" fmla="*/ 158424 h 407322"/>
              <a:gd name="connsiteX163" fmla="*/ 137171 w 273431"/>
              <a:gd name="connsiteY163" fmla="*/ 162640 h 407322"/>
              <a:gd name="connsiteX164" fmla="*/ 137171 w 273431"/>
              <a:gd name="connsiteY164" fmla="*/ 162640 h 407322"/>
              <a:gd name="connsiteX165" fmla="*/ 132359 w 273431"/>
              <a:gd name="connsiteY165" fmla="*/ 172370 h 407322"/>
              <a:gd name="connsiteX166" fmla="*/ 120539 w 273431"/>
              <a:gd name="connsiteY166" fmla="*/ 164357 h 407322"/>
              <a:gd name="connsiteX167" fmla="*/ 123234 w 273431"/>
              <a:gd name="connsiteY167" fmla="*/ 178400 h 407322"/>
              <a:gd name="connsiteX168" fmla="*/ 132359 w 273431"/>
              <a:gd name="connsiteY168" fmla="*/ 172370 h 407322"/>
              <a:gd name="connsiteX169" fmla="*/ 132359 w 273431"/>
              <a:gd name="connsiteY169" fmla="*/ 172370 h 407322"/>
              <a:gd name="connsiteX170" fmla="*/ 36360 w 273431"/>
              <a:gd name="connsiteY170" fmla="*/ 220797 h 407322"/>
              <a:gd name="connsiteX171" fmla="*/ 35755 w 273431"/>
              <a:gd name="connsiteY171" fmla="*/ 239704 h 407322"/>
              <a:gd name="connsiteX172" fmla="*/ 105464 w 273431"/>
              <a:gd name="connsiteY172" fmla="*/ 182153 h 407322"/>
              <a:gd name="connsiteX173" fmla="*/ 110454 w 273431"/>
              <a:gd name="connsiteY173" fmla="*/ 182660 h 407322"/>
              <a:gd name="connsiteX174" fmla="*/ 135036 w 273431"/>
              <a:gd name="connsiteY174" fmla="*/ 186342 h 407322"/>
              <a:gd name="connsiteX175" fmla="*/ 135036 w 273431"/>
              <a:gd name="connsiteY175" fmla="*/ 186342 h 407322"/>
              <a:gd name="connsiteX176" fmla="*/ 138772 w 273431"/>
              <a:gd name="connsiteY176" fmla="*/ 184857 h 407322"/>
              <a:gd name="connsiteX177" fmla="*/ 222951 w 273431"/>
              <a:gd name="connsiteY177" fmla="*/ 197006 h 407322"/>
              <a:gd name="connsiteX178" fmla="*/ 236612 w 273431"/>
              <a:gd name="connsiteY178" fmla="*/ 183950 h 407322"/>
              <a:gd name="connsiteX179" fmla="*/ 146562 w 273431"/>
              <a:gd name="connsiteY179" fmla="*/ 176239 h 407322"/>
              <a:gd name="connsiteX180" fmla="*/ 143307 w 273431"/>
              <a:gd name="connsiteY180" fmla="*/ 172406 h 407322"/>
              <a:gd name="connsiteX181" fmla="*/ 131283 w 273431"/>
              <a:gd name="connsiteY181" fmla="*/ 153400 h 407322"/>
              <a:gd name="connsiteX182" fmla="*/ 129140 w 273431"/>
              <a:gd name="connsiteY182" fmla="*/ 151230 h 407322"/>
              <a:gd name="connsiteX183" fmla="*/ 94756 w 273431"/>
              <a:gd name="connsiteY183" fmla="*/ 73810 h 407322"/>
              <a:gd name="connsiteX184" fmla="*/ 76400 w 273431"/>
              <a:gd name="connsiteY184" fmla="*/ 69167 h 407322"/>
              <a:gd name="connsiteX185" fmla="*/ 117818 w 273431"/>
              <a:gd name="connsiteY185" fmla="*/ 149513 h 407322"/>
              <a:gd name="connsiteX186" fmla="*/ 116279 w 273431"/>
              <a:gd name="connsiteY186" fmla="*/ 154307 h 407322"/>
              <a:gd name="connsiteX187" fmla="*/ 106398 w 273431"/>
              <a:gd name="connsiteY187" fmla="*/ 168199 h 407322"/>
              <a:gd name="connsiteX188" fmla="*/ 104886 w 273431"/>
              <a:gd name="connsiteY188" fmla="*/ 170645 h 407322"/>
              <a:gd name="connsiteX189" fmla="*/ 36360 w 273431"/>
              <a:gd name="connsiteY189" fmla="*/ 220797 h 40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Lst>
            <a:rect l="l" t="t" r="r" b="b"/>
            <a:pathLst>
              <a:path w="273431" h="407322">
                <a:moveTo>
                  <a:pt x="183614" y="121694"/>
                </a:moveTo>
                <a:cubicBezTo>
                  <a:pt x="177086" y="121267"/>
                  <a:pt x="173501" y="129155"/>
                  <a:pt x="178117" y="133744"/>
                </a:cubicBezTo>
                <a:cubicBezTo>
                  <a:pt x="179380" y="135034"/>
                  <a:pt x="181141" y="135808"/>
                  <a:pt x="183107" y="135808"/>
                </a:cubicBezTo>
                <a:lnTo>
                  <a:pt x="225992" y="135808"/>
                </a:lnTo>
                <a:cubicBezTo>
                  <a:pt x="235873" y="135808"/>
                  <a:pt x="241796" y="124868"/>
                  <a:pt x="236558" y="116597"/>
                </a:cubicBezTo>
                <a:cubicBezTo>
                  <a:pt x="233259" y="111404"/>
                  <a:pt x="229852" y="112738"/>
                  <a:pt x="229301" y="109314"/>
                </a:cubicBezTo>
                <a:cubicBezTo>
                  <a:pt x="227735" y="99557"/>
                  <a:pt x="216316" y="94763"/>
                  <a:pt x="208249" y="100517"/>
                </a:cubicBezTo>
                <a:cubicBezTo>
                  <a:pt x="206053" y="102083"/>
                  <a:pt x="204345" y="104297"/>
                  <a:pt x="203411" y="106841"/>
                </a:cubicBezTo>
                <a:cubicBezTo>
                  <a:pt x="202628" y="109260"/>
                  <a:pt x="200156" y="110096"/>
                  <a:pt x="198244" y="109038"/>
                </a:cubicBezTo>
                <a:cubicBezTo>
                  <a:pt x="192676" y="105907"/>
                  <a:pt x="186246" y="111332"/>
                  <a:pt x="187980" y="117158"/>
                </a:cubicBezTo>
                <a:cubicBezTo>
                  <a:pt x="188790" y="119755"/>
                  <a:pt x="186620" y="122103"/>
                  <a:pt x="184121" y="121747"/>
                </a:cubicBezTo>
                <a:cubicBezTo>
                  <a:pt x="183960" y="121720"/>
                  <a:pt x="183792" y="121720"/>
                  <a:pt x="183614" y="121694"/>
                </a:cubicBezTo>
                <a:lnTo>
                  <a:pt x="183614" y="121694"/>
                </a:lnTo>
                <a:close/>
                <a:moveTo>
                  <a:pt x="180607" y="114792"/>
                </a:moveTo>
                <a:cubicBezTo>
                  <a:pt x="180857" y="105818"/>
                  <a:pt x="189332" y="99317"/>
                  <a:pt x="198128" y="101433"/>
                </a:cubicBezTo>
                <a:cubicBezTo>
                  <a:pt x="207182" y="85300"/>
                  <a:pt x="231382" y="88529"/>
                  <a:pt x="235918" y="106423"/>
                </a:cubicBezTo>
                <a:cubicBezTo>
                  <a:pt x="246982" y="112924"/>
                  <a:pt x="248956" y="128106"/>
                  <a:pt x="239849" y="137178"/>
                </a:cubicBezTo>
                <a:cubicBezTo>
                  <a:pt x="236318" y="140735"/>
                  <a:pt x="231400" y="142923"/>
                  <a:pt x="225983" y="142923"/>
                </a:cubicBezTo>
                <a:lnTo>
                  <a:pt x="183098" y="142923"/>
                </a:lnTo>
                <a:cubicBezTo>
                  <a:pt x="170495" y="142923"/>
                  <a:pt x="164163" y="127643"/>
                  <a:pt x="173066" y="118723"/>
                </a:cubicBezTo>
                <a:cubicBezTo>
                  <a:pt x="175093" y="116704"/>
                  <a:pt x="177691" y="115317"/>
                  <a:pt x="180607" y="114792"/>
                </a:cubicBezTo>
                <a:lnTo>
                  <a:pt x="180607" y="114792"/>
                </a:lnTo>
                <a:close/>
                <a:moveTo>
                  <a:pt x="131728" y="47778"/>
                </a:moveTo>
                <a:cubicBezTo>
                  <a:pt x="118191" y="46844"/>
                  <a:pt x="110703" y="63279"/>
                  <a:pt x="120281" y="72858"/>
                </a:cubicBezTo>
                <a:cubicBezTo>
                  <a:pt x="122950" y="75526"/>
                  <a:pt x="126631" y="77171"/>
                  <a:pt x="130696" y="77171"/>
                </a:cubicBezTo>
                <a:lnTo>
                  <a:pt x="204434" y="77171"/>
                </a:lnTo>
                <a:cubicBezTo>
                  <a:pt x="223467" y="77171"/>
                  <a:pt x="234859" y="56093"/>
                  <a:pt x="224783" y="40209"/>
                </a:cubicBezTo>
                <a:cubicBezTo>
                  <a:pt x="222337" y="36376"/>
                  <a:pt x="218859" y="33272"/>
                  <a:pt x="214777" y="31333"/>
                </a:cubicBezTo>
                <a:cubicBezTo>
                  <a:pt x="213692" y="30853"/>
                  <a:pt x="212865" y="29874"/>
                  <a:pt x="212661" y="28638"/>
                </a:cubicBezTo>
                <a:cubicBezTo>
                  <a:pt x="209690" y="9979"/>
                  <a:pt x="187901" y="828"/>
                  <a:pt x="172452" y="11847"/>
                </a:cubicBezTo>
                <a:cubicBezTo>
                  <a:pt x="168192" y="14871"/>
                  <a:pt x="164910" y="19131"/>
                  <a:pt x="163122" y="24120"/>
                </a:cubicBezTo>
                <a:cubicBezTo>
                  <a:pt x="162393" y="26539"/>
                  <a:pt x="159894" y="27402"/>
                  <a:pt x="157955" y="26317"/>
                </a:cubicBezTo>
                <a:cubicBezTo>
                  <a:pt x="147496" y="20447"/>
                  <a:pt x="134458" y="29119"/>
                  <a:pt x="136228" y="41294"/>
                </a:cubicBezTo>
                <a:cubicBezTo>
                  <a:pt x="136459" y="42779"/>
                  <a:pt x="136957" y="43740"/>
                  <a:pt x="136806" y="44852"/>
                </a:cubicBezTo>
                <a:cubicBezTo>
                  <a:pt x="136530" y="46790"/>
                  <a:pt x="134743" y="48151"/>
                  <a:pt x="132795" y="47902"/>
                </a:cubicBezTo>
                <a:cubicBezTo>
                  <a:pt x="132457" y="47858"/>
                  <a:pt x="132101" y="47804"/>
                  <a:pt x="131728" y="47778"/>
                </a:cubicBezTo>
                <a:lnTo>
                  <a:pt x="131728" y="47778"/>
                </a:lnTo>
                <a:close/>
                <a:moveTo>
                  <a:pt x="129033" y="40698"/>
                </a:moveTo>
                <a:cubicBezTo>
                  <a:pt x="127894" y="25268"/>
                  <a:pt x="142952" y="13492"/>
                  <a:pt x="157822" y="18517"/>
                </a:cubicBezTo>
                <a:cubicBezTo>
                  <a:pt x="167125" y="-693"/>
                  <a:pt x="192134" y="-6136"/>
                  <a:pt x="208516" y="7800"/>
                </a:cubicBezTo>
                <a:cubicBezTo>
                  <a:pt x="213888" y="12336"/>
                  <a:pt x="217739" y="18588"/>
                  <a:pt x="219304" y="25721"/>
                </a:cubicBezTo>
                <a:cubicBezTo>
                  <a:pt x="237608" y="35655"/>
                  <a:pt x="241236" y="60407"/>
                  <a:pt x="226490" y="75162"/>
                </a:cubicBezTo>
                <a:cubicBezTo>
                  <a:pt x="220843" y="80809"/>
                  <a:pt x="213052" y="84286"/>
                  <a:pt x="204434" y="84286"/>
                </a:cubicBezTo>
                <a:lnTo>
                  <a:pt x="130696" y="84286"/>
                </a:lnTo>
                <a:cubicBezTo>
                  <a:pt x="111308" y="84286"/>
                  <a:pt x="101551" y="60736"/>
                  <a:pt x="115265" y="47022"/>
                </a:cubicBezTo>
                <a:cubicBezTo>
                  <a:pt x="118841" y="43446"/>
                  <a:pt x="123661" y="41098"/>
                  <a:pt x="129033" y="40698"/>
                </a:cubicBezTo>
                <a:lnTo>
                  <a:pt x="129033" y="40698"/>
                </a:lnTo>
                <a:close/>
                <a:moveTo>
                  <a:pt x="218780" y="264740"/>
                </a:moveTo>
                <a:lnTo>
                  <a:pt x="211718" y="308907"/>
                </a:lnTo>
                <a:lnTo>
                  <a:pt x="232191" y="312188"/>
                </a:lnTo>
                <a:cubicBezTo>
                  <a:pt x="234210" y="312518"/>
                  <a:pt x="235091" y="314936"/>
                  <a:pt x="233828" y="316502"/>
                </a:cubicBezTo>
                <a:lnTo>
                  <a:pt x="192027" y="367908"/>
                </a:lnTo>
                <a:cubicBezTo>
                  <a:pt x="190337" y="369998"/>
                  <a:pt x="186887" y="368486"/>
                  <a:pt x="187367" y="365738"/>
                </a:cubicBezTo>
                <a:lnTo>
                  <a:pt x="194455" y="321571"/>
                </a:lnTo>
                <a:lnTo>
                  <a:pt x="173982" y="318272"/>
                </a:lnTo>
                <a:cubicBezTo>
                  <a:pt x="171936" y="317969"/>
                  <a:pt x="171056" y="315524"/>
                  <a:pt x="172319" y="313985"/>
                </a:cubicBezTo>
                <a:lnTo>
                  <a:pt x="214119" y="262552"/>
                </a:lnTo>
                <a:cubicBezTo>
                  <a:pt x="215853" y="260427"/>
                  <a:pt x="219286" y="262046"/>
                  <a:pt x="218780" y="264740"/>
                </a:cubicBezTo>
                <a:lnTo>
                  <a:pt x="218780" y="264740"/>
                </a:lnTo>
                <a:close/>
                <a:moveTo>
                  <a:pt x="206053" y="310703"/>
                </a:moveTo>
                <a:lnTo>
                  <a:pt x="211976" y="273616"/>
                </a:lnTo>
                <a:lnTo>
                  <a:pt x="179354" y="313753"/>
                </a:lnTo>
                <a:lnTo>
                  <a:pt x="197906" y="316724"/>
                </a:lnTo>
                <a:cubicBezTo>
                  <a:pt x="199347" y="316947"/>
                  <a:pt x="200352" y="318316"/>
                  <a:pt x="200120" y="319775"/>
                </a:cubicBezTo>
                <a:lnTo>
                  <a:pt x="194170" y="356835"/>
                </a:lnTo>
                <a:lnTo>
                  <a:pt x="226793" y="316697"/>
                </a:lnTo>
                <a:lnTo>
                  <a:pt x="208240" y="313727"/>
                </a:lnTo>
                <a:cubicBezTo>
                  <a:pt x="206809" y="313496"/>
                  <a:pt x="205795" y="312135"/>
                  <a:pt x="206053" y="310703"/>
                </a:cubicBezTo>
                <a:lnTo>
                  <a:pt x="206053" y="310703"/>
                </a:lnTo>
                <a:close/>
                <a:moveTo>
                  <a:pt x="203073" y="244854"/>
                </a:moveTo>
                <a:cubicBezTo>
                  <a:pt x="241948" y="244854"/>
                  <a:pt x="273432" y="276365"/>
                  <a:pt x="273432" y="315239"/>
                </a:cubicBezTo>
                <a:cubicBezTo>
                  <a:pt x="273432" y="354087"/>
                  <a:pt x="241948" y="385597"/>
                  <a:pt x="203073" y="385597"/>
                </a:cubicBezTo>
                <a:cubicBezTo>
                  <a:pt x="193192" y="385597"/>
                  <a:pt x="183783" y="383552"/>
                  <a:pt x="175262" y="379878"/>
                </a:cubicBezTo>
                <a:cubicBezTo>
                  <a:pt x="173626" y="387243"/>
                  <a:pt x="168023" y="393691"/>
                  <a:pt x="159832" y="398511"/>
                </a:cubicBezTo>
                <a:cubicBezTo>
                  <a:pt x="139812" y="410260"/>
                  <a:pt x="107901" y="410260"/>
                  <a:pt x="87881" y="398511"/>
                </a:cubicBezTo>
                <a:cubicBezTo>
                  <a:pt x="78054" y="392739"/>
                  <a:pt x="71953" y="384565"/>
                  <a:pt x="71953" y="375396"/>
                </a:cubicBezTo>
                <a:lnTo>
                  <a:pt x="71953" y="352557"/>
                </a:lnTo>
                <a:cubicBezTo>
                  <a:pt x="71953" y="352308"/>
                  <a:pt x="72006" y="352050"/>
                  <a:pt x="72051" y="351828"/>
                </a:cubicBezTo>
                <a:cubicBezTo>
                  <a:pt x="71997" y="351250"/>
                  <a:pt x="71953" y="350645"/>
                  <a:pt x="71953" y="350040"/>
                </a:cubicBezTo>
                <a:cubicBezTo>
                  <a:pt x="71953" y="334965"/>
                  <a:pt x="87561" y="325129"/>
                  <a:pt x="101854" y="321073"/>
                </a:cubicBezTo>
                <a:lnTo>
                  <a:pt x="101925" y="246499"/>
                </a:lnTo>
                <a:lnTo>
                  <a:pt x="109360" y="191367"/>
                </a:lnTo>
                <a:cubicBezTo>
                  <a:pt x="108675" y="190860"/>
                  <a:pt x="108053" y="190309"/>
                  <a:pt x="107421" y="189757"/>
                </a:cubicBezTo>
                <a:lnTo>
                  <a:pt x="34261" y="250163"/>
                </a:lnTo>
                <a:cubicBezTo>
                  <a:pt x="31869" y="252182"/>
                  <a:pt x="28311" y="250386"/>
                  <a:pt x="28409" y="247362"/>
                </a:cubicBezTo>
                <a:lnTo>
                  <a:pt x="29316" y="219027"/>
                </a:lnTo>
                <a:cubicBezTo>
                  <a:pt x="29290" y="217915"/>
                  <a:pt x="29797" y="216812"/>
                  <a:pt x="30775" y="216100"/>
                </a:cubicBezTo>
                <a:lnTo>
                  <a:pt x="99621" y="165708"/>
                </a:lnTo>
                <a:cubicBezTo>
                  <a:pt x="99826" y="165380"/>
                  <a:pt x="100911" y="156228"/>
                  <a:pt x="109956" y="149851"/>
                </a:cubicBezTo>
                <a:lnTo>
                  <a:pt x="66519" y="65601"/>
                </a:lnTo>
                <a:cubicBezTo>
                  <a:pt x="64954" y="62701"/>
                  <a:pt x="67550" y="59651"/>
                  <a:pt x="70476" y="60380"/>
                </a:cubicBezTo>
                <a:lnTo>
                  <a:pt x="98136" y="67335"/>
                </a:lnTo>
                <a:lnTo>
                  <a:pt x="98136" y="67335"/>
                </a:lnTo>
                <a:cubicBezTo>
                  <a:pt x="99141" y="67584"/>
                  <a:pt x="100048" y="68322"/>
                  <a:pt x="100502" y="69354"/>
                </a:cubicBezTo>
                <a:lnTo>
                  <a:pt x="135116" y="147307"/>
                </a:lnTo>
                <a:cubicBezTo>
                  <a:pt x="135116" y="147307"/>
                  <a:pt x="149560" y="153053"/>
                  <a:pt x="150440" y="169444"/>
                </a:cubicBezTo>
                <a:lnTo>
                  <a:pt x="245034" y="177537"/>
                </a:lnTo>
                <a:lnTo>
                  <a:pt x="245034" y="177564"/>
                </a:lnTo>
                <a:cubicBezTo>
                  <a:pt x="248031" y="177813"/>
                  <a:pt x="249392" y="181548"/>
                  <a:pt x="247177" y="183665"/>
                </a:cubicBezTo>
                <a:lnTo>
                  <a:pt x="226677" y="203258"/>
                </a:lnTo>
                <a:cubicBezTo>
                  <a:pt x="225921" y="204067"/>
                  <a:pt x="224783" y="204494"/>
                  <a:pt x="223600" y="204316"/>
                </a:cubicBezTo>
                <a:lnTo>
                  <a:pt x="139145" y="192114"/>
                </a:lnTo>
                <a:lnTo>
                  <a:pt x="138914" y="192265"/>
                </a:lnTo>
                <a:lnTo>
                  <a:pt x="138914" y="192265"/>
                </a:lnTo>
                <a:lnTo>
                  <a:pt x="136699" y="193573"/>
                </a:lnTo>
                <a:lnTo>
                  <a:pt x="143912" y="247273"/>
                </a:lnTo>
                <a:lnTo>
                  <a:pt x="143912" y="247273"/>
                </a:lnTo>
                <a:lnTo>
                  <a:pt x="143912" y="277094"/>
                </a:lnTo>
                <a:cubicBezTo>
                  <a:pt x="156639" y="257430"/>
                  <a:pt x="178571" y="244854"/>
                  <a:pt x="203073" y="244854"/>
                </a:cubicBezTo>
                <a:lnTo>
                  <a:pt x="203073" y="244854"/>
                </a:lnTo>
                <a:close/>
                <a:moveTo>
                  <a:pt x="168583" y="376579"/>
                </a:moveTo>
                <a:cubicBezTo>
                  <a:pt x="166164" y="375218"/>
                  <a:pt x="163843" y="373733"/>
                  <a:pt x="161602" y="372088"/>
                </a:cubicBezTo>
                <a:cubicBezTo>
                  <a:pt x="138683" y="386914"/>
                  <a:pt x="97015" y="385117"/>
                  <a:pt x="79086" y="366342"/>
                </a:cubicBezTo>
                <a:lnTo>
                  <a:pt x="79086" y="375396"/>
                </a:lnTo>
                <a:cubicBezTo>
                  <a:pt x="79086" y="381871"/>
                  <a:pt x="83826" y="387901"/>
                  <a:pt x="91466" y="392410"/>
                </a:cubicBezTo>
                <a:cubicBezTo>
                  <a:pt x="109217" y="402825"/>
                  <a:pt x="138505" y="402825"/>
                  <a:pt x="156257" y="392410"/>
                </a:cubicBezTo>
                <a:cubicBezTo>
                  <a:pt x="163443" y="388176"/>
                  <a:pt x="168059" y="382627"/>
                  <a:pt x="168583" y="376579"/>
                </a:cubicBezTo>
                <a:lnTo>
                  <a:pt x="168583" y="376579"/>
                </a:lnTo>
                <a:close/>
                <a:moveTo>
                  <a:pt x="155776" y="367321"/>
                </a:moveTo>
                <a:cubicBezTo>
                  <a:pt x="151036" y="363034"/>
                  <a:pt x="146874" y="358098"/>
                  <a:pt x="143476" y="352646"/>
                </a:cubicBezTo>
                <a:cubicBezTo>
                  <a:pt x="142845" y="353704"/>
                  <a:pt x="141715" y="354434"/>
                  <a:pt x="140372" y="354434"/>
                </a:cubicBezTo>
                <a:lnTo>
                  <a:pt x="105402" y="354434"/>
                </a:lnTo>
                <a:cubicBezTo>
                  <a:pt x="103437" y="354434"/>
                  <a:pt x="101845" y="352842"/>
                  <a:pt x="101845" y="350876"/>
                </a:cubicBezTo>
                <a:lnTo>
                  <a:pt x="101845" y="328464"/>
                </a:lnTo>
                <a:cubicBezTo>
                  <a:pt x="91581" y="331746"/>
                  <a:pt x="79077" y="339181"/>
                  <a:pt x="79077" y="350022"/>
                </a:cubicBezTo>
                <a:cubicBezTo>
                  <a:pt x="79077" y="356524"/>
                  <a:pt x="83817" y="362553"/>
                  <a:pt x="91457" y="367063"/>
                </a:cubicBezTo>
                <a:cubicBezTo>
                  <a:pt x="108711" y="377184"/>
                  <a:pt x="137597" y="377682"/>
                  <a:pt x="155776" y="367321"/>
                </a:cubicBezTo>
                <a:lnTo>
                  <a:pt x="155776" y="367321"/>
                </a:lnTo>
                <a:close/>
                <a:moveTo>
                  <a:pt x="136824" y="338985"/>
                </a:moveTo>
                <a:cubicBezTo>
                  <a:pt x="134156" y="331577"/>
                  <a:pt x="132715" y="323581"/>
                  <a:pt x="132715" y="315239"/>
                </a:cubicBezTo>
                <a:cubicBezTo>
                  <a:pt x="132715" y="306896"/>
                  <a:pt x="134156" y="298901"/>
                  <a:pt x="136824" y="291466"/>
                </a:cubicBezTo>
                <a:lnTo>
                  <a:pt x="136824" y="247397"/>
                </a:lnTo>
                <a:lnTo>
                  <a:pt x="129887" y="195992"/>
                </a:lnTo>
                <a:cubicBezTo>
                  <a:pt x="125244" y="196925"/>
                  <a:pt x="120459" y="196543"/>
                  <a:pt x="116021" y="194960"/>
                </a:cubicBezTo>
                <a:lnTo>
                  <a:pt x="108960" y="247397"/>
                </a:lnTo>
                <a:lnTo>
                  <a:pt x="108960" y="347336"/>
                </a:lnTo>
                <a:lnTo>
                  <a:pt x="136815" y="347336"/>
                </a:lnTo>
                <a:lnTo>
                  <a:pt x="136815" y="338985"/>
                </a:lnTo>
                <a:close/>
                <a:moveTo>
                  <a:pt x="247800" y="270486"/>
                </a:moveTo>
                <a:cubicBezTo>
                  <a:pt x="223093" y="245805"/>
                  <a:pt x="183062" y="245805"/>
                  <a:pt x="158355" y="270486"/>
                </a:cubicBezTo>
                <a:cubicBezTo>
                  <a:pt x="133649" y="295193"/>
                  <a:pt x="133649" y="335250"/>
                  <a:pt x="158355" y="359957"/>
                </a:cubicBezTo>
                <a:cubicBezTo>
                  <a:pt x="183062" y="384664"/>
                  <a:pt x="223093" y="384664"/>
                  <a:pt x="247800" y="359957"/>
                </a:cubicBezTo>
                <a:cubicBezTo>
                  <a:pt x="272507" y="335259"/>
                  <a:pt x="272507" y="295193"/>
                  <a:pt x="247800" y="270486"/>
                </a:cubicBezTo>
                <a:lnTo>
                  <a:pt x="247800" y="270486"/>
                </a:lnTo>
                <a:close/>
                <a:moveTo>
                  <a:pt x="31815" y="151852"/>
                </a:moveTo>
                <a:cubicBezTo>
                  <a:pt x="27911" y="154422"/>
                  <a:pt x="23998" y="148499"/>
                  <a:pt x="27884" y="145929"/>
                </a:cubicBezTo>
                <a:cubicBezTo>
                  <a:pt x="37338" y="139676"/>
                  <a:pt x="49541" y="139676"/>
                  <a:pt x="58995" y="145929"/>
                </a:cubicBezTo>
                <a:cubicBezTo>
                  <a:pt x="66030" y="150571"/>
                  <a:pt x="75208" y="150571"/>
                  <a:pt x="82243" y="145929"/>
                </a:cubicBezTo>
                <a:cubicBezTo>
                  <a:pt x="86147" y="143332"/>
                  <a:pt x="90061" y="149255"/>
                  <a:pt x="86174" y="151852"/>
                </a:cubicBezTo>
                <a:cubicBezTo>
                  <a:pt x="76720" y="158078"/>
                  <a:pt x="64518" y="158078"/>
                  <a:pt x="55064" y="151852"/>
                </a:cubicBezTo>
                <a:cubicBezTo>
                  <a:pt x="48029" y="147183"/>
                  <a:pt x="38850" y="147183"/>
                  <a:pt x="31815" y="151852"/>
                </a:cubicBezTo>
                <a:lnTo>
                  <a:pt x="31815" y="151852"/>
                </a:lnTo>
                <a:close/>
                <a:moveTo>
                  <a:pt x="5526" y="121418"/>
                </a:moveTo>
                <a:cubicBezTo>
                  <a:pt x="1621" y="123988"/>
                  <a:pt x="-2292" y="118091"/>
                  <a:pt x="1621" y="115494"/>
                </a:cubicBezTo>
                <a:cubicBezTo>
                  <a:pt x="11048" y="109269"/>
                  <a:pt x="23251" y="109269"/>
                  <a:pt x="32705" y="115494"/>
                </a:cubicBezTo>
                <a:cubicBezTo>
                  <a:pt x="39740" y="120155"/>
                  <a:pt x="48945" y="120155"/>
                  <a:pt x="55953" y="115494"/>
                </a:cubicBezTo>
                <a:cubicBezTo>
                  <a:pt x="59857" y="112924"/>
                  <a:pt x="63771" y="118847"/>
                  <a:pt x="59884" y="121418"/>
                </a:cubicBezTo>
                <a:cubicBezTo>
                  <a:pt x="50430" y="127670"/>
                  <a:pt x="38228" y="127670"/>
                  <a:pt x="28800" y="121418"/>
                </a:cubicBezTo>
                <a:cubicBezTo>
                  <a:pt x="21730" y="116784"/>
                  <a:pt x="12560" y="116784"/>
                  <a:pt x="5526" y="121418"/>
                </a:cubicBezTo>
                <a:lnTo>
                  <a:pt x="5526" y="121418"/>
                </a:lnTo>
                <a:close/>
                <a:moveTo>
                  <a:pt x="137171" y="162640"/>
                </a:moveTo>
                <a:cubicBezTo>
                  <a:pt x="144428" y="173686"/>
                  <a:pt x="134627" y="187952"/>
                  <a:pt x="121820" y="185328"/>
                </a:cubicBezTo>
                <a:cubicBezTo>
                  <a:pt x="108933" y="182678"/>
                  <a:pt x="105607" y="165691"/>
                  <a:pt x="116626" y="158424"/>
                </a:cubicBezTo>
                <a:cubicBezTo>
                  <a:pt x="123483" y="153916"/>
                  <a:pt x="132661" y="155810"/>
                  <a:pt x="137171" y="162640"/>
                </a:cubicBezTo>
                <a:lnTo>
                  <a:pt x="137171" y="162640"/>
                </a:lnTo>
                <a:close/>
                <a:moveTo>
                  <a:pt x="132359" y="172370"/>
                </a:moveTo>
                <a:cubicBezTo>
                  <a:pt x="133746" y="165593"/>
                  <a:pt x="126258" y="160568"/>
                  <a:pt x="120539" y="164357"/>
                </a:cubicBezTo>
                <a:cubicBezTo>
                  <a:pt x="114821" y="168110"/>
                  <a:pt x="116484" y="177012"/>
                  <a:pt x="123234" y="178400"/>
                </a:cubicBezTo>
                <a:cubicBezTo>
                  <a:pt x="127414" y="179227"/>
                  <a:pt x="131496" y="176550"/>
                  <a:pt x="132359" y="172370"/>
                </a:cubicBezTo>
                <a:lnTo>
                  <a:pt x="132359" y="172370"/>
                </a:lnTo>
                <a:close/>
                <a:moveTo>
                  <a:pt x="36360" y="220797"/>
                </a:moveTo>
                <a:lnTo>
                  <a:pt x="35755" y="239704"/>
                </a:lnTo>
                <a:lnTo>
                  <a:pt x="105464" y="182153"/>
                </a:lnTo>
                <a:cubicBezTo>
                  <a:pt x="106976" y="180917"/>
                  <a:pt x="109217" y="181148"/>
                  <a:pt x="110454" y="182660"/>
                </a:cubicBezTo>
                <a:cubicBezTo>
                  <a:pt x="116457" y="189944"/>
                  <a:pt x="127094" y="191563"/>
                  <a:pt x="135036" y="186342"/>
                </a:cubicBezTo>
                <a:lnTo>
                  <a:pt x="135036" y="186342"/>
                </a:lnTo>
                <a:cubicBezTo>
                  <a:pt x="136272" y="185506"/>
                  <a:pt x="137055" y="184599"/>
                  <a:pt x="138772" y="184857"/>
                </a:cubicBezTo>
                <a:lnTo>
                  <a:pt x="222951" y="197006"/>
                </a:lnTo>
                <a:lnTo>
                  <a:pt x="236612" y="183950"/>
                </a:lnTo>
                <a:lnTo>
                  <a:pt x="146562" y="176239"/>
                </a:lnTo>
                <a:cubicBezTo>
                  <a:pt x="144623" y="176088"/>
                  <a:pt x="143156" y="174371"/>
                  <a:pt x="143307" y="172406"/>
                </a:cubicBezTo>
                <a:cubicBezTo>
                  <a:pt x="144010" y="164090"/>
                  <a:pt x="139118" y="156299"/>
                  <a:pt x="131283" y="153400"/>
                </a:cubicBezTo>
                <a:cubicBezTo>
                  <a:pt x="130225" y="153017"/>
                  <a:pt x="129468" y="152190"/>
                  <a:pt x="129140" y="151230"/>
                </a:cubicBezTo>
                <a:lnTo>
                  <a:pt x="94756" y="73810"/>
                </a:lnTo>
                <a:lnTo>
                  <a:pt x="76400" y="69167"/>
                </a:lnTo>
                <a:lnTo>
                  <a:pt x="117818" y="149513"/>
                </a:lnTo>
                <a:cubicBezTo>
                  <a:pt x="118698" y="151256"/>
                  <a:pt x="118022" y="153400"/>
                  <a:pt x="116279" y="154307"/>
                </a:cubicBezTo>
                <a:cubicBezTo>
                  <a:pt x="110881" y="157082"/>
                  <a:pt x="107252" y="162222"/>
                  <a:pt x="106398" y="168199"/>
                </a:cubicBezTo>
                <a:cubicBezTo>
                  <a:pt x="106247" y="169230"/>
                  <a:pt x="105696" y="170093"/>
                  <a:pt x="104886" y="170645"/>
                </a:cubicBezTo>
                <a:lnTo>
                  <a:pt x="36360" y="220797"/>
                </a:lnTo>
                <a:close/>
              </a:path>
            </a:pathLst>
          </a:custGeom>
          <a:solidFill>
            <a:srgbClr val="404040"/>
          </a:solidFill>
          <a:ln w="889" cap="flat">
            <a:noFill/>
            <a:prstDash val="solid"/>
            <a:miter/>
          </a:ln>
        </p:spPr>
        <p:txBody>
          <a:bodyPr rtlCol="0" anchor="ctr"/>
          <a:lstStyle/>
          <a:p>
            <a:endParaRPr lang="en-US" dirty="0"/>
          </a:p>
        </p:txBody>
      </p:sp>
    </p:spTree>
    <p:extLst>
      <p:ext uri="{BB962C8B-B14F-4D97-AF65-F5344CB8AC3E}">
        <p14:creationId xmlns:p14="http://schemas.microsoft.com/office/powerpoint/2010/main" val="19274351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80C134-A419-9FBC-EA27-C73DE291B09D}"/>
            </a:ext>
          </a:extLst>
        </p:cNvPr>
        <p:cNvGrpSpPr/>
        <p:nvPr/>
      </p:nvGrpSpPr>
      <p:grpSpPr>
        <a:xfrm>
          <a:off x="0" y="0"/>
          <a:ext cx="0" cy="0"/>
          <a:chOff x="0" y="0"/>
          <a:chExt cx="0" cy="0"/>
        </a:xfrm>
      </p:grpSpPr>
      <p:cxnSp>
        <p:nvCxnSpPr>
          <p:cNvPr id="37" name="Straight Connector 36">
            <a:extLst>
              <a:ext uri="{FF2B5EF4-FFF2-40B4-BE49-F238E27FC236}">
                <a16:creationId xmlns:a16="http://schemas.microsoft.com/office/drawing/2014/main" id="{CDC2C3A2-1833-579E-2B5F-78405473871B}"/>
              </a:ext>
            </a:extLst>
          </p:cNvPr>
          <p:cNvCxnSpPr>
            <a:cxnSpLocks/>
          </p:cNvCxnSpPr>
          <p:nvPr/>
        </p:nvCxnSpPr>
        <p:spPr>
          <a:xfrm>
            <a:off x="2730248" y="609533"/>
            <a:ext cx="394175"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47" name="Freeform 46">
            <a:extLst>
              <a:ext uri="{FF2B5EF4-FFF2-40B4-BE49-F238E27FC236}">
                <a16:creationId xmlns:a16="http://schemas.microsoft.com/office/drawing/2014/main" id="{5173C979-BD23-4C63-E778-BFB6554BE489}"/>
              </a:ext>
            </a:extLst>
          </p:cNvPr>
          <p:cNvSpPr/>
          <p:nvPr/>
        </p:nvSpPr>
        <p:spPr>
          <a:xfrm>
            <a:off x="-11288" y="0"/>
            <a:ext cx="2801780" cy="2772077"/>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cxnSp>
        <p:nvCxnSpPr>
          <p:cNvPr id="22" name="Straight Connector 21">
            <a:extLst>
              <a:ext uri="{FF2B5EF4-FFF2-40B4-BE49-F238E27FC236}">
                <a16:creationId xmlns:a16="http://schemas.microsoft.com/office/drawing/2014/main" id="{1AACA4B1-77D1-F503-539A-8B6269199EC6}"/>
              </a:ext>
            </a:extLst>
          </p:cNvPr>
          <p:cNvCxnSpPr>
            <a:cxnSpLocks/>
          </p:cNvCxnSpPr>
          <p:nvPr/>
        </p:nvCxnSpPr>
        <p:spPr>
          <a:xfrm flipH="1">
            <a:off x="3113135" y="622707"/>
            <a:ext cx="11288" cy="4000809"/>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24" name="Triangle 23">
            <a:extLst>
              <a:ext uri="{FF2B5EF4-FFF2-40B4-BE49-F238E27FC236}">
                <a16:creationId xmlns:a16="http://schemas.microsoft.com/office/drawing/2014/main" id="{51C5A64F-F64C-AAD9-1548-743B241E3278}"/>
              </a:ext>
            </a:extLst>
          </p:cNvPr>
          <p:cNvSpPr/>
          <p:nvPr/>
        </p:nvSpPr>
        <p:spPr>
          <a:xfrm rot="10800000">
            <a:off x="3021419" y="916732"/>
            <a:ext cx="217346" cy="187367"/>
          </a:xfrm>
          <a:prstGeom prst="triangle">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108FD70D-1A98-EF30-36C7-E5257297448F}"/>
              </a:ext>
            </a:extLst>
          </p:cNvPr>
          <p:cNvSpPr txBox="1"/>
          <p:nvPr/>
        </p:nvSpPr>
        <p:spPr>
          <a:xfrm>
            <a:off x="3238765" y="608119"/>
            <a:ext cx="4039361" cy="4327916"/>
          </a:xfrm>
          <a:prstGeom prst="rect">
            <a:avLst/>
          </a:prstGeom>
          <a:noFill/>
        </p:spPr>
        <p:txBody>
          <a:bodyPr wrap="square" lIns="91440" tIns="45720" rIns="91440" bIns="45720" anchor="t">
            <a:spAutoFit/>
          </a:bodyPr>
          <a:lstStyle/>
          <a:p>
            <a:pPr marL="171450" indent="-171450">
              <a:lnSpc>
                <a:spcPts val="1140"/>
              </a:lnSpc>
              <a:buClr>
                <a:srgbClr val="ED4D24"/>
              </a:buClr>
              <a:buFont typeface="Arial" panose="020B0604020202020204" pitchFamily="34" charset="0"/>
              <a:buChar char="•"/>
            </a:pPr>
            <a:r>
              <a:rPr lang="en-IE" sz="1100" dirty="0">
                <a:solidFill>
                  <a:srgbClr val="404040"/>
                </a:solidFill>
                <a:latin typeface="Calibri"/>
                <a:ea typeface="Calibri"/>
                <a:cs typeface="Calibri"/>
              </a:rPr>
              <a:t>Una puesta en marcha deficiente, un </a:t>
            </a:r>
            <a:r>
              <a:rPr lang="en-IE" sz="1100" dirty="0" err="1">
                <a:solidFill>
                  <a:srgbClr val="404040"/>
                </a:solidFill>
                <a:latin typeface="Calibri"/>
                <a:ea typeface="Calibri"/>
                <a:cs typeface="Calibri"/>
              </a:rPr>
              <a:t>ajuste</a:t>
            </a:r>
            <a:r>
              <a:rPr lang="en-IE" sz="1100" dirty="0">
                <a:solidFill>
                  <a:srgbClr val="404040"/>
                </a:solidFill>
                <a:latin typeface="Calibri"/>
                <a:ea typeface="Calibri"/>
                <a:cs typeface="Calibri"/>
              </a:rPr>
              <a:t> </a:t>
            </a:r>
            <a:r>
              <a:rPr lang="en-IE" sz="1100" dirty="0" err="1">
                <a:solidFill>
                  <a:srgbClr val="404040"/>
                </a:solidFill>
                <a:latin typeface="Calibri"/>
                <a:ea typeface="Calibri"/>
                <a:cs typeface="Calibri"/>
              </a:rPr>
              <a:t>inadecuado</a:t>
            </a:r>
            <a:r>
              <a:rPr lang="en-IE" sz="1100" dirty="0">
                <a:solidFill>
                  <a:srgbClr val="404040"/>
                </a:solidFill>
                <a:latin typeface="Calibri"/>
                <a:ea typeface="Calibri"/>
                <a:cs typeface="Calibri"/>
              </a:rPr>
              <a:t> de </a:t>
            </a:r>
            <a:r>
              <a:rPr lang="en-IE" sz="1100" dirty="0" err="1">
                <a:solidFill>
                  <a:srgbClr val="404040"/>
                </a:solidFill>
                <a:latin typeface="Calibri"/>
                <a:ea typeface="Calibri"/>
                <a:cs typeface="Calibri"/>
              </a:rPr>
              <a:t>los</a:t>
            </a:r>
            <a:r>
              <a:rPr lang="en-IE" sz="1100" dirty="0">
                <a:solidFill>
                  <a:srgbClr val="404040"/>
                </a:solidFill>
                <a:latin typeface="Calibri"/>
                <a:ea typeface="Calibri"/>
                <a:cs typeface="Calibri"/>
              </a:rPr>
              <a:t> </a:t>
            </a:r>
            <a:r>
              <a:rPr lang="en-IE" sz="1100" dirty="0" err="1">
                <a:solidFill>
                  <a:srgbClr val="404040"/>
                </a:solidFill>
                <a:latin typeface="Calibri"/>
                <a:ea typeface="Calibri"/>
                <a:cs typeface="Calibri"/>
              </a:rPr>
              <a:t>controles</a:t>
            </a:r>
            <a:r>
              <a:rPr lang="en-IE" sz="1100" dirty="0">
                <a:solidFill>
                  <a:srgbClr val="404040"/>
                </a:solidFill>
                <a:latin typeface="Calibri"/>
                <a:ea typeface="Calibri"/>
                <a:cs typeface="Calibri"/>
              </a:rPr>
              <a:t> o </a:t>
            </a:r>
            <a:r>
              <a:rPr lang="en-IE" sz="1100" dirty="0" err="1">
                <a:solidFill>
                  <a:srgbClr val="404040"/>
                </a:solidFill>
                <a:latin typeface="Calibri"/>
                <a:ea typeface="Calibri"/>
                <a:cs typeface="Calibri"/>
              </a:rPr>
              <a:t>una</a:t>
            </a:r>
            <a:r>
              <a:rPr lang="en-IE" sz="1100" dirty="0">
                <a:solidFill>
                  <a:srgbClr val="404040"/>
                </a:solidFill>
                <a:latin typeface="Calibri"/>
                <a:ea typeface="Calibri"/>
                <a:cs typeface="Calibri"/>
              </a:rPr>
              <a:t> </a:t>
            </a:r>
            <a:r>
              <a:rPr lang="en-IE" sz="1100" dirty="0" err="1">
                <a:solidFill>
                  <a:srgbClr val="404040"/>
                </a:solidFill>
                <a:latin typeface="Calibri"/>
                <a:ea typeface="Calibri"/>
                <a:cs typeface="Calibri"/>
              </a:rPr>
              <a:t>lógica</a:t>
            </a:r>
            <a:r>
              <a:rPr lang="en-IE" sz="1100" dirty="0">
                <a:solidFill>
                  <a:srgbClr val="404040"/>
                </a:solidFill>
                <a:latin typeface="Calibri"/>
                <a:ea typeface="Calibri"/>
                <a:cs typeface="Calibri"/>
              </a:rPr>
              <a:t> </a:t>
            </a:r>
            <a:r>
              <a:rPr lang="en-IE" sz="1100" dirty="0" err="1">
                <a:solidFill>
                  <a:srgbClr val="404040"/>
                </a:solidFill>
                <a:latin typeface="Calibri"/>
                <a:ea typeface="Calibri"/>
                <a:cs typeface="Calibri"/>
              </a:rPr>
              <a:t>errónea</a:t>
            </a:r>
            <a:r>
              <a:rPr lang="en-IE" sz="1100" dirty="0">
                <a:solidFill>
                  <a:srgbClr val="404040"/>
                </a:solidFill>
                <a:latin typeface="Calibri"/>
                <a:ea typeface="Calibri"/>
                <a:cs typeface="Calibri"/>
              </a:rPr>
              <a:t> </a:t>
            </a:r>
            <a:r>
              <a:rPr lang="en-IE" sz="1100" dirty="0" err="1">
                <a:solidFill>
                  <a:srgbClr val="404040"/>
                </a:solidFill>
                <a:latin typeface="Calibri"/>
                <a:ea typeface="Calibri"/>
                <a:cs typeface="Calibri"/>
              </a:rPr>
              <a:t>impiden</a:t>
            </a:r>
            <a:r>
              <a:rPr lang="en-IE" sz="1100" dirty="0">
                <a:solidFill>
                  <a:srgbClr val="404040"/>
                </a:solidFill>
                <a:latin typeface="Calibri"/>
                <a:ea typeface="Calibri"/>
                <a:cs typeface="Calibri"/>
              </a:rPr>
              <a:t> </a:t>
            </a:r>
            <a:r>
              <a:rPr lang="en-IE" sz="1100" dirty="0" err="1">
                <a:solidFill>
                  <a:srgbClr val="404040"/>
                </a:solidFill>
                <a:latin typeface="Calibri"/>
                <a:ea typeface="Calibri"/>
                <a:cs typeface="Calibri"/>
              </a:rPr>
              <a:t>que</a:t>
            </a:r>
            <a:r>
              <a:rPr lang="en-IE" sz="1100" dirty="0">
                <a:solidFill>
                  <a:srgbClr val="404040"/>
                </a:solidFill>
                <a:latin typeface="Calibri"/>
                <a:ea typeface="Calibri"/>
                <a:cs typeface="Calibri"/>
              </a:rPr>
              <a:t> </a:t>
            </a:r>
            <a:r>
              <a:rPr lang="en-IE" sz="1100" dirty="0" err="1">
                <a:solidFill>
                  <a:srgbClr val="404040"/>
                </a:solidFill>
                <a:latin typeface="Calibri"/>
                <a:ea typeface="Calibri"/>
                <a:cs typeface="Calibri"/>
              </a:rPr>
              <a:t>los</a:t>
            </a:r>
            <a:r>
              <a:rPr lang="en-IE" sz="1100" dirty="0">
                <a:solidFill>
                  <a:srgbClr val="404040"/>
                </a:solidFill>
                <a:latin typeface="Calibri"/>
                <a:ea typeface="Calibri"/>
                <a:cs typeface="Calibri"/>
              </a:rPr>
              <a:t> </a:t>
            </a:r>
            <a:r>
              <a:rPr lang="en-IE" sz="1100" dirty="0" err="1">
                <a:solidFill>
                  <a:srgbClr val="404040"/>
                </a:solidFill>
                <a:latin typeface="Calibri"/>
                <a:ea typeface="Calibri"/>
                <a:cs typeface="Calibri"/>
              </a:rPr>
              <a:t>sistemas</a:t>
            </a:r>
            <a:r>
              <a:rPr lang="en-IE" sz="1100" dirty="0">
                <a:solidFill>
                  <a:srgbClr val="404040"/>
                </a:solidFill>
                <a:latin typeface="Calibri"/>
                <a:ea typeface="Calibri"/>
                <a:cs typeface="Calibri"/>
              </a:rPr>
              <a:t> </a:t>
            </a:r>
            <a:r>
              <a:rPr lang="en-IE" sz="1100" dirty="0" err="1">
                <a:solidFill>
                  <a:srgbClr val="404040"/>
                </a:solidFill>
                <a:latin typeface="Calibri"/>
                <a:ea typeface="Calibri"/>
                <a:cs typeface="Calibri"/>
              </a:rPr>
              <a:t>avanzados</a:t>
            </a:r>
            <a:r>
              <a:rPr lang="en-IE" sz="1100" dirty="0">
                <a:solidFill>
                  <a:srgbClr val="404040"/>
                </a:solidFill>
                <a:latin typeface="Calibri"/>
                <a:ea typeface="Calibri"/>
                <a:cs typeface="Calibri"/>
              </a:rPr>
              <a:t> (</a:t>
            </a:r>
            <a:r>
              <a:rPr lang="en-IE" sz="1100" dirty="0" err="1">
                <a:solidFill>
                  <a:srgbClr val="404040"/>
                </a:solidFill>
                <a:latin typeface="Calibri"/>
                <a:ea typeface="Calibri"/>
                <a:cs typeface="Calibri"/>
              </a:rPr>
              <a:t>como</a:t>
            </a:r>
            <a:r>
              <a:rPr lang="en-IE" sz="1100" dirty="0">
                <a:solidFill>
                  <a:srgbClr val="404040"/>
                </a:solidFill>
                <a:latin typeface="Calibri"/>
                <a:ea typeface="Calibri"/>
                <a:cs typeface="Calibri"/>
              </a:rPr>
              <a:t> las </a:t>
            </a:r>
            <a:r>
              <a:rPr lang="en-IE" sz="1100" dirty="0" err="1">
                <a:solidFill>
                  <a:srgbClr val="404040"/>
                </a:solidFill>
                <a:latin typeface="Calibri"/>
                <a:ea typeface="Calibri"/>
                <a:cs typeface="Calibri"/>
              </a:rPr>
              <a:t>bombas</a:t>
            </a:r>
            <a:r>
              <a:rPr lang="en-IE" sz="1100" dirty="0">
                <a:solidFill>
                  <a:srgbClr val="404040"/>
                </a:solidFill>
                <a:latin typeface="Calibri"/>
                <a:ea typeface="Calibri"/>
                <a:cs typeface="Calibri"/>
              </a:rPr>
              <a:t> de </a:t>
            </a:r>
            <a:r>
              <a:rPr lang="en-IE" sz="1100" dirty="0" err="1">
                <a:solidFill>
                  <a:srgbClr val="404040"/>
                </a:solidFill>
                <a:latin typeface="Calibri"/>
                <a:ea typeface="Calibri"/>
                <a:cs typeface="Calibri"/>
              </a:rPr>
              <a:t>calor</a:t>
            </a:r>
            <a:r>
              <a:rPr lang="en-IE" sz="1100" dirty="0">
                <a:solidFill>
                  <a:srgbClr val="404040"/>
                </a:solidFill>
                <a:latin typeface="Calibri"/>
                <a:ea typeface="Calibri"/>
                <a:cs typeface="Calibri"/>
              </a:rPr>
              <a:t> y los sistemas VAV) alcancen una eficiencia óptima. Dependencia de controles de encendido/apagado y horarios predeterminados en lugar de una respuesta dinámica en tiempo real.</a:t>
            </a:r>
          </a:p>
          <a:p>
            <a:pPr marL="171450" lvl="0" indent="-171450">
              <a:lnSpc>
                <a:spcPts val="1140"/>
              </a:lnSpc>
              <a:buClr>
                <a:srgbClr val="ED4D24"/>
              </a:buClr>
              <a:buFont typeface="Arial" panose="020B0604020202020204" pitchFamily="34" charset="0"/>
              <a:buChar char="•"/>
            </a:pPr>
            <a:endParaRPr lang="en-IE" sz="1100" dirty="0">
              <a:solidFill>
                <a:srgbClr val="404040"/>
              </a:solidFill>
              <a:latin typeface="Calibri" panose="020F0502020204030204" pitchFamily="34" charset="0"/>
              <a:cs typeface="Calibri" panose="020F0502020204030204" pitchFamily="34" charset="0"/>
            </a:endParaRPr>
          </a:p>
          <a:p>
            <a:pPr marL="171450" lvl="0" indent="-171450">
              <a:lnSpc>
                <a:spcPts val="1140"/>
              </a:lnSpc>
              <a:buClr>
                <a:srgbClr val="ED4D24"/>
              </a:buClr>
              <a:buFont typeface="Arial" panose="020B0604020202020204" pitchFamily="34" charset="0"/>
              <a:buChar char="•"/>
            </a:pPr>
            <a:r>
              <a:rPr lang="en-IE" sz="1100" dirty="0">
                <a:solidFill>
                  <a:srgbClr val="404040"/>
                </a:solidFill>
                <a:latin typeface="Calibri" panose="020F0502020204030204" pitchFamily="34" charset="0"/>
                <a:cs typeface="Calibri" panose="020F0502020204030204" pitchFamily="34" charset="0"/>
              </a:rPr>
              <a:t>La ausencia de contadores individuales de calefacción y electricidad por zonas, así como la fragmentación y la recopilación manual de los datos energéticos, retrasan la identificación y la respuesta al desperdicio de energía.</a:t>
            </a:r>
          </a:p>
          <a:p>
            <a:pPr marL="171450" lvl="0" indent="-171450">
              <a:lnSpc>
                <a:spcPts val="1140"/>
              </a:lnSpc>
              <a:buClr>
                <a:srgbClr val="ED4D24"/>
              </a:buClr>
              <a:buFont typeface="Arial" panose="020B0604020202020204" pitchFamily="34" charset="0"/>
              <a:buChar char="•"/>
            </a:pPr>
            <a:endParaRPr lang="en-IE" sz="1100" dirty="0">
              <a:solidFill>
                <a:srgbClr val="404040"/>
              </a:solidFill>
              <a:latin typeface="Calibri" panose="020F0502020204030204" pitchFamily="34" charset="0"/>
              <a:cs typeface="Calibri" panose="020F0502020204030204" pitchFamily="34" charset="0"/>
            </a:endParaRPr>
          </a:p>
          <a:p>
            <a:pPr marL="171450" lvl="0" indent="-171450">
              <a:lnSpc>
                <a:spcPts val="1140"/>
              </a:lnSpc>
              <a:buClr>
                <a:srgbClr val="ED4D24"/>
              </a:buClr>
              <a:buFont typeface="Arial" panose="020B0604020202020204" pitchFamily="34" charset="0"/>
              <a:buChar char="•"/>
            </a:pPr>
            <a:r>
              <a:rPr lang="en-IE" sz="1100" dirty="0">
                <a:solidFill>
                  <a:srgbClr val="404040"/>
                </a:solidFill>
                <a:latin typeface="Calibri" panose="020F0502020204030204" pitchFamily="34" charset="0"/>
                <a:cs typeface="Calibri" panose="020F0502020204030204" pitchFamily="34" charset="0"/>
              </a:rPr>
              <a:t>Los componentes del sistema están significativamente sobredimensionados, lo que hace casi imposible un funcionamiento eficiente y provoca fluctuaciones de temperatura y una regulación deficiente. El uso de temperaturas de suministro excesivamente altas (por ejemplo, 75 °C) para los sistemas de ventilación, lo que dificulta la descarbonización mediante bombas de calor.</a:t>
            </a:r>
          </a:p>
          <a:p>
            <a:pPr marL="171450" lvl="0" indent="-171450">
              <a:lnSpc>
                <a:spcPts val="1140"/>
              </a:lnSpc>
              <a:buClr>
                <a:srgbClr val="ED4D24"/>
              </a:buClr>
              <a:buFont typeface="Arial" panose="020B0604020202020204" pitchFamily="34" charset="0"/>
              <a:buChar char="•"/>
            </a:pPr>
            <a:endParaRPr lang="en-IE" sz="1100" dirty="0">
              <a:solidFill>
                <a:srgbClr val="404040"/>
              </a:solidFill>
              <a:latin typeface="Calibri" panose="020F0502020204030204" pitchFamily="34" charset="0"/>
              <a:cs typeface="Calibri" panose="020F0502020204030204" pitchFamily="34" charset="0"/>
            </a:endParaRPr>
          </a:p>
          <a:p>
            <a:pPr marL="171450" lvl="0" indent="-171450">
              <a:lnSpc>
                <a:spcPts val="1140"/>
              </a:lnSpc>
              <a:buClr>
                <a:srgbClr val="ED4D24"/>
              </a:buClr>
              <a:buFont typeface="Arial" panose="020B0604020202020204" pitchFamily="34" charset="0"/>
              <a:buChar char="•"/>
            </a:pPr>
            <a:r>
              <a:rPr lang="en-IE" sz="1100" dirty="0">
                <a:solidFill>
                  <a:srgbClr val="404040"/>
                </a:solidFill>
                <a:latin typeface="Calibri" panose="020F0502020204030204" pitchFamily="34" charset="0"/>
                <a:cs typeface="Calibri" panose="020F0502020204030204" pitchFamily="34" charset="0"/>
              </a:rPr>
              <a:t>Mala calidad del aire interior (por ejemplo, niveles de CO₂ superiores a 1000 PPM) debido a la falta de ventilación mecánica o a un flujo de aire insuficiente.</a:t>
            </a:r>
          </a:p>
          <a:p>
            <a:pPr marL="171450" lvl="0" indent="-171450">
              <a:lnSpc>
                <a:spcPts val="1140"/>
              </a:lnSpc>
              <a:buClr>
                <a:srgbClr val="ED4D24"/>
              </a:buClr>
              <a:buFont typeface="Arial" panose="020B0604020202020204" pitchFamily="34" charset="0"/>
              <a:buChar char="•"/>
            </a:pPr>
            <a:endParaRPr lang="en-IE" sz="1100" dirty="0">
              <a:solidFill>
                <a:srgbClr val="404040"/>
              </a:solidFill>
              <a:latin typeface="Calibri" panose="020F0502020204030204" pitchFamily="34" charset="0"/>
              <a:cs typeface="Calibri" panose="020F0502020204030204" pitchFamily="34" charset="0"/>
            </a:endParaRPr>
          </a:p>
          <a:p>
            <a:pPr marL="171450" lvl="0" indent="-171450">
              <a:lnSpc>
                <a:spcPts val="1140"/>
              </a:lnSpc>
              <a:buClr>
                <a:srgbClr val="ED4D24"/>
              </a:buClr>
              <a:buFont typeface="Arial" panose="020B0604020202020204" pitchFamily="34" charset="0"/>
              <a:buChar char="•"/>
            </a:pPr>
            <a:r>
              <a:rPr lang="en-IE" sz="1100" dirty="0">
                <a:solidFill>
                  <a:srgbClr val="404040"/>
                </a:solidFill>
                <a:latin typeface="Calibri"/>
                <a:ea typeface="Calibri"/>
                <a:cs typeface="Calibri"/>
              </a:rPr>
              <a:t>Las restricciones presupuestarias obligan a elegir soluciones subóptimas y rentables. La financiación se destina únicamente a la renovación, sin prever presupuesto para los gastos de funcionamiento, lo que da lugar a sistemas sin utilizar.</a:t>
            </a:r>
          </a:p>
          <a:p>
            <a:pPr marL="171450" lvl="0" indent="-171450">
              <a:lnSpc>
                <a:spcPts val="1140"/>
              </a:lnSpc>
              <a:buClr>
                <a:srgbClr val="ED4D24"/>
              </a:buClr>
              <a:buFont typeface="Arial" panose="020B0604020202020204" pitchFamily="34" charset="0"/>
              <a:buChar char="•"/>
            </a:pPr>
            <a:endParaRPr lang="en-IE" sz="1100" dirty="0">
              <a:solidFill>
                <a:srgbClr val="404040"/>
              </a:solidFill>
              <a:latin typeface="Calibri" panose="020F0502020204030204" pitchFamily="34" charset="0"/>
              <a:cs typeface="Calibri" panose="020F0502020204030204" pitchFamily="34" charset="0"/>
            </a:endParaRPr>
          </a:p>
          <a:p>
            <a:pPr marL="171450" indent="-171450">
              <a:lnSpc>
                <a:spcPts val="1140"/>
              </a:lnSpc>
              <a:buClr>
                <a:srgbClr val="ED4D24"/>
              </a:buClr>
              <a:buFont typeface="Arial" panose="020B0604020202020204" pitchFamily="34" charset="0"/>
              <a:buChar char="•"/>
            </a:pPr>
            <a:endParaRPr lang="en-IE" sz="115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1" name="Straight Connector 80">
            <a:extLst>
              <a:ext uri="{FF2B5EF4-FFF2-40B4-BE49-F238E27FC236}">
                <a16:creationId xmlns:a16="http://schemas.microsoft.com/office/drawing/2014/main" id="{DCD685A0-4AF3-A0B9-CB6F-C55E7DE5F031}"/>
              </a:ext>
            </a:extLst>
          </p:cNvPr>
          <p:cNvCxnSpPr>
            <a:cxnSpLocks/>
          </p:cNvCxnSpPr>
          <p:nvPr/>
        </p:nvCxnSpPr>
        <p:spPr>
          <a:xfrm>
            <a:off x="3133427" y="1533043"/>
            <a:ext cx="4435252"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454ECEB9-6BE4-853D-DEE2-39B632AA6AF7}"/>
              </a:ext>
            </a:extLst>
          </p:cNvPr>
          <p:cNvSpPr txBox="1"/>
          <p:nvPr/>
        </p:nvSpPr>
        <p:spPr>
          <a:xfrm>
            <a:off x="582597" y="468082"/>
            <a:ext cx="1959228" cy="1333057"/>
          </a:xfrm>
          <a:prstGeom prst="rect">
            <a:avLst/>
          </a:prstGeom>
          <a:noFill/>
        </p:spPr>
        <p:txBody>
          <a:bodyPr wrap="square" rtlCol="0" anchor="t">
            <a:spAutoFit/>
          </a:bodyPr>
          <a:lstStyle/>
          <a:p>
            <a:pPr marL="6350">
              <a:lnSpc>
                <a:spcPts val="1600"/>
              </a:lnSpc>
              <a:tabLst>
                <a:tab pos="611188" algn="l"/>
              </a:tabLst>
            </a:pPr>
            <a:r>
              <a:rPr lang="en-US" sz="1600" b="1" dirty="0">
                <a:solidFill>
                  <a:schemeClr val="bg1"/>
                </a:solidFill>
                <a:latin typeface="Calibri" panose="020F0502020204030204" pitchFamily="34" charset="0"/>
                <a:cs typeface="Calibri" panose="020F0502020204030204" pitchFamily="34" charset="0"/>
              </a:rPr>
              <a:t>Principales retos en el ámbito de la climatización, que se resolvieron o deberían resolverse mediante el proceso de renovación:</a:t>
            </a:r>
          </a:p>
          <a:p>
            <a:pPr marL="6350">
              <a:lnSpc>
                <a:spcPts val="1600"/>
              </a:lnSpc>
              <a:tabLst>
                <a:tab pos="611188" algn="l"/>
              </a:tabLst>
            </a:pPr>
            <a:endParaRPr lang="en-US" sz="1800" b="1" dirty="0">
              <a:solidFill>
                <a:schemeClr val="bg1"/>
              </a:solidFill>
              <a:latin typeface="Calibri" panose="020F0502020204030204" pitchFamily="34" charset="0"/>
              <a:cs typeface="Calibri" panose="020F0502020204030204" pitchFamily="34" charset="0"/>
            </a:endParaRPr>
          </a:p>
        </p:txBody>
      </p:sp>
      <p:cxnSp>
        <p:nvCxnSpPr>
          <p:cNvPr id="41" name="Straight Connector 40">
            <a:extLst>
              <a:ext uri="{FF2B5EF4-FFF2-40B4-BE49-F238E27FC236}">
                <a16:creationId xmlns:a16="http://schemas.microsoft.com/office/drawing/2014/main" id="{2AC0056A-B1D4-30D6-1359-80FEA4EB7182}"/>
              </a:ext>
            </a:extLst>
          </p:cNvPr>
          <p:cNvCxnSpPr>
            <a:cxnSpLocks/>
          </p:cNvCxnSpPr>
          <p:nvPr/>
        </p:nvCxnSpPr>
        <p:spPr>
          <a:xfrm>
            <a:off x="3124423" y="2230008"/>
            <a:ext cx="4435252"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89FD4CC-20C0-0564-360E-2D797C4A9DC8}"/>
              </a:ext>
            </a:extLst>
          </p:cNvPr>
          <p:cNvCxnSpPr>
            <a:cxnSpLocks/>
          </p:cNvCxnSpPr>
          <p:nvPr/>
        </p:nvCxnSpPr>
        <p:spPr>
          <a:xfrm>
            <a:off x="3124423" y="4623516"/>
            <a:ext cx="4435252"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0C54DCB2-A74F-0FA4-3ABD-D8B626A2AD0D}"/>
              </a:ext>
            </a:extLst>
          </p:cNvPr>
          <p:cNvCxnSpPr>
            <a:cxnSpLocks/>
          </p:cNvCxnSpPr>
          <p:nvPr/>
        </p:nvCxnSpPr>
        <p:spPr>
          <a:xfrm>
            <a:off x="3113135" y="3327510"/>
            <a:ext cx="4435252"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48" name="Graphic 40">
            <a:extLst>
              <a:ext uri="{FF2B5EF4-FFF2-40B4-BE49-F238E27FC236}">
                <a16:creationId xmlns:a16="http://schemas.microsoft.com/office/drawing/2014/main" id="{E802A9D3-1147-9D7E-0E31-855869CF22E6}"/>
              </a:ext>
            </a:extLst>
          </p:cNvPr>
          <p:cNvGrpSpPr/>
          <p:nvPr/>
        </p:nvGrpSpPr>
        <p:grpSpPr>
          <a:xfrm>
            <a:off x="-2702461" y="1245406"/>
            <a:ext cx="3924090" cy="2433120"/>
            <a:chOff x="-3997860" y="6017904"/>
            <a:chExt cx="935163" cy="579845"/>
          </a:xfrm>
          <a:solidFill>
            <a:schemeClr val="bg1">
              <a:alpha val="29965"/>
            </a:schemeClr>
          </a:solidFill>
        </p:grpSpPr>
        <p:sp>
          <p:nvSpPr>
            <p:cNvPr id="49" name="Freeform 48">
              <a:extLst>
                <a:ext uri="{FF2B5EF4-FFF2-40B4-BE49-F238E27FC236}">
                  <a16:creationId xmlns:a16="http://schemas.microsoft.com/office/drawing/2014/main" id="{015BD86F-BB64-4C3F-8BE5-D107E89D15FF}"/>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50" name="Freeform 49">
              <a:extLst>
                <a:ext uri="{FF2B5EF4-FFF2-40B4-BE49-F238E27FC236}">
                  <a16:creationId xmlns:a16="http://schemas.microsoft.com/office/drawing/2014/main" id="{CC384F8F-EDEF-6D65-496F-9E3B415007D1}"/>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51" name="Freeform 50">
              <a:extLst>
                <a:ext uri="{FF2B5EF4-FFF2-40B4-BE49-F238E27FC236}">
                  <a16:creationId xmlns:a16="http://schemas.microsoft.com/office/drawing/2014/main" id="{0DC19994-145D-AFFD-4C90-9638C024D61E}"/>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52" name="Freeform 51">
              <a:extLst>
                <a:ext uri="{FF2B5EF4-FFF2-40B4-BE49-F238E27FC236}">
                  <a16:creationId xmlns:a16="http://schemas.microsoft.com/office/drawing/2014/main" id="{D5EFAC05-C096-4025-FA8A-28BB45FA140F}"/>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cxnSp>
        <p:nvCxnSpPr>
          <p:cNvPr id="3" name="Straight Connector 2">
            <a:extLst>
              <a:ext uri="{FF2B5EF4-FFF2-40B4-BE49-F238E27FC236}">
                <a16:creationId xmlns:a16="http://schemas.microsoft.com/office/drawing/2014/main" id="{0A61023D-2944-48D9-D130-7376D03A0A27}"/>
              </a:ext>
            </a:extLst>
          </p:cNvPr>
          <p:cNvCxnSpPr>
            <a:cxnSpLocks/>
          </p:cNvCxnSpPr>
          <p:nvPr/>
        </p:nvCxnSpPr>
        <p:spPr>
          <a:xfrm>
            <a:off x="3113135" y="3920233"/>
            <a:ext cx="4435252"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pic>
        <p:nvPicPr>
          <p:cNvPr id="5" name="Picture 4" descr="A group of people standing outside a house&#10;&#10;AI-generated content may be incorrect.">
            <a:extLst>
              <a:ext uri="{FF2B5EF4-FFF2-40B4-BE49-F238E27FC236}">
                <a16:creationId xmlns:a16="http://schemas.microsoft.com/office/drawing/2014/main" id="{17225A63-2368-A038-3AAC-84954EA9282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3974" t="1359" r="3802" b="-1359"/>
          <a:stretch>
            <a:fillRect/>
          </a:stretch>
        </p:blipFill>
        <p:spPr>
          <a:xfrm>
            <a:off x="-11288" y="5072389"/>
            <a:ext cx="7559675" cy="4848446"/>
          </a:xfrm>
          <a:prstGeom prst="rect">
            <a:avLst/>
          </a:prstGeom>
        </p:spPr>
      </p:pic>
      <p:grpSp>
        <p:nvGrpSpPr>
          <p:cNvPr id="6" name="Graphic 40">
            <a:extLst>
              <a:ext uri="{FF2B5EF4-FFF2-40B4-BE49-F238E27FC236}">
                <a16:creationId xmlns:a16="http://schemas.microsoft.com/office/drawing/2014/main" id="{817139DC-5320-8C20-D757-742F610E3D1B}"/>
              </a:ext>
            </a:extLst>
          </p:cNvPr>
          <p:cNvGrpSpPr/>
          <p:nvPr/>
        </p:nvGrpSpPr>
        <p:grpSpPr>
          <a:xfrm>
            <a:off x="-996755" y="7649160"/>
            <a:ext cx="3924090" cy="2433120"/>
            <a:chOff x="-3997860" y="6017904"/>
            <a:chExt cx="935163" cy="579845"/>
          </a:xfrm>
          <a:solidFill>
            <a:schemeClr val="bg1">
              <a:alpha val="29965"/>
            </a:schemeClr>
          </a:solidFill>
        </p:grpSpPr>
        <p:sp>
          <p:nvSpPr>
            <p:cNvPr id="7" name="Freeform 6">
              <a:extLst>
                <a:ext uri="{FF2B5EF4-FFF2-40B4-BE49-F238E27FC236}">
                  <a16:creationId xmlns:a16="http://schemas.microsoft.com/office/drawing/2014/main" id="{25777660-FAF7-5B20-923E-32CF00158F82}"/>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8" name="Freeform 7">
              <a:extLst>
                <a:ext uri="{FF2B5EF4-FFF2-40B4-BE49-F238E27FC236}">
                  <a16:creationId xmlns:a16="http://schemas.microsoft.com/office/drawing/2014/main" id="{FB2A0A2A-5963-B5B8-1560-80D0A4E354C1}"/>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10" name="Freeform 9">
              <a:extLst>
                <a:ext uri="{FF2B5EF4-FFF2-40B4-BE49-F238E27FC236}">
                  <a16:creationId xmlns:a16="http://schemas.microsoft.com/office/drawing/2014/main" id="{CC48037F-190D-BB85-65D5-B4415B616EFB}"/>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11" name="Freeform 10">
              <a:extLst>
                <a:ext uri="{FF2B5EF4-FFF2-40B4-BE49-F238E27FC236}">
                  <a16:creationId xmlns:a16="http://schemas.microsoft.com/office/drawing/2014/main" id="{8ACEF503-025C-35DF-9584-9EDA10C08F1F}"/>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33319514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BC3A17-AD8D-6173-72A5-5D07339A3CDA}"/>
            </a:ext>
          </a:extLst>
        </p:cNvPr>
        <p:cNvGrpSpPr/>
        <p:nvPr/>
      </p:nvGrpSpPr>
      <p:grpSpPr>
        <a:xfrm>
          <a:off x="0" y="0"/>
          <a:ext cx="0" cy="0"/>
          <a:chOff x="0" y="0"/>
          <a:chExt cx="0" cy="0"/>
        </a:xfrm>
      </p:grpSpPr>
      <p:sp>
        <p:nvSpPr>
          <p:cNvPr id="3" name="Text Placeholder 29">
            <a:extLst>
              <a:ext uri="{FF2B5EF4-FFF2-40B4-BE49-F238E27FC236}">
                <a16:creationId xmlns:a16="http://schemas.microsoft.com/office/drawing/2014/main" id="{CD273296-02CE-9585-80A3-90487FE7DA90}"/>
              </a:ext>
            </a:extLst>
          </p:cNvPr>
          <p:cNvSpPr txBox="1">
            <a:spLocks/>
          </p:cNvSpPr>
          <p:nvPr/>
        </p:nvSpPr>
        <p:spPr>
          <a:xfrm>
            <a:off x="585014" y="1095905"/>
            <a:ext cx="6389643" cy="1180493"/>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l">
              <a:lnSpc>
                <a:spcPts val="1720"/>
              </a:lnSpc>
            </a:pPr>
            <a:r>
              <a:rPr lang="en-GB" sz="1600" b="1" dirty="0">
                <a:solidFill>
                  <a:srgbClr val="404040"/>
                </a:solidFill>
              </a:rPr>
              <a:t>En</a:t>
            </a:r>
            <a:r>
              <a:rPr lang="lv-LV" sz="1600" b="1" dirty="0">
                <a:solidFill>
                  <a:srgbClr val="ED4D24"/>
                </a:solidFill>
              </a:rPr>
              <a:t> 20 </a:t>
            </a:r>
            <a:r>
              <a:rPr lang="en-GB" sz="1600" b="1" dirty="0">
                <a:solidFill>
                  <a:srgbClr val="ED4D24"/>
                </a:solidFill>
              </a:rPr>
              <a:t>casos </a:t>
            </a:r>
            <a:r>
              <a:rPr lang="en-GB" sz="1600" b="1" dirty="0">
                <a:solidFill>
                  <a:srgbClr val="404040"/>
                </a:solidFill>
              </a:rPr>
              <a:t>de edificios multifamiliares (</a:t>
            </a:r>
            <a:r>
              <a:rPr lang="lv-LV" sz="1600" b="1" dirty="0" err="1">
                <a:solidFill>
                  <a:srgbClr val="404040"/>
                </a:solidFill>
              </a:rPr>
              <a:t>Letonia/Polonia/España/Serbia</a:t>
            </a:r>
            <a:r>
              <a:rPr lang="en-GB" sz="1600" b="1" dirty="0">
                <a:solidFill>
                  <a:srgbClr val="404040"/>
                </a:solidFill>
              </a:rPr>
              <a:t>), las medidas «fabric-first» (primero la estructura) combinadas con bombas de calor del tamaño adecuado y equilibrado hidráulico mejoran de forma constante el rendimiento estacional y el confort interior. </a:t>
            </a:r>
            <a:endParaRPr lang="en-IE" sz="1600" b="1" dirty="0">
              <a:solidFill>
                <a:srgbClr val="404040"/>
              </a:solidFill>
            </a:endParaRPr>
          </a:p>
        </p:txBody>
      </p:sp>
      <p:cxnSp>
        <p:nvCxnSpPr>
          <p:cNvPr id="4" name="Straight Connector 3">
            <a:extLst>
              <a:ext uri="{FF2B5EF4-FFF2-40B4-BE49-F238E27FC236}">
                <a16:creationId xmlns:a16="http://schemas.microsoft.com/office/drawing/2014/main" id="{038866AE-24DE-38C4-DE66-20ACBAE0AFDE}"/>
              </a:ext>
            </a:extLst>
          </p:cNvPr>
          <p:cNvCxnSpPr>
            <a:cxnSpLocks/>
          </p:cNvCxnSpPr>
          <p:nvPr/>
        </p:nvCxnSpPr>
        <p:spPr>
          <a:xfrm>
            <a:off x="1646" y="655177"/>
            <a:ext cx="83651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1C713A0E-DCEA-4D9D-B6CD-CB1278BB176D}"/>
              </a:ext>
            </a:extLst>
          </p:cNvPr>
          <p:cNvSpPr txBox="1"/>
          <p:nvPr/>
        </p:nvSpPr>
        <p:spPr>
          <a:xfrm>
            <a:off x="1394850" y="489480"/>
            <a:ext cx="5504021" cy="362022"/>
          </a:xfrm>
          <a:prstGeom prst="rect">
            <a:avLst/>
          </a:prstGeom>
          <a:noFill/>
        </p:spPr>
        <p:txBody>
          <a:bodyPr wrap="square" lIns="91440" tIns="45720" rIns="91440" bIns="45720" rtlCol="0" anchor="t">
            <a:spAutoFit/>
          </a:bodyPr>
          <a:lstStyle/>
          <a:p>
            <a:pPr marL="6350">
              <a:lnSpc>
                <a:spcPts val="2100"/>
              </a:lnSpc>
              <a:tabLst>
                <a:tab pos="611188" algn="l"/>
              </a:tabLst>
            </a:pPr>
            <a:r>
              <a:rPr lang="en-US" sz="2000" b="1" dirty="0" err="1">
                <a:solidFill>
                  <a:srgbClr val="ED4D24"/>
                </a:solidFill>
                <a:latin typeface="Calibri"/>
                <a:ea typeface="Calibri"/>
                <a:cs typeface="Calibri"/>
              </a:rPr>
              <a:t>Análisis</a:t>
            </a:r>
            <a:r>
              <a:rPr lang="en-US" sz="2000" b="1" dirty="0">
                <a:solidFill>
                  <a:srgbClr val="ED4D24"/>
                </a:solidFill>
                <a:latin typeface="Calibri"/>
                <a:ea typeface="Calibri"/>
                <a:cs typeface="Calibri"/>
              </a:rPr>
              <a:t> de </a:t>
            </a:r>
            <a:r>
              <a:rPr lang="en-US" sz="2000" b="1" dirty="0" err="1">
                <a:solidFill>
                  <a:srgbClr val="ED4D24"/>
                </a:solidFill>
                <a:latin typeface="Calibri"/>
                <a:ea typeface="Calibri"/>
                <a:cs typeface="Calibri"/>
              </a:rPr>
              <a:t>los</a:t>
            </a:r>
            <a:r>
              <a:rPr lang="en-US" sz="2000" b="1" dirty="0">
                <a:solidFill>
                  <a:srgbClr val="ED4D24"/>
                </a:solidFill>
                <a:latin typeface="Calibri"/>
                <a:ea typeface="Calibri"/>
                <a:cs typeface="Calibri"/>
              </a:rPr>
              <a:t> </a:t>
            </a:r>
            <a:r>
              <a:rPr lang="en-US" sz="2000" b="1" dirty="0" err="1">
                <a:solidFill>
                  <a:srgbClr val="ED4D24"/>
                </a:solidFill>
                <a:latin typeface="Calibri"/>
                <a:ea typeface="Calibri"/>
                <a:cs typeface="Calibri"/>
              </a:rPr>
              <a:t>edificios</a:t>
            </a:r>
            <a:r>
              <a:rPr lang="en-US" sz="2000" b="1" dirty="0">
                <a:solidFill>
                  <a:srgbClr val="ED4D24"/>
                </a:solidFill>
                <a:latin typeface="Calibri"/>
                <a:ea typeface="Calibri"/>
                <a:cs typeface="Calibri"/>
              </a:rPr>
              <a:t> </a:t>
            </a:r>
            <a:r>
              <a:rPr lang="en-US" sz="2000" b="1" dirty="0" err="1">
                <a:solidFill>
                  <a:srgbClr val="ED4D24"/>
                </a:solidFill>
                <a:latin typeface="Calibri"/>
                <a:ea typeface="Calibri"/>
                <a:cs typeface="Calibri"/>
              </a:rPr>
              <a:t>residenciales</a:t>
            </a:r>
          </a:p>
        </p:txBody>
      </p:sp>
      <p:grpSp>
        <p:nvGrpSpPr>
          <p:cNvPr id="6" name="Group 5">
            <a:extLst>
              <a:ext uri="{FF2B5EF4-FFF2-40B4-BE49-F238E27FC236}">
                <a16:creationId xmlns:a16="http://schemas.microsoft.com/office/drawing/2014/main" id="{1998422F-41FD-8D3A-B99C-2E3E63811011}"/>
              </a:ext>
            </a:extLst>
          </p:cNvPr>
          <p:cNvGrpSpPr/>
          <p:nvPr/>
        </p:nvGrpSpPr>
        <p:grpSpPr>
          <a:xfrm>
            <a:off x="660803" y="489480"/>
            <a:ext cx="734144" cy="327604"/>
            <a:chOff x="1441478" y="5631712"/>
            <a:chExt cx="734144" cy="327604"/>
          </a:xfrm>
        </p:grpSpPr>
        <p:sp>
          <p:nvSpPr>
            <p:cNvPr id="7" name="Rectangle 6">
              <a:extLst>
                <a:ext uri="{FF2B5EF4-FFF2-40B4-BE49-F238E27FC236}">
                  <a16:creationId xmlns:a16="http://schemas.microsoft.com/office/drawing/2014/main" id="{09D959B1-2CF2-A62A-1367-E4DF9A744DE0}"/>
                </a:ext>
              </a:extLst>
            </p:cNvPr>
            <p:cNvSpPr/>
            <p:nvPr/>
          </p:nvSpPr>
          <p:spPr>
            <a:xfrm>
              <a:off x="1441478" y="5651514"/>
              <a:ext cx="665489" cy="288000"/>
            </a:xfrm>
            <a:prstGeom prst="rect">
              <a:avLst/>
            </a:prstGeom>
            <a:gradFill>
              <a:gsLst>
                <a:gs pos="35000">
                  <a:srgbClr val="2D62AE"/>
                </a:gs>
                <a:gs pos="82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8">
              <a:extLst>
                <a:ext uri="{FF2B5EF4-FFF2-40B4-BE49-F238E27FC236}">
                  <a16:creationId xmlns:a16="http://schemas.microsoft.com/office/drawing/2014/main" id="{FB1D306B-CAB3-873E-24D3-68B4CA173B83}"/>
                </a:ext>
              </a:extLst>
            </p:cNvPr>
            <p:cNvSpPr txBox="1">
              <a:spLocks/>
            </p:cNvSpPr>
            <p:nvPr/>
          </p:nvSpPr>
          <p:spPr>
            <a:xfrm>
              <a:off x="1448256" y="5631712"/>
              <a:ext cx="727366" cy="327604"/>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dirty="0">
                  <a:solidFill>
                    <a:schemeClr val="bg1"/>
                  </a:solidFill>
                </a:rPr>
                <a:t>2.</a:t>
              </a:r>
              <a:r>
                <a:rPr lang="lv-LV" sz="1800" dirty="0">
                  <a:solidFill>
                    <a:schemeClr val="bg1"/>
                  </a:solidFill>
                </a:rPr>
                <a:t>4</a:t>
              </a:r>
              <a:r>
                <a:rPr lang="en-US" sz="1800" dirty="0">
                  <a:solidFill>
                    <a:schemeClr val="bg1"/>
                  </a:solidFill>
                </a:rPr>
                <a:t>.</a:t>
              </a:r>
              <a:r>
                <a:rPr lang="lv-LV" sz="1800" dirty="0">
                  <a:solidFill>
                    <a:schemeClr val="bg1"/>
                  </a:solidFill>
                </a:rPr>
                <a:t>3</a:t>
              </a:r>
              <a:endParaRPr lang="en-US" sz="1800" dirty="0">
                <a:solidFill>
                  <a:schemeClr val="bg1"/>
                </a:solidFill>
              </a:endParaRPr>
            </a:p>
          </p:txBody>
        </p:sp>
      </p:grpSp>
      <p:sp>
        <p:nvSpPr>
          <p:cNvPr id="9" name="Freeform 8">
            <a:extLst>
              <a:ext uri="{FF2B5EF4-FFF2-40B4-BE49-F238E27FC236}">
                <a16:creationId xmlns:a16="http://schemas.microsoft.com/office/drawing/2014/main" id="{607E9C42-6F72-4816-66AF-767CAC5C8EAC}"/>
              </a:ext>
            </a:extLst>
          </p:cNvPr>
          <p:cNvSpPr/>
          <p:nvPr/>
        </p:nvSpPr>
        <p:spPr>
          <a:xfrm>
            <a:off x="-6041" y="2113676"/>
            <a:ext cx="7559675" cy="504122"/>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cxnSp>
        <p:nvCxnSpPr>
          <p:cNvPr id="13" name="Straight Connector 12">
            <a:extLst>
              <a:ext uri="{FF2B5EF4-FFF2-40B4-BE49-F238E27FC236}">
                <a16:creationId xmlns:a16="http://schemas.microsoft.com/office/drawing/2014/main" id="{FB87794D-CFFB-8F8F-F1E8-34F7EC722010}"/>
              </a:ext>
            </a:extLst>
          </p:cNvPr>
          <p:cNvCxnSpPr>
            <a:cxnSpLocks/>
          </p:cNvCxnSpPr>
          <p:nvPr/>
        </p:nvCxnSpPr>
        <p:spPr>
          <a:xfrm flipH="1">
            <a:off x="694810" y="2711003"/>
            <a:ext cx="14002" cy="3931566"/>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4" name="Triangle 13">
            <a:extLst>
              <a:ext uri="{FF2B5EF4-FFF2-40B4-BE49-F238E27FC236}">
                <a16:creationId xmlns:a16="http://schemas.microsoft.com/office/drawing/2014/main" id="{9207C9F9-3A2F-3151-607A-FF34CCB23755}"/>
              </a:ext>
            </a:extLst>
          </p:cNvPr>
          <p:cNvSpPr/>
          <p:nvPr/>
        </p:nvSpPr>
        <p:spPr>
          <a:xfrm rot="10800000">
            <a:off x="591806" y="2828363"/>
            <a:ext cx="217346" cy="187367"/>
          </a:xfrm>
          <a:prstGeom prst="triangle">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0151488F-E112-CFAD-C27C-D9BA1233EDF3}"/>
              </a:ext>
            </a:extLst>
          </p:cNvPr>
          <p:cNvSpPr txBox="1"/>
          <p:nvPr/>
        </p:nvSpPr>
        <p:spPr>
          <a:xfrm>
            <a:off x="765923" y="2659435"/>
            <a:ext cx="6723965" cy="4327916"/>
          </a:xfrm>
          <a:prstGeom prst="rect">
            <a:avLst/>
          </a:prstGeom>
          <a:noFill/>
        </p:spPr>
        <p:txBody>
          <a:bodyPr wrap="square">
            <a:spAutoFit/>
          </a:bodyPr>
          <a:lstStyle/>
          <a:p>
            <a:pPr marL="171450" indent="-171450">
              <a:lnSpc>
                <a:spcPts val="1140"/>
              </a:lnSpc>
              <a:buClr>
                <a:srgbClr val="ED4D24"/>
              </a:buClr>
              <a:buFont typeface="Arial" panose="020B0604020202020204" pitchFamily="34" charset="0"/>
              <a:buChar char="•"/>
            </a:pPr>
            <a:r>
              <a:rPr lang="en-IE" sz="1100" dirty="0">
                <a:solidFill>
                  <a:srgbClr val="404040"/>
                </a:solidFill>
                <a:latin typeface="Calibri" panose="020F0502020204030204" pitchFamily="34" charset="0"/>
                <a:cs typeface="Calibri" panose="020F0502020204030204" pitchFamily="34" charset="0"/>
              </a:rPr>
              <a:t>La tendencia más significativa es el abandono de la calefacción basada en combustibles fósiles en favor de las bombas de calor eléctricas y las fuentes de energía renovables.</a:t>
            </a:r>
          </a:p>
          <a:p>
            <a:pPr marL="171450" indent="-171450">
              <a:lnSpc>
                <a:spcPts val="1140"/>
              </a:lnSpc>
              <a:buClr>
                <a:srgbClr val="ED4D24"/>
              </a:buClr>
              <a:buFont typeface="Arial" panose="020B0604020202020204" pitchFamily="34" charset="0"/>
              <a:buChar char="•"/>
            </a:pPr>
            <a:endParaRPr lang="en-IE" sz="1100" dirty="0">
              <a:solidFill>
                <a:srgbClr val="404040"/>
              </a:solidFill>
              <a:latin typeface="Calibri" panose="020F0502020204030204" pitchFamily="34" charset="0"/>
              <a:cs typeface="Calibri" panose="020F0502020204030204" pitchFamily="34" charset="0"/>
            </a:endParaRPr>
          </a:p>
          <a:p>
            <a:pPr marL="171450" indent="-171450">
              <a:lnSpc>
                <a:spcPts val="1140"/>
              </a:lnSpc>
              <a:buClr>
                <a:srgbClr val="ED4D24"/>
              </a:buClr>
              <a:buFont typeface="Arial" panose="020B0604020202020204" pitchFamily="34" charset="0"/>
              <a:buChar char="•"/>
            </a:pPr>
            <a:r>
              <a:rPr lang="en-IE" sz="1100" dirty="0">
                <a:solidFill>
                  <a:srgbClr val="404040"/>
                </a:solidFill>
                <a:latin typeface="Calibri" panose="020F0502020204030204" pitchFamily="34" charset="0"/>
                <a:cs typeface="Calibri" panose="020F0502020204030204" pitchFamily="34" charset="0"/>
              </a:rPr>
              <a:t>Los edificios nuevos o profundamente renovados utilizan sistemas de baja temperatura, como calefacción hidrónica por suelo radiante o esteras radiantes en el techo, que maximizan la eficiencia de las bombas de calor.</a:t>
            </a:r>
          </a:p>
          <a:p>
            <a:pPr marL="171450" indent="-171450">
              <a:lnSpc>
                <a:spcPts val="1140"/>
              </a:lnSpc>
              <a:buClr>
                <a:srgbClr val="ED4D24"/>
              </a:buClr>
              <a:buFont typeface="Arial" panose="020B0604020202020204" pitchFamily="34" charset="0"/>
              <a:buChar char="•"/>
            </a:pPr>
            <a:endParaRPr lang="en-IE" sz="1100" dirty="0">
              <a:solidFill>
                <a:srgbClr val="404040"/>
              </a:solidFill>
              <a:latin typeface="Calibri" panose="020F0502020204030204" pitchFamily="34" charset="0"/>
              <a:cs typeface="Calibri" panose="020F0502020204030204" pitchFamily="34" charset="0"/>
            </a:endParaRPr>
          </a:p>
          <a:p>
            <a:pPr marL="171450" indent="-171450">
              <a:lnSpc>
                <a:spcPts val="1140"/>
              </a:lnSpc>
              <a:buClr>
                <a:srgbClr val="ED4D24"/>
              </a:buClr>
              <a:buFont typeface="Arial" panose="020B0604020202020204" pitchFamily="34" charset="0"/>
              <a:buChar char="•"/>
            </a:pPr>
            <a:r>
              <a:rPr lang="en-IE" sz="1100" dirty="0">
                <a:solidFill>
                  <a:srgbClr val="404040"/>
                </a:solidFill>
                <a:latin typeface="Calibri" panose="020F0502020204030204" pitchFamily="34" charset="0"/>
                <a:cs typeface="Calibri" panose="020F0502020204030204" pitchFamily="34" charset="0"/>
              </a:rPr>
              <a:t>La ventilación mecánica con recuperación de calor se considera una buena práctica y es habitual en los edificios residenciales modernos de energía casi nula.</a:t>
            </a:r>
          </a:p>
          <a:p>
            <a:pPr marL="171450" indent="-171450">
              <a:lnSpc>
                <a:spcPts val="1140"/>
              </a:lnSpc>
              <a:buClr>
                <a:srgbClr val="ED4D24"/>
              </a:buClr>
              <a:buFont typeface="Arial" panose="020B0604020202020204" pitchFamily="34" charset="0"/>
              <a:buChar char="•"/>
            </a:pPr>
            <a:endParaRPr lang="en-IE" sz="1100" dirty="0">
              <a:solidFill>
                <a:srgbClr val="404040"/>
              </a:solidFill>
              <a:latin typeface="Calibri" panose="020F0502020204030204" pitchFamily="34" charset="0"/>
              <a:cs typeface="Calibri" panose="020F0502020204030204" pitchFamily="34" charset="0"/>
            </a:endParaRPr>
          </a:p>
          <a:p>
            <a:pPr marL="171450" indent="-171450">
              <a:lnSpc>
                <a:spcPts val="1140"/>
              </a:lnSpc>
              <a:buClr>
                <a:srgbClr val="ED4D24"/>
              </a:buClr>
              <a:buFont typeface="Arial" panose="020B0604020202020204" pitchFamily="34" charset="0"/>
              <a:buChar char="•"/>
            </a:pPr>
            <a:r>
              <a:rPr lang="en-IE" sz="1100" dirty="0">
                <a:solidFill>
                  <a:srgbClr val="404040"/>
                </a:solidFill>
                <a:latin typeface="Calibri" panose="020F0502020204030204" pitchFamily="34" charset="0"/>
                <a:cs typeface="Calibri" panose="020F0502020204030204" pitchFamily="34" charset="0"/>
              </a:rPr>
              <a:t>Un requisito previo para el éxito de la modernización de los sistemas de climatización es la renovación completa de la envolvente del edificio, incluidas las medidas de aislamiento y estanqueidad.</a:t>
            </a:r>
          </a:p>
          <a:p>
            <a:pPr marL="171450" indent="-171450">
              <a:lnSpc>
                <a:spcPts val="1140"/>
              </a:lnSpc>
              <a:buClr>
                <a:srgbClr val="ED4D24"/>
              </a:buClr>
              <a:buFont typeface="Arial" panose="020B0604020202020204" pitchFamily="34" charset="0"/>
              <a:buChar char="•"/>
            </a:pPr>
            <a:endParaRPr lang="en-IE" sz="1100" dirty="0">
              <a:solidFill>
                <a:srgbClr val="404040"/>
              </a:solidFill>
              <a:latin typeface="Calibri" panose="020F0502020204030204" pitchFamily="34" charset="0"/>
              <a:cs typeface="Calibri" panose="020F0502020204030204" pitchFamily="34" charset="0"/>
            </a:endParaRPr>
          </a:p>
          <a:p>
            <a:pPr marL="171450" indent="-171450">
              <a:lnSpc>
                <a:spcPts val="1140"/>
              </a:lnSpc>
              <a:buClr>
                <a:srgbClr val="ED4D24"/>
              </a:buClr>
              <a:buFont typeface="Arial" panose="020B0604020202020204" pitchFamily="34" charset="0"/>
              <a:buChar char="•"/>
            </a:pPr>
            <a:r>
              <a:rPr lang="en-IE" sz="1100" dirty="0">
                <a:solidFill>
                  <a:srgbClr val="404040"/>
                </a:solidFill>
                <a:latin typeface="Calibri" panose="020F0502020204030204" pitchFamily="34" charset="0"/>
                <a:cs typeface="Calibri" panose="020F0502020204030204" pitchFamily="34" charset="0"/>
              </a:rPr>
              <a:t>Los sistemas fotovoltaicos (FV) se instalan habitualmente en los tejados para compensar el consumo eléctrico auxiliar de las bombas de calor y los sistemas de ventilación.</a:t>
            </a:r>
          </a:p>
          <a:p>
            <a:pPr marL="171450" indent="-171450">
              <a:lnSpc>
                <a:spcPts val="1140"/>
              </a:lnSpc>
              <a:buClr>
                <a:srgbClr val="ED4D24"/>
              </a:buClr>
              <a:buFont typeface="Arial" panose="020B0604020202020204" pitchFamily="34" charset="0"/>
              <a:buChar char="•"/>
            </a:pPr>
            <a:endParaRPr lang="en-IE" sz="1100" dirty="0">
              <a:solidFill>
                <a:srgbClr val="404040"/>
              </a:solidFill>
              <a:latin typeface="Calibri" panose="020F0502020204030204" pitchFamily="34" charset="0"/>
              <a:cs typeface="Calibri" panose="020F0502020204030204" pitchFamily="34" charset="0"/>
            </a:endParaRPr>
          </a:p>
          <a:p>
            <a:pPr marL="171450" indent="-171450">
              <a:lnSpc>
                <a:spcPts val="1140"/>
              </a:lnSpc>
              <a:buClr>
                <a:srgbClr val="ED4D24"/>
              </a:buClr>
              <a:buFont typeface="Arial" panose="020B0604020202020204" pitchFamily="34" charset="0"/>
              <a:buChar char="•"/>
            </a:pPr>
            <a:r>
              <a:rPr lang="en-IE" sz="1100" dirty="0">
                <a:solidFill>
                  <a:srgbClr val="404040"/>
                </a:solidFill>
                <a:latin typeface="Calibri" panose="020F0502020204030204" pitchFamily="34" charset="0"/>
                <a:cs typeface="Calibri" panose="020F0502020204030204" pitchFamily="34" charset="0"/>
              </a:rPr>
              <a:t>Se implementan depósitos de gestión energética y sistemas de almacenamiento térmico para amortiguar la demanda de calefacción, optimizar el autoconsumo fotovoltaico y permitir la flexibilidad de la demanda al desacoplar el uso de energía del suministro eléctrico en tiempo real, especialmente en instalaciones de bombas de calor inteligentes.</a:t>
            </a:r>
          </a:p>
          <a:p>
            <a:pPr marL="171450" indent="-171450">
              <a:lnSpc>
                <a:spcPts val="1140"/>
              </a:lnSpc>
              <a:buClr>
                <a:srgbClr val="ED4D24"/>
              </a:buClr>
              <a:buFont typeface="Arial" panose="020B0604020202020204" pitchFamily="34" charset="0"/>
              <a:buChar char="•"/>
            </a:pPr>
            <a:endParaRPr lang="en-IE" sz="1100" dirty="0">
              <a:solidFill>
                <a:srgbClr val="404040"/>
              </a:solidFill>
              <a:latin typeface="Calibri" panose="020F0502020204030204" pitchFamily="34" charset="0"/>
              <a:cs typeface="Calibri" panose="020F0502020204030204" pitchFamily="34" charset="0"/>
            </a:endParaRPr>
          </a:p>
          <a:p>
            <a:pPr marL="171450" indent="-171450">
              <a:lnSpc>
                <a:spcPts val="1140"/>
              </a:lnSpc>
              <a:buClr>
                <a:srgbClr val="ED4D24"/>
              </a:buClr>
              <a:buFont typeface="Arial" panose="020B0604020202020204" pitchFamily="34" charset="0"/>
              <a:buChar char="•"/>
            </a:pPr>
            <a:r>
              <a:rPr lang="en-IE" sz="1100" dirty="0">
                <a:solidFill>
                  <a:srgbClr val="404040"/>
                </a:solidFill>
                <a:latin typeface="Calibri" panose="020F0502020204030204" pitchFamily="34" charset="0"/>
                <a:cs typeface="Calibri" panose="020F0502020204030204" pitchFamily="34" charset="0"/>
              </a:rPr>
              <a:t>La instalación de válvulas termostáticas en los radiadores y contadores de calor individuales es una buena práctica esencial, ya que permite facturar en función del consumo y que los inquilinos controlen la temperatura. Los sistemas están evolucionando hacia el control por WiFi a través de aplicaciones y el acceso remoto para el diagnóstico y la optimización.</a:t>
            </a:r>
          </a:p>
          <a:p>
            <a:pPr marL="171450" indent="-171450">
              <a:lnSpc>
                <a:spcPts val="1140"/>
              </a:lnSpc>
              <a:buClr>
                <a:srgbClr val="ED4D24"/>
              </a:buClr>
              <a:buFont typeface="Arial" panose="020B0604020202020204" pitchFamily="34" charset="0"/>
              <a:buChar char="•"/>
            </a:pPr>
            <a:endParaRPr lang="en-IE" sz="1100" dirty="0">
              <a:solidFill>
                <a:srgbClr val="404040"/>
              </a:solidFill>
              <a:latin typeface="Calibri" panose="020F0502020204030204" pitchFamily="34" charset="0"/>
              <a:cs typeface="Calibri" panose="020F0502020204030204" pitchFamily="34" charset="0"/>
            </a:endParaRPr>
          </a:p>
          <a:p>
            <a:pPr marL="171450" indent="-171450">
              <a:lnSpc>
                <a:spcPts val="1140"/>
              </a:lnSpc>
              <a:buClr>
                <a:srgbClr val="ED4D24"/>
              </a:buClr>
              <a:buFont typeface="Arial" panose="020B0604020202020204" pitchFamily="34" charset="0"/>
              <a:buChar char="•"/>
            </a:pPr>
            <a:r>
              <a:rPr lang="en-IE" sz="1100" dirty="0">
                <a:solidFill>
                  <a:srgbClr val="404040"/>
                </a:solidFill>
                <a:latin typeface="Calibri" panose="020F0502020204030204" pitchFamily="34" charset="0"/>
                <a:cs typeface="Calibri" panose="020F0502020204030204" pitchFamily="34" charset="0"/>
              </a:rPr>
              <a:t>Los sistemas de control avanzados utilizan precios dinámicos de la electricidad (mercado al contado), previsiones meteorológicas y predicciones de generación fotovoltaica para programar el funcionamiento de las bombas de calor y maximizar el ahorro energético sin comprometer el confort.</a:t>
            </a:r>
          </a:p>
          <a:p>
            <a:pPr marL="171450" indent="-171450">
              <a:lnSpc>
                <a:spcPts val="1140"/>
              </a:lnSpc>
              <a:buClr>
                <a:srgbClr val="ED4D24"/>
              </a:buClr>
              <a:buFont typeface="Arial" panose="020B0604020202020204" pitchFamily="34" charset="0"/>
              <a:buChar char="•"/>
            </a:pPr>
            <a:endParaRPr lang="en-IE" sz="115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8" name="Straight Connector 27">
            <a:extLst>
              <a:ext uri="{FF2B5EF4-FFF2-40B4-BE49-F238E27FC236}">
                <a16:creationId xmlns:a16="http://schemas.microsoft.com/office/drawing/2014/main" id="{67CDDDCC-2EEA-0A32-0666-843553A9A949}"/>
              </a:ext>
            </a:extLst>
          </p:cNvPr>
          <p:cNvCxnSpPr>
            <a:cxnSpLocks/>
          </p:cNvCxnSpPr>
          <p:nvPr/>
        </p:nvCxnSpPr>
        <p:spPr>
          <a:xfrm>
            <a:off x="716748" y="3031020"/>
            <a:ext cx="6876153"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86432292-3F34-68B9-6171-88108E194A2E}"/>
              </a:ext>
            </a:extLst>
          </p:cNvPr>
          <p:cNvSpPr txBox="1"/>
          <p:nvPr/>
        </p:nvSpPr>
        <p:spPr>
          <a:xfrm>
            <a:off x="550119" y="2135529"/>
            <a:ext cx="6061714" cy="300339"/>
          </a:xfrm>
          <a:prstGeom prst="rect">
            <a:avLst/>
          </a:prstGeom>
          <a:noFill/>
        </p:spPr>
        <p:txBody>
          <a:bodyPr wrap="square" rtlCol="0" anchor="t">
            <a:spAutoFit/>
          </a:bodyPr>
          <a:lstStyle/>
          <a:p>
            <a:pPr marL="6350">
              <a:lnSpc>
                <a:spcPts val="1600"/>
              </a:lnSpc>
              <a:tabLst>
                <a:tab pos="611188" algn="l"/>
              </a:tabLst>
            </a:pPr>
            <a:r>
              <a:rPr lang="en-US" sz="1600" b="1" dirty="0">
                <a:solidFill>
                  <a:schemeClr val="bg1"/>
                </a:solidFill>
                <a:latin typeface="Calibri" panose="020F0502020204030204" pitchFamily="34" charset="0"/>
                <a:cs typeface="Calibri" panose="020F0502020204030204" pitchFamily="34" charset="0"/>
              </a:rPr>
              <a:t>Visión general de las buenas prácticas y las tendencias en materia de climatización:</a:t>
            </a:r>
            <a:endParaRPr lang="en-US" sz="1800" b="1" dirty="0">
              <a:solidFill>
                <a:schemeClr val="bg1"/>
              </a:solidFill>
              <a:latin typeface="Calibri" panose="020F0502020204030204" pitchFamily="34" charset="0"/>
              <a:cs typeface="Calibri" panose="020F0502020204030204" pitchFamily="34" charset="0"/>
            </a:endParaRPr>
          </a:p>
        </p:txBody>
      </p:sp>
      <p:cxnSp>
        <p:nvCxnSpPr>
          <p:cNvPr id="34" name="Straight Connector 33">
            <a:extLst>
              <a:ext uri="{FF2B5EF4-FFF2-40B4-BE49-F238E27FC236}">
                <a16:creationId xmlns:a16="http://schemas.microsoft.com/office/drawing/2014/main" id="{E223501C-A6FC-9C0D-0E49-824B7C0A17CB}"/>
              </a:ext>
            </a:extLst>
          </p:cNvPr>
          <p:cNvCxnSpPr>
            <a:cxnSpLocks/>
          </p:cNvCxnSpPr>
          <p:nvPr/>
        </p:nvCxnSpPr>
        <p:spPr>
          <a:xfrm>
            <a:off x="103547" y="2356362"/>
            <a:ext cx="394175"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21B7821-CFCF-198E-D87D-8080C3F7992E}"/>
              </a:ext>
            </a:extLst>
          </p:cNvPr>
          <p:cNvCxnSpPr>
            <a:cxnSpLocks/>
          </p:cNvCxnSpPr>
          <p:nvPr/>
        </p:nvCxnSpPr>
        <p:spPr>
          <a:xfrm>
            <a:off x="694810" y="3440556"/>
            <a:ext cx="687128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15FBCDF-00A8-21D9-3FDD-2717117B241F}"/>
              </a:ext>
            </a:extLst>
          </p:cNvPr>
          <p:cNvCxnSpPr>
            <a:cxnSpLocks/>
          </p:cNvCxnSpPr>
          <p:nvPr/>
        </p:nvCxnSpPr>
        <p:spPr>
          <a:xfrm>
            <a:off x="708812" y="4700572"/>
            <a:ext cx="6876153"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63DECCE-3B4A-7FC6-4AC9-2A2213CDAF6A}"/>
              </a:ext>
            </a:extLst>
          </p:cNvPr>
          <p:cNvCxnSpPr>
            <a:cxnSpLocks/>
          </p:cNvCxnSpPr>
          <p:nvPr/>
        </p:nvCxnSpPr>
        <p:spPr>
          <a:xfrm>
            <a:off x="688388" y="3868542"/>
            <a:ext cx="6865246"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EA8C963-EC58-B123-2327-90FF8F7B5D64}"/>
              </a:ext>
            </a:extLst>
          </p:cNvPr>
          <p:cNvCxnSpPr>
            <a:cxnSpLocks/>
          </p:cNvCxnSpPr>
          <p:nvPr/>
        </p:nvCxnSpPr>
        <p:spPr>
          <a:xfrm>
            <a:off x="716748" y="5399277"/>
            <a:ext cx="6876153"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E5C10A4A-6CB0-3334-2354-0FC159D839F6}"/>
              </a:ext>
            </a:extLst>
          </p:cNvPr>
          <p:cNvCxnSpPr>
            <a:cxnSpLocks/>
          </p:cNvCxnSpPr>
          <p:nvPr/>
        </p:nvCxnSpPr>
        <p:spPr>
          <a:xfrm>
            <a:off x="713041" y="6096703"/>
            <a:ext cx="6864865"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BE7AD08-ABE5-41D6-55FF-2D3C4E1AE5CE}"/>
              </a:ext>
            </a:extLst>
          </p:cNvPr>
          <p:cNvCxnSpPr>
            <a:cxnSpLocks/>
          </p:cNvCxnSpPr>
          <p:nvPr/>
        </p:nvCxnSpPr>
        <p:spPr>
          <a:xfrm>
            <a:off x="694810" y="6642569"/>
            <a:ext cx="6858824"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C5D5A15-349D-A642-AA7B-0ADEBD9938F9}"/>
              </a:ext>
            </a:extLst>
          </p:cNvPr>
          <p:cNvCxnSpPr>
            <a:cxnSpLocks/>
          </p:cNvCxnSpPr>
          <p:nvPr/>
        </p:nvCxnSpPr>
        <p:spPr>
          <a:xfrm>
            <a:off x="701753" y="4265169"/>
            <a:ext cx="6876153"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8204DFD-3403-496B-978B-7653EC288CBB}"/>
              </a:ext>
            </a:extLst>
          </p:cNvPr>
          <p:cNvCxnSpPr>
            <a:cxnSpLocks/>
          </p:cNvCxnSpPr>
          <p:nvPr/>
        </p:nvCxnSpPr>
        <p:spPr>
          <a:xfrm>
            <a:off x="5375652" y="6473138"/>
            <a:ext cx="394175"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44" name="Freeform 46">
            <a:extLst>
              <a:ext uri="{FF2B5EF4-FFF2-40B4-BE49-F238E27FC236}">
                <a16:creationId xmlns:a16="http://schemas.microsoft.com/office/drawing/2014/main" id="{819EEE33-B381-431E-8A37-EBB5A0DD2CAF}"/>
              </a:ext>
            </a:extLst>
          </p:cNvPr>
          <p:cNvSpPr/>
          <p:nvPr/>
        </p:nvSpPr>
        <p:spPr>
          <a:xfrm>
            <a:off x="0" y="6711576"/>
            <a:ext cx="7559674" cy="727093"/>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cxnSp>
        <p:nvCxnSpPr>
          <p:cNvPr id="47" name="Straight Connector 46">
            <a:extLst>
              <a:ext uri="{FF2B5EF4-FFF2-40B4-BE49-F238E27FC236}">
                <a16:creationId xmlns:a16="http://schemas.microsoft.com/office/drawing/2014/main" id="{FCB1D2B0-5381-479C-B0E7-4A0A70DD7897}"/>
              </a:ext>
            </a:extLst>
          </p:cNvPr>
          <p:cNvCxnSpPr>
            <a:cxnSpLocks/>
          </p:cNvCxnSpPr>
          <p:nvPr/>
        </p:nvCxnSpPr>
        <p:spPr>
          <a:xfrm flipH="1">
            <a:off x="688388" y="7231645"/>
            <a:ext cx="5220" cy="2743282"/>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48" name="Triangle 23">
            <a:extLst>
              <a:ext uri="{FF2B5EF4-FFF2-40B4-BE49-F238E27FC236}">
                <a16:creationId xmlns:a16="http://schemas.microsoft.com/office/drawing/2014/main" id="{B9AF8BA8-565F-4AD2-BAE9-90F3C5BA7AE3}"/>
              </a:ext>
            </a:extLst>
          </p:cNvPr>
          <p:cNvSpPr/>
          <p:nvPr/>
        </p:nvSpPr>
        <p:spPr>
          <a:xfrm rot="10800000">
            <a:off x="596222" y="7388895"/>
            <a:ext cx="217346" cy="187367"/>
          </a:xfrm>
          <a:prstGeom prst="triangle">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D3D45874-6F40-4A3E-B08B-A2DAA290380C}"/>
              </a:ext>
            </a:extLst>
          </p:cNvPr>
          <p:cNvSpPr txBox="1"/>
          <p:nvPr/>
        </p:nvSpPr>
        <p:spPr>
          <a:xfrm>
            <a:off x="870182" y="7482579"/>
            <a:ext cx="6528142" cy="2776209"/>
          </a:xfrm>
          <a:prstGeom prst="rect">
            <a:avLst/>
          </a:prstGeom>
          <a:noFill/>
        </p:spPr>
        <p:txBody>
          <a:bodyPr wrap="square">
            <a:spAutoFit/>
          </a:bodyPr>
          <a:lstStyle/>
          <a:p>
            <a:pPr marL="171450" indent="-171450">
              <a:lnSpc>
                <a:spcPts val="1140"/>
              </a:lnSpc>
              <a:buClr>
                <a:srgbClr val="ED4D24"/>
              </a:buClr>
              <a:buFont typeface="Arial" panose="020B0604020202020204" pitchFamily="34" charset="0"/>
              <a:buChar char="•"/>
            </a:pPr>
            <a:r>
              <a:rPr lang="en-IE" sz="1100" dirty="0">
                <a:solidFill>
                  <a:srgbClr val="404040"/>
                </a:solidFill>
                <a:latin typeface="Calibri" panose="020F0502020204030204" pitchFamily="34" charset="0"/>
                <a:cs typeface="Calibri" panose="020F0502020204030204" pitchFamily="34" charset="0"/>
              </a:rPr>
              <a:t>La refrigeración activa está prácticamente ausente en muchos edificios residenciales del norte de Europa, pero es una preocupación creciente en todas las regiones. A medida que avanza el cambio climático, los edificios diseñados para retener el calor (especialmente los más nuevos, bien aislados y de bajo consumo energético) son propensos al sobrecalentamiento.</a:t>
            </a:r>
          </a:p>
          <a:p>
            <a:pPr marL="171450" indent="-171450">
              <a:lnSpc>
                <a:spcPts val="1140"/>
              </a:lnSpc>
              <a:buClr>
                <a:srgbClr val="ED4D24"/>
              </a:buClr>
              <a:buFont typeface="Arial" panose="020B0604020202020204" pitchFamily="34" charset="0"/>
              <a:buChar char="•"/>
            </a:pPr>
            <a:endParaRPr lang="en-IE" sz="1100" dirty="0">
              <a:solidFill>
                <a:srgbClr val="404040"/>
              </a:solidFill>
              <a:latin typeface="Calibri" panose="020F0502020204030204" pitchFamily="34" charset="0"/>
              <a:cs typeface="Calibri" panose="020F0502020204030204" pitchFamily="34" charset="0"/>
            </a:endParaRPr>
          </a:p>
          <a:p>
            <a:pPr marL="171450" indent="-171450">
              <a:lnSpc>
                <a:spcPts val="1140"/>
              </a:lnSpc>
              <a:buClr>
                <a:srgbClr val="ED4D24"/>
              </a:buClr>
              <a:buFont typeface="Arial" panose="020B0604020202020204" pitchFamily="34" charset="0"/>
              <a:buChar char="•"/>
            </a:pPr>
            <a:r>
              <a:rPr lang="en-IE" sz="1100" dirty="0">
                <a:solidFill>
                  <a:srgbClr val="404040"/>
                </a:solidFill>
                <a:latin typeface="Calibri" panose="020F0502020204030204" pitchFamily="34" charset="0"/>
                <a:cs typeface="Calibri" panose="020F0502020204030204" pitchFamily="34" charset="0"/>
              </a:rPr>
              <a:t>La mayoría de los edificios residenciales existentes dependen totalmente de la ventilación natural a través de ventanas que se pueden abrir y fugas. Esta dependencia conduce al desperdicio de energía (cuando se abren las ventanas para eliminar el exceso de calor), a la incomodidad térmica (flujo de aire frío por las fugas/aberturas en las paredes) y a posibles riesgos para la salud (aparición de condensación y moho).</a:t>
            </a:r>
          </a:p>
          <a:p>
            <a:pPr marL="171450" indent="-171450">
              <a:lnSpc>
                <a:spcPts val="1140"/>
              </a:lnSpc>
              <a:buClr>
                <a:srgbClr val="ED4D24"/>
              </a:buClr>
              <a:buFont typeface="Arial" panose="020B0604020202020204" pitchFamily="34" charset="0"/>
              <a:buChar char="•"/>
            </a:pPr>
            <a:endParaRPr lang="en-IE" sz="1100" dirty="0">
              <a:solidFill>
                <a:srgbClr val="404040"/>
              </a:solidFill>
              <a:latin typeface="Calibri" panose="020F0502020204030204" pitchFamily="34" charset="0"/>
              <a:cs typeface="Calibri" panose="020F0502020204030204" pitchFamily="34" charset="0"/>
            </a:endParaRPr>
          </a:p>
          <a:p>
            <a:pPr marL="171450" indent="-171450">
              <a:lnSpc>
                <a:spcPts val="1140"/>
              </a:lnSpc>
              <a:buClr>
                <a:srgbClr val="ED4D24"/>
              </a:buClr>
              <a:buFont typeface="Arial" panose="020B0604020202020204" pitchFamily="34" charset="0"/>
              <a:buChar char="•"/>
            </a:pPr>
            <a:r>
              <a:rPr lang="en-IE" sz="1100" dirty="0">
                <a:solidFill>
                  <a:srgbClr val="404040"/>
                </a:solidFill>
                <a:latin typeface="Calibri" panose="020F0502020204030204" pitchFamily="34" charset="0"/>
                <a:cs typeface="Calibri" panose="020F0502020204030204" pitchFamily="34" charset="0"/>
              </a:rPr>
              <a:t>Altas pérdidas de calor en los edificios existentes no renovados. La ausencia de termostatos y de contadores de calefacción individuales impedía a los inquilinos ahorrar energía y dinero.</a:t>
            </a:r>
          </a:p>
          <a:p>
            <a:pPr marL="171450" indent="-171450">
              <a:lnSpc>
                <a:spcPts val="1140"/>
              </a:lnSpc>
              <a:buClr>
                <a:srgbClr val="ED4D24"/>
              </a:buClr>
              <a:buFont typeface="Arial" panose="020B0604020202020204" pitchFamily="34" charset="0"/>
              <a:buChar char="•"/>
            </a:pPr>
            <a:endParaRPr lang="en-IE" sz="1100" dirty="0">
              <a:solidFill>
                <a:srgbClr val="404040"/>
              </a:solidFill>
              <a:latin typeface="Calibri" panose="020F0502020204030204" pitchFamily="34" charset="0"/>
              <a:cs typeface="Calibri" panose="020F0502020204030204" pitchFamily="34" charset="0"/>
            </a:endParaRPr>
          </a:p>
          <a:p>
            <a:pPr marL="171450" indent="-171450">
              <a:lnSpc>
                <a:spcPts val="1140"/>
              </a:lnSpc>
              <a:buClr>
                <a:srgbClr val="ED4D24"/>
              </a:buClr>
              <a:buFont typeface="Arial" panose="020B0604020202020204" pitchFamily="34" charset="0"/>
              <a:buChar char="•"/>
            </a:pPr>
            <a:r>
              <a:rPr lang="en-IE" sz="1100" dirty="0">
                <a:solidFill>
                  <a:srgbClr val="404040"/>
                </a:solidFill>
                <a:latin typeface="Calibri" panose="020F0502020204030204" pitchFamily="34" charset="0"/>
                <a:cs typeface="Calibri" panose="020F0502020204030204" pitchFamily="34" charset="0"/>
              </a:rPr>
              <a:t>Las viviendas antiguas suelen depender de radiadores convencionales que requieren altas temperaturas de suministro (aproximadamente 80 °C). Esta infraestructura hace que la instalación de bombas de calor de alta eficiencia sea difícil o costosa sin realizar trabajos importantes, como sustituir los emisores (por ejemplo, instalar calefacción por suelo radiante) y/o la distribución para ajustar el caudal a temperaturas más bajas.</a:t>
            </a:r>
          </a:p>
          <a:p>
            <a:pPr marL="171450" indent="-171450">
              <a:lnSpc>
                <a:spcPts val="1140"/>
              </a:lnSpc>
              <a:buClr>
                <a:srgbClr val="ED4D24"/>
              </a:buClr>
              <a:buFont typeface="Arial" panose="020B0604020202020204" pitchFamily="34" charset="0"/>
              <a:buChar char="•"/>
            </a:pPr>
            <a:endParaRPr lang="en-IE" sz="1100" dirty="0">
              <a:solidFill>
                <a:srgbClr val="404040"/>
              </a:solidFill>
              <a:latin typeface="Calibri" panose="020F0502020204030204" pitchFamily="34" charset="0"/>
              <a:cs typeface="Calibri" panose="020F0502020204030204" pitchFamily="34" charset="0"/>
            </a:endParaRPr>
          </a:p>
          <a:p>
            <a:pPr marL="171450" indent="-171450">
              <a:lnSpc>
                <a:spcPts val="1140"/>
              </a:lnSpc>
              <a:buClr>
                <a:srgbClr val="ED4D24"/>
              </a:buClr>
              <a:buFont typeface="Arial" panose="020B0604020202020204" pitchFamily="34" charset="0"/>
              <a:buChar char="•"/>
            </a:pPr>
            <a:endParaRPr lang="en-IE" sz="115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0" name="Straight Connector 49">
            <a:extLst>
              <a:ext uri="{FF2B5EF4-FFF2-40B4-BE49-F238E27FC236}">
                <a16:creationId xmlns:a16="http://schemas.microsoft.com/office/drawing/2014/main" id="{7E3137B5-0927-4854-9C2B-ACD4612D7310}"/>
              </a:ext>
            </a:extLst>
          </p:cNvPr>
          <p:cNvCxnSpPr>
            <a:cxnSpLocks/>
          </p:cNvCxnSpPr>
          <p:nvPr/>
        </p:nvCxnSpPr>
        <p:spPr>
          <a:xfrm>
            <a:off x="688388" y="9974927"/>
            <a:ext cx="6857788"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D7838C96-87CF-49E6-9694-DD7EAA189257}"/>
              </a:ext>
            </a:extLst>
          </p:cNvPr>
          <p:cNvSpPr txBox="1"/>
          <p:nvPr/>
        </p:nvSpPr>
        <p:spPr>
          <a:xfrm>
            <a:off x="459043" y="6816136"/>
            <a:ext cx="6802994" cy="505523"/>
          </a:xfrm>
          <a:prstGeom prst="rect">
            <a:avLst/>
          </a:prstGeom>
          <a:noFill/>
        </p:spPr>
        <p:txBody>
          <a:bodyPr wrap="square" rtlCol="0" anchor="t">
            <a:spAutoFit/>
          </a:bodyPr>
          <a:lstStyle/>
          <a:p>
            <a:pPr marL="6350">
              <a:lnSpc>
                <a:spcPts val="1600"/>
              </a:lnSpc>
              <a:tabLst>
                <a:tab pos="611188" algn="l"/>
              </a:tabLst>
            </a:pPr>
            <a:r>
              <a:rPr lang="en-US" sz="1600" b="1" dirty="0">
                <a:solidFill>
                  <a:schemeClr val="bg1"/>
                </a:solidFill>
                <a:latin typeface="Calibri" panose="020F0502020204030204" pitchFamily="34" charset="0"/>
                <a:cs typeface="Calibri" panose="020F0502020204030204" pitchFamily="34" charset="0"/>
              </a:rPr>
              <a:t>Principales retos en el ámbito de la climatización, que se resolvieron o deberían resolverse mediante el proceso de renovación:</a:t>
            </a:r>
            <a:endParaRPr lang="en-US" sz="1800" b="1" dirty="0">
              <a:solidFill>
                <a:schemeClr val="bg1"/>
              </a:solidFill>
              <a:latin typeface="Calibri" panose="020F0502020204030204" pitchFamily="34" charset="0"/>
              <a:cs typeface="Calibri" panose="020F0502020204030204" pitchFamily="34" charset="0"/>
            </a:endParaRPr>
          </a:p>
        </p:txBody>
      </p:sp>
      <p:cxnSp>
        <p:nvCxnSpPr>
          <p:cNvPr id="52" name="Straight Connector 51">
            <a:extLst>
              <a:ext uri="{FF2B5EF4-FFF2-40B4-BE49-F238E27FC236}">
                <a16:creationId xmlns:a16="http://schemas.microsoft.com/office/drawing/2014/main" id="{4A1D4ACF-2508-4462-AC7C-80AB0B6319A3}"/>
              </a:ext>
            </a:extLst>
          </p:cNvPr>
          <p:cNvCxnSpPr>
            <a:cxnSpLocks/>
          </p:cNvCxnSpPr>
          <p:nvPr/>
        </p:nvCxnSpPr>
        <p:spPr>
          <a:xfrm>
            <a:off x="701753" y="8136095"/>
            <a:ext cx="686606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B9D71C64-4CD4-4408-8AB7-0CEC6EBB9F64}"/>
              </a:ext>
            </a:extLst>
          </p:cNvPr>
          <p:cNvCxnSpPr>
            <a:cxnSpLocks/>
          </p:cNvCxnSpPr>
          <p:nvPr/>
        </p:nvCxnSpPr>
        <p:spPr>
          <a:xfrm>
            <a:off x="716748" y="9257975"/>
            <a:ext cx="6860026"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33BDC47-4887-49E6-8009-301B2615F851}"/>
              </a:ext>
            </a:extLst>
          </p:cNvPr>
          <p:cNvCxnSpPr>
            <a:cxnSpLocks/>
          </p:cNvCxnSpPr>
          <p:nvPr/>
        </p:nvCxnSpPr>
        <p:spPr>
          <a:xfrm>
            <a:off x="708812" y="8820792"/>
            <a:ext cx="678108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75860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4C180-3F8A-A3FB-1EDB-BB69637D1B31}"/>
            </a:ext>
          </a:extLst>
        </p:cNvPr>
        <p:cNvGrpSpPr/>
        <p:nvPr/>
      </p:nvGrpSpPr>
      <p:grpSpPr>
        <a:xfrm>
          <a:off x="0" y="0"/>
          <a:ext cx="0" cy="0"/>
          <a:chOff x="0" y="0"/>
          <a:chExt cx="0" cy="0"/>
        </a:xfrm>
      </p:grpSpPr>
      <p:sp>
        <p:nvSpPr>
          <p:cNvPr id="3" name="Text Placeholder 29">
            <a:extLst>
              <a:ext uri="{FF2B5EF4-FFF2-40B4-BE49-F238E27FC236}">
                <a16:creationId xmlns:a16="http://schemas.microsoft.com/office/drawing/2014/main" id="{4B421A9A-69A5-4338-9034-5D7348D0756D}"/>
              </a:ext>
            </a:extLst>
          </p:cNvPr>
          <p:cNvSpPr txBox="1">
            <a:spLocks/>
          </p:cNvSpPr>
          <p:nvPr/>
        </p:nvSpPr>
        <p:spPr>
          <a:xfrm>
            <a:off x="585015" y="835038"/>
            <a:ext cx="6709962" cy="1180493"/>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l">
              <a:lnSpc>
                <a:spcPts val="1720"/>
              </a:lnSpc>
            </a:pPr>
            <a:r>
              <a:rPr lang="en-GB" sz="1600" b="1" dirty="0">
                <a:solidFill>
                  <a:srgbClr val="404040"/>
                </a:solidFill>
              </a:rPr>
              <a:t>En </a:t>
            </a:r>
            <a:r>
              <a:rPr lang="en-GB" sz="1600" b="1" dirty="0">
                <a:solidFill>
                  <a:srgbClr val="ED4D24"/>
                </a:solidFill>
              </a:rPr>
              <a:t>cuatro casos</a:t>
            </a:r>
            <a:r>
              <a:rPr lang="en-GB" sz="1600" b="1" dirty="0">
                <a:solidFill>
                  <a:srgbClr val="404040"/>
                </a:solidFill>
              </a:rPr>
              <a:t>, la descarbonización del lado de la oferta complementa la rehabilitación de edificios: la planta de calefacción urbana y la aldea bioenergética de Alemania, el centro de patrimonio a DHC (2023) de Dinamarca y la planta termosolar (2019) de Letonia son ejemplos de infraestructuras viables con bajas emisiones de carbono. </a:t>
            </a:r>
          </a:p>
          <a:p>
            <a:pPr algn="l">
              <a:lnSpc>
                <a:spcPts val="1720"/>
              </a:lnSpc>
            </a:pPr>
            <a:endParaRPr lang="en-IE" sz="1600" b="1" dirty="0">
              <a:solidFill>
                <a:srgbClr val="404040"/>
              </a:solidFill>
            </a:endParaRPr>
          </a:p>
        </p:txBody>
      </p:sp>
      <p:cxnSp>
        <p:nvCxnSpPr>
          <p:cNvPr id="4" name="Straight Connector 3">
            <a:extLst>
              <a:ext uri="{FF2B5EF4-FFF2-40B4-BE49-F238E27FC236}">
                <a16:creationId xmlns:a16="http://schemas.microsoft.com/office/drawing/2014/main" id="{48C0E327-6225-0378-C15C-14127E252DE8}"/>
              </a:ext>
            </a:extLst>
          </p:cNvPr>
          <p:cNvCxnSpPr>
            <a:cxnSpLocks/>
          </p:cNvCxnSpPr>
          <p:nvPr/>
        </p:nvCxnSpPr>
        <p:spPr>
          <a:xfrm>
            <a:off x="1646" y="655177"/>
            <a:ext cx="83651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5536B88-A810-588F-BC40-8868E88217A4}"/>
              </a:ext>
            </a:extLst>
          </p:cNvPr>
          <p:cNvSpPr txBox="1"/>
          <p:nvPr/>
        </p:nvSpPr>
        <p:spPr>
          <a:xfrm>
            <a:off x="1394850" y="489480"/>
            <a:ext cx="5504021" cy="362022"/>
          </a:xfrm>
          <a:prstGeom prst="rect">
            <a:avLst/>
          </a:prstGeom>
          <a:noFill/>
        </p:spPr>
        <p:txBody>
          <a:bodyPr wrap="square" lIns="91440" tIns="45720" rIns="91440" bIns="45720" rtlCol="0" anchor="t">
            <a:spAutoFit/>
          </a:bodyPr>
          <a:lstStyle/>
          <a:p>
            <a:pPr marL="6350">
              <a:lnSpc>
                <a:spcPts val="2100"/>
              </a:lnSpc>
              <a:tabLst>
                <a:tab pos="611188" algn="l"/>
              </a:tabLst>
            </a:pPr>
            <a:r>
              <a:rPr lang="en-US" sz="2000" b="1" dirty="0" err="1">
                <a:solidFill>
                  <a:srgbClr val="ED4D24"/>
                </a:solidFill>
                <a:latin typeface="Calibri"/>
                <a:ea typeface="Calibri"/>
                <a:cs typeface="Calibri"/>
              </a:rPr>
              <a:t>Análisis</a:t>
            </a:r>
            <a:r>
              <a:rPr lang="en-US" sz="2000" b="1" dirty="0">
                <a:solidFill>
                  <a:srgbClr val="ED4D24"/>
                </a:solidFill>
                <a:latin typeface="Calibri"/>
                <a:ea typeface="Calibri"/>
                <a:cs typeface="Calibri"/>
              </a:rPr>
              <a:t> de redes </a:t>
            </a:r>
            <a:r>
              <a:rPr lang="en-US" sz="2000" b="1" dirty="0" err="1">
                <a:solidFill>
                  <a:srgbClr val="ED4D24"/>
                </a:solidFill>
                <a:latin typeface="Calibri"/>
                <a:ea typeface="Calibri"/>
                <a:cs typeface="Calibri"/>
              </a:rPr>
              <a:t>externas</a:t>
            </a:r>
            <a:endParaRPr lang="en-US" sz="2000" b="1">
              <a:solidFill>
                <a:srgbClr val="ED4D24"/>
              </a:solidFill>
              <a:latin typeface="Calibri"/>
              <a:ea typeface="Calibri"/>
              <a:cs typeface="Calibri"/>
            </a:endParaRPr>
          </a:p>
        </p:txBody>
      </p:sp>
      <p:grpSp>
        <p:nvGrpSpPr>
          <p:cNvPr id="6" name="Group 5">
            <a:extLst>
              <a:ext uri="{FF2B5EF4-FFF2-40B4-BE49-F238E27FC236}">
                <a16:creationId xmlns:a16="http://schemas.microsoft.com/office/drawing/2014/main" id="{34D5A0CB-F197-233E-DD1F-45F1BA31A05B}"/>
              </a:ext>
            </a:extLst>
          </p:cNvPr>
          <p:cNvGrpSpPr/>
          <p:nvPr/>
        </p:nvGrpSpPr>
        <p:grpSpPr>
          <a:xfrm>
            <a:off x="660803" y="489480"/>
            <a:ext cx="734144" cy="327604"/>
            <a:chOff x="1441478" y="5631712"/>
            <a:chExt cx="734144" cy="327604"/>
          </a:xfrm>
        </p:grpSpPr>
        <p:sp>
          <p:nvSpPr>
            <p:cNvPr id="7" name="Rectangle 6">
              <a:extLst>
                <a:ext uri="{FF2B5EF4-FFF2-40B4-BE49-F238E27FC236}">
                  <a16:creationId xmlns:a16="http://schemas.microsoft.com/office/drawing/2014/main" id="{8A24E11E-3025-A1F3-33F7-0313A826B7FA}"/>
                </a:ext>
              </a:extLst>
            </p:cNvPr>
            <p:cNvSpPr/>
            <p:nvPr/>
          </p:nvSpPr>
          <p:spPr>
            <a:xfrm>
              <a:off x="1441478" y="5651514"/>
              <a:ext cx="665489" cy="288000"/>
            </a:xfrm>
            <a:prstGeom prst="rect">
              <a:avLst/>
            </a:prstGeom>
            <a:gradFill>
              <a:gsLst>
                <a:gs pos="35000">
                  <a:srgbClr val="2D62AE"/>
                </a:gs>
                <a:gs pos="82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8">
              <a:extLst>
                <a:ext uri="{FF2B5EF4-FFF2-40B4-BE49-F238E27FC236}">
                  <a16:creationId xmlns:a16="http://schemas.microsoft.com/office/drawing/2014/main" id="{350A5104-EAC2-C828-2523-D3D799CB866B}"/>
                </a:ext>
              </a:extLst>
            </p:cNvPr>
            <p:cNvSpPr txBox="1">
              <a:spLocks/>
            </p:cNvSpPr>
            <p:nvPr/>
          </p:nvSpPr>
          <p:spPr>
            <a:xfrm>
              <a:off x="1448256" y="5631712"/>
              <a:ext cx="727366" cy="327604"/>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dirty="0">
                  <a:solidFill>
                    <a:schemeClr val="bg1"/>
                  </a:solidFill>
                </a:rPr>
                <a:t>2.</a:t>
              </a:r>
              <a:r>
                <a:rPr lang="lv-LV" sz="1800" dirty="0">
                  <a:solidFill>
                    <a:schemeClr val="bg1"/>
                  </a:solidFill>
                </a:rPr>
                <a:t>4</a:t>
              </a:r>
              <a:r>
                <a:rPr lang="en-US" sz="1800" dirty="0">
                  <a:solidFill>
                    <a:schemeClr val="bg1"/>
                  </a:solidFill>
                </a:rPr>
                <a:t>.</a:t>
              </a:r>
              <a:r>
                <a:rPr lang="lv-LV" sz="1800" dirty="0">
                  <a:solidFill>
                    <a:schemeClr val="bg1"/>
                  </a:solidFill>
                </a:rPr>
                <a:t>4</a:t>
              </a:r>
              <a:endParaRPr lang="en-US" sz="1800" dirty="0">
                <a:solidFill>
                  <a:schemeClr val="bg1"/>
                </a:solidFill>
              </a:endParaRPr>
            </a:p>
          </p:txBody>
        </p:sp>
      </p:grpSp>
      <p:cxnSp>
        <p:nvCxnSpPr>
          <p:cNvPr id="13" name="Straight Connector 12">
            <a:extLst>
              <a:ext uri="{FF2B5EF4-FFF2-40B4-BE49-F238E27FC236}">
                <a16:creationId xmlns:a16="http://schemas.microsoft.com/office/drawing/2014/main" id="{0EB26C41-BBBB-768E-7DA7-273C54E5E1C4}"/>
              </a:ext>
            </a:extLst>
          </p:cNvPr>
          <p:cNvCxnSpPr>
            <a:cxnSpLocks/>
          </p:cNvCxnSpPr>
          <p:nvPr/>
        </p:nvCxnSpPr>
        <p:spPr>
          <a:xfrm>
            <a:off x="2934521" y="2159888"/>
            <a:ext cx="7462" cy="2884043"/>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4" name="Triangle 13">
            <a:extLst>
              <a:ext uri="{FF2B5EF4-FFF2-40B4-BE49-F238E27FC236}">
                <a16:creationId xmlns:a16="http://schemas.microsoft.com/office/drawing/2014/main" id="{92A96E0C-8066-EA5A-2343-9B004BD54379}"/>
              </a:ext>
            </a:extLst>
          </p:cNvPr>
          <p:cNvSpPr/>
          <p:nvPr/>
        </p:nvSpPr>
        <p:spPr>
          <a:xfrm rot="10800000">
            <a:off x="2846457" y="2299604"/>
            <a:ext cx="217346" cy="187367"/>
          </a:xfrm>
          <a:prstGeom prst="triangle">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D21DBA90-06C4-40ED-8952-556E40888464}"/>
              </a:ext>
            </a:extLst>
          </p:cNvPr>
          <p:cNvSpPr txBox="1"/>
          <p:nvPr/>
        </p:nvSpPr>
        <p:spPr>
          <a:xfrm>
            <a:off x="3126035" y="2087511"/>
            <a:ext cx="3971723" cy="3199402"/>
          </a:xfrm>
          <a:prstGeom prst="rect">
            <a:avLst/>
          </a:prstGeom>
          <a:noFill/>
        </p:spPr>
        <p:txBody>
          <a:bodyPr wrap="square" lIns="91440" tIns="45720" rIns="91440" bIns="45720" anchor="t">
            <a:spAutoFit/>
          </a:bodyPr>
          <a:lstStyle/>
          <a:p>
            <a:pPr marL="171450" indent="-171450">
              <a:lnSpc>
                <a:spcPts val="1140"/>
              </a:lnSpc>
              <a:buClr>
                <a:srgbClr val="ED4D24"/>
              </a:buClr>
              <a:buFont typeface="Arial" panose="020B0604020202020204" pitchFamily="34" charset="0"/>
              <a:buChar char="•"/>
            </a:pPr>
            <a:r>
              <a:rPr lang="en-IE" sz="1100" dirty="0">
                <a:solidFill>
                  <a:srgbClr val="404040"/>
                </a:solidFill>
                <a:latin typeface="Calibri"/>
                <a:ea typeface="Calibri"/>
                <a:cs typeface="Calibri"/>
              </a:rPr>
              <a:t>Los estudios de caso ponen de relieve una fuerte transición hacia sistemas energéticos distritales sostenibles, integrados y descentralizados. La conclusión central de todos los proyectos es el compromiso de eliminar gradualmente los combustibles fósiles y modernizar las </a:t>
            </a:r>
            <a:r>
              <a:rPr lang="en-IE" sz="1100" dirty="0" err="1">
                <a:solidFill>
                  <a:srgbClr val="404040"/>
                </a:solidFill>
                <a:latin typeface="Calibri"/>
                <a:ea typeface="Calibri"/>
                <a:cs typeface="Calibri"/>
              </a:rPr>
              <a:t>infraestructuras</a:t>
            </a:r>
            <a:r>
              <a:rPr lang="en-IE" sz="1100" dirty="0">
                <a:solidFill>
                  <a:srgbClr val="404040"/>
                </a:solidFill>
                <a:latin typeface="Calibri"/>
                <a:ea typeface="Calibri"/>
                <a:cs typeface="Calibri"/>
              </a:rPr>
              <a:t> para </a:t>
            </a:r>
            <a:r>
              <a:rPr lang="en-IE" sz="1100" dirty="0" err="1">
                <a:solidFill>
                  <a:srgbClr val="404040"/>
                </a:solidFill>
                <a:latin typeface="Calibri"/>
                <a:ea typeface="Calibri"/>
                <a:cs typeface="Calibri"/>
              </a:rPr>
              <a:t>utilizar</a:t>
            </a:r>
            <a:r>
              <a:rPr lang="en-IE" sz="1100" dirty="0">
                <a:solidFill>
                  <a:srgbClr val="404040"/>
                </a:solidFill>
                <a:latin typeface="Calibri"/>
                <a:ea typeface="Calibri"/>
                <a:cs typeface="Calibri"/>
              </a:rPr>
              <a:t> </a:t>
            </a:r>
            <a:r>
              <a:rPr lang="en-IE" sz="1100" dirty="0" err="1">
                <a:solidFill>
                  <a:srgbClr val="404040"/>
                </a:solidFill>
                <a:latin typeface="Calibri"/>
                <a:ea typeface="Calibri"/>
                <a:cs typeface="Calibri"/>
              </a:rPr>
              <a:t>fuentes</a:t>
            </a:r>
            <a:r>
              <a:rPr lang="en-IE" sz="1100" dirty="0">
                <a:solidFill>
                  <a:srgbClr val="404040"/>
                </a:solidFill>
                <a:latin typeface="Calibri"/>
                <a:ea typeface="Calibri"/>
                <a:cs typeface="Calibri"/>
              </a:rPr>
              <a:t> de </a:t>
            </a:r>
            <a:r>
              <a:rPr lang="en-IE" sz="1100" dirty="0" err="1">
                <a:solidFill>
                  <a:srgbClr val="404040"/>
                </a:solidFill>
                <a:latin typeface="Calibri"/>
                <a:ea typeface="Calibri"/>
                <a:cs typeface="Calibri"/>
              </a:rPr>
              <a:t>energía</a:t>
            </a:r>
            <a:r>
              <a:rPr lang="en-IE" sz="1100" dirty="0">
                <a:solidFill>
                  <a:srgbClr val="404040"/>
                </a:solidFill>
                <a:latin typeface="Calibri"/>
                <a:ea typeface="Calibri"/>
                <a:cs typeface="Calibri"/>
              </a:rPr>
              <a:t> </a:t>
            </a:r>
            <a:r>
              <a:rPr lang="en-IE" sz="1100" dirty="0" err="1">
                <a:solidFill>
                  <a:srgbClr val="404040"/>
                </a:solidFill>
                <a:latin typeface="Calibri"/>
                <a:ea typeface="Calibri"/>
                <a:cs typeface="Calibri"/>
              </a:rPr>
              <a:t>renovables</a:t>
            </a:r>
            <a:r>
              <a:rPr lang="en-IE" sz="1100" dirty="0">
                <a:solidFill>
                  <a:srgbClr val="404040"/>
                </a:solidFill>
                <a:latin typeface="Calibri"/>
                <a:ea typeface="Calibri"/>
                <a:cs typeface="Calibri"/>
              </a:rPr>
              <a:t>, a menudo </a:t>
            </a:r>
            <a:r>
              <a:rPr lang="en-IE" sz="1100" dirty="0" err="1">
                <a:solidFill>
                  <a:srgbClr val="404040"/>
                </a:solidFill>
                <a:latin typeface="Calibri"/>
                <a:ea typeface="Calibri"/>
                <a:cs typeface="Calibri"/>
              </a:rPr>
              <a:t>dentro</a:t>
            </a:r>
            <a:r>
              <a:rPr lang="en-IE" sz="1100" dirty="0">
                <a:solidFill>
                  <a:srgbClr val="404040"/>
                </a:solidFill>
                <a:latin typeface="Calibri"/>
                <a:ea typeface="Calibri"/>
                <a:cs typeface="Calibri"/>
              </a:rPr>
              <a:t> de </a:t>
            </a:r>
            <a:r>
              <a:rPr lang="en-IE" sz="1100" dirty="0" err="1">
                <a:solidFill>
                  <a:srgbClr val="404040"/>
                </a:solidFill>
                <a:latin typeface="Calibri"/>
                <a:ea typeface="Calibri"/>
                <a:cs typeface="Calibri"/>
              </a:rPr>
              <a:t>entornos</a:t>
            </a:r>
            <a:r>
              <a:rPr lang="en-IE" sz="1100" dirty="0">
                <a:solidFill>
                  <a:srgbClr val="404040"/>
                </a:solidFill>
                <a:latin typeface="Calibri"/>
                <a:ea typeface="Calibri"/>
                <a:cs typeface="Calibri"/>
              </a:rPr>
              <a:t> </a:t>
            </a:r>
            <a:r>
              <a:rPr lang="en-IE" sz="1100" dirty="0" err="1">
                <a:solidFill>
                  <a:srgbClr val="404040"/>
                </a:solidFill>
                <a:latin typeface="Calibri"/>
                <a:ea typeface="Calibri"/>
                <a:cs typeface="Calibri"/>
              </a:rPr>
              <a:t>urbanos</a:t>
            </a:r>
            <a:r>
              <a:rPr lang="en-IE" sz="1100" dirty="0">
                <a:solidFill>
                  <a:srgbClr val="404040"/>
                </a:solidFill>
                <a:latin typeface="Calibri"/>
                <a:ea typeface="Calibri"/>
                <a:cs typeface="Calibri"/>
              </a:rPr>
              <a:t> </a:t>
            </a:r>
            <a:r>
              <a:rPr lang="en-IE" sz="1100" dirty="0" err="1">
                <a:solidFill>
                  <a:srgbClr val="404040"/>
                </a:solidFill>
                <a:latin typeface="Calibri"/>
                <a:ea typeface="Calibri"/>
                <a:cs typeface="Calibri"/>
              </a:rPr>
              <a:t>existentes</a:t>
            </a:r>
            <a:r>
              <a:rPr lang="en-IE" sz="1100" dirty="0">
                <a:solidFill>
                  <a:srgbClr val="404040"/>
                </a:solidFill>
                <a:latin typeface="Calibri"/>
                <a:ea typeface="Calibri"/>
                <a:cs typeface="Calibri"/>
              </a:rPr>
              <a:t> o </a:t>
            </a:r>
            <a:r>
              <a:rPr lang="en-IE" sz="1100" dirty="0" err="1">
                <a:solidFill>
                  <a:srgbClr val="404040"/>
                </a:solidFill>
                <a:latin typeface="Calibri"/>
                <a:ea typeface="Calibri"/>
                <a:cs typeface="Calibri"/>
              </a:rPr>
              <a:t>patrimoniales</a:t>
            </a:r>
            <a:r>
              <a:rPr lang="en-IE" sz="1100" dirty="0">
                <a:solidFill>
                  <a:srgbClr val="404040"/>
                </a:solidFill>
                <a:latin typeface="Calibri"/>
                <a:ea typeface="Calibri"/>
                <a:cs typeface="Calibri"/>
              </a:rPr>
              <a:t>.</a:t>
            </a:r>
          </a:p>
          <a:p>
            <a:pPr marL="171450" lvl="0" indent="-171450">
              <a:lnSpc>
                <a:spcPts val="1140"/>
              </a:lnSpc>
              <a:buClr>
                <a:srgbClr val="ED4D24"/>
              </a:buClr>
              <a:buFont typeface="Arial" panose="020B0604020202020204" pitchFamily="34" charset="0"/>
              <a:buChar char="•"/>
            </a:pPr>
            <a:endParaRPr lang="en-IE" sz="1100" dirty="0">
              <a:solidFill>
                <a:srgbClr val="404040"/>
              </a:solidFill>
              <a:latin typeface="Calibri" panose="020F0502020204030204" pitchFamily="34" charset="0"/>
              <a:cs typeface="Calibri" panose="020F0502020204030204" pitchFamily="34" charset="0"/>
            </a:endParaRPr>
          </a:p>
          <a:p>
            <a:pPr marL="171450" lvl="0" indent="-171450">
              <a:lnSpc>
                <a:spcPts val="1140"/>
              </a:lnSpc>
              <a:buClr>
                <a:srgbClr val="ED4D24"/>
              </a:buClr>
              <a:buFont typeface="Arial" panose="020B0604020202020204" pitchFamily="34" charset="0"/>
              <a:buChar char="•"/>
            </a:pPr>
            <a:r>
              <a:rPr lang="en-IE" sz="1100" dirty="0">
                <a:solidFill>
                  <a:srgbClr val="404040"/>
                </a:solidFill>
                <a:latin typeface="Calibri" panose="020F0502020204030204" pitchFamily="34" charset="0"/>
                <a:cs typeface="Calibri" panose="020F0502020204030204" pitchFamily="34" charset="0"/>
              </a:rPr>
              <a:t>Un reto importante es el elevado coste de capital y la inversión que requieren las tecnologías climáticamente neutras en comparación con las soluciones convencionales. Sin embargo, esto se compensa sistemáticamente con los beneficios económicos que suponen los menores costes de funcionamiento y la menor vulnerabilidad a las fluctuaciones económicas mundiales a largo plazo.</a:t>
            </a:r>
          </a:p>
          <a:p>
            <a:pPr marL="171450" lvl="0" indent="-171450">
              <a:lnSpc>
                <a:spcPts val="1140"/>
              </a:lnSpc>
              <a:buClr>
                <a:srgbClr val="ED4D24"/>
              </a:buClr>
              <a:buFont typeface="Arial" panose="020B0604020202020204" pitchFamily="34" charset="0"/>
              <a:buChar char="•"/>
            </a:pPr>
            <a:endParaRPr lang="en-IE" sz="1100" dirty="0">
              <a:solidFill>
                <a:srgbClr val="404040"/>
              </a:solidFill>
              <a:latin typeface="Calibri" panose="020F0502020204030204" pitchFamily="34" charset="0"/>
              <a:cs typeface="Calibri" panose="020F0502020204030204" pitchFamily="34" charset="0"/>
            </a:endParaRPr>
          </a:p>
          <a:p>
            <a:pPr marL="171450" lvl="0" indent="-171450">
              <a:lnSpc>
                <a:spcPts val="1140"/>
              </a:lnSpc>
              <a:buClr>
                <a:srgbClr val="ED4D24"/>
              </a:buClr>
              <a:buFont typeface="Arial" panose="020B0604020202020204" pitchFamily="34" charset="0"/>
              <a:buChar char="•"/>
            </a:pPr>
            <a:r>
              <a:rPr lang="en-IE" sz="1100" dirty="0">
                <a:solidFill>
                  <a:srgbClr val="404040"/>
                </a:solidFill>
                <a:latin typeface="Calibri" panose="020F0502020204030204" pitchFamily="34" charset="0"/>
                <a:cs typeface="Calibri" panose="020F0502020204030204" pitchFamily="34" charset="0"/>
              </a:rPr>
              <a:t>Los proyectos exitosos, como el sistema de bombas de calor de CO₂ en Dinamarca o la planta de colectores solares en Letonia, sirven como sitios de demostración y modelos para transiciones urbanas y regionales similares.</a:t>
            </a:r>
          </a:p>
          <a:p>
            <a:pPr marL="171450" lvl="0" indent="-171450">
              <a:lnSpc>
                <a:spcPts val="1140"/>
              </a:lnSpc>
              <a:buClr>
                <a:srgbClr val="ED4D24"/>
              </a:buClr>
              <a:buFont typeface="Arial" panose="020B0604020202020204" pitchFamily="34" charset="0"/>
              <a:buChar char="•"/>
            </a:pPr>
            <a:endParaRPr lang="en-IE" sz="1100" dirty="0">
              <a:solidFill>
                <a:srgbClr val="404040"/>
              </a:solidFill>
              <a:latin typeface="Calibri" panose="020F0502020204030204" pitchFamily="34" charset="0"/>
              <a:cs typeface="Calibri" panose="020F0502020204030204" pitchFamily="34" charset="0"/>
            </a:endParaRPr>
          </a:p>
          <a:p>
            <a:pPr marL="171450" indent="-171450">
              <a:lnSpc>
                <a:spcPts val="1140"/>
              </a:lnSpc>
              <a:buClr>
                <a:srgbClr val="ED4D24"/>
              </a:buClr>
              <a:buFont typeface="Arial" panose="020B0604020202020204" pitchFamily="34" charset="0"/>
              <a:buChar char="•"/>
            </a:pPr>
            <a:endParaRPr lang="en-IE" sz="115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8" name="Straight Connector 27">
            <a:extLst>
              <a:ext uri="{FF2B5EF4-FFF2-40B4-BE49-F238E27FC236}">
                <a16:creationId xmlns:a16="http://schemas.microsoft.com/office/drawing/2014/main" id="{A189F566-1F43-FB78-559B-743DFBC77C11}"/>
              </a:ext>
            </a:extLst>
          </p:cNvPr>
          <p:cNvCxnSpPr>
            <a:cxnSpLocks/>
          </p:cNvCxnSpPr>
          <p:nvPr/>
        </p:nvCxnSpPr>
        <p:spPr>
          <a:xfrm>
            <a:off x="2927073" y="3212338"/>
            <a:ext cx="4435252"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BBF7C90-69AB-B8E4-184C-379E08F68B5F}"/>
              </a:ext>
            </a:extLst>
          </p:cNvPr>
          <p:cNvCxnSpPr>
            <a:cxnSpLocks/>
          </p:cNvCxnSpPr>
          <p:nvPr/>
        </p:nvCxnSpPr>
        <p:spPr>
          <a:xfrm>
            <a:off x="2555286" y="2156668"/>
            <a:ext cx="394175"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A0444A9-1EC4-5B5E-EAF6-3571B975D088}"/>
              </a:ext>
            </a:extLst>
          </p:cNvPr>
          <p:cNvCxnSpPr>
            <a:cxnSpLocks/>
          </p:cNvCxnSpPr>
          <p:nvPr/>
        </p:nvCxnSpPr>
        <p:spPr>
          <a:xfrm>
            <a:off x="2934527" y="5043917"/>
            <a:ext cx="4446738" cy="14954"/>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4F2770A-5863-68BD-5FEB-49F6B3FB5E08}"/>
              </a:ext>
            </a:extLst>
          </p:cNvPr>
          <p:cNvCxnSpPr>
            <a:cxnSpLocks/>
          </p:cNvCxnSpPr>
          <p:nvPr/>
        </p:nvCxnSpPr>
        <p:spPr>
          <a:xfrm>
            <a:off x="2934535" y="4304097"/>
            <a:ext cx="4427790" cy="14954"/>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5" name="Freeform 14">
            <a:extLst>
              <a:ext uri="{FF2B5EF4-FFF2-40B4-BE49-F238E27FC236}">
                <a16:creationId xmlns:a16="http://schemas.microsoft.com/office/drawing/2014/main" id="{651509F4-E492-FDC7-2A67-462AEC6E6B1F}"/>
              </a:ext>
            </a:extLst>
          </p:cNvPr>
          <p:cNvSpPr/>
          <p:nvPr/>
        </p:nvSpPr>
        <p:spPr>
          <a:xfrm>
            <a:off x="382" y="1983029"/>
            <a:ext cx="2651490" cy="2605602"/>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grpSp>
        <p:nvGrpSpPr>
          <p:cNvPr id="16" name="Graphic 40">
            <a:extLst>
              <a:ext uri="{FF2B5EF4-FFF2-40B4-BE49-F238E27FC236}">
                <a16:creationId xmlns:a16="http://schemas.microsoft.com/office/drawing/2014/main" id="{54825F43-F5D0-0DC2-83F6-1A85F3579213}"/>
              </a:ext>
            </a:extLst>
          </p:cNvPr>
          <p:cNvGrpSpPr/>
          <p:nvPr/>
        </p:nvGrpSpPr>
        <p:grpSpPr>
          <a:xfrm>
            <a:off x="-2529240" y="2144935"/>
            <a:ext cx="3924090" cy="2433120"/>
            <a:chOff x="-3997860" y="6017904"/>
            <a:chExt cx="935163" cy="579845"/>
          </a:xfrm>
          <a:solidFill>
            <a:schemeClr val="bg1">
              <a:alpha val="29965"/>
            </a:schemeClr>
          </a:solidFill>
        </p:grpSpPr>
        <p:sp>
          <p:nvSpPr>
            <p:cNvPr id="17" name="Freeform 16">
              <a:extLst>
                <a:ext uri="{FF2B5EF4-FFF2-40B4-BE49-F238E27FC236}">
                  <a16:creationId xmlns:a16="http://schemas.microsoft.com/office/drawing/2014/main" id="{B817D16B-45B3-BE5A-A2FE-74EF56013FC9}"/>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18" name="Freeform 17">
              <a:extLst>
                <a:ext uri="{FF2B5EF4-FFF2-40B4-BE49-F238E27FC236}">
                  <a16:creationId xmlns:a16="http://schemas.microsoft.com/office/drawing/2014/main" id="{B0F994B3-C2E3-CB37-05BA-F5917F127316}"/>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19" name="Freeform 18">
              <a:extLst>
                <a:ext uri="{FF2B5EF4-FFF2-40B4-BE49-F238E27FC236}">
                  <a16:creationId xmlns:a16="http://schemas.microsoft.com/office/drawing/2014/main" id="{9D552E45-5A05-D833-5497-8F32ADBCFD8E}"/>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20" name="Freeform 19">
              <a:extLst>
                <a:ext uri="{FF2B5EF4-FFF2-40B4-BE49-F238E27FC236}">
                  <a16:creationId xmlns:a16="http://schemas.microsoft.com/office/drawing/2014/main" id="{7BD8C091-3CB1-BF95-5925-DC194348BC2C}"/>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
        <p:nvSpPr>
          <p:cNvPr id="21" name="TextBox 20">
            <a:extLst>
              <a:ext uri="{FF2B5EF4-FFF2-40B4-BE49-F238E27FC236}">
                <a16:creationId xmlns:a16="http://schemas.microsoft.com/office/drawing/2014/main" id="{06F30C87-8066-CB32-CE92-9745E3371352}"/>
              </a:ext>
            </a:extLst>
          </p:cNvPr>
          <p:cNvSpPr txBox="1"/>
          <p:nvPr/>
        </p:nvSpPr>
        <p:spPr>
          <a:xfrm>
            <a:off x="295432" y="2090851"/>
            <a:ext cx="2335600" cy="2564163"/>
          </a:xfrm>
          <a:prstGeom prst="rect">
            <a:avLst/>
          </a:prstGeom>
          <a:noFill/>
        </p:spPr>
        <p:txBody>
          <a:bodyPr wrap="square" rtlCol="0" anchor="t">
            <a:spAutoFit/>
          </a:bodyPr>
          <a:lstStyle/>
          <a:p>
            <a:pPr marL="6350">
              <a:lnSpc>
                <a:spcPts val="1600"/>
              </a:lnSpc>
              <a:tabLst>
                <a:tab pos="611188" algn="l"/>
              </a:tabLst>
            </a:pPr>
            <a:r>
              <a:rPr lang="en-US" sz="1600" b="1" dirty="0">
                <a:solidFill>
                  <a:schemeClr val="bg1"/>
                </a:solidFill>
                <a:latin typeface="Calibri" panose="020F0502020204030204" pitchFamily="34" charset="0"/>
                <a:cs typeface="Calibri" panose="020F0502020204030204" pitchFamily="34" charset="0"/>
              </a:rPr>
              <a:t>Entre los resultados clave se incluyen factores de energía primaria más bajos, una menor dependencia de los combustibles fósiles y una mayor resiliencia cuando los edificios se conectan a través de redes de baja temperatura.</a:t>
            </a:r>
          </a:p>
          <a:p>
            <a:pPr marL="6350">
              <a:lnSpc>
                <a:spcPts val="1600"/>
              </a:lnSpc>
              <a:tabLst>
                <a:tab pos="611188" algn="l"/>
              </a:tabLst>
            </a:pPr>
            <a:endParaRPr lang="en-US" sz="1800" b="1" dirty="0">
              <a:solidFill>
                <a:schemeClr val="bg1"/>
              </a:solidFill>
              <a:latin typeface="Calibri" panose="020F0502020204030204" pitchFamily="34" charset="0"/>
              <a:cs typeface="Calibri" panose="020F0502020204030204" pitchFamily="34" charset="0"/>
            </a:endParaRPr>
          </a:p>
        </p:txBody>
      </p:sp>
      <p:sp>
        <p:nvSpPr>
          <p:cNvPr id="32" name="Text Placeholder 1">
            <a:extLst>
              <a:ext uri="{FF2B5EF4-FFF2-40B4-BE49-F238E27FC236}">
                <a16:creationId xmlns:a16="http://schemas.microsoft.com/office/drawing/2014/main" id="{12BF994D-2152-45AB-BB2E-7B968842FEE4}"/>
              </a:ext>
            </a:extLst>
          </p:cNvPr>
          <p:cNvSpPr txBox="1">
            <a:spLocks/>
          </p:cNvSpPr>
          <p:nvPr/>
        </p:nvSpPr>
        <p:spPr>
          <a:xfrm>
            <a:off x="657086" y="6221444"/>
            <a:ext cx="6373166" cy="3980889"/>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en-GB" sz="1100" b="0" dirty="0">
                <a:solidFill>
                  <a:srgbClr val="404040"/>
                </a:solidFill>
              </a:rPr>
              <a:t>En</a:t>
            </a:r>
            <a:r>
              <a:rPr lang="en-GB" sz="1100" dirty="0">
                <a:solidFill>
                  <a:srgbClr val="404040"/>
                </a:solidFill>
              </a:rPr>
              <a:t> 19 edificios comerciales e industriales</a:t>
            </a:r>
            <a:r>
              <a:rPr lang="en-GB" sz="1100" b="0" dirty="0">
                <a:solidFill>
                  <a:srgbClr val="404040"/>
                </a:solidFill>
              </a:rPr>
              <a:t>, predominan la electrificación y la descarbonización, y las bombas de calor sustituyen a los sistemas de combustibles fósiles. Siguen siendo habituales las instalaciones híbridas que combinan calderas de gas con colectores solares o unidades micro-CHP. La ventilación suele incluir la recuperación de calor, y cada vez es más frecuente la refrigeración pasiva con sistemas activados térmicamente. Los sistemas de control están pasando de ser neumáticos a sistemas avanzados de gestión de edificios, algunos de ellos con inteligencia artificial para su optimización. Las renovaciones se centran en el uso de energía con alto contenido de carbono, el control deficiente de la temperatura y la falta de recuperación de energía.</a:t>
            </a:r>
          </a:p>
          <a:p>
            <a:pPr algn="just">
              <a:lnSpc>
                <a:spcPts val="1120"/>
              </a:lnSpc>
              <a:spcBef>
                <a:spcPts val="0"/>
              </a:spcBef>
            </a:pPr>
            <a:r>
              <a:rPr lang="en-GB" sz="1100" dirty="0">
                <a:solidFill>
                  <a:srgbClr val="404040"/>
                </a:solidFill>
              </a:rPr>
              <a:t>En 25 edificios públicos e institucionales </a:t>
            </a:r>
            <a:r>
              <a:rPr lang="en-GB" sz="1100" b="0" dirty="0">
                <a:solidFill>
                  <a:srgbClr val="404040"/>
                </a:solidFill>
              </a:rPr>
              <a:t>se observan tendencias similares: calefacción con bajas emisiones de carbono, sistemas híbridos y distribución a baja temperatura. La ventilación con recuperación de calor es la norma, con innovaciones como el volumen de aire variable regulado por CO₂ y la integración inteligente de la ventilación natural y mecánica. La refrigeración se basa en bombas de calor de ciclo inverso o agua refrigerada, complementadas con estrategias pasivas. La gestión centralizada de la energía conecta la climatización y la iluminación a través de protocolos abiertos. Entre los retos se encuentran la mala puesta en marcha, los componentes sobredimensionados y las limitaciones presupuestarias.</a:t>
            </a:r>
          </a:p>
          <a:p>
            <a:pPr algn="just">
              <a:lnSpc>
                <a:spcPts val="1120"/>
              </a:lnSpc>
              <a:spcBef>
                <a:spcPts val="0"/>
              </a:spcBef>
            </a:pPr>
            <a:r>
              <a:rPr lang="en-GB" sz="1100" b="0" dirty="0">
                <a:solidFill>
                  <a:srgbClr val="404040"/>
                </a:solidFill>
              </a:rPr>
              <a:t>En</a:t>
            </a:r>
            <a:r>
              <a:rPr lang="en-GB" sz="1100" dirty="0">
                <a:solidFill>
                  <a:srgbClr val="404040"/>
                </a:solidFill>
              </a:rPr>
              <a:t> 20 edificios residenciales</a:t>
            </a:r>
            <a:r>
              <a:rPr lang="en-GB" sz="1100" b="0" dirty="0">
                <a:solidFill>
                  <a:srgbClr val="404040"/>
                </a:solidFill>
              </a:rPr>
              <a:t>, predominan las bombas de calor eléctricas y las energías renovables. Los sistemas de baja temperatura, como la calefacción por suelo radiante, mejoran la eficiencia, mientras que las viviendas de energía casi nula utilizan ventilación con recuperación de calor y mejoras completas del cerramiento. La energía fotovoltaica en los tejados compensa el consumo de electricidad y el almacenamiento térmico contribuye a la flexibilidad. Los controles inteligentes son habituales, pero las viviendas más antiguas carecen de refrigeración activa y tienen grandes pérdidas de calor, lo que dificulta la integración de las bombas de calor.</a:t>
            </a:r>
          </a:p>
          <a:p>
            <a:pPr algn="just">
              <a:lnSpc>
                <a:spcPts val="1120"/>
              </a:lnSpc>
              <a:spcBef>
                <a:spcPts val="0"/>
              </a:spcBef>
            </a:pPr>
            <a:r>
              <a:rPr lang="en-GB" sz="1100" dirty="0">
                <a:solidFill>
                  <a:srgbClr val="404040"/>
                </a:solidFill>
              </a:rPr>
              <a:t>Cuatro </a:t>
            </a:r>
            <a:r>
              <a:rPr lang="en-GB" sz="1100" b="0" dirty="0">
                <a:solidFill>
                  <a:srgbClr val="404040"/>
                </a:solidFill>
              </a:rPr>
              <a:t>estudios de casos</a:t>
            </a:r>
            <a:r>
              <a:rPr lang="en-GB" sz="1100" dirty="0">
                <a:solidFill>
                  <a:srgbClr val="404040"/>
                </a:solidFill>
              </a:rPr>
              <a:t> de redes externas </a:t>
            </a:r>
            <a:r>
              <a:rPr lang="en-GB" sz="1100" b="0" dirty="0">
                <a:solidFill>
                  <a:srgbClr val="404040"/>
                </a:solidFill>
              </a:rPr>
              <a:t>muestran un cambio hacia la energía distrital descentralizada y basada en energías renovables. Los proyectos tienen como objetivo eliminar gradualmente los combustibles fósiles a pesar de los elevados costes iniciales, compensados por el ahorro y la resiliencia a largo plazo. Ejemplos como la bomba de calor de CO₂ de Dinamarca y la planta de colectores solares de Letonia demuestran la viabilidad de los sistemas distritales sostenibles, lo que pone de relieve la necesidad de inversiones estratégicas, diseños inteligentes y apoyo político.</a:t>
            </a:r>
          </a:p>
          <a:p>
            <a:pPr algn="just">
              <a:lnSpc>
                <a:spcPts val="1120"/>
              </a:lnSpc>
              <a:spcBef>
                <a:spcPts val="0"/>
              </a:spcBef>
            </a:pPr>
            <a:endParaRPr lang="en-IE" sz="1100" b="0" dirty="0">
              <a:solidFill>
                <a:srgbClr val="404040"/>
              </a:solidFill>
            </a:endParaRPr>
          </a:p>
        </p:txBody>
      </p:sp>
      <p:cxnSp>
        <p:nvCxnSpPr>
          <p:cNvPr id="33" name="Straight Connector 32">
            <a:extLst>
              <a:ext uri="{FF2B5EF4-FFF2-40B4-BE49-F238E27FC236}">
                <a16:creationId xmlns:a16="http://schemas.microsoft.com/office/drawing/2014/main" id="{7F5B755B-F02E-4B38-8B14-2B0911FF2D8A}"/>
              </a:ext>
            </a:extLst>
          </p:cNvPr>
          <p:cNvCxnSpPr>
            <a:cxnSpLocks/>
          </p:cNvCxnSpPr>
          <p:nvPr/>
        </p:nvCxnSpPr>
        <p:spPr>
          <a:xfrm>
            <a:off x="180867" y="6112504"/>
            <a:ext cx="430106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35" name="Text Placeholder 29">
            <a:extLst>
              <a:ext uri="{FF2B5EF4-FFF2-40B4-BE49-F238E27FC236}">
                <a16:creationId xmlns:a16="http://schemas.microsoft.com/office/drawing/2014/main" id="{29A05244-0292-4AE7-901A-F75318FF1CC6}"/>
              </a:ext>
            </a:extLst>
          </p:cNvPr>
          <p:cNvSpPr txBox="1">
            <a:spLocks/>
          </p:cNvSpPr>
          <p:nvPr/>
        </p:nvSpPr>
        <p:spPr>
          <a:xfrm>
            <a:off x="724592" y="5522978"/>
            <a:ext cx="6430807" cy="1180493"/>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r>
              <a:rPr lang="en-IE" sz="1600" b="1" dirty="0">
                <a:solidFill>
                  <a:srgbClr val="404040"/>
                </a:solidFill>
                <a:ea typeface="Calibri" panose="020F0502020204030204" pitchFamily="34" charset="0"/>
                <a:cs typeface="Times New Roman" panose="02020603050405020304" pitchFamily="18" charset="0"/>
              </a:rPr>
              <a:t>El análisis de</a:t>
            </a:r>
            <a:r>
              <a:rPr lang="lv-LV" sz="1600" b="1" dirty="0">
                <a:solidFill>
                  <a:srgbClr val="ED4D24"/>
                </a:solidFill>
                <a:ea typeface="Calibri" panose="020F0502020204030204" pitchFamily="34" charset="0"/>
                <a:cs typeface="Times New Roman" panose="02020603050405020304" pitchFamily="18" charset="0"/>
              </a:rPr>
              <a:t> 68 </a:t>
            </a:r>
            <a:r>
              <a:rPr lang="en-IE" sz="1600" b="1" dirty="0">
                <a:solidFill>
                  <a:srgbClr val="ED4D24"/>
                </a:solidFill>
                <a:ea typeface="Calibri" panose="020F0502020204030204" pitchFamily="34" charset="0"/>
                <a:cs typeface="Times New Roman" panose="02020603050405020304" pitchFamily="18" charset="0"/>
              </a:rPr>
              <a:t>estudios de casos </a:t>
            </a:r>
            <a:r>
              <a:rPr lang="en-IE" sz="1600" b="1" dirty="0">
                <a:solidFill>
                  <a:srgbClr val="404040"/>
                </a:solidFill>
                <a:ea typeface="Calibri" panose="020F0502020204030204" pitchFamily="34" charset="0"/>
                <a:cs typeface="Times New Roman" panose="02020603050405020304" pitchFamily="18" charset="0"/>
              </a:rPr>
              <a:t>ofrece una visión general completa de los sistemas de climatización en una amplia gama de tipos de edificios</a:t>
            </a:r>
            <a:r>
              <a:rPr lang="lv-LV" sz="1600" b="1" dirty="0">
                <a:solidFill>
                  <a:srgbClr val="404040"/>
                </a:solidFill>
                <a:ea typeface="Calibri" panose="020F0502020204030204" pitchFamily="34" charset="0"/>
                <a:cs typeface="Times New Roman" panose="02020603050405020304" pitchFamily="18" charset="0"/>
              </a:rPr>
              <a:t>.</a:t>
            </a:r>
            <a:endParaRPr lang="en-IE" sz="1600" dirty="0">
              <a:solidFill>
                <a:srgbClr val="404040"/>
              </a:solidFill>
              <a:ea typeface="Calibri" panose="020F0502020204030204" pitchFamily="34" charset="0"/>
              <a:cs typeface="Times New Roman" panose="02020603050405020304" pitchFamily="18" charset="0"/>
            </a:endParaRPr>
          </a:p>
        </p:txBody>
      </p:sp>
      <p:sp>
        <p:nvSpPr>
          <p:cNvPr id="38" name="TextBox 37">
            <a:extLst>
              <a:ext uri="{FF2B5EF4-FFF2-40B4-BE49-F238E27FC236}">
                <a16:creationId xmlns:a16="http://schemas.microsoft.com/office/drawing/2014/main" id="{E6678468-EC82-492A-BED9-D1502966B080}"/>
              </a:ext>
            </a:extLst>
          </p:cNvPr>
          <p:cNvSpPr txBox="1"/>
          <p:nvPr/>
        </p:nvSpPr>
        <p:spPr>
          <a:xfrm>
            <a:off x="707092" y="5204564"/>
            <a:ext cx="6066679" cy="362022"/>
          </a:xfrm>
          <a:prstGeom prst="rect">
            <a:avLst/>
          </a:prstGeom>
          <a:noFill/>
        </p:spPr>
        <p:txBody>
          <a:bodyPr wrap="square" rtlCol="0" anchor="t">
            <a:spAutoFit/>
          </a:bodyPr>
          <a:lstStyle/>
          <a:p>
            <a:pPr marL="6350">
              <a:lnSpc>
                <a:spcPts val="2100"/>
              </a:lnSpc>
              <a:tabLst>
                <a:tab pos="611188" algn="l"/>
              </a:tabLst>
            </a:pPr>
            <a:r>
              <a:rPr lang="en-US" sz="2000" b="1" dirty="0">
                <a:solidFill>
                  <a:srgbClr val="ED4D24"/>
                </a:solidFill>
                <a:latin typeface="Calibri" panose="020F0502020204030204" pitchFamily="34" charset="0"/>
                <a:cs typeface="Calibri" panose="020F0502020204030204" pitchFamily="34" charset="0"/>
              </a:rPr>
              <a:t>Resumen del análisis de los estudios de casos prácticos</a:t>
            </a:r>
          </a:p>
        </p:txBody>
      </p:sp>
      <p:sp>
        <p:nvSpPr>
          <p:cNvPr id="39" name="TextBox 38">
            <a:extLst>
              <a:ext uri="{FF2B5EF4-FFF2-40B4-BE49-F238E27FC236}">
                <a16:creationId xmlns:a16="http://schemas.microsoft.com/office/drawing/2014/main" id="{D044A846-4E44-416B-B56E-55F02CCFD894}"/>
              </a:ext>
            </a:extLst>
          </p:cNvPr>
          <p:cNvSpPr txBox="1"/>
          <p:nvPr/>
        </p:nvSpPr>
        <p:spPr>
          <a:xfrm>
            <a:off x="-12562" y="5177826"/>
            <a:ext cx="631928" cy="415498"/>
          </a:xfrm>
          <a:prstGeom prst="rect">
            <a:avLst/>
          </a:prstGeom>
          <a:gradFill>
            <a:gsLst>
              <a:gs pos="3000">
                <a:srgbClr val="EE2D24"/>
              </a:gs>
              <a:gs pos="68000">
                <a:srgbClr val="F37321"/>
              </a:gs>
              <a:gs pos="100000">
                <a:srgbClr val="FFCD05"/>
              </a:gs>
            </a:gsLst>
            <a:lin ang="2700000" scaled="0"/>
          </a:gradFill>
        </p:spPr>
        <p:txBody>
          <a:bodyPr wrap="square" rtlCol="0" anchor="ctr">
            <a:spAutoFit/>
          </a:bodyPr>
          <a:lstStyle/>
          <a:p>
            <a:pPr marL="6350">
              <a:tabLst>
                <a:tab pos="611188" algn="l"/>
              </a:tabLst>
            </a:pPr>
            <a:r>
              <a:rPr lang="en-US" sz="2100" b="1" dirty="0">
                <a:solidFill>
                  <a:schemeClr val="bg1"/>
                </a:solidFill>
                <a:latin typeface="Calibri" panose="020F0502020204030204" pitchFamily="34" charset="0"/>
                <a:cs typeface="Calibri" panose="020F0502020204030204" pitchFamily="34" charset="0"/>
              </a:rPr>
              <a:t> 2.</a:t>
            </a:r>
            <a:r>
              <a:rPr lang="lv-LV" sz="2100" b="1" dirty="0">
                <a:solidFill>
                  <a:schemeClr val="bg1"/>
                </a:solidFill>
                <a:latin typeface="Calibri" panose="020F0502020204030204" pitchFamily="34" charset="0"/>
                <a:cs typeface="Calibri" panose="020F0502020204030204" pitchFamily="34" charset="0"/>
              </a:rPr>
              <a:t>5</a:t>
            </a:r>
            <a:r>
              <a:rPr lang="en-US" sz="2100" b="1" dirty="0">
                <a:solidFill>
                  <a:schemeClr val="bg1"/>
                </a:solidFill>
                <a:latin typeface="Calibri" panose="020F0502020204030204" pitchFamily="34" charset="0"/>
                <a:cs typeface="Calibri" panose="020F0502020204030204" pitchFamily="34" charset="0"/>
              </a:rPr>
              <a:t> </a:t>
            </a:r>
            <a:endParaRPr lang="en-US" sz="20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808937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21C219-4B6F-1ACD-D49C-DE6478ACADDF}"/>
            </a:ext>
          </a:extLst>
        </p:cNvPr>
        <p:cNvGrpSpPr/>
        <p:nvPr/>
      </p:nvGrpSpPr>
      <p:grpSpPr>
        <a:xfrm>
          <a:off x="0" y="0"/>
          <a:ext cx="0" cy="0"/>
          <a:chOff x="0" y="0"/>
          <a:chExt cx="0" cy="0"/>
        </a:xfrm>
      </p:grpSpPr>
      <p:pic>
        <p:nvPicPr>
          <p:cNvPr id="37" name="Picture 36">
            <a:extLst>
              <a:ext uri="{FF2B5EF4-FFF2-40B4-BE49-F238E27FC236}">
                <a16:creationId xmlns:a16="http://schemas.microsoft.com/office/drawing/2014/main" id="{1C600109-4AEA-1D4F-BDCE-FC2AB57E0E5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9441" b="9441"/>
          <a:stretch>
            <a:fillRect/>
          </a:stretch>
        </p:blipFill>
        <p:spPr>
          <a:xfrm>
            <a:off x="13624" y="1359022"/>
            <a:ext cx="7559675" cy="4088170"/>
          </a:xfrm>
          <a:prstGeom prst="rect">
            <a:avLst/>
          </a:prstGeom>
        </p:spPr>
      </p:pic>
      <p:sp>
        <p:nvSpPr>
          <p:cNvPr id="22" name="Freeform 21">
            <a:extLst>
              <a:ext uri="{FF2B5EF4-FFF2-40B4-BE49-F238E27FC236}">
                <a16:creationId xmlns:a16="http://schemas.microsoft.com/office/drawing/2014/main" id="{8A864EAC-3595-1A59-5418-ED35471B1186}"/>
              </a:ext>
            </a:extLst>
          </p:cNvPr>
          <p:cNvSpPr/>
          <p:nvPr/>
        </p:nvSpPr>
        <p:spPr>
          <a:xfrm>
            <a:off x="-5" y="5117326"/>
            <a:ext cx="1842899" cy="5096924"/>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sp>
        <p:nvSpPr>
          <p:cNvPr id="13" name="Rectangle 12">
            <a:extLst>
              <a:ext uri="{FF2B5EF4-FFF2-40B4-BE49-F238E27FC236}">
                <a16:creationId xmlns:a16="http://schemas.microsoft.com/office/drawing/2014/main" id="{0A2E4719-2F59-3995-057D-F769B4BF4BF8}"/>
              </a:ext>
            </a:extLst>
          </p:cNvPr>
          <p:cNvSpPr/>
          <p:nvPr/>
        </p:nvSpPr>
        <p:spPr>
          <a:xfrm>
            <a:off x="1337714" y="8281970"/>
            <a:ext cx="431548" cy="31350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 Placeholder 2">
            <a:extLst>
              <a:ext uri="{FF2B5EF4-FFF2-40B4-BE49-F238E27FC236}">
                <a16:creationId xmlns:a16="http://schemas.microsoft.com/office/drawing/2014/main" id="{5653E371-631C-B5D5-870E-F2D52CEFCCAF}"/>
              </a:ext>
            </a:extLst>
          </p:cNvPr>
          <p:cNvSpPr txBox="1">
            <a:spLocks/>
          </p:cNvSpPr>
          <p:nvPr/>
        </p:nvSpPr>
        <p:spPr>
          <a:xfrm>
            <a:off x="432522" y="342674"/>
            <a:ext cx="4484711" cy="1554700"/>
          </a:xfrm>
          <a:prstGeom prst="rect">
            <a:avLst/>
          </a:prstGeo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nSpc>
                <a:spcPts val="3320"/>
              </a:lnSpc>
              <a:spcBef>
                <a:spcPts val="0"/>
              </a:spcBef>
              <a:buNone/>
            </a:pPr>
            <a:r>
              <a:rPr lang="en-US" sz="3200" b="1" dirty="0">
                <a:solidFill>
                  <a:srgbClr val="2D62AE"/>
                </a:solidFill>
                <a:latin typeface="Calibri" panose="020F0502020204030204" pitchFamily="34" charset="0"/>
                <a:cs typeface="Calibri" panose="020F0502020204030204" pitchFamily="34" charset="0"/>
              </a:rPr>
              <a:t>Perspectivas educativas y curriculares</a:t>
            </a:r>
          </a:p>
          <a:p>
            <a:pPr marL="0" indent="0">
              <a:lnSpc>
                <a:spcPts val="3320"/>
              </a:lnSpc>
              <a:spcBef>
                <a:spcPts val="0"/>
              </a:spcBef>
              <a:buNone/>
            </a:pPr>
            <a:endParaRPr lang="en-US" sz="2800" i="1" dirty="0">
              <a:solidFill>
                <a:srgbClr val="0289AE"/>
              </a:solidFill>
              <a:latin typeface="Calibri" panose="020F0502020204030204" pitchFamily="34" charset="0"/>
              <a:cs typeface="Calibri" panose="020F0502020204030204" pitchFamily="34" charset="0"/>
            </a:endParaRPr>
          </a:p>
        </p:txBody>
      </p:sp>
      <p:grpSp>
        <p:nvGrpSpPr>
          <p:cNvPr id="4" name="Group 3">
            <a:extLst>
              <a:ext uri="{FF2B5EF4-FFF2-40B4-BE49-F238E27FC236}">
                <a16:creationId xmlns:a16="http://schemas.microsoft.com/office/drawing/2014/main" id="{3E30B240-38E9-07A2-55E9-838799CB53F1}"/>
              </a:ext>
            </a:extLst>
          </p:cNvPr>
          <p:cNvGrpSpPr/>
          <p:nvPr/>
        </p:nvGrpSpPr>
        <p:grpSpPr>
          <a:xfrm>
            <a:off x="5724193" y="593783"/>
            <a:ext cx="1402960" cy="1297991"/>
            <a:chOff x="298925" y="625084"/>
            <a:chExt cx="1402960" cy="1297991"/>
          </a:xfrm>
        </p:grpSpPr>
        <p:sp>
          <p:nvSpPr>
            <p:cNvPr id="5" name="Rectangle 4">
              <a:extLst>
                <a:ext uri="{FF2B5EF4-FFF2-40B4-BE49-F238E27FC236}">
                  <a16:creationId xmlns:a16="http://schemas.microsoft.com/office/drawing/2014/main" id="{B15FC983-A3D6-3413-9966-B21CA0F7A40C}"/>
                </a:ext>
              </a:extLst>
            </p:cNvPr>
            <p:cNvSpPr/>
            <p:nvPr/>
          </p:nvSpPr>
          <p:spPr>
            <a:xfrm>
              <a:off x="408135" y="643323"/>
              <a:ext cx="1163707" cy="1095515"/>
            </a:xfrm>
            <a:prstGeom prst="rect">
              <a:avLst/>
            </a:prstGeom>
            <a:gradFill>
              <a:gsLst>
                <a:gs pos="3000">
                  <a:srgbClr val="EE2D24"/>
                </a:gs>
                <a:gs pos="68000">
                  <a:srgbClr val="F37321"/>
                </a:gs>
                <a:gs pos="100000">
                  <a:srgbClr val="FFCD05"/>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32">
              <a:extLst>
                <a:ext uri="{FF2B5EF4-FFF2-40B4-BE49-F238E27FC236}">
                  <a16:creationId xmlns:a16="http://schemas.microsoft.com/office/drawing/2014/main" id="{913FF32D-9778-FADF-37BE-6E6EDDC63620}"/>
                </a:ext>
              </a:extLst>
            </p:cNvPr>
            <p:cNvSpPr txBox="1">
              <a:spLocks/>
            </p:cNvSpPr>
            <p:nvPr/>
          </p:nvSpPr>
          <p:spPr>
            <a:xfrm>
              <a:off x="298925" y="625084"/>
              <a:ext cx="1402960"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GB" sz="7000" dirty="0">
                  <a:solidFill>
                    <a:schemeClr val="bg1"/>
                  </a:solidFill>
                </a:rPr>
                <a:t>03</a:t>
              </a:r>
              <a:endParaRPr lang="en-US" sz="7000" dirty="0">
                <a:solidFill>
                  <a:schemeClr val="bg1"/>
                </a:solidFill>
              </a:endParaRPr>
            </a:p>
          </p:txBody>
        </p:sp>
      </p:grpSp>
      <p:sp>
        <p:nvSpPr>
          <p:cNvPr id="11" name="Text Placeholder 12">
            <a:extLst>
              <a:ext uri="{FF2B5EF4-FFF2-40B4-BE49-F238E27FC236}">
                <a16:creationId xmlns:a16="http://schemas.microsoft.com/office/drawing/2014/main" id="{EE3F8885-E175-E310-DF66-8F99DA00C01D}"/>
              </a:ext>
            </a:extLst>
          </p:cNvPr>
          <p:cNvSpPr txBox="1">
            <a:spLocks/>
          </p:cNvSpPr>
          <p:nvPr/>
        </p:nvSpPr>
        <p:spPr>
          <a:xfrm>
            <a:off x="2184358" y="5891819"/>
            <a:ext cx="4946214" cy="3986106"/>
          </a:xfrm>
          <a:prstGeom prst="rect">
            <a:avLst/>
          </a:prstGeom>
        </p:spPr>
        <p:txBody>
          <a:bodyPr lIns="91440" tIns="45720" rIns="91440" bIns="45720" numCol="1" anchor="t"/>
          <a:lstStyle>
            <a:lvl1pPr marL="518236" indent="-518236" algn="l" defTabSz="2072941" rtl="0" eaLnBrk="1" latinLnBrk="0" hangingPunct="1">
              <a:lnSpc>
                <a:spcPct val="100000"/>
              </a:lnSpc>
              <a:spcBef>
                <a:spcPts val="2267"/>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2pPr>
            <a:lvl3pPr marL="2591176"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3pPr>
            <a:lvl4pPr marL="3627646"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4pPr>
            <a:lvl5pPr marL="4664118"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lvl="1" indent="0">
              <a:lnSpc>
                <a:spcPts val="1940"/>
              </a:lnSpc>
              <a:spcBef>
                <a:spcPts val="0"/>
              </a:spcBef>
              <a:buNone/>
              <a:tabLst>
                <a:tab pos="527050" algn="l"/>
                <a:tab pos="4129088" algn="l"/>
                <a:tab pos="4791075" algn="l"/>
              </a:tabLst>
            </a:pPr>
            <a:r>
              <a:rPr lang="en-US" sz="1500" b="1" dirty="0">
                <a:solidFill>
                  <a:srgbClr val="404040"/>
                </a:solidFill>
                <a:latin typeface="Calibri"/>
                <a:ea typeface="Calibri"/>
                <a:cs typeface="Calibri"/>
              </a:rPr>
              <a:t>Resumen de los programas de educación superior </a:t>
            </a:r>
            <a:r>
              <a:rPr lang="es-ES" sz="1500" b="1" u="sng" dirty="0">
                <a:solidFill>
                  <a:srgbClr val="404040"/>
                </a:solidFill>
                <a:latin typeface="Calibri"/>
                <a:ea typeface="Calibri"/>
                <a:cs typeface="Calibri"/>
              </a:rPr>
              <a:t>	</a:t>
            </a:r>
            <a:r>
              <a:rPr lang="lv-LV" sz="1500" b="1" u="sng" dirty="0">
                <a:solidFill>
                  <a:srgbClr val="404040"/>
                </a:solidFill>
                <a:latin typeface="Calibri"/>
                <a:ea typeface="Calibri"/>
                <a:cs typeface="Calibri"/>
              </a:rPr>
              <a:t>26</a:t>
            </a:r>
            <a:endParaRPr lang="en-US" sz="1500" b="1" u="sng" dirty="0">
              <a:solidFill>
                <a:srgbClr val="404040"/>
              </a:solidFill>
              <a:latin typeface="Calibri"/>
              <a:ea typeface="Calibri"/>
              <a:cs typeface="Calibri"/>
            </a:endParaRPr>
          </a:p>
          <a:p>
            <a:pPr marL="0" lvl="1" indent="0">
              <a:spcBef>
                <a:spcPts val="0"/>
              </a:spcBef>
              <a:buNone/>
              <a:tabLst>
                <a:tab pos="527050" algn="l"/>
                <a:tab pos="4129088" algn="l"/>
                <a:tab pos="4791075" algn="l"/>
              </a:tabLst>
            </a:pPr>
            <a:endParaRPr lang="en-US" sz="400" b="1" dirty="0">
              <a:solidFill>
                <a:srgbClr val="404040"/>
              </a:solidFill>
            </a:endParaRPr>
          </a:p>
          <a:p>
            <a:pPr marL="0" lvl="1" indent="0">
              <a:lnSpc>
                <a:spcPts val="1940"/>
              </a:lnSpc>
              <a:spcBef>
                <a:spcPts val="0"/>
              </a:spcBef>
              <a:buNone/>
              <a:tabLst>
                <a:tab pos="527050" algn="l"/>
                <a:tab pos="4129088" algn="l"/>
                <a:tab pos="4791075" algn="l"/>
              </a:tabLst>
            </a:pPr>
            <a:r>
              <a:rPr lang="en-US" sz="1500" dirty="0">
                <a:solidFill>
                  <a:srgbClr val="404040"/>
                </a:solidFill>
              </a:rPr>
              <a:t>3.1.1    Resumen de los programas de </a:t>
            </a:r>
            <a:r>
              <a:rPr lang="en-US" sz="1500" dirty="0" err="1">
                <a:solidFill>
                  <a:srgbClr val="404040"/>
                </a:solidFill>
              </a:rPr>
              <a:t>máster</a:t>
            </a:r>
            <a:r>
              <a:rPr lang="en-US" sz="1500" dirty="0">
                <a:solidFill>
                  <a:srgbClr val="404040"/>
                </a:solidFill>
              </a:rPr>
              <a:t> </a:t>
            </a:r>
            <a:r>
              <a:rPr lang="es-ES" sz="1500" dirty="0">
                <a:solidFill>
                  <a:schemeClr val="tx1"/>
                </a:solidFill>
              </a:rPr>
              <a:t>	</a:t>
            </a:r>
            <a:r>
              <a:rPr lang="lv-LV" sz="1500" dirty="0">
                <a:solidFill>
                  <a:schemeClr val="tx1"/>
                </a:solidFill>
                <a:hlinkClick r:id="rId3" action="ppaction://hlinksldjump">
                  <a:extLst>
                    <a:ext uri="{A12FA001-AC4F-418D-AE19-62706E023703}">
                      <ahyp:hlinkClr xmlns:ahyp="http://schemas.microsoft.com/office/drawing/2018/hyperlinkcolor" val="tx"/>
                    </a:ext>
                  </a:extLst>
                </a:hlinkClick>
              </a:rPr>
              <a:t>26</a:t>
            </a:r>
            <a:endParaRPr lang="en-US" sz="1500" dirty="0">
              <a:solidFill>
                <a:schemeClr val="tx1"/>
              </a:solidFill>
            </a:endParaRPr>
          </a:p>
          <a:p>
            <a:pPr marL="0" lvl="1" indent="0">
              <a:lnSpc>
                <a:spcPts val="1940"/>
              </a:lnSpc>
              <a:spcBef>
                <a:spcPts val="0"/>
              </a:spcBef>
              <a:buNone/>
              <a:tabLst>
                <a:tab pos="527050" algn="l"/>
                <a:tab pos="4129088" algn="l"/>
                <a:tab pos="4791075" algn="l"/>
              </a:tabLst>
            </a:pPr>
            <a:r>
              <a:rPr lang="en-US" sz="1500" dirty="0">
                <a:solidFill>
                  <a:schemeClr val="tx1"/>
                </a:solidFill>
              </a:rPr>
              <a:t>3.1.2    Resumen de los programas de </a:t>
            </a:r>
            <a:r>
              <a:rPr lang="en-US" sz="1500" dirty="0" err="1">
                <a:solidFill>
                  <a:schemeClr val="tx1"/>
                </a:solidFill>
              </a:rPr>
              <a:t>grado</a:t>
            </a:r>
            <a:r>
              <a:rPr lang="en-US" sz="1500" dirty="0">
                <a:solidFill>
                  <a:schemeClr val="tx1"/>
                </a:solidFill>
              </a:rPr>
              <a:t> </a:t>
            </a:r>
            <a:r>
              <a:rPr lang="es-ES" sz="1500" dirty="0">
                <a:solidFill>
                  <a:schemeClr val="tx1"/>
                </a:solidFill>
              </a:rPr>
              <a:t>	</a:t>
            </a:r>
            <a:r>
              <a:rPr lang="lv-LV" sz="1500" dirty="0">
                <a:solidFill>
                  <a:schemeClr val="tx1"/>
                </a:solidFill>
                <a:hlinkClick r:id="rId4" action="ppaction://hlinksldjump">
                  <a:extLst>
                    <a:ext uri="{A12FA001-AC4F-418D-AE19-62706E023703}">
                      <ahyp:hlinkClr xmlns:ahyp="http://schemas.microsoft.com/office/drawing/2018/hyperlinkcolor" val="tx"/>
                    </a:ext>
                  </a:extLst>
                </a:hlinkClick>
              </a:rPr>
              <a:t>27</a:t>
            </a:r>
            <a:endParaRPr lang="en-US" sz="1500" dirty="0">
              <a:solidFill>
                <a:schemeClr val="tx1"/>
              </a:solidFill>
            </a:endParaRPr>
          </a:p>
          <a:p>
            <a:pPr marL="0" lvl="1" indent="0">
              <a:lnSpc>
                <a:spcPts val="1940"/>
              </a:lnSpc>
              <a:spcBef>
                <a:spcPts val="0"/>
              </a:spcBef>
              <a:buNone/>
              <a:tabLst>
                <a:tab pos="527050" algn="l"/>
                <a:tab pos="4129088" algn="l"/>
                <a:tab pos="4791075" algn="l"/>
              </a:tabLst>
            </a:pPr>
            <a:endParaRPr lang="en-US" sz="1500" dirty="0">
              <a:solidFill>
                <a:srgbClr val="404040"/>
              </a:solidFill>
            </a:endParaRPr>
          </a:p>
          <a:p>
            <a:pPr marL="0" lvl="1" indent="0">
              <a:lnSpc>
                <a:spcPts val="1940"/>
              </a:lnSpc>
              <a:spcBef>
                <a:spcPts val="0"/>
              </a:spcBef>
              <a:buNone/>
              <a:tabLst>
                <a:tab pos="527050" algn="l"/>
                <a:tab pos="4129088" algn="l"/>
                <a:tab pos="4791075" algn="l"/>
              </a:tabLst>
            </a:pPr>
            <a:endParaRPr lang="en-US" sz="1500" dirty="0">
              <a:solidFill>
                <a:srgbClr val="404040"/>
              </a:solidFill>
            </a:endParaRPr>
          </a:p>
          <a:p>
            <a:pPr marL="0" lvl="1" indent="0">
              <a:lnSpc>
                <a:spcPts val="1640"/>
              </a:lnSpc>
              <a:spcBef>
                <a:spcPts val="0"/>
              </a:spcBef>
              <a:buNone/>
              <a:tabLst>
                <a:tab pos="527050" algn="l"/>
                <a:tab pos="4129088" algn="l"/>
                <a:tab pos="4791075" algn="l"/>
              </a:tabLst>
            </a:pPr>
            <a:r>
              <a:rPr lang="en-US" sz="1500" b="1" dirty="0" err="1">
                <a:solidFill>
                  <a:srgbClr val="404040"/>
                </a:solidFill>
                <a:latin typeface="Calibri"/>
                <a:ea typeface="Calibri"/>
                <a:cs typeface="Calibri"/>
              </a:rPr>
              <a:t>Reseumen</a:t>
            </a:r>
            <a:r>
              <a:rPr lang="en-US" sz="1500" b="1" dirty="0">
                <a:solidFill>
                  <a:srgbClr val="404040"/>
                </a:solidFill>
                <a:latin typeface="Calibri"/>
                <a:ea typeface="Calibri"/>
                <a:cs typeface="Calibri"/>
              </a:rPr>
              <a:t> de </a:t>
            </a:r>
            <a:r>
              <a:rPr lang="en-US" sz="1500" b="1" dirty="0" err="1">
                <a:solidFill>
                  <a:srgbClr val="404040"/>
                </a:solidFill>
                <a:latin typeface="Calibri"/>
                <a:ea typeface="Calibri"/>
                <a:cs typeface="Calibri"/>
              </a:rPr>
              <a:t>los</a:t>
            </a:r>
            <a:r>
              <a:rPr lang="en-US" sz="1500" b="1" dirty="0">
                <a:solidFill>
                  <a:srgbClr val="404040"/>
                </a:solidFill>
                <a:latin typeface="Calibri"/>
                <a:ea typeface="Calibri"/>
                <a:cs typeface="Calibri"/>
              </a:rPr>
              <a:t> </a:t>
            </a:r>
            <a:r>
              <a:rPr lang="en-US" sz="1500" b="1" dirty="0" err="1">
                <a:solidFill>
                  <a:srgbClr val="404040"/>
                </a:solidFill>
                <a:latin typeface="Calibri"/>
                <a:ea typeface="Calibri"/>
                <a:cs typeface="Calibri"/>
              </a:rPr>
              <a:t>programas</a:t>
            </a:r>
            <a:r>
              <a:rPr lang="en-US" sz="1500" b="1" dirty="0">
                <a:solidFill>
                  <a:srgbClr val="404040"/>
                </a:solidFill>
                <a:latin typeface="Calibri"/>
                <a:ea typeface="Calibri"/>
                <a:cs typeface="Calibri"/>
              </a:rPr>
              <a:t> de </a:t>
            </a:r>
            <a:r>
              <a:rPr lang="en-US" sz="1500" b="1" dirty="0" err="1">
                <a:solidFill>
                  <a:srgbClr val="404040"/>
                </a:solidFill>
                <a:latin typeface="Calibri"/>
                <a:ea typeface="Calibri"/>
                <a:cs typeface="Calibri"/>
              </a:rPr>
              <a:t>educación</a:t>
            </a:r>
            <a:endParaRPr lang="en-US" sz="1500" dirty="0" err="1">
              <a:solidFill>
                <a:srgbClr val="404040"/>
              </a:solidFill>
              <a:latin typeface="Calibri"/>
              <a:ea typeface="Calibri"/>
              <a:cs typeface="Calibri"/>
            </a:endParaRPr>
          </a:p>
          <a:p>
            <a:pPr marL="0" lvl="1" indent="0">
              <a:lnSpc>
                <a:spcPts val="1639"/>
              </a:lnSpc>
              <a:spcBef>
                <a:spcPts val="0"/>
              </a:spcBef>
              <a:buNone/>
              <a:tabLst>
                <a:tab pos="527050" algn="l"/>
                <a:tab pos="4129088" algn="l"/>
                <a:tab pos="4791075" algn="l"/>
              </a:tabLst>
            </a:pPr>
            <a:r>
              <a:rPr lang="en-US" sz="1500" b="1" dirty="0">
                <a:solidFill>
                  <a:srgbClr val="404040"/>
                </a:solidFill>
                <a:latin typeface="Calibri"/>
                <a:ea typeface="Calibri"/>
                <a:cs typeface="Calibri"/>
              </a:rPr>
              <a:t>y </a:t>
            </a:r>
            <a:r>
              <a:rPr lang="en-US" sz="1500" b="1" dirty="0" err="1">
                <a:solidFill>
                  <a:srgbClr val="404040"/>
                </a:solidFill>
                <a:latin typeface="Calibri"/>
                <a:ea typeface="Calibri"/>
                <a:cs typeface="Calibri"/>
              </a:rPr>
              <a:t>formación</a:t>
            </a:r>
            <a:r>
              <a:rPr lang="en-US" sz="1500" b="1" dirty="0">
                <a:solidFill>
                  <a:srgbClr val="404040"/>
                </a:solidFill>
                <a:latin typeface="Calibri"/>
                <a:ea typeface="Calibri"/>
                <a:cs typeface="Calibri"/>
              </a:rPr>
              <a:t> </a:t>
            </a:r>
            <a:r>
              <a:rPr lang="en-US" sz="1500" b="1" dirty="0" err="1">
                <a:solidFill>
                  <a:srgbClr val="404040"/>
                </a:solidFill>
                <a:latin typeface="Calibri"/>
                <a:ea typeface="Calibri"/>
                <a:cs typeface="Calibri"/>
              </a:rPr>
              <a:t>profesional</a:t>
            </a:r>
            <a:r>
              <a:rPr lang="en-US" sz="1500" b="1" dirty="0">
                <a:solidFill>
                  <a:srgbClr val="404040"/>
                </a:solidFill>
                <a:latin typeface="Calibri"/>
                <a:ea typeface="Calibri"/>
                <a:cs typeface="Calibri"/>
              </a:rPr>
              <a:t> (FP) 	</a:t>
            </a:r>
            <a:r>
              <a:rPr lang="lv-LV" sz="1500" b="1" dirty="0">
                <a:solidFill>
                  <a:srgbClr val="404040"/>
                </a:solidFill>
                <a:latin typeface="Calibri"/>
                <a:ea typeface="Calibri"/>
                <a:cs typeface="Calibri"/>
                <a:hlinkClick r:id="rId5" action="ppaction://hlinksldjump">
                  <a:extLst>
                    <a:ext uri="{A12FA001-AC4F-418D-AE19-62706E023703}">
                      <ahyp:hlinkClr xmlns:ahyp="http://schemas.microsoft.com/office/drawing/2018/hyperlinkcolor" val="tx"/>
                    </a:ext>
                  </a:extLst>
                </a:hlinkClick>
              </a:rPr>
              <a:t>28</a:t>
            </a:r>
            <a:endParaRPr lang="en-US" sz="1500">
              <a:solidFill>
                <a:srgbClr val="404040"/>
              </a:solidFill>
              <a:latin typeface="Calibri"/>
              <a:ea typeface="Calibri"/>
              <a:cs typeface="Calibri"/>
            </a:endParaRPr>
          </a:p>
          <a:p>
            <a:pPr marL="0" lvl="1" indent="0">
              <a:lnSpc>
                <a:spcPts val="1940"/>
              </a:lnSpc>
              <a:spcBef>
                <a:spcPts val="0"/>
              </a:spcBef>
              <a:buNone/>
              <a:tabLst>
                <a:tab pos="527050" algn="l"/>
                <a:tab pos="4129088" algn="l"/>
                <a:tab pos="4791075" algn="l"/>
              </a:tabLst>
            </a:pPr>
            <a:endParaRPr lang="en-US" sz="1500" dirty="0">
              <a:solidFill>
                <a:srgbClr val="404040"/>
              </a:solidFill>
            </a:endParaRPr>
          </a:p>
          <a:p>
            <a:pPr marL="0" lvl="1" indent="0">
              <a:lnSpc>
                <a:spcPts val="1940"/>
              </a:lnSpc>
              <a:spcBef>
                <a:spcPts val="0"/>
              </a:spcBef>
              <a:buNone/>
              <a:tabLst>
                <a:tab pos="527050" algn="l"/>
                <a:tab pos="4129088" algn="l"/>
                <a:tab pos="4791075" algn="l"/>
              </a:tabLst>
            </a:pPr>
            <a:endParaRPr lang="en-US" sz="1500" dirty="0">
              <a:solidFill>
                <a:srgbClr val="404040"/>
              </a:solidFill>
            </a:endParaRPr>
          </a:p>
          <a:p>
            <a:pPr marL="0" lvl="1" indent="0">
              <a:lnSpc>
                <a:spcPts val="1640"/>
              </a:lnSpc>
              <a:spcBef>
                <a:spcPts val="0"/>
              </a:spcBef>
              <a:buNone/>
              <a:tabLst>
                <a:tab pos="527050" algn="l"/>
                <a:tab pos="4129088" algn="l"/>
                <a:tab pos="4791075" algn="l"/>
              </a:tabLst>
            </a:pPr>
            <a:r>
              <a:rPr lang="en-US" sz="1500" b="1" dirty="0">
                <a:solidFill>
                  <a:srgbClr val="404040"/>
                </a:solidFill>
                <a:latin typeface="Calibri"/>
                <a:ea typeface="Calibri"/>
                <a:cs typeface="Calibri"/>
              </a:rPr>
              <a:t>Resumen de los programas de </a:t>
            </a:r>
            <a:r>
              <a:rPr lang="en-US" sz="1500" b="1" dirty="0" err="1">
                <a:solidFill>
                  <a:srgbClr val="404040"/>
                </a:solidFill>
                <a:latin typeface="Calibri"/>
                <a:ea typeface="Calibri"/>
                <a:cs typeface="Calibri"/>
              </a:rPr>
              <a:t>formación</a:t>
            </a:r>
            <a:r>
              <a:rPr lang="en-US" sz="1500" b="1" dirty="0">
                <a:solidFill>
                  <a:srgbClr val="404040"/>
                </a:solidFill>
                <a:latin typeface="Calibri"/>
                <a:ea typeface="Calibri"/>
                <a:cs typeface="Calibri"/>
              </a:rPr>
              <a:t> </a:t>
            </a:r>
            <a:r>
              <a:rPr lang="en-US" sz="1500" b="1" dirty="0" err="1">
                <a:solidFill>
                  <a:srgbClr val="404040"/>
                </a:solidFill>
                <a:latin typeface="Calibri"/>
                <a:ea typeface="Calibri"/>
                <a:cs typeface="Calibri"/>
              </a:rPr>
              <a:t>profesional</a:t>
            </a:r>
            <a:r>
              <a:rPr lang="en-US" sz="1500" b="1" dirty="0">
                <a:solidFill>
                  <a:srgbClr val="404040"/>
                </a:solidFill>
                <a:latin typeface="Calibri"/>
                <a:ea typeface="Calibri"/>
                <a:cs typeface="Calibri"/>
              </a:rPr>
              <a:t> continua y </a:t>
            </a:r>
            <a:r>
              <a:rPr lang="en-US" sz="1500" b="1" dirty="0" err="1">
                <a:solidFill>
                  <a:srgbClr val="404040"/>
                </a:solidFill>
                <a:latin typeface="Calibri"/>
                <a:ea typeface="Calibri"/>
                <a:cs typeface="Calibri"/>
              </a:rPr>
              <a:t>formación</a:t>
            </a:r>
            <a:r>
              <a:rPr lang="en-US" sz="1500" b="1" dirty="0">
                <a:solidFill>
                  <a:srgbClr val="404040"/>
                </a:solidFill>
                <a:latin typeface="Calibri"/>
                <a:ea typeface="Calibri"/>
                <a:cs typeface="Calibri"/>
              </a:rPr>
              <a:t> continua (FPC) </a:t>
            </a:r>
            <a:r>
              <a:rPr lang="es-ES" sz="1500" b="1" dirty="0">
                <a:solidFill>
                  <a:srgbClr val="404040"/>
                </a:solidFill>
                <a:latin typeface="Calibri"/>
                <a:ea typeface="Calibri"/>
                <a:cs typeface="Calibri"/>
              </a:rPr>
              <a:t>	</a:t>
            </a:r>
            <a:r>
              <a:rPr lang="lv-LV" sz="1500" b="1" dirty="0">
                <a:solidFill>
                  <a:srgbClr val="404040"/>
                </a:solidFill>
                <a:latin typeface="Calibri"/>
                <a:ea typeface="Calibri"/>
                <a:cs typeface="Calibri"/>
                <a:hlinkClick r:id="rId6" action="ppaction://hlinksldjump">
                  <a:extLst>
                    <a:ext uri="{A12FA001-AC4F-418D-AE19-62706E023703}">
                      <ahyp:hlinkClr xmlns:ahyp="http://schemas.microsoft.com/office/drawing/2018/hyperlinkcolor" val="tx"/>
                    </a:ext>
                  </a:extLst>
                </a:hlinkClick>
              </a:rPr>
              <a:t>29</a:t>
            </a:r>
            <a:endParaRPr lang="en-US" sz="1500" b="1" dirty="0">
              <a:solidFill>
                <a:srgbClr val="404040"/>
              </a:solidFill>
              <a:latin typeface="Calibri"/>
              <a:ea typeface="Calibri"/>
              <a:cs typeface="Calibri"/>
            </a:endParaRPr>
          </a:p>
          <a:p>
            <a:pPr marL="0" lvl="1" indent="0">
              <a:lnSpc>
                <a:spcPts val="1940"/>
              </a:lnSpc>
              <a:spcBef>
                <a:spcPts val="0"/>
              </a:spcBef>
              <a:buNone/>
              <a:tabLst>
                <a:tab pos="527050" algn="l"/>
                <a:tab pos="4129088" algn="l"/>
                <a:tab pos="4791075" algn="l"/>
              </a:tabLst>
            </a:pPr>
            <a:endParaRPr lang="en-US" sz="1500" dirty="0">
              <a:solidFill>
                <a:srgbClr val="404040"/>
              </a:solidFill>
            </a:endParaRPr>
          </a:p>
          <a:p>
            <a:pPr marL="0" lvl="1" indent="0">
              <a:lnSpc>
                <a:spcPts val="1940"/>
              </a:lnSpc>
              <a:spcBef>
                <a:spcPts val="0"/>
              </a:spcBef>
              <a:buNone/>
              <a:tabLst>
                <a:tab pos="527050" algn="l"/>
                <a:tab pos="4129088" algn="l"/>
                <a:tab pos="4791075" algn="l"/>
              </a:tabLst>
            </a:pPr>
            <a:endParaRPr lang="en-US" sz="1500" dirty="0">
              <a:solidFill>
                <a:srgbClr val="404040"/>
              </a:solidFill>
            </a:endParaRPr>
          </a:p>
          <a:p>
            <a:pPr marL="0" lvl="1" indent="0">
              <a:lnSpc>
                <a:spcPts val="1940"/>
              </a:lnSpc>
              <a:spcBef>
                <a:spcPts val="0"/>
              </a:spcBef>
              <a:buNone/>
              <a:tabLst>
                <a:tab pos="527050" algn="l"/>
                <a:tab pos="4129088" algn="l"/>
                <a:tab pos="4791075" algn="l"/>
              </a:tabLst>
            </a:pPr>
            <a:r>
              <a:rPr lang="lv-LV" sz="1500" b="1" dirty="0">
                <a:solidFill>
                  <a:srgbClr val="404040"/>
                </a:solidFill>
              </a:rPr>
              <a:t>Prioridades transversales (todos los niveles) </a:t>
            </a:r>
            <a:r>
              <a:rPr lang="es-ES" sz="1500" b="1" dirty="0">
                <a:solidFill>
                  <a:srgbClr val="404040"/>
                </a:solidFill>
              </a:rPr>
              <a:t>	</a:t>
            </a:r>
            <a:r>
              <a:rPr lang="lv-LV" sz="1500" b="1" dirty="0">
                <a:solidFill>
                  <a:srgbClr val="404040"/>
                </a:solidFill>
                <a:hlinkClick r:id="rId7" action="ppaction://hlinksldjump">
                  <a:extLst>
                    <a:ext uri="{A12FA001-AC4F-418D-AE19-62706E023703}">
                      <ahyp:hlinkClr xmlns:ahyp="http://schemas.microsoft.com/office/drawing/2018/hyperlinkcolor" val="tx"/>
                    </a:ext>
                  </a:extLst>
                </a:hlinkClick>
              </a:rPr>
              <a:t>30</a:t>
            </a:r>
            <a:endParaRPr lang="en-US" sz="1500" b="1" dirty="0">
              <a:solidFill>
                <a:srgbClr val="404040"/>
              </a:solidFill>
            </a:endParaRPr>
          </a:p>
          <a:p>
            <a:pPr marL="0" lvl="1" indent="0">
              <a:lnSpc>
                <a:spcPts val="1940"/>
              </a:lnSpc>
              <a:spcBef>
                <a:spcPts val="0"/>
              </a:spcBef>
              <a:buNone/>
              <a:tabLst>
                <a:tab pos="527050" algn="l"/>
                <a:tab pos="4129088" algn="l"/>
                <a:tab pos="4791075" algn="l"/>
              </a:tabLst>
            </a:pPr>
            <a:endParaRPr lang="en-US" sz="1500" b="1" dirty="0">
              <a:solidFill>
                <a:srgbClr val="404040"/>
              </a:solidFill>
            </a:endParaRPr>
          </a:p>
          <a:p>
            <a:pPr marL="0" lvl="1" indent="0">
              <a:lnSpc>
                <a:spcPts val="1940"/>
              </a:lnSpc>
              <a:spcBef>
                <a:spcPts val="0"/>
              </a:spcBef>
              <a:buNone/>
              <a:tabLst>
                <a:tab pos="527050" algn="l"/>
                <a:tab pos="4129088" algn="l"/>
                <a:tab pos="4791075" algn="l"/>
              </a:tabLst>
            </a:pPr>
            <a:endParaRPr lang="en-US" sz="1500" dirty="0">
              <a:solidFill>
                <a:srgbClr val="404040"/>
              </a:solidFill>
            </a:endParaRPr>
          </a:p>
        </p:txBody>
      </p:sp>
      <p:cxnSp>
        <p:nvCxnSpPr>
          <p:cNvPr id="12" name="Straight Connector 11">
            <a:extLst>
              <a:ext uri="{FF2B5EF4-FFF2-40B4-BE49-F238E27FC236}">
                <a16:creationId xmlns:a16="http://schemas.microsoft.com/office/drawing/2014/main" id="{E6938D3E-296C-76AC-2DD6-E1DC95D5B9CA}"/>
              </a:ext>
            </a:extLst>
          </p:cNvPr>
          <p:cNvCxnSpPr>
            <a:cxnSpLocks/>
          </p:cNvCxnSpPr>
          <p:nvPr/>
        </p:nvCxnSpPr>
        <p:spPr>
          <a:xfrm>
            <a:off x="2180102" y="7823838"/>
            <a:ext cx="462554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7" name="Graphic 40">
            <a:extLst>
              <a:ext uri="{FF2B5EF4-FFF2-40B4-BE49-F238E27FC236}">
                <a16:creationId xmlns:a16="http://schemas.microsoft.com/office/drawing/2014/main" id="{0BFB5FD1-E224-58BC-92B8-DA48623CB400}"/>
              </a:ext>
            </a:extLst>
          </p:cNvPr>
          <p:cNvGrpSpPr/>
          <p:nvPr/>
        </p:nvGrpSpPr>
        <p:grpSpPr>
          <a:xfrm>
            <a:off x="-2153511" y="7988936"/>
            <a:ext cx="3924090" cy="2433120"/>
            <a:chOff x="-3997860" y="6017904"/>
            <a:chExt cx="935163" cy="579845"/>
          </a:xfrm>
          <a:solidFill>
            <a:schemeClr val="bg1">
              <a:alpha val="13000"/>
            </a:schemeClr>
          </a:solidFill>
        </p:grpSpPr>
        <p:sp>
          <p:nvSpPr>
            <p:cNvPr id="8" name="Freeform 7">
              <a:extLst>
                <a:ext uri="{FF2B5EF4-FFF2-40B4-BE49-F238E27FC236}">
                  <a16:creationId xmlns:a16="http://schemas.microsoft.com/office/drawing/2014/main" id="{689D278B-064B-6F80-65FA-861170B9697D}"/>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9" name="Freeform 8">
              <a:extLst>
                <a:ext uri="{FF2B5EF4-FFF2-40B4-BE49-F238E27FC236}">
                  <a16:creationId xmlns:a16="http://schemas.microsoft.com/office/drawing/2014/main" id="{D210C860-EC9D-F693-2C24-8501324D7954}"/>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23" name="Freeform 22">
              <a:extLst>
                <a:ext uri="{FF2B5EF4-FFF2-40B4-BE49-F238E27FC236}">
                  <a16:creationId xmlns:a16="http://schemas.microsoft.com/office/drawing/2014/main" id="{8AA1B6F6-CFEE-FFF7-67B7-675F026E256E}"/>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24" name="Freeform 23">
              <a:extLst>
                <a:ext uri="{FF2B5EF4-FFF2-40B4-BE49-F238E27FC236}">
                  <a16:creationId xmlns:a16="http://schemas.microsoft.com/office/drawing/2014/main" id="{E4ECA12C-5D40-C6D0-CDBB-18DB009BA425}"/>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grpSp>
        <p:nvGrpSpPr>
          <p:cNvPr id="2" name="Group 1">
            <a:extLst>
              <a:ext uri="{FF2B5EF4-FFF2-40B4-BE49-F238E27FC236}">
                <a16:creationId xmlns:a16="http://schemas.microsoft.com/office/drawing/2014/main" id="{95D787C8-CD25-74E5-319E-F49D650E25A1}"/>
              </a:ext>
            </a:extLst>
          </p:cNvPr>
          <p:cNvGrpSpPr/>
          <p:nvPr/>
        </p:nvGrpSpPr>
        <p:grpSpPr>
          <a:xfrm>
            <a:off x="1555049" y="5892120"/>
            <a:ext cx="648000" cy="361384"/>
            <a:chOff x="1416431" y="5629720"/>
            <a:chExt cx="648000" cy="361384"/>
          </a:xfrm>
        </p:grpSpPr>
        <p:sp>
          <p:nvSpPr>
            <p:cNvPr id="3" name="Rectangle 2">
              <a:extLst>
                <a:ext uri="{FF2B5EF4-FFF2-40B4-BE49-F238E27FC236}">
                  <a16:creationId xmlns:a16="http://schemas.microsoft.com/office/drawing/2014/main" id="{B9EA33CC-B6FE-167B-2C5E-37AB416BE9CD}"/>
                </a:ext>
              </a:extLst>
            </p:cNvPr>
            <p:cNvSpPr/>
            <p:nvPr/>
          </p:nvSpPr>
          <p:spPr>
            <a:xfrm>
              <a:off x="1441479" y="5629720"/>
              <a:ext cx="461757" cy="349398"/>
            </a:xfrm>
            <a:prstGeom prst="rect">
              <a:avLst/>
            </a:prstGeom>
            <a:gradFill>
              <a:gsLst>
                <a:gs pos="3000">
                  <a:srgbClr val="EE2D24"/>
                </a:gs>
                <a:gs pos="68000">
                  <a:srgbClr val="F37321"/>
                </a:gs>
                <a:gs pos="100000">
                  <a:srgbClr val="FFCD05"/>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8">
              <a:extLst>
                <a:ext uri="{FF2B5EF4-FFF2-40B4-BE49-F238E27FC236}">
                  <a16:creationId xmlns:a16="http://schemas.microsoft.com/office/drawing/2014/main" id="{04938B70-0546-9200-52D6-2D16E9B61EAF}"/>
                </a:ext>
              </a:extLst>
            </p:cNvPr>
            <p:cNvSpPr txBox="1">
              <a:spLocks/>
            </p:cNvSpPr>
            <p:nvPr/>
          </p:nvSpPr>
          <p:spPr>
            <a:xfrm>
              <a:off x="1416431" y="5642704"/>
              <a:ext cx="648000" cy="348400"/>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2000" dirty="0">
                  <a:solidFill>
                    <a:schemeClr val="bg1"/>
                  </a:solidFill>
                </a:rPr>
                <a:t>3.1</a:t>
              </a:r>
            </a:p>
          </p:txBody>
        </p:sp>
      </p:grpSp>
      <p:grpSp>
        <p:nvGrpSpPr>
          <p:cNvPr id="15" name="Group 14">
            <a:extLst>
              <a:ext uri="{FF2B5EF4-FFF2-40B4-BE49-F238E27FC236}">
                <a16:creationId xmlns:a16="http://schemas.microsoft.com/office/drawing/2014/main" id="{70C4F29B-305E-6C89-E6C3-036356AB434D}"/>
              </a:ext>
            </a:extLst>
          </p:cNvPr>
          <p:cNvGrpSpPr/>
          <p:nvPr/>
        </p:nvGrpSpPr>
        <p:grpSpPr>
          <a:xfrm>
            <a:off x="1555049" y="7101398"/>
            <a:ext cx="648000" cy="361384"/>
            <a:chOff x="1416431" y="5629720"/>
            <a:chExt cx="648000" cy="361384"/>
          </a:xfrm>
        </p:grpSpPr>
        <p:sp>
          <p:nvSpPr>
            <p:cNvPr id="16" name="Rectangle 15">
              <a:extLst>
                <a:ext uri="{FF2B5EF4-FFF2-40B4-BE49-F238E27FC236}">
                  <a16:creationId xmlns:a16="http://schemas.microsoft.com/office/drawing/2014/main" id="{4A04DBFF-A1F0-AD46-02BD-9B64534F57AE}"/>
                </a:ext>
              </a:extLst>
            </p:cNvPr>
            <p:cNvSpPr/>
            <p:nvPr/>
          </p:nvSpPr>
          <p:spPr>
            <a:xfrm>
              <a:off x="1441479" y="5629720"/>
              <a:ext cx="461757" cy="349398"/>
            </a:xfrm>
            <a:prstGeom prst="rect">
              <a:avLst/>
            </a:prstGeom>
            <a:gradFill>
              <a:gsLst>
                <a:gs pos="3000">
                  <a:srgbClr val="EE2D24"/>
                </a:gs>
                <a:gs pos="68000">
                  <a:srgbClr val="F37321"/>
                </a:gs>
                <a:gs pos="100000">
                  <a:srgbClr val="FFCD05"/>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8">
              <a:extLst>
                <a:ext uri="{FF2B5EF4-FFF2-40B4-BE49-F238E27FC236}">
                  <a16:creationId xmlns:a16="http://schemas.microsoft.com/office/drawing/2014/main" id="{B004AE5B-3D9C-E588-8E0E-C23B21D0B2E4}"/>
                </a:ext>
              </a:extLst>
            </p:cNvPr>
            <p:cNvSpPr txBox="1">
              <a:spLocks/>
            </p:cNvSpPr>
            <p:nvPr/>
          </p:nvSpPr>
          <p:spPr>
            <a:xfrm>
              <a:off x="1416431" y="5642704"/>
              <a:ext cx="648000" cy="348400"/>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2000" dirty="0">
                  <a:solidFill>
                    <a:schemeClr val="bg1"/>
                  </a:solidFill>
                </a:rPr>
                <a:t>3.2</a:t>
              </a:r>
            </a:p>
          </p:txBody>
        </p:sp>
      </p:grpSp>
      <p:cxnSp>
        <p:nvCxnSpPr>
          <p:cNvPr id="20" name="Straight Connector 19">
            <a:extLst>
              <a:ext uri="{FF2B5EF4-FFF2-40B4-BE49-F238E27FC236}">
                <a16:creationId xmlns:a16="http://schemas.microsoft.com/office/drawing/2014/main" id="{05D5AAF2-3742-3212-F98D-90D1F775F59C}"/>
              </a:ext>
            </a:extLst>
          </p:cNvPr>
          <p:cNvCxnSpPr>
            <a:cxnSpLocks/>
          </p:cNvCxnSpPr>
          <p:nvPr/>
        </p:nvCxnSpPr>
        <p:spPr>
          <a:xfrm>
            <a:off x="2180102" y="6977859"/>
            <a:ext cx="462554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43A0F87-BAA8-8253-B509-C98E75E72360}"/>
              </a:ext>
            </a:extLst>
          </p:cNvPr>
          <p:cNvCxnSpPr>
            <a:cxnSpLocks/>
          </p:cNvCxnSpPr>
          <p:nvPr/>
        </p:nvCxnSpPr>
        <p:spPr>
          <a:xfrm>
            <a:off x="2180102" y="8797566"/>
            <a:ext cx="462554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4C481F91-0E27-53B8-739D-8C15C78EF365}"/>
              </a:ext>
            </a:extLst>
          </p:cNvPr>
          <p:cNvGrpSpPr/>
          <p:nvPr/>
        </p:nvGrpSpPr>
        <p:grpSpPr>
          <a:xfrm>
            <a:off x="1555049" y="8056783"/>
            <a:ext cx="648000" cy="361384"/>
            <a:chOff x="1416431" y="5629720"/>
            <a:chExt cx="648000" cy="361384"/>
          </a:xfrm>
        </p:grpSpPr>
        <p:sp>
          <p:nvSpPr>
            <p:cNvPr id="27" name="Rectangle 26">
              <a:extLst>
                <a:ext uri="{FF2B5EF4-FFF2-40B4-BE49-F238E27FC236}">
                  <a16:creationId xmlns:a16="http://schemas.microsoft.com/office/drawing/2014/main" id="{AC9BACDB-E83D-6FC1-9783-8E6BE0E1C47E}"/>
                </a:ext>
              </a:extLst>
            </p:cNvPr>
            <p:cNvSpPr/>
            <p:nvPr/>
          </p:nvSpPr>
          <p:spPr>
            <a:xfrm>
              <a:off x="1441479" y="5629720"/>
              <a:ext cx="461757" cy="349398"/>
            </a:xfrm>
            <a:prstGeom prst="rect">
              <a:avLst/>
            </a:prstGeom>
            <a:gradFill>
              <a:gsLst>
                <a:gs pos="3000">
                  <a:srgbClr val="EE2D24"/>
                </a:gs>
                <a:gs pos="68000">
                  <a:srgbClr val="F37321"/>
                </a:gs>
                <a:gs pos="100000">
                  <a:srgbClr val="FFCD05"/>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Placeholder 8">
              <a:extLst>
                <a:ext uri="{FF2B5EF4-FFF2-40B4-BE49-F238E27FC236}">
                  <a16:creationId xmlns:a16="http://schemas.microsoft.com/office/drawing/2014/main" id="{AD8D6BCA-16E6-AA5F-E14F-A0B2F6ED7FE3}"/>
                </a:ext>
              </a:extLst>
            </p:cNvPr>
            <p:cNvSpPr txBox="1">
              <a:spLocks/>
            </p:cNvSpPr>
            <p:nvPr/>
          </p:nvSpPr>
          <p:spPr>
            <a:xfrm>
              <a:off x="1416431" y="5642704"/>
              <a:ext cx="648000" cy="348400"/>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2000" dirty="0">
                  <a:solidFill>
                    <a:schemeClr val="bg1"/>
                  </a:solidFill>
                </a:rPr>
                <a:t>3.3</a:t>
              </a:r>
            </a:p>
          </p:txBody>
        </p:sp>
      </p:grpSp>
      <p:grpSp>
        <p:nvGrpSpPr>
          <p:cNvPr id="29" name="Group 28">
            <a:extLst>
              <a:ext uri="{FF2B5EF4-FFF2-40B4-BE49-F238E27FC236}">
                <a16:creationId xmlns:a16="http://schemas.microsoft.com/office/drawing/2014/main" id="{60E50EAD-3DD3-9FE0-DF5C-83ED4318F35E}"/>
              </a:ext>
            </a:extLst>
          </p:cNvPr>
          <p:cNvGrpSpPr/>
          <p:nvPr/>
        </p:nvGrpSpPr>
        <p:grpSpPr>
          <a:xfrm>
            <a:off x="1555049" y="8979340"/>
            <a:ext cx="648000" cy="361384"/>
            <a:chOff x="1416431" y="5629720"/>
            <a:chExt cx="648000" cy="361384"/>
          </a:xfrm>
        </p:grpSpPr>
        <p:sp>
          <p:nvSpPr>
            <p:cNvPr id="30" name="Rectangle 29">
              <a:extLst>
                <a:ext uri="{FF2B5EF4-FFF2-40B4-BE49-F238E27FC236}">
                  <a16:creationId xmlns:a16="http://schemas.microsoft.com/office/drawing/2014/main" id="{22BB42CB-C21B-C932-99AF-612457F29EBB}"/>
                </a:ext>
              </a:extLst>
            </p:cNvPr>
            <p:cNvSpPr/>
            <p:nvPr/>
          </p:nvSpPr>
          <p:spPr>
            <a:xfrm>
              <a:off x="1441479" y="5629720"/>
              <a:ext cx="461757" cy="349398"/>
            </a:xfrm>
            <a:prstGeom prst="rect">
              <a:avLst/>
            </a:prstGeom>
            <a:gradFill>
              <a:gsLst>
                <a:gs pos="3000">
                  <a:srgbClr val="EE2D24"/>
                </a:gs>
                <a:gs pos="68000">
                  <a:srgbClr val="F37321"/>
                </a:gs>
                <a:gs pos="100000">
                  <a:srgbClr val="FFCD05"/>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Placeholder 8">
              <a:extLst>
                <a:ext uri="{FF2B5EF4-FFF2-40B4-BE49-F238E27FC236}">
                  <a16:creationId xmlns:a16="http://schemas.microsoft.com/office/drawing/2014/main" id="{2ADDF44B-3792-2D7B-98DD-1B68C0433580}"/>
                </a:ext>
              </a:extLst>
            </p:cNvPr>
            <p:cNvSpPr txBox="1">
              <a:spLocks/>
            </p:cNvSpPr>
            <p:nvPr/>
          </p:nvSpPr>
          <p:spPr>
            <a:xfrm>
              <a:off x="1416431" y="5642704"/>
              <a:ext cx="648000" cy="348400"/>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2000" dirty="0">
                  <a:solidFill>
                    <a:schemeClr val="bg1"/>
                  </a:solidFill>
                </a:rPr>
                <a:t>3.4</a:t>
              </a:r>
            </a:p>
          </p:txBody>
        </p:sp>
      </p:grpSp>
    </p:spTree>
    <p:extLst>
      <p:ext uri="{BB962C8B-B14F-4D97-AF65-F5344CB8AC3E}">
        <p14:creationId xmlns:p14="http://schemas.microsoft.com/office/powerpoint/2010/main" val="23040423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7742C-BBF8-354E-7896-FB1896DC6252}"/>
            </a:ext>
          </a:extLst>
        </p:cNvPr>
        <p:cNvGrpSpPr/>
        <p:nvPr/>
      </p:nvGrpSpPr>
      <p:grpSpPr>
        <a:xfrm>
          <a:off x="0" y="0"/>
          <a:ext cx="0" cy="0"/>
          <a:chOff x="0" y="0"/>
          <a:chExt cx="0" cy="0"/>
        </a:xfrm>
      </p:grpSpPr>
      <p:sp>
        <p:nvSpPr>
          <p:cNvPr id="2" name="Freeform 1">
            <a:extLst>
              <a:ext uri="{FF2B5EF4-FFF2-40B4-BE49-F238E27FC236}">
                <a16:creationId xmlns:a16="http://schemas.microsoft.com/office/drawing/2014/main" id="{F8B438D6-A9B4-C457-E0F4-7E76EA56A871}"/>
              </a:ext>
            </a:extLst>
          </p:cNvPr>
          <p:cNvSpPr/>
          <p:nvPr/>
        </p:nvSpPr>
        <p:spPr>
          <a:xfrm>
            <a:off x="0" y="-37511"/>
            <a:ext cx="7559675" cy="2730049"/>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sp>
        <p:nvSpPr>
          <p:cNvPr id="16" name="Text Placeholder 29">
            <a:extLst>
              <a:ext uri="{FF2B5EF4-FFF2-40B4-BE49-F238E27FC236}">
                <a16:creationId xmlns:a16="http://schemas.microsoft.com/office/drawing/2014/main" id="{316B89B2-1BEB-CEB1-2179-78D301EC8CED}"/>
              </a:ext>
            </a:extLst>
          </p:cNvPr>
          <p:cNvSpPr txBox="1">
            <a:spLocks/>
          </p:cNvSpPr>
          <p:nvPr/>
        </p:nvSpPr>
        <p:spPr>
          <a:xfrm>
            <a:off x="593885" y="153313"/>
            <a:ext cx="5228181" cy="1180493"/>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r>
              <a:rPr lang="en-IE" sz="1600" dirty="0">
                <a:solidFill>
                  <a:srgbClr val="FFFFFF"/>
                </a:solidFill>
                <a:latin typeface="Calibri"/>
                <a:ea typeface="Calibri"/>
                <a:cs typeface="Times New Roman"/>
              </a:rPr>
              <a:t>Este capítulo explora el panorama actual de los programas educativos en los campos de la climatización, la construcción sostenible y los sistemas energéticos. Presenta un mapa exhaustivo de las </a:t>
            </a:r>
            <a:r>
              <a:rPr lang="en-IE" sz="1600" dirty="0" err="1">
                <a:solidFill>
                  <a:srgbClr val="FFFFFF"/>
                </a:solidFill>
                <a:latin typeface="Calibri"/>
                <a:ea typeface="Calibri"/>
                <a:cs typeface="Times New Roman"/>
              </a:rPr>
              <a:t>iniciativas</a:t>
            </a:r>
            <a:r>
              <a:rPr lang="en-IE" sz="1600" dirty="0">
                <a:solidFill>
                  <a:srgbClr val="FFFFFF"/>
                </a:solidFill>
                <a:latin typeface="Calibri"/>
                <a:ea typeface="Calibri"/>
                <a:cs typeface="Times New Roman"/>
              </a:rPr>
              <a:t> de </a:t>
            </a:r>
            <a:r>
              <a:rPr lang="en-IE" sz="1600" dirty="0" err="1">
                <a:solidFill>
                  <a:srgbClr val="FFFFFF"/>
                </a:solidFill>
                <a:latin typeface="Calibri"/>
                <a:ea typeface="Calibri"/>
                <a:cs typeface="Times New Roman"/>
              </a:rPr>
              <a:t>formación</a:t>
            </a:r>
            <a:r>
              <a:rPr lang="en-IE" sz="1600" dirty="0">
                <a:solidFill>
                  <a:srgbClr val="FFFFFF"/>
                </a:solidFill>
                <a:latin typeface="Calibri"/>
                <a:ea typeface="Calibri"/>
                <a:cs typeface="Times New Roman"/>
              </a:rPr>
              <a:t> </a:t>
            </a:r>
            <a:r>
              <a:rPr lang="en-IE" sz="1600" dirty="0" err="1">
                <a:solidFill>
                  <a:srgbClr val="FFFFFF"/>
                </a:solidFill>
                <a:latin typeface="Calibri"/>
                <a:ea typeface="Calibri"/>
                <a:cs typeface="Times New Roman"/>
              </a:rPr>
              <a:t>existentes</a:t>
            </a:r>
            <a:r>
              <a:rPr lang="en-IE" sz="1600" dirty="0">
                <a:solidFill>
                  <a:srgbClr val="FFFFFF"/>
                </a:solidFill>
                <a:latin typeface="Calibri"/>
                <a:ea typeface="Calibri"/>
                <a:cs typeface="Times New Roman"/>
              </a:rPr>
              <a:t> </a:t>
            </a:r>
            <a:r>
              <a:rPr lang="en-IE" sz="1600" dirty="0" err="1">
                <a:solidFill>
                  <a:srgbClr val="FFFFFF"/>
                </a:solidFill>
                <a:latin typeface="Calibri"/>
                <a:ea typeface="Calibri"/>
                <a:cs typeface="Times New Roman"/>
              </a:rPr>
              <a:t>en</a:t>
            </a:r>
            <a:r>
              <a:rPr lang="en-IE" sz="1600" dirty="0">
                <a:solidFill>
                  <a:srgbClr val="FFFFFF"/>
                </a:solidFill>
                <a:latin typeface="Calibri"/>
                <a:ea typeface="Calibri"/>
                <a:cs typeface="Times New Roman"/>
              </a:rPr>
              <a:t> </a:t>
            </a:r>
            <a:r>
              <a:rPr lang="en-IE" sz="1600" dirty="0" err="1">
                <a:solidFill>
                  <a:srgbClr val="FFFFFF"/>
                </a:solidFill>
                <a:latin typeface="Calibri"/>
                <a:ea typeface="Calibri"/>
                <a:cs typeface="Times New Roman"/>
              </a:rPr>
              <a:t>todos</a:t>
            </a:r>
            <a:r>
              <a:rPr lang="en-IE" sz="1600" dirty="0">
                <a:solidFill>
                  <a:srgbClr val="FFFFFF"/>
                </a:solidFill>
                <a:latin typeface="Calibri"/>
                <a:ea typeface="Calibri"/>
                <a:cs typeface="Times New Roman"/>
              </a:rPr>
              <a:t> </a:t>
            </a:r>
            <a:r>
              <a:rPr lang="en-IE" sz="1600" dirty="0" err="1">
                <a:solidFill>
                  <a:srgbClr val="FFFFFF"/>
                </a:solidFill>
                <a:latin typeface="Calibri"/>
                <a:ea typeface="Calibri"/>
                <a:cs typeface="Times New Roman"/>
              </a:rPr>
              <a:t>los</a:t>
            </a:r>
            <a:r>
              <a:rPr lang="en-IE" sz="1600" dirty="0">
                <a:solidFill>
                  <a:srgbClr val="FFFFFF"/>
                </a:solidFill>
                <a:latin typeface="Calibri"/>
                <a:ea typeface="Calibri"/>
                <a:cs typeface="Times New Roman"/>
              </a:rPr>
              <a:t> </a:t>
            </a:r>
            <a:r>
              <a:rPr lang="en-IE" sz="1600" dirty="0" err="1">
                <a:solidFill>
                  <a:srgbClr val="FFFFFF"/>
                </a:solidFill>
                <a:latin typeface="Calibri"/>
                <a:ea typeface="Calibri"/>
                <a:cs typeface="Times New Roman"/>
              </a:rPr>
              <a:t>niveles</a:t>
            </a:r>
            <a:r>
              <a:rPr lang="en-IE" sz="1600" dirty="0">
                <a:solidFill>
                  <a:srgbClr val="FFFFFF"/>
                </a:solidFill>
                <a:latin typeface="Calibri"/>
                <a:ea typeface="Calibri"/>
                <a:cs typeface="Times New Roman"/>
              </a:rPr>
              <a:t> </a:t>
            </a:r>
            <a:r>
              <a:rPr lang="en-IE" sz="1600" dirty="0" err="1">
                <a:solidFill>
                  <a:srgbClr val="FFFFFF"/>
                </a:solidFill>
                <a:latin typeface="Calibri"/>
                <a:ea typeface="Calibri"/>
                <a:cs typeface="Times New Roman"/>
              </a:rPr>
              <a:t>educativos</a:t>
            </a:r>
            <a:r>
              <a:rPr lang="en-IE" sz="1600" dirty="0">
                <a:solidFill>
                  <a:srgbClr val="FFFFFF"/>
                </a:solidFill>
                <a:latin typeface="Calibri"/>
                <a:ea typeface="Calibri"/>
                <a:cs typeface="Times New Roman"/>
              </a:rPr>
              <a:t>, </a:t>
            </a:r>
            <a:r>
              <a:rPr lang="en-IE" sz="1600" dirty="0" err="1">
                <a:solidFill>
                  <a:srgbClr val="FFFFFF"/>
                </a:solidFill>
                <a:latin typeface="Calibri"/>
                <a:ea typeface="Calibri"/>
                <a:cs typeface="Times New Roman"/>
              </a:rPr>
              <a:t>incluyendo</a:t>
            </a:r>
            <a:r>
              <a:rPr lang="en-IE" sz="1600" dirty="0">
                <a:solidFill>
                  <a:srgbClr val="FFFFFF"/>
                </a:solidFill>
                <a:latin typeface="Calibri"/>
                <a:ea typeface="Calibri"/>
                <a:cs typeface="Times New Roman"/>
              </a:rPr>
              <a:t> </a:t>
            </a:r>
            <a:r>
              <a:rPr lang="en-IE" sz="1600" dirty="0" err="1">
                <a:solidFill>
                  <a:srgbClr val="FFFFFF"/>
                </a:solidFill>
                <a:latin typeface="Calibri"/>
                <a:ea typeface="Calibri"/>
                <a:cs typeface="Times New Roman"/>
              </a:rPr>
              <a:t>universidades</a:t>
            </a:r>
            <a:r>
              <a:rPr lang="en-IE" sz="1600" dirty="0">
                <a:solidFill>
                  <a:srgbClr val="FFFFFF"/>
                </a:solidFill>
                <a:latin typeface="Calibri"/>
                <a:ea typeface="Calibri"/>
                <a:cs typeface="Times New Roman"/>
              </a:rPr>
              <a:t> (ES), </a:t>
            </a:r>
            <a:r>
              <a:rPr lang="en-IE" sz="1600" dirty="0" err="1">
                <a:solidFill>
                  <a:srgbClr val="FFFFFF"/>
                </a:solidFill>
                <a:latin typeface="Calibri"/>
                <a:ea typeface="Calibri"/>
                <a:cs typeface="Times New Roman"/>
              </a:rPr>
              <a:t>formación</a:t>
            </a:r>
            <a:r>
              <a:rPr lang="en-IE" sz="1600" dirty="0">
                <a:solidFill>
                  <a:srgbClr val="FFFFFF"/>
                </a:solidFill>
                <a:latin typeface="Calibri"/>
                <a:ea typeface="Calibri"/>
                <a:cs typeface="Times New Roman"/>
              </a:rPr>
              <a:t> </a:t>
            </a:r>
            <a:r>
              <a:rPr lang="en-IE" sz="1600" dirty="0" err="1">
                <a:solidFill>
                  <a:srgbClr val="FFFFFF"/>
                </a:solidFill>
                <a:latin typeface="Calibri"/>
                <a:ea typeface="Calibri"/>
                <a:cs typeface="Times New Roman"/>
              </a:rPr>
              <a:t>profesional</a:t>
            </a:r>
            <a:r>
              <a:rPr lang="en-IE" sz="1600" dirty="0">
                <a:solidFill>
                  <a:srgbClr val="FFFFFF"/>
                </a:solidFill>
                <a:latin typeface="Calibri"/>
                <a:ea typeface="Calibri"/>
                <a:cs typeface="Times New Roman"/>
              </a:rPr>
              <a:t> (FP) y </a:t>
            </a:r>
            <a:r>
              <a:rPr lang="en-IE" sz="1600" dirty="0" err="1">
                <a:solidFill>
                  <a:srgbClr val="FFFFFF"/>
                </a:solidFill>
                <a:latin typeface="Calibri"/>
                <a:ea typeface="Calibri"/>
                <a:cs typeface="Times New Roman"/>
              </a:rPr>
              <a:t>proveedores</a:t>
            </a:r>
            <a:r>
              <a:rPr lang="en-IE" sz="1600" dirty="0">
                <a:solidFill>
                  <a:srgbClr val="FFFFFF"/>
                </a:solidFill>
                <a:latin typeface="Calibri"/>
                <a:ea typeface="Calibri"/>
                <a:cs typeface="Times New Roman"/>
              </a:rPr>
              <a:t> de </a:t>
            </a:r>
            <a:r>
              <a:rPr lang="en-IE" sz="1600" dirty="0" err="1">
                <a:solidFill>
                  <a:srgbClr val="FFFFFF"/>
                </a:solidFill>
                <a:latin typeface="Calibri"/>
                <a:ea typeface="Calibri"/>
                <a:cs typeface="Times New Roman"/>
              </a:rPr>
              <a:t>formación</a:t>
            </a:r>
            <a:r>
              <a:rPr lang="en-IE" sz="1600" dirty="0">
                <a:solidFill>
                  <a:srgbClr val="FFFFFF"/>
                </a:solidFill>
                <a:latin typeface="Calibri"/>
                <a:ea typeface="Calibri"/>
                <a:cs typeface="Times New Roman"/>
              </a:rPr>
              <a:t> </a:t>
            </a:r>
            <a:r>
              <a:rPr lang="en-IE" sz="1600" dirty="0" err="1">
                <a:solidFill>
                  <a:srgbClr val="FFFFFF"/>
                </a:solidFill>
                <a:latin typeface="Calibri"/>
                <a:ea typeface="Calibri"/>
                <a:cs typeface="Times New Roman"/>
              </a:rPr>
              <a:t>profesional</a:t>
            </a:r>
            <a:r>
              <a:rPr lang="en-IE" sz="1600" dirty="0">
                <a:solidFill>
                  <a:srgbClr val="FFFFFF"/>
                </a:solidFill>
                <a:latin typeface="Calibri"/>
                <a:ea typeface="Calibri"/>
                <a:cs typeface="Times New Roman"/>
              </a:rPr>
              <a:t> continua (FPC). El </a:t>
            </a:r>
            <a:r>
              <a:rPr lang="en-IE" sz="1600" dirty="0" err="1">
                <a:solidFill>
                  <a:srgbClr val="FFFFFF"/>
                </a:solidFill>
                <a:latin typeface="Calibri"/>
                <a:ea typeface="Calibri"/>
                <a:cs typeface="Times New Roman"/>
              </a:rPr>
              <a:t>objetivo</a:t>
            </a:r>
            <a:r>
              <a:rPr lang="en-IE" sz="1600" dirty="0">
                <a:solidFill>
                  <a:srgbClr val="FFFFFF"/>
                </a:solidFill>
                <a:latin typeface="Calibri"/>
                <a:ea typeface="Calibri"/>
                <a:cs typeface="Times New Roman"/>
              </a:rPr>
              <a:t> era </a:t>
            </a:r>
            <a:r>
              <a:rPr lang="en-IE" sz="1600" dirty="0" err="1">
                <a:solidFill>
                  <a:srgbClr val="FFFFFF"/>
                </a:solidFill>
                <a:latin typeface="Calibri"/>
                <a:ea typeface="Calibri"/>
                <a:cs typeface="Times New Roman"/>
              </a:rPr>
              <a:t>realizar</a:t>
            </a:r>
            <a:r>
              <a:rPr lang="en-IE" sz="1600" dirty="0">
                <a:solidFill>
                  <a:srgbClr val="FFFFFF"/>
                </a:solidFill>
                <a:latin typeface="Calibri"/>
                <a:ea typeface="Calibri"/>
                <a:cs typeface="Times New Roman"/>
              </a:rPr>
              <a:t> un </a:t>
            </a:r>
            <a:r>
              <a:rPr lang="en-IE" sz="1600" dirty="0" err="1">
                <a:solidFill>
                  <a:srgbClr val="FFFFFF"/>
                </a:solidFill>
                <a:latin typeface="Calibri"/>
                <a:ea typeface="Calibri"/>
                <a:cs typeface="Times New Roman"/>
              </a:rPr>
              <a:t>mapeo</a:t>
            </a:r>
            <a:r>
              <a:rPr lang="en-IE" sz="1600" dirty="0">
                <a:solidFill>
                  <a:srgbClr val="FFFFFF"/>
                </a:solidFill>
                <a:latin typeface="Calibri"/>
                <a:ea typeface="Calibri"/>
                <a:cs typeface="Times New Roman"/>
              </a:rPr>
              <a:t> de las </a:t>
            </a:r>
            <a:r>
              <a:rPr lang="en-IE" sz="1600" dirty="0" err="1">
                <a:solidFill>
                  <a:srgbClr val="FFFFFF"/>
                </a:solidFill>
                <a:latin typeface="Calibri"/>
                <a:ea typeface="Calibri"/>
                <a:cs typeface="Times New Roman"/>
              </a:rPr>
              <a:t>iniciativas</a:t>
            </a:r>
            <a:r>
              <a:rPr lang="en-IE" sz="1600" dirty="0">
                <a:solidFill>
                  <a:srgbClr val="FFFFFF"/>
                </a:solidFill>
                <a:latin typeface="Calibri"/>
                <a:ea typeface="Calibri"/>
                <a:cs typeface="Times New Roman"/>
              </a:rPr>
              <a:t> de </a:t>
            </a:r>
            <a:r>
              <a:rPr lang="en-IE" sz="1600" dirty="0" err="1">
                <a:solidFill>
                  <a:srgbClr val="FFFFFF"/>
                </a:solidFill>
                <a:latin typeface="Calibri"/>
                <a:ea typeface="Calibri"/>
                <a:cs typeface="Times New Roman"/>
              </a:rPr>
              <a:t>formación</a:t>
            </a:r>
            <a:r>
              <a:rPr lang="en-IE" sz="1600" dirty="0">
                <a:solidFill>
                  <a:srgbClr val="FFFFFF"/>
                </a:solidFill>
                <a:latin typeface="Calibri"/>
                <a:ea typeface="Calibri"/>
                <a:cs typeface="Times New Roman"/>
              </a:rPr>
              <a:t> </a:t>
            </a:r>
            <a:r>
              <a:rPr lang="en-IE" sz="1600" dirty="0" err="1">
                <a:solidFill>
                  <a:srgbClr val="FFFFFF"/>
                </a:solidFill>
                <a:latin typeface="Calibri"/>
                <a:ea typeface="Calibri"/>
                <a:cs typeface="Times New Roman"/>
              </a:rPr>
              <a:t>existentes</a:t>
            </a:r>
            <a:r>
              <a:rPr lang="en-IE" sz="1600" dirty="0">
                <a:solidFill>
                  <a:srgbClr val="FFFFFF"/>
                </a:solidFill>
                <a:latin typeface="Calibri"/>
                <a:ea typeface="Calibri"/>
                <a:cs typeface="Times New Roman"/>
              </a:rPr>
              <a:t> para </a:t>
            </a:r>
            <a:r>
              <a:rPr lang="en-IE" sz="1600" dirty="0" err="1">
                <a:solidFill>
                  <a:srgbClr val="FFFFFF"/>
                </a:solidFill>
                <a:latin typeface="Calibri"/>
                <a:ea typeface="Calibri"/>
                <a:cs typeface="Times New Roman"/>
              </a:rPr>
              <a:t>identificar</a:t>
            </a:r>
            <a:r>
              <a:rPr lang="en-IE" sz="1600" dirty="0">
                <a:solidFill>
                  <a:srgbClr val="FFFFFF"/>
                </a:solidFill>
                <a:latin typeface="Calibri"/>
                <a:ea typeface="Calibri"/>
                <a:cs typeface="Times New Roman"/>
              </a:rPr>
              <a:t> </a:t>
            </a:r>
            <a:r>
              <a:rPr lang="en-IE" sz="1600" dirty="0" err="1">
                <a:solidFill>
                  <a:srgbClr val="FFFFFF"/>
                </a:solidFill>
                <a:latin typeface="Calibri"/>
                <a:ea typeface="Calibri"/>
                <a:cs typeface="Times New Roman"/>
              </a:rPr>
              <a:t>los</a:t>
            </a:r>
            <a:r>
              <a:rPr lang="en-IE" sz="1600" dirty="0">
                <a:solidFill>
                  <a:srgbClr val="FFFFFF"/>
                </a:solidFill>
                <a:latin typeface="Calibri"/>
                <a:ea typeface="Calibri"/>
                <a:cs typeface="Times New Roman"/>
              </a:rPr>
              <a:t> </a:t>
            </a:r>
            <a:r>
              <a:rPr lang="en-IE" sz="1600" dirty="0" err="1">
                <a:solidFill>
                  <a:srgbClr val="FFFFFF"/>
                </a:solidFill>
                <a:latin typeface="Calibri"/>
                <a:ea typeface="Calibri"/>
                <a:cs typeface="Times New Roman"/>
              </a:rPr>
              <a:t>conocimientos</a:t>
            </a:r>
            <a:r>
              <a:rPr lang="en-IE" sz="1600" dirty="0">
                <a:solidFill>
                  <a:srgbClr val="FFFFFF"/>
                </a:solidFill>
                <a:latin typeface="Calibri"/>
                <a:ea typeface="Calibri"/>
                <a:cs typeface="Times New Roman"/>
              </a:rPr>
              <a:t>, </a:t>
            </a:r>
            <a:r>
              <a:rPr lang="en-IE" sz="1600" dirty="0" err="1">
                <a:solidFill>
                  <a:srgbClr val="FFFFFF"/>
                </a:solidFill>
                <a:latin typeface="Calibri"/>
                <a:ea typeface="Calibri"/>
                <a:cs typeface="Times New Roman"/>
              </a:rPr>
              <a:t>habilidades</a:t>
            </a:r>
            <a:r>
              <a:rPr lang="en-IE" sz="1600" dirty="0">
                <a:solidFill>
                  <a:srgbClr val="FFFFFF"/>
                </a:solidFill>
                <a:latin typeface="Calibri"/>
                <a:ea typeface="Calibri"/>
                <a:cs typeface="Times New Roman"/>
              </a:rPr>
              <a:t> y competencias que los estudiantes adquieren a través de estos planes de estudio dentro del marco del programa de estudios/curso. </a:t>
            </a:r>
          </a:p>
        </p:txBody>
      </p:sp>
      <p:cxnSp>
        <p:nvCxnSpPr>
          <p:cNvPr id="19" name="Straight Connector 18">
            <a:extLst>
              <a:ext uri="{FF2B5EF4-FFF2-40B4-BE49-F238E27FC236}">
                <a16:creationId xmlns:a16="http://schemas.microsoft.com/office/drawing/2014/main" id="{8C5598F6-9911-E7B6-4DFF-520777EDFC3A}"/>
              </a:ext>
            </a:extLst>
          </p:cNvPr>
          <p:cNvCxnSpPr>
            <a:cxnSpLocks/>
          </p:cNvCxnSpPr>
          <p:nvPr/>
        </p:nvCxnSpPr>
        <p:spPr>
          <a:xfrm>
            <a:off x="2329314" y="3021878"/>
            <a:ext cx="80639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AA9C960-48A6-8422-9B99-663BE8452431}"/>
              </a:ext>
            </a:extLst>
          </p:cNvPr>
          <p:cNvCxnSpPr>
            <a:cxnSpLocks/>
          </p:cNvCxnSpPr>
          <p:nvPr/>
        </p:nvCxnSpPr>
        <p:spPr>
          <a:xfrm>
            <a:off x="3135711" y="3034450"/>
            <a:ext cx="16502" cy="3031849"/>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DA2CBC7A-34DE-E35D-DE85-7C5479187B2D}"/>
              </a:ext>
            </a:extLst>
          </p:cNvPr>
          <p:cNvSpPr/>
          <p:nvPr/>
        </p:nvSpPr>
        <p:spPr>
          <a:xfrm rot="5400000">
            <a:off x="2554520" y="2936819"/>
            <a:ext cx="217346" cy="187367"/>
          </a:xfrm>
          <a:prstGeom prst="triangle">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DF6C2B87-EDE4-4EB1-BC54-ED1F0DB88732}"/>
              </a:ext>
            </a:extLst>
          </p:cNvPr>
          <p:cNvSpPr txBox="1"/>
          <p:nvPr/>
        </p:nvSpPr>
        <p:spPr>
          <a:xfrm>
            <a:off x="3439195" y="3285384"/>
            <a:ext cx="3257437" cy="2932149"/>
          </a:xfrm>
          <a:prstGeom prst="rect">
            <a:avLst/>
          </a:prstGeom>
          <a:noFill/>
        </p:spPr>
        <p:txBody>
          <a:bodyPr wrap="square" lIns="91440" tIns="45720" rIns="91440" bIns="45720" anchor="t">
            <a:spAutoFit/>
          </a:bodyPr>
          <a:lstStyle/>
          <a:p>
            <a:pPr>
              <a:lnSpc>
                <a:spcPts val="1340"/>
              </a:lnSpc>
              <a:buClr>
                <a:srgbClr val="ED4D24"/>
              </a:buClr>
            </a:pPr>
            <a:r>
              <a:rPr lang="en-IE" sz="1400" dirty="0" err="1">
                <a:solidFill>
                  <a:srgbClr val="404040"/>
                </a:solidFill>
                <a:latin typeface="Calibri"/>
                <a:ea typeface="Calibri"/>
                <a:cs typeface="Calibri"/>
              </a:rPr>
              <a:t>Capacidad</a:t>
            </a:r>
            <a:r>
              <a:rPr lang="en-IE" sz="1400" dirty="0">
                <a:solidFill>
                  <a:srgbClr val="404040"/>
                </a:solidFill>
                <a:latin typeface="Calibri"/>
                <a:ea typeface="Calibri"/>
                <a:cs typeface="Calibri"/>
              </a:rPr>
              <a:t> para </a:t>
            </a:r>
            <a:r>
              <a:rPr lang="en-IE" sz="1400" dirty="0" err="1">
                <a:solidFill>
                  <a:srgbClr val="404040"/>
                </a:solidFill>
                <a:latin typeface="Calibri"/>
                <a:ea typeface="Calibri"/>
                <a:cs typeface="Calibri"/>
              </a:rPr>
              <a:t>utilizar</a:t>
            </a:r>
            <a:r>
              <a:rPr lang="en-IE" sz="1400" dirty="0">
                <a:solidFill>
                  <a:srgbClr val="404040"/>
                </a:solidFill>
                <a:latin typeface="Calibri"/>
                <a:ea typeface="Calibri"/>
                <a:cs typeface="Calibri"/>
              </a:rPr>
              <a:t> </a:t>
            </a:r>
            <a:r>
              <a:rPr lang="en-IE" sz="1400" dirty="0" err="1">
                <a:solidFill>
                  <a:srgbClr val="404040"/>
                </a:solidFill>
                <a:latin typeface="Calibri"/>
                <a:ea typeface="Calibri"/>
                <a:cs typeface="Calibri"/>
              </a:rPr>
              <a:t>tecnologías</a:t>
            </a:r>
            <a:r>
              <a:rPr lang="en-IE" sz="1400" dirty="0">
                <a:solidFill>
                  <a:srgbClr val="404040"/>
                </a:solidFill>
                <a:latin typeface="Calibri"/>
                <a:ea typeface="Calibri"/>
                <a:cs typeface="Calibri"/>
              </a:rPr>
              <a:t> </a:t>
            </a:r>
            <a:r>
              <a:rPr lang="en-IE" sz="1400" dirty="0" err="1">
                <a:solidFill>
                  <a:srgbClr val="404040"/>
                </a:solidFill>
                <a:latin typeface="Calibri"/>
                <a:ea typeface="Calibri"/>
                <a:cs typeface="Calibri"/>
              </a:rPr>
              <a:t>actuales</a:t>
            </a:r>
            <a:r>
              <a:rPr lang="en-IE" sz="1400" dirty="0">
                <a:solidFill>
                  <a:srgbClr val="404040"/>
                </a:solidFill>
                <a:latin typeface="Calibri"/>
                <a:ea typeface="Calibri"/>
                <a:cs typeface="Calibri"/>
              </a:rPr>
              <a:t> de </a:t>
            </a:r>
            <a:r>
              <a:rPr lang="en-IE" sz="1400" dirty="0" err="1">
                <a:solidFill>
                  <a:srgbClr val="404040"/>
                </a:solidFill>
                <a:latin typeface="Calibri"/>
                <a:ea typeface="Calibri"/>
                <a:cs typeface="Calibri"/>
              </a:rPr>
              <a:t>climatización</a:t>
            </a:r>
            <a:r>
              <a:rPr lang="en-IE" sz="1400" dirty="0">
                <a:solidFill>
                  <a:srgbClr val="404040"/>
                </a:solidFill>
                <a:latin typeface="Calibri"/>
                <a:ea typeface="Calibri"/>
                <a:cs typeface="Calibri"/>
              </a:rPr>
              <a:t> y </a:t>
            </a:r>
            <a:r>
              <a:rPr lang="en-IE" sz="1400" dirty="0" err="1">
                <a:solidFill>
                  <a:srgbClr val="404040"/>
                </a:solidFill>
                <a:latin typeface="Calibri"/>
                <a:ea typeface="Calibri"/>
                <a:cs typeface="Calibri"/>
              </a:rPr>
              <a:t>herramientas</a:t>
            </a:r>
            <a:r>
              <a:rPr lang="en-IE" sz="1400" dirty="0">
                <a:solidFill>
                  <a:srgbClr val="404040"/>
                </a:solidFill>
                <a:latin typeface="Calibri"/>
                <a:ea typeface="Calibri"/>
                <a:cs typeface="Calibri"/>
              </a:rPr>
              <a:t> </a:t>
            </a:r>
            <a:r>
              <a:rPr lang="en-IE" sz="1400" dirty="0" err="1">
                <a:solidFill>
                  <a:srgbClr val="404040"/>
                </a:solidFill>
                <a:latin typeface="Calibri"/>
                <a:ea typeface="Calibri"/>
                <a:cs typeface="Calibri"/>
              </a:rPr>
              <a:t>digitales</a:t>
            </a:r>
            <a:r>
              <a:rPr lang="en-IE" sz="1400" dirty="0">
                <a:solidFill>
                  <a:srgbClr val="404040"/>
                </a:solidFill>
                <a:latin typeface="Calibri"/>
                <a:ea typeface="Calibri"/>
                <a:cs typeface="Calibri"/>
              </a:rPr>
              <a:t>.</a:t>
            </a:r>
          </a:p>
          <a:p>
            <a:pPr>
              <a:lnSpc>
                <a:spcPts val="1340"/>
              </a:lnSpc>
              <a:buClr>
                <a:srgbClr val="ED4D24"/>
              </a:buClr>
            </a:pPr>
            <a:endParaRPr lang="en-IE" sz="1400" dirty="0">
              <a:solidFill>
                <a:srgbClr val="404040"/>
              </a:solidFill>
              <a:latin typeface="Calibri" panose="020F0502020204030204" pitchFamily="34" charset="0"/>
              <a:cs typeface="Calibri" panose="020F0502020204030204" pitchFamily="34" charset="0"/>
            </a:endParaRPr>
          </a:p>
          <a:p>
            <a:pPr>
              <a:lnSpc>
                <a:spcPts val="1340"/>
              </a:lnSpc>
              <a:buClr>
                <a:srgbClr val="ED4D24"/>
              </a:buClr>
            </a:pPr>
            <a:r>
              <a:rPr lang="en-IE" sz="1400" dirty="0" err="1">
                <a:solidFill>
                  <a:srgbClr val="404040"/>
                </a:solidFill>
                <a:latin typeface="Calibri" panose="020F0502020204030204" pitchFamily="34" charset="0"/>
                <a:cs typeface="Calibri" panose="020F0502020204030204" pitchFamily="34" charset="0"/>
              </a:rPr>
              <a:t>Digitalización</a:t>
            </a:r>
            <a:r>
              <a:rPr lang="en-IE" sz="1400" dirty="0">
                <a:solidFill>
                  <a:srgbClr val="404040"/>
                </a:solidFill>
                <a:latin typeface="Calibri" panose="020F0502020204030204" pitchFamily="34" charset="0"/>
                <a:cs typeface="Calibri" panose="020F0502020204030204" pitchFamily="34" charset="0"/>
              </a:rPr>
              <a:t> (por ejemplo, BMS, automatización inteligente de HVAC, IoT, gestión energética basada en IA);</a:t>
            </a:r>
          </a:p>
          <a:p>
            <a:pPr>
              <a:lnSpc>
                <a:spcPts val="1340"/>
              </a:lnSpc>
              <a:buClr>
                <a:srgbClr val="ED4D24"/>
              </a:buClr>
            </a:pPr>
            <a:endParaRPr lang="en-IE" sz="1400" dirty="0">
              <a:solidFill>
                <a:srgbClr val="404040"/>
              </a:solidFill>
              <a:latin typeface="Calibri" panose="020F0502020204030204" pitchFamily="34" charset="0"/>
              <a:cs typeface="Calibri" panose="020F0502020204030204" pitchFamily="34" charset="0"/>
            </a:endParaRPr>
          </a:p>
          <a:p>
            <a:pPr>
              <a:lnSpc>
                <a:spcPts val="1340"/>
              </a:lnSpc>
              <a:buClr>
                <a:srgbClr val="ED4D24"/>
              </a:buClr>
            </a:pPr>
            <a:r>
              <a:rPr lang="en-IE" sz="1400" dirty="0">
                <a:solidFill>
                  <a:srgbClr val="404040"/>
                </a:solidFill>
                <a:latin typeface="Calibri" panose="020F0502020204030204" pitchFamily="34" charset="0"/>
                <a:cs typeface="Calibri" panose="020F0502020204030204" pitchFamily="34" charset="0"/>
              </a:rPr>
              <a:t>Conocimientos normativos (normas de emisiones, diseño ecológico, etiquetado energético);</a:t>
            </a:r>
          </a:p>
          <a:p>
            <a:pPr>
              <a:lnSpc>
                <a:spcPts val="1340"/>
              </a:lnSpc>
              <a:buClr>
                <a:srgbClr val="ED4D24"/>
              </a:buClr>
            </a:pPr>
            <a:endParaRPr lang="en-IE" sz="1400" dirty="0">
              <a:solidFill>
                <a:srgbClr val="404040"/>
              </a:solidFill>
              <a:latin typeface="Calibri" panose="020F0502020204030204" pitchFamily="34" charset="0"/>
              <a:cs typeface="Calibri" panose="020F0502020204030204" pitchFamily="34" charset="0"/>
            </a:endParaRPr>
          </a:p>
          <a:p>
            <a:pPr>
              <a:lnSpc>
                <a:spcPts val="1340"/>
              </a:lnSpc>
              <a:buClr>
                <a:srgbClr val="ED4D24"/>
              </a:buClr>
            </a:pPr>
            <a:r>
              <a:rPr lang="en-IE" sz="1400" dirty="0">
                <a:solidFill>
                  <a:srgbClr val="404040"/>
                </a:solidFill>
                <a:latin typeface="Calibri" panose="020F0502020204030204" pitchFamily="34" charset="0"/>
                <a:cs typeface="Calibri" panose="020F0502020204030204" pitchFamily="34" charset="0"/>
              </a:rPr>
              <a:t>Calefacción descarbonizada;</a:t>
            </a:r>
          </a:p>
          <a:p>
            <a:pPr>
              <a:lnSpc>
                <a:spcPts val="1340"/>
              </a:lnSpc>
              <a:buClr>
                <a:srgbClr val="ED4D24"/>
              </a:buClr>
            </a:pPr>
            <a:endParaRPr lang="en-IE" sz="1400" dirty="0">
              <a:solidFill>
                <a:srgbClr val="404040"/>
              </a:solidFill>
              <a:latin typeface="Calibri" panose="020F0502020204030204" pitchFamily="34" charset="0"/>
              <a:cs typeface="Calibri" panose="020F0502020204030204" pitchFamily="34" charset="0"/>
            </a:endParaRPr>
          </a:p>
          <a:p>
            <a:pPr>
              <a:lnSpc>
                <a:spcPts val="1340"/>
              </a:lnSpc>
              <a:buClr>
                <a:srgbClr val="ED4D24"/>
              </a:buClr>
            </a:pPr>
            <a:r>
              <a:rPr lang="en-IE" sz="1400" dirty="0">
                <a:solidFill>
                  <a:srgbClr val="404040"/>
                </a:solidFill>
                <a:latin typeface="Calibri" panose="020F0502020204030204" pitchFamily="34" charset="0"/>
                <a:cs typeface="Calibri" panose="020F0502020204030204" pitchFamily="34" charset="0"/>
              </a:rPr>
              <a:t>Sostenibilidad en calefacción/refrigeración.</a:t>
            </a:r>
          </a:p>
          <a:p>
            <a:pPr>
              <a:lnSpc>
                <a:spcPts val="1340"/>
              </a:lnSpc>
              <a:buClr>
                <a:srgbClr val="ED4D24"/>
              </a:buClr>
            </a:pPr>
            <a:endParaRPr lang="en-IE" sz="14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TextBox 24">
            <a:extLst>
              <a:ext uri="{FF2B5EF4-FFF2-40B4-BE49-F238E27FC236}">
                <a16:creationId xmlns:a16="http://schemas.microsoft.com/office/drawing/2014/main" id="{67B436AA-C779-309A-1DAA-84F1844FB423}"/>
              </a:ext>
            </a:extLst>
          </p:cNvPr>
          <p:cNvSpPr txBox="1"/>
          <p:nvPr/>
        </p:nvSpPr>
        <p:spPr>
          <a:xfrm>
            <a:off x="593885" y="2879825"/>
            <a:ext cx="2262248" cy="512320"/>
          </a:xfrm>
          <a:prstGeom prst="rect">
            <a:avLst/>
          </a:prstGeom>
          <a:noFill/>
        </p:spPr>
        <p:txBody>
          <a:bodyPr wrap="square" rtlCol="0" anchor="t">
            <a:spAutoFit/>
          </a:bodyPr>
          <a:lstStyle/>
          <a:p>
            <a:pPr marL="6350">
              <a:lnSpc>
                <a:spcPts val="1600"/>
              </a:lnSpc>
              <a:tabLst>
                <a:tab pos="611188" algn="l"/>
              </a:tabLst>
            </a:pPr>
            <a:r>
              <a:rPr lang="en-US" sz="1600" b="1" dirty="0">
                <a:solidFill>
                  <a:srgbClr val="404040"/>
                </a:solidFill>
                <a:latin typeface="Calibri" panose="020F0502020204030204" pitchFamily="34" charset="0"/>
                <a:cs typeface="Calibri" panose="020F0502020204030204" pitchFamily="34" charset="0"/>
              </a:rPr>
              <a:t>Estos criterios son:</a:t>
            </a:r>
          </a:p>
          <a:p>
            <a:pPr marL="6350">
              <a:lnSpc>
                <a:spcPts val="1600"/>
              </a:lnSpc>
              <a:tabLst>
                <a:tab pos="611188" algn="l"/>
              </a:tabLst>
            </a:pPr>
            <a:endParaRPr lang="en-US" sz="1800" b="1" dirty="0">
              <a:solidFill>
                <a:srgbClr val="404040"/>
              </a:solidFill>
              <a:latin typeface="Calibri" panose="020F0502020204030204" pitchFamily="34" charset="0"/>
              <a:cs typeface="Calibri" panose="020F0502020204030204" pitchFamily="34" charset="0"/>
            </a:endParaRPr>
          </a:p>
        </p:txBody>
      </p:sp>
      <p:cxnSp>
        <p:nvCxnSpPr>
          <p:cNvPr id="27" name="Straight Connector 26">
            <a:extLst>
              <a:ext uri="{FF2B5EF4-FFF2-40B4-BE49-F238E27FC236}">
                <a16:creationId xmlns:a16="http://schemas.microsoft.com/office/drawing/2014/main" id="{E0990FE7-325F-635A-0085-314F2C04F83C}"/>
              </a:ext>
            </a:extLst>
          </p:cNvPr>
          <p:cNvCxnSpPr>
            <a:cxnSpLocks/>
          </p:cNvCxnSpPr>
          <p:nvPr/>
        </p:nvCxnSpPr>
        <p:spPr>
          <a:xfrm>
            <a:off x="3152213" y="6079039"/>
            <a:ext cx="4435252"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29" name="Graphic 40">
            <a:extLst>
              <a:ext uri="{FF2B5EF4-FFF2-40B4-BE49-F238E27FC236}">
                <a16:creationId xmlns:a16="http://schemas.microsoft.com/office/drawing/2014/main" id="{744E7718-ACFE-8AAD-7478-787BE1403DC1}"/>
              </a:ext>
            </a:extLst>
          </p:cNvPr>
          <p:cNvGrpSpPr/>
          <p:nvPr/>
        </p:nvGrpSpPr>
        <p:grpSpPr>
          <a:xfrm>
            <a:off x="5618330" y="155677"/>
            <a:ext cx="3924090" cy="2433120"/>
            <a:chOff x="-3997860" y="6017904"/>
            <a:chExt cx="935163" cy="579845"/>
          </a:xfrm>
          <a:solidFill>
            <a:schemeClr val="bg1">
              <a:alpha val="29965"/>
            </a:schemeClr>
          </a:solidFill>
        </p:grpSpPr>
        <p:sp>
          <p:nvSpPr>
            <p:cNvPr id="30" name="Freeform 29">
              <a:extLst>
                <a:ext uri="{FF2B5EF4-FFF2-40B4-BE49-F238E27FC236}">
                  <a16:creationId xmlns:a16="http://schemas.microsoft.com/office/drawing/2014/main" id="{3E8A2E26-87E9-D629-F746-E60B8DE5A630}"/>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32" name="Freeform 31">
              <a:extLst>
                <a:ext uri="{FF2B5EF4-FFF2-40B4-BE49-F238E27FC236}">
                  <a16:creationId xmlns:a16="http://schemas.microsoft.com/office/drawing/2014/main" id="{538A1642-5067-032D-D4E4-CBAC9B61B659}"/>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33" name="Freeform 32">
              <a:extLst>
                <a:ext uri="{FF2B5EF4-FFF2-40B4-BE49-F238E27FC236}">
                  <a16:creationId xmlns:a16="http://schemas.microsoft.com/office/drawing/2014/main" id="{2052CA04-55CA-E63D-4364-C253347AE78E}"/>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34" name="Freeform 33">
              <a:extLst>
                <a:ext uri="{FF2B5EF4-FFF2-40B4-BE49-F238E27FC236}">
                  <a16:creationId xmlns:a16="http://schemas.microsoft.com/office/drawing/2014/main" id="{D10E7383-7318-72E8-FC8E-EE377803AEE5}"/>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cxnSp>
        <p:nvCxnSpPr>
          <p:cNvPr id="39" name="Straight Connector 38">
            <a:extLst>
              <a:ext uri="{FF2B5EF4-FFF2-40B4-BE49-F238E27FC236}">
                <a16:creationId xmlns:a16="http://schemas.microsoft.com/office/drawing/2014/main" id="{AD47643B-3311-9BAD-4F3F-B6D372E07CC8}"/>
              </a:ext>
            </a:extLst>
          </p:cNvPr>
          <p:cNvCxnSpPr>
            <a:cxnSpLocks/>
          </p:cNvCxnSpPr>
          <p:nvPr/>
        </p:nvCxnSpPr>
        <p:spPr>
          <a:xfrm>
            <a:off x="0" y="3030502"/>
            <a:ext cx="64800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C6B94ADD-26C6-BBE0-980E-20F1D06CE2CE}"/>
              </a:ext>
            </a:extLst>
          </p:cNvPr>
          <p:cNvGrpSpPr/>
          <p:nvPr/>
        </p:nvGrpSpPr>
        <p:grpSpPr>
          <a:xfrm>
            <a:off x="2930091" y="3139019"/>
            <a:ext cx="4636674" cy="288000"/>
            <a:chOff x="644327" y="1972700"/>
            <a:chExt cx="4636674" cy="288000"/>
          </a:xfrm>
        </p:grpSpPr>
        <p:cxnSp>
          <p:nvCxnSpPr>
            <p:cNvPr id="41" name="Straight Connector 40">
              <a:extLst>
                <a:ext uri="{FF2B5EF4-FFF2-40B4-BE49-F238E27FC236}">
                  <a16:creationId xmlns:a16="http://schemas.microsoft.com/office/drawing/2014/main" id="{BD0D42F2-8169-C3C6-76A0-0A474FE2B0F7}"/>
                </a:ext>
              </a:extLst>
            </p:cNvPr>
            <p:cNvCxnSpPr>
              <a:cxnSpLocks/>
            </p:cNvCxnSpPr>
            <p:nvPr/>
          </p:nvCxnSpPr>
          <p:spPr>
            <a:xfrm>
              <a:off x="796374" y="2116700"/>
              <a:ext cx="448462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2A63DA5C-9F53-F436-9362-5040AB7B8B67}"/>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01</a:t>
              </a:r>
              <a:endParaRPr lang="en-US" sz="1800" dirty="0"/>
            </a:p>
          </p:txBody>
        </p:sp>
      </p:grpSp>
      <p:grpSp>
        <p:nvGrpSpPr>
          <p:cNvPr id="51" name="Group 50">
            <a:extLst>
              <a:ext uri="{FF2B5EF4-FFF2-40B4-BE49-F238E27FC236}">
                <a16:creationId xmlns:a16="http://schemas.microsoft.com/office/drawing/2014/main" id="{7A3461CC-FD3A-9BC5-5702-4AE1D4097222}"/>
              </a:ext>
            </a:extLst>
          </p:cNvPr>
          <p:cNvGrpSpPr/>
          <p:nvPr/>
        </p:nvGrpSpPr>
        <p:grpSpPr>
          <a:xfrm>
            <a:off x="2930091" y="3774529"/>
            <a:ext cx="4636674" cy="288000"/>
            <a:chOff x="644327" y="1972700"/>
            <a:chExt cx="4636674" cy="288000"/>
          </a:xfrm>
        </p:grpSpPr>
        <p:cxnSp>
          <p:nvCxnSpPr>
            <p:cNvPr id="52" name="Straight Connector 51">
              <a:extLst>
                <a:ext uri="{FF2B5EF4-FFF2-40B4-BE49-F238E27FC236}">
                  <a16:creationId xmlns:a16="http://schemas.microsoft.com/office/drawing/2014/main" id="{BB3C4186-D0A4-2DFE-2145-90B1906C65D3}"/>
                </a:ext>
              </a:extLst>
            </p:cNvPr>
            <p:cNvCxnSpPr>
              <a:cxnSpLocks/>
            </p:cNvCxnSpPr>
            <p:nvPr/>
          </p:nvCxnSpPr>
          <p:spPr>
            <a:xfrm>
              <a:off x="796374" y="2116700"/>
              <a:ext cx="448462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7D07E5B0-1F60-A58F-F766-3603DEA985F0}"/>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02</a:t>
              </a:r>
              <a:endParaRPr lang="en-US" sz="1800" dirty="0"/>
            </a:p>
          </p:txBody>
        </p:sp>
      </p:grpSp>
      <p:grpSp>
        <p:nvGrpSpPr>
          <p:cNvPr id="54" name="Group 53">
            <a:extLst>
              <a:ext uri="{FF2B5EF4-FFF2-40B4-BE49-F238E27FC236}">
                <a16:creationId xmlns:a16="http://schemas.microsoft.com/office/drawing/2014/main" id="{AEC98582-B8AC-F5CD-54BB-64A3FB65A926}"/>
              </a:ext>
            </a:extLst>
          </p:cNvPr>
          <p:cNvGrpSpPr/>
          <p:nvPr/>
        </p:nvGrpSpPr>
        <p:grpSpPr>
          <a:xfrm>
            <a:off x="2930091" y="4434494"/>
            <a:ext cx="4636674" cy="288000"/>
            <a:chOff x="644327" y="1972700"/>
            <a:chExt cx="4636674" cy="288000"/>
          </a:xfrm>
        </p:grpSpPr>
        <p:cxnSp>
          <p:nvCxnSpPr>
            <p:cNvPr id="55" name="Straight Connector 54">
              <a:extLst>
                <a:ext uri="{FF2B5EF4-FFF2-40B4-BE49-F238E27FC236}">
                  <a16:creationId xmlns:a16="http://schemas.microsoft.com/office/drawing/2014/main" id="{50668C55-4CE9-3AC2-755B-539DB309B56C}"/>
                </a:ext>
              </a:extLst>
            </p:cNvPr>
            <p:cNvCxnSpPr>
              <a:cxnSpLocks/>
            </p:cNvCxnSpPr>
            <p:nvPr/>
          </p:nvCxnSpPr>
          <p:spPr>
            <a:xfrm>
              <a:off x="796374" y="2116700"/>
              <a:ext cx="448462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D952E1B7-5681-374B-EBAE-2F555C6BD459}"/>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03</a:t>
              </a:r>
              <a:endParaRPr lang="en-US" sz="1800" dirty="0"/>
            </a:p>
          </p:txBody>
        </p:sp>
      </p:grpSp>
      <p:grpSp>
        <p:nvGrpSpPr>
          <p:cNvPr id="57" name="Group 56">
            <a:extLst>
              <a:ext uri="{FF2B5EF4-FFF2-40B4-BE49-F238E27FC236}">
                <a16:creationId xmlns:a16="http://schemas.microsoft.com/office/drawing/2014/main" id="{B760D72B-E20F-F16F-DCB6-5B9A6AC96487}"/>
              </a:ext>
            </a:extLst>
          </p:cNvPr>
          <p:cNvGrpSpPr/>
          <p:nvPr/>
        </p:nvGrpSpPr>
        <p:grpSpPr>
          <a:xfrm>
            <a:off x="2930091" y="5058333"/>
            <a:ext cx="4636674" cy="288000"/>
            <a:chOff x="644327" y="1972700"/>
            <a:chExt cx="4636674" cy="288000"/>
          </a:xfrm>
        </p:grpSpPr>
        <p:cxnSp>
          <p:nvCxnSpPr>
            <p:cNvPr id="58" name="Straight Connector 57">
              <a:extLst>
                <a:ext uri="{FF2B5EF4-FFF2-40B4-BE49-F238E27FC236}">
                  <a16:creationId xmlns:a16="http://schemas.microsoft.com/office/drawing/2014/main" id="{1BB307A7-7EF9-96F8-0C4D-D75CC1C971F1}"/>
                </a:ext>
              </a:extLst>
            </p:cNvPr>
            <p:cNvCxnSpPr>
              <a:cxnSpLocks/>
            </p:cNvCxnSpPr>
            <p:nvPr/>
          </p:nvCxnSpPr>
          <p:spPr>
            <a:xfrm>
              <a:off x="796374" y="2116700"/>
              <a:ext cx="448462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2B491520-CE25-29F8-D765-BB8A922291F6}"/>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04</a:t>
              </a:r>
              <a:endParaRPr lang="en-US" sz="1800" dirty="0"/>
            </a:p>
          </p:txBody>
        </p:sp>
      </p:grpSp>
      <p:grpSp>
        <p:nvGrpSpPr>
          <p:cNvPr id="63" name="Group 62">
            <a:extLst>
              <a:ext uri="{FF2B5EF4-FFF2-40B4-BE49-F238E27FC236}">
                <a16:creationId xmlns:a16="http://schemas.microsoft.com/office/drawing/2014/main" id="{9305DBA9-96F3-3091-A9CC-8A8D8379FD94}"/>
              </a:ext>
            </a:extLst>
          </p:cNvPr>
          <p:cNvGrpSpPr/>
          <p:nvPr/>
        </p:nvGrpSpPr>
        <p:grpSpPr>
          <a:xfrm>
            <a:off x="2930091" y="5441967"/>
            <a:ext cx="4636674" cy="288000"/>
            <a:chOff x="644327" y="1972700"/>
            <a:chExt cx="4636674" cy="288000"/>
          </a:xfrm>
        </p:grpSpPr>
        <p:cxnSp>
          <p:nvCxnSpPr>
            <p:cNvPr id="64" name="Straight Connector 63">
              <a:extLst>
                <a:ext uri="{FF2B5EF4-FFF2-40B4-BE49-F238E27FC236}">
                  <a16:creationId xmlns:a16="http://schemas.microsoft.com/office/drawing/2014/main" id="{3C8D38FB-CFCA-95D6-8B3D-86D880B4A51B}"/>
                </a:ext>
              </a:extLst>
            </p:cNvPr>
            <p:cNvCxnSpPr>
              <a:cxnSpLocks/>
            </p:cNvCxnSpPr>
            <p:nvPr/>
          </p:nvCxnSpPr>
          <p:spPr>
            <a:xfrm>
              <a:off x="796374" y="2116700"/>
              <a:ext cx="448462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1B510B30-85FA-C9D1-B59B-5745340196DD}"/>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05</a:t>
              </a:r>
              <a:endParaRPr lang="en-US" sz="1800" dirty="0"/>
            </a:p>
          </p:txBody>
        </p:sp>
      </p:grpSp>
      <p:sp>
        <p:nvSpPr>
          <p:cNvPr id="35" name="Text Placeholder 1">
            <a:extLst>
              <a:ext uri="{FF2B5EF4-FFF2-40B4-BE49-F238E27FC236}">
                <a16:creationId xmlns:a16="http://schemas.microsoft.com/office/drawing/2014/main" id="{51404699-B82C-41D7-AFBC-33D4CAD774C6}"/>
              </a:ext>
            </a:extLst>
          </p:cNvPr>
          <p:cNvSpPr txBox="1">
            <a:spLocks/>
          </p:cNvSpPr>
          <p:nvPr/>
        </p:nvSpPr>
        <p:spPr>
          <a:xfrm>
            <a:off x="648001" y="7060138"/>
            <a:ext cx="3491065" cy="2732384"/>
          </a:xfrm>
          <a:prstGeom prst="rect">
            <a:avLst/>
          </a:prstGeom>
        </p:spPr>
        <p:txBody>
          <a:bodyPr lIns="91440" tIns="45720" rIns="91440" bIns="45720" numCol="1" spcCol="252000" anchor="t">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120"/>
              </a:lnSpc>
              <a:spcBef>
                <a:spcPts val="0"/>
              </a:spcBef>
            </a:pPr>
            <a:r>
              <a:rPr lang="en-IE" sz="1200" b="0" dirty="0">
                <a:solidFill>
                  <a:srgbClr val="404040"/>
                </a:solidFill>
              </a:rPr>
              <a:t>Todos ellos sirven como puntos de referencia esenciales para evaluar la adecuación de los planes de estudios a las demandas de la industria. Estos criterios reflejan las competencias básicas que deben poseer los profesionales para contribuir de manera eficaz a la digitalización y la descarbonización del sector. </a:t>
            </a:r>
          </a:p>
          <a:p>
            <a:pPr>
              <a:lnSpc>
                <a:spcPts val="1120"/>
              </a:lnSpc>
              <a:spcBef>
                <a:spcPts val="0"/>
              </a:spcBef>
            </a:pPr>
            <a:endParaRPr lang="en-IE" sz="1200" b="0" dirty="0">
              <a:solidFill>
                <a:srgbClr val="404040"/>
              </a:solidFill>
            </a:endParaRPr>
          </a:p>
          <a:p>
            <a:pPr>
              <a:lnSpc>
                <a:spcPts val="1120"/>
              </a:lnSpc>
              <a:spcBef>
                <a:spcPts val="0"/>
              </a:spcBef>
            </a:pPr>
            <a:r>
              <a:rPr lang="en-IE" sz="1200" b="0" dirty="0">
                <a:solidFill>
                  <a:srgbClr val="404040"/>
                </a:solidFill>
                <a:latin typeface="Calibri"/>
                <a:ea typeface="Calibri"/>
                <a:cs typeface="Calibri"/>
              </a:rPr>
              <a:t>Al evaluar los programas en función de estas dimensiones, es posible identificar los puntos fuertes, las deficiencias y las </a:t>
            </a:r>
            <a:r>
              <a:rPr lang="en-IE" sz="1200" b="0" dirty="0" err="1">
                <a:solidFill>
                  <a:srgbClr val="404040"/>
                </a:solidFill>
                <a:latin typeface="Calibri"/>
                <a:ea typeface="Calibri"/>
                <a:cs typeface="Calibri"/>
              </a:rPr>
              <a:t>oportunidades</a:t>
            </a:r>
            <a:r>
              <a:rPr lang="en-IE" sz="1200" b="0" dirty="0">
                <a:solidFill>
                  <a:srgbClr val="404040"/>
                </a:solidFill>
                <a:latin typeface="Calibri"/>
                <a:ea typeface="Calibri"/>
                <a:cs typeface="Calibri"/>
              </a:rPr>
              <a:t> para </a:t>
            </a:r>
            <a:r>
              <a:rPr lang="en-IE" sz="1200" b="0" dirty="0" err="1">
                <a:solidFill>
                  <a:srgbClr val="404040"/>
                </a:solidFill>
                <a:latin typeface="Calibri"/>
                <a:ea typeface="Calibri"/>
                <a:cs typeface="Calibri"/>
              </a:rPr>
              <a:t>mejorar</a:t>
            </a:r>
            <a:r>
              <a:rPr lang="en-IE" sz="1200" b="0" dirty="0">
                <a:solidFill>
                  <a:srgbClr val="404040"/>
                </a:solidFill>
                <a:latin typeface="Calibri"/>
                <a:ea typeface="Calibri"/>
                <a:cs typeface="Calibri"/>
              </a:rPr>
              <a:t> </a:t>
            </a:r>
            <a:r>
              <a:rPr lang="en-IE" sz="1200" b="0" dirty="0" err="1">
                <a:solidFill>
                  <a:srgbClr val="404040"/>
                </a:solidFill>
                <a:latin typeface="Calibri"/>
                <a:ea typeface="Calibri"/>
                <a:cs typeface="Calibri"/>
              </a:rPr>
              <a:t>los</a:t>
            </a:r>
            <a:r>
              <a:rPr lang="en-IE" sz="1200" b="0" dirty="0">
                <a:solidFill>
                  <a:srgbClr val="404040"/>
                </a:solidFill>
                <a:latin typeface="Calibri"/>
                <a:ea typeface="Calibri"/>
                <a:cs typeface="Calibri"/>
              </a:rPr>
              <a:t> </a:t>
            </a:r>
            <a:r>
              <a:rPr lang="en-IE" sz="1200" b="0" dirty="0" err="1">
                <a:solidFill>
                  <a:srgbClr val="404040"/>
                </a:solidFill>
                <a:latin typeface="Calibri"/>
                <a:ea typeface="Calibri"/>
                <a:cs typeface="Calibri"/>
              </a:rPr>
              <a:t>conocimientos</a:t>
            </a:r>
            <a:r>
              <a:rPr lang="en-IE" sz="1200" b="0" dirty="0">
                <a:solidFill>
                  <a:srgbClr val="404040"/>
                </a:solidFill>
                <a:latin typeface="Calibri"/>
                <a:ea typeface="Calibri"/>
                <a:cs typeface="Calibri"/>
              </a:rPr>
              <a:t> y las </a:t>
            </a:r>
            <a:r>
              <a:rPr lang="en-IE" sz="1200" b="0" dirty="0" err="1">
                <a:solidFill>
                  <a:srgbClr val="404040"/>
                </a:solidFill>
                <a:latin typeface="Calibri"/>
                <a:ea typeface="Calibri"/>
                <a:cs typeface="Calibri"/>
              </a:rPr>
              <a:t>competencias</a:t>
            </a:r>
            <a:r>
              <a:rPr lang="en-IE" sz="1200" b="0" dirty="0">
                <a:solidFill>
                  <a:srgbClr val="404040"/>
                </a:solidFill>
                <a:latin typeface="Calibri"/>
                <a:ea typeface="Calibri"/>
                <a:cs typeface="Calibri"/>
              </a:rPr>
              <a:t> </a:t>
            </a:r>
            <a:r>
              <a:rPr lang="en-IE" sz="1200" b="0" dirty="0" err="1">
                <a:solidFill>
                  <a:srgbClr val="404040"/>
                </a:solidFill>
                <a:latin typeface="Calibri"/>
                <a:ea typeface="Calibri"/>
                <a:cs typeface="Calibri"/>
              </a:rPr>
              <a:t>necesarios</a:t>
            </a:r>
            <a:r>
              <a:rPr lang="en-IE" sz="1200" b="0" dirty="0">
                <a:solidFill>
                  <a:srgbClr val="404040"/>
                </a:solidFill>
                <a:latin typeface="Calibri"/>
                <a:ea typeface="Calibri"/>
                <a:cs typeface="Calibri"/>
              </a:rPr>
              <a:t> para </a:t>
            </a:r>
            <a:r>
              <a:rPr lang="en-IE" sz="1200" b="0" dirty="0" err="1">
                <a:solidFill>
                  <a:srgbClr val="404040"/>
                </a:solidFill>
                <a:latin typeface="Calibri"/>
                <a:ea typeface="Calibri"/>
                <a:cs typeface="Calibri"/>
              </a:rPr>
              <a:t>apoyar</a:t>
            </a:r>
            <a:r>
              <a:rPr lang="en-IE" sz="1200" b="0" dirty="0">
                <a:solidFill>
                  <a:srgbClr val="404040"/>
                </a:solidFill>
                <a:latin typeface="Calibri"/>
                <a:ea typeface="Calibri"/>
                <a:cs typeface="Calibri"/>
              </a:rPr>
              <a:t> la </a:t>
            </a:r>
            <a:r>
              <a:rPr lang="en-IE" sz="1200" b="0" dirty="0" err="1">
                <a:solidFill>
                  <a:srgbClr val="404040"/>
                </a:solidFill>
                <a:latin typeface="Calibri"/>
                <a:ea typeface="Calibri"/>
                <a:cs typeface="Calibri"/>
              </a:rPr>
              <a:t>transición</a:t>
            </a:r>
            <a:r>
              <a:rPr lang="en-IE" sz="1200" b="0" dirty="0">
                <a:solidFill>
                  <a:srgbClr val="404040"/>
                </a:solidFill>
                <a:latin typeface="Calibri"/>
                <a:ea typeface="Calibri"/>
                <a:cs typeface="Calibri"/>
              </a:rPr>
              <a:t> </a:t>
            </a:r>
            <a:r>
              <a:rPr lang="en-IE" sz="1200" b="0" dirty="0" err="1">
                <a:solidFill>
                  <a:srgbClr val="404040"/>
                </a:solidFill>
                <a:latin typeface="Calibri"/>
                <a:ea typeface="Calibri"/>
                <a:cs typeface="Calibri"/>
              </a:rPr>
              <a:t>ecológica</a:t>
            </a:r>
            <a:r>
              <a:rPr lang="en-IE" sz="1200" b="0" dirty="0">
                <a:solidFill>
                  <a:srgbClr val="404040"/>
                </a:solidFill>
                <a:latin typeface="Calibri"/>
                <a:ea typeface="Calibri"/>
                <a:cs typeface="Calibri"/>
              </a:rPr>
              <a:t>. En total, se analizaron los datos presentados por los socios del proyecto para 110 programas de estudio y cursos de diferentes niveles educativos, incluidos 23 programas de máster, 33 programas de grado, 19 programas de formación profesional y 35 programas de formación profesional continua. </a:t>
            </a:r>
          </a:p>
        </p:txBody>
      </p:sp>
      <p:pic>
        <p:nvPicPr>
          <p:cNvPr id="36" name="Picture 35" descr="A map of countries/regions with blue dots&#10;&#10;AI-generated content may be incorrect.">
            <a:extLst>
              <a:ext uri="{FF2B5EF4-FFF2-40B4-BE49-F238E27FC236}">
                <a16:creationId xmlns:a16="http://schemas.microsoft.com/office/drawing/2014/main" id="{5A3DF0C7-6318-4CDA-A70A-EE0832824063}"/>
              </a:ext>
            </a:extLst>
          </p:cNvPr>
          <p:cNvPicPr>
            <a:picLocks noChangeAspect="1"/>
          </p:cNvPicPr>
          <p:nvPr/>
        </p:nvPicPr>
        <p:blipFill>
          <a:blip r:embed="rId2" cstate="screen">
            <a:extLst>
              <a:ext uri="{28A0092B-C50C-407E-A947-70E740481C1C}">
                <a14:useLocalDpi xmlns:a14="http://schemas.microsoft.com/office/drawing/2010/main"/>
              </a:ext>
            </a:extLst>
          </a:blip>
          <a:srcRect l="891" t="-2025" r="1034" b="1960"/>
          <a:stretch/>
        </p:blipFill>
        <p:spPr>
          <a:xfrm>
            <a:off x="4068610" y="6073900"/>
            <a:ext cx="3491065" cy="3930541"/>
          </a:xfrm>
          <a:prstGeom prst="rect">
            <a:avLst/>
          </a:prstGeom>
        </p:spPr>
      </p:pic>
      <p:sp>
        <p:nvSpPr>
          <p:cNvPr id="37" name="Freeform 90">
            <a:extLst>
              <a:ext uri="{FF2B5EF4-FFF2-40B4-BE49-F238E27FC236}">
                <a16:creationId xmlns:a16="http://schemas.microsoft.com/office/drawing/2014/main" id="{62E39440-58CE-4563-8C5C-CD6A4BD6105C}"/>
              </a:ext>
            </a:extLst>
          </p:cNvPr>
          <p:cNvSpPr/>
          <p:nvPr/>
        </p:nvSpPr>
        <p:spPr>
          <a:xfrm flipV="1">
            <a:off x="-1" y="6320185"/>
            <a:ext cx="5532121" cy="631326"/>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sp>
        <p:nvSpPr>
          <p:cNvPr id="38" name="TextBox 37">
            <a:extLst>
              <a:ext uri="{FF2B5EF4-FFF2-40B4-BE49-F238E27FC236}">
                <a16:creationId xmlns:a16="http://schemas.microsoft.com/office/drawing/2014/main" id="{684C2584-A063-422E-B872-694FC57C3279}"/>
              </a:ext>
            </a:extLst>
          </p:cNvPr>
          <p:cNvSpPr txBox="1"/>
          <p:nvPr/>
        </p:nvSpPr>
        <p:spPr>
          <a:xfrm>
            <a:off x="648001" y="6447844"/>
            <a:ext cx="4198319" cy="631327"/>
          </a:xfrm>
          <a:prstGeom prst="rect">
            <a:avLst/>
          </a:prstGeom>
          <a:noFill/>
        </p:spPr>
        <p:txBody>
          <a:bodyPr wrap="square" rtlCol="0" anchor="t">
            <a:spAutoFit/>
          </a:bodyPr>
          <a:lstStyle/>
          <a:p>
            <a:pPr marL="6350">
              <a:lnSpc>
                <a:spcPts val="2100"/>
              </a:lnSpc>
              <a:tabLst>
                <a:tab pos="611188" algn="l"/>
              </a:tabLst>
            </a:pPr>
            <a:r>
              <a:rPr lang="en-US" sz="2000" b="1" dirty="0">
                <a:solidFill>
                  <a:schemeClr val="bg1"/>
                </a:solidFill>
                <a:latin typeface="Calibri" panose="020F0502020204030204" pitchFamily="34" charset="0"/>
                <a:cs typeface="Calibri" panose="020F0502020204030204" pitchFamily="34" charset="0"/>
              </a:rPr>
              <a:t>Programas educativos por país</a:t>
            </a:r>
          </a:p>
          <a:p>
            <a:pPr marL="6350">
              <a:lnSpc>
                <a:spcPts val="2100"/>
              </a:lnSpc>
              <a:tabLst>
                <a:tab pos="611188" algn="l"/>
              </a:tabLst>
            </a:pPr>
            <a:endParaRPr lang="en-US" sz="20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018233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7E6424-E686-9968-8EC3-1A3F2C22AC5E}"/>
            </a:ext>
          </a:extLst>
        </p:cNvPr>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89FBB757-2A96-4B87-9A15-14D3592BA676}"/>
              </a:ext>
            </a:extLst>
          </p:cNvPr>
          <p:cNvCxnSpPr>
            <a:cxnSpLocks/>
          </p:cNvCxnSpPr>
          <p:nvPr/>
        </p:nvCxnSpPr>
        <p:spPr>
          <a:xfrm>
            <a:off x="1646" y="1483126"/>
            <a:ext cx="83651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E510DF2-B152-4937-A889-94BDE2E7C8BC}"/>
              </a:ext>
            </a:extLst>
          </p:cNvPr>
          <p:cNvSpPr txBox="1"/>
          <p:nvPr/>
        </p:nvSpPr>
        <p:spPr>
          <a:xfrm>
            <a:off x="1375793" y="1307904"/>
            <a:ext cx="5504021" cy="362022"/>
          </a:xfrm>
          <a:prstGeom prst="rect">
            <a:avLst/>
          </a:prstGeom>
          <a:noFill/>
        </p:spPr>
        <p:txBody>
          <a:bodyPr wrap="square" lIns="91440" tIns="45720" rIns="91440" bIns="45720" rtlCol="0" anchor="t">
            <a:spAutoFit/>
          </a:bodyPr>
          <a:lstStyle/>
          <a:p>
            <a:pPr marL="6350">
              <a:lnSpc>
                <a:spcPts val="2100"/>
              </a:lnSpc>
              <a:tabLst>
                <a:tab pos="611188" algn="l"/>
              </a:tabLst>
            </a:pPr>
            <a:r>
              <a:rPr lang="en-US" sz="2000" b="1" dirty="0" err="1">
                <a:solidFill>
                  <a:srgbClr val="ED4D24"/>
                </a:solidFill>
                <a:latin typeface="Calibri"/>
                <a:ea typeface="Calibri"/>
                <a:cs typeface="Calibri"/>
              </a:rPr>
              <a:t>Resumen</a:t>
            </a:r>
            <a:r>
              <a:rPr lang="en-US" sz="2000" b="1" dirty="0">
                <a:solidFill>
                  <a:srgbClr val="ED4D24"/>
                </a:solidFill>
                <a:latin typeface="Calibri"/>
                <a:ea typeface="Calibri"/>
                <a:cs typeface="Calibri"/>
              </a:rPr>
              <a:t> de </a:t>
            </a:r>
            <a:r>
              <a:rPr lang="en-US" sz="2000" b="1" dirty="0" err="1">
                <a:solidFill>
                  <a:srgbClr val="ED4D24"/>
                </a:solidFill>
                <a:latin typeface="Calibri"/>
                <a:ea typeface="Calibri"/>
                <a:cs typeface="Calibri"/>
              </a:rPr>
              <a:t>los</a:t>
            </a:r>
            <a:r>
              <a:rPr lang="en-US" sz="2000" b="1" dirty="0">
                <a:solidFill>
                  <a:srgbClr val="ED4D24"/>
                </a:solidFill>
                <a:latin typeface="Calibri"/>
                <a:ea typeface="Calibri"/>
                <a:cs typeface="Calibri"/>
              </a:rPr>
              <a:t> </a:t>
            </a:r>
            <a:r>
              <a:rPr lang="en-US" sz="2000" b="1" dirty="0" err="1">
                <a:solidFill>
                  <a:srgbClr val="ED4D24"/>
                </a:solidFill>
                <a:latin typeface="Calibri"/>
                <a:ea typeface="Calibri"/>
                <a:cs typeface="Calibri"/>
              </a:rPr>
              <a:t>programas</a:t>
            </a:r>
            <a:r>
              <a:rPr lang="en-US" sz="2000" b="1" dirty="0">
                <a:solidFill>
                  <a:srgbClr val="ED4D24"/>
                </a:solidFill>
                <a:latin typeface="Calibri"/>
                <a:ea typeface="Calibri"/>
                <a:cs typeface="Calibri"/>
              </a:rPr>
              <a:t> de </a:t>
            </a:r>
            <a:r>
              <a:rPr lang="en-US" sz="2000" b="1" dirty="0" err="1">
                <a:solidFill>
                  <a:srgbClr val="ED4D24"/>
                </a:solidFill>
                <a:latin typeface="Calibri"/>
                <a:ea typeface="Calibri"/>
                <a:cs typeface="Calibri"/>
              </a:rPr>
              <a:t>máster</a:t>
            </a:r>
            <a:endParaRPr lang="en-US" sz="2000" b="1" dirty="0">
              <a:solidFill>
                <a:srgbClr val="ED4D24"/>
              </a:solidFill>
              <a:latin typeface="Calibri"/>
              <a:ea typeface="Calibri"/>
              <a:cs typeface="Calibri"/>
            </a:endParaRPr>
          </a:p>
        </p:txBody>
      </p:sp>
      <p:grpSp>
        <p:nvGrpSpPr>
          <p:cNvPr id="8" name="Group 7">
            <a:extLst>
              <a:ext uri="{FF2B5EF4-FFF2-40B4-BE49-F238E27FC236}">
                <a16:creationId xmlns:a16="http://schemas.microsoft.com/office/drawing/2014/main" id="{DB99D527-F1EC-4C8D-A0E8-7C93BD92E00E}"/>
              </a:ext>
            </a:extLst>
          </p:cNvPr>
          <p:cNvGrpSpPr/>
          <p:nvPr/>
        </p:nvGrpSpPr>
        <p:grpSpPr>
          <a:xfrm>
            <a:off x="660803" y="1317429"/>
            <a:ext cx="734144" cy="327604"/>
            <a:chOff x="1441478" y="5631712"/>
            <a:chExt cx="734144" cy="327604"/>
          </a:xfrm>
        </p:grpSpPr>
        <p:sp>
          <p:nvSpPr>
            <p:cNvPr id="9" name="Rectangle 8">
              <a:extLst>
                <a:ext uri="{FF2B5EF4-FFF2-40B4-BE49-F238E27FC236}">
                  <a16:creationId xmlns:a16="http://schemas.microsoft.com/office/drawing/2014/main" id="{DB4D4FB2-1D00-4125-BAD6-6361F2DFBFE0}"/>
                </a:ext>
              </a:extLst>
            </p:cNvPr>
            <p:cNvSpPr/>
            <p:nvPr/>
          </p:nvSpPr>
          <p:spPr>
            <a:xfrm>
              <a:off x="1441478" y="5651514"/>
              <a:ext cx="665489" cy="288000"/>
            </a:xfrm>
            <a:prstGeom prst="rect">
              <a:avLst/>
            </a:prstGeom>
            <a:gradFill>
              <a:gsLst>
                <a:gs pos="35000">
                  <a:srgbClr val="2D62AE"/>
                </a:gs>
                <a:gs pos="82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8">
              <a:extLst>
                <a:ext uri="{FF2B5EF4-FFF2-40B4-BE49-F238E27FC236}">
                  <a16:creationId xmlns:a16="http://schemas.microsoft.com/office/drawing/2014/main" id="{994F13B9-7CCC-4426-83CB-EB6E76F7A6BD}"/>
                </a:ext>
              </a:extLst>
            </p:cNvPr>
            <p:cNvSpPr txBox="1">
              <a:spLocks/>
            </p:cNvSpPr>
            <p:nvPr/>
          </p:nvSpPr>
          <p:spPr>
            <a:xfrm>
              <a:off x="1448256" y="5631712"/>
              <a:ext cx="727366" cy="327604"/>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dirty="0">
                  <a:solidFill>
                    <a:schemeClr val="bg1"/>
                  </a:solidFill>
                </a:rPr>
                <a:t>3.1.1</a:t>
              </a:r>
            </a:p>
          </p:txBody>
        </p:sp>
      </p:grpSp>
      <p:sp>
        <p:nvSpPr>
          <p:cNvPr id="11" name="Text Placeholder 1">
            <a:extLst>
              <a:ext uri="{FF2B5EF4-FFF2-40B4-BE49-F238E27FC236}">
                <a16:creationId xmlns:a16="http://schemas.microsoft.com/office/drawing/2014/main" id="{FA027B5C-FFAB-4EC9-8D19-D323A36C75B4}"/>
              </a:ext>
            </a:extLst>
          </p:cNvPr>
          <p:cNvSpPr txBox="1">
            <a:spLocks/>
          </p:cNvSpPr>
          <p:nvPr/>
        </p:nvSpPr>
        <p:spPr>
          <a:xfrm>
            <a:off x="527476" y="1670843"/>
            <a:ext cx="6485664" cy="912331"/>
          </a:xfrm>
          <a:prstGeom prst="rect">
            <a:avLst/>
          </a:prstGeom>
        </p:spPr>
        <p:txBody>
          <a:bodyPr numCol="1"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360"/>
              </a:lnSpc>
              <a:spcBef>
                <a:spcPts val="0"/>
              </a:spcBef>
            </a:pPr>
            <a:r>
              <a:rPr lang="en-US" sz="1300" b="0" dirty="0">
                <a:solidFill>
                  <a:srgbClr val="404040"/>
                </a:solidFill>
              </a:rPr>
              <a:t>Ofrecen una exposición completa a las tecnologías modernas de climatización y a las herramientas digitales, incluyendo BMS, IoT y enfoques basados en datos. La mayoría de los programas incorporan normas relevantes, principios de diseño ecológico e integran resultados de descarbonización y sostenibilidad en los cursos y proyectos.</a:t>
            </a:r>
          </a:p>
        </p:txBody>
      </p:sp>
      <p:sp>
        <p:nvSpPr>
          <p:cNvPr id="12" name="TextBox 11">
            <a:extLst>
              <a:ext uri="{FF2B5EF4-FFF2-40B4-BE49-F238E27FC236}">
                <a16:creationId xmlns:a16="http://schemas.microsoft.com/office/drawing/2014/main" id="{F85D07ED-7F7E-404C-BF46-2B5136A1E299}"/>
              </a:ext>
            </a:extLst>
          </p:cNvPr>
          <p:cNvSpPr txBox="1"/>
          <p:nvPr/>
        </p:nvSpPr>
        <p:spPr>
          <a:xfrm>
            <a:off x="650289" y="2587849"/>
            <a:ext cx="6757339" cy="752770"/>
          </a:xfrm>
          <a:prstGeom prst="rect">
            <a:avLst/>
          </a:prstGeom>
          <a:noFill/>
        </p:spPr>
        <p:txBody>
          <a:bodyPr wrap="square" rtlCol="0" anchor="t">
            <a:spAutoFit/>
          </a:bodyPr>
          <a:lstStyle/>
          <a:p>
            <a:pPr marL="6350">
              <a:lnSpc>
                <a:spcPts val="1700"/>
              </a:lnSpc>
              <a:tabLst>
                <a:tab pos="611188" algn="l"/>
              </a:tabLst>
            </a:pPr>
            <a:r>
              <a:rPr lang="en-US" sz="1600" b="1" dirty="0">
                <a:solidFill>
                  <a:srgbClr val="ED4D24"/>
                </a:solidFill>
                <a:highlight>
                  <a:srgbClr val="FFFFFF"/>
                </a:highlight>
                <a:latin typeface="Calibri" panose="020F0502020204030204" pitchFamily="34" charset="0"/>
                <a:cs typeface="Calibri" panose="020F0502020204030204" pitchFamily="34" charset="0"/>
              </a:rPr>
              <a:t>Recomendaciones para los programas de máster - </a:t>
            </a:r>
            <a:r>
              <a:rPr lang="en-US" sz="1600" dirty="0">
                <a:solidFill>
                  <a:srgbClr val="404040"/>
                </a:solidFill>
                <a:highlight>
                  <a:srgbClr val="FFFFFF"/>
                </a:highlight>
                <a:latin typeface="Calibri" panose="020F0502020204030204" pitchFamily="34" charset="0"/>
                <a:cs typeface="Calibri" panose="020F0502020204030204" pitchFamily="34" charset="0"/>
              </a:rPr>
              <a:t>Para reforzar la alineación entre los cinco criterios de evaluación, se recomiendan las siguientes medidas:</a:t>
            </a:r>
          </a:p>
          <a:p>
            <a:pPr marL="6350">
              <a:lnSpc>
                <a:spcPts val="1700"/>
              </a:lnSpc>
              <a:tabLst>
                <a:tab pos="611188" algn="l"/>
              </a:tabLst>
            </a:pPr>
            <a:endParaRPr lang="en-US" sz="1800" b="1" dirty="0">
              <a:solidFill>
                <a:srgbClr val="2D62AE"/>
              </a:solidFill>
              <a:highlight>
                <a:srgbClr val="FFFFFF"/>
              </a:highlight>
              <a:latin typeface="Calibri" panose="020F0502020204030204" pitchFamily="34" charset="0"/>
              <a:cs typeface="Calibri" panose="020F0502020204030204" pitchFamily="34" charset="0"/>
            </a:endParaRPr>
          </a:p>
        </p:txBody>
      </p:sp>
      <p:cxnSp>
        <p:nvCxnSpPr>
          <p:cNvPr id="13" name="Straight Connector 12">
            <a:extLst>
              <a:ext uri="{FF2B5EF4-FFF2-40B4-BE49-F238E27FC236}">
                <a16:creationId xmlns:a16="http://schemas.microsoft.com/office/drawing/2014/main" id="{186AB2E9-8242-499B-BAB7-7F242B7AE96B}"/>
              </a:ext>
            </a:extLst>
          </p:cNvPr>
          <p:cNvCxnSpPr>
            <a:cxnSpLocks/>
          </p:cNvCxnSpPr>
          <p:nvPr/>
        </p:nvCxnSpPr>
        <p:spPr>
          <a:xfrm>
            <a:off x="-15646" y="2718766"/>
            <a:ext cx="665935"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E6FE3B3-5EB7-4DA4-B90C-8E45B39825EA}"/>
              </a:ext>
            </a:extLst>
          </p:cNvPr>
          <p:cNvCxnSpPr>
            <a:cxnSpLocks/>
          </p:cNvCxnSpPr>
          <p:nvPr/>
        </p:nvCxnSpPr>
        <p:spPr>
          <a:xfrm>
            <a:off x="864755" y="3093054"/>
            <a:ext cx="25115" cy="3282751"/>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5" name="Triangle 36">
            <a:extLst>
              <a:ext uri="{FF2B5EF4-FFF2-40B4-BE49-F238E27FC236}">
                <a16:creationId xmlns:a16="http://schemas.microsoft.com/office/drawing/2014/main" id="{A4335F2E-049B-44A8-A4EF-A58997B3F745}"/>
              </a:ext>
            </a:extLst>
          </p:cNvPr>
          <p:cNvSpPr/>
          <p:nvPr/>
        </p:nvSpPr>
        <p:spPr>
          <a:xfrm rot="5400000">
            <a:off x="208647" y="2625082"/>
            <a:ext cx="217346" cy="187367"/>
          </a:xfrm>
          <a:prstGeom prst="triangle">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8FA62687-E828-4224-8B26-3B00F45C4B1A}"/>
              </a:ext>
            </a:extLst>
          </p:cNvPr>
          <p:cNvSpPr txBox="1"/>
          <p:nvPr/>
        </p:nvSpPr>
        <p:spPr>
          <a:xfrm>
            <a:off x="1241872" y="3228766"/>
            <a:ext cx="5676377" cy="2908489"/>
          </a:xfrm>
          <a:prstGeom prst="rect">
            <a:avLst/>
          </a:prstGeom>
          <a:noFill/>
        </p:spPr>
        <p:txBody>
          <a:bodyPr wrap="square">
            <a:spAutoFit/>
          </a:bodyPr>
          <a:lstStyle/>
          <a:p>
            <a:pPr>
              <a:lnSpc>
                <a:spcPts val="1340"/>
              </a:lnSpc>
            </a:pPr>
            <a:r>
              <a:rPr lang="en-IE" sz="1600" b="1" dirty="0">
                <a:solidFill>
                  <a:srgbClr val="ED4D24"/>
                </a:solidFill>
                <a:latin typeface="Calibri" panose="020F0502020204030204" pitchFamily="34" charset="0"/>
                <a:cs typeface="Calibri" panose="020F0502020204030204" pitchFamily="34" charset="0"/>
              </a:rPr>
              <a:t>Hacer operativos los criterios 1 y 2</a:t>
            </a:r>
            <a:endParaRPr lang="en-IE" sz="1100" b="1" dirty="0">
              <a:solidFill>
                <a:srgbClr val="404040"/>
              </a:solidFill>
              <a:latin typeface="Calibri" panose="020F0502020204030204" pitchFamily="34" charset="0"/>
              <a:cs typeface="Calibri" panose="020F0502020204030204" pitchFamily="34" charset="0"/>
            </a:endParaRPr>
          </a:p>
          <a:p>
            <a:pPr lvl="0"/>
            <a:endParaRPr lang="en-IE" sz="600" dirty="0">
              <a:solidFill>
                <a:srgbClr val="404040"/>
              </a:solidFill>
              <a:latin typeface="Calibri" panose="020F0502020204030204" pitchFamily="34" charset="0"/>
              <a:cs typeface="Calibri" panose="020F0502020204030204" pitchFamily="34" charset="0"/>
            </a:endParaRPr>
          </a:p>
          <a:p>
            <a:pPr>
              <a:lnSpc>
                <a:spcPts val="1140"/>
              </a:lnSpc>
            </a:pPr>
            <a:r>
              <a:rPr lang="en-IE" sz="1100" dirty="0">
                <a:solidFill>
                  <a:srgbClr val="404040"/>
                </a:solidFill>
                <a:latin typeface="Calibri" panose="020F0502020204030204" pitchFamily="34" charset="0"/>
                <a:cs typeface="Calibri" panose="020F0502020204030204" pitchFamily="34" charset="0"/>
              </a:rPr>
              <a:t>Se recomienda introducir laboratorios de puesta en marcha y BMS, herramientas portátiles de registro de datos, prácticas de KNX/IoT y pequeños miniproyectos de gestión energética asistidos por IA vinculados a activos reales. Estas incorporaciones reforzarían el uso práctico de las herramientas y garantizarían una cobertura completa de la digitalización.</a:t>
            </a:r>
          </a:p>
          <a:p>
            <a:pPr lvl="0"/>
            <a:endParaRPr lang="en-IE" sz="1000" b="1" dirty="0">
              <a:solidFill>
                <a:srgbClr val="404040"/>
              </a:solidFill>
              <a:latin typeface="Calibri" panose="020F0502020204030204" pitchFamily="34" charset="0"/>
              <a:cs typeface="Calibri" panose="020F0502020204030204" pitchFamily="34" charset="0"/>
            </a:endParaRPr>
          </a:p>
          <a:p>
            <a:pPr>
              <a:lnSpc>
                <a:spcPts val="1340"/>
              </a:lnSpc>
            </a:pPr>
            <a:r>
              <a:rPr lang="en-IE" sz="1600" b="1" dirty="0">
                <a:solidFill>
                  <a:srgbClr val="ED4D24"/>
                </a:solidFill>
                <a:latin typeface="Calibri" panose="020F0502020204030204" pitchFamily="34" charset="0"/>
                <a:cs typeface="Calibri" panose="020F0502020204030204" pitchFamily="34" charset="0"/>
              </a:rPr>
              <a:t>Garantizar el criterio 3: Conocimientos normativos</a:t>
            </a:r>
          </a:p>
          <a:p>
            <a:pPr lvl="0"/>
            <a:r>
              <a:rPr lang="en-IE" sz="600" b="1" dirty="0">
                <a:solidFill>
                  <a:srgbClr val="ED4D24"/>
                </a:solidFill>
                <a:latin typeface="Calibri" panose="020F0502020204030204" pitchFamily="34" charset="0"/>
                <a:cs typeface="Calibri" panose="020F0502020204030204" pitchFamily="34" charset="0"/>
              </a:rPr>
              <a:t> </a:t>
            </a:r>
          </a:p>
          <a:p>
            <a:pPr lvl="0">
              <a:lnSpc>
                <a:spcPts val="1340"/>
              </a:lnSpc>
            </a:pPr>
            <a:r>
              <a:rPr lang="en-IE" sz="1100" dirty="0">
                <a:solidFill>
                  <a:srgbClr val="404040"/>
                </a:solidFill>
                <a:latin typeface="Calibri" panose="020F0502020204030204" pitchFamily="34" charset="0"/>
                <a:cs typeface="Calibri" panose="020F0502020204030204" pitchFamily="34" charset="0"/>
              </a:rPr>
              <a:t>Los programas deben incluir módulos explícitos sobre el diseño ecológico de la UE, los gases fluorados y los refrigerantes de bajo potencial de calentamiento global, el etiquetado energético y las emisiones. El uso de hojas de cálculo y casos prácticos de cumplimiento ayudaría a garantizar que se enseñen y se demuestren los conocimientos normativos.</a:t>
            </a:r>
          </a:p>
          <a:p>
            <a:pPr lvl="0"/>
            <a:endParaRPr lang="en-IE" sz="1000" dirty="0">
              <a:solidFill>
                <a:srgbClr val="404040"/>
              </a:solidFill>
              <a:latin typeface="Calibri" panose="020F0502020204030204" pitchFamily="34" charset="0"/>
              <a:cs typeface="Calibri" panose="020F0502020204030204" pitchFamily="34" charset="0"/>
            </a:endParaRPr>
          </a:p>
          <a:p>
            <a:pPr>
              <a:lnSpc>
                <a:spcPts val="1340"/>
              </a:lnSpc>
            </a:pPr>
            <a:r>
              <a:rPr lang="en-IE" sz="1600" b="1" dirty="0">
                <a:solidFill>
                  <a:srgbClr val="ED4D24"/>
                </a:solidFill>
                <a:latin typeface="Calibri" panose="020F0502020204030204" pitchFamily="34" charset="0"/>
                <a:cs typeface="Calibri" panose="020F0502020204030204" pitchFamily="34" charset="0"/>
              </a:rPr>
              <a:t>Evaluar los criterios 4 y 5 mediante resultados medibles</a:t>
            </a:r>
          </a:p>
          <a:p>
            <a:pPr lvl="0"/>
            <a:endParaRPr lang="en-IE" sz="600" dirty="0">
              <a:solidFill>
                <a:srgbClr val="404040"/>
              </a:solidFill>
              <a:latin typeface="Calibri" panose="020F0502020204030204" pitchFamily="34" charset="0"/>
              <a:cs typeface="Calibri" panose="020F0502020204030204" pitchFamily="34" charset="0"/>
            </a:endParaRPr>
          </a:p>
          <a:p>
            <a:pPr>
              <a:lnSpc>
                <a:spcPts val="1340"/>
              </a:lnSpc>
            </a:pPr>
            <a:r>
              <a:rPr lang="en-IE" sz="1100" dirty="0">
                <a:solidFill>
                  <a:srgbClr val="404040"/>
                </a:solidFill>
                <a:latin typeface="Calibri" panose="020F0502020204030204" pitchFamily="34" charset="0"/>
                <a:cs typeface="Calibri" panose="020F0502020204030204" pitchFamily="34" charset="0"/>
              </a:rPr>
              <a:t>Los proyectos finales deben diseñarse para informar sobre los KPI de energía y carbono, los resultados del equilibrado hidráulico, las estrategias de gestión de refrigerantes y el razonamiento sobre el ciclo de vida. Esto proporcionaría pruebas claras de la descarbonización y la integración de la sostenibilidad.</a:t>
            </a:r>
          </a:p>
          <a:p>
            <a:pPr lvl="0">
              <a:lnSpc>
                <a:spcPts val="1140"/>
              </a:lnSpc>
            </a:pPr>
            <a:endParaRPr lang="en-IE" sz="1100" dirty="0">
              <a:solidFill>
                <a:srgbClr val="404040"/>
              </a:solidFill>
              <a:latin typeface="Calibri" panose="020F0502020204030204" pitchFamily="34" charset="0"/>
              <a:cs typeface="Calibri" panose="020F0502020204030204" pitchFamily="34" charset="0"/>
            </a:endParaRPr>
          </a:p>
          <a:p>
            <a:pPr lvl="0">
              <a:lnSpc>
                <a:spcPts val="1340"/>
              </a:lnSpc>
            </a:pPr>
            <a:endParaRPr lang="en-IE" sz="115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B37AFA56-0872-40C2-8A36-171A151CDAB7}"/>
              </a:ext>
            </a:extLst>
          </p:cNvPr>
          <p:cNvCxnSpPr>
            <a:cxnSpLocks/>
          </p:cNvCxnSpPr>
          <p:nvPr/>
        </p:nvCxnSpPr>
        <p:spPr>
          <a:xfrm>
            <a:off x="896403" y="6375760"/>
            <a:ext cx="669492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CECE8C30-5B95-48C8-AB34-0D6251B6A008}"/>
              </a:ext>
            </a:extLst>
          </p:cNvPr>
          <p:cNvGrpSpPr/>
          <p:nvPr/>
        </p:nvGrpSpPr>
        <p:grpSpPr>
          <a:xfrm>
            <a:off x="659158" y="3325782"/>
            <a:ext cx="6909386" cy="288000"/>
            <a:chOff x="644327" y="1972700"/>
            <a:chExt cx="6909386" cy="288000"/>
          </a:xfrm>
        </p:grpSpPr>
        <p:cxnSp>
          <p:nvCxnSpPr>
            <p:cNvPr id="19" name="Straight Connector 18">
              <a:extLst>
                <a:ext uri="{FF2B5EF4-FFF2-40B4-BE49-F238E27FC236}">
                  <a16:creationId xmlns:a16="http://schemas.microsoft.com/office/drawing/2014/main" id="{D75C7E08-B9C2-4FBD-868E-372895CAFEF2}"/>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975B07CB-4E41-455D-8CE5-91B2AF3352FC}"/>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01</a:t>
              </a:r>
              <a:endParaRPr lang="en-US" sz="1800" dirty="0"/>
            </a:p>
          </p:txBody>
        </p:sp>
      </p:grpSp>
      <p:grpSp>
        <p:nvGrpSpPr>
          <p:cNvPr id="21" name="Group 20">
            <a:extLst>
              <a:ext uri="{FF2B5EF4-FFF2-40B4-BE49-F238E27FC236}">
                <a16:creationId xmlns:a16="http://schemas.microsoft.com/office/drawing/2014/main" id="{DC22B4EC-9A7E-4EB1-BFE0-7AA8CAD381D5}"/>
              </a:ext>
            </a:extLst>
          </p:cNvPr>
          <p:cNvGrpSpPr/>
          <p:nvPr/>
        </p:nvGrpSpPr>
        <p:grpSpPr>
          <a:xfrm>
            <a:off x="681937" y="4297418"/>
            <a:ext cx="6909386" cy="288000"/>
            <a:chOff x="644327" y="1972700"/>
            <a:chExt cx="6909386" cy="288000"/>
          </a:xfrm>
        </p:grpSpPr>
        <p:cxnSp>
          <p:nvCxnSpPr>
            <p:cNvPr id="22" name="Straight Connector 21">
              <a:extLst>
                <a:ext uri="{FF2B5EF4-FFF2-40B4-BE49-F238E27FC236}">
                  <a16:creationId xmlns:a16="http://schemas.microsoft.com/office/drawing/2014/main" id="{A8A07FC0-1B1B-4A21-8412-BDECF9E080B2}"/>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7ECCEAAE-BB13-4C1B-A639-CF2F99FE3D55}"/>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02</a:t>
              </a:r>
              <a:endParaRPr lang="en-US" sz="1800" dirty="0"/>
            </a:p>
          </p:txBody>
        </p:sp>
      </p:grpSp>
      <p:grpSp>
        <p:nvGrpSpPr>
          <p:cNvPr id="24" name="Group 23">
            <a:extLst>
              <a:ext uri="{FF2B5EF4-FFF2-40B4-BE49-F238E27FC236}">
                <a16:creationId xmlns:a16="http://schemas.microsoft.com/office/drawing/2014/main" id="{70265913-A74F-42B1-A0A2-81C327C19FE5}"/>
              </a:ext>
            </a:extLst>
          </p:cNvPr>
          <p:cNvGrpSpPr/>
          <p:nvPr/>
        </p:nvGrpSpPr>
        <p:grpSpPr>
          <a:xfrm>
            <a:off x="681937" y="5427646"/>
            <a:ext cx="6909386" cy="288000"/>
            <a:chOff x="644327" y="1972700"/>
            <a:chExt cx="6909386" cy="288000"/>
          </a:xfrm>
        </p:grpSpPr>
        <p:cxnSp>
          <p:nvCxnSpPr>
            <p:cNvPr id="25" name="Straight Connector 24">
              <a:extLst>
                <a:ext uri="{FF2B5EF4-FFF2-40B4-BE49-F238E27FC236}">
                  <a16:creationId xmlns:a16="http://schemas.microsoft.com/office/drawing/2014/main" id="{4C40C0D8-D42B-416B-B3FC-735749BB2A23}"/>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D3702D5A-B46C-45DF-8772-78B9D10FA10E}"/>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03</a:t>
              </a:r>
              <a:endParaRPr lang="en-US" sz="1800" dirty="0"/>
            </a:p>
          </p:txBody>
        </p:sp>
      </p:grpSp>
      <p:pic>
        <p:nvPicPr>
          <p:cNvPr id="27" name="Picture 26" descr="Men working on a solar panel&#10;&#10;AI-generated content may be incorrect.">
            <a:extLst>
              <a:ext uri="{FF2B5EF4-FFF2-40B4-BE49-F238E27FC236}">
                <a16:creationId xmlns:a16="http://schemas.microsoft.com/office/drawing/2014/main" id="{6FDC06EA-8E4D-49F8-BEE6-E4E88064C25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9899" b="9899"/>
          <a:stretch>
            <a:fillRect/>
          </a:stretch>
        </p:blipFill>
        <p:spPr>
          <a:xfrm>
            <a:off x="-15646" y="6500365"/>
            <a:ext cx="7575322" cy="3417345"/>
          </a:xfrm>
          <a:prstGeom prst="rect">
            <a:avLst/>
          </a:prstGeom>
        </p:spPr>
      </p:pic>
      <p:sp>
        <p:nvSpPr>
          <p:cNvPr id="28" name="Graphic 4">
            <a:extLst>
              <a:ext uri="{FF2B5EF4-FFF2-40B4-BE49-F238E27FC236}">
                <a16:creationId xmlns:a16="http://schemas.microsoft.com/office/drawing/2014/main" id="{82AD27DC-A260-491B-9DD7-91C997BFF782}"/>
              </a:ext>
            </a:extLst>
          </p:cNvPr>
          <p:cNvSpPr/>
          <p:nvPr/>
        </p:nvSpPr>
        <p:spPr>
          <a:xfrm rot="10800000">
            <a:off x="0" y="386907"/>
            <a:ext cx="7559675" cy="415497"/>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35000">
                <a:srgbClr val="2D62AE"/>
              </a:gs>
              <a:gs pos="82000">
                <a:srgbClr val="33A5CC"/>
              </a:gs>
              <a:gs pos="100000">
                <a:srgbClr val="77CBC4"/>
              </a:gs>
            </a:gsLst>
            <a:lin ang="2700000" scaled="0"/>
          </a:gradFill>
          <a:ln w="2370" cap="flat">
            <a:noFill/>
            <a:prstDash val="solid"/>
            <a:miter/>
          </a:ln>
        </p:spPr>
        <p:txBody>
          <a:bodyPr rtlCol="0" anchor="ctr"/>
          <a:lstStyle/>
          <a:p>
            <a:endParaRPr lang="en-US" dirty="0"/>
          </a:p>
        </p:txBody>
      </p:sp>
      <p:sp>
        <p:nvSpPr>
          <p:cNvPr id="29" name="TextBox 28">
            <a:extLst>
              <a:ext uri="{FF2B5EF4-FFF2-40B4-BE49-F238E27FC236}">
                <a16:creationId xmlns:a16="http://schemas.microsoft.com/office/drawing/2014/main" id="{536C77FD-EBC0-4C18-800C-AE25CA99AB5B}"/>
              </a:ext>
            </a:extLst>
          </p:cNvPr>
          <p:cNvSpPr txBox="1"/>
          <p:nvPr/>
        </p:nvSpPr>
        <p:spPr>
          <a:xfrm>
            <a:off x="681937" y="461854"/>
            <a:ext cx="631928" cy="415498"/>
          </a:xfrm>
          <a:prstGeom prst="rect">
            <a:avLst/>
          </a:prstGeom>
          <a:gradFill>
            <a:gsLst>
              <a:gs pos="3000">
                <a:srgbClr val="EE2D24"/>
              </a:gs>
              <a:gs pos="68000">
                <a:srgbClr val="F37321"/>
              </a:gs>
              <a:gs pos="100000">
                <a:srgbClr val="FFCD05"/>
              </a:gs>
            </a:gsLst>
            <a:lin ang="2700000" scaled="0"/>
          </a:gradFill>
        </p:spPr>
        <p:txBody>
          <a:bodyPr wrap="square" rtlCol="0" anchor="ctr">
            <a:spAutoFit/>
          </a:bodyPr>
          <a:lstStyle/>
          <a:p>
            <a:pPr marL="6350">
              <a:tabLst>
                <a:tab pos="611188" algn="l"/>
              </a:tabLst>
            </a:pPr>
            <a:r>
              <a:rPr lang="en-US" sz="2100" b="1" dirty="0">
                <a:solidFill>
                  <a:schemeClr val="bg1"/>
                </a:solidFill>
                <a:latin typeface="Calibri" panose="020F0502020204030204" pitchFamily="34" charset="0"/>
                <a:cs typeface="Calibri" panose="020F0502020204030204" pitchFamily="34" charset="0"/>
              </a:rPr>
              <a:t> 3.</a:t>
            </a:r>
            <a:r>
              <a:rPr lang="lv-LV" sz="2100" b="1" dirty="0">
                <a:solidFill>
                  <a:schemeClr val="bg1"/>
                </a:solidFill>
                <a:latin typeface="Calibri" panose="020F0502020204030204" pitchFamily="34" charset="0"/>
                <a:cs typeface="Calibri" panose="020F0502020204030204" pitchFamily="34" charset="0"/>
              </a:rPr>
              <a:t>1</a:t>
            </a:r>
            <a:r>
              <a:rPr lang="en-US" sz="2100" b="1" dirty="0">
                <a:solidFill>
                  <a:schemeClr val="bg1"/>
                </a:solidFill>
                <a:latin typeface="Calibri" panose="020F0502020204030204" pitchFamily="34" charset="0"/>
                <a:cs typeface="Calibri" panose="020F0502020204030204" pitchFamily="34" charset="0"/>
              </a:rPr>
              <a:t> </a:t>
            </a:r>
            <a:endParaRPr lang="en-US" sz="2000" b="1" dirty="0">
              <a:solidFill>
                <a:schemeClr val="bg1"/>
              </a:solidFill>
              <a:latin typeface="Calibri" panose="020F0502020204030204" pitchFamily="34" charset="0"/>
              <a:cs typeface="Calibri" panose="020F0502020204030204" pitchFamily="34" charset="0"/>
            </a:endParaRPr>
          </a:p>
        </p:txBody>
      </p:sp>
      <p:sp>
        <p:nvSpPr>
          <p:cNvPr id="3" name="TextBox 6">
            <a:extLst>
              <a:ext uri="{FF2B5EF4-FFF2-40B4-BE49-F238E27FC236}">
                <a16:creationId xmlns:a16="http://schemas.microsoft.com/office/drawing/2014/main" id="{47C0C0CC-004B-A15F-ABB3-FCE3C6D5600F}"/>
              </a:ext>
            </a:extLst>
          </p:cNvPr>
          <p:cNvSpPr txBox="1"/>
          <p:nvPr/>
        </p:nvSpPr>
        <p:spPr>
          <a:xfrm>
            <a:off x="578207" y="912874"/>
            <a:ext cx="5504021" cy="361637"/>
          </a:xfrm>
          <a:prstGeom prst="rect">
            <a:avLst/>
          </a:prstGeom>
          <a:noFill/>
        </p:spPr>
        <p:txBody>
          <a:bodyPr wrap="square" lIns="91440" tIns="45720" rIns="91440" bIns="45720" rtlCol="0" anchor="t">
            <a:spAutoFit/>
          </a:bodyPr>
          <a:lstStyle/>
          <a:p>
            <a:pPr marL="6350">
              <a:lnSpc>
                <a:spcPts val="2100"/>
              </a:lnSpc>
              <a:tabLst>
                <a:tab pos="611188" algn="l"/>
              </a:tabLst>
            </a:pPr>
            <a:r>
              <a:rPr lang="en-US" sz="2000" b="1" dirty="0" err="1">
                <a:solidFill>
                  <a:srgbClr val="ED4D24"/>
                </a:solidFill>
                <a:latin typeface="Calibri"/>
                <a:ea typeface="Calibri"/>
                <a:cs typeface="Calibri"/>
              </a:rPr>
              <a:t>Resumen</a:t>
            </a:r>
            <a:r>
              <a:rPr lang="en-US" sz="2000" b="1" dirty="0">
                <a:solidFill>
                  <a:srgbClr val="ED4D24"/>
                </a:solidFill>
                <a:latin typeface="Calibri"/>
                <a:ea typeface="Calibri"/>
                <a:cs typeface="Calibri"/>
              </a:rPr>
              <a:t> de </a:t>
            </a:r>
            <a:r>
              <a:rPr lang="en-US" sz="2000" b="1" dirty="0" err="1">
                <a:solidFill>
                  <a:srgbClr val="ED4D24"/>
                </a:solidFill>
                <a:latin typeface="Calibri"/>
                <a:ea typeface="Calibri"/>
                <a:cs typeface="Calibri"/>
              </a:rPr>
              <a:t>los</a:t>
            </a:r>
            <a:r>
              <a:rPr lang="en-US" sz="2000" b="1" dirty="0">
                <a:solidFill>
                  <a:srgbClr val="ED4D24"/>
                </a:solidFill>
                <a:latin typeface="Calibri"/>
                <a:ea typeface="Calibri"/>
                <a:cs typeface="Calibri"/>
              </a:rPr>
              <a:t> </a:t>
            </a:r>
            <a:r>
              <a:rPr lang="en-US" sz="2000" b="1" dirty="0" err="1">
                <a:solidFill>
                  <a:srgbClr val="ED4D24"/>
                </a:solidFill>
                <a:latin typeface="Calibri"/>
                <a:ea typeface="Calibri"/>
                <a:cs typeface="Calibri"/>
              </a:rPr>
              <a:t>programas</a:t>
            </a:r>
            <a:r>
              <a:rPr lang="en-US" sz="2000" b="1" dirty="0">
                <a:solidFill>
                  <a:srgbClr val="ED4D24"/>
                </a:solidFill>
                <a:latin typeface="Calibri"/>
                <a:ea typeface="Calibri"/>
                <a:cs typeface="Calibri"/>
              </a:rPr>
              <a:t> de </a:t>
            </a:r>
            <a:r>
              <a:rPr lang="en-US" sz="2000" b="1" dirty="0" err="1">
                <a:solidFill>
                  <a:srgbClr val="ED4D24"/>
                </a:solidFill>
                <a:latin typeface="Calibri"/>
                <a:ea typeface="Calibri"/>
                <a:cs typeface="Calibri"/>
              </a:rPr>
              <a:t>educación</a:t>
            </a:r>
            <a:r>
              <a:rPr lang="en-US" sz="2000" b="1" dirty="0">
                <a:solidFill>
                  <a:srgbClr val="ED4D24"/>
                </a:solidFill>
                <a:latin typeface="Calibri"/>
                <a:ea typeface="Calibri"/>
                <a:cs typeface="Calibri"/>
              </a:rPr>
              <a:t> superior</a:t>
            </a:r>
            <a:endParaRPr lang="es-ES" dirty="0"/>
          </a:p>
        </p:txBody>
      </p:sp>
    </p:spTree>
    <p:extLst>
      <p:ext uri="{BB962C8B-B14F-4D97-AF65-F5344CB8AC3E}">
        <p14:creationId xmlns:p14="http://schemas.microsoft.com/office/powerpoint/2010/main" val="6814169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7B98B-4E03-E1F3-AB82-0FE44FF7D654}"/>
            </a:ext>
          </a:extLst>
        </p:cNvPr>
        <p:cNvGrpSpPr/>
        <p:nvPr/>
      </p:nvGrpSpPr>
      <p:grpSpPr>
        <a:xfrm>
          <a:off x="0" y="0"/>
          <a:ext cx="0" cy="0"/>
          <a:chOff x="0" y="0"/>
          <a:chExt cx="0" cy="0"/>
        </a:xfrm>
      </p:grpSpPr>
      <p:cxnSp>
        <p:nvCxnSpPr>
          <p:cNvPr id="55" name="Straight Connector 54">
            <a:extLst>
              <a:ext uri="{FF2B5EF4-FFF2-40B4-BE49-F238E27FC236}">
                <a16:creationId xmlns:a16="http://schemas.microsoft.com/office/drawing/2014/main" id="{55194832-05C1-0301-49D6-5E8385EAC6DE}"/>
              </a:ext>
            </a:extLst>
          </p:cNvPr>
          <p:cNvCxnSpPr>
            <a:cxnSpLocks/>
          </p:cNvCxnSpPr>
          <p:nvPr/>
        </p:nvCxnSpPr>
        <p:spPr>
          <a:xfrm>
            <a:off x="1" y="1261842"/>
            <a:ext cx="83651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593489C5-F450-112B-AD74-408C836B2450}"/>
              </a:ext>
            </a:extLst>
          </p:cNvPr>
          <p:cNvSpPr txBox="1"/>
          <p:nvPr/>
        </p:nvSpPr>
        <p:spPr>
          <a:xfrm>
            <a:off x="1393205" y="1096145"/>
            <a:ext cx="5504021" cy="362022"/>
          </a:xfrm>
          <a:prstGeom prst="rect">
            <a:avLst/>
          </a:prstGeom>
          <a:noFill/>
        </p:spPr>
        <p:txBody>
          <a:bodyPr wrap="square" rtlCol="0" anchor="t">
            <a:spAutoFit/>
          </a:bodyPr>
          <a:lstStyle/>
          <a:p>
            <a:pPr marL="6350">
              <a:lnSpc>
                <a:spcPts val="2100"/>
              </a:lnSpc>
              <a:tabLst>
                <a:tab pos="611188" algn="l"/>
              </a:tabLst>
            </a:pPr>
            <a:r>
              <a:rPr lang="en-US" sz="2000" b="1" dirty="0">
                <a:solidFill>
                  <a:srgbClr val="ED4D24"/>
                </a:solidFill>
                <a:latin typeface="Calibri" panose="020F0502020204030204" pitchFamily="34" charset="0"/>
                <a:cs typeface="Calibri" panose="020F0502020204030204" pitchFamily="34" charset="0"/>
              </a:rPr>
              <a:t>Resumen de los programas de grado</a:t>
            </a:r>
          </a:p>
        </p:txBody>
      </p:sp>
      <p:grpSp>
        <p:nvGrpSpPr>
          <p:cNvPr id="57" name="Group 56">
            <a:extLst>
              <a:ext uri="{FF2B5EF4-FFF2-40B4-BE49-F238E27FC236}">
                <a16:creationId xmlns:a16="http://schemas.microsoft.com/office/drawing/2014/main" id="{FEC556D8-F37F-3F46-FEC4-7E0F6B36F6E2}"/>
              </a:ext>
            </a:extLst>
          </p:cNvPr>
          <p:cNvGrpSpPr/>
          <p:nvPr/>
        </p:nvGrpSpPr>
        <p:grpSpPr>
          <a:xfrm>
            <a:off x="659158" y="1096145"/>
            <a:ext cx="734144" cy="327604"/>
            <a:chOff x="1441478" y="5631712"/>
            <a:chExt cx="734144" cy="327604"/>
          </a:xfrm>
        </p:grpSpPr>
        <p:sp>
          <p:nvSpPr>
            <p:cNvPr id="58" name="Rectangle 57">
              <a:extLst>
                <a:ext uri="{FF2B5EF4-FFF2-40B4-BE49-F238E27FC236}">
                  <a16:creationId xmlns:a16="http://schemas.microsoft.com/office/drawing/2014/main" id="{BC49D2CA-2956-FA25-893B-CB5123A0654B}"/>
                </a:ext>
              </a:extLst>
            </p:cNvPr>
            <p:cNvSpPr/>
            <p:nvPr/>
          </p:nvSpPr>
          <p:spPr>
            <a:xfrm>
              <a:off x="1441478" y="5651514"/>
              <a:ext cx="665489" cy="288000"/>
            </a:xfrm>
            <a:prstGeom prst="rect">
              <a:avLst/>
            </a:prstGeom>
            <a:gradFill>
              <a:gsLst>
                <a:gs pos="35000">
                  <a:srgbClr val="2D62AE"/>
                </a:gs>
                <a:gs pos="82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xt Placeholder 8">
              <a:extLst>
                <a:ext uri="{FF2B5EF4-FFF2-40B4-BE49-F238E27FC236}">
                  <a16:creationId xmlns:a16="http://schemas.microsoft.com/office/drawing/2014/main" id="{E98B5503-2A8E-40F6-B01C-124D5CADEAFB}"/>
                </a:ext>
              </a:extLst>
            </p:cNvPr>
            <p:cNvSpPr txBox="1">
              <a:spLocks/>
            </p:cNvSpPr>
            <p:nvPr/>
          </p:nvSpPr>
          <p:spPr>
            <a:xfrm>
              <a:off x="1448256" y="5631712"/>
              <a:ext cx="727366" cy="327604"/>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dirty="0">
                  <a:solidFill>
                    <a:schemeClr val="bg1"/>
                  </a:solidFill>
                </a:rPr>
                <a:t>3.1.2</a:t>
              </a:r>
            </a:p>
          </p:txBody>
        </p:sp>
      </p:grpSp>
      <p:sp>
        <p:nvSpPr>
          <p:cNvPr id="70" name="Text Placeholder 1">
            <a:extLst>
              <a:ext uri="{FF2B5EF4-FFF2-40B4-BE49-F238E27FC236}">
                <a16:creationId xmlns:a16="http://schemas.microsoft.com/office/drawing/2014/main" id="{E8DAB2BB-6961-403A-4A13-3E306CEF4AD2}"/>
              </a:ext>
            </a:extLst>
          </p:cNvPr>
          <p:cNvSpPr txBox="1">
            <a:spLocks/>
          </p:cNvSpPr>
          <p:nvPr/>
        </p:nvSpPr>
        <p:spPr>
          <a:xfrm>
            <a:off x="669671" y="1592677"/>
            <a:ext cx="6372749" cy="588022"/>
          </a:xfrm>
          <a:prstGeom prst="rect">
            <a:avLst/>
          </a:prstGeom>
        </p:spPr>
        <p:txBody>
          <a:bodyPr numCol="1"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360"/>
              </a:lnSpc>
              <a:spcBef>
                <a:spcPts val="0"/>
              </a:spcBef>
            </a:pPr>
            <a:r>
              <a:rPr lang="en-US" sz="1300" b="0" dirty="0">
                <a:solidFill>
                  <a:srgbClr val="404040"/>
                </a:solidFill>
              </a:rPr>
              <a:t>Estos programas integran de manera sistemática soluciones de calefacción y refrigeración descarbonizadas y la sostenibilidad, a menudo con una orientación práctica que favorece el aprendizaje práctico. </a:t>
            </a:r>
          </a:p>
        </p:txBody>
      </p:sp>
      <p:sp>
        <p:nvSpPr>
          <p:cNvPr id="24" name="TextBox 23">
            <a:extLst>
              <a:ext uri="{FF2B5EF4-FFF2-40B4-BE49-F238E27FC236}">
                <a16:creationId xmlns:a16="http://schemas.microsoft.com/office/drawing/2014/main" id="{B17BD0B5-E27C-4561-A008-45D74AC2CCDB}"/>
              </a:ext>
            </a:extLst>
          </p:cNvPr>
          <p:cNvSpPr txBox="1"/>
          <p:nvPr/>
        </p:nvSpPr>
        <p:spPr>
          <a:xfrm>
            <a:off x="660803" y="2357745"/>
            <a:ext cx="6485664" cy="310341"/>
          </a:xfrm>
          <a:prstGeom prst="rect">
            <a:avLst/>
          </a:prstGeom>
          <a:noFill/>
        </p:spPr>
        <p:txBody>
          <a:bodyPr wrap="square" rtlCol="0" anchor="t">
            <a:spAutoFit/>
          </a:bodyPr>
          <a:lstStyle/>
          <a:p>
            <a:pPr marL="6350">
              <a:lnSpc>
                <a:spcPts val="1700"/>
              </a:lnSpc>
              <a:tabLst>
                <a:tab pos="611188" algn="l"/>
              </a:tabLst>
            </a:pPr>
            <a:r>
              <a:rPr lang="en-US" sz="1600" b="1" dirty="0">
                <a:solidFill>
                  <a:srgbClr val="ED4D24"/>
                </a:solidFill>
                <a:highlight>
                  <a:srgbClr val="FFFFFF"/>
                </a:highlight>
                <a:latin typeface="Calibri" panose="020F0502020204030204" pitchFamily="34" charset="0"/>
                <a:cs typeface="Calibri" panose="020F0502020204030204" pitchFamily="34" charset="0"/>
              </a:rPr>
              <a:t>Recomendaciones para los programas de grado </a:t>
            </a:r>
            <a:endParaRPr lang="en-US" sz="1800" b="1" dirty="0">
              <a:solidFill>
                <a:srgbClr val="2D62AE"/>
              </a:solidFill>
              <a:highlight>
                <a:srgbClr val="FFFFFF"/>
              </a:highlight>
              <a:latin typeface="Calibri" panose="020F0502020204030204" pitchFamily="34" charset="0"/>
              <a:cs typeface="Calibri" panose="020F0502020204030204" pitchFamily="34" charset="0"/>
            </a:endParaRPr>
          </a:p>
        </p:txBody>
      </p:sp>
      <p:cxnSp>
        <p:nvCxnSpPr>
          <p:cNvPr id="26" name="Straight Connector 25">
            <a:extLst>
              <a:ext uri="{FF2B5EF4-FFF2-40B4-BE49-F238E27FC236}">
                <a16:creationId xmlns:a16="http://schemas.microsoft.com/office/drawing/2014/main" id="{D6647C76-017E-4BCF-BBE2-886A203FE8CE}"/>
              </a:ext>
            </a:extLst>
          </p:cNvPr>
          <p:cNvCxnSpPr>
            <a:cxnSpLocks/>
          </p:cNvCxnSpPr>
          <p:nvPr/>
        </p:nvCxnSpPr>
        <p:spPr>
          <a:xfrm>
            <a:off x="-5133" y="2502517"/>
            <a:ext cx="665935"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D3E0B25-BA46-47C2-91AD-D471B1B94E65}"/>
              </a:ext>
            </a:extLst>
          </p:cNvPr>
          <p:cNvCxnSpPr>
            <a:cxnSpLocks/>
          </p:cNvCxnSpPr>
          <p:nvPr/>
        </p:nvCxnSpPr>
        <p:spPr>
          <a:xfrm>
            <a:off x="918220" y="2668086"/>
            <a:ext cx="16525" cy="3315569"/>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28" name="Triangle 10">
            <a:extLst>
              <a:ext uri="{FF2B5EF4-FFF2-40B4-BE49-F238E27FC236}">
                <a16:creationId xmlns:a16="http://schemas.microsoft.com/office/drawing/2014/main" id="{05C513B7-559D-4688-AB39-750C81DB7420}"/>
              </a:ext>
            </a:extLst>
          </p:cNvPr>
          <p:cNvSpPr/>
          <p:nvPr/>
        </p:nvSpPr>
        <p:spPr>
          <a:xfrm rot="5400000">
            <a:off x="219160" y="2408833"/>
            <a:ext cx="217346" cy="187367"/>
          </a:xfrm>
          <a:prstGeom prst="triangle">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83C103C3-A2C2-43AE-9A5A-C979B0BDA4CD}"/>
              </a:ext>
            </a:extLst>
          </p:cNvPr>
          <p:cNvSpPr txBox="1"/>
          <p:nvPr/>
        </p:nvSpPr>
        <p:spPr>
          <a:xfrm>
            <a:off x="1252385" y="2998662"/>
            <a:ext cx="5676377" cy="3408625"/>
          </a:xfrm>
          <a:prstGeom prst="rect">
            <a:avLst/>
          </a:prstGeom>
          <a:noFill/>
        </p:spPr>
        <p:txBody>
          <a:bodyPr wrap="square" lIns="91440" tIns="45720" rIns="91440" bIns="45720" anchor="t">
            <a:spAutoFit/>
          </a:bodyPr>
          <a:lstStyle/>
          <a:p>
            <a:pPr>
              <a:lnSpc>
                <a:spcPts val="1340"/>
              </a:lnSpc>
            </a:pPr>
            <a:r>
              <a:rPr lang="en-IE" sz="1600" b="1" dirty="0">
                <a:solidFill>
                  <a:srgbClr val="ED4D24"/>
                </a:solidFill>
                <a:latin typeface="Calibri" panose="020F0502020204030204" pitchFamily="34" charset="0"/>
                <a:cs typeface="Calibri" panose="020F0502020204030204" pitchFamily="34" charset="0"/>
              </a:rPr>
              <a:t>Criterio de mejora 1: Formación práctica</a:t>
            </a:r>
            <a:endParaRPr lang="en-IE" sz="1100" b="1" dirty="0">
              <a:solidFill>
                <a:srgbClr val="404040"/>
              </a:solidFill>
              <a:latin typeface="Calibri" panose="020F0502020204030204" pitchFamily="34" charset="0"/>
              <a:cs typeface="Calibri" panose="020F0502020204030204" pitchFamily="34" charset="0"/>
            </a:endParaRPr>
          </a:p>
          <a:p>
            <a:pPr lvl="0"/>
            <a:endParaRPr lang="en-IE" sz="600" dirty="0">
              <a:solidFill>
                <a:srgbClr val="404040"/>
              </a:solidFill>
              <a:latin typeface="Calibri" panose="020F0502020204030204" pitchFamily="34" charset="0"/>
              <a:cs typeface="Calibri" panose="020F0502020204030204" pitchFamily="34" charset="0"/>
            </a:endParaRPr>
          </a:p>
          <a:p>
            <a:pPr>
              <a:lnSpc>
                <a:spcPts val="1140"/>
              </a:lnSpc>
            </a:pPr>
            <a:r>
              <a:rPr lang="en-IE" sz="1100" dirty="0">
                <a:solidFill>
                  <a:srgbClr val="404040"/>
                </a:solidFill>
                <a:latin typeface="Calibri"/>
                <a:ea typeface="Calibri"/>
                <a:cs typeface="Calibri"/>
              </a:rPr>
              <a:t>Los laboratorios estructurados deben ampliarse para incluir software de </a:t>
            </a:r>
            <a:r>
              <a:rPr lang="en-IE" sz="1100" dirty="0" err="1">
                <a:solidFill>
                  <a:srgbClr val="404040"/>
                </a:solidFill>
                <a:latin typeface="Calibri"/>
                <a:ea typeface="Calibri"/>
                <a:cs typeface="Calibri"/>
              </a:rPr>
              <a:t>puesta</a:t>
            </a:r>
            <a:r>
              <a:rPr lang="en-IE" sz="1100" dirty="0">
                <a:solidFill>
                  <a:srgbClr val="404040"/>
                </a:solidFill>
                <a:latin typeface="Calibri"/>
                <a:ea typeface="Calibri"/>
                <a:cs typeface="Calibri"/>
              </a:rPr>
              <a:t> </a:t>
            </a:r>
            <a:r>
              <a:rPr lang="en-IE" sz="1100" dirty="0" err="1">
                <a:solidFill>
                  <a:srgbClr val="404040"/>
                </a:solidFill>
                <a:latin typeface="Calibri"/>
                <a:ea typeface="Calibri"/>
                <a:cs typeface="Calibri"/>
              </a:rPr>
              <a:t>en</a:t>
            </a:r>
            <a:r>
              <a:rPr lang="en-IE" sz="1100" dirty="0">
                <a:solidFill>
                  <a:srgbClr val="404040"/>
                </a:solidFill>
                <a:latin typeface="Calibri"/>
                <a:ea typeface="Calibri"/>
                <a:cs typeface="Calibri"/>
              </a:rPr>
              <a:t> </a:t>
            </a:r>
            <a:r>
              <a:rPr lang="en-IE" sz="1100" dirty="0" err="1">
                <a:solidFill>
                  <a:srgbClr val="404040"/>
                </a:solidFill>
                <a:latin typeface="Calibri"/>
                <a:ea typeface="Calibri"/>
                <a:cs typeface="Calibri"/>
              </a:rPr>
              <a:t>marcha</a:t>
            </a:r>
            <a:r>
              <a:rPr lang="en-IE" sz="1100" dirty="0">
                <a:solidFill>
                  <a:srgbClr val="404040"/>
                </a:solidFill>
                <a:latin typeface="Calibri"/>
                <a:ea typeface="Calibri"/>
                <a:cs typeface="Calibri"/>
              </a:rPr>
              <a:t>, </a:t>
            </a:r>
            <a:r>
              <a:rPr lang="en-IE" sz="1100" dirty="0" err="1">
                <a:solidFill>
                  <a:srgbClr val="404040"/>
                </a:solidFill>
                <a:latin typeface="Calibri"/>
                <a:ea typeface="Calibri"/>
                <a:cs typeface="Calibri"/>
              </a:rPr>
              <a:t>gemelos</a:t>
            </a:r>
            <a:r>
              <a:rPr lang="en-IE" sz="1100" dirty="0">
                <a:solidFill>
                  <a:srgbClr val="404040"/>
                </a:solidFill>
                <a:latin typeface="Calibri"/>
                <a:ea typeface="Calibri"/>
                <a:cs typeface="Calibri"/>
              </a:rPr>
              <a:t> </a:t>
            </a:r>
            <a:r>
              <a:rPr lang="en-IE" sz="1100" dirty="0" err="1">
                <a:solidFill>
                  <a:srgbClr val="404040"/>
                </a:solidFill>
                <a:latin typeface="Calibri"/>
                <a:ea typeface="Calibri"/>
                <a:cs typeface="Calibri"/>
              </a:rPr>
              <a:t>digitales</a:t>
            </a:r>
            <a:r>
              <a:rPr lang="en-IE" sz="1100" dirty="0">
                <a:solidFill>
                  <a:srgbClr val="404040"/>
                </a:solidFill>
                <a:latin typeface="Calibri"/>
                <a:ea typeface="Calibri"/>
                <a:cs typeface="Calibri"/>
              </a:rPr>
              <a:t> y </a:t>
            </a:r>
            <a:r>
              <a:rPr lang="en-IE" sz="1100" dirty="0" err="1">
                <a:solidFill>
                  <a:srgbClr val="404040"/>
                </a:solidFill>
                <a:latin typeface="Calibri"/>
                <a:ea typeface="Calibri"/>
                <a:cs typeface="Calibri"/>
              </a:rPr>
              <a:t>registradores</a:t>
            </a:r>
            <a:r>
              <a:rPr lang="en-IE" sz="1100" dirty="0">
                <a:solidFill>
                  <a:srgbClr val="404040"/>
                </a:solidFill>
                <a:latin typeface="Calibri"/>
                <a:ea typeface="Calibri"/>
                <a:cs typeface="Calibri"/>
              </a:rPr>
              <a:t> de </a:t>
            </a:r>
            <a:r>
              <a:rPr lang="en-IE" sz="1100" dirty="0" err="1">
                <a:solidFill>
                  <a:srgbClr val="404040"/>
                </a:solidFill>
                <a:latin typeface="Calibri"/>
                <a:ea typeface="Calibri"/>
                <a:cs typeface="Calibri"/>
              </a:rPr>
              <a:t>datos</a:t>
            </a:r>
            <a:r>
              <a:rPr lang="en-IE" sz="1100" dirty="0">
                <a:solidFill>
                  <a:srgbClr val="404040"/>
                </a:solidFill>
                <a:latin typeface="Calibri"/>
                <a:ea typeface="Calibri"/>
                <a:cs typeface="Calibri"/>
              </a:rPr>
              <a:t> </a:t>
            </a:r>
            <a:r>
              <a:rPr lang="en-IE" sz="1100" dirty="0" err="1">
                <a:solidFill>
                  <a:srgbClr val="404040"/>
                </a:solidFill>
                <a:latin typeface="Calibri"/>
                <a:ea typeface="Calibri"/>
                <a:cs typeface="Calibri"/>
              </a:rPr>
              <a:t>portátiles</a:t>
            </a:r>
            <a:r>
              <a:rPr lang="en-IE" sz="1100" dirty="0">
                <a:solidFill>
                  <a:srgbClr val="404040"/>
                </a:solidFill>
                <a:latin typeface="Calibri"/>
                <a:ea typeface="Calibri"/>
                <a:cs typeface="Calibri"/>
              </a:rPr>
              <a:t>. Esto </a:t>
            </a:r>
            <a:r>
              <a:rPr lang="en-IE" sz="1100" dirty="0" err="1">
                <a:solidFill>
                  <a:srgbClr val="404040"/>
                </a:solidFill>
                <a:latin typeface="Calibri"/>
                <a:ea typeface="Calibri"/>
                <a:cs typeface="Calibri"/>
              </a:rPr>
              <a:t>garantizaría</a:t>
            </a:r>
            <a:r>
              <a:rPr lang="en-IE" sz="1100" dirty="0">
                <a:solidFill>
                  <a:srgbClr val="404040"/>
                </a:solidFill>
                <a:latin typeface="Calibri"/>
                <a:ea typeface="Calibri"/>
                <a:cs typeface="Calibri"/>
              </a:rPr>
              <a:t> </a:t>
            </a:r>
            <a:r>
              <a:rPr lang="en-IE" sz="1100" dirty="0" err="1">
                <a:solidFill>
                  <a:srgbClr val="404040"/>
                </a:solidFill>
                <a:latin typeface="Calibri"/>
                <a:ea typeface="Calibri"/>
                <a:cs typeface="Calibri"/>
              </a:rPr>
              <a:t>que</a:t>
            </a:r>
            <a:r>
              <a:rPr lang="en-IE" sz="1100" dirty="0">
                <a:solidFill>
                  <a:srgbClr val="404040"/>
                </a:solidFill>
                <a:latin typeface="Calibri"/>
                <a:ea typeface="Calibri"/>
                <a:cs typeface="Calibri"/>
              </a:rPr>
              <a:t> las personas </a:t>
            </a:r>
            <a:r>
              <a:rPr lang="en-IE" sz="1100" dirty="0" err="1">
                <a:solidFill>
                  <a:srgbClr val="404040"/>
                </a:solidFill>
                <a:latin typeface="Calibri"/>
                <a:ea typeface="Calibri"/>
                <a:cs typeface="Calibri"/>
              </a:rPr>
              <a:t>graduadas</a:t>
            </a:r>
            <a:r>
              <a:rPr lang="en-IE" sz="1100" dirty="0">
                <a:solidFill>
                  <a:srgbClr val="404040"/>
                </a:solidFill>
                <a:latin typeface="Calibri"/>
                <a:ea typeface="Calibri"/>
                <a:cs typeface="Calibri"/>
              </a:rPr>
              <a:t> </a:t>
            </a:r>
            <a:r>
              <a:rPr lang="en-IE" sz="1100" dirty="0" err="1">
                <a:solidFill>
                  <a:srgbClr val="404040"/>
                </a:solidFill>
                <a:latin typeface="Calibri"/>
                <a:ea typeface="Calibri"/>
                <a:cs typeface="Calibri"/>
              </a:rPr>
              <a:t>demuestren</a:t>
            </a:r>
            <a:r>
              <a:rPr lang="en-IE" sz="1100" dirty="0">
                <a:solidFill>
                  <a:srgbClr val="404040"/>
                </a:solidFill>
                <a:latin typeface="Calibri"/>
                <a:ea typeface="Calibri"/>
                <a:cs typeface="Calibri"/>
              </a:rPr>
              <a:t> </a:t>
            </a:r>
            <a:r>
              <a:rPr lang="en-IE" sz="1100" dirty="0" err="1">
                <a:solidFill>
                  <a:srgbClr val="404040"/>
                </a:solidFill>
                <a:latin typeface="Calibri"/>
                <a:ea typeface="Calibri"/>
                <a:cs typeface="Calibri"/>
              </a:rPr>
              <a:t>competencias</a:t>
            </a:r>
            <a:r>
              <a:rPr lang="en-IE" sz="1100" dirty="0">
                <a:solidFill>
                  <a:srgbClr val="404040"/>
                </a:solidFill>
                <a:latin typeface="Calibri"/>
                <a:ea typeface="Calibri"/>
                <a:cs typeface="Calibri"/>
              </a:rPr>
              <a:t> </a:t>
            </a:r>
            <a:r>
              <a:rPr lang="en-IE" sz="1100" dirty="0" err="1">
                <a:solidFill>
                  <a:srgbClr val="404040"/>
                </a:solidFill>
                <a:latin typeface="Calibri"/>
                <a:ea typeface="Calibri"/>
                <a:cs typeface="Calibri"/>
              </a:rPr>
              <a:t>prácticas</a:t>
            </a:r>
            <a:r>
              <a:rPr lang="en-IE" sz="1100" dirty="0">
                <a:solidFill>
                  <a:srgbClr val="404040"/>
                </a:solidFill>
                <a:latin typeface="Calibri"/>
                <a:ea typeface="Calibri"/>
                <a:cs typeface="Calibri"/>
              </a:rPr>
              <a:t> junto con conocimientos teóricos.</a:t>
            </a:r>
          </a:p>
          <a:p>
            <a:pPr lvl="0"/>
            <a:endParaRPr lang="en-IE" sz="1000" b="1" dirty="0">
              <a:solidFill>
                <a:srgbClr val="404040"/>
              </a:solidFill>
              <a:latin typeface="Calibri" panose="020F0502020204030204" pitchFamily="34" charset="0"/>
              <a:cs typeface="Calibri" panose="020F0502020204030204" pitchFamily="34" charset="0"/>
            </a:endParaRPr>
          </a:p>
          <a:p>
            <a:pPr>
              <a:lnSpc>
                <a:spcPts val="1340"/>
              </a:lnSpc>
            </a:pPr>
            <a:r>
              <a:rPr lang="en-IE" sz="1600" b="1" dirty="0">
                <a:solidFill>
                  <a:srgbClr val="ED4D24"/>
                </a:solidFill>
                <a:latin typeface="Calibri" panose="020F0502020204030204" pitchFamily="34" charset="0"/>
                <a:cs typeface="Calibri" panose="020F0502020204030204" pitchFamily="34" charset="0"/>
              </a:rPr>
              <a:t>Criterio de profundización 2: Digitalización</a:t>
            </a:r>
          </a:p>
          <a:p>
            <a:pPr lvl="0"/>
            <a:r>
              <a:rPr lang="en-IE" sz="600" b="1" dirty="0">
                <a:solidFill>
                  <a:srgbClr val="ED4D24"/>
                </a:solidFill>
                <a:latin typeface="Calibri" panose="020F0502020204030204" pitchFamily="34" charset="0"/>
                <a:cs typeface="Calibri" panose="020F0502020204030204" pitchFamily="34" charset="0"/>
              </a:rPr>
              <a:t> </a:t>
            </a:r>
          </a:p>
          <a:p>
            <a:pPr lvl="0">
              <a:lnSpc>
                <a:spcPts val="1340"/>
              </a:lnSpc>
            </a:pPr>
            <a:r>
              <a:rPr lang="en-IE" sz="1100" dirty="0">
                <a:solidFill>
                  <a:srgbClr val="404040"/>
                </a:solidFill>
                <a:latin typeface="Calibri" panose="020F0502020204030204" pitchFamily="34" charset="0"/>
                <a:cs typeface="Calibri" panose="020F0502020204030204" pitchFamily="34" charset="0"/>
              </a:rPr>
              <a:t>Las cadenas de herramientas BMS/IoT, como los registros de tendencias, los ejercicios de diagnóstico de detección de fallos (FDD) y los análisis sencillos, deben integrarse en todas las ramas del programa, incluidas las líneas tradicionales de calefacción y energía. La incorporación de módulos KNX reforzaría aún más la competencia digital.</a:t>
            </a:r>
          </a:p>
          <a:p>
            <a:pPr lvl="0"/>
            <a:endParaRPr lang="en-IE" sz="1000" dirty="0">
              <a:solidFill>
                <a:srgbClr val="404040"/>
              </a:solidFill>
              <a:latin typeface="Calibri" panose="020F0502020204030204" pitchFamily="34" charset="0"/>
              <a:cs typeface="Calibri" panose="020F0502020204030204" pitchFamily="34" charset="0"/>
            </a:endParaRPr>
          </a:p>
          <a:p>
            <a:pPr>
              <a:lnSpc>
                <a:spcPts val="1340"/>
              </a:lnSpc>
            </a:pPr>
            <a:r>
              <a:rPr lang="en-IE" sz="1600" b="1" dirty="0">
                <a:solidFill>
                  <a:srgbClr val="ED4D24"/>
                </a:solidFill>
                <a:latin typeface="Calibri" panose="020F0502020204030204" pitchFamily="34" charset="0"/>
                <a:cs typeface="Calibri" panose="020F0502020204030204" pitchFamily="34" charset="0"/>
              </a:rPr>
              <a:t>Criterio de estandarización 3: Conocimientos normativos</a:t>
            </a:r>
          </a:p>
          <a:p>
            <a:pPr lvl="0"/>
            <a:endParaRPr lang="en-IE" sz="600" dirty="0">
              <a:solidFill>
                <a:srgbClr val="404040"/>
              </a:solidFill>
              <a:latin typeface="Calibri" panose="020F0502020204030204" pitchFamily="34" charset="0"/>
              <a:cs typeface="Calibri" panose="020F0502020204030204" pitchFamily="34" charset="0"/>
            </a:endParaRPr>
          </a:p>
          <a:p>
            <a:pPr lvl="0">
              <a:lnSpc>
                <a:spcPts val="1340"/>
              </a:lnSpc>
            </a:pPr>
            <a:r>
              <a:rPr lang="en-IE" sz="1100" dirty="0">
                <a:solidFill>
                  <a:srgbClr val="404040"/>
                </a:solidFill>
                <a:latin typeface="Calibri" panose="020F0502020204030204" pitchFamily="34" charset="0"/>
                <a:cs typeface="Calibri" panose="020F0502020204030204" pitchFamily="34" charset="0"/>
              </a:rPr>
              <a:t>Se sugiere introducir una columna vertebral normativa obligatoria que incluya el diseño ecológico, los gases fluorados, el etiquetado energético y las emisiones. Estos módulos deben evaluarse mediante tareas calificadas para garantizar una cobertura coherente en todas las instituciones.</a:t>
            </a:r>
          </a:p>
          <a:p>
            <a:pPr lvl="0">
              <a:lnSpc>
                <a:spcPts val="1340"/>
              </a:lnSpc>
            </a:pPr>
            <a:endParaRPr lang="en-IE" sz="1100" dirty="0">
              <a:solidFill>
                <a:srgbClr val="404040"/>
              </a:solidFill>
              <a:latin typeface="Calibri" panose="020F0502020204030204" pitchFamily="34" charset="0"/>
              <a:cs typeface="Calibri" panose="020F0502020204030204" pitchFamily="34" charset="0"/>
            </a:endParaRPr>
          </a:p>
          <a:p>
            <a:pPr lvl="0">
              <a:lnSpc>
                <a:spcPts val="1140"/>
              </a:lnSpc>
            </a:pPr>
            <a:endParaRPr lang="en-IE" sz="1100" dirty="0">
              <a:solidFill>
                <a:srgbClr val="404040"/>
              </a:solidFill>
              <a:latin typeface="Calibri" panose="020F0502020204030204" pitchFamily="34" charset="0"/>
              <a:cs typeface="Calibri" panose="020F0502020204030204" pitchFamily="34" charset="0"/>
            </a:endParaRPr>
          </a:p>
          <a:p>
            <a:pPr lvl="0">
              <a:lnSpc>
                <a:spcPts val="1340"/>
              </a:lnSpc>
            </a:pPr>
            <a:endParaRPr lang="en-IE" sz="115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0" name="Straight Connector 29">
            <a:extLst>
              <a:ext uri="{FF2B5EF4-FFF2-40B4-BE49-F238E27FC236}">
                <a16:creationId xmlns:a16="http://schemas.microsoft.com/office/drawing/2014/main" id="{A9F2D6E3-0978-4AF1-9A21-BBB92095057D}"/>
              </a:ext>
            </a:extLst>
          </p:cNvPr>
          <p:cNvCxnSpPr>
            <a:cxnSpLocks/>
          </p:cNvCxnSpPr>
          <p:nvPr/>
        </p:nvCxnSpPr>
        <p:spPr>
          <a:xfrm>
            <a:off x="926137" y="5983610"/>
            <a:ext cx="663478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D391E676-AAE6-4E5F-AB43-F98E4A7152CC}"/>
              </a:ext>
            </a:extLst>
          </p:cNvPr>
          <p:cNvGrpSpPr/>
          <p:nvPr/>
        </p:nvGrpSpPr>
        <p:grpSpPr>
          <a:xfrm>
            <a:off x="669671" y="3095678"/>
            <a:ext cx="6909386" cy="288000"/>
            <a:chOff x="644327" y="1972700"/>
            <a:chExt cx="6909386" cy="288000"/>
          </a:xfrm>
        </p:grpSpPr>
        <p:cxnSp>
          <p:nvCxnSpPr>
            <p:cNvPr id="32" name="Straight Connector 31">
              <a:extLst>
                <a:ext uri="{FF2B5EF4-FFF2-40B4-BE49-F238E27FC236}">
                  <a16:creationId xmlns:a16="http://schemas.microsoft.com/office/drawing/2014/main" id="{FAC9E795-D825-4550-B101-F37A9F8B62E8}"/>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BE7E386E-EDA3-4EB8-8B25-5504E6023D42}"/>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01</a:t>
              </a:r>
              <a:endParaRPr lang="en-US" sz="1800" dirty="0"/>
            </a:p>
          </p:txBody>
        </p:sp>
      </p:grpSp>
      <p:grpSp>
        <p:nvGrpSpPr>
          <p:cNvPr id="34" name="Group 33">
            <a:extLst>
              <a:ext uri="{FF2B5EF4-FFF2-40B4-BE49-F238E27FC236}">
                <a16:creationId xmlns:a16="http://schemas.microsoft.com/office/drawing/2014/main" id="{A633D805-38E0-432D-99F6-AA00FB2F50EA}"/>
              </a:ext>
            </a:extLst>
          </p:cNvPr>
          <p:cNvGrpSpPr/>
          <p:nvPr/>
        </p:nvGrpSpPr>
        <p:grpSpPr>
          <a:xfrm>
            <a:off x="669671" y="3941598"/>
            <a:ext cx="6909386" cy="288000"/>
            <a:chOff x="644327" y="1972700"/>
            <a:chExt cx="6909386" cy="288000"/>
          </a:xfrm>
        </p:grpSpPr>
        <p:cxnSp>
          <p:nvCxnSpPr>
            <p:cNvPr id="35" name="Straight Connector 34">
              <a:extLst>
                <a:ext uri="{FF2B5EF4-FFF2-40B4-BE49-F238E27FC236}">
                  <a16:creationId xmlns:a16="http://schemas.microsoft.com/office/drawing/2014/main" id="{6B6E27DD-7F67-4540-9E91-F59EA600F4E3}"/>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557CA224-500B-4B50-B1F6-4B7386F14F2D}"/>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02</a:t>
              </a:r>
              <a:endParaRPr lang="en-US" sz="1800" dirty="0"/>
            </a:p>
          </p:txBody>
        </p:sp>
      </p:grpSp>
      <p:grpSp>
        <p:nvGrpSpPr>
          <p:cNvPr id="50" name="Group 49">
            <a:extLst>
              <a:ext uri="{FF2B5EF4-FFF2-40B4-BE49-F238E27FC236}">
                <a16:creationId xmlns:a16="http://schemas.microsoft.com/office/drawing/2014/main" id="{4EF77E93-3ADB-448E-9CD2-01DC4FA4E45F}"/>
              </a:ext>
            </a:extLst>
          </p:cNvPr>
          <p:cNvGrpSpPr/>
          <p:nvPr/>
        </p:nvGrpSpPr>
        <p:grpSpPr>
          <a:xfrm>
            <a:off x="661081" y="5056837"/>
            <a:ext cx="6909386" cy="288000"/>
            <a:chOff x="644327" y="1972700"/>
            <a:chExt cx="6909386" cy="288000"/>
          </a:xfrm>
        </p:grpSpPr>
        <p:cxnSp>
          <p:nvCxnSpPr>
            <p:cNvPr id="51" name="Straight Connector 50">
              <a:extLst>
                <a:ext uri="{FF2B5EF4-FFF2-40B4-BE49-F238E27FC236}">
                  <a16:creationId xmlns:a16="http://schemas.microsoft.com/office/drawing/2014/main" id="{B1DD5961-F8D1-49DC-9F28-2D8A49558C7D}"/>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664232AB-8A0F-495B-BFB0-0327795E07E5}"/>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03</a:t>
              </a:r>
              <a:endParaRPr lang="en-US" sz="1800" dirty="0"/>
            </a:p>
          </p:txBody>
        </p:sp>
      </p:grpSp>
      <p:pic>
        <p:nvPicPr>
          <p:cNvPr id="53" name="Picture 52" descr="A person holding a remote control&#10;&#10;AI-generated content may be incorrect.">
            <a:extLst>
              <a:ext uri="{FF2B5EF4-FFF2-40B4-BE49-F238E27FC236}">
                <a16:creationId xmlns:a16="http://schemas.microsoft.com/office/drawing/2014/main" id="{BF29B3E3-D3B4-4DA3-B39F-B40596CC85B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5759" b="20201"/>
          <a:stretch>
            <a:fillRect/>
          </a:stretch>
        </p:blipFill>
        <p:spPr>
          <a:xfrm>
            <a:off x="-5133" y="6702115"/>
            <a:ext cx="7559675" cy="3227441"/>
          </a:xfrm>
          <a:prstGeom prst="rect">
            <a:avLst/>
          </a:prstGeom>
        </p:spPr>
      </p:pic>
      <p:grpSp>
        <p:nvGrpSpPr>
          <p:cNvPr id="54" name="Graphic 40">
            <a:extLst>
              <a:ext uri="{FF2B5EF4-FFF2-40B4-BE49-F238E27FC236}">
                <a16:creationId xmlns:a16="http://schemas.microsoft.com/office/drawing/2014/main" id="{50D86ECD-907C-4E6F-B52F-F3AEDEC66E89}"/>
              </a:ext>
            </a:extLst>
          </p:cNvPr>
          <p:cNvGrpSpPr/>
          <p:nvPr/>
        </p:nvGrpSpPr>
        <p:grpSpPr>
          <a:xfrm>
            <a:off x="4887970" y="6652070"/>
            <a:ext cx="3924090" cy="2433120"/>
            <a:chOff x="-3997860" y="6017904"/>
            <a:chExt cx="935163" cy="579845"/>
          </a:xfrm>
          <a:solidFill>
            <a:schemeClr val="bg1">
              <a:alpha val="29965"/>
            </a:schemeClr>
          </a:solidFill>
        </p:grpSpPr>
        <p:sp>
          <p:nvSpPr>
            <p:cNvPr id="60" name="Freeform 42">
              <a:extLst>
                <a:ext uri="{FF2B5EF4-FFF2-40B4-BE49-F238E27FC236}">
                  <a16:creationId xmlns:a16="http://schemas.microsoft.com/office/drawing/2014/main" id="{C46F3BED-32B2-4EF3-A59D-CABD419FA19B}"/>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61" name="Freeform 43">
              <a:extLst>
                <a:ext uri="{FF2B5EF4-FFF2-40B4-BE49-F238E27FC236}">
                  <a16:creationId xmlns:a16="http://schemas.microsoft.com/office/drawing/2014/main" id="{CA914329-75BE-467B-BAD5-C9C109B404F5}"/>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62" name="Freeform 44">
              <a:extLst>
                <a:ext uri="{FF2B5EF4-FFF2-40B4-BE49-F238E27FC236}">
                  <a16:creationId xmlns:a16="http://schemas.microsoft.com/office/drawing/2014/main" id="{3676DC03-5110-42DD-B274-B4C4EFE02DB3}"/>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63" name="Freeform 45">
              <a:extLst>
                <a:ext uri="{FF2B5EF4-FFF2-40B4-BE49-F238E27FC236}">
                  <a16:creationId xmlns:a16="http://schemas.microsoft.com/office/drawing/2014/main" id="{AC0D8CC8-D547-43FA-8FD8-64E15ECB97AF}"/>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
        <p:nvSpPr>
          <p:cNvPr id="67" name="Graphic 4">
            <a:extLst>
              <a:ext uri="{FF2B5EF4-FFF2-40B4-BE49-F238E27FC236}">
                <a16:creationId xmlns:a16="http://schemas.microsoft.com/office/drawing/2014/main" id="{79CDAFD4-6814-41E3-89AB-31682420708F}"/>
              </a:ext>
            </a:extLst>
          </p:cNvPr>
          <p:cNvSpPr/>
          <p:nvPr/>
        </p:nvSpPr>
        <p:spPr>
          <a:xfrm rot="10800000">
            <a:off x="0" y="386907"/>
            <a:ext cx="7559675" cy="415497"/>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35000">
                <a:srgbClr val="2D62AE"/>
              </a:gs>
              <a:gs pos="82000">
                <a:srgbClr val="33A5CC"/>
              </a:gs>
              <a:gs pos="100000">
                <a:srgbClr val="77CBC4"/>
              </a:gs>
            </a:gsLst>
            <a:lin ang="2700000" scaled="0"/>
          </a:gradFill>
          <a:ln w="2370" cap="flat">
            <a:noFill/>
            <a:prstDash val="solid"/>
            <a:miter/>
          </a:ln>
        </p:spPr>
        <p:txBody>
          <a:bodyPr rtlCol="0" anchor="ctr"/>
          <a:lstStyle/>
          <a:p>
            <a:endParaRPr lang="en-US" dirty="0"/>
          </a:p>
        </p:txBody>
      </p:sp>
    </p:spTree>
    <p:extLst>
      <p:ext uri="{BB962C8B-B14F-4D97-AF65-F5344CB8AC3E}">
        <p14:creationId xmlns:p14="http://schemas.microsoft.com/office/powerpoint/2010/main" val="40020356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F8373D-9130-B0A8-5BD7-BC5D9EF4918B}"/>
            </a:ext>
          </a:extLst>
        </p:cNvPr>
        <p:cNvGrpSpPr/>
        <p:nvPr/>
      </p:nvGrpSpPr>
      <p:grpSpPr>
        <a:xfrm>
          <a:off x="0" y="0"/>
          <a:ext cx="0" cy="0"/>
          <a:chOff x="0" y="0"/>
          <a:chExt cx="0" cy="0"/>
        </a:xfrm>
      </p:grpSpPr>
      <p:sp>
        <p:nvSpPr>
          <p:cNvPr id="2" name="Graphic 4">
            <a:extLst>
              <a:ext uri="{FF2B5EF4-FFF2-40B4-BE49-F238E27FC236}">
                <a16:creationId xmlns:a16="http://schemas.microsoft.com/office/drawing/2014/main" id="{09159620-7A7F-9F97-12DB-0CCA1A97C9D2}"/>
              </a:ext>
            </a:extLst>
          </p:cNvPr>
          <p:cNvSpPr/>
          <p:nvPr/>
        </p:nvSpPr>
        <p:spPr>
          <a:xfrm rot="10800000">
            <a:off x="0" y="386907"/>
            <a:ext cx="7559675" cy="415497"/>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35000">
                <a:srgbClr val="2D62AE"/>
              </a:gs>
              <a:gs pos="82000">
                <a:srgbClr val="33A5CC"/>
              </a:gs>
              <a:gs pos="100000">
                <a:srgbClr val="77CBC4"/>
              </a:gs>
            </a:gsLst>
            <a:lin ang="2700000" scaled="0"/>
          </a:gradFill>
          <a:ln w="2370" cap="flat">
            <a:noFill/>
            <a:prstDash val="solid"/>
            <a:miter/>
          </a:ln>
        </p:spPr>
        <p:txBody>
          <a:bodyPr rtlCol="0" anchor="ctr"/>
          <a:lstStyle/>
          <a:p>
            <a:endParaRPr lang="en-US" dirty="0"/>
          </a:p>
        </p:txBody>
      </p:sp>
      <p:sp>
        <p:nvSpPr>
          <p:cNvPr id="9" name="TextBox 8">
            <a:extLst>
              <a:ext uri="{FF2B5EF4-FFF2-40B4-BE49-F238E27FC236}">
                <a16:creationId xmlns:a16="http://schemas.microsoft.com/office/drawing/2014/main" id="{496A22C4-D7D4-96CC-17A9-2E46A24DC55E}"/>
              </a:ext>
            </a:extLst>
          </p:cNvPr>
          <p:cNvSpPr txBox="1"/>
          <p:nvPr/>
        </p:nvSpPr>
        <p:spPr>
          <a:xfrm>
            <a:off x="681937" y="509479"/>
            <a:ext cx="631928" cy="415498"/>
          </a:xfrm>
          <a:prstGeom prst="rect">
            <a:avLst/>
          </a:prstGeom>
          <a:gradFill>
            <a:gsLst>
              <a:gs pos="3000">
                <a:srgbClr val="EE2D24"/>
              </a:gs>
              <a:gs pos="68000">
                <a:srgbClr val="F37321"/>
              </a:gs>
              <a:gs pos="100000">
                <a:srgbClr val="FFCD05"/>
              </a:gs>
            </a:gsLst>
            <a:lin ang="2700000" scaled="0"/>
          </a:gradFill>
        </p:spPr>
        <p:txBody>
          <a:bodyPr wrap="square" rtlCol="0" anchor="ctr">
            <a:spAutoFit/>
          </a:bodyPr>
          <a:lstStyle/>
          <a:p>
            <a:pPr marL="6350">
              <a:tabLst>
                <a:tab pos="611188" algn="l"/>
              </a:tabLst>
            </a:pPr>
            <a:r>
              <a:rPr lang="en-US" sz="2100" b="1" dirty="0">
                <a:solidFill>
                  <a:schemeClr val="bg1"/>
                </a:solidFill>
                <a:latin typeface="Calibri" panose="020F0502020204030204" pitchFamily="34" charset="0"/>
                <a:cs typeface="Calibri" panose="020F0502020204030204" pitchFamily="34" charset="0"/>
              </a:rPr>
              <a:t> 3.2 </a:t>
            </a:r>
            <a:endParaRPr lang="en-US" sz="2000" b="1" dirty="0">
              <a:solidFill>
                <a:schemeClr val="bg1"/>
              </a:solidFill>
              <a:latin typeface="Calibri" panose="020F0502020204030204" pitchFamily="34" charset="0"/>
              <a:cs typeface="Calibri" panose="020F0502020204030204" pitchFamily="34" charset="0"/>
            </a:endParaRPr>
          </a:p>
        </p:txBody>
      </p:sp>
      <p:grpSp>
        <p:nvGrpSpPr>
          <p:cNvPr id="10" name="Graphic 40">
            <a:extLst>
              <a:ext uri="{FF2B5EF4-FFF2-40B4-BE49-F238E27FC236}">
                <a16:creationId xmlns:a16="http://schemas.microsoft.com/office/drawing/2014/main" id="{7B69FEB2-5DA5-D86E-EBB1-9584F204CD53}"/>
              </a:ext>
            </a:extLst>
          </p:cNvPr>
          <p:cNvGrpSpPr/>
          <p:nvPr/>
        </p:nvGrpSpPr>
        <p:grpSpPr>
          <a:xfrm>
            <a:off x="4947944" y="-96139"/>
            <a:ext cx="3293668" cy="2042232"/>
            <a:chOff x="-3997861" y="6017904"/>
            <a:chExt cx="935163" cy="579846"/>
          </a:xfrm>
          <a:solidFill>
            <a:schemeClr val="bg1">
              <a:alpha val="9824"/>
            </a:schemeClr>
          </a:solidFill>
        </p:grpSpPr>
        <p:sp>
          <p:nvSpPr>
            <p:cNvPr id="11" name="Freeform 10">
              <a:extLst>
                <a:ext uri="{FF2B5EF4-FFF2-40B4-BE49-F238E27FC236}">
                  <a16:creationId xmlns:a16="http://schemas.microsoft.com/office/drawing/2014/main" id="{179CA453-8F65-37AF-FECD-3E6727C6D580}"/>
                </a:ext>
              </a:extLst>
            </p:cNvPr>
            <p:cNvSpPr/>
            <p:nvPr/>
          </p:nvSpPr>
          <p:spPr>
            <a:xfrm>
              <a:off x="-3997861"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13" name="Freeform 12">
              <a:extLst>
                <a:ext uri="{FF2B5EF4-FFF2-40B4-BE49-F238E27FC236}">
                  <a16:creationId xmlns:a16="http://schemas.microsoft.com/office/drawing/2014/main" id="{4BBD1D06-4154-FAA6-8075-6C030F5025BF}"/>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19F883B9-6713-D71E-0D07-A5C8C6539EA0}"/>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15" name="Freeform 14">
              <a:extLst>
                <a:ext uri="{FF2B5EF4-FFF2-40B4-BE49-F238E27FC236}">
                  <a16:creationId xmlns:a16="http://schemas.microsoft.com/office/drawing/2014/main" id="{73EC7457-1EEF-B97C-F98E-3641658F5E5C}"/>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
        <p:nvSpPr>
          <p:cNvPr id="16" name="Text Placeholder 29">
            <a:extLst>
              <a:ext uri="{FF2B5EF4-FFF2-40B4-BE49-F238E27FC236}">
                <a16:creationId xmlns:a16="http://schemas.microsoft.com/office/drawing/2014/main" id="{C7999459-9AA9-96EC-75AF-F0BB9D4790D0}"/>
              </a:ext>
            </a:extLst>
          </p:cNvPr>
          <p:cNvSpPr txBox="1">
            <a:spLocks/>
          </p:cNvSpPr>
          <p:nvPr/>
        </p:nvSpPr>
        <p:spPr>
          <a:xfrm>
            <a:off x="605427" y="1971874"/>
            <a:ext cx="5912331" cy="1812182"/>
          </a:xfrm>
          <a:prstGeom prst="rect">
            <a:avLst/>
          </a:prstGeom>
        </p:spPr>
        <p:txBody>
          <a:bodyPr lIns="91440" tIns="45720" rIns="91440" bIns="45720" numCol="1" spcCol="252000" anchor="t">
            <a:noAutofit/>
          </a:bodyPr>
          <a:lstStyle>
            <a:defPPr>
              <a:defRPr lang="en-US"/>
            </a:defPPr>
            <a:lvl1pPr indent="0" defTabSz="2072941">
              <a:lnSpc>
                <a:spcPts val="1360"/>
              </a:lnSpc>
              <a:spcBef>
                <a:spcPts val="0"/>
              </a:spcBef>
              <a:buFont typeface="Arial" panose="020B0604020202020204" pitchFamily="34" charset="0"/>
              <a:buNone/>
              <a:defRPr sz="1300" b="0" i="0">
                <a:solidFill>
                  <a:srgbClr val="404040"/>
                </a:solidFill>
                <a:latin typeface="Calibri" panose="020F0502020204030204" pitchFamily="34" charset="0"/>
                <a:cs typeface="Calibri" panose="020F0502020204030204" pitchFamily="34" charset="0"/>
              </a:defRPr>
            </a:lvl1pPr>
            <a:lvl2pPr marL="377967" indent="0" defTabSz="2072941">
              <a:lnSpc>
                <a:spcPct val="100000"/>
              </a:lnSpc>
              <a:spcBef>
                <a:spcPts val="1133"/>
              </a:spcBef>
              <a:buFont typeface="Arial" panose="020B0604020202020204" pitchFamily="34" charset="0"/>
              <a:buNone/>
              <a:defRPr sz="3200">
                <a:solidFill>
                  <a:srgbClr val="011E3B"/>
                </a:solidFill>
                <a:latin typeface="Montserrat" pitchFamily="2" charset="77"/>
                <a:cs typeface="Poppins" pitchFamily="2" charset="77"/>
              </a:defRPr>
            </a:lvl2pPr>
            <a:lvl3pPr marL="755934" indent="0" defTabSz="2072941">
              <a:lnSpc>
                <a:spcPct val="100000"/>
              </a:lnSpc>
              <a:spcBef>
                <a:spcPts val="1133"/>
              </a:spcBef>
              <a:buFont typeface="Arial" panose="020B0604020202020204" pitchFamily="34" charset="0"/>
              <a:buNone/>
              <a:defRPr sz="3200">
                <a:solidFill>
                  <a:srgbClr val="011E3B"/>
                </a:solidFill>
                <a:latin typeface="Montserrat" pitchFamily="2" charset="77"/>
                <a:cs typeface="Poppins" pitchFamily="2" charset="77"/>
              </a:defRPr>
            </a:lvl3pPr>
            <a:lvl4pPr marL="1133901" indent="0" defTabSz="2072941">
              <a:lnSpc>
                <a:spcPct val="100000"/>
              </a:lnSpc>
              <a:spcBef>
                <a:spcPts val="1133"/>
              </a:spcBef>
              <a:buFont typeface="Arial" panose="020B0604020202020204" pitchFamily="34" charset="0"/>
              <a:buNone/>
              <a:defRPr sz="3200">
                <a:solidFill>
                  <a:srgbClr val="011E3B"/>
                </a:solidFill>
                <a:latin typeface="Montserrat" pitchFamily="2" charset="77"/>
                <a:cs typeface="Poppins" pitchFamily="2" charset="77"/>
              </a:defRPr>
            </a:lvl4pPr>
            <a:lvl5pPr marL="1511869" indent="0" defTabSz="2072941">
              <a:lnSpc>
                <a:spcPct val="100000"/>
              </a:lnSpc>
              <a:spcBef>
                <a:spcPts val="1133"/>
              </a:spcBef>
              <a:buFont typeface="Arial" panose="020B0604020202020204" pitchFamily="34" charset="0"/>
              <a:buNone/>
              <a:defRPr sz="3200">
                <a:solidFill>
                  <a:srgbClr val="011E3B"/>
                </a:solidFill>
                <a:latin typeface="Montserrat" pitchFamily="2" charset="77"/>
                <a:cs typeface="Poppins" pitchFamily="2" charset="77"/>
              </a:defRPr>
            </a:lvl5pPr>
            <a:lvl6pPr marL="5700588" indent="-518236" defTabSz="2072941">
              <a:lnSpc>
                <a:spcPct val="90000"/>
              </a:lnSpc>
              <a:spcBef>
                <a:spcPts val="1133"/>
              </a:spcBef>
              <a:buFont typeface="Arial" panose="020B0604020202020204" pitchFamily="34" charset="0"/>
              <a:buChar char="•"/>
              <a:defRPr sz="4080"/>
            </a:lvl6pPr>
            <a:lvl7pPr marL="6737059" indent="-518236" defTabSz="2072941">
              <a:lnSpc>
                <a:spcPct val="90000"/>
              </a:lnSpc>
              <a:spcBef>
                <a:spcPts val="1133"/>
              </a:spcBef>
              <a:buFont typeface="Arial" panose="020B0604020202020204" pitchFamily="34" charset="0"/>
              <a:buChar char="•"/>
              <a:defRPr sz="4080"/>
            </a:lvl7pPr>
            <a:lvl8pPr marL="7773528" indent="-518236" defTabSz="2072941">
              <a:lnSpc>
                <a:spcPct val="90000"/>
              </a:lnSpc>
              <a:spcBef>
                <a:spcPts val="1133"/>
              </a:spcBef>
              <a:buFont typeface="Arial" panose="020B0604020202020204" pitchFamily="34" charset="0"/>
              <a:buChar char="•"/>
              <a:defRPr sz="4080"/>
            </a:lvl8pPr>
            <a:lvl9pPr marL="8810001" indent="-518236" defTabSz="2072941">
              <a:lnSpc>
                <a:spcPct val="90000"/>
              </a:lnSpc>
              <a:spcBef>
                <a:spcPts val="1133"/>
              </a:spcBef>
              <a:buFont typeface="Arial" panose="020B0604020202020204" pitchFamily="34" charset="0"/>
              <a:buChar char="•"/>
              <a:defRPr sz="4080"/>
            </a:lvl9pPr>
          </a:lstStyle>
          <a:p>
            <a:r>
              <a:rPr lang="en-IE" dirty="0">
                <a:latin typeface="Calibri"/>
                <a:ea typeface="Calibri"/>
                <a:cs typeface="Calibri"/>
              </a:rPr>
              <a:t>Los programas de formación profesional (FP) ofrecen </a:t>
            </a:r>
            <a:r>
              <a:rPr lang="en-IE" dirty="0" err="1">
                <a:latin typeface="Calibri"/>
                <a:ea typeface="Calibri"/>
                <a:cs typeface="Calibri"/>
              </a:rPr>
              <a:t>una</a:t>
            </a:r>
            <a:r>
              <a:rPr lang="en-IE" dirty="0">
                <a:latin typeface="Calibri"/>
                <a:ea typeface="Calibri"/>
                <a:cs typeface="Calibri"/>
              </a:rPr>
              <a:t> </a:t>
            </a:r>
            <a:r>
              <a:rPr lang="en-IE" dirty="0" err="1">
                <a:latin typeface="Calibri"/>
                <a:ea typeface="Calibri"/>
                <a:cs typeface="Calibri"/>
              </a:rPr>
              <a:t>educación</a:t>
            </a:r>
            <a:r>
              <a:rPr lang="en-IE" dirty="0">
                <a:latin typeface="Calibri"/>
                <a:ea typeface="Calibri"/>
                <a:cs typeface="Calibri"/>
              </a:rPr>
              <a:t> </a:t>
            </a:r>
            <a:r>
              <a:rPr lang="en-IE" dirty="0" err="1">
                <a:latin typeface="Calibri"/>
                <a:ea typeface="Calibri"/>
                <a:cs typeface="Calibri"/>
              </a:rPr>
              <a:t>práctica</a:t>
            </a:r>
            <a:r>
              <a:rPr lang="en-IE" dirty="0">
                <a:latin typeface="Calibri"/>
                <a:ea typeface="Calibri"/>
                <a:cs typeface="Calibri"/>
              </a:rPr>
              <a:t> y </a:t>
            </a:r>
            <a:r>
              <a:rPr lang="en-IE" dirty="0" err="1">
                <a:latin typeface="Calibri"/>
                <a:ea typeface="Calibri"/>
                <a:cs typeface="Calibri"/>
              </a:rPr>
              <a:t>orientada</a:t>
            </a:r>
            <a:r>
              <a:rPr lang="en-IE" dirty="0">
                <a:latin typeface="Calibri"/>
                <a:ea typeface="Calibri"/>
                <a:cs typeface="Calibri"/>
              </a:rPr>
              <a:t> a la </a:t>
            </a:r>
            <a:r>
              <a:rPr lang="en-IE" dirty="0" err="1">
                <a:latin typeface="Calibri"/>
                <a:ea typeface="Calibri"/>
                <a:cs typeface="Calibri"/>
              </a:rPr>
              <a:t>carrera</a:t>
            </a:r>
            <a:r>
              <a:rPr lang="en-IE" dirty="0">
                <a:latin typeface="Calibri"/>
                <a:ea typeface="Calibri"/>
                <a:cs typeface="Calibri"/>
              </a:rPr>
              <a:t> </a:t>
            </a:r>
            <a:r>
              <a:rPr lang="en-IE" dirty="0" err="1">
                <a:latin typeface="Calibri"/>
                <a:ea typeface="Calibri"/>
                <a:cs typeface="Calibri"/>
              </a:rPr>
              <a:t>profesional</a:t>
            </a:r>
            <a:r>
              <a:rPr lang="en-IE" dirty="0">
                <a:latin typeface="Calibri"/>
                <a:ea typeface="Calibri"/>
                <a:cs typeface="Calibri"/>
              </a:rPr>
              <a:t> </a:t>
            </a:r>
            <a:r>
              <a:rPr lang="en-IE" dirty="0" err="1">
                <a:latin typeface="Calibri"/>
                <a:ea typeface="Calibri"/>
                <a:cs typeface="Calibri"/>
              </a:rPr>
              <a:t>que</a:t>
            </a:r>
            <a:r>
              <a:rPr lang="en-IE" dirty="0">
                <a:latin typeface="Calibri"/>
                <a:ea typeface="Calibri"/>
                <a:cs typeface="Calibri"/>
              </a:rPr>
              <a:t> </a:t>
            </a:r>
            <a:r>
              <a:rPr lang="en-IE" dirty="0" err="1">
                <a:latin typeface="Calibri"/>
                <a:ea typeface="Calibri"/>
                <a:cs typeface="Calibri"/>
              </a:rPr>
              <a:t>dota</a:t>
            </a:r>
            <a:r>
              <a:rPr lang="en-IE" dirty="0">
                <a:latin typeface="Calibri"/>
                <a:ea typeface="Calibri"/>
                <a:cs typeface="Calibri"/>
              </a:rPr>
              <a:t> a </a:t>
            </a:r>
            <a:r>
              <a:rPr lang="en-IE" dirty="0" err="1">
                <a:latin typeface="Calibri"/>
                <a:ea typeface="Calibri"/>
                <a:cs typeface="Calibri"/>
              </a:rPr>
              <a:t>los</a:t>
            </a:r>
            <a:r>
              <a:rPr lang="en-IE" dirty="0">
                <a:latin typeface="Calibri"/>
                <a:ea typeface="Calibri"/>
                <a:cs typeface="Calibri"/>
              </a:rPr>
              <a:t> </a:t>
            </a:r>
            <a:r>
              <a:rPr lang="en-IE" dirty="0" err="1">
                <a:latin typeface="Calibri"/>
                <a:ea typeface="Calibri"/>
                <a:cs typeface="Calibri"/>
              </a:rPr>
              <a:t>alumnos</a:t>
            </a:r>
            <a:r>
              <a:rPr lang="en-IE" dirty="0">
                <a:latin typeface="Calibri"/>
                <a:ea typeface="Calibri"/>
                <a:cs typeface="Calibri"/>
              </a:rPr>
              <a:t> de las </a:t>
            </a:r>
            <a:r>
              <a:rPr lang="en-IE" dirty="0" err="1">
                <a:latin typeface="Calibri"/>
                <a:ea typeface="Calibri"/>
                <a:cs typeface="Calibri"/>
              </a:rPr>
              <a:t>competencias</a:t>
            </a:r>
            <a:r>
              <a:rPr lang="en-IE" dirty="0">
                <a:latin typeface="Calibri"/>
                <a:ea typeface="Calibri"/>
                <a:cs typeface="Calibri"/>
              </a:rPr>
              <a:t> </a:t>
            </a:r>
            <a:r>
              <a:rPr lang="en-IE" dirty="0" err="1">
                <a:latin typeface="Calibri"/>
                <a:ea typeface="Calibri"/>
                <a:cs typeface="Calibri"/>
              </a:rPr>
              <a:t>técnicas</a:t>
            </a:r>
            <a:r>
              <a:rPr lang="en-IE" dirty="0">
                <a:latin typeface="Calibri"/>
                <a:ea typeface="Calibri"/>
                <a:cs typeface="Calibri"/>
              </a:rPr>
              <a:t> y </a:t>
            </a:r>
            <a:r>
              <a:rPr lang="en-IE" dirty="0" err="1">
                <a:latin typeface="Calibri"/>
                <a:ea typeface="Calibri"/>
                <a:cs typeface="Calibri"/>
              </a:rPr>
              <a:t>los</a:t>
            </a:r>
            <a:r>
              <a:rPr lang="en-IE" dirty="0">
                <a:latin typeface="Calibri"/>
                <a:ea typeface="Calibri"/>
                <a:cs typeface="Calibri"/>
              </a:rPr>
              <a:t> </a:t>
            </a:r>
            <a:r>
              <a:rPr lang="en-IE" dirty="0" err="1">
                <a:latin typeface="Calibri"/>
                <a:ea typeface="Calibri"/>
                <a:cs typeface="Calibri"/>
              </a:rPr>
              <a:t>conocimientos</a:t>
            </a:r>
            <a:r>
              <a:rPr lang="en-IE" dirty="0">
                <a:latin typeface="Calibri"/>
                <a:ea typeface="Calibri"/>
                <a:cs typeface="Calibri"/>
              </a:rPr>
              <a:t> </a:t>
            </a:r>
            <a:r>
              <a:rPr lang="en-IE" dirty="0" err="1">
                <a:latin typeface="Calibri"/>
                <a:ea typeface="Calibri"/>
                <a:cs typeface="Calibri"/>
              </a:rPr>
              <a:t>aplicados</a:t>
            </a:r>
            <a:r>
              <a:rPr lang="en-IE" dirty="0">
                <a:latin typeface="Calibri"/>
                <a:ea typeface="Calibri"/>
                <a:cs typeface="Calibri"/>
              </a:rPr>
              <a:t> necesarios para apoyar la transición ecológica y digital en todos los sectores, y son esenciales para alcanzar los objetivos de desarrollo sostenible, descarbonización y digitalización. </a:t>
            </a:r>
          </a:p>
          <a:p>
            <a:endParaRPr lang="en-IE" dirty="0"/>
          </a:p>
          <a:p>
            <a:r>
              <a:rPr lang="en-IE" dirty="0"/>
              <a:t>A diferencia de las vías académicas, que a menudo se centran en la teoría y la investigación, la FP hace hincapié en la experiencia práctica, lo que la convierte en una herramienta poderosa para la preparación de la mano de obra y la innovación específica de cada sector.</a:t>
            </a:r>
          </a:p>
          <a:p>
            <a:endParaRPr lang="en-IE" dirty="0"/>
          </a:p>
        </p:txBody>
      </p:sp>
      <p:sp>
        <p:nvSpPr>
          <p:cNvPr id="17" name="TextBox 16">
            <a:extLst>
              <a:ext uri="{FF2B5EF4-FFF2-40B4-BE49-F238E27FC236}">
                <a16:creationId xmlns:a16="http://schemas.microsoft.com/office/drawing/2014/main" id="{15C2D2CB-6641-073D-22EC-26C35E24CE65}"/>
              </a:ext>
            </a:extLst>
          </p:cNvPr>
          <p:cNvSpPr txBox="1"/>
          <p:nvPr/>
        </p:nvSpPr>
        <p:spPr>
          <a:xfrm>
            <a:off x="585015" y="1173966"/>
            <a:ext cx="4658317" cy="631327"/>
          </a:xfrm>
          <a:prstGeom prst="rect">
            <a:avLst/>
          </a:prstGeom>
          <a:noFill/>
        </p:spPr>
        <p:txBody>
          <a:bodyPr wrap="square" lIns="91440" tIns="45720" rIns="91440" bIns="45720" rtlCol="0" anchor="t">
            <a:spAutoFit/>
          </a:bodyPr>
          <a:lstStyle/>
          <a:p>
            <a:pPr marL="6350">
              <a:lnSpc>
                <a:spcPts val="2100"/>
              </a:lnSpc>
              <a:tabLst>
                <a:tab pos="611188" algn="l"/>
              </a:tabLst>
            </a:pPr>
            <a:r>
              <a:rPr lang="en-US" sz="2000" b="1" dirty="0">
                <a:solidFill>
                  <a:srgbClr val="ED4D24"/>
                </a:solidFill>
                <a:latin typeface="Calibri"/>
                <a:ea typeface="Calibri"/>
                <a:cs typeface="Calibri"/>
              </a:rPr>
              <a:t>Resumen de los </a:t>
            </a:r>
            <a:r>
              <a:rPr lang="en-US" sz="2000" b="1" dirty="0" err="1">
                <a:solidFill>
                  <a:srgbClr val="ED4D24"/>
                </a:solidFill>
                <a:latin typeface="Calibri"/>
                <a:ea typeface="Calibri"/>
                <a:cs typeface="Calibri"/>
              </a:rPr>
              <a:t>programas</a:t>
            </a:r>
            <a:r>
              <a:rPr lang="en-US" sz="2000" b="1" dirty="0">
                <a:solidFill>
                  <a:srgbClr val="ED4D24"/>
                </a:solidFill>
                <a:latin typeface="Calibri"/>
                <a:ea typeface="Calibri"/>
                <a:cs typeface="Calibri"/>
              </a:rPr>
              <a:t> de </a:t>
            </a:r>
            <a:r>
              <a:rPr lang="en-US" sz="2000" b="1" dirty="0" err="1">
                <a:solidFill>
                  <a:srgbClr val="ED4D24"/>
                </a:solidFill>
                <a:latin typeface="Calibri"/>
                <a:ea typeface="Calibri"/>
                <a:cs typeface="Calibri"/>
              </a:rPr>
              <a:t>educación</a:t>
            </a:r>
            <a:r>
              <a:rPr lang="en-US" sz="2000" b="1" dirty="0">
                <a:solidFill>
                  <a:srgbClr val="ED4D24"/>
                </a:solidFill>
                <a:latin typeface="Calibri"/>
                <a:ea typeface="Calibri"/>
                <a:cs typeface="Calibri"/>
              </a:rPr>
              <a:t> y </a:t>
            </a:r>
            <a:r>
              <a:rPr lang="en-US" sz="2000" b="1" dirty="0" err="1">
                <a:solidFill>
                  <a:srgbClr val="ED4D24"/>
                </a:solidFill>
                <a:latin typeface="Calibri"/>
                <a:ea typeface="Calibri"/>
                <a:cs typeface="Calibri"/>
              </a:rPr>
              <a:t>formación</a:t>
            </a:r>
            <a:r>
              <a:rPr lang="en-US" sz="2000" b="1" dirty="0">
                <a:solidFill>
                  <a:srgbClr val="ED4D24"/>
                </a:solidFill>
                <a:latin typeface="Calibri"/>
                <a:ea typeface="Calibri"/>
                <a:cs typeface="Calibri"/>
              </a:rPr>
              <a:t> </a:t>
            </a:r>
            <a:r>
              <a:rPr lang="en-US" sz="2000" b="1" dirty="0" err="1">
                <a:solidFill>
                  <a:srgbClr val="ED4D24"/>
                </a:solidFill>
                <a:latin typeface="Calibri"/>
                <a:ea typeface="Calibri"/>
                <a:cs typeface="Calibri"/>
              </a:rPr>
              <a:t>profesional</a:t>
            </a:r>
            <a:r>
              <a:rPr lang="en-US" sz="2000" b="1" dirty="0">
                <a:solidFill>
                  <a:srgbClr val="ED4D24"/>
                </a:solidFill>
                <a:latin typeface="Calibri"/>
                <a:ea typeface="Calibri"/>
                <a:cs typeface="Calibri"/>
              </a:rPr>
              <a:t> (FP)</a:t>
            </a:r>
          </a:p>
        </p:txBody>
      </p:sp>
      <p:sp>
        <p:nvSpPr>
          <p:cNvPr id="31" name="TextBox 30">
            <a:extLst>
              <a:ext uri="{FF2B5EF4-FFF2-40B4-BE49-F238E27FC236}">
                <a16:creationId xmlns:a16="http://schemas.microsoft.com/office/drawing/2014/main" id="{BD8E019F-F245-4F04-B9A9-5438BB753960}"/>
              </a:ext>
            </a:extLst>
          </p:cNvPr>
          <p:cNvSpPr txBox="1"/>
          <p:nvPr/>
        </p:nvSpPr>
        <p:spPr>
          <a:xfrm>
            <a:off x="578161" y="3954457"/>
            <a:ext cx="4066180" cy="751700"/>
          </a:xfrm>
          <a:prstGeom prst="rect">
            <a:avLst/>
          </a:prstGeom>
          <a:noFill/>
        </p:spPr>
        <p:txBody>
          <a:bodyPr wrap="square" lIns="91440" tIns="45720" rIns="91440" bIns="45720" rtlCol="0" anchor="t">
            <a:spAutoFit/>
          </a:bodyPr>
          <a:lstStyle/>
          <a:p>
            <a:pPr marL="6350">
              <a:lnSpc>
                <a:spcPts val="1700"/>
              </a:lnSpc>
              <a:tabLst>
                <a:tab pos="611188" algn="l"/>
              </a:tabLst>
            </a:pPr>
            <a:r>
              <a:rPr lang="en-US" sz="1600" b="1" dirty="0">
                <a:solidFill>
                  <a:srgbClr val="ED4D24"/>
                </a:solidFill>
                <a:highlight>
                  <a:srgbClr val="FFFFFF"/>
                </a:highlight>
                <a:latin typeface="Calibri"/>
                <a:ea typeface="Calibri"/>
                <a:cs typeface="Calibri"/>
              </a:rPr>
              <a:t> Recomendaciones para los </a:t>
            </a:r>
            <a:r>
              <a:rPr lang="en-US" sz="1600" b="1" dirty="0" err="1">
                <a:solidFill>
                  <a:srgbClr val="ED4D24"/>
                </a:solidFill>
                <a:highlight>
                  <a:srgbClr val="FFFFFF"/>
                </a:highlight>
                <a:latin typeface="Calibri"/>
                <a:ea typeface="Calibri"/>
                <a:cs typeface="Calibri"/>
              </a:rPr>
              <a:t>programas</a:t>
            </a:r>
            <a:r>
              <a:rPr lang="en-US" sz="1600" b="1" dirty="0">
                <a:solidFill>
                  <a:srgbClr val="ED4D24"/>
                </a:solidFill>
                <a:highlight>
                  <a:srgbClr val="FFFFFF"/>
                </a:highlight>
                <a:latin typeface="Calibri"/>
                <a:ea typeface="Calibri"/>
                <a:cs typeface="Calibri"/>
              </a:rPr>
              <a:t> de </a:t>
            </a:r>
            <a:r>
              <a:rPr lang="en-US" sz="1600" b="1" dirty="0" err="1">
                <a:solidFill>
                  <a:srgbClr val="ED4D24"/>
                </a:solidFill>
                <a:highlight>
                  <a:srgbClr val="FFFFFF"/>
                </a:highlight>
                <a:latin typeface="Calibri"/>
                <a:ea typeface="Calibri"/>
                <a:cs typeface="Calibri"/>
              </a:rPr>
              <a:t>educación</a:t>
            </a:r>
            <a:r>
              <a:rPr lang="en-US" sz="1600" b="1" dirty="0">
                <a:solidFill>
                  <a:srgbClr val="ED4D24"/>
                </a:solidFill>
                <a:highlight>
                  <a:srgbClr val="FFFFFF"/>
                </a:highlight>
                <a:latin typeface="Calibri"/>
                <a:ea typeface="Calibri"/>
                <a:cs typeface="Calibri"/>
              </a:rPr>
              <a:t> y </a:t>
            </a:r>
            <a:r>
              <a:rPr lang="en-US" sz="1600" b="1" dirty="0" err="1">
                <a:solidFill>
                  <a:srgbClr val="ED4D24"/>
                </a:solidFill>
                <a:highlight>
                  <a:srgbClr val="FFFFFF"/>
                </a:highlight>
                <a:latin typeface="Calibri"/>
                <a:ea typeface="Calibri"/>
                <a:cs typeface="Calibri"/>
              </a:rPr>
              <a:t>formación</a:t>
            </a:r>
            <a:r>
              <a:rPr lang="en-US" sz="1600" b="1" dirty="0">
                <a:solidFill>
                  <a:srgbClr val="ED4D24"/>
                </a:solidFill>
                <a:highlight>
                  <a:srgbClr val="FFFFFF"/>
                </a:highlight>
                <a:latin typeface="Calibri"/>
                <a:ea typeface="Calibri"/>
                <a:cs typeface="Calibri"/>
              </a:rPr>
              <a:t> </a:t>
            </a:r>
            <a:r>
              <a:rPr lang="en-US" sz="1600" b="1" dirty="0" err="1">
                <a:solidFill>
                  <a:srgbClr val="ED4D24"/>
                </a:solidFill>
                <a:highlight>
                  <a:srgbClr val="FFFFFF"/>
                </a:highlight>
                <a:latin typeface="Calibri"/>
                <a:ea typeface="Calibri"/>
                <a:cs typeface="Calibri"/>
              </a:rPr>
              <a:t>profesional</a:t>
            </a:r>
            <a:r>
              <a:rPr lang="en-US" sz="1600" b="1" dirty="0">
                <a:solidFill>
                  <a:srgbClr val="ED4D24"/>
                </a:solidFill>
                <a:highlight>
                  <a:srgbClr val="FFFFFF"/>
                </a:highlight>
                <a:latin typeface="Calibri"/>
                <a:ea typeface="Calibri"/>
                <a:cs typeface="Calibri"/>
              </a:rPr>
              <a:t> (FP)</a:t>
            </a:r>
          </a:p>
          <a:p>
            <a:pPr marL="6350">
              <a:lnSpc>
                <a:spcPts val="1700"/>
              </a:lnSpc>
              <a:tabLst>
                <a:tab pos="611188" algn="l"/>
              </a:tabLst>
            </a:pPr>
            <a:endParaRPr lang="en-US" sz="1800" b="1" dirty="0">
              <a:solidFill>
                <a:srgbClr val="2D62AE"/>
              </a:solidFill>
              <a:highlight>
                <a:srgbClr val="FFFFFF"/>
              </a:highlight>
              <a:latin typeface="Calibri" panose="020F0502020204030204" pitchFamily="34" charset="0"/>
              <a:cs typeface="Calibri" panose="020F0502020204030204" pitchFamily="34" charset="0"/>
            </a:endParaRPr>
          </a:p>
        </p:txBody>
      </p:sp>
      <p:cxnSp>
        <p:nvCxnSpPr>
          <p:cNvPr id="32" name="Straight Connector 31">
            <a:extLst>
              <a:ext uri="{FF2B5EF4-FFF2-40B4-BE49-F238E27FC236}">
                <a16:creationId xmlns:a16="http://schemas.microsoft.com/office/drawing/2014/main" id="{D463F970-6021-42B2-856D-81F444A4423D}"/>
              </a:ext>
            </a:extLst>
          </p:cNvPr>
          <p:cNvCxnSpPr>
            <a:cxnSpLocks/>
          </p:cNvCxnSpPr>
          <p:nvPr/>
        </p:nvCxnSpPr>
        <p:spPr>
          <a:xfrm>
            <a:off x="-49030" y="4091446"/>
            <a:ext cx="665935"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86B319A-D4BF-47CA-B550-42460C15FCBF}"/>
              </a:ext>
            </a:extLst>
          </p:cNvPr>
          <p:cNvCxnSpPr>
            <a:cxnSpLocks/>
          </p:cNvCxnSpPr>
          <p:nvPr/>
        </p:nvCxnSpPr>
        <p:spPr>
          <a:xfrm>
            <a:off x="786551" y="4481736"/>
            <a:ext cx="59760" cy="5696314"/>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34" name="Triangle 10">
            <a:extLst>
              <a:ext uri="{FF2B5EF4-FFF2-40B4-BE49-F238E27FC236}">
                <a16:creationId xmlns:a16="http://schemas.microsoft.com/office/drawing/2014/main" id="{C7763EAC-6969-417A-ADA3-142188F7D6F1}"/>
              </a:ext>
            </a:extLst>
          </p:cNvPr>
          <p:cNvSpPr/>
          <p:nvPr/>
        </p:nvSpPr>
        <p:spPr>
          <a:xfrm rot="5400000">
            <a:off x="175263" y="3997762"/>
            <a:ext cx="217346" cy="187367"/>
          </a:xfrm>
          <a:prstGeom prst="triangle">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5" name="Straight Connector 34">
            <a:extLst>
              <a:ext uri="{FF2B5EF4-FFF2-40B4-BE49-F238E27FC236}">
                <a16:creationId xmlns:a16="http://schemas.microsoft.com/office/drawing/2014/main" id="{4A4899A4-ACE3-401F-B56E-20DDEE2D301C}"/>
              </a:ext>
            </a:extLst>
          </p:cNvPr>
          <p:cNvCxnSpPr>
            <a:cxnSpLocks/>
          </p:cNvCxnSpPr>
          <p:nvPr/>
        </p:nvCxnSpPr>
        <p:spPr>
          <a:xfrm>
            <a:off x="846467" y="10177984"/>
            <a:ext cx="669492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A55D20A9-B869-4C32-848E-14BB39C95E1B}"/>
              </a:ext>
            </a:extLst>
          </p:cNvPr>
          <p:cNvGrpSpPr/>
          <p:nvPr/>
        </p:nvGrpSpPr>
        <p:grpSpPr>
          <a:xfrm>
            <a:off x="625774" y="4909328"/>
            <a:ext cx="6909386" cy="288000"/>
            <a:chOff x="644327" y="1972700"/>
            <a:chExt cx="6909386" cy="288000"/>
          </a:xfrm>
        </p:grpSpPr>
        <p:cxnSp>
          <p:nvCxnSpPr>
            <p:cNvPr id="37" name="Straight Connector 36">
              <a:extLst>
                <a:ext uri="{FF2B5EF4-FFF2-40B4-BE49-F238E27FC236}">
                  <a16:creationId xmlns:a16="http://schemas.microsoft.com/office/drawing/2014/main" id="{9380C37E-D2FD-4018-BDC4-0AEF6E138718}"/>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7C55D38B-4E06-45D3-9911-57D3B1F46624}"/>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01</a:t>
              </a:r>
              <a:endParaRPr lang="en-US" sz="1800" dirty="0"/>
            </a:p>
          </p:txBody>
        </p:sp>
      </p:grpSp>
      <p:grpSp>
        <p:nvGrpSpPr>
          <p:cNvPr id="39" name="Group 38">
            <a:extLst>
              <a:ext uri="{FF2B5EF4-FFF2-40B4-BE49-F238E27FC236}">
                <a16:creationId xmlns:a16="http://schemas.microsoft.com/office/drawing/2014/main" id="{4F2BE6B9-CD4B-438A-B170-88C10DE48C72}"/>
              </a:ext>
            </a:extLst>
          </p:cNvPr>
          <p:cNvGrpSpPr/>
          <p:nvPr/>
        </p:nvGrpSpPr>
        <p:grpSpPr>
          <a:xfrm>
            <a:off x="617068" y="6606100"/>
            <a:ext cx="6909386" cy="288000"/>
            <a:chOff x="644327" y="1972700"/>
            <a:chExt cx="6909386" cy="288000"/>
          </a:xfrm>
        </p:grpSpPr>
        <p:cxnSp>
          <p:nvCxnSpPr>
            <p:cNvPr id="40" name="Straight Connector 39">
              <a:extLst>
                <a:ext uri="{FF2B5EF4-FFF2-40B4-BE49-F238E27FC236}">
                  <a16:creationId xmlns:a16="http://schemas.microsoft.com/office/drawing/2014/main" id="{3D83240B-3944-4547-9FF8-D7709510DE6B}"/>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90A8F4AD-9021-4AB0-AD84-EFF071F4CFC7}"/>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02</a:t>
              </a:r>
              <a:endParaRPr lang="en-US" sz="1800" dirty="0"/>
            </a:p>
          </p:txBody>
        </p:sp>
      </p:grpSp>
      <p:grpSp>
        <p:nvGrpSpPr>
          <p:cNvPr id="42" name="Group 41">
            <a:extLst>
              <a:ext uri="{FF2B5EF4-FFF2-40B4-BE49-F238E27FC236}">
                <a16:creationId xmlns:a16="http://schemas.microsoft.com/office/drawing/2014/main" id="{326AB0C3-A587-49C1-B7A0-62385AE27986}"/>
              </a:ext>
            </a:extLst>
          </p:cNvPr>
          <p:cNvGrpSpPr/>
          <p:nvPr/>
        </p:nvGrpSpPr>
        <p:grpSpPr>
          <a:xfrm>
            <a:off x="625774" y="8431924"/>
            <a:ext cx="6909386" cy="288000"/>
            <a:chOff x="644327" y="1972700"/>
            <a:chExt cx="6909386" cy="288000"/>
          </a:xfrm>
        </p:grpSpPr>
        <p:cxnSp>
          <p:nvCxnSpPr>
            <p:cNvPr id="43" name="Straight Connector 42">
              <a:extLst>
                <a:ext uri="{FF2B5EF4-FFF2-40B4-BE49-F238E27FC236}">
                  <a16:creationId xmlns:a16="http://schemas.microsoft.com/office/drawing/2014/main" id="{B123F61E-E4CF-433C-B8DE-927B7216FCB5}"/>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A04953D3-723C-4B58-81E5-B594933EADA6}"/>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03</a:t>
              </a:r>
              <a:endParaRPr lang="en-US" sz="1800" dirty="0"/>
            </a:p>
          </p:txBody>
        </p:sp>
      </p:grpSp>
      <p:sp>
        <p:nvSpPr>
          <p:cNvPr id="45" name="TextBox 44">
            <a:extLst>
              <a:ext uri="{FF2B5EF4-FFF2-40B4-BE49-F238E27FC236}">
                <a16:creationId xmlns:a16="http://schemas.microsoft.com/office/drawing/2014/main" id="{441AE29C-E4BB-4088-A767-F6B3BAD1F714}"/>
              </a:ext>
            </a:extLst>
          </p:cNvPr>
          <p:cNvSpPr txBox="1"/>
          <p:nvPr/>
        </p:nvSpPr>
        <p:spPr>
          <a:xfrm>
            <a:off x="1169730" y="4810334"/>
            <a:ext cx="5676377" cy="5878532"/>
          </a:xfrm>
          <a:prstGeom prst="rect">
            <a:avLst/>
          </a:prstGeom>
          <a:noFill/>
        </p:spPr>
        <p:txBody>
          <a:bodyPr wrap="square" lIns="91440" tIns="45720" rIns="91440" bIns="45720" anchor="t">
            <a:spAutoFit/>
          </a:bodyPr>
          <a:lstStyle/>
          <a:p>
            <a:pPr>
              <a:lnSpc>
                <a:spcPts val="1340"/>
              </a:lnSpc>
            </a:pPr>
            <a:r>
              <a:rPr lang="en-IE" sz="1600" b="1" dirty="0">
                <a:solidFill>
                  <a:srgbClr val="ED4D24"/>
                </a:solidFill>
                <a:latin typeface="Calibri" panose="020F0502020204030204" pitchFamily="34" charset="0"/>
                <a:cs typeface="Calibri" panose="020F0502020204030204" pitchFamily="34" charset="0"/>
              </a:rPr>
              <a:t>Criterio 2: La digitalización en la práctica</a:t>
            </a:r>
            <a:endParaRPr lang="en-IE" sz="1100" b="1" dirty="0">
              <a:solidFill>
                <a:srgbClr val="404040"/>
              </a:solidFill>
              <a:latin typeface="Calibri" panose="020F0502020204030204" pitchFamily="34" charset="0"/>
              <a:cs typeface="Calibri" panose="020F0502020204030204" pitchFamily="34" charset="0"/>
            </a:endParaRPr>
          </a:p>
          <a:p>
            <a:pPr lvl="0"/>
            <a:endParaRPr lang="en-IE" sz="600" dirty="0">
              <a:solidFill>
                <a:srgbClr val="404040"/>
              </a:solidFill>
              <a:latin typeface="Calibri" panose="020F0502020204030204" pitchFamily="34" charset="0"/>
              <a:cs typeface="Calibri" panose="020F0502020204030204" pitchFamily="34" charset="0"/>
            </a:endParaRPr>
          </a:p>
          <a:p>
            <a:pPr>
              <a:lnSpc>
                <a:spcPts val="1140"/>
              </a:lnSpc>
            </a:pPr>
            <a:r>
              <a:rPr lang="en-IE" sz="1100" b="1" dirty="0">
                <a:solidFill>
                  <a:srgbClr val="404040"/>
                </a:solidFill>
                <a:latin typeface="Calibri" panose="020F0502020204030204" pitchFamily="34" charset="0"/>
                <a:cs typeface="Calibri" panose="020F0502020204030204" pitchFamily="34" charset="0"/>
              </a:rPr>
              <a:t>Se recomienda que la digitalización sea una parte obligatoria de los programas de FP mediante la introducción de:</a:t>
            </a:r>
          </a:p>
          <a:p>
            <a:pPr marL="171450" indent="-171450">
              <a:lnSpc>
                <a:spcPts val="1140"/>
              </a:lnSpc>
              <a:buClr>
                <a:srgbClr val="ED4D24"/>
              </a:buClr>
              <a:buFont typeface="Arial" panose="020B0604020202020204" pitchFamily="34" charset="0"/>
              <a:buChar char="•"/>
            </a:pPr>
            <a:r>
              <a:rPr lang="en-IE" sz="1100" dirty="0">
                <a:solidFill>
                  <a:srgbClr val="404040"/>
                </a:solidFill>
                <a:latin typeface="Calibri" panose="020F0502020204030204" pitchFamily="34" charset="0"/>
                <a:cs typeface="Calibri" panose="020F0502020204030204" pitchFamily="34" charset="0"/>
              </a:rPr>
              <a:t>Laboratorios BMS/IoT/KNX</a:t>
            </a:r>
          </a:p>
          <a:p>
            <a:pPr marL="171450" indent="-171450">
              <a:lnSpc>
                <a:spcPts val="1140"/>
              </a:lnSpc>
              <a:buClr>
                <a:srgbClr val="ED4D24"/>
              </a:buClr>
              <a:buFont typeface="Arial" panose="020B0604020202020204" pitchFamily="34" charset="0"/>
              <a:buChar char="•"/>
            </a:pPr>
            <a:r>
              <a:rPr lang="en-IE" sz="1100" dirty="0">
                <a:solidFill>
                  <a:srgbClr val="404040"/>
                </a:solidFill>
                <a:latin typeface="Calibri" panose="020F0502020204030204" pitchFamily="34" charset="0"/>
                <a:cs typeface="Calibri" panose="020F0502020204030204" pitchFamily="34" charset="0"/>
              </a:rPr>
              <a:t>Prácticas de registro de datos</a:t>
            </a:r>
          </a:p>
          <a:p>
            <a:pPr marL="171450" indent="-171450">
              <a:lnSpc>
                <a:spcPts val="1140"/>
              </a:lnSpc>
              <a:buClr>
                <a:srgbClr val="ED4D24"/>
              </a:buClr>
              <a:buFont typeface="Arial" panose="020B0604020202020204" pitchFamily="34" charset="0"/>
              <a:buChar char="•"/>
            </a:pPr>
            <a:r>
              <a:rPr lang="en-IE" sz="1100" dirty="0">
                <a:solidFill>
                  <a:srgbClr val="404040"/>
                </a:solidFill>
                <a:latin typeface="Calibri" panose="020F0502020204030204" pitchFamily="34" charset="0"/>
                <a:cs typeface="Calibri" panose="020F0502020204030204" pitchFamily="34" charset="0"/>
              </a:rPr>
              <a:t>Ejercicios de detección y diagnóstico de fallos (FDD)</a:t>
            </a:r>
          </a:p>
          <a:p>
            <a:endParaRPr lang="en-IE" sz="600" dirty="0">
              <a:solidFill>
                <a:srgbClr val="404040"/>
              </a:solidFill>
              <a:latin typeface="Calibri" panose="020F0502020204030204" pitchFamily="34" charset="0"/>
              <a:cs typeface="Calibri" panose="020F0502020204030204" pitchFamily="34" charset="0"/>
            </a:endParaRPr>
          </a:p>
          <a:p>
            <a:pPr>
              <a:lnSpc>
                <a:spcPts val="1140"/>
              </a:lnSpc>
            </a:pPr>
            <a:r>
              <a:rPr lang="en-IE" sz="1100" i="1" dirty="0">
                <a:solidFill>
                  <a:srgbClr val="404040"/>
                </a:solidFill>
                <a:latin typeface="Calibri" panose="020F0502020204030204" pitchFamily="34" charset="0"/>
                <a:cs typeface="Calibri" panose="020F0502020204030204" pitchFamily="34" charset="0"/>
              </a:rPr>
              <a:t>Estos elementos mejorarían los criterios 1 y 2, pasando de una alineación parcial a una alineación total.</a:t>
            </a:r>
          </a:p>
          <a:p>
            <a:pPr>
              <a:lnSpc>
                <a:spcPts val="1140"/>
              </a:lnSpc>
            </a:pPr>
            <a:endParaRPr lang="en-IE" sz="1100" dirty="0">
              <a:solidFill>
                <a:srgbClr val="404040"/>
              </a:solidFill>
              <a:latin typeface="Calibri" panose="020F0502020204030204" pitchFamily="34" charset="0"/>
              <a:cs typeface="Calibri" panose="020F0502020204030204" pitchFamily="34" charset="0"/>
            </a:endParaRPr>
          </a:p>
          <a:p>
            <a:pPr lvl="0"/>
            <a:endParaRPr lang="en-IE" sz="1000" b="1" dirty="0">
              <a:solidFill>
                <a:srgbClr val="404040"/>
              </a:solidFill>
              <a:latin typeface="Calibri" panose="020F0502020204030204" pitchFamily="34" charset="0"/>
              <a:cs typeface="Calibri" panose="020F0502020204030204" pitchFamily="34" charset="0"/>
            </a:endParaRPr>
          </a:p>
          <a:p>
            <a:pPr>
              <a:lnSpc>
                <a:spcPts val="1340"/>
              </a:lnSpc>
            </a:pPr>
            <a:r>
              <a:rPr lang="en-IE" sz="1600" b="1" dirty="0">
                <a:solidFill>
                  <a:srgbClr val="ED4D24"/>
                </a:solidFill>
                <a:latin typeface="Calibri" panose="020F0502020204030204" pitchFamily="34" charset="0"/>
                <a:cs typeface="Calibri" panose="020F0502020204030204" pitchFamily="34" charset="0"/>
              </a:rPr>
              <a:t>Hacer tangible el criterio 3: Regulación</a:t>
            </a:r>
          </a:p>
          <a:p>
            <a:pPr lvl="0"/>
            <a:r>
              <a:rPr lang="en-IE" sz="600" b="1" dirty="0">
                <a:solidFill>
                  <a:srgbClr val="ED4D24"/>
                </a:solidFill>
                <a:latin typeface="Calibri" panose="020F0502020204030204" pitchFamily="34" charset="0"/>
                <a:cs typeface="Calibri" panose="020F0502020204030204" pitchFamily="34" charset="0"/>
              </a:rPr>
              <a:t> </a:t>
            </a:r>
          </a:p>
          <a:p>
            <a:pPr>
              <a:lnSpc>
                <a:spcPts val="1340"/>
              </a:lnSpc>
            </a:pPr>
            <a:r>
              <a:rPr lang="en-IE" sz="1100" b="1" dirty="0">
                <a:solidFill>
                  <a:srgbClr val="404040"/>
                </a:solidFill>
                <a:latin typeface="Calibri" panose="020F0502020204030204" pitchFamily="34" charset="0"/>
                <a:cs typeface="Calibri" panose="020F0502020204030204" pitchFamily="34" charset="0"/>
              </a:rPr>
              <a:t>Los programas deben incluir micromódulos sobre:</a:t>
            </a:r>
          </a:p>
          <a:p>
            <a:pPr marL="171450" indent="-171450">
              <a:lnSpc>
                <a:spcPts val="1340"/>
              </a:lnSpc>
              <a:buClr>
                <a:srgbClr val="ED4D24"/>
              </a:buClr>
              <a:buFont typeface="Arial" panose="020B0604020202020204" pitchFamily="34" charset="0"/>
              <a:buChar char="•"/>
            </a:pPr>
            <a:r>
              <a:rPr lang="en-IE" sz="1100" dirty="0">
                <a:solidFill>
                  <a:srgbClr val="404040"/>
                </a:solidFill>
                <a:latin typeface="Calibri" panose="020F0502020204030204" pitchFamily="34" charset="0"/>
                <a:cs typeface="Calibri" panose="020F0502020204030204" pitchFamily="34" charset="0"/>
              </a:rPr>
              <a:t>Gases fluorados</a:t>
            </a:r>
          </a:p>
          <a:p>
            <a:pPr marL="171450" indent="-171450">
              <a:lnSpc>
                <a:spcPts val="1340"/>
              </a:lnSpc>
              <a:buClr>
                <a:srgbClr val="ED4D24"/>
              </a:buClr>
              <a:buFont typeface="Arial" panose="020B0604020202020204" pitchFamily="34" charset="0"/>
              <a:buChar char="•"/>
            </a:pPr>
            <a:r>
              <a:rPr lang="en-IE" sz="1100" dirty="0">
                <a:solidFill>
                  <a:srgbClr val="404040"/>
                </a:solidFill>
                <a:latin typeface="Calibri" panose="020F0502020204030204" pitchFamily="34" charset="0"/>
                <a:cs typeface="Calibri" panose="020F0502020204030204" pitchFamily="34" charset="0"/>
              </a:rPr>
              <a:t>Diseño ecológico</a:t>
            </a:r>
          </a:p>
          <a:p>
            <a:pPr marL="171450" indent="-171450">
              <a:lnSpc>
                <a:spcPts val="1340"/>
              </a:lnSpc>
              <a:buClr>
                <a:srgbClr val="ED4D24"/>
              </a:buClr>
              <a:buFont typeface="Arial" panose="020B0604020202020204" pitchFamily="34" charset="0"/>
              <a:buChar char="•"/>
            </a:pPr>
            <a:r>
              <a:rPr lang="en-IE" sz="1100" dirty="0">
                <a:solidFill>
                  <a:srgbClr val="404040"/>
                </a:solidFill>
                <a:latin typeface="Calibri" panose="020F0502020204030204" pitchFamily="34" charset="0"/>
                <a:cs typeface="Calibri" panose="020F0502020204030204" pitchFamily="34" charset="0"/>
              </a:rPr>
              <a:t>Etiquetado energético</a:t>
            </a:r>
          </a:p>
          <a:p>
            <a:endParaRPr lang="en-IE" sz="600" dirty="0">
              <a:solidFill>
                <a:srgbClr val="404040"/>
              </a:solidFill>
              <a:latin typeface="Calibri" panose="020F0502020204030204" pitchFamily="34" charset="0"/>
              <a:cs typeface="Calibri" panose="020F0502020204030204" pitchFamily="34" charset="0"/>
            </a:endParaRPr>
          </a:p>
          <a:p>
            <a:pPr>
              <a:lnSpc>
                <a:spcPts val="1340"/>
              </a:lnSpc>
            </a:pPr>
            <a:r>
              <a:rPr lang="en-IE" sz="1100" i="1" dirty="0">
                <a:solidFill>
                  <a:srgbClr val="404040"/>
                </a:solidFill>
                <a:latin typeface="Calibri" panose="020F0502020204030204" pitchFamily="34" charset="0"/>
                <a:cs typeface="Calibri" panose="020F0502020204030204" pitchFamily="34" charset="0"/>
              </a:rPr>
              <a:t>Estos deben estar respaldados por guías de cumplimiento que utilicen documentación real y evaluarse mediante tareas prácticas. </a:t>
            </a:r>
            <a:endParaRPr lang="en-IE" sz="1200" i="1" dirty="0">
              <a:solidFill>
                <a:srgbClr val="404040"/>
              </a:solidFill>
              <a:latin typeface="Calibri" panose="020F0502020204030204" pitchFamily="34" charset="0"/>
              <a:cs typeface="Calibri" panose="020F0502020204030204" pitchFamily="34" charset="0"/>
            </a:endParaRPr>
          </a:p>
          <a:p>
            <a:pPr lvl="0"/>
            <a:endParaRPr lang="en-IE" sz="1000" dirty="0">
              <a:solidFill>
                <a:srgbClr val="404040"/>
              </a:solidFill>
              <a:latin typeface="Calibri" panose="020F0502020204030204" pitchFamily="34" charset="0"/>
              <a:cs typeface="Calibri" panose="020F0502020204030204" pitchFamily="34" charset="0"/>
            </a:endParaRPr>
          </a:p>
          <a:p>
            <a:pPr lvl="0"/>
            <a:endParaRPr lang="en-IE" sz="1000" dirty="0">
              <a:solidFill>
                <a:srgbClr val="404040"/>
              </a:solidFill>
              <a:latin typeface="Calibri" panose="020F0502020204030204" pitchFamily="34" charset="0"/>
              <a:cs typeface="Calibri" panose="020F0502020204030204" pitchFamily="34" charset="0"/>
            </a:endParaRPr>
          </a:p>
          <a:p>
            <a:pPr>
              <a:lnSpc>
                <a:spcPts val="1340"/>
              </a:lnSpc>
            </a:pPr>
            <a:r>
              <a:rPr lang="en-IE" sz="1600" b="1" dirty="0">
                <a:solidFill>
                  <a:srgbClr val="ED4D24"/>
                </a:solidFill>
                <a:latin typeface="Calibri" panose="020F0502020204030204" pitchFamily="34" charset="0"/>
                <a:cs typeface="Calibri" panose="020F0502020204030204" pitchFamily="34" charset="0"/>
              </a:rPr>
              <a:t>Poner en práctica los criterios 4 y 5: </a:t>
            </a:r>
          </a:p>
          <a:p>
            <a:pPr>
              <a:lnSpc>
                <a:spcPts val="1340"/>
              </a:lnSpc>
            </a:pPr>
            <a:r>
              <a:rPr lang="en-IE" sz="1600" b="1" dirty="0">
                <a:solidFill>
                  <a:srgbClr val="ED4D24"/>
                </a:solidFill>
                <a:latin typeface="Calibri" panose="020F0502020204030204" pitchFamily="34" charset="0"/>
                <a:cs typeface="Calibri" panose="020F0502020204030204" pitchFamily="34" charset="0"/>
              </a:rPr>
              <a:t>Descarbonización y sostenibilidad</a:t>
            </a:r>
          </a:p>
          <a:p>
            <a:pPr lvl="0"/>
            <a:endParaRPr lang="en-IE" sz="600" dirty="0">
              <a:solidFill>
                <a:srgbClr val="404040"/>
              </a:solidFill>
              <a:latin typeface="Calibri" panose="020F0502020204030204" pitchFamily="34" charset="0"/>
              <a:cs typeface="Calibri" panose="020F0502020204030204" pitchFamily="34" charset="0"/>
            </a:endParaRPr>
          </a:p>
          <a:p>
            <a:pPr>
              <a:lnSpc>
                <a:spcPts val="1340"/>
              </a:lnSpc>
            </a:pPr>
            <a:r>
              <a:rPr lang="en-IE" sz="1100" b="1" dirty="0">
                <a:solidFill>
                  <a:srgbClr val="404040"/>
                </a:solidFill>
                <a:latin typeface="Calibri" panose="020F0502020204030204" pitchFamily="34" charset="0"/>
                <a:cs typeface="Calibri" panose="020F0502020204030204" pitchFamily="34" charset="0"/>
              </a:rPr>
              <a:t>Se sugiere incluir unidades prácticas sobre:</a:t>
            </a:r>
          </a:p>
          <a:p>
            <a:pPr marL="171450" indent="-171450">
              <a:lnSpc>
                <a:spcPts val="1340"/>
              </a:lnSpc>
              <a:buClr>
                <a:srgbClr val="ED4D24"/>
              </a:buClr>
              <a:buFont typeface="Arial" panose="020B0604020202020204" pitchFamily="34" charset="0"/>
              <a:buChar char="•"/>
            </a:pPr>
            <a:r>
              <a:rPr lang="en-IE" sz="1100" dirty="0">
                <a:solidFill>
                  <a:srgbClr val="404040"/>
                </a:solidFill>
                <a:latin typeface="Calibri" panose="020F0502020204030204" pitchFamily="34" charset="0"/>
                <a:cs typeface="Calibri" panose="020F0502020204030204" pitchFamily="34" charset="0"/>
              </a:rPr>
              <a:t>Bombas de calor</a:t>
            </a:r>
          </a:p>
          <a:p>
            <a:pPr marL="171450" indent="-171450">
              <a:lnSpc>
                <a:spcPts val="1340"/>
              </a:lnSpc>
              <a:buClr>
                <a:srgbClr val="ED4D24"/>
              </a:buClr>
              <a:buFont typeface="Arial" panose="020B0604020202020204" pitchFamily="34" charset="0"/>
              <a:buChar char="•"/>
            </a:pPr>
            <a:r>
              <a:rPr lang="en-IE" sz="1100" dirty="0">
                <a:solidFill>
                  <a:srgbClr val="404040"/>
                </a:solidFill>
                <a:latin typeface="Calibri" panose="020F0502020204030204" pitchFamily="34" charset="0"/>
                <a:cs typeface="Calibri" panose="020F0502020204030204" pitchFamily="34" charset="0"/>
              </a:rPr>
              <a:t>Refrigerantes de bajo potencial de calentamiento global</a:t>
            </a:r>
          </a:p>
          <a:p>
            <a:pPr marL="171450" indent="-171450">
              <a:lnSpc>
                <a:spcPts val="1340"/>
              </a:lnSpc>
              <a:buClr>
                <a:srgbClr val="ED4D24"/>
              </a:buClr>
              <a:buFont typeface="Arial" panose="020B0604020202020204" pitchFamily="34" charset="0"/>
              <a:buChar char="•"/>
            </a:pPr>
            <a:r>
              <a:rPr lang="en-IE" sz="1100" dirty="0">
                <a:solidFill>
                  <a:srgbClr val="404040"/>
                </a:solidFill>
                <a:latin typeface="Calibri" panose="020F0502020204030204" pitchFamily="34" charset="0"/>
                <a:cs typeface="Calibri" panose="020F0502020204030204" pitchFamily="34" charset="0"/>
              </a:rPr>
              <a:t>Equilibrado hidráulico</a:t>
            </a:r>
          </a:p>
          <a:p>
            <a:pPr marL="171450" indent="-171450">
              <a:lnSpc>
                <a:spcPts val="1340"/>
              </a:lnSpc>
              <a:buClr>
                <a:srgbClr val="ED4D24"/>
              </a:buClr>
              <a:buFont typeface="Arial" panose="020B0604020202020204" pitchFamily="34" charset="0"/>
              <a:buChar char="•"/>
            </a:pPr>
            <a:r>
              <a:rPr lang="en-IE" sz="1100" dirty="0">
                <a:solidFill>
                  <a:srgbClr val="404040"/>
                </a:solidFill>
                <a:latin typeface="Calibri" panose="020F0502020204030204" pitchFamily="34" charset="0"/>
                <a:cs typeface="Calibri" panose="020F0502020204030204" pitchFamily="34" charset="0"/>
              </a:rPr>
              <a:t>Acoplamiento del sistema de envolvente</a:t>
            </a:r>
          </a:p>
          <a:p>
            <a:pPr marL="171450" indent="-171450">
              <a:buClr>
                <a:srgbClr val="ED4D24"/>
              </a:buClr>
              <a:buFont typeface="Arial" panose="020B0604020202020204" pitchFamily="34" charset="0"/>
              <a:buChar char="•"/>
            </a:pPr>
            <a:endParaRPr lang="en-IE" sz="600" dirty="0">
              <a:solidFill>
                <a:srgbClr val="404040"/>
              </a:solidFill>
              <a:latin typeface="Calibri" panose="020F0502020204030204" pitchFamily="34" charset="0"/>
              <a:cs typeface="Calibri" panose="020F0502020204030204" pitchFamily="34" charset="0"/>
            </a:endParaRPr>
          </a:p>
          <a:p>
            <a:pPr>
              <a:lnSpc>
                <a:spcPts val="1340"/>
              </a:lnSpc>
            </a:pPr>
            <a:r>
              <a:rPr lang="en-IE" sz="1100" i="1" dirty="0">
                <a:solidFill>
                  <a:srgbClr val="404040"/>
                </a:solidFill>
                <a:latin typeface="Calibri"/>
                <a:ea typeface="Calibri"/>
                <a:cs typeface="Calibri"/>
              </a:rPr>
              <a:t>Cada unidad debe estar vinculada a indicadores clave de rendimiento (KPI) medidos en materia de energía y carbono, a fin de proporcionar pruebas claras de los resultados en materia de sostenibilidad y descarbonización.</a:t>
            </a:r>
          </a:p>
          <a:p>
            <a:pPr>
              <a:lnSpc>
                <a:spcPts val="1340"/>
              </a:lnSpc>
            </a:pPr>
            <a:endParaRPr lang="en-IE" sz="110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lvl="0">
              <a:lnSpc>
                <a:spcPts val="1140"/>
              </a:lnSpc>
            </a:pPr>
            <a:endParaRPr lang="en-IE" sz="110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lvl="0">
              <a:lnSpc>
                <a:spcPts val="1340"/>
              </a:lnSpc>
            </a:pPr>
            <a:endParaRPr lang="en-IE" sz="1150" dirty="0">
              <a:solidFill>
                <a:srgbClr val="40404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087060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039A83-FC5A-F3B9-72C8-DE87E021D2D6}"/>
            </a:ext>
          </a:extLst>
        </p:cNvPr>
        <p:cNvGrpSpPr/>
        <p:nvPr/>
      </p:nvGrpSpPr>
      <p:grpSpPr>
        <a:xfrm>
          <a:off x="0" y="0"/>
          <a:ext cx="0" cy="0"/>
          <a:chOff x="0" y="0"/>
          <a:chExt cx="0" cy="0"/>
        </a:xfrm>
      </p:grpSpPr>
      <p:sp>
        <p:nvSpPr>
          <p:cNvPr id="2" name="Graphic 4">
            <a:extLst>
              <a:ext uri="{FF2B5EF4-FFF2-40B4-BE49-F238E27FC236}">
                <a16:creationId xmlns:a16="http://schemas.microsoft.com/office/drawing/2014/main" id="{10143137-73D5-E5E6-9991-335A8891DDED}"/>
              </a:ext>
            </a:extLst>
          </p:cNvPr>
          <p:cNvSpPr/>
          <p:nvPr/>
        </p:nvSpPr>
        <p:spPr>
          <a:xfrm rot="10800000">
            <a:off x="0" y="386907"/>
            <a:ext cx="7559675" cy="415497"/>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35000">
                <a:srgbClr val="2D62AE"/>
              </a:gs>
              <a:gs pos="82000">
                <a:srgbClr val="33A5CC"/>
              </a:gs>
              <a:gs pos="100000">
                <a:srgbClr val="77CBC4"/>
              </a:gs>
            </a:gsLst>
            <a:lin ang="2700000" scaled="0"/>
          </a:gradFill>
          <a:ln w="2370" cap="flat">
            <a:noFill/>
            <a:prstDash val="solid"/>
            <a:miter/>
          </a:ln>
        </p:spPr>
        <p:txBody>
          <a:bodyPr rtlCol="0" anchor="ctr"/>
          <a:lstStyle/>
          <a:p>
            <a:endParaRPr lang="en-US" dirty="0"/>
          </a:p>
        </p:txBody>
      </p:sp>
      <p:sp>
        <p:nvSpPr>
          <p:cNvPr id="9" name="TextBox 8">
            <a:extLst>
              <a:ext uri="{FF2B5EF4-FFF2-40B4-BE49-F238E27FC236}">
                <a16:creationId xmlns:a16="http://schemas.microsoft.com/office/drawing/2014/main" id="{82A20265-851C-3B93-749F-623711807B46}"/>
              </a:ext>
            </a:extLst>
          </p:cNvPr>
          <p:cNvSpPr txBox="1"/>
          <p:nvPr/>
        </p:nvSpPr>
        <p:spPr>
          <a:xfrm>
            <a:off x="681937" y="509479"/>
            <a:ext cx="631928" cy="415498"/>
          </a:xfrm>
          <a:prstGeom prst="rect">
            <a:avLst/>
          </a:prstGeom>
          <a:gradFill>
            <a:gsLst>
              <a:gs pos="3000">
                <a:srgbClr val="EE2D24"/>
              </a:gs>
              <a:gs pos="68000">
                <a:srgbClr val="F37321"/>
              </a:gs>
              <a:gs pos="100000">
                <a:srgbClr val="FFCD05"/>
              </a:gs>
            </a:gsLst>
            <a:lin ang="2700000" scaled="0"/>
          </a:gradFill>
        </p:spPr>
        <p:txBody>
          <a:bodyPr wrap="square" rtlCol="0" anchor="ctr">
            <a:spAutoFit/>
          </a:bodyPr>
          <a:lstStyle/>
          <a:p>
            <a:pPr marL="6350">
              <a:tabLst>
                <a:tab pos="611188" algn="l"/>
              </a:tabLst>
            </a:pPr>
            <a:r>
              <a:rPr lang="en-US" sz="2100" b="1" dirty="0">
                <a:solidFill>
                  <a:schemeClr val="bg1"/>
                </a:solidFill>
                <a:latin typeface="Calibri" panose="020F0502020204030204" pitchFamily="34" charset="0"/>
                <a:cs typeface="Calibri" panose="020F0502020204030204" pitchFamily="34" charset="0"/>
              </a:rPr>
              <a:t> 3.3 </a:t>
            </a:r>
            <a:endParaRPr lang="en-US" sz="2000" b="1" dirty="0">
              <a:solidFill>
                <a:schemeClr val="bg1"/>
              </a:solidFill>
              <a:latin typeface="Calibri" panose="020F0502020204030204" pitchFamily="34" charset="0"/>
              <a:cs typeface="Calibri" panose="020F0502020204030204" pitchFamily="34" charset="0"/>
            </a:endParaRPr>
          </a:p>
        </p:txBody>
      </p:sp>
      <p:grpSp>
        <p:nvGrpSpPr>
          <p:cNvPr id="10" name="Graphic 40">
            <a:extLst>
              <a:ext uri="{FF2B5EF4-FFF2-40B4-BE49-F238E27FC236}">
                <a16:creationId xmlns:a16="http://schemas.microsoft.com/office/drawing/2014/main" id="{89D78262-C3C2-087F-BD66-A9FD7B2FDCC7}"/>
              </a:ext>
            </a:extLst>
          </p:cNvPr>
          <p:cNvGrpSpPr/>
          <p:nvPr/>
        </p:nvGrpSpPr>
        <p:grpSpPr>
          <a:xfrm>
            <a:off x="4947944" y="-96139"/>
            <a:ext cx="3293668" cy="2042232"/>
            <a:chOff x="-3997861" y="6017904"/>
            <a:chExt cx="935163" cy="579846"/>
          </a:xfrm>
          <a:solidFill>
            <a:schemeClr val="bg1">
              <a:alpha val="9824"/>
            </a:schemeClr>
          </a:solidFill>
        </p:grpSpPr>
        <p:sp>
          <p:nvSpPr>
            <p:cNvPr id="11" name="Freeform 10">
              <a:extLst>
                <a:ext uri="{FF2B5EF4-FFF2-40B4-BE49-F238E27FC236}">
                  <a16:creationId xmlns:a16="http://schemas.microsoft.com/office/drawing/2014/main" id="{314D8AFC-5692-880B-D011-3A222CD001F9}"/>
                </a:ext>
              </a:extLst>
            </p:cNvPr>
            <p:cNvSpPr/>
            <p:nvPr/>
          </p:nvSpPr>
          <p:spPr>
            <a:xfrm>
              <a:off x="-3997861"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13" name="Freeform 12">
              <a:extLst>
                <a:ext uri="{FF2B5EF4-FFF2-40B4-BE49-F238E27FC236}">
                  <a16:creationId xmlns:a16="http://schemas.microsoft.com/office/drawing/2014/main" id="{D73978DE-08E3-64A6-9480-5AF0B8BEE6AA}"/>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271F2828-5002-1830-9357-BDE6FF24C567}"/>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15" name="Freeform 14">
              <a:extLst>
                <a:ext uri="{FF2B5EF4-FFF2-40B4-BE49-F238E27FC236}">
                  <a16:creationId xmlns:a16="http://schemas.microsoft.com/office/drawing/2014/main" id="{CE3104C3-170B-4FC0-6C69-0865C9E385ED}"/>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
        <p:nvSpPr>
          <p:cNvPr id="16" name="Text Placeholder 29">
            <a:extLst>
              <a:ext uri="{FF2B5EF4-FFF2-40B4-BE49-F238E27FC236}">
                <a16:creationId xmlns:a16="http://schemas.microsoft.com/office/drawing/2014/main" id="{DF13F40A-7BD6-3A7C-F7F7-AA174AB7BB6A}"/>
              </a:ext>
            </a:extLst>
          </p:cNvPr>
          <p:cNvSpPr txBox="1">
            <a:spLocks/>
          </p:cNvSpPr>
          <p:nvPr/>
        </p:nvSpPr>
        <p:spPr>
          <a:xfrm>
            <a:off x="595489" y="1773191"/>
            <a:ext cx="6133702" cy="1180493"/>
          </a:xfrm>
          <a:prstGeom prst="rect">
            <a:avLst/>
          </a:prstGeom>
        </p:spPr>
        <p:txBody>
          <a:bodyPr lIns="91440" tIns="45720" rIns="91440" bIns="45720" numCol="1" spcCol="252000" anchor="t">
            <a:noAutofit/>
          </a:bodyPr>
          <a:lstStyle>
            <a:defPPr>
              <a:defRPr lang="en-US"/>
            </a:defPPr>
            <a:lvl1pPr indent="0" defTabSz="2072941">
              <a:lnSpc>
                <a:spcPts val="1360"/>
              </a:lnSpc>
              <a:spcBef>
                <a:spcPts val="0"/>
              </a:spcBef>
              <a:buFont typeface="Arial" panose="020B0604020202020204" pitchFamily="34" charset="0"/>
              <a:buNone/>
              <a:defRPr sz="1300" b="0" i="0">
                <a:solidFill>
                  <a:srgbClr val="404040"/>
                </a:solidFill>
                <a:latin typeface="Calibri" panose="020F0502020204030204" pitchFamily="34" charset="0"/>
                <a:cs typeface="Calibri" panose="020F0502020204030204" pitchFamily="34" charset="0"/>
              </a:defRPr>
            </a:lvl1pPr>
            <a:lvl2pPr marL="377967" indent="0" defTabSz="2072941">
              <a:lnSpc>
                <a:spcPct val="100000"/>
              </a:lnSpc>
              <a:spcBef>
                <a:spcPts val="1133"/>
              </a:spcBef>
              <a:buFont typeface="Arial" panose="020B0604020202020204" pitchFamily="34" charset="0"/>
              <a:buNone/>
              <a:defRPr sz="3200">
                <a:solidFill>
                  <a:srgbClr val="011E3B"/>
                </a:solidFill>
                <a:latin typeface="Montserrat" pitchFamily="2" charset="77"/>
                <a:cs typeface="Poppins" pitchFamily="2" charset="77"/>
              </a:defRPr>
            </a:lvl2pPr>
            <a:lvl3pPr marL="755934" indent="0" defTabSz="2072941">
              <a:lnSpc>
                <a:spcPct val="100000"/>
              </a:lnSpc>
              <a:spcBef>
                <a:spcPts val="1133"/>
              </a:spcBef>
              <a:buFont typeface="Arial" panose="020B0604020202020204" pitchFamily="34" charset="0"/>
              <a:buNone/>
              <a:defRPr sz="3200">
                <a:solidFill>
                  <a:srgbClr val="011E3B"/>
                </a:solidFill>
                <a:latin typeface="Montserrat" pitchFamily="2" charset="77"/>
                <a:cs typeface="Poppins" pitchFamily="2" charset="77"/>
              </a:defRPr>
            </a:lvl3pPr>
            <a:lvl4pPr marL="1133901" indent="0" defTabSz="2072941">
              <a:lnSpc>
                <a:spcPct val="100000"/>
              </a:lnSpc>
              <a:spcBef>
                <a:spcPts val="1133"/>
              </a:spcBef>
              <a:buFont typeface="Arial" panose="020B0604020202020204" pitchFamily="34" charset="0"/>
              <a:buNone/>
              <a:defRPr sz="3200">
                <a:solidFill>
                  <a:srgbClr val="011E3B"/>
                </a:solidFill>
                <a:latin typeface="Montserrat" pitchFamily="2" charset="77"/>
                <a:cs typeface="Poppins" pitchFamily="2" charset="77"/>
              </a:defRPr>
            </a:lvl4pPr>
            <a:lvl5pPr marL="1511869" indent="0" defTabSz="2072941">
              <a:lnSpc>
                <a:spcPct val="100000"/>
              </a:lnSpc>
              <a:spcBef>
                <a:spcPts val="1133"/>
              </a:spcBef>
              <a:buFont typeface="Arial" panose="020B0604020202020204" pitchFamily="34" charset="0"/>
              <a:buNone/>
              <a:defRPr sz="3200">
                <a:solidFill>
                  <a:srgbClr val="011E3B"/>
                </a:solidFill>
                <a:latin typeface="Montserrat" pitchFamily="2" charset="77"/>
                <a:cs typeface="Poppins" pitchFamily="2" charset="77"/>
              </a:defRPr>
            </a:lvl5pPr>
            <a:lvl6pPr marL="5700588" indent="-518236" defTabSz="2072941">
              <a:lnSpc>
                <a:spcPct val="90000"/>
              </a:lnSpc>
              <a:spcBef>
                <a:spcPts val="1133"/>
              </a:spcBef>
              <a:buFont typeface="Arial" panose="020B0604020202020204" pitchFamily="34" charset="0"/>
              <a:buChar char="•"/>
              <a:defRPr sz="4080"/>
            </a:lvl6pPr>
            <a:lvl7pPr marL="6737059" indent="-518236" defTabSz="2072941">
              <a:lnSpc>
                <a:spcPct val="90000"/>
              </a:lnSpc>
              <a:spcBef>
                <a:spcPts val="1133"/>
              </a:spcBef>
              <a:buFont typeface="Arial" panose="020B0604020202020204" pitchFamily="34" charset="0"/>
              <a:buChar char="•"/>
              <a:defRPr sz="4080"/>
            </a:lvl7pPr>
            <a:lvl8pPr marL="7773528" indent="-518236" defTabSz="2072941">
              <a:lnSpc>
                <a:spcPct val="90000"/>
              </a:lnSpc>
              <a:spcBef>
                <a:spcPts val="1133"/>
              </a:spcBef>
              <a:buFont typeface="Arial" panose="020B0604020202020204" pitchFamily="34" charset="0"/>
              <a:buChar char="•"/>
              <a:defRPr sz="4080"/>
            </a:lvl8pPr>
            <a:lvl9pPr marL="8810001" indent="-518236" defTabSz="2072941">
              <a:lnSpc>
                <a:spcPct val="90000"/>
              </a:lnSpc>
              <a:spcBef>
                <a:spcPts val="1133"/>
              </a:spcBef>
              <a:buFont typeface="Arial" panose="020B0604020202020204" pitchFamily="34" charset="0"/>
              <a:buChar char="•"/>
              <a:defRPr sz="4080"/>
            </a:lvl9pPr>
          </a:lstStyle>
          <a:p>
            <a:r>
              <a:rPr lang="en-IE" dirty="0">
                <a:latin typeface="Calibri"/>
                <a:ea typeface="Calibri"/>
                <a:cs typeface="Calibri"/>
              </a:rPr>
              <a:t>A medida que las industrias evolucionan </a:t>
            </a:r>
            <a:r>
              <a:rPr lang="en-IE" dirty="0" err="1">
                <a:latin typeface="Calibri"/>
                <a:ea typeface="Calibri"/>
                <a:cs typeface="Calibri"/>
              </a:rPr>
              <a:t>rápidamente</a:t>
            </a:r>
            <a:r>
              <a:rPr lang="en-IE" dirty="0">
                <a:latin typeface="Calibri"/>
                <a:ea typeface="Calibri"/>
                <a:cs typeface="Calibri"/>
              </a:rPr>
              <a:t> </a:t>
            </a:r>
            <a:r>
              <a:rPr lang="en-IE" dirty="0" err="1">
                <a:latin typeface="Calibri"/>
                <a:ea typeface="Calibri"/>
                <a:cs typeface="Calibri"/>
              </a:rPr>
              <a:t>en</a:t>
            </a:r>
            <a:r>
              <a:rPr lang="en-IE" dirty="0">
                <a:latin typeface="Calibri"/>
                <a:ea typeface="Calibri"/>
                <a:cs typeface="Calibri"/>
              </a:rPr>
              <a:t> </a:t>
            </a:r>
            <a:r>
              <a:rPr lang="en-IE" dirty="0" err="1">
                <a:latin typeface="Calibri"/>
                <a:ea typeface="Calibri"/>
                <a:cs typeface="Calibri"/>
              </a:rPr>
              <a:t>respuesta</a:t>
            </a:r>
            <a:r>
              <a:rPr lang="en-IE" dirty="0">
                <a:latin typeface="Calibri"/>
                <a:ea typeface="Calibri"/>
                <a:cs typeface="Calibri"/>
              </a:rPr>
              <a:t> a </a:t>
            </a:r>
            <a:r>
              <a:rPr lang="en-IE" dirty="0" err="1">
                <a:latin typeface="Calibri"/>
                <a:ea typeface="Calibri"/>
                <a:cs typeface="Calibri"/>
              </a:rPr>
              <a:t>los</a:t>
            </a:r>
            <a:r>
              <a:rPr lang="en-IE" dirty="0">
                <a:latin typeface="Calibri"/>
                <a:ea typeface="Calibri"/>
                <a:cs typeface="Calibri"/>
              </a:rPr>
              <a:t> </a:t>
            </a:r>
            <a:r>
              <a:rPr lang="en-IE" dirty="0" err="1">
                <a:latin typeface="Calibri"/>
                <a:ea typeface="Calibri"/>
                <a:cs typeface="Calibri"/>
              </a:rPr>
              <a:t>retos</a:t>
            </a:r>
            <a:r>
              <a:rPr lang="en-IE" dirty="0">
                <a:latin typeface="Calibri"/>
                <a:ea typeface="Calibri"/>
                <a:cs typeface="Calibri"/>
              </a:rPr>
              <a:t> </a:t>
            </a:r>
            <a:r>
              <a:rPr lang="en-IE" dirty="0" err="1">
                <a:latin typeface="Calibri"/>
                <a:ea typeface="Calibri"/>
                <a:cs typeface="Calibri"/>
              </a:rPr>
              <a:t>medioambientales</a:t>
            </a:r>
            <a:r>
              <a:rPr lang="en-IE" dirty="0">
                <a:latin typeface="Calibri"/>
                <a:ea typeface="Calibri"/>
                <a:cs typeface="Calibri"/>
              </a:rPr>
              <a:t> y </a:t>
            </a:r>
            <a:r>
              <a:rPr lang="en-IE" dirty="0" err="1">
                <a:latin typeface="Calibri"/>
                <a:ea typeface="Calibri"/>
                <a:cs typeface="Calibri"/>
              </a:rPr>
              <a:t>tecnológicos</a:t>
            </a:r>
            <a:r>
              <a:rPr lang="en-IE" dirty="0">
                <a:latin typeface="Calibri"/>
                <a:ea typeface="Calibri"/>
                <a:cs typeface="Calibri"/>
              </a:rPr>
              <a:t>, la FPC </a:t>
            </a:r>
            <a:r>
              <a:rPr lang="en-IE" dirty="0" err="1">
                <a:latin typeface="Calibri"/>
                <a:ea typeface="Calibri"/>
                <a:cs typeface="Calibri"/>
              </a:rPr>
              <a:t>ofrece</a:t>
            </a:r>
            <a:r>
              <a:rPr lang="en-IE" dirty="0">
                <a:latin typeface="Calibri"/>
                <a:ea typeface="Calibri"/>
                <a:cs typeface="Calibri"/>
              </a:rPr>
              <a:t> </a:t>
            </a:r>
            <a:r>
              <a:rPr lang="en-IE" dirty="0" err="1">
                <a:latin typeface="Calibri"/>
                <a:ea typeface="Calibri"/>
                <a:cs typeface="Calibri"/>
              </a:rPr>
              <a:t>oportunidades</a:t>
            </a:r>
            <a:r>
              <a:rPr lang="en-IE" dirty="0">
                <a:latin typeface="Calibri"/>
                <a:ea typeface="Calibri"/>
                <a:cs typeface="Calibri"/>
              </a:rPr>
              <a:t> de </a:t>
            </a:r>
            <a:r>
              <a:rPr lang="en-IE" dirty="0" err="1">
                <a:latin typeface="Calibri"/>
                <a:ea typeface="Calibri"/>
                <a:cs typeface="Calibri"/>
              </a:rPr>
              <a:t>aprendizaje</a:t>
            </a:r>
            <a:r>
              <a:rPr lang="en-IE" dirty="0">
                <a:latin typeface="Calibri"/>
                <a:ea typeface="Calibri"/>
                <a:cs typeface="Calibri"/>
              </a:rPr>
              <a:t> flexibles y </a:t>
            </a:r>
            <a:r>
              <a:rPr lang="en-IE" dirty="0" err="1">
                <a:latin typeface="Calibri"/>
                <a:ea typeface="Calibri"/>
                <a:cs typeface="Calibri"/>
              </a:rPr>
              <a:t>específicas</a:t>
            </a:r>
            <a:r>
              <a:rPr lang="en-IE" dirty="0">
                <a:latin typeface="Calibri"/>
                <a:ea typeface="Calibri"/>
                <a:cs typeface="Calibri"/>
              </a:rPr>
              <a:t> </a:t>
            </a:r>
            <a:r>
              <a:rPr lang="en-IE" dirty="0" err="1">
                <a:latin typeface="Calibri"/>
                <a:ea typeface="Calibri"/>
                <a:cs typeface="Calibri"/>
              </a:rPr>
              <a:t>que</a:t>
            </a:r>
            <a:r>
              <a:rPr lang="en-IE" dirty="0">
                <a:latin typeface="Calibri"/>
                <a:ea typeface="Calibri"/>
                <a:cs typeface="Calibri"/>
              </a:rPr>
              <a:t> </a:t>
            </a:r>
            <a:r>
              <a:rPr lang="en-IE" dirty="0" err="1">
                <a:latin typeface="Calibri"/>
                <a:ea typeface="Calibri"/>
                <a:cs typeface="Calibri"/>
              </a:rPr>
              <a:t>ayudan</a:t>
            </a:r>
            <a:r>
              <a:rPr lang="en-IE" dirty="0">
                <a:latin typeface="Calibri"/>
                <a:ea typeface="Calibri"/>
                <a:cs typeface="Calibri"/>
              </a:rPr>
              <a:t> a </a:t>
            </a:r>
            <a:r>
              <a:rPr lang="en-IE" dirty="0" err="1">
                <a:latin typeface="Calibri"/>
                <a:ea typeface="Calibri"/>
                <a:cs typeface="Calibri"/>
              </a:rPr>
              <a:t>los</a:t>
            </a:r>
            <a:r>
              <a:rPr lang="en-IE" dirty="0">
                <a:latin typeface="Calibri"/>
                <a:ea typeface="Calibri"/>
                <a:cs typeface="Calibri"/>
              </a:rPr>
              <a:t> </a:t>
            </a:r>
            <a:r>
              <a:rPr lang="en-IE" dirty="0" err="1">
                <a:latin typeface="Calibri"/>
                <a:ea typeface="Calibri"/>
                <a:cs typeface="Calibri"/>
              </a:rPr>
              <a:t>profesionales</a:t>
            </a:r>
            <a:r>
              <a:rPr lang="en-IE" dirty="0">
                <a:latin typeface="Calibri"/>
                <a:ea typeface="Calibri"/>
                <a:cs typeface="Calibri"/>
              </a:rPr>
              <a:t> a </a:t>
            </a:r>
            <a:r>
              <a:rPr lang="en-IE" dirty="0" err="1">
                <a:latin typeface="Calibri"/>
                <a:ea typeface="Calibri"/>
                <a:cs typeface="Calibri"/>
              </a:rPr>
              <a:t>actualizar</a:t>
            </a:r>
            <a:r>
              <a:rPr lang="en-IE" dirty="0">
                <a:latin typeface="Calibri"/>
                <a:ea typeface="Calibri"/>
                <a:cs typeface="Calibri"/>
              </a:rPr>
              <a:t> sus </a:t>
            </a:r>
            <a:r>
              <a:rPr lang="en-IE" dirty="0" err="1">
                <a:latin typeface="Calibri"/>
                <a:ea typeface="Calibri"/>
                <a:cs typeface="Calibri"/>
              </a:rPr>
              <a:t>competencias</a:t>
            </a:r>
            <a:r>
              <a:rPr lang="en-IE" dirty="0">
                <a:latin typeface="Calibri"/>
                <a:ea typeface="Calibri"/>
                <a:cs typeface="Calibri"/>
              </a:rPr>
              <a:t>, </a:t>
            </a:r>
            <a:r>
              <a:rPr lang="en-IE" dirty="0" err="1">
                <a:latin typeface="Calibri"/>
                <a:ea typeface="Calibri"/>
                <a:cs typeface="Calibri"/>
              </a:rPr>
              <a:t>seguir</a:t>
            </a:r>
            <a:r>
              <a:rPr lang="en-IE" dirty="0">
                <a:latin typeface="Calibri"/>
                <a:ea typeface="Calibri"/>
                <a:cs typeface="Calibri"/>
              </a:rPr>
              <a:t> </a:t>
            </a:r>
            <a:r>
              <a:rPr lang="en-IE" dirty="0" err="1">
                <a:latin typeface="Calibri"/>
                <a:ea typeface="Calibri"/>
                <a:cs typeface="Calibri"/>
              </a:rPr>
              <a:t>siendo</a:t>
            </a:r>
            <a:r>
              <a:rPr lang="en-IE" dirty="0">
                <a:latin typeface="Calibri"/>
                <a:ea typeface="Calibri"/>
                <a:cs typeface="Calibri"/>
              </a:rPr>
              <a:t> </a:t>
            </a:r>
            <a:r>
              <a:rPr lang="en-IE" dirty="0" err="1">
                <a:latin typeface="Calibri"/>
                <a:ea typeface="Calibri"/>
                <a:cs typeface="Calibri"/>
              </a:rPr>
              <a:t>competitivos</a:t>
            </a:r>
            <a:r>
              <a:rPr lang="en-IE" dirty="0">
                <a:latin typeface="Calibri"/>
                <a:ea typeface="Calibri"/>
                <a:cs typeface="Calibri"/>
              </a:rPr>
              <a:t> y </a:t>
            </a:r>
            <a:r>
              <a:rPr lang="en-IE" dirty="0" err="1">
                <a:latin typeface="Calibri"/>
                <a:ea typeface="Calibri"/>
                <a:cs typeface="Calibri"/>
              </a:rPr>
              <a:t>contribuir</a:t>
            </a:r>
            <a:r>
              <a:rPr lang="en-IE" dirty="0">
                <a:latin typeface="Calibri"/>
                <a:ea typeface="Calibri"/>
                <a:cs typeface="Calibri"/>
              </a:rPr>
              <a:t> a la transformación sistémica en el contexto del aprendizaje permanente y la adaptación de la fuerza laboral. </a:t>
            </a:r>
          </a:p>
          <a:p>
            <a:endParaRPr lang="en-IE" dirty="0"/>
          </a:p>
        </p:txBody>
      </p:sp>
      <p:sp>
        <p:nvSpPr>
          <p:cNvPr id="17" name="TextBox 16">
            <a:extLst>
              <a:ext uri="{FF2B5EF4-FFF2-40B4-BE49-F238E27FC236}">
                <a16:creationId xmlns:a16="http://schemas.microsoft.com/office/drawing/2014/main" id="{B62C4496-A13E-6931-859B-1A646BDA85C2}"/>
              </a:ext>
            </a:extLst>
          </p:cNvPr>
          <p:cNvSpPr txBox="1"/>
          <p:nvPr/>
        </p:nvSpPr>
        <p:spPr>
          <a:xfrm>
            <a:off x="604081" y="1173966"/>
            <a:ext cx="6512494" cy="900631"/>
          </a:xfrm>
          <a:prstGeom prst="rect">
            <a:avLst/>
          </a:prstGeom>
          <a:noFill/>
        </p:spPr>
        <p:txBody>
          <a:bodyPr wrap="square" lIns="91440" tIns="45720" rIns="91440" bIns="45720" rtlCol="0" anchor="t">
            <a:spAutoFit/>
          </a:bodyPr>
          <a:lstStyle/>
          <a:p>
            <a:pPr marL="6350">
              <a:lnSpc>
                <a:spcPts val="2100"/>
              </a:lnSpc>
              <a:tabLst>
                <a:tab pos="611188" algn="l"/>
              </a:tabLst>
            </a:pPr>
            <a:r>
              <a:rPr lang="en-US" sz="2000" b="1" dirty="0" err="1">
                <a:solidFill>
                  <a:srgbClr val="ED4D24"/>
                </a:solidFill>
                <a:latin typeface="Calibri"/>
                <a:ea typeface="Calibri"/>
                <a:cs typeface="Calibri"/>
              </a:rPr>
              <a:t>Resumen</a:t>
            </a:r>
            <a:r>
              <a:rPr lang="en-US" sz="2000" b="1" dirty="0">
                <a:solidFill>
                  <a:srgbClr val="ED4D24"/>
                </a:solidFill>
                <a:latin typeface="Calibri"/>
                <a:ea typeface="Calibri"/>
                <a:cs typeface="Calibri"/>
              </a:rPr>
              <a:t> de </a:t>
            </a:r>
            <a:r>
              <a:rPr lang="en-US" sz="2000" b="1" dirty="0" err="1">
                <a:solidFill>
                  <a:srgbClr val="ED4D24"/>
                </a:solidFill>
                <a:latin typeface="Calibri"/>
                <a:ea typeface="Calibri"/>
                <a:cs typeface="Calibri"/>
              </a:rPr>
              <a:t>los</a:t>
            </a:r>
            <a:r>
              <a:rPr lang="en-US" sz="2000" b="1" dirty="0">
                <a:solidFill>
                  <a:srgbClr val="ED4D24"/>
                </a:solidFill>
                <a:latin typeface="Calibri"/>
                <a:ea typeface="Calibri"/>
                <a:cs typeface="Calibri"/>
              </a:rPr>
              <a:t> </a:t>
            </a:r>
            <a:r>
              <a:rPr lang="en-US" sz="2000" b="1" dirty="0" err="1">
                <a:solidFill>
                  <a:srgbClr val="ED4D24"/>
                </a:solidFill>
                <a:latin typeface="Calibri"/>
                <a:ea typeface="Calibri"/>
                <a:cs typeface="Calibri"/>
              </a:rPr>
              <a:t>programas</a:t>
            </a:r>
            <a:r>
              <a:rPr lang="en-US" sz="2000" b="1" dirty="0">
                <a:solidFill>
                  <a:srgbClr val="ED4D24"/>
                </a:solidFill>
                <a:latin typeface="Calibri"/>
                <a:ea typeface="Calibri"/>
                <a:cs typeface="Calibri"/>
              </a:rPr>
              <a:t> de </a:t>
            </a:r>
            <a:r>
              <a:rPr lang="en-US" sz="2000" b="1" dirty="0" err="1">
                <a:solidFill>
                  <a:srgbClr val="ED4D24"/>
                </a:solidFill>
                <a:latin typeface="Calibri"/>
                <a:ea typeface="Calibri"/>
                <a:cs typeface="Calibri"/>
              </a:rPr>
              <a:t>formación</a:t>
            </a:r>
            <a:r>
              <a:rPr lang="en-US" sz="2000" b="1" dirty="0">
                <a:solidFill>
                  <a:srgbClr val="ED4D24"/>
                </a:solidFill>
                <a:latin typeface="Calibri"/>
                <a:ea typeface="Calibri"/>
                <a:cs typeface="Calibri"/>
              </a:rPr>
              <a:t> </a:t>
            </a:r>
            <a:r>
              <a:rPr lang="en-US" sz="2000" b="1" dirty="0" err="1">
                <a:solidFill>
                  <a:srgbClr val="ED4D24"/>
                </a:solidFill>
                <a:latin typeface="Calibri"/>
                <a:ea typeface="Calibri"/>
                <a:cs typeface="Calibri"/>
              </a:rPr>
              <a:t>profesional</a:t>
            </a:r>
            <a:r>
              <a:rPr lang="en-US" sz="2000" b="1" dirty="0">
                <a:solidFill>
                  <a:srgbClr val="ED4D24"/>
                </a:solidFill>
                <a:latin typeface="Calibri"/>
                <a:ea typeface="Calibri"/>
                <a:cs typeface="Calibri"/>
              </a:rPr>
              <a:t> continua y </a:t>
            </a:r>
            <a:r>
              <a:rPr lang="en-US" sz="2000" b="1" dirty="0" err="1">
                <a:solidFill>
                  <a:srgbClr val="ED4D24"/>
                </a:solidFill>
                <a:latin typeface="Calibri"/>
                <a:ea typeface="Calibri"/>
                <a:cs typeface="Calibri"/>
              </a:rPr>
              <a:t>formación</a:t>
            </a:r>
            <a:r>
              <a:rPr lang="en-US" sz="2000" b="1" dirty="0">
                <a:solidFill>
                  <a:srgbClr val="ED4D24"/>
                </a:solidFill>
                <a:latin typeface="Calibri"/>
                <a:ea typeface="Calibri"/>
                <a:cs typeface="Calibri"/>
              </a:rPr>
              <a:t> continua (FPC)</a:t>
            </a:r>
          </a:p>
          <a:p>
            <a:pPr marL="6350">
              <a:lnSpc>
                <a:spcPts val="2100"/>
              </a:lnSpc>
              <a:tabLst>
                <a:tab pos="611188" algn="l"/>
              </a:tabLst>
            </a:pPr>
            <a:endParaRPr lang="en-US" sz="2000" b="1" dirty="0">
              <a:solidFill>
                <a:srgbClr val="ED4D24"/>
              </a:solidFill>
              <a:latin typeface="Calibri" panose="020F0502020204030204" pitchFamily="34" charset="0"/>
              <a:cs typeface="Calibri" panose="020F0502020204030204" pitchFamily="34" charset="0"/>
            </a:endParaRPr>
          </a:p>
        </p:txBody>
      </p:sp>
      <p:cxnSp>
        <p:nvCxnSpPr>
          <p:cNvPr id="8" name="Straight Connector 7">
            <a:extLst>
              <a:ext uri="{FF2B5EF4-FFF2-40B4-BE49-F238E27FC236}">
                <a16:creationId xmlns:a16="http://schemas.microsoft.com/office/drawing/2014/main" id="{06C6E3BE-9C49-366C-B6E5-D81CDA96D5B4}"/>
              </a:ext>
            </a:extLst>
          </p:cNvPr>
          <p:cNvCxnSpPr>
            <a:cxnSpLocks/>
          </p:cNvCxnSpPr>
          <p:nvPr/>
        </p:nvCxnSpPr>
        <p:spPr>
          <a:xfrm>
            <a:off x="0" y="2838566"/>
            <a:ext cx="430106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11ED440-5B5B-4922-904A-3445CB9D5B64}"/>
              </a:ext>
            </a:extLst>
          </p:cNvPr>
          <p:cNvSpPr txBox="1"/>
          <p:nvPr/>
        </p:nvSpPr>
        <p:spPr>
          <a:xfrm>
            <a:off x="602676" y="3063942"/>
            <a:ext cx="4066180" cy="752770"/>
          </a:xfrm>
          <a:prstGeom prst="rect">
            <a:avLst/>
          </a:prstGeom>
          <a:noFill/>
        </p:spPr>
        <p:txBody>
          <a:bodyPr wrap="square" rtlCol="0" anchor="t">
            <a:spAutoFit/>
          </a:bodyPr>
          <a:lstStyle/>
          <a:p>
            <a:pPr marL="6350">
              <a:lnSpc>
                <a:spcPts val="1700"/>
              </a:lnSpc>
              <a:tabLst>
                <a:tab pos="611188" algn="l"/>
              </a:tabLst>
            </a:pPr>
            <a:r>
              <a:rPr lang="en-US" sz="1600" b="1" dirty="0">
                <a:solidFill>
                  <a:srgbClr val="ED4D24"/>
                </a:solidFill>
                <a:highlight>
                  <a:srgbClr val="FFFFFF"/>
                </a:highlight>
                <a:latin typeface="Calibri" panose="020F0502020204030204" pitchFamily="34" charset="0"/>
                <a:cs typeface="Calibri" panose="020F0502020204030204" pitchFamily="34" charset="0"/>
              </a:rPr>
              <a:t>Recomendaciones para los programas de educación y formación profesional continua</a:t>
            </a:r>
          </a:p>
          <a:p>
            <a:pPr marL="6350">
              <a:lnSpc>
                <a:spcPts val="1700"/>
              </a:lnSpc>
              <a:tabLst>
                <a:tab pos="611188" algn="l"/>
              </a:tabLst>
            </a:pPr>
            <a:endParaRPr lang="en-US" sz="1800" b="1" dirty="0">
              <a:solidFill>
                <a:srgbClr val="2D62AE"/>
              </a:solidFill>
              <a:highlight>
                <a:srgbClr val="FFFFFF"/>
              </a:highlight>
              <a:latin typeface="Calibri" panose="020F0502020204030204" pitchFamily="34" charset="0"/>
              <a:cs typeface="Calibri" panose="020F0502020204030204" pitchFamily="34" charset="0"/>
            </a:endParaRPr>
          </a:p>
        </p:txBody>
      </p:sp>
      <p:cxnSp>
        <p:nvCxnSpPr>
          <p:cNvPr id="18" name="Straight Connector 17">
            <a:extLst>
              <a:ext uri="{FF2B5EF4-FFF2-40B4-BE49-F238E27FC236}">
                <a16:creationId xmlns:a16="http://schemas.microsoft.com/office/drawing/2014/main" id="{B90525D2-0FBF-4AE5-B260-63345224E301}"/>
              </a:ext>
            </a:extLst>
          </p:cNvPr>
          <p:cNvCxnSpPr>
            <a:cxnSpLocks/>
          </p:cNvCxnSpPr>
          <p:nvPr/>
        </p:nvCxnSpPr>
        <p:spPr>
          <a:xfrm>
            <a:off x="-24515" y="3200931"/>
            <a:ext cx="665935"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347D5B4-5E52-4EBC-B32C-ED9320EF35BC}"/>
              </a:ext>
            </a:extLst>
          </p:cNvPr>
          <p:cNvCxnSpPr>
            <a:cxnSpLocks/>
          </p:cNvCxnSpPr>
          <p:nvPr/>
        </p:nvCxnSpPr>
        <p:spPr>
          <a:xfrm>
            <a:off x="855886" y="3591221"/>
            <a:ext cx="0" cy="4354012"/>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20" name="Triangle 10">
            <a:extLst>
              <a:ext uri="{FF2B5EF4-FFF2-40B4-BE49-F238E27FC236}">
                <a16:creationId xmlns:a16="http://schemas.microsoft.com/office/drawing/2014/main" id="{0D534885-16EB-4C5D-8E74-53D8080116B1}"/>
              </a:ext>
            </a:extLst>
          </p:cNvPr>
          <p:cNvSpPr/>
          <p:nvPr/>
        </p:nvSpPr>
        <p:spPr>
          <a:xfrm rot="5400000">
            <a:off x="199778" y="3107247"/>
            <a:ext cx="217346" cy="187367"/>
          </a:xfrm>
          <a:prstGeom prst="triangle">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ACB01013-01F8-49AA-93E8-69DB312F9493}"/>
              </a:ext>
            </a:extLst>
          </p:cNvPr>
          <p:cNvSpPr txBox="1"/>
          <p:nvPr/>
        </p:nvSpPr>
        <p:spPr>
          <a:xfrm>
            <a:off x="1194245" y="3929546"/>
            <a:ext cx="6133701" cy="4529445"/>
          </a:xfrm>
          <a:prstGeom prst="rect">
            <a:avLst/>
          </a:prstGeom>
          <a:noFill/>
        </p:spPr>
        <p:txBody>
          <a:bodyPr wrap="square" lIns="91440" tIns="45720" rIns="91440" bIns="45720" anchor="t">
            <a:spAutoFit/>
          </a:bodyPr>
          <a:lstStyle/>
          <a:p>
            <a:pPr>
              <a:lnSpc>
                <a:spcPts val="1340"/>
              </a:lnSpc>
            </a:pPr>
            <a:r>
              <a:rPr lang="en-IE" sz="1600" b="1" dirty="0" err="1">
                <a:solidFill>
                  <a:srgbClr val="ED4D24"/>
                </a:solidFill>
                <a:latin typeface="Calibri"/>
                <a:ea typeface="Calibri"/>
                <a:cs typeface="Calibri"/>
              </a:rPr>
              <a:t>Módulos</a:t>
            </a:r>
            <a:r>
              <a:rPr lang="en-IE" sz="1600" b="1" dirty="0">
                <a:solidFill>
                  <a:srgbClr val="ED4D24"/>
                </a:solidFill>
                <a:latin typeface="Calibri"/>
                <a:ea typeface="Calibri"/>
                <a:cs typeface="Calibri"/>
              </a:rPr>
              <a:t> para </a:t>
            </a:r>
            <a:r>
              <a:rPr lang="en-IE" sz="1600" b="1" dirty="0" err="1">
                <a:solidFill>
                  <a:srgbClr val="ED4D24"/>
                </a:solidFill>
                <a:latin typeface="Calibri"/>
                <a:ea typeface="Calibri"/>
                <a:cs typeface="Calibri"/>
              </a:rPr>
              <a:t>cubrir</a:t>
            </a:r>
            <a:r>
              <a:rPr lang="en-IE" sz="1600" b="1" dirty="0">
                <a:solidFill>
                  <a:srgbClr val="ED4D24"/>
                </a:solidFill>
                <a:latin typeface="Calibri"/>
                <a:ea typeface="Calibri"/>
                <a:cs typeface="Calibri"/>
              </a:rPr>
              <a:t> </a:t>
            </a:r>
            <a:r>
              <a:rPr lang="en-IE" sz="1600" b="1" dirty="0" err="1">
                <a:solidFill>
                  <a:srgbClr val="ED4D24"/>
                </a:solidFill>
                <a:latin typeface="Calibri"/>
                <a:ea typeface="Calibri"/>
                <a:cs typeface="Calibri"/>
              </a:rPr>
              <a:t>los</a:t>
            </a:r>
            <a:r>
              <a:rPr lang="en-IE" sz="1600" b="1" dirty="0">
                <a:solidFill>
                  <a:srgbClr val="ED4D24"/>
                </a:solidFill>
                <a:latin typeface="Calibri"/>
                <a:ea typeface="Calibri"/>
                <a:cs typeface="Calibri"/>
              </a:rPr>
              <a:t> </a:t>
            </a:r>
            <a:r>
              <a:rPr lang="en-IE" sz="1600" b="1" dirty="0" err="1">
                <a:solidFill>
                  <a:srgbClr val="ED4D24"/>
                </a:solidFill>
                <a:latin typeface="Calibri"/>
                <a:ea typeface="Calibri"/>
                <a:cs typeface="Calibri"/>
              </a:rPr>
              <a:t>cinco</a:t>
            </a:r>
            <a:r>
              <a:rPr lang="en-IE" sz="1600" b="1" dirty="0">
                <a:solidFill>
                  <a:srgbClr val="ED4D24"/>
                </a:solidFill>
                <a:latin typeface="Calibri"/>
                <a:ea typeface="Calibri"/>
                <a:cs typeface="Calibri"/>
              </a:rPr>
              <a:t> </a:t>
            </a:r>
            <a:r>
              <a:rPr lang="en-IE" sz="1600" b="1" dirty="0" err="1">
                <a:solidFill>
                  <a:srgbClr val="ED4D24"/>
                </a:solidFill>
                <a:latin typeface="Calibri"/>
                <a:ea typeface="Calibri"/>
                <a:cs typeface="Calibri"/>
              </a:rPr>
              <a:t>criterios</a:t>
            </a:r>
            <a:endParaRPr lang="en-IE" sz="1100" b="1" dirty="0" err="1">
              <a:solidFill>
                <a:srgbClr val="404040"/>
              </a:solidFill>
              <a:latin typeface="Calibri"/>
              <a:ea typeface="Calibri"/>
              <a:cs typeface="Calibri"/>
            </a:endParaRPr>
          </a:p>
          <a:p>
            <a:pPr lvl="0"/>
            <a:endParaRPr lang="en-IE" sz="600" dirty="0">
              <a:solidFill>
                <a:srgbClr val="404040"/>
              </a:solidFill>
              <a:latin typeface="Calibri" panose="020F0502020204030204" pitchFamily="34" charset="0"/>
              <a:cs typeface="Calibri" panose="020F0502020204030204" pitchFamily="34" charset="0"/>
            </a:endParaRPr>
          </a:p>
          <a:p>
            <a:pPr>
              <a:lnSpc>
                <a:spcPts val="1140"/>
              </a:lnSpc>
            </a:pPr>
            <a:r>
              <a:rPr lang="en-IE" sz="1100" b="1" dirty="0">
                <a:solidFill>
                  <a:srgbClr val="404040"/>
                </a:solidFill>
                <a:latin typeface="Calibri" panose="020F0502020204030204" pitchFamily="34" charset="0"/>
                <a:cs typeface="Calibri" panose="020F0502020204030204" pitchFamily="34" charset="0"/>
              </a:rPr>
              <a:t>Se recomienda combinar cursos cortos de OEM o centrados en la tecnología con microlaboratorios complementarios, tales como:</a:t>
            </a:r>
          </a:p>
          <a:p>
            <a:pPr marL="171450" indent="-171450">
              <a:lnSpc>
                <a:spcPts val="1140"/>
              </a:lnSpc>
              <a:buClr>
                <a:srgbClr val="ED4D24"/>
              </a:buClr>
              <a:buFont typeface="Arial" panose="020B0604020202020204" pitchFamily="34" charset="0"/>
              <a:buChar char="•"/>
            </a:pPr>
            <a:r>
              <a:rPr lang="en-IE" sz="1100" dirty="0">
                <a:solidFill>
                  <a:srgbClr val="404040"/>
                </a:solidFill>
                <a:latin typeface="Calibri" panose="020F0502020204030204" pitchFamily="34" charset="0"/>
                <a:cs typeface="Calibri" panose="020F0502020204030204" pitchFamily="34" charset="0"/>
              </a:rPr>
              <a:t>Paneles de control BMS</a:t>
            </a:r>
          </a:p>
          <a:p>
            <a:pPr marL="171450" indent="-171450">
              <a:lnSpc>
                <a:spcPts val="1140"/>
              </a:lnSpc>
              <a:buClr>
                <a:srgbClr val="ED4D24"/>
              </a:buClr>
              <a:buFont typeface="Arial" panose="020B0604020202020204" pitchFamily="34" charset="0"/>
              <a:buChar char="•"/>
            </a:pPr>
            <a:r>
              <a:rPr lang="en-IE" sz="1100" dirty="0">
                <a:solidFill>
                  <a:srgbClr val="404040"/>
                </a:solidFill>
                <a:latin typeface="Calibri" panose="020F0502020204030204" pitchFamily="34" charset="0"/>
                <a:cs typeface="Calibri" panose="020F0502020204030204" pitchFamily="34" charset="0"/>
              </a:rPr>
              <a:t>Ejercicios de optimización de bombas de calor</a:t>
            </a:r>
          </a:p>
          <a:p>
            <a:pPr marL="171450" indent="-171450">
              <a:lnSpc>
                <a:spcPts val="1140"/>
              </a:lnSpc>
              <a:buClr>
                <a:srgbClr val="ED4D24"/>
              </a:buClr>
              <a:buFont typeface="Arial" panose="020B0604020202020204" pitchFamily="34" charset="0"/>
              <a:buChar char="•"/>
            </a:pPr>
            <a:r>
              <a:rPr lang="en-IE" sz="1100" dirty="0">
                <a:solidFill>
                  <a:srgbClr val="404040"/>
                </a:solidFill>
                <a:latin typeface="Calibri" panose="020F0502020204030204" pitchFamily="34" charset="0"/>
                <a:cs typeface="Calibri" panose="020F0502020204030204" pitchFamily="34" charset="0"/>
              </a:rPr>
              <a:t>Módulos de informes de KPI</a:t>
            </a:r>
          </a:p>
          <a:p>
            <a:endParaRPr lang="en-IE" sz="600" dirty="0">
              <a:solidFill>
                <a:srgbClr val="404040"/>
              </a:solidFill>
              <a:latin typeface="Calibri" panose="020F0502020204030204" pitchFamily="34" charset="0"/>
              <a:cs typeface="Calibri" panose="020F0502020204030204" pitchFamily="34" charset="0"/>
            </a:endParaRPr>
          </a:p>
          <a:p>
            <a:pPr>
              <a:lnSpc>
                <a:spcPts val="1140"/>
              </a:lnSpc>
            </a:pPr>
            <a:r>
              <a:rPr lang="en-IE" sz="1100" i="1" dirty="0">
                <a:solidFill>
                  <a:srgbClr val="404040"/>
                </a:solidFill>
                <a:latin typeface="Calibri"/>
                <a:ea typeface="Calibri"/>
                <a:cs typeface="Calibri"/>
              </a:rPr>
              <a:t>Estas adiciones ayudarían a elevar los criterios 2 (digitalización), 4 (descarbonización) y 5 (sostenibilidad) de una alineación parcial a una alineación total.</a:t>
            </a:r>
            <a:endParaRPr lang="en-IE" sz="1100" dirty="0">
              <a:solidFill>
                <a:srgbClr val="404040"/>
              </a:solidFill>
              <a:latin typeface="Calibri"/>
              <a:ea typeface="Calibri"/>
              <a:cs typeface="Calibri"/>
            </a:endParaRPr>
          </a:p>
          <a:p>
            <a:pPr lvl="0"/>
            <a:endParaRPr lang="en-IE" sz="1000" b="1" dirty="0">
              <a:solidFill>
                <a:srgbClr val="404040"/>
              </a:solidFill>
              <a:latin typeface="Calibri" panose="020F0502020204030204" pitchFamily="34" charset="0"/>
              <a:cs typeface="Calibri" panose="020F0502020204030204" pitchFamily="34" charset="0"/>
            </a:endParaRPr>
          </a:p>
          <a:p>
            <a:pPr>
              <a:lnSpc>
                <a:spcPts val="1340"/>
              </a:lnSpc>
            </a:pPr>
            <a:r>
              <a:rPr lang="en-IE" sz="1600" b="1" dirty="0">
                <a:solidFill>
                  <a:srgbClr val="ED4D24"/>
                </a:solidFill>
                <a:latin typeface="Calibri" panose="020F0502020204030204" pitchFamily="34" charset="0"/>
                <a:cs typeface="Calibri" panose="020F0502020204030204" pitchFamily="34" charset="0"/>
              </a:rPr>
              <a:t>Documentar claramente el criterio 3</a:t>
            </a:r>
          </a:p>
          <a:p>
            <a:pPr lvl="0"/>
            <a:r>
              <a:rPr lang="en-IE" sz="600" b="1" dirty="0">
                <a:solidFill>
                  <a:srgbClr val="ED4D24"/>
                </a:solidFill>
                <a:latin typeface="Calibri" panose="020F0502020204030204" pitchFamily="34" charset="0"/>
                <a:cs typeface="Calibri" panose="020F0502020204030204" pitchFamily="34" charset="0"/>
              </a:rPr>
              <a:t> </a:t>
            </a:r>
          </a:p>
          <a:p>
            <a:pPr>
              <a:lnSpc>
                <a:spcPts val="1140"/>
              </a:lnSpc>
            </a:pPr>
            <a:r>
              <a:rPr lang="en-IE" sz="1100" b="1" dirty="0">
                <a:solidFill>
                  <a:srgbClr val="404040"/>
                </a:solidFill>
                <a:latin typeface="Calibri"/>
                <a:ea typeface="Calibri"/>
                <a:cs typeface="Calibri"/>
              </a:rPr>
              <a:t>Para </a:t>
            </a:r>
            <a:r>
              <a:rPr lang="en-IE" sz="1100" b="1" dirty="0" err="1">
                <a:solidFill>
                  <a:srgbClr val="404040"/>
                </a:solidFill>
                <a:latin typeface="Calibri"/>
                <a:ea typeface="Calibri"/>
                <a:cs typeface="Calibri"/>
              </a:rPr>
              <a:t>garantizar</a:t>
            </a:r>
            <a:r>
              <a:rPr lang="en-IE" sz="1100" b="1" dirty="0">
                <a:solidFill>
                  <a:srgbClr val="404040"/>
                </a:solidFill>
                <a:latin typeface="Calibri"/>
                <a:ea typeface="Calibri"/>
                <a:cs typeface="Calibri"/>
              </a:rPr>
              <a:t> la </a:t>
            </a:r>
            <a:r>
              <a:rPr lang="en-IE" sz="1100" b="1" dirty="0" err="1">
                <a:solidFill>
                  <a:srgbClr val="404040"/>
                </a:solidFill>
                <a:latin typeface="Calibri"/>
                <a:ea typeface="Calibri"/>
                <a:cs typeface="Calibri"/>
              </a:rPr>
              <a:t>auditabilidad</a:t>
            </a:r>
            <a:r>
              <a:rPr lang="en-IE" sz="1100" b="1" dirty="0">
                <a:solidFill>
                  <a:srgbClr val="404040"/>
                </a:solidFill>
                <a:latin typeface="Calibri"/>
                <a:ea typeface="Calibri"/>
                <a:cs typeface="Calibri"/>
              </a:rPr>
              <a:t>, </a:t>
            </a:r>
            <a:r>
              <a:rPr lang="en-IE" sz="1100" b="1" dirty="0" err="1">
                <a:solidFill>
                  <a:srgbClr val="404040"/>
                </a:solidFill>
                <a:latin typeface="Calibri"/>
                <a:ea typeface="Calibri"/>
                <a:cs typeface="Calibri"/>
              </a:rPr>
              <a:t>los</a:t>
            </a:r>
            <a:r>
              <a:rPr lang="en-IE" sz="1100" b="1" dirty="0">
                <a:solidFill>
                  <a:srgbClr val="404040"/>
                </a:solidFill>
                <a:latin typeface="Calibri"/>
                <a:ea typeface="Calibri"/>
                <a:cs typeface="Calibri"/>
              </a:rPr>
              <a:t> </a:t>
            </a:r>
            <a:r>
              <a:rPr lang="en-IE" sz="1100" b="1" dirty="0" err="1">
                <a:solidFill>
                  <a:srgbClr val="404040"/>
                </a:solidFill>
                <a:latin typeface="Calibri"/>
                <a:ea typeface="Calibri"/>
                <a:cs typeface="Calibri"/>
              </a:rPr>
              <a:t>programas</a:t>
            </a:r>
            <a:r>
              <a:rPr lang="en-IE" sz="1100" b="1" dirty="0">
                <a:solidFill>
                  <a:srgbClr val="404040"/>
                </a:solidFill>
                <a:latin typeface="Calibri"/>
                <a:ea typeface="Calibri"/>
                <a:cs typeface="Calibri"/>
              </a:rPr>
              <a:t> de FPC </a:t>
            </a:r>
            <a:r>
              <a:rPr lang="en-IE" sz="1100" b="1" dirty="0" err="1">
                <a:solidFill>
                  <a:srgbClr val="404040"/>
                </a:solidFill>
                <a:latin typeface="Calibri"/>
                <a:ea typeface="Calibri"/>
                <a:cs typeface="Calibri"/>
              </a:rPr>
              <a:t>deben</a:t>
            </a:r>
            <a:r>
              <a:rPr lang="en-IE" sz="1100" b="1" dirty="0">
                <a:solidFill>
                  <a:srgbClr val="404040"/>
                </a:solidFill>
                <a:latin typeface="Calibri"/>
                <a:ea typeface="Calibri"/>
                <a:cs typeface="Calibri"/>
              </a:rPr>
              <a:t> </a:t>
            </a:r>
            <a:r>
              <a:rPr lang="en-IE" sz="1100" b="1" dirty="0" err="1">
                <a:solidFill>
                  <a:srgbClr val="404040"/>
                </a:solidFill>
                <a:latin typeface="Calibri"/>
                <a:ea typeface="Calibri"/>
                <a:cs typeface="Calibri"/>
              </a:rPr>
              <a:t>estandarizar</a:t>
            </a:r>
            <a:r>
              <a:rPr lang="en-IE" sz="1100" b="1" dirty="0">
                <a:solidFill>
                  <a:srgbClr val="404040"/>
                </a:solidFill>
                <a:latin typeface="Calibri"/>
                <a:ea typeface="Calibri"/>
                <a:cs typeface="Calibri"/>
              </a:rPr>
              <a:t> </a:t>
            </a:r>
            <a:r>
              <a:rPr lang="en-IE" sz="1100" b="1" dirty="0" err="1">
                <a:solidFill>
                  <a:srgbClr val="404040"/>
                </a:solidFill>
                <a:latin typeface="Calibri"/>
                <a:ea typeface="Calibri"/>
                <a:cs typeface="Calibri"/>
              </a:rPr>
              <a:t>los</a:t>
            </a:r>
            <a:r>
              <a:rPr lang="en-IE" sz="1100" b="1" dirty="0">
                <a:solidFill>
                  <a:srgbClr val="404040"/>
                </a:solidFill>
                <a:latin typeface="Calibri"/>
                <a:ea typeface="Calibri"/>
                <a:cs typeface="Calibri"/>
              </a:rPr>
              <a:t> planes de </a:t>
            </a:r>
            <a:r>
              <a:rPr lang="en-IE" sz="1100" b="1" dirty="0" err="1">
                <a:solidFill>
                  <a:srgbClr val="404040"/>
                </a:solidFill>
                <a:latin typeface="Calibri"/>
                <a:ea typeface="Calibri"/>
                <a:cs typeface="Calibri"/>
              </a:rPr>
              <a:t>estudio</a:t>
            </a:r>
            <a:r>
              <a:rPr lang="en-IE" sz="1100" b="1" dirty="0">
                <a:solidFill>
                  <a:srgbClr val="404040"/>
                </a:solidFill>
                <a:latin typeface="Calibri"/>
                <a:ea typeface="Calibri"/>
                <a:cs typeface="Calibri"/>
              </a:rPr>
              <a:t> y </a:t>
            </a:r>
            <a:r>
              <a:rPr lang="en-IE" sz="1100" b="1" dirty="0" err="1">
                <a:solidFill>
                  <a:srgbClr val="404040"/>
                </a:solidFill>
                <a:latin typeface="Calibri"/>
                <a:ea typeface="Calibri"/>
                <a:cs typeface="Calibri"/>
              </a:rPr>
              <a:t>los</a:t>
            </a:r>
            <a:r>
              <a:rPr lang="en-IE" sz="1100" b="1" dirty="0">
                <a:solidFill>
                  <a:srgbClr val="404040"/>
                </a:solidFill>
                <a:latin typeface="Calibri"/>
                <a:ea typeface="Calibri"/>
                <a:cs typeface="Calibri"/>
              </a:rPr>
              <a:t> </a:t>
            </a:r>
            <a:r>
              <a:rPr lang="en-IE" sz="1100" b="1" dirty="0" err="1">
                <a:solidFill>
                  <a:srgbClr val="404040"/>
                </a:solidFill>
                <a:latin typeface="Calibri"/>
                <a:ea typeface="Calibri"/>
                <a:cs typeface="Calibri"/>
              </a:rPr>
              <a:t>resultados</a:t>
            </a:r>
            <a:r>
              <a:rPr lang="en-IE" sz="1100" b="1" dirty="0">
                <a:solidFill>
                  <a:srgbClr val="404040"/>
                </a:solidFill>
                <a:latin typeface="Calibri"/>
                <a:ea typeface="Calibri"/>
                <a:cs typeface="Calibri"/>
              </a:rPr>
              <a:t> del aprendizaje para el contenido normativo. Esto incluye:</a:t>
            </a:r>
          </a:p>
          <a:p>
            <a:pPr marL="171450" lvl="1" indent="-171450">
              <a:lnSpc>
                <a:spcPts val="1140"/>
              </a:lnSpc>
              <a:buClr>
                <a:srgbClr val="ED4D24"/>
              </a:buClr>
              <a:buFont typeface="Arial" panose="020B0604020202020204" pitchFamily="34" charset="0"/>
              <a:buChar char="•"/>
            </a:pPr>
            <a:r>
              <a:rPr lang="en-IE" sz="1100" dirty="0">
                <a:solidFill>
                  <a:srgbClr val="404040"/>
                </a:solidFill>
                <a:latin typeface="Calibri" panose="020F0502020204030204" pitchFamily="34" charset="0"/>
                <a:cs typeface="Calibri" panose="020F0502020204030204" pitchFamily="34" charset="0"/>
              </a:rPr>
              <a:t>Descriptores claros (títulos, horas, tareas evaluadas)</a:t>
            </a:r>
          </a:p>
          <a:p>
            <a:pPr marL="171450" lvl="1" indent="-171450">
              <a:lnSpc>
                <a:spcPts val="1140"/>
              </a:lnSpc>
              <a:buClr>
                <a:srgbClr val="ED4D24"/>
              </a:buClr>
              <a:buFont typeface="Arial" panose="020B0604020202020204" pitchFamily="34" charset="0"/>
              <a:buChar char="•"/>
            </a:pPr>
            <a:r>
              <a:rPr lang="en-IE" sz="1100" dirty="0">
                <a:solidFill>
                  <a:srgbClr val="404040"/>
                </a:solidFill>
                <a:latin typeface="Calibri" panose="020F0502020204030204" pitchFamily="34" charset="0"/>
                <a:cs typeface="Calibri" panose="020F0502020204030204" pitchFamily="34" charset="0"/>
              </a:rPr>
              <a:t>Una correspondencia explícita con temas relacionados con la normativa, como el diseño ecológico, los gases fluorados y el etiquetado energético </a:t>
            </a:r>
            <a:endParaRPr lang="en-IE" sz="1200" dirty="0">
              <a:solidFill>
                <a:srgbClr val="404040"/>
              </a:solidFill>
              <a:latin typeface="Calibri" panose="020F0502020204030204" pitchFamily="34" charset="0"/>
              <a:cs typeface="Calibri" panose="020F0502020204030204" pitchFamily="34" charset="0"/>
            </a:endParaRPr>
          </a:p>
          <a:p>
            <a:endParaRPr lang="en-IE" sz="600" dirty="0">
              <a:solidFill>
                <a:srgbClr val="404040"/>
              </a:solidFill>
              <a:latin typeface="Calibri" panose="020F0502020204030204" pitchFamily="34" charset="0"/>
              <a:cs typeface="Calibri" panose="020F0502020204030204" pitchFamily="34" charset="0"/>
            </a:endParaRPr>
          </a:p>
          <a:p>
            <a:pPr>
              <a:lnSpc>
                <a:spcPts val="1340"/>
              </a:lnSpc>
            </a:pPr>
            <a:r>
              <a:rPr lang="en-IE" sz="1100" i="1" dirty="0">
                <a:solidFill>
                  <a:srgbClr val="404040"/>
                </a:solidFill>
                <a:latin typeface="Calibri" panose="020F0502020204030204" pitchFamily="34" charset="0"/>
                <a:cs typeface="Calibri" panose="020F0502020204030204" pitchFamily="34" charset="0"/>
              </a:rPr>
              <a:t>Esto ayudaría a rellenar las celdas sin marcar y a confirmar la alineación durante futuras revisiones. </a:t>
            </a:r>
            <a:endParaRPr lang="en-IE" sz="1200" i="1" dirty="0">
              <a:solidFill>
                <a:srgbClr val="404040"/>
              </a:solidFill>
              <a:latin typeface="Calibri" panose="020F0502020204030204" pitchFamily="34" charset="0"/>
              <a:cs typeface="Calibri" panose="020F0502020204030204" pitchFamily="34" charset="0"/>
            </a:endParaRPr>
          </a:p>
          <a:p>
            <a:pPr lvl="0"/>
            <a:endParaRPr lang="en-IE" sz="1000" dirty="0">
              <a:solidFill>
                <a:srgbClr val="404040"/>
              </a:solidFill>
              <a:latin typeface="Calibri" panose="020F0502020204030204" pitchFamily="34" charset="0"/>
              <a:cs typeface="Calibri" panose="020F0502020204030204" pitchFamily="34" charset="0"/>
            </a:endParaRPr>
          </a:p>
          <a:p>
            <a:pPr>
              <a:lnSpc>
                <a:spcPts val="1340"/>
              </a:lnSpc>
            </a:pPr>
            <a:r>
              <a:rPr lang="en-IE" sz="1600" b="1" dirty="0">
                <a:solidFill>
                  <a:srgbClr val="ED4D24"/>
                </a:solidFill>
                <a:latin typeface="Calibri" panose="020F0502020204030204" pitchFamily="34" charset="0"/>
                <a:cs typeface="Calibri" panose="020F0502020204030204" pitchFamily="34" charset="0"/>
              </a:rPr>
              <a:t>Escalar los modelos de centros de competencia</a:t>
            </a:r>
          </a:p>
          <a:p>
            <a:pPr lvl="0"/>
            <a:endParaRPr lang="en-IE" sz="600" dirty="0">
              <a:solidFill>
                <a:srgbClr val="404040"/>
              </a:solidFill>
              <a:latin typeface="Calibri" panose="020F0502020204030204" pitchFamily="34" charset="0"/>
              <a:cs typeface="Calibri" panose="020F0502020204030204" pitchFamily="34" charset="0"/>
            </a:endParaRPr>
          </a:p>
          <a:p>
            <a:pPr>
              <a:lnSpc>
                <a:spcPts val="1340"/>
              </a:lnSpc>
            </a:pPr>
            <a:r>
              <a:rPr lang="en-IE" sz="1100" dirty="0">
                <a:solidFill>
                  <a:srgbClr val="404040"/>
                </a:solidFill>
                <a:latin typeface="Calibri"/>
                <a:ea typeface="Calibri"/>
                <a:cs typeface="Calibri"/>
              </a:rPr>
              <a:t>Las </a:t>
            </a:r>
            <a:r>
              <a:rPr lang="en-IE" sz="1100" dirty="0" err="1">
                <a:solidFill>
                  <a:srgbClr val="404040"/>
                </a:solidFill>
                <a:latin typeface="Calibri"/>
                <a:ea typeface="Calibri"/>
                <a:cs typeface="Calibri"/>
              </a:rPr>
              <a:t>vías</a:t>
            </a:r>
            <a:r>
              <a:rPr lang="en-IE" sz="1100" dirty="0">
                <a:solidFill>
                  <a:srgbClr val="404040"/>
                </a:solidFill>
                <a:latin typeface="Calibri"/>
                <a:ea typeface="Calibri"/>
                <a:cs typeface="Calibri"/>
              </a:rPr>
              <a:t> de FPC </a:t>
            </a:r>
            <a:r>
              <a:rPr lang="en-IE" sz="1100" dirty="0" err="1">
                <a:solidFill>
                  <a:srgbClr val="404040"/>
                </a:solidFill>
                <a:latin typeface="Calibri"/>
                <a:ea typeface="Calibri"/>
                <a:cs typeface="Calibri"/>
              </a:rPr>
              <a:t>plurianuales</a:t>
            </a:r>
            <a:r>
              <a:rPr lang="en-IE" sz="1100" dirty="0">
                <a:solidFill>
                  <a:srgbClr val="404040"/>
                </a:solidFill>
                <a:latin typeface="Calibri"/>
                <a:ea typeface="Calibri"/>
                <a:cs typeface="Calibri"/>
              </a:rPr>
              <a:t>, </a:t>
            </a:r>
            <a:r>
              <a:rPr lang="en-IE" sz="1100" dirty="0" err="1">
                <a:solidFill>
                  <a:srgbClr val="404040"/>
                </a:solidFill>
                <a:latin typeface="Calibri"/>
                <a:ea typeface="Calibri"/>
                <a:cs typeface="Calibri"/>
              </a:rPr>
              <a:t>como</a:t>
            </a:r>
            <a:r>
              <a:rPr lang="en-IE" sz="1100" dirty="0">
                <a:solidFill>
                  <a:srgbClr val="404040"/>
                </a:solidFill>
                <a:latin typeface="Calibri"/>
                <a:ea typeface="Calibri"/>
                <a:cs typeface="Calibri"/>
              </a:rPr>
              <a:t> las de </a:t>
            </a:r>
            <a:r>
              <a:rPr lang="en-IE" sz="1100" dirty="0" err="1">
                <a:solidFill>
                  <a:srgbClr val="404040"/>
                </a:solidFill>
                <a:latin typeface="Calibri"/>
                <a:ea typeface="Calibri"/>
                <a:cs typeface="Calibri"/>
              </a:rPr>
              <a:t>Noruega</a:t>
            </a:r>
            <a:r>
              <a:rPr lang="en-IE" sz="1100" dirty="0">
                <a:solidFill>
                  <a:srgbClr val="404040"/>
                </a:solidFill>
                <a:latin typeface="Calibri"/>
                <a:ea typeface="Calibri"/>
                <a:cs typeface="Calibri"/>
              </a:rPr>
              <a:t>, </a:t>
            </a:r>
            <a:r>
              <a:rPr lang="en-IE" sz="1100" dirty="0" err="1">
                <a:solidFill>
                  <a:srgbClr val="404040"/>
                </a:solidFill>
                <a:latin typeface="Calibri"/>
                <a:ea typeface="Calibri"/>
                <a:cs typeface="Calibri"/>
              </a:rPr>
              <a:t>Rīgas</a:t>
            </a:r>
            <a:r>
              <a:rPr lang="en-IE" sz="1100" dirty="0">
                <a:solidFill>
                  <a:srgbClr val="404040"/>
                </a:solidFill>
                <a:latin typeface="Calibri"/>
                <a:ea typeface="Calibri"/>
                <a:cs typeface="Calibri"/>
              </a:rPr>
              <a:t> </a:t>
            </a:r>
            <a:r>
              <a:rPr lang="en-IE" sz="1100" dirty="0" err="1">
                <a:solidFill>
                  <a:srgbClr val="404040"/>
                </a:solidFill>
                <a:latin typeface="Calibri"/>
                <a:ea typeface="Calibri"/>
                <a:cs typeface="Calibri"/>
              </a:rPr>
              <a:t>Siltums</a:t>
            </a:r>
            <a:r>
              <a:rPr lang="en-IE" sz="1100" dirty="0">
                <a:solidFill>
                  <a:srgbClr val="404040"/>
                </a:solidFill>
                <a:latin typeface="Calibri"/>
                <a:ea typeface="Calibri"/>
                <a:cs typeface="Calibri"/>
              </a:rPr>
              <a:t> (Letonia) y </a:t>
            </a:r>
            <a:r>
              <a:rPr lang="en-IE" sz="1100" dirty="0" err="1">
                <a:solidFill>
                  <a:srgbClr val="404040"/>
                </a:solidFill>
                <a:latin typeface="Calibri"/>
                <a:ea typeface="Calibri"/>
                <a:cs typeface="Calibri"/>
              </a:rPr>
              <a:t>determinados</a:t>
            </a:r>
            <a:r>
              <a:rPr lang="en-IE" sz="1100" dirty="0">
                <a:solidFill>
                  <a:srgbClr val="404040"/>
                </a:solidFill>
                <a:latin typeface="Calibri"/>
                <a:ea typeface="Calibri"/>
                <a:cs typeface="Calibri"/>
              </a:rPr>
              <a:t> </a:t>
            </a:r>
            <a:r>
              <a:rPr lang="en-IE" sz="1100" dirty="0" err="1">
                <a:solidFill>
                  <a:srgbClr val="404040"/>
                </a:solidFill>
                <a:latin typeface="Calibri"/>
                <a:ea typeface="Calibri"/>
                <a:cs typeface="Calibri"/>
              </a:rPr>
              <a:t>programas</a:t>
            </a:r>
            <a:r>
              <a:rPr lang="en-IE" sz="1100" dirty="0">
                <a:solidFill>
                  <a:srgbClr val="404040"/>
                </a:solidFill>
                <a:latin typeface="Calibri"/>
                <a:ea typeface="Calibri"/>
                <a:cs typeface="Calibri"/>
              </a:rPr>
              <a:t> de Irlanda (por ejemplo, ECAC, SOLAS, ASHRAE), deben utilizarse como modelos para una aplicación más amplia. Estos modelos ya cumplen los cinco criterios y ofrecen vías completas hacia operaciones inteligentes, bajas en carbono y que cumplen la normativa.</a:t>
            </a:r>
          </a:p>
          <a:p>
            <a:pPr>
              <a:lnSpc>
                <a:spcPts val="1340"/>
              </a:lnSpc>
            </a:pPr>
            <a:endParaRPr lang="en-IE" sz="1100" i="1" dirty="0">
              <a:solidFill>
                <a:srgbClr val="404040"/>
              </a:solidFill>
              <a:latin typeface="Calibri" panose="020F0502020204030204" pitchFamily="34" charset="0"/>
              <a:cs typeface="Calibri" panose="020F0502020204030204" pitchFamily="34" charset="0"/>
            </a:endParaRPr>
          </a:p>
          <a:p>
            <a:pPr lvl="0">
              <a:lnSpc>
                <a:spcPts val="1340"/>
              </a:lnSpc>
            </a:pPr>
            <a:endParaRPr lang="en-IE" sz="1100" dirty="0">
              <a:solidFill>
                <a:srgbClr val="404040"/>
              </a:solidFill>
              <a:latin typeface="Calibri" panose="020F0502020204030204" pitchFamily="34" charset="0"/>
              <a:cs typeface="Calibri" panose="020F0502020204030204" pitchFamily="34" charset="0"/>
            </a:endParaRPr>
          </a:p>
          <a:p>
            <a:pPr lvl="0">
              <a:lnSpc>
                <a:spcPts val="1140"/>
              </a:lnSpc>
            </a:pPr>
            <a:endParaRPr lang="en-IE" sz="1100" dirty="0">
              <a:solidFill>
                <a:srgbClr val="404040"/>
              </a:solidFill>
              <a:latin typeface="Calibri" panose="020F0502020204030204" pitchFamily="34" charset="0"/>
              <a:cs typeface="Calibri" panose="020F0502020204030204" pitchFamily="34" charset="0"/>
            </a:endParaRPr>
          </a:p>
          <a:p>
            <a:pPr lvl="0">
              <a:lnSpc>
                <a:spcPts val="1340"/>
              </a:lnSpc>
            </a:pPr>
            <a:endParaRPr lang="en-IE" sz="115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2" name="Straight Connector 21">
            <a:extLst>
              <a:ext uri="{FF2B5EF4-FFF2-40B4-BE49-F238E27FC236}">
                <a16:creationId xmlns:a16="http://schemas.microsoft.com/office/drawing/2014/main" id="{F0A3D559-AF06-4386-B31B-2360B19333B9}"/>
              </a:ext>
            </a:extLst>
          </p:cNvPr>
          <p:cNvCxnSpPr>
            <a:cxnSpLocks/>
          </p:cNvCxnSpPr>
          <p:nvPr/>
        </p:nvCxnSpPr>
        <p:spPr>
          <a:xfrm>
            <a:off x="864472" y="7945188"/>
            <a:ext cx="669492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F69168AA-247C-4575-BAE5-D39BC3133C2C}"/>
              </a:ext>
            </a:extLst>
          </p:cNvPr>
          <p:cNvGrpSpPr/>
          <p:nvPr/>
        </p:nvGrpSpPr>
        <p:grpSpPr>
          <a:xfrm>
            <a:off x="650289" y="4061730"/>
            <a:ext cx="6909386" cy="288000"/>
            <a:chOff x="644327" y="1972700"/>
            <a:chExt cx="6909386" cy="288000"/>
          </a:xfrm>
        </p:grpSpPr>
        <p:cxnSp>
          <p:nvCxnSpPr>
            <p:cNvPr id="24" name="Straight Connector 23">
              <a:extLst>
                <a:ext uri="{FF2B5EF4-FFF2-40B4-BE49-F238E27FC236}">
                  <a16:creationId xmlns:a16="http://schemas.microsoft.com/office/drawing/2014/main" id="{127FD551-3A58-4B89-947F-6BEBA278D362}"/>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8EC7DBD0-2AFD-4E54-9BDD-63E59714597E}"/>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01</a:t>
              </a:r>
              <a:endParaRPr lang="en-US" sz="1800" dirty="0"/>
            </a:p>
          </p:txBody>
        </p:sp>
      </p:grpSp>
      <p:grpSp>
        <p:nvGrpSpPr>
          <p:cNvPr id="26" name="Group 25">
            <a:extLst>
              <a:ext uri="{FF2B5EF4-FFF2-40B4-BE49-F238E27FC236}">
                <a16:creationId xmlns:a16="http://schemas.microsoft.com/office/drawing/2014/main" id="{3CCFCCC6-A1FE-4CE7-8C4A-4A56D352FE89}"/>
              </a:ext>
            </a:extLst>
          </p:cNvPr>
          <p:cNvGrpSpPr/>
          <p:nvPr/>
        </p:nvGrpSpPr>
        <p:grpSpPr>
          <a:xfrm>
            <a:off x="653530" y="5580488"/>
            <a:ext cx="6909386" cy="288000"/>
            <a:chOff x="644327" y="1972700"/>
            <a:chExt cx="6909386" cy="288000"/>
          </a:xfrm>
        </p:grpSpPr>
        <p:cxnSp>
          <p:nvCxnSpPr>
            <p:cNvPr id="27" name="Straight Connector 26">
              <a:extLst>
                <a:ext uri="{FF2B5EF4-FFF2-40B4-BE49-F238E27FC236}">
                  <a16:creationId xmlns:a16="http://schemas.microsoft.com/office/drawing/2014/main" id="{5BC4718C-D525-4453-B393-C4BE802ECCE6}"/>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A2923647-C14C-4604-9F09-92D0E4C14EB4}"/>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02</a:t>
              </a:r>
              <a:endParaRPr lang="en-US" sz="1800" dirty="0"/>
            </a:p>
          </p:txBody>
        </p:sp>
      </p:grpSp>
      <p:grpSp>
        <p:nvGrpSpPr>
          <p:cNvPr id="29" name="Group 28">
            <a:extLst>
              <a:ext uri="{FF2B5EF4-FFF2-40B4-BE49-F238E27FC236}">
                <a16:creationId xmlns:a16="http://schemas.microsoft.com/office/drawing/2014/main" id="{3AD1D241-44FC-4DEF-A4B1-116078DDEDC9}"/>
              </a:ext>
            </a:extLst>
          </p:cNvPr>
          <p:cNvGrpSpPr/>
          <p:nvPr/>
        </p:nvGrpSpPr>
        <p:grpSpPr>
          <a:xfrm>
            <a:off x="650006" y="6975380"/>
            <a:ext cx="6909386" cy="288000"/>
            <a:chOff x="644327" y="1972700"/>
            <a:chExt cx="6909386" cy="288000"/>
          </a:xfrm>
        </p:grpSpPr>
        <p:cxnSp>
          <p:nvCxnSpPr>
            <p:cNvPr id="30" name="Straight Connector 29">
              <a:extLst>
                <a:ext uri="{FF2B5EF4-FFF2-40B4-BE49-F238E27FC236}">
                  <a16:creationId xmlns:a16="http://schemas.microsoft.com/office/drawing/2014/main" id="{4FC81B75-D229-49C2-8D9D-1A19432817D5}"/>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1A814A09-BA44-4C66-9B34-B4094B0CB4BC}"/>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03</a:t>
              </a:r>
              <a:endParaRPr lang="en-US" sz="1800" dirty="0"/>
            </a:p>
          </p:txBody>
        </p:sp>
      </p:grpSp>
      <p:pic>
        <p:nvPicPr>
          <p:cNvPr id="33" name="Picture 32" descr="A person in a hard hat working on a machine&#10;&#10;AI-generated content may be incorrect.">
            <a:extLst>
              <a:ext uri="{FF2B5EF4-FFF2-40B4-BE49-F238E27FC236}">
                <a16:creationId xmlns:a16="http://schemas.microsoft.com/office/drawing/2014/main" id="{849AD7B2-64DF-484A-8D28-C2A111F0AAA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4201" b="5576"/>
          <a:stretch>
            <a:fillRect/>
          </a:stretch>
        </p:blipFill>
        <p:spPr>
          <a:xfrm>
            <a:off x="-24515" y="8341297"/>
            <a:ext cx="4434469" cy="2371624"/>
          </a:xfrm>
          <a:prstGeom prst="rect">
            <a:avLst/>
          </a:prstGeom>
        </p:spPr>
      </p:pic>
    </p:spTree>
    <p:extLst>
      <p:ext uri="{BB962C8B-B14F-4D97-AF65-F5344CB8AC3E}">
        <p14:creationId xmlns:p14="http://schemas.microsoft.com/office/powerpoint/2010/main" val="3006300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
            <a:extLst>
              <a:ext uri="{FF2B5EF4-FFF2-40B4-BE49-F238E27FC236}">
                <a16:creationId xmlns:a16="http://schemas.microsoft.com/office/drawing/2014/main" id="{005B13E8-1623-79FD-58B9-ABD7F49B6FDF}"/>
              </a:ext>
            </a:extLst>
          </p:cNvPr>
          <p:cNvSpPr txBox="1">
            <a:spLocks/>
          </p:cNvSpPr>
          <p:nvPr/>
        </p:nvSpPr>
        <p:spPr>
          <a:xfrm>
            <a:off x="478683" y="4742958"/>
            <a:ext cx="6516481" cy="2382536"/>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en-US" sz="1100" b="0" dirty="0">
                <a:solidFill>
                  <a:srgbClr val="404040"/>
                </a:solidFill>
              </a:rPr>
              <a:t>A través de</a:t>
            </a:r>
            <a:r>
              <a:rPr lang="lv-LV" sz="1100" b="0" dirty="0">
                <a:solidFill>
                  <a:srgbClr val="404040"/>
                </a:solidFill>
              </a:rPr>
              <a:t> 68 </a:t>
            </a:r>
            <a:r>
              <a:rPr lang="en-US" sz="1100" b="0" dirty="0">
                <a:solidFill>
                  <a:srgbClr val="404040"/>
                </a:solidFill>
              </a:rPr>
              <a:t>estudios de casos, el informe documenta un claro cambio hacia la electrificación, la recuperación de energía y la optimización digital en los edificios. Las instalaciones comerciales e industriales lideran el uso de sistemas de control mejorados con inteligencia artificial y soluciones de calefacción híbridas. Los edificios públicos e institucionales están adoptando cada vez más sistemas de distribución de baja temperatura y estrategias de ventilación inteligentes. Los edificios residenciales muestran un interés creciente por las bombas de calor y los sistemas fotovoltaicos en tejados, aunque siguen existiendo retos relacionados con las infraestructuras heredadas y los riesgos de sobrecalentamiento. Los sistemas a nivel de distrito también están experimentando una transformación, con ejemplos exitosos de redes descentralizadas basadas en energías renovables en Dinamarca, Letonia y Alemania.</a:t>
            </a:r>
          </a:p>
          <a:p>
            <a:pPr algn="just">
              <a:lnSpc>
                <a:spcPts val="1120"/>
              </a:lnSpc>
              <a:spcBef>
                <a:spcPts val="0"/>
              </a:spcBef>
            </a:pPr>
            <a:endParaRPr lang="en-US" sz="1100" b="0" dirty="0">
              <a:solidFill>
                <a:srgbClr val="404040"/>
              </a:solidFill>
            </a:endParaRPr>
          </a:p>
          <a:p>
            <a:pPr algn="just">
              <a:lnSpc>
                <a:spcPts val="1120"/>
              </a:lnSpc>
              <a:spcBef>
                <a:spcPts val="0"/>
              </a:spcBef>
            </a:pPr>
            <a:r>
              <a:rPr lang="en-US" sz="1100" b="0" dirty="0">
                <a:solidFill>
                  <a:srgbClr val="404040"/>
                </a:solidFill>
              </a:rPr>
              <a:t>A pesar de estos avances, la transición se ve obstaculizada por los elevados costes iniciales, la </a:t>
            </a:r>
            <a:r>
              <a:rPr lang="en-US" sz="1100" b="0" dirty="0" err="1">
                <a:solidFill>
                  <a:srgbClr val="404040"/>
                </a:solidFill>
              </a:rPr>
              <a:t>fragmentación</a:t>
            </a:r>
            <a:r>
              <a:rPr lang="en-US" sz="1100" b="0" dirty="0">
                <a:solidFill>
                  <a:srgbClr val="404040"/>
                </a:solidFill>
              </a:rPr>
              <a:t> de la </a:t>
            </a:r>
            <a:r>
              <a:rPr lang="en-US" sz="1100" b="0" dirty="0" err="1">
                <a:solidFill>
                  <a:srgbClr val="404040"/>
                </a:solidFill>
              </a:rPr>
              <a:t>normativa</a:t>
            </a:r>
            <a:r>
              <a:rPr lang="en-US" sz="1100" b="0" dirty="0">
                <a:solidFill>
                  <a:srgbClr val="404040"/>
                </a:solidFill>
              </a:rPr>
              <a:t>, la escasez de mano de obra y la limitada interoperabilidad digital. El informe hace hincapié en que la preparación tecnológica debe ir acompañada de la capacidad de la mano de obra. Las entrevistas y encuestas realizadas a más de 100 profesionales revelan importantes lagunas en cuanto a </a:t>
            </a:r>
            <a:r>
              <a:rPr lang="en-US" sz="1100" b="0" dirty="0" err="1">
                <a:solidFill>
                  <a:srgbClr val="404040"/>
                </a:solidFill>
              </a:rPr>
              <a:t>competencias</a:t>
            </a:r>
            <a:r>
              <a:rPr lang="en-US" sz="1100" b="0" dirty="0">
                <a:solidFill>
                  <a:srgbClr val="404040"/>
                </a:solidFill>
              </a:rPr>
              <a:t> prácticas, conocimientos normativos y </a:t>
            </a:r>
            <a:r>
              <a:rPr lang="en-US" sz="1100" b="0" dirty="0" err="1">
                <a:solidFill>
                  <a:srgbClr val="404040"/>
                </a:solidFill>
              </a:rPr>
              <a:t>capacitación</a:t>
            </a:r>
            <a:r>
              <a:rPr lang="en-US" sz="1100" b="0" dirty="0">
                <a:solidFill>
                  <a:srgbClr val="404040"/>
                </a:solidFill>
              </a:rPr>
              <a:t> digitales. Muchos </a:t>
            </a:r>
            <a:r>
              <a:rPr lang="en-US" sz="1100" b="0" dirty="0" err="1">
                <a:solidFill>
                  <a:srgbClr val="404040"/>
                </a:solidFill>
              </a:rPr>
              <a:t>profesionales</a:t>
            </a:r>
            <a:r>
              <a:rPr lang="en-US" sz="1100" b="0" dirty="0">
                <a:solidFill>
                  <a:srgbClr val="404040"/>
                </a:solidFill>
              </a:rPr>
              <a:t> </a:t>
            </a:r>
            <a:r>
              <a:rPr lang="en-US" sz="1100" b="0" dirty="0" err="1">
                <a:solidFill>
                  <a:srgbClr val="404040"/>
                </a:solidFill>
              </a:rPr>
              <a:t>nuevos</a:t>
            </a:r>
            <a:r>
              <a:rPr lang="en-US" sz="1100" b="0" dirty="0">
                <a:solidFill>
                  <a:srgbClr val="404040"/>
                </a:solidFill>
              </a:rPr>
              <a:t> carecen de experiencia práctica, </a:t>
            </a:r>
            <a:r>
              <a:rPr lang="en-US" sz="1100" b="0" dirty="0" err="1">
                <a:solidFill>
                  <a:srgbClr val="404040"/>
                </a:solidFill>
              </a:rPr>
              <a:t>mientras</a:t>
            </a:r>
            <a:r>
              <a:rPr lang="en-US" sz="1100" b="0" dirty="0">
                <a:solidFill>
                  <a:srgbClr val="404040"/>
                </a:solidFill>
              </a:rPr>
              <a:t> que </a:t>
            </a:r>
            <a:r>
              <a:rPr lang="en-US" sz="1100" b="0" dirty="0" err="1">
                <a:solidFill>
                  <a:srgbClr val="404040"/>
                </a:solidFill>
              </a:rPr>
              <a:t>los</a:t>
            </a:r>
            <a:r>
              <a:rPr lang="en-US" sz="1100" b="0" dirty="0">
                <a:solidFill>
                  <a:srgbClr val="404040"/>
                </a:solidFill>
              </a:rPr>
              <a:t> que </a:t>
            </a:r>
            <a:r>
              <a:rPr lang="en-US" sz="1100" b="0" dirty="0" err="1">
                <a:solidFill>
                  <a:srgbClr val="404040"/>
                </a:solidFill>
              </a:rPr>
              <a:t>sí</a:t>
            </a:r>
            <a:r>
              <a:rPr lang="en-US" sz="1100" b="0" dirty="0">
                <a:solidFill>
                  <a:srgbClr val="404040"/>
                </a:solidFill>
              </a:rPr>
              <a:t> </a:t>
            </a:r>
            <a:r>
              <a:rPr lang="en-US" sz="1100" b="0" dirty="0" err="1">
                <a:solidFill>
                  <a:srgbClr val="404040"/>
                </a:solidFill>
              </a:rPr>
              <a:t>tienen</a:t>
            </a:r>
            <a:r>
              <a:rPr lang="en-US" sz="1100" b="0" dirty="0">
                <a:solidFill>
                  <a:srgbClr val="404040"/>
                </a:solidFill>
              </a:rPr>
              <a:t>, </a:t>
            </a:r>
            <a:r>
              <a:rPr lang="en-US" sz="1100" b="0" dirty="0" err="1">
                <a:solidFill>
                  <a:srgbClr val="404040"/>
                </a:solidFill>
              </a:rPr>
              <a:t>enfrentan</a:t>
            </a:r>
            <a:r>
              <a:rPr lang="en-US" sz="1100" b="0" dirty="0">
                <a:solidFill>
                  <a:srgbClr val="404040"/>
                </a:solidFill>
              </a:rPr>
              <a:t> dificultades para adaptarse a las tecnologías emergentes.</a:t>
            </a:r>
          </a:p>
          <a:p>
            <a:pPr algn="just">
              <a:lnSpc>
                <a:spcPts val="1120"/>
              </a:lnSpc>
              <a:spcBef>
                <a:spcPts val="0"/>
              </a:spcBef>
            </a:pPr>
            <a:endParaRPr lang="en-US" sz="1100" b="0" dirty="0">
              <a:solidFill>
                <a:srgbClr val="404040"/>
              </a:solidFill>
            </a:endParaRPr>
          </a:p>
          <a:p>
            <a:pPr algn="just">
              <a:lnSpc>
                <a:spcPts val="1120"/>
              </a:lnSpc>
              <a:spcBef>
                <a:spcPts val="0"/>
              </a:spcBef>
            </a:pPr>
            <a:r>
              <a:rPr lang="en-US" sz="1100" b="0" dirty="0">
                <a:solidFill>
                  <a:srgbClr val="404040"/>
                </a:solidFill>
              </a:rPr>
              <a:t>El panorama educativo, que abarca 110 programas de educación superior, formación </a:t>
            </a:r>
            <a:r>
              <a:rPr lang="en-US" sz="1100" b="0" dirty="0" err="1">
                <a:solidFill>
                  <a:srgbClr val="404040"/>
                </a:solidFill>
              </a:rPr>
              <a:t>profesional</a:t>
            </a:r>
            <a:r>
              <a:rPr lang="en-US" sz="1100" b="0" dirty="0">
                <a:solidFill>
                  <a:srgbClr val="404040"/>
                </a:solidFill>
              </a:rPr>
              <a:t> y </a:t>
            </a:r>
            <a:r>
              <a:rPr lang="en-US" sz="1100" b="0" dirty="0" err="1">
                <a:solidFill>
                  <a:srgbClr val="404040"/>
                </a:solidFill>
              </a:rPr>
              <a:t>educación</a:t>
            </a:r>
            <a:r>
              <a:rPr lang="en-US" sz="1100" b="0" dirty="0">
                <a:solidFill>
                  <a:srgbClr val="404040"/>
                </a:solidFill>
              </a:rPr>
              <a:t> continua, muestra una sólida base teórica, pero una cobertura desigual de las herramientas digitales, las prácticas de puesta en marcha y los indicadores de sostenibilidad. Los programas de formación profesional y educación continua, en particular, requieren mejoras específicas para satisfacer las demandas de la transición hacia la energía limpia.</a:t>
            </a:r>
          </a:p>
          <a:p>
            <a:pPr algn="just">
              <a:lnSpc>
                <a:spcPts val="1120"/>
              </a:lnSpc>
              <a:spcBef>
                <a:spcPts val="0"/>
              </a:spcBef>
            </a:pPr>
            <a:endParaRPr lang="en-US" sz="1100" b="0" dirty="0">
              <a:solidFill>
                <a:srgbClr val="404040"/>
              </a:solidFill>
            </a:endParaRPr>
          </a:p>
          <a:p>
            <a:pPr algn="just">
              <a:lnSpc>
                <a:spcPts val="1120"/>
              </a:lnSpc>
              <a:spcBef>
                <a:spcPts val="0"/>
              </a:spcBef>
            </a:pPr>
            <a:r>
              <a:rPr lang="en-US" sz="1100" b="0" dirty="0">
                <a:solidFill>
                  <a:srgbClr val="404040"/>
                </a:solidFill>
              </a:rPr>
              <a:t>En última instancia, el informe pide una acción coordinada entre la política, la industria, los municipios, la educación y la investigación. Los </a:t>
            </a:r>
            <a:r>
              <a:rPr lang="en-US" sz="1100" b="0" dirty="0" err="1">
                <a:solidFill>
                  <a:srgbClr val="404040"/>
                </a:solidFill>
              </a:rPr>
              <a:t>responsables</a:t>
            </a:r>
            <a:r>
              <a:rPr lang="en-US" sz="1100" b="0" dirty="0">
                <a:solidFill>
                  <a:srgbClr val="404040"/>
                </a:solidFill>
              </a:rPr>
              <a:t> de la </a:t>
            </a:r>
            <a:r>
              <a:rPr lang="en-US" sz="1100" b="0" dirty="0" err="1">
                <a:solidFill>
                  <a:srgbClr val="404040"/>
                </a:solidFill>
              </a:rPr>
              <a:t>normativa</a:t>
            </a:r>
            <a:r>
              <a:rPr lang="en-US" sz="1100" b="0" dirty="0">
                <a:solidFill>
                  <a:srgbClr val="404040"/>
                </a:solidFill>
              </a:rPr>
              <a:t> deben aplicar la planificación local de la calefacción, agilizar la concesión de permisos y abrir mercados flexibles para apoyar las tecnologías limpias. Se anima a los municipios a utilizar mapas energéticos integrados y modelos de proyectos agrupados para impulsar la implementación local. La industria debe invertir en el desarrollo de la mano de obra y colaborar con las instituciones educativas para adaptar la formación a las necesidades del mundo real. Los proveedores de educación deben modernizar los planes de estudio incorporando herramientas digitales, prácticas de puesta en marcha y conocimientos normativos en los programas básicos, al </a:t>
            </a:r>
            <a:r>
              <a:rPr lang="en-US" sz="1100" b="0" dirty="0" err="1">
                <a:solidFill>
                  <a:srgbClr val="404040"/>
                </a:solidFill>
              </a:rPr>
              <a:t>mismo</a:t>
            </a:r>
            <a:r>
              <a:rPr lang="en-US" sz="1100" b="0" dirty="0">
                <a:solidFill>
                  <a:srgbClr val="404040"/>
                </a:solidFill>
              </a:rPr>
              <a:t> tiempo que amplían el aprendizaje práctico y las microcredenciales. Por último, las personas que </a:t>
            </a:r>
            <a:r>
              <a:rPr lang="en-US" sz="1100" b="0" dirty="0" err="1">
                <a:solidFill>
                  <a:srgbClr val="404040"/>
                </a:solidFill>
              </a:rPr>
              <a:t>realizan</a:t>
            </a:r>
            <a:r>
              <a:rPr lang="en-US" sz="1100" b="0" dirty="0">
                <a:solidFill>
                  <a:srgbClr val="404040"/>
                </a:solidFill>
              </a:rPr>
              <a:t> </a:t>
            </a:r>
            <a:r>
              <a:rPr lang="en-US" sz="1100" b="0" dirty="0" err="1">
                <a:solidFill>
                  <a:srgbClr val="404040"/>
                </a:solidFill>
              </a:rPr>
              <a:t>investigación</a:t>
            </a:r>
            <a:r>
              <a:rPr lang="en-US" sz="1100" b="0" dirty="0">
                <a:solidFill>
                  <a:srgbClr val="404040"/>
                </a:solidFill>
              </a:rPr>
              <a:t> </a:t>
            </a:r>
            <a:r>
              <a:rPr lang="en-US" sz="1100" b="0" dirty="0" err="1">
                <a:solidFill>
                  <a:srgbClr val="404040"/>
                </a:solidFill>
              </a:rPr>
              <a:t>deben</a:t>
            </a:r>
            <a:r>
              <a:rPr lang="en-US" sz="1100" b="0" dirty="0">
                <a:solidFill>
                  <a:srgbClr val="404040"/>
                </a:solidFill>
              </a:rPr>
              <a:t> centrarse en la optimización a nivel de sistema, el intercambio seguro de datos y la innovación inclusiva para garantizar que el progreso tecnológico se traduzca en soluciones prácticas y escalables. El éxito dependerá de la adaptación de los planes de </a:t>
            </a:r>
            <a:r>
              <a:rPr lang="en-US" sz="1100" b="0" dirty="0" err="1">
                <a:solidFill>
                  <a:srgbClr val="404040"/>
                </a:solidFill>
              </a:rPr>
              <a:t>estudio</a:t>
            </a:r>
            <a:r>
              <a:rPr lang="en-US" sz="1100" b="0" dirty="0">
                <a:solidFill>
                  <a:srgbClr val="404040"/>
                </a:solidFill>
              </a:rPr>
              <a:t> a las </a:t>
            </a:r>
            <a:r>
              <a:rPr lang="en-US" sz="1100" b="0" dirty="0" err="1">
                <a:solidFill>
                  <a:srgbClr val="404040"/>
                </a:solidFill>
              </a:rPr>
              <a:t>necesidades</a:t>
            </a:r>
            <a:r>
              <a:rPr lang="en-US" sz="1100" b="0" dirty="0">
                <a:solidFill>
                  <a:srgbClr val="404040"/>
                </a:solidFill>
              </a:rPr>
              <a:t> </a:t>
            </a:r>
            <a:r>
              <a:rPr lang="en-US" sz="1100" b="0" dirty="0" err="1">
                <a:solidFill>
                  <a:srgbClr val="404040"/>
                </a:solidFill>
              </a:rPr>
              <a:t>reales</a:t>
            </a:r>
            <a:r>
              <a:rPr lang="en-US" sz="1100" b="0" dirty="0">
                <a:solidFill>
                  <a:srgbClr val="404040"/>
                </a:solidFill>
              </a:rPr>
              <a:t>, la inversión en el desarrollo de la mano de obra y la garantía de que los sistemas digitales y bajos en carbono se implementen de manera eficaz e inclusiva. Si se logran </a:t>
            </a:r>
            <a:r>
              <a:rPr lang="en-US" sz="1100" b="0" dirty="0" err="1">
                <a:solidFill>
                  <a:srgbClr val="404040"/>
                </a:solidFill>
              </a:rPr>
              <a:t>estos</a:t>
            </a:r>
            <a:r>
              <a:rPr lang="en-US" sz="1100" b="0" dirty="0">
                <a:solidFill>
                  <a:srgbClr val="404040"/>
                </a:solidFill>
              </a:rPr>
              <a:t> </a:t>
            </a:r>
            <a:r>
              <a:rPr lang="en-US" sz="1100" b="0" dirty="0" err="1">
                <a:solidFill>
                  <a:srgbClr val="404040"/>
                </a:solidFill>
              </a:rPr>
              <a:t>avances</a:t>
            </a:r>
            <a:r>
              <a:rPr lang="en-US" sz="1100" b="0" dirty="0">
                <a:solidFill>
                  <a:srgbClr val="404040"/>
                </a:solidFill>
              </a:rPr>
              <a:t>, Europa puede liderar el camino </a:t>
            </a:r>
            <a:r>
              <a:rPr lang="en-US" sz="1100" b="0" dirty="0" err="1">
                <a:solidFill>
                  <a:srgbClr val="404040"/>
                </a:solidFill>
              </a:rPr>
              <a:t>hacia</a:t>
            </a:r>
            <a:r>
              <a:rPr lang="en-US" sz="1100" b="0" dirty="0">
                <a:solidFill>
                  <a:srgbClr val="404040"/>
                </a:solidFill>
              </a:rPr>
              <a:t>  un futuro energético climáticamente neutro, resiliente e inteligente.</a:t>
            </a:r>
          </a:p>
        </p:txBody>
      </p:sp>
      <p:sp>
        <p:nvSpPr>
          <p:cNvPr id="17" name="Freeform 16">
            <a:extLst>
              <a:ext uri="{FF2B5EF4-FFF2-40B4-BE49-F238E27FC236}">
                <a16:creationId xmlns:a16="http://schemas.microsoft.com/office/drawing/2014/main" id="{B34027A7-7DB4-6F78-AD53-4B3298C7E180}"/>
              </a:ext>
            </a:extLst>
          </p:cNvPr>
          <p:cNvSpPr/>
          <p:nvPr/>
        </p:nvSpPr>
        <p:spPr>
          <a:xfrm>
            <a:off x="0" y="509094"/>
            <a:ext cx="6956586" cy="4142420"/>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sp>
        <p:nvSpPr>
          <p:cNvPr id="18" name="Text Placeholder 20">
            <a:extLst>
              <a:ext uri="{FF2B5EF4-FFF2-40B4-BE49-F238E27FC236}">
                <a16:creationId xmlns:a16="http://schemas.microsoft.com/office/drawing/2014/main" id="{58CBF3D4-C6D8-B038-6C61-DC475A1E0E08}"/>
              </a:ext>
            </a:extLst>
          </p:cNvPr>
          <p:cNvSpPr txBox="1">
            <a:spLocks/>
          </p:cNvSpPr>
          <p:nvPr/>
        </p:nvSpPr>
        <p:spPr>
          <a:xfrm>
            <a:off x="566943" y="1648776"/>
            <a:ext cx="6191666" cy="3447392"/>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2267"/>
              </a:spcBef>
              <a:buFont typeface="Arial" panose="020B0604020202020204" pitchFamily="34" charset="0"/>
              <a:buNone/>
              <a:defRPr sz="1800" b="1" i="0" kern="1200">
                <a:solidFill>
                  <a:srgbClr val="55BCC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660"/>
              </a:lnSpc>
              <a:spcBef>
                <a:spcPts val="0"/>
              </a:spcBef>
            </a:pPr>
            <a:r>
              <a:rPr lang="en-US" sz="1600" b="0" i="1" dirty="0">
                <a:solidFill>
                  <a:schemeClr val="bg1"/>
                </a:solidFill>
              </a:rPr>
              <a:t>Este </a:t>
            </a:r>
            <a:r>
              <a:rPr lang="en-US" sz="1600" b="0" i="1" dirty="0" err="1">
                <a:solidFill>
                  <a:schemeClr val="bg1"/>
                </a:solidFill>
              </a:rPr>
              <a:t>informe</a:t>
            </a:r>
            <a:r>
              <a:rPr lang="en-US" sz="1600" b="0" i="1" dirty="0">
                <a:solidFill>
                  <a:schemeClr val="bg1"/>
                </a:solidFill>
              </a:rPr>
              <a:t> </a:t>
            </a:r>
            <a:r>
              <a:rPr lang="en-US" sz="1600" b="0" i="1" dirty="0" err="1">
                <a:solidFill>
                  <a:schemeClr val="bg1"/>
                </a:solidFill>
              </a:rPr>
              <a:t>sobre</a:t>
            </a:r>
            <a:r>
              <a:rPr lang="en-US" sz="1600" b="0" i="1" dirty="0">
                <a:solidFill>
                  <a:schemeClr val="bg1"/>
                </a:solidFill>
              </a:rPr>
              <a:t> </a:t>
            </a:r>
            <a:r>
              <a:rPr lang="en-US" sz="1600" b="0" i="1" dirty="0" err="1">
                <a:solidFill>
                  <a:schemeClr val="bg1"/>
                </a:solidFill>
              </a:rPr>
              <a:t>el</a:t>
            </a:r>
            <a:r>
              <a:rPr lang="en-US" sz="1600" b="0" i="1" dirty="0">
                <a:solidFill>
                  <a:schemeClr val="bg1"/>
                </a:solidFill>
              </a:rPr>
              <a:t> </a:t>
            </a:r>
            <a:r>
              <a:rPr lang="en-US" sz="1600" b="0" i="1" dirty="0" err="1">
                <a:solidFill>
                  <a:schemeClr val="bg1"/>
                </a:solidFill>
              </a:rPr>
              <a:t>análisis</a:t>
            </a:r>
            <a:r>
              <a:rPr lang="en-US" sz="1600" b="0" i="1" dirty="0">
                <a:solidFill>
                  <a:schemeClr val="bg1"/>
                </a:solidFill>
              </a:rPr>
              <a:t> de la </a:t>
            </a:r>
            <a:r>
              <a:rPr lang="en-US" sz="1600" b="0" i="1" dirty="0" err="1">
                <a:solidFill>
                  <a:schemeClr val="bg1"/>
                </a:solidFill>
              </a:rPr>
              <a:t>situación</a:t>
            </a:r>
            <a:r>
              <a:rPr lang="en-US" sz="1600" b="0" i="1" dirty="0">
                <a:solidFill>
                  <a:schemeClr val="bg1"/>
                </a:solidFill>
              </a:rPr>
              <a:t> presenta un </a:t>
            </a:r>
            <a:r>
              <a:rPr lang="en-US" sz="1600" b="0" i="1" dirty="0" err="1">
                <a:solidFill>
                  <a:schemeClr val="bg1"/>
                </a:solidFill>
              </a:rPr>
              <a:t>estudio</a:t>
            </a:r>
            <a:r>
              <a:rPr lang="en-US" sz="1600" b="0" i="1" dirty="0">
                <a:solidFill>
                  <a:schemeClr val="bg1"/>
                </a:solidFill>
              </a:rPr>
              <a:t> exhaustivo del panorama actual de la calefacción y la </a:t>
            </a:r>
            <a:r>
              <a:rPr lang="en-US" sz="1600" b="0" i="1" dirty="0" err="1">
                <a:solidFill>
                  <a:schemeClr val="bg1"/>
                </a:solidFill>
              </a:rPr>
              <a:t>refrigeración</a:t>
            </a:r>
            <a:r>
              <a:rPr lang="en-US" sz="1600" b="0" i="1" dirty="0">
                <a:solidFill>
                  <a:schemeClr val="bg1"/>
                </a:solidFill>
              </a:rPr>
              <a:t>  en nueve regiones europeas, centrándose en los avances tecnológicos, los </a:t>
            </a:r>
            <a:r>
              <a:rPr lang="en-US" sz="1600" b="0" i="1" dirty="0" err="1">
                <a:solidFill>
                  <a:schemeClr val="bg1"/>
                </a:solidFill>
              </a:rPr>
              <a:t>marcos</a:t>
            </a:r>
            <a:r>
              <a:rPr lang="en-US" sz="1600" b="0" i="1" dirty="0">
                <a:solidFill>
                  <a:schemeClr val="bg1"/>
                </a:solidFill>
              </a:rPr>
              <a:t> </a:t>
            </a:r>
            <a:r>
              <a:rPr lang="en-US" sz="1600" b="0" i="1" dirty="0" err="1">
                <a:solidFill>
                  <a:schemeClr val="bg1"/>
                </a:solidFill>
              </a:rPr>
              <a:t>normativos</a:t>
            </a:r>
            <a:r>
              <a:rPr lang="en-US" sz="1600" b="0" i="1" dirty="0">
                <a:solidFill>
                  <a:schemeClr val="bg1"/>
                </a:solidFill>
              </a:rPr>
              <a:t>, las necesidades regionales y la preparación educativa para apoyar los objetivos de neutralidad climática de la UE. </a:t>
            </a:r>
          </a:p>
          <a:p>
            <a:pPr>
              <a:lnSpc>
                <a:spcPts val="1660"/>
              </a:lnSpc>
              <a:spcBef>
                <a:spcPts val="0"/>
              </a:spcBef>
            </a:pPr>
            <a:endParaRPr lang="en-US" sz="1600" b="0" i="1" dirty="0">
              <a:solidFill>
                <a:schemeClr val="bg1"/>
              </a:solidFill>
            </a:endParaRPr>
          </a:p>
          <a:p>
            <a:pPr>
              <a:lnSpc>
                <a:spcPts val="1660"/>
              </a:lnSpc>
              <a:spcBef>
                <a:spcPts val="0"/>
              </a:spcBef>
            </a:pPr>
            <a:r>
              <a:rPr lang="en-US" sz="1600" b="0" i="1" dirty="0">
                <a:solidFill>
                  <a:schemeClr val="bg1"/>
                </a:solidFill>
              </a:rPr>
              <a:t>El informe destaca cómo las directivas climáticas y energéticas de la Unión Europea, como el Pacto Verde, la EPBD, la EED y la RED III, están configurando un nuevo marco para los sistemas de energía térmica sostenibles. Estas políticas están impulsando la adopción de tecnologías bajas en carbono, como las bombas de calor, los sistemas geotérmicos, </a:t>
            </a:r>
            <a:r>
              <a:rPr lang="en-US" sz="1600" b="0" i="1" dirty="0" err="1">
                <a:solidFill>
                  <a:schemeClr val="bg1"/>
                </a:solidFill>
              </a:rPr>
              <a:t>termosolares</a:t>
            </a:r>
            <a:r>
              <a:rPr lang="en-US" sz="1600" b="0" i="1" dirty="0">
                <a:solidFill>
                  <a:schemeClr val="bg1"/>
                </a:solidFill>
              </a:rPr>
              <a:t> y de recuperación de calor residual, al </a:t>
            </a:r>
            <a:r>
              <a:rPr lang="en-US" sz="1600" b="0" i="1" dirty="0" err="1">
                <a:solidFill>
                  <a:schemeClr val="bg1"/>
                </a:solidFill>
              </a:rPr>
              <a:t>mismo</a:t>
            </a:r>
            <a:r>
              <a:rPr lang="en-US" sz="1600" b="0" i="1" dirty="0">
                <a:solidFill>
                  <a:schemeClr val="bg1"/>
                </a:solidFill>
              </a:rPr>
              <a:t> tiempo que fomentan la integración de controles inteligentes y plataformas digitales.</a:t>
            </a:r>
          </a:p>
          <a:p>
            <a:pPr>
              <a:lnSpc>
                <a:spcPts val="1660"/>
              </a:lnSpc>
              <a:spcBef>
                <a:spcPts val="0"/>
              </a:spcBef>
            </a:pPr>
            <a:endParaRPr lang="en-US" sz="1600" i="1" dirty="0">
              <a:solidFill>
                <a:schemeClr val="bg1"/>
              </a:solidFill>
            </a:endParaRPr>
          </a:p>
        </p:txBody>
      </p:sp>
      <p:sp>
        <p:nvSpPr>
          <p:cNvPr id="19" name="Text Placeholder 32">
            <a:extLst>
              <a:ext uri="{FF2B5EF4-FFF2-40B4-BE49-F238E27FC236}">
                <a16:creationId xmlns:a16="http://schemas.microsoft.com/office/drawing/2014/main" id="{2C67D157-DF80-235E-5F50-FAB565B51D02}"/>
              </a:ext>
            </a:extLst>
          </p:cNvPr>
          <p:cNvSpPr txBox="1">
            <a:spLocks/>
          </p:cNvSpPr>
          <p:nvPr/>
        </p:nvSpPr>
        <p:spPr>
          <a:xfrm>
            <a:off x="3324786" y="784043"/>
            <a:ext cx="4018669" cy="542823"/>
          </a:xfrm>
          <a:prstGeom prst="rect">
            <a:avLst/>
          </a:prstGeom>
          <a:gradFill>
            <a:gsLst>
              <a:gs pos="3000">
                <a:srgbClr val="EE2D24"/>
              </a:gs>
              <a:gs pos="68000">
                <a:srgbClr val="F37321"/>
              </a:gs>
              <a:gs pos="100000">
                <a:srgbClr val="FFCD05"/>
              </a:gs>
            </a:gsLst>
            <a:lin ang="2700000" scaled="0"/>
          </a:gradFill>
        </p:spPr>
        <p:txBody>
          <a:bodyPr anchor="t">
            <a:noAutofit/>
          </a:bodyPr>
          <a:lstStyle>
            <a:lvl1pPr marL="0" indent="0" algn="ctr" defTabSz="2072941" rtl="0" eaLnBrk="1" latinLnBrk="0" hangingPunct="1">
              <a:lnSpc>
                <a:spcPct val="100000"/>
              </a:lnSpc>
              <a:spcBef>
                <a:spcPts val="0"/>
              </a:spcBef>
              <a:buFont typeface="Arial" panose="020B0604020202020204" pitchFamily="34" charset="0"/>
              <a:buNone/>
              <a:defRPr sz="24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223838" algn="l">
              <a:lnSpc>
                <a:spcPct val="107000"/>
              </a:lnSpc>
              <a:spcAft>
                <a:spcPts val="800"/>
              </a:spcAft>
            </a:pP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 Placeholder 11">
            <a:extLst>
              <a:ext uri="{FF2B5EF4-FFF2-40B4-BE49-F238E27FC236}">
                <a16:creationId xmlns:a16="http://schemas.microsoft.com/office/drawing/2014/main" id="{E7A396E1-E73A-2E47-959F-7F2647506EFA}"/>
              </a:ext>
            </a:extLst>
          </p:cNvPr>
          <p:cNvSpPr txBox="1">
            <a:spLocks/>
          </p:cNvSpPr>
          <p:nvPr/>
        </p:nvSpPr>
        <p:spPr>
          <a:xfrm>
            <a:off x="3324787" y="757673"/>
            <a:ext cx="4090642" cy="542823"/>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60BB47"/>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3000" dirty="0" err="1">
                <a:solidFill>
                  <a:schemeClr val="bg1"/>
                </a:solidFill>
              </a:rPr>
              <a:t>Resumen</a:t>
            </a:r>
            <a:r>
              <a:rPr lang="en-US" sz="3000" dirty="0">
                <a:solidFill>
                  <a:schemeClr val="bg1"/>
                </a:solidFill>
              </a:rPr>
              <a:t> </a:t>
            </a:r>
            <a:r>
              <a:rPr lang="en-US" sz="3000" dirty="0" err="1">
                <a:solidFill>
                  <a:schemeClr val="bg1"/>
                </a:solidFill>
              </a:rPr>
              <a:t>administrativo</a:t>
            </a:r>
            <a:endParaRPr lang="en-US" sz="3000" dirty="0">
              <a:solidFill>
                <a:schemeClr val="bg1"/>
              </a:solidFill>
            </a:endParaRPr>
          </a:p>
        </p:txBody>
      </p:sp>
      <p:grpSp>
        <p:nvGrpSpPr>
          <p:cNvPr id="21" name="Graphic 40">
            <a:extLst>
              <a:ext uri="{FF2B5EF4-FFF2-40B4-BE49-F238E27FC236}">
                <a16:creationId xmlns:a16="http://schemas.microsoft.com/office/drawing/2014/main" id="{9E4E955F-FC2F-B162-67B2-C59CA0FE0E31}"/>
              </a:ext>
            </a:extLst>
          </p:cNvPr>
          <p:cNvGrpSpPr/>
          <p:nvPr/>
        </p:nvGrpSpPr>
        <p:grpSpPr>
          <a:xfrm>
            <a:off x="-992772" y="-798907"/>
            <a:ext cx="3924090" cy="2433120"/>
            <a:chOff x="-3997860" y="6017904"/>
            <a:chExt cx="935163" cy="579845"/>
          </a:xfrm>
          <a:solidFill>
            <a:schemeClr val="bg1">
              <a:alpha val="29965"/>
            </a:schemeClr>
          </a:solidFill>
        </p:grpSpPr>
        <p:sp>
          <p:nvSpPr>
            <p:cNvPr id="22" name="Freeform 21">
              <a:extLst>
                <a:ext uri="{FF2B5EF4-FFF2-40B4-BE49-F238E27FC236}">
                  <a16:creationId xmlns:a16="http://schemas.microsoft.com/office/drawing/2014/main" id="{0507A20A-CDC0-85CA-5E2F-669274421886}"/>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23" name="Freeform 22">
              <a:extLst>
                <a:ext uri="{FF2B5EF4-FFF2-40B4-BE49-F238E27FC236}">
                  <a16:creationId xmlns:a16="http://schemas.microsoft.com/office/drawing/2014/main" id="{E48E4714-EB01-D817-BB8A-634CF8CE9F98}"/>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24" name="Freeform 23">
              <a:extLst>
                <a:ext uri="{FF2B5EF4-FFF2-40B4-BE49-F238E27FC236}">
                  <a16:creationId xmlns:a16="http://schemas.microsoft.com/office/drawing/2014/main" id="{70D7FEAC-C225-FEA1-8B87-26DDB49F76FE}"/>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25" name="Freeform 24">
              <a:extLst>
                <a:ext uri="{FF2B5EF4-FFF2-40B4-BE49-F238E27FC236}">
                  <a16:creationId xmlns:a16="http://schemas.microsoft.com/office/drawing/2014/main" id="{0FE83652-4AB8-629F-34A4-79966F7BAAFE}"/>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28490112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13212D-F9E0-A8E7-621B-2F49A7659B81}"/>
            </a:ext>
          </a:extLst>
        </p:cNvPr>
        <p:cNvGrpSpPr/>
        <p:nvPr/>
      </p:nvGrpSpPr>
      <p:grpSpPr>
        <a:xfrm>
          <a:off x="0" y="0"/>
          <a:ext cx="0" cy="0"/>
          <a:chOff x="0" y="0"/>
          <a:chExt cx="0" cy="0"/>
        </a:xfrm>
      </p:grpSpPr>
      <p:pic>
        <p:nvPicPr>
          <p:cNvPr id="19" name="Picture 18" descr="A person in a hard hat working on a machine&#10;&#10;AI-generated content may be incorrect.">
            <a:extLst>
              <a:ext uri="{FF2B5EF4-FFF2-40B4-BE49-F238E27FC236}">
                <a16:creationId xmlns:a16="http://schemas.microsoft.com/office/drawing/2014/main" id="{ADB2632B-5145-FFD2-F0F4-B248D0A13C4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53864" b="399"/>
          <a:stretch/>
        </p:blipFill>
        <p:spPr>
          <a:xfrm>
            <a:off x="0" y="8082917"/>
            <a:ext cx="7559675" cy="2145220"/>
          </a:xfrm>
          <a:prstGeom prst="rect">
            <a:avLst/>
          </a:prstGeom>
        </p:spPr>
      </p:pic>
      <p:sp>
        <p:nvSpPr>
          <p:cNvPr id="2" name="TextBox 1">
            <a:extLst>
              <a:ext uri="{FF2B5EF4-FFF2-40B4-BE49-F238E27FC236}">
                <a16:creationId xmlns:a16="http://schemas.microsoft.com/office/drawing/2014/main" id="{291735B1-38A4-AFC4-8310-7DBC5DD576EB}"/>
              </a:ext>
            </a:extLst>
          </p:cNvPr>
          <p:cNvSpPr txBox="1"/>
          <p:nvPr/>
        </p:nvSpPr>
        <p:spPr>
          <a:xfrm>
            <a:off x="1194245" y="3399382"/>
            <a:ext cx="4887297" cy="534762"/>
          </a:xfrm>
          <a:prstGeom prst="rect">
            <a:avLst/>
          </a:prstGeom>
          <a:noFill/>
        </p:spPr>
        <p:txBody>
          <a:bodyPr wrap="square" rtlCol="0" anchor="t">
            <a:spAutoFit/>
          </a:bodyPr>
          <a:lstStyle/>
          <a:p>
            <a:pPr marL="6350">
              <a:lnSpc>
                <a:spcPts val="1700"/>
              </a:lnSpc>
              <a:tabLst>
                <a:tab pos="611188" algn="l"/>
              </a:tabLst>
            </a:pPr>
            <a:r>
              <a:rPr lang="en-US" sz="1600" b="1" dirty="0">
                <a:solidFill>
                  <a:srgbClr val="ED4D24"/>
                </a:solidFill>
                <a:highlight>
                  <a:srgbClr val="FFFFFF"/>
                </a:highlight>
                <a:latin typeface="Calibri" panose="020F0502020204030204" pitchFamily="34" charset="0"/>
                <a:cs typeface="Calibri" panose="020F0502020204030204" pitchFamily="34" charset="0"/>
              </a:rPr>
              <a:t>Prioridades transversales (todos los niveles)</a:t>
            </a:r>
          </a:p>
          <a:p>
            <a:pPr marL="6350">
              <a:lnSpc>
                <a:spcPts val="1700"/>
              </a:lnSpc>
              <a:tabLst>
                <a:tab pos="611188" algn="l"/>
              </a:tabLst>
            </a:pPr>
            <a:endParaRPr lang="en-US" sz="1800" b="1" dirty="0">
              <a:solidFill>
                <a:srgbClr val="2D62AE"/>
              </a:solidFill>
              <a:highlight>
                <a:srgbClr val="FFFFFF"/>
              </a:highlight>
              <a:latin typeface="Calibri" panose="020F0502020204030204" pitchFamily="34" charset="0"/>
              <a:cs typeface="Calibri" panose="020F0502020204030204" pitchFamily="34" charset="0"/>
            </a:endParaRPr>
          </a:p>
        </p:txBody>
      </p:sp>
      <p:cxnSp>
        <p:nvCxnSpPr>
          <p:cNvPr id="9" name="Straight Connector 8">
            <a:extLst>
              <a:ext uri="{FF2B5EF4-FFF2-40B4-BE49-F238E27FC236}">
                <a16:creationId xmlns:a16="http://schemas.microsoft.com/office/drawing/2014/main" id="{6A599334-961A-1E3A-D3D6-86CC87A2DEE8}"/>
              </a:ext>
            </a:extLst>
          </p:cNvPr>
          <p:cNvCxnSpPr>
            <a:cxnSpLocks/>
          </p:cNvCxnSpPr>
          <p:nvPr/>
        </p:nvCxnSpPr>
        <p:spPr>
          <a:xfrm>
            <a:off x="0" y="3545956"/>
            <a:ext cx="602371"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6C963EC-8E8C-9067-B87A-2F29AB1431A5}"/>
              </a:ext>
            </a:extLst>
          </p:cNvPr>
          <p:cNvCxnSpPr>
            <a:cxnSpLocks/>
          </p:cNvCxnSpPr>
          <p:nvPr/>
        </p:nvCxnSpPr>
        <p:spPr>
          <a:xfrm>
            <a:off x="819591" y="3727627"/>
            <a:ext cx="36295" cy="4275041"/>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3FFE27A-DC7F-DE8C-0FE9-0A661ADF06DA}"/>
              </a:ext>
            </a:extLst>
          </p:cNvPr>
          <p:cNvSpPr txBox="1"/>
          <p:nvPr/>
        </p:nvSpPr>
        <p:spPr>
          <a:xfrm>
            <a:off x="1127509" y="3819450"/>
            <a:ext cx="6404972" cy="4419273"/>
          </a:xfrm>
          <a:prstGeom prst="rect">
            <a:avLst/>
          </a:prstGeom>
          <a:noFill/>
        </p:spPr>
        <p:txBody>
          <a:bodyPr wrap="square" lIns="91440" tIns="45720" rIns="91440" bIns="45720" anchor="t">
            <a:spAutoFit/>
          </a:bodyPr>
          <a:lstStyle/>
          <a:p>
            <a:pPr>
              <a:lnSpc>
                <a:spcPts val="1340"/>
              </a:lnSpc>
            </a:pPr>
            <a:r>
              <a:rPr lang="en-IE" sz="1600" b="1" dirty="0">
                <a:solidFill>
                  <a:srgbClr val="ED4D24"/>
                </a:solidFill>
                <a:latin typeface="Calibri" panose="020F0502020204030204" pitchFamily="34" charset="0"/>
                <a:cs typeface="Calibri" panose="020F0502020204030204" pitchFamily="34" charset="0"/>
              </a:rPr>
              <a:t>Mejorar el aprendizaje práctico (Criterio 1)</a:t>
            </a:r>
            <a:endParaRPr lang="en-IE" sz="1100" b="1" dirty="0">
              <a:solidFill>
                <a:srgbClr val="404040"/>
              </a:solidFill>
              <a:latin typeface="Calibri" panose="020F0502020204030204" pitchFamily="34" charset="0"/>
              <a:cs typeface="Calibri" panose="020F0502020204030204" pitchFamily="34" charset="0"/>
            </a:endParaRPr>
          </a:p>
          <a:p>
            <a:pPr lvl="0"/>
            <a:endParaRPr lang="en-IE" sz="600" dirty="0">
              <a:solidFill>
                <a:srgbClr val="404040"/>
              </a:solidFill>
              <a:latin typeface="Calibri" panose="020F0502020204030204" pitchFamily="34" charset="0"/>
              <a:cs typeface="Calibri" panose="020F0502020204030204" pitchFamily="34" charset="0"/>
            </a:endParaRPr>
          </a:p>
          <a:p>
            <a:pPr>
              <a:lnSpc>
                <a:spcPts val="1140"/>
              </a:lnSpc>
            </a:pPr>
            <a:r>
              <a:rPr lang="en-IE" sz="1100" dirty="0">
                <a:solidFill>
                  <a:srgbClr val="404040"/>
                </a:solidFill>
                <a:latin typeface="Calibri"/>
                <a:ea typeface="Calibri"/>
                <a:cs typeface="Calibri"/>
              </a:rPr>
              <a:t>Crear laboratorios estándar con herramientas como software de puesta en marcha, kits BMS/IoT, </a:t>
            </a:r>
            <a:r>
              <a:rPr lang="en-IE" sz="1100" dirty="0" err="1">
                <a:solidFill>
                  <a:srgbClr val="404040"/>
                </a:solidFill>
                <a:latin typeface="Calibri"/>
                <a:ea typeface="Calibri"/>
                <a:cs typeface="Calibri"/>
              </a:rPr>
              <a:t>gemelos</a:t>
            </a:r>
            <a:r>
              <a:rPr lang="en-IE" sz="1100" dirty="0">
                <a:solidFill>
                  <a:srgbClr val="404040"/>
                </a:solidFill>
                <a:latin typeface="Calibri"/>
                <a:ea typeface="Calibri"/>
                <a:cs typeface="Calibri"/>
              </a:rPr>
              <a:t> </a:t>
            </a:r>
            <a:r>
              <a:rPr lang="en-IE" sz="1100" dirty="0" err="1">
                <a:solidFill>
                  <a:srgbClr val="404040"/>
                </a:solidFill>
                <a:latin typeface="Calibri"/>
                <a:ea typeface="Calibri"/>
                <a:cs typeface="Calibri"/>
              </a:rPr>
              <a:t>digitales</a:t>
            </a:r>
            <a:r>
              <a:rPr lang="en-IE" sz="1100" dirty="0">
                <a:solidFill>
                  <a:srgbClr val="404040"/>
                </a:solidFill>
                <a:latin typeface="Calibri"/>
                <a:ea typeface="Calibri"/>
                <a:cs typeface="Calibri"/>
              </a:rPr>
              <a:t>  y </a:t>
            </a:r>
            <a:r>
              <a:rPr lang="en-IE" sz="1100" dirty="0" err="1">
                <a:solidFill>
                  <a:srgbClr val="404040"/>
                </a:solidFill>
                <a:latin typeface="Calibri"/>
                <a:ea typeface="Calibri"/>
                <a:cs typeface="Calibri"/>
              </a:rPr>
              <a:t>registradores</a:t>
            </a:r>
            <a:r>
              <a:rPr lang="en-IE" sz="1100" dirty="0">
                <a:solidFill>
                  <a:srgbClr val="404040"/>
                </a:solidFill>
                <a:latin typeface="Calibri"/>
                <a:ea typeface="Calibri"/>
                <a:cs typeface="Calibri"/>
              </a:rPr>
              <a:t> de </a:t>
            </a:r>
            <a:r>
              <a:rPr lang="en-IE" sz="1100" dirty="0" err="1">
                <a:solidFill>
                  <a:srgbClr val="404040"/>
                </a:solidFill>
                <a:latin typeface="Calibri"/>
                <a:ea typeface="Calibri"/>
                <a:cs typeface="Calibri"/>
              </a:rPr>
              <a:t>datos</a:t>
            </a:r>
            <a:r>
              <a:rPr lang="en-IE" sz="1100" dirty="0">
                <a:solidFill>
                  <a:srgbClr val="404040"/>
                </a:solidFill>
                <a:latin typeface="Calibri"/>
                <a:ea typeface="Calibri"/>
                <a:cs typeface="Calibri"/>
              </a:rPr>
              <a:t>. Esto </a:t>
            </a:r>
            <a:r>
              <a:rPr lang="en-IE" sz="1100" dirty="0" err="1">
                <a:solidFill>
                  <a:srgbClr val="404040"/>
                </a:solidFill>
                <a:latin typeface="Calibri"/>
                <a:ea typeface="Calibri"/>
                <a:cs typeface="Calibri"/>
              </a:rPr>
              <a:t>ayudará</a:t>
            </a:r>
            <a:r>
              <a:rPr lang="en-IE" sz="1100" dirty="0">
                <a:solidFill>
                  <a:srgbClr val="404040"/>
                </a:solidFill>
                <a:latin typeface="Calibri"/>
                <a:ea typeface="Calibri"/>
                <a:cs typeface="Calibri"/>
              </a:rPr>
              <a:t> a </a:t>
            </a:r>
            <a:r>
              <a:rPr lang="en-IE" sz="1100" dirty="0" err="1">
                <a:solidFill>
                  <a:srgbClr val="404040"/>
                </a:solidFill>
                <a:latin typeface="Calibri"/>
                <a:ea typeface="Calibri"/>
                <a:cs typeface="Calibri"/>
              </a:rPr>
              <a:t>los</a:t>
            </a:r>
            <a:r>
              <a:rPr lang="en-IE" sz="1100" dirty="0">
                <a:solidFill>
                  <a:srgbClr val="404040"/>
                </a:solidFill>
                <a:latin typeface="Calibri"/>
                <a:ea typeface="Calibri"/>
                <a:cs typeface="Calibri"/>
              </a:rPr>
              <a:t> </a:t>
            </a:r>
            <a:r>
              <a:rPr lang="en-IE" sz="1100" dirty="0" err="1">
                <a:solidFill>
                  <a:srgbClr val="404040"/>
                </a:solidFill>
                <a:latin typeface="Calibri"/>
                <a:ea typeface="Calibri"/>
                <a:cs typeface="Calibri"/>
              </a:rPr>
              <a:t>estudiantes</a:t>
            </a:r>
            <a:r>
              <a:rPr lang="en-IE" sz="1100" dirty="0">
                <a:solidFill>
                  <a:srgbClr val="404040"/>
                </a:solidFill>
                <a:latin typeface="Calibri"/>
                <a:ea typeface="Calibri"/>
                <a:cs typeface="Calibri"/>
              </a:rPr>
              <a:t> a </a:t>
            </a:r>
            <a:r>
              <a:rPr lang="en-IE" sz="1100" dirty="0" err="1">
                <a:solidFill>
                  <a:srgbClr val="404040"/>
                </a:solidFill>
                <a:latin typeface="Calibri"/>
                <a:ea typeface="Calibri"/>
                <a:cs typeface="Calibri"/>
              </a:rPr>
              <a:t>adquirir</a:t>
            </a:r>
            <a:r>
              <a:rPr lang="en-IE" sz="1100" dirty="0">
                <a:solidFill>
                  <a:srgbClr val="404040"/>
                </a:solidFill>
                <a:latin typeface="Calibri"/>
                <a:ea typeface="Calibri"/>
                <a:cs typeface="Calibri"/>
              </a:rPr>
              <a:t> </a:t>
            </a:r>
            <a:r>
              <a:rPr lang="en-IE" sz="1100" dirty="0" err="1">
                <a:solidFill>
                  <a:srgbClr val="404040"/>
                </a:solidFill>
                <a:latin typeface="Calibri"/>
                <a:ea typeface="Calibri"/>
                <a:cs typeface="Calibri"/>
              </a:rPr>
              <a:t>experiencia</a:t>
            </a:r>
            <a:r>
              <a:rPr lang="en-IE" sz="1100" dirty="0">
                <a:solidFill>
                  <a:srgbClr val="404040"/>
                </a:solidFill>
                <a:latin typeface="Calibri"/>
                <a:ea typeface="Calibri"/>
                <a:cs typeface="Calibri"/>
              </a:rPr>
              <a:t> real con las tecnologías que aprenden</a:t>
            </a:r>
            <a:r>
              <a:rPr lang="en-IE" sz="1100" i="1" dirty="0">
                <a:solidFill>
                  <a:srgbClr val="404040"/>
                </a:solidFill>
                <a:latin typeface="Calibri"/>
                <a:ea typeface="Calibri"/>
                <a:cs typeface="Calibri"/>
              </a:rPr>
              <a:t>.</a:t>
            </a:r>
          </a:p>
          <a:p>
            <a:pPr>
              <a:lnSpc>
                <a:spcPts val="1140"/>
              </a:lnSpc>
            </a:pPr>
            <a:endParaRPr lang="en-IE" sz="1100" dirty="0">
              <a:solidFill>
                <a:srgbClr val="404040"/>
              </a:solidFill>
              <a:latin typeface="Calibri" panose="020F0502020204030204" pitchFamily="34" charset="0"/>
              <a:cs typeface="Calibri" panose="020F0502020204030204" pitchFamily="34" charset="0"/>
            </a:endParaRPr>
          </a:p>
          <a:p>
            <a:pPr lvl="0"/>
            <a:endParaRPr lang="en-IE" sz="200" b="1" dirty="0">
              <a:solidFill>
                <a:srgbClr val="404040"/>
              </a:solidFill>
              <a:latin typeface="Calibri" panose="020F0502020204030204" pitchFamily="34" charset="0"/>
              <a:cs typeface="Calibri" panose="020F0502020204030204" pitchFamily="34" charset="0"/>
            </a:endParaRPr>
          </a:p>
          <a:p>
            <a:pPr>
              <a:lnSpc>
                <a:spcPts val="1340"/>
              </a:lnSpc>
            </a:pPr>
            <a:r>
              <a:rPr lang="en-IE" sz="1600" b="1" dirty="0">
                <a:solidFill>
                  <a:srgbClr val="ED4D24"/>
                </a:solidFill>
                <a:latin typeface="Calibri" panose="020F0502020204030204" pitchFamily="34" charset="0"/>
                <a:cs typeface="Calibri" panose="020F0502020204030204" pitchFamily="34" charset="0"/>
              </a:rPr>
              <a:t>Incorporar las </a:t>
            </a:r>
            <a:r>
              <a:rPr lang="en-IE" sz="1600" b="1" dirty="0" err="1">
                <a:solidFill>
                  <a:srgbClr val="ED4D24"/>
                </a:solidFill>
                <a:latin typeface="Calibri" panose="020F0502020204030204" pitchFamily="34" charset="0"/>
                <a:cs typeface="Calibri" panose="020F0502020204030204" pitchFamily="34" charset="0"/>
              </a:rPr>
              <a:t>competencias</a:t>
            </a:r>
            <a:r>
              <a:rPr lang="en-IE" sz="1600" b="1" dirty="0">
                <a:solidFill>
                  <a:srgbClr val="ED4D24"/>
                </a:solidFill>
                <a:latin typeface="Calibri" panose="020F0502020204030204" pitchFamily="34" charset="0"/>
                <a:cs typeface="Calibri" panose="020F0502020204030204" pitchFamily="34" charset="0"/>
              </a:rPr>
              <a:t> digitales al aprendizaje diario (Criterio 2)</a:t>
            </a:r>
          </a:p>
          <a:p>
            <a:pPr lvl="0"/>
            <a:r>
              <a:rPr lang="en-IE" sz="600" b="1" dirty="0">
                <a:solidFill>
                  <a:srgbClr val="ED4D24"/>
                </a:solidFill>
                <a:latin typeface="Calibri" panose="020F0502020204030204" pitchFamily="34" charset="0"/>
                <a:cs typeface="Calibri" panose="020F0502020204030204" pitchFamily="34" charset="0"/>
              </a:rPr>
              <a:t> </a:t>
            </a:r>
          </a:p>
          <a:p>
            <a:pPr>
              <a:lnSpc>
                <a:spcPts val="1140"/>
              </a:lnSpc>
            </a:pPr>
            <a:r>
              <a:rPr lang="en-IE" sz="1100" dirty="0" err="1">
                <a:solidFill>
                  <a:srgbClr val="404040"/>
                </a:solidFill>
                <a:latin typeface="Calibri"/>
                <a:ea typeface="Calibri"/>
                <a:cs typeface="Calibri"/>
              </a:rPr>
              <a:t>Incluir</a:t>
            </a:r>
            <a:r>
              <a:rPr lang="en-IE" sz="1100" dirty="0">
                <a:solidFill>
                  <a:srgbClr val="404040"/>
                </a:solidFill>
                <a:latin typeface="Calibri"/>
                <a:ea typeface="Calibri"/>
                <a:cs typeface="Calibri"/>
              </a:rPr>
              <a:t> </a:t>
            </a:r>
            <a:r>
              <a:rPr lang="en-IE" sz="1100" dirty="0" err="1">
                <a:solidFill>
                  <a:srgbClr val="404040"/>
                </a:solidFill>
                <a:latin typeface="Calibri"/>
                <a:ea typeface="Calibri"/>
                <a:cs typeface="Calibri"/>
              </a:rPr>
              <a:t>tareas</a:t>
            </a:r>
            <a:r>
              <a:rPr lang="en-IE" sz="1100" dirty="0">
                <a:solidFill>
                  <a:srgbClr val="404040"/>
                </a:solidFill>
                <a:latin typeface="Calibri"/>
                <a:ea typeface="Calibri"/>
                <a:cs typeface="Calibri"/>
              </a:rPr>
              <a:t> de </a:t>
            </a:r>
            <a:r>
              <a:rPr lang="en-IE" sz="1100" dirty="0" err="1">
                <a:solidFill>
                  <a:srgbClr val="404040"/>
                </a:solidFill>
                <a:latin typeface="Calibri"/>
                <a:ea typeface="Calibri"/>
                <a:cs typeface="Calibri"/>
              </a:rPr>
              <a:t>análisis</a:t>
            </a:r>
            <a:r>
              <a:rPr lang="en-IE" sz="1100" dirty="0">
                <a:solidFill>
                  <a:srgbClr val="404040"/>
                </a:solidFill>
                <a:latin typeface="Calibri"/>
                <a:ea typeface="Calibri"/>
                <a:cs typeface="Calibri"/>
              </a:rPr>
              <a:t> y </a:t>
            </a:r>
            <a:r>
              <a:rPr lang="en-IE" sz="1100" dirty="0" err="1">
                <a:solidFill>
                  <a:srgbClr val="404040"/>
                </a:solidFill>
                <a:latin typeface="Calibri"/>
                <a:ea typeface="Calibri"/>
                <a:cs typeface="Calibri"/>
              </a:rPr>
              <a:t>detección</a:t>
            </a:r>
            <a:r>
              <a:rPr lang="en-IE" sz="1100" dirty="0">
                <a:solidFill>
                  <a:srgbClr val="404040"/>
                </a:solidFill>
                <a:latin typeface="Calibri"/>
                <a:ea typeface="Calibri"/>
                <a:cs typeface="Calibri"/>
              </a:rPr>
              <a:t> de </a:t>
            </a:r>
            <a:r>
              <a:rPr lang="en-IE" sz="1100" dirty="0" err="1">
                <a:solidFill>
                  <a:srgbClr val="404040"/>
                </a:solidFill>
                <a:latin typeface="Calibri"/>
                <a:ea typeface="Calibri"/>
                <a:cs typeface="Calibri"/>
              </a:rPr>
              <a:t>fallos</a:t>
            </a:r>
            <a:r>
              <a:rPr lang="en-IE" sz="1100" dirty="0">
                <a:solidFill>
                  <a:srgbClr val="404040"/>
                </a:solidFill>
                <a:latin typeface="Calibri"/>
                <a:ea typeface="Calibri"/>
                <a:cs typeface="Calibri"/>
              </a:rPr>
              <a:t> </a:t>
            </a:r>
            <a:r>
              <a:rPr lang="en-IE" sz="1100" dirty="0" err="1">
                <a:solidFill>
                  <a:srgbClr val="404040"/>
                </a:solidFill>
                <a:latin typeface="Calibri"/>
                <a:ea typeface="Calibri"/>
                <a:cs typeface="Calibri"/>
              </a:rPr>
              <a:t>en</a:t>
            </a:r>
            <a:r>
              <a:rPr lang="en-IE" sz="1100" dirty="0">
                <a:solidFill>
                  <a:srgbClr val="404040"/>
                </a:solidFill>
                <a:latin typeface="Calibri"/>
                <a:ea typeface="Calibri"/>
                <a:cs typeface="Calibri"/>
              </a:rPr>
              <a:t> </a:t>
            </a:r>
            <a:r>
              <a:rPr lang="en-IE" sz="1100" dirty="0" err="1">
                <a:solidFill>
                  <a:srgbClr val="404040"/>
                </a:solidFill>
                <a:latin typeface="Calibri"/>
                <a:ea typeface="Calibri"/>
                <a:cs typeface="Calibri"/>
              </a:rPr>
              <a:t>los</a:t>
            </a:r>
            <a:r>
              <a:rPr lang="en-IE" sz="1100" dirty="0">
                <a:solidFill>
                  <a:srgbClr val="404040"/>
                </a:solidFill>
                <a:latin typeface="Calibri"/>
                <a:ea typeface="Calibri"/>
                <a:cs typeface="Calibri"/>
              </a:rPr>
              <a:t> </a:t>
            </a:r>
            <a:r>
              <a:rPr lang="en-IE" sz="1100" dirty="0" err="1">
                <a:solidFill>
                  <a:srgbClr val="404040"/>
                </a:solidFill>
                <a:latin typeface="Calibri"/>
                <a:ea typeface="Calibri"/>
                <a:cs typeface="Calibri"/>
              </a:rPr>
              <a:t>deberes</a:t>
            </a:r>
            <a:r>
              <a:rPr lang="en-IE" sz="1100" dirty="0">
                <a:solidFill>
                  <a:srgbClr val="404040"/>
                </a:solidFill>
                <a:latin typeface="Calibri"/>
                <a:ea typeface="Calibri"/>
                <a:cs typeface="Calibri"/>
              </a:rPr>
              <a:t> y </a:t>
            </a:r>
            <a:r>
              <a:rPr lang="en-IE" sz="1100" dirty="0" err="1">
                <a:solidFill>
                  <a:srgbClr val="404040"/>
                </a:solidFill>
                <a:latin typeface="Calibri"/>
                <a:ea typeface="Calibri"/>
                <a:cs typeface="Calibri"/>
              </a:rPr>
              <a:t>exámenes</a:t>
            </a:r>
            <a:r>
              <a:rPr lang="en-IE" sz="1100" dirty="0">
                <a:solidFill>
                  <a:srgbClr val="404040"/>
                </a:solidFill>
                <a:latin typeface="Calibri"/>
                <a:ea typeface="Calibri"/>
                <a:cs typeface="Calibri"/>
              </a:rPr>
              <a:t> de los programas de grado, formación profesional y formación profesional continua.  </a:t>
            </a:r>
          </a:p>
          <a:p>
            <a:pPr>
              <a:lnSpc>
                <a:spcPts val="1140"/>
              </a:lnSpc>
            </a:pPr>
            <a:endParaRPr lang="en-IE" sz="1000" dirty="0">
              <a:solidFill>
                <a:srgbClr val="404040"/>
              </a:solidFill>
              <a:latin typeface="Calibri" panose="020F0502020204030204" pitchFamily="34" charset="0"/>
              <a:cs typeface="Calibri" panose="020F0502020204030204" pitchFamily="34" charset="0"/>
            </a:endParaRPr>
          </a:p>
          <a:p>
            <a:pPr>
              <a:lnSpc>
                <a:spcPts val="1340"/>
              </a:lnSpc>
            </a:pPr>
            <a:r>
              <a:rPr lang="en-IE" sz="1600" b="1" dirty="0">
                <a:solidFill>
                  <a:srgbClr val="ED4D24"/>
                </a:solidFill>
                <a:latin typeface="Calibri" panose="020F0502020204030204" pitchFamily="34" charset="0"/>
                <a:cs typeface="Calibri" panose="020F0502020204030204" pitchFamily="34" charset="0"/>
              </a:rPr>
              <a:t>Enseñar la normativa de forma clara y coherente (Criterio 3)</a:t>
            </a:r>
          </a:p>
          <a:p>
            <a:pPr lvl="0"/>
            <a:endParaRPr lang="en-IE" sz="600" dirty="0">
              <a:solidFill>
                <a:srgbClr val="404040"/>
              </a:solidFill>
              <a:latin typeface="Calibri" panose="020F0502020204030204" pitchFamily="34" charset="0"/>
              <a:cs typeface="Calibri" panose="020F0502020204030204" pitchFamily="34" charset="0"/>
            </a:endParaRPr>
          </a:p>
          <a:p>
            <a:pPr>
              <a:lnSpc>
                <a:spcPts val="1340"/>
              </a:lnSpc>
            </a:pPr>
            <a:r>
              <a:rPr lang="en-IE" sz="1100" dirty="0" err="1">
                <a:solidFill>
                  <a:srgbClr val="404040"/>
                </a:solidFill>
                <a:latin typeface="Calibri"/>
                <a:ea typeface="Calibri"/>
                <a:cs typeface="Calibri"/>
              </a:rPr>
              <a:t>Mantener</a:t>
            </a:r>
            <a:r>
              <a:rPr lang="en-IE" sz="1100" dirty="0">
                <a:solidFill>
                  <a:srgbClr val="404040"/>
                </a:solidFill>
                <a:latin typeface="Calibri"/>
                <a:ea typeface="Calibri"/>
                <a:cs typeface="Calibri"/>
              </a:rPr>
              <a:t> </a:t>
            </a:r>
            <a:r>
              <a:rPr lang="en-IE" sz="1100" dirty="0" err="1">
                <a:solidFill>
                  <a:srgbClr val="404040"/>
                </a:solidFill>
                <a:latin typeface="Calibri"/>
                <a:ea typeface="Calibri"/>
                <a:cs typeface="Calibri"/>
              </a:rPr>
              <a:t>actualizados</a:t>
            </a:r>
            <a:r>
              <a:rPr lang="en-IE" sz="1100" dirty="0">
                <a:solidFill>
                  <a:srgbClr val="404040"/>
                </a:solidFill>
                <a:latin typeface="Calibri"/>
                <a:ea typeface="Calibri"/>
                <a:cs typeface="Calibri"/>
              </a:rPr>
              <a:t> </a:t>
            </a:r>
            <a:r>
              <a:rPr lang="en-IE" sz="1100" dirty="0" err="1">
                <a:solidFill>
                  <a:srgbClr val="404040"/>
                </a:solidFill>
                <a:latin typeface="Calibri"/>
                <a:ea typeface="Calibri"/>
                <a:cs typeface="Calibri"/>
              </a:rPr>
              <a:t>los</a:t>
            </a:r>
            <a:r>
              <a:rPr lang="en-IE" sz="1100" dirty="0">
                <a:solidFill>
                  <a:srgbClr val="404040"/>
                </a:solidFill>
                <a:latin typeface="Calibri"/>
                <a:ea typeface="Calibri"/>
                <a:cs typeface="Calibri"/>
              </a:rPr>
              <a:t> </a:t>
            </a:r>
            <a:r>
              <a:rPr lang="en-IE" sz="1100" dirty="0" err="1">
                <a:solidFill>
                  <a:srgbClr val="404040"/>
                </a:solidFill>
                <a:latin typeface="Calibri"/>
                <a:ea typeface="Calibri"/>
                <a:cs typeface="Calibri"/>
              </a:rPr>
              <a:t>contenidos</a:t>
            </a:r>
            <a:r>
              <a:rPr lang="en-IE" sz="1100" dirty="0">
                <a:solidFill>
                  <a:srgbClr val="404040"/>
                </a:solidFill>
                <a:latin typeface="Calibri"/>
                <a:ea typeface="Calibri"/>
                <a:cs typeface="Calibri"/>
              </a:rPr>
              <a:t> </a:t>
            </a:r>
            <a:r>
              <a:rPr lang="en-IE" sz="1100" dirty="0" err="1">
                <a:solidFill>
                  <a:srgbClr val="404040"/>
                </a:solidFill>
                <a:latin typeface="Calibri"/>
                <a:ea typeface="Calibri"/>
                <a:cs typeface="Calibri"/>
              </a:rPr>
              <a:t>sobre</a:t>
            </a:r>
            <a:r>
              <a:rPr lang="en-IE" sz="1100" dirty="0">
                <a:solidFill>
                  <a:srgbClr val="404040"/>
                </a:solidFill>
                <a:latin typeface="Calibri"/>
                <a:ea typeface="Calibri"/>
                <a:cs typeface="Calibri"/>
              </a:rPr>
              <a:t> </a:t>
            </a:r>
            <a:r>
              <a:rPr lang="en-IE" sz="1100" dirty="0" err="1">
                <a:solidFill>
                  <a:srgbClr val="404040"/>
                </a:solidFill>
                <a:latin typeface="Calibri"/>
                <a:ea typeface="Calibri"/>
                <a:cs typeface="Calibri"/>
              </a:rPr>
              <a:t>ecodiseño</a:t>
            </a:r>
            <a:r>
              <a:rPr lang="en-IE" sz="1100" dirty="0">
                <a:solidFill>
                  <a:srgbClr val="404040"/>
                </a:solidFill>
                <a:latin typeface="Calibri"/>
                <a:ea typeface="Calibri"/>
                <a:cs typeface="Calibri"/>
              </a:rPr>
              <a:t>, gases </a:t>
            </a:r>
            <a:r>
              <a:rPr lang="en-IE" sz="1100" dirty="0" err="1">
                <a:solidFill>
                  <a:srgbClr val="404040"/>
                </a:solidFill>
                <a:latin typeface="Calibri"/>
                <a:ea typeface="Calibri"/>
                <a:cs typeface="Calibri"/>
              </a:rPr>
              <a:t>fluorados</a:t>
            </a:r>
            <a:r>
              <a:rPr lang="en-IE" sz="1100" dirty="0">
                <a:solidFill>
                  <a:srgbClr val="404040"/>
                </a:solidFill>
                <a:latin typeface="Calibri"/>
                <a:ea typeface="Calibri"/>
                <a:cs typeface="Calibri"/>
              </a:rPr>
              <a:t>, </a:t>
            </a:r>
            <a:r>
              <a:rPr lang="en-IE" sz="1100" dirty="0" err="1">
                <a:solidFill>
                  <a:srgbClr val="404040"/>
                </a:solidFill>
                <a:latin typeface="Calibri"/>
                <a:ea typeface="Calibri"/>
                <a:cs typeface="Calibri"/>
              </a:rPr>
              <a:t>etiquetas</a:t>
            </a:r>
            <a:r>
              <a:rPr lang="en-IE" sz="1100" dirty="0">
                <a:solidFill>
                  <a:srgbClr val="404040"/>
                </a:solidFill>
                <a:latin typeface="Calibri"/>
                <a:ea typeface="Calibri"/>
                <a:cs typeface="Calibri"/>
              </a:rPr>
              <a:t> </a:t>
            </a:r>
            <a:r>
              <a:rPr lang="en-IE" sz="1100" dirty="0" err="1">
                <a:solidFill>
                  <a:srgbClr val="404040"/>
                </a:solidFill>
                <a:latin typeface="Calibri"/>
                <a:ea typeface="Calibri"/>
                <a:cs typeface="Calibri"/>
              </a:rPr>
              <a:t>energéticas</a:t>
            </a:r>
            <a:r>
              <a:rPr lang="en-IE" sz="1100" dirty="0">
                <a:solidFill>
                  <a:srgbClr val="404040"/>
                </a:solidFill>
                <a:latin typeface="Calibri"/>
                <a:ea typeface="Calibri"/>
                <a:cs typeface="Calibri"/>
              </a:rPr>
              <a:t> y </a:t>
            </a:r>
            <a:r>
              <a:rPr lang="en-IE" sz="1100" dirty="0" err="1">
                <a:solidFill>
                  <a:srgbClr val="404040"/>
                </a:solidFill>
                <a:latin typeface="Calibri"/>
                <a:ea typeface="Calibri"/>
                <a:cs typeface="Calibri"/>
              </a:rPr>
              <a:t>emisiones</a:t>
            </a:r>
            <a:r>
              <a:rPr lang="en-IE" sz="1100" dirty="0">
                <a:solidFill>
                  <a:srgbClr val="404040"/>
                </a:solidFill>
                <a:latin typeface="Calibri"/>
                <a:ea typeface="Calibri"/>
                <a:cs typeface="Calibri"/>
              </a:rPr>
              <a:t>. </a:t>
            </a:r>
            <a:r>
              <a:rPr lang="en-IE" sz="1100" dirty="0" err="1">
                <a:solidFill>
                  <a:srgbClr val="404040"/>
                </a:solidFill>
                <a:latin typeface="Calibri"/>
                <a:ea typeface="Calibri"/>
                <a:cs typeface="Calibri"/>
              </a:rPr>
              <a:t>Utilizar</a:t>
            </a:r>
            <a:r>
              <a:rPr lang="en-IE" sz="1100" dirty="0">
                <a:solidFill>
                  <a:srgbClr val="404040"/>
                </a:solidFill>
                <a:latin typeface="Calibri"/>
                <a:ea typeface="Calibri"/>
                <a:cs typeface="Calibri"/>
              </a:rPr>
              <a:t> </a:t>
            </a:r>
            <a:r>
              <a:rPr lang="en-IE" sz="1100" dirty="0" err="1">
                <a:solidFill>
                  <a:srgbClr val="404040"/>
                </a:solidFill>
                <a:latin typeface="Calibri"/>
                <a:ea typeface="Calibri"/>
                <a:cs typeface="Calibri"/>
              </a:rPr>
              <a:t>tareas</a:t>
            </a:r>
            <a:r>
              <a:rPr lang="en-IE" sz="1100" dirty="0">
                <a:solidFill>
                  <a:srgbClr val="404040"/>
                </a:solidFill>
                <a:latin typeface="Calibri"/>
                <a:ea typeface="Calibri"/>
                <a:cs typeface="Calibri"/>
              </a:rPr>
              <a:t> con </a:t>
            </a:r>
            <a:r>
              <a:rPr lang="en-IE" sz="1100" dirty="0" err="1">
                <a:solidFill>
                  <a:srgbClr val="404040"/>
                </a:solidFill>
                <a:latin typeface="Calibri"/>
                <a:ea typeface="Calibri"/>
                <a:cs typeface="Calibri"/>
              </a:rPr>
              <a:t>calificación</a:t>
            </a:r>
            <a:r>
              <a:rPr lang="en-IE" sz="1100" dirty="0">
                <a:solidFill>
                  <a:srgbClr val="404040"/>
                </a:solidFill>
                <a:latin typeface="Calibri"/>
                <a:ea typeface="Calibri"/>
                <a:cs typeface="Calibri"/>
              </a:rPr>
              <a:t>, </a:t>
            </a:r>
            <a:r>
              <a:rPr lang="en-IE" sz="1100" dirty="0" err="1">
                <a:solidFill>
                  <a:srgbClr val="404040"/>
                </a:solidFill>
                <a:latin typeface="Calibri"/>
                <a:ea typeface="Calibri"/>
                <a:cs typeface="Calibri"/>
              </a:rPr>
              <a:t>como</a:t>
            </a:r>
            <a:r>
              <a:rPr lang="en-IE" sz="1100" dirty="0">
                <a:solidFill>
                  <a:srgbClr val="404040"/>
                </a:solidFill>
                <a:latin typeface="Calibri"/>
                <a:ea typeface="Calibri"/>
                <a:cs typeface="Calibri"/>
              </a:rPr>
              <a:t> </a:t>
            </a:r>
            <a:r>
              <a:rPr lang="en-IE" sz="1100" dirty="0" err="1">
                <a:solidFill>
                  <a:srgbClr val="404040"/>
                </a:solidFill>
                <a:latin typeface="Calibri"/>
                <a:ea typeface="Calibri"/>
                <a:cs typeface="Calibri"/>
              </a:rPr>
              <a:t>listas</a:t>
            </a:r>
            <a:r>
              <a:rPr lang="en-IE" sz="1100" dirty="0">
                <a:solidFill>
                  <a:srgbClr val="404040"/>
                </a:solidFill>
                <a:latin typeface="Calibri"/>
                <a:ea typeface="Calibri"/>
                <a:cs typeface="Calibri"/>
              </a:rPr>
              <a:t> de </a:t>
            </a:r>
            <a:r>
              <a:rPr lang="en-IE" sz="1100" dirty="0" err="1">
                <a:solidFill>
                  <a:srgbClr val="404040"/>
                </a:solidFill>
                <a:latin typeface="Calibri"/>
                <a:ea typeface="Calibri"/>
                <a:cs typeface="Calibri"/>
              </a:rPr>
              <a:t>verificación</a:t>
            </a:r>
            <a:r>
              <a:rPr lang="en-IE" sz="1100" dirty="0">
                <a:solidFill>
                  <a:srgbClr val="404040"/>
                </a:solidFill>
                <a:latin typeface="Calibri"/>
                <a:ea typeface="Calibri"/>
                <a:cs typeface="Calibri"/>
              </a:rPr>
              <a:t>, cálculos y pequeños estudios de casos, para demostrar que los estudiantes comprenden las normas. </a:t>
            </a:r>
          </a:p>
          <a:p>
            <a:pPr>
              <a:lnSpc>
                <a:spcPts val="1340"/>
              </a:lnSpc>
            </a:pPr>
            <a:endParaRPr lang="en-IE" sz="1100" i="1" dirty="0">
              <a:solidFill>
                <a:srgbClr val="404040"/>
              </a:solidFill>
              <a:latin typeface="Calibri" panose="020F0502020204030204" pitchFamily="34" charset="0"/>
              <a:cs typeface="Calibri" panose="020F0502020204030204" pitchFamily="34" charset="0"/>
            </a:endParaRPr>
          </a:p>
          <a:p>
            <a:pPr>
              <a:lnSpc>
                <a:spcPts val="1340"/>
              </a:lnSpc>
            </a:pPr>
            <a:r>
              <a:rPr lang="en-IE" sz="1600" b="1" dirty="0" err="1">
                <a:solidFill>
                  <a:srgbClr val="ED4D24"/>
                </a:solidFill>
                <a:latin typeface="Calibri" panose="020F0502020204030204" pitchFamily="34" charset="0"/>
                <a:cs typeface="Calibri" panose="020F0502020204030204" pitchFamily="34" charset="0"/>
              </a:rPr>
              <a:t>Medir</a:t>
            </a:r>
            <a:r>
              <a:rPr lang="en-IE" sz="1600" b="1" dirty="0">
                <a:solidFill>
                  <a:srgbClr val="ED4D24"/>
                </a:solidFill>
                <a:latin typeface="Calibri" panose="020F0502020204030204" pitchFamily="34" charset="0"/>
                <a:cs typeface="Calibri" panose="020F0502020204030204" pitchFamily="34" charset="0"/>
              </a:rPr>
              <a:t> la sostenibilidad y la descarbonización (Criterios 4 y 5) </a:t>
            </a:r>
          </a:p>
          <a:p>
            <a:pPr lvl="0"/>
            <a:endParaRPr lang="en-IE" sz="600" dirty="0">
              <a:solidFill>
                <a:srgbClr val="404040"/>
              </a:solidFill>
              <a:latin typeface="Calibri" panose="020F0502020204030204" pitchFamily="34" charset="0"/>
              <a:cs typeface="Calibri" panose="020F0502020204030204" pitchFamily="34" charset="0"/>
            </a:endParaRPr>
          </a:p>
          <a:p>
            <a:pPr>
              <a:lnSpc>
                <a:spcPts val="1340"/>
              </a:lnSpc>
            </a:pPr>
            <a:r>
              <a:rPr lang="en-IE" sz="1100" dirty="0" err="1">
                <a:solidFill>
                  <a:srgbClr val="404040"/>
                </a:solidFill>
                <a:latin typeface="Calibri"/>
                <a:ea typeface="Calibri"/>
                <a:cs typeface="Calibri"/>
              </a:rPr>
              <a:t>Conectar</a:t>
            </a:r>
            <a:r>
              <a:rPr lang="en-IE" sz="1100" dirty="0">
                <a:solidFill>
                  <a:srgbClr val="404040"/>
                </a:solidFill>
                <a:latin typeface="Calibri"/>
                <a:ea typeface="Calibri"/>
                <a:cs typeface="Calibri"/>
              </a:rPr>
              <a:t> </a:t>
            </a:r>
            <a:r>
              <a:rPr lang="en-IE" sz="1100" dirty="0" err="1">
                <a:solidFill>
                  <a:srgbClr val="404040"/>
                </a:solidFill>
                <a:latin typeface="Calibri"/>
                <a:ea typeface="Calibri"/>
                <a:cs typeface="Calibri"/>
              </a:rPr>
              <a:t>los</a:t>
            </a:r>
            <a:r>
              <a:rPr lang="en-IE" sz="1100" dirty="0">
                <a:solidFill>
                  <a:srgbClr val="404040"/>
                </a:solidFill>
                <a:latin typeface="Calibri"/>
                <a:ea typeface="Calibri"/>
                <a:cs typeface="Calibri"/>
              </a:rPr>
              <a:t> </a:t>
            </a:r>
            <a:r>
              <a:rPr lang="en-IE" sz="1100" dirty="0" err="1">
                <a:solidFill>
                  <a:srgbClr val="404040"/>
                </a:solidFill>
                <a:latin typeface="Calibri"/>
                <a:ea typeface="Calibri"/>
                <a:cs typeface="Calibri"/>
              </a:rPr>
              <a:t>laboratorios</a:t>
            </a:r>
            <a:r>
              <a:rPr lang="en-IE" sz="1100" dirty="0">
                <a:solidFill>
                  <a:srgbClr val="404040"/>
                </a:solidFill>
                <a:latin typeface="Calibri"/>
                <a:ea typeface="Calibri"/>
                <a:cs typeface="Calibri"/>
              </a:rPr>
              <a:t> </a:t>
            </a:r>
            <a:r>
              <a:rPr lang="en-IE" sz="1100" dirty="0" err="1">
                <a:solidFill>
                  <a:srgbClr val="404040"/>
                </a:solidFill>
                <a:latin typeface="Calibri"/>
                <a:ea typeface="Calibri"/>
                <a:cs typeface="Calibri"/>
              </a:rPr>
              <a:t>prácticos</a:t>
            </a:r>
            <a:r>
              <a:rPr lang="en-IE" sz="1100" dirty="0">
                <a:solidFill>
                  <a:srgbClr val="404040"/>
                </a:solidFill>
                <a:latin typeface="Calibri"/>
                <a:ea typeface="Calibri"/>
                <a:cs typeface="Calibri"/>
              </a:rPr>
              <a:t> y </a:t>
            </a:r>
            <a:r>
              <a:rPr lang="en-IE" sz="1100" dirty="0" err="1">
                <a:solidFill>
                  <a:srgbClr val="404040"/>
                </a:solidFill>
                <a:latin typeface="Calibri"/>
                <a:ea typeface="Calibri"/>
                <a:cs typeface="Calibri"/>
              </a:rPr>
              <a:t>los</a:t>
            </a:r>
            <a:r>
              <a:rPr lang="en-IE" sz="1100" dirty="0">
                <a:solidFill>
                  <a:srgbClr val="404040"/>
                </a:solidFill>
                <a:latin typeface="Calibri"/>
                <a:ea typeface="Calibri"/>
                <a:cs typeface="Calibri"/>
              </a:rPr>
              <a:t> </a:t>
            </a:r>
            <a:r>
              <a:rPr lang="en-IE" sz="1100" dirty="0" err="1">
                <a:solidFill>
                  <a:srgbClr val="404040"/>
                </a:solidFill>
                <a:latin typeface="Calibri"/>
                <a:ea typeface="Calibri"/>
                <a:cs typeface="Calibri"/>
              </a:rPr>
              <a:t>proyectos</a:t>
            </a:r>
            <a:r>
              <a:rPr lang="en-IE" sz="1100" dirty="0">
                <a:solidFill>
                  <a:srgbClr val="404040"/>
                </a:solidFill>
                <a:latin typeface="Calibri"/>
                <a:ea typeface="Calibri"/>
                <a:cs typeface="Calibri"/>
              </a:rPr>
              <a:t> con </a:t>
            </a:r>
            <a:r>
              <a:rPr lang="en-IE" sz="1100" dirty="0" err="1">
                <a:solidFill>
                  <a:srgbClr val="404040"/>
                </a:solidFill>
                <a:latin typeface="Calibri"/>
                <a:ea typeface="Calibri"/>
                <a:cs typeface="Calibri"/>
              </a:rPr>
              <a:t>resultados</a:t>
            </a:r>
            <a:r>
              <a:rPr lang="en-IE" sz="1100" dirty="0">
                <a:solidFill>
                  <a:srgbClr val="404040"/>
                </a:solidFill>
                <a:latin typeface="Calibri"/>
                <a:ea typeface="Calibri"/>
                <a:cs typeface="Calibri"/>
              </a:rPr>
              <a:t> reales, </a:t>
            </a:r>
            <a:r>
              <a:rPr lang="en-IE" sz="1100" dirty="0" err="1">
                <a:solidFill>
                  <a:srgbClr val="404040"/>
                </a:solidFill>
                <a:latin typeface="Calibri"/>
                <a:ea typeface="Calibri"/>
                <a:cs typeface="Calibri"/>
              </a:rPr>
              <a:t>como</a:t>
            </a:r>
            <a:r>
              <a:rPr lang="en-IE" sz="1100" dirty="0">
                <a:solidFill>
                  <a:srgbClr val="404040"/>
                </a:solidFill>
                <a:latin typeface="Calibri"/>
                <a:ea typeface="Calibri"/>
                <a:cs typeface="Calibri"/>
              </a:rPr>
              <a:t> </a:t>
            </a:r>
            <a:r>
              <a:rPr lang="en-IE" sz="1100" dirty="0" err="1">
                <a:solidFill>
                  <a:srgbClr val="404040"/>
                </a:solidFill>
                <a:latin typeface="Calibri"/>
                <a:ea typeface="Calibri"/>
                <a:cs typeface="Calibri"/>
              </a:rPr>
              <a:t>datos</a:t>
            </a:r>
            <a:r>
              <a:rPr lang="en-IE" sz="1100" dirty="0">
                <a:solidFill>
                  <a:srgbClr val="404040"/>
                </a:solidFill>
                <a:latin typeface="Calibri"/>
                <a:ea typeface="Calibri"/>
                <a:cs typeface="Calibri"/>
              </a:rPr>
              <a:t> </a:t>
            </a:r>
            <a:r>
              <a:rPr lang="en-IE" sz="1100" dirty="0" err="1">
                <a:solidFill>
                  <a:srgbClr val="404040"/>
                </a:solidFill>
                <a:latin typeface="Calibri"/>
                <a:ea typeface="Calibri"/>
                <a:cs typeface="Calibri"/>
              </a:rPr>
              <a:t>sobre</a:t>
            </a:r>
            <a:r>
              <a:rPr lang="en-IE" sz="1100" dirty="0">
                <a:solidFill>
                  <a:srgbClr val="404040"/>
                </a:solidFill>
                <a:latin typeface="Calibri"/>
                <a:ea typeface="Calibri"/>
                <a:cs typeface="Calibri"/>
              </a:rPr>
              <a:t> </a:t>
            </a:r>
            <a:r>
              <a:rPr lang="en-IE" sz="1100" dirty="0" err="1">
                <a:solidFill>
                  <a:srgbClr val="404040"/>
                </a:solidFill>
                <a:latin typeface="Calibri"/>
                <a:ea typeface="Calibri"/>
                <a:cs typeface="Calibri"/>
              </a:rPr>
              <a:t>energía</a:t>
            </a:r>
            <a:r>
              <a:rPr lang="en-IE" sz="1100" dirty="0">
                <a:solidFill>
                  <a:srgbClr val="404040"/>
                </a:solidFill>
                <a:latin typeface="Calibri"/>
                <a:ea typeface="Calibri"/>
                <a:cs typeface="Calibri"/>
              </a:rPr>
              <a:t> y </a:t>
            </a:r>
            <a:r>
              <a:rPr lang="en-IE" sz="1100" dirty="0" err="1">
                <a:solidFill>
                  <a:srgbClr val="404040"/>
                </a:solidFill>
                <a:latin typeface="Calibri"/>
                <a:ea typeface="Calibri"/>
                <a:cs typeface="Calibri"/>
              </a:rPr>
              <a:t>carbono</a:t>
            </a:r>
            <a:r>
              <a:rPr lang="en-IE" sz="1100" dirty="0">
                <a:solidFill>
                  <a:srgbClr val="404040"/>
                </a:solidFill>
                <a:latin typeface="Calibri"/>
                <a:ea typeface="Calibri"/>
                <a:cs typeface="Calibri"/>
              </a:rPr>
              <a:t>, </a:t>
            </a:r>
            <a:r>
              <a:rPr lang="en-IE" sz="1100" dirty="0" err="1">
                <a:solidFill>
                  <a:srgbClr val="404040"/>
                </a:solidFill>
                <a:latin typeface="Calibri"/>
                <a:ea typeface="Calibri"/>
                <a:cs typeface="Calibri"/>
              </a:rPr>
              <a:t>opciones</a:t>
            </a:r>
            <a:r>
              <a:rPr lang="en-IE" sz="1100" dirty="0">
                <a:solidFill>
                  <a:srgbClr val="404040"/>
                </a:solidFill>
                <a:latin typeface="Calibri"/>
                <a:ea typeface="Calibri"/>
                <a:cs typeface="Calibri"/>
              </a:rPr>
              <a:t> de </a:t>
            </a:r>
            <a:r>
              <a:rPr lang="en-IE" sz="1100" dirty="0" err="1">
                <a:solidFill>
                  <a:srgbClr val="404040"/>
                </a:solidFill>
                <a:latin typeface="Calibri"/>
                <a:ea typeface="Calibri"/>
                <a:cs typeface="Calibri"/>
              </a:rPr>
              <a:t>refrigerantes</a:t>
            </a:r>
            <a:r>
              <a:rPr lang="en-IE" sz="1100" dirty="0">
                <a:solidFill>
                  <a:srgbClr val="404040"/>
                </a:solidFill>
                <a:latin typeface="Calibri"/>
                <a:ea typeface="Calibri"/>
                <a:cs typeface="Calibri"/>
              </a:rPr>
              <a:t> y </a:t>
            </a:r>
            <a:r>
              <a:rPr lang="en-IE" sz="1100" dirty="0" err="1">
                <a:solidFill>
                  <a:srgbClr val="404040"/>
                </a:solidFill>
                <a:latin typeface="Calibri"/>
                <a:ea typeface="Calibri"/>
                <a:cs typeface="Calibri"/>
              </a:rPr>
              <a:t>pensamiento</a:t>
            </a:r>
            <a:r>
              <a:rPr lang="en-IE" sz="1100" dirty="0">
                <a:solidFill>
                  <a:srgbClr val="404040"/>
                </a:solidFill>
                <a:latin typeface="Calibri"/>
                <a:ea typeface="Calibri"/>
                <a:cs typeface="Calibri"/>
              </a:rPr>
              <a:t> sobre el ciclo de vida. Esto garantiza que los estudiantes puedan aplicar lo que aprenden en situaciones reales.</a:t>
            </a:r>
          </a:p>
          <a:p>
            <a:pPr lvl="0"/>
            <a:endParaRPr lang="en-IE" sz="1000" dirty="0">
              <a:solidFill>
                <a:srgbClr val="404040"/>
              </a:solidFill>
              <a:latin typeface="Calibri" panose="020F0502020204030204" pitchFamily="34" charset="0"/>
              <a:cs typeface="Calibri" panose="020F0502020204030204" pitchFamily="34" charset="0"/>
            </a:endParaRPr>
          </a:p>
          <a:p>
            <a:pPr>
              <a:lnSpc>
                <a:spcPts val="1340"/>
              </a:lnSpc>
            </a:pPr>
            <a:r>
              <a:rPr lang="en-IE" sz="1600" b="1" dirty="0">
                <a:solidFill>
                  <a:srgbClr val="ED4D24"/>
                </a:solidFill>
                <a:latin typeface="Calibri" panose="020F0502020204030204" pitchFamily="34" charset="0"/>
                <a:cs typeface="Calibri" panose="020F0502020204030204" pitchFamily="34" charset="0"/>
              </a:rPr>
              <a:t>Utilizar las universidades como centros de aprendizaje</a:t>
            </a:r>
          </a:p>
          <a:p>
            <a:pPr lvl="0"/>
            <a:endParaRPr lang="en-IE" sz="600" dirty="0">
              <a:solidFill>
                <a:srgbClr val="404040"/>
              </a:solidFill>
              <a:latin typeface="Calibri" panose="020F0502020204030204" pitchFamily="34" charset="0"/>
              <a:cs typeface="Calibri" panose="020F0502020204030204" pitchFamily="34" charset="0"/>
            </a:endParaRPr>
          </a:p>
          <a:p>
            <a:pPr>
              <a:lnSpc>
                <a:spcPts val="1340"/>
              </a:lnSpc>
            </a:pPr>
            <a:r>
              <a:rPr lang="en-IE" sz="1100" dirty="0">
                <a:solidFill>
                  <a:srgbClr val="404040"/>
                </a:solidFill>
                <a:latin typeface="Calibri" panose="020F0502020204030204" pitchFamily="34" charset="0"/>
                <a:cs typeface="Calibri" panose="020F0502020204030204" pitchFamily="34" charset="0"/>
              </a:rPr>
              <a:t>Los programas de máster y grado sólidos deben orientar y apoyar los programas de FP y FP continua. Esto ayuda a mejorar la calidad de la formación en todos los niveles.</a:t>
            </a:r>
          </a:p>
          <a:p>
            <a:pPr>
              <a:lnSpc>
                <a:spcPts val="1340"/>
              </a:lnSpc>
            </a:pPr>
            <a:endParaRPr lang="en-IE" sz="1100" dirty="0">
              <a:solidFill>
                <a:srgbClr val="404040"/>
              </a:solidFill>
              <a:latin typeface="Calibri" panose="020F0502020204030204" pitchFamily="34" charset="0"/>
              <a:cs typeface="Calibri" panose="020F0502020204030204" pitchFamily="34" charset="0"/>
            </a:endParaRPr>
          </a:p>
          <a:p>
            <a:pPr lvl="0">
              <a:lnSpc>
                <a:spcPts val="1340"/>
              </a:lnSpc>
            </a:pPr>
            <a:endParaRPr lang="en-IE" sz="115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4" name="Straight Connector 13">
            <a:extLst>
              <a:ext uri="{FF2B5EF4-FFF2-40B4-BE49-F238E27FC236}">
                <a16:creationId xmlns:a16="http://schemas.microsoft.com/office/drawing/2014/main" id="{0B9819AE-A82E-FFE0-FE8D-3DA9B662B3CD}"/>
              </a:ext>
            </a:extLst>
          </p:cNvPr>
          <p:cNvCxnSpPr>
            <a:cxnSpLocks/>
          </p:cNvCxnSpPr>
          <p:nvPr/>
        </p:nvCxnSpPr>
        <p:spPr>
          <a:xfrm>
            <a:off x="864755" y="8002668"/>
            <a:ext cx="669492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CC0D17B4-A18A-0447-F0DF-8BAB1040DF22}"/>
              </a:ext>
            </a:extLst>
          </p:cNvPr>
          <p:cNvGrpSpPr/>
          <p:nvPr/>
        </p:nvGrpSpPr>
        <p:grpSpPr>
          <a:xfrm>
            <a:off x="615809" y="3931103"/>
            <a:ext cx="6909386" cy="288000"/>
            <a:chOff x="644327" y="1972700"/>
            <a:chExt cx="6909386" cy="288000"/>
          </a:xfrm>
        </p:grpSpPr>
        <p:cxnSp>
          <p:nvCxnSpPr>
            <p:cNvPr id="16" name="Straight Connector 15">
              <a:extLst>
                <a:ext uri="{FF2B5EF4-FFF2-40B4-BE49-F238E27FC236}">
                  <a16:creationId xmlns:a16="http://schemas.microsoft.com/office/drawing/2014/main" id="{94A1E34D-8A1A-1FBF-5C09-893B3731CFA7}"/>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239F5BE8-4008-9B4D-86BA-5F39C4CBDDAB}"/>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01</a:t>
              </a:r>
              <a:endParaRPr lang="en-US" sz="1800" dirty="0"/>
            </a:p>
          </p:txBody>
        </p:sp>
      </p:grpSp>
      <p:grpSp>
        <p:nvGrpSpPr>
          <p:cNvPr id="18" name="Group 17">
            <a:extLst>
              <a:ext uri="{FF2B5EF4-FFF2-40B4-BE49-F238E27FC236}">
                <a16:creationId xmlns:a16="http://schemas.microsoft.com/office/drawing/2014/main" id="{A2E0B7D6-EAE4-EE6E-E25C-E5ABB62F3196}"/>
              </a:ext>
            </a:extLst>
          </p:cNvPr>
          <p:cNvGrpSpPr/>
          <p:nvPr/>
        </p:nvGrpSpPr>
        <p:grpSpPr>
          <a:xfrm>
            <a:off x="621237" y="4809782"/>
            <a:ext cx="6909386" cy="288000"/>
            <a:chOff x="644327" y="1972700"/>
            <a:chExt cx="6909386" cy="288000"/>
          </a:xfrm>
        </p:grpSpPr>
        <p:cxnSp>
          <p:nvCxnSpPr>
            <p:cNvPr id="26" name="Straight Connector 25">
              <a:extLst>
                <a:ext uri="{FF2B5EF4-FFF2-40B4-BE49-F238E27FC236}">
                  <a16:creationId xmlns:a16="http://schemas.microsoft.com/office/drawing/2014/main" id="{D70C34F1-8013-1430-95E3-4AFCCB07EC3E}"/>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7ABD2408-E144-A3E0-54C9-F8A70C501F05}"/>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02</a:t>
              </a:r>
              <a:endParaRPr lang="en-US" sz="1800" dirty="0"/>
            </a:p>
          </p:txBody>
        </p:sp>
      </p:grpSp>
      <p:grpSp>
        <p:nvGrpSpPr>
          <p:cNvPr id="30" name="Group 29">
            <a:extLst>
              <a:ext uri="{FF2B5EF4-FFF2-40B4-BE49-F238E27FC236}">
                <a16:creationId xmlns:a16="http://schemas.microsoft.com/office/drawing/2014/main" id="{54648F53-99D7-46A6-D5CA-4ED5BBE8B28E}"/>
              </a:ext>
            </a:extLst>
          </p:cNvPr>
          <p:cNvGrpSpPr/>
          <p:nvPr/>
        </p:nvGrpSpPr>
        <p:grpSpPr>
          <a:xfrm>
            <a:off x="619163" y="6472860"/>
            <a:ext cx="6909386" cy="288000"/>
            <a:chOff x="644327" y="1972700"/>
            <a:chExt cx="6909386" cy="288000"/>
          </a:xfrm>
        </p:grpSpPr>
        <p:cxnSp>
          <p:nvCxnSpPr>
            <p:cNvPr id="31" name="Straight Connector 30">
              <a:extLst>
                <a:ext uri="{FF2B5EF4-FFF2-40B4-BE49-F238E27FC236}">
                  <a16:creationId xmlns:a16="http://schemas.microsoft.com/office/drawing/2014/main" id="{AC2A3934-DB75-9132-85AA-11A252040C17}"/>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3B5BB3D0-30AC-80BD-EB1E-B362C669FC9E}"/>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04</a:t>
              </a:r>
              <a:endParaRPr lang="en-US" sz="1800" dirty="0"/>
            </a:p>
          </p:txBody>
        </p:sp>
      </p:grpSp>
      <p:grpSp>
        <p:nvGrpSpPr>
          <p:cNvPr id="3" name="Group 2">
            <a:extLst>
              <a:ext uri="{FF2B5EF4-FFF2-40B4-BE49-F238E27FC236}">
                <a16:creationId xmlns:a16="http://schemas.microsoft.com/office/drawing/2014/main" id="{212D127C-E6FF-AA9D-65EB-08C9D428013A}"/>
              </a:ext>
            </a:extLst>
          </p:cNvPr>
          <p:cNvGrpSpPr/>
          <p:nvPr/>
        </p:nvGrpSpPr>
        <p:grpSpPr>
          <a:xfrm>
            <a:off x="616385" y="5507850"/>
            <a:ext cx="6909386" cy="288000"/>
            <a:chOff x="644327" y="1972700"/>
            <a:chExt cx="6909386" cy="288000"/>
          </a:xfrm>
        </p:grpSpPr>
        <p:cxnSp>
          <p:nvCxnSpPr>
            <p:cNvPr id="4" name="Straight Connector 3">
              <a:extLst>
                <a:ext uri="{FF2B5EF4-FFF2-40B4-BE49-F238E27FC236}">
                  <a16:creationId xmlns:a16="http://schemas.microsoft.com/office/drawing/2014/main" id="{66C2992C-4ED5-F2C0-F3A5-58F44F417899}"/>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2F276B9D-F2E9-2016-C1E5-D559F972CDA5}"/>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03</a:t>
              </a:r>
              <a:endParaRPr lang="en-US" sz="1800" dirty="0"/>
            </a:p>
          </p:txBody>
        </p:sp>
      </p:grpSp>
      <p:grpSp>
        <p:nvGrpSpPr>
          <p:cNvPr id="6" name="Group 5">
            <a:extLst>
              <a:ext uri="{FF2B5EF4-FFF2-40B4-BE49-F238E27FC236}">
                <a16:creationId xmlns:a16="http://schemas.microsoft.com/office/drawing/2014/main" id="{1585E4F7-BC03-C63F-E185-829801096AC6}"/>
              </a:ext>
            </a:extLst>
          </p:cNvPr>
          <p:cNvGrpSpPr/>
          <p:nvPr/>
        </p:nvGrpSpPr>
        <p:grpSpPr>
          <a:xfrm>
            <a:off x="601991" y="7392038"/>
            <a:ext cx="6909386" cy="288000"/>
            <a:chOff x="644327" y="1972700"/>
            <a:chExt cx="6909386" cy="288000"/>
          </a:xfrm>
        </p:grpSpPr>
        <p:cxnSp>
          <p:nvCxnSpPr>
            <p:cNvPr id="7" name="Straight Connector 6">
              <a:extLst>
                <a:ext uri="{FF2B5EF4-FFF2-40B4-BE49-F238E27FC236}">
                  <a16:creationId xmlns:a16="http://schemas.microsoft.com/office/drawing/2014/main" id="{8E31E52B-3A87-1F1C-755D-601F2E15622A}"/>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F90EB895-7A59-9344-C847-130226FCF42B}"/>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05</a:t>
              </a:r>
              <a:endParaRPr lang="en-US" sz="1800" dirty="0"/>
            </a:p>
          </p:txBody>
        </p:sp>
      </p:grpSp>
      <p:sp>
        <p:nvSpPr>
          <p:cNvPr id="20" name="Freeform 19">
            <a:extLst>
              <a:ext uri="{FF2B5EF4-FFF2-40B4-BE49-F238E27FC236}">
                <a16:creationId xmlns:a16="http://schemas.microsoft.com/office/drawing/2014/main" id="{E404DBF5-F51A-5918-F512-88D18AEE3893}"/>
              </a:ext>
            </a:extLst>
          </p:cNvPr>
          <p:cNvSpPr/>
          <p:nvPr/>
        </p:nvSpPr>
        <p:spPr>
          <a:xfrm>
            <a:off x="-24516" y="8070884"/>
            <a:ext cx="7251485" cy="909840"/>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sp>
        <p:nvSpPr>
          <p:cNvPr id="21" name="Text Placeholder 20">
            <a:extLst>
              <a:ext uri="{FF2B5EF4-FFF2-40B4-BE49-F238E27FC236}">
                <a16:creationId xmlns:a16="http://schemas.microsoft.com/office/drawing/2014/main" id="{5615D34C-6A12-4D4A-3945-5F017CAE8D43}"/>
              </a:ext>
            </a:extLst>
          </p:cNvPr>
          <p:cNvSpPr txBox="1">
            <a:spLocks/>
          </p:cNvSpPr>
          <p:nvPr/>
        </p:nvSpPr>
        <p:spPr>
          <a:xfrm>
            <a:off x="1194245" y="8160564"/>
            <a:ext cx="5808134" cy="837628"/>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2267"/>
              </a:spcBef>
              <a:buFont typeface="Arial" panose="020B0604020202020204" pitchFamily="34" charset="0"/>
              <a:buNone/>
              <a:defRPr sz="1800" b="1" i="0" kern="1200">
                <a:solidFill>
                  <a:srgbClr val="55BCC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gn="ctr">
              <a:lnSpc>
                <a:spcPts val="1660"/>
              </a:lnSpc>
              <a:spcBef>
                <a:spcPts val="0"/>
              </a:spcBef>
            </a:pPr>
            <a:r>
              <a:rPr lang="en-US" sz="1700" b="0" i="1" dirty="0">
                <a:solidFill>
                  <a:schemeClr val="bg1"/>
                </a:solidFill>
              </a:rPr>
              <a:t>La implementación de las recomendaciones anteriores hará que la cobertura de los cinco criterios sea coherente, auditable y apta para la industria. </a:t>
            </a:r>
          </a:p>
        </p:txBody>
      </p:sp>
      <p:grpSp>
        <p:nvGrpSpPr>
          <p:cNvPr id="22" name="Graphic 40">
            <a:extLst>
              <a:ext uri="{FF2B5EF4-FFF2-40B4-BE49-F238E27FC236}">
                <a16:creationId xmlns:a16="http://schemas.microsoft.com/office/drawing/2014/main" id="{BE335583-66C4-6E0F-42EE-DC680634E681}"/>
              </a:ext>
            </a:extLst>
          </p:cNvPr>
          <p:cNvGrpSpPr/>
          <p:nvPr/>
        </p:nvGrpSpPr>
        <p:grpSpPr>
          <a:xfrm>
            <a:off x="-2106181" y="8075989"/>
            <a:ext cx="4555931" cy="2433120"/>
            <a:chOff x="-3997860" y="6017904"/>
            <a:chExt cx="935163" cy="579845"/>
          </a:xfrm>
          <a:solidFill>
            <a:schemeClr val="bg1">
              <a:alpha val="29965"/>
            </a:schemeClr>
          </a:solidFill>
        </p:grpSpPr>
        <p:sp>
          <p:nvSpPr>
            <p:cNvPr id="23" name="Freeform 22">
              <a:extLst>
                <a:ext uri="{FF2B5EF4-FFF2-40B4-BE49-F238E27FC236}">
                  <a16:creationId xmlns:a16="http://schemas.microsoft.com/office/drawing/2014/main" id="{06D5EF34-B8A6-92CF-65FA-1442DBA8B096}"/>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24" name="Freeform 23">
              <a:extLst>
                <a:ext uri="{FF2B5EF4-FFF2-40B4-BE49-F238E27FC236}">
                  <a16:creationId xmlns:a16="http://schemas.microsoft.com/office/drawing/2014/main" id="{36BC613D-3AAF-8932-C2C1-629275C64BE5}"/>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25" name="Freeform 24">
              <a:extLst>
                <a:ext uri="{FF2B5EF4-FFF2-40B4-BE49-F238E27FC236}">
                  <a16:creationId xmlns:a16="http://schemas.microsoft.com/office/drawing/2014/main" id="{C964379C-62B3-AAB8-9A3B-EAF7BB8E0823}"/>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27" name="Freeform 26">
              <a:extLst>
                <a:ext uri="{FF2B5EF4-FFF2-40B4-BE49-F238E27FC236}">
                  <a16:creationId xmlns:a16="http://schemas.microsoft.com/office/drawing/2014/main" id="{4D0113A5-47F8-01E3-E432-9C2FDE59F9BD}"/>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
        <p:nvSpPr>
          <p:cNvPr id="34" name="TextBox 33">
            <a:extLst>
              <a:ext uri="{FF2B5EF4-FFF2-40B4-BE49-F238E27FC236}">
                <a16:creationId xmlns:a16="http://schemas.microsoft.com/office/drawing/2014/main" id="{CDF868A0-2FC9-4B63-9863-42567990B4E4}"/>
              </a:ext>
            </a:extLst>
          </p:cNvPr>
          <p:cNvSpPr txBox="1"/>
          <p:nvPr/>
        </p:nvSpPr>
        <p:spPr>
          <a:xfrm>
            <a:off x="169468" y="3099497"/>
            <a:ext cx="7559675" cy="430887"/>
          </a:xfrm>
          <a:prstGeom prst="rect">
            <a:avLst/>
          </a:prstGeom>
          <a:noFill/>
        </p:spPr>
        <p:txBody>
          <a:bodyPr wrap="square">
            <a:spAutoFit/>
          </a:bodyPr>
          <a:lstStyle/>
          <a:p>
            <a:pPr algn="ctr"/>
            <a:r>
              <a:rPr lang="en-IE" sz="1100" b="1" dirty="0">
                <a:solidFill>
                  <a:srgbClr val="404040"/>
                </a:solidFill>
                <a:latin typeface="Calibri" panose="020F0502020204030204" pitchFamily="34" charset="0"/>
                <a:cs typeface="Calibri" panose="020F0502020204030204" pitchFamily="34" charset="0"/>
              </a:rPr>
              <a:t>Tabla 2. </a:t>
            </a:r>
            <a:r>
              <a:rPr lang="en-IE" sz="1100" dirty="0">
                <a:solidFill>
                  <a:srgbClr val="404040"/>
                </a:solidFill>
                <a:latin typeface="Calibri" panose="020F0502020204030204" pitchFamily="34" charset="0"/>
                <a:cs typeface="Calibri" panose="020F0502020204030204" pitchFamily="34" charset="0"/>
              </a:rPr>
              <a:t>Resumen del cumplimiento de los programas educativos con los 5 criterios </a:t>
            </a:r>
          </a:p>
          <a:p>
            <a:pPr algn="ctr"/>
            <a:endParaRPr lang="en-IE" sz="1100" dirty="0">
              <a:solidFill>
                <a:srgbClr val="404040"/>
              </a:solidFill>
              <a:latin typeface="Calibri" panose="020F0502020204030204" pitchFamily="34" charset="0"/>
              <a:cs typeface="Calibri" panose="020F0502020204030204" pitchFamily="34" charset="0"/>
            </a:endParaRPr>
          </a:p>
        </p:txBody>
      </p:sp>
      <p:graphicFrame>
        <p:nvGraphicFramePr>
          <p:cNvPr id="35" name="Table 34">
            <a:extLst>
              <a:ext uri="{FF2B5EF4-FFF2-40B4-BE49-F238E27FC236}">
                <a16:creationId xmlns:a16="http://schemas.microsoft.com/office/drawing/2014/main" id="{F6A7959B-BA24-497A-9DAD-F9F817109413}"/>
              </a:ext>
            </a:extLst>
          </p:cNvPr>
          <p:cNvGraphicFramePr>
            <a:graphicFrameLocks noGrp="1"/>
          </p:cNvGraphicFramePr>
          <p:nvPr>
            <p:extLst>
              <p:ext uri="{D42A27DB-BD31-4B8C-83A1-F6EECF244321}">
                <p14:modId xmlns:p14="http://schemas.microsoft.com/office/powerpoint/2010/main" val="697506761"/>
              </p:ext>
            </p:extLst>
          </p:nvPr>
        </p:nvGraphicFramePr>
        <p:xfrm>
          <a:off x="179516" y="730218"/>
          <a:ext cx="6843419" cy="2373114"/>
        </p:xfrm>
        <a:graphic>
          <a:graphicData uri="http://schemas.openxmlformats.org/drawingml/2006/table">
            <a:tbl>
              <a:tblPr firstRow="1" firstCol="1" bandRow="1">
                <a:tableStyleId>{5C22544A-7EE6-4342-B048-85BDC9FD1C3A}</a:tableStyleId>
              </a:tblPr>
              <a:tblGrid>
                <a:gridCol w="1123602">
                  <a:extLst>
                    <a:ext uri="{9D8B030D-6E8A-4147-A177-3AD203B41FA5}">
                      <a16:colId xmlns:a16="http://schemas.microsoft.com/office/drawing/2014/main" val="2502041996"/>
                    </a:ext>
                  </a:extLst>
                </a:gridCol>
                <a:gridCol w="1250461">
                  <a:extLst>
                    <a:ext uri="{9D8B030D-6E8A-4147-A177-3AD203B41FA5}">
                      <a16:colId xmlns:a16="http://schemas.microsoft.com/office/drawing/2014/main" val="1134275401"/>
                    </a:ext>
                  </a:extLst>
                </a:gridCol>
                <a:gridCol w="1231815">
                  <a:extLst>
                    <a:ext uri="{9D8B030D-6E8A-4147-A177-3AD203B41FA5}">
                      <a16:colId xmlns:a16="http://schemas.microsoft.com/office/drawing/2014/main" val="4168723990"/>
                    </a:ext>
                  </a:extLst>
                </a:gridCol>
                <a:gridCol w="912006">
                  <a:extLst>
                    <a:ext uri="{9D8B030D-6E8A-4147-A177-3AD203B41FA5}">
                      <a16:colId xmlns:a16="http://schemas.microsoft.com/office/drawing/2014/main" val="542382658"/>
                    </a:ext>
                  </a:extLst>
                </a:gridCol>
                <a:gridCol w="1265627">
                  <a:extLst>
                    <a:ext uri="{9D8B030D-6E8A-4147-A177-3AD203B41FA5}">
                      <a16:colId xmlns:a16="http://schemas.microsoft.com/office/drawing/2014/main" val="2278609935"/>
                    </a:ext>
                  </a:extLst>
                </a:gridCol>
                <a:gridCol w="1059908">
                  <a:extLst>
                    <a:ext uri="{9D8B030D-6E8A-4147-A177-3AD203B41FA5}">
                      <a16:colId xmlns:a16="http://schemas.microsoft.com/office/drawing/2014/main" val="2964261162"/>
                    </a:ext>
                  </a:extLst>
                </a:gridCol>
              </a:tblGrid>
              <a:tr h="616729">
                <a:tc>
                  <a:txBody>
                    <a:bodyPr/>
                    <a:lstStyle/>
                    <a:p>
                      <a:pPr algn="r">
                        <a:spcAft>
                          <a:spcPts val="800"/>
                        </a:spcAft>
                        <a:buNone/>
                      </a:pPr>
                      <a:r>
                        <a:rPr lang="en-IE" sz="1200" kern="100" dirty="0">
                          <a:solidFill>
                            <a:schemeClr val="bg1"/>
                          </a:solidFill>
                          <a:effectLst/>
                          <a:highlight>
                            <a:srgbClr val="ED4D24"/>
                          </a:highlight>
                          <a:latin typeface="Calibri" panose="020F0502020204030204" pitchFamily="34" charset="0"/>
                          <a:ea typeface="Calibri" panose="020F0502020204030204" pitchFamily="34" charset="0"/>
                          <a:cs typeface="Calibri" panose="020F0502020204030204" pitchFamily="34" charset="0"/>
                        </a:rPr>
                        <a:t>   </a:t>
                      </a:r>
                    </a:p>
                  </a:txBody>
                  <a:tcPr marL="0" marR="0" marT="0" marB="0" anchor="b">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800"/>
                        </a:spcAft>
                        <a:buNone/>
                      </a:pPr>
                      <a:r>
                        <a:rPr lang="en-GB" sz="1100" kern="100" dirty="0">
                          <a:solidFill>
                            <a:srgbClr val="33A5CC"/>
                          </a:solidFill>
                          <a:effectLst/>
                          <a:highlight>
                            <a:srgbClr val="33A5CC"/>
                          </a:highlight>
                          <a:latin typeface="Calibri" panose="020F0502020204030204" pitchFamily="34" charset="0"/>
                          <a:cs typeface="Calibri" panose="020F0502020204030204" pitchFamily="34" charset="0"/>
                        </a:rPr>
                        <a:t>.</a:t>
                      </a:r>
                      <a:r>
                        <a:rPr lang="en-GB" sz="1100" kern="100" dirty="0">
                          <a:solidFill>
                            <a:schemeClr val="bg1"/>
                          </a:solidFill>
                          <a:effectLst/>
                          <a:highlight>
                            <a:srgbClr val="33A5CC"/>
                          </a:highlight>
                          <a:latin typeface="Calibri" panose="020F0502020204030204" pitchFamily="34" charset="0"/>
                          <a:cs typeface="Calibri" panose="020F0502020204030204" pitchFamily="34" charset="0"/>
                        </a:rPr>
                        <a:t>(1) </a:t>
                      </a:r>
                      <a:r>
                        <a:rPr lang="en-GB" sz="1100" kern="100" dirty="0" err="1">
                          <a:solidFill>
                            <a:schemeClr val="bg1"/>
                          </a:solidFill>
                          <a:effectLst/>
                          <a:highlight>
                            <a:srgbClr val="33A5CC"/>
                          </a:highlight>
                          <a:latin typeface="Calibri" panose="020F0502020204030204" pitchFamily="34" charset="0"/>
                          <a:cs typeface="Calibri" panose="020F0502020204030204" pitchFamily="34" charset="0"/>
                        </a:rPr>
                        <a:t>Herramientas</a:t>
                      </a:r>
                      <a:r>
                        <a:rPr lang="en-GB" sz="1100" kern="100" dirty="0">
                          <a:solidFill>
                            <a:schemeClr val="bg1"/>
                          </a:solidFill>
                          <a:effectLst/>
                          <a:highlight>
                            <a:srgbClr val="33A5CC"/>
                          </a:highlight>
                          <a:latin typeface="Calibri" panose="020F0502020204030204" pitchFamily="34" charset="0"/>
                          <a:cs typeface="Calibri" panose="020F0502020204030204" pitchFamily="34" charset="0"/>
                        </a:rPr>
                        <a:t> </a:t>
                      </a:r>
                      <a:r>
                        <a:rPr lang="en-GB" sz="1100" kern="100" dirty="0" err="1">
                          <a:solidFill>
                            <a:schemeClr val="bg1"/>
                          </a:solidFill>
                          <a:effectLst/>
                          <a:highlight>
                            <a:srgbClr val="33A5CC"/>
                          </a:highlight>
                          <a:latin typeface="Calibri" panose="020F0502020204030204" pitchFamily="34" charset="0"/>
                          <a:cs typeface="Calibri" panose="020F0502020204030204" pitchFamily="34" charset="0"/>
                        </a:rPr>
                        <a:t>actuales</a:t>
                      </a:r>
                      <a:r>
                        <a:rPr lang="en-GB" sz="1100" kern="100" dirty="0">
                          <a:solidFill>
                            <a:srgbClr val="33A5CC"/>
                          </a:solidFill>
                          <a:effectLst/>
                          <a:highlight>
                            <a:srgbClr val="33A5CC"/>
                          </a:highlight>
                          <a:latin typeface="Calibri" panose="020F0502020204030204" pitchFamily="34" charset="0"/>
                          <a:cs typeface="Calibri" panose="020F0502020204030204" pitchFamily="34" charset="0"/>
                        </a:rPr>
                        <a:t>.</a:t>
                      </a:r>
                      <a:r>
                        <a:rPr lang="en-GB" sz="1100" kern="100" dirty="0">
                          <a:solidFill>
                            <a:srgbClr val="33A5CC"/>
                          </a:solidFill>
                          <a:effectLst/>
                          <a:latin typeface="Calibri" panose="020F0502020204030204" pitchFamily="34" charset="0"/>
                          <a:cs typeface="Calibri" panose="020F0502020204030204" pitchFamily="34" charset="0"/>
                        </a:rPr>
                        <a:t> </a:t>
                      </a:r>
                      <a:endParaRPr lang="en-IE" sz="1100" kern="100" dirty="0">
                        <a:solidFill>
                          <a:srgbClr val="33A5CC"/>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800"/>
                        </a:spcAft>
                        <a:buNone/>
                      </a:pPr>
                      <a:r>
                        <a:rPr lang="en-GB" sz="1100" kern="100" dirty="0">
                          <a:solidFill>
                            <a:schemeClr val="bg1"/>
                          </a:solidFill>
                          <a:effectLst/>
                          <a:highlight>
                            <a:srgbClr val="33A5CC"/>
                          </a:highlight>
                          <a:latin typeface="Calibri" panose="020F0502020204030204" pitchFamily="34" charset="0"/>
                          <a:cs typeface="Calibri" panose="020F0502020204030204" pitchFamily="34" charset="0"/>
                        </a:rPr>
                        <a:t>(2) Digitalización</a:t>
                      </a:r>
                      <a:r>
                        <a:rPr lang="en-GB" sz="1100" kern="100" dirty="0">
                          <a:solidFill>
                            <a:srgbClr val="33A5CC"/>
                          </a:solidFill>
                          <a:effectLst/>
                          <a:highlight>
                            <a:srgbClr val="33A5CC"/>
                          </a:highlight>
                          <a:latin typeface="Calibri" panose="020F0502020204030204" pitchFamily="34" charset="0"/>
                          <a:cs typeface="Calibri" panose="020F0502020204030204" pitchFamily="34" charset="0"/>
                        </a:rPr>
                        <a:t>.</a:t>
                      </a:r>
                      <a:endParaRPr lang="en-IE" sz="1100" kern="100" dirty="0">
                        <a:solidFill>
                          <a:schemeClr val="bg1"/>
                        </a:solidFill>
                        <a:effectLst/>
                        <a:highlight>
                          <a:srgbClr val="33A5CC"/>
                        </a:highligh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800"/>
                        </a:spcAft>
                        <a:buNone/>
                      </a:pPr>
                      <a:r>
                        <a:rPr lang="en-GB" sz="1100" kern="100" dirty="0">
                          <a:solidFill>
                            <a:schemeClr val="bg1"/>
                          </a:solidFill>
                          <a:effectLst/>
                          <a:highlight>
                            <a:srgbClr val="33A5CC"/>
                          </a:highlight>
                          <a:latin typeface="Calibri" panose="020F0502020204030204" pitchFamily="34" charset="0"/>
                          <a:cs typeface="Calibri" panose="020F0502020204030204" pitchFamily="34" charset="0"/>
                        </a:rPr>
                        <a:t>(3) Regulación</a:t>
                      </a:r>
                      <a:r>
                        <a:rPr lang="en-GB" sz="1100" kern="100" dirty="0">
                          <a:solidFill>
                            <a:srgbClr val="33A5CC"/>
                          </a:solidFill>
                          <a:effectLst/>
                          <a:highlight>
                            <a:srgbClr val="33A5CC"/>
                          </a:highlight>
                          <a:latin typeface="Calibri" panose="020F0502020204030204" pitchFamily="34" charset="0"/>
                          <a:cs typeface="Calibri" panose="020F0502020204030204" pitchFamily="34" charset="0"/>
                        </a:rPr>
                        <a:t>.</a:t>
                      </a:r>
                      <a:endParaRPr lang="en-IE" sz="1100" kern="100" dirty="0">
                        <a:solidFill>
                          <a:schemeClr val="bg1"/>
                        </a:solidFill>
                        <a:effectLst/>
                        <a:highlight>
                          <a:srgbClr val="33A5CC"/>
                        </a:highligh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800"/>
                        </a:spcAft>
                        <a:buNone/>
                      </a:pPr>
                      <a:r>
                        <a:rPr lang="en-GB" sz="1100" kern="100" dirty="0">
                          <a:solidFill>
                            <a:schemeClr val="bg1"/>
                          </a:solidFill>
                          <a:effectLst/>
                          <a:highlight>
                            <a:srgbClr val="33A5CC"/>
                          </a:highlight>
                          <a:latin typeface="Calibri" panose="020F0502020204030204" pitchFamily="34" charset="0"/>
                          <a:cs typeface="Calibri" panose="020F0502020204030204" pitchFamily="34" charset="0"/>
                        </a:rPr>
                        <a:t>(4) </a:t>
                      </a:r>
                      <a:r>
                        <a:rPr lang="en-GB" sz="1100" kern="100" dirty="0" err="1">
                          <a:solidFill>
                            <a:schemeClr val="bg1"/>
                          </a:solidFill>
                          <a:effectLst/>
                          <a:highlight>
                            <a:srgbClr val="33A5CC"/>
                          </a:highlight>
                          <a:latin typeface="Calibri" panose="020F0502020204030204" pitchFamily="34" charset="0"/>
                          <a:cs typeface="Calibri" panose="020F0502020204030204" pitchFamily="34" charset="0"/>
                        </a:rPr>
                        <a:t>Descarbonización</a:t>
                      </a:r>
                      <a:r>
                        <a:rPr lang="en-GB" sz="1100" kern="100" dirty="0">
                          <a:solidFill>
                            <a:schemeClr val="bg1"/>
                          </a:solidFill>
                          <a:effectLst/>
                          <a:highlight>
                            <a:srgbClr val="33A5CC"/>
                          </a:highlight>
                          <a:latin typeface="Calibri" panose="020F0502020204030204" pitchFamily="34" charset="0"/>
                          <a:cs typeface="Calibri" panose="020F0502020204030204" pitchFamily="34" charset="0"/>
                        </a:rPr>
                        <a:t> de calefacción y refrigeración</a:t>
                      </a:r>
                      <a:r>
                        <a:rPr lang="en-GB" sz="1100" kern="100" dirty="0">
                          <a:solidFill>
                            <a:srgbClr val="33A5CC"/>
                          </a:solidFill>
                          <a:effectLst/>
                          <a:highlight>
                            <a:srgbClr val="33A5CC"/>
                          </a:highlight>
                          <a:latin typeface="Calibri" panose="020F0502020204030204" pitchFamily="34" charset="0"/>
                          <a:cs typeface="Calibri" panose="020F0502020204030204" pitchFamily="34" charset="0"/>
                        </a:rPr>
                        <a:t>.</a:t>
                      </a:r>
                      <a:endParaRPr lang="en-IE" sz="1100" kern="100" dirty="0">
                        <a:solidFill>
                          <a:schemeClr val="bg1"/>
                        </a:solidFill>
                        <a:effectLst/>
                        <a:highlight>
                          <a:srgbClr val="33A5CC"/>
                        </a:highligh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800"/>
                        </a:spcAft>
                        <a:buNone/>
                      </a:pPr>
                      <a:r>
                        <a:rPr lang="en-GB" sz="1100" kern="100" dirty="0">
                          <a:solidFill>
                            <a:schemeClr val="bg1"/>
                          </a:solidFill>
                          <a:effectLst/>
                          <a:highlight>
                            <a:srgbClr val="33A5CC"/>
                          </a:highlight>
                          <a:latin typeface="Calibri" panose="020F0502020204030204" pitchFamily="34" charset="0"/>
                          <a:cs typeface="Calibri" panose="020F0502020204030204" pitchFamily="34" charset="0"/>
                        </a:rPr>
                        <a:t>(5) Sostenibilidad</a:t>
                      </a:r>
                      <a:r>
                        <a:rPr lang="en-GB" sz="1100" kern="100" dirty="0">
                          <a:solidFill>
                            <a:srgbClr val="33A5CC"/>
                          </a:solidFill>
                          <a:effectLst/>
                          <a:highlight>
                            <a:srgbClr val="33A5CC"/>
                          </a:highlight>
                          <a:latin typeface="Calibri" panose="020F0502020204030204" pitchFamily="34" charset="0"/>
                          <a:cs typeface="Calibri" panose="020F0502020204030204" pitchFamily="34" charset="0"/>
                        </a:rPr>
                        <a:t>.</a:t>
                      </a:r>
                      <a:endParaRPr lang="en-IE" sz="1100" kern="100" dirty="0">
                        <a:solidFill>
                          <a:schemeClr val="bg1"/>
                        </a:solidFill>
                        <a:effectLst/>
                        <a:highlight>
                          <a:srgbClr val="33A5CC"/>
                        </a:highligh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6373681"/>
                  </a:ext>
                </a:extLst>
              </a:tr>
              <a:tr h="308364">
                <a:tc>
                  <a:txBody>
                    <a:bodyPr/>
                    <a:lstStyle/>
                    <a:p>
                      <a:pPr algn="r">
                        <a:spcAft>
                          <a:spcPts val="800"/>
                        </a:spcAft>
                        <a:buNone/>
                      </a:pPr>
                      <a:r>
                        <a:rPr lang="en-GB" sz="1200" kern="100" dirty="0">
                          <a:solidFill>
                            <a:schemeClr val="bg1"/>
                          </a:solidFill>
                          <a:effectLst/>
                          <a:highlight>
                            <a:srgbClr val="ED4D24"/>
                          </a:highlight>
                          <a:latin typeface="Calibri" panose="020F0502020204030204" pitchFamily="34" charset="0"/>
                          <a:cs typeface="Calibri" panose="020F0502020204030204" pitchFamily="34" charset="0"/>
                        </a:rPr>
                        <a:t>  Máster</a:t>
                      </a:r>
                      <a:r>
                        <a:rPr lang="en-GB" sz="1200" kern="100" dirty="0">
                          <a:solidFill>
                            <a:srgbClr val="ED4D24"/>
                          </a:solidFill>
                          <a:effectLst/>
                          <a:highlight>
                            <a:srgbClr val="ED4D24"/>
                          </a:highlight>
                          <a:latin typeface="Calibri" panose="020F0502020204030204" pitchFamily="34" charset="0"/>
                          <a:cs typeface="Calibri" panose="020F0502020204030204" pitchFamily="34" charset="0"/>
                        </a:rPr>
                        <a:t>...</a:t>
                      </a:r>
                      <a:endParaRPr lang="en-IE" sz="1200" kern="100" dirty="0">
                        <a:solidFill>
                          <a:schemeClr val="bg1"/>
                        </a:solidFill>
                        <a:effectLst/>
                        <a:highlight>
                          <a:srgbClr val="ED4D2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noFill/>
                      <a:prstDash val="sysDot"/>
                      <a:round/>
                      <a:headEnd type="none" w="med" len="med"/>
                      <a:tailEnd type="none" w="med" len="med"/>
                    </a:lnL>
                    <a:lnR w="12700" cap="flat" cmpd="sng" algn="ctr">
                      <a:solidFill>
                        <a:srgbClr val="404040"/>
                      </a:solid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800"/>
                        </a:spcAft>
                        <a:buNone/>
                      </a:pPr>
                      <a:r>
                        <a:rPr lang="en-GB" sz="1100" kern="100" dirty="0">
                          <a:solidFill>
                            <a:srgbClr val="404040"/>
                          </a:solidFill>
                          <a:effectLst/>
                          <a:latin typeface="Calibri" panose="020F0502020204030204" pitchFamily="34" charset="0"/>
                          <a:cs typeface="Calibri" panose="020F0502020204030204" pitchFamily="34" charset="0"/>
                        </a:rPr>
                        <a:t>Sí / Parcial (LV parcial)</a:t>
                      </a:r>
                      <a:endParaRPr lang="en-IE" sz="1100" kern="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404040"/>
                      </a:solidFill>
                      <a:prstDash val="sysDot"/>
                      <a:round/>
                      <a:headEnd type="none" w="med" len="med"/>
                      <a:tailEnd type="none" w="med" len="med"/>
                    </a:lnL>
                    <a:lnR w="12700" cap="flat" cmpd="sng" algn="ctr">
                      <a:solidFill>
                        <a:srgbClr val="404040"/>
                      </a:solidFill>
                      <a:prstDash val="sysDot"/>
                      <a:round/>
                      <a:headEnd type="none" w="med" len="med"/>
                      <a:tailEnd type="none" w="med" len="med"/>
                    </a:lnR>
                    <a:lnT w="12700" cap="flat" cmpd="sng" algn="ctr">
                      <a:solidFill>
                        <a:srgbClr val="404040"/>
                      </a:solidFill>
                      <a:prstDash val="sysDot"/>
                      <a:round/>
                      <a:headEnd type="none" w="med" len="med"/>
                      <a:tailEnd type="none" w="med" len="med"/>
                    </a:lnT>
                    <a:lnB w="12700" cap="flat" cmpd="sng" algn="ctr">
                      <a:solidFill>
                        <a:srgbClr val="404040"/>
                      </a:solidFill>
                      <a:prstDash val="sysDot"/>
                      <a:round/>
                      <a:headEnd type="none" w="med" len="med"/>
                      <a:tailEnd type="none" w="med" len="med"/>
                    </a:lnB>
                    <a:solidFill>
                      <a:schemeClr val="bg1"/>
                    </a:solidFill>
                  </a:tcPr>
                </a:tc>
                <a:tc>
                  <a:txBody>
                    <a:bodyPr/>
                    <a:lstStyle/>
                    <a:p>
                      <a:pPr algn="ctr">
                        <a:spcAft>
                          <a:spcPts val="800"/>
                        </a:spcAft>
                        <a:buNone/>
                      </a:pPr>
                      <a:r>
                        <a:rPr lang="en-GB" sz="1100" kern="100" dirty="0">
                          <a:solidFill>
                            <a:srgbClr val="404040"/>
                          </a:solidFill>
                          <a:effectLst/>
                          <a:latin typeface="Calibri" panose="020F0502020204030204" pitchFamily="34" charset="0"/>
                          <a:cs typeface="Calibri" panose="020F0502020204030204" pitchFamily="34" charset="0"/>
                        </a:rPr>
                        <a:t>Sí / Parcial</a:t>
                      </a:r>
                      <a:endParaRPr lang="en-IE" sz="1100" kern="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404040"/>
                      </a:solidFill>
                      <a:prstDash val="sysDot"/>
                      <a:round/>
                      <a:headEnd type="none" w="med" len="med"/>
                      <a:tailEnd type="none" w="med" len="med"/>
                    </a:lnL>
                    <a:lnR w="12700" cap="flat" cmpd="sng" algn="ctr">
                      <a:solidFill>
                        <a:srgbClr val="404040"/>
                      </a:solidFill>
                      <a:prstDash val="sysDot"/>
                      <a:round/>
                      <a:headEnd type="none" w="med" len="med"/>
                      <a:tailEnd type="none" w="med" len="med"/>
                    </a:lnR>
                    <a:lnT w="12700" cap="flat" cmpd="sng" algn="ctr">
                      <a:solidFill>
                        <a:srgbClr val="404040"/>
                      </a:solidFill>
                      <a:prstDash val="sysDot"/>
                      <a:round/>
                      <a:headEnd type="none" w="med" len="med"/>
                      <a:tailEnd type="none" w="med" len="med"/>
                    </a:lnT>
                    <a:lnB w="12700" cap="flat" cmpd="sng" algn="ctr">
                      <a:solidFill>
                        <a:srgbClr val="404040"/>
                      </a:solidFill>
                      <a:prstDash val="sysDot"/>
                      <a:round/>
                      <a:headEnd type="none" w="med" len="med"/>
                      <a:tailEnd type="none" w="med" len="med"/>
                    </a:lnB>
                    <a:solidFill>
                      <a:schemeClr val="bg1"/>
                    </a:solidFill>
                  </a:tcPr>
                </a:tc>
                <a:tc>
                  <a:txBody>
                    <a:bodyPr/>
                    <a:lstStyle/>
                    <a:p>
                      <a:pPr algn="ctr">
                        <a:spcAft>
                          <a:spcPts val="800"/>
                        </a:spcAft>
                        <a:buNone/>
                      </a:pPr>
                      <a:r>
                        <a:rPr lang="en-GB" sz="1100" kern="100" dirty="0">
                          <a:solidFill>
                            <a:srgbClr val="404040"/>
                          </a:solidFill>
                          <a:effectLst/>
                          <a:latin typeface="Calibri" panose="020F0502020204030204" pitchFamily="34" charset="0"/>
                          <a:cs typeface="Calibri" panose="020F0502020204030204" pitchFamily="34" charset="0"/>
                        </a:rPr>
                        <a:t>Sí / Parcial</a:t>
                      </a:r>
                      <a:endParaRPr lang="en-IE" sz="1100" kern="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404040"/>
                      </a:solidFill>
                      <a:prstDash val="sysDot"/>
                      <a:round/>
                      <a:headEnd type="none" w="med" len="med"/>
                      <a:tailEnd type="none" w="med" len="med"/>
                    </a:lnL>
                    <a:lnR w="12700" cap="flat" cmpd="sng" algn="ctr">
                      <a:solidFill>
                        <a:srgbClr val="404040"/>
                      </a:solidFill>
                      <a:prstDash val="sysDot"/>
                      <a:round/>
                      <a:headEnd type="none" w="med" len="med"/>
                      <a:tailEnd type="none" w="med" len="med"/>
                    </a:lnR>
                    <a:lnT w="12700" cap="flat" cmpd="sng" algn="ctr">
                      <a:solidFill>
                        <a:srgbClr val="404040"/>
                      </a:solidFill>
                      <a:prstDash val="sysDot"/>
                      <a:round/>
                      <a:headEnd type="none" w="med" len="med"/>
                      <a:tailEnd type="none" w="med" len="med"/>
                    </a:lnT>
                    <a:lnB w="12700" cap="flat" cmpd="sng" algn="ctr">
                      <a:solidFill>
                        <a:srgbClr val="404040"/>
                      </a:solidFill>
                      <a:prstDash val="sysDot"/>
                      <a:round/>
                      <a:headEnd type="none" w="med" len="med"/>
                      <a:tailEnd type="none" w="med" len="med"/>
                    </a:lnB>
                    <a:solidFill>
                      <a:schemeClr val="bg1"/>
                    </a:solidFill>
                  </a:tcPr>
                </a:tc>
                <a:tc>
                  <a:txBody>
                    <a:bodyPr/>
                    <a:lstStyle/>
                    <a:p>
                      <a:pPr algn="ctr">
                        <a:spcAft>
                          <a:spcPts val="800"/>
                        </a:spcAft>
                        <a:buNone/>
                      </a:pPr>
                      <a:r>
                        <a:rPr lang="en-GB" sz="1100" kern="100" dirty="0">
                          <a:solidFill>
                            <a:srgbClr val="404040"/>
                          </a:solidFill>
                          <a:effectLst/>
                          <a:latin typeface="Calibri" panose="020F0502020204030204" pitchFamily="34" charset="0"/>
                          <a:cs typeface="Calibri" panose="020F0502020204030204" pitchFamily="34" charset="0"/>
                        </a:rPr>
                        <a:t>Sí</a:t>
                      </a:r>
                      <a:endParaRPr lang="en-IE" sz="1100" kern="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404040"/>
                      </a:solidFill>
                      <a:prstDash val="sysDot"/>
                      <a:round/>
                      <a:headEnd type="none" w="med" len="med"/>
                      <a:tailEnd type="none" w="med" len="med"/>
                    </a:lnL>
                    <a:lnR w="12700" cap="flat" cmpd="sng" algn="ctr">
                      <a:solidFill>
                        <a:srgbClr val="404040"/>
                      </a:solidFill>
                      <a:prstDash val="sysDot"/>
                      <a:round/>
                      <a:headEnd type="none" w="med" len="med"/>
                      <a:tailEnd type="none" w="med" len="med"/>
                    </a:lnR>
                    <a:lnT w="12700" cap="flat" cmpd="sng" algn="ctr">
                      <a:solidFill>
                        <a:srgbClr val="404040"/>
                      </a:solidFill>
                      <a:prstDash val="sysDot"/>
                      <a:round/>
                      <a:headEnd type="none" w="med" len="med"/>
                      <a:tailEnd type="none" w="med" len="med"/>
                    </a:lnT>
                    <a:lnB w="12700" cap="flat" cmpd="sng" algn="ctr">
                      <a:solidFill>
                        <a:srgbClr val="404040"/>
                      </a:solidFill>
                      <a:prstDash val="sysDot"/>
                      <a:round/>
                      <a:headEnd type="none" w="med" len="med"/>
                      <a:tailEnd type="none" w="med" len="med"/>
                    </a:lnB>
                    <a:solidFill>
                      <a:schemeClr val="bg1"/>
                    </a:solidFill>
                  </a:tcPr>
                </a:tc>
                <a:tc>
                  <a:txBody>
                    <a:bodyPr/>
                    <a:lstStyle/>
                    <a:p>
                      <a:pPr algn="ctr">
                        <a:spcAft>
                          <a:spcPts val="800"/>
                        </a:spcAft>
                        <a:buNone/>
                      </a:pPr>
                      <a:r>
                        <a:rPr lang="en-GB" sz="1100" kern="100" dirty="0">
                          <a:solidFill>
                            <a:srgbClr val="404040"/>
                          </a:solidFill>
                          <a:effectLst/>
                          <a:latin typeface="Calibri" panose="020F0502020204030204" pitchFamily="34" charset="0"/>
                          <a:cs typeface="Calibri" panose="020F0502020204030204" pitchFamily="34" charset="0"/>
                        </a:rPr>
                        <a:t>Sí</a:t>
                      </a:r>
                      <a:endParaRPr lang="en-IE" sz="1100" kern="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404040"/>
                      </a:solidFill>
                      <a:prstDash val="sysDot"/>
                      <a:round/>
                      <a:headEnd type="none" w="med" len="med"/>
                      <a:tailEnd type="none" w="med" len="med"/>
                    </a:lnL>
                    <a:lnR w="12700" cap="flat" cmpd="sng" algn="ctr">
                      <a:solidFill>
                        <a:srgbClr val="404040"/>
                      </a:solidFill>
                      <a:prstDash val="sysDot"/>
                      <a:round/>
                      <a:headEnd type="none" w="med" len="med"/>
                      <a:tailEnd type="none" w="med" len="med"/>
                    </a:lnR>
                    <a:lnT w="12700" cap="flat" cmpd="sng" algn="ctr">
                      <a:solidFill>
                        <a:srgbClr val="404040"/>
                      </a:solidFill>
                      <a:prstDash val="sysDot"/>
                      <a:round/>
                      <a:headEnd type="none" w="med" len="med"/>
                      <a:tailEnd type="none" w="med" len="med"/>
                    </a:lnT>
                    <a:lnB w="12700" cap="flat" cmpd="sng" algn="ctr">
                      <a:solidFill>
                        <a:srgbClr val="404040"/>
                      </a:solidFill>
                      <a:prstDash val="sysDot"/>
                      <a:round/>
                      <a:headEnd type="none" w="med" len="med"/>
                      <a:tailEnd type="none" w="med" len="med"/>
                    </a:lnB>
                    <a:solidFill>
                      <a:schemeClr val="bg1"/>
                    </a:solidFill>
                  </a:tcPr>
                </a:tc>
                <a:extLst>
                  <a:ext uri="{0D108BD9-81ED-4DB2-BD59-A6C34878D82A}">
                    <a16:rowId xmlns:a16="http://schemas.microsoft.com/office/drawing/2014/main" val="3605890693"/>
                  </a:ext>
                </a:extLst>
              </a:tr>
              <a:tr h="291454">
                <a:tc>
                  <a:txBody>
                    <a:bodyPr/>
                    <a:lstStyle/>
                    <a:p>
                      <a:pPr algn="r">
                        <a:spcAft>
                          <a:spcPts val="800"/>
                        </a:spcAft>
                        <a:buNone/>
                      </a:pPr>
                      <a:r>
                        <a:rPr lang="en-GB" sz="1200" kern="100" dirty="0">
                          <a:solidFill>
                            <a:schemeClr val="bg1"/>
                          </a:solidFill>
                          <a:effectLst/>
                          <a:highlight>
                            <a:srgbClr val="ED4D24"/>
                          </a:highlight>
                          <a:latin typeface="Calibri" panose="020F0502020204030204" pitchFamily="34" charset="0"/>
                          <a:cs typeface="Calibri" panose="020F0502020204030204" pitchFamily="34" charset="0"/>
                        </a:rPr>
                        <a:t>  Licenciatura</a:t>
                      </a:r>
                      <a:r>
                        <a:rPr lang="en-GB" sz="1200" kern="100" dirty="0">
                          <a:solidFill>
                            <a:srgbClr val="ED4D24"/>
                          </a:solidFill>
                          <a:effectLst/>
                          <a:highlight>
                            <a:srgbClr val="ED4D24"/>
                          </a:highlight>
                          <a:latin typeface="Calibri" panose="020F0502020204030204" pitchFamily="34" charset="0"/>
                          <a:cs typeface="Calibri" panose="020F0502020204030204" pitchFamily="34" charset="0"/>
                        </a:rPr>
                        <a:t>...</a:t>
                      </a:r>
                      <a:endParaRPr lang="en-IE" sz="1200" kern="100" dirty="0">
                        <a:solidFill>
                          <a:schemeClr val="bg1"/>
                        </a:solidFill>
                        <a:effectLst/>
                        <a:highlight>
                          <a:srgbClr val="ED4D2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noFill/>
                      <a:prstDash val="sysDot"/>
                      <a:round/>
                      <a:headEnd type="none" w="med" len="med"/>
                      <a:tailEnd type="none" w="med" len="med"/>
                    </a:lnL>
                    <a:lnR w="12700" cap="flat" cmpd="sng" algn="ctr">
                      <a:solidFill>
                        <a:srgbClr val="404040"/>
                      </a:solid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800"/>
                        </a:spcAft>
                        <a:buNone/>
                      </a:pPr>
                      <a:r>
                        <a:rPr lang="en-GB" sz="1100" kern="100" dirty="0">
                          <a:solidFill>
                            <a:srgbClr val="404040"/>
                          </a:solidFill>
                          <a:effectLst/>
                          <a:latin typeface="Calibri" panose="020F0502020204030204" pitchFamily="34" charset="0"/>
                          <a:cs typeface="Calibri" panose="020F0502020204030204" pitchFamily="34" charset="0"/>
                        </a:rPr>
                        <a:t>Sí / Parcial</a:t>
                      </a:r>
                      <a:endParaRPr lang="en-IE" sz="1100" kern="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404040"/>
                      </a:solidFill>
                      <a:prstDash val="sysDot"/>
                      <a:round/>
                      <a:headEnd type="none" w="med" len="med"/>
                      <a:tailEnd type="none" w="med" len="med"/>
                    </a:lnL>
                    <a:lnR w="12700" cap="flat" cmpd="sng" algn="ctr">
                      <a:solidFill>
                        <a:srgbClr val="404040"/>
                      </a:solidFill>
                      <a:prstDash val="sysDot"/>
                      <a:round/>
                      <a:headEnd type="none" w="med" len="med"/>
                      <a:tailEnd type="none" w="med" len="med"/>
                    </a:lnR>
                    <a:lnT w="12700" cap="flat" cmpd="sng" algn="ctr">
                      <a:solidFill>
                        <a:srgbClr val="404040"/>
                      </a:solidFill>
                      <a:prstDash val="sysDot"/>
                      <a:round/>
                      <a:headEnd type="none" w="med" len="med"/>
                      <a:tailEnd type="none" w="med" len="med"/>
                    </a:lnT>
                    <a:lnB w="12700" cap="flat" cmpd="sng" algn="ctr">
                      <a:solidFill>
                        <a:srgbClr val="404040"/>
                      </a:solidFill>
                      <a:prstDash val="sysDot"/>
                      <a:round/>
                      <a:headEnd type="none" w="med" len="med"/>
                      <a:tailEnd type="none" w="med" len="med"/>
                    </a:lnB>
                    <a:solidFill>
                      <a:schemeClr val="bg1"/>
                    </a:solidFill>
                  </a:tcPr>
                </a:tc>
                <a:tc>
                  <a:txBody>
                    <a:bodyPr/>
                    <a:lstStyle/>
                    <a:p>
                      <a:pPr algn="ctr">
                        <a:spcAft>
                          <a:spcPts val="800"/>
                        </a:spcAft>
                        <a:buNone/>
                      </a:pPr>
                      <a:r>
                        <a:rPr lang="en-GB" sz="1100" kern="100" dirty="0">
                          <a:solidFill>
                            <a:srgbClr val="404040"/>
                          </a:solidFill>
                          <a:effectLst/>
                          <a:latin typeface="Calibri" panose="020F0502020204030204" pitchFamily="34" charset="0"/>
                          <a:cs typeface="Calibri" panose="020F0502020204030204" pitchFamily="34" charset="0"/>
                        </a:rPr>
                        <a:t>Sí / Parcial</a:t>
                      </a:r>
                      <a:endParaRPr lang="en-IE" sz="1100" kern="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404040"/>
                      </a:solidFill>
                      <a:prstDash val="sysDot"/>
                      <a:round/>
                      <a:headEnd type="none" w="med" len="med"/>
                      <a:tailEnd type="none" w="med" len="med"/>
                    </a:lnL>
                    <a:lnR w="12700" cap="flat" cmpd="sng" algn="ctr">
                      <a:solidFill>
                        <a:srgbClr val="404040"/>
                      </a:solidFill>
                      <a:prstDash val="sysDot"/>
                      <a:round/>
                      <a:headEnd type="none" w="med" len="med"/>
                      <a:tailEnd type="none" w="med" len="med"/>
                    </a:lnR>
                    <a:lnT w="12700" cap="flat" cmpd="sng" algn="ctr">
                      <a:solidFill>
                        <a:srgbClr val="404040"/>
                      </a:solidFill>
                      <a:prstDash val="sysDot"/>
                      <a:round/>
                      <a:headEnd type="none" w="med" len="med"/>
                      <a:tailEnd type="none" w="med" len="med"/>
                    </a:lnT>
                    <a:lnB w="12700" cap="flat" cmpd="sng" algn="ctr">
                      <a:solidFill>
                        <a:srgbClr val="404040"/>
                      </a:solidFill>
                      <a:prstDash val="sysDot"/>
                      <a:round/>
                      <a:headEnd type="none" w="med" len="med"/>
                      <a:tailEnd type="none" w="med" len="med"/>
                    </a:lnB>
                    <a:solidFill>
                      <a:schemeClr val="bg1"/>
                    </a:solidFill>
                  </a:tcPr>
                </a:tc>
                <a:tc>
                  <a:txBody>
                    <a:bodyPr/>
                    <a:lstStyle/>
                    <a:p>
                      <a:pPr algn="ctr">
                        <a:spcAft>
                          <a:spcPts val="800"/>
                        </a:spcAft>
                        <a:buNone/>
                      </a:pPr>
                      <a:r>
                        <a:rPr lang="en-GB" sz="1100" kern="100" dirty="0">
                          <a:solidFill>
                            <a:srgbClr val="404040"/>
                          </a:solidFill>
                          <a:effectLst/>
                          <a:latin typeface="Calibri" panose="020F0502020204030204" pitchFamily="34" charset="0"/>
                          <a:cs typeface="Calibri" panose="020F0502020204030204" pitchFamily="34" charset="0"/>
                        </a:rPr>
                        <a:t>Mixto / Parcial</a:t>
                      </a:r>
                      <a:endParaRPr lang="en-IE" sz="1100" kern="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404040"/>
                      </a:solidFill>
                      <a:prstDash val="sysDot"/>
                      <a:round/>
                      <a:headEnd type="none" w="med" len="med"/>
                      <a:tailEnd type="none" w="med" len="med"/>
                    </a:lnL>
                    <a:lnR w="12700" cap="flat" cmpd="sng" algn="ctr">
                      <a:solidFill>
                        <a:srgbClr val="404040"/>
                      </a:solidFill>
                      <a:prstDash val="sysDot"/>
                      <a:round/>
                      <a:headEnd type="none" w="med" len="med"/>
                      <a:tailEnd type="none" w="med" len="med"/>
                    </a:lnR>
                    <a:lnT w="12700" cap="flat" cmpd="sng" algn="ctr">
                      <a:solidFill>
                        <a:srgbClr val="404040"/>
                      </a:solidFill>
                      <a:prstDash val="sysDot"/>
                      <a:round/>
                      <a:headEnd type="none" w="med" len="med"/>
                      <a:tailEnd type="none" w="med" len="med"/>
                    </a:lnT>
                    <a:lnB w="12700" cap="flat" cmpd="sng" algn="ctr">
                      <a:solidFill>
                        <a:srgbClr val="404040"/>
                      </a:solidFill>
                      <a:prstDash val="sysDot"/>
                      <a:round/>
                      <a:headEnd type="none" w="med" len="med"/>
                      <a:tailEnd type="none" w="med" len="med"/>
                    </a:lnB>
                    <a:solidFill>
                      <a:schemeClr val="bg1"/>
                    </a:solidFill>
                  </a:tcPr>
                </a:tc>
                <a:tc>
                  <a:txBody>
                    <a:bodyPr/>
                    <a:lstStyle/>
                    <a:p>
                      <a:pPr algn="ctr">
                        <a:spcAft>
                          <a:spcPts val="800"/>
                        </a:spcAft>
                        <a:buNone/>
                      </a:pPr>
                      <a:r>
                        <a:rPr lang="en-GB" sz="1100" kern="100" dirty="0">
                          <a:solidFill>
                            <a:srgbClr val="404040"/>
                          </a:solidFill>
                          <a:effectLst/>
                          <a:latin typeface="Calibri" panose="020F0502020204030204" pitchFamily="34" charset="0"/>
                          <a:cs typeface="Calibri" panose="020F0502020204030204" pitchFamily="34" charset="0"/>
                        </a:rPr>
                        <a:t>Sí / Parcial</a:t>
                      </a:r>
                      <a:endParaRPr lang="en-IE" sz="1100" kern="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404040"/>
                      </a:solidFill>
                      <a:prstDash val="sysDot"/>
                      <a:round/>
                      <a:headEnd type="none" w="med" len="med"/>
                      <a:tailEnd type="none" w="med" len="med"/>
                    </a:lnL>
                    <a:lnR w="12700" cap="flat" cmpd="sng" algn="ctr">
                      <a:solidFill>
                        <a:srgbClr val="404040"/>
                      </a:solidFill>
                      <a:prstDash val="sysDot"/>
                      <a:round/>
                      <a:headEnd type="none" w="med" len="med"/>
                      <a:tailEnd type="none" w="med" len="med"/>
                    </a:lnR>
                    <a:lnT w="12700" cap="flat" cmpd="sng" algn="ctr">
                      <a:solidFill>
                        <a:srgbClr val="404040"/>
                      </a:solidFill>
                      <a:prstDash val="sysDot"/>
                      <a:round/>
                      <a:headEnd type="none" w="med" len="med"/>
                      <a:tailEnd type="none" w="med" len="med"/>
                    </a:lnT>
                    <a:lnB w="12700" cap="flat" cmpd="sng" algn="ctr">
                      <a:solidFill>
                        <a:srgbClr val="404040"/>
                      </a:solidFill>
                      <a:prstDash val="sysDot"/>
                      <a:round/>
                      <a:headEnd type="none" w="med" len="med"/>
                      <a:tailEnd type="none" w="med" len="med"/>
                    </a:lnB>
                    <a:solidFill>
                      <a:schemeClr val="bg1"/>
                    </a:solidFill>
                  </a:tcPr>
                </a:tc>
                <a:tc>
                  <a:txBody>
                    <a:bodyPr/>
                    <a:lstStyle/>
                    <a:p>
                      <a:pPr algn="ctr">
                        <a:spcAft>
                          <a:spcPts val="800"/>
                        </a:spcAft>
                        <a:buNone/>
                      </a:pPr>
                      <a:r>
                        <a:rPr lang="en-GB" sz="1100" kern="100" dirty="0">
                          <a:solidFill>
                            <a:srgbClr val="404040"/>
                          </a:solidFill>
                          <a:effectLst/>
                          <a:latin typeface="Calibri" panose="020F0502020204030204" pitchFamily="34" charset="0"/>
                          <a:cs typeface="Calibri" panose="020F0502020204030204" pitchFamily="34" charset="0"/>
                        </a:rPr>
                        <a:t>Sí / Parcial</a:t>
                      </a:r>
                      <a:endParaRPr lang="en-IE" sz="1100" kern="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404040"/>
                      </a:solidFill>
                      <a:prstDash val="sysDot"/>
                      <a:round/>
                      <a:headEnd type="none" w="med" len="med"/>
                      <a:tailEnd type="none" w="med" len="med"/>
                    </a:lnL>
                    <a:lnR w="12700" cap="flat" cmpd="sng" algn="ctr">
                      <a:solidFill>
                        <a:srgbClr val="404040"/>
                      </a:solidFill>
                      <a:prstDash val="sysDot"/>
                      <a:round/>
                      <a:headEnd type="none" w="med" len="med"/>
                      <a:tailEnd type="none" w="med" len="med"/>
                    </a:lnR>
                    <a:lnT w="12700" cap="flat" cmpd="sng" algn="ctr">
                      <a:solidFill>
                        <a:srgbClr val="404040"/>
                      </a:solidFill>
                      <a:prstDash val="sysDot"/>
                      <a:round/>
                      <a:headEnd type="none" w="med" len="med"/>
                      <a:tailEnd type="none" w="med" len="med"/>
                    </a:lnT>
                    <a:lnB w="12700" cap="flat" cmpd="sng" algn="ctr">
                      <a:solidFill>
                        <a:srgbClr val="404040"/>
                      </a:solidFill>
                      <a:prstDash val="sysDot"/>
                      <a:round/>
                      <a:headEnd type="none" w="med" len="med"/>
                      <a:tailEnd type="none" w="med" len="med"/>
                    </a:lnB>
                    <a:solidFill>
                      <a:schemeClr val="bg1"/>
                    </a:solidFill>
                  </a:tcPr>
                </a:tc>
                <a:extLst>
                  <a:ext uri="{0D108BD9-81ED-4DB2-BD59-A6C34878D82A}">
                    <a16:rowId xmlns:a16="http://schemas.microsoft.com/office/drawing/2014/main" val="64554668"/>
                  </a:ext>
                </a:extLst>
              </a:tr>
              <a:tr h="462547">
                <a:tc>
                  <a:txBody>
                    <a:bodyPr/>
                    <a:lstStyle/>
                    <a:p>
                      <a:pPr algn="r">
                        <a:spcAft>
                          <a:spcPts val="800"/>
                        </a:spcAft>
                        <a:buNone/>
                      </a:pPr>
                      <a:r>
                        <a:rPr lang="en-GB" sz="1200" kern="100" dirty="0">
                          <a:solidFill>
                            <a:schemeClr val="bg1"/>
                          </a:solidFill>
                          <a:effectLst/>
                          <a:highlight>
                            <a:srgbClr val="ED4D24"/>
                          </a:highlight>
                          <a:latin typeface="Calibri" panose="020F0502020204030204" pitchFamily="34" charset="0"/>
                          <a:cs typeface="Calibri" panose="020F0502020204030204" pitchFamily="34" charset="0"/>
                        </a:rPr>
                        <a:t>  FP</a:t>
                      </a:r>
                      <a:r>
                        <a:rPr lang="en-GB" sz="1200" kern="100" dirty="0">
                          <a:solidFill>
                            <a:srgbClr val="ED4D24"/>
                          </a:solidFill>
                          <a:effectLst/>
                          <a:highlight>
                            <a:srgbClr val="ED4D24"/>
                          </a:highlight>
                          <a:latin typeface="Calibri" panose="020F0502020204030204" pitchFamily="34" charset="0"/>
                          <a:cs typeface="Calibri" panose="020F0502020204030204" pitchFamily="34" charset="0"/>
                        </a:rPr>
                        <a:t>...</a:t>
                      </a:r>
                      <a:endParaRPr lang="en-IE" sz="1200" kern="100" dirty="0">
                        <a:solidFill>
                          <a:schemeClr val="bg1"/>
                        </a:solidFill>
                        <a:effectLst/>
                        <a:highlight>
                          <a:srgbClr val="ED4D2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noFill/>
                      <a:prstDash val="sysDot"/>
                      <a:round/>
                      <a:headEnd type="none" w="med" len="med"/>
                      <a:tailEnd type="none" w="med" len="med"/>
                    </a:lnL>
                    <a:lnR w="12700" cap="flat" cmpd="sng" algn="ctr">
                      <a:solidFill>
                        <a:srgbClr val="404040"/>
                      </a:solid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800"/>
                        </a:spcAft>
                        <a:buNone/>
                      </a:pPr>
                      <a:r>
                        <a:rPr lang="en-GB" sz="1100" kern="100" dirty="0">
                          <a:solidFill>
                            <a:srgbClr val="404040"/>
                          </a:solidFill>
                          <a:effectLst/>
                          <a:latin typeface="Calibri" panose="020F0502020204030204" pitchFamily="34" charset="0"/>
                          <a:cs typeface="Calibri" panose="020F0502020204030204" pitchFamily="34" charset="0"/>
                        </a:rPr>
                        <a:t>Parcial → Sí</a:t>
                      </a:r>
                      <a:endParaRPr lang="en-IE" sz="1100" kern="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404040"/>
                      </a:solidFill>
                      <a:prstDash val="sysDot"/>
                      <a:round/>
                      <a:headEnd type="none" w="med" len="med"/>
                      <a:tailEnd type="none" w="med" len="med"/>
                    </a:lnL>
                    <a:lnR w="12700" cap="flat" cmpd="sng" algn="ctr">
                      <a:solidFill>
                        <a:srgbClr val="404040"/>
                      </a:solidFill>
                      <a:prstDash val="sysDot"/>
                      <a:round/>
                      <a:headEnd type="none" w="med" len="med"/>
                      <a:tailEnd type="none" w="med" len="med"/>
                    </a:lnR>
                    <a:lnT w="12700" cap="flat" cmpd="sng" algn="ctr">
                      <a:solidFill>
                        <a:srgbClr val="404040"/>
                      </a:solidFill>
                      <a:prstDash val="sysDot"/>
                      <a:round/>
                      <a:headEnd type="none" w="med" len="med"/>
                      <a:tailEnd type="none" w="med" len="med"/>
                    </a:lnT>
                    <a:lnB w="12700" cap="flat" cmpd="sng" algn="ctr">
                      <a:solidFill>
                        <a:srgbClr val="404040"/>
                      </a:solidFill>
                      <a:prstDash val="sysDot"/>
                      <a:round/>
                      <a:headEnd type="none" w="med" len="med"/>
                      <a:tailEnd type="none" w="med" len="med"/>
                    </a:lnB>
                    <a:solidFill>
                      <a:schemeClr val="bg1"/>
                    </a:solidFill>
                  </a:tcPr>
                </a:tc>
                <a:tc>
                  <a:txBody>
                    <a:bodyPr/>
                    <a:lstStyle/>
                    <a:p>
                      <a:pPr algn="ctr">
                        <a:spcAft>
                          <a:spcPts val="800"/>
                        </a:spcAft>
                        <a:buNone/>
                      </a:pPr>
                      <a:r>
                        <a:rPr lang="en-GB" sz="1100" kern="100" dirty="0">
                          <a:solidFill>
                            <a:srgbClr val="404040"/>
                          </a:solidFill>
                          <a:effectLst/>
                          <a:latin typeface="Calibri" panose="020F0502020204030204" pitchFamily="34" charset="0"/>
                          <a:cs typeface="Calibri" panose="020F0502020204030204" pitchFamily="34" charset="0"/>
                        </a:rPr>
                        <a:t>Parcial / No → Sí (dependiendo del país)</a:t>
                      </a:r>
                      <a:endParaRPr lang="en-IE" sz="1100" kern="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404040"/>
                      </a:solidFill>
                      <a:prstDash val="sysDot"/>
                      <a:round/>
                      <a:headEnd type="none" w="med" len="med"/>
                      <a:tailEnd type="none" w="med" len="med"/>
                    </a:lnL>
                    <a:lnR w="12700" cap="flat" cmpd="sng" algn="ctr">
                      <a:solidFill>
                        <a:srgbClr val="404040"/>
                      </a:solidFill>
                      <a:prstDash val="sysDot"/>
                      <a:round/>
                      <a:headEnd type="none" w="med" len="med"/>
                      <a:tailEnd type="none" w="med" len="med"/>
                    </a:lnR>
                    <a:lnT w="12700" cap="flat" cmpd="sng" algn="ctr">
                      <a:solidFill>
                        <a:srgbClr val="404040"/>
                      </a:solidFill>
                      <a:prstDash val="sysDot"/>
                      <a:round/>
                      <a:headEnd type="none" w="med" len="med"/>
                      <a:tailEnd type="none" w="med" len="med"/>
                    </a:lnT>
                    <a:lnB w="12700" cap="flat" cmpd="sng" algn="ctr">
                      <a:solidFill>
                        <a:srgbClr val="404040"/>
                      </a:solidFill>
                      <a:prstDash val="sysDot"/>
                      <a:round/>
                      <a:headEnd type="none" w="med" len="med"/>
                      <a:tailEnd type="none" w="med" len="med"/>
                    </a:lnB>
                    <a:solidFill>
                      <a:schemeClr val="bg1"/>
                    </a:solidFill>
                  </a:tcPr>
                </a:tc>
                <a:tc>
                  <a:txBody>
                    <a:bodyPr/>
                    <a:lstStyle/>
                    <a:p>
                      <a:pPr algn="ctr">
                        <a:spcAft>
                          <a:spcPts val="800"/>
                        </a:spcAft>
                        <a:buNone/>
                      </a:pPr>
                      <a:r>
                        <a:rPr lang="en-GB" sz="1100" kern="100" dirty="0">
                          <a:solidFill>
                            <a:srgbClr val="404040"/>
                          </a:solidFill>
                          <a:effectLst/>
                          <a:latin typeface="Calibri" panose="020F0502020204030204" pitchFamily="34" charset="0"/>
                          <a:cs typeface="Calibri" panose="020F0502020204030204" pitchFamily="34" charset="0"/>
                        </a:rPr>
                        <a:t>Parcial</a:t>
                      </a:r>
                      <a:endParaRPr lang="en-IE" sz="1100" kern="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404040"/>
                      </a:solidFill>
                      <a:prstDash val="sysDot"/>
                      <a:round/>
                      <a:headEnd type="none" w="med" len="med"/>
                      <a:tailEnd type="none" w="med" len="med"/>
                    </a:lnL>
                    <a:lnR w="12700" cap="flat" cmpd="sng" algn="ctr">
                      <a:solidFill>
                        <a:srgbClr val="404040"/>
                      </a:solidFill>
                      <a:prstDash val="sysDot"/>
                      <a:round/>
                      <a:headEnd type="none" w="med" len="med"/>
                      <a:tailEnd type="none" w="med" len="med"/>
                    </a:lnR>
                    <a:lnT w="12700" cap="flat" cmpd="sng" algn="ctr">
                      <a:solidFill>
                        <a:srgbClr val="404040"/>
                      </a:solidFill>
                      <a:prstDash val="sysDot"/>
                      <a:round/>
                      <a:headEnd type="none" w="med" len="med"/>
                      <a:tailEnd type="none" w="med" len="med"/>
                    </a:lnT>
                    <a:lnB w="12700" cap="flat" cmpd="sng" algn="ctr">
                      <a:solidFill>
                        <a:srgbClr val="404040"/>
                      </a:solidFill>
                      <a:prstDash val="sysDot"/>
                      <a:round/>
                      <a:headEnd type="none" w="med" len="med"/>
                      <a:tailEnd type="none" w="med" len="med"/>
                    </a:lnB>
                    <a:solidFill>
                      <a:schemeClr val="bg1"/>
                    </a:solidFill>
                  </a:tcPr>
                </a:tc>
                <a:tc>
                  <a:txBody>
                    <a:bodyPr/>
                    <a:lstStyle/>
                    <a:p>
                      <a:pPr algn="ctr">
                        <a:spcAft>
                          <a:spcPts val="800"/>
                        </a:spcAft>
                        <a:buNone/>
                      </a:pPr>
                      <a:r>
                        <a:rPr lang="en-GB" sz="1100" kern="100" dirty="0">
                          <a:solidFill>
                            <a:srgbClr val="404040"/>
                          </a:solidFill>
                          <a:effectLst/>
                          <a:latin typeface="Calibri" panose="020F0502020204030204" pitchFamily="34" charset="0"/>
                          <a:cs typeface="Calibri" panose="020F0502020204030204" pitchFamily="34" charset="0"/>
                        </a:rPr>
                        <a:t>Mixta (incluido Sí)</a:t>
                      </a:r>
                      <a:endParaRPr lang="en-IE" sz="1100" kern="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404040"/>
                      </a:solidFill>
                      <a:prstDash val="sysDot"/>
                      <a:round/>
                      <a:headEnd type="none" w="med" len="med"/>
                      <a:tailEnd type="none" w="med" len="med"/>
                    </a:lnL>
                    <a:lnR w="12700" cap="flat" cmpd="sng" algn="ctr">
                      <a:solidFill>
                        <a:srgbClr val="404040"/>
                      </a:solidFill>
                      <a:prstDash val="sysDot"/>
                      <a:round/>
                      <a:headEnd type="none" w="med" len="med"/>
                      <a:tailEnd type="none" w="med" len="med"/>
                    </a:lnR>
                    <a:lnT w="12700" cap="flat" cmpd="sng" algn="ctr">
                      <a:solidFill>
                        <a:srgbClr val="404040"/>
                      </a:solidFill>
                      <a:prstDash val="sysDot"/>
                      <a:round/>
                      <a:headEnd type="none" w="med" len="med"/>
                      <a:tailEnd type="none" w="med" len="med"/>
                    </a:lnT>
                    <a:lnB w="12700" cap="flat" cmpd="sng" algn="ctr">
                      <a:solidFill>
                        <a:srgbClr val="404040"/>
                      </a:solidFill>
                      <a:prstDash val="sysDot"/>
                      <a:round/>
                      <a:headEnd type="none" w="med" len="med"/>
                      <a:tailEnd type="none" w="med" len="med"/>
                    </a:lnB>
                    <a:solidFill>
                      <a:schemeClr val="bg1"/>
                    </a:solidFill>
                  </a:tcPr>
                </a:tc>
                <a:tc>
                  <a:txBody>
                    <a:bodyPr/>
                    <a:lstStyle/>
                    <a:p>
                      <a:pPr algn="ctr">
                        <a:spcAft>
                          <a:spcPts val="800"/>
                        </a:spcAft>
                        <a:buNone/>
                      </a:pPr>
                      <a:r>
                        <a:rPr lang="en-GB" sz="1100" kern="100" dirty="0">
                          <a:solidFill>
                            <a:srgbClr val="404040"/>
                          </a:solidFill>
                          <a:effectLst/>
                          <a:latin typeface="Calibri" panose="020F0502020204030204" pitchFamily="34" charset="0"/>
                          <a:cs typeface="Calibri" panose="020F0502020204030204" pitchFamily="34" charset="0"/>
                        </a:rPr>
                        <a:t>Parcial / Sí</a:t>
                      </a:r>
                      <a:endParaRPr lang="en-IE" sz="1100" kern="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404040"/>
                      </a:solidFill>
                      <a:prstDash val="sysDot"/>
                      <a:round/>
                      <a:headEnd type="none" w="med" len="med"/>
                      <a:tailEnd type="none" w="med" len="med"/>
                    </a:lnL>
                    <a:lnR w="12700" cap="flat" cmpd="sng" algn="ctr">
                      <a:solidFill>
                        <a:srgbClr val="404040"/>
                      </a:solidFill>
                      <a:prstDash val="sysDot"/>
                      <a:round/>
                      <a:headEnd type="none" w="med" len="med"/>
                      <a:tailEnd type="none" w="med" len="med"/>
                    </a:lnR>
                    <a:lnT w="12700" cap="flat" cmpd="sng" algn="ctr">
                      <a:solidFill>
                        <a:srgbClr val="404040"/>
                      </a:solidFill>
                      <a:prstDash val="sysDot"/>
                      <a:round/>
                      <a:headEnd type="none" w="med" len="med"/>
                      <a:tailEnd type="none" w="med" len="med"/>
                    </a:lnT>
                    <a:lnB w="12700" cap="flat" cmpd="sng" algn="ctr">
                      <a:solidFill>
                        <a:srgbClr val="404040"/>
                      </a:solidFill>
                      <a:prstDash val="sysDot"/>
                      <a:round/>
                      <a:headEnd type="none" w="med" len="med"/>
                      <a:tailEnd type="none" w="med" len="med"/>
                    </a:lnB>
                    <a:solidFill>
                      <a:schemeClr val="bg1"/>
                    </a:solidFill>
                  </a:tcPr>
                </a:tc>
                <a:extLst>
                  <a:ext uri="{0D108BD9-81ED-4DB2-BD59-A6C34878D82A}">
                    <a16:rowId xmlns:a16="http://schemas.microsoft.com/office/drawing/2014/main" val="335541190"/>
                  </a:ext>
                </a:extLst>
              </a:tr>
              <a:tr h="582905">
                <a:tc>
                  <a:txBody>
                    <a:bodyPr/>
                    <a:lstStyle/>
                    <a:p>
                      <a:pPr algn="r">
                        <a:spcAft>
                          <a:spcPts val="800"/>
                        </a:spcAft>
                        <a:buNone/>
                      </a:pPr>
                      <a:r>
                        <a:rPr lang="en-GB" sz="1200" kern="100" dirty="0">
                          <a:solidFill>
                            <a:schemeClr val="bg1"/>
                          </a:solidFill>
                          <a:effectLst/>
                          <a:highlight>
                            <a:srgbClr val="ED4D24"/>
                          </a:highlight>
                          <a:latin typeface="Calibri" panose="020F0502020204030204" pitchFamily="34" charset="0"/>
                          <a:cs typeface="Calibri" panose="020F0502020204030204" pitchFamily="34" charset="0"/>
                        </a:rPr>
                        <a:t>  CVET</a:t>
                      </a:r>
                      <a:r>
                        <a:rPr lang="en-GB" sz="1200" kern="100" dirty="0">
                          <a:solidFill>
                            <a:srgbClr val="ED4D24"/>
                          </a:solidFill>
                          <a:effectLst/>
                          <a:highlight>
                            <a:srgbClr val="ED4D24"/>
                          </a:highlight>
                          <a:latin typeface="Calibri" panose="020F0502020204030204" pitchFamily="34" charset="0"/>
                          <a:cs typeface="Calibri" panose="020F0502020204030204" pitchFamily="34" charset="0"/>
                        </a:rPr>
                        <a:t>...</a:t>
                      </a:r>
                      <a:endParaRPr lang="en-IE" sz="1200" kern="100" dirty="0">
                        <a:solidFill>
                          <a:schemeClr val="bg1"/>
                        </a:solidFill>
                        <a:effectLst/>
                        <a:highlight>
                          <a:srgbClr val="ED4D2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noFill/>
                      <a:prstDash val="sysDot"/>
                      <a:round/>
                      <a:headEnd type="none" w="med" len="med"/>
                      <a:tailEnd type="none" w="med" len="med"/>
                    </a:lnL>
                    <a:lnR w="12700" cap="flat" cmpd="sng" algn="ctr">
                      <a:solidFill>
                        <a:srgbClr val="404040"/>
                      </a:solid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800"/>
                        </a:spcAft>
                        <a:buNone/>
                      </a:pPr>
                      <a:r>
                        <a:rPr lang="en-GB" sz="1100" kern="100" dirty="0">
                          <a:solidFill>
                            <a:srgbClr val="404040"/>
                          </a:solidFill>
                          <a:effectLst/>
                          <a:latin typeface="Calibri" panose="020F0502020204030204" pitchFamily="34" charset="0"/>
                          <a:cs typeface="Calibri" panose="020F0502020204030204" pitchFamily="34" charset="0"/>
                        </a:rPr>
                        <a:t>Parcial → Sí (centros de competencia)</a:t>
                      </a:r>
                      <a:endParaRPr lang="en-IE" sz="1100" kern="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404040"/>
                      </a:solidFill>
                      <a:prstDash val="sysDot"/>
                      <a:round/>
                      <a:headEnd type="none" w="med" len="med"/>
                      <a:tailEnd type="none" w="med" len="med"/>
                    </a:lnL>
                    <a:lnR w="12700" cap="flat" cmpd="sng" algn="ctr">
                      <a:solidFill>
                        <a:srgbClr val="404040"/>
                      </a:solidFill>
                      <a:prstDash val="sysDot"/>
                      <a:round/>
                      <a:headEnd type="none" w="med" len="med"/>
                      <a:tailEnd type="none" w="med" len="med"/>
                    </a:lnR>
                    <a:lnT w="12700" cap="flat" cmpd="sng" algn="ctr">
                      <a:solidFill>
                        <a:srgbClr val="404040"/>
                      </a:solidFill>
                      <a:prstDash val="sysDot"/>
                      <a:round/>
                      <a:headEnd type="none" w="med" len="med"/>
                      <a:tailEnd type="none" w="med" len="med"/>
                    </a:lnT>
                    <a:lnB w="12700" cap="flat" cmpd="sng" algn="ctr">
                      <a:solidFill>
                        <a:srgbClr val="404040"/>
                      </a:solidFill>
                      <a:prstDash val="sysDot"/>
                      <a:round/>
                      <a:headEnd type="none" w="med" len="med"/>
                      <a:tailEnd type="none" w="med" len="med"/>
                    </a:lnB>
                    <a:solidFill>
                      <a:schemeClr val="bg1"/>
                    </a:solidFill>
                  </a:tcPr>
                </a:tc>
                <a:tc>
                  <a:txBody>
                    <a:bodyPr/>
                    <a:lstStyle/>
                    <a:p>
                      <a:pPr algn="ctr">
                        <a:spcAft>
                          <a:spcPts val="800"/>
                        </a:spcAft>
                        <a:buNone/>
                      </a:pPr>
                      <a:r>
                        <a:rPr lang="en-GB" sz="1100" kern="100" dirty="0">
                          <a:solidFill>
                            <a:srgbClr val="404040"/>
                          </a:solidFill>
                          <a:effectLst/>
                          <a:latin typeface="Calibri" panose="020F0502020204030204" pitchFamily="34" charset="0"/>
                          <a:cs typeface="Calibri" panose="020F0502020204030204" pitchFamily="34" charset="0"/>
                        </a:rPr>
                        <a:t>Parcial</a:t>
                      </a:r>
                      <a:endParaRPr lang="en-IE" sz="1100" kern="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404040"/>
                      </a:solidFill>
                      <a:prstDash val="sysDot"/>
                      <a:round/>
                      <a:headEnd type="none" w="med" len="med"/>
                      <a:tailEnd type="none" w="med" len="med"/>
                    </a:lnL>
                    <a:lnR w="12700" cap="flat" cmpd="sng" algn="ctr">
                      <a:solidFill>
                        <a:srgbClr val="404040"/>
                      </a:solidFill>
                      <a:prstDash val="sysDot"/>
                      <a:round/>
                      <a:headEnd type="none" w="med" len="med"/>
                      <a:tailEnd type="none" w="med" len="med"/>
                    </a:lnR>
                    <a:lnT w="12700" cap="flat" cmpd="sng" algn="ctr">
                      <a:solidFill>
                        <a:srgbClr val="404040"/>
                      </a:solidFill>
                      <a:prstDash val="sysDot"/>
                      <a:round/>
                      <a:headEnd type="none" w="med" len="med"/>
                      <a:tailEnd type="none" w="med" len="med"/>
                    </a:lnT>
                    <a:lnB w="12700" cap="flat" cmpd="sng" algn="ctr">
                      <a:solidFill>
                        <a:srgbClr val="404040"/>
                      </a:solidFill>
                      <a:prstDash val="sysDot"/>
                      <a:round/>
                      <a:headEnd type="none" w="med" len="med"/>
                      <a:tailEnd type="none" w="med" len="med"/>
                    </a:lnB>
                    <a:solidFill>
                      <a:schemeClr val="bg1"/>
                    </a:solidFill>
                  </a:tcPr>
                </a:tc>
                <a:tc>
                  <a:txBody>
                    <a:bodyPr/>
                    <a:lstStyle/>
                    <a:p>
                      <a:pPr algn="ctr">
                        <a:spcAft>
                          <a:spcPts val="800"/>
                        </a:spcAft>
                        <a:buNone/>
                      </a:pPr>
                      <a:r>
                        <a:rPr lang="en-GB" sz="1100" kern="100" dirty="0">
                          <a:solidFill>
                            <a:srgbClr val="404040"/>
                          </a:solidFill>
                          <a:effectLst/>
                          <a:latin typeface="Calibri" panose="020F0502020204030204" pitchFamily="34" charset="0"/>
                          <a:cs typeface="Calibri" panose="020F0502020204030204" pitchFamily="34" charset="0"/>
                        </a:rPr>
                        <a:t>Sí / Parcial</a:t>
                      </a:r>
                      <a:endParaRPr lang="en-IE" sz="1100" kern="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404040"/>
                      </a:solidFill>
                      <a:prstDash val="sysDot"/>
                      <a:round/>
                      <a:headEnd type="none" w="med" len="med"/>
                      <a:tailEnd type="none" w="med" len="med"/>
                    </a:lnL>
                    <a:lnR w="12700" cap="flat" cmpd="sng" algn="ctr">
                      <a:solidFill>
                        <a:srgbClr val="404040"/>
                      </a:solidFill>
                      <a:prstDash val="sysDot"/>
                      <a:round/>
                      <a:headEnd type="none" w="med" len="med"/>
                      <a:tailEnd type="none" w="med" len="med"/>
                    </a:lnR>
                    <a:lnT w="12700" cap="flat" cmpd="sng" algn="ctr">
                      <a:solidFill>
                        <a:srgbClr val="404040"/>
                      </a:solidFill>
                      <a:prstDash val="sysDot"/>
                      <a:round/>
                      <a:headEnd type="none" w="med" len="med"/>
                      <a:tailEnd type="none" w="med" len="med"/>
                    </a:lnT>
                    <a:lnB w="12700" cap="flat" cmpd="sng" algn="ctr">
                      <a:solidFill>
                        <a:srgbClr val="404040"/>
                      </a:solidFill>
                      <a:prstDash val="sysDot"/>
                      <a:round/>
                      <a:headEnd type="none" w="med" len="med"/>
                      <a:tailEnd type="none" w="med" len="med"/>
                    </a:lnB>
                    <a:solidFill>
                      <a:schemeClr val="bg1"/>
                    </a:solidFill>
                  </a:tcPr>
                </a:tc>
                <a:tc>
                  <a:txBody>
                    <a:bodyPr/>
                    <a:lstStyle/>
                    <a:p>
                      <a:pPr algn="ctr">
                        <a:spcAft>
                          <a:spcPts val="800"/>
                        </a:spcAft>
                        <a:buNone/>
                      </a:pPr>
                      <a:r>
                        <a:rPr lang="en-GB" sz="1100" kern="100" dirty="0">
                          <a:solidFill>
                            <a:srgbClr val="404040"/>
                          </a:solidFill>
                          <a:effectLst/>
                          <a:latin typeface="Calibri" panose="020F0502020204030204" pitchFamily="34" charset="0"/>
                          <a:cs typeface="Calibri" panose="020F0502020204030204" pitchFamily="34" charset="0"/>
                        </a:rPr>
                        <a:t>Parcial → Sí</a:t>
                      </a:r>
                      <a:endParaRPr lang="en-IE" sz="1100" kern="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404040"/>
                      </a:solidFill>
                      <a:prstDash val="sysDot"/>
                      <a:round/>
                      <a:headEnd type="none" w="med" len="med"/>
                      <a:tailEnd type="none" w="med" len="med"/>
                    </a:lnL>
                    <a:lnR w="12700" cap="flat" cmpd="sng" algn="ctr">
                      <a:solidFill>
                        <a:srgbClr val="404040"/>
                      </a:solidFill>
                      <a:prstDash val="sysDot"/>
                      <a:round/>
                      <a:headEnd type="none" w="med" len="med"/>
                      <a:tailEnd type="none" w="med" len="med"/>
                    </a:lnR>
                    <a:lnT w="12700" cap="flat" cmpd="sng" algn="ctr">
                      <a:solidFill>
                        <a:srgbClr val="404040"/>
                      </a:solidFill>
                      <a:prstDash val="sysDot"/>
                      <a:round/>
                      <a:headEnd type="none" w="med" len="med"/>
                      <a:tailEnd type="none" w="med" len="med"/>
                    </a:lnT>
                    <a:lnB w="12700" cap="flat" cmpd="sng" algn="ctr">
                      <a:solidFill>
                        <a:srgbClr val="404040"/>
                      </a:solidFill>
                      <a:prstDash val="sysDot"/>
                      <a:round/>
                      <a:headEnd type="none" w="med" len="med"/>
                      <a:tailEnd type="none" w="med" len="med"/>
                    </a:lnB>
                    <a:solidFill>
                      <a:schemeClr val="bg1"/>
                    </a:solidFill>
                  </a:tcPr>
                </a:tc>
                <a:tc>
                  <a:txBody>
                    <a:bodyPr/>
                    <a:lstStyle/>
                    <a:p>
                      <a:pPr algn="ctr">
                        <a:spcAft>
                          <a:spcPts val="800"/>
                        </a:spcAft>
                        <a:buNone/>
                      </a:pPr>
                      <a:r>
                        <a:rPr lang="en-GB" sz="1100" kern="100" dirty="0">
                          <a:solidFill>
                            <a:srgbClr val="404040"/>
                          </a:solidFill>
                          <a:effectLst/>
                          <a:latin typeface="Calibri" panose="020F0502020204030204" pitchFamily="34" charset="0"/>
                          <a:cs typeface="Calibri" panose="020F0502020204030204" pitchFamily="34" charset="0"/>
                        </a:rPr>
                        <a:t>Parcial → Sí</a:t>
                      </a:r>
                      <a:endParaRPr lang="en-IE" sz="1100" kern="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404040"/>
                      </a:solidFill>
                      <a:prstDash val="sysDot"/>
                      <a:round/>
                      <a:headEnd type="none" w="med" len="med"/>
                      <a:tailEnd type="none" w="med" len="med"/>
                    </a:lnL>
                    <a:lnR w="12700" cap="flat" cmpd="sng" algn="ctr">
                      <a:solidFill>
                        <a:srgbClr val="404040"/>
                      </a:solidFill>
                      <a:prstDash val="sysDot"/>
                      <a:round/>
                      <a:headEnd type="none" w="med" len="med"/>
                      <a:tailEnd type="none" w="med" len="med"/>
                    </a:lnR>
                    <a:lnT w="12700" cap="flat" cmpd="sng" algn="ctr">
                      <a:solidFill>
                        <a:srgbClr val="404040"/>
                      </a:solidFill>
                      <a:prstDash val="sysDot"/>
                      <a:round/>
                      <a:headEnd type="none" w="med" len="med"/>
                      <a:tailEnd type="none" w="med" len="med"/>
                    </a:lnT>
                    <a:lnB w="12700" cap="flat" cmpd="sng" algn="ctr">
                      <a:solidFill>
                        <a:srgbClr val="404040"/>
                      </a:solidFill>
                      <a:prstDash val="sysDot"/>
                      <a:round/>
                      <a:headEnd type="none" w="med" len="med"/>
                      <a:tailEnd type="none" w="med" len="med"/>
                    </a:lnB>
                    <a:solidFill>
                      <a:schemeClr val="bg1"/>
                    </a:solidFill>
                  </a:tcPr>
                </a:tc>
                <a:extLst>
                  <a:ext uri="{0D108BD9-81ED-4DB2-BD59-A6C34878D82A}">
                    <a16:rowId xmlns:a16="http://schemas.microsoft.com/office/drawing/2014/main" val="4163117524"/>
                  </a:ext>
                </a:extLst>
              </a:tr>
            </a:tbl>
          </a:graphicData>
        </a:graphic>
      </p:graphicFrame>
      <p:sp>
        <p:nvSpPr>
          <p:cNvPr id="36" name="TextBox 35">
            <a:extLst>
              <a:ext uri="{FF2B5EF4-FFF2-40B4-BE49-F238E27FC236}">
                <a16:creationId xmlns:a16="http://schemas.microsoft.com/office/drawing/2014/main" id="{D256B02F-7DEA-46FB-8ECE-D5CBECCE8AD4}"/>
              </a:ext>
            </a:extLst>
          </p:cNvPr>
          <p:cNvSpPr txBox="1"/>
          <p:nvPr/>
        </p:nvSpPr>
        <p:spPr>
          <a:xfrm>
            <a:off x="585015" y="357679"/>
            <a:ext cx="6538550" cy="362022"/>
          </a:xfrm>
          <a:prstGeom prst="rect">
            <a:avLst/>
          </a:prstGeom>
          <a:noFill/>
        </p:spPr>
        <p:txBody>
          <a:bodyPr wrap="square" rtlCol="0" anchor="t">
            <a:spAutoFit/>
          </a:bodyPr>
          <a:lstStyle/>
          <a:p>
            <a:pPr marL="6350">
              <a:lnSpc>
                <a:spcPts val="2100"/>
              </a:lnSpc>
              <a:tabLst>
                <a:tab pos="611188" algn="l"/>
              </a:tabLst>
            </a:pPr>
            <a:r>
              <a:rPr lang="en-US" sz="2000" b="1" dirty="0">
                <a:solidFill>
                  <a:srgbClr val="ED4D24"/>
                </a:solidFill>
                <a:latin typeface="Calibri" panose="020F0502020204030204" pitchFamily="34" charset="0"/>
                <a:cs typeface="Calibri" panose="020F0502020204030204" pitchFamily="34" charset="0"/>
              </a:rPr>
              <a:t>Cumplimiento de los programas educativos con 5 </a:t>
            </a:r>
            <a:r>
              <a:rPr lang="en-US" sz="2000" b="1" dirty="0" err="1">
                <a:solidFill>
                  <a:srgbClr val="ED4D24"/>
                </a:solidFill>
                <a:latin typeface="Calibri" panose="020F0502020204030204" pitchFamily="34" charset="0"/>
                <a:cs typeface="Calibri" panose="020F0502020204030204" pitchFamily="34" charset="0"/>
              </a:rPr>
              <a:t>criterios</a:t>
            </a:r>
            <a:endParaRPr lang="en-US" sz="2000" b="1" dirty="0">
              <a:solidFill>
                <a:srgbClr val="ED4D24"/>
              </a:solidFill>
              <a:latin typeface="Calibri" panose="020F0502020204030204" pitchFamily="34" charset="0"/>
              <a:cs typeface="Calibri" panose="020F0502020204030204" pitchFamily="34" charset="0"/>
            </a:endParaRPr>
          </a:p>
        </p:txBody>
      </p:sp>
      <p:sp>
        <p:nvSpPr>
          <p:cNvPr id="37" name="TextBox 36">
            <a:extLst>
              <a:ext uri="{FF2B5EF4-FFF2-40B4-BE49-F238E27FC236}">
                <a16:creationId xmlns:a16="http://schemas.microsoft.com/office/drawing/2014/main" id="{96DA8E62-6678-4879-AA4D-AFC08A7363F8}"/>
              </a:ext>
            </a:extLst>
          </p:cNvPr>
          <p:cNvSpPr txBox="1"/>
          <p:nvPr/>
        </p:nvSpPr>
        <p:spPr>
          <a:xfrm>
            <a:off x="504804" y="3341434"/>
            <a:ext cx="631928" cy="415498"/>
          </a:xfrm>
          <a:prstGeom prst="rect">
            <a:avLst/>
          </a:prstGeom>
          <a:gradFill>
            <a:gsLst>
              <a:gs pos="3000">
                <a:srgbClr val="EE2D24"/>
              </a:gs>
              <a:gs pos="68000">
                <a:srgbClr val="F37321"/>
              </a:gs>
              <a:gs pos="100000">
                <a:srgbClr val="FFCD05"/>
              </a:gs>
            </a:gsLst>
            <a:lin ang="2700000" scaled="0"/>
          </a:gradFill>
        </p:spPr>
        <p:txBody>
          <a:bodyPr wrap="square" rtlCol="0" anchor="ctr">
            <a:spAutoFit/>
          </a:bodyPr>
          <a:lstStyle/>
          <a:p>
            <a:pPr marL="6350">
              <a:tabLst>
                <a:tab pos="611188" algn="l"/>
              </a:tabLst>
            </a:pPr>
            <a:r>
              <a:rPr lang="en-US" sz="2100" b="1" dirty="0">
                <a:solidFill>
                  <a:schemeClr val="bg1"/>
                </a:solidFill>
                <a:latin typeface="Calibri" panose="020F0502020204030204" pitchFamily="34" charset="0"/>
                <a:cs typeface="Calibri" panose="020F0502020204030204" pitchFamily="34" charset="0"/>
              </a:rPr>
              <a:t> 3.</a:t>
            </a:r>
            <a:r>
              <a:rPr lang="lv-LV" sz="2100" b="1" dirty="0">
                <a:solidFill>
                  <a:schemeClr val="bg1"/>
                </a:solidFill>
                <a:latin typeface="Calibri" panose="020F0502020204030204" pitchFamily="34" charset="0"/>
                <a:cs typeface="Calibri" panose="020F0502020204030204" pitchFamily="34" charset="0"/>
              </a:rPr>
              <a:t>4</a:t>
            </a:r>
            <a:r>
              <a:rPr lang="en-US" sz="2100" b="1" dirty="0">
                <a:solidFill>
                  <a:schemeClr val="bg1"/>
                </a:solidFill>
                <a:latin typeface="Calibri" panose="020F0502020204030204" pitchFamily="34" charset="0"/>
                <a:cs typeface="Calibri" panose="020F0502020204030204" pitchFamily="34" charset="0"/>
              </a:rPr>
              <a:t> </a:t>
            </a:r>
            <a:endParaRPr lang="en-US" sz="20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547857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F0652F-BBB8-11A0-587F-61B4341420DC}"/>
            </a:ext>
          </a:extLst>
        </p:cNvPr>
        <p:cNvGrpSpPr/>
        <p:nvPr/>
      </p:nvGrpSpPr>
      <p:grpSpPr>
        <a:xfrm>
          <a:off x="0" y="0"/>
          <a:ext cx="0" cy="0"/>
          <a:chOff x="0" y="0"/>
          <a:chExt cx="0" cy="0"/>
        </a:xfrm>
      </p:grpSpPr>
      <p:pic>
        <p:nvPicPr>
          <p:cNvPr id="25" name="Picture 24" descr="A group of men wearing hardhats and yellow shirts&#10;&#10;AI-generated content may be incorrect.">
            <a:extLst>
              <a:ext uri="{FF2B5EF4-FFF2-40B4-BE49-F238E27FC236}">
                <a16:creationId xmlns:a16="http://schemas.microsoft.com/office/drawing/2014/main" id="{A1AD5DAF-1F74-8DF3-ACE4-CC5771C1858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9697" b="9697"/>
          <a:stretch>
            <a:fillRect/>
          </a:stretch>
        </p:blipFill>
        <p:spPr>
          <a:xfrm>
            <a:off x="-5" y="1548099"/>
            <a:ext cx="7559675" cy="4062346"/>
          </a:xfrm>
          <a:prstGeom prst="rect">
            <a:avLst/>
          </a:prstGeom>
        </p:spPr>
      </p:pic>
      <p:sp>
        <p:nvSpPr>
          <p:cNvPr id="22" name="Freeform 21">
            <a:extLst>
              <a:ext uri="{FF2B5EF4-FFF2-40B4-BE49-F238E27FC236}">
                <a16:creationId xmlns:a16="http://schemas.microsoft.com/office/drawing/2014/main" id="{128EE95D-32D6-5A5B-08C0-3A4A84BDD486}"/>
              </a:ext>
            </a:extLst>
          </p:cNvPr>
          <p:cNvSpPr/>
          <p:nvPr/>
        </p:nvSpPr>
        <p:spPr>
          <a:xfrm>
            <a:off x="-5" y="5172078"/>
            <a:ext cx="1842899" cy="5177058"/>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sp>
        <p:nvSpPr>
          <p:cNvPr id="13" name="Rectangle 12">
            <a:extLst>
              <a:ext uri="{FF2B5EF4-FFF2-40B4-BE49-F238E27FC236}">
                <a16:creationId xmlns:a16="http://schemas.microsoft.com/office/drawing/2014/main" id="{CFD13221-DAFD-FCD6-6162-86C0794C15DB}"/>
              </a:ext>
            </a:extLst>
          </p:cNvPr>
          <p:cNvSpPr/>
          <p:nvPr/>
        </p:nvSpPr>
        <p:spPr>
          <a:xfrm>
            <a:off x="1337714" y="8373227"/>
            <a:ext cx="431548" cy="31350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 Placeholder 2">
            <a:extLst>
              <a:ext uri="{FF2B5EF4-FFF2-40B4-BE49-F238E27FC236}">
                <a16:creationId xmlns:a16="http://schemas.microsoft.com/office/drawing/2014/main" id="{732F2819-5EB1-87CE-E155-7D9BBD024655}"/>
              </a:ext>
            </a:extLst>
          </p:cNvPr>
          <p:cNvSpPr txBox="1">
            <a:spLocks/>
          </p:cNvSpPr>
          <p:nvPr/>
        </p:nvSpPr>
        <p:spPr>
          <a:xfrm>
            <a:off x="80827" y="842485"/>
            <a:ext cx="5892078" cy="475152"/>
          </a:xfrm>
          <a:prstGeom prst="rect">
            <a:avLst/>
          </a:prstGeo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nSpc>
                <a:spcPts val="3320"/>
              </a:lnSpc>
              <a:spcBef>
                <a:spcPts val="0"/>
              </a:spcBef>
              <a:buNone/>
            </a:pPr>
            <a:r>
              <a:rPr lang="en-US" sz="3200" b="1" dirty="0">
                <a:solidFill>
                  <a:srgbClr val="2D62AE"/>
                </a:solidFill>
                <a:latin typeface="Calibri" panose="020F0502020204030204" pitchFamily="34" charset="0"/>
                <a:cs typeface="Calibri" panose="020F0502020204030204" pitchFamily="34" charset="0"/>
              </a:rPr>
              <a:t>Resultados del trabajo de campo</a:t>
            </a:r>
          </a:p>
          <a:p>
            <a:pPr marL="0" indent="0">
              <a:lnSpc>
                <a:spcPts val="3320"/>
              </a:lnSpc>
              <a:spcBef>
                <a:spcPts val="0"/>
              </a:spcBef>
              <a:buNone/>
            </a:pPr>
            <a:endParaRPr lang="en-US" sz="2800" i="1" dirty="0">
              <a:solidFill>
                <a:srgbClr val="0289AE"/>
              </a:solidFill>
              <a:latin typeface="Calibri" panose="020F0502020204030204" pitchFamily="34" charset="0"/>
              <a:cs typeface="Calibri" panose="020F0502020204030204" pitchFamily="34" charset="0"/>
            </a:endParaRPr>
          </a:p>
        </p:txBody>
      </p:sp>
      <p:grpSp>
        <p:nvGrpSpPr>
          <p:cNvPr id="4" name="Group 3">
            <a:extLst>
              <a:ext uri="{FF2B5EF4-FFF2-40B4-BE49-F238E27FC236}">
                <a16:creationId xmlns:a16="http://schemas.microsoft.com/office/drawing/2014/main" id="{2717B8A3-755D-923A-7DBE-24EDB5281094}"/>
              </a:ext>
            </a:extLst>
          </p:cNvPr>
          <p:cNvGrpSpPr/>
          <p:nvPr/>
        </p:nvGrpSpPr>
        <p:grpSpPr>
          <a:xfrm>
            <a:off x="5724193" y="593783"/>
            <a:ext cx="1402960" cy="1297991"/>
            <a:chOff x="298925" y="625084"/>
            <a:chExt cx="1402960" cy="1297991"/>
          </a:xfrm>
        </p:grpSpPr>
        <p:sp>
          <p:nvSpPr>
            <p:cNvPr id="5" name="Rectangle 4">
              <a:extLst>
                <a:ext uri="{FF2B5EF4-FFF2-40B4-BE49-F238E27FC236}">
                  <a16:creationId xmlns:a16="http://schemas.microsoft.com/office/drawing/2014/main" id="{AAA3C18E-2823-14DA-ECA6-86029DB7812A}"/>
                </a:ext>
              </a:extLst>
            </p:cNvPr>
            <p:cNvSpPr/>
            <p:nvPr/>
          </p:nvSpPr>
          <p:spPr>
            <a:xfrm>
              <a:off x="408135" y="643323"/>
              <a:ext cx="1163707" cy="1095515"/>
            </a:xfrm>
            <a:prstGeom prst="rect">
              <a:avLst/>
            </a:prstGeom>
            <a:gradFill>
              <a:gsLst>
                <a:gs pos="3000">
                  <a:srgbClr val="EE2D24"/>
                </a:gs>
                <a:gs pos="68000">
                  <a:srgbClr val="F37321"/>
                </a:gs>
                <a:gs pos="100000">
                  <a:srgbClr val="FFCD05"/>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32">
              <a:extLst>
                <a:ext uri="{FF2B5EF4-FFF2-40B4-BE49-F238E27FC236}">
                  <a16:creationId xmlns:a16="http://schemas.microsoft.com/office/drawing/2014/main" id="{FCF15CCA-5729-BE5D-7244-FA90DD796314}"/>
                </a:ext>
              </a:extLst>
            </p:cNvPr>
            <p:cNvSpPr txBox="1">
              <a:spLocks/>
            </p:cNvSpPr>
            <p:nvPr/>
          </p:nvSpPr>
          <p:spPr>
            <a:xfrm>
              <a:off x="298925" y="625084"/>
              <a:ext cx="1402960"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GB" sz="7000" dirty="0">
                  <a:solidFill>
                    <a:schemeClr val="bg1"/>
                  </a:solidFill>
                </a:rPr>
                <a:t>04</a:t>
              </a:r>
              <a:endParaRPr lang="en-US" sz="7000" dirty="0">
                <a:solidFill>
                  <a:schemeClr val="bg1"/>
                </a:solidFill>
              </a:endParaRPr>
            </a:p>
          </p:txBody>
        </p:sp>
      </p:grpSp>
      <p:sp>
        <p:nvSpPr>
          <p:cNvPr id="11" name="Text Placeholder 12">
            <a:extLst>
              <a:ext uri="{FF2B5EF4-FFF2-40B4-BE49-F238E27FC236}">
                <a16:creationId xmlns:a16="http://schemas.microsoft.com/office/drawing/2014/main" id="{D69AE129-F9ED-5C6A-7A9E-CDE883BF8A7D}"/>
              </a:ext>
            </a:extLst>
          </p:cNvPr>
          <p:cNvSpPr txBox="1">
            <a:spLocks/>
          </p:cNvSpPr>
          <p:nvPr/>
        </p:nvSpPr>
        <p:spPr>
          <a:xfrm>
            <a:off x="2203424" y="5992605"/>
            <a:ext cx="4793686" cy="3876500"/>
          </a:xfrm>
          <a:prstGeom prst="rect">
            <a:avLst/>
          </a:prstGeom>
        </p:spPr>
        <p:txBody>
          <a:bodyPr lIns="91440" tIns="45720" rIns="91440" bIns="45720" numCol="1" anchor="t"/>
          <a:lstStyle>
            <a:lvl1pPr marL="518236" indent="-518236" algn="l" defTabSz="2072941" rtl="0" eaLnBrk="1" latinLnBrk="0" hangingPunct="1">
              <a:lnSpc>
                <a:spcPct val="100000"/>
              </a:lnSpc>
              <a:spcBef>
                <a:spcPts val="2267"/>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2pPr>
            <a:lvl3pPr marL="2591176"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3pPr>
            <a:lvl4pPr marL="3627646"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4pPr>
            <a:lvl5pPr marL="4664118"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lvl="1" indent="0">
              <a:lnSpc>
                <a:spcPts val="1940"/>
              </a:lnSpc>
              <a:spcBef>
                <a:spcPts val="0"/>
              </a:spcBef>
              <a:buNone/>
              <a:tabLst>
                <a:tab pos="527050" algn="l"/>
                <a:tab pos="4129088" algn="l"/>
                <a:tab pos="4791075" algn="l"/>
              </a:tabLst>
            </a:pPr>
            <a:r>
              <a:rPr lang="en-US" sz="1500" b="1" dirty="0" err="1">
                <a:solidFill>
                  <a:srgbClr val="404040"/>
                </a:solidFill>
                <a:latin typeface="Calibri"/>
                <a:ea typeface="Calibri"/>
                <a:cs typeface="Calibri"/>
              </a:rPr>
              <a:t>Análisis</a:t>
            </a:r>
            <a:r>
              <a:rPr lang="en-US" sz="1500" b="1" dirty="0">
                <a:solidFill>
                  <a:srgbClr val="404040"/>
                </a:solidFill>
                <a:latin typeface="Calibri"/>
                <a:ea typeface="Calibri"/>
                <a:cs typeface="Calibri"/>
              </a:rPr>
              <a:t> de las </a:t>
            </a:r>
            <a:r>
              <a:rPr lang="en-US" sz="1500" b="1" dirty="0" err="1">
                <a:solidFill>
                  <a:srgbClr val="404040"/>
                </a:solidFill>
                <a:latin typeface="Calibri"/>
                <a:ea typeface="Calibri"/>
                <a:cs typeface="Calibri"/>
              </a:rPr>
              <a:t>entrevistas</a:t>
            </a:r>
            <a:r>
              <a:rPr lang="en-US" sz="1500" b="1" dirty="0">
                <a:solidFill>
                  <a:srgbClr val="404040"/>
                </a:solidFill>
                <a:latin typeface="Calibri"/>
                <a:ea typeface="Calibri"/>
                <a:cs typeface="Calibri"/>
              </a:rPr>
              <a:t> </a:t>
            </a:r>
            <a:r>
              <a:rPr lang="en-US" sz="1500" b="1" dirty="0" err="1">
                <a:solidFill>
                  <a:srgbClr val="404040"/>
                </a:solidFill>
                <a:latin typeface="Calibri"/>
                <a:ea typeface="Calibri"/>
                <a:cs typeface="Calibri"/>
              </a:rPr>
              <a:t>en</a:t>
            </a:r>
            <a:r>
              <a:rPr lang="en-US" sz="1500" b="1" dirty="0">
                <a:solidFill>
                  <a:srgbClr val="404040"/>
                </a:solidFill>
                <a:latin typeface="Calibri"/>
                <a:ea typeface="Calibri"/>
                <a:cs typeface="Calibri"/>
              </a:rPr>
              <a:t> </a:t>
            </a:r>
            <a:r>
              <a:rPr lang="en-US" sz="1500" b="1" dirty="0" err="1">
                <a:solidFill>
                  <a:srgbClr val="404040"/>
                </a:solidFill>
                <a:latin typeface="Calibri"/>
                <a:ea typeface="Calibri"/>
                <a:cs typeface="Calibri"/>
              </a:rPr>
              <a:t>profundidad</a:t>
            </a:r>
            <a:r>
              <a:rPr lang="en-US" sz="1500" b="1" dirty="0">
                <a:solidFill>
                  <a:srgbClr val="404040"/>
                </a:solidFill>
                <a:latin typeface="Calibri"/>
                <a:ea typeface="Calibri"/>
                <a:cs typeface="Calibri"/>
              </a:rPr>
              <a:t> </a:t>
            </a:r>
            <a:r>
              <a:rPr lang="es-ES" sz="1500" b="1" dirty="0">
                <a:solidFill>
                  <a:srgbClr val="404040"/>
                </a:solidFill>
                <a:latin typeface="Calibri"/>
                <a:ea typeface="Calibri"/>
                <a:cs typeface="Calibri"/>
              </a:rPr>
              <a:t>	</a:t>
            </a:r>
            <a:r>
              <a:rPr lang="lv-LV" sz="1500" b="1" dirty="0">
                <a:solidFill>
                  <a:srgbClr val="404040"/>
                </a:solidFill>
                <a:latin typeface="Calibri"/>
                <a:ea typeface="Calibri"/>
                <a:cs typeface="Calibri"/>
                <a:hlinkClick r:id="rId3" action="ppaction://hlinksldjump">
                  <a:extLst>
                    <a:ext uri="{A12FA001-AC4F-418D-AE19-62706E023703}">
                      <ahyp:hlinkClr xmlns:ahyp="http://schemas.microsoft.com/office/drawing/2018/hyperlinkcolor" val="tx"/>
                    </a:ext>
                  </a:extLst>
                </a:hlinkClick>
              </a:rPr>
              <a:t>32</a:t>
            </a:r>
            <a:endParaRPr lang="en-US" sz="1500" b="1" dirty="0">
              <a:solidFill>
                <a:srgbClr val="404040"/>
              </a:solidFill>
              <a:latin typeface="Calibri"/>
              <a:ea typeface="Calibri"/>
              <a:cs typeface="Calibri"/>
            </a:endParaRPr>
          </a:p>
          <a:p>
            <a:pPr marL="0" lvl="1" indent="0">
              <a:spcBef>
                <a:spcPts val="0"/>
              </a:spcBef>
              <a:buNone/>
              <a:tabLst>
                <a:tab pos="527050" algn="l"/>
                <a:tab pos="4129088" algn="l"/>
                <a:tab pos="4791075" algn="l"/>
              </a:tabLst>
            </a:pPr>
            <a:endParaRPr lang="en-US" sz="400" b="1" dirty="0">
              <a:solidFill>
                <a:srgbClr val="404040"/>
              </a:solidFill>
            </a:endParaRPr>
          </a:p>
          <a:p>
            <a:pPr marL="0" lvl="1" indent="0">
              <a:lnSpc>
                <a:spcPts val="1940"/>
              </a:lnSpc>
              <a:spcBef>
                <a:spcPts val="0"/>
              </a:spcBef>
              <a:buNone/>
              <a:tabLst>
                <a:tab pos="527050" algn="l"/>
                <a:tab pos="4129088" algn="l"/>
                <a:tab pos="4791075" algn="l"/>
              </a:tabLst>
            </a:pPr>
            <a:r>
              <a:rPr lang="en-US" sz="1500" dirty="0">
                <a:solidFill>
                  <a:srgbClr val="404040"/>
                </a:solidFill>
                <a:latin typeface="Calibri"/>
                <a:ea typeface="Calibri"/>
                <a:cs typeface="Calibri"/>
              </a:rPr>
              <a:t>4.1.1    Rutina de </a:t>
            </a:r>
            <a:r>
              <a:rPr lang="en-US" sz="1500" err="1">
                <a:solidFill>
                  <a:srgbClr val="404040"/>
                </a:solidFill>
                <a:latin typeface="Calibri"/>
                <a:ea typeface="Calibri"/>
                <a:cs typeface="Calibri"/>
              </a:rPr>
              <a:t>trabajo</a:t>
            </a:r>
            <a:r>
              <a:rPr lang="en-US" sz="1500" dirty="0">
                <a:solidFill>
                  <a:srgbClr val="404040"/>
                </a:solidFill>
                <a:latin typeface="Calibri"/>
                <a:ea typeface="Calibri"/>
                <a:cs typeface="Calibri"/>
              </a:rPr>
              <a:t> y </a:t>
            </a:r>
            <a:r>
              <a:rPr lang="en-US" sz="1500" err="1">
                <a:solidFill>
                  <a:srgbClr val="404040"/>
                </a:solidFill>
                <a:latin typeface="Calibri"/>
                <a:ea typeface="Calibri"/>
                <a:cs typeface="Calibri"/>
              </a:rPr>
              <a:t>resolución</a:t>
            </a:r>
            <a:r>
              <a:rPr lang="en-US" sz="1500" dirty="0">
                <a:solidFill>
                  <a:srgbClr val="404040"/>
                </a:solidFill>
                <a:latin typeface="Calibri"/>
                <a:ea typeface="Calibri"/>
                <a:cs typeface="Calibri"/>
              </a:rPr>
              <a:t> </a:t>
            </a:r>
          </a:p>
          <a:p>
            <a:pPr marL="0" lvl="1" indent="0">
              <a:lnSpc>
                <a:spcPts val="1939"/>
              </a:lnSpc>
              <a:spcBef>
                <a:spcPts val="0"/>
              </a:spcBef>
              <a:buNone/>
              <a:tabLst>
                <a:tab pos="527050" algn="l"/>
                <a:tab pos="4129088" algn="l"/>
                <a:tab pos="4791075" algn="l"/>
              </a:tabLst>
            </a:pPr>
            <a:r>
              <a:rPr lang="en-US" sz="1500" dirty="0">
                <a:solidFill>
                  <a:srgbClr val="404040"/>
                </a:solidFill>
                <a:latin typeface="Calibri"/>
                <a:ea typeface="Calibri"/>
                <a:cs typeface="Calibri"/>
              </a:rPr>
              <a:t>de </a:t>
            </a:r>
            <a:r>
              <a:rPr lang="en-US" sz="1500" err="1">
                <a:solidFill>
                  <a:srgbClr val="404040"/>
                </a:solidFill>
                <a:latin typeface="Calibri"/>
                <a:ea typeface="Calibri"/>
                <a:cs typeface="Calibri"/>
              </a:rPr>
              <a:t>problemas</a:t>
            </a:r>
            <a:r>
              <a:rPr lang="en-US" sz="1500" dirty="0">
                <a:solidFill>
                  <a:srgbClr val="404040"/>
                </a:solidFill>
                <a:latin typeface="Calibri"/>
                <a:ea typeface="Calibri"/>
                <a:cs typeface="Calibri"/>
              </a:rPr>
              <a:t>  </a:t>
            </a:r>
            <a:r>
              <a:rPr lang="es-ES" sz="1500" dirty="0">
                <a:solidFill>
                  <a:schemeClr val="tx1"/>
                </a:solidFill>
                <a:latin typeface="Calibri"/>
                <a:ea typeface="Calibri"/>
                <a:cs typeface="Calibri"/>
              </a:rPr>
              <a:t>	</a:t>
            </a:r>
            <a:r>
              <a:rPr lang="lv-LV" sz="1500" dirty="0">
                <a:solidFill>
                  <a:schemeClr val="tx1"/>
                </a:solidFill>
                <a:latin typeface="Calibri"/>
                <a:ea typeface="Calibri"/>
                <a:cs typeface="Calibri"/>
                <a:hlinkClick r:id="rId3" action="ppaction://hlinksldjump">
                  <a:extLst>
                    <a:ext uri="{A12FA001-AC4F-418D-AE19-62706E023703}">
                      <ahyp:hlinkClr xmlns:ahyp="http://schemas.microsoft.com/office/drawing/2018/hyperlinkcolor" val="tx"/>
                    </a:ext>
                  </a:extLst>
                </a:hlinkClick>
              </a:rPr>
              <a:t>32</a:t>
            </a:r>
            <a:endParaRPr lang="en-US" sz="1500" dirty="0">
              <a:solidFill>
                <a:schemeClr val="tx1"/>
              </a:solidFill>
              <a:latin typeface="Calibri"/>
              <a:ea typeface="Calibri"/>
              <a:cs typeface="Calibri"/>
            </a:endParaRPr>
          </a:p>
          <a:p>
            <a:pPr marL="0" lvl="1" indent="0">
              <a:lnSpc>
                <a:spcPts val="1940"/>
              </a:lnSpc>
              <a:spcBef>
                <a:spcPts val="0"/>
              </a:spcBef>
              <a:buNone/>
              <a:tabLst>
                <a:tab pos="527050" algn="l"/>
                <a:tab pos="4129088" algn="l"/>
                <a:tab pos="4791075" algn="l"/>
              </a:tabLst>
            </a:pPr>
            <a:r>
              <a:rPr lang="en-US" sz="1500" dirty="0">
                <a:solidFill>
                  <a:srgbClr val="404040"/>
                </a:solidFill>
              </a:rPr>
              <a:t>4.1.2    Transformaciones del sector y </a:t>
            </a:r>
          </a:p>
          <a:p>
            <a:pPr marL="0" lvl="1" indent="0">
              <a:lnSpc>
                <a:spcPts val="1940"/>
              </a:lnSpc>
              <a:spcBef>
                <a:spcPts val="0"/>
              </a:spcBef>
              <a:buNone/>
              <a:tabLst>
                <a:tab pos="527050" algn="l"/>
                <a:tab pos="4129088" algn="l"/>
                <a:tab pos="4791075" algn="l"/>
              </a:tabLst>
            </a:pPr>
            <a:r>
              <a:rPr lang="en-US" sz="1500" dirty="0">
                <a:solidFill>
                  <a:srgbClr val="404040"/>
                </a:solidFill>
              </a:rPr>
              <a:t>	tecnologías </a:t>
            </a:r>
            <a:r>
              <a:rPr lang="en-US" sz="1500" dirty="0" err="1">
                <a:solidFill>
                  <a:srgbClr val="404040"/>
                </a:solidFill>
              </a:rPr>
              <a:t>emergentes</a:t>
            </a:r>
            <a:r>
              <a:rPr lang="en-US" sz="1500" dirty="0">
                <a:solidFill>
                  <a:srgbClr val="404040"/>
                </a:solidFill>
              </a:rPr>
              <a:t> </a:t>
            </a:r>
            <a:r>
              <a:rPr lang="es-ES" sz="1500" dirty="0">
                <a:solidFill>
                  <a:srgbClr val="404040"/>
                </a:solidFill>
              </a:rPr>
              <a:t>	</a:t>
            </a:r>
            <a:r>
              <a:rPr lang="lv-LV" sz="1500" dirty="0">
                <a:solidFill>
                  <a:srgbClr val="404040"/>
                </a:solidFill>
                <a:hlinkClick r:id="rId4" action="ppaction://hlinksldjump">
                  <a:extLst>
                    <a:ext uri="{A12FA001-AC4F-418D-AE19-62706E023703}">
                      <ahyp:hlinkClr xmlns:ahyp="http://schemas.microsoft.com/office/drawing/2018/hyperlinkcolor" val="tx"/>
                    </a:ext>
                  </a:extLst>
                </a:hlinkClick>
              </a:rPr>
              <a:t>33</a:t>
            </a:r>
            <a:endParaRPr lang="en-US" sz="1500" dirty="0">
              <a:solidFill>
                <a:srgbClr val="404040"/>
              </a:solidFill>
            </a:endParaRPr>
          </a:p>
          <a:p>
            <a:pPr marL="0" lvl="1" indent="0">
              <a:lnSpc>
                <a:spcPts val="1940"/>
              </a:lnSpc>
              <a:spcBef>
                <a:spcPts val="0"/>
              </a:spcBef>
              <a:buNone/>
              <a:tabLst>
                <a:tab pos="527050" algn="l"/>
                <a:tab pos="4129088" algn="l"/>
                <a:tab pos="4791075" algn="l"/>
              </a:tabLst>
            </a:pPr>
            <a:r>
              <a:rPr lang="en-US" sz="1500" dirty="0">
                <a:solidFill>
                  <a:srgbClr val="404040"/>
                </a:solidFill>
                <a:latin typeface="Calibri"/>
                <a:ea typeface="Calibri"/>
                <a:cs typeface="Calibri"/>
              </a:rPr>
              <a:t>4.1.3    </a:t>
            </a:r>
            <a:r>
              <a:rPr lang="en-US" sz="1500" dirty="0" err="1">
                <a:solidFill>
                  <a:srgbClr val="404040"/>
                </a:solidFill>
                <a:latin typeface="Calibri"/>
                <a:ea typeface="Calibri"/>
                <a:cs typeface="Calibri"/>
              </a:rPr>
              <a:t>Preparación</a:t>
            </a:r>
            <a:r>
              <a:rPr lang="en-US" sz="1500" dirty="0">
                <a:solidFill>
                  <a:srgbClr val="404040"/>
                </a:solidFill>
                <a:latin typeface="Calibri"/>
                <a:ea typeface="Calibri"/>
                <a:cs typeface="Calibri"/>
              </a:rPr>
              <a:t> de la </a:t>
            </a:r>
            <a:r>
              <a:rPr lang="en-US" sz="1500" dirty="0" err="1">
                <a:solidFill>
                  <a:srgbClr val="404040"/>
                </a:solidFill>
                <a:latin typeface="Calibri"/>
                <a:ea typeface="Calibri"/>
                <a:cs typeface="Calibri"/>
              </a:rPr>
              <a:t>fuerza</a:t>
            </a:r>
            <a:r>
              <a:rPr lang="en-US" sz="1500" dirty="0">
                <a:solidFill>
                  <a:srgbClr val="404040"/>
                </a:solidFill>
                <a:latin typeface="Calibri"/>
                <a:ea typeface="Calibri"/>
                <a:cs typeface="Calibri"/>
              </a:rPr>
              <a:t> </a:t>
            </a:r>
            <a:r>
              <a:rPr lang="en-US" sz="1500" dirty="0" err="1">
                <a:solidFill>
                  <a:srgbClr val="404040"/>
                </a:solidFill>
                <a:latin typeface="Calibri"/>
                <a:ea typeface="Calibri"/>
                <a:cs typeface="Calibri"/>
              </a:rPr>
              <a:t>laboral</a:t>
            </a:r>
            <a:r>
              <a:rPr lang="en-US" sz="1500" dirty="0">
                <a:solidFill>
                  <a:srgbClr val="404040"/>
                </a:solidFill>
                <a:latin typeface="Calibri"/>
                <a:ea typeface="Calibri"/>
                <a:cs typeface="Calibri"/>
              </a:rPr>
              <a:t> y </a:t>
            </a:r>
            <a:r>
              <a:rPr lang="en-US" sz="1500" dirty="0" err="1">
                <a:solidFill>
                  <a:srgbClr val="404040"/>
                </a:solidFill>
                <a:latin typeface="Calibri"/>
                <a:ea typeface="Calibri"/>
                <a:cs typeface="Calibri"/>
              </a:rPr>
              <a:t>falta</a:t>
            </a:r>
            <a:r>
              <a:rPr lang="en-US" sz="1500" dirty="0">
                <a:solidFill>
                  <a:srgbClr val="404040"/>
                </a:solidFill>
                <a:latin typeface="Calibri"/>
                <a:ea typeface="Calibri"/>
                <a:cs typeface="Calibri"/>
              </a:rPr>
              <a:t> de </a:t>
            </a:r>
            <a:r>
              <a:rPr lang="en-US" sz="1500" dirty="0" err="1">
                <a:solidFill>
                  <a:srgbClr val="404040"/>
                </a:solidFill>
                <a:latin typeface="Calibri"/>
                <a:ea typeface="Calibri"/>
                <a:cs typeface="Calibri"/>
              </a:rPr>
              <a:t>competencias</a:t>
            </a:r>
            <a:r>
              <a:rPr lang="en-US" sz="1500" dirty="0">
                <a:solidFill>
                  <a:srgbClr val="404040"/>
                </a:solidFill>
                <a:latin typeface="Calibri"/>
                <a:ea typeface="Calibri"/>
                <a:cs typeface="Calibri"/>
              </a:rPr>
              <a:t> </a:t>
            </a:r>
            <a:r>
              <a:rPr lang="es-ES" sz="1500" dirty="0">
                <a:solidFill>
                  <a:srgbClr val="404040"/>
                </a:solidFill>
                <a:latin typeface="Calibri"/>
                <a:ea typeface="Calibri"/>
                <a:cs typeface="Calibri"/>
              </a:rPr>
              <a:t>	</a:t>
            </a:r>
            <a:r>
              <a:rPr lang="lv-LV" sz="1500" dirty="0">
                <a:solidFill>
                  <a:srgbClr val="404040"/>
                </a:solidFill>
                <a:latin typeface="Calibri"/>
                <a:ea typeface="Calibri"/>
                <a:cs typeface="Calibri"/>
                <a:hlinkClick r:id="rId4" action="ppaction://hlinksldjump">
                  <a:extLst>
                    <a:ext uri="{A12FA001-AC4F-418D-AE19-62706E023703}">
                      <ahyp:hlinkClr xmlns:ahyp="http://schemas.microsoft.com/office/drawing/2018/hyperlinkcolor" val="tx"/>
                    </a:ext>
                  </a:extLst>
                </a:hlinkClick>
              </a:rPr>
              <a:t>33</a:t>
            </a:r>
            <a:endParaRPr lang="en-US" sz="1500" dirty="0">
              <a:solidFill>
                <a:srgbClr val="404040"/>
              </a:solidFill>
              <a:latin typeface="Calibri"/>
              <a:ea typeface="Calibri"/>
              <a:cs typeface="Calibri"/>
            </a:endParaRPr>
          </a:p>
          <a:p>
            <a:pPr marL="0" lvl="1" indent="0">
              <a:lnSpc>
                <a:spcPts val="1940"/>
              </a:lnSpc>
              <a:spcBef>
                <a:spcPts val="0"/>
              </a:spcBef>
              <a:buNone/>
              <a:tabLst>
                <a:tab pos="527050" algn="l"/>
                <a:tab pos="4129088" algn="l"/>
                <a:tab pos="4791075" algn="l"/>
              </a:tabLst>
            </a:pPr>
            <a:r>
              <a:rPr lang="en-US" sz="1500" dirty="0">
                <a:solidFill>
                  <a:srgbClr val="404040"/>
                </a:solidFill>
                <a:latin typeface="Calibri"/>
                <a:ea typeface="Calibri"/>
                <a:cs typeface="Calibri"/>
              </a:rPr>
              <a:t>4.1.4    </a:t>
            </a:r>
            <a:r>
              <a:rPr lang="en-US" sz="1500" err="1">
                <a:solidFill>
                  <a:srgbClr val="404040"/>
                </a:solidFill>
                <a:latin typeface="Calibri"/>
                <a:ea typeface="Calibri"/>
                <a:cs typeface="Calibri"/>
              </a:rPr>
              <a:t>Programas</a:t>
            </a:r>
            <a:r>
              <a:rPr lang="en-US" sz="1500" dirty="0">
                <a:solidFill>
                  <a:srgbClr val="404040"/>
                </a:solidFill>
                <a:latin typeface="Calibri"/>
                <a:ea typeface="Calibri"/>
                <a:cs typeface="Calibri"/>
              </a:rPr>
              <a:t> </a:t>
            </a:r>
            <a:r>
              <a:rPr lang="en-US" sz="1500" err="1">
                <a:solidFill>
                  <a:srgbClr val="404040"/>
                </a:solidFill>
                <a:latin typeface="Calibri"/>
                <a:ea typeface="Calibri"/>
                <a:cs typeface="Calibri"/>
              </a:rPr>
              <a:t>educativos</a:t>
            </a:r>
            <a:r>
              <a:rPr lang="en-US" sz="1500" dirty="0">
                <a:solidFill>
                  <a:srgbClr val="404040"/>
                </a:solidFill>
                <a:latin typeface="Calibri"/>
                <a:ea typeface="Calibri"/>
                <a:cs typeface="Calibri"/>
              </a:rPr>
              <a:t> y </a:t>
            </a:r>
            <a:r>
              <a:rPr lang="en-US" sz="1500" err="1">
                <a:solidFill>
                  <a:srgbClr val="404040"/>
                </a:solidFill>
                <a:latin typeface="Calibri"/>
                <a:ea typeface="Calibri"/>
                <a:cs typeface="Calibri"/>
              </a:rPr>
              <a:t>mejoras</a:t>
            </a:r>
            <a:r>
              <a:rPr lang="en-US" sz="1500" dirty="0">
                <a:solidFill>
                  <a:srgbClr val="404040"/>
                </a:solidFill>
                <a:latin typeface="Calibri"/>
                <a:ea typeface="Calibri"/>
                <a:cs typeface="Calibri"/>
              </a:rPr>
              <a:t> </a:t>
            </a:r>
            <a:r>
              <a:rPr lang="en-US" sz="1500" err="1">
                <a:solidFill>
                  <a:srgbClr val="404040"/>
                </a:solidFill>
                <a:latin typeface="Calibri"/>
                <a:ea typeface="Calibri"/>
                <a:cs typeface="Calibri"/>
              </a:rPr>
              <a:t>en</a:t>
            </a:r>
            <a:endParaRPr lang="en-US" sz="1500" dirty="0" err="1">
              <a:solidFill>
                <a:srgbClr val="404040"/>
              </a:solidFill>
              <a:latin typeface="Calibri"/>
              <a:ea typeface="Calibri"/>
              <a:cs typeface="Calibri"/>
            </a:endParaRPr>
          </a:p>
          <a:p>
            <a:pPr marL="0" lvl="1" indent="0">
              <a:lnSpc>
                <a:spcPts val="1939"/>
              </a:lnSpc>
              <a:spcBef>
                <a:spcPts val="0"/>
              </a:spcBef>
              <a:buNone/>
              <a:tabLst>
                <a:tab pos="527050" algn="l"/>
                <a:tab pos="4129088" algn="l"/>
                <a:tab pos="4791075" algn="l"/>
              </a:tabLst>
            </a:pPr>
            <a:r>
              <a:rPr lang="en-US" sz="1500" dirty="0">
                <a:solidFill>
                  <a:srgbClr val="404040"/>
                </a:solidFill>
                <a:latin typeface="Calibri"/>
                <a:ea typeface="Calibri"/>
                <a:cs typeface="Calibri"/>
              </a:rPr>
              <a:t>la </a:t>
            </a:r>
            <a:r>
              <a:rPr lang="en-US" sz="1500" dirty="0" err="1">
                <a:solidFill>
                  <a:srgbClr val="404040"/>
                </a:solidFill>
                <a:latin typeface="Calibri"/>
                <a:ea typeface="Calibri"/>
                <a:cs typeface="Calibri"/>
              </a:rPr>
              <a:t>formación</a:t>
            </a:r>
            <a:r>
              <a:rPr lang="en-US" sz="1500" dirty="0">
                <a:solidFill>
                  <a:srgbClr val="404040"/>
                </a:solidFill>
                <a:latin typeface="Calibri"/>
                <a:ea typeface="Calibri"/>
                <a:cs typeface="Calibri"/>
              </a:rPr>
              <a:t> </a:t>
            </a:r>
            <a:r>
              <a:rPr lang="es-ES" sz="1500" dirty="0">
                <a:solidFill>
                  <a:srgbClr val="404040"/>
                </a:solidFill>
                <a:latin typeface="Calibri"/>
                <a:ea typeface="Calibri"/>
                <a:cs typeface="Calibri"/>
              </a:rPr>
              <a:t>	</a:t>
            </a:r>
            <a:r>
              <a:rPr lang="lv-LV" sz="1500" dirty="0">
                <a:solidFill>
                  <a:srgbClr val="404040"/>
                </a:solidFill>
                <a:latin typeface="Calibri"/>
                <a:ea typeface="Calibri"/>
                <a:cs typeface="Calibri"/>
                <a:hlinkClick r:id="rId5" action="ppaction://hlinksldjump">
                  <a:extLst>
                    <a:ext uri="{A12FA001-AC4F-418D-AE19-62706E023703}">
                      <ahyp:hlinkClr xmlns:ahyp="http://schemas.microsoft.com/office/drawing/2018/hyperlinkcolor" val="tx"/>
                    </a:ext>
                  </a:extLst>
                </a:hlinkClick>
              </a:rPr>
              <a:t>34</a:t>
            </a:r>
            <a:endParaRPr lang="en-US" sz="1500" dirty="0">
              <a:solidFill>
                <a:srgbClr val="404040"/>
              </a:solidFill>
              <a:latin typeface="Calibri"/>
              <a:ea typeface="Calibri"/>
              <a:cs typeface="Calibri"/>
            </a:endParaRPr>
          </a:p>
          <a:p>
            <a:pPr marL="0" lvl="1" indent="0">
              <a:lnSpc>
                <a:spcPts val="1940"/>
              </a:lnSpc>
              <a:spcBef>
                <a:spcPts val="0"/>
              </a:spcBef>
              <a:buNone/>
              <a:tabLst>
                <a:tab pos="527050" algn="l"/>
                <a:tab pos="4129088" algn="l"/>
                <a:tab pos="4791075" algn="l"/>
              </a:tabLst>
            </a:pPr>
            <a:r>
              <a:rPr lang="en-US" sz="1500" dirty="0">
                <a:solidFill>
                  <a:srgbClr val="404040"/>
                </a:solidFill>
              </a:rPr>
              <a:t>4.1.5    Resumen del análisis de las entrevistas en </a:t>
            </a:r>
            <a:r>
              <a:rPr lang="en-US" sz="1500" dirty="0" err="1">
                <a:solidFill>
                  <a:srgbClr val="404040"/>
                </a:solidFill>
              </a:rPr>
              <a:t>profundidad</a:t>
            </a:r>
            <a:r>
              <a:rPr lang="en-US" sz="1500" dirty="0">
                <a:solidFill>
                  <a:srgbClr val="404040"/>
                </a:solidFill>
              </a:rPr>
              <a:t> </a:t>
            </a:r>
            <a:r>
              <a:rPr lang="es-ES" sz="1500" dirty="0">
                <a:solidFill>
                  <a:srgbClr val="404040"/>
                </a:solidFill>
              </a:rPr>
              <a:t>	</a:t>
            </a:r>
            <a:r>
              <a:rPr lang="lv-LV" sz="1500" dirty="0">
                <a:solidFill>
                  <a:srgbClr val="404040"/>
                </a:solidFill>
                <a:hlinkClick r:id="rId6" action="ppaction://hlinksldjump">
                  <a:extLst>
                    <a:ext uri="{A12FA001-AC4F-418D-AE19-62706E023703}">
                      <ahyp:hlinkClr xmlns:ahyp="http://schemas.microsoft.com/office/drawing/2018/hyperlinkcolor" val="tx"/>
                    </a:ext>
                  </a:extLst>
                </a:hlinkClick>
              </a:rPr>
              <a:t>35</a:t>
            </a:r>
            <a:endParaRPr lang="en-US" sz="1500" dirty="0">
              <a:solidFill>
                <a:srgbClr val="404040"/>
              </a:solidFill>
            </a:endParaRPr>
          </a:p>
          <a:p>
            <a:pPr marL="0" lvl="1" indent="0">
              <a:lnSpc>
                <a:spcPts val="1940"/>
              </a:lnSpc>
              <a:spcBef>
                <a:spcPts val="0"/>
              </a:spcBef>
              <a:buNone/>
              <a:tabLst>
                <a:tab pos="527050" algn="l"/>
                <a:tab pos="4129088" algn="l"/>
                <a:tab pos="4791075" algn="l"/>
              </a:tabLst>
            </a:pPr>
            <a:endParaRPr lang="en-US" sz="1500" dirty="0">
              <a:solidFill>
                <a:srgbClr val="404040"/>
              </a:solidFill>
            </a:endParaRPr>
          </a:p>
          <a:p>
            <a:pPr marL="0" lvl="1" indent="0">
              <a:lnSpc>
                <a:spcPts val="1940"/>
              </a:lnSpc>
              <a:spcBef>
                <a:spcPts val="0"/>
              </a:spcBef>
              <a:buNone/>
              <a:tabLst>
                <a:tab pos="527050" algn="l"/>
                <a:tab pos="4129088" algn="l"/>
                <a:tab pos="4791075" algn="l"/>
              </a:tabLst>
            </a:pPr>
            <a:r>
              <a:rPr lang="en-US" sz="1500" b="1" dirty="0">
                <a:solidFill>
                  <a:srgbClr val="404040"/>
                </a:solidFill>
              </a:rPr>
              <a:t>Análisis de los resultados de la </a:t>
            </a:r>
            <a:r>
              <a:rPr lang="en-US" sz="1500" b="1" dirty="0" err="1">
                <a:solidFill>
                  <a:srgbClr val="404040"/>
                </a:solidFill>
              </a:rPr>
              <a:t>encuesta</a:t>
            </a:r>
            <a:r>
              <a:rPr lang="en-US" sz="1500" b="1" dirty="0">
                <a:solidFill>
                  <a:srgbClr val="404040"/>
                </a:solidFill>
              </a:rPr>
              <a:t> </a:t>
            </a:r>
            <a:r>
              <a:rPr lang="es-ES" sz="1500" b="1" dirty="0">
                <a:solidFill>
                  <a:srgbClr val="404040"/>
                </a:solidFill>
              </a:rPr>
              <a:t>	</a:t>
            </a:r>
            <a:r>
              <a:rPr lang="lv-LV" sz="1500" b="1" dirty="0">
                <a:solidFill>
                  <a:srgbClr val="404040"/>
                </a:solidFill>
                <a:hlinkClick r:id="rId7" action="ppaction://hlinksldjump">
                  <a:extLst>
                    <a:ext uri="{A12FA001-AC4F-418D-AE19-62706E023703}">
                      <ahyp:hlinkClr xmlns:ahyp="http://schemas.microsoft.com/office/drawing/2018/hyperlinkcolor" val="tx"/>
                    </a:ext>
                  </a:extLst>
                </a:hlinkClick>
              </a:rPr>
              <a:t>36</a:t>
            </a:r>
            <a:endParaRPr lang="en-US" sz="1500" b="1" dirty="0">
              <a:solidFill>
                <a:srgbClr val="404040"/>
              </a:solidFill>
            </a:endParaRPr>
          </a:p>
          <a:p>
            <a:pPr marL="0" lvl="1" indent="0">
              <a:spcBef>
                <a:spcPts val="0"/>
              </a:spcBef>
              <a:buNone/>
              <a:tabLst>
                <a:tab pos="527050" algn="l"/>
                <a:tab pos="4129088" algn="l"/>
                <a:tab pos="4791075" algn="l"/>
              </a:tabLst>
            </a:pPr>
            <a:endParaRPr lang="en-US" sz="400" b="1" dirty="0">
              <a:solidFill>
                <a:srgbClr val="404040"/>
              </a:solidFill>
            </a:endParaRPr>
          </a:p>
          <a:p>
            <a:pPr marL="0" lvl="1" indent="0">
              <a:lnSpc>
                <a:spcPts val="1940"/>
              </a:lnSpc>
              <a:spcBef>
                <a:spcPts val="0"/>
              </a:spcBef>
              <a:buNone/>
              <a:tabLst>
                <a:tab pos="527050" algn="l"/>
                <a:tab pos="4129088" algn="l"/>
                <a:tab pos="4791075" algn="l"/>
              </a:tabLst>
            </a:pPr>
            <a:r>
              <a:rPr lang="en-US" sz="1500" dirty="0">
                <a:solidFill>
                  <a:srgbClr val="404040"/>
                </a:solidFill>
              </a:rPr>
              <a:t>4.2.1    Metodología de la </a:t>
            </a:r>
            <a:r>
              <a:rPr lang="en-US" sz="1500" dirty="0" err="1">
                <a:solidFill>
                  <a:srgbClr val="404040"/>
                </a:solidFill>
              </a:rPr>
              <a:t>encuesta</a:t>
            </a:r>
            <a:r>
              <a:rPr lang="en-US" sz="1500" dirty="0">
                <a:solidFill>
                  <a:srgbClr val="404040"/>
                </a:solidFill>
              </a:rPr>
              <a:t> </a:t>
            </a:r>
            <a:r>
              <a:rPr lang="es-ES" sz="1500" dirty="0">
                <a:solidFill>
                  <a:srgbClr val="404040"/>
                </a:solidFill>
              </a:rPr>
              <a:t>	</a:t>
            </a:r>
            <a:r>
              <a:rPr lang="lv-LV" sz="1500" dirty="0">
                <a:solidFill>
                  <a:srgbClr val="404040"/>
                </a:solidFill>
                <a:hlinkClick r:id="rId7" action="ppaction://hlinksldjump">
                  <a:extLst>
                    <a:ext uri="{A12FA001-AC4F-418D-AE19-62706E023703}">
                      <ahyp:hlinkClr xmlns:ahyp="http://schemas.microsoft.com/office/drawing/2018/hyperlinkcolor" val="tx"/>
                    </a:ext>
                  </a:extLst>
                </a:hlinkClick>
              </a:rPr>
              <a:t>36</a:t>
            </a:r>
            <a:endParaRPr lang="en-US" sz="1500" dirty="0">
              <a:solidFill>
                <a:srgbClr val="404040"/>
              </a:solidFill>
            </a:endParaRPr>
          </a:p>
          <a:p>
            <a:pPr marL="0" lvl="1" indent="0">
              <a:lnSpc>
                <a:spcPts val="1940"/>
              </a:lnSpc>
              <a:spcBef>
                <a:spcPts val="0"/>
              </a:spcBef>
              <a:buNone/>
              <a:tabLst>
                <a:tab pos="527050" algn="l"/>
                <a:tab pos="4129088" algn="l"/>
                <a:tab pos="4791075" algn="l"/>
              </a:tabLst>
            </a:pPr>
            <a:r>
              <a:rPr lang="en-US" sz="1500" dirty="0">
                <a:solidFill>
                  <a:schemeClr val="tx1"/>
                </a:solidFill>
                <a:latin typeface="Calibri"/>
                <a:ea typeface="Calibri"/>
                <a:cs typeface="Calibri"/>
              </a:rPr>
              <a:t>4.2.</a:t>
            </a:r>
            <a:r>
              <a:rPr lang="lv-LV" sz="1500" dirty="0">
                <a:solidFill>
                  <a:schemeClr val="tx1"/>
                </a:solidFill>
                <a:latin typeface="Calibri"/>
                <a:ea typeface="Calibri"/>
                <a:cs typeface="Calibri"/>
              </a:rPr>
              <a:t>2 </a:t>
            </a:r>
            <a:r>
              <a:rPr lang="en-US" sz="1500" dirty="0">
                <a:solidFill>
                  <a:schemeClr val="tx1"/>
                </a:solidFill>
                <a:latin typeface="Calibri"/>
                <a:ea typeface="Calibri"/>
                <a:cs typeface="Calibri"/>
              </a:rPr>
              <a:t>   Resumen del análisis de los resultados de la </a:t>
            </a:r>
            <a:r>
              <a:rPr lang="en-US" sz="1500" err="1">
                <a:solidFill>
                  <a:schemeClr val="tx1"/>
                </a:solidFill>
                <a:latin typeface="Calibri"/>
                <a:ea typeface="Calibri"/>
                <a:cs typeface="Calibri"/>
              </a:rPr>
              <a:t>encuesta</a:t>
            </a:r>
            <a:r>
              <a:rPr lang="en-US" sz="1500" dirty="0">
                <a:solidFill>
                  <a:schemeClr val="tx1"/>
                </a:solidFill>
                <a:latin typeface="Calibri"/>
                <a:ea typeface="Calibri"/>
                <a:cs typeface="Calibri"/>
              </a:rPr>
              <a:t> </a:t>
            </a:r>
            <a:r>
              <a:rPr lang="es-ES" sz="1500" dirty="0">
                <a:solidFill>
                  <a:schemeClr val="tx1"/>
                </a:solidFill>
                <a:latin typeface="Calibri"/>
                <a:ea typeface="Calibri"/>
                <a:cs typeface="Calibri"/>
              </a:rPr>
              <a:t>	</a:t>
            </a:r>
            <a:r>
              <a:rPr lang="lv-LV" sz="1500" u="sng" dirty="0">
                <a:solidFill>
                  <a:schemeClr val="tx1"/>
                </a:solidFill>
                <a:latin typeface="Calibri"/>
                <a:ea typeface="Calibri"/>
                <a:cs typeface="Calibri"/>
              </a:rPr>
              <a:t>37</a:t>
            </a:r>
            <a:endParaRPr lang="en-US" sz="1500" u="sng" dirty="0">
              <a:solidFill>
                <a:schemeClr val="tx1"/>
              </a:solidFill>
              <a:latin typeface="Calibri"/>
              <a:ea typeface="Calibri"/>
              <a:cs typeface="Calibri"/>
            </a:endParaRPr>
          </a:p>
          <a:p>
            <a:pPr marL="0" lvl="1" indent="0">
              <a:lnSpc>
                <a:spcPts val="1940"/>
              </a:lnSpc>
              <a:spcBef>
                <a:spcPts val="0"/>
              </a:spcBef>
              <a:buNone/>
              <a:tabLst>
                <a:tab pos="527050" algn="l"/>
                <a:tab pos="4129088" algn="l"/>
                <a:tab pos="4791075" algn="l"/>
              </a:tabLst>
            </a:pPr>
            <a:endParaRPr lang="en-US" sz="1500" dirty="0">
              <a:solidFill>
                <a:srgbClr val="404040"/>
              </a:solidFill>
            </a:endParaRPr>
          </a:p>
        </p:txBody>
      </p:sp>
      <p:cxnSp>
        <p:nvCxnSpPr>
          <p:cNvPr id="12" name="Straight Connector 11">
            <a:extLst>
              <a:ext uri="{FF2B5EF4-FFF2-40B4-BE49-F238E27FC236}">
                <a16:creationId xmlns:a16="http://schemas.microsoft.com/office/drawing/2014/main" id="{F51C1786-B5F1-8618-78D4-9095AB6524DC}"/>
              </a:ext>
            </a:extLst>
          </p:cNvPr>
          <p:cNvCxnSpPr>
            <a:cxnSpLocks/>
          </p:cNvCxnSpPr>
          <p:nvPr/>
        </p:nvCxnSpPr>
        <p:spPr>
          <a:xfrm>
            <a:off x="2203049" y="8844943"/>
            <a:ext cx="462554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7" name="Graphic 40">
            <a:extLst>
              <a:ext uri="{FF2B5EF4-FFF2-40B4-BE49-F238E27FC236}">
                <a16:creationId xmlns:a16="http://schemas.microsoft.com/office/drawing/2014/main" id="{D04EE983-4FDA-DD5B-43CB-DE69301FFD5B}"/>
              </a:ext>
            </a:extLst>
          </p:cNvPr>
          <p:cNvGrpSpPr/>
          <p:nvPr/>
        </p:nvGrpSpPr>
        <p:grpSpPr>
          <a:xfrm>
            <a:off x="-1891129" y="7742368"/>
            <a:ext cx="3924090" cy="2433120"/>
            <a:chOff x="-3997860" y="6017904"/>
            <a:chExt cx="935163" cy="579845"/>
          </a:xfrm>
          <a:solidFill>
            <a:schemeClr val="bg1">
              <a:alpha val="13000"/>
            </a:schemeClr>
          </a:solidFill>
        </p:grpSpPr>
        <p:sp>
          <p:nvSpPr>
            <p:cNvPr id="8" name="Freeform 7">
              <a:extLst>
                <a:ext uri="{FF2B5EF4-FFF2-40B4-BE49-F238E27FC236}">
                  <a16:creationId xmlns:a16="http://schemas.microsoft.com/office/drawing/2014/main" id="{D6A45807-A399-BFB1-8A4A-89D7DC82E3A5}"/>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9" name="Freeform 8">
              <a:extLst>
                <a:ext uri="{FF2B5EF4-FFF2-40B4-BE49-F238E27FC236}">
                  <a16:creationId xmlns:a16="http://schemas.microsoft.com/office/drawing/2014/main" id="{2EEA0300-0E96-76E4-93FC-C20A38CEC1A2}"/>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23" name="Freeform 22">
              <a:extLst>
                <a:ext uri="{FF2B5EF4-FFF2-40B4-BE49-F238E27FC236}">
                  <a16:creationId xmlns:a16="http://schemas.microsoft.com/office/drawing/2014/main" id="{1039AAD7-4158-23C3-27C6-8EC80F5EAD76}"/>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24" name="Freeform 23">
              <a:extLst>
                <a:ext uri="{FF2B5EF4-FFF2-40B4-BE49-F238E27FC236}">
                  <a16:creationId xmlns:a16="http://schemas.microsoft.com/office/drawing/2014/main" id="{38494597-D582-C9D2-4DFE-4F605DECAE95}"/>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grpSp>
        <p:nvGrpSpPr>
          <p:cNvPr id="2" name="Group 1">
            <a:extLst>
              <a:ext uri="{FF2B5EF4-FFF2-40B4-BE49-F238E27FC236}">
                <a16:creationId xmlns:a16="http://schemas.microsoft.com/office/drawing/2014/main" id="{F129B656-3055-B39B-F8FF-DE8B12734E95}"/>
              </a:ext>
            </a:extLst>
          </p:cNvPr>
          <p:cNvGrpSpPr/>
          <p:nvPr/>
        </p:nvGrpSpPr>
        <p:grpSpPr>
          <a:xfrm>
            <a:off x="1555049" y="5983377"/>
            <a:ext cx="648000" cy="361384"/>
            <a:chOff x="1416431" y="5629720"/>
            <a:chExt cx="648000" cy="361384"/>
          </a:xfrm>
        </p:grpSpPr>
        <p:sp>
          <p:nvSpPr>
            <p:cNvPr id="3" name="Rectangle 2">
              <a:extLst>
                <a:ext uri="{FF2B5EF4-FFF2-40B4-BE49-F238E27FC236}">
                  <a16:creationId xmlns:a16="http://schemas.microsoft.com/office/drawing/2014/main" id="{9E62AC04-F5A0-DB4F-1DAE-BDB633EB3E70}"/>
                </a:ext>
              </a:extLst>
            </p:cNvPr>
            <p:cNvSpPr/>
            <p:nvPr/>
          </p:nvSpPr>
          <p:spPr>
            <a:xfrm>
              <a:off x="1441479" y="5629720"/>
              <a:ext cx="461757" cy="349398"/>
            </a:xfrm>
            <a:prstGeom prst="rect">
              <a:avLst/>
            </a:prstGeom>
            <a:gradFill>
              <a:gsLst>
                <a:gs pos="3000">
                  <a:srgbClr val="EE2D24"/>
                </a:gs>
                <a:gs pos="68000">
                  <a:srgbClr val="F37321"/>
                </a:gs>
                <a:gs pos="100000">
                  <a:srgbClr val="FFCD05"/>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8">
              <a:extLst>
                <a:ext uri="{FF2B5EF4-FFF2-40B4-BE49-F238E27FC236}">
                  <a16:creationId xmlns:a16="http://schemas.microsoft.com/office/drawing/2014/main" id="{C72150BE-BCCF-D7F9-A0FE-89C7EEF4FBE5}"/>
                </a:ext>
              </a:extLst>
            </p:cNvPr>
            <p:cNvSpPr txBox="1">
              <a:spLocks/>
            </p:cNvSpPr>
            <p:nvPr/>
          </p:nvSpPr>
          <p:spPr>
            <a:xfrm>
              <a:off x="1416431" y="5642704"/>
              <a:ext cx="648000" cy="348400"/>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2000" dirty="0">
                  <a:solidFill>
                    <a:schemeClr val="bg1"/>
                  </a:solidFill>
                </a:rPr>
                <a:t>4.1</a:t>
              </a:r>
            </a:p>
          </p:txBody>
        </p:sp>
      </p:grpSp>
      <p:grpSp>
        <p:nvGrpSpPr>
          <p:cNvPr id="15" name="Group 14">
            <a:extLst>
              <a:ext uri="{FF2B5EF4-FFF2-40B4-BE49-F238E27FC236}">
                <a16:creationId xmlns:a16="http://schemas.microsoft.com/office/drawing/2014/main" id="{26DBED0C-8B34-C8F1-89A1-ADC02C1E7DE7}"/>
              </a:ext>
            </a:extLst>
          </p:cNvPr>
          <p:cNvGrpSpPr/>
          <p:nvPr/>
        </p:nvGrpSpPr>
        <p:grpSpPr>
          <a:xfrm>
            <a:off x="1555049" y="8914865"/>
            <a:ext cx="648000" cy="361384"/>
            <a:chOff x="1416431" y="5629720"/>
            <a:chExt cx="648000" cy="361384"/>
          </a:xfrm>
        </p:grpSpPr>
        <p:sp>
          <p:nvSpPr>
            <p:cNvPr id="16" name="Rectangle 15">
              <a:extLst>
                <a:ext uri="{FF2B5EF4-FFF2-40B4-BE49-F238E27FC236}">
                  <a16:creationId xmlns:a16="http://schemas.microsoft.com/office/drawing/2014/main" id="{D95B1308-F9F8-A609-2A99-512AB587863D}"/>
                </a:ext>
              </a:extLst>
            </p:cNvPr>
            <p:cNvSpPr/>
            <p:nvPr/>
          </p:nvSpPr>
          <p:spPr>
            <a:xfrm>
              <a:off x="1441479" y="5629720"/>
              <a:ext cx="461757" cy="349398"/>
            </a:xfrm>
            <a:prstGeom prst="rect">
              <a:avLst/>
            </a:prstGeom>
            <a:gradFill>
              <a:gsLst>
                <a:gs pos="3000">
                  <a:srgbClr val="EE2D24"/>
                </a:gs>
                <a:gs pos="68000">
                  <a:srgbClr val="F37321"/>
                </a:gs>
                <a:gs pos="100000">
                  <a:srgbClr val="FFCD05"/>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8">
              <a:extLst>
                <a:ext uri="{FF2B5EF4-FFF2-40B4-BE49-F238E27FC236}">
                  <a16:creationId xmlns:a16="http://schemas.microsoft.com/office/drawing/2014/main" id="{419E1E51-1FE2-5D42-FBD9-69AADD38D649}"/>
                </a:ext>
              </a:extLst>
            </p:cNvPr>
            <p:cNvSpPr txBox="1">
              <a:spLocks/>
            </p:cNvSpPr>
            <p:nvPr/>
          </p:nvSpPr>
          <p:spPr>
            <a:xfrm>
              <a:off x="1416431" y="5642704"/>
              <a:ext cx="648000" cy="348400"/>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2000" dirty="0">
                  <a:solidFill>
                    <a:schemeClr val="bg1"/>
                  </a:solidFill>
                </a:rPr>
                <a:t>4.2</a:t>
              </a:r>
            </a:p>
          </p:txBody>
        </p:sp>
      </p:grpSp>
    </p:spTree>
    <p:extLst>
      <p:ext uri="{BB962C8B-B14F-4D97-AF65-F5344CB8AC3E}">
        <p14:creationId xmlns:p14="http://schemas.microsoft.com/office/powerpoint/2010/main" val="13751187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86A27B-E9E4-E9AB-3211-25E69BD5DA49}"/>
            </a:ext>
          </a:extLst>
        </p:cNvPr>
        <p:cNvGrpSpPr/>
        <p:nvPr/>
      </p:nvGrpSpPr>
      <p:grpSpPr>
        <a:xfrm>
          <a:off x="0" y="0"/>
          <a:ext cx="0" cy="0"/>
          <a:chOff x="0" y="0"/>
          <a:chExt cx="0" cy="0"/>
        </a:xfrm>
      </p:grpSpPr>
      <p:sp>
        <p:nvSpPr>
          <p:cNvPr id="2" name="Freeform 1">
            <a:extLst>
              <a:ext uri="{FF2B5EF4-FFF2-40B4-BE49-F238E27FC236}">
                <a16:creationId xmlns:a16="http://schemas.microsoft.com/office/drawing/2014/main" id="{2746010C-96E1-8080-C5E2-0A57912A1F4E}"/>
              </a:ext>
            </a:extLst>
          </p:cNvPr>
          <p:cNvSpPr/>
          <p:nvPr/>
        </p:nvSpPr>
        <p:spPr>
          <a:xfrm>
            <a:off x="0" y="1285197"/>
            <a:ext cx="7559675" cy="2540403"/>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sp>
        <p:nvSpPr>
          <p:cNvPr id="16" name="Text Placeholder 29">
            <a:extLst>
              <a:ext uri="{FF2B5EF4-FFF2-40B4-BE49-F238E27FC236}">
                <a16:creationId xmlns:a16="http://schemas.microsoft.com/office/drawing/2014/main" id="{8EF5ED58-3E62-E666-BF12-AF027D07A8D5}"/>
              </a:ext>
            </a:extLst>
          </p:cNvPr>
          <p:cNvSpPr txBox="1">
            <a:spLocks/>
          </p:cNvSpPr>
          <p:nvPr/>
        </p:nvSpPr>
        <p:spPr>
          <a:xfrm>
            <a:off x="532506" y="1399526"/>
            <a:ext cx="5568790" cy="1180493"/>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r>
              <a:rPr lang="en-IE" sz="1400" dirty="0">
                <a:solidFill>
                  <a:srgbClr val="FFFFFF"/>
                </a:solidFill>
                <a:ea typeface="Calibri" panose="020F0502020204030204" pitchFamily="34" charset="0"/>
                <a:cs typeface="Times New Roman" panose="02020603050405020304" pitchFamily="18" charset="0"/>
              </a:rPr>
              <a:t>Este capítulo presenta los resultados de la recopilación de datos primarios realizada con el objetivo de validar y perfeccionar las conclusiones obtenidas durante la investigación documental inicial y las consultas a expertos. Mediante un enfoque estructurado en tres fases que incluía debates informales, encuestas específicas y entrevistas en profundidad, se recopilaron datos cualitativos y cuantitativos de las principales partes interesadas del sector de la calefacción y la refrigeración. Entre estas partes interesadas se encontraban diseñadores, constructores/instaladores, operadores/supervisores y fabricantes, segmentados por nivel de experiencia. </a:t>
            </a:r>
          </a:p>
        </p:txBody>
      </p:sp>
      <p:sp>
        <p:nvSpPr>
          <p:cNvPr id="3" name="Text Placeholder 2">
            <a:extLst>
              <a:ext uri="{FF2B5EF4-FFF2-40B4-BE49-F238E27FC236}">
                <a16:creationId xmlns:a16="http://schemas.microsoft.com/office/drawing/2014/main" id="{7CC100B0-07EF-19C2-1435-F5577A564D88}"/>
              </a:ext>
            </a:extLst>
          </p:cNvPr>
          <p:cNvSpPr txBox="1">
            <a:spLocks/>
          </p:cNvSpPr>
          <p:nvPr/>
        </p:nvSpPr>
        <p:spPr>
          <a:xfrm>
            <a:off x="82474" y="625150"/>
            <a:ext cx="5842965" cy="473186"/>
          </a:xfrm>
          <a:prstGeom prst="rect">
            <a:avLst/>
          </a:prstGeo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nSpc>
                <a:spcPts val="3320"/>
              </a:lnSpc>
              <a:spcBef>
                <a:spcPts val="0"/>
              </a:spcBef>
              <a:buNone/>
            </a:pPr>
            <a:r>
              <a:rPr lang="en-US" sz="3200" b="1" dirty="0">
                <a:solidFill>
                  <a:srgbClr val="ED4D24"/>
                </a:solidFill>
                <a:latin typeface="Calibri" panose="020F0502020204030204" pitchFamily="34" charset="0"/>
                <a:cs typeface="Calibri" panose="020F0502020204030204" pitchFamily="34" charset="0"/>
              </a:rPr>
              <a:t>Resultados del trabajo de campo</a:t>
            </a:r>
          </a:p>
          <a:p>
            <a:pPr marL="0" indent="0">
              <a:lnSpc>
                <a:spcPts val="3320"/>
              </a:lnSpc>
              <a:spcBef>
                <a:spcPts val="0"/>
              </a:spcBef>
              <a:buNone/>
            </a:pPr>
            <a:endParaRPr lang="en-US" sz="2800" i="1" dirty="0">
              <a:solidFill>
                <a:srgbClr val="ED4D24"/>
              </a:solidFill>
              <a:latin typeface="Calibri" panose="020F0502020204030204" pitchFamily="34" charset="0"/>
              <a:cs typeface="Calibri" panose="020F0502020204030204" pitchFamily="34" charset="0"/>
            </a:endParaRPr>
          </a:p>
        </p:txBody>
      </p:sp>
      <p:grpSp>
        <p:nvGrpSpPr>
          <p:cNvPr id="4" name="Group 3">
            <a:extLst>
              <a:ext uri="{FF2B5EF4-FFF2-40B4-BE49-F238E27FC236}">
                <a16:creationId xmlns:a16="http://schemas.microsoft.com/office/drawing/2014/main" id="{9E6D038D-E098-4859-B588-E28A5233DEA6}"/>
              </a:ext>
            </a:extLst>
          </p:cNvPr>
          <p:cNvGrpSpPr/>
          <p:nvPr/>
        </p:nvGrpSpPr>
        <p:grpSpPr>
          <a:xfrm>
            <a:off x="5724193" y="292223"/>
            <a:ext cx="1402960" cy="1297991"/>
            <a:chOff x="298925" y="625084"/>
            <a:chExt cx="1402960" cy="1297991"/>
          </a:xfrm>
        </p:grpSpPr>
        <p:sp>
          <p:nvSpPr>
            <p:cNvPr id="5" name="Rectangle 4">
              <a:extLst>
                <a:ext uri="{FF2B5EF4-FFF2-40B4-BE49-F238E27FC236}">
                  <a16:creationId xmlns:a16="http://schemas.microsoft.com/office/drawing/2014/main" id="{C869B96F-6514-2886-F195-024E07103840}"/>
                </a:ext>
              </a:extLst>
            </p:cNvPr>
            <p:cNvSpPr/>
            <p:nvPr/>
          </p:nvSpPr>
          <p:spPr>
            <a:xfrm>
              <a:off x="408135" y="643323"/>
              <a:ext cx="1163707" cy="1095515"/>
            </a:xfrm>
            <a:prstGeom prst="rect">
              <a:avLst/>
            </a:prstGeom>
            <a:gradFill>
              <a:gsLst>
                <a:gs pos="3000">
                  <a:srgbClr val="EE2D24"/>
                </a:gs>
                <a:gs pos="68000">
                  <a:srgbClr val="F37321"/>
                </a:gs>
                <a:gs pos="100000">
                  <a:srgbClr val="FFCD05"/>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32">
              <a:extLst>
                <a:ext uri="{FF2B5EF4-FFF2-40B4-BE49-F238E27FC236}">
                  <a16:creationId xmlns:a16="http://schemas.microsoft.com/office/drawing/2014/main" id="{FE84AFEA-C081-16B5-FDC1-BE8B58EA7457}"/>
                </a:ext>
              </a:extLst>
            </p:cNvPr>
            <p:cNvSpPr txBox="1">
              <a:spLocks/>
            </p:cNvSpPr>
            <p:nvPr/>
          </p:nvSpPr>
          <p:spPr>
            <a:xfrm>
              <a:off x="298925" y="625084"/>
              <a:ext cx="1402960"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GB" sz="7000" dirty="0">
                  <a:solidFill>
                    <a:schemeClr val="bg1"/>
                  </a:solidFill>
                </a:rPr>
                <a:t>04</a:t>
              </a:r>
              <a:endParaRPr lang="en-US" sz="7000" dirty="0">
                <a:solidFill>
                  <a:schemeClr val="bg1"/>
                </a:solidFill>
              </a:endParaRPr>
            </a:p>
          </p:txBody>
        </p:sp>
      </p:grpSp>
      <p:grpSp>
        <p:nvGrpSpPr>
          <p:cNvPr id="29" name="Graphic 40">
            <a:extLst>
              <a:ext uri="{FF2B5EF4-FFF2-40B4-BE49-F238E27FC236}">
                <a16:creationId xmlns:a16="http://schemas.microsoft.com/office/drawing/2014/main" id="{F13CB375-44E7-58D7-544D-A7D4EAAF01AA}"/>
              </a:ext>
            </a:extLst>
          </p:cNvPr>
          <p:cNvGrpSpPr/>
          <p:nvPr/>
        </p:nvGrpSpPr>
        <p:grpSpPr>
          <a:xfrm>
            <a:off x="5535981" y="2189018"/>
            <a:ext cx="3924090" cy="2433120"/>
            <a:chOff x="-3997860" y="6017904"/>
            <a:chExt cx="935163" cy="579845"/>
          </a:xfrm>
          <a:solidFill>
            <a:schemeClr val="bg1">
              <a:alpha val="29965"/>
            </a:schemeClr>
          </a:solidFill>
        </p:grpSpPr>
        <p:sp>
          <p:nvSpPr>
            <p:cNvPr id="30" name="Freeform 29">
              <a:extLst>
                <a:ext uri="{FF2B5EF4-FFF2-40B4-BE49-F238E27FC236}">
                  <a16:creationId xmlns:a16="http://schemas.microsoft.com/office/drawing/2014/main" id="{C3209C1F-D8EF-2EF1-4E92-71875C07A094}"/>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32" name="Freeform 31">
              <a:extLst>
                <a:ext uri="{FF2B5EF4-FFF2-40B4-BE49-F238E27FC236}">
                  <a16:creationId xmlns:a16="http://schemas.microsoft.com/office/drawing/2014/main" id="{E098CE5E-6C76-41F4-1758-C064411E76E5}"/>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33" name="Freeform 32">
              <a:extLst>
                <a:ext uri="{FF2B5EF4-FFF2-40B4-BE49-F238E27FC236}">
                  <a16:creationId xmlns:a16="http://schemas.microsoft.com/office/drawing/2014/main" id="{A7017723-772C-8989-B3A9-57FA953F1469}"/>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34" name="Freeform 33">
              <a:extLst>
                <a:ext uri="{FF2B5EF4-FFF2-40B4-BE49-F238E27FC236}">
                  <a16:creationId xmlns:a16="http://schemas.microsoft.com/office/drawing/2014/main" id="{5D9C7BE3-512A-177C-7A2C-B6BD239EA654}"/>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
        <p:nvSpPr>
          <p:cNvPr id="13" name="Text Placeholder 1">
            <a:extLst>
              <a:ext uri="{FF2B5EF4-FFF2-40B4-BE49-F238E27FC236}">
                <a16:creationId xmlns:a16="http://schemas.microsoft.com/office/drawing/2014/main" id="{14464073-BEA8-4E6B-9497-A19B5BFA32B3}"/>
              </a:ext>
            </a:extLst>
          </p:cNvPr>
          <p:cNvSpPr txBox="1">
            <a:spLocks/>
          </p:cNvSpPr>
          <p:nvPr/>
        </p:nvSpPr>
        <p:spPr>
          <a:xfrm>
            <a:off x="605427" y="6611723"/>
            <a:ext cx="6389643" cy="998187"/>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en-US" sz="1100" b="0" dirty="0">
                <a:solidFill>
                  <a:srgbClr val="404040"/>
                </a:solidFill>
              </a:rPr>
              <a:t>Se invitó a los expertos que no estaban disponibles para las entrevistas en profundidad a completar una encuesta separada. Para evitar duplicaciones, se tuvo cuidado de garantizar que ninguna persona participara tanto en la entrevista como en la encuesta.</a:t>
            </a:r>
          </a:p>
          <a:p>
            <a:pPr algn="just">
              <a:lnSpc>
                <a:spcPts val="1120"/>
              </a:lnSpc>
              <a:spcBef>
                <a:spcPts val="0"/>
              </a:spcBef>
            </a:pPr>
            <a:endParaRPr lang="en-US" sz="1100" b="0" dirty="0">
              <a:solidFill>
                <a:srgbClr val="404040"/>
              </a:solidFill>
            </a:endParaRPr>
          </a:p>
          <a:p>
            <a:pPr algn="just">
              <a:lnSpc>
                <a:spcPts val="1120"/>
              </a:lnSpc>
              <a:spcBef>
                <a:spcPts val="0"/>
              </a:spcBef>
            </a:pPr>
            <a:r>
              <a:rPr lang="en-US" sz="1100" b="0" dirty="0">
                <a:solidFill>
                  <a:srgbClr val="404040"/>
                </a:solidFill>
              </a:rPr>
              <a:t>Un total de</a:t>
            </a:r>
            <a:r>
              <a:rPr lang="en-US" sz="1100" dirty="0">
                <a:solidFill>
                  <a:srgbClr val="404040"/>
                </a:solidFill>
              </a:rPr>
              <a:t> 52 participantes </a:t>
            </a:r>
            <a:r>
              <a:rPr lang="en-US" sz="1100" b="0" dirty="0">
                <a:solidFill>
                  <a:srgbClr val="404040"/>
                </a:solidFill>
              </a:rPr>
              <a:t>tomaron parte en las entrevistas en profundidad, en representación de los siguientes países: Alemania, Letonia, Polonia, Serbia, Noruega, Bélgica, Chequia, Irlanda, España y Dinamarca.</a:t>
            </a:r>
          </a:p>
          <a:p>
            <a:pPr algn="just">
              <a:lnSpc>
                <a:spcPts val="1120"/>
              </a:lnSpc>
              <a:spcBef>
                <a:spcPts val="0"/>
              </a:spcBef>
            </a:pPr>
            <a:endParaRPr lang="en-US" sz="1100" b="0" dirty="0">
              <a:solidFill>
                <a:srgbClr val="404040"/>
              </a:solidFill>
            </a:endParaRPr>
          </a:p>
        </p:txBody>
      </p:sp>
      <p:cxnSp>
        <p:nvCxnSpPr>
          <p:cNvPr id="14" name="Straight Connector 13">
            <a:extLst>
              <a:ext uri="{FF2B5EF4-FFF2-40B4-BE49-F238E27FC236}">
                <a16:creationId xmlns:a16="http://schemas.microsoft.com/office/drawing/2014/main" id="{636421AA-A979-410E-82E8-5B7C6212EC53}"/>
              </a:ext>
            </a:extLst>
          </p:cNvPr>
          <p:cNvCxnSpPr>
            <a:cxnSpLocks/>
          </p:cNvCxnSpPr>
          <p:nvPr/>
        </p:nvCxnSpPr>
        <p:spPr>
          <a:xfrm>
            <a:off x="-1" y="6590414"/>
            <a:ext cx="430106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5" name="Graphic 4">
            <a:extLst>
              <a:ext uri="{FF2B5EF4-FFF2-40B4-BE49-F238E27FC236}">
                <a16:creationId xmlns:a16="http://schemas.microsoft.com/office/drawing/2014/main" id="{9F5F0010-260E-464B-B182-EA8A09C538ED}"/>
              </a:ext>
            </a:extLst>
          </p:cNvPr>
          <p:cNvSpPr/>
          <p:nvPr/>
        </p:nvSpPr>
        <p:spPr>
          <a:xfrm rot="10800000">
            <a:off x="0" y="3963727"/>
            <a:ext cx="7559675" cy="415497"/>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35000">
                <a:srgbClr val="2D62AE"/>
              </a:gs>
              <a:gs pos="82000">
                <a:srgbClr val="33A5CC"/>
              </a:gs>
              <a:gs pos="100000">
                <a:srgbClr val="77CBC4"/>
              </a:gs>
            </a:gsLst>
            <a:lin ang="2700000" scaled="0"/>
          </a:gradFill>
          <a:ln w="2370" cap="flat">
            <a:noFill/>
            <a:prstDash val="solid"/>
            <a:miter/>
          </a:ln>
        </p:spPr>
        <p:txBody>
          <a:bodyPr rtlCol="0" anchor="ctr"/>
          <a:lstStyle/>
          <a:p>
            <a:endParaRPr lang="en-US" dirty="0"/>
          </a:p>
        </p:txBody>
      </p:sp>
      <p:sp>
        <p:nvSpPr>
          <p:cNvPr id="17" name="TextBox 16">
            <a:extLst>
              <a:ext uri="{FF2B5EF4-FFF2-40B4-BE49-F238E27FC236}">
                <a16:creationId xmlns:a16="http://schemas.microsoft.com/office/drawing/2014/main" id="{E149C11C-C231-4AD2-869E-8BF63A322E90}"/>
              </a:ext>
            </a:extLst>
          </p:cNvPr>
          <p:cNvSpPr txBox="1"/>
          <p:nvPr/>
        </p:nvSpPr>
        <p:spPr>
          <a:xfrm>
            <a:off x="681937" y="4086299"/>
            <a:ext cx="631928" cy="415498"/>
          </a:xfrm>
          <a:prstGeom prst="rect">
            <a:avLst/>
          </a:prstGeom>
          <a:gradFill>
            <a:gsLst>
              <a:gs pos="3000">
                <a:srgbClr val="EE2D24"/>
              </a:gs>
              <a:gs pos="68000">
                <a:srgbClr val="F37321"/>
              </a:gs>
              <a:gs pos="100000">
                <a:srgbClr val="FFCD05"/>
              </a:gs>
            </a:gsLst>
            <a:lin ang="2700000" scaled="0"/>
          </a:gradFill>
        </p:spPr>
        <p:txBody>
          <a:bodyPr wrap="square" rtlCol="0" anchor="ctr">
            <a:spAutoFit/>
          </a:bodyPr>
          <a:lstStyle/>
          <a:p>
            <a:pPr marL="6350">
              <a:tabLst>
                <a:tab pos="611188" algn="l"/>
              </a:tabLst>
            </a:pPr>
            <a:r>
              <a:rPr lang="en-US" sz="2100" b="1" dirty="0">
                <a:solidFill>
                  <a:schemeClr val="bg1"/>
                </a:solidFill>
                <a:latin typeface="Calibri" panose="020F0502020204030204" pitchFamily="34" charset="0"/>
                <a:cs typeface="Calibri" panose="020F0502020204030204" pitchFamily="34" charset="0"/>
              </a:rPr>
              <a:t> 4.1 </a:t>
            </a:r>
            <a:endParaRPr lang="en-US" sz="2000" b="1" dirty="0">
              <a:solidFill>
                <a:schemeClr val="bg1"/>
              </a:solidFill>
              <a:latin typeface="Calibri" panose="020F0502020204030204" pitchFamily="34" charset="0"/>
              <a:cs typeface="Calibri" panose="020F0502020204030204" pitchFamily="34" charset="0"/>
            </a:endParaRPr>
          </a:p>
        </p:txBody>
      </p:sp>
      <p:sp>
        <p:nvSpPr>
          <p:cNvPr id="18" name="Text Placeholder 29">
            <a:extLst>
              <a:ext uri="{FF2B5EF4-FFF2-40B4-BE49-F238E27FC236}">
                <a16:creationId xmlns:a16="http://schemas.microsoft.com/office/drawing/2014/main" id="{1AC833EB-DADD-40DB-8A0E-F46B1C0A729A}"/>
              </a:ext>
            </a:extLst>
          </p:cNvPr>
          <p:cNvSpPr txBox="1">
            <a:spLocks/>
          </p:cNvSpPr>
          <p:nvPr/>
        </p:nvSpPr>
        <p:spPr>
          <a:xfrm>
            <a:off x="605427" y="5183145"/>
            <a:ext cx="5987680" cy="1180493"/>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r>
              <a:rPr lang="en-IE" sz="1400" b="1" dirty="0">
                <a:solidFill>
                  <a:srgbClr val="404040"/>
                </a:solidFill>
                <a:ea typeface="Calibri" panose="020F0502020204030204" pitchFamily="34" charset="0"/>
                <a:cs typeface="Times New Roman" panose="02020603050405020304" pitchFamily="18" charset="0"/>
              </a:rPr>
              <a:t>Las entrevistas en profundidad se realizaron utilizando una guía semiestructurada que abarcaba cuatro temas. Los entrevistadores tenían la flexibilidad de omitir o adaptar preguntas y de formular otras adicionales en función del contexto específico, teniendo en cuenta los conocimientos y la experiencia del entrevistado, así como el tiempo disponible. Cada entrevista duró aproximadamente una hora. </a:t>
            </a:r>
            <a:endParaRPr lang="en-IE" sz="1400" dirty="0">
              <a:solidFill>
                <a:srgbClr val="404040"/>
              </a:solidFill>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25420D41-2718-4DE2-9139-C582DDBD0DCC}"/>
              </a:ext>
            </a:extLst>
          </p:cNvPr>
          <p:cNvSpPr txBox="1"/>
          <p:nvPr/>
        </p:nvSpPr>
        <p:spPr>
          <a:xfrm>
            <a:off x="585015" y="4750786"/>
            <a:ext cx="4837885" cy="631327"/>
          </a:xfrm>
          <a:prstGeom prst="rect">
            <a:avLst/>
          </a:prstGeom>
          <a:noFill/>
        </p:spPr>
        <p:txBody>
          <a:bodyPr wrap="square" rtlCol="0" anchor="t">
            <a:spAutoFit/>
          </a:bodyPr>
          <a:lstStyle/>
          <a:p>
            <a:pPr marL="6350">
              <a:lnSpc>
                <a:spcPts val="2100"/>
              </a:lnSpc>
              <a:tabLst>
                <a:tab pos="611188" algn="l"/>
              </a:tabLst>
            </a:pPr>
            <a:r>
              <a:rPr lang="en-US" sz="2000" b="1" dirty="0">
                <a:solidFill>
                  <a:srgbClr val="ED4D24"/>
                </a:solidFill>
                <a:latin typeface="Calibri" panose="020F0502020204030204" pitchFamily="34" charset="0"/>
                <a:cs typeface="Calibri" panose="020F0502020204030204" pitchFamily="34" charset="0"/>
              </a:rPr>
              <a:t>Análisis de las entrevistas en profundidad</a:t>
            </a:r>
          </a:p>
          <a:p>
            <a:pPr marL="6350">
              <a:lnSpc>
                <a:spcPts val="2100"/>
              </a:lnSpc>
              <a:tabLst>
                <a:tab pos="611188" algn="l"/>
              </a:tabLst>
            </a:pPr>
            <a:endParaRPr lang="en-US" sz="2000" b="1" dirty="0">
              <a:solidFill>
                <a:srgbClr val="ED4D24"/>
              </a:solidFill>
              <a:latin typeface="Calibri" panose="020F0502020204030204" pitchFamily="34" charset="0"/>
              <a:cs typeface="Calibri" panose="020F0502020204030204" pitchFamily="34" charset="0"/>
            </a:endParaRPr>
          </a:p>
        </p:txBody>
      </p:sp>
      <p:cxnSp>
        <p:nvCxnSpPr>
          <p:cNvPr id="20" name="Straight Connector 19">
            <a:extLst>
              <a:ext uri="{FF2B5EF4-FFF2-40B4-BE49-F238E27FC236}">
                <a16:creationId xmlns:a16="http://schemas.microsoft.com/office/drawing/2014/main" id="{60C87B20-DA05-4838-8DA4-A2867F7165E7}"/>
              </a:ext>
            </a:extLst>
          </p:cNvPr>
          <p:cNvCxnSpPr>
            <a:cxnSpLocks/>
          </p:cNvCxnSpPr>
          <p:nvPr/>
        </p:nvCxnSpPr>
        <p:spPr>
          <a:xfrm>
            <a:off x="1646" y="7727766"/>
            <a:ext cx="83651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64B8F510-546B-41FB-AB99-A05A328FCD84}"/>
              </a:ext>
            </a:extLst>
          </p:cNvPr>
          <p:cNvSpPr txBox="1"/>
          <p:nvPr/>
        </p:nvSpPr>
        <p:spPr>
          <a:xfrm>
            <a:off x="1422884" y="7566579"/>
            <a:ext cx="5504021" cy="362022"/>
          </a:xfrm>
          <a:prstGeom prst="rect">
            <a:avLst/>
          </a:prstGeom>
          <a:noFill/>
        </p:spPr>
        <p:txBody>
          <a:bodyPr wrap="square" lIns="91440" tIns="45720" rIns="91440" bIns="45720" rtlCol="0" anchor="t">
            <a:spAutoFit/>
          </a:bodyPr>
          <a:lstStyle/>
          <a:p>
            <a:pPr marL="6350">
              <a:lnSpc>
                <a:spcPts val="2100"/>
              </a:lnSpc>
              <a:tabLst>
                <a:tab pos="611188" algn="l"/>
              </a:tabLst>
            </a:pPr>
            <a:r>
              <a:rPr lang="en-US" sz="2000" b="1" dirty="0">
                <a:solidFill>
                  <a:srgbClr val="ED4D24"/>
                </a:solidFill>
                <a:latin typeface="Calibri"/>
                <a:ea typeface="Calibri"/>
                <a:cs typeface="Calibri"/>
              </a:rPr>
              <a:t>Rutina de </a:t>
            </a:r>
            <a:r>
              <a:rPr lang="en-US" sz="2000" b="1" dirty="0" err="1">
                <a:solidFill>
                  <a:srgbClr val="ED4D24"/>
                </a:solidFill>
                <a:latin typeface="Calibri"/>
                <a:ea typeface="Calibri"/>
                <a:cs typeface="Calibri"/>
              </a:rPr>
              <a:t>trabajo</a:t>
            </a:r>
            <a:r>
              <a:rPr lang="en-US" sz="2000" b="1" dirty="0">
                <a:solidFill>
                  <a:srgbClr val="ED4D24"/>
                </a:solidFill>
                <a:latin typeface="Calibri"/>
                <a:ea typeface="Calibri"/>
                <a:cs typeface="Calibri"/>
              </a:rPr>
              <a:t> y </a:t>
            </a:r>
            <a:r>
              <a:rPr lang="en-US" sz="2000" b="1" dirty="0" err="1">
                <a:solidFill>
                  <a:srgbClr val="ED4D24"/>
                </a:solidFill>
                <a:latin typeface="Calibri"/>
                <a:ea typeface="Calibri"/>
                <a:cs typeface="Calibri"/>
              </a:rPr>
              <a:t>resolución</a:t>
            </a:r>
            <a:r>
              <a:rPr lang="en-US" sz="2000" b="1" dirty="0">
                <a:solidFill>
                  <a:srgbClr val="ED4D24"/>
                </a:solidFill>
                <a:latin typeface="Calibri"/>
                <a:ea typeface="Calibri"/>
                <a:cs typeface="Calibri"/>
              </a:rPr>
              <a:t> de </a:t>
            </a:r>
            <a:r>
              <a:rPr lang="en-US" sz="2000" b="1" dirty="0" err="1">
                <a:solidFill>
                  <a:srgbClr val="ED4D24"/>
                </a:solidFill>
                <a:latin typeface="Calibri"/>
                <a:ea typeface="Calibri"/>
                <a:cs typeface="Calibri"/>
              </a:rPr>
              <a:t>problemas</a:t>
            </a:r>
          </a:p>
        </p:txBody>
      </p:sp>
      <p:grpSp>
        <p:nvGrpSpPr>
          <p:cNvPr id="22" name="Group 21">
            <a:extLst>
              <a:ext uri="{FF2B5EF4-FFF2-40B4-BE49-F238E27FC236}">
                <a16:creationId xmlns:a16="http://schemas.microsoft.com/office/drawing/2014/main" id="{819B232F-6BBC-43FE-8169-150B2330570A}"/>
              </a:ext>
            </a:extLst>
          </p:cNvPr>
          <p:cNvGrpSpPr/>
          <p:nvPr/>
        </p:nvGrpSpPr>
        <p:grpSpPr>
          <a:xfrm>
            <a:off x="660803" y="7581526"/>
            <a:ext cx="734144" cy="327604"/>
            <a:chOff x="1441478" y="5631712"/>
            <a:chExt cx="734144" cy="327604"/>
          </a:xfrm>
        </p:grpSpPr>
        <p:sp>
          <p:nvSpPr>
            <p:cNvPr id="23" name="Rectangle 22">
              <a:extLst>
                <a:ext uri="{FF2B5EF4-FFF2-40B4-BE49-F238E27FC236}">
                  <a16:creationId xmlns:a16="http://schemas.microsoft.com/office/drawing/2014/main" id="{F9687733-32EA-4211-A7B0-2D22AFC43E29}"/>
                </a:ext>
              </a:extLst>
            </p:cNvPr>
            <p:cNvSpPr/>
            <p:nvPr/>
          </p:nvSpPr>
          <p:spPr>
            <a:xfrm>
              <a:off x="1441478" y="5651514"/>
              <a:ext cx="665489" cy="288000"/>
            </a:xfrm>
            <a:prstGeom prst="rect">
              <a:avLst/>
            </a:prstGeom>
            <a:gradFill>
              <a:gsLst>
                <a:gs pos="35000">
                  <a:srgbClr val="2D62AE"/>
                </a:gs>
                <a:gs pos="82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Placeholder 8">
              <a:extLst>
                <a:ext uri="{FF2B5EF4-FFF2-40B4-BE49-F238E27FC236}">
                  <a16:creationId xmlns:a16="http://schemas.microsoft.com/office/drawing/2014/main" id="{7B8A5108-4867-4DF7-A958-E8553F9A2039}"/>
                </a:ext>
              </a:extLst>
            </p:cNvPr>
            <p:cNvSpPr txBox="1">
              <a:spLocks/>
            </p:cNvSpPr>
            <p:nvPr/>
          </p:nvSpPr>
          <p:spPr>
            <a:xfrm>
              <a:off x="1448256" y="5631712"/>
              <a:ext cx="727366" cy="327604"/>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dirty="0">
                  <a:solidFill>
                    <a:schemeClr val="bg1"/>
                  </a:solidFill>
                </a:rPr>
                <a:t>4.1.1</a:t>
              </a:r>
            </a:p>
          </p:txBody>
        </p:sp>
      </p:grpSp>
      <p:sp>
        <p:nvSpPr>
          <p:cNvPr id="25" name="TextBox 24">
            <a:extLst>
              <a:ext uri="{FF2B5EF4-FFF2-40B4-BE49-F238E27FC236}">
                <a16:creationId xmlns:a16="http://schemas.microsoft.com/office/drawing/2014/main" id="{2CE6E911-33FA-413E-900F-12A10FCF1EB0}"/>
              </a:ext>
            </a:extLst>
          </p:cNvPr>
          <p:cNvSpPr txBox="1"/>
          <p:nvPr/>
        </p:nvSpPr>
        <p:spPr>
          <a:xfrm>
            <a:off x="1126119" y="8090110"/>
            <a:ext cx="5871600" cy="1440000"/>
          </a:xfrm>
          <a:prstGeom prst="rect">
            <a:avLst/>
          </a:prstGeom>
          <a:noFill/>
        </p:spPr>
        <p:txBody>
          <a:bodyPr wrap="square" numCol="2" spcCol="252000">
            <a:spAutoFit/>
          </a:bodyPr>
          <a:lstStyle/>
          <a:p>
            <a:pPr algn="just">
              <a:lnSpc>
                <a:spcPts val="1140"/>
              </a:lnSpc>
            </a:pPr>
            <a:r>
              <a:rPr lang="en-IE" sz="1100" dirty="0">
                <a:solidFill>
                  <a:srgbClr val="404040"/>
                </a:solidFill>
                <a:latin typeface="Calibri" panose="020F0502020204030204" pitchFamily="34" charset="0"/>
                <a:cs typeface="Calibri" panose="020F0502020204030204" pitchFamily="34" charset="0"/>
              </a:rPr>
              <a:t>Los principales retos técnicos del sector de la climatización se derivan de deficiencias sistémicas en el diseño, la calidad de la instalación y la gestión de los sistemas. Los profesionales de todas las funciones tienden a centrarse exclusivamente en sus tareas o componentes individuales, en lugar de en la funcionalidad y el ciclo de vida del sistema en su conjunto, lo que da lugar a decisiones de diseño deficientes, un acceso limitado al mantenimiento y un rendimiento subóptimo. Los fallos de comunicación entre diseñadores, instaladores y operadores agravan aún más estos problemas, ya que la falta de retroalimentación provoca costosos conflictos y repeticiones del trabajo. Existe una tendencia significativa por la que los especialistas recién formados poseen conocimientos teóricos, pero carecen de experiencia práctica, mientras que los profesionales con experiencia carecen de los conocimientos digitales y la capacidad de pensamiento a nivel de sistema necesarios para las tecnologías modernas e integradas (BMS, IoT, IA). </a:t>
            </a:r>
          </a:p>
        </p:txBody>
      </p:sp>
      <p:cxnSp>
        <p:nvCxnSpPr>
          <p:cNvPr id="27" name="Straight Connector 26">
            <a:extLst>
              <a:ext uri="{FF2B5EF4-FFF2-40B4-BE49-F238E27FC236}">
                <a16:creationId xmlns:a16="http://schemas.microsoft.com/office/drawing/2014/main" id="{D8C20488-2A75-4D5E-AD90-A0E290B90081}"/>
              </a:ext>
            </a:extLst>
          </p:cNvPr>
          <p:cNvCxnSpPr>
            <a:cxnSpLocks/>
          </p:cNvCxnSpPr>
          <p:nvPr/>
        </p:nvCxnSpPr>
        <p:spPr>
          <a:xfrm>
            <a:off x="402776" y="8372070"/>
            <a:ext cx="620838"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C9ADCA9-D64F-4319-B25C-5601BF6E0094}"/>
              </a:ext>
            </a:extLst>
          </p:cNvPr>
          <p:cNvCxnSpPr>
            <a:cxnSpLocks/>
          </p:cNvCxnSpPr>
          <p:nvPr/>
        </p:nvCxnSpPr>
        <p:spPr>
          <a:xfrm>
            <a:off x="1023614" y="8372070"/>
            <a:ext cx="7650" cy="1624837"/>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31" name="Triangle 97">
            <a:extLst>
              <a:ext uri="{FF2B5EF4-FFF2-40B4-BE49-F238E27FC236}">
                <a16:creationId xmlns:a16="http://schemas.microsoft.com/office/drawing/2014/main" id="{4BF3CA42-11F9-4C91-A20A-780B4283B9BF}"/>
              </a:ext>
            </a:extLst>
          </p:cNvPr>
          <p:cNvSpPr/>
          <p:nvPr/>
        </p:nvSpPr>
        <p:spPr>
          <a:xfrm rot="5400000">
            <a:off x="666947" y="8286444"/>
            <a:ext cx="217346" cy="187367"/>
          </a:xfrm>
          <a:prstGeom prst="triangle">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5" name="Straight Connector 34">
            <a:extLst>
              <a:ext uri="{FF2B5EF4-FFF2-40B4-BE49-F238E27FC236}">
                <a16:creationId xmlns:a16="http://schemas.microsoft.com/office/drawing/2014/main" id="{AECE1238-22ED-4DD7-8C3D-50D3EBA0CC1C}"/>
              </a:ext>
            </a:extLst>
          </p:cNvPr>
          <p:cNvCxnSpPr>
            <a:cxnSpLocks/>
          </p:cNvCxnSpPr>
          <p:nvPr/>
        </p:nvCxnSpPr>
        <p:spPr>
          <a:xfrm>
            <a:off x="1036861" y="9996907"/>
            <a:ext cx="6528411"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D7FE791B-E6D3-4179-B8E6-4B6900B59A54}"/>
              </a:ext>
            </a:extLst>
          </p:cNvPr>
          <p:cNvSpPr/>
          <p:nvPr/>
        </p:nvSpPr>
        <p:spPr>
          <a:xfrm>
            <a:off x="6593107" y="9695530"/>
            <a:ext cx="578970" cy="15817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104">
            <a:extLst>
              <a:ext uri="{FF2B5EF4-FFF2-40B4-BE49-F238E27FC236}">
                <a16:creationId xmlns:a16="http://schemas.microsoft.com/office/drawing/2014/main" id="{C084BA07-C412-4F3E-994B-708469ADE8F6}"/>
              </a:ext>
            </a:extLst>
          </p:cNvPr>
          <p:cNvSpPr/>
          <p:nvPr/>
        </p:nvSpPr>
        <p:spPr>
          <a:xfrm>
            <a:off x="6683908" y="9711090"/>
            <a:ext cx="485993" cy="466180"/>
          </a:xfrm>
          <a:custGeom>
            <a:avLst/>
            <a:gdLst>
              <a:gd name="connsiteX0" fmla="*/ 139498 w 407377"/>
              <a:gd name="connsiteY0" fmla="*/ 245863 h 390769"/>
              <a:gd name="connsiteX1" fmla="*/ 131378 w 407377"/>
              <a:gd name="connsiteY1" fmla="*/ 296516 h 390769"/>
              <a:gd name="connsiteX2" fmla="*/ 155048 w 407377"/>
              <a:gd name="connsiteY2" fmla="*/ 300290 h 390769"/>
              <a:gd name="connsiteX3" fmla="*/ 156690 w 407377"/>
              <a:gd name="connsiteY3" fmla="*/ 304609 h 390769"/>
              <a:gd name="connsiteX4" fmla="*/ 109138 w 407377"/>
              <a:gd name="connsiteY4" fmla="*/ 363115 h 390769"/>
              <a:gd name="connsiteX5" fmla="*/ 104459 w 407377"/>
              <a:gd name="connsiteY5" fmla="*/ 360946 h 390769"/>
              <a:gd name="connsiteX6" fmla="*/ 112571 w 407377"/>
              <a:gd name="connsiteY6" fmla="*/ 310293 h 390769"/>
              <a:gd name="connsiteX7" fmla="*/ 88928 w 407377"/>
              <a:gd name="connsiteY7" fmla="*/ 306491 h 390769"/>
              <a:gd name="connsiteX8" fmla="*/ 87267 w 407377"/>
              <a:gd name="connsiteY8" fmla="*/ 302200 h 390769"/>
              <a:gd name="connsiteX9" fmla="*/ 134838 w 407377"/>
              <a:gd name="connsiteY9" fmla="*/ 243694 h 390769"/>
              <a:gd name="connsiteX10" fmla="*/ 139498 w 407377"/>
              <a:gd name="connsiteY10" fmla="*/ 245863 h 390769"/>
              <a:gd name="connsiteX11" fmla="*/ 139498 w 407377"/>
              <a:gd name="connsiteY11" fmla="*/ 245863 h 390769"/>
              <a:gd name="connsiteX12" fmla="*/ 125712 w 407377"/>
              <a:gd name="connsiteY12" fmla="*/ 298297 h 390769"/>
              <a:gd name="connsiteX13" fmla="*/ 132688 w 407377"/>
              <a:gd name="connsiteY13" fmla="*/ 254740 h 390769"/>
              <a:gd name="connsiteX14" fmla="*/ 94299 w 407377"/>
              <a:gd name="connsiteY14" fmla="*/ 301979 h 390769"/>
              <a:gd name="connsiteX15" fmla="*/ 116050 w 407377"/>
              <a:gd name="connsiteY15" fmla="*/ 305458 h 390769"/>
              <a:gd name="connsiteX16" fmla="*/ 118246 w 407377"/>
              <a:gd name="connsiteY16" fmla="*/ 308512 h 390769"/>
              <a:gd name="connsiteX17" fmla="*/ 111269 w 407377"/>
              <a:gd name="connsiteY17" fmla="*/ 352041 h 390769"/>
              <a:gd name="connsiteX18" fmla="*/ 149659 w 407377"/>
              <a:gd name="connsiteY18" fmla="*/ 304830 h 390769"/>
              <a:gd name="connsiteX19" fmla="*/ 127935 w 407377"/>
              <a:gd name="connsiteY19" fmla="*/ 301324 h 390769"/>
              <a:gd name="connsiteX20" fmla="*/ 125712 w 407377"/>
              <a:gd name="connsiteY20" fmla="*/ 298297 h 390769"/>
              <a:gd name="connsiteX21" fmla="*/ 125712 w 407377"/>
              <a:gd name="connsiteY21" fmla="*/ 298297 h 390769"/>
              <a:gd name="connsiteX22" fmla="*/ 121974 w 407377"/>
              <a:gd name="connsiteY22" fmla="*/ 216010 h 390769"/>
              <a:gd name="connsiteX23" fmla="*/ 155804 w 407377"/>
              <a:gd name="connsiteY23" fmla="*/ 222811 h 390769"/>
              <a:gd name="connsiteX24" fmla="*/ 124798 w 407377"/>
              <a:gd name="connsiteY24" fmla="*/ 120535 h 390769"/>
              <a:gd name="connsiteX25" fmla="*/ 127945 w 407377"/>
              <a:gd name="connsiteY25" fmla="*/ 117684 h 390769"/>
              <a:gd name="connsiteX26" fmla="*/ 183157 w 407377"/>
              <a:gd name="connsiteY26" fmla="*/ 123332 h 390769"/>
              <a:gd name="connsiteX27" fmla="*/ 250476 w 407377"/>
              <a:gd name="connsiteY27" fmla="*/ 178820 h 390769"/>
              <a:gd name="connsiteX28" fmla="*/ 314888 w 407377"/>
              <a:gd name="connsiteY28" fmla="*/ 106084 h 390769"/>
              <a:gd name="connsiteX29" fmla="*/ 330114 w 407377"/>
              <a:gd name="connsiteY29" fmla="*/ 96275 h 390769"/>
              <a:gd name="connsiteX30" fmla="*/ 265425 w 407377"/>
              <a:gd name="connsiteY30" fmla="*/ 30248 h 390769"/>
              <a:gd name="connsiteX31" fmla="*/ 255394 w 407377"/>
              <a:gd name="connsiteY31" fmla="*/ 102356 h 390769"/>
              <a:gd name="connsiteX32" fmla="*/ 246268 w 407377"/>
              <a:gd name="connsiteY32" fmla="*/ 132154 h 390769"/>
              <a:gd name="connsiteX33" fmla="*/ 192495 w 407377"/>
              <a:gd name="connsiteY33" fmla="*/ 82442 h 390769"/>
              <a:gd name="connsiteX34" fmla="*/ 209263 w 407377"/>
              <a:gd name="connsiteY34" fmla="*/ 57332 h 390769"/>
              <a:gd name="connsiteX35" fmla="*/ 203431 w 407377"/>
              <a:gd name="connsiteY35" fmla="*/ 34409 h 390769"/>
              <a:gd name="connsiteX36" fmla="*/ 165235 w 407377"/>
              <a:gd name="connsiteY36" fmla="*/ 7657 h 390769"/>
              <a:gd name="connsiteX37" fmla="*/ 118264 w 407377"/>
              <a:gd name="connsiteY37" fmla="*/ 18297 h 390769"/>
              <a:gd name="connsiteX38" fmla="*/ 63606 w 407377"/>
              <a:gd name="connsiteY38" fmla="*/ 51703 h 390769"/>
              <a:gd name="connsiteX39" fmla="*/ 63505 w 407377"/>
              <a:gd name="connsiteY39" fmla="*/ 52580 h 390769"/>
              <a:gd name="connsiteX40" fmla="*/ 92804 w 407377"/>
              <a:gd name="connsiteY40" fmla="*/ 117730 h 390769"/>
              <a:gd name="connsiteX41" fmla="*/ 95526 w 407377"/>
              <a:gd name="connsiteY41" fmla="*/ 167267 h 390769"/>
              <a:gd name="connsiteX42" fmla="*/ 75206 w 407377"/>
              <a:gd name="connsiteY42" fmla="*/ 167903 h 390769"/>
              <a:gd name="connsiteX43" fmla="*/ 38293 w 407377"/>
              <a:gd name="connsiteY43" fmla="*/ 173145 h 390769"/>
              <a:gd name="connsiteX44" fmla="*/ 47955 w 407377"/>
              <a:gd name="connsiteY44" fmla="*/ 212900 h 390769"/>
              <a:gd name="connsiteX45" fmla="*/ 33384 w 407377"/>
              <a:gd name="connsiteY45" fmla="*/ 234706 h 390769"/>
              <a:gd name="connsiteX46" fmla="*/ 16017 w 407377"/>
              <a:gd name="connsiteY46" fmla="*/ 233949 h 390769"/>
              <a:gd name="connsiteX47" fmla="*/ 38303 w 407377"/>
              <a:gd name="connsiteY47" fmla="*/ 278198 h 390769"/>
              <a:gd name="connsiteX48" fmla="*/ 121974 w 407377"/>
              <a:gd name="connsiteY48" fmla="*/ 216010 h 390769"/>
              <a:gd name="connsiteX49" fmla="*/ 121974 w 407377"/>
              <a:gd name="connsiteY49" fmla="*/ 216010 h 390769"/>
              <a:gd name="connsiteX50" fmla="*/ 192163 w 407377"/>
              <a:gd name="connsiteY50" fmla="*/ 251353 h 390769"/>
              <a:gd name="connsiteX51" fmla="*/ 195448 w 407377"/>
              <a:gd name="connsiteY51" fmla="*/ 350731 h 390769"/>
              <a:gd name="connsiteX52" fmla="*/ 210370 w 407377"/>
              <a:gd name="connsiteY52" fmla="*/ 348636 h 390769"/>
              <a:gd name="connsiteX53" fmla="*/ 225929 w 407377"/>
              <a:gd name="connsiteY53" fmla="*/ 335255 h 390769"/>
              <a:gd name="connsiteX54" fmla="*/ 251445 w 407377"/>
              <a:gd name="connsiteY54" fmla="*/ 265417 h 390769"/>
              <a:gd name="connsiteX55" fmla="*/ 192163 w 407377"/>
              <a:gd name="connsiteY55" fmla="*/ 251353 h 390769"/>
              <a:gd name="connsiteX56" fmla="*/ 192163 w 407377"/>
              <a:gd name="connsiteY56" fmla="*/ 251353 h 390769"/>
              <a:gd name="connsiteX57" fmla="*/ 189967 w 407377"/>
              <a:gd name="connsiteY57" fmla="*/ 358270 h 390769"/>
              <a:gd name="connsiteX58" fmla="*/ 60210 w 407377"/>
              <a:gd name="connsiteY58" fmla="*/ 365182 h 390769"/>
              <a:gd name="connsiteX59" fmla="*/ 36106 w 407377"/>
              <a:gd name="connsiteY59" fmla="*/ 287251 h 390769"/>
              <a:gd name="connsiteX60" fmla="*/ 15842 w 407377"/>
              <a:gd name="connsiteY60" fmla="*/ 105660 h 390769"/>
              <a:gd name="connsiteX61" fmla="*/ 242678 w 407377"/>
              <a:gd name="connsiteY61" fmla="*/ 11653 h 390769"/>
              <a:gd name="connsiteX62" fmla="*/ 336011 w 407377"/>
              <a:gd name="connsiteY62" fmla="*/ 92325 h 390769"/>
              <a:gd name="connsiteX63" fmla="*/ 391980 w 407377"/>
              <a:gd name="connsiteY63" fmla="*/ 41958 h 390769"/>
              <a:gd name="connsiteX64" fmla="*/ 398153 w 407377"/>
              <a:gd name="connsiteY64" fmla="*/ 43167 h 390769"/>
              <a:gd name="connsiteX65" fmla="*/ 398153 w 407377"/>
              <a:gd name="connsiteY65" fmla="*/ 43167 h 390769"/>
              <a:gd name="connsiteX66" fmla="*/ 357863 w 407377"/>
              <a:gd name="connsiteY66" fmla="*/ 194859 h 390769"/>
              <a:gd name="connsiteX67" fmla="*/ 250596 w 407377"/>
              <a:gd name="connsiteY67" fmla="*/ 343745 h 390769"/>
              <a:gd name="connsiteX68" fmla="*/ 249968 w 407377"/>
              <a:gd name="connsiteY68" fmla="*/ 343994 h 390769"/>
              <a:gd name="connsiteX69" fmla="*/ 243379 w 407377"/>
              <a:gd name="connsiteY69" fmla="*/ 351331 h 390769"/>
              <a:gd name="connsiteX70" fmla="*/ 212474 w 407377"/>
              <a:gd name="connsiteY70" fmla="*/ 376016 h 390769"/>
              <a:gd name="connsiteX71" fmla="*/ 194452 w 407377"/>
              <a:gd name="connsiteY71" fmla="*/ 363484 h 390769"/>
              <a:gd name="connsiteX72" fmla="*/ 197626 w 407377"/>
              <a:gd name="connsiteY72" fmla="*/ 357624 h 390769"/>
              <a:gd name="connsiteX73" fmla="*/ 189967 w 407377"/>
              <a:gd name="connsiteY73" fmla="*/ 358270 h 390769"/>
              <a:gd name="connsiteX74" fmla="*/ 189967 w 407377"/>
              <a:gd name="connsiteY74" fmla="*/ 358270 h 390769"/>
              <a:gd name="connsiteX75" fmla="*/ 178755 w 407377"/>
              <a:gd name="connsiteY75" fmla="*/ 246638 h 390769"/>
              <a:gd name="connsiteX76" fmla="*/ 65230 w 407377"/>
              <a:gd name="connsiteY76" fmla="*/ 246638 h 390769"/>
              <a:gd name="connsiteX77" fmla="*/ 65230 w 407377"/>
              <a:gd name="connsiteY77" fmla="*/ 360134 h 390769"/>
              <a:gd name="connsiteX78" fmla="*/ 178755 w 407377"/>
              <a:gd name="connsiteY78" fmla="*/ 360134 h 390769"/>
              <a:gd name="connsiteX79" fmla="*/ 178755 w 407377"/>
              <a:gd name="connsiteY79" fmla="*/ 246638 h 390769"/>
              <a:gd name="connsiteX80" fmla="*/ 178755 w 407377"/>
              <a:gd name="connsiteY80" fmla="*/ 246638 h 390769"/>
              <a:gd name="connsiteX81" fmla="*/ 251611 w 407377"/>
              <a:gd name="connsiteY81" fmla="*/ 258284 h 390769"/>
              <a:gd name="connsiteX82" fmla="*/ 252820 w 407377"/>
              <a:gd name="connsiteY82" fmla="*/ 255017 h 390769"/>
              <a:gd name="connsiteX83" fmla="*/ 227507 w 407377"/>
              <a:gd name="connsiteY83" fmla="*/ 228864 h 390769"/>
              <a:gd name="connsiteX84" fmla="*/ 210213 w 407377"/>
              <a:gd name="connsiteY84" fmla="*/ 228560 h 390769"/>
              <a:gd name="connsiteX85" fmla="*/ 210333 w 407377"/>
              <a:gd name="connsiteY85" fmla="*/ 221473 h 390769"/>
              <a:gd name="connsiteX86" fmla="*/ 220549 w 407377"/>
              <a:gd name="connsiteY86" fmla="*/ 221657 h 390769"/>
              <a:gd name="connsiteX87" fmla="*/ 205341 w 407377"/>
              <a:gd name="connsiteY87" fmla="*/ 205942 h 390769"/>
              <a:gd name="connsiteX88" fmla="*/ 188047 w 407377"/>
              <a:gd name="connsiteY88" fmla="*/ 205674 h 390769"/>
              <a:gd name="connsiteX89" fmla="*/ 188149 w 407377"/>
              <a:gd name="connsiteY89" fmla="*/ 198578 h 390769"/>
              <a:gd name="connsiteX90" fmla="*/ 198355 w 407377"/>
              <a:gd name="connsiteY90" fmla="*/ 198735 h 390769"/>
              <a:gd name="connsiteX91" fmla="*/ 186682 w 407377"/>
              <a:gd name="connsiteY91" fmla="*/ 186655 h 390769"/>
              <a:gd name="connsiteX92" fmla="*/ 169388 w 407377"/>
              <a:gd name="connsiteY92" fmla="*/ 186378 h 390769"/>
              <a:gd name="connsiteX93" fmla="*/ 169490 w 407377"/>
              <a:gd name="connsiteY93" fmla="*/ 179291 h 390769"/>
              <a:gd name="connsiteX94" fmla="*/ 179696 w 407377"/>
              <a:gd name="connsiteY94" fmla="*/ 179439 h 390769"/>
              <a:gd name="connsiteX95" fmla="*/ 163934 w 407377"/>
              <a:gd name="connsiteY95" fmla="*/ 163160 h 390769"/>
              <a:gd name="connsiteX96" fmla="*/ 146641 w 407377"/>
              <a:gd name="connsiteY96" fmla="*/ 162883 h 390769"/>
              <a:gd name="connsiteX97" fmla="*/ 146733 w 407377"/>
              <a:gd name="connsiteY97" fmla="*/ 155796 h 390769"/>
              <a:gd name="connsiteX98" fmla="*/ 160880 w 407377"/>
              <a:gd name="connsiteY98" fmla="*/ 156018 h 390769"/>
              <a:gd name="connsiteX99" fmla="*/ 161987 w 407377"/>
              <a:gd name="connsiteY99" fmla="*/ 154929 h 390769"/>
              <a:gd name="connsiteX100" fmla="*/ 162218 w 407377"/>
              <a:gd name="connsiteY100" fmla="*/ 140819 h 390769"/>
              <a:gd name="connsiteX101" fmla="*/ 169305 w 407377"/>
              <a:gd name="connsiteY101" fmla="*/ 140911 h 390769"/>
              <a:gd name="connsiteX102" fmla="*/ 169028 w 407377"/>
              <a:gd name="connsiteY102" fmla="*/ 158214 h 390769"/>
              <a:gd name="connsiteX103" fmla="*/ 184790 w 407377"/>
              <a:gd name="connsiteY103" fmla="*/ 174502 h 390769"/>
              <a:gd name="connsiteX104" fmla="*/ 184965 w 407377"/>
              <a:gd name="connsiteY104" fmla="*/ 164314 h 390769"/>
              <a:gd name="connsiteX105" fmla="*/ 192062 w 407377"/>
              <a:gd name="connsiteY105" fmla="*/ 164415 h 390769"/>
              <a:gd name="connsiteX106" fmla="*/ 191785 w 407377"/>
              <a:gd name="connsiteY106" fmla="*/ 181709 h 390769"/>
              <a:gd name="connsiteX107" fmla="*/ 203477 w 407377"/>
              <a:gd name="connsiteY107" fmla="*/ 193816 h 390769"/>
              <a:gd name="connsiteX108" fmla="*/ 203625 w 407377"/>
              <a:gd name="connsiteY108" fmla="*/ 183610 h 390769"/>
              <a:gd name="connsiteX109" fmla="*/ 210721 w 407377"/>
              <a:gd name="connsiteY109" fmla="*/ 183702 h 390769"/>
              <a:gd name="connsiteX110" fmla="*/ 210444 w 407377"/>
              <a:gd name="connsiteY110" fmla="*/ 201005 h 390769"/>
              <a:gd name="connsiteX111" fmla="*/ 225643 w 407377"/>
              <a:gd name="connsiteY111" fmla="*/ 216711 h 390769"/>
              <a:gd name="connsiteX112" fmla="*/ 225818 w 407377"/>
              <a:gd name="connsiteY112" fmla="*/ 206495 h 390769"/>
              <a:gd name="connsiteX113" fmla="*/ 232905 w 407377"/>
              <a:gd name="connsiteY113" fmla="*/ 206625 h 390769"/>
              <a:gd name="connsiteX114" fmla="*/ 232628 w 407377"/>
              <a:gd name="connsiteY114" fmla="*/ 223918 h 390769"/>
              <a:gd name="connsiteX115" fmla="*/ 257913 w 407377"/>
              <a:gd name="connsiteY115" fmla="*/ 250071 h 390769"/>
              <a:gd name="connsiteX116" fmla="*/ 261273 w 407377"/>
              <a:gd name="connsiteY116" fmla="*/ 248954 h 390769"/>
              <a:gd name="connsiteX117" fmla="*/ 180748 w 407377"/>
              <a:gd name="connsiteY117" fmla="*/ 130013 h 390769"/>
              <a:gd name="connsiteX118" fmla="*/ 131331 w 407377"/>
              <a:gd name="connsiteY118" fmla="*/ 124365 h 390769"/>
              <a:gd name="connsiteX119" fmla="*/ 164230 w 407377"/>
              <a:gd name="connsiteY119" fmla="*/ 221417 h 390769"/>
              <a:gd name="connsiteX120" fmla="*/ 251611 w 407377"/>
              <a:gd name="connsiteY120" fmla="*/ 258284 h 390769"/>
              <a:gd name="connsiteX121" fmla="*/ 251611 w 407377"/>
              <a:gd name="connsiteY121" fmla="*/ 258284 h 390769"/>
              <a:gd name="connsiteX122" fmla="*/ 273804 w 407377"/>
              <a:gd name="connsiteY122" fmla="*/ 255238 h 390769"/>
              <a:gd name="connsiteX123" fmla="*/ 275087 w 407377"/>
              <a:gd name="connsiteY123" fmla="*/ 260480 h 390769"/>
              <a:gd name="connsiteX124" fmla="*/ 275115 w 407377"/>
              <a:gd name="connsiteY124" fmla="*/ 260480 h 390769"/>
              <a:gd name="connsiteX125" fmla="*/ 272845 w 407377"/>
              <a:gd name="connsiteY125" fmla="*/ 294190 h 390769"/>
              <a:gd name="connsiteX126" fmla="*/ 258560 w 407377"/>
              <a:gd name="connsiteY126" fmla="*/ 332127 h 390769"/>
              <a:gd name="connsiteX127" fmla="*/ 280513 w 407377"/>
              <a:gd name="connsiteY127" fmla="*/ 318599 h 390769"/>
              <a:gd name="connsiteX128" fmla="*/ 308668 w 407377"/>
              <a:gd name="connsiteY128" fmla="*/ 292908 h 390769"/>
              <a:gd name="connsiteX129" fmla="*/ 308696 w 407377"/>
              <a:gd name="connsiteY129" fmla="*/ 292705 h 390769"/>
              <a:gd name="connsiteX130" fmla="*/ 282728 w 407377"/>
              <a:gd name="connsiteY130" fmla="*/ 247653 h 390769"/>
              <a:gd name="connsiteX131" fmla="*/ 273804 w 407377"/>
              <a:gd name="connsiteY131" fmla="*/ 255238 h 390769"/>
              <a:gd name="connsiteX132" fmla="*/ 273804 w 407377"/>
              <a:gd name="connsiteY132" fmla="*/ 255238 h 390769"/>
              <a:gd name="connsiteX133" fmla="*/ 259805 w 407377"/>
              <a:gd name="connsiteY133" fmla="*/ 257352 h 390769"/>
              <a:gd name="connsiteX134" fmla="*/ 258495 w 407377"/>
              <a:gd name="connsiteY134" fmla="*/ 261864 h 390769"/>
              <a:gd name="connsiteX135" fmla="*/ 256585 w 407377"/>
              <a:gd name="connsiteY135" fmla="*/ 290600 h 390769"/>
              <a:gd name="connsiteX136" fmla="*/ 213932 w 407377"/>
              <a:gd name="connsiteY136" fmla="*/ 354838 h 390769"/>
              <a:gd name="connsiteX137" fmla="*/ 203486 w 407377"/>
              <a:gd name="connsiteY137" fmla="*/ 361999 h 390769"/>
              <a:gd name="connsiteX138" fmla="*/ 205055 w 407377"/>
              <a:gd name="connsiteY138" fmla="*/ 370664 h 390769"/>
              <a:gd name="connsiteX139" fmla="*/ 208654 w 407377"/>
              <a:gd name="connsiteY139" fmla="*/ 370036 h 390769"/>
              <a:gd name="connsiteX140" fmla="*/ 265831 w 407377"/>
              <a:gd name="connsiteY140" fmla="*/ 292944 h 390769"/>
              <a:gd name="connsiteX141" fmla="*/ 268000 w 407377"/>
              <a:gd name="connsiteY141" fmla="*/ 260858 h 390769"/>
              <a:gd name="connsiteX142" fmla="*/ 268000 w 407377"/>
              <a:gd name="connsiteY142" fmla="*/ 260471 h 390769"/>
              <a:gd name="connsiteX143" fmla="*/ 268000 w 407377"/>
              <a:gd name="connsiteY143" fmla="*/ 260471 h 390769"/>
              <a:gd name="connsiteX144" fmla="*/ 263081 w 407377"/>
              <a:gd name="connsiteY144" fmla="*/ 255912 h 390769"/>
              <a:gd name="connsiteX145" fmla="*/ 263081 w 407377"/>
              <a:gd name="connsiteY145" fmla="*/ 255884 h 390769"/>
              <a:gd name="connsiteX146" fmla="*/ 259805 w 407377"/>
              <a:gd name="connsiteY146" fmla="*/ 257352 h 390769"/>
              <a:gd name="connsiteX147" fmla="*/ 259805 w 407377"/>
              <a:gd name="connsiteY147" fmla="*/ 257352 h 390769"/>
              <a:gd name="connsiteX148" fmla="*/ 256225 w 407377"/>
              <a:gd name="connsiteY148" fmla="*/ 189285 h 390769"/>
              <a:gd name="connsiteX149" fmla="*/ 268129 w 407377"/>
              <a:gd name="connsiteY149" fmla="*/ 230535 h 390769"/>
              <a:gd name="connsiteX150" fmla="*/ 276923 w 407377"/>
              <a:gd name="connsiteY150" fmla="*/ 205407 h 390769"/>
              <a:gd name="connsiteX151" fmla="*/ 293562 w 407377"/>
              <a:gd name="connsiteY151" fmla="*/ 172554 h 390769"/>
              <a:gd name="connsiteX152" fmla="*/ 295103 w 407377"/>
              <a:gd name="connsiteY152" fmla="*/ 151625 h 390769"/>
              <a:gd name="connsiteX153" fmla="*/ 302190 w 407377"/>
              <a:gd name="connsiteY153" fmla="*/ 152105 h 390769"/>
              <a:gd name="connsiteX154" fmla="*/ 301406 w 407377"/>
              <a:gd name="connsiteY154" fmla="*/ 162745 h 390769"/>
              <a:gd name="connsiteX155" fmla="*/ 334507 w 407377"/>
              <a:gd name="connsiteY155" fmla="*/ 140837 h 390769"/>
              <a:gd name="connsiteX156" fmla="*/ 332698 w 407377"/>
              <a:gd name="connsiteY156" fmla="*/ 118339 h 390769"/>
              <a:gd name="connsiteX157" fmla="*/ 339804 w 407377"/>
              <a:gd name="connsiteY157" fmla="*/ 117795 h 390769"/>
              <a:gd name="connsiteX158" fmla="*/ 341290 w 407377"/>
              <a:gd name="connsiteY158" fmla="*/ 136426 h 390769"/>
              <a:gd name="connsiteX159" fmla="*/ 354569 w 407377"/>
              <a:gd name="connsiteY159" fmla="*/ 124153 h 390769"/>
              <a:gd name="connsiteX160" fmla="*/ 352511 w 407377"/>
              <a:gd name="connsiteY160" fmla="*/ 98259 h 390769"/>
              <a:gd name="connsiteX161" fmla="*/ 359598 w 407377"/>
              <a:gd name="connsiteY161" fmla="*/ 97705 h 390769"/>
              <a:gd name="connsiteX162" fmla="*/ 361056 w 407377"/>
              <a:gd name="connsiteY162" fmla="*/ 115912 h 390769"/>
              <a:gd name="connsiteX163" fmla="*/ 372951 w 407377"/>
              <a:gd name="connsiteY163" fmla="*/ 96229 h 390769"/>
              <a:gd name="connsiteX164" fmla="*/ 379263 w 407377"/>
              <a:gd name="connsiteY164" fmla="*/ 99505 h 390769"/>
              <a:gd name="connsiteX165" fmla="*/ 370496 w 407377"/>
              <a:gd name="connsiteY165" fmla="*/ 114657 h 390769"/>
              <a:gd name="connsiteX166" fmla="*/ 385511 w 407377"/>
              <a:gd name="connsiteY166" fmla="*/ 108465 h 390769"/>
              <a:gd name="connsiteX167" fmla="*/ 390134 w 407377"/>
              <a:gd name="connsiteY167" fmla="*/ 110403 h 390769"/>
              <a:gd name="connsiteX168" fmla="*/ 388215 w 407377"/>
              <a:gd name="connsiteY168" fmla="*/ 115045 h 390769"/>
              <a:gd name="connsiteX169" fmla="*/ 362726 w 407377"/>
              <a:gd name="connsiteY169" fmla="*/ 125528 h 390769"/>
              <a:gd name="connsiteX170" fmla="*/ 340191 w 407377"/>
              <a:gd name="connsiteY170" fmla="*/ 145747 h 390769"/>
              <a:gd name="connsiteX171" fmla="*/ 326451 w 407377"/>
              <a:gd name="connsiteY171" fmla="*/ 153258 h 390769"/>
              <a:gd name="connsiteX172" fmla="*/ 340551 w 407377"/>
              <a:gd name="connsiteY172" fmla="*/ 153895 h 390769"/>
              <a:gd name="connsiteX173" fmla="*/ 340247 w 407377"/>
              <a:gd name="connsiteY173" fmla="*/ 160982 h 390769"/>
              <a:gd name="connsiteX174" fmla="*/ 315534 w 407377"/>
              <a:gd name="connsiteY174" fmla="*/ 159866 h 390769"/>
              <a:gd name="connsiteX175" fmla="*/ 285967 w 407377"/>
              <a:gd name="connsiteY175" fmla="*/ 202066 h 390769"/>
              <a:gd name="connsiteX176" fmla="*/ 308022 w 407377"/>
              <a:gd name="connsiteY176" fmla="*/ 197424 h 390769"/>
              <a:gd name="connsiteX177" fmla="*/ 309462 w 407377"/>
              <a:gd name="connsiteY177" fmla="*/ 204382 h 390769"/>
              <a:gd name="connsiteX178" fmla="*/ 282765 w 407377"/>
              <a:gd name="connsiteY178" fmla="*/ 210002 h 390769"/>
              <a:gd name="connsiteX179" fmla="*/ 270039 w 407377"/>
              <a:gd name="connsiteY179" fmla="*/ 249111 h 390769"/>
              <a:gd name="connsiteX180" fmla="*/ 314916 w 407377"/>
              <a:gd name="connsiteY180" fmla="*/ 216462 h 390769"/>
              <a:gd name="connsiteX181" fmla="*/ 393198 w 407377"/>
              <a:gd name="connsiteY181" fmla="*/ 51657 h 390769"/>
              <a:gd name="connsiteX182" fmla="*/ 318718 w 407377"/>
              <a:gd name="connsiteY182" fmla="*/ 112110 h 390769"/>
              <a:gd name="connsiteX183" fmla="*/ 256225 w 407377"/>
              <a:gd name="connsiteY183" fmla="*/ 189285 h 390769"/>
              <a:gd name="connsiteX184" fmla="*/ 256225 w 407377"/>
              <a:gd name="connsiteY184" fmla="*/ 189285 h 390769"/>
              <a:gd name="connsiteX185" fmla="*/ 350084 w 407377"/>
              <a:gd name="connsiteY185" fmla="*/ 200903 h 390769"/>
              <a:gd name="connsiteX186" fmla="*/ 288394 w 407377"/>
              <a:gd name="connsiteY186" fmla="*/ 243233 h 390769"/>
              <a:gd name="connsiteX187" fmla="*/ 316429 w 407377"/>
              <a:gd name="connsiteY187" fmla="*/ 283366 h 390769"/>
              <a:gd name="connsiteX188" fmla="*/ 350084 w 407377"/>
              <a:gd name="connsiteY188" fmla="*/ 200903 h 390769"/>
              <a:gd name="connsiteX189" fmla="*/ 350084 w 407377"/>
              <a:gd name="connsiteY189" fmla="*/ 200903 h 390769"/>
              <a:gd name="connsiteX190" fmla="*/ 259150 w 407377"/>
              <a:gd name="connsiteY190" fmla="*/ 26796 h 390769"/>
              <a:gd name="connsiteX191" fmla="*/ 172941 w 407377"/>
              <a:gd name="connsiteY191" fmla="*/ 7205 h 390769"/>
              <a:gd name="connsiteX192" fmla="*/ 203717 w 407377"/>
              <a:gd name="connsiteY192" fmla="*/ 27322 h 390769"/>
              <a:gd name="connsiteX193" fmla="*/ 212991 w 407377"/>
              <a:gd name="connsiteY193" fmla="*/ 63349 h 390769"/>
              <a:gd name="connsiteX194" fmla="*/ 215187 w 407377"/>
              <a:gd name="connsiteY194" fmla="*/ 112387 h 390769"/>
              <a:gd name="connsiteX195" fmla="*/ 244256 w 407377"/>
              <a:gd name="connsiteY195" fmla="*/ 125316 h 390769"/>
              <a:gd name="connsiteX196" fmla="*/ 259150 w 407377"/>
              <a:gd name="connsiteY196" fmla="*/ 26796 h 390769"/>
              <a:gd name="connsiteX197" fmla="*/ 259150 w 407377"/>
              <a:gd name="connsiteY197" fmla="*/ 26796 h 390769"/>
              <a:gd name="connsiteX198" fmla="*/ 55605 w 407377"/>
              <a:gd name="connsiteY198" fmla="*/ 59501 h 390769"/>
              <a:gd name="connsiteX199" fmla="*/ 13581 w 407377"/>
              <a:gd name="connsiteY199" fmla="*/ 226050 h 390769"/>
              <a:gd name="connsiteX200" fmla="*/ 40102 w 407377"/>
              <a:gd name="connsiteY200" fmla="*/ 224961 h 390769"/>
              <a:gd name="connsiteX201" fmla="*/ 41514 w 407377"/>
              <a:gd name="connsiteY201" fmla="*/ 215908 h 390769"/>
              <a:gd name="connsiteX202" fmla="*/ 37731 w 407377"/>
              <a:gd name="connsiteY202" fmla="*/ 157845 h 390769"/>
              <a:gd name="connsiteX203" fmla="*/ 79082 w 407377"/>
              <a:gd name="connsiteY203" fmla="*/ 161933 h 390769"/>
              <a:gd name="connsiteX204" fmla="*/ 99734 w 407377"/>
              <a:gd name="connsiteY204" fmla="*/ 139121 h 390769"/>
              <a:gd name="connsiteX205" fmla="*/ 91115 w 407377"/>
              <a:gd name="connsiteY205" fmla="*/ 124651 h 390769"/>
              <a:gd name="connsiteX206" fmla="*/ 55605 w 407377"/>
              <a:gd name="connsiteY206" fmla="*/ 59501 h 390769"/>
              <a:gd name="connsiteX207" fmla="*/ 55605 w 407377"/>
              <a:gd name="connsiteY207" fmla="*/ 59501 h 390769"/>
              <a:gd name="connsiteX208" fmla="*/ 9308 w 407377"/>
              <a:gd name="connsiteY208" fmla="*/ 206911 h 390769"/>
              <a:gd name="connsiteX209" fmla="*/ 9557 w 407377"/>
              <a:gd name="connsiteY209" fmla="*/ 208470 h 390769"/>
              <a:gd name="connsiteX210" fmla="*/ 9308 w 407377"/>
              <a:gd name="connsiteY210" fmla="*/ 206911 h 390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Lst>
            <a:rect l="l" t="t" r="r" b="b"/>
            <a:pathLst>
              <a:path w="407377" h="390769">
                <a:moveTo>
                  <a:pt x="139498" y="245863"/>
                </a:moveTo>
                <a:lnTo>
                  <a:pt x="131378" y="296516"/>
                </a:lnTo>
                <a:lnTo>
                  <a:pt x="155048" y="300290"/>
                </a:lnTo>
                <a:cubicBezTo>
                  <a:pt x="157096" y="300622"/>
                  <a:pt x="157955" y="303040"/>
                  <a:pt x="156690" y="304609"/>
                </a:cubicBezTo>
                <a:lnTo>
                  <a:pt x="109138" y="363115"/>
                </a:lnTo>
                <a:cubicBezTo>
                  <a:pt x="107421" y="365210"/>
                  <a:pt x="103970" y="363696"/>
                  <a:pt x="104459" y="360946"/>
                </a:cubicBezTo>
                <a:lnTo>
                  <a:pt x="112571" y="310293"/>
                </a:lnTo>
                <a:lnTo>
                  <a:pt x="88928" y="306491"/>
                </a:lnTo>
                <a:cubicBezTo>
                  <a:pt x="86880" y="306159"/>
                  <a:pt x="86003" y="303741"/>
                  <a:pt x="87267" y="302200"/>
                </a:cubicBezTo>
                <a:lnTo>
                  <a:pt x="134838" y="243694"/>
                </a:lnTo>
                <a:cubicBezTo>
                  <a:pt x="136582" y="241544"/>
                  <a:pt x="140006" y="243159"/>
                  <a:pt x="139498" y="245863"/>
                </a:cubicBezTo>
                <a:lnTo>
                  <a:pt x="139498" y="245863"/>
                </a:lnTo>
                <a:close/>
                <a:moveTo>
                  <a:pt x="125712" y="298297"/>
                </a:moveTo>
                <a:lnTo>
                  <a:pt x="132688" y="254740"/>
                </a:lnTo>
                <a:lnTo>
                  <a:pt x="94299" y="301979"/>
                </a:lnTo>
                <a:lnTo>
                  <a:pt x="116050" y="305458"/>
                </a:lnTo>
                <a:cubicBezTo>
                  <a:pt x="117489" y="305679"/>
                  <a:pt x="118467" y="307054"/>
                  <a:pt x="118246" y="308512"/>
                </a:cubicBezTo>
                <a:lnTo>
                  <a:pt x="111269" y="352041"/>
                </a:lnTo>
                <a:lnTo>
                  <a:pt x="149659" y="304830"/>
                </a:lnTo>
                <a:lnTo>
                  <a:pt x="127935" y="301324"/>
                </a:lnTo>
                <a:cubicBezTo>
                  <a:pt x="126496" y="301093"/>
                  <a:pt x="125481" y="299727"/>
                  <a:pt x="125712" y="298297"/>
                </a:cubicBezTo>
                <a:lnTo>
                  <a:pt x="125712" y="298297"/>
                </a:lnTo>
                <a:close/>
                <a:moveTo>
                  <a:pt x="121974" y="216010"/>
                </a:moveTo>
                <a:cubicBezTo>
                  <a:pt x="133971" y="216010"/>
                  <a:pt x="145423" y="218427"/>
                  <a:pt x="155804" y="222811"/>
                </a:cubicBezTo>
                <a:cubicBezTo>
                  <a:pt x="130593" y="194831"/>
                  <a:pt x="117591" y="156581"/>
                  <a:pt x="124798" y="120535"/>
                </a:cubicBezTo>
                <a:cubicBezTo>
                  <a:pt x="125093" y="118967"/>
                  <a:pt x="126404" y="117832"/>
                  <a:pt x="127945" y="117684"/>
                </a:cubicBezTo>
                <a:cubicBezTo>
                  <a:pt x="145764" y="114759"/>
                  <a:pt x="164848" y="116697"/>
                  <a:pt x="183157" y="123332"/>
                </a:cubicBezTo>
                <a:cubicBezTo>
                  <a:pt x="210555" y="133270"/>
                  <a:pt x="234788" y="153231"/>
                  <a:pt x="250476" y="178820"/>
                </a:cubicBezTo>
                <a:cubicBezTo>
                  <a:pt x="257258" y="142748"/>
                  <a:pt x="283171" y="126257"/>
                  <a:pt x="314888" y="106084"/>
                </a:cubicBezTo>
                <a:cubicBezTo>
                  <a:pt x="319834" y="102937"/>
                  <a:pt x="324919" y="99708"/>
                  <a:pt x="330114" y="96275"/>
                </a:cubicBezTo>
                <a:cubicBezTo>
                  <a:pt x="314639" y="68092"/>
                  <a:pt x="291993" y="45585"/>
                  <a:pt x="265425" y="30248"/>
                </a:cubicBezTo>
                <a:cubicBezTo>
                  <a:pt x="242761" y="61937"/>
                  <a:pt x="250254" y="85939"/>
                  <a:pt x="255394" y="102356"/>
                </a:cubicBezTo>
                <a:cubicBezTo>
                  <a:pt x="260073" y="117333"/>
                  <a:pt x="263127" y="127115"/>
                  <a:pt x="246268" y="132154"/>
                </a:cubicBezTo>
                <a:cubicBezTo>
                  <a:pt x="228513" y="137451"/>
                  <a:pt x="191231" y="109111"/>
                  <a:pt x="192495" y="82442"/>
                </a:cubicBezTo>
                <a:cubicBezTo>
                  <a:pt x="192920" y="73260"/>
                  <a:pt x="197755" y="64410"/>
                  <a:pt x="209263" y="57332"/>
                </a:cubicBezTo>
                <a:cubicBezTo>
                  <a:pt x="215086" y="53752"/>
                  <a:pt x="220097" y="35120"/>
                  <a:pt x="203431" y="34409"/>
                </a:cubicBezTo>
                <a:cubicBezTo>
                  <a:pt x="185408" y="33653"/>
                  <a:pt x="172323" y="23142"/>
                  <a:pt x="165235" y="7657"/>
                </a:cubicBezTo>
                <a:cubicBezTo>
                  <a:pt x="149529" y="8949"/>
                  <a:pt x="133749" y="12456"/>
                  <a:pt x="118264" y="18297"/>
                </a:cubicBezTo>
                <a:cubicBezTo>
                  <a:pt x="97492" y="26160"/>
                  <a:pt x="79119" y="37630"/>
                  <a:pt x="63606" y="51703"/>
                </a:cubicBezTo>
                <a:lnTo>
                  <a:pt x="63505" y="52580"/>
                </a:lnTo>
                <a:cubicBezTo>
                  <a:pt x="61336" y="70685"/>
                  <a:pt x="56805" y="108853"/>
                  <a:pt x="92804" y="117730"/>
                </a:cubicBezTo>
                <a:cubicBezTo>
                  <a:pt x="112589" y="122649"/>
                  <a:pt x="109498" y="155971"/>
                  <a:pt x="95526" y="167267"/>
                </a:cubicBezTo>
                <a:cubicBezTo>
                  <a:pt x="89980" y="171733"/>
                  <a:pt x="82995" y="172859"/>
                  <a:pt x="75206" y="167903"/>
                </a:cubicBezTo>
                <a:cubicBezTo>
                  <a:pt x="60552" y="158500"/>
                  <a:pt x="40794" y="153000"/>
                  <a:pt x="38293" y="173145"/>
                </a:cubicBezTo>
                <a:cubicBezTo>
                  <a:pt x="37158" y="182419"/>
                  <a:pt x="39955" y="195791"/>
                  <a:pt x="47955" y="212900"/>
                </a:cubicBezTo>
                <a:cubicBezTo>
                  <a:pt x="53575" y="224979"/>
                  <a:pt x="45630" y="232869"/>
                  <a:pt x="33384" y="234706"/>
                </a:cubicBezTo>
                <a:cubicBezTo>
                  <a:pt x="28161" y="235462"/>
                  <a:pt x="22061" y="235213"/>
                  <a:pt x="16017" y="233949"/>
                </a:cubicBezTo>
                <a:cubicBezTo>
                  <a:pt x="21305" y="249785"/>
                  <a:pt x="28825" y="264660"/>
                  <a:pt x="38303" y="278198"/>
                </a:cubicBezTo>
                <a:cubicBezTo>
                  <a:pt x="49238" y="241793"/>
                  <a:pt x="82921" y="216010"/>
                  <a:pt x="121974" y="216010"/>
                </a:cubicBezTo>
                <a:lnTo>
                  <a:pt x="121974" y="216010"/>
                </a:lnTo>
                <a:close/>
                <a:moveTo>
                  <a:pt x="192163" y="251353"/>
                </a:moveTo>
                <a:cubicBezTo>
                  <a:pt x="213822" y="280496"/>
                  <a:pt x="215150" y="320177"/>
                  <a:pt x="195448" y="350731"/>
                </a:cubicBezTo>
                <a:cubicBezTo>
                  <a:pt x="198069" y="350482"/>
                  <a:pt x="209411" y="349061"/>
                  <a:pt x="210370" y="348636"/>
                </a:cubicBezTo>
                <a:cubicBezTo>
                  <a:pt x="216322" y="344225"/>
                  <a:pt x="221490" y="339759"/>
                  <a:pt x="225929" y="335255"/>
                </a:cubicBezTo>
                <a:cubicBezTo>
                  <a:pt x="245825" y="315009"/>
                  <a:pt x="251417" y="293147"/>
                  <a:pt x="251445" y="265417"/>
                </a:cubicBezTo>
                <a:cubicBezTo>
                  <a:pt x="231549" y="266257"/>
                  <a:pt x="210472" y="261089"/>
                  <a:pt x="192163" y="251353"/>
                </a:cubicBezTo>
                <a:lnTo>
                  <a:pt x="192163" y="251353"/>
                </a:lnTo>
                <a:close/>
                <a:moveTo>
                  <a:pt x="189967" y="358270"/>
                </a:moveTo>
                <a:cubicBezTo>
                  <a:pt x="157345" y="398625"/>
                  <a:pt x="96938" y="401938"/>
                  <a:pt x="60210" y="365182"/>
                </a:cubicBezTo>
                <a:cubicBezTo>
                  <a:pt x="40158" y="345130"/>
                  <a:pt x="30689" y="316218"/>
                  <a:pt x="36106" y="287251"/>
                </a:cubicBezTo>
                <a:cubicBezTo>
                  <a:pt x="-3067" y="235241"/>
                  <a:pt x="-11215" y="165670"/>
                  <a:pt x="15842" y="105660"/>
                </a:cubicBezTo>
                <a:cubicBezTo>
                  <a:pt x="54738" y="19312"/>
                  <a:pt x="154116" y="-21901"/>
                  <a:pt x="242678" y="11653"/>
                </a:cubicBezTo>
                <a:cubicBezTo>
                  <a:pt x="281427" y="26326"/>
                  <a:pt x="314989" y="54305"/>
                  <a:pt x="336011" y="92325"/>
                </a:cubicBezTo>
                <a:cubicBezTo>
                  <a:pt x="354643" y="79646"/>
                  <a:pt x="374133" y="64216"/>
                  <a:pt x="391980" y="41958"/>
                </a:cubicBezTo>
                <a:cubicBezTo>
                  <a:pt x="393797" y="39716"/>
                  <a:pt x="397350" y="40509"/>
                  <a:pt x="398153" y="43167"/>
                </a:cubicBezTo>
                <a:lnTo>
                  <a:pt x="398153" y="43167"/>
                </a:lnTo>
                <a:cubicBezTo>
                  <a:pt x="422229" y="123415"/>
                  <a:pt x="395791" y="164249"/>
                  <a:pt x="357863" y="194859"/>
                </a:cubicBezTo>
                <a:cubicBezTo>
                  <a:pt x="352096" y="260784"/>
                  <a:pt x="310597" y="317814"/>
                  <a:pt x="250596" y="343745"/>
                </a:cubicBezTo>
                <a:lnTo>
                  <a:pt x="249968" y="343994"/>
                </a:lnTo>
                <a:cubicBezTo>
                  <a:pt x="247920" y="346468"/>
                  <a:pt x="245732" y="348913"/>
                  <a:pt x="243379" y="351331"/>
                </a:cubicBezTo>
                <a:cubicBezTo>
                  <a:pt x="235111" y="359830"/>
                  <a:pt x="224932" y="367997"/>
                  <a:pt x="212474" y="376016"/>
                </a:cubicBezTo>
                <a:cubicBezTo>
                  <a:pt x="203578" y="381710"/>
                  <a:pt x="192237" y="373718"/>
                  <a:pt x="194452" y="363484"/>
                </a:cubicBezTo>
                <a:cubicBezTo>
                  <a:pt x="194931" y="361306"/>
                  <a:pt x="196011" y="359276"/>
                  <a:pt x="197626" y="357624"/>
                </a:cubicBezTo>
                <a:cubicBezTo>
                  <a:pt x="195116" y="357920"/>
                  <a:pt x="192569" y="358123"/>
                  <a:pt x="189967" y="358270"/>
                </a:cubicBezTo>
                <a:lnTo>
                  <a:pt x="189967" y="358270"/>
                </a:lnTo>
                <a:close/>
                <a:moveTo>
                  <a:pt x="178755" y="246638"/>
                </a:moveTo>
                <a:cubicBezTo>
                  <a:pt x="147398" y="215299"/>
                  <a:pt x="96569" y="215299"/>
                  <a:pt x="65230" y="246638"/>
                </a:cubicBezTo>
                <a:cubicBezTo>
                  <a:pt x="33901" y="277967"/>
                  <a:pt x="33901" y="328796"/>
                  <a:pt x="65230" y="360134"/>
                </a:cubicBezTo>
                <a:cubicBezTo>
                  <a:pt x="96569" y="391501"/>
                  <a:pt x="147398" y="391501"/>
                  <a:pt x="178755" y="360134"/>
                </a:cubicBezTo>
                <a:cubicBezTo>
                  <a:pt x="210084" y="328796"/>
                  <a:pt x="210084" y="277976"/>
                  <a:pt x="178755" y="246638"/>
                </a:cubicBezTo>
                <a:lnTo>
                  <a:pt x="178755" y="246638"/>
                </a:lnTo>
                <a:close/>
                <a:moveTo>
                  <a:pt x="251611" y="258284"/>
                </a:moveTo>
                <a:cubicBezTo>
                  <a:pt x="251860" y="257130"/>
                  <a:pt x="252266" y="256014"/>
                  <a:pt x="252820" y="255017"/>
                </a:cubicBezTo>
                <a:lnTo>
                  <a:pt x="227507" y="228864"/>
                </a:lnTo>
                <a:lnTo>
                  <a:pt x="210213" y="228560"/>
                </a:lnTo>
                <a:cubicBezTo>
                  <a:pt x="205553" y="228514"/>
                  <a:pt x="205673" y="221408"/>
                  <a:pt x="210333" y="221473"/>
                </a:cubicBezTo>
                <a:lnTo>
                  <a:pt x="220549" y="221657"/>
                </a:lnTo>
                <a:lnTo>
                  <a:pt x="205341" y="205942"/>
                </a:lnTo>
                <a:lnTo>
                  <a:pt x="188047" y="205674"/>
                </a:lnTo>
                <a:cubicBezTo>
                  <a:pt x="183387" y="205591"/>
                  <a:pt x="183489" y="198513"/>
                  <a:pt x="188149" y="198578"/>
                </a:cubicBezTo>
                <a:lnTo>
                  <a:pt x="198355" y="198735"/>
                </a:lnTo>
                <a:lnTo>
                  <a:pt x="186682" y="186655"/>
                </a:lnTo>
                <a:lnTo>
                  <a:pt x="169388" y="186378"/>
                </a:lnTo>
                <a:cubicBezTo>
                  <a:pt x="164700" y="186313"/>
                  <a:pt x="164829" y="179217"/>
                  <a:pt x="169490" y="179291"/>
                </a:cubicBezTo>
                <a:lnTo>
                  <a:pt x="179696" y="179439"/>
                </a:lnTo>
                <a:lnTo>
                  <a:pt x="163934" y="163160"/>
                </a:lnTo>
                <a:lnTo>
                  <a:pt x="146641" y="162883"/>
                </a:lnTo>
                <a:cubicBezTo>
                  <a:pt x="141953" y="162809"/>
                  <a:pt x="142073" y="155722"/>
                  <a:pt x="146733" y="155796"/>
                </a:cubicBezTo>
                <a:lnTo>
                  <a:pt x="160880" y="156018"/>
                </a:lnTo>
                <a:lnTo>
                  <a:pt x="161987" y="154929"/>
                </a:lnTo>
                <a:lnTo>
                  <a:pt x="162218" y="140819"/>
                </a:lnTo>
                <a:cubicBezTo>
                  <a:pt x="162292" y="136159"/>
                  <a:pt x="169379" y="136251"/>
                  <a:pt x="169305" y="140911"/>
                </a:cubicBezTo>
                <a:lnTo>
                  <a:pt x="169028" y="158214"/>
                </a:lnTo>
                <a:lnTo>
                  <a:pt x="184790" y="174502"/>
                </a:lnTo>
                <a:lnTo>
                  <a:pt x="184965" y="164314"/>
                </a:lnTo>
                <a:cubicBezTo>
                  <a:pt x="185048" y="159653"/>
                  <a:pt x="192126" y="159755"/>
                  <a:pt x="192062" y="164415"/>
                </a:cubicBezTo>
                <a:lnTo>
                  <a:pt x="191785" y="181709"/>
                </a:lnTo>
                <a:lnTo>
                  <a:pt x="203477" y="193816"/>
                </a:lnTo>
                <a:lnTo>
                  <a:pt x="203625" y="183610"/>
                </a:lnTo>
                <a:cubicBezTo>
                  <a:pt x="203707" y="178940"/>
                  <a:pt x="210786" y="179042"/>
                  <a:pt x="210721" y="183702"/>
                </a:cubicBezTo>
                <a:lnTo>
                  <a:pt x="210444" y="201005"/>
                </a:lnTo>
                <a:lnTo>
                  <a:pt x="225643" y="216711"/>
                </a:lnTo>
                <a:lnTo>
                  <a:pt x="225818" y="206495"/>
                </a:lnTo>
                <a:cubicBezTo>
                  <a:pt x="225892" y="201835"/>
                  <a:pt x="232979" y="201964"/>
                  <a:pt x="232905" y="206625"/>
                </a:cubicBezTo>
                <a:lnTo>
                  <a:pt x="232628" y="223918"/>
                </a:lnTo>
                <a:lnTo>
                  <a:pt x="257913" y="250071"/>
                </a:lnTo>
                <a:cubicBezTo>
                  <a:pt x="258947" y="249535"/>
                  <a:pt x="260082" y="249157"/>
                  <a:pt x="261273" y="248954"/>
                </a:cubicBezTo>
                <a:cubicBezTo>
                  <a:pt x="265324" y="197526"/>
                  <a:pt x="229002" y="147463"/>
                  <a:pt x="180748" y="130013"/>
                </a:cubicBezTo>
                <a:cubicBezTo>
                  <a:pt x="164350" y="124061"/>
                  <a:pt x="147315" y="122150"/>
                  <a:pt x="131331" y="124365"/>
                </a:cubicBezTo>
                <a:cubicBezTo>
                  <a:pt x="125352" y="159035"/>
                  <a:pt x="139046" y="195403"/>
                  <a:pt x="164230" y="221417"/>
                </a:cubicBezTo>
                <a:cubicBezTo>
                  <a:pt x="187355" y="245327"/>
                  <a:pt x="219368" y="259797"/>
                  <a:pt x="251611" y="258284"/>
                </a:cubicBezTo>
                <a:lnTo>
                  <a:pt x="251611" y="258284"/>
                </a:lnTo>
                <a:close/>
                <a:moveTo>
                  <a:pt x="273804" y="255238"/>
                </a:moveTo>
                <a:cubicBezTo>
                  <a:pt x="274607" y="256844"/>
                  <a:pt x="275059" y="258588"/>
                  <a:pt x="275087" y="260480"/>
                </a:cubicBezTo>
                <a:lnTo>
                  <a:pt x="275115" y="260480"/>
                </a:lnTo>
                <a:cubicBezTo>
                  <a:pt x="275115" y="273796"/>
                  <a:pt x="274967" y="282286"/>
                  <a:pt x="272845" y="294190"/>
                </a:cubicBezTo>
                <a:cubicBezTo>
                  <a:pt x="270399" y="307875"/>
                  <a:pt x="265840" y="320407"/>
                  <a:pt x="258560" y="332127"/>
                </a:cubicBezTo>
                <a:cubicBezTo>
                  <a:pt x="266265" y="328122"/>
                  <a:pt x="273601" y="323582"/>
                  <a:pt x="280513" y="318599"/>
                </a:cubicBezTo>
                <a:cubicBezTo>
                  <a:pt x="290959" y="311004"/>
                  <a:pt x="300354" y="302385"/>
                  <a:pt x="308668" y="292908"/>
                </a:cubicBezTo>
                <a:lnTo>
                  <a:pt x="308696" y="292705"/>
                </a:lnTo>
                <a:cubicBezTo>
                  <a:pt x="312655" y="271074"/>
                  <a:pt x="297105" y="260987"/>
                  <a:pt x="282728" y="247653"/>
                </a:cubicBezTo>
                <a:cubicBezTo>
                  <a:pt x="279618" y="250126"/>
                  <a:pt x="276647" y="252636"/>
                  <a:pt x="273804" y="255238"/>
                </a:cubicBezTo>
                <a:lnTo>
                  <a:pt x="273804" y="255238"/>
                </a:lnTo>
                <a:close/>
                <a:moveTo>
                  <a:pt x="259805" y="257352"/>
                </a:moveTo>
                <a:cubicBezTo>
                  <a:pt x="258264" y="258966"/>
                  <a:pt x="258513" y="260332"/>
                  <a:pt x="258495" y="261864"/>
                </a:cubicBezTo>
                <a:cubicBezTo>
                  <a:pt x="258670" y="272172"/>
                  <a:pt x="258107" y="281705"/>
                  <a:pt x="256585" y="290600"/>
                </a:cubicBezTo>
                <a:cubicBezTo>
                  <a:pt x="251666" y="318903"/>
                  <a:pt x="237095" y="337618"/>
                  <a:pt x="213932" y="354838"/>
                </a:cubicBezTo>
                <a:lnTo>
                  <a:pt x="203486" y="361999"/>
                </a:lnTo>
                <a:cubicBezTo>
                  <a:pt x="199952" y="364287"/>
                  <a:pt x="200921" y="369759"/>
                  <a:pt x="205055" y="370664"/>
                </a:cubicBezTo>
                <a:cubicBezTo>
                  <a:pt x="206264" y="370913"/>
                  <a:pt x="207546" y="370747"/>
                  <a:pt x="208654" y="370036"/>
                </a:cubicBezTo>
                <a:cubicBezTo>
                  <a:pt x="238959" y="350546"/>
                  <a:pt x="259602" y="327937"/>
                  <a:pt x="265831" y="292944"/>
                </a:cubicBezTo>
                <a:cubicBezTo>
                  <a:pt x="267621" y="282941"/>
                  <a:pt x="268221" y="272320"/>
                  <a:pt x="268000" y="260858"/>
                </a:cubicBezTo>
                <a:lnTo>
                  <a:pt x="268000" y="260471"/>
                </a:lnTo>
                <a:lnTo>
                  <a:pt x="268000" y="260471"/>
                </a:lnTo>
                <a:cubicBezTo>
                  <a:pt x="267926" y="257878"/>
                  <a:pt x="265859" y="255912"/>
                  <a:pt x="263081" y="255912"/>
                </a:cubicBezTo>
                <a:lnTo>
                  <a:pt x="263081" y="255884"/>
                </a:lnTo>
                <a:cubicBezTo>
                  <a:pt x="261789" y="255940"/>
                  <a:pt x="260636" y="256503"/>
                  <a:pt x="259805" y="257352"/>
                </a:cubicBezTo>
                <a:lnTo>
                  <a:pt x="259805" y="257352"/>
                </a:lnTo>
                <a:close/>
                <a:moveTo>
                  <a:pt x="256225" y="189285"/>
                </a:moveTo>
                <a:cubicBezTo>
                  <a:pt x="262629" y="202343"/>
                  <a:pt x="266736" y="216342"/>
                  <a:pt x="268129" y="230535"/>
                </a:cubicBezTo>
                <a:cubicBezTo>
                  <a:pt x="270491" y="222995"/>
                  <a:pt x="274709" y="210574"/>
                  <a:pt x="276923" y="205407"/>
                </a:cubicBezTo>
                <a:cubicBezTo>
                  <a:pt x="282626" y="190983"/>
                  <a:pt x="288136" y="180472"/>
                  <a:pt x="293562" y="172554"/>
                </a:cubicBezTo>
                <a:lnTo>
                  <a:pt x="295103" y="151625"/>
                </a:lnTo>
                <a:cubicBezTo>
                  <a:pt x="295426" y="146937"/>
                  <a:pt x="302513" y="147463"/>
                  <a:pt x="302190" y="152105"/>
                </a:cubicBezTo>
                <a:lnTo>
                  <a:pt x="301406" y="162745"/>
                </a:lnTo>
                <a:cubicBezTo>
                  <a:pt x="312424" y="151016"/>
                  <a:pt x="322612" y="147842"/>
                  <a:pt x="334507" y="140837"/>
                </a:cubicBezTo>
                <a:lnTo>
                  <a:pt x="332698" y="118339"/>
                </a:lnTo>
                <a:cubicBezTo>
                  <a:pt x="332338" y="113679"/>
                  <a:pt x="339425" y="113125"/>
                  <a:pt x="339804" y="117795"/>
                </a:cubicBezTo>
                <a:lnTo>
                  <a:pt x="341290" y="136426"/>
                </a:lnTo>
                <a:cubicBezTo>
                  <a:pt x="345572" y="133316"/>
                  <a:pt x="349982" y="129441"/>
                  <a:pt x="354569" y="124153"/>
                </a:cubicBezTo>
                <a:lnTo>
                  <a:pt x="352511" y="98259"/>
                </a:lnTo>
                <a:cubicBezTo>
                  <a:pt x="352123" y="93617"/>
                  <a:pt x="359220" y="93045"/>
                  <a:pt x="359598" y="97705"/>
                </a:cubicBezTo>
                <a:lnTo>
                  <a:pt x="361056" y="115912"/>
                </a:lnTo>
                <a:cubicBezTo>
                  <a:pt x="364886" y="110541"/>
                  <a:pt x="368845" y="104091"/>
                  <a:pt x="372951" y="96229"/>
                </a:cubicBezTo>
                <a:cubicBezTo>
                  <a:pt x="375129" y="92085"/>
                  <a:pt x="381404" y="95370"/>
                  <a:pt x="379263" y="99505"/>
                </a:cubicBezTo>
                <a:cubicBezTo>
                  <a:pt x="376264" y="105208"/>
                  <a:pt x="373339" y="110218"/>
                  <a:pt x="370496" y="114657"/>
                </a:cubicBezTo>
                <a:lnTo>
                  <a:pt x="385511" y="108465"/>
                </a:lnTo>
                <a:cubicBezTo>
                  <a:pt x="387329" y="107736"/>
                  <a:pt x="389396" y="108585"/>
                  <a:pt x="390134" y="110403"/>
                </a:cubicBezTo>
                <a:cubicBezTo>
                  <a:pt x="390881" y="112212"/>
                  <a:pt x="390033" y="114288"/>
                  <a:pt x="388215" y="115045"/>
                </a:cubicBezTo>
                <a:lnTo>
                  <a:pt x="362726" y="125528"/>
                </a:lnTo>
                <a:cubicBezTo>
                  <a:pt x="354809" y="135467"/>
                  <a:pt x="347353" y="141336"/>
                  <a:pt x="340191" y="145747"/>
                </a:cubicBezTo>
                <a:cubicBezTo>
                  <a:pt x="336149" y="148284"/>
                  <a:pt x="330714" y="150988"/>
                  <a:pt x="326451" y="153258"/>
                </a:cubicBezTo>
                <a:lnTo>
                  <a:pt x="340551" y="153895"/>
                </a:lnTo>
                <a:cubicBezTo>
                  <a:pt x="345212" y="154098"/>
                  <a:pt x="344907" y="161176"/>
                  <a:pt x="340247" y="160982"/>
                </a:cubicBezTo>
                <a:lnTo>
                  <a:pt x="315534" y="159866"/>
                </a:lnTo>
                <a:cubicBezTo>
                  <a:pt x="305854" y="166879"/>
                  <a:pt x="296247" y="177925"/>
                  <a:pt x="285967" y="202066"/>
                </a:cubicBezTo>
                <a:lnTo>
                  <a:pt x="308022" y="197424"/>
                </a:lnTo>
                <a:cubicBezTo>
                  <a:pt x="312581" y="196492"/>
                  <a:pt x="314048" y="203432"/>
                  <a:pt x="309462" y="204382"/>
                </a:cubicBezTo>
                <a:lnTo>
                  <a:pt x="282765" y="210002"/>
                </a:lnTo>
                <a:cubicBezTo>
                  <a:pt x="278658" y="220670"/>
                  <a:pt x="274423" y="233497"/>
                  <a:pt x="270039" y="249111"/>
                </a:cubicBezTo>
                <a:cubicBezTo>
                  <a:pt x="283392" y="237133"/>
                  <a:pt x="299080" y="226843"/>
                  <a:pt x="314916" y="216462"/>
                </a:cubicBezTo>
                <a:cubicBezTo>
                  <a:pt x="366224" y="182807"/>
                  <a:pt x="419360" y="147915"/>
                  <a:pt x="393198" y="51657"/>
                </a:cubicBezTo>
                <a:cubicBezTo>
                  <a:pt x="368817" y="80273"/>
                  <a:pt x="342175" y="97207"/>
                  <a:pt x="318718" y="112110"/>
                </a:cubicBezTo>
                <a:cubicBezTo>
                  <a:pt x="285893" y="132938"/>
                  <a:pt x="259602" y="149678"/>
                  <a:pt x="256225" y="189285"/>
                </a:cubicBezTo>
                <a:lnTo>
                  <a:pt x="256225" y="189285"/>
                </a:lnTo>
                <a:close/>
                <a:moveTo>
                  <a:pt x="350084" y="200903"/>
                </a:moveTo>
                <a:cubicBezTo>
                  <a:pt x="330244" y="215760"/>
                  <a:pt x="307828" y="228606"/>
                  <a:pt x="288394" y="243233"/>
                </a:cubicBezTo>
                <a:cubicBezTo>
                  <a:pt x="301507" y="255303"/>
                  <a:pt x="315451" y="265288"/>
                  <a:pt x="316429" y="283366"/>
                </a:cubicBezTo>
                <a:cubicBezTo>
                  <a:pt x="334581" y="259400"/>
                  <a:pt x="346245" y="230913"/>
                  <a:pt x="350084" y="200903"/>
                </a:cubicBezTo>
                <a:lnTo>
                  <a:pt x="350084" y="200903"/>
                </a:lnTo>
                <a:close/>
                <a:moveTo>
                  <a:pt x="259150" y="26796"/>
                </a:moveTo>
                <a:cubicBezTo>
                  <a:pt x="232684" y="12936"/>
                  <a:pt x="202960" y="6107"/>
                  <a:pt x="172941" y="7205"/>
                </a:cubicBezTo>
                <a:cubicBezTo>
                  <a:pt x="179161" y="19008"/>
                  <a:pt x="189579" y="26722"/>
                  <a:pt x="203717" y="27322"/>
                </a:cubicBezTo>
                <a:cubicBezTo>
                  <a:pt x="227590" y="28328"/>
                  <a:pt x="224822" y="56059"/>
                  <a:pt x="212991" y="63349"/>
                </a:cubicBezTo>
                <a:cubicBezTo>
                  <a:pt x="190336" y="77339"/>
                  <a:pt x="200062" y="98517"/>
                  <a:pt x="215187" y="112387"/>
                </a:cubicBezTo>
                <a:cubicBezTo>
                  <a:pt x="225200" y="121560"/>
                  <a:pt x="237353" y="127392"/>
                  <a:pt x="244256" y="125316"/>
                </a:cubicBezTo>
                <a:cubicBezTo>
                  <a:pt x="268978" y="117961"/>
                  <a:pt x="218611" y="84232"/>
                  <a:pt x="259150" y="26796"/>
                </a:cubicBezTo>
                <a:lnTo>
                  <a:pt x="259150" y="26796"/>
                </a:lnTo>
                <a:close/>
                <a:moveTo>
                  <a:pt x="55605" y="59501"/>
                </a:moveTo>
                <a:cubicBezTo>
                  <a:pt x="12796" y="103750"/>
                  <a:pt x="-3058" y="167304"/>
                  <a:pt x="13581" y="226050"/>
                </a:cubicBezTo>
                <a:cubicBezTo>
                  <a:pt x="21314" y="228338"/>
                  <a:pt x="33873" y="229427"/>
                  <a:pt x="40102" y="224961"/>
                </a:cubicBezTo>
                <a:cubicBezTo>
                  <a:pt x="43304" y="222635"/>
                  <a:pt x="43175" y="219489"/>
                  <a:pt x="41514" y="215908"/>
                </a:cubicBezTo>
                <a:cubicBezTo>
                  <a:pt x="32064" y="195662"/>
                  <a:pt x="25300" y="170054"/>
                  <a:pt x="37731" y="157845"/>
                </a:cubicBezTo>
                <a:cubicBezTo>
                  <a:pt x="48223" y="147537"/>
                  <a:pt x="65673" y="153341"/>
                  <a:pt x="79082" y="161933"/>
                </a:cubicBezTo>
                <a:cubicBezTo>
                  <a:pt x="92038" y="170229"/>
                  <a:pt x="100048" y="151117"/>
                  <a:pt x="99734" y="139121"/>
                </a:cubicBezTo>
                <a:cubicBezTo>
                  <a:pt x="99550" y="132181"/>
                  <a:pt x="96957" y="126091"/>
                  <a:pt x="91115" y="124651"/>
                </a:cubicBezTo>
                <a:cubicBezTo>
                  <a:pt x="53861" y="115442"/>
                  <a:pt x="53529" y="81187"/>
                  <a:pt x="55605" y="59501"/>
                </a:cubicBezTo>
                <a:lnTo>
                  <a:pt x="55605" y="59501"/>
                </a:lnTo>
                <a:close/>
                <a:moveTo>
                  <a:pt x="9308" y="206911"/>
                </a:moveTo>
                <a:cubicBezTo>
                  <a:pt x="9382" y="207437"/>
                  <a:pt x="9483" y="207963"/>
                  <a:pt x="9557" y="208470"/>
                </a:cubicBezTo>
                <a:lnTo>
                  <a:pt x="9308" y="206911"/>
                </a:lnTo>
                <a:close/>
              </a:path>
            </a:pathLst>
          </a:custGeom>
          <a:solidFill>
            <a:srgbClr val="ED4D24"/>
          </a:solidFill>
          <a:ln w="922" cap="flat">
            <a:noFill/>
            <a:prstDash val="solid"/>
            <a:miter/>
          </a:ln>
        </p:spPr>
        <p:txBody>
          <a:bodyPr rtlCol="0" anchor="ctr"/>
          <a:lstStyle/>
          <a:p>
            <a:endParaRPr lang="en-US" dirty="0"/>
          </a:p>
        </p:txBody>
      </p:sp>
    </p:spTree>
    <p:extLst>
      <p:ext uri="{BB962C8B-B14F-4D97-AF65-F5344CB8AC3E}">
        <p14:creationId xmlns:p14="http://schemas.microsoft.com/office/powerpoint/2010/main" val="18757056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880D6A-CAE2-C1A7-A268-928CE8C179CF}"/>
            </a:ext>
          </a:extLst>
        </p:cNvPr>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19B64A1C-94B8-97C5-0A29-A6D19A80A21C}"/>
              </a:ext>
            </a:extLst>
          </p:cNvPr>
          <p:cNvCxnSpPr>
            <a:cxnSpLocks/>
          </p:cNvCxnSpPr>
          <p:nvPr/>
        </p:nvCxnSpPr>
        <p:spPr>
          <a:xfrm>
            <a:off x="-1153" y="664187"/>
            <a:ext cx="83651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3E3A69A-1895-0D33-D0B5-A49E23749EA6}"/>
              </a:ext>
            </a:extLst>
          </p:cNvPr>
          <p:cNvSpPr txBox="1"/>
          <p:nvPr/>
        </p:nvSpPr>
        <p:spPr>
          <a:xfrm>
            <a:off x="1392052" y="438702"/>
            <a:ext cx="5052744" cy="900631"/>
          </a:xfrm>
          <a:prstGeom prst="rect">
            <a:avLst/>
          </a:prstGeom>
          <a:noFill/>
        </p:spPr>
        <p:txBody>
          <a:bodyPr wrap="square" lIns="91440" tIns="45720" rIns="91440" bIns="45720" rtlCol="0" anchor="t">
            <a:spAutoFit/>
          </a:bodyPr>
          <a:lstStyle/>
          <a:p>
            <a:pPr marL="6350">
              <a:lnSpc>
                <a:spcPts val="2100"/>
              </a:lnSpc>
              <a:tabLst>
                <a:tab pos="611188" algn="l"/>
              </a:tabLst>
            </a:pPr>
            <a:r>
              <a:rPr lang="en-US" sz="2000" b="1" dirty="0" err="1">
                <a:solidFill>
                  <a:srgbClr val="ED4D24"/>
                </a:solidFill>
                <a:latin typeface="Calibri"/>
                <a:ea typeface="Calibri"/>
                <a:cs typeface="Calibri"/>
              </a:rPr>
              <a:t>Transformaciones</a:t>
            </a:r>
            <a:r>
              <a:rPr lang="en-US" sz="2000" b="1" dirty="0">
                <a:solidFill>
                  <a:srgbClr val="ED4D24"/>
                </a:solidFill>
                <a:latin typeface="Calibri"/>
                <a:ea typeface="Calibri"/>
                <a:cs typeface="Calibri"/>
              </a:rPr>
              <a:t> del sector y </a:t>
            </a:r>
            <a:r>
              <a:rPr lang="en-US" sz="2000" b="1" dirty="0" err="1">
                <a:solidFill>
                  <a:srgbClr val="ED4D24"/>
                </a:solidFill>
                <a:latin typeface="Calibri"/>
                <a:ea typeface="Calibri"/>
                <a:cs typeface="Calibri"/>
              </a:rPr>
              <a:t>tecnologías</a:t>
            </a:r>
            <a:r>
              <a:rPr lang="en-US" sz="2000" b="1" dirty="0">
                <a:solidFill>
                  <a:srgbClr val="ED4D24"/>
                </a:solidFill>
                <a:latin typeface="Calibri"/>
                <a:ea typeface="Calibri"/>
                <a:cs typeface="Calibri"/>
              </a:rPr>
              <a:t> </a:t>
            </a:r>
            <a:r>
              <a:rPr lang="en-US" sz="2000" b="1" dirty="0" err="1">
                <a:solidFill>
                  <a:srgbClr val="ED4D24"/>
                </a:solidFill>
                <a:latin typeface="Calibri"/>
                <a:ea typeface="Calibri"/>
                <a:cs typeface="Calibri"/>
              </a:rPr>
              <a:t>emergentes</a:t>
            </a:r>
            <a:r>
              <a:rPr lang="en-US" sz="2000" b="1" dirty="0">
                <a:solidFill>
                  <a:srgbClr val="ED4D24"/>
                </a:solidFill>
                <a:latin typeface="Calibri"/>
                <a:ea typeface="Calibri"/>
                <a:cs typeface="Calibri"/>
              </a:rPr>
              <a:t> </a:t>
            </a:r>
          </a:p>
          <a:p>
            <a:pPr marL="6350">
              <a:lnSpc>
                <a:spcPts val="2100"/>
              </a:lnSpc>
              <a:tabLst>
                <a:tab pos="611188" algn="l"/>
              </a:tabLst>
            </a:pPr>
            <a:endParaRPr lang="en-US" sz="2000" b="1" dirty="0">
              <a:solidFill>
                <a:srgbClr val="ED4D24"/>
              </a:solidFill>
              <a:latin typeface="Calibri" panose="020F0502020204030204" pitchFamily="34" charset="0"/>
              <a:cs typeface="Calibri" panose="020F0502020204030204" pitchFamily="34" charset="0"/>
            </a:endParaRPr>
          </a:p>
        </p:txBody>
      </p:sp>
      <p:grpSp>
        <p:nvGrpSpPr>
          <p:cNvPr id="6" name="Group 5">
            <a:extLst>
              <a:ext uri="{FF2B5EF4-FFF2-40B4-BE49-F238E27FC236}">
                <a16:creationId xmlns:a16="http://schemas.microsoft.com/office/drawing/2014/main" id="{D1E0478C-E002-BA59-DB59-415A0F9C600F}"/>
              </a:ext>
            </a:extLst>
          </p:cNvPr>
          <p:cNvGrpSpPr/>
          <p:nvPr/>
        </p:nvGrpSpPr>
        <p:grpSpPr>
          <a:xfrm>
            <a:off x="658004" y="498490"/>
            <a:ext cx="734144" cy="327604"/>
            <a:chOff x="1441478" y="5631712"/>
            <a:chExt cx="734144" cy="327604"/>
          </a:xfrm>
        </p:grpSpPr>
        <p:sp>
          <p:nvSpPr>
            <p:cNvPr id="7" name="Rectangle 6">
              <a:extLst>
                <a:ext uri="{FF2B5EF4-FFF2-40B4-BE49-F238E27FC236}">
                  <a16:creationId xmlns:a16="http://schemas.microsoft.com/office/drawing/2014/main" id="{A1B5C7E0-9451-75DE-F59B-BF8F5712BD34}"/>
                </a:ext>
              </a:extLst>
            </p:cNvPr>
            <p:cNvSpPr/>
            <p:nvPr/>
          </p:nvSpPr>
          <p:spPr>
            <a:xfrm>
              <a:off x="1441478" y="5651514"/>
              <a:ext cx="665489" cy="288000"/>
            </a:xfrm>
            <a:prstGeom prst="rect">
              <a:avLst/>
            </a:prstGeom>
            <a:gradFill>
              <a:gsLst>
                <a:gs pos="35000">
                  <a:srgbClr val="2D62AE"/>
                </a:gs>
                <a:gs pos="82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8">
              <a:extLst>
                <a:ext uri="{FF2B5EF4-FFF2-40B4-BE49-F238E27FC236}">
                  <a16:creationId xmlns:a16="http://schemas.microsoft.com/office/drawing/2014/main" id="{D824768F-7AB2-4DF3-721A-7C10617D25FE}"/>
                </a:ext>
              </a:extLst>
            </p:cNvPr>
            <p:cNvSpPr txBox="1">
              <a:spLocks/>
            </p:cNvSpPr>
            <p:nvPr/>
          </p:nvSpPr>
          <p:spPr>
            <a:xfrm>
              <a:off x="1448256" y="5631712"/>
              <a:ext cx="727366" cy="327604"/>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dirty="0">
                  <a:solidFill>
                    <a:schemeClr val="bg1"/>
                  </a:solidFill>
                </a:rPr>
                <a:t>4.1.2</a:t>
              </a:r>
            </a:p>
          </p:txBody>
        </p:sp>
      </p:grpSp>
      <p:sp>
        <p:nvSpPr>
          <p:cNvPr id="9" name="TextBox 8">
            <a:extLst>
              <a:ext uri="{FF2B5EF4-FFF2-40B4-BE49-F238E27FC236}">
                <a16:creationId xmlns:a16="http://schemas.microsoft.com/office/drawing/2014/main" id="{66098286-03A6-6660-76D9-8C25C5225279}"/>
              </a:ext>
            </a:extLst>
          </p:cNvPr>
          <p:cNvSpPr txBox="1"/>
          <p:nvPr/>
        </p:nvSpPr>
        <p:spPr>
          <a:xfrm>
            <a:off x="602675" y="1352575"/>
            <a:ext cx="6522025" cy="528350"/>
          </a:xfrm>
          <a:prstGeom prst="rect">
            <a:avLst/>
          </a:prstGeom>
          <a:noFill/>
        </p:spPr>
        <p:txBody>
          <a:bodyPr wrap="square" rtlCol="0" anchor="t">
            <a:spAutoFit/>
          </a:bodyPr>
          <a:lstStyle/>
          <a:p>
            <a:pPr marL="6350">
              <a:lnSpc>
                <a:spcPts val="1700"/>
              </a:lnSpc>
              <a:tabLst>
                <a:tab pos="611188" algn="l"/>
              </a:tabLst>
            </a:pPr>
            <a:r>
              <a:rPr lang="en-US" sz="1600" b="1" dirty="0">
                <a:solidFill>
                  <a:srgbClr val="ED4D24"/>
                </a:solidFill>
                <a:highlight>
                  <a:srgbClr val="FFFFFF"/>
                </a:highlight>
                <a:latin typeface="Calibri" panose="020F0502020204030204" pitchFamily="34" charset="0"/>
                <a:cs typeface="Calibri" panose="020F0502020204030204" pitchFamily="34" charset="0"/>
              </a:rPr>
              <a:t>Los expertos identifican sistemáticamente tres áreas principales de disrupción que redefinirán el papel de los profesionales de la climatización: </a:t>
            </a:r>
            <a:endParaRPr lang="en-US" sz="1800" b="1" dirty="0">
              <a:solidFill>
                <a:srgbClr val="2D62AE"/>
              </a:solidFill>
              <a:highlight>
                <a:srgbClr val="FFFFFF"/>
              </a:highlight>
              <a:latin typeface="Calibri" panose="020F0502020204030204" pitchFamily="34" charset="0"/>
              <a:cs typeface="Calibri" panose="020F0502020204030204" pitchFamily="34" charset="0"/>
            </a:endParaRPr>
          </a:p>
        </p:txBody>
      </p:sp>
      <p:cxnSp>
        <p:nvCxnSpPr>
          <p:cNvPr id="22" name="Straight Connector 21">
            <a:extLst>
              <a:ext uri="{FF2B5EF4-FFF2-40B4-BE49-F238E27FC236}">
                <a16:creationId xmlns:a16="http://schemas.microsoft.com/office/drawing/2014/main" id="{504323F6-CAF5-7C8C-F366-DEFEB3B2D4ED}"/>
              </a:ext>
            </a:extLst>
          </p:cNvPr>
          <p:cNvCxnSpPr>
            <a:cxnSpLocks/>
          </p:cNvCxnSpPr>
          <p:nvPr/>
        </p:nvCxnSpPr>
        <p:spPr>
          <a:xfrm>
            <a:off x="-24515" y="1489564"/>
            <a:ext cx="665935"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11107F6-7876-3E13-FEEF-2A753CBC2234}"/>
              </a:ext>
            </a:extLst>
          </p:cNvPr>
          <p:cNvCxnSpPr>
            <a:cxnSpLocks/>
          </p:cNvCxnSpPr>
          <p:nvPr/>
        </p:nvCxnSpPr>
        <p:spPr>
          <a:xfrm>
            <a:off x="855886" y="1879854"/>
            <a:ext cx="0" cy="4248914"/>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24" name="Triangle 23">
            <a:extLst>
              <a:ext uri="{FF2B5EF4-FFF2-40B4-BE49-F238E27FC236}">
                <a16:creationId xmlns:a16="http://schemas.microsoft.com/office/drawing/2014/main" id="{B4FA390C-64D7-6559-EEEA-34D76A7D8EC6}"/>
              </a:ext>
            </a:extLst>
          </p:cNvPr>
          <p:cNvSpPr/>
          <p:nvPr/>
        </p:nvSpPr>
        <p:spPr>
          <a:xfrm rot="5400000">
            <a:off x="199778" y="1395880"/>
            <a:ext cx="217346" cy="187367"/>
          </a:xfrm>
          <a:prstGeom prst="triangle">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9C6C0A97-5EB0-650B-7104-2AAC825A44DE}"/>
              </a:ext>
            </a:extLst>
          </p:cNvPr>
          <p:cNvSpPr txBox="1"/>
          <p:nvPr/>
        </p:nvSpPr>
        <p:spPr>
          <a:xfrm>
            <a:off x="1194245" y="2085659"/>
            <a:ext cx="5676377" cy="3854901"/>
          </a:xfrm>
          <a:prstGeom prst="rect">
            <a:avLst/>
          </a:prstGeom>
          <a:noFill/>
        </p:spPr>
        <p:txBody>
          <a:bodyPr wrap="square">
            <a:spAutoFit/>
          </a:bodyPr>
          <a:lstStyle/>
          <a:p>
            <a:pPr>
              <a:lnSpc>
                <a:spcPts val="1340"/>
              </a:lnSpc>
            </a:pPr>
            <a:r>
              <a:rPr lang="en-IE" sz="1600" b="1" dirty="0">
                <a:solidFill>
                  <a:srgbClr val="ED4D24"/>
                </a:solidFill>
                <a:latin typeface="Calibri" panose="020F0502020204030204" pitchFamily="34" charset="0"/>
                <a:cs typeface="Calibri" panose="020F0502020204030204" pitchFamily="34" charset="0"/>
              </a:rPr>
              <a:t>Descarbonización y nuevas fuentes de energía</a:t>
            </a:r>
            <a:endParaRPr lang="en-IE" sz="1100" b="1" dirty="0">
              <a:solidFill>
                <a:srgbClr val="404040"/>
              </a:solidFill>
              <a:latin typeface="Calibri" panose="020F0502020204030204" pitchFamily="34" charset="0"/>
              <a:cs typeface="Calibri" panose="020F0502020204030204" pitchFamily="34" charset="0"/>
            </a:endParaRPr>
          </a:p>
          <a:p>
            <a:pPr lvl="0"/>
            <a:endParaRPr lang="en-IE" sz="600" dirty="0">
              <a:solidFill>
                <a:srgbClr val="404040"/>
              </a:solidFill>
              <a:latin typeface="Calibri" panose="020F0502020204030204" pitchFamily="34" charset="0"/>
              <a:cs typeface="Calibri" panose="020F0502020204030204" pitchFamily="34" charset="0"/>
            </a:endParaRPr>
          </a:p>
          <a:p>
            <a:pPr lvl="0">
              <a:lnSpc>
                <a:spcPts val="1340"/>
              </a:lnSpc>
            </a:pPr>
            <a:r>
              <a:rPr lang="en-IE" sz="1100" dirty="0">
                <a:solidFill>
                  <a:srgbClr val="404040"/>
                </a:solidFill>
                <a:latin typeface="Calibri" panose="020F0502020204030204" pitchFamily="34" charset="0"/>
                <a:cs typeface="Calibri" panose="020F0502020204030204" pitchFamily="34" charset="0"/>
              </a:rPr>
              <a:t>Las bombas de calor de nueva generación (alta temperatura, doble función, modulares) están sustituyendo a las calderas de gas. El cambio más importante se refiere a los refrigerantes naturales/de bajo PCA (R290, CO₂, amoníaco, HFO) debido a la reducción gradual de los gases fluorados. Los sistemas híbridos (bomba de calor + combustible fósil/solar) son fundamentales, especialmente para las renovaciones. La electrificación es un factor clave que exige conocimientos de electricidad.</a:t>
            </a:r>
          </a:p>
          <a:p>
            <a:pPr>
              <a:lnSpc>
                <a:spcPts val="1140"/>
              </a:lnSpc>
            </a:pPr>
            <a:endParaRPr lang="en-IE" sz="1100" i="1" dirty="0">
              <a:solidFill>
                <a:srgbClr val="404040"/>
              </a:solidFill>
              <a:latin typeface="Calibri" panose="020F0502020204030204" pitchFamily="34" charset="0"/>
              <a:cs typeface="Calibri" panose="020F0502020204030204" pitchFamily="34" charset="0"/>
            </a:endParaRPr>
          </a:p>
          <a:p>
            <a:pPr lvl="0"/>
            <a:endParaRPr lang="en-IE" sz="1000" b="1" dirty="0">
              <a:solidFill>
                <a:srgbClr val="404040"/>
              </a:solidFill>
              <a:latin typeface="Calibri" panose="020F0502020204030204" pitchFamily="34" charset="0"/>
              <a:cs typeface="Calibri" panose="020F0502020204030204" pitchFamily="34" charset="0"/>
            </a:endParaRPr>
          </a:p>
          <a:p>
            <a:pPr>
              <a:lnSpc>
                <a:spcPts val="1340"/>
              </a:lnSpc>
            </a:pPr>
            <a:r>
              <a:rPr lang="en-IE" sz="1600" b="1" dirty="0">
                <a:solidFill>
                  <a:srgbClr val="ED4D24"/>
                </a:solidFill>
                <a:latin typeface="Calibri" panose="020F0502020204030204" pitchFamily="34" charset="0"/>
                <a:cs typeface="Calibri" panose="020F0502020204030204" pitchFamily="34" charset="0"/>
              </a:rPr>
              <a:t>Digitalización y automatización </a:t>
            </a:r>
          </a:p>
          <a:p>
            <a:pPr lvl="0"/>
            <a:r>
              <a:rPr lang="en-IE" sz="600" b="1" dirty="0">
                <a:solidFill>
                  <a:srgbClr val="ED4D24"/>
                </a:solidFill>
                <a:latin typeface="Calibri" panose="020F0502020204030204" pitchFamily="34" charset="0"/>
                <a:cs typeface="Calibri" panose="020F0502020204030204" pitchFamily="34" charset="0"/>
              </a:rPr>
              <a:t> </a:t>
            </a:r>
          </a:p>
          <a:p>
            <a:pPr lvl="0">
              <a:lnSpc>
                <a:spcPts val="1340"/>
              </a:lnSpc>
            </a:pPr>
            <a:r>
              <a:rPr lang="en-IE" sz="1100" dirty="0">
                <a:solidFill>
                  <a:srgbClr val="404040"/>
                </a:solidFill>
                <a:latin typeface="Calibri" panose="020F0502020204030204" pitchFamily="34" charset="0"/>
                <a:cs typeface="Calibri" panose="020F0502020204030204" pitchFamily="34" charset="0"/>
              </a:rPr>
              <a:t>Controles basados en IA, plataformas IoT/Cloud, integración BMS/EMS y contadores inteligentes con tarifas dinámicas. Estos sistemas permiten la optimización en tiempo real y el mantenimiento predictivo. El futuro profesional de la climatización debe adquirir conocimientos en análisis de datos, ciberseguridad y lógica de algoritmos de control para gestionar eficazmente los sistemas inteligentes.</a:t>
            </a:r>
          </a:p>
          <a:p>
            <a:pPr lvl="0"/>
            <a:endParaRPr lang="en-IE" sz="1000" dirty="0">
              <a:solidFill>
                <a:srgbClr val="404040"/>
              </a:solidFill>
              <a:latin typeface="Calibri" panose="020F0502020204030204" pitchFamily="34" charset="0"/>
              <a:cs typeface="Calibri" panose="020F0502020204030204" pitchFamily="34" charset="0"/>
            </a:endParaRPr>
          </a:p>
          <a:p>
            <a:pPr lvl="0"/>
            <a:endParaRPr lang="en-IE" sz="1000" dirty="0">
              <a:solidFill>
                <a:srgbClr val="404040"/>
              </a:solidFill>
              <a:latin typeface="Calibri" panose="020F0502020204030204" pitchFamily="34" charset="0"/>
              <a:cs typeface="Calibri" panose="020F0502020204030204" pitchFamily="34" charset="0"/>
            </a:endParaRPr>
          </a:p>
          <a:p>
            <a:pPr>
              <a:lnSpc>
                <a:spcPts val="1340"/>
              </a:lnSpc>
            </a:pPr>
            <a:r>
              <a:rPr lang="en-IE" sz="1600" b="1" dirty="0">
                <a:solidFill>
                  <a:srgbClr val="ED4D24"/>
                </a:solidFill>
                <a:latin typeface="Calibri" panose="020F0502020204030204" pitchFamily="34" charset="0"/>
                <a:cs typeface="Calibri" panose="020F0502020204030204" pitchFamily="34" charset="0"/>
              </a:rPr>
              <a:t>Modelización digital e integración de sistemas</a:t>
            </a:r>
          </a:p>
          <a:p>
            <a:pPr lvl="0">
              <a:lnSpc>
                <a:spcPts val="1340"/>
              </a:lnSpc>
            </a:pPr>
            <a:endParaRPr lang="en-IE" sz="1100" dirty="0">
              <a:solidFill>
                <a:srgbClr val="404040"/>
              </a:solidFill>
              <a:latin typeface="Calibri" panose="020F0502020204030204" pitchFamily="34" charset="0"/>
              <a:cs typeface="Calibri" panose="020F0502020204030204" pitchFamily="34" charset="0"/>
            </a:endParaRPr>
          </a:p>
          <a:p>
            <a:pPr lvl="0">
              <a:lnSpc>
                <a:spcPts val="1340"/>
              </a:lnSpc>
            </a:pPr>
            <a:r>
              <a:rPr lang="en-IE" sz="1100" dirty="0">
                <a:solidFill>
                  <a:srgbClr val="404040"/>
                </a:solidFill>
                <a:latin typeface="Calibri" panose="020F0502020204030204" pitchFamily="34" charset="0"/>
                <a:cs typeface="Calibri" panose="020F0502020204030204" pitchFamily="34" charset="0"/>
              </a:rPr>
              <a:t>El BIM (modelado de información de edificios), los gemelos digitales y la simulación energética (CFD) están transformando el diseño. Este cambio está permitiendo la aparición de sistemas modulares, plug &amp; play y soluciones prefabricadas, lo que reduce significativamente el tiempo de instalación y los errores</a:t>
            </a:r>
            <a:r>
              <a:rPr lang="en-IE" sz="1100" b="1" dirty="0">
                <a:solidFill>
                  <a:srgbClr val="404040"/>
                </a:solidFill>
                <a:latin typeface="Calibri" panose="020F0502020204030204" pitchFamily="34" charset="0"/>
                <a:cs typeface="Calibri" panose="020F0502020204030204" pitchFamily="34" charset="0"/>
              </a:rPr>
              <a:t>.</a:t>
            </a:r>
          </a:p>
          <a:p>
            <a:pPr lvl="0">
              <a:lnSpc>
                <a:spcPts val="1340"/>
              </a:lnSpc>
            </a:pPr>
            <a:endParaRPr lang="en-IE" sz="1100" dirty="0">
              <a:solidFill>
                <a:srgbClr val="404040"/>
              </a:solidFill>
              <a:latin typeface="Calibri" panose="020F0502020204030204" pitchFamily="34" charset="0"/>
              <a:cs typeface="Calibri" panose="020F0502020204030204" pitchFamily="34" charset="0"/>
            </a:endParaRPr>
          </a:p>
          <a:p>
            <a:pPr lvl="0">
              <a:lnSpc>
                <a:spcPts val="1140"/>
              </a:lnSpc>
            </a:pPr>
            <a:endParaRPr lang="en-IE" sz="1100" dirty="0">
              <a:solidFill>
                <a:srgbClr val="404040"/>
              </a:solidFill>
              <a:latin typeface="Calibri" panose="020F0502020204030204" pitchFamily="34" charset="0"/>
              <a:cs typeface="Calibri" panose="020F0502020204030204" pitchFamily="34" charset="0"/>
            </a:endParaRPr>
          </a:p>
          <a:p>
            <a:pPr lvl="0">
              <a:lnSpc>
                <a:spcPts val="1340"/>
              </a:lnSpc>
            </a:pPr>
            <a:endParaRPr lang="en-IE" sz="115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6" name="Straight Connector 25">
            <a:extLst>
              <a:ext uri="{FF2B5EF4-FFF2-40B4-BE49-F238E27FC236}">
                <a16:creationId xmlns:a16="http://schemas.microsoft.com/office/drawing/2014/main" id="{7463DE2D-4348-1CAF-49A3-740C85783605}"/>
              </a:ext>
            </a:extLst>
          </p:cNvPr>
          <p:cNvCxnSpPr>
            <a:cxnSpLocks/>
          </p:cNvCxnSpPr>
          <p:nvPr/>
        </p:nvCxnSpPr>
        <p:spPr>
          <a:xfrm>
            <a:off x="877673" y="6128768"/>
            <a:ext cx="669492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81C9A34A-50DF-9963-A59D-BD5FF44C0AFD}"/>
              </a:ext>
            </a:extLst>
          </p:cNvPr>
          <p:cNvGrpSpPr/>
          <p:nvPr/>
        </p:nvGrpSpPr>
        <p:grpSpPr>
          <a:xfrm>
            <a:off x="665403" y="2174926"/>
            <a:ext cx="6909386" cy="288000"/>
            <a:chOff x="644327" y="1972700"/>
            <a:chExt cx="6909386" cy="288000"/>
          </a:xfrm>
        </p:grpSpPr>
        <p:cxnSp>
          <p:nvCxnSpPr>
            <p:cNvPr id="28" name="Straight Connector 27">
              <a:extLst>
                <a:ext uri="{FF2B5EF4-FFF2-40B4-BE49-F238E27FC236}">
                  <a16:creationId xmlns:a16="http://schemas.microsoft.com/office/drawing/2014/main" id="{D7E06653-B649-4F41-6C68-CB482F99D66D}"/>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ECDDC089-807A-C40A-5B0C-9B7C5AE57BD9}"/>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01</a:t>
              </a:r>
              <a:endParaRPr lang="en-US" sz="1800" dirty="0"/>
            </a:p>
          </p:txBody>
        </p:sp>
      </p:grpSp>
      <p:grpSp>
        <p:nvGrpSpPr>
          <p:cNvPr id="30" name="Group 29">
            <a:extLst>
              <a:ext uri="{FF2B5EF4-FFF2-40B4-BE49-F238E27FC236}">
                <a16:creationId xmlns:a16="http://schemas.microsoft.com/office/drawing/2014/main" id="{852CF6BD-A5D5-BED1-2B0F-854BDB5C3F9F}"/>
              </a:ext>
            </a:extLst>
          </p:cNvPr>
          <p:cNvGrpSpPr/>
          <p:nvPr/>
        </p:nvGrpSpPr>
        <p:grpSpPr>
          <a:xfrm>
            <a:off x="653917" y="3734686"/>
            <a:ext cx="6909386" cy="288000"/>
            <a:chOff x="644327" y="1972700"/>
            <a:chExt cx="6909386" cy="288000"/>
          </a:xfrm>
        </p:grpSpPr>
        <p:cxnSp>
          <p:nvCxnSpPr>
            <p:cNvPr id="32" name="Straight Connector 31">
              <a:extLst>
                <a:ext uri="{FF2B5EF4-FFF2-40B4-BE49-F238E27FC236}">
                  <a16:creationId xmlns:a16="http://schemas.microsoft.com/office/drawing/2014/main" id="{1AB5113E-CD4E-CE03-6C57-51E119138FE1}"/>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546ED509-1DE0-4753-414B-9146E821AD41}"/>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02</a:t>
              </a:r>
              <a:endParaRPr lang="en-US" sz="1800" dirty="0"/>
            </a:p>
          </p:txBody>
        </p:sp>
      </p:grpSp>
      <p:grpSp>
        <p:nvGrpSpPr>
          <p:cNvPr id="34" name="Group 33">
            <a:extLst>
              <a:ext uri="{FF2B5EF4-FFF2-40B4-BE49-F238E27FC236}">
                <a16:creationId xmlns:a16="http://schemas.microsoft.com/office/drawing/2014/main" id="{FC2033E1-922A-CFA8-0176-F1882F10BAEF}"/>
              </a:ext>
            </a:extLst>
          </p:cNvPr>
          <p:cNvGrpSpPr/>
          <p:nvPr/>
        </p:nvGrpSpPr>
        <p:grpSpPr>
          <a:xfrm>
            <a:off x="665403" y="5129581"/>
            <a:ext cx="6909386" cy="288000"/>
            <a:chOff x="644327" y="1972700"/>
            <a:chExt cx="6909386" cy="288000"/>
          </a:xfrm>
        </p:grpSpPr>
        <p:cxnSp>
          <p:nvCxnSpPr>
            <p:cNvPr id="36" name="Straight Connector 35">
              <a:extLst>
                <a:ext uri="{FF2B5EF4-FFF2-40B4-BE49-F238E27FC236}">
                  <a16:creationId xmlns:a16="http://schemas.microsoft.com/office/drawing/2014/main" id="{EFB549FC-89A8-CE98-2427-04B0CFB2E2CB}"/>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CBC5A0CD-C3F5-9C33-C039-0A5AE39F5E0A}"/>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03</a:t>
              </a:r>
              <a:endParaRPr lang="en-US" sz="1800" dirty="0"/>
            </a:p>
          </p:txBody>
        </p:sp>
      </p:grpSp>
      <p:sp>
        <p:nvSpPr>
          <p:cNvPr id="63" name="Freeform 62">
            <a:extLst>
              <a:ext uri="{FF2B5EF4-FFF2-40B4-BE49-F238E27FC236}">
                <a16:creationId xmlns:a16="http://schemas.microsoft.com/office/drawing/2014/main" id="{AAD3BFDB-BA34-8A5A-7C94-69A4C24D3451}"/>
              </a:ext>
            </a:extLst>
          </p:cNvPr>
          <p:cNvSpPr/>
          <p:nvPr/>
        </p:nvSpPr>
        <p:spPr>
          <a:xfrm>
            <a:off x="-15550" y="6923056"/>
            <a:ext cx="440291" cy="3768758"/>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grpSp>
        <p:nvGrpSpPr>
          <p:cNvPr id="64" name="Graphic 40">
            <a:extLst>
              <a:ext uri="{FF2B5EF4-FFF2-40B4-BE49-F238E27FC236}">
                <a16:creationId xmlns:a16="http://schemas.microsoft.com/office/drawing/2014/main" id="{9074BA52-C943-520C-C1A1-202BB7A89D5A}"/>
              </a:ext>
            </a:extLst>
          </p:cNvPr>
          <p:cNvGrpSpPr/>
          <p:nvPr/>
        </p:nvGrpSpPr>
        <p:grpSpPr>
          <a:xfrm>
            <a:off x="-2538823" y="8513024"/>
            <a:ext cx="3924090" cy="2433120"/>
            <a:chOff x="-3997860" y="6017904"/>
            <a:chExt cx="935163" cy="579845"/>
          </a:xfrm>
          <a:solidFill>
            <a:schemeClr val="bg1">
              <a:alpha val="13000"/>
            </a:schemeClr>
          </a:solidFill>
        </p:grpSpPr>
        <p:sp>
          <p:nvSpPr>
            <p:cNvPr id="65" name="Freeform 64">
              <a:extLst>
                <a:ext uri="{FF2B5EF4-FFF2-40B4-BE49-F238E27FC236}">
                  <a16:creationId xmlns:a16="http://schemas.microsoft.com/office/drawing/2014/main" id="{477C89C9-3776-5D4D-B9C2-04E9AE53A595}"/>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66" name="Freeform 65">
              <a:extLst>
                <a:ext uri="{FF2B5EF4-FFF2-40B4-BE49-F238E27FC236}">
                  <a16:creationId xmlns:a16="http://schemas.microsoft.com/office/drawing/2014/main" id="{A5F1DFD0-4A3A-7A2D-C55B-7572D0244E97}"/>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67" name="Freeform 66">
              <a:extLst>
                <a:ext uri="{FF2B5EF4-FFF2-40B4-BE49-F238E27FC236}">
                  <a16:creationId xmlns:a16="http://schemas.microsoft.com/office/drawing/2014/main" id="{E7CD08CB-EDEB-7560-8DC7-15C8D962E04C}"/>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68" name="Freeform 67">
              <a:extLst>
                <a:ext uri="{FF2B5EF4-FFF2-40B4-BE49-F238E27FC236}">
                  <a16:creationId xmlns:a16="http://schemas.microsoft.com/office/drawing/2014/main" id="{59D3DE0D-5E5B-7D3D-2F3B-7B81919CA4B4}"/>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
        <p:nvSpPr>
          <p:cNvPr id="31" name="Text Placeholder 29">
            <a:extLst>
              <a:ext uri="{FF2B5EF4-FFF2-40B4-BE49-F238E27FC236}">
                <a16:creationId xmlns:a16="http://schemas.microsoft.com/office/drawing/2014/main" id="{F9265FE9-CB64-44B2-9524-CA01EA88276F}"/>
              </a:ext>
            </a:extLst>
          </p:cNvPr>
          <p:cNvSpPr txBox="1">
            <a:spLocks/>
          </p:cNvSpPr>
          <p:nvPr/>
        </p:nvSpPr>
        <p:spPr>
          <a:xfrm>
            <a:off x="721029" y="7207888"/>
            <a:ext cx="5876167" cy="1180493"/>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l">
              <a:lnSpc>
                <a:spcPts val="1720"/>
              </a:lnSpc>
            </a:pPr>
            <a:r>
              <a:rPr lang="en-GB" sz="1600" b="1" dirty="0">
                <a:solidFill>
                  <a:srgbClr val="404040"/>
                </a:solidFill>
              </a:rPr>
              <a:t>El reto más importante al que se enfrenta el sector de la climatización es la falta generalizada de competencias en todas las etapas profesionales. Mientras que los especialistas recién formados suelen carecer de experiencia práctica, los profesionales con experiencia tienen dificultades para adaptarse a la rápida adopción de herramientas digitales y tecnologías ecológicas.</a:t>
            </a:r>
          </a:p>
        </p:txBody>
      </p:sp>
      <p:cxnSp>
        <p:nvCxnSpPr>
          <p:cNvPr id="35" name="Straight Connector 34">
            <a:extLst>
              <a:ext uri="{FF2B5EF4-FFF2-40B4-BE49-F238E27FC236}">
                <a16:creationId xmlns:a16="http://schemas.microsoft.com/office/drawing/2014/main" id="{1E86146F-510C-42EC-95DB-8C2FDB766AE3}"/>
              </a:ext>
            </a:extLst>
          </p:cNvPr>
          <p:cNvCxnSpPr>
            <a:cxnSpLocks/>
          </p:cNvCxnSpPr>
          <p:nvPr/>
        </p:nvCxnSpPr>
        <p:spPr>
          <a:xfrm>
            <a:off x="151247" y="6692114"/>
            <a:ext cx="83651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E17B6797-9D9D-40A3-9447-2E821880DE67}"/>
              </a:ext>
            </a:extLst>
          </p:cNvPr>
          <p:cNvSpPr txBox="1"/>
          <p:nvPr/>
        </p:nvSpPr>
        <p:spPr>
          <a:xfrm>
            <a:off x="1551326" y="6480082"/>
            <a:ext cx="5052744" cy="631327"/>
          </a:xfrm>
          <a:prstGeom prst="rect">
            <a:avLst/>
          </a:prstGeom>
          <a:noFill/>
        </p:spPr>
        <p:txBody>
          <a:bodyPr wrap="square" lIns="91440" tIns="45720" rIns="91440" bIns="45720" rtlCol="0" anchor="t">
            <a:spAutoFit/>
          </a:bodyPr>
          <a:lstStyle/>
          <a:p>
            <a:pPr marL="6350">
              <a:lnSpc>
                <a:spcPts val="2100"/>
              </a:lnSpc>
              <a:tabLst>
                <a:tab pos="611188" algn="l"/>
              </a:tabLst>
            </a:pPr>
            <a:r>
              <a:rPr lang="en-US" sz="2000" b="1" dirty="0" err="1">
                <a:solidFill>
                  <a:srgbClr val="ED4D24"/>
                </a:solidFill>
                <a:latin typeface="Calibri"/>
                <a:ea typeface="Calibri"/>
                <a:cs typeface="Calibri"/>
              </a:rPr>
              <a:t>Preparación</a:t>
            </a:r>
            <a:r>
              <a:rPr lang="en-US" sz="2000" b="1" dirty="0">
                <a:solidFill>
                  <a:srgbClr val="ED4D24"/>
                </a:solidFill>
                <a:latin typeface="Calibri"/>
                <a:ea typeface="Calibri"/>
                <a:cs typeface="Calibri"/>
              </a:rPr>
              <a:t> de la </a:t>
            </a:r>
            <a:r>
              <a:rPr lang="en-US" sz="2000" b="1" dirty="0" err="1">
                <a:solidFill>
                  <a:srgbClr val="ED4D24"/>
                </a:solidFill>
                <a:latin typeface="Calibri"/>
                <a:ea typeface="Calibri"/>
                <a:cs typeface="Calibri"/>
              </a:rPr>
              <a:t>fuerza</a:t>
            </a:r>
            <a:r>
              <a:rPr lang="en-US" sz="2000" b="1" dirty="0">
                <a:solidFill>
                  <a:srgbClr val="ED4D24"/>
                </a:solidFill>
                <a:latin typeface="Calibri"/>
                <a:ea typeface="Calibri"/>
                <a:cs typeface="Calibri"/>
              </a:rPr>
              <a:t> </a:t>
            </a:r>
            <a:r>
              <a:rPr lang="en-US" sz="2000" b="1" dirty="0" err="1">
                <a:solidFill>
                  <a:srgbClr val="ED4D24"/>
                </a:solidFill>
                <a:latin typeface="Calibri"/>
                <a:ea typeface="Calibri"/>
                <a:cs typeface="Calibri"/>
              </a:rPr>
              <a:t>laboral</a:t>
            </a:r>
            <a:r>
              <a:rPr lang="en-US" sz="2000" b="1" dirty="0">
                <a:solidFill>
                  <a:srgbClr val="ED4D24"/>
                </a:solidFill>
                <a:latin typeface="Calibri"/>
                <a:ea typeface="Calibri"/>
                <a:cs typeface="Calibri"/>
              </a:rPr>
              <a:t> y </a:t>
            </a:r>
            <a:r>
              <a:rPr lang="en-US" sz="2000" b="1" dirty="0" err="1">
                <a:solidFill>
                  <a:srgbClr val="ED4D24"/>
                </a:solidFill>
                <a:latin typeface="Calibri"/>
                <a:ea typeface="Calibri"/>
                <a:cs typeface="Calibri"/>
              </a:rPr>
              <a:t>falta</a:t>
            </a:r>
            <a:r>
              <a:rPr lang="en-US" sz="2000" b="1" dirty="0">
                <a:solidFill>
                  <a:srgbClr val="ED4D24"/>
                </a:solidFill>
                <a:latin typeface="Calibri"/>
                <a:ea typeface="Calibri"/>
                <a:cs typeface="Calibri"/>
              </a:rPr>
              <a:t> de </a:t>
            </a:r>
            <a:r>
              <a:rPr lang="en-US" sz="2000" b="1" dirty="0" err="1">
                <a:solidFill>
                  <a:srgbClr val="ED4D24"/>
                </a:solidFill>
                <a:latin typeface="Calibri"/>
                <a:ea typeface="Calibri"/>
                <a:cs typeface="Calibri"/>
              </a:rPr>
              <a:t>competencias</a:t>
            </a:r>
            <a:endParaRPr lang="en-US" sz="2000" b="1" dirty="0">
              <a:solidFill>
                <a:srgbClr val="ED4D24"/>
              </a:solidFill>
              <a:latin typeface="Calibri"/>
              <a:ea typeface="Calibri"/>
              <a:cs typeface="Calibri"/>
            </a:endParaRPr>
          </a:p>
        </p:txBody>
      </p:sp>
      <p:grpSp>
        <p:nvGrpSpPr>
          <p:cNvPr id="39" name="Group 38">
            <a:extLst>
              <a:ext uri="{FF2B5EF4-FFF2-40B4-BE49-F238E27FC236}">
                <a16:creationId xmlns:a16="http://schemas.microsoft.com/office/drawing/2014/main" id="{9C357E51-5E51-4F14-B6BA-DA682A0F1651}"/>
              </a:ext>
            </a:extLst>
          </p:cNvPr>
          <p:cNvGrpSpPr/>
          <p:nvPr/>
        </p:nvGrpSpPr>
        <p:grpSpPr>
          <a:xfrm>
            <a:off x="810404" y="6526417"/>
            <a:ext cx="734144" cy="327604"/>
            <a:chOff x="1441478" y="5631712"/>
            <a:chExt cx="734144" cy="327604"/>
          </a:xfrm>
        </p:grpSpPr>
        <p:sp>
          <p:nvSpPr>
            <p:cNvPr id="40" name="Rectangle 39">
              <a:extLst>
                <a:ext uri="{FF2B5EF4-FFF2-40B4-BE49-F238E27FC236}">
                  <a16:creationId xmlns:a16="http://schemas.microsoft.com/office/drawing/2014/main" id="{972C84F3-A9FE-4D0A-AE05-83B3EC91C569}"/>
                </a:ext>
              </a:extLst>
            </p:cNvPr>
            <p:cNvSpPr/>
            <p:nvPr/>
          </p:nvSpPr>
          <p:spPr>
            <a:xfrm>
              <a:off x="1441478" y="5651514"/>
              <a:ext cx="665489" cy="288000"/>
            </a:xfrm>
            <a:prstGeom prst="rect">
              <a:avLst/>
            </a:prstGeom>
            <a:gradFill>
              <a:gsLst>
                <a:gs pos="35000">
                  <a:srgbClr val="2D62AE"/>
                </a:gs>
                <a:gs pos="82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Placeholder 8">
              <a:extLst>
                <a:ext uri="{FF2B5EF4-FFF2-40B4-BE49-F238E27FC236}">
                  <a16:creationId xmlns:a16="http://schemas.microsoft.com/office/drawing/2014/main" id="{77258D7F-A4CC-4D2F-8576-23D121859381}"/>
                </a:ext>
              </a:extLst>
            </p:cNvPr>
            <p:cNvSpPr txBox="1">
              <a:spLocks/>
            </p:cNvSpPr>
            <p:nvPr/>
          </p:nvSpPr>
          <p:spPr>
            <a:xfrm>
              <a:off x="1448256" y="5631712"/>
              <a:ext cx="727366" cy="327604"/>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dirty="0">
                  <a:solidFill>
                    <a:schemeClr val="bg1"/>
                  </a:solidFill>
                </a:rPr>
                <a:t>4.1.3</a:t>
              </a:r>
            </a:p>
          </p:txBody>
        </p:sp>
      </p:grpSp>
    </p:spTree>
    <p:extLst>
      <p:ext uri="{BB962C8B-B14F-4D97-AF65-F5344CB8AC3E}">
        <p14:creationId xmlns:p14="http://schemas.microsoft.com/office/powerpoint/2010/main" val="33258215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1E51FD-6B20-EE9F-FBFF-F16AA209C79D}"/>
            </a:ext>
          </a:extLst>
        </p:cNvPr>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E3A64322-31BD-279F-A741-055340C93596}"/>
              </a:ext>
            </a:extLst>
          </p:cNvPr>
          <p:cNvCxnSpPr>
            <a:cxnSpLocks/>
          </p:cNvCxnSpPr>
          <p:nvPr/>
        </p:nvCxnSpPr>
        <p:spPr>
          <a:xfrm>
            <a:off x="-1153" y="664187"/>
            <a:ext cx="83651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F5454061-1C4D-686B-9F61-7924076464F4}"/>
              </a:ext>
            </a:extLst>
          </p:cNvPr>
          <p:cNvSpPr txBox="1"/>
          <p:nvPr/>
        </p:nvSpPr>
        <p:spPr>
          <a:xfrm>
            <a:off x="1392052" y="461784"/>
            <a:ext cx="5808848" cy="631327"/>
          </a:xfrm>
          <a:prstGeom prst="rect">
            <a:avLst/>
          </a:prstGeom>
          <a:noFill/>
        </p:spPr>
        <p:txBody>
          <a:bodyPr wrap="square" lIns="91440" tIns="45720" rIns="91440" bIns="45720" rtlCol="0" anchor="t">
            <a:spAutoFit/>
          </a:bodyPr>
          <a:lstStyle/>
          <a:p>
            <a:pPr marL="6350">
              <a:lnSpc>
                <a:spcPts val="2100"/>
              </a:lnSpc>
              <a:tabLst>
                <a:tab pos="611188" algn="l"/>
              </a:tabLst>
            </a:pPr>
            <a:r>
              <a:rPr lang="en-US" sz="2000" b="1" dirty="0" err="1">
                <a:solidFill>
                  <a:srgbClr val="ED4D24"/>
                </a:solidFill>
                <a:latin typeface="Calibri"/>
                <a:ea typeface="Calibri"/>
                <a:cs typeface="Calibri"/>
              </a:rPr>
              <a:t>Programas</a:t>
            </a:r>
            <a:r>
              <a:rPr lang="en-US" sz="2000" b="1" dirty="0">
                <a:solidFill>
                  <a:srgbClr val="ED4D24"/>
                </a:solidFill>
                <a:latin typeface="Calibri"/>
                <a:ea typeface="Calibri"/>
                <a:cs typeface="Calibri"/>
              </a:rPr>
              <a:t> </a:t>
            </a:r>
            <a:r>
              <a:rPr lang="en-US" sz="2000" b="1" dirty="0" err="1">
                <a:solidFill>
                  <a:srgbClr val="ED4D24"/>
                </a:solidFill>
                <a:latin typeface="Calibri"/>
                <a:ea typeface="Calibri"/>
                <a:cs typeface="Calibri"/>
              </a:rPr>
              <a:t>educativos</a:t>
            </a:r>
            <a:r>
              <a:rPr lang="en-US" sz="2000" b="1" dirty="0">
                <a:solidFill>
                  <a:srgbClr val="ED4D24"/>
                </a:solidFill>
                <a:latin typeface="Calibri"/>
                <a:ea typeface="Calibri"/>
                <a:cs typeface="Calibri"/>
              </a:rPr>
              <a:t> y </a:t>
            </a:r>
            <a:r>
              <a:rPr lang="en-US" sz="2000" b="1" dirty="0" err="1">
                <a:solidFill>
                  <a:srgbClr val="ED4D24"/>
                </a:solidFill>
                <a:latin typeface="Calibri"/>
                <a:ea typeface="Calibri"/>
                <a:cs typeface="Calibri"/>
              </a:rPr>
              <a:t>mejoras</a:t>
            </a:r>
            <a:r>
              <a:rPr lang="en-US" sz="2000" b="1" dirty="0">
                <a:solidFill>
                  <a:srgbClr val="ED4D24"/>
                </a:solidFill>
                <a:latin typeface="Calibri"/>
                <a:ea typeface="Calibri"/>
                <a:cs typeface="Calibri"/>
              </a:rPr>
              <a:t> </a:t>
            </a:r>
            <a:r>
              <a:rPr lang="en-US" sz="2000" b="1" dirty="0" err="1">
                <a:solidFill>
                  <a:srgbClr val="ED4D24"/>
                </a:solidFill>
                <a:latin typeface="Calibri"/>
                <a:ea typeface="Calibri"/>
                <a:cs typeface="Calibri"/>
              </a:rPr>
              <a:t>en</a:t>
            </a:r>
            <a:r>
              <a:rPr lang="en-US" sz="2000" b="1" dirty="0">
                <a:solidFill>
                  <a:srgbClr val="ED4D24"/>
                </a:solidFill>
                <a:latin typeface="Calibri"/>
                <a:ea typeface="Calibri"/>
                <a:cs typeface="Calibri"/>
              </a:rPr>
              <a:t> la </a:t>
            </a:r>
            <a:r>
              <a:rPr lang="en-US" sz="2000" b="1" dirty="0" err="1">
                <a:solidFill>
                  <a:srgbClr val="ED4D24"/>
                </a:solidFill>
                <a:latin typeface="Calibri"/>
                <a:ea typeface="Calibri"/>
                <a:cs typeface="Calibri"/>
              </a:rPr>
              <a:t>formación</a:t>
            </a:r>
            <a:r>
              <a:rPr lang="en-US" sz="2000" b="1" dirty="0">
                <a:solidFill>
                  <a:srgbClr val="ED4D24"/>
                </a:solidFill>
                <a:latin typeface="Calibri"/>
                <a:ea typeface="Calibri"/>
                <a:cs typeface="Calibri"/>
              </a:rPr>
              <a:t> </a:t>
            </a:r>
          </a:p>
          <a:p>
            <a:pPr marL="6350">
              <a:lnSpc>
                <a:spcPts val="2100"/>
              </a:lnSpc>
              <a:tabLst>
                <a:tab pos="611188" algn="l"/>
              </a:tabLst>
            </a:pPr>
            <a:endParaRPr lang="en-US" sz="2000" b="1" dirty="0">
              <a:solidFill>
                <a:srgbClr val="ED4D24"/>
              </a:solidFill>
              <a:latin typeface="Calibri" panose="020F0502020204030204" pitchFamily="34" charset="0"/>
              <a:cs typeface="Calibri" panose="020F0502020204030204" pitchFamily="34" charset="0"/>
            </a:endParaRPr>
          </a:p>
        </p:txBody>
      </p:sp>
      <p:grpSp>
        <p:nvGrpSpPr>
          <p:cNvPr id="6" name="Group 5">
            <a:extLst>
              <a:ext uri="{FF2B5EF4-FFF2-40B4-BE49-F238E27FC236}">
                <a16:creationId xmlns:a16="http://schemas.microsoft.com/office/drawing/2014/main" id="{5262D05E-FEC2-2351-C888-B96E26343E04}"/>
              </a:ext>
            </a:extLst>
          </p:cNvPr>
          <p:cNvGrpSpPr/>
          <p:nvPr/>
        </p:nvGrpSpPr>
        <p:grpSpPr>
          <a:xfrm>
            <a:off x="658004" y="498490"/>
            <a:ext cx="734144" cy="327604"/>
            <a:chOff x="1441478" y="5631712"/>
            <a:chExt cx="734144" cy="327604"/>
          </a:xfrm>
        </p:grpSpPr>
        <p:sp>
          <p:nvSpPr>
            <p:cNvPr id="7" name="Rectangle 6">
              <a:extLst>
                <a:ext uri="{FF2B5EF4-FFF2-40B4-BE49-F238E27FC236}">
                  <a16:creationId xmlns:a16="http://schemas.microsoft.com/office/drawing/2014/main" id="{7850DAAE-DF9E-FEA1-A41D-EA6915DFEDE5}"/>
                </a:ext>
              </a:extLst>
            </p:cNvPr>
            <p:cNvSpPr/>
            <p:nvPr/>
          </p:nvSpPr>
          <p:spPr>
            <a:xfrm>
              <a:off x="1441478" y="5651514"/>
              <a:ext cx="665489" cy="288000"/>
            </a:xfrm>
            <a:prstGeom prst="rect">
              <a:avLst/>
            </a:prstGeom>
            <a:gradFill>
              <a:gsLst>
                <a:gs pos="35000">
                  <a:srgbClr val="2D62AE"/>
                </a:gs>
                <a:gs pos="82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8">
              <a:extLst>
                <a:ext uri="{FF2B5EF4-FFF2-40B4-BE49-F238E27FC236}">
                  <a16:creationId xmlns:a16="http://schemas.microsoft.com/office/drawing/2014/main" id="{4DFC00D4-5CF2-8D09-730E-27346C303124}"/>
                </a:ext>
              </a:extLst>
            </p:cNvPr>
            <p:cNvSpPr txBox="1">
              <a:spLocks/>
            </p:cNvSpPr>
            <p:nvPr/>
          </p:nvSpPr>
          <p:spPr>
            <a:xfrm>
              <a:off x="1448256" y="5631712"/>
              <a:ext cx="727366" cy="327604"/>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dirty="0">
                  <a:solidFill>
                    <a:schemeClr val="bg1"/>
                  </a:solidFill>
                </a:rPr>
                <a:t>4.1.4</a:t>
              </a:r>
            </a:p>
          </p:txBody>
        </p:sp>
      </p:grpSp>
      <p:sp>
        <p:nvSpPr>
          <p:cNvPr id="9" name="TextBox 8">
            <a:extLst>
              <a:ext uri="{FF2B5EF4-FFF2-40B4-BE49-F238E27FC236}">
                <a16:creationId xmlns:a16="http://schemas.microsoft.com/office/drawing/2014/main" id="{14B00743-5600-8B7B-0958-7EB19D7C6A78}"/>
              </a:ext>
            </a:extLst>
          </p:cNvPr>
          <p:cNvSpPr txBox="1"/>
          <p:nvPr/>
        </p:nvSpPr>
        <p:spPr>
          <a:xfrm>
            <a:off x="605490" y="2795288"/>
            <a:ext cx="5676377" cy="310341"/>
          </a:xfrm>
          <a:prstGeom prst="rect">
            <a:avLst/>
          </a:prstGeom>
          <a:noFill/>
        </p:spPr>
        <p:txBody>
          <a:bodyPr wrap="square" rtlCol="0" anchor="t">
            <a:spAutoFit/>
          </a:bodyPr>
          <a:lstStyle/>
          <a:p>
            <a:pPr marL="6350">
              <a:lnSpc>
                <a:spcPts val="1700"/>
              </a:lnSpc>
              <a:tabLst>
                <a:tab pos="611188" algn="l"/>
              </a:tabLst>
            </a:pPr>
            <a:r>
              <a:rPr lang="en-US" sz="1600" b="1" dirty="0">
                <a:solidFill>
                  <a:srgbClr val="ED4D24"/>
                </a:solidFill>
                <a:highlight>
                  <a:srgbClr val="FFFFFF"/>
                </a:highlight>
                <a:latin typeface="Calibri" panose="020F0502020204030204" pitchFamily="34" charset="0"/>
                <a:cs typeface="Calibri" panose="020F0502020204030204" pitchFamily="34" charset="0"/>
              </a:rPr>
              <a:t>Temas clave que deben incluirse en la formación</a:t>
            </a:r>
          </a:p>
        </p:txBody>
      </p:sp>
      <p:cxnSp>
        <p:nvCxnSpPr>
          <p:cNvPr id="22" name="Straight Connector 21">
            <a:extLst>
              <a:ext uri="{FF2B5EF4-FFF2-40B4-BE49-F238E27FC236}">
                <a16:creationId xmlns:a16="http://schemas.microsoft.com/office/drawing/2014/main" id="{70E405BA-24FC-6C78-7F88-4E837207781A}"/>
              </a:ext>
            </a:extLst>
          </p:cNvPr>
          <p:cNvCxnSpPr>
            <a:cxnSpLocks/>
          </p:cNvCxnSpPr>
          <p:nvPr/>
        </p:nvCxnSpPr>
        <p:spPr>
          <a:xfrm>
            <a:off x="-21700" y="2932277"/>
            <a:ext cx="665935"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C589C48-4E62-5065-FFB3-09C0278A94AD}"/>
              </a:ext>
            </a:extLst>
          </p:cNvPr>
          <p:cNvCxnSpPr>
            <a:cxnSpLocks/>
          </p:cNvCxnSpPr>
          <p:nvPr/>
        </p:nvCxnSpPr>
        <p:spPr>
          <a:xfrm>
            <a:off x="813881" y="3102565"/>
            <a:ext cx="59760" cy="6207202"/>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24" name="Triangle 23">
            <a:extLst>
              <a:ext uri="{FF2B5EF4-FFF2-40B4-BE49-F238E27FC236}">
                <a16:creationId xmlns:a16="http://schemas.microsoft.com/office/drawing/2014/main" id="{E6A03CC5-2C1A-1F73-3579-2EE498D5D32A}"/>
              </a:ext>
            </a:extLst>
          </p:cNvPr>
          <p:cNvSpPr/>
          <p:nvPr/>
        </p:nvSpPr>
        <p:spPr>
          <a:xfrm rot="5400000">
            <a:off x="202593" y="2838593"/>
            <a:ext cx="217346" cy="187367"/>
          </a:xfrm>
          <a:prstGeom prst="triangle">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0C3E787F-1FE9-ECBD-8113-A1E24A42FC4F}"/>
              </a:ext>
            </a:extLst>
          </p:cNvPr>
          <p:cNvSpPr txBox="1"/>
          <p:nvPr/>
        </p:nvSpPr>
        <p:spPr>
          <a:xfrm>
            <a:off x="1197060" y="3323323"/>
            <a:ext cx="5676377" cy="6317114"/>
          </a:xfrm>
          <a:prstGeom prst="rect">
            <a:avLst/>
          </a:prstGeom>
          <a:noFill/>
        </p:spPr>
        <p:txBody>
          <a:bodyPr wrap="square" lIns="91440" tIns="45720" rIns="91440" bIns="45720" anchor="t">
            <a:spAutoFit/>
          </a:bodyPr>
          <a:lstStyle/>
          <a:p>
            <a:pPr>
              <a:lnSpc>
                <a:spcPts val="1340"/>
              </a:lnSpc>
            </a:pPr>
            <a:r>
              <a:rPr lang="en-IE" sz="1600" b="1" dirty="0">
                <a:solidFill>
                  <a:srgbClr val="ED4D24"/>
                </a:solidFill>
                <a:latin typeface="Calibri" panose="020F0502020204030204" pitchFamily="34" charset="0"/>
                <a:cs typeface="Calibri" panose="020F0502020204030204" pitchFamily="34" charset="0"/>
              </a:rPr>
              <a:t>Conocimientos normativos y estándares: </a:t>
            </a:r>
            <a:endParaRPr lang="en-IE" sz="1100" b="1" dirty="0">
              <a:solidFill>
                <a:srgbClr val="404040"/>
              </a:solidFill>
              <a:latin typeface="Calibri" panose="020F0502020204030204" pitchFamily="34" charset="0"/>
              <a:cs typeface="Calibri" panose="020F0502020204030204" pitchFamily="34" charset="0"/>
            </a:endParaRPr>
          </a:p>
          <a:p>
            <a:pPr lvl="0"/>
            <a:endParaRPr lang="en-IE" sz="600" dirty="0">
              <a:solidFill>
                <a:srgbClr val="404040"/>
              </a:solidFill>
              <a:latin typeface="Calibri" panose="020F0502020204030204" pitchFamily="34" charset="0"/>
              <a:cs typeface="Calibri" panose="020F0502020204030204" pitchFamily="34" charset="0"/>
            </a:endParaRPr>
          </a:p>
          <a:p>
            <a:pPr>
              <a:lnSpc>
                <a:spcPts val="1340"/>
              </a:lnSpc>
            </a:pPr>
            <a:r>
              <a:rPr lang="en-IE" sz="1100" dirty="0">
                <a:solidFill>
                  <a:srgbClr val="404040"/>
                </a:solidFill>
                <a:latin typeface="Calibri" panose="020F0502020204030204" pitchFamily="34" charset="0"/>
                <a:cs typeface="Calibri" panose="020F0502020204030204" pitchFamily="34" charset="0"/>
              </a:rPr>
              <a:t>Formación obligatoria y actualizada sobre normativa legal, normas de emisión, diseño ecológico, etiquetado energético y normas de seguridad.</a:t>
            </a:r>
            <a:endParaRPr lang="en-IE" sz="1100" i="1" dirty="0">
              <a:solidFill>
                <a:srgbClr val="404040"/>
              </a:solidFill>
              <a:latin typeface="Calibri" panose="020F0502020204030204" pitchFamily="34" charset="0"/>
              <a:cs typeface="Calibri" panose="020F0502020204030204" pitchFamily="34" charset="0"/>
            </a:endParaRPr>
          </a:p>
          <a:p>
            <a:pPr lvl="0"/>
            <a:endParaRPr lang="en-IE" sz="1000" b="1" dirty="0">
              <a:solidFill>
                <a:srgbClr val="404040"/>
              </a:solidFill>
              <a:latin typeface="Calibri" panose="020F0502020204030204" pitchFamily="34" charset="0"/>
              <a:cs typeface="Calibri" panose="020F0502020204030204" pitchFamily="34" charset="0"/>
            </a:endParaRPr>
          </a:p>
          <a:p>
            <a:pPr lvl="0"/>
            <a:endParaRPr lang="en-IE" sz="1000" b="1" dirty="0">
              <a:solidFill>
                <a:srgbClr val="404040"/>
              </a:solidFill>
              <a:latin typeface="Calibri" panose="020F0502020204030204" pitchFamily="34" charset="0"/>
              <a:cs typeface="Calibri" panose="020F0502020204030204" pitchFamily="34" charset="0"/>
            </a:endParaRPr>
          </a:p>
          <a:p>
            <a:pPr>
              <a:lnSpc>
                <a:spcPts val="1340"/>
              </a:lnSpc>
            </a:pPr>
            <a:r>
              <a:rPr lang="en-IE" sz="1600" b="1" dirty="0">
                <a:solidFill>
                  <a:srgbClr val="ED4D24"/>
                </a:solidFill>
                <a:latin typeface="Calibri" panose="020F0502020204030204" pitchFamily="34" charset="0"/>
                <a:cs typeface="Calibri" panose="020F0502020204030204" pitchFamily="34" charset="0"/>
              </a:rPr>
              <a:t>Ingeniería básica (práctica): </a:t>
            </a:r>
          </a:p>
          <a:p>
            <a:pPr lvl="0"/>
            <a:r>
              <a:rPr lang="en-IE" sz="600" b="1" dirty="0">
                <a:solidFill>
                  <a:srgbClr val="ED4D24"/>
                </a:solidFill>
                <a:latin typeface="Calibri" panose="020F0502020204030204" pitchFamily="34" charset="0"/>
                <a:cs typeface="Calibri" panose="020F0502020204030204" pitchFamily="34" charset="0"/>
              </a:rPr>
              <a:t> </a:t>
            </a:r>
          </a:p>
          <a:p>
            <a:pPr>
              <a:lnSpc>
                <a:spcPts val="1340"/>
              </a:lnSpc>
            </a:pPr>
            <a:r>
              <a:rPr lang="en-IE" sz="1100" dirty="0">
                <a:solidFill>
                  <a:srgbClr val="404040"/>
                </a:solidFill>
                <a:latin typeface="Calibri" panose="020F0502020204030204" pitchFamily="34" charset="0"/>
                <a:cs typeface="Calibri" panose="020F0502020204030204" pitchFamily="34" charset="0"/>
              </a:rPr>
              <a:t>Conocimientos más profundos y coherentes sobre hidráulica, sistemas eléctricos, lectura de diagramas y cálculo de la demanda de calor. Muchas materias académicas se consideraban irrelevantes si no estaban vinculadas a la práctica.</a:t>
            </a:r>
          </a:p>
          <a:p>
            <a:pPr lvl="0"/>
            <a:endParaRPr lang="en-IE" sz="1000" dirty="0">
              <a:solidFill>
                <a:srgbClr val="404040"/>
              </a:solidFill>
              <a:latin typeface="Calibri" panose="020F0502020204030204" pitchFamily="34" charset="0"/>
              <a:cs typeface="Calibri" panose="020F0502020204030204" pitchFamily="34" charset="0"/>
            </a:endParaRPr>
          </a:p>
          <a:p>
            <a:pPr lvl="0"/>
            <a:endParaRPr lang="en-IE" sz="1000" dirty="0">
              <a:solidFill>
                <a:srgbClr val="404040"/>
              </a:solidFill>
              <a:latin typeface="Calibri" panose="020F0502020204030204" pitchFamily="34" charset="0"/>
              <a:cs typeface="Calibri" panose="020F0502020204030204" pitchFamily="34" charset="0"/>
            </a:endParaRPr>
          </a:p>
          <a:p>
            <a:pPr lvl="0"/>
            <a:r>
              <a:rPr lang="en-IE" sz="1600" b="1" dirty="0">
                <a:solidFill>
                  <a:srgbClr val="ED4D24"/>
                </a:solidFill>
                <a:latin typeface="Calibri" panose="020F0502020204030204" pitchFamily="34" charset="0"/>
                <a:cs typeface="Calibri" panose="020F0502020204030204" pitchFamily="34" charset="0"/>
              </a:rPr>
              <a:t>Digitalización y automatización: </a:t>
            </a:r>
          </a:p>
          <a:p>
            <a:pPr lvl="0"/>
            <a:endParaRPr lang="en-IE" sz="600" dirty="0">
              <a:solidFill>
                <a:srgbClr val="404040"/>
              </a:solidFill>
              <a:latin typeface="Calibri" panose="020F0502020204030204" pitchFamily="34" charset="0"/>
              <a:cs typeface="Calibri" panose="020F0502020204030204" pitchFamily="34" charset="0"/>
            </a:endParaRPr>
          </a:p>
          <a:p>
            <a:pPr>
              <a:lnSpc>
                <a:spcPts val="1340"/>
              </a:lnSpc>
            </a:pPr>
            <a:r>
              <a:rPr lang="en-IE" sz="1100" dirty="0">
                <a:solidFill>
                  <a:srgbClr val="404040"/>
                </a:solidFill>
                <a:latin typeface="Calibri" panose="020F0502020204030204" pitchFamily="34" charset="0"/>
                <a:cs typeface="Calibri" panose="020F0502020204030204" pitchFamily="34" charset="0"/>
              </a:rPr>
              <a:t>Herramientas de diseño BIM/3D, configuración y lógica EMS/BMS, plataformas IoT, cálculo asistido por IA, análisis de datos y ciberseguridad.</a:t>
            </a:r>
          </a:p>
          <a:p>
            <a:pPr>
              <a:lnSpc>
                <a:spcPts val="1340"/>
              </a:lnSpc>
            </a:pPr>
            <a:endParaRPr lang="en-IE" sz="1100" dirty="0">
              <a:solidFill>
                <a:srgbClr val="404040"/>
              </a:solidFill>
              <a:latin typeface="Calibri" panose="020F0502020204030204" pitchFamily="34" charset="0"/>
              <a:cs typeface="Calibri" panose="020F0502020204030204" pitchFamily="34" charset="0"/>
            </a:endParaRPr>
          </a:p>
          <a:p>
            <a:pPr>
              <a:lnSpc>
                <a:spcPts val="1340"/>
              </a:lnSpc>
            </a:pPr>
            <a:endParaRPr lang="en-IE" sz="1100" dirty="0">
              <a:solidFill>
                <a:srgbClr val="404040"/>
              </a:solidFill>
              <a:latin typeface="Calibri" panose="020F0502020204030204" pitchFamily="34" charset="0"/>
              <a:cs typeface="Calibri" panose="020F0502020204030204" pitchFamily="34" charset="0"/>
            </a:endParaRPr>
          </a:p>
          <a:p>
            <a:pPr>
              <a:lnSpc>
                <a:spcPts val="1340"/>
              </a:lnSpc>
            </a:pPr>
            <a:r>
              <a:rPr lang="en-IE" sz="1600" b="1" dirty="0">
                <a:solidFill>
                  <a:srgbClr val="ED4D24"/>
                </a:solidFill>
                <a:latin typeface="Calibri" panose="020F0502020204030204" pitchFamily="34" charset="0"/>
                <a:cs typeface="Calibri" panose="020F0502020204030204" pitchFamily="34" charset="0"/>
              </a:rPr>
              <a:t>Puesta en marcha y optimización: </a:t>
            </a:r>
          </a:p>
          <a:p>
            <a:endParaRPr lang="en-IE" sz="600" dirty="0">
              <a:solidFill>
                <a:srgbClr val="404040"/>
              </a:solidFill>
              <a:latin typeface="Calibri" panose="020F0502020204030204" pitchFamily="34" charset="0"/>
              <a:cs typeface="Calibri" panose="020F0502020204030204" pitchFamily="34" charset="0"/>
            </a:endParaRPr>
          </a:p>
          <a:p>
            <a:pPr>
              <a:lnSpc>
                <a:spcPts val="1340"/>
              </a:lnSpc>
            </a:pPr>
            <a:r>
              <a:rPr lang="en-IE" sz="1100" dirty="0">
                <a:solidFill>
                  <a:srgbClr val="404040"/>
                </a:solidFill>
                <a:latin typeface="Calibri" panose="020F0502020204030204" pitchFamily="34" charset="0"/>
                <a:cs typeface="Calibri" panose="020F0502020204030204" pitchFamily="34" charset="0"/>
              </a:rPr>
              <a:t>Configuración del sistema, ajuste para el uso en el mundo real, calibración de sensores, equilibrado hidráulico y diagnóstico de averías. </a:t>
            </a:r>
          </a:p>
          <a:p>
            <a:pPr>
              <a:lnSpc>
                <a:spcPts val="1340"/>
              </a:lnSpc>
            </a:pPr>
            <a:endParaRPr lang="en-IE" sz="1100" dirty="0">
              <a:solidFill>
                <a:srgbClr val="404040"/>
              </a:solidFill>
              <a:latin typeface="Calibri" panose="020F0502020204030204" pitchFamily="34" charset="0"/>
              <a:cs typeface="Calibri" panose="020F0502020204030204" pitchFamily="34" charset="0"/>
            </a:endParaRPr>
          </a:p>
          <a:p>
            <a:pPr>
              <a:lnSpc>
                <a:spcPts val="1340"/>
              </a:lnSpc>
            </a:pPr>
            <a:endParaRPr lang="en-IE" sz="1100" dirty="0">
              <a:solidFill>
                <a:srgbClr val="404040"/>
              </a:solidFill>
              <a:latin typeface="Calibri" panose="020F0502020204030204" pitchFamily="34" charset="0"/>
              <a:cs typeface="Calibri" panose="020F0502020204030204" pitchFamily="34" charset="0"/>
            </a:endParaRPr>
          </a:p>
          <a:p>
            <a:pPr>
              <a:lnSpc>
                <a:spcPts val="1340"/>
              </a:lnSpc>
            </a:pPr>
            <a:r>
              <a:rPr lang="en-IE" sz="1600" b="1" dirty="0">
                <a:solidFill>
                  <a:srgbClr val="ED4D24"/>
                </a:solidFill>
                <a:latin typeface="Calibri" panose="020F0502020204030204" pitchFamily="34" charset="0"/>
                <a:cs typeface="Calibri" panose="020F0502020204030204" pitchFamily="34" charset="0"/>
              </a:rPr>
              <a:t>Seguridad y sostenibilidad: </a:t>
            </a:r>
          </a:p>
          <a:p>
            <a:endParaRPr lang="en-IE" sz="600" dirty="0">
              <a:solidFill>
                <a:srgbClr val="404040"/>
              </a:solidFill>
              <a:latin typeface="Calibri" panose="020F0502020204030204" pitchFamily="34" charset="0"/>
              <a:cs typeface="Calibri" panose="020F0502020204030204" pitchFamily="34" charset="0"/>
            </a:endParaRPr>
          </a:p>
          <a:p>
            <a:pPr>
              <a:lnSpc>
                <a:spcPts val="1340"/>
              </a:lnSpc>
            </a:pPr>
            <a:r>
              <a:rPr lang="en-IE" sz="1100" dirty="0">
                <a:solidFill>
                  <a:srgbClr val="404040"/>
                </a:solidFill>
                <a:latin typeface="Calibri"/>
                <a:ea typeface="Calibri"/>
                <a:cs typeface="Calibri"/>
              </a:rPr>
              <a:t>Manipulación segura de nuevos refrigerantes, lo que requiere una </a:t>
            </a:r>
            <a:r>
              <a:rPr lang="en-IE" sz="1100" dirty="0" err="1">
                <a:solidFill>
                  <a:srgbClr val="404040"/>
                </a:solidFill>
                <a:latin typeface="Calibri"/>
                <a:ea typeface="Calibri"/>
                <a:cs typeface="Calibri"/>
              </a:rPr>
              <a:t>certificación</a:t>
            </a:r>
            <a:r>
              <a:rPr lang="en-IE" sz="1100" dirty="0">
                <a:solidFill>
                  <a:srgbClr val="404040"/>
                </a:solidFill>
                <a:latin typeface="Calibri"/>
                <a:ea typeface="Calibri"/>
                <a:cs typeface="Calibri"/>
              </a:rPr>
              <a:t> </a:t>
            </a:r>
            <a:r>
              <a:rPr lang="en-IE" sz="1100" dirty="0" err="1">
                <a:solidFill>
                  <a:srgbClr val="404040"/>
                </a:solidFill>
                <a:latin typeface="Calibri"/>
                <a:ea typeface="Calibri"/>
                <a:cs typeface="Calibri"/>
              </a:rPr>
              <a:t>obligatoria</a:t>
            </a:r>
            <a:r>
              <a:rPr lang="en-IE" sz="1100" dirty="0">
                <a:solidFill>
                  <a:srgbClr val="404040"/>
                </a:solidFill>
                <a:latin typeface="Calibri"/>
                <a:ea typeface="Calibri"/>
                <a:cs typeface="Calibri"/>
              </a:rPr>
              <a:t>. </a:t>
            </a:r>
            <a:r>
              <a:rPr lang="en-IE" sz="1100" dirty="0" err="1">
                <a:solidFill>
                  <a:srgbClr val="404040"/>
                </a:solidFill>
                <a:latin typeface="Calibri"/>
                <a:ea typeface="Calibri"/>
                <a:cs typeface="Calibri"/>
              </a:rPr>
              <a:t>Además</a:t>
            </a:r>
            <a:r>
              <a:rPr lang="en-IE" sz="1100" dirty="0">
                <a:solidFill>
                  <a:srgbClr val="404040"/>
                </a:solidFill>
                <a:latin typeface="Calibri"/>
                <a:ea typeface="Calibri"/>
                <a:cs typeface="Calibri"/>
              </a:rPr>
              <a:t>, </a:t>
            </a:r>
            <a:r>
              <a:rPr lang="en-IE" sz="1100" dirty="0" err="1">
                <a:solidFill>
                  <a:srgbClr val="404040"/>
                </a:solidFill>
                <a:latin typeface="Calibri"/>
                <a:ea typeface="Calibri"/>
                <a:cs typeface="Calibri"/>
              </a:rPr>
              <a:t>formación</a:t>
            </a:r>
            <a:r>
              <a:rPr lang="en-IE" sz="1100" dirty="0">
                <a:solidFill>
                  <a:srgbClr val="404040"/>
                </a:solidFill>
                <a:latin typeface="Calibri"/>
                <a:ea typeface="Calibri"/>
                <a:cs typeface="Calibri"/>
              </a:rPr>
              <a:t> </a:t>
            </a:r>
            <a:r>
              <a:rPr lang="en-IE" sz="1100" dirty="0" err="1">
                <a:solidFill>
                  <a:srgbClr val="404040"/>
                </a:solidFill>
                <a:latin typeface="Calibri"/>
                <a:ea typeface="Calibri"/>
                <a:cs typeface="Calibri"/>
              </a:rPr>
              <a:t>en</a:t>
            </a:r>
            <a:r>
              <a:rPr lang="en-IE" sz="1100" dirty="0">
                <a:solidFill>
                  <a:srgbClr val="404040"/>
                </a:solidFill>
                <a:latin typeface="Calibri"/>
                <a:ea typeface="Calibri"/>
                <a:cs typeface="Calibri"/>
              </a:rPr>
              <a:t> </a:t>
            </a:r>
            <a:r>
              <a:rPr lang="en-IE" sz="1100" dirty="0" err="1">
                <a:solidFill>
                  <a:srgbClr val="404040"/>
                </a:solidFill>
                <a:latin typeface="Calibri"/>
                <a:ea typeface="Calibri"/>
                <a:cs typeface="Calibri"/>
              </a:rPr>
              <a:t>huellas</a:t>
            </a:r>
            <a:r>
              <a:rPr lang="en-IE" sz="1100" dirty="0">
                <a:solidFill>
                  <a:srgbClr val="404040"/>
                </a:solidFill>
                <a:latin typeface="Calibri"/>
                <a:ea typeface="Calibri"/>
                <a:cs typeface="Calibri"/>
              </a:rPr>
              <a:t> de </a:t>
            </a:r>
            <a:r>
              <a:rPr lang="en-IE" sz="1100" dirty="0" err="1">
                <a:solidFill>
                  <a:srgbClr val="404040"/>
                </a:solidFill>
                <a:latin typeface="Calibri"/>
                <a:ea typeface="Calibri"/>
                <a:cs typeface="Calibri"/>
              </a:rPr>
              <a:t>carbono</a:t>
            </a:r>
            <a:r>
              <a:rPr lang="en-IE" sz="1100" dirty="0">
                <a:solidFill>
                  <a:srgbClr val="404040"/>
                </a:solidFill>
                <a:latin typeface="Calibri"/>
                <a:ea typeface="Calibri"/>
                <a:cs typeface="Calibri"/>
              </a:rPr>
              <a:t> y </a:t>
            </a:r>
            <a:r>
              <a:rPr lang="en-IE" sz="1100" dirty="0" err="1">
                <a:solidFill>
                  <a:srgbClr val="404040"/>
                </a:solidFill>
                <a:latin typeface="Calibri"/>
                <a:ea typeface="Calibri"/>
                <a:cs typeface="Calibri"/>
              </a:rPr>
              <a:t>agua</a:t>
            </a:r>
            <a:r>
              <a:rPr lang="en-IE" sz="1100" dirty="0">
                <a:solidFill>
                  <a:srgbClr val="404040"/>
                </a:solidFill>
                <a:latin typeface="Calibri"/>
                <a:ea typeface="Calibri"/>
                <a:cs typeface="Calibri"/>
              </a:rPr>
              <a:t>, y </a:t>
            </a:r>
            <a:r>
              <a:rPr lang="en-IE" sz="1100" dirty="0" err="1">
                <a:solidFill>
                  <a:srgbClr val="404040"/>
                </a:solidFill>
                <a:latin typeface="Calibri"/>
                <a:ea typeface="Calibri"/>
                <a:cs typeface="Calibri"/>
              </a:rPr>
              <a:t>análisis</a:t>
            </a:r>
            <a:r>
              <a:rPr lang="en-IE" sz="1100" dirty="0">
                <a:solidFill>
                  <a:srgbClr val="404040"/>
                </a:solidFill>
                <a:latin typeface="Calibri"/>
                <a:ea typeface="Calibri"/>
                <a:cs typeface="Calibri"/>
              </a:rPr>
              <a:t> LCA/TCO.</a:t>
            </a:r>
          </a:p>
          <a:p>
            <a:pPr>
              <a:lnSpc>
                <a:spcPts val="1340"/>
              </a:lnSpc>
            </a:pPr>
            <a:endParaRPr lang="en-IE" sz="1100" b="1" dirty="0">
              <a:solidFill>
                <a:srgbClr val="ED4D24"/>
              </a:solidFill>
              <a:latin typeface="Calibri" panose="020F0502020204030204" pitchFamily="34" charset="0"/>
              <a:cs typeface="Calibri" panose="020F0502020204030204" pitchFamily="34" charset="0"/>
            </a:endParaRPr>
          </a:p>
          <a:p>
            <a:pPr>
              <a:lnSpc>
                <a:spcPts val="1340"/>
              </a:lnSpc>
            </a:pPr>
            <a:endParaRPr lang="en-IE" sz="1100" b="1" dirty="0">
              <a:solidFill>
                <a:srgbClr val="ED4D24"/>
              </a:solidFill>
              <a:latin typeface="Calibri" panose="020F0502020204030204" pitchFamily="34" charset="0"/>
              <a:cs typeface="Calibri" panose="020F0502020204030204" pitchFamily="34" charset="0"/>
            </a:endParaRPr>
          </a:p>
          <a:p>
            <a:pPr>
              <a:lnSpc>
                <a:spcPts val="1340"/>
              </a:lnSpc>
            </a:pPr>
            <a:r>
              <a:rPr lang="en-IE" sz="1600" b="1" dirty="0">
                <a:solidFill>
                  <a:srgbClr val="ED4D24"/>
                </a:solidFill>
                <a:latin typeface="Calibri" panose="020F0502020204030204" pitchFamily="34" charset="0"/>
                <a:cs typeface="Calibri" panose="020F0502020204030204" pitchFamily="34" charset="0"/>
              </a:rPr>
              <a:t>Adopción de energías limpias: </a:t>
            </a:r>
          </a:p>
          <a:p>
            <a:endParaRPr lang="en-IE" sz="600" b="1" dirty="0">
              <a:solidFill>
                <a:srgbClr val="ED4D24"/>
              </a:solidFill>
              <a:latin typeface="Calibri" panose="020F0502020204030204" pitchFamily="34" charset="0"/>
              <a:cs typeface="Calibri" panose="020F0502020204030204" pitchFamily="34" charset="0"/>
            </a:endParaRPr>
          </a:p>
          <a:p>
            <a:pPr>
              <a:lnSpc>
                <a:spcPts val="1340"/>
              </a:lnSpc>
            </a:pPr>
            <a:r>
              <a:rPr lang="en-IE" sz="1100" dirty="0">
                <a:solidFill>
                  <a:srgbClr val="404040"/>
                </a:solidFill>
                <a:latin typeface="Calibri" panose="020F0502020204030204" pitchFamily="34" charset="0"/>
                <a:cs typeface="Calibri" panose="020F0502020204030204" pitchFamily="34" charset="0"/>
              </a:rPr>
              <a:t>La complejidad y la mala implementación derivadas de la falta de conocimientos técnicos socavan la confianza en las tecnologías limpias, lo que refuerza la percepción de que las soluciones «sucias» siguen siendo más atractivas desde el punto de vista financiero. A menudo, los proyectos no logran el ahorro energético esperado, a pesar de la importante inversión inicial.</a:t>
            </a:r>
          </a:p>
          <a:p>
            <a:pPr>
              <a:lnSpc>
                <a:spcPts val="1340"/>
              </a:lnSpc>
            </a:pPr>
            <a:endParaRPr lang="en-IE" sz="1100" dirty="0">
              <a:solidFill>
                <a:srgbClr val="404040"/>
              </a:solidFill>
              <a:latin typeface="Calibri" panose="020F0502020204030204" pitchFamily="34" charset="0"/>
              <a:cs typeface="Calibri" panose="020F0502020204030204" pitchFamily="34" charset="0"/>
            </a:endParaRPr>
          </a:p>
          <a:p>
            <a:pPr lvl="0">
              <a:lnSpc>
                <a:spcPts val="1140"/>
              </a:lnSpc>
            </a:pPr>
            <a:endParaRPr lang="en-IE" sz="1100" dirty="0">
              <a:solidFill>
                <a:srgbClr val="404040"/>
              </a:solidFill>
              <a:latin typeface="Calibri" panose="020F0502020204030204" pitchFamily="34" charset="0"/>
              <a:cs typeface="Calibri" panose="020F0502020204030204" pitchFamily="34" charset="0"/>
            </a:endParaRPr>
          </a:p>
          <a:p>
            <a:pPr lvl="0">
              <a:lnSpc>
                <a:spcPts val="1340"/>
              </a:lnSpc>
            </a:pPr>
            <a:endParaRPr lang="en-IE" sz="115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6" name="Straight Connector 25">
            <a:extLst>
              <a:ext uri="{FF2B5EF4-FFF2-40B4-BE49-F238E27FC236}">
                <a16:creationId xmlns:a16="http://schemas.microsoft.com/office/drawing/2014/main" id="{E3FA070A-5C30-C572-F5CF-5FA53B6FE291}"/>
              </a:ext>
            </a:extLst>
          </p:cNvPr>
          <p:cNvCxnSpPr>
            <a:cxnSpLocks/>
          </p:cNvCxnSpPr>
          <p:nvPr/>
        </p:nvCxnSpPr>
        <p:spPr>
          <a:xfrm>
            <a:off x="860777" y="9324648"/>
            <a:ext cx="669492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BA4DFEA5-4309-B103-49A1-C2269C1D4E36}"/>
              </a:ext>
            </a:extLst>
          </p:cNvPr>
          <p:cNvGrpSpPr/>
          <p:nvPr/>
        </p:nvGrpSpPr>
        <p:grpSpPr>
          <a:xfrm>
            <a:off x="661245" y="3412590"/>
            <a:ext cx="6909386" cy="288000"/>
            <a:chOff x="644327" y="1972700"/>
            <a:chExt cx="6909386" cy="288000"/>
          </a:xfrm>
        </p:grpSpPr>
        <p:cxnSp>
          <p:nvCxnSpPr>
            <p:cNvPr id="28" name="Straight Connector 27">
              <a:extLst>
                <a:ext uri="{FF2B5EF4-FFF2-40B4-BE49-F238E27FC236}">
                  <a16:creationId xmlns:a16="http://schemas.microsoft.com/office/drawing/2014/main" id="{354194CA-C6A6-8E5B-3901-C24D905291FF}"/>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9B05D453-447E-41FD-89BE-D779D8D67651}"/>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01</a:t>
              </a:r>
              <a:endParaRPr lang="en-US" sz="1800" dirty="0"/>
            </a:p>
          </p:txBody>
        </p:sp>
      </p:grpSp>
      <p:grpSp>
        <p:nvGrpSpPr>
          <p:cNvPr id="30" name="Group 29">
            <a:extLst>
              <a:ext uri="{FF2B5EF4-FFF2-40B4-BE49-F238E27FC236}">
                <a16:creationId xmlns:a16="http://schemas.microsoft.com/office/drawing/2014/main" id="{2BB9702E-192B-8866-81CE-4CBF1D37B89B}"/>
              </a:ext>
            </a:extLst>
          </p:cNvPr>
          <p:cNvGrpSpPr/>
          <p:nvPr/>
        </p:nvGrpSpPr>
        <p:grpSpPr>
          <a:xfrm>
            <a:off x="661245" y="4307244"/>
            <a:ext cx="6909386" cy="288000"/>
            <a:chOff x="644327" y="1972700"/>
            <a:chExt cx="6909386" cy="288000"/>
          </a:xfrm>
        </p:grpSpPr>
        <p:cxnSp>
          <p:nvCxnSpPr>
            <p:cNvPr id="32" name="Straight Connector 31">
              <a:extLst>
                <a:ext uri="{FF2B5EF4-FFF2-40B4-BE49-F238E27FC236}">
                  <a16:creationId xmlns:a16="http://schemas.microsoft.com/office/drawing/2014/main" id="{6C906356-6886-1463-D431-D9ACAA86A2F1}"/>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7CC3C8C3-1BA1-C61C-4428-69379BF07851}"/>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02</a:t>
              </a:r>
              <a:endParaRPr lang="en-US" sz="1800" dirty="0"/>
            </a:p>
          </p:txBody>
        </p:sp>
      </p:grpSp>
      <p:grpSp>
        <p:nvGrpSpPr>
          <p:cNvPr id="34" name="Group 33">
            <a:extLst>
              <a:ext uri="{FF2B5EF4-FFF2-40B4-BE49-F238E27FC236}">
                <a16:creationId xmlns:a16="http://schemas.microsoft.com/office/drawing/2014/main" id="{4E7C1B2B-8538-75EE-23F9-14604A49047D}"/>
              </a:ext>
            </a:extLst>
          </p:cNvPr>
          <p:cNvGrpSpPr/>
          <p:nvPr/>
        </p:nvGrpSpPr>
        <p:grpSpPr>
          <a:xfrm>
            <a:off x="650289" y="5450414"/>
            <a:ext cx="6909386" cy="288000"/>
            <a:chOff x="644327" y="1972700"/>
            <a:chExt cx="6909386" cy="288000"/>
          </a:xfrm>
        </p:grpSpPr>
        <p:cxnSp>
          <p:nvCxnSpPr>
            <p:cNvPr id="36" name="Straight Connector 35">
              <a:extLst>
                <a:ext uri="{FF2B5EF4-FFF2-40B4-BE49-F238E27FC236}">
                  <a16:creationId xmlns:a16="http://schemas.microsoft.com/office/drawing/2014/main" id="{CEB8F83E-8463-966B-607F-99C0BE1F790B}"/>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A03B53D8-D1D8-5497-B4EB-233A174189E2}"/>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03</a:t>
              </a:r>
              <a:endParaRPr lang="en-US" sz="1800" dirty="0"/>
            </a:p>
          </p:txBody>
        </p:sp>
      </p:grpSp>
      <p:sp>
        <p:nvSpPr>
          <p:cNvPr id="2" name="Text Placeholder 1">
            <a:extLst>
              <a:ext uri="{FF2B5EF4-FFF2-40B4-BE49-F238E27FC236}">
                <a16:creationId xmlns:a16="http://schemas.microsoft.com/office/drawing/2014/main" id="{DB9207FB-5C8F-86F1-FCE2-E3A7E23A4120}"/>
              </a:ext>
            </a:extLst>
          </p:cNvPr>
          <p:cNvSpPr txBox="1">
            <a:spLocks/>
          </p:cNvSpPr>
          <p:nvPr/>
        </p:nvSpPr>
        <p:spPr>
          <a:xfrm>
            <a:off x="659903" y="1401052"/>
            <a:ext cx="6389643" cy="863848"/>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en-US" sz="1200" b="0" dirty="0">
                <a:solidFill>
                  <a:srgbClr val="404040"/>
                </a:solidFill>
              </a:rPr>
              <a:t>El análisis de los programas educativos y las mejoras en la formación revela un consenso en que la educación actual en materia de climatización suele ser insuficiente, obsoleta y carece del enfoque necesario en las competencias prácticas, interfuncionales y digitales que exige una industria en rápida transformación. El principal reto es salvar la brecha entre los conocimientos teóricos y la aplicación en el mundo real, agravada por la falta de conocimientos normativos.</a:t>
            </a:r>
          </a:p>
        </p:txBody>
      </p:sp>
      <p:grpSp>
        <p:nvGrpSpPr>
          <p:cNvPr id="12" name="Group 11">
            <a:extLst>
              <a:ext uri="{FF2B5EF4-FFF2-40B4-BE49-F238E27FC236}">
                <a16:creationId xmlns:a16="http://schemas.microsoft.com/office/drawing/2014/main" id="{7B9AB074-7E41-9724-CD54-91E97D6AFF41}"/>
              </a:ext>
            </a:extLst>
          </p:cNvPr>
          <p:cNvGrpSpPr/>
          <p:nvPr/>
        </p:nvGrpSpPr>
        <p:grpSpPr>
          <a:xfrm>
            <a:off x="646312" y="8290002"/>
            <a:ext cx="6909386" cy="288000"/>
            <a:chOff x="644327" y="1972700"/>
            <a:chExt cx="6909386" cy="288000"/>
          </a:xfrm>
        </p:grpSpPr>
        <p:cxnSp>
          <p:nvCxnSpPr>
            <p:cNvPr id="13" name="Straight Connector 12">
              <a:extLst>
                <a:ext uri="{FF2B5EF4-FFF2-40B4-BE49-F238E27FC236}">
                  <a16:creationId xmlns:a16="http://schemas.microsoft.com/office/drawing/2014/main" id="{21C8E20B-3404-244B-8F52-B0A06356E622}"/>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24A801D8-3E72-3B7A-FB65-18DD0326D2FB}"/>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06</a:t>
              </a:r>
              <a:endParaRPr lang="en-US" sz="1800" dirty="0"/>
            </a:p>
          </p:txBody>
        </p:sp>
      </p:grpSp>
      <p:grpSp>
        <p:nvGrpSpPr>
          <p:cNvPr id="15" name="Group 14">
            <a:extLst>
              <a:ext uri="{FF2B5EF4-FFF2-40B4-BE49-F238E27FC236}">
                <a16:creationId xmlns:a16="http://schemas.microsoft.com/office/drawing/2014/main" id="{E7627AE0-3B37-0D22-20C7-AD3353202F4C}"/>
              </a:ext>
            </a:extLst>
          </p:cNvPr>
          <p:cNvGrpSpPr/>
          <p:nvPr/>
        </p:nvGrpSpPr>
        <p:grpSpPr>
          <a:xfrm>
            <a:off x="644235" y="7361357"/>
            <a:ext cx="6909386" cy="288000"/>
            <a:chOff x="644327" y="1972700"/>
            <a:chExt cx="6909386" cy="288000"/>
          </a:xfrm>
        </p:grpSpPr>
        <p:cxnSp>
          <p:nvCxnSpPr>
            <p:cNvPr id="16" name="Straight Connector 15">
              <a:extLst>
                <a:ext uri="{FF2B5EF4-FFF2-40B4-BE49-F238E27FC236}">
                  <a16:creationId xmlns:a16="http://schemas.microsoft.com/office/drawing/2014/main" id="{5C8A3409-B68E-C25F-D217-3CD1EFF0BB9E}"/>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82E144AF-2FC2-D1EC-20A5-996C32A99887}"/>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05</a:t>
              </a:r>
              <a:endParaRPr lang="en-US" sz="1800" dirty="0"/>
            </a:p>
          </p:txBody>
        </p:sp>
      </p:grpSp>
      <p:grpSp>
        <p:nvGrpSpPr>
          <p:cNvPr id="18" name="Group 17">
            <a:extLst>
              <a:ext uri="{FF2B5EF4-FFF2-40B4-BE49-F238E27FC236}">
                <a16:creationId xmlns:a16="http://schemas.microsoft.com/office/drawing/2014/main" id="{40F85808-6A0D-CAE6-481E-71155B96F72F}"/>
              </a:ext>
            </a:extLst>
          </p:cNvPr>
          <p:cNvGrpSpPr/>
          <p:nvPr/>
        </p:nvGrpSpPr>
        <p:grpSpPr>
          <a:xfrm>
            <a:off x="661245" y="6370445"/>
            <a:ext cx="6909386" cy="288000"/>
            <a:chOff x="644327" y="1972700"/>
            <a:chExt cx="6909386" cy="288000"/>
          </a:xfrm>
        </p:grpSpPr>
        <p:cxnSp>
          <p:nvCxnSpPr>
            <p:cNvPr id="19" name="Straight Connector 18">
              <a:extLst>
                <a:ext uri="{FF2B5EF4-FFF2-40B4-BE49-F238E27FC236}">
                  <a16:creationId xmlns:a16="http://schemas.microsoft.com/office/drawing/2014/main" id="{A2882759-37BD-A6C0-6759-2E4B5288AA21}"/>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417C22C8-975E-19A9-465F-C7BF99671B00}"/>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04</a:t>
              </a:r>
              <a:endParaRPr lang="en-US" sz="1800" dirty="0"/>
            </a:p>
          </p:txBody>
        </p:sp>
      </p:grpSp>
    </p:spTree>
    <p:extLst>
      <p:ext uri="{BB962C8B-B14F-4D97-AF65-F5344CB8AC3E}">
        <p14:creationId xmlns:p14="http://schemas.microsoft.com/office/powerpoint/2010/main" val="41253131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FD970A-C6C1-0F28-F7A9-4D060328D152}"/>
            </a:ext>
          </a:extLst>
        </p:cNvPr>
        <p:cNvGrpSpPr/>
        <p:nvPr/>
      </p:nvGrpSpPr>
      <p:grpSpPr>
        <a:xfrm>
          <a:off x="0" y="0"/>
          <a:ext cx="0" cy="0"/>
          <a:chOff x="0" y="0"/>
          <a:chExt cx="0" cy="0"/>
        </a:xfrm>
      </p:grpSpPr>
      <p:sp>
        <p:nvSpPr>
          <p:cNvPr id="10" name="Text Placeholder 29">
            <a:extLst>
              <a:ext uri="{FF2B5EF4-FFF2-40B4-BE49-F238E27FC236}">
                <a16:creationId xmlns:a16="http://schemas.microsoft.com/office/drawing/2014/main" id="{5EE26BD9-A174-8A7C-100D-5C45C6FB2BF0}"/>
              </a:ext>
            </a:extLst>
          </p:cNvPr>
          <p:cNvSpPr txBox="1">
            <a:spLocks/>
          </p:cNvSpPr>
          <p:nvPr/>
        </p:nvSpPr>
        <p:spPr>
          <a:xfrm>
            <a:off x="643517" y="952187"/>
            <a:ext cx="6389643" cy="1180493"/>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l">
              <a:lnSpc>
                <a:spcPts val="1720"/>
              </a:lnSpc>
            </a:pPr>
            <a:r>
              <a:rPr lang="en-GB" sz="1600" b="1" dirty="0">
                <a:solidFill>
                  <a:srgbClr val="404040"/>
                </a:solidFill>
              </a:rPr>
              <a:t>Los resultados revelan problemas sistémicos generalizados en todas las funciones de la cadena de valor de la climatización. Los diseñadores suelen carecer de experiencia práctica y tienen dificultades con la dinámica hidráulica, la lógica de automatización y el uso de herramientas de diseño modernas, como BIM y CAD 3D. </a:t>
            </a:r>
          </a:p>
          <a:p>
            <a:pPr algn="l">
              <a:lnSpc>
                <a:spcPts val="1720"/>
              </a:lnSpc>
            </a:pPr>
            <a:endParaRPr lang="en-GB" sz="1600" b="1" dirty="0">
              <a:solidFill>
                <a:srgbClr val="404040"/>
              </a:solidFill>
            </a:endParaRPr>
          </a:p>
          <a:p>
            <a:pPr algn="l">
              <a:lnSpc>
                <a:spcPts val="1720"/>
              </a:lnSpc>
            </a:pPr>
            <a:r>
              <a:rPr lang="en-GB" sz="1600" b="1" dirty="0">
                <a:solidFill>
                  <a:srgbClr val="404040"/>
                </a:solidFill>
              </a:rPr>
              <a:t>Su trabajo se basa con frecuencia en información incompleta, lo que da lugar a defectos de diseño que complican la instalación y el mantenimiento. Los instaladores se enfrentan a una escasez de mano de obra cualificada y dependen de prácticas obsoletas. Muchos carecen de conocimientos esenciales en hidráulica y electricidad y, bajo presión, a menudo se saltan pasos críticos como la puesta en marcha y la documentación. </a:t>
            </a:r>
          </a:p>
          <a:p>
            <a:pPr algn="l">
              <a:lnSpc>
                <a:spcPts val="1720"/>
              </a:lnSpc>
            </a:pPr>
            <a:endParaRPr lang="en-IE" sz="1600" b="1" dirty="0">
              <a:solidFill>
                <a:srgbClr val="404040"/>
              </a:solidFill>
            </a:endParaRPr>
          </a:p>
        </p:txBody>
      </p:sp>
      <p:cxnSp>
        <p:nvCxnSpPr>
          <p:cNvPr id="11" name="Straight Connector 10">
            <a:extLst>
              <a:ext uri="{FF2B5EF4-FFF2-40B4-BE49-F238E27FC236}">
                <a16:creationId xmlns:a16="http://schemas.microsoft.com/office/drawing/2014/main" id="{31C4CD96-7AF0-68A5-B52E-D1FD5E70097F}"/>
              </a:ext>
            </a:extLst>
          </p:cNvPr>
          <p:cNvCxnSpPr>
            <a:cxnSpLocks/>
          </p:cNvCxnSpPr>
          <p:nvPr/>
        </p:nvCxnSpPr>
        <p:spPr>
          <a:xfrm>
            <a:off x="-1153" y="664187"/>
            <a:ext cx="83651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7C85671B-AF8B-86B5-9F82-7760F45825A2}"/>
              </a:ext>
            </a:extLst>
          </p:cNvPr>
          <p:cNvSpPr txBox="1"/>
          <p:nvPr/>
        </p:nvSpPr>
        <p:spPr>
          <a:xfrm>
            <a:off x="1392052" y="498490"/>
            <a:ext cx="5980298" cy="631327"/>
          </a:xfrm>
          <a:prstGeom prst="rect">
            <a:avLst/>
          </a:prstGeom>
          <a:noFill/>
        </p:spPr>
        <p:txBody>
          <a:bodyPr wrap="square" rtlCol="0" anchor="t">
            <a:spAutoFit/>
          </a:bodyPr>
          <a:lstStyle/>
          <a:p>
            <a:pPr marL="6350">
              <a:lnSpc>
                <a:spcPts val="2100"/>
              </a:lnSpc>
              <a:tabLst>
                <a:tab pos="611188" algn="l"/>
              </a:tabLst>
            </a:pPr>
            <a:r>
              <a:rPr lang="en-US" sz="2000" b="1" dirty="0">
                <a:solidFill>
                  <a:srgbClr val="ED4D24"/>
                </a:solidFill>
                <a:latin typeface="Calibri" panose="020F0502020204030204" pitchFamily="34" charset="0"/>
                <a:cs typeface="Calibri" panose="020F0502020204030204" pitchFamily="34" charset="0"/>
              </a:rPr>
              <a:t>Resumen del análisis de las entrevistas en profundidad </a:t>
            </a:r>
          </a:p>
          <a:p>
            <a:pPr marL="6350">
              <a:lnSpc>
                <a:spcPts val="2100"/>
              </a:lnSpc>
              <a:tabLst>
                <a:tab pos="611188" algn="l"/>
              </a:tabLst>
            </a:pPr>
            <a:endParaRPr lang="en-US" sz="2000" b="1" dirty="0">
              <a:solidFill>
                <a:srgbClr val="ED4D24"/>
              </a:solidFill>
              <a:latin typeface="Calibri" panose="020F0502020204030204" pitchFamily="34" charset="0"/>
              <a:cs typeface="Calibri" panose="020F0502020204030204" pitchFamily="34" charset="0"/>
            </a:endParaRPr>
          </a:p>
        </p:txBody>
      </p:sp>
      <p:grpSp>
        <p:nvGrpSpPr>
          <p:cNvPr id="31" name="Group 30">
            <a:extLst>
              <a:ext uri="{FF2B5EF4-FFF2-40B4-BE49-F238E27FC236}">
                <a16:creationId xmlns:a16="http://schemas.microsoft.com/office/drawing/2014/main" id="{36B89BC2-64EB-62BE-7B0E-A1C5900EFF72}"/>
              </a:ext>
            </a:extLst>
          </p:cNvPr>
          <p:cNvGrpSpPr/>
          <p:nvPr/>
        </p:nvGrpSpPr>
        <p:grpSpPr>
          <a:xfrm>
            <a:off x="658004" y="498490"/>
            <a:ext cx="734144" cy="327604"/>
            <a:chOff x="1441478" y="5631712"/>
            <a:chExt cx="734144" cy="327604"/>
          </a:xfrm>
        </p:grpSpPr>
        <p:sp>
          <p:nvSpPr>
            <p:cNvPr id="35" name="Rectangle 34">
              <a:extLst>
                <a:ext uri="{FF2B5EF4-FFF2-40B4-BE49-F238E27FC236}">
                  <a16:creationId xmlns:a16="http://schemas.microsoft.com/office/drawing/2014/main" id="{2D3A3497-68AB-C98D-A4CB-169F1E8161CF}"/>
                </a:ext>
              </a:extLst>
            </p:cNvPr>
            <p:cNvSpPr/>
            <p:nvPr/>
          </p:nvSpPr>
          <p:spPr>
            <a:xfrm>
              <a:off x="1441478" y="5651514"/>
              <a:ext cx="665489" cy="288000"/>
            </a:xfrm>
            <a:prstGeom prst="rect">
              <a:avLst/>
            </a:prstGeom>
            <a:gradFill>
              <a:gsLst>
                <a:gs pos="35000">
                  <a:srgbClr val="2D62AE"/>
                </a:gs>
                <a:gs pos="82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 Placeholder 8">
              <a:extLst>
                <a:ext uri="{FF2B5EF4-FFF2-40B4-BE49-F238E27FC236}">
                  <a16:creationId xmlns:a16="http://schemas.microsoft.com/office/drawing/2014/main" id="{20AF84CA-B5BD-D740-A7AD-90C1C9DFFBC9}"/>
                </a:ext>
              </a:extLst>
            </p:cNvPr>
            <p:cNvSpPr txBox="1">
              <a:spLocks/>
            </p:cNvSpPr>
            <p:nvPr/>
          </p:nvSpPr>
          <p:spPr>
            <a:xfrm>
              <a:off x="1448256" y="5631712"/>
              <a:ext cx="727366" cy="327604"/>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dirty="0">
                  <a:solidFill>
                    <a:schemeClr val="bg1"/>
                  </a:solidFill>
                </a:rPr>
                <a:t>4.1.5</a:t>
              </a:r>
            </a:p>
          </p:txBody>
        </p:sp>
      </p:grpSp>
      <p:sp>
        <p:nvSpPr>
          <p:cNvPr id="39" name="Text Placeholder 1">
            <a:extLst>
              <a:ext uri="{FF2B5EF4-FFF2-40B4-BE49-F238E27FC236}">
                <a16:creationId xmlns:a16="http://schemas.microsoft.com/office/drawing/2014/main" id="{FB6C13AB-E051-54FF-E33C-164B61258FEC}"/>
              </a:ext>
            </a:extLst>
          </p:cNvPr>
          <p:cNvSpPr txBox="1">
            <a:spLocks/>
          </p:cNvSpPr>
          <p:nvPr/>
        </p:nvSpPr>
        <p:spPr>
          <a:xfrm>
            <a:off x="643516" y="3895319"/>
            <a:ext cx="6389643" cy="6132303"/>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en-US" sz="1100" b="0" dirty="0">
                <a:solidFill>
                  <a:srgbClr val="404040"/>
                </a:solidFill>
              </a:rPr>
              <a:t>Los operadores, incluidos los gestores de instalaciones y los usuarios finales, suelen carecer de la formación adecuada y desconocen cómo optimizar el rendimiento del sistema. Esto da lugar a ineficiencias a largo plazo y al uso indebido de los equipos. Los fabricantes, aunque avanzan tecnológicamente, se enfrentan al reto de garantizar que sus productos se instalen y utilicen correctamente. La documentación deficiente, la falta de formación y la interoperabilidad limitada con los sistemas de gestión de edificios contribuyen a estos problemas.</a:t>
            </a:r>
          </a:p>
          <a:p>
            <a:pPr algn="just">
              <a:lnSpc>
                <a:spcPts val="1120"/>
              </a:lnSpc>
              <a:spcBef>
                <a:spcPts val="0"/>
              </a:spcBef>
            </a:pPr>
            <a:endParaRPr lang="en-US" sz="1100" b="0" dirty="0">
              <a:solidFill>
                <a:srgbClr val="404040"/>
              </a:solidFill>
            </a:endParaRPr>
          </a:p>
          <a:p>
            <a:pPr algn="just">
              <a:lnSpc>
                <a:spcPts val="1120"/>
              </a:lnSpc>
              <a:spcBef>
                <a:spcPts val="0"/>
              </a:spcBef>
            </a:pPr>
            <a:r>
              <a:rPr lang="en-US" sz="1100" b="0" dirty="0">
                <a:solidFill>
                  <a:srgbClr val="404040"/>
                </a:solidFill>
              </a:rPr>
              <a:t>El sector está experimentando una rápida transformación impulsada por la descarbonización, la digitalización y la integración de sistemas. Las nuevas tecnologías, como las bombas de calor de alta eficiencia, los refrigerantes de bajo PCA y los sistemas híbridos, están sustituyendo a las soluciones tradicionales. La electrificación está aumentando, lo que requiere que los profesionales adquieran conocimientos eléctricos y de seguridad. Las herramientas digitales, como los controles basados en la inteligencia artificial, las plataformas de IoT y los contadores inteligentes, se están convirtiendo en algo habitual, lo que exige conocimientos especializados en análisis de datos, ciberseguridad y lógica de automatización. Los diseñadores están evolucionando hacia integradores digitales, lo que requiere dominio de herramientas de simulación, análisis del ciclo de vida y protocolos de control. Los instaladores deben convertirse en técnicos digitales, capaces de manejar refrigerantes avanzados y utilizar herramientas inteligentes para el diagnóstico y la puesta en marcha. Los operadores están pasando a ser gestores de energía, responsables de interpretar los datos y gestionar los sistemas de forma remota. Los fabricantes están pasando a modelos orientados al servicio, integrando capacidades de IoT y producción modular para satisfacer las exigencias normativas y las expectativas del mercado.</a:t>
            </a:r>
          </a:p>
          <a:p>
            <a:pPr algn="just">
              <a:lnSpc>
                <a:spcPts val="1120"/>
              </a:lnSpc>
              <a:spcBef>
                <a:spcPts val="0"/>
              </a:spcBef>
            </a:pPr>
            <a:endParaRPr lang="en-US" sz="1100" b="0" dirty="0">
              <a:solidFill>
                <a:srgbClr val="404040"/>
              </a:solidFill>
            </a:endParaRPr>
          </a:p>
          <a:p>
            <a:pPr algn="just">
              <a:lnSpc>
                <a:spcPts val="1120"/>
              </a:lnSpc>
              <a:spcBef>
                <a:spcPts val="0"/>
              </a:spcBef>
            </a:pPr>
            <a:r>
              <a:rPr lang="en-US" sz="1100" b="0" dirty="0">
                <a:solidFill>
                  <a:srgbClr val="404040"/>
                </a:solidFill>
              </a:rPr>
              <a:t>Las entrevistas ponen de relieve un déficit crítico de competencias en todas las etapas profesionales. Los nuevos profesionales suelen carecer de experiencia práctica, mientras que los trabajadores con experiencia tienen dificultades para adaptarse a las tecnologías digitales y sostenibles. Los diseñadores necesitan una mejor formación en normas reglamentarias, conocimientos prácticos sobre el terreno y gestión de proyectos. Los instaladores requieren competencias profesionales básicas, certificación de seguridad y capacidades de puesta en marcha digital. Los operadores deben aprender a interpretar los datos energéticos y a gestionar los sistemas de forma eficaz. Los fabricantes deben mejorar la documentación de los productos, la formación y la compatibilidad de los sistemas.</a:t>
            </a:r>
          </a:p>
          <a:p>
            <a:pPr algn="just">
              <a:lnSpc>
                <a:spcPts val="1120"/>
              </a:lnSpc>
              <a:spcBef>
                <a:spcPts val="0"/>
              </a:spcBef>
            </a:pPr>
            <a:r>
              <a:rPr lang="en-US" sz="1100" b="0" dirty="0">
                <a:solidFill>
                  <a:srgbClr val="404040"/>
                </a:solidFill>
              </a:rPr>
              <a:t>Los programas educativos se consideran obsoletos y excesivamente teóricos. Los expertos abogan por un enfoque doble que combine una formación específica y profunda con conocimientos interdisciplinarios para mejorar la colaboración. </a:t>
            </a:r>
          </a:p>
          <a:p>
            <a:pPr algn="just">
              <a:lnSpc>
                <a:spcPts val="1120"/>
              </a:lnSpc>
              <a:spcBef>
                <a:spcPts val="0"/>
              </a:spcBef>
            </a:pPr>
            <a:endParaRPr lang="en-US" sz="1100" b="0" dirty="0">
              <a:solidFill>
                <a:srgbClr val="404040"/>
              </a:solidFill>
            </a:endParaRPr>
          </a:p>
          <a:p>
            <a:pPr algn="just">
              <a:lnSpc>
                <a:spcPts val="1120"/>
              </a:lnSpc>
              <a:spcBef>
                <a:spcPts val="0"/>
              </a:spcBef>
            </a:pPr>
            <a:r>
              <a:rPr lang="en-US" sz="1100" b="0" dirty="0">
                <a:solidFill>
                  <a:srgbClr val="404040"/>
                </a:solidFill>
              </a:rPr>
              <a:t>La formación debe abarcar la normativa, la ingeniería práctica, las herramientas digitales, la puesta en marcha y la sostenibilidad. Los formatos de aprendizaje preferidos incluyen la formación práctica, la tutoría, los cursos en línea, las prácticas y los estudios de casos. Las partes interesadas, como los gobiernos, las instituciones educativas y las empresas, deben colaborar para actualizar los planes de estudios, ofrecer incentivos y garantizar una formación de calidad. Las certificaciones obligatorias deben centrarse en la aplicación práctica, la seguridad y la integración digital, y algunos expertos sugieren vincular la certificación a los niveles salariales para garantizar unos altos estándares y una mayor participación.</a:t>
            </a:r>
          </a:p>
          <a:p>
            <a:pPr algn="just">
              <a:lnSpc>
                <a:spcPts val="1120"/>
              </a:lnSpc>
              <a:spcBef>
                <a:spcPts val="0"/>
              </a:spcBef>
            </a:pPr>
            <a:endParaRPr lang="en-US" sz="1100" b="0" dirty="0">
              <a:solidFill>
                <a:srgbClr val="404040"/>
              </a:solidFill>
            </a:endParaRPr>
          </a:p>
        </p:txBody>
      </p:sp>
    </p:spTree>
    <p:extLst>
      <p:ext uri="{BB962C8B-B14F-4D97-AF65-F5344CB8AC3E}">
        <p14:creationId xmlns:p14="http://schemas.microsoft.com/office/powerpoint/2010/main" val="34879203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16C04C-86BC-449B-76C2-C33197D50A07}"/>
            </a:ext>
          </a:extLst>
        </p:cNvPr>
        <p:cNvGrpSpPr/>
        <p:nvPr/>
      </p:nvGrpSpPr>
      <p:grpSpPr>
        <a:xfrm>
          <a:off x="0" y="0"/>
          <a:ext cx="0" cy="0"/>
          <a:chOff x="0" y="0"/>
          <a:chExt cx="0" cy="0"/>
        </a:xfrm>
      </p:grpSpPr>
      <p:pic>
        <p:nvPicPr>
          <p:cNvPr id="3" name="Picture 2" descr="A group of men in hardhats in a room&#10;&#10;AI-generated content may be incorrect.">
            <a:extLst>
              <a:ext uri="{FF2B5EF4-FFF2-40B4-BE49-F238E27FC236}">
                <a16:creationId xmlns:a16="http://schemas.microsoft.com/office/drawing/2014/main" id="{C9CA28C9-239E-42F8-4A3A-F0CC4E8648B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682" y="1592535"/>
            <a:ext cx="7578355" cy="3275517"/>
          </a:xfrm>
          <a:prstGeom prst="rect">
            <a:avLst/>
          </a:prstGeom>
        </p:spPr>
      </p:pic>
      <p:cxnSp>
        <p:nvCxnSpPr>
          <p:cNvPr id="10" name="Straight Connector 9">
            <a:extLst>
              <a:ext uri="{FF2B5EF4-FFF2-40B4-BE49-F238E27FC236}">
                <a16:creationId xmlns:a16="http://schemas.microsoft.com/office/drawing/2014/main" id="{E05C296E-5B09-8B80-80CD-5B38AB4AC876}"/>
              </a:ext>
            </a:extLst>
          </p:cNvPr>
          <p:cNvCxnSpPr>
            <a:cxnSpLocks/>
          </p:cNvCxnSpPr>
          <p:nvPr/>
        </p:nvCxnSpPr>
        <p:spPr>
          <a:xfrm>
            <a:off x="1646" y="5597409"/>
            <a:ext cx="83651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B450D89-8C06-0F0C-5F0B-717A45CD7BA3}"/>
              </a:ext>
            </a:extLst>
          </p:cNvPr>
          <p:cNvSpPr txBox="1"/>
          <p:nvPr/>
        </p:nvSpPr>
        <p:spPr>
          <a:xfrm>
            <a:off x="1422884" y="5431712"/>
            <a:ext cx="5504021" cy="631327"/>
          </a:xfrm>
          <a:prstGeom prst="rect">
            <a:avLst/>
          </a:prstGeom>
          <a:noFill/>
        </p:spPr>
        <p:txBody>
          <a:bodyPr wrap="square" rtlCol="0" anchor="t">
            <a:spAutoFit/>
          </a:bodyPr>
          <a:lstStyle/>
          <a:p>
            <a:pPr marL="6350">
              <a:lnSpc>
                <a:spcPts val="2100"/>
              </a:lnSpc>
              <a:tabLst>
                <a:tab pos="611188" algn="l"/>
              </a:tabLst>
            </a:pPr>
            <a:r>
              <a:rPr lang="en-US" sz="2000" b="1" dirty="0">
                <a:solidFill>
                  <a:srgbClr val="ED4D24"/>
                </a:solidFill>
                <a:latin typeface="Calibri" panose="020F0502020204030204" pitchFamily="34" charset="0"/>
                <a:cs typeface="Calibri" panose="020F0502020204030204" pitchFamily="34" charset="0"/>
              </a:rPr>
              <a:t>Metodología de la encuesta </a:t>
            </a:r>
          </a:p>
          <a:p>
            <a:pPr marL="6350">
              <a:lnSpc>
                <a:spcPts val="2100"/>
              </a:lnSpc>
              <a:tabLst>
                <a:tab pos="611188" algn="l"/>
              </a:tabLst>
            </a:pPr>
            <a:endParaRPr lang="en-US" sz="2000" b="1" dirty="0">
              <a:solidFill>
                <a:srgbClr val="ED4D24"/>
              </a:solidFill>
              <a:latin typeface="Calibri" panose="020F0502020204030204" pitchFamily="34" charset="0"/>
              <a:cs typeface="Calibri" panose="020F0502020204030204" pitchFamily="34" charset="0"/>
            </a:endParaRPr>
          </a:p>
        </p:txBody>
      </p:sp>
      <p:grpSp>
        <p:nvGrpSpPr>
          <p:cNvPr id="19" name="Group 18">
            <a:extLst>
              <a:ext uri="{FF2B5EF4-FFF2-40B4-BE49-F238E27FC236}">
                <a16:creationId xmlns:a16="http://schemas.microsoft.com/office/drawing/2014/main" id="{618A61EB-B9F4-294C-53E7-55CBBF488D9B}"/>
              </a:ext>
            </a:extLst>
          </p:cNvPr>
          <p:cNvGrpSpPr/>
          <p:nvPr/>
        </p:nvGrpSpPr>
        <p:grpSpPr>
          <a:xfrm>
            <a:off x="660803" y="5431712"/>
            <a:ext cx="734144" cy="327604"/>
            <a:chOff x="1441478" y="5631712"/>
            <a:chExt cx="734144" cy="327604"/>
          </a:xfrm>
        </p:grpSpPr>
        <p:sp>
          <p:nvSpPr>
            <p:cNvPr id="20" name="Rectangle 19">
              <a:extLst>
                <a:ext uri="{FF2B5EF4-FFF2-40B4-BE49-F238E27FC236}">
                  <a16:creationId xmlns:a16="http://schemas.microsoft.com/office/drawing/2014/main" id="{AF379515-4157-778F-F5B7-2F278E809C3C}"/>
                </a:ext>
              </a:extLst>
            </p:cNvPr>
            <p:cNvSpPr/>
            <p:nvPr/>
          </p:nvSpPr>
          <p:spPr>
            <a:xfrm>
              <a:off x="1441478" y="5651514"/>
              <a:ext cx="665489" cy="288000"/>
            </a:xfrm>
            <a:prstGeom prst="rect">
              <a:avLst/>
            </a:prstGeom>
            <a:gradFill>
              <a:gsLst>
                <a:gs pos="35000">
                  <a:srgbClr val="2D62AE"/>
                </a:gs>
                <a:gs pos="82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 Placeholder 8">
              <a:extLst>
                <a:ext uri="{FF2B5EF4-FFF2-40B4-BE49-F238E27FC236}">
                  <a16:creationId xmlns:a16="http://schemas.microsoft.com/office/drawing/2014/main" id="{5CB1B44A-428B-EA6E-1C93-C224FD463FAD}"/>
                </a:ext>
              </a:extLst>
            </p:cNvPr>
            <p:cNvSpPr txBox="1">
              <a:spLocks/>
            </p:cNvSpPr>
            <p:nvPr/>
          </p:nvSpPr>
          <p:spPr>
            <a:xfrm>
              <a:off x="1448256" y="5631712"/>
              <a:ext cx="727366" cy="327604"/>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dirty="0">
                  <a:solidFill>
                    <a:schemeClr val="bg1"/>
                  </a:solidFill>
                </a:rPr>
                <a:t>4.2.1</a:t>
              </a:r>
            </a:p>
          </p:txBody>
        </p:sp>
      </p:grpSp>
      <p:sp>
        <p:nvSpPr>
          <p:cNvPr id="4" name="Text Placeholder 29">
            <a:extLst>
              <a:ext uri="{FF2B5EF4-FFF2-40B4-BE49-F238E27FC236}">
                <a16:creationId xmlns:a16="http://schemas.microsoft.com/office/drawing/2014/main" id="{3B683B25-09EC-595A-2958-ADC6E98F3E64}"/>
              </a:ext>
            </a:extLst>
          </p:cNvPr>
          <p:cNvSpPr txBox="1">
            <a:spLocks/>
          </p:cNvSpPr>
          <p:nvPr/>
        </p:nvSpPr>
        <p:spPr>
          <a:xfrm>
            <a:off x="608890" y="6036452"/>
            <a:ext cx="6341890" cy="1180493"/>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l">
              <a:lnSpc>
                <a:spcPts val="1720"/>
              </a:lnSpc>
            </a:pPr>
            <a:r>
              <a:rPr lang="en-GB" sz="1600" b="1" dirty="0">
                <a:solidFill>
                  <a:srgbClr val="404040"/>
                </a:solidFill>
                <a:latin typeface="Calibri"/>
                <a:ea typeface="Calibri"/>
                <a:cs typeface="Calibri"/>
              </a:rPr>
              <a:t>La encuesta se realizó de forma anónima utilizando Google Forms y se </a:t>
            </a:r>
            <a:r>
              <a:rPr lang="en-GB" sz="1600" b="1" dirty="0" err="1">
                <a:solidFill>
                  <a:srgbClr val="404040"/>
                </a:solidFill>
                <a:latin typeface="Calibri"/>
                <a:ea typeface="Calibri"/>
                <a:cs typeface="Calibri"/>
              </a:rPr>
              <a:t>diseñó</a:t>
            </a:r>
            <a:r>
              <a:rPr lang="en-GB" sz="1600" b="1" dirty="0">
                <a:solidFill>
                  <a:srgbClr val="404040"/>
                </a:solidFill>
                <a:latin typeface="Calibri"/>
                <a:ea typeface="Calibri"/>
                <a:cs typeface="Calibri"/>
              </a:rPr>
              <a:t> para </a:t>
            </a:r>
            <a:r>
              <a:rPr lang="en-GB" sz="1600" b="1" dirty="0" err="1">
                <a:solidFill>
                  <a:srgbClr val="404040"/>
                </a:solidFill>
                <a:latin typeface="Calibri"/>
                <a:ea typeface="Calibri"/>
                <a:cs typeface="Calibri"/>
              </a:rPr>
              <a:t>recopilar</a:t>
            </a:r>
            <a:r>
              <a:rPr lang="en-GB" sz="1600" b="1" dirty="0">
                <a:solidFill>
                  <a:srgbClr val="404040"/>
                </a:solidFill>
                <a:latin typeface="Calibri"/>
                <a:ea typeface="Calibri"/>
                <a:cs typeface="Calibri"/>
              </a:rPr>
              <a:t> </a:t>
            </a:r>
            <a:r>
              <a:rPr lang="en-GB" sz="1600" b="1" dirty="0" err="1">
                <a:solidFill>
                  <a:srgbClr val="404040"/>
                </a:solidFill>
                <a:latin typeface="Calibri"/>
                <a:ea typeface="Calibri"/>
                <a:cs typeface="Calibri"/>
              </a:rPr>
              <a:t>datos</a:t>
            </a:r>
            <a:r>
              <a:rPr lang="en-GB" sz="1600" b="1" dirty="0">
                <a:solidFill>
                  <a:srgbClr val="404040"/>
                </a:solidFill>
                <a:latin typeface="Calibri"/>
                <a:ea typeface="Calibri"/>
                <a:cs typeface="Calibri"/>
              </a:rPr>
              <a:t> tanto </a:t>
            </a:r>
            <a:r>
              <a:rPr lang="en-GB" sz="1600" b="1" dirty="0" err="1">
                <a:solidFill>
                  <a:srgbClr val="404040"/>
                </a:solidFill>
                <a:latin typeface="Calibri"/>
                <a:ea typeface="Calibri"/>
                <a:cs typeface="Calibri"/>
              </a:rPr>
              <a:t>cualitativos</a:t>
            </a:r>
            <a:r>
              <a:rPr lang="en-GB" sz="1600" b="1" dirty="0">
                <a:solidFill>
                  <a:srgbClr val="404040"/>
                </a:solidFill>
                <a:latin typeface="Calibri"/>
                <a:ea typeface="Calibri"/>
                <a:cs typeface="Calibri"/>
              </a:rPr>
              <a:t> </a:t>
            </a:r>
            <a:r>
              <a:rPr lang="en-GB" sz="1600" b="1" dirty="0" err="1">
                <a:solidFill>
                  <a:srgbClr val="404040"/>
                </a:solidFill>
                <a:latin typeface="Calibri"/>
                <a:ea typeface="Calibri"/>
                <a:cs typeface="Calibri"/>
              </a:rPr>
              <a:t>como</a:t>
            </a:r>
            <a:r>
              <a:rPr lang="en-GB" sz="1600" b="1" dirty="0">
                <a:solidFill>
                  <a:srgbClr val="404040"/>
                </a:solidFill>
                <a:latin typeface="Calibri"/>
                <a:ea typeface="Calibri"/>
                <a:cs typeface="Calibri"/>
              </a:rPr>
              <a:t> </a:t>
            </a:r>
            <a:r>
              <a:rPr lang="en-GB" sz="1600" b="1" dirty="0" err="1">
                <a:solidFill>
                  <a:srgbClr val="404040"/>
                </a:solidFill>
                <a:latin typeface="Calibri"/>
                <a:ea typeface="Calibri"/>
                <a:cs typeface="Calibri"/>
              </a:rPr>
              <a:t>cuantitativos</a:t>
            </a:r>
            <a:r>
              <a:rPr lang="en-GB" sz="1600" b="1" dirty="0">
                <a:solidFill>
                  <a:srgbClr val="404040"/>
                </a:solidFill>
                <a:latin typeface="Calibri"/>
                <a:ea typeface="Calibri"/>
                <a:cs typeface="Calibri"/>
              </a:rPr>
              <a:t>. Con </a:t>
            </a:r>
            <a:r>
              <a:rPr lang="en-GB" sz="1600" b="1" dirty="0" err="1">
                <a:solidFill>
                  <a:srgbClr val="404040"/>
                </a:solidFill>
                <a:latin typeface="Calibri"/>
                <a:ea typeface="Calibri"/>
                <a:cs typeface="Calibri"/>
              </a:rPr>
              <a:t>una</a:t>
            </a:r>
            <a:r>
              <a:rPr lang="en-GB" sz="1600" b="1" dirty="0">
                <a:solidFill>
                  <a:srgbClr val="404040"/>
                </a:solidFill>
                <a:latin typeface="Calibri"/>
                <a:ea typeface="Calibri"/>
                <a:cs typeface="Calibri"/>
              </a:rPr>
              <a:t> </a:t>
            </a:r>
            <a:r>
              <a:rPr lang="en-GB" sz="1600" b="1" dirty="0" err="1">
                <a:solidFill>
                  <a:srgbClr val="404040"/>
                </a:solidFill>
                <a:latin typeface="Calibri"/>
                <a:ea typeface="Calibri"/>
                <a:cs typeface="Calibri"/>
              </a:rPr>
              <a:t>duración</a:t>
            </a:r>
            <a:r>
              <a:rPr lang="en-GB" sz="1600" b="1" dirty="0">
                <a:solidFill>
                  <a:srgbClr val="404040"/>
                </a:solidFill>
                <a:latin typeface="Calibri"/>
                <a:ea typeface="Calibri"/>
                <a:cs typeface="Calibri"/>
              </a:rPr>
              <a:t> de entre 10 y 15 </a:t>
            </a:r>
            <a:r>
              <a:rPr lang="en-GB" sz="1600" b="1" dirty="0" err="1">
                <a:solidFill>
                  <a:srgbClr val="404040"/>
                </a:solidFill>
                <a:latin typeface="Calibri"/>
                <a:ea typeface="Calibri"/>
                <a:cs typeface="Calibri"/>
              </a:rPr>
              <a:t>minutos</a:t>
            </a:r>
            <a:r>
              <a:rPr lang="en-GB" sz="1600" b="1" dirty="0">
                <a:solidFill>
                  <a:srgbClr val="404040"/>
                </a:solidFill>
                <a:latin typeface="Calibri"/>
                <a:ea typeface="Calibri"/>
                <a:cs typeface="Calibri"/>
              </a:rPr>
              <a:t> para </a:t>
            </a:r>
            <a:r>
              <a:rPr lang="en-GB" sz="1600" b="1" dirty="0" err="1">
                <a:solidFill>
                  <a:srgbClr val="404040"/>
                </a:solidFill>
                <a:latin typeface="Calibri"/>
                <a:ea typeface="Calibri"/>
                <a:cs typeface="Calibri"/>
              </a:rPr>
              <a:t>realizarla</a:t>
            </a:r>
            <a:r>
              <a:rPr lang="en-GB" sz="1600" b="1" dirty="0">
                <a:solidFill>
                  <a:srgbClr val="404040"/>
                </a:solidFill>
                <a:latin typeface="Calibri"/>
                <a:ea typeface="Calibri"/>
                <a:cs typeface="Calibri"/>
              </a:rPr>
              <a:t>. </a:t>
            </a:r>
          </a:p>
          <a:p>
            <a:pPr algn="l">
              <a:lnSpc>
                <a:spcPts val="1720"/>
              </a:lnSpc>
            </a:pPr>
            <a:endParaRPr lang="en-GB" sz="1600" b="1" dirty="0">
              <a:solidFill>
                <a:srgbClr val="404040"/>
              </a:solidFill>
            </a:endParaRPr>
          </a:p>
          <a:p>
            <a:pPr algn="l">
              <a:lnSpc>
                <a:spcPts val="1720"/>
              </a:lnSpc>
            </a:pPr>
            <a:r>
              <a:rPr lang="en-GB" sz="1600" b="1" dirty="0">
                <a:solidFill>
                  <a:srgbClr val="404040"/>
                </a:solidFill>
              </a:rPr>
              <a:t>A los encuestados se les plantearon diversos tipos de preguntas, entre ellas preguntas de opción múltiple, respuestas abiertas y tareas de clasificación en las que debían ordenar las opciones dadas por importancia. </a:t>
            </a:r>
          </a:p>
          <a:p>
            <a:pPr algn="l">
              <a:lnSpc>
                <a:spcPts val="1720"/>
              </a:lnSpc>
            </a:pPr>
            <a:endParaRPr lang="en-IE" sz="1600" b="1" dirty="0">
              <a:solidFill>
                <a:srgbClr val="404040"/>
              </a:solidFill>
            </a:endParaRPr>
          </a:p>
        </p:txBody>
      </p:sp>
      <p:sp>
        <p:nvSpPr>
          <p:cNvPr id="5" name="Text Placeholder 1">
            <a:extLst>
              <a:ext uri="{FF2B5EF4-FFF2-40B4-BE49-F238E27FC236}">
                <a16:creationId xmlns:a16="http://schemas.microsoft.com/office/drawing/2014/main" id="{DBB163D6-5264-CAD8-851C-54E7594160E2}"/>
              </a:ext>
            </a:extLst>
          </p:cNvPr>
          <p:cNvSpPr txBox="1">
            <a:spLocks/>
          </p:cNvSpPr>
          <p:nvPr/>
        </p:nvSpPr>
        <p:spPr>
          <a:xfrm>
            <a:off x="608890" y="7915923"/>
            <a:ext cx="6389643" cy="792000"/>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en-US" sz="1100" b="0" dirty="0">
                <a:solidFill>
                  <a:srgbClr val="404040"/>
                </a:solidFill>
              </a:rPr>
              <a:t>La encuesta recopiló respuestas de</a:t>
            </a:r>
            <a:r>
              <a:rPr lang="en-US" sz="1100" dirty="0">
                <a:solidFill>
                  <a:srgbClr val="404040"/>
                </a:solidFill>
              </a:rPr>
              <a:t> 55 profesionales de la climatización </a:t>
            </a:r>
            <a:r>
              <a:rPr lang="en-US" sz="1100" b="0" dirty="0">
                <a:solidFill>
                  <a:srgbClr val="404040"/>
                </a:solidFill>
              </a:rPr>
              <a:t>de nueve países europeos (Letonia, Irlanda, Reino Unido, España, Suecia, Polonia, Austria, Finlandia y Bélgica), lo que refleja una amplia perspectiva geográfica sobre la mano de obra y el panorama de competencias del sector. Los encuestados tienen una amplia gama de antecedentes profesionales y niveles de experiencia en el sector de la climatización. La mayoría de los encuestados eran jefes de proyecto (31 %), instaladores (33 %) y diseñadores (29 %), mientras que una pequeña parte (7 %) representaba otras funciones. Los participantes se distribuyeron de manera bastante uniforme entre los distintos grupos de edad: el 18 % tenía entre 26 y 35 años, el 30 % entre 36 y 45, el 25 % entre 46 y 55, y el 27 % 55 años o más. En cuanto a la experiencia profesional, casi la mitad (49 %) tenía más de 20 años en el sector, mientras que el 22 % tenía entre 6 y 10 años, otro 22 % entre 10 y 20 años, y grupos más reducidos tenían entre 4 y 6 años (5 %) o menos de 2 años (2 %) de experiencia. </a:t>
            </a:r>
          </a:p>
          <a:p>
            <a:pPr algn="just">
              <a:lnSpc>
                <a:spcPts val="1120"/>
              </a:lnSpc>
              <a:spcBef>
                <a:spcPts val="0"/>
              </a:spcBef>
            </a:pPr>
            <a:endParaRPr lang="en-US" sz="1100" b="0" dirty="0">
              <a:solidFill>
                <a:srgbClr val="404040"/>
              </a:solidFill>
            </a:endParaRPr>
          </a:p>
        </p:txBody>
      </p:sp>
      <p:sp>
        <p:nvSpPr>
          <p:cNvPr id="6" name="Graphic 4">
            <a:extLst>
              <a:ext uri="{FF2B5EF4-FFF2-40B4-BE49-F238E27FC236}">
                <a16:creationId xmlns:a16="http://schemas.microsoft.com/office/drawing/2014/main" id="{6BE9B802-BCC3-DF26-0E6E-3BC5D982BEB5}"/>
              </a:ext>
            </a:extLst>
          </p:cNvPr>
          <p:cNvSpPr/>
          <p:nvPr/>
        </p:nvSpPr>
        <p:spPr>
          <a:xfrm rot="10800000">
            <a:off x="-2" y="951279"/>
            <a:ext cx="7559675" cy="674067"/>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35000">
                <a:srgbClr val="2D62AE"/>
              </a:gs>
              <a:gs pos="82000">
                <a:srgbClr val="33A5CC"/>
              </a:gs>
              <a:gs pos="100000">
                <a:srgbClr val="77CBC4"/>
              </a:gs>
            </a:gsLst>
            <a:lin ang="2700000" scaled="0"/>
          </a:gradFill>
          <a:ln w="2370" cap="flat">
            <a:noFill/>
            <a:prstDash val="solid"/>
            <a:miter/>
          </a:ln>
        </p:spPr>
        <p:txBody>
          <a:bodyPr rtlCol="0" anchor="ctr"/>
          <a:lstStyle/>
          <a:p>
            <a:endParaRPr lang="en-US" dirty="0"/>
          </a:p>
        </p:txBody>
      </p:sp>
      <p:sp>
        <p:nvSpPr>
          <p:cNvPr id="7" name="TextBox 6">
            <a:extLst>
              <a:ext uri="{FF2B5EF4-FFF2-40B4-BE49-F238E27FC236}">
                <a16:creationId xmlns:a16="http://schemas.microsoft.com/office/drawing/2014/main" id="{FCD74C8C-46D3-26BF-7718-BFFE246682AA}"/>
              </a:ext>
            </a:extLst>
          </p:cNvPr>
          <p:cNvSpPr txBox="1"/>
          <p:nvPr/>
        </p:nvSpPr>
        <p:spPr>
          <a:xfrm>
            <a:off x="557865" y="695954"/>
            <a:ext cx="5090459" cy="415498"/>
          </a:xfrm>
          <a:prstGeom prst="rect">
            <a:avLst/>
          </a:prstGeom>
          <a:gradFill>
            <a:gsLst>
              <a:gs pos="3000">
                <a:srgbClr val="EE2D24"/>
              </a:gs>
              <a:gs pos="68000">
                <a:srgbClr val="F37321"/>
              </a:gs>
              <a:gs pos="100000">
                <a:srgbClr val="FFCD05"/>
              </a:gs>
            </a:gsLst>
            <a:lin ang="2700000" scaled="0"/>
          </a:gradFill>
        </p:spPr>
        <p:txBody>
          <a:bodyPr wrap="square" rtlCol="0" anchor="ctr">
            <a:spAutoFit/>
          </a:bodyPr>
          <a:lstStyle/>
          <a:p>
            <a:pPr marL="6350">
              <a:tabLst>
                <a:tab pos="611188" algn="l"/>
              </a:tabLst>
            </a:pPr>
            <a:r>
              <a:rPr lang="en-US" sz="2100" b="1" dirty="0">
                <a:solidFill>
                  <a:schemeClr val="bg1"/>
                </a:solidFill>
                <a:latin typeface="Calibri" panose="020F0502020204030204" pitchFamily="34" charset="0"/>
                <a:cs typeface="Calibri" panose="020F0502020204030204" pitchFamily="34" charset="0"/>
              </a:rPr>
              <a:t> 4.2 </a:t>
            </a:r>
            <a:endParaRPr lang="en-US" sz="2000" b="1" dirty="0">
              <a:solidFill>
                <a:schemeClr val="bg1"/>
              </a:solidFill>
              <a:latin typeface="Calibri" panose="020F050202020403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id="{6D5C82FC-086D-61DE-3BAA-86ED10589A7A}"/>
              </a:ext>
            </a:extLst>
          </p:cNvPr>
          <p:cNvSpPr txBox="1"/>
          <p:nvPr/>
        </p:nvSpPr>
        <p:spPr>
          <a:xfrm>
            <a:off x="1255936" y="688275"/>
            <a:ext cx="4852825" cy="631327"/>
          </a:xfrm>
          <a:prstGeom prst="rect">
            <a:avLst/>
          </a:prstGeom>
          <a:noFill/>
        </p:spPr>
        <p:txBody>
          <a:bodyPr wrap="square" rtlCol="0" anchor="t">
            <a:spAutoFit/>
          </a:bodyPr>
          <a:lstStyle/>
          <a:p>
            <a:pPr marL="6350">
              <a:lnSpc>
                <a:spcPts val="2100"/>
              </a:lnSpc>
              <a:tabLst>
                <a:tab pos="611188" algn="l"/>
              </a:tabLst>
            </a:pPr>
            <a:r>
              <a:rPr lang="en-US" sz="2000" b="1" dirty="0">
                <a:solidFill>
                  <a:schemeClr val="bg1"/>
                </a:solidFill>
                <a:latin typeface="Calibri" panose="020F0502020204030204" pitchFamily="34" charset="0"/>
                <a:cs typeface="Calibri" panose="020F0502020204030204" pitchFamily="34" charset="0"/>
              </a:rPr>
              <a:t>Análisis de los resultados de la encuesta</a:t>
            </a:r>
          </a:p>
          <a:p>
            <a:pPr marL="6350">
              <a:lnSpc>
                <a:spcPts val="2100"/>
              </a:lnSpc>
              <a:tabLst>
                <a:tab pos="611188" algn="l"/>
              </a:tabLst>
            </a:pPr>
            <a:endParaRPr lang="en-US" sz="2000" b="1" dirty="0">
              <a:solidFill>
                <a:srgbClr val="ED4D24"/>
              </a:solidFill>
              <a:latin typeface="Calibri" panose="020F0502020204030204" pitchFamily="34" charset="0"/>
              <a:cs typeface="Calibri" panose="020F0502020204030204" pitchFamily="34" charset="0"/>
            </a:endParaRPr>
          </a:p>
        </p:txBody>
      </p:sp>
      <p:cxnSp>
        <p:nvCxnSpPr>
          <p:cNvPr id="33" name="Straight Connector 32">
            <a:extLst>
              <a:ext uri="{FF2B5EF4-FFF2-40B4-BE49-F238E27FC236}">
                <a16:creationId xmlns:a16="http://schemas.microsoft.com/office/drawing/2014/main" id="{EAFB6854-A438-690F-25FE-35EFC93AC412}"/>
              </a:ext>
            </a:extLst>
          </p:cNvPr>
          <p:cNvCxnSpPr>
            <a:cxnSpLocks/>
          </p:cNvCxnSpPr>
          <p:nvPr/>
        </p:nvCxnSpPr>
        <p:spPr>
          <a:xfrm>
            <a:off x="1251712" y="681766"/>
            <a:ext cx="0" cy="459125"/>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7" name="Graphic 4">
            <a:extLst>
              <a:ext uri="{FF2B5EF4-FFF2-40B4-BE49-F238E27FC236}">
                <a16:creationId xmlns:a16="http://schemas.microsoft.com/office/drawing/2014/main" id="{8C08FCD2-F598-BBA4-09A9-925293EDED70}"/>
              </a:ext>
            </a:extLst>
          </p:cNvPr>
          <p:cNvSpPr/>
          <p:nvPr/>
        </p:nvSpPr>
        <p:spPr>
          <a:xfrm rot="5400000">
            <a:off x="3447875" y="-2006030"/>
            <a:ext cx="626560" cy="7559676"/>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74000">
                <a:srgbClr val="33A5CC">
                  <a:alpha val="69000"/>
                </a:srgbClr>
              </a:gs>
              <a:gs pos="99000">
                <a:srgbClr val="77CBC4"/>
              </a:gs>
            </a:gsLst>
            <a:lin ang="5400000" scaled="0"/>
          </a:gradFill>
          <a:ln w="2370" cap="flat">
            <a:noFill/>
            <a:prstDash val="solid"/>
            <a:miter/>
          </a:ln>
        </p:spPr>
        <p:txBody>
          <a:bodyPr rtlCol="0" anchor="ctr"/>
          <a:lstStyle/>
          <a:p>
            <a:endParaRPr lang="en-US" dirty="0"/>
          </a:p>
        </p:txBody>
      </p:sp>
      <p:grpSp>
        <p:nvGrpSpPr>
          <p:cNvPr id="44" name="Graphic 40">
            <a:extLst>
              <a:ext uri="{FF2B5EF4-FFF2-40B4-BE49-F238E27FC236}">
                <a16:creationId xmlns:a16="http://schemas.microsoft.com/office/drawing/2014/main" id="{21C1B71D-48CD-38F5-8354-6BD72F100DE3}"/>
              </a:ext>
            </a:extLst>
          </p:cNvPr>
          <p:cNvGrpSpPr/>
          <p:nvPr/>
        </p:nvGrpSpPr>
        <p:grpSpPr>
          <a:xfrm>
            <a:off x="5179415" y="571419"/>
            <a:ext cx="3293668" cy="2042232"/>
            <a:chOff x="-3997861" y="6017904"/>
            <a:chExt cx="935163" cy="579846"/>
          </a:xfrm>
          <a:solidFill>
            <a:schemeClr val="bg1">
              <a:alpha val="9824"/>
            </a:schemeClr>
          </a:solidFill>
        </p:grpSpPr>
        <p:sp>
          <p:nvSpPr>
            <p:cNvPr id="45" name="Freeform 44">
              <a:extLst>
                <a:ext uri="{FF2B5EF4-FFF2-40B4-BE49-F238E27FC236}">
                  <a16:creationId xmlns:a16="http://schemas.microsoft.com/office/drawing/2014/main" id="{7B45DD4C-DBED-A45A-C20C-DC6695FDC704}"/>
                </a:ext>
              </a:extLst>
            </p:cNvPr>
            <p:cNvSpPr/>
            <p:nvPr/>
          </p:nvSpPr>
          <p:spPr>
            <a:xfrm>
              <a:off x="-3997861"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46" name="Freeform 45">
              <a:extLst>
                <a:ext uri="{FF2B5EF4-FFF2-40B4-BE49-F238E27FC236}">
                  <a16:creationId xmlns:a16="http://schemas.microsoft.com/office/drawing/2014/main" id="{516F0980-1595-1748-4399-B4C9F85F96C7}"/>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50" name="Freeform 49">
              <a:extLst>
                <a:ext uri="{FF2B5EF4-FFF2-40B4-BE49-F238E27FC236}">
                  <a16:creationId xmlns:a16="http://schemas.microsoft.com/office/drawing/2014/main" id="{1FD15B87-E873-5305-D1C3-DF133D7FA587}"/>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51" name="Freeform 50">
              <a:extLst>
                <a:ext uri="{FF2B5EF4-FFF2-40B4-BE49-F238E27FC236}">
                  <a16:creationId xmlns:a16="http://schemas.microsoft.com/office/drawing/2014/main" id="{05AB0896-B4C5-82D7-8413-4973AC720B85}"/>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24033476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9">
            <a:extLst>
              <a:ext uri="{FF2B5EF4-FFF2-40B4-BE49-F238E27FC236}">
                <a16:creationId xmlns:a16="http://schemas.microsoft.com/office/drawing/2014/main" id="{5ADD1F81-ACBB-FAB4-464B-BEF85345BE69}"/>
              </a:ext>
            </a:extLst>
          </p:cNvPr>
          <p:cNvSpPr txBox="1">
            <a:spLocks/>
          </p:cNvSpPr>
          <p:nvPr/>
        </p:nvSpPr>
        <p:spPr>
          <a:xfrm>
            <a:off x="3576350" y="1731758"/>
            <a:ext cx="3661261" cy="647880"/>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l">
              <a:lnSpc>
                <a:spcPts val="1720"/>
              </a:lnSpc>
            </a:pPr>
            <a:r>
              <a:rPr lang="en-GB" sz="1600" b="1" dirty="0">
                <a:solidFill>
                  <a:srgbClr val="404040"/>
                </a:solidFill>
              </a:rPr>
              <a:t>La encuesta exploró las percepciones sobre la preparación de la fuerza laboral, las necesidades de formación y los retos futuros en el sector de la climatización. </a:t>
            </a:r>
            <a:endParaRPr lang="en-IE" sz="1600" b="1" dirty="0">
              <a:solidFill>
                <a:srgbClr val="404040"/>
              </a:solidFill>
            </a:endParaRPr>
          </a:p>
        </p:txBody>
      </p:sp>
      <p:cxnSp>
        <p:nvCxnSpPr>
          <p:cNvPr id="7" name="Straight Connector 6">
            <a:extLst>
              <a:ext uri="{FF2B5EF4-FFF2-40B4-BE49-F238E27FC236}">
                <a16:creationId xmlns:a16="http://schemas.microsoft.com/office/drawing/2014/main" id="{34AC86C8-5E7A-637F-C4F9-EFDB1DA281AD}"/>
              </a:ext>
            </a:extLst>
          </p:cNvPr>
          <p:cNvCxnSpPr>
            <a:cxnSpLocks/>
          </p:cNvCxnSpPr>
          <p:nvPr/>
        </p:nvCxnSpPr>
        <p:spPr>
          <a:xfrm>
            <a:off x="3158096" y="879264"/>
            <a:ext cx="83651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05C5BFC-B31F-96FD-3F03-188CB2687577}"/>
              </a:ext>
            </a:extLst>
          </p:cNvPr>
          <p:cNvSpPr txBox="1"/>
          <p:nvPr/>
        </p:nvSpPr>
        <p:spPr>
          <a:xfrm>
            <a:off x="3576351" y="1085088"/>
            <a:ext cx="3310224" cy="900631"/>
          </a:xfrm>
          <a:prstGeom prst="rect">
            <a:avLst/>
          </a:prstGeom>
          <a:noFill/>
        </p:spPr>
        <p:txBody>
          <a:bodyPr wrap="square" rtlCol="0" anchor="t">
            <a:spAutoFit/>
          </a:bodyPr>
          <a:lstStyle/>
          <a:p>
            <a:pPr marL="6350">
              <a:lnSpc>
                <a:spcPts val="2100"/>
              </a:lnSpc>
              <a:tabLst>
                <a:tab pos="611188" algn="l"/>
              </a:tabLst>
            </a:pPr>
            <a:r>
              <a:rPr lang="en-US" sz="2000" b="1" dirty="0">
                <a:solidFill>
                  <a:srgbClr val="ED4D24"/>
                </a:solidFill>
                <a:latin typeface="Calibri" panose="020F0502020204030204" pitchFamily="34" charset="0"/>
                <a:cs typeface="Calibri" panose="020F0502020204030204" pitchFamily="34" charset="0"/>
              </a:rPr>
              <a:t>Resumen del análisis de los resultados de la encuesta</a:t>
            </a:r>
          </a:p>
          <a:p>
            <a:pPr marL="6350">
              <a:lnSpc>
                <a:spcPts val="2100"/>
              </a:lnSpc>
              <a:tabLst>
                <a:tab pos="611188" algn="l"/>
              </a:tabLst>
            </a:pPr>
            <a:endParaRPr lang="en-US" sz="2000" b="1" dirty="0">
              <a:solidFill>
                <a:srgbClr val="ED4D24"/>
              </a:solidFill>
              <a:latin typeface="Calibri" panose="020F0502020204030204" pitchFamily="34" charset="0"/>
              <a:cs typeface="Calibri" panose="020F0502020204030204" pitchFamily="34" charset="0"/>
            </a:endParaRPr>
          </a:p>
        </p:txBody>
      </p:sp>
      <p:grpSp>
        <p:nvGrpSpPr>
          <p:cNvPr id="9" name="Group 8">
            <a:extLst>
              <a:ext uri="{FF2B5EF4-FFF2-40B4-BE49-F238E27FC236}">
                <a16:creationId xmlns:a16="http://schemas.microsoft.com/office/drawing/2014/main" id="{EABC1340-0089-F32E-6082-842D0D53D335}"/>
              </a:ext>
            </a:extLst>
          </p:cNvPr>
          <p:cNvGrpSpPr/>
          <p:nvPr/>
        </p:nvGrpSpPr>
        <p:grpSpPr>
          <a:xfrm>
            <a:off x="3617225" y="713567"/>
            <a:ext cx="734144" cy="327604"/>
            <a:chOff x="1441478" y="5631712"/>
            <a:chExt cx="734144" cy="327604"/>
          </a:xfrm>
        </p:grpSpPr>
        <p:sp>
          <p:nvSpPr>
            <p:cNvPr id="10" name="Rectangle 9">
              <a:extLst>
                <a:ext uri="{FF2B5EF4-FFF2-40B4-BE49-F238E27FC236}">
                  <a16:creationId xmlns:a16="http://schemas.microsoft.com/office/drawing/2014/main" id="{AFB2FBC8-821C-F78E-8C61-90FE01D9479B}"/>
                </a:ext>
              </a:extLst>
            </p:cNvPr>
            <p:cNvSpPr/>
            <p:nvPr/>
          </p:nvSpPr>
          <p:spPr>
            <a:xfrm>
              <a:off x="1441478" y="5651514"/>
              <a:ext cx="665489" cy="288000"/>
            </a:xfrm>
            <a:prstGeom prst="rect">
              <a:avLst/>
            </a:prstGeom>
            <a:gradFill>
              <a:gsLst>
                <a:gs pos="35000">
                  <a:srgbClr val="2D62AE"/>
                </a:gs>
                <a:gs pos="82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8">
              <a:extLst>
                <a:ext uri="{FF2B5EF4-FFF2-40B4-BE49-F238E27FC236}">
                  <a16:creationId xmlns:a16="http://schemas.microsoft.com/office/drawing/2014/main" id="{7C1E6CBB-9AB2-D57D-E7D4-72FB5D250385}"/>
                </a:ext>
              </a:extLst>
            </p:cNvPr>
            <p:cNvSpPr txBox="1">
              <a:spLocks/>
            </p:cNvSpPr>
            <p:nvPr/>
          </p:nvSpPr>
          <p:spPr>
            <a:xfrm>
              <a:off x="1448256" y="5631712"/>
              <a:ext cx="727366" cy="327604"/>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dirty="0">
                  <a:solidFill>
                    <a:schemeClr val="bg1"/>
                  </a:solidFill>
                </a:rPr>
                <a:t>4.2.</a:t>
              </a:r>
              <a:r>
                <a:rPr lang="lv-LV" sz="1800" dirty="0">
                  <a:solidFill>
                    <a:schemeClr val="bg1"/>
                  </a:solidFill>
                </a:rPr>
                <a:t>2</a:t>
              </a:r>
              <a:endParaRPr lang="en-US" sz="1800" dirty="0">
                <a:solidFill>
                  <a:schemeClr val="bg1"/>
                </a:solidFill>
              </a:endParaRPr>
            </a:p>
          </p:txBody>
        </p:sp>
      </p:grpSp>
      <p:sp>
        <p:nvSpPr>
          <p:cNvPr id="12" name="Text Placeholder 1">
            <a:extLst>
              <a:ext uri="{FF2B5EF4-FFF2-40B4-BE49-F238E27FC236}">
                <a16:creationId xmlns:a16="http://schemas.microsoft.com/office/drawing/2014/main" id="{BB448F97-ACEA-A84E-5796-FC59730AC802}"/>
              </a:ext>
            </a:extLst>
          </p:cNvPr>
          <p:cNvSpPr txBox="1">
            <a:spLocks/>
          </p:cNvSpPr>
          <p:nvPr/>
        </p:nvSpPr>
        <p:spPr>
          <a:xfrm>
            <a:off x="3596788" y="2784835"/>
            <a:ext cx="3661262" cy="792000"/>
          </a:xfrm>
          <a:prstGeom prst="rect">
            <a:avLst/>
          </a:prstGeom>
        </p:spPr>
        <p:txBody>
          <a:bodyPr lIns="91440" tIns="45720" rIns="91440" bIns="45720" numCol="1" spcCol="252000" anchor="t">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220"/>
              </a:lnSpc>
              <a:spcBef>
                <a:spcPts val="0"/>
              </a:spcBef>
            </a:pPr>
            <a:r>
              <a:rPr lang="en-GB" sz="1100" b="0" dirty="0">
                <a:solidFill>
                  <a:srgbClr val="404040"/>
                </a:solidFill>
                <a:latin typeface="Calibri"/>
                <a:ea typeface="Calibri"/>
                <a:cs typeface="Calibri"/>
              </a:rPr>
              <a:t>Los encuestados calificaron la preparación de los nuevos especialistas para las tareas laborales con un 4,9 sobre 10, su disposición para trabajar con tecnologías digitales con un 5,9 y la preparación general de la industria para la digitalización con un 5,0, lo que indica una preocupación moderada en todas las áreas. La mayoría de los participantes creían que los profesionales de la climatización deberían actualizar sus conocimientos una o dos veces al año, sin apoyar las actualizaciones mensuales. En cuanto a la formación futura, el 55 % se mostró a favor de la formación específica para cada función, mientras que el 29 % apoyó los enfoques interfuncionales. Las respuestas abiertas revelaron retos técnicos comunes, como ambigüedades normativas, errores de diseño, falta de competencia especializada, mala comunicación e insuficiencia de datos. Entre las habilidades que se necesitan con urgencia se encuentran la automatización, el BIM, el diseño de sistemas con bajas emisiones de carbono y el conocimiento de la normativa. Muchos encuestados desearían haber aprendido antes en su carrera el uso de herramientas digitales, sistemas de automatización y experiencia práctica. </a:t>
            </a:r>
          </a:p>
          <a:p>
            <a:pPr algn="just">
              <a:lnSpc>
                <a:spcPts val="1220"/>
              </a:lnSpc>
              <a:spcBef>
                <a:spcPts val="0"/>
              </a:spcBef>
            </a:pPr>
            <a:endParaRPr lang="en-GB" sz="1100" b="0" dirty="0">
              <a:solidFill>
                <a:srgbClr val="404040"/>
              </a:solidFill>
            </a:endParaRPr>
          </a:p>
          <a:p>
            <a:pPr algn="just">
              <a:lnSpc>
                <a:spcPts val="1220"/>
              </a:lnSpc>
              <a:spcBef>
                <a:spcPts val="0"/>
              </a:spcBef>
            </a:pPr>
            <a:r>
              <a:rPr lang="en-GB" sz="1100" b="0" dirty="0">
                <a:solidFill>
                  <a:srgbClr val="404040"/>
                </a:solidFill>
                <a:latin typeface="Calibri"/>
                <a:ea typeface="Calibri"/>
                <a:cs typeface="Calibri"/>
              </a:rPr>
              <a:t>Las tecnologías que se espera que tengan un mayor impacto en el sector en los próximos 5-10 años incluyen la IA, la digitalización, los nuevos refrigerantes, las bombas de calor y las tecnologías verdes. Cuando se enfrentan a problemas complejos, los profesionales confían sobre todo en el pensamiento analítico, la lluvia de ideas en equipo y la consulta a expertos. La formación práctica y el aprendizaje basado en proyectos se </a:t>
            </a:r>
            <a:r>
              <a:rPr lang="en-GB" sz="1100" b="0" dirty="0" err="1">
                <a:solidFill>
                  <a:srgbClr val="404040"/>
                </a:solidFill>
                <a:latin typeface="Calibri"/>
                <a:ea typeface="Calibri"/>
                <a:cs typeface="Calibri"/>
              </a:rPr>
              <a:t>consideraron</a:t>
            </a:r>
            <a:r>
              <a:rPr lang="en-GB" sz="1100" b="0" dirty="0">
                <a:solidFill>
                  <a:srgbClr val="404040"/>
                </a:solidFill>
                <a:latin typeface="Calibri"/>
                <a:ea typeface="Calibri"/>
                <a:cs typeface="Calibri"/>
              </a:rPr>
              <a:t> </a:t>
            </a:r>
            <a:r>
              <a:rPr lang="en-GB" sz="1100" b="0" dirty="0" err="1">
                <a:solidFill>
                  <a:srgbClr val="404040"/>
                </a:solidFill>
                <a:latin typeface="Calibri"/>
                <a:ea typeface="Calibri"/>
                <a:cs typeface="Calibri"/>
              </a:rPr>
              <a:t>los</a:t>
            </a:r>
            <a:r>
              <a:rPr lang="en-GB" sz="1100" b="0" dirty="0">
                <a:solidFill>
                  <a:srgbClr val="404040"/>
                </a:solidFill>
                <a:latin typeface="Calibri"/>
                <a:ea typeface="Calibri"/>
                <a:cs typeface="Calibri"/>
              </a:rPr>
              <a:t> </a:t>
            </a:r>
            <a:r>
              <a:rPr lang="en-GB" sz="1100" b="0" dirty="0" err="1">
                <a:solidFill>
                  <a:srgbClr val="404040"/>
                </a:solidFill>
                <a:latin typeface="Calibri"/>
                <a:ea typeface="Calibri"/>
                <a:cs typeface="Calibri"/>
              </a:rPr>
              <a:t>métodos</a:t>
            </a:r>
            <a:r>
              <a:rPr lang="en-GB" sz="1100" b="0" dirty="0">
                <a:solidFill>
                  <a:srgbClr val="404040"/>
                </a:solidFill>
                <a:latin typeface="Calibri"/>
                <a:ea typeface="Calibri"/>
                <a:cs typeface="Calibri"/>
              </a:rPr>
              <a:t> </a:t>
            </a:r>
            <a:r>
              <a:rPr lang="en-GB" sz="1100" b="0" dirty="0" err="1">
                <a:solidFill>
                  <a:srgbClr val="404040"/>
                </a:solidFill>
                <a:latin typeface="Calibri"/>
                <a:ea typeface="Calibri"/>
                <a:cs typeface="Calibri"/>
              </a:rPr>
              <a:t>más</a:t>
            </a:r>
            <a:r>
              <a:rPr lang="en-GB" sz="1100" b="0" dirty="0">
                <a:solidFill>
                  <a:srgbClr val="404040"/>
                </a:solidFill>
                <a:latin typeface="Calibri"/>
                <a:ea typeface="Calibri"/>
                <a:cs typeface="Calibri"/>
              </a:rPr>
              <a:t> </a:t>
            </a:r>
            <a:r>
              <a:rPr lang="en-GB" sz="1100" b="0" dirty="0" err="1">
                <a:solidFill>
                  <a:srgbClr val="404040"/>
                </a:solidFill>
                <a:latin typeface="Calibri"/>
                <a:ea typeface="Calibri"/>
                <a:cs typeface="Calibri"/>
              </a:rPr>
              <a:t>eficaces</a:t>
            </a:r>
            <a:r>
              <a:rPr lang="en-GB" sz="1100" b="0" dirty="0">
                <a:solidFill>
                  <a:srgbClr val="404040"/>
                </a:solidFill>
                <a:latin typeface="Calibri"/>
                <a:ea typeface="Calibri"/>
                <a:cs typeface="Calibri"/>
              </a:rPr>
              <a:t> para </a:t>
            </a:r>
            <a:r>
              <a:rPr lang="en-GB" sz="1100" b="0" dirty="0" err="1">
                <a:solidFill>
                  <a:srgbClr val="404040"/>
                </a:solidFill>
                <a:latin typeface="Calibri"/>
                <a:ea typeface="Calibri"/>
                <a:cs typeface="Calibri"/>
              </a:rPr>
              <a:t>el</a:t>
            </a:r>
            <a:r>
              <a:rPr lang="en-GB" sz="1100" b="0" dirty="0">
                <a:solidFill>
                  <a:srgbClr val="404040"/>
                </a:solidFill>
                <a:latin typeface="Calibri"/>
                <a:ea typeface="Calibri"/>
                <a:cs typeface="Calibri"/>
              </a:rPr>
              <a:t> </a:t>
            </a:r>
            <a:r>
              <a:rPr lang="en-GB" sz="1100" b="0" dirty="0" err="1">
                <a:solidFill>
                  <a:srgbClr val="404040"/>
                </a:solidFill>
                <a:latin typeface="Calibri"/>
                <a:ea typeface="Calibri"/>
                <a:cs typeface="Calibri"/>
              </a:rPr>
              <a:t>desarrollo</a:t>
            </a:r>
            <a:r>
              <a:rPr lang="en-GB" sz="1100" b="0" dirty="0">
                <a:solidFill>
                  <a:srgbClr val="404040"/>
                </a:solidFill>
                <a:latin typeface="Calibri"/>
                <a:ea typeface="Calibri"/>
                <a:cs typeface="Calibri"/>
              </a:rPr>
              <a:t> de competencias. Las </a:t>
            </a:r>
            <a:r>
              <a:rPr lang="en-GB" sz="1100" b="0" dirty="0" err="1">
                <a:solidFill>
                  <a:srgbClr val="404040"/>
                </a:solidFill>
                <a:latin typeface="Calibri"/>
                <a:ea typeface="Calibri"/>
                <a:cs typeface="Calibri"/>
              </a:rPr>
              <a:t>mejoras</a:t>
            </a:r>
            <a:r>
              <a:rPr lang="en-GB" sz="1100" b="0" dirty="0">
                <a:solidFill>
                  <a:srgbClr val="404040"/>
                </a:solidFill>
                <a:latin typeface="Calibri"/>
                <a:ea typeface="Calibri"/>
                <a:cs typeface="Calibri"/>
              </a:rPr>
              <a:t> </a:t>
            </a:r>
            <a:r>
              <a:rPr lang="en-GB" sz="1100" b="0" dirty="0" err="1">
                <a:solidFill>
                  <a:srgbClr val="404040"/>
                </a:solidFill>
                <a:latin typeface="Calibri"/>
                <a:ea typeface="Calibri"/>
                <a:cs typeface="Calibri"/>
              </a:rPr>
              <a:t>en</a:t>
            </a:r>
            <a:r>
              <a:rPr lang="en-GB" sz="1100" b="0" dirty="0">
                <a:solidFill>
                  <a:srgbClr val="404040"/>
                </a:solidFill>
                <a:latin typeface="Calibri"/>
                <a:ea typeface="Calibri"/>
                <a:cs typeface="Calibri"/>
              </a:rPr>
              <a:t> </a:t>
            </a:r>
            <a:r>
              <a:rPr lang="en-GB" sz="1100" b="0" dirty="0" err="1">
                <a:solidFill>
                  <a:srgbClr val="404040"/>
                </a:solidFill>
                <a:latin typeface="Calibri"/>
                <a:ea typeface="Calibri"/>
                <a:cs typeface="Calibri"/>
              </a:rPr>
              <a:t>los</a:t>
            </a:r>
            <a:r>
              <a:rPr lang="en-GB" sz="1100" b="0" dirty="0">
                <a:solidFill>
                  <a:srgbClr val="404040"/>
                </a:solidFill>
                <a:latin typeface="Calibri"/>
                <a:ea typeface="Calibri"/>
                <a:cs typeface="Calibri"/>
              </a:rPr>
              <a:t> </a:t>
            </a:r>
            <a:r>
              <a:rPr lang="en-GB" sz="1100" b="0" dirty="0" err="1">
                <a:solidFill>
                  <a:srgbClr val="404040"/>
                </a:solidFill>
                <a:latin typeface="Calibri"/>
                <a:ea typeface="Calibri"/>
                <a:cs typeface="Calibri"/>
              </a:rPr>
              <a:t>programas</a:t>
            </a:r>
            <a:r>
              <a:rPr lang="en-GB" sz="1100" b="0" dirty="0">
                <a:solidFill>
                  <a:srgbClr val="404040"/>
                </a:solidFill>
                <a:latin typeface="Calibri"/>
                <a:ea typeface="Calibri"/>
                <a:cs typeface="Calibri"/>
              </a:rPr>
              <a:t> de </a:t>
            </a:r>
            <a:r>
              <a:rPr lang="en-GB" sz="1100" b="0" dirty="0" err="1">
                <a:solidFill>
                  <a:srgbClr val="404040"/>
                </a:solidFill>
                <a:latin typeface="Calibri"/>
                <a:ea typeface="Calibri"/>
                <a:cs typeface="Calibri"/>
              </a:rPr>
              <a:t>formación</a:t>
            </a:r>
            <a:r>
              <a:rPr lang="en-GB" sz="1100" b="0" dirty="0">
                <a:solidFill>
                  <a:srgbClr val="404040"/>
                </a:solidFill>
                <a:latin typeface="Calibri"/>
                <a:ea typeface="Calibri"/>
                <a:cs typeface="Calibri"/>
              </a:rPr>
              <a:t> actuales deben dar prioridad a la experiencia práctica, la integración normativa y el aprendizaje continuo. Las herramientas digitales como BIM, los gemelos digitales y los sistemas de edificios inteligentes se identificaron como clave para el futuro. Entre los temas de formación que deben priorizarse se incluyen el diseño y la instalación de energía limpia, el cumplimiento normativo, la integración de sistemas inteligentes y los diagnósticos basados en la inteligencia artificial. Los mayores obstáculos para la adopción de tecnologías de climatización de energía limpia fueron los elevados costes iniciales, la falta de instaladores cualificados, los conocimientos técnicos insuficientes y la escasa concienciación de los clientes. Los problemas de compatibilidad, la complejidad de la normativa y el rendimiento incierto a largo plazo también contribuyeron a la resistencia, junto con la preocupación por los rápidos cambios tecnológicos. </a:t>
            </a:r>
            <a:endParaRPr lang="en-IE" sz="1100" b="0" dirty="0">
              <a:solidFill>
                <a:srgbClr val="404040"/>
              </a:solidFill>
              <a:latin typeface="Calibri"/>
              <a:ea typeface="Calibri"/>
              <a:cs typeface="Calibri"/>
            </a:endParaRPr>
          </a:p>
        </p:txBody>
      </p:sp>
      <p:pic>
        <p:nvPicPr>
          <p:cNvPr id="13" name="Picture Placeholder 14">
            <a:extLst>
              <a:ext uri="{FF2B5EF4-FFF2-40B4-BE49-F238E27FC236}">
                <a16:creationId xmlns:a16="http://schemas.microsoft.com/office/drawing/2014/main" id="{2086F2DD-7DFD-5E54-DB02-EEDCF085DAA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3555" r="56734"/>
          <a:stretch>
            <a:fillRect/>
          </a:stretch>
        </p:blipFill>
        <p:spPr>
          <a:xfrm>
            <a:off x="-3115" y="0"/>
            <a:ext cx="3161211" cy="10691807"/>
          </a:xfrm>
          <a:custGeom>
            <a:avLst/>
            <a:gdLst>
              <a:gd name="connsiteX0" fmla="*/ 0 w 5624628"/>
              <a:gd name="connsiteY0" fmla="*/ 0 h 15224070"/>
              <a:gd name="connsiteX1" fmla="*/ 5624628 w 5624628"/>
              <a:gd name="connsiteY1" fmla="*/ 0 h 15224070"/>
              <a:gd name="connsiteX2" fmla="*/ 5624628 w 5624628"/>
              <a:gd name="connsiteY2" fmla="*/ 15224070 h 15224070"/>
              <a:gd name="connsiteX3" fmla="*/ 0 w 5624628"/>
              <a:gd name="connsiteY3" fmla="*/ 15224070 h 15224070"/>
            </a:gdLst>
            <a:ahLst/>
            <a:cxnLst>
              <a:cxn ang="0">
                <a:pos x="connsiteX0" y="connsiteY0"/>
              </a:cxn>
              <a:cxn ang="0">
                <a:pos x="connsiteX1" y="connsiteY1"/>
              </a:cxn>
              <a:cxn ang="0">
                <a:pos x="connsiteX2" y="connsiteY2"/>
              </a:cxn>
              <a:cxn ang="0">
                <a:pos x="connsiteX3" y="connsiteY3"/>
              </a:cxn>
            </a:cxnLst>
            <a:rect l="l" t="t" r="r" b="b"/>
            <a:pathLst>
              <a:path w="5624628" h="15224070">
                <a:moveTo>
                  <a:pt x="0" y="0"/>
                </a:moveTo>
                <a:lnTo>
                  <a:pt x="5624628" y="0"/>
                </a:lnTo>
                <a:lnTo>
                  <a:pt x="5624628" y="15224070"/>
                </a:lnTo>
                <a:lnTo>
                  <a:pt x="0" y="15224070"/>
                </a:lnTo>
                <a:close/>
              </a:path>
            </a:pathLst>
          </a:custGeom>
        </p:spPr>
      </p:pic>
      <p:grpSp>
        <p:nvGrpSpPr>
          <p:cNvPr id="15" name="Graphic 40">
            <a:extLst>
              <a:ext uri="{FF2B5EF4-FFF2-40B4-BE49-F238E27FC236}">
                <a16:creationId xmlns:a16="http://schemas.microsoft.com/office/drawing/2014/main" id="{9F480A65-7F02-B237-86DE-D82B5F6E3343}"/>
              </a:ext>
            </a:extLst>
          </p:cNvPr>
          <p:cNvGrpSpPr/>
          <p:nvPr/>
        </p:nvGrpSpPr>
        <p:grpSpPr>
          <a:xfrm>
            <a:off x="-3115" y="8905520"/>
            <a:ext cx="3924090" cy="2433120"/>
            <a:chOff x="-3997860" y="6017904"/>
            <a:chExt cx="935163" cy="579845"/>
          </a:xfrm>
          <a:solidFill>
            <a:schemeClr val="bg1">
              <a:alpha val="29965"/>
            </a:schemeClr>
          </a:solidFill>
        </p:grpSpPr>
        <p:sp>
          <p:nvSpPr>
            <p:cNvPr id="16" name="Freeform 15">
              <a:extLst>
                <a:ext uri="{FF2B5EF4-FFF2-40B4-BE49-F238E27FC236}">
                  <a16:creationId xmlns:a16="http://schemas.microsoft.com/office/drawing/2014/main" id="{19F6E8FA-4EAA-CAC6-BB17-09A09B2896F4}"/>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17" name="Freeform 16">
              <a:extLst>
                <a:ext uri="{FF2B5EF4-FFF2-40B4-BE49-F238E27FC236}">
                  <a16:creationId xmlns:a16="http://schemas.microsoft.com/office/drawing/2014/main" id="{94A3894C-0BF2-9689-1765-C4939133DC84}"/>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18" name="Freeform 17">
              <a:extLst>
                <a:ext uri="{FF2B5EF4-FFF2-40B4-BE49-F238E27FC236}">
                  <a16:creationId xmlns:a16="http://schemas.microsoft.com/office/drawing/2014/main" id="{AB50AD99-F469-5DBF-D363-725B4192BEC1}"/>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19" name="Freeform 18">
              <a:extLst>
                <a:ext uri="{FF2B5EF4-FFF2-40B4-BE49-F238E27FC236}">
                  <a16:creationId xmlns:a16="http://schemas.microsoft.com/office/drawing/2014/main" id="{964482D3-D207-FCCE-1408-EDEDD20DDFDF}"/>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32135090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DEF143-F5ED-EBB7-D474-8FAC21F09B61}"/>
            </a:ext>
          </a:extLst>
        </p:cNvPr>
        <p:cNvGrpSpPr/>
        <p:nvPr/>
      </p:nvGrpSpPr>
      <p:grpSpPr>
        <a:xfrm>
          <a:off x="0" y="0"/>
          <a:ext cx="0" cy="0"/>
          <a:chOff x="0" y="0"/>
          <a:chExt cx="0" cy="0"/>
        </a:xfrm>
      </p:grpSpPr>
      <p:sp>
        <p:nvSpPr>
          <p:cNvPr id="13" name="Text Placeholder 1">
            <a:extLst>
              <a:ext uri="{FF2B5EF4-FFF2-40B4-BE49-F238E27FC236}">
                <a16:creationId xmlns:a16="http://schemas.microsoft.com/office/drawing/2014/main" id="{761ED4E0-004E-9391-BEAC-F62C5092B18A}"/>
              </a:ext>
            </a:extLst>
          </p:cNvPr>
          <p:cNvSpPr txBox="1">
            <a:spLocks/>
          </p:cNvSpPr>
          <p:nvPr/>
        </p:nvSpPr>
        <p:spPr>
          <a:xfrm>
            <a:off x="566943" y="4485270"/>
            <a:ext cx="6389643" cy="2382536"/>
          </a:xfrm>
          <a:prstGeom prst="rect">
            <a:avLst/>
          </a:prstGeom>
        </p:spPr>
        <p:txBody>
          <a:bodyPr lIns="91440" tIns="45720" rIns="91440" bIns="45720" numCol="2" spcCol="252000" anchor="t">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en-US" sz="1100" b="0" dirty="0">
                <a:solidFill>
                  <a:srgbClr val="404040"/>
                </a:solidFill>
              </a:rPr>
              <a:t>Desde una perspectiva tecnológica, el marco regulador de la UE, basado en el Pacto Verde, la refundición de la EPBD, la EED y la RED III, ha creado una base coherente para la descarbonización. Las bombas de calor, la calefacción urbana a baja temperatura, la geotermia, la energía solar térmica y las tecnologías de recuperación de calor residual han alcanzado ya la madurez suficiente para su despliegue a gran escala. Al mismo tiempo, la digitalización de los sistemas energéticos, mediante contadores inteligentes, sistemas de gestión de edificios (BMS) y controles basados en datos, se está convirtiendo en un factor clave para la eficiencia, la flexibilidad y la integración de las energías renovables. La puesta en marcha del Espacio Europeo Común de Datos Energéticos (CEEDS) y del Indicador de Preparación Inteligente (SRI) supone un paso decisivo hacia edificios y redes interoperables y preparados para la inteligencia. Sin embargo, solo se obtendrán todos los beneficios cuando estos sistemas digitales se integren en todos los sectores y regiones.</a:t>
            </a:r>
          </a:p>
          <a:p>
            <a:pPr algn="just">
              <a:lnSpc>
                <a:spcPts val="1120"/>
              </a:lnSpc>
              <a:spcBef>
                <a:spcPts val="0"/>
              </a:spcBef>
            </a:pPr>
            <a:endParaRPr lang="en-US" sz="1100" b="0" dirty="0">
              <a:solidFill>
                <a:srgbClr val="404040"/>
              </a:solidFill>
            </a:endParaRPr>
          </a:p>
          <a:p>
            <a:pPr algn="just">
              <a:lnSpc>
                <a:spcPts val="1120"/>
              </a:lnSpc>
              <a:spcBef>
                <a:spcPts val="0"/>
              </a:spcBef>
            </a:pPr>
            <a:r>
              <a:rPr lang="en-US" sz="1100" b="0" dirty="0">
                <a:solidFill>
                  <a:srgbClr val="404040"/>
                </a:solidFill>
              </a:rPr>
              <a:t>A nivel de edificios, el análisis de</a:t>
            </a:r>
            <a:r>
              <a:rPr lang="lv-LV" sz="1100" b="0" dirty="0">
                <a:solidFill>
                  <a:srgbClr val="404040"/>
                </a:solidFill>
              </a:rPr>
              <a:t> 68 </a:t>
            </a:r>
            <a:r>
              <a:rPr lang="en-US" sz="1100" b="0" dirty="0">
                <a:solidFill>
                  <a:srgbClr val="404040"/>
                </a:solidFill>
              </a:rPr>
              <a:t>casos prácticos reveló un progreso constante en la electrificación, la monitorización digital y la recuperación de energía. Los edificios comerciales e industriales lideran la adopción de sistemas de control mejorados con IA, mientras que los edificios públicos e institucionales muestran una fuerte tendencia hacia los sistemas de baja temperatura y la calefacción híbrida. Los edificios residenciales muestran un uso creciente de bombas de calor y energía fotovoltaica, aunque la infraestructura heredada, los riesgos de sobrecalentamiento y la refrigeración activa limitada siguen siendo retos. Las redes a nivel de distrito están evolucionando hacia sistemas descentralizados y basados en energías renovables, con proyectos de demostración en Dinamarca, Letonia y Alemania que demuestran tanto la viabilidad como los beneficios económicos a largo plazo.</a:t>
            </a:r>
          </a:p>
          <a:p>
            <a:pPr algn="just">
              <a:lnSpc>
                <a:spcPts val="1120"/>
              </a:lnSpc>
              <a:spcBef>
                <a:spcPts val="0"/>
              </a:spcBef>
            </a:pPr>
            <a:r>
              <a:rPr lang="en-US" sz="1100" b="0" dirty="0">
                <a:solidFill>
                  <a:srgbClr val="404040"/>
                </a:solidFill>
              </a:rPr>
              <a:t>A pesar de este impulso, persisten las barreras: altos costes iniciales, escasez de mano de obra, regulación fragmentada, concienciación limitada y lagunas en la interoperabilidad y la ciberseguridad. Para acelerar el progreso se requiere una inversión coordinada, mercados locales flexibles y una colaboración intersectorial que garantice que la calefacción electrificada y los controles inteligentes puedan sustituir de forma fiable a los activos fósiles de punta.</a:t>
            </a:r>
          </a:p>
          <a:p>
            <a:pPr algn="just">
              <a:lnSpc>
                <a:spcPts val="1120"/>
              </a:lnSpc>
              <a:spcBef>
                <a:spcPts val="0"/>
              </a:spcBef>
            </a:pPr>
            <a:endParaRPr lang="en-US" sz="1100" b="0" dirty="0">
              <a:solidFill>
                <a:srgbClr val="404040"/>
              </a:solidFill>
            </a:endParaRPr>
          </a:p>
          <a:p>
            <a:pPr algn="just">
              <a:lnSpc>
                <a:spcPts val="1120"/>
              </a:lnSpc>
              <a:spcBef>
                <a:spcPts val="0"/>
              </a:spcBef>
            </a:pPr>
            <a:r>
              <a:rPr lang="en-US" sz="1100" b="0" dirty="0">
                <a:solidFill>
                  <a:srgbClr val="404040"/>
                </a:solidFill>
              </a:rPr>
              <a:t>La dimensión de las competencias es igualmente crítica. El análisis educativo y curricular de 110 programas (licenciaturas, másteres, formación profesional y formación profesional continua) reveló que, si bien la comprensión teórica de la sostenibilidad es sólida, los conocimientos digitales y normativos siguen siendo desiguales. La educación superior proporciona una base sólida en materia de pensamiento sistémico y política climática, pero los programas de formación profesional y continua suelen carecer de una exposición estructurada a herramientas digitales como BMS, IoT y análisis de datos. La ampliación de los laboratorios prácticos, la puesta en marcha de prácticas y los módulos normativos son esenciales para salvar la brecha entre la ambición política y la capacidad operativa.</a:t>
            </a:r>
          </a:p>
          <a:p>
            <a:pPr algn="just">
              <a:lnSpc>
                <a:spcPts val="1120"/>
              </a:lnSpc>
              <a:spcBef>
                <a:spcPts val="0"/>
              </a:spcBef>
            </a:pPr>
            <a:r>
              <a:rPr lang="en-US" sz="1100" b="0" dirty="0">
                <a:solidFill>
                  <a:srgbClr val="404040"/>
                </a:solidFill>
                <a:latin typeface="Calibri"/>
                <a:ea typeface="Calibri"/>
                <a:cs typeface="Calibri"/>
              </a:rPr>
              <a:t>En conclusión, Europa cuenta ahora con el andamiaje político y tecnológico para la descarbonización impulsada por la tecnología digital. El reto que se plantea ahora es la ejecución: garantizar la interoperabilidad, la gobernanza de los datos, la ciberseguridad y la mejora de las competencias de una mano de obra capaz de </a:t>
            </a:r>
            <a:r>
              <a:rPr lang="en-US" sz="1100" b="0" dirty="0" err="1">
                <a:solidFill>
                  <a:srgbClr val="404040"/>
                </a:solidFill>
                <a:latin typeface="Calibri"/>
                <a:ea typeface="Calibri"/>
                <a:cs typeface="Calibri"/>
              </a:rPr>
              <a:t>diseñar</a:t>
            </a:r>
            <a:r>
              <a:rPr lang="en-US" sz="1100" b="0" dirty="0">
                <a:solidFill>
                  <a:srgbClr val="404040"/>
                </a:solidFill>
                <a:latin typeface="Calibri"/>
                <a:ea typeface="Calibri"/>
                <a:cs typeface="Calibri"/>
              </a:rPr>
              <a:t>, </a:t>
            </a:r>
            <a:r>
              <a:rPr lang="en-US" sz="1100" b="0" dirty="0" err="1">
                <a:solidFill>
                  <a:srgbClr val="404040"/>
                </a:solidFill>
                <a:latin typeface="Calibri"/>
                <a:ea typeface="Calibri"/>
                <a:cs typeface="Calibri"/>
              </a:rPr>
              <a:t>integrar</a:t>
            </a:r>
            <a:r>
              <a:rPr lang="en-US" sz="1100" b="0" dirty="0">
                <a:solidFill>
                  <a:srgbClr val="404040"/>
                </a:solidFill>
                <a:latin typeface="Calibri"/>
                <a:ea typeface="Calibri"/>
                <a:cs typeface="Calibri"/>
              </a:rPr>
              <a:t> y </a:t>
            </a:r>
            <a:r>
              <a:rPr lang="en-US" sz="1100" b="0" dirty="0" err="1">
                <a:solidFill>
                  <a:srgbClr val="404040"/>
                </a:solidFill>
                <a:latin typeface="Calibri"/>
                <a:ea typeface="Calibri"/>
                <a:cs typeface="Calibri"/>
              </a:rPr>
              <a:t>gestionar</a:t>
            </a:r>
            <a:r>
              <a:rPr lang="en-US" sz="1100" b="0" dirty="0">
                <a:solidFill>
                  <a:srgbClr val="404040"/>
                </a:solidFill>
                <a:latin typeface="Calibri"/>
                <a:ea typeface="Calibri"/>
                <a:cs typeface="Calibri"/>
              </a:rPr>
              <a:t> </a:t>
            </a:r>
            <a:r>
              <a:rPr lang="en-US" sz="1100" b="0" dirty="0" err="1">
                <a:solidFill>
                  <a:srgbClr val="404040"/>
                </a:solidFill>
                <a:latin typeface="Calibri"/>
                <a:ea typeface="Calibri"/>
                <a:cs typeface="Calibri"/>
              </a:rPr>
              <a:t>sistemas</a:t>
            </a:r>
            <a:r>
              <a:rPr lang="en-US" sz="1100" b="0" dirty="0">
                <a:solidFill>
                  <a:srgbClr val="404040"/>
                </a:solidFill>
                <a:latin typeface="Calibri"/>
                <a:ea typeface="Calibri"/>
                <a:cs typeface="Calibri"/>
              </a:rPr>
              <a:t> </a:t>
            </a:r>
            <a:r>
              <a:rPr lang="en-US" sz="1100" b="0" dirty="0" err="1">
                <a:solidFill>
                  <a:srgbClr val="404040"/>
                </a:solidFill>
                <a:latin typeface="Calibri"/>
                <a:ea typeface="Calibri"/>
                <a:cs typeface="Calibri"/>
              </a:rPr>
              <a:t>inteligentes</a:t>
            </a:r>
            <a:r>
              <a:rPr lang="en-US" sz="1100" b="0" dirty="0">
                <a:solidFill>
                  <a:srgbClr val="404040"/>
                </a:solidFill>
                <a:latin typeface="Calibri"/>
                <a:ea typeface="Calibri"/>
                <a:cs typeface="Calibri"/>
              </a:rPr>
              <a:t> y </a:t>
            </a:r>
            <a:r>
              <a:rPr lang="en-US" sz="1100" b="0" dirty="0" err="1">
                <a:solidFill>
                  <a:srgbClr val="404040"/>
                </a:solidFill>
                <a:latin typeface="Calibri"/>
                <a:ea typeface="Calibri"/>
                <a:cs typeface="Calibri"/>
              </a:rPr>
              <a:t>bajos</a:t>
            </a:r>
            <a:r>
              <a:rPr lang="en-US" sz="1100" b="0" dirty="0">
                <a:solidFill>
                  <a:srgbClr val="404040"/>
                </a:solidFill>
                <a:latin typeface="Calibri"/>
                <a:ea typeface="Calibri"/>
                <a:cs typeface="Calibri"/>
              </a:rPr>
              <a:t> </a:t>
            </a:r>
            <a:r>
              <a:rPr lang="en-US" sz="1100" b="0" dirty="0" err="1">
                <a:solidFill>
                  <a:srgbClr val="404040"/>
                </a:solidFill>
                <a:latin typeface="Calibri"/>
                <a:ea typeface="Calibri"/>
                <a:cs typeface="Calibri"/>
              </a:rPr>
              <a:t>en</a:t>
            </a:r>
            <a:r>
              <a:rPr lang="en-US" sz="1100" b="0" dirty="0">
                <a:solidFill>
                  <a:srgbClr val="404040"/>
                </a:solidFill>
                <a:latin typeface="Calibri"/>
                <a:ea typeface="Calibri"/>
                <a:cs typeface="Calibri"/>
              </a:rPr>
              <a:t> </a:t>
            </a:r>
            <a:r>
              <a:rPr lang="en-US" sz="1100" b="0" dirty="0" err="1">
                <a:solidFill>
                  <a:srgbClr val="404040"/>
                </a:solidFill>
                <a:latin typeface="Calibri"/>
                <a:ea typeface="Calibri"/>
                <a:cs typeface="Calibri"/>
              </a:rPr>
              <a:t>carbono</a:t>
            </a:r>
            <a:r>
              <a:rPr lang="en-US" sz="1100" b="0" dirty="0">
                <a:solidFill>
                  <a:srgbClr val="404040"/>
                </a:solidFill>
                <a:latin typeface="Calibri"/>
                <a:ea typeface="Calibri"/>
                <a:cs typeface="Calibri"/>
              </a:rPr>
              <a:t>. Si </a:t>
            </a:r>
            <a:r>
              <a:rPr lang="en-US" sz="1100" b="0" dirty="0" err="1">
                <a:solidFill>
                  <a:srgbClr val="404040"/>
                </a:solidFill>
                <a:latin typeface="Calibri"/>
                <a:ea typeface="Calibri"/>
                <a:cs typeface="Calibri"/>
              </a:rPr>
              <a:t>estos</a:t>
            </a:r>
            <a:r>
              <a:rPr lang="en-US" sz="1100" b="0" dirty="0">
                <a:solidFill>
                  <a:srgbClr val="404040"/>
                </a:solidFill>
                <a:latin typeface="Calibri"/>
                <a:ea typeface="Calibri"/>
                <a:cs typeface="Calibri"/>
              </a:rPr>
              <a:t> </a:t>
            </a:r>
            <a:r>
              <a:rPr lang="en-US" sz="1100" b="0" dirty="0" err="1">
                <a:solidFill>
                  <a:srgbClr val="404040"/>
                </a:solidFill>
                <a:latin typeface="Calibri"/>
                <a:ea typeface="Calibri"/>
                <a:cs typeface="Calibri"/>
              </a:rPr>
              <a:t>elementos</a:t>
            </a:r>
            <a:r>
              <a:rPr lang="en-US" sz="1100" b="0" dirty="0">
                <a:solidFill>
                  <a:srgbClr val="404040"/>
                </a:solidFill>
                <a:latin typeface="Calibri"/>
                <a:ea typeface="Calibri"/>
                <a:cs typeface="Calibri"/>
              </a:rPr>
              <a:t> se </a:t>
            </a:r>
            <a:r>
              <a:rPr lang="en-US" sz="1100" b="0" dirty="0" err="1">
                <a:solidFill>
                  <a:srgbClr val="404040"/>
                </a:solidFill>
                <a:latin typeface="Calibri"/>
                <a:ea typeface="Calibri"/>
                <a:cs typeface="Calibri"/>
              </a:rPr>
              <a:t>concretan</a:t>
            </a:r>
            <a:r>
              <a:rPr lang="en-US" sz="1100" b="0" dirty="0">
                <a:solidFill>
                  <a:srgbClr val="404040"/>
                </a:solidFill>
                <a:latin typeface="Calibri"/>
                <a:ea typeface="Calibri"/>
                <a:cs typeface="Calibri"/>
              </a:rPr>
              <a:t> </a:t>
            </a:r>
            <a:r>
              <a:rPr lang="en-US" sz="1100" b="0" dirty="0" err="1">
                <a:solidFill>
                  <a:srgbClr val="404040"/>
                </a:solidFill>
                <a:latin typeface="Calibri"/>
                <a:ea typeface="Calibri"/>
                <a:cs typeface="Calibri"/>
              </a:rPr>
              <a:t>en</a:t>
            </a:r>
            <a:r>
              <a:rPr lang="en-US" sz="1100" b="0" dirty="0">
                <a:solidFill>
                  <a:srgbClr val="404040"/>
                </a:solidFill>
                <a:latin typeface="Calibri"/>
                <a:ea typeface="Calibri"/>
                <a:cs typeface="Calibri"/>
              </a:rPr>
              <a:t> </a:t>
            </a:r>
            <a:r>
              <a:rPr lang="en-US" sz="1100" b="0" dirty="0" err="1">
                <a:solidFill>
                  <a:srgbClr val="404040"/>
                </a:solidFill>
                <a:latin typeface="Calibri"/>
                <a:ea typeface="Calibri"/>
                <a:cs typeface="Calibri"/>
              </a:rPr>
              <a:t>los</a:t>
            </a:r>
            <a:r>
              <a:rPr lang="en-US" sz="1100" b="0" dirty="0">
                <a:solidFill>
                  <a:srgbClr val="404040"/>
                </a:solidFill>
                <a:latin typeface="Calibri"/>
                <a:ea typeface="Calibri"/>
                <a:cs typeface="Calibri"/>
              </a:rPr>
              <a:t> </a:t>
            </a:r>
            <a:r>
              <a:rPr lang="en-US" sz="1100" b="0" dirty="0" err="1">
                <a:solidFill>
                  <a:srgbClr val="404040"/>
                </a:solidFill>
                <a:latin typeface="Calibri"/>
                <a:ea typeface="Calibri"/>
                <a:cs typeface="Calibri"/>
              </a:rPr>
              <a:t>próximos</a:t>
            </a:r>
            <a:r>
              <a:rPr lang="en-US" sz="1100" b="0" dirty="0">
                <a:solidFill>
                  <a:srgbClr val="404040"/>
                </a:solidFill>
                <a:latin typeface="Calibri"/>
                <a:ea typeface="Calibri"/>
                <a:cs typeface="Calibri"/>
              </a:rPr>
              <a:t> dos o tres años, Europa podrá consolidar su liderazgo en materia de calefacción limpia y lograr un sistema energético resiliente, inclusivo y climáticamente neutro para mediados de siglo.</a:t>
            </a:r>
          </a:p>
          <a:p>
            <a:pPr algn="just">
              <a:lnSpc>
                <a:spcPts val="1120"/>
              </a:lnSpc>
              <a:spcBef>
                <a:spcPts val="0"/>
              </a:spcBef>
            </a:pPr>
            <a:endParaRPr lang="en-US" sz="1100" b="0" dirty="0">
              <a:solidFill>
                <a:srgbClr val="404040"/>
              </a:solidFill>
            </a:endParaRPr>
          </a:p>
        </p:txBody>
      </p:sp>
      <p:sp>
        <p:nvSpPr>
          <p:cNvPr id="17" name="Freeform 16">
            <a:extLst>
              <a:ext uri="{FF2B5EF4-FFF2-40B4-BE49-F238E27FC236}">
                <a16:creationId xmlns:a16="http://schemas.microsoft.com/office/drawing/2014/main" id="{666E2732-8687-77BC-E3C3-6DF2D3E27B6B}"/>
              </a:ext>
            </a:extLst>
          </p:cNvPr>
          <p:cNvSpPr/>
          <p:nvPr/>
        </p:nvSpPr>
        <p:spPr>
          <a:xfrm>
            <a:off x="1" y="826593"/>
            <a:ext cx="6527799" cy="3447392"/>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sp>
        <p:nvSpPr>
          <p:cNvPr id="18" name="Text Placeholder 20">
            <a:extLst>
              <a:ext uri="{FF2B5EF4-FFF2-40B4-BE49-F238E27FC236}">
                <a16:creationId xmlns:a16="http://schemas.microsoft.com/office/drawing/2014/main" id="{5B3D559A-72C0-15B7-2F60-FA51A136FCEB}"/>
              </a:ext>
            </a:extLst>
          </p:cNvPr>
          <p:cNvSpPr txBox="1">
            <a:spLocks/>
          </p:cNvSpPr>
          <p:nvPr/>
        </p:nvSpPr>
        <p:spPr>
          <a:xfrm>
            <a:off x="566943" y="2196931"/>
            <a:ext cx="5281407" cy="1625674"/>
          </a:xfrm>
          <a:prstGeom prst="rect">
            <a:avLst/>
          </a:prstGeom>
        </p:spPr>
        <p:txBody>
          <a:bodyPr vert="horz" lIns="91440" tIns="45720" rIns="91440" bIns="45720" rtlCol="0" anchor="t">
            <a:noAutofit/>
          </a:bodyPr>
          <a:lstStyle>
            <a:lvl1pPr marL="0" indent="0" algn="l" defTabSz="2072941" rtl="0" eaLnBrk="1" latinLnBrk="0" hangingPunct="1">
              <a:lnSpc>
                <a:spcPct val="100000"/>
              </a:lnSpc>
              <a:spcBef>
                <a:spcPts val="2267"/>
              </a:spcBef>
              <a:buFont typeface="Arial" panose="020B0604020202020204" pitchFamily="34" charset="0"/>
              <a:buNone/>
              <a:defRPr sz="1800" b="1" i="0" kern="1200">
                <a:solidFill>
                  <a:srgbClr val="55BCC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660"/>
              </a:lnSpc>
              <a:spcBef>
                <a:spcPts val="0"/>
              </a:spcBef>
            </a:pPr>
            <a:r>
              <a:rPr lang="en-US" sz="1600" b="0" i="1" dirty="0">
                <a:solidFill>
                  <a:schemeClr val="bg1"/>
                </a:solidFill>
                <a:latin typeface="Calibri"/>
                <a:ea typeface="Open Sans"/>
                <a:cs typeface="Calibri"/>
              </a:rPr>
              <a:t>La descarbonización de la calefacción es fundamental para lograr la neutralidad climática en Europa y en todo el mundo. El análisis del panorama demuestra que la descarbonización de Europa avanza gracias a una fuerte alineación de las políticas, la tecnología y la educación, pero el éxito de esta transformación depende de una implementación eficaz y de la </a:t>
            </a:r>
            <a:r>
              <a:rPr lang="en-US" sz="1600" b="0" i="1" dirty="0" err="1">
                <a:solidFill>
                  <a:schemeClr val="bg1"/>
                </a:solidFill>
                <a:latin typeface="Calibri"/>
                <a:ea typeface="Open Sans"/>
                <a:cs typeface="Calibri"/>
              </a:rPr>
              <a:t>preparación</a:t>
            </a:r>
            <a:r>
              <a:rPr lang="en-US" sz="1600" b="0" i="1" dirty="0">
                <a:solidFill>
                  <a:schemeClr val="bg1"/>
                </a:solidFill>
                <a:latin typeface="Calibri"/>
                <a:ea typeface="Open Sans"/>
                <a:cs typeface="Calibri"/>
              </a:rPr>
              <a:t> de la </a:t>
            </a:r>
            <a:r>
              <a:rPr lang="en-US" sz="1600" b="0" i="1" dirty="0" err="1">
                <a:solidFill>
                  <a:schemeClr val="bg1"/>
                </a:solidFill>
                <a:latin typeface="Calibri"/>
                <a:ea typeface="Open Sans"/>
                <a:cs typeface="Calibri"/>
              </a:rPr>
              <a:t>fuerza</a:t>
            </a:r>
            <a:r>
              <a:rPr lang="en-US" sz="1600" b="0" i="1" dirty="0">
                <a:solidFill>
                  <a:schemeClr val="bg1"/>
                </a:solidFill>
                <a:latin typeface="Calibri"/>
                <a:ea typeface="Open Sans"/>
                <a:cs typeface="Calibri"/>
              </a:rPr>
              <a:t> </a:t>
            </a:r>
            <a:r>
              <a:rPr lang="en-US" sz="1600" b="0" i="1" dirty="0" err="1">
                <a:solidFill>
                  <a:schemeClr val="bg1"/>
                </a:solidFill>
                <a:latin typeface="Calibri"/>
                <a:ea typeface="Open Sans"/>
                <a:cs typeface="Calibri"/>
              </a:rPr>
              <a:t>laboral</a:t>
            </a:r>
            <a:r>
              <a:rPr lang="en-US" sz="1600" b="0" i="1" dirty="0">
                <a:solidFill>
                  <a:schemeClr val="bg1"/>
                </a:solidFill>
                <a:latin typeface="Calibri"/>
                <a:ea typeface="Open Sans"/>
                <a:cs typeface="Calibri"/>
              </a:rPr>
              <a:t>.</a:t>
            </a:r>
          </a:p>
          <a:p>
            <a:pPr>
              <a:lnSpc>
                <a:spcPts val="1660"/>
              </a:lnSpc>
              <a:spcBef>
                <a:spcPts val="0"/>
              </a:spcBef>
            </a:pPr>
            <a:endParaRPr lang="en-US" sz="1600" i="1" dirty="0">
              <a:solidFill>
                <a:schemeClr val="bg1"/>
              </a:solidFill>
            </a:endParaRPr>
          </a:p>
        </p:txBody>
      </p:sp>
      <p:sp>
        <p:nvSpPr>
          <p:cNvPr id="19" name="Text Placeholder 32">
            <a:extLst>
              <a:ext uri="{FF2B5EF4-FFF2-40B4-BE49-F238E27FC236}">
                <a16:creationId xmlns:a16="http://schemas.microsoft.com/office/drawing/2014/main" id="{8C9453CC-7649-7187-CFAD-65A6FECEF7C9}"/>
              </a:ext>
            </a:extLst>
          </p:cNvPr>
          <p:cNvSpPr txBox="1">
            <a:spLocks/>
          </p:cNvSpPr>
          <p:nvPr/>
        </p:nvSpPr>
        <p:spPr>
          <a:xfrm>
            <a:off x="4711701" y="1243994"/>
            <a:ext cx="2352356" cy="542823"/>
          </a:xfrm>
          <a:prstGeom prst="rect">
            <a:avLst/>
          </a:prstGeom>
          <a:gradFill>
            <a:gsLst>
              <a:gs pos="3000">
                <a:srgbClr val="EE2D24"/>
              </a:gs>
              <a:gs pos="68000">
                <a:srgbClr val="F37321"/>
              </a:gs>
              <a:gs pos="100000">
                <a:srgbClr val="FFCD05"/>
              </a:gs>
            </a:gsLst>
            <a:lin ang="2700000" scaled="0"/>
          </a:gradFill>
        </p:spPr>
        <p:txBody>
          <a:bodyPr anchor="t">
            <a:noAutofit/>
          </a:bodyPr>
          <a:lstStyle>
            <a:lvl1pPr marL="0" indent="0" algn="ctr" defTabSz="2072941" rtl="0" eaLnBrk="1" latinLnBrk="0" hangingPunct="1">
              <a:lnSpc>
                <a:spcPct val="100000"/>
              </a:lnSpc>
              <a:spcBef>
                <a:spcPts val="0"/>
              </a:spcBef>
              <a:buFont typeface="Arial" panose="020B0604020202020204" pitchFamily="34" charset="0"/>
              <a:buNone/>
              <a:defRPr sz="24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223838" algn="l">
              <a:lnSpc>
                <a:spcPct val="107000"/>
              </a:lnSpc>
              <a:spcAft>
                <a:spcPts val="800"/>
              </a:spcAft>
            </a:pP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 Placeholder 11">
            <a:extLst>
              <a:ext uri="{FF2B5EF4-FFF2-40B4-BE49-F238E27FC236}">
                <a16:creationId xmlns:a16="http://schemas.microsoft.com/office/drawing/2014/main" id="{2CF5920D-AB87-7D73-7AB9-479866EB6A04}"/>
              </a:ext>
            </a:extLst>
          </p:cNvPr>
          <p:cNvSpPr txBox="1">
            <a:spLocks/>
          </p:cNvSpPr>
          <p:nvPr/>
        </p:nvSpPr>
        <p:spPr>
          <a:xfrm>
            <a:off x="4978399" y="1217624"/>
            <a:ext cx="2352355" cy="542823"/>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60BB47"/>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3000" dirty="0">
                <a:solidFill>
                  <a:schemeClr val="bg1"/>
                </a:solidFill>
              </a:rPr>
              <a:t>Conclusión</a:t>
            </a:r>
          </a:p>
          <a:p>
            <a:endParaRPr lang="en-US" sz="3000" dirty="0">
              <a:solidFill>
                <a:schemeClr val="bg1"/>
              </a:solidFill>
            </a:endParaRPr>
          </a:p>
        </p:txBody>
      </p:sp>
      <p:grpSp>
        <p:nvGrpSpPr>
          <p:cNvPr id="21" name="Graphic 40">
            <a:extLst>
              <a:ext uri="{FF2B5EF4-FFF2-40B4-BE49-F238E27FC236}">
                <a16:creationId xmlns:a16="http://schemas.microsoft.com/office/drawing/2014/main" id="{58AE75F5-0F3D-D737-20D3-6641294D62C9}"/>
              </a:ext>
            </a:extLst>
          </p:cNvPr>
          <p:cNvGrpSpPr/>
          <p:nvPr/>
        </p:nvGrpSpPr>
        <p:grpSpPr>
          <a:xfrm>
            <a:off x="-992772" y="-481407"/>
            <a:ext cx="3924090" cy="2433120"/>
            <a:chOff x="-3997860" y="6017904"/>
            <a:chExt cx="935163" cy="579845"/>
          </a:xfrm>
          <a:solidFill>
            <a:schemeClr val="bg1">
              <a:alpha val="29965"/>
            </a:schemeClr>
          </a:solidFill>
        </p:grpSpPr>
        <p:sp>
          <p:nvSpPr>
            <p:cNvPr id="22" name="Freeform 21">
              <a:extLst>
                <a:ext uri="{FF2B5EF4-FFF2-40B4-BE49-F238E27FC236}">
                  <a16:creationId xmlns:a16="http://schemas.microsoft.com/office/drawing/2014/main" id="{A7002D20-2F1B-A6CB-340F-924FB6095E5F}"/>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23" name="Freeform 22">
              <a:extLst>
                <a:ext uri="{FF2B5EF4-FFF2-40B4-BE49-F238E27FC236}">
                  <a16:creationId xmlns:a16="http://schemas.microsoft.com/office/drawing/2014/main" id="{F3C5CBE9-4AC9-926D-2FD2-E6A992A9F4F0}"/>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24" name="Freeform 23">
              <a:extLst>
                <a:ext uri="{FF2B5EF4-FFF2-40B4-BE49-F238E27FC236}">
                  <a16:creationId xmlns:a16="http://schemas.microsoft.com/office/drawing/2014/main" id="{7C5F4671-300E-05F5-C894-FDB3D8C84EB9}"/>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25" name="Freeform 24">
              <a:extLst>
                <a:ext uri="{FF2B5EF4-FFF2-40B4-BE49-F238E27FC236}">
                  <a16:creationId xmlns:a16="http://schemas.microsoft.com/office/drawing/2014/main" id="{3D29CD31-88FB-B13F-06BA-8946CFD3E307}"/>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42224877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268351-9F34-98AD-6CF8-CFA7F256B5EB}"/>
            </a:ext>
          </a:extLst>
        </p:cNvPr>
        <p:cNvGrpSpPr/>
        <p:nvPr/>
      </p:nvGrpSpPr>
      <p:grpSpPr>
        <a:xfrm>
          <a:off x="0" y="0"/>
          <a:ext cx="0" cy="0"/>
          <a:chOff x="0" y="0"/>
          <a:chExt cx="0" cy="0"/>
        </a:xfrm>
      </p:grpSpPr>
      <p:sp>
        <p:nvSpPr>
          <p:cNvPr id="75" name="Freeform 74">
            <a:extLst>
              <a:ext uri="{FF2B5EF4-FFF2-40B4-BE49-F238E27FC236}">
                <a16:creationId xmlns:a16="http://schemas.microsoft.com/office/drawing/2014/main" id="{3853E133-4F47-3A87-0725-261E768636C1}"/>
              </a:ext>
            </a:extLst>
          </p:cNvPr>
          <p:cNvSpPr/>
          <p:nvPr/>
        </p:nvSpPr>
        <p:spPr>
          <a:xfrm>
            <a:off x="921" y="4967430"/>
            <a:ext cx="440291" cy="5724383"/>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grpSp>
        <p:nvGrpSpPr>
          <p:cNvPr id="76" name="Graphic 40">
            <a:extLst>
              <a:ext uri="{FF2B5EF4-FFF2-40B4-BE49-F238E27FC236}">
                <a16:creationId xmlns:a16="http://schemas.microsoft.com/office/drawing/2014/main" id="{E8886BA3-CA3E-15C3-282F-8D12ADCB73EE}"/>
              </a:ext>
            </a:extLst>
          </p:cNvPr>
          <p:cNvGrpSpPr/>
          <p:nvPr/>
        </p:nvGrpSpPr>
        <p:grpSpPr>
          <a:xfrm>
            <a:off x="-2522352" y="8125548"/>
            <a:ext cx="3924090" cy="2433120"/>
            <a:chOff x="-3997860" y="6017904"/>
            <a:chExt cx="935163" cy="579845"/>
          </a:xfrm>
          <a:solidFill>
            <a:schemeClr val="bg1">
              <a:alpha val="13000"/>
            </a:schemeClr>
          </a:solidFill>
        </p:grpSpPr>
        <p:sp>
          <p:nvSpPr>
            <p:cNvPr id="77" name="Freeform 76">
              <a:extLst>
                <a:ext uri="{FF2B5EF4-FFF2-40B4-BE49-F238E27FC236}">
                  <a16:creationId xmlns:a16="http://schemas.microsoft.com/office/drawing/2014/main" id="{07B35D4F-B748-85B6-DA1F-00B4FF264351}"/>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78" name="Freeform 77">
              <a:extLst>
                <a:ext uri="{FF2B5EF4-FFF2-40B4-BE49-F238E27FC236}">
                  <a16:creationId xmlns:a16="http://schemas.microsoft.com/office/drawing/2014/main" id="{8FC15CC0-77FF-3B01-72D9-26047DCA0E5A}"/>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79" name="Freeform 78">
              <a:extLst>
                <a:ext uri="{FF2B5EF4-FFF2-40B4-BE49-F238E27FC236}">
                  <a16:creationId xmlns:a16="http://schemas.microsoft.com/office/drawing/2014/main" id="{0C8C0BAA-D4A2-CBAB-4E04-38D847033A15}"/>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80" name="Freeform 79">
              <a:extLst>
                <a:ext uri="{FF2B5EF4-FFF2-40B4-BE49-F238E27FC236}">
                  <a16:creationId xmlns:a16="http://schemas.microsoft.com/office/drawing/2014/main" id="{918B5EF1-2F5E-0000-A46C-55AAEC3BEF2B}"/>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
        <p:nvSpPr>
          <p:cNvPr id="21" name="TextBox 20">
            <a:extLst>
              <a:ext uri="{FF2B5EF4-FFF2-40B4-BE49-F238E27FC236}">
                <a16:creationId xmlns:a16="http://schemas.microsoft.com/office/drawing/2014/main" id="{7E95C8F2-8C49-6077-FADC-0831D28124E0}"/>
              </a:ext>
            </a:extLst>
          </p:cNvPr>
          <p:cNvSpPr txBox="1"/>
          <p:nvPr/>
        </p:nvSpPr>
        <p:spPr>
          <a:xfrm>
            <a:off x="1089286" y="5456585"/>
            <a:ext cx="5504020" cy="534762"/>
          </a:xfrm>
          <a:prstGeom prst="rect">
            <a:avLst/>
          </a:prstGeom>
          <a:noFill/>
        </p:spPr>
        <p:txBody>
          <a:bodyPr wrap="square" rtlCol="0" anchor="t">
            <a:spAutoFit/>
          </a:bodyPr>
          <a:lstStyle/>
          <a:p>
            <a:pPr marL="6350">
              <a:lnSpc>
                <a:spcPts val="1700"/>
              </a:lnSpc>
              <a:tabLst>
                <a:tab pos="611188" algn="l"/>
              </a:tabLst>
            </a:pPr>
            <a:r>
              <a:rPr lang="en-US" sz="1600" b="1" dirty="0">
                <a:solidFill>
                  <a:srgbClr val="ED4D24"/>
                </a:solidFill>
                <a:highlight>
                  <a:srgbClr val="FFFFFF"/>
                </a:highlight>
                <a:latin typeface="Calibri" panose="020F0502020204030204" pitchFamily="34" charset="0"/>
                <a:cs typeface="Calibri" panose="020F0502020204030204" pitchFamily="34" charset="0"/>
              </a:rPr>
              <a:t>1. Para los responsables políticos y los reguladores</a:t>
            </a:r>
          </a:p>
          <a:p>
            <a:pPr marL="6350">
              <a:lnSpc>
                <a:spcPts val="1700"/>
              </a:lnSpc>
              <a:tabLst>
                <a:tab pos="611188" algn="l"/>
              </a:tabLst>
            </a:pPr>
            <a:endParaRPr lang="en-US" sz="1800" b="1" dirty="0">
              <a:solidFill>
                <a:srgbClr val="2D62AE"/>
              </a:solidFill>
              <a:highlight>
                <a:srgbClr val="FFFFFF"/>
              </a:highlight>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E0A69F21-5AE0-30B2-8307-737B63B2603B}"/>
              </a:ext>
            </a:extLst>
          </p:cNvPr>
          <p:cNvSpPr txBox="1"/>
          <p:nvPr/>
        </p:nvSpPr>
        <p:spPr>
          <a:xfrm>
            <a:off x="1089286" y="5847964"/>
            <a:ext cx="5871600" cy="4326249"/>
          </a:xfrm>
          <a:prstGeom prst="rect">
            <a:avLst/>
          </a:prstGeom>
          <a:noFill/>
        </p:spPr>
        <p:txBody>
          <a:bodyPr wrap="square" lIns="91440" tIns="45720" rIns="91440" bIns="45720" numCol="2" spcCol="252000" anchor="t">
            <a:spAutoFit/>
          </a:bodyPr>
          <a:lstStyle/>
          <a:p>
            <a:pPr algn="just">
              <a:lnSpc>
                <a:spcPts val="1140"/>
              </a:lnSpc>
            </a:pPr>
            <a:r>
              <a:rPr lang="en-IE" sz="1100" dirty="0">
                <a:solidFill>
                  <a:srgbClr val="404040"/>
                </a:solidFill>
                <a:latin typeface="Calibri" panose="020F0502020204030204" pitchFamily="34" charset="0"/>
                <a:cs typeface="Calibri" panose="020F0502020204030204" pitchFamily="34" charset="0"/>
              </a:rPr>
              <a:t>Las autoridades europeas y nacionales deben dar prioridad a una aplicación coherente y al empoderamiento local. Las normas básicas ya están en vigor: la EPBD (2024), la EED, la RED III y el diseño reformado del mercado eléctrico. Sin embargo, solo darán resultados si su aplicación es uniforme, las fuentes de financiación son fiables y se realiza un seguimiento transparente de los progresos. Esto significa convertir los objetivos de alto nivel en acciones locales claras y respaldarlas con una financiación y un seguimiento estables.</a:t>
            </a:r>
          </a:p>
          <a:p>
            <a:pPr algn="just">
              <a:lnSpc>
                <a:spcPts val="1140"/>
              </a:lnSpc>
            </a:pPr>
            <a:endParaRPr lang="en-IE" sz="1100" dirty="0">
              <a:solidFill>
                <a:srgbClr val="404040"/>
              </a:solidFill>
              <a:latin typeface="Calibri" panose="020F0502020204030204" pitchFamily="34" charset="0"/>
              <a:cs typeface="Calibri" panose="020F0502020204030204" pitchFamily="34" charset="0"/>
            </a:endParaRPr>
          </a:p>
          <a:p>
            <a:pPr algn="just">
              <a:lnSpc>
                <a:spcPts val="1140"/>
              </a:lnSpc>
            </a:pPr>
            <a:r>
              <a:rPr lang="en-IE" sz="1100" dirty="0">
                <a:solidFill>
                  <a:srgbClr val="404040"/>
                </a:solidFill>
                <a:latin typeface="Calibri"/>
                <a:ea typeface="Calibri"/>
                <a:cs typeface="Calibri"/>
              </a:rPr>
              <a:t>En primer lugar, hacer obligatoria la planificación local de la calefacción en todos los Estados miembros, siguiendo el modelo de Dinamarca. Los municipios necesitan autoridad y herramientas para cartografiar la demanda de calefacción y refrigeración, las redes existentes y los recursos renovables y de calor residual, y luego elegir las vías </a:t>
            </a:r>
            <a:r>
              <a:rPr lang="en-IE" sz="1100" dirty="0" err="1">
                <a:solidFill>
                  <a:srgbClr val="404040"/>
                </a:solidFill>
                <a:latin typeface="Calibri"/>
                <a:ea typeface="Calibri"/>
                <a:cs typeface="Calibri"/>
              </a:rPr>
              <a:t>más</a:t>
            </a:r>
            <a:r>
              <a:rPr lang="en-IE" sz="1100" dirty="0">
                <a:solidFill>
                  <a:srgbClr val="404040"/>
                </a:solidFill>
                <a:latin typeface="Calibri"/>
                <a:ea typeface="Calibri"/>
                <a:cs typeface="Calibri"/>
              </a:rPr>
              <a:t> </a:t>
            </a:r>
            <a:r>
              <a:rPr lang="en-IE" sz="1100" dirty="0" err="1">
                <a:solidFill>
                  <a:srgbClr val="404040"/>
                </a:solidFill>
                <a:latin typeface="Calibri"/>
                <a:ea typeface="Calibri"/>
                <a:cs typeface="Calibri"/>
              </a:rPr>
              <a:t>rentables</a:t>
            </a:r>
            <a:r>
              <a:rPr lang="en-IE" sz="1100" dirty="0">
                <a:solidFill>
                  <a:srgbClr val="404040"/>
                </a:solidFill>
                <a:latin typeface="Calibri"/>
                <a:ea typeface="Calibri"/>
                <a:cs typeface="Calibri"/>
              </a:rPr>
              <a:t> (</a:t>
            </a:r>
            <a:r>
              <a:rPr lang="en-IE" sz="1100" dirty="0" err="1">
                <a:solidFill>
                  <a:srgbClr val="404040"/>
                </a:solidFill>
                <a:latin typeface="Calibri"/>
                <a:ea typeface="Calibri"/>
                <a:cs typeface="Calibri"/>
              </a:rPr>
              <a:t>energía</a:t>
            </a:r>
            <a:r>
              <a:rPr lang="en-IE" sz="1100" dirty="0">
                <a:solidFill>
                  <a:srgbClr val="404040"/>
                </a:solidFill>
                <a:latin typeface="Calibri"/>
                <a:ea typeface="Calibri"/>
                <a:cs typeface="Calibri"/>
              </a:rPr>
              <a:t> de </a:t>
            </a:r>
            <a:r>
              <a:rPr lang="en-IE" sz="1100" dirty="0" err="1">
                <a:solidFill>
                  <a:srgbClr val="404040"/>
                </a:solidFill>
                <a:latin typeface="Calibri"/>
                <a:ea typeface="Calibri"/>
                <a:cs typeface="Calibri"/>
              </a:rPr>
              <a:t>distrito</a:t>
            </a:r>
            <a:r>
              <a:rPr lang="en-IE" sz="1100" dirty="0">
                <a:solidFill>
                  <a:srgbClr val="404040"/>
                </a:solidFill>
                <a:latin typeface="Calibri"/>
                <a:ea typeface="Calibri"/>
                <a:cs typeface="Calibri"/>
              </a:rPr>
              <a:t>, </a:t>
            </a:r>
            <a:r>
              <a:rPr lang="en-IE" sz="1100" dirty="0" err="1">
                <a:solidFill>
                  <a:srgbClr val="404040"/>
                </a:solidFill>
                <a:latin typeface="Calibri"/>
                <a:ea typeface="Calibri"/>
                <a:cs typeface="Calibri"/>
              </a:rPr>
              <a:t>grandes</a:t>
            </a:r>
            <a:r>
              <a:rPr lang="en-IE" sz="1100" dirty="0">
                <a:solidFill>
                  <a:srgbClr val="404040"/>
                </a:solidFill>
                <a:latin typeface="Calibri"/>
                <a:ea typeface="Calibri"/>
                <a:cs typeface="Calibri"/>
              </a:rPr>
              <a:t> </a:t>
            </a:r>
            <a:r>
              <a:rPr lang="en-IE" sz="1100" dirty="0" err="1">
                <a:solidFill>
                  <a:srgbClr val="404040"/>
                </a:solidFill>
                <a:latin typeface="Calibri"/>
                <a:ea typeface="Calibri"/>
                <a:cs typeface="Calibri"/>
              </a:rPr>
              <a:t>bombas</a:t>
            </a:r>
            <a:r>
              <a:rPr lang="en-IE" sz="1100" dirty="0">
                <a:solidFill>
                  <a:srgbClr val="404040"/>
                </a:solidFill>
                <a:latin typeface="Calibri"/>
                <a:ea typeface="Calibri"/>
                <a:cs typeface="Calibri"/>
              </a:rPr>
              <a:t> de </a:t>
            </a:r>
            <a:r>
              <a:rPr lang="en-IE" sz="1100" dirty="0" err="1">
                <a:solidFill>
                  <a:srgbClr val="404040"/>
                </a:solidFill>
                <a:latin typeface="Calibri"/>
                <a:ea typeface="Calibri"/>
                <a:cs typeface="Calibri"/>
              </a:rPr>
              <a:t>calor</a:t>
            </a:r>
            <a:r>
              <a:rPr lang="en-IE" sz="1100" dirty="0">
                <a:solidFill>
                  <a:srgbClr val="404040"/>
                </a:solidFill>
                <a:latin typeface="Calibri"/>
                <a:ea typeface="Calibri"/>
                <a:cs typeface="Calibri"/>
              </a:rPr>
              <a:t>, </a:t>
            </a:r>
            <a:r>
              <a:rPr lang="en-IE" sz="1100" dirty="0" err="1">
                <a:solidFill>
                  <a:srgbClr val="404040"/>
                </a:solidFill>
                <a:latin typeface="Calibri"/>
                <a:ea typeface="Calibri"/>
                <a:cs typeface="Calibri"/>
              </a:rPr>
              <a:t>geotérmica</a:t>
            </a:r>
            <a:r>
              <a:rPr lang="en-IE" sz="1100" dirty="0">
                <a:solidFill>
                  <a:srgbClr val="404040"/>
                </a:solidFill>
                <a:latin typeface="Calibri"/>
                <a:ea typeface="Calibri"/>
                <a:cs typeface="Calibri"/>
              </a:rPr>
              <a:t>, </a:t>
            </a:r>
            <a:r>
              <a:rPr lang="en-IE" sz="1100" dirty="0" err="1">
                <a:solidFill>
                  <a:srgbClr val="404040"/>
                </a:solidFill>
                <a:latin typeface="Calibri"/>
                <a:ea typeface="Calibri"/>
                <a:cs typeface="Calibri"/>
              </a:rPr>
              <a:t>termosolar</a:t>
            </a:r>
            <a:r>
              <a:rPr lang="en-IE" sz="1100" dirty="0">
                <a:solidFill>
                  <a:srgbClr val="404040"/>
                </a:solidFill>
                <a:latin typeface="Calibri"/>
                <a:ea typeface="Calibri"/>
                <a:cs typeface="Calibri"/>
              </a:rPr>
              <a:t>, </a:t>
            </a:r>
            <a:r>
              <a:rPr lang="en-IE" sz="1100" dirty="0" err="1">
                <a:solidFill>
                  <a:srgbClr val="404040"/>
                </a:solidFill>
                <a:latin typeface="Calibri"/>
                <a:ea typeface="Calibri"/>
                <a:cs typeface="Calibri"/>
              </a:rPr>
              <a:t>electrificación</a:t>
            </a:r>
            <a:r>
              <a:rPr lang="en-IE" sz="1100" dirty="0">
                <a:solidFill>
                  <a:srgbClr val="404040"/>
                </a:solidFill>
                <a:latin typeface="Calibri"/>
                <a:ea typeface="Calibri"/>
                <a:cs typeface="Calibri"/>
              </a:rPr>
              <a:t> a </a:t>
            </a:r>
            <a:r>
              <a:rPr lang="en-IE" sz="1100" dirty="0" err="1">
                <a:solidFill>
                  <a:srgbClr val="404040"/>
                </a:solidFill>
                <a:latin typeface="Calibri"/>
                <a:ea typeface="Calibri"/>
                <a:cs typeface="Calibri"/>
              </a:rPr>
              <a:t>nivel</a:t>
            </a:r>
            <a:r>
              <a:rPr lang="en-IE" sz="1100" dirty="0">
                <a:solidFill>
                  <a:srgbClr val="404040"/>
                </a:solidFill>
                <a:latin typeface="Calibri"/>
                <a:ea typeface="Calibri"/>
                <a:cs typeface="Calibri"/>
              </a:rPr>
              <a:t> de edificios).</a:t>
            </a:r>
          </a:p>
          <a:p>
            <a:pPr algn="just">
              <a:lnSpc>
                <a:spcPts val="1140"/>
              </a:lnSpc>
            </a:pPr>
            <a:endParaRPr lang="en-IE" sz="1100" dirty="0">
              <a:solidFill>
                <a:srgbClr val="404040"/>
              </a:solidFill>
              <a:latin typeface="Calibri" panose="020F0502020204030204" pitchFamily="34" charset="0"/>
              <a:cs typeface="Calibri" panose="020F0502020204030204" pitchFamily="34" charset="0"/>
            </a:endParaRPr>
          </a:p>
          <a:p>
            <a:pPr algn="just">
              <a:lnSpc>
                <a:spcPts val="1140"/>
              </a:lnSpc>
            </a:pPr>
            <a:r>
              <a:rPr lang="en-IE" sz="1100" dirty="0">
                <a:solidFill>
                  <a:srgbClr val="404040"/>
                </a:solidFill>
                <a:latin typeface="Calibri" panose="020F0502020204030204" pitchFamily="34" charset="0"/>
                <a:cs typeface="Calibri" panose="020F0502020204030204" pitchFamily="34" charset="0"/>
              </a:rPr>
              <a:t>En segundo lugar, agilizar la concesión de permisos y ampliar la financiación para soluciones renovables e híbridas. Combinar las subvenciones y la financiación a bajo coste con incentivos basados en el rendimiento, como los certificados blancos o verdes, de modo que los proyectos sean recompensados por los ahorros y las reducciones de emisiones verificados, y no solo por la capacidad instalada.</a:t>
            </a:r>
          </a:p>
          <a:p>
            <a:pPr algn="just">
              <a:lnSpc>
                <a:spcPts val="1140"/>
              </a:lnSpc>
            </a:pPr>
            <a:endParaRPr lang="en-IE" sz="1100" dirty="0">
              <a:solidFill>
                <a:srgbClr val="404040"/>
              </a:solidFill>
              <a:latin typeface="Calibri" panose="020F0502020204030204" pitchFamily="34" charset="0"/>
              <a:cs typeface="Calibri" panose="020F0502020204030204" pitchFamily="34" charset="0"/>
            </a:endParaRPr>
          </a:p>
          <a:p>
            <a:pPr algn="just">
              <a:lnSpc>
                <a:spcPts val="1140"/>
              </a:lnSpc>
            </a:pPr>
            <a:r>
              <a:rPr lang="en-IE" sz="1100" dirty="0">
                <a:solidFill>
                  <a:srgbClr val="404040"/>
                </a:solidFill>
                <a:latin typeface="Calibri" panose="020F0502020204030204" pitchFamily="34" charset="0"/>
                <a:cs typeface="Calibri" panose="020F0502020204030204" pitchFamily="34" charset="0"/>
              </a:rPr>
              <a:t>En tercer lugar, normalizar los requisitos digitales para los edificios y los proyectos de energía de distrito. Especificar normas de interoperabilidad abiertas, prácticas mínimas de seguridad de los datos y la presentación de informes prácticos sobre el indicador de preparación inteligente (SRI), de modo que los activos puedan conectarse de forma segura a las redes y los mercados. Esto reduce la dependencia de un único proveedor, mejora la ciberresiliencia y permite el análisis y la optimización a gran escala.</a:t>
            </a:r>
          </a:p>
          <a:p>
            <a:pPr algn="just">
              <a:lnSpc>
                <a:spcPts val="1140"/>
              </a:lnSpc>
            </a:pPr>
            <a:endParaRPr lang="en-IE" sz="1100" dirty="0">
              <a:solidFill>
                <a:srgbClr val="404040"/>
              </a:solidFill>
              <a:latin typeface="Calibri" panose="020F0502020204030204" pitchFamily="34" charset="0"/>
              <a:cs typeface="Calibri" panose="020F0502020204030204" pitchFamily="34" charset="0"/>
            </a:endParaRPr>
          </a:p>
          <a:p>
            <a:pPr algn="just">
              <a:lnSpc>
                <a:spcPts val="1140"/>
              </a:lnSpc>
            </a:pPr>
            <a:r>
              <a:rPr lang="en-IE" sz="1100" dirty="0">
                <a:solidFill>
                  <a:srgbClr val="404040"/>
                </a:solidFill>
                <a:latin typeface="Calibri" panose="020F0502020204030204" pitchFamily="34" charset="0"/>
                <a:cs typeface="Calibri" panose="020F0502020204030204" pitchFamily="34" charset="0"/>
              </a:rPr>
              <a:t>Por último, abrir y reforzar los mercados de flexibilidad. Establecer normas claras y armonizadas para que los agregadores, los edificios, los vehículos eléctricos y las bombas de calor puedan prestar servicios a la red: capacidad, equilibrio, alivio de la congestión, en igualdad de condiciones con los activos tradicionales. Esto permite que la flexibilidad de la demanda sustituya a las centrales eléctricas de pico fósiles, reduce los costes del sistema y acelera la transición hacia la calefacción limpia, al tiempo que mantiene la estabilidad de la red.</a:t>
            </a:r>
          </a:p>
        </p:txBody>
      </p:sp>
      <p:cxnSp>
        <p:nvCxnSpPr>
          <p:cNvPr id="23" name="Straight Connector 22">
            <a:extLst>
              <a:ext uri="{FF2B5EF4-FFF2-40B4-BE49-F238E27FC236}">
                <a16:creationId xmlns:a16="http://schemas.microsoft.com/office/drawing/2014/main" id="{F5260F24-E2A8-8A1B-C43A-3D413566BF2C}"/>
              </a:ext>
            </a:extLst>
          </p:cNvPr>
          <p:cNvCxnSpPr>
            <a:cxnSpLocks/>
          </p:cNvCxnSpPr>
          <p:nvPr/>
        </p:nvCxnSpPr>
        <p:spPr>
          <a:xfrm>
            <a:off x="389496" y="5468474"/>
            <a:ext cx="620838"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36FEEC8-D7F1-5858-A46E-823B7A7C5110}"/>
              </a:ext>
            </a:extLst>
          </p:cNvPr>
          <p:cNvCxnSpPr>
            <a:cxnSpLocks/>
          </p:cNvCxnSpPr>
          <p:nvPr/>
        </p:nvCxnSpPr>
        <p:spPr>
          <a:xfrm>
            <a:off x="1010334" y="5468474"/>
            <a:ext cx="0" cy="4672747"/>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25" name="Triangle 24">
            <a:extLst>
              <a:ext uri="{FF2B5EF4-FFF2-40B4-BE49-F238E27FC236}">
                <a16:creationId xmlns:a16="http://schemas.microsoft.com/office/drawing/2014/main" id="{17FDA055-39F5-778A-86E2-0F0E1C33D07C}"/>
              </a:ext>
            </a:extLst>
          </p:cNvPr>
          <p:cNvSpPr/>
          <p:nvPr/>
        </p:nvSpPr>
        <p:spPr>
          <a:xfrm rot="5400000">
            <a:off x="653667" y="5382848"/>
            <a:ext cx="217346" cy="187367"/>
          </a:xfrm>
          <a:prstGeom prst="triangle">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 name="Straight Connector 25">
            <a:extLst>
              <a:ext uri="{FF2B5EF4-FFF2-40B4-BE49-F238E27FC236}">
                <a16:creationId xmlns:a16="http://schemas.microsoft.com/office/drawing/2014/main" id="{D2586B0D-BFA4-C29A-5A63-D528057B79F3}"/>
              </a:ext>
            </a:extLst>
          </p:cNvPr>
          <p:cNvCxnSpPr>
            <a:cxnSpLocks/>
          </p:cNvCxnSpPr>
          <p:nvPr/>
        </p:nvCxnSpPr>
        <p:spPr>
          <a:xfrm>
            <a:off x="1010334" y="10141221"/>
            <a:ext cx="6549341"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41" name="Freeform 40">
            <a:extLst>
              <a:ext uri="{FF2B5EF4-FFF2-40B4-BE49-F238E27FC236}">
                <a16:creationId xmlns:a16="http://schemas.microsoft.com/office/drawing/2014/main" id="{DCA627BC-6CD7-BD68-C92E-09355F338C64}"/>
              </a:ext>
            </a:extLst>
          </p:cNvPr>
          <p:cNvSpPr/>
          <p:nvPr/>
        </p:nvSpPr>
        <p:spPr>
          <a:xfrm>
            <a:off x="2438400" y="601393"/>
            <a:ext cx="5123216" cy="3886403"/>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sp>
        <p:nvSpPr>
          <p:cNvPr id="42" name="Text Placeholder 20">
            <a:extLst>
              <a:ext uri="{FF2B5EF4-FFF2-40B4-BE49-F238E27FC236}">
                <a16:creationId xmlns:a16="http://schemas.microsoft.com/office/drawing/2014/main" id="{534722BF-6F13-E881-DBBA-8CDA047C436A}"/>
              </a:ext>
            </a:extLst>
          </p:cNvPr>
          <p:cNvSpPr txBox="1">
            <a:spLocks/>
          </p:cNvSpPr>
          <p:nvPr/>
        </p:nvSpPr>
        <p:spPr>
          <a:xfrm>
            <a:off x="2984500" y="2180443"/>
            <a:ext cx="4273550" cy="1273652"/>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2267"/>
              </a:spcBef>
              <a:buFont typeface="Arial" panose="020B0604020202020204" pitchFamily="34" charset="0"/>
              <a:buNone/>
              <a:defRPr sz="1800" b="1" i="0" kern="1200">
                <a:solidFill>
                  <a:srgbClr val="55BCC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660"/>
              </a:lnSpc>
              <a:spcBef>
                <a:spcPts val="0"/>
              </a:spcBef>
            </a:pPr>
            <a:r>
              <a:rPr lang="en-US" sz="1600" b="0" i="1" dirty="0">
                <a:solidFill>
                  <a:schemeClr val="bg1"/>
                </a:solidFill>
              </a:rPr>
              <a:t>La transición hacia una calefacción y refrigeración descarbonizadas y digitalizadas requiere una acción coordinada en múltiples niveles de gobernanza, industria y educación. Las siguientes recomendaciones sintetizan las conclusiones del </a:t>
            </a:r>
            <a:r>
              <a:rPr lang="en-US" sz="1600" i="1" dirty="0">
                <a:solidFill>
                  <a:schemeClr val="bg1"/>
                </a:solidFill>
              </a:rPr>
              <a:t>informe de análisis del panorama </a:t>
            </a:r>
            <a:r>
              <a:rPr lang="en-US" sz="1600" b="0" i="1" dirty="0">
                <a:solidFill>
                  <a:schemeClr val="bg1"/>
                </a:solidFill>
              </a:rPr>
              <a:t>y las evaluaciones regionales complementarias, y esbozan las prioridades prácticas para cada grupo de partes interesadas.</a:t>
            </a:r>
          </a:p>
          <a:p>
            <a:pPr>
              <a:lnSpc>
                <a:spcPts val="1660"/>
              </a:lnSpc>
              <a:spcBef>
                <a:spcPts val="0"/>
              </a:spcBef>
            </a:pPr>
            <a:endParaRPr lang="en-US" sz="1600" i="1" dirty="0">
              <a:solidFill>
                <a:schemeClr val="bg1"/>
              </a:solidFill>
            </a:endParaRPr>
          </a:p>
        </p:txBody>
      </p:sp>
      <p:sp>
        <p:nvSpPr>
          <p:cNvPr id="43" name="Text Placeholder 32">
            <a:extLst>
              <a:ext uri="{FF2B5EF4-FFF2-40B4-BE49-F238E27FC236}">
                <a16:creationId xmlns:a16="http://schemas.microsoft.com/office/drawing/2014/main" id="{8AABD670-6E8F-8752-5584-67A423BDB90A}"/>
              </a:ext>
            </a:extLst>
          </p:cNvPr>
          <p:cNvSpPr txBox="1">
            <a:spLocks/>
          </p:cNvSpPr>
          <p:nvPr/>
        </p:nvSpPr>
        <p:spPr>
          <a:xfrm>
            <a:off x="847988" y="868147"/>
            <a:ext cx="3596486" cy="542823"/>
          </a:xfrm>
          <a:prstGeom prst="rect">
            <a:avLst/>
          </a:prstGeom>
          <a:gradFill>
            <a:gsLst>
              <a:gs pos="3000">
                <a:srgbClr val="EE2D24"/>
              </a:gs>
              <a:gs pos="68000">
                <a:srgbClr val="F37321"/>
              </a:gs>
              <a:gs pos="100000">
                <a:srgbClr val="FFCD05"/>
              </a:gs>
            </a:gsLst>
            <a:lin ang="2700000" scaled="0"/>
          </a:gradFill>
        </p:spPr>
        <p:txBody>
          <a:bodyPr anchor="t">
            <a:noAutofit/>
          </a:bodyPr>
          <a:lstStyle>
            <a:lvl1pPr marL="0" indent="0" algn="ctr" defTabSz="2072941" rtl="0" eaLnBrk="1" latinLnBrk="0" hangingPunct="1">
              <a:lnSpc>
                <a:spcPct val="100000"/>
              </a:lnSpc>
              <a:spcBef>
                <a:spcPts val="0"/>
              </a:spcBef>
              <a:buFont typeface="Arial" panose="020B0604020202020204" pitchFamily="34" charset="0"/>
              <a:buNone/>
              <a:defRPr sz="24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223838" algn="l">
              <a:lnSpc>
                <a:spcPct val="107000"/>
              </a:lnSpc>
              <a:spcAft>
                <a:spcPts val="800"/>
              </a:spcAft>
            </a:pP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4" name="Text Placeholder 11">
            <a:extLst>
              <a:ext uri="{FF2B5EF4-FFF2-40B4-BE49-F238E27FC236}">
                <a16:creationId xmlns:a16="http://schemas.microsoft.com/office/drawing/2014/main" id="{03C63DBD-A76B-1BDE-6D80-F0FD73108414}"/>
              </a:ext>
            </a:extLst>
          </p:cNvPr>
          <p:cNvSpPr txBox="1">
            <a:spLocks/>
          </p:cNvSpPr>
          <p:nvPr/>
        </p:nvSpPr>
        <p:spPr>
          <a:xfrm>
            <a:off x="1089286" y="867177"/>
            <a:ext cx="3329788" cy="542823"/>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60BB47"/>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3000" dirty="0">
                <a:solidFill>
                  <a:schemeClr val="bg1"/>
                </a:solidFill>
              </a:rPr>
              <a:t>Recomendaciones</a:t>
            </a:r>
          </a:p>
          <a:p>
            <a:endParaRPr lang="en-US" sz="3000" dirty="0">
              <a:solidFill>
                <a:schemeClr val="bg1"/>
              </a:solidFill>
            </a:endParaRPr>
          </a:p>
        </p:txBody>
      </p:sp>
      <p:grpSp>
        <p:nvGrpSpPr>
          <p:cNvPr id="45" name="Graphic 40">
            <a:extLst>
              <a:ext uri="{FF2B5EF4-FFF2-40B4-BE49-F238E27FC236}">
                <a16:creationId xmlns:a16="http://schemas.microsoft.com/office/drawing/2014/main" id="{F13E3BF6-BC70-A9B6-A7B7-53D32D0C51E6}"/>
              </a:ext>
            </a:extLst>
          </p:cNvPr>
          <p:cNvGrpSpPr/>
          <p:nvPr/>
        </p:nvGrpSpPr>
        <p:grpSpPr>
          <a:xfrm>
            <a:off x="5597630" y="-417668"/>
            <a:ext cx="3924090" cy="2433120"/>
            <a:chOff x="-3997860" y="6017904"/>
            <a:chExt cx="935163" cy="579845"/>
          </a:xfrm>
          <a:solidFill>
            <a:schemeClr val="bg1">
              <a:alpha val="29965"/>
            </a:schemeClr>
          </a:solidFill>
        </p:grpSpPr>
        <p:sp>
          <p:nvSpPr>
            <p:cNvPr id="46" name="Freeform 45">
              <a:extLst>
                <a:ext uri="{FF2B5EF4-FFF2-40B4-BE49-F238E27FC236}">
                  <a16:creationId xmlns:a16="http://schemas.microsoft.com/office/drawing/2014/main" id="{B8C27487-F327-2C79-0483-AC71B336452A}"/>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49" name="Freeform 48">
              <a:extLst>
                <a:ext uri="{FF2B5EF4-FFF2-40B4-BE49-F238E27FC236}">
                  <a16:creationId xmlns:a16="http://schemas.microsoft.com/office/drawing/2014/main" id="{0D2B7A22-8836-E423-2F27-88C48F02D047}"/>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50" name="Freeform 49">
              <a:extLst>
                <a:ext uri="{FF2B5EF4-FFF2-40B4-BE49-F238E27FC236}">
                  <a16:creationId xmlns:a16="http://schemas.microsoft.com/office/drawing/2014/main" id="{1CAB77E4-0743-DE79-9D66-2346C65BD8E4}"/>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54" name="Freeform 53">
              <a:extLst>
                <a:ext uri="{FF2B5EF4-FFF2-40B4-BE49-F238E27FC236}">
                  <a16:creationId xmlns:a16="http://schemas.microsoft.com/office/drawing/2014/main" id="{0836CFE5-6CA7-E7C1-27D2-EC7C74E2509E}"/>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2743571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4AB2DF-A416-3E5C-395A-AB06AA02A31B}"/>
            </a:ext>
          </a:extLst>
        </p:cNvPr>
        <p:cNvGrpSpPr/>
        <p:nvPr/>
      </p:nvGrpSpPr>
      <p:grpSpPr>
        <a:xfrm>
          <a:off x="0" y="0"/>
          <a:ext cx="0" cy="0"/>
          <a:chOff x="0" y="0"/>
          <a:chExt cx="0" cy="0"/>
        </a:xfrm>
      </p:grpSpPr>
      <p:pic>
        <p:nvPicPr>
          <p:cNvPr id="5" name="Picture 4" descr="A finger pressing a temperature on a thermostat&#10;&#10;AI-generated content may be incorrect.">
            <a:extLst>
              <a:ext uri="{FF2B5EF4-FFF2-40B4-BE49-F238E27FC236}">
                <a16:creationId xmlns:a16="http://schemas.microsoft.com/office/drawing/2014/main" id="{2CE077E0-28F9-AC10-9114-9D71D4A48C8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9291" t="-4645" r="20335" b="16599"/>
          <a:stretch>
            <a:fillRect/>
          </a:stretch>
        </p:blipFill>
        <p:spPr>
          <a:xfrm>
            <a:off x="6458" y="6299406"/>
            <a:ext cx="3933654" cy="3202912"/>
          </a:xfrm>
          <a:prstGeom prst="rect">
            <a:avLst/>
          </a:prstGeom>
        </p:spPr>
      </p:pic>
      <p:sp>
        <p:nvSpPr>
          <p:cNvPr id="13" name="Text Placeholder 1">
            <a:extLst>
              <a:ext uri="{FF2B5EF4-FFF2-40B4-BE49-F238E27FC236}">
                <a16:creationId xmlns:a16="http://schemas.microsoft.com/office/drawing/2014/main" id="{AE02F0ED-F094-4363-EFF3-95BAEC6CAD27}"/>
              </a:ext>
            </a:extLst>
          </p:cNvPr>
          <p:cNvSpPr txBox="1">
            <a:spLocks/>
          </p:cNvSpPr>
          <p:nvPr/>
        </p:nvSpPr>
        <p:spPr>
          <a:xfrm>
            <a:off x="4102105" y="2060566"/>
            <a:ext cx="3087202" cy="7175500"/>
          </a:xfrm>
          <a:prstGeom prst="rect">
            <a:avLst/>
          </a:prstGeom>
        </p:spPr>
        <p:txBody>
          <a:bodyPr numCol="1"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en-GB" sz="1100" b="0" dirty="0">
                <a:solidFill>
                  <a:srgbClr val="404040"/>
                </a:solidFill>
              </a:rPr>
              <a:t>Para alcanzar estos objetivos es necesario adoptar medidas transformadoras en todos los sectores, especialmente en el ámbito de la construcción. A fin de apoyar eficazmente la descarbonización de los sistemas de calefacción y refrigeración y la mejora del rendimiento energético de los edificios, es esencial contar con una estrategia a nivel de distrito y barrio que se ajuste a la </a:t>
            </a:r>
            <a:r>
              <a:rPr lang="en-GB" sz="1100" b="0" i="1" dirty="0">
                <a:solidFill>
                  <a:srgbClr val="404040"/>
                </a:solidFill>
              </a:rPr>
              <a:t>Directiva </a:t>
            </a:r>
            <a:r>
              <a:rPr lang="en-GB" sz="1100" b="0" dirty="0">
                <a:solidFill>
                  <a:srgbClr val="404040"/>
                </a:solidFill>
              </a:rPr>
              <a:t>revisada </a:t>
            </a:r>
            <a:r>
              <a:rPr lang="en-GB" sz="1100" b="0" i="1" dirty="0">
                <a:solidFill>
                  <a:srgbClr val="404040"/>
                </a:solidFill>
              </a:rPr>
              <a:t>sobre eficiencia energética </a:t>
            </a:r>
            <a:r>
              <a:rPr lang="en-GB" sz="1100" b="0" dirty="0">
                <a:solidFill>
                  <a:srgbClr val="404040"/>
                </a:solidFill>
              </a:rPr>
              <a:t>(EED) (</a:t>
            </a:r>
            <a:r>
              <a:rPr lang="en-GB" sz="1100" b="0" u="sng" dirty="0">
                <a:solidFill>
                  <a:srgbClr val="404040"/>
                </a:solidFill>
                <a:hlinkClick r:id="rId3">
                  <a:extLst>
                    <a:ext uri="{A12FA001-AC4F-418D-AE19-62706E023703}">
                      <ahyp:hlinkClr xmlns:ahyp="http://schemas.microsoft.com/office/drawing/2018/hyperlinkcolor" val="tx"/>
                    </a:ext>
                  </a:extLst>
                </a:hlinkClick>
              </a:rPr>
              <a:t>Comisión Europea</a:t>
            </a:r>
            <a:r>
              <a:rPr lang="en-GB" sz="1100" b="0" dirty="0">
                <a:solidFill>
                  <a:srgbClr val="404040"/>
                </a:solidFill>
              </a:rPr>
              <a:t>, s. f.), </a:t>
            </a:r>
            <a:r>
              <a:rPr lang="en-GB" sz="1100" b="0" i="1" dirty="0">
                <a:solidFill>
                  <a:srgbClr val="404040"/>
                </a:solidFill>
              </a:rPr>
              <a:t>la Directiva sobre energías renovables </a:t>
            </a:r>
            <a:r>
              <a:rPr lang="en-GB" sz="1100" b="0" dirty="0">
                <a:solidFill>
                  <a:srgbClr val="404040"/>
                </a:solidFill>
              </a:rPr>
              <a:t>(RED) (</a:t>
            </a:r>
            <a:r>
              <a:rPr lang="en-GB" sz="1100" b="0" u="sng" dirty="0">
                <a:solidFill>
                  <a:srgbClr val="404040"/>
                </a:solidFill>
                <a:hlinkClick r:id="rId4">
                  <a:extLst>
                    <a:ext uri="{A12FA001-AC4F-418D-AE19-62706E023703}">
                      <ahyp:hlinkClr xmlns:ahyp="http://schemas.microsoft.com/office/drawing/2018/hyperlinkcolor" val="tx"/>
                    </a:ext>
                  </a:extLst>
                </a:hlinkClick>
              </a:rPr>
              <a:t>Comisión Europea</a:t>
            </a:r>
            <a:r>
              <a:rPr lang="en-GB" sz="1100" b="0" dirty="0">
                <a:solidFill>
                  <a:srgbClr val="404040"/>
                </a:solidFill>
              </a:rPr>
              <a:t>, s. f.) y </a:t>
            </a:r>
            <a:r>
              <a:rPr lang="en-GB" sz="1100" b="0" i="1" dirty="0">
                <a:solidFill>
                  <a:srgbClr val="404040"/>
                </a:solidFill>
              </a:rPr>
              <a:t>la Directiva sobre el rendimiento energético de los edificios </a:t>
            </a:r>
            <a:r>
              <a:rPr lang="en-GB" sz="1100" b="0" dirty="0">
                <a:solidFill>
                  <a:srgbClr val="404040"/>
                </a:solidFill>
              </a:rPr>
              <a:t>(EPBD) (</a:t>
            </a:r>
            <a:r>
              <a:rPr lang="en-GB" sz="1100" b="0" u="sng" dirty="0">
                <a:solidFill>
                  <a:srgbClr val="404040"/>
                </a:solidFill>
                <a:hlinkClick r:id="rId5">
                  <a:extLst>
                    <a:ext uri="{A12FA001-AC4F-418D-AE19-62706E023703}">
                      <ahyp:hlinkClr xmlns:ahyp="http://schemas.microsoft.com/office/drawing/2018/hyperlinkcolor" val="tx"/>
                    </a:ext>
                  </a:extLst>
                </a:hlinkClick>
              </a:rPr>
              <a:t>Comisión Europea</a:t>
            </a:r>
            <a:r>
              <a:rPr lang="en-GB" sz="1100" b="0" dirty="0">
                <a:solidFill>
                  <a:srgbClr val="404040"/>
                </a:solidFill>
              </a:rPr>
              <a:t>, s. f.). La </a:t>
            </a:r>
            <a:r>
              <a:rPr lang="en-GB" sz="1100" b="0" dirty="0" err="1">
                <a:solidFill>
                  <a:srgbClr val="404040"/>
                </a:solidFill>
              </a:rPr>
              <a:t>refundición</a:t>
            </a:r>
            <a:r>
              <a:rPr lang="en-GB" sz="1100" b="0" dirty="0">
                <a:solidFill>
                  <a:srgbClr val="404040"/>
                </a:solidFill>
              </a:rPr>
              <a:t> de la EPBD y la EED actualizada exigen que los nuevos edificios sean de cero emisiones para 2030 y establecen normas mínimas de rendimiento más estrictas para la renovación, en consonancia con la Ola de Renovación. Al mismo tiempo, </a:t>
            </a:r>
            <a:r>
              <a:rPr lang="en-GB" sz="1100" b="0" i="1" dirty="0">
                <a:solidFill>
                  <a:srgbClr val="404040"/>
                </a:solidFill>
              </a:rPr>
              <a:t>REPowerEU </a:t>
            </a:r>
            <a:r>
              <a:rPr lang="en-GB" sz="1100" b="0" dirty="0">
                <a:solidFill>
                  <a:srgbClr val="404040"/>
                </a:solidFill>
              </a:rPr>
              <a:t>(</a:t>
            </a:r>
            <a:r>
              <a:rPr lang="en-GB" sz="1100" b="0" u="sng" dirty="0">
                <a:solidFill>
                  <a:srgbClr val="404040"/>
                </a:solidFill>
                <a:hlinkClick r:id="rId6">
                  <a:extLst>
                    <a:ext uri="{A12FA001-AC4F-418D-AE19-62706E023703}">
                      <ahyp:hlinkClr xmlns:ahyp="http://schemas.microsoft.com/office/drawing/2018/hyperlinkcolor" val="tx"/>
                    </a:ext>
                  </a:extLst>
                </a:hlinkClick>
              </a:rPr>
              <a:t>Comisión Europea</a:t>
            </a:r>
            <a:r>
              <a:rPr lang="en-GB" sz="1100" b="0" dirty="0">
                <a:solidFill>
                  <a:srgbClr val="404040"/>
                </a:solidFill>
              </a:rPr>
              <a:t>, s. f.) vincula la calefacción limpia con la seguridad energética y la reducción de la dependencia de las importaciones, lo que impulsa un rápido cambio en la construcción y la climatización. De acuerdo con el artículo 25, apartado 6, de la </a:t>
            </a:r>
            <a:r>
              <a:rPr lang="en-GB" sz="1100" b="0" dirty="0" err="1">
                <a:solidFill>
                  <a:srgbClr val="404040"/>
                </a:solidFill>
              </a:rPr>
              <a:t>refundición</a:t>
            </a:r>
            <a:r>
              <a:rPr lang="en-GB" sz="1100" b="0" dirty="0">
                <a:solidFill>
                  <a:srgbClr val="404040"/>
                </a:solidFill>
              </a:rPr>
              <a:t> de la </a:t>
            </a:r>
            <a:r>
              <a:rPr lang="en-GB" sz="1100" b="0" i="1" dirty="0">
                <a:solidFill>
                  <a:srgbClr val="404040"/>
                </a:solidFill>
              </a:rPr>
              <a:t>Directiva sobre </a:t>
            </a:r>
            <a:r>
              <a:rPr lang="en-GB" sz="1100" b="0" i="1" dirty="0" err="1">
                <a:solidFill>
                  <a:srgbClr val="404040"/>
                </a:solidFill>
              </a:rPr>
              <a:t>eficiencia</a:t>
            </a:r>
            <a:r>
              <a:rPr lang="en-GB" sz="1100" b="0" i="1" dirty="0">
                <a:solidFill>
                  <a:srgbClr val="404040"/>
                </a:solidFill>
              </a:rPr>
              <a:t> </a:t>
            </a:r>
            <a:r>
              <a:rPr lang="en-GB" sz="1100" b="0" i="1" dirty="0" err="1">
                <a:solidFill>
                  <a:srgbClr val="404040"/>
                </a:solidFill>
              </a:rPr>
              <a:t>energética</a:t>
            </a:r>
            <a:r>
              <a:rPr lang="en-GB" sz="1100" b="0" dirty="0">
                <a:solidFill>
                  <a:srgbClr val="404040"/>
                </a:solidFill>
              </a:rPr>
              <a:t> (Directiva (UE) 2023/1791), los municipios con más de 45 000 habitantes están obligados a elaborar planes locales de calefacción y refrigeración. Esto forma parte de la estrategia de la UE para descarbonizar el sector de la construcción y mejorar la planificación energética a nivel local (</a:t>
            </a:r>
            <a:r>
              <a:rPr lang="en-GB" sz="1100" b="0" u="sng" dirty="0">
                <a:solidFill>
                  <a:srgbClr val="404040"/>
                </a:solidFill>
                <a:hlinkClick r:id="rId7">
                  <a:extLst>
                    <a:ext uri="{A12FA001-AC4F-418D-AE19-62706E023703}">
                      <ahyp:hlinkClr xmlns:ahyp="http://schemas.microsoft.com/office/drawing/2018/hyperlinkcolor" val="tx"/>
                    </a:ext>
                  </a:extLst>
                </a:hlinkClick>
              </a:rPr>
              <a:t>Pacto de las </a:t>
            </a:r>
            <a:r>
              <a:rPr lang="en-GB" sz="1100" b="0" u="sng" dirty="0" err="1">
                <a:solidFill>
                  <a:srgbClr val="404040"/>
                </a:solidFill>
                <a:hlinkClick r:id="rId7">
                  <a:extLst>
                    <a:ext uri="{A12FA001-AC4F-418D-AE19-62706E023703}">
                      <ahyp:hlinkClr xmlns:ahyp="http://schemas.microsoft.com/office/drawing/2018/hyperlinkcolor" val="tx"/>
                    </a:ext>
                  </a:extLst>
                </a:hlinkClick>
              </a:rPr>
              <a:t>Alcaldías</a:t>
            </a:r>
            <a:r>
              <a:rPr lang="en-GB" sz="1100" b="0" u="sng" dirty="0">
                <a:solidFill>
                  <a:srgbClr val="404040"/>
                </a:solidFill>
                <a:hlinkClick r:id="rId7">
                  <a:extLst>
                    <a:ext uri="{A12FA001-AC4F-418D-AE19-62706E023703}">
                      <ahyp:hlinkClr xmlns:ahyp="http://schemas.microsoft.com/office/drawing/2018/hyperlinkcolor" val="tx"/>
                    </a:ext>
                  </a:extLst>
                </a:hlinkClick>
              </a:rPr>
              <a:t> por el Clima y la Energía</a:t>
            </a:r>
            <a:r>
              <a:rPr lang="en-GB" sz="1100" b="0" dirty="0">
                <a:solidFill>
                  <a:srgbClr val="404040"/>
                </a:solidFill>
              </a:rPr>
              <a:t>, 2024).</a:t>
            </a:r>
          </a:p>
          <a:p>
            <a:pPr algn="just">
              <a:lnSpc>
                <a:spcPts val="1120"/>
              </a:lnSpc>
              <a:spcBef>
                <a:spcPts val="0"/>
              </a:spcBef>
            </a:pPr>
            <a:endParaRPr lang="en-IE" sz="1100" b="0" dirty="0">
              <a:solidFill>
                <a:srgbClr val="404040"/>
              </a:solidFill>
            </a:endParaRPr>
          </a:p>
          <a:p>
            <a:pPr algn="just">
              <a:lnSpc>
                <a:spcPts val="1120"/>
              </a:lnSpc>
              <a:spcBef>
                <a:spcPts val="0"/>
              </a:spcBef>
            </a:pPr>
            <a:endParaRPr lang="en-IE" sz="1100" b="0" dirty="0">
              <a:solidFill>
                <a:srgbClr val="404040"/>
              </a:solidFill>
            </a:endParaRPr>
          </a:p>
          <a:p>
            <a:pPr algn="just">
              <a:lnSpc>
                <a:spcPts val="1120"/>
              </a:lnSpc>
              <a:spcBef>
                <a:spcPts val="0"/>
              </a:spcBef>
            </a:pPr>
            <a:r>
              <a:rPr lang="en-GB" sz="1100" b="0" dirty="0">
                <a:solidFill>
                  <a:srgbClr val="404040"/>
                </a:solidFill>
              </a:rPr>
              <a:t>La descarbonización se ha convertido en uno de los retos más urgentes a los que se enfrenta el sector de la construcción. Para abordar el impacto medioambiental de los edificios, las empresas líderes están transformando sus prácticas mediante tres estrategias clave: innovar con materiales sostenibles, </a:t>
            </a:r>
            <a:r>
              <a:rPr lang="en-GB" sz="1100" b="0" dirty="0" err="1">
                <a:solidFill>
                  <a:srgbClr val="404040"/>
                </a:solidFill>
              </a:rPr>
              <a:t>optimizar</a:t>
            </a:r>
            <a:r>
              <a:rPr lang="en-GB" sz="1100" b="0" dirty="0">
                <a:solidFill>
                  <a:srgbClr val="404040"/>
                </a:solidFill>
              </a:rPr>
              <a:t> los procesos de construcción y mejorar el rendimiento operativo. Estos esfuerzos se complementan cada vez más con la electrificación de la demanda energética, la integración de fuentes de energía renovables in situ y la aplicación de la flexibilidad del lado de la demanda. En conjunto, estos enfoques apoyan la transición hacia edificios climáticamente neutros al reducir las emisiones, mejorar la eficiencia energética y </a:t>
            </a:r>
            <a:r>
              <a:rPr lang="en-GB" sz="1100" b="0" dirty="0" err="1">
                <a:solidFill>
                  <a:srgbClr val="404040"/>
                </a:solidFill>
              </a:rPr>
              <a:t>habilitar</a:t>
            </a:r>
            <a:r>
              <a:rPr lang="en-GB" sz="1100" b="0" dirty="0">
                <a:solidFill>
                  <a:srgbClr val="404040"/>
                </a:solidFill>
              </a:rPr>
              <a:t> sistemas energéticos más inteligentes y resilientes. Al adoptar objetivos climáticos basados en la ciencia e integrar los principios de la economía circular, el sector </a:t>
            </a:r>
            <a:r>
              <a:rPr lang="en-GB" sz="1100" b="0" dirty="0" err="1">
                <a:solidFill>
                  <a:srgbClr val="404040"/>
                </a:solidFill>
              </a:rPr>
              <a:t>tiene</a:t>
            </a:r>
            <a:r>
              <a:rPr lang="en-GB" sz="1100" b="0" dirty="0">
                <a:solidFill>
                  <a:srgbClr val="404040"/>
                </a:solidFill>
              </a:rPr>
              <a:t> la </a:t>
            </a:r>
            <a:r>
              <a:rPr lang="en-GB" sz="1100" b="0" dirty="0" err="1">
                <a:solidFill>
                  <a:srgbClr val="404040"/>
                </a:solidFill>
              </a:rPr>
              <a:t>capacidad</a:t>
            </a:r>
            <a:r>
              <a:rPr lang="en-GB" sz="1100" b="0" dirty="0">
                <a:solidFill>
                  <a:srgbClr val="404040"/>
                </a:solidFill>
              </a:rPr>
              <a:t> de reducir las emisiones hasta en un 50 % para 2030.</a:t>
            </a:r>
            <a:endParaRPr lang="en-IE" sz="1100" b="0" dirty="0">
              <a:solidFill>
                <a:srgbClr val="404040"/>
              </a:solidFill>
            </a:endParaRPr>
          </a:p>
        </p:txBody>
      </p:sp>
      <p:sp>
        <p:nvSpPr>
          <p:cNvPr id="17" name="Freeform 16">
            <a:extLst>
              <a:ext uri="{FF2B5EF4-FFF2-40B4-BE49-F238E27FC236}">
                <a16:creationId xmlns:a16="http://schemas.microsoft.com/office/drawing/2014/main" id="{9D5C4160-6FA2-9E5F-0367-71BEC3F5559E}"/>
              </a:ext>
            </a:extLst>
          </p:cNvPr>
          <p:cNvSpPr/>
          <p:nvPr/>
        </p:nvSpPr>
        <p:spPr>
          <a:xfrm>
            <a:off x="0" y="1063226"/>
            <a:ext cx="3949355" cy="8439091"/>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15000">
                <a:srgbClr val="2D62AE"/>
              </a:gs>
              <a:gs pos="72000">
                <a:srgbClr val="3190C3"/>
              </a:gs>
              <a:gs pos="88000">
                <a:srgbClr val="33A5CC">
                  <a:alpha val="65000"/>
                </a:srgbClr>
              </a:gs>
              <a:gs pos="100000">
                <a:srgbClr val="77CBC4">
                  <a:alpha val="56000"/>
                </a:srgbClr>
              </a:gs>
            </a:gsLst>
            <a:lin ang="5400000" scaled="0"/>
          </a:gradFill>
          <a:ln w="30808" cap="flat">
            <a:noFill/>
            <a:prstDash val="solid"/>
            <a:miter/>
          </a:ln>
        </p:spPr>
        <p:txBody>
          <a:bodyPr rtlCol="0" anchor="ctr"/>
          <a:lstStyle/>
          <a:p>
            <a:endParaRPr lang="en-US" dirty="0"/>
          </a:p>
        </p:txBody>
      </p:sp>
      <p:sp>
        <p:nvSpPr>
          <p:cNvPr id="18" name="Text Placeholder 20">
            <a:extLst>
              <a:ext uri="{FF2B5EF4-FFF2-40B4-BE49-F238E27FC236}">
                <a16:creationId xmlns:a16="http://schemas.microsoft.com/office/drawing/2014/main" id="{A32DA758-5503-2A77-51D8-7F5885BC24FD}"/>
              </a:ext>
            </a:extLst>
          </p:cNvPr>
          <p:cNvSpPr txBox="1">
            <a:spLocks/>
          </p:cNvSpPr>
          <p:nvPr/>
        </p:nvSpPr>
        <p:spPr>
          <a:xfrm>
            <a:off x="578393" y="2060566"/>
            <a:ext cx="3174945" cy="3447392"/>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2267"/>
              </a:spcBef>
              <a:buFont typeface="Arial" panose="020B0604020202020204" pitchFamily="34" charset="0"/>
              <a:buNone/>
              <a:defRPr sz="1800" b="1" i="0" kern="1200">
                <a:solidFill>
                  <a:srgbClr val="55BCC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660"/>
              </a:lnSpc>
              <a:spcBef>
                <a:spcPts val="0"/>
              </a:spcBef>
            </a:pPr>
            <a:r>
              <a:rPr lang="en-GB" sz="1600" b="0" i="1" dirty="0">
                <a:solidFill>
                  <a:schemeClr val="bg1"/>
                </a:solidFill>
              </a:rPr>
              <a:t>La Unión Europea se ha comprometido a alcanzar ambiciosos objetivos climáticos y de sostenibilidad, tal y como se describe en el </a:t>
            </a:r>
            <a:r>
              <a:rPr lang="en-GB" sz="1600" b="0" i="1" u="sng" dirty="0">
                <a:solidFill>
                  <a:schemeClr val="bg1"/>
                </a:solidFill>
                <a:hlinkClick r:id="rId8">
                  <a:extLst>
                    <a:ext uri="{A12FA001-AC4F-418D-AE19-62706E023703}">
                      <ahyp:hlinkClr xmlns:ahyp="http://schemas.microsoft.com/office/drawing/2018/hyperlinkcolor" val="tx"/>
                    </a:ext>
                  </a:extLst>
                </a:hlinkClick>
              </a:rPr>
              <a:t>Pacto Verde Europeo</a:t>
            </a:r>
            <a:r>
              <a:rPr lang="en-GB" sz="1600" b="0" i="1" dirty="0">
                <a:solidFill>
                  <a:schemeClr val="bg1"/>
                </a:solidFill>
              </a:rPr>
              <a:t>, el </a:t>
            </a:r>
            <a:r>
              <a:rPr lang="en-GB" sz="1600" b="0" i="1" u="sng" dirty="0">
                <a:solidFill>
                  <a:schemeClr val="bg1"/>
                </a:solidFill>
                <a:hlinkClick r:id="rId9">
                  <a:extLst>
                    <a:ext uri="{A12FA001-AC4F-418D-AE19-62706E023703}">
                      <ahyp:hlinkClr xmlns:ahyp="http://schemas.microsoft.com/office/drawing/2018/hyperlinkcolor" val="tx"/>
                    </a:ext>
                  </a:extLst>
                </a:hlinkClick>
              </a:rPr>
              <a:t>Plan de Objetivos Climáticos para 2030 </a:t>
            </a:r>
            <a:r>
              <a:rPr lang="en-GB" sz="1600" b="0" i="1" dirty="0">
                <a:solidFill>
                  <a:schemeClr val="bg1"/>
                </a:solidFill>
              </a:rPr>
              <a:t>y la </a:t>
            </a:r>
            <a:r>
              <a:rPr lang="en-GB" sz="1600" b="0" i="1" u="sng" dirty="0">
                <a:solidFill>
                  <a:schemeClr val="bg1"/>
                </a:solidFill>
                <a:hlinkClick r:id="rId10">
                  <a:extLst>
                    <a:ext uri="{A12FA001-AC4F-418D-AE19-62706E023703}">
                      <ahyp:hlinkClr xmlns:ahyp="http://schemas.microsoft.com/office/drawing/2018/hyperlinkcolor" val="tx"/>
                    </a:ext>
                  </a:extLst>
                </a:hlinkClick>
              </a:rPr>
              <a:t>Ley del Clima de la UE</a:t>
            </a:r>
            <a:r>
              <a:rPr lang="en-GB" sz="1600" b="0" i="1" dirty="0">
                <a:solidFill>
                  <a:schemeClr val="bg1"/>
                </a:solidFill>
              </a:rPr>
              <a:t>. Uno de los objetivos principales es reducir las emisiones de gases de efecto </a:t>
            </a:r>
            <a:r>
              <a:rPr lang="en-GB" sz="1600" b="0" i="1" dirty="0" err="1">
                <a:solidFill>
                  <a:schemeClr val="bg1"/>
                </a:solidFill>
              </a:rPr>
              <a:t>invernadero</a:t>
            </a:r>
            <a:r>
              <a:rPr lang="en-GB" sz="1600" b="0" i="1" dirty="0">
                <a:solidFill>
                  <a:schemeClr val="bg1"/>
                </a:solidFill>
              </a:rPr>
              <a:t> al menos un 55 % para 2030 en comparación con los niveles de 1990, con el objetivo más amplio de alcanzar la neutralidad climática para 2050 (</a:t>
            </a:r>
            <a:r>
              <a:rPr lang="en-GB" sz="1600" b="0" i="1" u="sng" dirty="0">
                <a:solidFill>
                  <a:schemeClr val="bg1"/>
                </a:solidFill>
                <a:hlinkClick r:id="rId11">
                  <a:extLst>
                    <a:ext uri="{A12FA001-AC4F-418D-AE19-62706E023703}">
                      <ahyp:hlinkClr xmlns:ahyp="http://schemas.microsoft.com/office/drawing/2018/hyperlinkcolor" val="tx"/>
                    </a:ext>
                  </a:extLst>
                </a:hlinkClick>
              </a:rPr>
              <a:t>Comisión Europea</a:t>
            </a:r>
            <a:r>
              <a:rPr lang="en-GB" sz="1600" b="0" i="1" dirty="0">
                <a:solidFill>
                  <a:schemeClr val="bg1"/>
                </a:solidFill>
              </a:rPr>
              <a:t>, 2020). </a:t>
            </a:r>
          </a:p>
          <a:p>
            <a:pPr>
              <a:lnSpc>
                <a:spcPts val="1660"/>
              </a:lnSpc>
              <a:spcBef>
                <a:spcPts val="0"/>
              </a:spcBef>
            </a:pPr>
            <a:endParaRPr lang="en-GB" sz="1600" b="0" i="1" dirty="0">
              <a:solidFill>
                <a:schemeClr val="bg1"/>
              </a:solidFill>
            </a:endParaRPr>
          </a:p>
          <a:p>
            <a:pPr>
              <a:lnSpc>
                <a:spcPts val="1660"/>
              </a:lnSpc>
              <a:spcBef>
                <a:spcPts val="0"/>
              </a:spcBef>
            </a:pPr>
            <a:r>
              <a:rPr lang="en-GB" sz="1600" b="0" i="1" dirty="0">
                <a:solidFill>
                  <a:schemeClr val="bg1"/>
                </a:solidFill>
              </a:rPr>
              <a:t>Estos objetivos no son abstractos, sino que se basan </a:t>
            </a:r>
            <a:r>
              <a:rPr lang="en-GB" sz="1600" b="0" i="1" dirty="0" err="1">
                <a:solidFill>
                  <a:schemeClr val="bg1"/>
                </a:solidFill>
              </a:rPr>
              <a:t>en</a:t>
            </a:r>
            <a:r>
              <a:rPr lang="en-GB" sz="1600" b="0" i="1" dirty="0">
                <a:solidFill>
                  <a:schemeClr val="bg1"/>
                </a:solidFill>
              </a:rPr>
              <a:t> </a:t>
            </a:r>
            <a:r>
              <a:rPr lang="en-GB" sz="1600" b="0" i="1" dirty="0" err="1">
                <a:solidFill>
                  <a:schemeClr val="bg1"/>
                </a:solidFill>
              </a:rPr>
              <a:t>rigurosas</a:t>
            </a:r>
            <a:r>
              <a:rPr lang="en-GB" sz="1600" b="0" i="1" dirty="0">
                <a:solidFill>
                  <a:schemeClr val="bg1"/>
                </a:solidFill>
              </a:rPr>
              <a:t> cifras del parque inmobiliario, que representa aproximadamente el 40 % del consumo total de energía y el 36 % de las emisiones relacionadas con la energía en toda la Unión, mientras que alrededor del 75 % de los combustibles utilizados para la calefacción y la refrigeración siguen siendo fósiles (</a:t>
            </a:r>
            <a:r>
              <a:rPr lang="en-GB" sz="1600" b="0" i="1" u="sng" dirty="0">
                <a:solidFill>
                  <a:schemeClr val="bg1"/>
                </a:solidFill>
                <a:hlinkClick r:id="rId11">
                  <a:extLst>
                    <a:ext uri="{A12FA001-AC4F-418D-AE19-62706E023703}">
                      <ahyp:hlinkClr xmlns:ahyp="http://schemas.microsoft.com/office/drawing/2018/hyperlinkcolor" val="tx"/>
                    </a:ext>
                  </a:extLst>
                </a:hlinkClick>
              </a:rPr>
              <a:t>Comisión Europea</a:t>
            </a:r>
            <a:r>
              <a:rPr lang="en-GB" sz="1600" b="0" i="1" dirty="0">
                <a:solidFill>
                  <a:schemeClr val="bg1"/>
                </a:solidFill>
              </a:rPr>
              <a:t>, 2020).</a:t>
            </a:r>
            <a:endParaRPr lang="en-US" sz="1600" i="1" dirty="0">
              <a:solidFill>
                <a:schemeClr val="bg1"/>
              </a:solidFill>
            </a:endParaRPr>
          </a:p>
        </p:txBody>
      </p:sp>
      <p:sp>
        <p:nvSpPr>
          <p:cNvPr id="19" name="Text Placeholder 32">
            <a:extLst>
              <a:ext uri="{FF2B5EF4-FFF2-40B4-BE49-F238E27FC236}">
                <a16:creationId xmlns:a16="http://schemas.microsoft.com/office/drawing/2014/main" id="{AB389E50-54B3-0D88-B7FA-F090143DEA1A}"/>
              </a:ext>
            </a:extLst>
          </p:cNvPr>
          <p:cNvSpPr txBox="1">
            <a:spLocks/>
          </p:cNvSpPr>
          <p:nvPr/>
        </p:nvSpPr>
        <p:spPr>
          <a:xfrm>
            <a:off x="2727950" y="1189495"/>
            <a:ext cx="2468215" cy="542823"/>
          </a:xfrm>
          <a:prstGeom prst="rect">
            <a:avLst/>
          </a:prstGeom>
          <a:gradFill>
            <a:gsLst>
              <a:gs pos="3000">
                <a:srgbClr val="EE2D24"/>
              </a:gs>
              <a:gs pos="68000">
                <a:srgbClr val="F37321"/>
              </a:gs>
              <a:gs pos="100000">
                <a:srgbClr val="FFCD05"/>
              </a:gs>
            </a:gsLst>
            <a:lin ang="2700000" scaled="0"/>
          </a:gradFill>
        </p:spPr>
        <p:txBody>
          <a:bodyPr anchor="t">
            <a:noAutofit/>
          </a:bodyPr>
          <a:lstStyle>
            <a:lvl1pPr marL="0" indent="0" algn="ctr" defTabSz="2072941" rtl="0" eaLnBrk="1" latinLnBrk="0" hangingPunct="1">
              <a:lnSpc>
                <a:spcPct val="100000"/>
              </a:lnSpc>
              <a:spcBef>
                <a:spcPts val="0"/>
              </a:spcBef>
              <a:buFont typeface="Arial" panose="020B0604020202020204" pitchFamily="34" charset="0"/>
              <a:buNone/>
              <a:defRPr sz="24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223838" algn="l">
              <a:lnSpc>
                <a:spcPct val="107000"/>
              </a:lnSpc>
              <a:spcAft>
                <a:spcPts val="800"/>
              </a:spcAft>
            </a:pP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 Placeholder 11">
            <a:extLst>
              <a:ext uri="{FF2B5EF4-FFF2-40B4-BE49-F238E27FC236}">
                <a16:creationId xmlns:a16="http://schemas.microsoft.com/office/drawing/2014/main" id="{13AB3A91-A1B7-5845-CDBF-0A6BEB4C10F0}"/>
              </a:ext>
            </a:extLst>
          </p:cNvPr>
          <p:cNvSpPr txBox="1">
            <a:spLocks/>
          </p:cNvSpPr>
          <p:nvPr/>
        </p:nvSpPr>
        <p:spPr>
          <a:xfrm>
            <a:off x="2867996" y="1163125"/>
            <a:ext cx="2468217" cy="542823"/>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60BB47"/>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3000" dirty="0">
                <a:solidFill>
                  <a:schemeClr val="bg1"/>
                </a:solidFill>
              </a:rPr>
              <a:t>Introducción</a:t>
            </a:r>
          </a:p>
        </p:txBody>
      </p:sp>
      <p:grpSp>
        <p:nvGrpSpPr>
          <p:cNvPr id="21" name="Graphic 40">
            <a:extLst>
              <a:ext uri="{FF2B5EF4-FFF2-40B4-BE49-F238E27FC236}">
                <a16:creationId xmlns:a16="http://schemas.microsoft.com/office/drawing/2014/main" id="{96F7D0F2-FCA7-9517-E0BB-F3C95EA9AA61}"/>
              </a:ext>
            </a:extLst>
          </p:cNvPr>
          <p:cNvGrpSpPr/>
          <p:nvPr/>
        </p:nvGrpSpPr>
        <p:grpSpPr>
          <a:xfrm>
            <a:off x="-1209055" y="7677705"/>
            <a:ext cx="3924090" cy="2433120"/>
            <a:chOff x="-3997860" y="6017904"/>
            <a:chExt cx="935163" cy="579845"/>
          </a:xfrm>
          <a:solidFill>
            <a:schemeClr val="bg1">
              <a:alpha val="29965"/>
            </a:schemeClr>
          </a:solidFill>
        </p:grpSpPr>
        <p:sp>
          <p:nvSpPr>
            <p:cNvPr id="22" name="Freeform 21">
              <a:extLst>
                <a:ext uri="{FF2B5EF4-FFF2-40B4-BE49-F238E27FC236}">
                  <a16:creationId xmlns:a16="http://schemas.microsoft.com/office/drawing/2014/main" id="{51A6C3CB-F4FB-3D48-AB17-2E92C8A4F544}"/>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23" name="Freeform 22">
              <a:extLst>
                <a:ext uri="{FF2B5EF4-FFF2-40B4-BE49-F238E27FC236}">
                  <a16:creationId xmlns:a16="http://schemas.microsoft.com/office/drawing/2014/main" id="{6E463468-6958-3EDF-BF69-09FCA418530B}"/>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24" name="Freeform 23">
              <a:extLst>
                <a:ext uri="{FF2B5EF4-FFF2-40B4-BE49-F238E27FC236}">
                  <a16:creationId xmlns:a16="http://schemas.microsoft.com/office/drawing/2014/main" id="{FD1480DB-21F6-38EE-7E82-8DBA84D55A5E}"/>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25" name="Freeform 24">
              <a:extLst>
                <a:ext uri="{FF2B5EF4-FFF2-40B4-BE49-F238E27FC236}">
                  <a16:creationId xmlns:a16="http://schemas.microsoft.com/office/drawing/2014/main" id="{633A68D1-BB57-B557-77C5-F785328D9FB8}"/>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41580819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4A9282-28DA-DBA4-1AF0-274C6A027DFF}"/>
            </a:ext>
          </a:extLst>
        </p:cNvPr>
        <p:cNvGrpSpPr/>
        <p:nvPr/>
      </p:nvGrpSpPr>
      <p:grpSpPr>
        <a:xfrm>
          <a:off x="0" y="0"/>
          <a:ext cx="0" cy="0"/>
          <a:chOff x="0" y="0"/>
          <a:chExt cx="0" cy="0"/>
        </a:xfrm>
      </p:grpSpPr>
      <p:sp>
        <p:nvSpPr>
          <p:cNvPr id="75" name="Freeform 74">
            <a:extLst>
              <a:ext uri="{FF2B5EF4-FFF2-40B4-BE49-F238E27FC236}">
                <a16:creationId xmlns:a16="http://schemas.microsoft.com/office/drawing/2014/main" id="{B96DA41F-7018-3997-2419-E6A126AC3D6C}"/>
              </a:ext>
            </a:extLst>
          </p:cNvPr>
          <p:cNvSpPr/>
          <p:nvPr/>
        </p:nvSpPr>
        <p:spPr>
          <a:xfrm>
            <a:off x="0" y="0"/>
            <a:ext cx="440291" cy="10691808"/>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grpSp>
        <p:nvGrpSpPr>
          <p:cNvPr id="76" name="Graphic 40">
            <a:extLst>
              <a:ext uri="{FF2B5EF4-FFF2-40B4-BE49-F238E27FC236}">
                <a16:creationId xmlns:a16="http://schemas.microsoft.com/office/drawing/2014/main" id="{B4416BFE-EE26-DBEA-0EB6-B27E619DFEC5}"/>
              </a:ext>
            </a:extLst>
          </p:cNvPr>
          <p:cNvGrpSpPr/>
          <p:nvPr/>
        </p:nvGrpSpPr>
        <p:grpSpPr>
          <a:xfrm>
            <a:off x="-2332773" y="7673545"/>
            <a:ext cx="3924090" cy="2433120"/>
            <a:chOff x="-3997860" y="6017904"/>
            <a:chExt cx="935163" cy="579845"/>
          </a:xfrm>
          <a:solidFill>
            <a:schemeClr val="bg1">
              <a:alpha val="13000"/>
            </a:schemeClr>
          </a:solidFill>
        </p:grpSpPr>
        <p:sp>
          <p:nvSpPr>
            <p:cNvPr id="77" name="Freeform 76">
              <a:extLst>
                <a:ext uri="{FF2B5EF4-FFF2-40B4-BE49-F238E27FC236}">
                  <a16:creationId xmlns:a16="http://schemas.microsoft.com/office/drawing/2014/main" id="{3F2602C3-8D71-4869-6FC0-82B350AD5E92}"/>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78" name="Freeform 77">
              <a:extLst>
                <a:ext uri="{FF2B5EF4-FFF2-40B4-BE49-F238E27FC236}">
                  <a16:creationId xmlns:a16="http://schemas.microsoft.com/office/drawing/2014/main" id="{E4B1FDA7-931E-D3F0-0280-0D4A47487300}"/>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79" name="Freeform 78">
              <a:extLst>
                <a:ext uri="{FF2B5EF4-FFF2-40B4-BE49-F238E27FC236}">
                  <a16:creationId xmlns:a16="http://schemas.microsoft.com/office/drawing/2014/main" id="{4CDDC8DA-5902-7AE5-2513-3B070E1A6E57}"/>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80" name="Freeform 79">
              <a:extLst>
                <a:ext uri="{FF2B5EF4-FFF2-40B4-BE49-F238E27FC236}">
                  <a16:creationId xmlns:a16="http://schemas.microsoft.com/office/drawing/2014/main" id="{2A24547C-9267-5F43-B0B7-C9789A305C29}"/>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
        <p:nvSpPr>
          <p:cNvPr id="21" name="TextBox 20">
            <a:extLst>
              <a:ext uri="{FF2B5EF4-FFF2-40B4-BE49-F238E27FC236}">
                <a16:creationId xmlns:a16="http://schemas.microsoft.com/office/drawing/2014/main" id="{22238C5D-6FEA-6D4D-6B9F-409C852FB8E4}"/>
              </a:ext>
            </a:extLst>
          </p:cNvPr>
          <p:cNvSpPr txBox="1"/>
          <p:nvPr/>
        </p:nvSpPr>
        <p:spPr>
          <a:xfrm>
            <a:off x="1113765" y="508708"/>
            <a:ext cx="5504020" cy="534762"/>
          </a:xfrm>
          <a:prstGeom prst="rect">
            <a:avLst/>
          </a:prstGeom>
          <a:noFill/>
        </p:spPr>
        <p:txBody>
          <a:bodyPr wrap="square" rtlCol="0" anchor="t">
            <a:spAutoFit/>
          </a:bodyPr>
          <a:lstStyle/>
          <a:p>
            <a:pPr marL="6350">
              <a:lnSpc>
                <a:spcPts val="1700"/>
              </a:lnSpc>
              <a:tabLst>
                <a:tab pos="611188" algn="l"/>
              </a:tabLst>
            </a:pPr>
            <a:r>
              <a:rPr lang="en-US" sz="1600" b="1" dirty="0">
                <a:solidFill>
                  <a:srgbClr val="ED4D24"/>
                </a:solidFill>
                <a:highlight>
                  <a:srgbClr val="FFFFFF"/>
                </a:highlight>
                <a:latin typeface="Calibri" panose="020F0502020204030204" pitchFamily="34" charset="0"/>
                <a:cs typeface="Calibri" panose="020F0502020204030204" pitchFamily="34" charset="0"/>
              </a:rPr>
              <a:t>2. Para la industria y los servicios públicos</a:t>
            </a:r>
          </a:p>
          <a:p>
            <a:pPr marL="6350">
              <a:lnSpc>
                <a:spcPts val="1700"/>
              </a:lnSpc>
              <a:tabLst>
                <a:tab pos="611188" algn="l"/>
              </a:tabLst>
            </a:pPr>
            <a:endParaRPr lang="en-US" sz="1800" b="1" dirty="0">
              <a:solidFill>
                <a:srgbClr val="2D62AE"/>
              </a:solidFill>
              <a:highlight>
                <a:srgbClr val="FFFFFF"/>
              </a:highlight>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9F54224A-EFC3-7A8F-02A4-99A0C4AA41A8}"/>
              </a:ext>
            </a:extLst>
          </p:cNvPr>
          <p:cNvSpPr txBox="1"/>
          <p:nvPr/>
        </p:nvSpPr>
        <p:spPr>
          <a:xfrm>
            <a:off x="1113765" y="837040"/>
            <a:ext cx="5871600" cy="4044120"/>
          </a:xfrm>
          <a:prstGeom prst="rect">
            <a:avLst/>
          </a:prstGeom>
          <a:noFill/>
        </p:spPr>
        <p:txBody>
          <a:bodyPr wrap="square" lIns="91440" tIns="45720" rIns="91440" bIns="45720" numCol="2" spcCol="252000" anchor="t">
            <a:spAutoFit/>
          </a:bodyPr>
          <a:lstStyle/>
          <a:p>
            <a:pPr algn="just">
              <a:lnSpc>
                <a:spcPts val="1140"/>
              </a:lnSpc>
            </a:pPr>
            <a:r>
              <a:rPr lang="en-IE" sz="1100" dirty="0">
                <a:solidFill>
                  <a:srgbClr val="404040"/>
                </a:solidFill>
                <a:latin typeface="Calibri" panose="020F0502020204030204" pitchFamily="34" charset="0"/>
                <a:cs typeface="Calibri" panose="020F0502020204030204" pitchFamily="34" charset="0"/>
              </a:rPr>
              <a:t>La industria de la calefacción y la refrigeración desempeña un papel fundamental en el camino de Europa hacia la descarbonización y la digitalización. Para satisfacer la creciente demanda de sistemas energéticos inteligentes y con bajas emisiones de carbono, las empresas no solo deben innovar tecnológicamente, sino también invertir en las personas.</a:t>
            </a:r>
          </a:p>
          <a:p>
            <a:pPr algn="just">
              <a:lnSpc>
                <a:spcPts val="1140"/>
              </a:lnSpc>
            </a:pPr>
            <a:endParaRPr lang="en-IE" sz="1100" dirty="0">
              <a:solidFill>
                <a:srgbClr val="404040"/>
              </a:solidFill>
              <a:latin typeface="Calibri" panose="020F0502020204030204" pitchFamily="34" charset="0"/>
              <a:cs typeface="Calibri" panose="020F0502020204030204" pitchFamily="34" charset="0"/>
            </a:endParaRPr>
          </a:p>
          <a:p>
            <a:pPr algn="just">
              <a:lnSpc>
                <a:spcPts val="1140"/>
              </a:lnSpc>
            </a:pPr>
            <a:r>
              <a:rPr lang="en-IE" sz="1100" dirty="0">
                <a:solidFill>
                  <a:srgbClr val="404040"/>
                </a:solidFill>
                <a:latin typeface="Calibri"/>
                <a:ea typeface="Calibri"/>
                <a:cs typeface="Calibri"/>
              </a:rPr>
              <a:t>Es necesario invertir en el desarrollo de la mano de obra y el aprendizaje continuo. Los actores de la industria deben comprometerse a </a:t>
            </a:r>
            <a:r>
              <a:rPr lang="en-IE" sz="1100" err="1">
                <a:solidFill>
                  <a:srgbClr val="404040"/>
                </a:solidFill>
                <a:latin typeface="Calibri"/>
                <a:ea typeface="Calibri"/>
                <a:cs typeface="Calibri"/>
              </a:rPr>
              <a:t>desarrollar</a:t>
            </a:r>
            <a:r>
              <a:rPr lang="en-IE" sz="1100">
                <a:solidFill>
                  <a:srgbClr val="404040"/>
                </a:solidFill>
                <a:latin typeface="Calibri"/>
                <a:ea typeface="Calibri"/>
                <a:cs typeface="Calibri"/>
              </a:rPr>
              <a:t> las </a:t>
            </a:r>
            <a:r>
              <a:rPr lang="en-IE" sz="1100" err="1">
                <a:solidFill>
                  <a:srgbClr val="404040"/>
                </a:solidFill>
                <a:latin typeface="Calibri"/>
                <a:ea typeface="Calibri"/>
                <a:cs typeface="Calibri"/>
              </a:rPr>
              <a:t>competencias</a:t>
            </a:r>
            <a:r>
              <a:rPr lang="en-IE" sz="1100">
                <a:solidFill>
                  <a:srgbClr val="404040"/>
                </a:solidFill>
                <a:latin typeface="Calibri"/>
                <a:ea typeface="Calibri"/>
                <a:cs typeface="Calibri"/>
              </a:rPr>
              <a:t> y </a:t>
            </a:r>
            <a:r>
              <a:rPr lang="en-IE" sz="1100" err="1">
                <a:solidFill>
                  <a:srgbClr val="404040"/>
                </a:solidFill>
                <a:latin typeface="Calibri"/>
                <a:ea typeface="Calibri"/>
                <a:cs typeface="Calibri"/>
              </a:rPr>
              <a:t>capacidades</a:t>
            </a:r>
            <a:r>
              <a:rPr lang="en-IE" sz="1100">
                <a:solidFill>
                  <a:srgbClr val="404040"/>
                </a:solidFill>
                <a:latin typeface="Calibri"/>
                <a:ea typeface="Calibri"/>
                <a:cs typeface="Calibri"/>
              </a:rPr>
              <a:t> </a:t>
            </a:r>
            <a:r>
              <a:rPr lang="en-IE" sz="1100" dirty="0">
                <a:solidFill>
                  <a:srgbClr val="404040"/>
                </a:solidFill>
                <a:latin typeface="Calibri"/>
                <a:ea typeface="Calibri"/>
                <a:cs typeface="Calibri"/>
              </a:rPr>
              <a:t>necesarias para la próxima generación de tecnologías de calefacción y refrigeración. Esto implica establecer programas estructurados de formación y mejora de las competencias para ingenieros, instaladores y operadores, centrándose en nuevas competencias como la integración de sistemas digitales, el análisis de datos, los controles inteligentes y la ciberseguridad. El desarrollo profesional continuo debe formar parte de la cultura de la empresa, garantizando que la mano de obra se mantenga al día con la evolución de las tecnologías y los requisitos normativos.</a:t>
            </a:r>
          </a:p>
          <a:p>
            <a:pPr algn="just">
              <a:lnSpc>
                <a:spcPts val="1140"/>
              </a:lnSpc>
            </a:pPr>
            <a:endParaRPr lang="en-IE" sz="1100" dirty="0">
              <a:solidFill>
                <a:srgbClr val="404040"/>
              </a:solidFill>
              <a:latin typeface="Calibri" panose="020F0502020204030204" pitchFamily="34" charset="0"/>
              <a:cs typeface="Calibri" panose="020F0502020204030204" pitchFamily="34" charset="0"/>
            </a:endParaRPr>
          </a:p>
          <a:p>
            <a:pPr algn="just">
              <a:lnSpc>
                <a:spcPts val="1140"/>
              </a:lnSpc>
            </a:pPr>
            <a:r>
              <a:rPr lang="en-IE" sz="1100" dirty="0">
                <a:solidFill>
                  <a:srgbClr val="404040"/>
                </a:solidFill>
                <a:latin typeface="Calibri" panose="020F0502020204030204" pitchFamily="34" charset="0"/>
                <a:cs typeface="Calibri" panose="020F0502020204030204" pitchFamily="34" charset="0"/>
              </a:rPr>
              <a:t>Es esencial una estrecha colaboración entre la industria y las instituciones educativas. Las empresas deben colaborar con universidades, escuelas de formación profesional y centros de formación para diseñar conjuntamente planes de estudios que reflejen las necesidades reales del mercado y las tecnologías en uso, como las bombas de calor, la automatización de edificios, los sistemas de energía de distrito y las herramientas de monitorización digital. Iniciativas conjuntas como los programas de aprendizaje, los laboratorios vivientes o las demostraciones in situ pueden proporcionar a los estudiantes y a los aprendices experiencia práctica, salvando la brecha entre la teoría y la práctica.</a:t>
            </a:r>
          </a:p>
          <a:p>
            <a:pPr algn="just">
              <a:lnSpc>
                <a:spcPts val="1140"/>
              </a:lnSpc>
            </a:pPr>
            <a:endParaRPr lang="en-IE" sz="1100" dirty="0">
              <a:solidFill>
                <a:srgbClr val="404040"/>
              </a:solidFill>
              <a:latin typeface="Calibri" panose="020F0502020204030204" pitchFamily="34" charset="0"/>
              <a:cs typeface="Calibri" panose="020F0502020204030204" pitchFamily="34" charset="0"/>
            </a:endParaRPr>
          </a:p>
          <a:p>
            <a:pPr algn="just">
              <a:lnSpc>
                <a:spcPts val="1140"/>
              </a:lnSpc>
            </a:pPr>
            <a:r>
              <a:rPr lang="en-IE" sz="1100" dirty="0">
                <a:solidFill>
                  <a:srgbClr val="404040"/>
                </a:solidFill>
                <a:latin typeface="Calibri"/>
                <a:ea typeface="Calibri"/>
                <a:cs typeface="Calibri"/>
              </a:rPr>
              <a:t>Al </a:t>
            </a:r>
            <a:r>
              <a:rPr lang="en-IE" sz="1100" dirty="0" err="1">
                <a:solidFill>
                  <a:srgbClr val="404040"/>
                </a:solidFill>
                <a:latin typeface="Calibri"/>
                <a:ea typeface="Calibri"/>
                <a:cs typeface="Calibri"/>
              </a:rPr>
              <a:t>armonizar</a:t>
            </a:r>
            <a:r>
              <a:rPr lang="en-IE" sz="1100" dirty="0">
                <a:solidFill>
                  <a:srgbClr val="404040"/>
                </a:solidFill>
                <a:latin typeface="Calibri"/>
                <a:ea typeface="Calibri"/>
                <a:cs typeface="Calibri"/>
              </a:rPr>
              <a:t> la </a:t>
            </a:r>
            <a:r>
              <a:rPr lang="en-IE" sz="1100" dirty="0" err="1">
                <a:solidFill>
                  <a:srgbClr val="404040"/>
                </a:solidFill>
                <a:latin typeface="Calibri"/>
                <a:ea typeface="Calibri"/>
                <a:cs typeface="Calibri"/>
              </a:rPr>
              <a:t>educación</a:t>
            </a:r>
            <a:r>
              <a:rPr lang="en-IE" sz="1100" dirty="0">
                <a:solidFill>
                  <a:srgbClr val="404040"/>
                </a:solidFill>
                <a:latin typeface="Calibri"/>
                <a:ea typeface="Calibri"/>
                <a:cs typeface="Calibri"/>
              </a:rPr>
              <a:t> y </a:t>
            </a:r>
            <a:r>
              <a:rPr lang="en-IE" sz="1100" dirty="0" err="1">
                <a:solidFill>
                  <a:srgbClr val="404040"/>
                </a:solidFill>
                <a:latin typeface="Calibri"/>
                <a:ea typeface="Calibri"/>
                <a:cs typeface="Calibri"/>
              </a:rPr>
              <a:t>el</a:t>
            </a:r>
            <a:r>
              <a:rPr lang="en-IE" sz="1100" dirty="0">
                <a:solidFill>
                  <a:srgbClr val="404040"/>
                </a:solidFill>
                <a:latin typeface="Calibri"/>
                <a:ea typeface="Calibri"/>
                <a:cs typeface="Calibri"/>
              </a:rPr>
              <a:t> </a:t>
            </a:r>
            <a:r>
              <a:rPr lang="en-IE" sz="1100" dirty="0" err="1">
                <a:solidFill>
                  <a:srgbClr val="404040"/>
                </a:solidFill>
                <a:latin typeface="Calibri"/>
                <a:ea typeface="Calibri"/>
                <a:cs typeface="Calibri"/>
              </a:rPr>
              <a:t>desarrollo</a:t>
            </a:r>
            <a:r>
              <a:rPr lang="en-IE" sz="1100" dirty="0">
                <a:solidFill>
                  <a:srgbClr val="404040"/>
                </a:solidFill>
                <a:latin typeface="Calibri"/>
                <a:ea typeface="Calibri"/>
                <a:cs typeface="Calibri"/>
              </a:rPr>
              <a:t> de la </a:t>
            </a:r>
            <a:r>
              <a:rPr lang="en-IE" sz="1100" dirty="0" err="1">
                <a:solidFill>
                  <a:srgbClr val="404040"/>
                </a:solidFill>
                <a:latin typeface="Calibri"/>
                <a:ea typeface="Calibri"/>
                <a:cs typeface="Calibri"/>
              </a:rPr>
              <a:t>fuerza</a:t>
            </a:r>
            <a:r>
              <a:rPr lang="en-IE" sz="1100" dirty="0">
                <a:solidFill>
                  <a:srgbClr val="404040"/>
                </a:solidFill>
                <a:latin typeface="Calibri"/>
                <a:ea typeface="Calibri"/>
                <a:cs typeface="Calibri"/>
              </a:rPr>
              <a:t> </a:t>
            </a:r>
            <a:r>
              <a:rPr lang="en-IE" sz="1100" dirty="0" err="1">
                <a:solidFill>
                  <a:srgbClr val="404040"/>
                </a:solidFill>
                <a:latin typeface="Calibri"/>
                <a:ea typeface="Calibri"/>
                <a:cs typeface="Calibri"/>
              </a:rPr>
              <a:t>laboral</a:t>
            </a:r>
            <a:r>
              <a:rPr lang="en-IE" sz="1100" dirty="0">
                <a:solidFill>
                  <a:srgbClr val="404040"/>
                </a:solidFill>
                <a:latin typeface="Calibri"/>
                <a:ea typeface="Calibri"/>
                <a:cs typeface="Calibri"/>
              </a:rPr>
              <a:t>, la </a:t>
            </a:r>
            <a:r>
              <a:rPr lang="en-IE" sz="1100" dirty="0" err="1">
                <a:solidFill>
                  <a:srgbClr val="404040"/>
                </a:solidFill>
                <a:latin typeface="Calibri"/>
                <a:ea typeface="Calibri"/>
                <a:cs typeface="Calibri"/>
              </a:rPr>
              <a:t>industria</a:t>
            </a:r>
            <a:r>
              <a:rPr lang="en-IE" sz="1100" dirty="0">
                <a:solidFill>
                  <a:srgbClr val="404040"/>
                </a:solidFill>
                <a:latin typeface="Calibri"/>
                <a:ea typeface="Calibri"/>
                <a:cs typeface="Calibri"/>
              </a:rPr>
              <a:t> </a:t>
            </a:r>
            <a:r>
              <a:rPr lang="en-IE" sz="1100" dirty="0" err="1">
                <a:solidFill>
                  <a:srgbClr val="404040"/>
                </a:solidFill>
                <a:latin typeface="Calibri"/>
                <a:ea typeface="Calibri"/>
                <a:cs typeface="Calibri"/>
              </a:rPr>
              <a:t>puede</a:t>
            </a:r>
            <a:r>
              <a:rPr lang="en-IE" sz="1100" dirty="0">
                <a:solidFill>
                  <a:srgbClr val="404040"/>
                </a:solidFill>
                <a:latin typeface="Calibri"/>
                <a:ea typeface="Calibri"/>
                <a:cs typeface="Calibri"/>
              </a:rPr>
              <a:t> </a:t>
            </a:r>
            <a:r>
              <a:rPr lang="en-IE" sz="1100" dirty="0" err="1">
                <a:solidFill>
                  <a:srgbClr val="404040"/>
                </a:solidFill>
                <a:latin typeface="Calibri"/>
                <a:ea typeface="Calibri"/>
                <a:cs typeface="Calibri"/>
              </a:rPr>
              <a:t>garantizar</a:t>
            </a:r>
            <a:r>
              <a:rPr lang="en-IE" sz="1100" dirty="0">
                <a:solidFill>
                  <a:srgbClr val="404040"/>
                </a:solidFill>
                <a:latin typeface="Calibri"/>
                <a:ea typeface="Calibri"/>
                <a:cs typeface="Calibri"/>
              </a:rPr>
              <a:t> un </a:t>
            </a:r>
            <a:r>
              <a:rPr lang="en-IE" sz="1100" dirty="0" err="1">
                <a:solidFill>
                  <a:srgbClr val="404040"/>
                </a:solidFill>
                <a:latin typeface="Calibri"/>
                <a:ea typeface="Calibri"/>
                <a:cs typeface="Calibri"/>
              </a:rPr>
              <a:t>flujo</a:t>
            </a:r>
            <a:r>
              <a:rPr lang="en-IE" sz="1100" dirty="0">
                <a:solidFill>
                  <a:srgbClr val="404040"/>
                </a:solidFill>
                <a:latin typeface="Calibri"/>
                <a:ea typeface="Calibri"/>
                <a:cs typeface="Calibri"/>
              </a:rPr>
              <a:t> </a:t>
            </a:r>
            <a:r>
              <a:rPr lang="en-IE" sz="1100" dirty="0" err="1">
                <a:solidFill>
                  <a:srgbClr val="404040"/>
                </a:solidFill>
                <a:latin typeface="Calibri"/>
                <a:ea typeface="Calibri"/>
                <a:cs typeface="Calibri"/>
              </a:rPr>
              <a:t>constante</a:t>
            </a:r>
            <a:r>
              <a:rPr lang="en-IE" sz="1100" dirty="0">
                <a:solidFill>
                  <a:srgbClr val="404040"/>
                </a:solidFill>
                <a:latin typeface="Calibri"/>
                <a:ea typeface="Calibri"/>
                <a:cs typeface="Calibri"/>
              </a:rPr>
              <a:t> de personas cualificadas preparadas para diseñar, instalar y gestionar sistemas avanzados de calefacción y refrigeración. Esto no solo refuerza la competitividad y la innovación, sino que también contribuye a acelerar la transición energética global de Europa hacia un futuro con bajas emisiones de carbono y basado en datos.</a:t>
            </a:r>
          </a:p>
          <a:p>
            <a:pPr algn="just">
              <a:lnSpc>
                <a:spcPts val="1140"/>
              </a:lnSpc>
            </a:pPr>
            <a:endParaRPr lang="en-IE" sz="1100" dirty="0">
              <a:solidFill>
                <a:srgbClr val="404040"/>
              </a:solidFill>
              <a:latin typeface="Calibri" panose="020F0502020204030204" pitchFamily="34" charset="0"/>
              <a:cs typeface="Calibri" panose="020F0502020204030204" pitchFamily="34" charset="0"/>
            </a:endParaRPr>
          </a:p>
        </p:txBody>
      </p:sp>
      <p:cxnSp>
        <p:nvCxnSpPr>
          <p:cNvPr id="23" name="Straight Connector 22">
            <a:extLst>
              <a:ext uri="{FF2B5EF4-FFF2-40B4-BE49-F238E27FC236}">
                <a16:creationId xmlns:a16="http://schemas.microsoft.com/office/drawing/2014/main" id="{7AD116AC-3EB8-06D7-EF07-FB56F228B27F}"/>
              </a:ext>
            </a:extLst>
          </p:cNvPr>
          <p:cNvCxnSpPr>
            <a:cxnSpLocks/>
          </p:cNvCxnSpPr>
          <p:nvPr/>
        </p:nvCxnSpPr>
        <p:spPr>
          <a:xfrm>
            <a:off x="388575" y="501044"/>
            <a:ext cx="620838"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5EA9469-F523-26B8-E703-466EA791DAC3}"/>
              </a:ext>
            </a:extLst>
          </p:cNvPr>
          <p:cNvCxnSpPr>
            <a:cxnSpLocks/>
          </p:cNvCxnSpPr>
          <p:nvPr/>
        </p:nvCxnSpPr>
        <p:spPr>
          <a:xfrm>
            <a:off x="1009413" y="501044"/>
            <a:ext cx="0" cy="4431637"/>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25" name="Triangle 24">
            <a:extLst>
              <a:ext uri="{FF2B5EF4-FFF2-40B4-BE49-F238E27FC236}">
                <a16:creationId xmlns:a16="http://schemas.microsoft.com/office/drawing/2014/main" id="{AA405E77-2356-D292-833F-D1E718255919}"/>
              </a:ext>
            </a:extLst>
          </p:cNvPr>
          <p:cNvSpPr/>
          <p:nvPr/>
        </p:nvSpPr>
        <p:spPr>
          <a:xfrm rot="5400000">
            <a:off x="652746" y="415418"/>
            <a:ext cx="217346" cy="187367"/>
          </a:xfrm>
          <a:prstGeom prst="triangle">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 name="Straight Connector 25">
            <a:extLst>
              <a:ext uri="{FF2B5EF4-FFF2-40B4-BE49-F238E27FC236}">
                <a16:creationId xmlns:a16="http://schemas.microsoft.com/office/drawing/2014/main" id="{C424CB66-4E61-DD20-B2AE-CD2F6B2E8C01}"/>
              </a:ext>
            </a:extLst>
          </p:cNvPr>
          <p:cNvCxnSpPr>
            <a:cxnSpLocks/>
          </p:cNvCxnSpPr>
          <p:nvPr/>
        </p:nvCxnSpPr>
        <p:spPr>
          <a:xfrm>
            <a:off x="1009413" y="4932681"/>
            <a:ext cx="6549341"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0615117-7CFE-DA74-F06E-B7F97741EF56}"/>
              </a:ext>
            </a:extLst>
          </p:cNvPr>
          <p:cNvSpPr txBox="1"/>
          <p:nvPr/>
        </p:nvSpPr>
        <p:spPr>
          <a:xfrm>
            <a:off x="1113765" y="5199574"/>
            <a:ext cx="5504020" cy="534762"/>
          </a:xfrm>
          <a:prstGeom prst="rect">
            <a:avLst/>
          </a:prstGeom>
          <a:noFill/>
        </p:spPr>
        <p:txBody>
          <a:bodyPr wrap="square" rtlCol="0" anchor="t">
            <a:spAutoFit/>
          </a:bodyPr>
          <a:lstStyle/>
          <a:p>
            <a:pPr marL="6350">
              <a:lnSpc>
                <a:spcPts val="1700"/>
              </a:lnSpc>
              <a:tabLst>
                <a:tab pos="611188" algn="l"/>
              </a:tabLst>
            </a:pPr>
            <a:r>
              <a:rPr lang="en-US" sz="1600" b="1" dirty="0">
                <a:solidFill>
                  <a:srgbClr val="ED4D24"/>
                </a:solidFill>
                <a:highlight>
                  <a:srgbClr val="FFFFFF"/>
                </a:highlight>
                <a:latin typeface="Calibri" panose="020F0502020204030204" pitchFamily="34" charset="0"/>
                <a:cs typeface="Calibri" panose="020F0502020204030204" pitchFamily="34" charset="0"/>
              </a:rPr>
              <a:t>3. Para los municipios y las autoridades locales</a:t>
            </a:r>
          </a:p>
          <a:p>
            <a:pPr marL="6350">
              <a:lnSpc>
                <a:spcPts val="1700"/>
              </a:lnSpc>
              <a:tabLst>
                <a:tab pos="611188" algn="l"/>
              </a:tabLst>
            </a:pPr>
            <a:endParaRPr lang="en-US" sz="1800" b="1" dirty="0">
              <a:solidFill>
                <a:srgbClr val="2D62AE"/>
              </a:solidFill>
              <a:highlight>
                <a:srgbClr val="FFFFFF"/>
              </a:highlight>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91AA5EC3-6FE7-C282-5A83-2B9E6BEA69A8}"/>
              </a:ext>
            </a:extLst>
          </p:cNvPr>
          <p:cNvSpPr txBox="1"/>
          <p:nvPr/>
        </p:nvSpPr>
        <p:spPr>
          <a:xfrm>
            <a:off x="1113765" y="5489178"/>
            <a:ext cx="5871600" cy="5172634"/>
          </a:xfrm>
          <a:prstGeom prst="rect">
            <a:avLst/>
          </a:prstGeom>
          <a:noFill/>
        </p:spPr>
        <p:txBody>
          <a:bodyPr wrap="square" lIns="91440" tIns="45720" rIns="91440" bIns="45720" numCol="2" spcCol="252000" anchor="t">
            <a:spAutoFit/>
          </a:bodyPr>
          <a:lstStyle/>
          <a:p>
            <a:pPr algn="just">
              <a:lnSpc>
                <a:spcPts val="1140"/>
              </a:lnSpc>
            </a:pPr>
            <a:r>
              <a:rPr lang="en-IE" sz="1100" dirty="0">
                <a:solidFill>
                  <a:srgbClr val="404040"/>
                </a:solidFill>
                <a:latin typeface="Calibri"/>
                <a:ea typeface="Calibri"/>
                <a:cs typeface="Calibri"/>
              </a:rPr>
              <a:t>Las ciudades y las regiones son el lugar donde la descarbonización se hace realidad, por lo que los gobiernos locales deben liderar el proceso con datos claros, </a:t>
            </a:r>
            <a:r>
              <a:rPr lang="en-IE" sz="1100" err="1">
                <a:solidFill>
                  <a:srgbClr val="404040"/>
                </a:solidFill>
                <a:latin typeface="Calibri"/>
                <a:ea typeface="Calibri"/>
                <a:cs typeface="Calibri"/>
              </a:rPr>
              <a:t>proyectos</a:t>
            </a:r>
            <a:r>
              <a:rPr lang="en-IE" sz="1100" dirty="0">
                <a:solidFill>
                  <a:srgbClr val="404040"/>
                </a:solidFill>
                <a:latin typeface="Calibri"/>
                <a:ea typeface="Calibri"/>
                <a:cs typeface="Calibri"/>
              </a:rPr>
              <a:t> </a:t>
            </a:r>
            <a:r>
              <a:rPr lang="en-IE" sz="1100" err="1">
                <a:solidFill>
                  <a:srgbClr val="404040"/>
                </a:solidFill>
                <a:latin typeface="Calibri"/>
                <a:ea typeface="Calibri"/>
                <a:cs typeface="Calibri"/>
              </a:rPr>
              <a:t>financiables</a:t>
            </a:r>
            <a:r>
              <a:rPr lang="en-IE" sz="1100" dirty="0">
                <a:solidFill>
                  <a:srgbClr val="404040"/>
                </a:solidFill>
                <a:latin typeface="Calibri"/>
                <a:ea typeface="Calibri"/>
                <a:cs typeface="Calibri"/>
              </a:rPr>
              <a:t> y </a:t>
            </a:r>
            <a:r>
              <a:rPr lang="en-IE" sz="1100" err="1">
                <a:solidFill>
                  <a:srgbClr val="404040"/>
                </a:solidFill>
                <a:latin typeface="Calibri"/>
                <a:ea typeface="Calibri"/>
                <a:cs typeface="Calibri"/>
              </a:rPr>
              <a:t>una</a:t>
            </a:r>
            <a:r>
              <a:rPr lang="en-IE" sz="1100" dirty="0">
                <a:solidFill>
                  <a:srgbClr val="404040"/>
                </a:solidFill>
                <a:latin typeface="Calibri"/>
                <a:ea typeface="Calibri"/>
                <a:cs typeface="Calibri"/>
              </a:rPr>
              <a:t> </a:t>
            </a:r>
            <a:r>
              <a:rPr lang="en-IE" sz="1100" err="1">
                <a:solidFill>
                  <a:srgbClr val="404040"/>
                </a:solidFill>
                <a:latin typeface="Calibri"/>
                <a:ea typeface="Calibri"/>
                <a:cs typeface="Calibri"/>
              </a:rPr>
              <a:t>comunicación</a:t>
            </a:r>
            <a:r>
              <a:rPr lang="en-IE" sz="1100" dirty="0">
                <a:solidFill>
                  <a:srgbClr val="404040"/>
                </a:solidFill>
                <a:latin typeface="Calibri"/>
                <a:ea typeface="Calibri"/>
                <a:cs typeface="Calibri"/>
              </a:rPr>
              <a:t> </a:t>
            </a:r>
            <a:r>
              <a:rPr lang="en-IE" sz="1100" err="1">
                <a:solidFill>
                  <a:srgbClr val="404040"/>
                </a:solidFill>
                <a:latin typeface="Calibri"/>
                <a:ea typeface="Calibri"/>
                <a:cs typeface="Calibri"/>
              </a:rPr>
              <a:t>abierta</a:t>
            </a:r>
            <a:r>
              <a:rPr lang="en-IE" sz="1100" dirty="0">
                <a:solidFill>
                  <a:srgbClr val="404040"/>
                </a:solidFill>
                <a:latin typeface="Calibri"/>
                <a:ea typeface="Calibri"/>
                <a:cs typeface="Calibri"/>
              </a:rPr>
              <a:t>. </a:t>
            </a:r>
            <a:r>
              <a:rPr lang="en-IE" sz="1100" err="1">
                <a:solidFill>
                  <a:srgbClr val="404040"/>
                </a:solidFill>
                <a:latin typeface="Calibri"/>
                <a:ea typeface="Calibri"/>
                <a:cs typeface="Calibri"/>
              </a:rPr>
              <a:t>Empezando</a:t>
            </a:r>
            <a:r>
              <a:rPr lang="en-IE" sz="1100" dirty="0">
                <a:solidFill>
                  <a:srgbClr val="404040"/>
                </a:solidFill>
                <a:latin typeface="Calibri"/>
                <a:ea typeface="Calibri"/>
                <a:cs typeface="Calibri"/>
              </a:rPr>
              <a:t> </a:t>
            </a:r>
            <a:r>
              <a:rPr lang="en-IE" sz="1100" err="1">
                <a:solidFill>
                  <a:srgbClr val="404040"/>
                </a:solidFill>
                <a:latin typeface="Calibri"/>
                <a:ea typeface="Calibri"/>
                <a:cs typeface="Calibri"/>
              </a:rPr>
              <a:t>por</a:t>
            </a:r>
            <a:r>
              <a:rPr lang="en-IE" sz="1100" dirty="0">
                <a:solidFill>
                  <a:srgbClr val="404040"/>
                </a:solidFill>
                <a:latin typeface="Calibri"/>
                <a:ea typeface="Calibri"/>
                <a:cs typeface="Calibri"/>
              </a:rPr>
              <a:t> la </a:t>
            </a:r>
            <a:r>
              <a:rPr lang="en-IE" sz="1100" err="1">
                <a:solidFill>
                  <a:srgbClr val="404040"/>
                </a:solidFill>
                <a:latin typeface="Calibri"/>
                <a:ea typeface="Calibri"/>
                <a:cs typeface="Calibri"/>
              </a:rPr>
              <a:t>creación</a:t>
            </a:r>
            <a:r>
              <a:rPr lang="en-IE" sz="1100" dirty="0">
                <a:solidFill>
                  <a:srgbClr val="404040"/>
                </a:solidFill>
                <a:latin typeface="Calibri"/>
                <a:ea typeface="Calibri"/>
                <a:cs typeface="Calibri"/>
              </a:rPr>
              <a:t> de </a:t>
            </a:r>
            <a:r>
              <a:rPr lang="en-IE" sz="1100" err="1">
                <a:solidFill>
                  <a:srgbClr val="404040"/>
                </a:solidFill>
                <a:latin typeface="Calibri"/>
                <a:ea typeface="Calibri"/>
                <a:cs typeface="Calibri"/>
              </a:rPr>
              <a:t>mapas</a:t>
            </a:r>
            <a:r>
              <a:rPr lang="en-IE" sz="1100" dirty="0">
                <a:solidFill>
                  <a:srgbClr val="404040"/>
                </a:solidFill>
                <a:latin typeface="Calibri"/>
                <a:ea typeface="Calibri"/>
                <a:cs typeface="Calibri"/>
              </a:rPr>
              <a:t> </a:t>
            </a:r>
            <a:r>
              <a:rPr lang="en-IE" sz="1100" err="1">
                <a:solidFill>
                  <a:srgbClr val="404040"/>
                </a:solidFill>
                <a:latin typeface="Calibri"/>
                <a:ea typeface="Calibri"/>
                <a:cs typeface="Calibri"/>
              </a:rPr>
              <a:t>integrados</a:t>
            </a:r>
            <a:r>
              <a:rPr lang="en-IE" sz="1100" dirty="0">
                <a:solidFill>
                  <a:srgbClr val="404040"/>
                </a:solidFill>
                <a:latin typeface="Calibri"/>
                <a:ea typeface="Calibri"/>
                <a:cs typeface="Calibri"/>
              </a:rPr>
              <a:t> de </a:t>
            </a:r>
            <a:r>
              <a:rPr lang="en-IE" sz="1100" err="1">
                <a:solidFill>
                  <a:srgbClr val="404040"/>
                </a:solidFill>
                <a:latin typeface="Calibri"/>
                <a:ea typeface="Calibri"/>
                <a:cs typeface="Calibri"/>
              </a:rPr>
              <a:t>energía</a:t>
            </a:r>
            <a:r>
              <a:rPr lang="en-IE" sz="1100" dirty="0">
                <a:solidFill>
                  <a:srgbClr val="404040"/>
                </a:solidFill>
                <a:latin typeface="Calibri"/>
                <a:ea typeface="Calibri"/>
                <a:cs typeface="Calibri"/>
              </a:rPr>
              <a:t> y </a:t>
            </a:r>
            <a:r>
              <a:rPr lang="en-IE" sz="1100" err="1">
                <a:solidFill>
                  <a:srgbClr val="404040"/>
                </a:solidFill>
                <a:latin typeface="Calibri"/>
                <a:ea typeface="Calibri"/>
                <a:cs typeface="Calibri"/>
              </a:rPr>
              <a:t>calor</a:t>
            </a:r>
            <a:r>
              <a:rPr lang="en-IE" sz="1100" dirty="0">
                <a:solidFill>
                  <a:srgbClr val="404040"/>
                </a:solidFill>
                <a:latin typeface="Calibri"/>
                <a:ea typeface="Calibri"/>
                <a:cs typeface="Calibri"/>
              </a:rPr>
              <a:t> que superpongan los perfiles de demanda, el parque inmobiliario, los activos de la red y los recursos locales, como la geotermia, las aguas residuales, el calor de los centros de datos y el potencial fotovoltaico de los tejados. </a:t>
            </a:r>
            <a:r>
              <a:rPr lang="en-IE" sz="1100" err="1">
                <a:solidFill>
                  <a:srgbClr val="404040"/>
                </a:solidFill>
                <a:latin typeface="Calibri"/>
                <a:ea typeface="Calibri"/>
                <a:cs typeface="Calibri"/>
              </a:rPr>
              <a:t>Utilizar</a:t>
            </a:r>
            <a:r>
              <a:rPr lang="en-IE" sz="1100">
                <a:solidFill>
                  <a:srgbClr val="404040"/>
                </a:solidFill>
                <a:latin typeface="Calibri"/>
                <a:ea typeface="Calibri"/>
                <a:cs typeface="Calibri"/>
              </a:rPr>
              <a:t> </a:t>
            </a:r>
            <a:r>
              <a:rPr lang="en-IE" sz="1100" err="1">
                <a:solidFill>
                  <a:srgbClr val="404040"/>
                </a:solidFill>
                <a:latin typeface="Calibri"/>
                <a:ea typeface="Calibri"/>
                <a:cs typeface="Calibri"/>
              </a:rPr>
              <a:t>estos</a:t>
            </a:r>
            <a:r>
              <a:rPr lang="en-IE" sz="1100">
                <a:solidFill>
                  <a:srgbClr val="404040"/>
                </a:solidFill>
                <a:latin typeface="Calibri"/>
                <a:ea typeface="Calibri"/>
                <a:cs typeface="Calibri"/>
              </a:rPr>
              <a:t> </a:t>
            </a:r>
            <a:r>
              <a:rPr lang="en-IE" sz="1100" err="1">
                <a:solidFill>
                  <a:srgbClr val="404040"/>
                </a:solidFill>
                <a:latin typeface="Calibri"/>
                <a:ea typeface="Calibri"/>
                <a:cs typeface="Calibri"/>
              </a:rPr>
              <a:t>mapas</a:t>
            </a:r>
            <a:r>
              <a:rPr lang="en-IE" sz="1100">
                <a:solidFill>
                  <a:srgbClr val="404040"/>
                </a:solidFill>
                <a:latin typeface="Calibri"/>
                <a:ea typeface="Calibri"/>
                <a:cs typeface="Calibri"/>
              </a:rPr>
              <a:t> para </a:t>
            </a:r>
            <a:r>
              <a:rPr lang="en-IE" sz="1100" err="1">
                <a:solidFill>
                  <a:srgbClr val="404040"/>
                </a:solidFill>
                <a:latin typeface="Calibri"/>
                <a:ea typeface="Calibri"/>
                <a:cs typeface="Calibri"/>
              </a:rPr>
              <a:t>establecer</a:t>
            </a:r>
            <a:r>
              <a:rPr lang="en-IE" sz="1100">
                <a:solidFill>
                  <a:srgbClr val="404040"/>
                </a:solidFill>
                <a:latin typeface="Calibri"/>
                <a:ea typeface="Calibri"/>
                <a:cs typeface="Calibri"/>
              </a:rPr>
              <a:t> la </a:t>
            </a:r>
            <a:r>
              <a:rPr lang="en-IE" sz="1100" dirty="0">
                <a:solidFill>
                  <a:srgbClr val="404040"/>
                </a:solidFill>
                <a:latin typeface="Calibri"/>
                <a:ea typeface="Calibri"/>
                <a:cs typeface="Calibri"/>
              </a:rPr>
              <a:t>zonificación de la calefacción/refrigeración urbana, identificar dónde tienen sentido las grandes bombas de calor o los bucles ambientales, y señalar los barrios que más se beneficiarían de una profunda rehabilitación.</a:t>
            </a:r>
          </a:p>
          <a:p>
            <a:pPr algn="just">
              <a:lnSpc>
                <a:spcPts val="1140"/>
              </a:lnSpc>
            </a:pPr>
            <a:endParaRPr lang="en-IE" sz="1100" dirty="0">
              <a:solidFill>
                <a:srgbClr val="404040"/>
              </a:solidFill>
              <a:latin typeface="Calibri" panose="020F0502020204030204" pitchFamily="34" charset="0"/>
              <a:cs typeface="Calibri" panose="020F0502020204030204" pitchFamily="34" charset="0"/>
            </a:endParaRPr>
          </a:p>
          <a:p>
            <a:pPr algn="just">
              <a:lnSpc>
                <a:spcPts val="1140"/>
              </a:lnSpc>
            </a:pPr>
            <a:r>
              <a:rPr lang="en-IE" sz="1100" dirty="0">
                <a:solidFill>
                  <a:srgbClr val="404040"/>
                </a:solidFill>
                <a:latin typeface="Calibri"/>
                <a:ea typeface="Calibri"/>
                <a:cs typeface="Calibri"/>
              </a:rPr>
              <a:t>Convierta esos conocimientos en programas agrupados y listos para la inversión. La agregación de proyectos similares, como grupos de escuelas, bloques de viviendas sociales o edificios municipales, reduce los costes de transacción y atrae a prestamistas y empresas de servicios energéticos (ESE). Estructure los paquetes con diseños, contratos e indicadores clave de rendimiento (KPI) estandarizados, de modo que las bombas de calor comunitarias, los sistemas de distrito de baja temperatura y las rehabilitaciones que dan </a:t>
            </a:r>
            <a:r>
              <a:rPr lang="en-IE" sz="1100" err="1">
                <a:solidFill>
                  <a:srgbClr val="404040"/>
                </a:solidFill>
                <a:latin typeface="Calibri"/>
                <a:ea typeface="Calibri"/>
                <a:cs typeface="Calibri"/>
              </a:rPr>
              <a:t>prioridad</a:t>
            </a:r>
            <a:r>
              <a:rPr lang="en-IE" sz="1100">
                <a:solidFill>
                  <a:srgbClr val="404040"/>
                </a:solidFill>
                <a:latin typeface="Calibri"/>
                <a:ea typeface="Calibri"/>
                <a:cs typeface="Calibri"/>
              </a:rPr>
              <a:t> a </a:t>
            </a:r>
            <a:r>
              <a:rPr lang="en-IE" sz="1100" err="1">
                <a:solidFill>
                  <a:srgbClr val="404040"/>
                </a:solidFill>
                <a:latin typeface="Calibri"/>
                <a:ea typeface="Calibri"/>
                <a:cs typeface="Calibri"/>
              </a:rPr>
              <a:t>los</a:t>
            </a:r>
            <a:r>
              <a:rPr lang="en-IE" sz="1100">
                <a:solidFill>
                  <a:srgbClr val="404040"/>
                </a:solidFill>
                <a:latin typeface="Calibri"/>
                <a:ea typeface="Calibri"/>
                <a:cs typeface="Calibri"/>
              </a:rPr>
              <a:t> </a:t>
            </a:r>
            <a:r>
              <a:rPr lang="en-IE" sz="1100" err="1">
                <a:solidFill>
                  <a:srgbClr val="404040"/>
                </a:solidFill>
                <a:latin typeface="Calibri"/>
                <a:ea typeface="Calibri"/>
                <a:cs typeface="Calibri"/>
              </a:rPr>
              <a:t>materiales</a:t>
            </a:r>
            <a:r>
              <a:rPr lang="en-IE" sz="1100">
                <a:solidFill>
                  <a:srgbClr val="404040"/>
                </a:solidFill>
                <a:latin typeface="Calibri"/>
                <a:ea typeface="Calibri"/>
                <a:cs typeface="Calibri"/>
              </a:rPr>
              <a:t>, </a:t>
            </a:r>
            <a:r>
              <a:rPr lang="en-IE" sz="1100" err="1">
                <a:solidFill>
                  <a:srgbClr val="404040"/>
                </a:solidFill>
                <a:latin typeface="Calibri"/>
                <a:ea typeface="Calibri"/>
                <a:cs typeface="Calibri"/>
              </a:rPr>
              <a:t>puedan</a:t>
            </a:r>
            <a:r>
              <a:rPr lang="en-IE" sz="1100">
                <a:solidFill>
                  <a:srgbClr val="404040"/>
                </a:solidFill>
                <a:latin typeface="Calibri"/>
                <a:ea typeface="Calibri"/>
                <a:cs typeface="Calibri"/>
              </a:rPr>
              <a:t> </a:t>
            </a:r>
            <a:r>
              <a:rPr lang="en-IE" sz="1100" err="1">
                <a:solidFill>
                  <a:srgbClr val="404040"/>
                </a:solidFill>
                <a:latin typeface="Calibri"/>
                <a:ea typeface="Calibri"/>
                <a:cs typeface="Calibri"/>
              </a:rPr>
              <a:t>financiarse</a:t>
            </a:r>
            <a:r>
              <a:rPr lang="en-IE" sz="1100">
                <a:solidFill>
                  <a:srgbClr val="404040"/>
                </a:solidFill>
                <a:latin typeface="Calibri"/>
                <a:ea typeface="Calibri"/>
                <a:cs typeface="Calibri"/>
              </a:rPr>
              <a:t> a </a:t>
            </a:r>
            <a:r>
              <a:rPr lang="en-IE" sz="1100" dirty="0">
                <a:solidFill>
                  <a:srgbClr val="404040"/>
                </a:solidFill>
                <a:latin typeface="Calibri"/>
                <a:ea typeface="Calibri"/>
                <a:cs typeface="Calibri"/>
              </a:rPr>
              <a:t>gran escala mediante bonos verdes, ELENA/InvestEU o asociaciones público-privadas. Incluya garantías de funcionamiento y mantenimiento durante todo el ciclo de vida y de rendimiento para asegurar el ahorro.</a:t>
            </a:r>
          </a:p>
          <a:p>
            <a:pPr algn="just">
              <a:lnSpc>
                <a:spcPts val="1140"/>
              </a:lnSpc>
            </a:pPr>
            <a:r>
              <a:rPr lang="en-IE" sz="1100" err="1">
                <a:solidFill>
                  <a:srgbClr val="404040"/>
                </a:solidFill>
                <a:latin typeface="Calibri"/>
                <a:ea typeface="Calibri"/>
                <a:cs typeface="Calibri"/>
              </a:rPr>
              <a:t>Mantener</a:t>
            </a:r>
            <a:r>
              <a:rPr lang="en-IE" sz="1100" dirty="0">
                <a:solidFill>
                  <a:srgbClr val="404040"/>
                </a:solidFill>
                <a:latin typeface="Calibri"/>
                <a:ea typeface="Calibri"/>
                <a:cs typeface="Calibri"/>
              </a:rPr>
              <a:t> a </a:t>
            </a:r>
            <a:r>
              <a:rPr lang="en-IE" sz="1100" err="1">
                <a:solidFill>
                  <a:srgbClr val="404040"/>
                </a:solidFill>
                <a:latin typeface="Calibri"/>
                <a:ea typeface="Calibri"/>
                <a:cs typeface="Calibri"/>
              </a:rPr>
              <a:t>los</a:t>
            </a:r>
            <a:r>
              <a:rPr lang="en-IE" sz="1100" dirty="0">
                <a:solidFill>
                  <a:srgbClr val="404040"/>
                </a:solidFill>
                <a:latin typeface="Calibri"/>
                <a:ea typeface="Calibri"/>
                <a:cs typeface="Calibri"/>
              </a:rPr>
              <a:t> </a:t>
            </a:r>
            <a:r>
              <a:rPr lang="en-IE" sz="1100" err="1">
                <a:solidFill>
                  <a:srgbClr val="404040"/>
                </a:solidFill>
                <a:latin typeface="Calibri"/>
                <a:ea typeface="Calibri"/>
                <a:cs typeface="Calibri"/>
              </a:rPr>
              <a:t>residentes</a:t>
            </a:r>
            <a:r>
              <a:rPr lang="en-IE" sz="1100" dirty="0">
                <a:solidFill>
                  <a:srgbClr val="404040"/>
                </a:solidFill>
                <a:latin typeface="Calibri"/>
                <a:ea typeface="Calibri"/>
                <a:cs typeface="Calibri"/>
              </a:rPr>
              <a:t> y a las partes interesadas de su lado con </a:t>
            </a:r>
            <a:r>
              <a:rPr lang="en-IE" sz="1100" err="1">
                <a:solidFill>
                  <a:srgbClr val="404040"/>
                </a:solidFill>
                <a:latin typeface="Calibri"/>
                <a:ea typeface="Calibri"/>
                <a:cs typeface="Calibri"/>
              </a:rPr>
              <a:t>una</a:t>
            </a:r>
            <a:r>
              <a:rPr lang="en-IE" sz="1100" dirty="0">
                <a:solidFill>
                  <a:srgbClr val="404040"/>
                </a:solidFill>
                <a:latin typeface="Calibri"/>
                <a:ea typeface="Calibri"/>
                <a:cs typeface="Calibri"/>
              </a:rPr>
              <a:t> </a:t>
            </a:r>
            <a:r>
              <a:rPr lang="en-IE" sz="1100" err="1">
                <a:solidFill>
                  <a:srgbClr val="404040"/>
                </a:solidFill>
                <a:latin typeface="Calibri"/>
                <a:ea typeface="Calibri"/>
                <a:cs typeface="Calibri"/>
              </a:rPr>
              <a:t>participación</a:t>
            </a:r>
            <a:r>
              <a:rPr lang="en-IE" sz="1100" dirty="0">
                <a:solidFill>
                  <a:srgbClr val="404040"/>
                </a:solidFill>
                <a:latin typeface="Calibri"/>
                <a:ea typeface="Calibri"/>
                <a:cs typeface="Calibri"/>
              </a:rPr>
              <a:t> digital </a:t>
            </a:r>
            <a:r>
              <a:rPr lang="en-IE" sz="1100" err="1">
                <a:solidFill>
                  <a:srgbClr val="404040"/>
                </a:solidFill>
                <a:latin typeface="Calibri"/>
                <a:ea typeface="Calibri"/>
                <a:cs typeface="Calibri"/>
              </a:rPr>
              <a:t>transparente</a:t>
            </a:r>
            <a:r>
              <a:rPr lang="en-IE" sz="1100" dirty="0">
                <a:solidFill>
                  <a:srgbClr val="404040"/>
                </a:solidFill>
                <a:latin typeface="Calibri"/>
                <a:ea typeface="Calibri"/>
                <a:cs typeface="Calibri"/>
              </a:rPr>
              <a:t>. </a:t>
            </a:r>
            <a:r>
              <a:rPr lang="en-IE" sz="1100" err="1">
                <a:solidFill>
                  <a:srgbClr val="404040"/>
                </a:solidFill>
                <a:latin typeface="Calibri"/>
                <a:ea typeface="Calibri"/>
                <a:cs typeface="Calibri"/>
              </a:rPr>
              <a:t>Publicar</a:t>
            </a:r>
            <a:r>
              <a:rPr lang="en-IE" sz="1100" dirty="0">
                <a:solidFill>
                  <a:srgbClr val="404040"/>
                </a:solidFill>
                <a:latin typeface="Calibri"/>
                <a:ea typeface="Calibri"/>
                <a:cs typeface="Calibri"/>
              </a:rPr>
              <a:t> </a:t>
            </a:r>
            <a:r>
              <a:rPr lang="en-IE" sz="1100" err="1">
                <a:solidFill>
                  <a:srgbClr val="404040"/>
                </a:solidFill>
                <a:latin typeface="Calibri"/>
                <a:ea typeface="Calibri"/>
                <a:cs typeface="Calibri"/>
              </a:rPr>
              <a:t>paneles</a:t>
            </a:r>
            <a:r>
              <a:rPr lang="en-IE" sz="1100" dirty="0">
                <a:solidFill>
                  <a:srgbClr val="404040"/>
                </a:solidFill>
                <a:latin typeface="Calibri"/>
                <a:ea typeface="Calibri"/>
                <a:cs typeface="Calibri"/>
              </a:rPr>
              <a:t> de control </a:t>
            </a:r>
            <a:r>
              <a:rPr lang="en-IE" sz="1100" err="1">
                <a:solidFill>
                  <a:srgbClr val="404040"/>
                </a:solidFill>
                <a:latin typeface="Calibri"/>
                <a:ea typeface="Calibri"/>
                <a:cs typeface="Calibri"/>
              </a:rPr>
              <a:t>sencillos</a:t>
            </a:r>
            <a:r>
              <a:rPr lang="en-IE" sz="1100" dirty="0">
                <a:solidFill>
                  <a:srgbClr val="404040"/>
                </a:solidFill>
                <a:latin typeface="Calibri"/>
                <a:ea typeface="Calibri"/>
                <a:cs typeface="Calibri"/>
              </a:rPr>
              <a:t> que muestren el consumo energético local, el estado de los proyectos, las tarifas y el ahorro de carbono por barrio. Ofrezca herramientas de autoservicio para que los hogares y las pymes puedan ver las ventajas de conectarse a una red, cambiar a una bomba de calor o participar en un programa de </a:t>
            </a:r>
            <a:r>
              <a:rPr lang="en-IE" sz="1100" err="1">
                <a:solidFill>
                  <a:srgbClr val="404040"/>
                </a:solidFill>
                <a:latin typeface="Calibri"/>
                <a:ea typeface="Calibri"/>
                <a:cs typeface="Calibri"/>
              </a:rPr>
              <a:t>rehabilitación</a:t>
            </a:r>
            <a:r>
              <a:rPr lang="en-IE" sz="1100">
                <a:solidFill>
                  <a:srgbClr val="404040"/>
                </a:solidFill>
                <a:latin typeface="Calibri"/>
                <a:ea typeface="Calibri"/>
                <a:cs typeface="Calibri"/>
              </a:rPr>
              <a:t>. </a:t>
            </a:r>
            <a:r>
              <a:rPr lang="en-IE" sz="1100" err="1">
                <a:solidFill>
                  <a:srgbClr val="404040"/>
                </a:solidFill>
                <a:latin typeface="Calibri"/>
                <a:ea typeface="Calibri"/>
                <a:cs typeface="Calibri"/>
              </a:rPr>
              <a:t>Combinar</a:t>
            </a:r>
            <a:r>
              <a:rPr lang="en-IE" sz="1100">
                <a:solidFill>
                  <a:srgbClr val="404040"/>
                </a:solidFill>
                <a:latin typeface="Calibri"/>
                <a:ea typeface="Calibri"/>
                <a:cs typeface="Calibri"/>
              </a:rPr>
              <a:t> </a:t>
            </a:r>
            <a:r>
              <a:rPr lang="en-IE" sz="1100" err="1">
                <a:solidFill>
                  <a:srgbClr val="404040"/>
                </a:solidFill>
                <a:latin typeface="Calibri"/>
                <a:ea typeface="Calibri"/>
                <a:cs typeface="Calibri"/>
              </a:rPr>
              <a:t>esto</a:t>
            </a:r>
            <a:r>
              <a:rPr lang="en-IE" sz="1100">
                <a:solidFill>
                  <a:srgbClr val="404040"/>
                </a:solidFill>
                <a:latin typeface="Calibri"/>
                <a:ea typeface="Calibri"/>
                <a:cs typeface="Calibri"/>
              </a:rPr>
              <a:t> con </a:t>
            </a:r>
            <a:r>
              <a:rPr lang="en-IE" sz="1100" err="1">
                <a:solidFill>
                  <a:srgbClr val="404040"/>
                </a:solidFill>
                <a:latin typeface="Calibri"/>
                <a:ea typeface="Calibri"/>
                <a:cs typeface="Calibri"/>
              </a:rPr>
              <a:t>una</a:t>
            </a:r>
            <a:r>
              <a:rPr lang="en-IE" sz="1100">
                <a:solidFill>
                  <a:srgbClr val="404040"/>
                </a:solidFill>
                <a:latin typeface="Calibri"/>
                <a:ea typeface="Calibri"/>
                <a:cs typeface="Calibri"/>
              </a:rPr>
              <a:t> </a:t>
            </a:r>
            <a:r>
              <a:rPr lang="en-IE" sz="1100" dirty="0">
                <a:solidFill>
                  <a:srgbClr val="404040"/>
                </a:solidFill>
                <a:latin typeface="Calibri"/>
                <a:ea typeface="Calibri"/>
                <a:cs typeface="Calibri"/>
              </a:rPr>
              <a:t>protección clara de los consumidores, políticas de conexión justas y un apoyo específico para los hogares con bajos ingresos, a fin de garantizar una transición justa.</a:t>
            </a:r>
          </a:p>
          <a:p>
            <a:pPr algn="just">
              <a:lnSpc>
                <a:spcPts val="1140"/>
              </a:lnSpc>
            </a:pPr>
            <a:endParaRPr lang="en-IE" sz="1100" dirty="0">
              <a:solidFill>
                <a:srgbClr val="404040"/>
              </a:solidFill>
              <a:latin typeface="Calibri" panose="020F0502020204030204" pitchFamily="34" charset="0"/>
              <a:cs typeface="Calibri" panose="020F0502020204030204" pitchFamily="34" charset="0"/>
            </a:endParaRPr>
          </a:p>
          <a:p>
            <a:pPr algn="just">
              <a:lnSpc>
                <a:spcPts val="1140"/>
              </a:lnSpc>
            </a:pPr>
            <a:r>
              <a:rPr lang="en-IE" sz="1100" dirty="0">
                <a:solidFill>
                  <a:srgbClr val="404040"/>
                </a:solidFill>
                <a:latin typeface="Calibri"/>
                <a:ea typeface="Calibri"/>
                <a:cs typeface="Calibri"/>
              </a:rPr>
              <a:t>Por </a:t>
            </a:r>
            <a:r>
              <a:rPr lang="en-IE" sz="1100" dirty="0" err="1">
                <a:solidFill>
                  <a:srgbClr val="404040"/>
                </a:solidFill>
                <a:latin typeface="Calibri"/>
                <a:ea typeface="Calibri"/>
                <a:cs typeface="Calibri"/>
              </a:rPr>
              <a:t>último</a:t>
            </a:r>
            <a:r>
              <a:rPr lang="en-IE" sz="1100" dirty="0">
                <a:solidFill>
                  <a:srgbClr val="404040"/>
                </a:solidFill>
                <a:latin typeface="Calibri"/>
                <a:ea typeface="Calibri"/>
                <a:cs typeface="Calibri"/>
              </a:rPr>
              <a:t>, </a:t>
            </a:r>
            <a:r>
              <a:rPr lang="en-IE" sz="1100" dirty="0" err="1">
                <a:solidFill>
                  <a:srgbClr val="404040"/>
                </a:solidFill>
                <a:latin typeface="Calibri"/>
                <a:ea typeface="Calibri"/>
                <a:cs typeface="Calibri"/>
              </a:rPr>
              <a:t>adaptar</a:t>
            </a:r>
            <a:r>
              <a:rPr lang="en-IE" sz="1100" dirty="0">
                <a:solidFill>
                  <a:srgbClr val="404040"/>
                </a:solidFill>
                <a:latin typeface="Calibri"/>
                <a:ea typeface="Calibri"/>
                <a:cs typeface="Calibri"/>
              </a:rPr>
              <a:t> la </a:t>
            </a:r>
            <a:r>
              <a:rPr lang="en-IE" sz="1100" dirty="0" err="1">
                <a:solidFill>
                  <a:srgbClr val="404040"/>
                </a:solidFill>
                <a:latin typeface="Calibri"/>
                <a:ea typeface="Calibri"/>
                <a:cs typeface="Calibri"/>
              </a:rPr>
              <a:t>capacidad</a:t>
            </a:r>
            <a:r>
              <a:rPr lang="en-IE" sz="1100" dirty="0">
                <a:solidFill>
                  <a:srgbClr val="404040"/>
                </a:solidFill>
                <a:latin typeface="Calibri"/>
                <a:ea typeface="Calibri"/>
                <a:cs typeface="Calibri"/>
              </a:rPr>
              <a:t> interna a la </a:t>
            </a:r>
            <a:r>
              <a:rPr lang="en-IE" sz="1100" dirty="0" err="1">
                <a:solidFill>
                  <a:srgbClr val="404040"/>
                </a:solidFill>
                <a:latin typeface="Calibri"/>
                <a:ea typeface="Calibri"/>
                <a:cs typeface="Calibri"/>
              </a:rPr>
              <a:t>ambición</a:t>
            </a:r>
            <a:r>
              <a:rPr lang="en-IE" sz="1100" dirty="0">
                <a:solidFill>
                  <a:srgbClr val="404040"/>
                </a:solidFill>
                <a:latin typeface="Calibri"/>
                <a:ea typeface="Calibri"/>
                <a:cs typeface="Calibri"/>
              </a:rPr>
              <a:t>. </a:t>
            </a:r>
            <a:r>
              <a:rPr lang="en-IE" sz="1100" dirty="0" err="1">
                <a:solidFill>
                  <a:srgbClr val="404040"/>
                </a:solidFill>
                <a:latin typeface="Calibri"/>
                <a:ea typeface="Calibri"/>
                <a:cs typeface="Calibri"/>
              </a:rPr>
              <a:t>Designar</a:t>
            </a:r>
            <a:r>
              <a:rPr lang="en-IE" sz="1100" dirty="0">
                <a:solidFill>
                  <a:srgbClr val="404040"/>
                </a:solidFill>
                <a:latin typeface="Calibri"/>
                <a:ea typeface="Calibri"/>
                <a:cs typeface="Calibri"/>
              </a:rPr>
              <a:t> </a:t>
            </a:r>
            <a:r>
              <a:rPr lang="en-IE" sz="1100" dirty="0" err="1">
                <a:solidFill>
                  <a:srgbClr val="404040"/>
                </a:solidFill>
                <a:latin typeface="Calibri"/>
                <a:ea typeface="Calibri"/>
                <a:cs typeface="Calibri"/>
              </a:rPr>
              <a:t>una</a:t>
            </a:r>
            <a:r>
              <a:rPr lang="en-IE" sz="1100" dirty="0">
                <a:solidFill>
                  <a:srgbClr val="404040"/>
                </a:solidFill>
                <a:latin typeface="Calibri"/>
                <a:ea typeface="Calibri"/>
                <a:cs typeface="Calibri"/>
              </a:rPr>
              <a:t> </a:t>
            </a:r>
            <a:r>
              <a:rPr lang="en-IE" sz="1100" dirty="0" err="1">
                <a:solidFill>
                  <a:srgbClr val="404040"/>
                </a:solidFill>
                <a:latin typeface="Calibri"/>
                <a:ea typeface="Calibri"/>
                <a:cs typeface="Calibri"/>
              </a:rPr>
              <a:t>unidad</a:t>
            </a:r>
            <a:r>
              <a:rPr lang="en-IE" sz="1100" dirty="0">
                <a:solidFill>
                  <a:srgbClr val="404040"/>
                </a:solidFill>
                <a:latin typeface="Calibri"/>
                <a:ea typeface="Calibri"/>
                <a:cs typeface="Calibri"/>
              </a:rPr>
              <a:t> interdepartamental de suministro de calefacción limpia (planificación, vivienda, adquisiciones, TI, finanzas) para agilizar los permisos, estandarizar el intercambio de datos con las empresas de servicios públicos y llevar a cabo licitaciones abiertas y compatibles con la interoperabilidad. Impartir formación al personal municipal sobre planificación de la calefacción, adquisición de sistemas digitales, conceptos básicos de ciberseguridad y contratos de rendimiento. Con mapas sólidos, paquetes financiables e informes públicos honestos, los municipios pueden convertir los objetivos nacionales en comodidad visible, puestos de trabajo y facturas más bajas sobre el terreno.</a:t>
            </a:r>
          </a:p>
          <a:p>
            <a:pPr algn="just">
              <a:lnSpc>
                <a:spcPts val="1140"/>
              </a:lnSpc>
            </a:pPr>
            <a:endParaRPr lang="en-IE" sz="1100" dirty="0">
              <a:solidFill>
                <a:srgbClr val="404040"/>
              </a:solidFill>
              <a:latin typeface="Calibri" panose="020F0502020204030204" pitchFamily="34" charset="0"/>
              <a:cs typeface="Calibri" panose="020F0502020204030204" pitchFamily="34" charset="0"/>
            </a:endParaRPr>
          </a:p>
        </p:txBody>
      </p:sp>
      <p:cxnSp>
        <p:nvCxnSpPr>
          <p:cNvPr id="5" name="Straight Connector 4">
            <a:extLst>
              <a:ext uri="{FF2B5EF4-FFF2-40B4-BE49-F238E27FC236}">
                <a16:creationId xmlns:a16="http://schemas.microsoft.com/office/drawing/2014/main" id="{6F8AA4C6-18FE-2A4E-CFD5-D7B915E1F9F2}"/>
              </a:ext>
            </a:extLst>
          </p:cNvPr>
          <p:cNvCxnSpPr>
            <a:cxnSpLocks/>
          </p:cNvCxnSpPr>
          <p:nvPr/>
        </p:nvCxnSpPr>
        <p:spPr>
          <a:xfrm>
            <a:off x="413975" y="5228298"/>
            <a:ext cx="620838"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BE319E8-55C3-EAC1-0CCD-E7743482B28E}"/>
              </a:ext>
            </a:extLst>
          </p:cNvPr>
          <p:cNvCxnSpPr>
            <a:cxnSpLocks/>
          </p:cNvCxnSpPr>
          <p:nvPr/>
        </p:nvCxnSpPr>
        <p:spPr>
          <a:xfrm>
            <a:off x="1034813" y="5228298"/>
            <a:ext cx="0" cy="536480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7" name="Triangle 6">
            <a:extLst>
              <a:ext uri="{FF2B5EF4-FFF2-40B4-BE49-F238E27FC236}">
                <a16:creationId xmlns:a16="http://schemas.microsoft.com/office/drawing/2014/main" id="{3BF4B8F7-2B9B-BC17-CC8E-8F5587460501}"/>
              </a:ext>
            </a:extLst>
          </p:cNvPr>
          <p:cNvSpPr/>
          <p:nvPr/>
        </p:nvSpPr>
        <p:spPr>
          <a:xfrm rot="5400000">
            <a:off x="678146" y="5142672"/>
            <a:ext cx="217346" cy="187367"/>
          </a:xfrm>
          <a:prstGeom prst="triangle">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4832E90F-232D-CFA3-5E3B-DDE9633A94BB}"/>
              </a:ext>
            </a:extLst>
          </p:cNvPr>
          <p:cNvCxnSpPr>
            <a:cxnSpLocks/>
          </p:cNvCxnSpPr>
          <p:nvPr/>
        </p:nvCxnSpPr>
        <p:spPr>
          <a:xfrm>
            <a:off x="1034813" y="10593098"/>
            <a:ext cx="6549341"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49059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1D8831-2474-A5FF-2D92-8B45D28C4DAD}"/>
            </a:ext>
          </a:extLst>
        </p:cNvPr>
        <p:cNvGrpSpPr/>
        <p:nvPr/>
      </p:nvGrpSpPr>
      <p:grpSpPr>
        <a:xfrm>
          <a:off x="0" y="0"/>
          <a:ext cx="0" cy="0"/>
          <a:chOff x="0" y="0"/>
          <a:chExt cx="0" cy="0"/>
        </a:xfrm>
      </p:grpSpPr>
      <p:sp>
        <p:nvSpPr>
          <p:cNvPr id="75" name="Freeform 74">
            <a:extLst>
              <a:ext uri="{FF2B5EF4-FFF2-40B4-BE49-F238E27FC236}">
                <a16:creationId xmlns:a16="http://schemas.microsoft.com/office/drawing/2014/main" id="{E7FF4660-E994-2B28-1F55-5A93C2FCE04C}"/>
              </a:ext>
            </a:extLst>
          </p:cNvPr>
          <p:cNvSpPr/>
          <p:nvPr/>
        </p:nvSpPr>
        <p:spPr>
          <a:xfrm>
            <a:off x="0" y="0"/>
            <a:ext cx="440291" cy="10691808"/>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grpSp>
        <p:nvGrpSpPr>
          <p:cNvPr id="76" name="Graphic 40">
            <a:extLst>
              <a:ext uri="{FF2B5EF4-FFF2-40B4-BE49-F238E27FC236}">
                <a16:creationId xmlns:a16="http://schemas.microsoft.com/office/drawing/2014/main" id="{914607C5-57DB-B677-50F7-EB6FDB5829A5}"/>
              </a:ext>
            </a:extLst>
          </p:cNvPr>
          <p:cNvGrpSpPr/>
          <p:nvPr/>
        </p:nvGrpSpPr>
        <p:grpSpPr>
          <a:xfrm>
            <a:off x="-2332773" y="7673545"/>
            <a:ext cx="3924090" cy="2433120"/>
            <a:chOff x="-3997860" y="6017904"/>
            <a:chExt cx="935163" cy="579845"/>
          </a:xfrm>
          <a:solidFill>
            <a:schemeClr val="bg1">
              <a:alpha val="13000"/>
            </a:schemeClr>
          </a:solidFill>
        </p:grpSpPr>
        <p:sp>
          <p:nvSpPr>
            <p:cNvPr id="77" name="Freeform 76">
              <a:extLst>
                <a:ext uri="{FF2B5EF4-FFF2-40B4-BE49-F238E27FC236}">
                  <a16:creationId xmlns:a16="http://schemas.microsoft.com/office/drawing/2014/main" id="{604764FC-45EF-AC10-58A6-76509BB5F8E9}"/>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78" name="Freeform 77">
              <a:extLst>
                <a:ext uri="{FF2B5EF4-FFF2-40B4-BE49-F238E27FC236}">
                  <a16:creationId xmlns:a16="http://schemas.microsoft.com/office/drawing/2014/main" id="{18455A52-43F4-0F8A-99C8-7550E37961E9}"/>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79" name="Freeform 78">
              <a:extLst>
                <a:ext uri="{FF2B5EF4-FFF2-40B4-BE49-F238E27FC236}">
                  <a16:creationId xmlns:a16="http://schemas.microsoft.com/office/drawing/2014/main" id="{1A8D933A-1D50-1F53-DFFE-734B077992CF}"/>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80" name="Freeform 79">
              <a:extLst>
                <a:ext uri="{FF2B5EF4-FFF2-40B4-BE49-F238E27FC236}">
                  <a16:creationId xmlns:a16="http://schemas.microsoft.com/office/drawing/2014/main" id="{96C2F25B-135F-9FDD-BCC7-00877F856339}"/>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
        <p:nvSpPr>
          <p:cNvPr id="21" name="TextBox 20">
            <a:extLst>
              <a:ext uri="{FF2B5EF4-FFF2-40B4-BE49-F238E27FC236}">
                <a16:creationId xmlns:a16="http://schemas.microsoft.com/office/drawing/2014/main" id="{A888C736-9523-4260-49E3-5C4FB603FDBA}"/>
              </a:ext>
            </a:extLst>
          </p:cNvPr>
          <p:cNvSpPr txBox="1"/>
          <p:nvPr/>
        </p:nvSpPr>
        <p:spPr>
          <a:xfrm>
            <a:off x="750112" y="343447"/>
            <a:ext cx="5504020" cy="314381"/>
          </a:xfrm>
          <a:prstGeom prst="rect">
            <a:avLst/>
          </a:prstGeom>
          <a:noFill/>
        </p:spPr>
        <p:txBody>
          <a:bodyPr wrap="square" rtlCol="0" anchor="t">
            <a:spAutoFit/>
          </a:bodyPr>
          <a:lstStyle/>
          <a:p>
            <a:pPr marL="6350">
              <a:lnSpc>
                <a:spcPts val="1700"/>
              </a:lnSpc>
              <a:tabLst>
                <a:tab pos="611188" algn="l"/>
              </a:tabLst>
            </a:pPr>
            <a:r>
              <a:rPr lang="en-US" sz="1600" b="1" dirty="0">
                <a:solidFill>
                  <a:srgbClr val="ED4D24"/>
                </a:solidFill>
                <a:highlight>
                  <a:srgbClr val="FFFFFF"/>
                </a:highlight>
                <a:latin typeface="Calibri" panose="020F0502020204030204" pitchFamily="34" charset="0"/>
                <a:cs typeface="Calibri" panose="020F0502020204030204" pitchFamily="34" charset="0"/>
              </a:rPr>
              <a:t>4. Para instituciones educativas y de formación </a:t>
            </a:r>
            <a:endParaRPr lang="en-US" sz="1800" b="1" dirty="0">
              <a:solidFill>
                <a:srgbClr val="2D62AE"/>
              </a:solidFill>
              <a:highlight>
                <a:srgbClr val="FFFFFF"/>
              </a:highlight>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F4920B92-CD6F-4467-67C2-B3960CFCCA47}"/>
              </a:ext>
            </a:extLst>
          </p:cNvPr>
          <p:cNvSpPr txBox="1"/>
          <p:nvPr/>
        </p:nvSpPr>
        <p:spPr>
          <a:xfrm>
            <a:off x="849567" y="657828"/>
            <a:ext cx="6482493" cy="10109884"/>
          </a:xfrm>
          <a:prstGeom prst="rect">
            <a:avLst/>
          </a:prstGeom>
          <a:noFill/>
        </p:spPr>
        <p:txBody>
          <a:bodyPr wrap="square" lIns="91440" tIns="45720" rIns="91440" bIns="45720" numCol="2" spcCol="252000" anchor="t">
            <a:spAutoFit/>
          </a:bodyPr>
          <a:lstStyle/>
          <a:p>
            <a:pPr algn="just">
              <a:lnSpc>
                <a:spcPts val="1140"/>
              </a:lnSpc>
            </a:pPr>
            <a:r>
              <a:rPr lang="en-IE" sz="1100" dirty="0">
                <a:solidFill>
                  <a:srgbClr val="404040"/>
                </a:solidFill>
                <a:latin typeface="Calibri"/>
                <a:ea typeface="Calibri"/>
                <a:cs typeface="Calibri"/>
              </a:rPr>
              <a:t>Para cerrar la brecha de competencias en materia de calefacción limpia hay que empezar por las aulas, los </a:t>
            </a:r>
            <a:r>
              <a:rPr lang="en-IE" sz="1100" dirty="0" err="1">
                <a:solidFill>
                  <a:srgbClr val="404040"/>
                </a:solidFill>
                <a:latin typeface="Calibri"/>
                <a:ea typeface="Calibri"/>
                <a:cs typeface="Calibri"/>
              </a:rPr>
              <a:t>laboratorios</a:t>
            </a:r>
            <a:r>
              <a:rPr lang="en-IE" sz="1100" dirty="0">
                <a:solidFill>
                  <a:srgbClr val="404040"/>
                </a:solidFill>
                <a:latin typeface="Calibri"/>
                <a:ea typeface="Calibri"/>
                <a:cs typeface="Calibri"/>
              </a:rPr>
              <a:t> prácticos y </a:t>
            </a:r>
            <a:r>
              <a:rPr lang="en-IE" sz="1100" dirty="0" err="1">
                <a:solidFill>
                  <a:srgbClr val="404040"/>
                </a:solidFill>
                <a:latin typeface="Calibri"/>
                <a:ea typeface="Calibri"/>
                <a:cs typeface="Calibri"/>
              </a:rPr>
              <a:t>los</a:t>
            </a:r>
            <a:r>
              <a:rPr lang="en-IE" sz="1100" dirty="0">
                <a:solidFill>
                  <a:srgbClr val="404040"/>
                </a:solidFill>
                <a:latin typeface="Calibri"/>
                <a:ea typeface="Calibri"/>
                <a:cs typeface="Calibri"/>
              </a:rPr>
              <a:t> </a:t>
            </a:r>
            <a:r>
              <a:rPr lang="en-IE" sz="1100" dirty="0" err="1">
                <a:solidFill>
                  <a:srgbClr val="404040"/>
                </a:solidFill>
                <a:latin typeface="Calibri"/>
                <a:ea typeface="Calibri"/>
                <a:cs typeface="Calibri"/>
              </a:rPr>
              <a:t>emplazamientos</a:t>
            </a:r>
            <a:r>
              <a:rPr lang="en-IE" sz="1100" dirty="0">
                <a:solidFill>
                  <a:srgbClr val="404040"/>
                </a:solidFill>
                <a:latin typeface="Calibri"/>
                <a:ea typeface="Calibri"/>
                <a:cs typeface="Calibri"/>
              </a:rPr>
              <a:t> reales. Las universidades, los centros de formación profesional y los proveedores de formación profesional continua deben modernizar sus planes de estudios para que los graduados puedan diseñar, integrar, poner en marcha y operar sistemas digitales de calefacción y refrigeración con bajas emisiones de carbono desde el primer día. Esto significa integrar las competencias digitales: sistemas de gestión de edificios (BMS), sensores y protocolos del Internet de las cosas (IoT), análisis y visualización de datos, ingeniería de controles y ciberseguridad básica en los programas de ingeniería, arquitectura, instalaciones y oficios, no como asignaturas optativas, sino como resultados básicos. Combinar la teoría con el aprendizaje práctico: crear laboratorios vivientes, edificios de enseñanza instrumentados y cursos de puesta en marcha in situ vinculados a activos reales (bombas de calor, sistemas hidráulicos de baja temperatura, submedición, interfaces de energía de distrito). Los estudiantes deben salir sabiendo cómo analizar tendencias, diagnosticar, equilibrar y optimizar los sistemas utilizando datos reales y herramientas abiertas.</a:t>
            </a:r>
          </a:p>
          <a:p>
            <a:pPr algn="just">
              <a:lnSpc>
                <a:spcPts val="1140"/>
              </a:lnSpc>
            </a:pPr>
            <a:r>
              <a:rPr lang="en-IE" sz="1100" dirty="0">
                <a:solidFill>
                  <a:srgbClr val="404040"/>
                </a:solidFill>
                <a:latin typeface="Calibri" panose="020F0502020204030204" pitchFamily="34" charset="0"/>
                <a:cs typeface="Calibri" panose="020F0502020204030204" pitchFamily="34" charset="0"/>
              </a:rPr>
              <a:t>Los planes de estudios también deben desarrollar conocimientos sobre políticas y finanzas. Los futuros profesionales deben conocer la EPBD, la RED III, la EED, las normas de productos, los gases fluorados y la taxonomía de la UE, y convertir esos conocimientos en la ejecución de proyectos: seleccionar tecnologías que cumplan con la normativa, estructurar licitaciones, cuantificar ahorros y acumular incentivos. Los módulos basados en casos prácticos deben guiar a los alumnos a través de los procesos de obtención de permisos, adquisición, M&amp;V y contratación de rendimiento, para que puedan convertir los planes en proyectos financiados.</a:t>
            </a:r>
          </a:p>
          <a:p>
            <a:pPr algn="just">
              <a:lnSpc>
                <a:spcPts val="1140"/>
              </a:lnSpc>
            </a:pPr>
            <a:endParaRPr lang="en-IE" sz="1100" dirty="0">
              <a:solidFill>
                <a:srgbClr val="404040"/>
              </a:solidFill>
              <a:latin typeface="Calibri" panose="020F0502020204030204" pitchFamily="34" charset="0"/>
              <a:cs typeface="Calibri" panose="020F0502020204030204" pitchFamily="34" charset="0"/>
            </a:endParaRPr>
          </a:p>
          <a:p>
            <a:pPr algn="just">
              <a:lnSpc>
                <a:spcPts val="1140"/>
              </a:lnSpc>
            </a:pPr>
            <a:r>
              <a:rPr lang="en-IE" sz="1100" dirty="0">
                <a:solidFill>
                  <a:srgbClr val="404040"/>
                </a:solidFill>
                <a:latin typeface="Calibri"/>
                <a:ea typeface="Calibri"/>
                <a:cs typeface="Calibri"/>
              </a:rPr>
              <a:t>Dado que la mano de obra ya está en movimiento, </a:t>
            </a:r>
            <a:r>
              <a:rPr lang="en-IE" sz="1100" dirty="0" err="1">
                <a:solidFill>
                  <a:srgbClr val="404040"/>
                </a:solidFill>
                <a:latin typeface="Calibri"/>
                <a:ea typeface="Calibri"/>
                <a:cs typeface="Calibri"/>
              </a:rPr>
              <a:t>amplíe</a:t>
            </a:r>
            <a:r>
              <a:rPr lang="en-IE" sz="1100" dirty="0">
                <a:solidFill>
                  <a:srgbClr val="404040"/>
                </a:solidFill>
                <a:latin typeface="Calibri"/>
                <a:ea typeface="Calibri"/>
                <a:cs typeface="Calibri"/>
              </a:rPr>
              <a:t> la </a:t>
            </a:r>
            <a:r>
              <a:rPr lang="en-IE" sz="1100" dirty="0" err="1">
                <a:solidFill>
                  <a:srgbClr val="404040"/>
                </a:solidFill>
                <a:latin typeface="Calibri"/>
                <a:ea typeface="Calibri"/>
                <a:cs typeface="Calibri"/>
              </a:rPr>
              <a:t>formación</a:t>
            </a:r>
            <a:r>
              <a:rPr lang="en-IE" sz="1100" dirty="0">
                <a:solidFill>
                  <a:srgbClr val="404040"/>
                </a:solidFill>
                <a:latin typeface="Calibri"/>
                <a:ea typeface="Calibri"/>
                <a:cs typeface="Calibri"/>
              </a:rPr>
              <a:t> continua (FPC) para </a:t>
            </a:r>
            <a:r>
              <a:rPr lang="en-IE" sz="1100" dirty="0" err="1">
                <a:solidFill>
                  <a:srgbClr val="404040"/>
                </a:solidFill>
                <a:latin typeface="Calibri"/>
                <a:ea typeface="Calibri"/>
                <a:cs typeface="Calibri"/>
              </a:rPr>
              <a:t>instaladores</a:t>
            </a:r>
            <a:r>
              <a:rPr lang="en-IE" sz="1100" dirty="0">
                <a:solidFill>
                  <a:srgbClr val="404040"/>
                </a:solidFill>
                <a:latin typeface="Calibri"/>
                <a:ea typeface="Calibri"/>
                <a:cs typeface="Calibri"/>
              </a:rPr>
              <a:t>, </a:t>
            </a:r>
            <a:r>
              <a:rPr lang="en-IE" sz="1100" dirty="0" err="1">
                <a:solidFill>
                  <a:srgbClr val="404040"/>
                </a:solidFill>
                <a:latin typeface="Calibri"/>
                <a:ea typeface="Calibri"/>
                <a:cs typeface="Calibri"/>
              </a:rPr>
              <a:t>operadores</a:t>
            </a:r>
            <a:r>
              <a:rPr lang="en-IE" sz="1100" dirty="0">
                <a:solidFill>
                  <a:srgbClr val="404040"/>
                </a:solidFill>
                <a:latin typeface="Calibri"/>
                <a:ea typeface="Calibri"/>
                <a:cs typeface="Calibri"/>
              </a:rPr>
              <a:t>, planificadores municipales y equipos de ESCO. Ofrezca microcredenciales breves y acumulables sobre temas como la puesta en marcha de bombas de calor, el funcionamiento de redes de baja temperatura, los gemelos digitales, la detección y el diagnóstico de fallos (FDD) y la preparación para la respuesta a la demanda. Siempre que sea posible, adapte las evaluaciones al reconocimiento mutuo en toda la UE, de modo que las credenciales viajen con los trabajadores a través de las fronteras.</a:t>
            </a:r>
          </a:p>
          <a:p>
            <a:pPr algn="just">
              <a:lnSpc>
                <a:spcPts val="1140"/>
              </a:lnSpc>
            </a:pPr>
            <a:endParaRPr lang="en-IE" sz="1100" dirty="0">
              <a:solidFill>
                <a:srgbClr val="404040"/>
              </a:solidFill>
              <a:latin typeface="Calibri" panose="020F0502020204030204" pitchFamily="34" charset="0"/>
              <a:cs typeface="Calibri" panose="020F0502020204030204" pitchFamily="34" charset="0"/>
            </a:endParaRPr>
          </a:p>
          <a:p>
            <a:pPr algn="just">
              <a:lnSpc>
                <a:spcPts val="1140"/>
              </a:lnSpc>
            </a:pPr>
            <a:r>
              <a:rPr lang="en-IE" sz="1100" dirty="0">
                <a:solidFill>
                  <a:srgbClr val="404040"/>
                </a:solidFill>
                <a:latin typeface="Calibri" panose="020F0502020204030204" pitchFamily="34" charset="0"/>
                <a:cs typeface="Calibri" panose="020F0502020204030204" pitchFamily="34" charset="0"/>
              </a:rPr>
              <a:t>Por último, profundizar en la co-creación entre la industria y la educación. Invitar a los fabricantes, las empresas de servicios públicos y los municipios a co-diseñar módulos, suministrar equipos y conjuntos de datos, acoger aprendizajes y abrir sitios para proyectos finales. Utilizar cadenas de herramientas estándar, independientes del proveedor, y protocolos abiertos para evitar el bloqueo y fomentar la mentalidad de interoperabilidad de los graduados. Haga un seguimiento de los resultados: tasas de colocación, certificaciones obtenidas, ahorro de energía/carbono medido en los proyectos de los estudiantes, y utilice los resultados para mejorar el programa. Con esta combinación de competencias digitales básicas, práctica con activos reales, dominio de las políticas y las finanzas, y microcredenciales transferibles, los proveedores de educación pueden convertir la brecha de competencias actual en la capacidad de entrega futura para la transición hacia la calefacción limpia en Europa.</a:t>
            </a:r>
          </a:p>
          <a:p>
            <a:pPr algn="just">
              <a:lnSpc>
                <a:spcPts val="1140"/>
              </a:lnSpc>
            </a:pPr>
            <a:r>
              <a:rPr lang="en-IE" sz="1100" dirty="0">
                <a:solidFill>
                  <a:srgbClr val="404040"/>
                </a:solidFill>
                <a:latin typeface="Calibri" panose="020F0502020204030204" pitchFamily="34" charset="0"/>
                <a:cs typeface="Calibri" panose="020F0502020204030204" pitchFamily="34" charset="0"/>
              </a:rPr>
              <a:t>Para cerrar la brecha de competencias en materia de calefacción limpia hay que empezar por las aulas, los laboratorios y los entornos de trabajo auténticos. Las universidades, los centros de formación profesional y los proveedores de formación profesional continua deben modernizar los planes de estudios para que los graduados estén preparados desde el primer día para diseñar, integrar, poner en marcha y operar sistemas digitales de calefacción y refrigeración con bajas emisiones de carbono. Para alcanzar este objetivo es necesario incorporar las competencias digitales —sistemas de gestión de edificios (BMS), sensores y protocolos del Internet de las cosas (IoT), análisis y visualización de datos, ingeniería de controles y ciberseguridad básica— en los programas de ingeniería, arquitectura, instalaciones y oficios, no como asignaturas optativas, sino como resultados de aprendizaje básicos. La enseñanza teórica debe combinarse sistemáticamente con el aprendizaje experiencial mediante la creación de laboratorios vivos, edificios de enseñanza instrumentados y cursos de puesta en marcha in situ vinculados a activos reales (por ejemplo, bombas de calor, sistemas hidráulicos de baja temperatura, submedición, interfaces de energía de distrito). Los estudiantes deben graduarse siendo capaces de analizar tendencias, diagnosticar, equilibrar y optimizar sistemas utilizando datos operativos reales y herramientas abiertas.</a:t>
            </a:r>
          </a:p>
          <a:p>
            <a:pPr algn="just">
              <a:lnSpc>
                <a:spcPts val="1140"/>
              </a:lnSpc>
            </a:pPr>
            <a:endParaRPr lang="en-IE" sz="1100" dirty="0">
              <a:solidFill>
                <a:srgbClr val="404040"/>
              </a:solidFill>
              <a:latin typeface="Calibri" panose="020F0502020204030204" pitchFamily="34" charset="0"/>
              <a:cs typeface="Calibri" panose="020F0502020204030204" pitchFamily="34" charset="0"/>
            </a:endParaRPr>
          </a:p>
          <a:p>
            <a:pPr algn="just">
              <a:lnSpc>
                <a:spcPts val="1140"/>
              </a:lnSpc>
            </a:pPr>
            <a:r>
              <a:rPr lang="en-IE" sz="1100" dirty="0">
                <a:solidFill>
                  <a:srgbClr val="404040"/>
                </a:solidFill>
                <a:latin typeface="Calibri" panose="020F0502020204030204" pitchFamily="34" charset="0"/>
                <a:cs typeface="Calibri" panose="020F0502020204030204" pitchFamily="34" charset="0"/>
              </a:rPr>
              <a:t>Los planes de estudios también deben cultivar los conocimientos sobre políticas y finanzas. Los futuros profesionales deben ser capaces de manejar la Directiva sobre el rendimiento energético de los edificios (EPBD), la Directiva sobre energías renovables (RED III), la Directiva sobre eficiencia energética (EED), las normas de productos pertinentes, el régimen de gases fluorados y la taxonomía de la UE, y de traducir estos conocimientos en la ejecución de proyectos: seleccionando tecnologías que cumplan la normativa, estructurando ofertas, cuantificando ahorros y acumulando incentivos. Los módulos basados en casos prácticos deben guiar a los alumnos a través de los procesos de concesión de permisos, adquisición, medición y verificación (M&amp;V) y contratación de rendimiento, de modo que puedan convertir los planes técnicos en proyectos financiados y ejecutables.</a:t>
            </a:r>
          </a:p>
          <a:p>
            <a:pPr algn="just">
              <a:lnSpc>
                <a:spcPts val="1140"/>
              </a:lnSpc>
            </a:pPr>
            <a:endParaRPr lang="en-IE" sz="1100" dirty="0">
              <a:solidFill>
                <a:srgbClr val="404040"/>
              </a:solidFill>
              <a:latin typeface="Calibri" panose="020F0502020204030204" pitchFamily="34" charset="0"/>
              <a:cs typeface="Calibri" panose="020F0502020204030204" pitchFamily="34" charset="0"/>
            </a:endParaRPr>
          </a:p>
          <a:p>
            <a:pPr algn="just">
              <a:lnSpc>
                <a:spcPts val="1140"/>
              </a:lnSpc>
            </a:pPr>
            <a:r>
              <a:rPr lang="en-IE" sz="1100" dirty="0">
                <a:solidFill>
                  <a:srgbClr val="404040"/>
                </a:solidFill>
                <a:latin typeface="Calibri"/>
                <a:ea typeface="Calibri"/>
                <a:cs typeface="Calibri"/>
              </a:rPr>
              <a:t>Dado que gran parte de la mano de obra ya </a:t>
            </a:r>
            <a:r>
              <a:rPr lang="en-IE" sz="1100" dirty="0" err="1">
                <a:solidFill>
                  <a:srgbClr val="404040"/>
                </a:solidFill>
                <a:latin typeface="Calibri"/>
                <a:ea typeface="Calibri"/>
                <a:cs typeface="Calibri"/>
              </a:rPr>
              <a:t>está</a:t>
            </a:r>
            <a:r>
              <a:rPr lang="en-IE" sz="1100" dirty="0">
                <a:solidFill>
                  <a:srgbClr val="404040"/>
                </a:solidFill>
                <a:latin typeface="Calibri"/>
                <a:ea typeface="Calibri"/>
                <a:cs typeface="Calibri"/>
              </a:rPr>
              <a:t> </a:t>
            </a:r>
            <a:r>
              <a:rPr lang="en-IE" sz="1100" dirty="0" err="1">
                <a:solidFill>
                  <a:srgbClr val="404040"/>
                </a:solidFill>
                <a:latin typeface="Calibri"/>
                <a:ea typeface="Calibri"/>
                <a:cs typeface="Calibri"/>
              </a:rPr>
              <a:t>en</a:t>
            </a:r>
            <a:r>
              <a:rPr lang="en-IE" sz="1100" dirty="0">
                <a:solidFill>
                  <a:srgbClr val="404040"/>
                </a:solidFill>
                <a:latin typeface="Calibri"/>
                <a:ea typeface="Calibri"/>
                <a:cs typeface="Calibri"/>
              </a:rPr>
              <a:t> </a:t>
            </a:r>
            <a:r>
              <a:rPr lang="en-IE" sz="1100" dirty="0" err="1">
                <a:solidFill>
                  <a:srgbClr val="404040"/>
                </a:solidFill>
                <a:latin typeface="Calibri"/>
                <a:ea typeface="Calibri"/>
                <a:cs typeface="Calibri"/>
              </a:rPr>
              <a:t>activo</a:t>
            </a:r>
            <a:r>
              <a:rPr lang="en-IE" sz="1100" dirty="0">
                <a:solidFill>
                  <a:srgbClr val="404040"/>
                </a:solidFill>
                <a:latin typeface="Calibri"/>
                <a:ea typeface="Calibri"/>
                <a:cs typeface="Calibri"/>
              </a:rPr>
              <a:t>, se </a:t>
            </a:r>
            <a:r>
              <a:rPr lang="en-IE" sz="1100" dirty="0" err="1">
                <a:solidFill>
                  <a:srgbClr val="404040"/>
                </a:solidFill>
                <a:latin typeface="Calibri"/>
                <a:ea typeface="Calibri"/>
                <a:cs typeface="Calibri"/>
              </a:rPr>
              <a:t>deben</a:t>
            </a:r>
            <a:r>
              <a:rPr lang="en-IE" sz="1100" dirty="0">
                <a:solidFill>
                  <a:srgbClr val="404040"/>
                </a:solidFill>
                <a:latin typeface="Calibri"/>
                <a:ea typeface="Calibri"/>
                <a:cs typeface="Calibri"/>
              </a:rPr>
              <a:t> </a:t>
            </a:r>
            <a:r>
              <a:rPr lang="en-IE" sz="1100" dirty="0" err="1">
                <a:solidFill>
                  <a:srgbClr val="404040"/>
                </a:solidFill>
                <a:latin typeface="Calibri"/>
                <a:ea typeface="Calibri"/>
                <a:cs typeface="Calibri"/>
              </a:rPr>
              <a:t>ampliar</a:t>
            </a:r>
            <a:r>
              <a:rPr lang="en-IE" sz="1100" dirty="0">
                <a:solidFill>
                  <a:srgbClr val="404040"/>
                </a:solidFill>
                <a:latin typeface="Calibri"/>
                <a:ea typeface="Calibri"/>
                <a:cs typeface="Calibri"/>
              </a:rPr>
              <a:t> las </a:t>
            </a:r>
            <a:r>
              <a:rPr lang="en-IE" sz="1100" dirty="0" err="1">
                <a:solidFill>
                  <a:srgbClr val="404040"/>
                </a:solidFill>
                <a:latin typeface="Calibri"/>
                <a:ea typeface="Calibri"/>
                <a:cs typeface="Calibri"/>
              </a:rPr>
              <a:t>ofertas</a:t>
            </a:r>
            <a:r>
              <a:rPr lang="en-IE" sz="1100" dirty="0">
                <a:solidFill>
                  <a:srgbClr val="404040"/>
                </a:solidFill>
                <a:latin typeface="Calibri"/>
                <a:ea typeface="Calibri"/>
                <a:cs typeface="Calibri"/>
              </a:rPr>
              <a:t> de FPC para </a:t>
            </a:r>
            <a:r>
              <a:rPr lang="en-IE" sz="1100" dirty="0" err="1">
                <a:solidFill>
                  <a:srgbClr val="404040"/>
                </a:solidFill>
                <a:latin typeface="Calibri"/>
                <a:ea typeface="Calibri"/>
                <a:cs typeface="Calibri"/>
              </a:rPr>
              <a:t>instaladores</a:t>
            </a:r>
            <a:r>
              <a:rPr lang="en-IE" sz="1100" dirty="0">
                <a:solidFill>
                  <a:srgbClr val="404040"/>
                </a:solidFill>
                <a:latin typeface="Calibri"/>
                <a:ea typeface="Calibri"/>
                <a:cs typeface="Calibri"/>
              </a:rPr>
              <a:t>, </a:t>
            </a:r>
            <a:r>
              <a:rPr lang="en-IE" sz="1100" dirty="0" err="1">
                <a:solidFill>
                  <a:srgbClr val="404040"/>
                </a:solidFill>
                <a:latin typeface="Calibri"/>
                <a:ea typeface="Calibri"/>
                <a:cs typeface="Calibri"/>
              </a:rPr>
              <a:t>operadores</a:t>
            </a:r>
            <a:r>
              <a:rPr lang="en-IE" sz="1100" dirty="0">
                <a:solidFill>
                  <a:srgbClr val="404040"/>
                </a:solidFill>
                <a:latin typeface="Calibri"/>
                <a:ea typeface="Calibri"/>
                <a:cs typeface="Calibri"/>
              </a:rPr>
              <a:t>, planificadores municipales y equipos de empresas de servicios energéticos (ESCO). Se deben proporcionar microcredenciales breves y acumulables sobre temas como la puesta en marcha de bombas de calor, el funcionamiento de redes de baja temperatura, los gemelos digitales, la detección y el diagnóstico de fallos (FDD) y la preparación para la respuesta a la demanda. Siempre que sea posible, las evaluaciones deben ajustarse a los marcos de reconocimiento mutuo de la UE, de modo que las credenciales sean transferibles y acompañen a los trabajadores a través de las fronteras.</a:t>
            </a:r>
          </a:p>
          <a:p>
            <a:pPr algn="just">
              <a:lnSpc>
                <a:spcPts val="1140"/>
              </a:lnSpc>
            </a:pPr>
            <a:endParaRPr lang="en-IE" sz="1100" dirty="0">
              <a:solidFill>
                <a:srgbClr val="404040"/>
              </a:solidFill>
              <a:latin typeface="Calibri" panose="020F0502020204030204" pitchFamily="34" charset="0"/>
              <a:cs typeface="Calibri" panose="020F0502020204030204" pitchFamily="34" charset="0"/>
            </a:endParaRPr>
          </a:p>
        </p:txBody>
      </p:sp>
      <p:cxnSp>
        <p:nvCxnSpPr>
          <p:cNvPr id="23" name="Straight Connector 22">
            <a:extLst>
              <a:ext uri="{FF2B5EF4-FFF2-40B4-BE49-F238E27FC236}">
                <a16:creationId xmlns:a16="http://schemas.microsoft.com/office/drawing/2014/main" id="{6C5BF1B4-AE51-576D-4C1C-69AAD9EDE21A}"/>
              </a:ext>
            </a:extLst>
          </p:cNvPr>
          <p:cNvCxnSpPr>
            <a:cxnSpLocks/>
            <a:endCxn id="25" idx="0"/>
          </p:cNvCxnSpPr>
          <p:nvPr/>
        </p:nvCxnSpPr>
        <p:spPr>
          <a:xfrm>
            <a:off x="388575" y="501044"/>
            <a:ext cx="361537" cy="8059"/>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2496BC6-EBC7-2C4D-41FC-4E5A51784247}"/>
              </a:ext>
            </a:extLst>
          </p:cNvPr>
          <p:cNvCxnSpPr>
            <a:cxnSpLocks/>
          </p:cNvCxnSpPr>
          <p:nvPr/>
        </p:nvCxnSpPr>
        <p:spPr>
          <a:xfrm>
            <a:off x="750112" y="509103"/>
            <a:ext cx="0" cy="10190769"/>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25" name="Triangle 24">
            <a:extLst>
              <a:ext uri="{FF2B5EF4-FFF2-40B4-BE49-F238E27FC236}">
                <a16:creationId xmlns:a16="http://schemas.microsoft.com/office/drawing/2014/main" id="{5AF9E99A-7096-6AE5-1954-0D5D9FF6DF5F}"/>
              </a:ext>
            </a:extLst>
          </p:cNvPr>
          <p:cNvSpPr/>
          <p:nvPr/>
        </p:nvSpPr>
        <p:spPr>
          <a:xfrm rot="5400000">
            <a:off x="547755" y="415419"/>
            <a:ext cx="217346" cy="187367"/>
          </a:xfrm>
          <a:prstGeom prst="triangle">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838042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F08DF-5F7D-BC7B-92B7-CB20108CE8AF}"/>
            </a:ext>
          </a:extLst>
        </p:cNvPr>
        <p:cNvGrpSpPr/>
        <p:nvPr/>
      </p:nvGrpSpPr>
      <p:grpSpPr>
        <a:xfrm>
          <a:off x="0" y="0"/>
          <a:ext cx="0" cy="0"/>
          <a:chOff x="0" y="0"/>
          <a:chExt cx="0" cy="0"/>
        </a:xfrm>
      </p:grpSpPr>
      <p:sp>
        <p:nvSpPr>
          <p:cNvPr id="75" name="Freeform 74">
            <a:extLst>
              <a:ext uri="{FF2B5EF4-FFF2-40B4-BE49-F238E27FC236}">
                <a16:creationId xmlns:a16="http://schemas.microsoft.com/office/drawing/2014/main" id="{14F0EC2B-B4B2-9286-0AC3-2EC816A4045A}"/>
              </a:ext>
            </a:extLst>
          </p:cNvPr>
          <p:cNvSpPr/>
          <p:nvPr/>
        </p:nvSpPr>
        <p:spPr>
          <a:xfrm>
            <a:off x="0" y="0"/>
            <a:ext cx="440291" cy="10691808"/>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sp>
        <p:nvSpPr>
          <p:cNvPr id="21" name="TextBox 20">
            <a:extLst>
              <a:ext uri="{FF2B5EF4-FFF2-40B4-BE49-F238E27FC236}">
                <a16:creationId xmlns:a16="http://schemas.microsoft.com/office/drawing/2014/main" id="{E9F76961-EF5B-A04A-8762-EA4210DBE27E}"/>
              </a:ext>
            </a:extLst>
          </p:cNvPr>
          <p:cNvSpPr txBox="1"/>
          <p:nvPr/>
        </p:nvSpPr>
        <p:spPr>
          <a:xfrm>
            <a:off x="1082547" y="463542"/>
            <a:ext cx="5504020" cy="314381"/>
          </a:xfrm>
          <a:prstGeom prst="rect">
            <a:avLst/>
          </a:prstGeom>
          <a:noFill/>
        </p:spPr>
        <p:txBody>
          <a:bodyPr wrap="square" rtlCol="0" anchor="t">
            <a:spAutoFit/>
          </a:bodyPr>
          <a:lstStyle/>
          <a:p>
            <a:pPr marL="6350">
              <a:lnSpc>
                <a:spcPts val="1700"/>
              </a:lnSpc>
              <a:tabLst>
                <a:tab pos="611188" algn="l"/>
              </a:tabLst>
            </a:pPr>
            <a:r>
              <a:rPr lang="en-US" sz="1600" b="1" dirty="0">
                <a:solidFill>
                  <a:srgbClr val="ED4D24"/>
                </a:solidFill>
                <a:highlight>
                  <a:srgbClr val="FFFFFF"/>
                </a:highlight>
                <a:latin typeface="Calibri" panose="020F0502020204030204" pitchFamily="34" charset="0"/>
                <a:cs typeface="Calibri" panose="020F0502020204030204" pitchFamily="34" charset="0"/>
              </a:rPr>
              <a:t>4. Para las instituciones educativas y de formación </a:t>
            </a:r>
            <a:endParaRPr lang="en-US" sz="1800" b="1" dirty="0">
              <a:solidFill>
                <a:srgbClr val="2D62AE"/>
              </a:solidFill>
              <a:highlight>
                <a:srgbClr val="FFFFFF"/>
              </a:highlight>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D90BD9E1-B095-74D8-AB77-6C426BFEEF63}"/>
              </a:ext>
            </a:extLst>
          </p:cNvPr>
          <p:cNvSpPr txBox="1"/>
          <p:nvPr/>
        </p:nvSpPr>
        <p:spPr>
          <a:xfrm>
            <a:off x="1102811" y="793862"/>
            <a:ext cx="5871600" cy="1504899"/>
          </a:xfrm>
          <a:prstGeom prst="rect">
            <a:avLst/>
          </a:prstGeom>
          <a:noFill/>
        </p:spPr>
        <p:txBody>
          <a:bodyPr wrap="square" numCol="2" spcCol="252000">
            <a:spAutoFit/>
          </a:bodyPr>
          <a:lstStyle/>
          <a:p>
            <a:pPr algn="just">
              <a:lnSpc>
                <a:spcPts val="1140"/>
              </a:lnSpc>
            </a:pPr>
            <a:r>
              <a:rPr lang="en-IE" sz="1100" dirty="0">
                <a:solidFill>
                  <a:srgbClr val="404040"/>
                </a:solidFill>
                <a:latin typeface="Calibri" panose="020F0502020204030204" pitchFamily="34" charset="0"/>
                <a:cs typeface="Calibri" panose="020F0502020204030204" pitchFamily="34" charset="0"/>
              </a:rPr>
              <a:t>Por último, debe profundizarse la colaboración entre la industria y la educación. Se debe invitar a los fabricantes, las empresas de servicios públicos y los municipios a diseñar conjuntamente módulos, suministrar equipos y conjuntos de datos, organizar programas de aprendizaje y abrir sitios para proyectos finales. Los programas deben emplear cadenas de herramientas estándar e independientes de los proveedores, así como protocolos abiertos, para evitar el bloqueo tecnológico y fomentar una mentalidad de interoperabilidad entre los graduados. Los resultados deben ser objeto de un seguimiento riguroso —tasas de colocación, certificaciones obtenidas y ahorro de energía y carbono medido en los proyectos de los estudiantes— y las conclusiones deben incorporarse a la mejora continua del programa. Con esta combinación integrada de competencias digitales básicas, práctica con activos reales, dominio de las políticas y las finanzas y microcredenciales transferibles, los proveedores de educación pueden convertir la brecha de competencias actual en la capacidad de entrega futura para la transición hacia la calefacción limpia en Europa.</a:t>
            </a:r>
          </a:p>
        </p:txBody>
      </p:sp>
      <p:cxnSp>
        <p:nvCxnSpPr>
          <p:cNvPr id="23" name="Straight Connector 22">
            <a:extLst>
              <a:ext uri="{FF2B5EF4-FFF2-40B4-BE49-F238E27FC236}">
                <a16:creationId xmlns:a16="http://schemas.microsoft.com/office/drawing/2014/main" id="{8420A227-E285-7656-FB1B-F4F988B8E7DA}"/>
              </a:ext>
            </a:extLst>
          </p:cNvPr>
          <p:cNvCxnSpPr>
            <a:cxnSpLocks/>
          </p:cNvCxnSpPr>
          <p:nvPr/>
        </p:nvCxnSpPr>
        <p:spPr>
          <a:xfrm>
            <a:off x="388575" y="501044"/>
            <a:ext cx="620838"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15AB3BA-8BC6-6E79-E184-797DC6E33D32}"/>
              </a:ext>
            </a:extLst>
          </p:cNvPr>
          <p:cNvCxnSpPr>
            <a:cxnSpLocks/>
          </p:cNvCxnSpPr>
          <p:nvPr/>
        </p:nvCxnSpPr>
        <p:spPr>
          <a:xfrm>
            <a:off x="1009413" y="501044"/>
            <a:ext cx="921" cy="2307562"/>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25" name="Triangle 24">
            <a:extLst>
              <a:ext uri="{FF2B5EF4-FFF2-40B4-BE49-F238E27FC236}">
                <a16:creationId xmlns:a16="http://schemas.microsoft.com/office/drawing/2014/main" id="{48BB9163-43F8-09CB-5845-D6A0D4D42732}"/>
              </a:ext>
            </a:extLst>
          </p:cNvPr>
          <p:cNvSpPr/>
          <p:nvPr/>
        </p:nvSpPr>
        <p:spPr>
          <a:xfrm rot="5400000">
            <a:off x="652746" y="415418"/>
            <a:ext cx="217346" cy="187367"/>
          </a:xfrm>
          <a:prstGeom prst="triangle">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 name="Straight Connector 25">
            <a:extLst>
              <a:ext uri="{FF2B5EF4-FFF2-40B4-BE49-F238E27FC236}">
                <a16:creationId xmlns:a16="http://schemas.microsoft.com/office/drawing/2014/main" id="{9835CC87-D9DE-91E7-2C19-A87131CF00E0}"/>
              </a:ext>
            </a:extLst>
          </p:cNvPr>
          <p:cNvCxnSpPr>
            <a:cxnSpLocks/>
          </p:cNvCxnSpPr>
          <p:nvPr/>
        </p:nvCxnSpPr>
        <p:spPr>
          <a:xfrm>
            <a:off x="1010334" y="2808606"/>
            <a:ext cx="6549341"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6230E75-FAE1-4374-7D36-E6ECB56F79F2}"/>
              </a:ext>
            </a:extLst>
          </p:cNvPr>
          <p:cNvSpPr txBox="1"/>
          <p:nvPr/>
        </p:nvSpPr>
        <p:spPr>
          <a:xfrm>
            <a:off x="1088365" y="3067739"/>
            <a:ext cx="5504020" cy="534762"/>
          </a:xfrm>
          <a:prstGeom prst="rect">
            <a:avLst/>
          </a:prstGeom>
          <a:noFill/>
        </p:spPr>
        <p:txBody>
          <a:bodyPr wrap="square" rtlCol="0" anchor="t">
            <a:spAutoFit/>
          </a:bodyPr>
          <a:lstStyle/>
          <a:p>
            <a:pPr marL="6350">
              <a:lnSpc>
                <a:spcPts val="1700"/>
              </a:lnSpc>
              <a:tabLst>
                <a:tab pos="611188" algn="l"/>
              </a:tabLst>
            </a:pPr>
            <a:r>
              <a:rPr lang="en-US" sz="1600" b="1" dirty="0">
                <a:solidFill>
                  <a:srgbClr val="ED4D24"/>
                </a:solidFill>
                <a:highlight>
                  <a:srgbClr val="FFFFFF"/>
                </a:highlight>
                <a:latin typeface="Calibri" panose="020F0502020204030204" pitchFamily="34" charset="0"/>
                <a:cs typeface="Calibri" panose="020F0502020204030204" pitchFamily="34" charset="0"/>
              </a:rPr>
              <a:t>5. Para los agentes de investigación e innovación</a:t>
            </a:r>
          </a:p>
          <a:p>
            <a:pPr marL="6350">
              <a:lnSpc>
                <a:spcPts val="1700"/>
              </a:lnSpc>
              <a:tabLst>
                <a:tab pos="611188" algn="l"/>
              </a:tabLst>
            </a:pPr>
            <a:endParaRPr lang="en-US" sz="1800" b="1" dirty="0">
              <a:solidFill>
                <a:srgbClr val="2D62AE"/>
              </a:solidFill>
              <a:highlight>
                <a:srgbClr val="FFFFFF"/>
              </a:highlight>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7D44F5EA-1C9A-231D-2C76-04A2EFA089B8}"/>
              </a:ext>
            </a:extLst>
          </p:cNvPr>
          <p:cNvSpPr txBox="1"/>
          <p:nvPr/>
        </p:nvSpPr>
        <p:spPr>
          <a:xfrm>
            <a:off x="1102811" y="3394408"/>
            <a:ext cx="5871600" cy="5172634"/>
          </a:xfrm>
          <a:prstGeom prst="rect">
            <a:avLst/>
          </a:prstGeom>
          <a:noFill/>
        </p:spPr>
        <p:txBody>
          <a:bodyPr wrap="square" lIns="91440" tIns="45720" rIns="91440" bIns="45720" numCol="2" spcCol="252000" anchor="t">
            <a:spAutoFit/>
          </a:bodyPr>
          <a:lstStyle/>
          <a:p>
            <a:pPr algn="just">
              <a:lnSpc>
                <a:spcPts val="1140"/>
              </a:lnSpc>
            </a:pPr>
            <a:r>
              <a:rPr lang="en-IE" sz="1100" dirty="0">
                <a:solidFill>
                  <a:srgbClr val="404040"/>
                </a:solidFill>
                <a:latin typeface="Calibri" panose="020F0502020204030204" pitchFamily="34" charset="0"/>
                <a:cs typeface="Calibri" panose="020F0502020204030204" pitchFamily="34" charset="0"/>
              </a:rPr>
              <a:t>La transición europea hacia la calefacción limpia depende ahora de la integración de sistemas y la gobernanza digital, ámbitos en los que las organizaciones de investigación, los clústeres de innovación y los proyectos de la UE pueden tener un impacto desmesurado. Las prioridades deben pasar del rendimiento de los componentes a la optimización de todo el sistema: cómo interactúan los edificios, las redes de distrito, el almacenamiento y las redes eléctricas bajo las limitaciones, los mercados y las condiciones meteorológicas del mundo real.</a:t>
            </a:r>
          </a:p>
          <a:p>
            <a:pPr algn="just">
              <a:lnSpc>
                <a:spcPts val="1140"/>
              </a:lnSpc>
            </a:pPr>
            <a:endParaRPr lang="en-IE" sz="1100" dirty="0">
              <a:solidFill>
                <a:srgbClr val="404040"/>
              </a:solidFill>
              <a:latin typeface="Calibri" panose="020F0502020204030204" pitchFamily="34" charset="0"/>
              <a:cs typeface="Calibri" panose="020F0502020204030204" pitchFamily="34" charset="0"/>
            </a:endParaRPr>
          </a:p>
          <a:p>
            <a:pPr algn="just">
              <a:lnSpc>
                <a:spcPts val="1140"/>
              </a:lnSpc>
            </a:pPr>
            <a:r>
              <a:rPr lang="en-IE" sz="1100" dirty="0">
                <a:solidFill>
                  <a:srgbClr val="404040"/>
                </a:solidFill>
                <a:latin typeface="Calibri" panose="020F0502020204030204" pitchFamily="34" charset="0"/>
                <a:cs typeface="Calibri" panose="020F0502020204030204" pitchFamily="34" charset="0"/>
              </a:rPr>
              <a:t>En primer lugar, convertir la gestión energética basada en la inteligencia artificial en una disciplina de ingeniería convencional. Desarrollar y comparar algoritmos para la previsión (cargas, producción fotovoltaica/geotérmica, precios), el control óptimo (control predictivo de modelos para sistemas multienergéticos) y la detección y diagnóstico de fallos que funcionen con datos desordenados y escasos. Combinar todo ello con la optimización del almacenamiento térmico, desde la masa de los edificios y los depósitos de agua caliente hasta los PTES/BTES/ATES, de modo que el almacenamiento se distribuya con indicadores clave de rendimiento (KPI) explícitos en materia de carbono, confort y flexibilidad de la red.</a:t>
            </a:r>
          </a:p>
          <a:p>
            <a:pPr algn="just">
              <a:lnSpc>
                <a:spcPts val="1140"/>
              </a:lnSpc>
            </a:pPr>
            <a:endParaRPr lang="en-IE" sz="1100" dirty="0">
              <a:solidFill>
                <a:srgbClr val="404040"/>
              </a:solidFill>
              <a:latin typeface="Calibri" panose="020F0502020204030204" pitchFamily="34" charset="0"/>
              <a:cs typeface="Calibri" panose="020F0502020204030204" pitchFamily="34" charset="0"/>
            </a:endParaRPr>
          </a:p>
          <a:p>
            <a:pPr algn="just">
              <a:lnSpc>
                <a:spcPts val="1140"/>
              </a:lnSpc>
            </a:pPr>
            <a:r>
              <a:rPr lang="en-IE" sz="1100" dirty="0">
                <a:solidFill>
                  <a:srgbClr val="404040"/>
                </a:solidFill>
                <a:latin typeface="Calibri" panose="020F0502020204030204" pitchFamily="34" charset="0"/>
                <a:cs typeface="Calibri" panose="020F0502020204030204" pitchFamily="34" charset="0"/>
              </a:rPr>
              <a:t>En segundo lugar, sentar las bases para un intercambio de datos seguro e interoperable entre redes, edificios y sistemas de distrito. Contribuir a implementaciones de referencia abiertas para API estándar, esquemas de metadatos y gestión de identidades/consentimientos compatibles con los nuevos espacios de datos energéticos europeos. Incorporar la privacidad desde el diseño y la ciberseguridad (modelización de amenazas, arquitecturas de confianza cero, incorporación segura de dispositivos) en todos los proyectos piloto, y publicar manuales reutilizables para que los equipos municipales y de servicios públicos puedan replicarlos.</a:t>
            </a:r>
          </a:p>
          <a:p>
            <a:pPr algn="just">
              <a:lnSpc>
                <a:spcPts val="1140"/>
              </a:lnSpc>
            </a:pPr>
            <a:endParaRPr lang="en-IE" sz="1100" dirty="0">
              <a:solidFill>
                <a:srgbClr val="404040"/>
              </a:solidFill>
              <a:latin typeface="Calibri" panose="020F0502020204030204" pitchFamily="34" charset="0"/>
              <a:cs typeface="Calibri" panose="020F0502020204030204" pitchFamily="34" charset="0"/>
            </a:endParaRPr>
          </a:p>
          <a:p>
            <a:pPr algn="just">
              <a:lnSpc>
                <a:spcPts val="1140"/>
              </a:lnSpc>
            </a:pPr>
            <a:r>
              <a:rPr lang="en-IE" sz="1100" dirty="0">
                <a:solidFill>
                  <a:srgbClr val="404040"/>
                </a:solidFill>
                <a:latin typeface="Calibri"/>
                <a:ea typeface="Calibri"/>
                <a:cs typeface="Calibri"/>
              </a:rPr>
              <a:t>En tercer </a:t>
            </a:r>
            <a:r>
              <a:rPr lang="en-IE" sz="1100" err="1">
                <a:solidFill>
                  <a:srgbClr val="404040"/>
                </a:solidFill>
                <a:latin typeface="Calibri"/>
                <a:ea typeface="Calibri"/>
                <a:cs typeface="Calibri"/>
              </a:rPr>
              <a:t>lugar</a:t>
            </a:r>
            <a:r>
              <a:rPr lang="en-IE" sz="1100" dirty="0">
                <a:solidFill>
                  <a:srgbClr val="404040"/>
                </a:solidFill>
                <a:latin typeface="Calibri"/>
                <a:ea typeface="Calibri"/>
                <a:cs typeface="Calibri"/>
              </a:rPr>
              <a:t>, </a:t>
            </a:r>
            <a:r>
              <a:rPr lang="en-IE" sz="1100" err="1">
                <a:solidFill>
                  <a:srgbClr val="404040"/>
                </a:solidFill>
                <a:latin typeface="Calibri"/>
                <a:ea typeface="Calibri"/>
                <a:cs typeface="Calibri"/>
              </a:rPr>
              <a:t>invertir</a:t>
            </a:r>
            <a:r>
              <a:rPr lang="en-IE" sz="1100" dirty="0">
                <a:solidFill>
                  <a:srgbClr val="404040"/>
                </a:solidFill>
                <a:latin typeface="Calibri"/>
                <a:ea typeface="Calibri"/>
                <a:cs typeface="Calibri"/>
              </a:rPr>
              <a:t> </a:t>
            </a:r>
            <a:r>
              <a:rPr lang="en-IE" sz="1100" err="1">
                <a:solidFill>
                  <a:srgbClr val="404040"/>
                </a:solidFill>
                <a:latin typeface="Calibri"/>
                <a:ea typeface="Calibri"/>
                <a:cs typeface="Calibri"/>
              </a:rPr>
              <a:t>en</a:t>
            </a:r>
            <a:r>
              <a:rPr lang="en-IE" sz="1100" dirty="0">
                <a:solidFill>
                  <a:srgbClr val="404040"/>
                </a:solidFill>
                <a:latin typeface="Calibri"/>
                <a:ea typeface="Calibri"/>
                <a:cs typeface="Calibri"/>
              </a:rPr>
              <a:t> </a:t>
            </a:r>
            <a:r>
              <a:rPr lang="en-IE" sz="1100" err="1">
                <a:solidFill>
                  <a:srgbClr val="404040"/>
                </a:solidFill>
                <a:latin typeface="Calibri"/>
                <a:ea typeface="Calibri"/>
                <a:cs typeface="Calibri"/>
              </a:rPr>
              <a:t>investigación</a:t>
            </a:r>
            <a:r>
              <a:rPr lang="en-IE" sz="1100" dirty="0">
                <a:solidFill>
                  <a:srgbClr val="404040"/>
                </a:solidFill>
                <a:latin typeface="Calibri"/>
                <a:ea typeface="Calibri"/>
                <a:cs typeface="Calibri"/>
              </a:rPr>
              <a:t> socio-</a:t>
            </a:r>
            <a:r>
              <a:rPr lang="en-IE" sz="1100" err="1">
                <a:solidFill>
                  <a:srgbClr val="404040"/>
                </a:solidFill>
                <a:latin typeface="Calibri"/>
                <a:ea typeface="Calibri"/>
                <a:cs typeface="Calibri"/>
              </a:rPr>
              <a:t>técnica</a:t>
            </a:r>
            <a:r>
              <a:rPr lang="en-IE" sz="1100" dirty="0">
                <a:solidFill>
                  <a:srgbClr val="404040"/>
                </a:solidFill>
                <a:latin typeface="Calibri"/>
                <a:ea typeface="Calibri"/>
                <a:cs typeface="Calibri"/>
              </a:rPr>
              <a:t> para </a:t>
            </a:r>
            <a:r>
              <a:rPr lang="en-IE" sz="1100" err="1">
                <a:solidFill>
                  <a:srgbClr val="404040"/>
                </a:solidFill>
                <a:latin typeface="Calibri"/>
                <a:ea typeface="Calibri"/>
                <a:cs typeface="Calibri"/>
              </a:rPr>
              <a:t>garantizar</a:t>
            </a:r>
            <a:r>
              <a:rPr lang="en-IE" sz="1100" dirty="0">
                <a:solidFill>
                  <a:srgbClr val="404040"/>
                </a:solidFill>
                <a:latin typeface="Calibri"/>
                <a:ea typeface="Calibri"/>
                <a:cs typeface="Calibri"/>
              </a:rPr>
              <a:t> </a:t>
            </a:r>
            <a:r>
              <a:rPr lang="en-IE" sz="1100" err="1">
                <a:solidFill>
                  <a:srgbClr val="404040"/>
                </a:solidFill>
                <a:latin typeface="Calibri"/>
                <a:ea typeface="Calibri"/>
                <a:cs typeface="Calibri"/>
              </a:rPr>
              <a:t>que</a:t>
            </a:r>
            <a:r>
              <a:rPr lang="en-IE" sz="1100" dirty="0">
                <a:solidFill>
                  <a:srgbClr val="404040"/>
                </a:solidFill>
                <a:latin typeface="Calibri"/>
                <a:ea typeface="Calibri"/>
                <a:cs typeface="Calibri"/>
              </a:rPr>
              <a:t> la </a:t>
            </a:r>
            <a:r>
              <a:rPr lang="en-IE" sz="1100" err="1">
                <a:solidFill>
                  <a:srgbClr val="404040"/>
                </a:solidFill>
                <a:latin typeface="Calibri"/>
                <a:ea typeface="Calibri"/>
                <a:cs typeface="Calibri"/>
              </a:rPr>
              <a:t>transición</a:t>
            </a:r>
            <a:r>
              <a:rPr lang="en-IE" sz="1100" dirty="0">
                <a:solidFill>
                  <a:srgbClr val="404040"/>
                </a:solidFill>
                <a:latin typeface="Calibri"/>
                <a:ea typeface="Calibri"/>
                <a:cs typeface="Calibri"/>
              </a:rPr>
              <a:t> sea </a:t>
            </a:r>
            <a:r>
              <a:rPr lang="en-IE" sz="1100" err="1">
                <a:solidFill>
                  <a:srgbClr val="404040"/>
                </a:solidFill>
                <a:latin typeface="Calibri"/>
                <a:ea typeface="Calibri"/>
                <a:cs typeface="Calibri"/>
              </a:rPr>
              <a:t>inclusiva</a:t>
            </a:r>
            <a:r>
              <a:rPr lang="en-IE" sz="1100" dirty="0">
                <a:solidFill>
                  <a:srgbClr val="404040"/>
                </a:solidFill>
                <a:latin typeface="Calibri"/>
                <a:ea typeface="Calibri"/>
                <a:cs typeface="Calibri"/>
              </a:rPr>
              <a:t> y </a:t>
            </a:r>
            <a:r>
              <a:rPr lang="en-IE" sz="1100" err="1">
                <a:solidFill>
                  <a:srgbClr val="404040"/>
                </a:solidFill>
                <a:latin typeface="Calibri"/>
                <a:ea typeface="Calibri"/>
                <a:cs typeface="Calibri"/>
              </a:rPr>
              <a:t>duradera</a:t>
            </a:r>
            <a:r>
              <a:rPr lang="en-IE" sz="1100" dirty="0">
                <a:solidFill>
                  <a:srgbClr val="404040"/>
                </a:solidFill>
                <a:latin typeface="Calibri"/>
                <a:ea typeface="Calibri"/>
                <a:cs typeface="Calibri"/>
              </a:rPr>
              <a:t>. Evaluar los factores humanos (usabilidad de los controles, confianza en la automatización), los impactos en la equidad (quién se beneficia de los incentivos y los ingresos por flexibilidad) y las respuestas conductuales (confort, puntos de ajuste, participación en la respuesta a la demanda). Combinar esto con análisis </a:t>
            </a:r>
            <a:r>
              <a:rPr lang="en-IE" sz="1100" err="1">
                <a:solidFill>
                  <a:srgbClr val="404040"/>
                </a:solidFill>
                <a:latin typeface="Calibri"/>
                <a:ea typeface="Calibri"/>
                <a:cs typeface="Calibri"/>
              </a:rPr>
              <a:t>tecnoeconómicos</a:t>
            </a:r>
            <a:r>
              <a:rPr lang="en-IE" sz="1100" dirty="0">
                <a:solidFill>
                  <a:srgbClr val="404040"/>
                </a:solidFill>
                <a:latin typeface="Calibri"/>
                <a:ea typeface="Calibri"/>
                <a:cs typeface="Calibri"/>
              </a:rPr>
              <a:t> y </a:t>
            </a:r>
            <a:r>
              <a:rPr lang="en-IE" sz="1100" err="1">
                <a:solidFill>
                  <a:srgbClr val="404040"/>
                </a:solidFill>
                <a:latin typeface="Calibri"/>
                <a:ea typeface="Calibri"/>
                <a:cs typeface="Calibri"/>
              </a:rPr>
              <a:t>evaluaciones</a:t>
            </a:r>
            <a:r>
              <a:rPr lang="en-IE" sz="1100" dirty="0">
                <a:solidFill>
                  <a:srgbClr val="404040"/>
                </a:solidFill>
                <a:latin typeface="Calibri"/>
                <a:ea typeface="Calibri"/>
                <a:cs typeface="Calibri"/>
              </a:rPr>
              <a:t> del </a:t>
            </a:r>
            <a:r>
              <a:rPr lang="en-IE" sz="1100" err="1">
                <a:solidFill>
                  <a:srgbClr val="404040"/>
                </a:solidFill>
                <a:latin typeface="Calibri"/>
                <a:ea typeface="Calibri"/>
                <a:cs typeface="Calibri"/>
              </a:rPr>
              <a:t>ciclo</a:t>
            </a:r>
            <a:r>
              <a:rPr lang="en-IE" sz="1100" dirty="0">
                <a:solidFill>
                  <a:srgbClr val="404040"/>
                </a:solidFill>
                <a:latin typeface="Calibri"/>
                <a:ea typeface="Calibri"/>
                <a:cs typeface="Calibri"/>
              </a:rPr>
              <a:t> de </a:t>
            </a:r>
            <a:r>
              <a:rPr lang="en-IE" sz="1100" err="1">
                <a:solidFill>
                  <a:srgbClr val="404040"/>
                </a:solidFill>
                <a:latin typeface="Calibri"/>
                <a:ea typeface="Calibri"/>
                <a:cs typeface="Calibri"/>
              </a:rPr>
              <a:t>vida</a:t>
            </a:r>
            <a:r>
              <a:rPr lang="en-IE" sz="1100" dirty="0">
                <a:solidFill>
                  <a:srgbClr val="404040"/>
                </a:solidFill>
                <a:latin typeface="Calibri"/>
                <a:ea typeface="Calibri"/>
                <a:cs typeface="Calibri"/>
              </a:rPr>
              <a:t> (</a:t>
            </a:r>
            <a:r>
              <a:rPr lang="en-IE" sz="1100" err="1">
                <a:solidFill>
                  <a:srgbClr val="404040"/>
                </a:solidFill>
                <a:latin typeface="Calibri"/>
                <a:ea typeface="Calibri"/>
                <a:cs typeface="Calibri"/>
              </a:rPr>
              <a:t>operativo</a:t>
            </a:r>
            <a:r>
              <a:rPr lang="en-IE" sz="1100">
                <a:solidFill>
                  <a:srgbClr val="404040"/>
                </a:solidFill>
                <a:latin typeface="Calibri"/>
                <a:ea typeface="Calibri"/>
                <a:cs typeface="Calibri"/>
              </a:rPr>
              <a:t> + </a:t>
            </a:r>
            <a:r>
              <a:rPr lang="en-IE" sz="1100" err="1">
                <a:solidFill>
                  <a:srgbClr val="404040"/>
                </a:solidFill>
                <a:latin typeface="Calibri"/>
                <a:ea typeface="Calibri"/>
                <a:cs typeface="Calibri"/>
              </a:rPr>
              <a:t>carbono</a:t>
            </a:r>
            <a:r>
              <a:rPr lang="en-IE" sz="1100">
                <a:solidFill>
                  <a:srgbClr val="404040"/>
                </a:solidFill>
                <a:latin typeface="Calibri"/>
                <a:ea typeface="Calibri"/>
                <a:cs typeface="Calibri"/>
              </a:rPr>
              <a:t> </a:t>
            </a:r>
            <a:r>
              <a:rPr lang="en-IE" sz="1100" err="1">
                <a:solidFill>
                  <a:srgbClr val="404040"/>
                </a:solidFill>
                <a:latin typeface="Calibri"/>
                <a:ea typeface="Calibri"/>
                <a:cs typeface="Calibri"/>
              </a:rPr>
              <a:t>incorporado</a:t>
            </a:r>
            <a:r>
              <a:rPr lang="en-IE" sz="1100">
                <a:solidFill>
                  <a:srgbClr val="404040"/>
                </a:solidFill>
                <a:latin typeface="Calibri"/>
                <a:ea typeface="Calibri"/>
                <a:cs typeface="Calibri"/>
              </a:rPr>
              <a:t>, </a:t>
            </a:r>
            <a:r>
              <a:rPr lang="en-IE" sz="1100" err="1">
                <a:solidFill>
                  <a:srgbClr val="404040"/>
                </a:solidFill>
                <a:latin typeface="Calibri"/>
                <a:ea typeface="Calibri"/>
                <a:cs typeface="Calibri"/>
              </a:rPr>
              <a:t>refrigerantes</a:t>
            </a:r>
            <a:r>
              <a:rPr lang="en-IE" sz="1100">
                <a:solidFill>
                  <a:srgbClr val="404040"/>
                </a:solidFill>
                <a:latin typeface="Calibri"/>
                <a:ea typeface="Calibri"/>
                <a:cs typeface="Calibri"/>
              </a:rPr>
              <a:t>) para </a:t>
            </a:r>
            <a:r>
              <a:rPr lang="en-IE" sz="1100" err="1">
                <a:solidFill>
                  <a:srgbClr val="404040"/>
                </a:solidFill>
                <a:latin typeface="Calibri"/>
                <a:ea typeface="Calibri"/>
                <a:cs typeface="Calibri"/>
              </a:rPr>
              <a:t>que</a:t>
            </a:r>
            <a:r>
              <a:rPr lang="en-IE" sz="1100" dirty="0">
                <a:solidFill>
                  <a:srgbClr val="404040"/>
                </a:solidFill>
                <a:latin typeface="Calibri"/>
                <a:ea typeface="Calibri"/>
                <a:cs typeface="Calibri"/>
              </a:rPr>
              <a:t> las soluciones sean rentables y respetuosas con el clima.</a:t>
            </a:r>
          </a:p>
          <a:p>
            <a:pPr algn="just">
              <a:lnSpc>
                <a:spcPts val="1140"/>
              </a:lnSpc>
            </a:pPr>
            <a:r>
              <a:rPr lang="en-IE" sz="1100" dirty="0">
                <a:solidFill>
                  <a:srgbClr val="404040"/>
                </a:solidFill>
                <a:latin typeface="Calibri"/>
                <a:ea typeface="Calibri"/>
                <a:cs typeface="Calibri"/>
              </a:rPr>
              <a:t>Por último, actuar como coordinadores: alinear a los fabricantes, los DSO/TSO, las ESCO y </a:t>
            </a:r>
            <a:r>
              <a:rPr lang="en-IE" sz="1100" dirty="0" err="1">
                <a:solidFill>
                  <a:srgbClr val="404040"/>
                </a:solidFill>
                <a:latin typeface="Calibri"/>
                <a:ea typeface="Calibri"/>
                <a:cs typeface="Calibri"/>
              </a:rPr>
              <a:t>los</a:t>
            </a:r>
            <a:r>
              <a:rPr lang="en-IE" sz="1100" dirty="0">
                <a:solidFill>
                  <a:srgbClr val="404040"/>
                </a:solidFill>
                <a:latin typeface="Calibri"/>
                <a:ea typeface="Calibri"/>
                <a:cs typeface="Calibri"/>
              </a:rPr>
              <a:t> </a:t>
            </a:r>
            <a:r>
              <a:rPr lang="en-IE" sz="1100" dirty="0" err="1">
                <a:solidFill>
                  <a:srgbClr val="404040"/>
                </a:solidFill>
                <a:latin typeface="Calibri"/>
                <a:ea typeface="Calibri"/>
                <a:cs typeface="Calibri"/>
              </a:rPr>
              <a:t>proveedores</a:t>
            </a:r>
            <a:r>
              <a:rPr lang="en-IE" sz="1100" dirty="0">
                <a:solidFill>
                  <a:srgbClr val="404040"/>
                </a:solidFill>
                <a:latin typeface="Calibri"/>
                <a:ea typeface="Calibri"/>
                <a:cs typeface="Calibri"/>
              </a:rPr>
              <a:t> de </a:t>
            </a:r>
            <a:r>
              <a:rPr lang="en-IE" sz="1100" dirty="0" err="1">
                <a:solidFill>
                  <a:srgbClr val="404040"/>
                </a:solidFill>
                <a:latin typeface="Calibri"/>
                <a:ea typeface="Calibri"/>
                <a:cs typeface="Calibri"/>
              </a:rPr>
              <a:t>educación</a:t>
            </a:r>
            <a:r>
              <a:rPr lang="en-IE" sz="1100" dirty="0">
                <a:solidFill>
                  <a:srgbClr val="404040"/>
                </a:solidFill>
                <a:latin typeface="Calibri"/>
                <a:ea typeface="Calibri"/>
                <a:cs typeface="Calibri"/>
              </a:rPr>
              <a:t> </a:t>
            </a:r>
            <a:r>
              <a:rPr lang="en-IE" sz="1100" dirty="0" err="1">
                <a:solidFill>
                  <a:srgbClr val="404040"/>
                </a:solidFill>
                <a:latin typeface="Calibri"/>
                <a:ea typeface="Calibri"/>
                <a:cs typeface="Calibri"/>
              </a:rPr>
              <a:t>en</a:t>
            </a:r>
            <a:r>
              <a:rPr lang="en-IE" sz="1100" dirty="0">
                <a:solidFill>
                  <a:srgbClr val="404040"/>
                </a:solidFill>
                <a:latin typeface="Calibri"/>
                <a:ea typeface="Calibri"/>
                <a:cs typeface="Calibri"/>
              </a:rPr>
              <a:t> </a:t>
            </a:r>
            <a:r>
              <a:rPr lang="en-IE" sz="1100" dirty="0" err="1">
                <a:solidFill>
                  <a:srgbClr val="404040"/>
                </a:solidFill>
                <a:latin typeface="Calibri"/>
                <a:ea typeface="Calibri"/>
                <a:cs typeface="Calibri"/>
              </a:rPr>
              <a:t>torno</a:t>
            </a:r>
            <a:r>
              <a:rPr lang="en-IE" sz="1100" dirty="0">
                <a:solidFill>
                  <a:srgbClr val="404040"/>
                </a:solidFill>
                <a:latin typeface="Calibri"/>
                <a:ea typeface="Calibri"/>
                <a:cs typeface="Calibri"/>
              </a:rPr>
              <a:t> a las competencias, las normas y las pruebas. Cuando los resultados de la investigación llegan en forma de código documentado, conjuntos de datos, contratos modelo y módulos de formación, se pueden utilizar de inmediato, lo que convierte la innovación en impacto a escala urbana.</a:t>
            </a:r>
          </a:p>
        </p:txBody>
      </p:sp>
      <p:cxnSp>
        <p:nvCxnSpPr>
          <p:cNvPr id="13" name="Straight Connector 12">
            <a:extLst>
              <a:ext uri="{FF2B5EF4-FFF2-40B4-BE49-F238E27FC236}">
                <a16:creationId xmlns:a16="http://schemas.microsoft.com/office/drawing/2014/main" id="{45125D58-3F0C-6692-8A3D-9EDCFEA82A17}"/>
              </a:ext>
            </a:extLst>
          </p:cNvPr>
          <p:cNvCxnSpPr>
            <a:cxnSpLocks/>
          </p:cNvCxnSpPr>
          <p:nvPr/>
        </p:nvCxnSpPr>
        <p:spPr>
          <a:xfrm>
            <a:off x="388575" y="3120531"/>
            <a:ext cx="620838"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CF79D48-2116-FB48-E5F0-AB85470D13EC}"/>
              </a:ext>
            </a:extLst>
          </p:cNvPr>
          <p:cNvCxnSpPr>
            <a:cxnSpLocks/>
          </p:cNvCxnSpPr>
          <p:nvPr/>
        </p:nvCxnSpPr>
        <p:spPr>
          <a:xfrm flipH="1">
            <a:off x="1009413" y="3120531"/>
            <a:ext cx="921" cy="5399481"/>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5" name="Triangle 14">
            <a:extLst>
              <a:ext uri="{FF2B5EF4-FFF2-40B4-BE49-F238E27FC236}">
                <a16:creationId xmlns:a16="http://schemas.microsoft.com/office/drawing/2014/main" id="{C4BE4B46-9468-F880-761E-8080730286FA}"/>
              </a:ext>
            </a:extLst>
          </p:cNvPr>
          <p:cNvSpPr/>
          <p:nvPr/>
        </p:nvSpPr>
        <p:spPr>
          <a:xfrm rot="5400000">
            <a:off x="652746" y="3026848"/>
            <a:ext cx="217346" cy="187367"/>
          </a:xfrm>
          <a:prstGeom prst="triangle">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a:extLst>
              <a:ext uri="{FF2B5EF4-FFF2-40B4-BE49-F238E27FC236}">
                <a16:creationId xmlns:a16="http://schemas.microsoft.com/office/drawing/2014/main" id="{8A6320D8-00E2-E778-A063-9FB75C29470B}"/>
              </a:ext>
            </a:extLst>
          </p:cNvPr>
          <p:cNvCxnSpPr>
            <a:cxnSpLocks/>
          </p:cNvCxnSpPr>
          <p:nvPr/>
        </p:nvCxnSpPr>
        <p:spPr>
          <a:xfrm>
            <a:off x="1009413" y="8520012"/>
            <a:ext cx="6549341"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8" name="Freeform 17">
            <a:extLst>
              <a:ext uri="{FF2B5EF4-FFF2-40B4-BE49-F238E27FC236}">
                <a16:creationId xmlns:a16="http://schemas.microsoft.com/office/drawing/2014/main" id="{7C6EEBBF-3CA2-64DB-D998-8E8CBA3EE77B}"/>
              </a:ext>
            </a:extLst>
          </p:cNvPr>
          <p:cNvSpPr/>
          <p:nvPr/>
        </p:nvSpPr>
        <p:spPr>
          <a:xfrm>
            <a:off x="0" y="8672101"/>
            <a:ext cx="6772592" cy="1607497"/>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sp>
        <p:nvSpPr>
          <p:cNvPr id="19" name="Text Placeholder 20">
            <a:extLst>
              <a:ext uri="{FF2B5EF4-FFF2-40B4-BE49-F238E27FC236}">
                <a16:creationId xmlns:a16="http://schemas.microsoft.com/office/drawing/2014/main" id="{75EBC846-E962-B9D0-ACA5-C3470BB4B1C6}"/>
              </a:ext>
            </a:extLst>
          </p:cNvPr>
          <p:cNvSpPr txBox="1">
            <a:spLocks/>
          </p:cNvSpPr>
          <p:nvPr/>
        </p:nvSpPr>
        <p:spPr>
          <a:xfrm>
            <a:off x="761860" y="8721535"/>
            <a:ext cx="6035954" cy="2785136"/>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2267"/>
              </a:spcBef>
              <a:buFont typeface="Arial" panose="020B0604020202020204" pitchFamily="34" charset="0"/>
              <a:buNone/>
              <a:defRPr sz="1800" b="1" i="0" kern="1200">
                <a:solidFill>
                  <a:srgbClr val="55BCC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580"/>
              </a:lnSpc>
              <a:spcBef>
                <a:spcPts val="0"/>
              </a:spcBef>
            </a:pPr>
            <a:r>
              <a:rPr lang="en-GB" sz="1500" dirty="0">
                <a:solidFill>
                  <a:schemeClr val="bg1"/>
                </a:solidFill>
              </a:rPr>
              <a:t>En resumen</a:t>
            </a:r>
            <a:r>
              <a:rPr lang="en-GB" sz="1500" b="0" dirty="0">
                <a:solidFill>
                  <a:schemeClr val="bg1"/>
                </a:solidFill>
              </a:rPr>
              <a:t>, es esencial una acción coordinada: </a:t>
            </a:r>
            <a:r>
              <a:rPr lang="en-GB" sz="1500" dirty="0">
                <a:solidFill>
                  <a:schemeClr val="bg1"/>
                </a:solidFill>
              </a:rPr>
              <a:t>los responsables políticos </a:t>
            </a:r>
            <a:r>
              <a:rPr lang="en-GB" sz="1500" b="0" dirty="0">
                <a:solidFill>
                  <a:schemeClr val="bg1"/>
                </a:solidFill>
              </a:rPr>
              <a:t>deben simplificar y normalizar</a:t>
            </a:r>
            <a:r>
              <a:rPr lang="en-GB" sz="1500" dirty="0">
                <a:solidFill>
                  <a:schemeClr val="bg1"/>
                </a:solidFill>
              </a:rPr>
              <a:t>, la industria </a:t>
            </a:r>
            <a:r>
              <a:rPr lang="en-GB" sz="1500" b="0" dirty="0">
                <a:solidFill>
                  <a:schemeClr val="bg1"/>
                </a:solidFill>
              </a:rPr>
              <a:t>debe digitalizarse y descarbonizarse, </a:t>
            </a:r>
            <a:r>
              <a:rPr lang="en-GB" sz="1500" dirty="0">
                <a:solidFill>
                  <a:schemeClr val="bg1"/>
                </a:solidFill>
              </a:rPr>
              <a:t>los municipios </a:t>
            </a:r>
            <a:r>
              <a:rPr lang="en-GB" sz="1500" b="0" dirty="0">
                <a:solidFill>
                  <a:schemeClr val="bg1"/>
                </a:solidFill>
              </a:rPr>
              <a:t>deben planificar a nivel local, </a:t>
            </a:r>
            <a:r>
              <a:rPr lang="en-GB" sz="1500" dirty="0">
                <a:solidFill>
                  <a:schemeClr val="bg1"/>
                </a:solidFill>
              </a:rPr>
              <a:t>la educación </a:t>
            </a:r>
            <a:r>
              <a:rPr lang="en-GB" sz="1500" b="0" dirty="0">
                <a:solidFill>
                  <a:schemeClr val="bg1"/>
                </a:solidFill>
              </a:rPr>
              <a:t>debe capacitar a la mano de obra y </a:t>
            </a:r>
            <a:r>
              <a:rPr lang="en-GB" sz="1500" dirty="0">
                <a:solidFill>
                  <a:schemeClr val="bg1"/>
                </a:solidFill>
              </a:rPr>
              <a:t>los investigadores </a:t>
            </a:r>
            <a:r>
              <a:rPr lang="en-GB" sz="1500" b="0" dirty="0">
                <a:solidFill>
                  <a:schemeClr val="bg1"/>
                </a:solidFill>
              </a:rPr>
              <a:t>deben innovar de forma segura. Actuando juntos, estas partes interesadas pueden convertir el marco político europeo en un sistema de calefacción limpia totalmente operativo y basado en datos para principios de la década de 2030.</a:t>
            </a:r>
            <a:endParaRPr lang="en-IE" sz="1500" b="0" dirty="0">
              <a:solidFill>
                <a:schemeClr val="bg1"/>
              </a:solidFill>
            </a:endParaRPr>
          </a:p>
        </p:txBody>
      </p:sp>
      <p:grpSp>
        <p:nvGrpSpPr>
          <p:cNvPr id="31" name="Graphic 40">
            <a:extLst>
              <a:ext uri="{FF2B5EF4-FFF2-40B4-BE49-F238E27FC236}">
                <a16:creationId xmlns:a16="http://schemas.microsoft.com/office/drawing/2014/main" id="{1F4176C9-D9CF-0B82-E1DE-161372F69CF9}"/>
              </a:ext>
            </a:extLst>
          </p:cNvPr>
          <p:cNvGrpSpPr/>
          <p:nvPr/>
        </p:nvGrpSpPr>
        <p:grpSpPr>
          <a:xfrm>
            <a:off x="-1987267" y="7846478"/>
            <a:ext cx="3924090" cy="2433120"/>
            <a:chOff x="-3997860" y="6017904"/>
            <a:chExt cx="935163" cy="579845"/>
          </a:xfrm>
          <a:solidFill>
            <a:schemeClr val="bg1">
              <a:alpha val="13000"/>
            </a:schemeClr>
          </a:solidFill>
        </p:grpSpPr>
        <p:sp>
          <p:nvSpPr>
            <p:cNvPr id="32" name="Freeform 31">
              <a:extLst>
                <a:ext uri="{FF2B5EF4-FFF2-40B4-BE49-F238E27FC236}">
                  <a16:creationId xmlns:a16="http://schemas.microsoft.com/office/drawing/2014/main" id="{A46CD40D-DC72-0059-30D8-6D15B2B76972}"/>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33" name="Freeform 32">
              <a:extLst>
                <a:ext uri="{FF2B5EF4-FFF2-40B4-BE49-F238E27FC236}">
                  <a16:creationId xmlns:a16="http://schemas.microsoft.com/office/drawing/2014/main" id="{0E1EBC87-0660-333B-5293-28DBFBC06D8A}"/>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34" name="Freeform 33">
              <a:extLst>
                <a:ext uri="{FF2B5EF4-FFF2-40B4-BE49-F238E27FC236}">
                  <a16:creationId xmlns:a16="http://schemas.microsoft.com/office/drawing/2014/main" id="{9FE83496-9E27-4246-1E45-F6AAD475E913}"/>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35" name="Freeform 34">
              <a:extLst>
                <a:ext uri="{FF2B5EF4-FFF2-40B4-BE49-F238E27FC236}">
                  <a16:creationId xmlns:a16="http://schemas.microsoft.com/office/drawing/2014/main" id="{55BBCD71-ECA7-DB6C-B9A1-BDCCC7997B61}"/>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2706959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C855D0-DA77-3C15-6632-175E09352394}"/>
            </a:ext>
          </a:extLst>
        </p:cNvPr>
        <p:cNvGrpSpPr/>
        <p:nvPr/>
      </p:nvGrpSpPr>
      <p:grpSpPr>
        <a:xfrm>
          <a:off x="0" y="0"/>
          <a:ext cx="0" cy="0"/>
          <a:chOff x="0" y="0"/>
          <a:chExt cx="0" cy="0"/>
        </a:xfrm>
      </p:grpSpPr>
      <p:sp>
        <p:nvSpPr>
          <p:cNvPr id="32" name="TextBox 31">
            <a:extLst>
              <a:ext uri="{FF2B5EF4-FFF2-40B4-BE49-F238E27FC236}">
                <a16:creationId xmlns:a16="http://schemas.microsoft.com/office/drawing/2014/main" id="{77EA8DAC-584A-98D9-DBE1-C3F02705FF8C}"/>
              </a:ext>
            </a:extLst>
          </p:cNvPr>
          <p:cNvSpPr txBox="1"/>
          <p:nvPr/>
        </p:nvSpPr>
        <p:spPr>
          <a:xfrm>
            <a:off x="991401" y="394521"/>
            <a:ext cx="6390473" cy="10080000"/>
          </a:xfrm>
          <a:prstGeom prst="rect">
            <a:avLst/>
          </a:prstGeom>
          <a:noFill/>
        </p:spPr>
        <p:txBody>
          <a:bodyPr wrap="square" numCol="2" spcCol="108000">
            <a:spAutoFit/>
          </a:bodyPr>
          <a:lstStyle/>
          <a:p>
            <a:pPr marL="171450" indent="-171450">
              <a:lnSpc>
                <a:spcPts val="1220"/>
              </a:lnSpc>
              <a:spcAft>
                <a:spcPts val="400"/>
              </a:spcAft>
              <a:buClr>
                <a:srgbClr val="2D62AE"/>
              </a:buClr>
              <a:buFont typeface="Arial" panose="020B0604020202020204" pitchFamily="34" charset="0"/>
              <a:buChar char="•"/>
            </a:pPr>
            <a:r>
              <a:rPr lang="en-GB"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ADEME. (26 de noviembre de 2024). </a:t>
            </a:r>
            <a:r>
              <a:rPr lang="en-GB" sz="1100" i="1"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Mensajes clave: Agencia Francesa para la Transición Ecológica.</a:t>
            </a:r>
            <a:r>
              <a:rPr lang="lv-LV" sz="1100" u="sng" dirty="0">
                <a:solidFill>
                  <a:srgbClr val="ED4D24"/>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 https://www.ademe.fr/en/futures-in-transition/key-messages/</a:t>
            </a:r>
            <a:endParaRPr lang="en-IE" sz="1100" dirty="0">
              <a:solidFill>
                <a:srgbClr val="ED4D24"/>
              </a:solidFill>
              <a:effectLst/>
              <a:latin typeface="Calibri" panose="020F0502020204030204" pitchFamily="34" charset="0"/>
              <a:ea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Ameli, H., Strbac, G., Pudjianto, D. y Ameli, M. T. (2024). Una revisión del papel del hidrógeno en la descarbonización térmica de los sistemas energéticos del futuro. </a:t>
            </a:r>
            <a:r>
              <a:rPr lang="en-GB" sz="1100" i="1"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Energies, 17</a:t>
            </a:r>
            <a:r>
              <a:rPr lang="en-GB"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(7), 1688</a:t>
            </a:r>
            <a:r>
              <a:rPr lang="en-GB" sz="1100" dirty="0">
                <a:solidFill>
                  <a:srgbClr val="ED4D24"/>
                </a:solidFill>
                <a:effectLst/>
                <a:latin typeface="Calibri" panose="020F0502020204030204" pitchFamily="34" charset="0"/>
                <a:ea typeface="Calibri" panose="020F0502020204030204" pitchFamily="34" charset="0"/>
                <a:cs typeface="Calibri" panose="020F0502020204030204" pitchFamily="34" charset="0"/>
              </a:rPr>
              <a:t>.</a:t>
            </a:r>
            <a:r>
              <a:rPr lang="en-GB" sz="1100" u="sng" dirty="0">
                <a:solidFill>
                  <a:srgbClr val="ED4D24"/>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 https://doi.org/10.3390/en17071688</a:t>
            </a:r>
            <a:endParaRPr lang="en-IE" sz="1100" dirty="0">
              <a:solidFill>
                <a:srgbClr val="ED4D24"/>
              </a:solidFill>
              <a:effectLst/>
              <a:latin typeface="Calibri" panose="020F0502020204030204" pitchFamily="34" charset="0"/>
              <a:ea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Belderbos, H. (10 de mayo de 2024). </a:t>
            </a:r>
            <a:r>
              <a:rPr lang="en-GB" sz="1100" i="1"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El Gobierno del Reino Unido está cambiando su enfoque hacia la electricidad para la calefacción con bajas emisiones de carbono</a:t>
            </a:r>
            <a:r>
              <a:rPr lang="en-GB"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Open Access Government.</a:t>
            </a:r>
            <a:r>
              <a:rPr lang="en-GB" sz="1100" u="sng" dirty="0">
                <a:solidFill>
                  <a:srgbClr val="ED4D24"/>
                </a:solidFill>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 https://www.openaccessgovernment.org/uk-government-is-shifting-its-focus-to-electricity-for-low-carbon-heating/177068/</a:t>
            </a:r>
            <a:r>
              <a:rPr lang="lv-LV" sz="1100" dirty="0">
                <a:solidFill>
                  <a:srgbClr val="ED4D24"/>
                </a:solidFill>
                <a:effectLst/>
                <a:latin typeface="Calibri" panose="020F0502020204030204" pitchFamily="34" charset="0"/>
                <a:ea typeface="Calibri" panose="020F0502020204030204" pitchFamily="34" charset="0"/>
                <a:cs typeface="Calibri" panose="020F0502020204030204" pitchFamily="34" charset="0"/>
              </a:rPr>
              <a:t> </a:t>
            </a:r>
            <a:endParaRPr lang="en-IE" sz="1100" dirty="0">
              <a:solidFill>
                <a:srgbClr val="ED4D24"/>
              </a:solidFill>
              <a:effectLst/>
              <a:latin typeface="Calibri" panose="020F0502020204030204" pitchFamily="34" charset="0"/>
              <a:ea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b="1"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Berg Insight. </a:t>
            </a:r>
            <a:r>
              <a:rPr lang="en-GB"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(20 de marzo de 2025). </a:t>
            </a:r>
            <a:r>
              <a:rPr lang="en-GB" sz="1100" i="1"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La tasa de penetración de los contadores eléctricos inteligentes en Europa alcanzó el 63 % a finales de 2024</a:t>
            </a:r>
            <a:r>
              <a:rPr lang="en-GB"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Obtenido de</a:t>
            </a:r>
            <a:r>
              <a:rPr lang="en-GB" sz="1100" u="sng" dirty="0">
                <a:solidFill>
                  <a:srgbClr val="ED4D24"/>
                </a:solidFill>
                <a:effectLst/>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 https://www.berginsight.com/smart-electricity-meter-penetration-rate-in-europe-reached-63-percent-at-the-end-of-2024/</a:t>
            </a:r>
            <a:r>
              <a:rPr lang="lv-LV" sz="1100" u="sng" dirty="0">
                <a:solidFill>
                  <a:srgbClr val="ED4D24"/>
                </a:solidFill>
                <a:effectLst/>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https://www.berginsight.com/smart-electricity-meter-penetration-rate-in-europe-reached-63-percent-at-the-end-of-2024/</a:t>
            </a:r>
            <a:endParaRPr lang="en-IE" sz="1100" dirty="0">
              <a:solidFill>
                <a:srgbClr val="ED4D24"/>
              </a:solidFill>
              <a:effectLst/>
              <a:latin typeface="Calibri" panose="020F0502020204030204" pitchFamily="34" charset="0"/>
              <a:ea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Dirección General de Investigación e Innovación (Comisión Europea). (2021). </a:t>
            </a:r>
            <a:r>
              <a:rPr lang="en-GB" sz="1100" i="1"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Pacto Verde Europeo</a:t>
            </a:r>
            <a:r>
              <a:rPr lang="en-GB"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Oficina de Publicaciones de la Unión Europea.</a:t>
            </a:r>
            <a:r>
              <a:rPr lang="en-GB" sz="1100" u="sng" dirty="0">
                <a:solidFill>
                  <a:srgbClr val="ED4D24"/>
                </a:solidFill>
                <a:effectLst/>
                <a:latin typeface="Calibri" panose="020F0502020204030204" pitchFamily="34" charset="0"/>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 https://doi.org/10.2777/33415</a:t>
            </a:r>
            <a:r>
              <a:rPr lang="lv-LV" sz="1100" dirty="0">
                <a:solidFill>
                  <a:srgbClr val="ED4D24"/>
                </a:solidFill>
                <a:effectLst/>
                <a:latin typeface="Calibri" panose="020F0502020204030204" pitchFamily="34" charset="0"/>
                <a:ea typeface="Calibri" panose="020F0502020204030204" pitchFamily="34" charset="0"/>
                <a:cs typeface="Calibri" panose="020F0502020204030204" pitchFamily="34" charset="0"/>
              </a:rPr>
              <a:t> </a:t>
            </a:r>
            <a:endParaRPr lang="en-IE" sz="1100" dirty="0">
              <a:solidFill>
                <a:srgbClr val="ED4D24"/>
              </a:solidFill>
              <a:effectLst/>
              <a:latin typeface="Calibri" panose="020F0502020204030204" pitchFamily="34" charset="0"/>
              <a:ea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Belderbos, H. (10 de mayo de 2024). El Gobierno del Reino Unido está cambiando su enfoque hacia la electricidad para la calefacción con bajas emisiones de carbono. </a:t>
            </a:r>
            <a:r>
              <a:rPr lang="en-GB" sz="1100" i="1"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Open Access Government.</a:t>
            </a:r>
            <a:r>
              <a:rPr lang="en-GB" sz="1100" u="sng" dirty="0">
                <a:solidFill>
                  <a:srgbClr val="ED4D24"/>
                </a:solidFill>
                <a:effectLst/>
                <a:latin typeface="Calibri" panose="020F0502020204030204" pitchFamily="34" charset="0"/>
                <a:ea typeface="Times New Roman" panose="02020603050405020304" pitchFamily="18" charset="0"/>
                <a:cs typeface="Calibri" panose="020F0502020204030204" pitchFamily="34" charset="0"/>
                <a:hlinkClick r:id="rId4">
                  <a:extLst>
                    <a:ext uri="{A12FA001-AC4F-418D-AE19-62706E023703}">
                      <ahyp:hlinkClr xmlns:ahyp="http://schemas.microsoft.com/office/drawing/2018/hyperlinkcolor" val="tx"/>
                    </a:ext>
                  </a:extLst>
                </a:hlinkClick>
              </a:rPr>
              <a:t> https://www.openaccessgovernment.org/uk-government-is-shifting-its-focus-to-electricity-for-low-carbon-heating/177068/</a:t>
            </a:r>
            <a:endParaRPr lang="en-IE" sz="1100" dirty="0">
              <a:solidFill>
                <a:srgbClr val="ED4D24"/>
              </a:solidFill>
              <a:effectLst/>
              <a:latin typeface="Calibri" panose="020F0502020204030204" pitchFamily="34" charset="0"/>
              <a:ea typeface="Times New Roman" panose="02020603050405020304" pitchFamily="18"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Bouzarovski, S., Thomson, H. y Cornelis, M. (2021). Afrontar la pobreza energética en Europa: una agenda de investigación y políticas. </a:t>
            </a:r>
            <a:r>
              <a:rPr lang="en-GB" sz="1100" i="1"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Energies, 14</a:t>
            </a:r>
            <a:r>
              <a:rPr lang="en-GB" sz="11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(4), 858.</a:t>
            </a:r>
            <a:r>
              <a:rPr lang="en-GB" sz="1100" u="sng" dirty="0">
                <a:solidFill>
                  <a:srgbClr val="ED4D24"/>
                </a:solidFill>
                <a:effectLst/>
                <a:latin typeface="Calibri" panose="020F0502020204030204" pitchFamily="34" charset="0"/>
                <a:ea typeface="Times New Roman" panose="02020603050405020304" pitchFamily="18" charset="0"/>
                <a:cs typeface="Calibri" panose="020F0502020204030204" pitchFamily="34" charset="0"/>
                <a:hlinkClick r:id="rId7">
                  <a:extLst>
                    <a:ext uri="{A12FA001-AC4F-418D-AE19-62706E023703}">
                      <ahyp:hlinkClr xmlns:ahyp="http://schemas.microsoft.com/office/drawing/2018/hyperlinkcolor" val="tx"/>
                    </a:ext>
                  </a:extLst>
                </a:hlinkClick>
              </a:rPr>
              <a:t> https://doi.org/10.3390/en14040858</a:t>
            </a:r>
            <a:endParaRPr lang="en-IE" sz="1100" dirty="0">
              <a:solidFill>
                <a:srgbClr val="ED4D24"/>
              </a:solidFill>
              <a:effectLst/>
              <a:latin typeface="Calibri" panose="020F0502020204030204" pitchFamily="34" charset="0"/>
              <a:ea typeface="Times New Roman" panose="02020603050405020304" pitchFamily="18"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Burns, J. (30 de octubre de 2024). La calidad del aire y la eficiencia energética pueden coexistir. </a:t>
            </a:r>
            <a:r>
              <a:rPr lang="en-GB" sz="1100" i="1"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Facilities Dive.</a:t>
            </a:r>
            <a:r>
              <a:rPr lang="en-GB" sz="1100" u="sng" dirty="0">
                <a:solidFill>
                  <a:srgbClr val="ED4D24"/>
                </a:solidFill>
                <a:effectLst/>
                <a:latin typeface="Calibri" panose="020F0502020204030204" pitchFamily="34" charset="0"/>
                <a:ea typeface="Times New Roman" panose="02020603050405020304" pitchFamily="18" charset="0"/>
                <a:cs typeface="Calibri" panose="020F0502020204030204" pitchFamily="34" charset="0"/>
                <a:hlinkClick r:id="rId8">
                  <a:extLst>
                    <a:ext uri="{A12FA001-AC4F-418D-AE19-62706E023703}">
                      <ahyp:hlinkClr xmlns:ahyp="http://schemas.microsoft.com/office/drawing/2018/hyperlinkcolor" val="tx"/>
                    </a:ext>
                  </a:extLst>
                </a:hlinkClick>
              </a:rPr>
              <a:t> https://www.facilitiesdive.com/news/indoor-air-quality-with-energy-efficiency-possible/731495/</a:t>
            </a:r>
            <a:endParaRPr lang="en-IE" sz="1100" dirty="0">
              <a:solidFill>
                <a:srgbClr val="ED4D24"/>
              </a:solidFill>
              <a:effectLst/>
              <a:latin typeface="Calibri" panose="020F0502020204030204" pitchFamily="34" charset="0"/>
              <a:ea typeface="Times New Roman" panose="02020603050405020304" pitchFamily="18"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CEIC Data. (s. f.). </a:t>
            </a:r>
            <a:r>
              <a:rPr lang="en-GB" sz="1100" i="1"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Países</a:t>
            </a:r>
            <a:r>
              <a:rPr lang="en-GB" sz="11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a:t>
            </a:r>
            <a:r>
              <a:rPr lang="lv-LV" sz="1100" u="sng" dirty="0">
                <a:solidFill>
                  <a:srgbClr val="ED4D24"/>
                </a:solidFill>
                <a:effectLst/>
                <a:latin typeface="Calibri" panose="020F0502020204030204" pitchFamily="34" charset="0"/>
                <a:ea typeface="Times New Roman" panose="02020603050405020304" pitchFamily="18" charset="0"/>
                <a:cs typeface="Calibri" panose="020F0502020204030204" pitchFamily="34" charset="0"/>
                <a:hlinkClick r:id="rId9">
                  <a:extLst>
                    <a:ext uri="{A12FA001-AC4F-418D-AE19-62706E023703}">
                      <ahyp:hlinkClr xmlns:ahyp="http://schemas.microsoft.com/office/drawing/2018/hyperlinkcolor" val="tx"/>
                    </a:ext>
                  </a:extLst>
                </a:hlinkClick>
              </a:rPr>
              <a:t> https://www.ceicdata.com/en/countries</a:t>
            </a:r>
            <a:r>
              <a:rPr lang="lv-LV" sz="1100" dirty="0">
                <a:solidFill>
                  <a:srgbClr val="ED4D24"/>
                </a:solidFill>
                <a:effectLst/>
                <a:latin typeface="Calibri" panose="020F0502020204030204" pitchFamily="34" charset="0"/>
                <a:ea typeface="Times New Roman" panose="02020603050405020304" pitchFamily="18" charset="0"/>
                <a:cs typeface="Calibri" panose="020F0502020204030204" pitchFamily="34" charset="0"/>
              </a:rPr>
              <a:t> </a:t>
            </a:r>
            <a:endParaRPr lang="en-IE" sz="1100" dirty="0">
              <a:solidFill>
                <a:srgbClr val="ED4D24"/>
              </a:solidFill>
              <a:effectLst/>
              <a:latin typeface="Calibri" panose="020F0502020204030204" pitchFamily="34" charset="0"/>
              <a:ea typeface="Times New Roman" panose="02020603050405020304" pitchFamily="18"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lv-LV" sz="1100" dirty="0" err="1">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Connolly</a:t>
            </a:r>
            <a:r>
              <a:rPr lang="lv-LV" sz="11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 D., </a:t>
            </a:r>
            <a:r>
              <a:rPr lang="lv-LV" sz="1100" dirty="0" err="1">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Hansen</a:t>
            </a:r>
            <a:r>
              <a:rPr lang="lv-LV" sz="11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 K., </a:t>
            </a:r>
            <a:r>
              <a:rPr lang="lv-LV" sz="1100" dirty="0" err="1">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Drysdale</a:t>
            </a:r>
            <a:r>
              <a:rPr lang="lv-LV" sz="11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 D., Lund, H., </a:t>
            </a:r>
            <a:r>
              <a:rPr lang="lv-LV" sz="1100" dirty="0" err="1">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Mathiesen</a:t>
            </a:r>
            <a:r>
              <a:rPr lang="lv-LV" sz="11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 B. V., </a:t>
            </a:r>
            <a:r>
              <a:rPr lang="lv-LV" sz="1100" dirty="0" err="1">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Werner</a:t>
            </a:r>
            <a:r>
              <a:rPr lang="lv-LV" sz="11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 S., </a:t>
            </a:r>
            <a:r>
              <a:rPr lang="lv-LV" sz="1100" dirty="0" err="1">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Persson</a:t>
            </a:r>
            <a:r>
              <a:rPr lang="lv-LV" sz="11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 U., </a:t>
            </a:r>
            <a:r>
              <a:rPr lang="lv-LV" sz="1100" dirty="0" err="1">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Möller</a:t>
            </a:r>
            <a:r>
              <a:rPr lang="lv-LV" sz="11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 B., </a:t>
            </a:r>
            <a:r>
              <a:rPr lang="lv-LV" sz="1100" dirty="0" err="1">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Wilke</a:t>
            </a:r>
            <a:r>
              <a:rPr lang="lv-LV" sz="11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 </a:t>
            </a:r>
            <a:r>
              <a:rPr lang="lv-LV" sz="1100" dirty="0" err="1">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O</a:t>
            </a:r>
            <a:r>
              <a:rPr lang="lv-LV" sz="11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 G., </a:t>
            </a:r>
            <a:r>
              <a:rPr lang="lv-LV" sz="1100" dirty="0" err="1">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Bettgenhäuser</a:t>
            </a:r>
            <a:r>
              <a:rPr lang="lv-LV" sz="11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 K., </a:t>
            </a:r>
            <a:r>
              <a:rPr lang="lv-LV" sz="1100" dirty="0" err="1">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Pouwels</a:t>
            </a:r>
            <a:r>
              <a:rPr lang="lv-LV" sz="11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 </a:t>
            </a:r>
            <a:r>
              <a:rPr lang="lv-LV" sz="1100" dirty="0" err="1">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W</a:t>
            </a:r>
            <a:r>
              <a:rPr lang="lv-LV" sz="11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 </a:t>
            </a:r>
            <a:r>
              <a:rPr lang="lv-LV" sz="1100" dirty="0" err="1">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Boermans</a:t>
            </a:r>
            <a:r>
              <a:rPr lang="lv-LV" sz="11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 T., </a:t>
            </a:r>
            <a:r>
              <a:rPr lang="lv-LV" sz="1100" dirty="0" err="1">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Novosel</a:t>
            </a:r>
            <a:r>
              <a:rPr lang="lv-LV" sz="11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 T., </a:t>
            </a:r>
            <a:r>
              <a:rPr lang="lv-LV" sz="1100" dirty="0" err="1">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Krajačić</a:t>
            </a:r>
            <a:r>
              <a:rPr lang="lv-LV" sz="11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 G., </a:t>
            </a:r>
            <a:r>
              <a:rPr lang="lv-LV" sz="1100" dirty="0" err="1">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Duić</a:t>
            </a:r>
            <a:r>
              <a:rPr lang="lv-LV" sz="11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 N., </a:t>
            </a:r>
            <a:r>
              <a:rPr lang="lv-LV" sz="1100" dirty="0" err="1">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Trier</a:t>
            </a:r>
            <a:r>
              <a:rPr lang="lv-LV" sz="11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 D., </a:t>
            </a:r>
            <a:r>
              <a:rPr lang="lv-LV" sz="1100" dirty="0" err="1">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Møller</a:t>
            </a:r>
            <a:r>
              <a:rPr lang="lv-LV" sz="11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 D., </a:t>
            </a:r>
            <a:r>
              <a:rPr lang="lv-LV" sz="1100" dirty="0" err="1">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Odgaard</a:t>
            </a:r>
            <a:r>
              <a:rPr lang="lv-LV" sz="11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 A. M. y Jensen, L. L. (2015). </a:t>
            </a:r>
            <a:r>
              <a:rPr lang="en-GB" sz="1100" i="1"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Informe nacional STRATEGO WP2: Italia</a:t>
            </a:r>
            <a:r>
              <a:rPr lang="en-GB" sz="11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 Hoja de ruta europea sobre calefacción. Obtenido de</a:t>
            </a:r>
            <a:r>
              <a:rPr lang="en-GB" sz="1100" u="sng" dirty="0">
                <a:solidFill>
                  <a:srgbClr val="ED4D24"/>
                </a:solidFill>
                <a:effectLst/>
                <a:latin typeface="Calibri" panose="020F0502020204030204" pitchFamily="34" charset="0"/>
                <a:ea typeface="Times New Roman" panose="02020603050405020304" pitchFamily="18" charset="0"/>
                <a:cs typeface="Calibri" panose="020F0502020204030204" pitchFamily="34" charset="0"/>
                <a:hlinkClick r:id="rId10">
                  <a:extLst>
                    <a:ext uri="{A12FA001-AC4F-418D-AE19-62706E023703}">
                      <ahyp:hlinkClr xmlns:ahyp="http://schemas.microsoft.com/office/drawing/2018/hyperlinkcolor" val="tx"/>
                    </a:ext>
                  </a:extLst>
                </a:hlinkClick>
              </a:rPr>
              <a:t> https://heatroadmap.eu/wp-content/uploads/2018/11/STRATEGO-WP2-Country-Report-Italy.pdf</a:t>
            </a:r>
            <a:endParaRPr lang="en-IE" sz="1100" dirty="0">
              <a:solidFill>
                <a:srgbClr val="ED4D24"/>
              </a:solidFill>
              <a:effectLst/>
              <a:latin typeface="Calibri" panose="020F0502020204030204" pitchFamily="34" charset="0"/>
              <a:ea typeface="Times New Roman" panose="02020603050405020304" pitchFamily="18"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Cornelis, M. (20 de noviembre de 2024). ¿Cuál es la situación de la pobreza energética en la UE? </a:t>
            </a:r>
            <a:r>
              <a:rPr lang="de-DE" sz="1100" i="1" dirty="0" err="1">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EnergyTransition.org</a:t>
            </a:r>
            <a:r>
              <a:rPr lang="de-DE" sz="1100" i="1"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a:t>
            </a:r>
            <a:r>
              <a:rPr lang="de-DE" sz="1100" u="sng" dirty="0">
                <a:solidFill>
                  <a:srgbClr val="ED4D24"/>
                </a:solidFill>
                <a:effectLst/>
                <a:latin typeface="Calibri" panose="020F0502020204030204" pitchFamily="34" charset="0"/>
                <a:ea typeface="Times New Roman" panose="02020603050405020304" pitchFamily="18" charset="0"/>
                <a:cs typeface="Calibri" panose="020F0502020204030204" pitchFamily="34" charset="0"/>
                <a:hlinkClick r:id="rId11">
                  <a:extLst>
                    <a:ext uri="{A12FA001-AC4F-418D-AE19-62706E023703}">
                      <ahyp:hlinkClr xmlns:ahyp="http://schemas.microsoft.com/office/drawing/2018/hyperlinkcolor" val="tx"/>
                    </a:ext>
                  </a:extLst>
                </a:hlinkClick>
              </a:rPr>
              <a:t> https://energytransition.org/2024/11/what-is-the-status-of-energy-poverty-in-the-european-union/</a:t>
            </a:r>
            <a:endParaRPr lang="en-IE" sz="1100" dirty="0">
              <a:solidFill>
                <a:srgbClr val="ED4D24"/>
              </a:solidFill>
              <a:effectLst/>
              <a:latin typeface="Calibri" panose="020F0502020204030204" pitchFamily="34" charset="0"/>
              <a:ea typeface="Times New Roman" panose="02020603050405020304" pitchFamily="18"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Defreville, H. (20 de enero de 2025). </a:t>
            </a:r>
            <a:r>
              <a:rPr lang="en-GB" sz="1100" i="1"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Calor residual: el primer recurso que hay que explotar para obtener calor renovable y sostenible. </a:t>
            </a:r>
            <a:r>
              <a:rPr lang="en-GB" sz="11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Newheat.</a:t>
            </a:r>
            <a:r>
              <a:rPr lang="en-GB" sz="1100" u="sng" dirty="0">
                <a:solidFill>
                  <a:srgbClr val="ED4D24"/>
                </a:solidFill>
                <a:effectLst/>
                <a:latin typeface="Calibri" panose="020F0502020204030204" pitchFamily="34" charset="0"/>
                <a:ea typeface="Times New Roman" panose="02020603050405020304" pitchFamily="18" charset="0"/>
                <a:cs typeface="Calibri" panose="020F0502020204030204" pitchFamily="34" charset="0"/>
                <a:hlinkClick r:id="rId12">
                  <a:extLst>
                    <a:ext uri="{A12FA001-AC4F-418D-AE19-62706E023703}">
                      <ahyp:hlinkClr xmlns:ahyp="http://schemas.microsoft.com/office/drawing/2018/hyperlinkcolor" val="tx"/>
                    </a:ext>
                  </a:extLst>
                </a:hlinkClick>
              </a:rPr>
              <a:t> https://newheat.com/en/waste-heat-the-first-resource-to-exploit-for-renewable-and-sustainable-heat/</a:t>
            </a:r>
            <a:endParaRPr lang="en-IE" sz="1100" dirty="0">
              <a:solidFill>
                <a:srgbClr val="ED4D24"/>
              </a:solidFill>
              <a:effectLst/>
              <a:latin typeface="Calibri" panose="020F0502020204030204" pitchFamily="34" charset="0"/>
              <a:ea typeface="Times New Roman" panose="02020603050405020304" pitchFamily="18"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Ecoltd Group. (12 de septiembre de 2023). </a:t>
            </a:r>
            <a:r>
              <a:rPr lang="en-GB" sz="1100" i="1"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Mitigación en la práctica: eficiencia energética en edificios residenciales - E Co. </a:t>
            </a:r>
            <a:r>
              <a:rPr lang="en-GB" sz="11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E Co.</a:t>
            </a:r>
            <a:r>
              <a:rPr lang="en-GB" sz="1100" u="sng" dirty="0">
                <a:solidFill>
                  <a:srgbClr val="ED4D24"/>
                </a:solidFill>
                <a:effectLst/>
                <a:latin typeface="Calibri" panose="020F0502020204030204" pitchFamily="34" charset="0"/>
                <a:ea typeface="Times New Roman" panose="02020603050405020304" pitchFamily="18" charset="0"/>
                <a:cs typeface="Calibri" panose="020F0502020204030204" pitchFamily="34" charset="0"/>
                <a:hlinkClick r:id="rId13">
                  <a:extLst>
                    <a:ext uri="{A12FA001-AC4F-418D-AE19-62706E023703}">
                      <ahyp:hlinkClr xmlns:ahyp="http://schemas.microsoft.com/office/drawing/2018/hyperlinkcolor" val="tx"/>
                    </a:ext>
                  </a:extLst>
                </a:hlinkClick>
              </a:rPr>
              <a:t> https://ecoltdgroup.com/mitigation-in-practice-energy-efficiency-in-residential-buildings/</a:t>
            </a:r>
            <a:r>
              <a:rPr lang="lv-LV" sz="1100" dirty="0">
                <a:solidFill>
                  <a:srgbClr val="ED4D24"/>
                </a:solidFill>
                <a:effectLst/>
                <a:latin typeface="Calibri" panose="020F0502020204030204" pitchFamily="34" charset="0"/>
                <a:ea typeface="Times New Roman" panose="02020603050405020304" pitchFamily="18" charset="0"/>
                <a:cs typeface="Calibri" panose="020F0502020204030204" pitchFamily="34" charset="0"/>
              </a:rPr>
              <a:t> </a:t>
            </a:r>
            <a:endParaRPr lang="en-IE" sz="1100" dirty="0">
              <a:solidFill>
                <a:srgbClr val="ED4D24"/>
              </a:solidFill>
              <a:effectLst/>
              <a:latin typeface="Calibri" panose="020F0502020204030204" pitchFamily="34" charset="0"/>
              <a:ea typeface="Times New Roman" panose="02020603050405020304" pitchFamily="18"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ENERGY STAR. (s. f.). </a:t>
            </a:r>
            <a:r>
              <a:rPr lang="en-GB" sz="1100" i="1"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Preguntas frecuentes de los patrocinadores del programa de eficiencia energética sobre los termostatos inteligentes ENERGY STAR</a:t>
            </a:r>
            <a:r>
              <a:rPr lang="en-GB" sz="11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 Www.energystar.gov.</a:t>
            </a:r>
            <a:r>
              <a:rPr lang="en-GB" sz="1100" u="sng" dirty="0">
                <a:solidFill>
                  <a:srgbClr val="ED4D24"/>
                </a:solidFill>
                <a:effectLst/>
                <a:latin typeface="Calibri" panose="020F0502020204030204" pitchFamily="34" charset="0"/>
                <a:ea typeface="Times New Roman" panose="02020603050405020304" pitchFamily="18" charset="0"/>
                <a:cs typeface="Calibri" panose="020F0502020204030204" pitchFamily="34" charset="0"/>
                <a:hlinkClick r:id="rId14">
                  <a:extLst>
                    <a:ext uri="{A12FA001-AC4F-418D-AE19-62706E023703}">
                      <ahyp:hlinkClr xmlns:ahyp="http://schemas.microsoft.com/office/drawing/2018/hyperlinkcolor" val="tx"/>
                    </a:ext>
                  </a:extLst>
                </a:hlinkClick>
              </a:rPr>
              <a:t> https://www.energystar.gov/products/heating_cooling/smart_thermostats/smart_thermostat_faq</a:t>
            </a:r>
            <a:r>
              <a:rPr lang="lv-LV" sz="1100" dirty="0">
                <a:solidFill>
                  <a:srgbClr val="ED4D24"/>
                </a:solidFill>
                <a:effectLst/>
                <a:latin typeface="Calibri" panose="020F0502020204030204" pitchFamily="34" charset="0"/>
                <a:ea typeface="Times New Roman" panose="02020603050405020304" pitchFamily="18" charset="0"/>
                <a:cs typeface="Calibri" panose="020F0502020204030204" pitchFamily="34" charset="0"/>
              </a:rPr>
              <a:t> </a:t>
            </a:r>
            <a:endParaRPr lang="en-IE" sz="1100" dirty="0">
              <a:solidFill>
                <a:srgbClr val="ED4D24"/>
              </a:solidFill>
              <a:effectLst/>
              <a:latin typeface="Calibri" panose="020F0502020204030204" pitchFamily="34" charset="0"/>
              <a:ea typeface="Times New Roman" panose="02020603050405020304" pitchFamily="18"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b="1"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EnergyWorld. </a:t>
            </a:r>
            <a:r>
              <a:rPr lang="en-GB" sz="11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(4 de agosto de 2025). </a:t>
            </a:r>
            <a:r>
              <a:rPr lang="en-GB" sz="1100" i="1"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El sistema energético europeo puesto a prueba por temperaturas récord: algunas centrales eléctricas cerraron y se produjeron importantes cortes de suministro</a:t>
            </a:r>
            <a:r>
              <a:rPr lang="en-GB" sz="11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 Obtenido de</a:t>
            </a:r>
            <a:r>
              <a:rPr lang="en-GB" sz="1100" u="sng" dirty="0">
                <a:solidFill>
                  <a:srgbClr val="ED4D24"/>
                </a:solidFill>
                <a:effectLst/>
                <a:latin typeface="Calibri" panose="020F0502020204030204" pitchFamily="34" charset="0"/>
                <a:ea typeface="Times New Roman" panose="02020603050405020304" pitchFamily="18" charset="0"/>
                <a:cs typeface="Calibri" panose="020F0502020204030204" pitchFamily="34" charset="0"/>
                <a:hlinkClick r:id="rId15">
                  <a:extLst>
                    <a:ext uri="{A12FA001-AC4F-418D-AE19-62706E023703}">
                      <ahyp:hlinkClr xmlns:ahyp="http://schemas.microsoft.com/office/drawing/2018/hyperlinkcolor" val="tx"/>
                    </a:ext>
                  </a:extLst>
                </a:hlinkClick>
              </a:rPr>
              <a:t> https://energyworld.ro/2025/08/04/europes-energy-system-put-to-the-test-by-record-breaking-temperatures-some-power-plants-shut-down-there-were-major-power-outages</a:t>
            </a:r>
            <a:r>
              <a:rPr lang="lv-LV" sz="1100" dirty="0">
                <a:solidFill>
                  <a:srgbClr val="ED4D24"/>
                </a:solidFill>
                <a:effectLst/>
                <a:latin typeface="Calibri" panose="020F0502020204030204" pitchFamily="34" charset="0"/>
                <a:ea typeface="Times New Roman" panose="02020603050405020304" pitchFamily="18" charset="0"/>
                <a:cs typeface="Calibri" panose="020F0502020204030204" pitchFamily="34" charset="0"/>
              </a:rPr>
              <a:t> </a:t>
            </a:r>
            <a:endParaRPr lang="en-IE" sz="1100" dirty="0">
              <a:solidFill>
                <a:srgbClr val="ED4D24"/>
              </a:solidFill>
              <a:effectLst/>
              <a:latin typeface="Calibri" panose="020F0502020204030204" pitchFamily="34" charset="0"/>
              <a:ea typeface="Times New Roman" panose="02020603050405020304" pitchFamily="18"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b="1"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Ember. </a:t>
            </a:r>
            <a:r>
              <a:rPr lang="en-GB" sz="11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(8 de abril de 2025). </a:t>
            </a:r>
            <a:r>
              <a:rPr lang="en-GB" sz="1100" i="1"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Global Electricity Review 2025: El sistema energético europeo puesto a prueba por temperaturas récord</a:t>
            </a:r>
            <a:r>
              <a:rPr lang="en-GB" sz="11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 Obtenido de</a:t>
            </a:r>
            <a:r>
              <a:rPr lang="en-GB" sz="1100" u="sng" dirty="0">
                <a:solidFill>
                  <a:srgbClr val="ED4D24"/>
                </a:solidFill>
                <a:effectLst/>
                <a:latin typeface="Calibri" panose="020F0502020204030204" pitchFamily="34" charset="0"/>
                <a:ea typeface="Times New Roman" panose="02020603050405020304" pitchFamily="18" charset="0"/>
                <a:cs typeface="Calibri" panose="020F0502020204030204" pitchFamily="34" charset="0"/>
                <a:hlinkClick r:id="rId16">
                  <a:extLst>
                    <a:ext uri="{A12FA001-AC4F-418D-AE19-62706E023703}">
                      <ahyp:hlinkClr xmlns:ahyp="http://schemas.microsoft.com/office/drawing/2018/hyperlinkcolor" val="tx"/>
                    </a:ext>
                  </a:extLst>
                </a:hlinkClick>
              </a:rPr>
              <a:t> https://ember-energy.org/latest-insights/global-electricity-review-2025/</a:t>
            </a:r>
            <a:endParaRPr lang="en-IE" sz="1100" dirty="0">
              <a:solidFill>
                <a:srgbClr val="ED4D24"/>
              </a:solidFill>
              <a:effectLst/>
              <a:latin typeface="Calibri" panose="020F0502020204030204" pitchFamily="34" charset="0"/>
              <a:ea typeface="Times New Roman" panose="02020603050405020304" pitchFamily="18"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Centro de Asesoramiento sobre Pobreza Energética. (s. f.). </a:t>
            </a:r>
            <a:r>
              <a:rPr lang="en-GB" sz="1100" i="1"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Panel de indicadores de la EPAH</a:t>
            </a:r>
            <a:r>
              <a:rPr lang="en-GB" sz="11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 Comisión Europea. Consultado el 26 de octubre de 2025, en</a:t>
            </a:r>
            <a:r>
              <a:rPr lang="en-GB" sz="1100" u="sng" dirty="0">
                <a:solidFill>
                  <a:srgbClr val="ED4D24"/>
                </a:solidFill>
                <a:effectLst/>
                <a:latin typeface="Calibri" panose="020F0502020204030204" pitchFamily="34" charset="0"/>
                <a:ea typeface="Times New Roman" panose="02020603050405020304" pitchFamily="18" charset="0"/>
                <a:cs typeface="Calibri" panose="020F0502020204030204" pitchFamily="34" charset="0"/>
                <a:hlinkClick r:id="rId17">
                  <a:extLst>
                    <a:ext uri="{A12FA001-AC4F-418D-AE19-62706E023703}">
                      <ahyp:hlinkClr xmlns:ahyp="http://schemas.microsoft.com/office/drawing/2018/hyperlinkcolor" val="tx"/>
                    </a:ext>
                  </a:extLst>
                </a:hlinkClick>
              </a:rPr>
              <a:t> https://energy-poverty.ec.europa.eu/epah-indicators</a:t>
            </a:r>
            <a:endParaRPr lang="en-IE" sz="1100" dirty="0">
              <a:solidFill>
                <a:srgbClr val="ED4D24"/>
              </a:solidFill>
              <a:effectLst/>
              <a:latin typeface="Calibri" panose="020F0502020204030204" pitchFamily="34" charset="0"/>
              <a:ea typeface="Times New Roman" panose="02020603050405020304" pitchFamily="18"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b="1"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ENTSO-E y DSO Entity. </a:t>
            </a:r>
            <a:r>
              <a:rPr lang="en-GB" sz="11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(2025). </a:t>
            </a:r>
            <a:r>
              <a:rPr lang="en-GB" sz="1100" i="1"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Metodología europea para el análisis de las necesidades nacionales de flexibilidad</a:t>
            </a:r>
            <a:r>
              <a:rPr lang="en-GB" sz="11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 Consultado en</a:t>
            </a:r>
            <a:r>
              <a:rPr lang="en-GB" sz="1100" u="sng" dirty="0">
                <a:solidFill>
                  <a:srgbClr val="ED4D24"/>
                </a:solidFill>
                <a:effectLst/>
                <a:latin typeface="Calibri" panose="020F0502020204030204" pitchFamily="34" charset="0"/>
                <a:ea typeface="Times New Roman" panose="02020603050405020304" pitchFamily="18" charset="0"/>
                <a:cs typeface="Calibri" panose="020F0502020204030204" pitchFamily="34" charset="0"/>
                <a:hlinkClick r:id="rId18">
                  <a:extLst>
                    <a:ext uri="{A12FA001-AC4F-418D-AE19-62706E023703}">
                      <ahyp:hlinkClr xmlns:ahyp="http://schemas.microsoft.com/office/drawing/2018/hyperlinkcolor" val="tx"/>
                    </a:ext>
                  </a:extLst>
                </a:hlinkClick>
              </a:rPr>
              <a:t> https://www.entsoe.eu/tso-dso-flexibility-methodology/</a:t>
            </a:r>
            <a:endParaRPr lang="en-IE" sz="1100" dirty="0">
              <a:solidFill>
                <a:srgbClr val="ED4D24"/>
              </a:solidFill>
              <a:effectLst/>
              <a:latin typeface="Calibri" panose="020F0502020204030204" pitchFamily="34" charset="0"/>
              <a:ea typeface="Times New Roman" panose="02020603050405020304" pitchFamily="18"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de-DE" sz="1100" b="1"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Entidad DSO de la UE y ENTSO-E. </a:t>
            </a:r>
            <a:r>
              <a:rPr lang="de-D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(16 de abril de 2025). </a:t>
            </a:r>
            <a:r>
              <a:rPr lang="en-GB" sz="1100" i="1"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La entidad DSO y ENTSO-E presentan una metodología conjunta para la evaluación de las necesidades de flexibilidad</a:t>
            </a:r>
            <a:r>
              <a:rPr lang="en-GB"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Consultado en</a:t>
            </a:r>
            <a:r>
              <a:rPr lang="en-GB" sz="1100" u="sng" dirty="0">
                <a:solidFill>
                  <a:srgbClr val="ED4D24"/>
                </a:solidFill>
                <a:effectLst/>
                <a:latin typeface="Calibri" panose="020F0502020204030204" pitchFamily="34" charset="0"/>
                <a:ea typeface="Calibri" panose="020F0502020204030204" pitchFamily="34" charset="0"/>
                <a:cs typeface="Calibri" panose="020F0502020204030204" pitchFamily="34" charset="0"/>
                <a:hlinkClick r:id="rId19">
                  <a:extLst>
                    <a:ext uri="{A12FA001-AC4F-418D-AE19-62706E023703}">
                      <ahyp:hlinkClr xmlns:ahyp="http://schemas.microsoft.com/office/drawing/2018/hyperlinkcolor" val="tx"/>
                    </a:ext>
                  </a:extLst>
                </a:hlinkClick>
              </a:rPr>
              <a:t> https://eudsoentity.eu/news/dso-entity-and-entso-e-submit-joint-methodology-on-flexibility-needs-assessment/</a:t>
            </a:r>
            <a:endParaRPr lang="en-GB" sz="1100" u="sng" dirty="0">
              <a:solidFill>
                <a:srgbClr val="ED4D24"/>
              </a:solidFill>
              <a:effectLst/>
              <a:latin typeface="Calibri" panose="020F0502020204030204" pitchFamily="34" charset="0"/>
              <a:ea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dirty="0">
                <a:solidFill>
                  <a:srgbClr val="404040"/>
                </a:solidFill>
                <a:latin typeface="Calibri" panose="020F0502020204030204" pitchFamily="34" charset="0"/>
                <a:ea typeface="Calibri" panose="020F0502020204030204" pitchFamily="34" charset="0"/>
                <a:cs typeface="Calibri" panose="020F0502020204030204" pitchFamily="34" charset="0"/>
              </a:rPr>
              <a:t>Comisión Europea. (2020a). </a:t>
            </a:r>
            <a:r>
              <a:rPr lang="en-GB" sz="1100" i="1" dirty="0">
                <a:solidFill>
                  <a:srgbClr val="404040"/>
                </a:solidFill>
                <a:latin typeface="Calibri" panose="020F0502020204030204" pitchFamily="34" charset="0"/>
                <a:ea typeface="Calibri" panose="020F0502020204030204" pitchFamily="34" charset="0"/>
                <a:cs typeface="Calibri" panose="020F0502020204030204" pitchFamily="34" charset="0"/>
              </a:rPr>
              <a:t>Plan de objetivos climáticos para 2030: reforzar la ambición climática de Europa para 2030</a:t>
            </a:r>
            <a:r>
              <a:rPr lang="en-GB" sz="1100" dirty="0">
                <a:solidFill>
                  <a:srgbClr val="404040"/>
                </a:solidFill>
                <a:latin typeface="Calibri" panose="020F0502020204030204" pitchFamily="34" charset="0"/>
                <a:ea typeface="Calibri" panose="020F0502020204030204" pitchFamily="34" charset="0"/>
                <a:cs typeface="Calibri" panose="020F0502020204030204" pitchFamily="34" charset="0"/>
              </a:rPr>
              <a:t>. Oficina de Publicaciones de la Unión Europea.</a:t>
            </a:r>
            <a:r>
              <a:rPr lang="en-GB" sz="1100" u="sng" dirty="0">
                <a:solidFill>
                  <a:srgbClr val="ED4D24"/>
                </a:solidFill>
                <a:latin typeface="Calibri" panose="020F0502020204030204" pitchFamily="34" charset="0"/>
                <a:ea typeface="Calibri" panose="020F0502020204030204" pitchFamily="34" charset="0"/>
                <a:cs typeface="Calibri" panose="020F0502020204030204" pitchFamily="34" charset="0"/>
                <a:hlinkClick r:id="rId20">
                  <a:extLst>
                    <a:ext uri="{A12FA001-AC4F-418D-AE19-62706E023703}">
                      <ahyp:hlinkClr xmlns:ahyp="http://schemas.microsoft.com/office/drawing/2018/hyperlinkcolor" val="tx"/>
                    </a:ext>
                  </a:extLst>
                </a:hlinkClick>
              </a:rPr>
              <a:t> https://eur-lex.europa.eu/legal-content/EN/TXT/?uri=CELEX%3A52020DC0562</a:t>
            </a:r>
            <a:r>
              <a:rPr lang="lv-LV" sz="1100" dirty="0">
                <a:solidFill>
                  <a:srgbClr val="ED4D24"/>
                </a:solidFill>
                <a:latin typeface="Calibri" panose="020F0502020204030204" pitchFamily="34" charset="0"/>
                <a:ea typeface="Calibri" panose="020F0502020204030204" pitchFamily="34" charset="0"/>
                <a:cs typeface="Calibri" panose="020F0502020204030204" pitchFamily="34" charset="0"/>
              </a:rPr>
              <a:t> </a:t>
            </a:r>
            <a:endParaRPr lang="en-IE" sz="1100" dirty="0">
              <a:solidFill>
                <a:srgbClr val="ED4D24"/>
              </a:solidFill>
              <a:effectLst/>
              <a:latin typeface="Calibri" panose="020F0502020204030204" pitchFamily="34" charset="0"/>
              <a:ea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dirty="0">
                <a:solidFill>
                  <a:srgbClr val="404040"/>
                </a:solidFill>
                <a:latin typeface="Calibri" panose="020F0502020204030204" pitchFamily="34" charset="0"/>
                <a:ea typeface="Calibri" panose="020F0502020204030204" pitchFamily="34" charset="0"/>
                <a:cs typeface="Calibri" panose="020F0502020204030204" pitchFamily="34" charset="0"/>
              </a:rPr>
              <a:t>Comisión Europea. (2020b). </a:t>
            </a:r>
            <a:r>
              <a:rPr lang="en-GB" sz="1100" i="1" dirty="0">
                <a:solidFill>
                  <a:srgbClr val="404040"/>
                </a:solidFill>
                <a:latin typeface="Calibri" panose="020F0502020204030204" pitchFamily="34" charset="0"/>
                <a:ea typeface="Calibri" panose="020F0502020204030204" pitchFamily="34" charset="0"/>
                <a:cs typeface="Calibri" panose="020F0502020204030204" pitchFamily="34" charset="0"/>
              </a:rPr>
              <a:t>Taxonomía de la UE para actividades sostenibles</a:t>
            </a:r>
            <a:r>
              <a:rPr lang="en-GB" sz="1100" dirty="0">
                <a:solidFill>
                  <a:srgbClr val="404040"/>
                </a:solidFill>
                <a:latin typeface="Calibri" panose="020F0502020204030204" pitchFamily="34" charset="0"/>
                <a:ea typeface="Calibri" panose="020F0502020204030204" pitchFamily="34" charset="0"/>
                <a:cs typeface="Calibri" panose="020F0502020204030204" pitchFamily="34" charset="0"/>
              </a:rPr>
              <a:t>. Comisión Europea.</a:t>
            </a:r>
            <a:r>
              <a:rPr lang="en-GB" sz="1100" u="sng" dirty="0">
                <a:solidFill>
                  <a:srgbClr val="ED4D24"/>
                </a:solidFill>
                <a:latin typeface="Calibri" panose="020F0502020204030204" pitchFamily="34" charset="0"/>
                <a:ea typeface="Calibri" panose="020F0502020204030204" pitchFamily="34" charset="0"/>
                <a:cs typeface="Calibri" panose="020F0502020204030204" pitchFamily="34" charset="0"/>
                <a:hlinkClick r:id="rId21">
                  <a:extLst>
                    <a:ext uri="{A12FA001-AC4F-418D-AE19-62706E023703}">
                      <ahyp:hlinkClr xmlns:ahyp="http://schemas.microsoft.com/office/drawing/2018/hyperlinkcolor" val="tx"/>
                    </a:ext>
                  </a:extLst>
                </a:hlinkClick>
              </a:rPr>
              <a:t> https://finance.ec.europa.eu/sustainable-finance/tools-and-standards/eu-taxonomy-sustainable-activities_en</a:t>
            </a:r>
            <a:r>
              <a:rPr lang="lv-LV" sz="1100" dirty="0">
                <a:solidFill>
                  <a:srgbClr val="ED4D24"/>
                </a:solidFill>
                <a:latin typeface="Calibri" panose="020F0502020204030204" pitchFamily="34" charset="0"/>
                <a:ea typeface="Calibri" panose="020F0502020204030204" pitchFamily="34" charset="0"/>
                <a:cs typeface="Calibri" panose="020F0502020204030204" pitchFamily="34" charset="0"/>
              </a:rPr>
              <a:t> </a:t>
            </a:r>
            <a:endParaRPr lang="en-IE" sz="1100" dirty="0">
              <a:solidFill>
                <a:srgbClr val="ED4D24"/>
              </a:solidFill>
              <a:latin typeface="Calibri" panose="020F0502020204030204" pitchFamily="34" charset="0"/>
              <a:ea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33" name="Freeform 32">
            <a:extLst>
              <a:ext uri="{FF2B5EF4-FFF2-40B4-BE49-F238E27FC236}">
                <a16:creationId xmlns:a16="http://schemas.microsoft.com/office/drawing/2014/main" id="{FED28CEC-B686-4028-2C1B-6BDF9985120D}"/>
              </a:ext>
            </a:extLst>
          </p:cNvPr>
          <p:cNvSpPr/>
          <p:nvPr/>
        </p:nvSpPr>
        <p:spPr>
          <a:xfrm rot="16200000" flipV="1">
            <a:off x="-5104401" y="5103728"/>
            <a:ext cx="10691816" cy="484356"/>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grpSp>
        <p:nvGrpSpPr>
          <p:cNvPr id="34" name="Group 33">
            <a:extLst>
              <a:ext uri="{FF2B5EF4-FFF2-40B4-BE49-F238E27FC236}">
                <a16:creationId xmlns:a16="http://schemas.microsoft.com/office/drawing/2014/main" id="{7D4A5876-93AF-1B78-7A0D-1D788AE565DC}"/>
              </a:ext>
            </a:extLst>
          </p:cNvPr>
          <p:cNvGrpSpPr/>
          <p:nvPr/>
        </p:nvGrpSpPr>
        <p:grpSpPr>
          <a:xfrm rot="16200000">
            <a:off x="-638143" y="1286103"/>
            <a:ext cx="2352359" cy="569191"/>
            <a:chOff x="4711701" y="556033"/>
            <a:chExt cx="2352359" cy="569191"/>
          </a:xfrm>
        </p:grpSpPr>
        <p:sp>
          <p:nvSpPr>
            <p:cNvPr id="35" name="Text Placeholder 32">
              <a:extLst>
                <a:ext uri="{FF2B5EF4-FFF2-40B4-BE49-F238E27FC236}">
                  <a16:creationId xmlns:a16="http://schemas.microsoft.com/office/drawing/2014/main" id="{F2657680-25B6-AABE-D179-F92A1C01C637}"/>
                </a:ext>
              </a:extLst>
            </p:cNvPr>
            <p:cNvSpPr txBox="1">
              <a:spLocks/>
            </p:cNvSpPr>
            <p:nvPr/>
          </p:nvSpPr>
          <p:spPr>
            <a:xfrm>
              <a:off x="4711701" y="582401"/>
              <a:ext cx="2352356" cy="542823"/>
            </a:xfrm>
            <a:prstGeom prst="rect">
              <a:avLst/>
            </a:prstGeom>
            <a:gradFill>
              <a:gsLst>
                <a:gs pos="3000">
                  <a:srgbClr val="EE2D24"/>
                </a:gs>
                <a:gs pos="68000">
                  <a:srgbClr val="F37321"/>
                </a:gs>
                <a:gs pos="100000">
                  <a:srgbClr val="FFCD05"/>
                </a:gs>
              </a:gsLst>
              <a:lin ang="2700000" scaled="0"/>
            </a:gradFill>
          </p:spPr>
          <p:txBody>
            <a:bodyPr anchor="t">
              <a:noAutofit/>
            </a:bodyPr>
            <a:lstStyle>
              <a:lvl1pPr marL="0" indent="0" algn="ctr" defTabSz="2072941" rtl="0" eaLnBrk="1" latinLnBrk="0" hangingPunct="1">
                <a:lnSpc>
                  <a:spcPct val="100000"/>
                </a:lnSpc>
                <a:spcBef>
                  <a:spcPts val="0"/>
                </a:spcBef>
                <a:buFont typeface="Arial" panose="020B0604020202020204" pitchFamily="34" charset="0"/>
                <a:buNone/>
                <a:defRPr sz="24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223838" algn="l">
                <a:lnSpc>
                  <a:spcPct val="107000"/>
                </a:lnSpc>
                <a:spcAft>
                  <a:spcPts val="800"/>
                </a:spcAft>
              </a:pP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 name="Text Placeholder 11">
              <a:extLst>
                <a:ext uri="{FF2B5EF4-FFF2-40B4-BE49-F238E27FC236}">
                  <a16:creationId xmlns:a16="http://schemas.microsoft.com/office/drawing/2014/main" id="{074E0497-1352-FB74-B713-E45684ACC70C}"/>
                </a:ext>
              </a:extLst>
            </p:cNvPr>
            <p:cNvSpPr txBox="1">
              <a:spLocks/>
            </p:cNvSpPr>
            <p:nvPr/>
          </p:nvSpPr>
          <p:spPr>
            <a:xfrm>
              <a:off x="4711702" y="556033"/>
              <a:ext cx="2352358" cy="542823"/>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60BB47"/>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US" sz="3000" dirty="0">
                  <a:solidFill>
                    <a:schemeClr val="bg1"/>
                  </a:solidFill>
                </a:rPr>
                <a:t>Referencias</a:t>
              </a:r>
            </a:p>
            <a:p>
              <a:endParaRPr lang="en-US" sz="3000" dirty="0">
                <a:solidFill>
                  <a:schemeClr val="bg1"/>
                </a:solidFill>
              </a:endParaRPr>
            </a:p>
          </p:txBody>
        </p:sp>
      </p:grpSp>
      <p:grpSp>
        <p:nvGrpSpPr>
          <p:cNvPr id="37" name="Graphic 40">
            <a:extLst>
              <a:ext uri="{FF2B5EF4-FFF2-40B4-BE49-F238E27FC236}">
                <a16:creationId xmlns:a16="http://schemas.microsoft.com/office/drawing/2014/main" id="{144D14E5-64FF-B7BB-D88F-E1796AD88F77}"/>
              </a:ext>
            </a:extLst>
          </p:cNvPr>
          <p:cNvGrpSpPr/>
          <p:nvPr/>
        </p:nvGrpSpPr>
        <p:grpSpPr>
          <a:xfrm>
            <a:off x="-2546155" y="8258696"/>
            <a:ext cx="3924090" cy="2433120"/>
            <a:chOff x="-3997860" y="6017904"/>
            <a:chExt cx="935163" cy="579845"/>
          </a:xfrm>
          <a:solidFill>
            <a:schemeClr val="bg1">
              <a:alpha val="29965"/>
            </a:schemeClr>
          </a:solidFill>
        </p:grpSpPr>
        <p:sp>
          <p:nvSpPr>
            <p:cNvPr id="38" name="Freeform 37">
              <a:extLst>
                <a:ext uri="{FF2B5EF4-FFF2-40B4-BE49-F238E27FC236}">
                  <a16:creationId xmlns:a16="http://schemas.microsoft.com/office/drawing/2014/main" id="{225A749D-9AF3-F0E6-2F08-A544FD13675B}"/>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39" name="Freeform 38">
              <a:extLst>
                <a:ext uri="{FF2B5EF4-FFF2-40B4-BE49-F238E27FC236}">
                  <a16:creationId xmlns:a16="http://schemas.microsoft.com/office/drawing/2014/main" id="{D9BA5134-ABDE-7310-CAC6-A9C1D155E3A7}"/>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40" name="Freeform 39">
              <a:extLst>
                <a:ext uri="{FF2B5EF4-FFF2-40B4-BE49-F238E27FC236}">
                  <a16:creationId xmlns:a16="http://schemas.microsoft.com/office/drawing/2014/main" id="{C70E3561-3A3B-8F8F-6031-11375F9B9BFE}"/>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41" name="Freeform 40">
              <a:extLst>
                <a:ext uri="{FF2B5EF4-FFF2-40B4-BE49-F238E27FC236}">
                  <a16:creationId xmlns:a16="http://schemas.microsoft.com/office/drawing/2014/main" id="{E932B77E-AAAB-BD26-B22E-AF5F76958879}"/>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22203199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A3641C-ADA2-E4BA-910D-F8D4E7D3032E}"/>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EA32574B-1CC7-4D7F-4D29-CC328229A79A}"/>
              </a:ext>
            </a:extLst>
          </p:cNvPr>
          <p:cNvSpPr txBox="1"/>
          <p:nvPr/>
        </p:nvSpPr>
        <p:spPr>
          <a:xfrm>
            <a:off x="1091180" y="442853"/>
            <a:ext cx="6338319" cy="10556736"/>
          </a:xfrm>
          <a:prstGeom prst="rect">
            <a:avLst/>
          </a:prstGeom>
          <a:noFill/>
        </p:spPr>
        <p:txBody>
          <a:bodyPr wrap="square" numCol="2" spcCol="144000">
            <a:spAutoFit/>
          </a:bodyPr>
          <a:lstStyle/>
          <a:p>
            <a:pPr marL="171450" indent="-171450">
              <a:lnSpc>
                <a:spcPts val="1220"/>
              </a:lnSpc>
              <a:spcAft>
                <a:spcPts val="400"/>
              </a:spcAft>
              <a:buClr>
                <a:srgbClr val="2D62AE"/>
              </a:buClr>
              <a:buFont typeface="Arial" panose="020B0604020202020204" pitchFamily="34" charset="0"/>
              <a:buChar char="•"/>
            </a:pPr>
            <a:r>
              <a:rPr lang="en-GB" sz="1100" dirty="0">
                <a:solidFill>
                  <a:srgbClr val="404040"/>
                </a:solidFill>
                <a:latin typeface="Calibri" panose="020F0502020204030204" pitchFamily="34" charset="0"/>
                <a:ea typeface="Calibri" panose="020F0502020204030204" pitchFamily="34" charset="0"/>
                <a:cs typeface="Calibri" panose="020F0502020204030204" pitchFamily="34" charset="0"/>
              </a:rPr>
              <a:t>Comisión Europea. (2021). </a:t>
            </a:r>
            <a:r>
              <a:rPr lang="en-GB" sz="1100" i="1" dirty="0">
                <a:solidFill>
                  <a:srgbClr val="404040"/>
                </a:solidFill>
                <a:latin typeface="Calibri" panose="020F0502020204030204" pitchFamily="34" charset="0"/>
                <a:ea typeface="Calibri" panose="020F0502020204030204" pitchFamily="34" charset="0"/>
                <a:cs typeface="Calibri" panose="020F0502020204030204" pitchFamily="34" charset="0"/>
              </a:rPr>
              <a:t>Reglamento (UE) 2021/1119 del Parlamento Europeo y del Consejo, de 30 de junio de 2021, por el que se establece el marco para alcanzar la neutralidad climática y se modifican los Reglamentos (CE) n.º 401/2009 y (UE) 2018/1999 (Ley Europea del Clima)</a:t>
            </a:r>
            <a:r>
              <a:rPr lang="en-GB" sz="1100" dirty="0">
                <a:solidFill>
                  <a:srgbClr val="404040"/>
                </a:solidFill>
                <a:latin typeface="Calibri" panose="020F0502020204030204" pitchFamily="34" charset="0"/>
                <a:ea typeface="Calibri" panose="020F0502020204030204" pitchFamily="34" charset="0"/>
                <a:cs typeface="Calibri" panose="020F0502020204030204" pitchFamily="34" charset="0"/>
              </a:rPr>
              <a:t>. Diario Oficial de la Unión Europea, L 243, 1-17.</a:t>
            </a:r>
            <a:r>
              <a:rPr lang="en-GB" sz="1100" u="sng" dirty="0">
                <a:solidFill>
                  <a:srgbClr val="ED4D24"/>
                </a:solidFill>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 https://eur-lex.europa.eu/legal-content/EN/TXT/?uri=CELEX%3A32021R1119</a:t>
            </a:r>
            <a:r>
              <a:rPr lang="lv-LV" sz="1100" dirty="0">
                <a:solidFill>
                  <a:srgbClr val="ED4D24"/>
                </a:solidFill>
                <a:latin typeface="Calibri" panose="020F0502020204030204" pitchFamily="34" charset="0"/>
                <a:ea typeface="Calibri" panose="020F0502020204030204" pitchFamily="34" charset="0"/>
                <a:cs typeface="Calibri" panose="020F0502020204030204" pitchFamily="34" charset="0"/>
              </a:rPr>
              <a:t> </a:t>
            </a:r>
            <a:endParaRPr lang="en-IE" sz="1100" dirty="0">
              <a:solidFill>
                <a:srgbClr val="ED4D24"/>
              </a:solidFill>
              <a:latin typeface="Calibri" panose="020F0502020204030204" pitchFamily="34" charset="0"/>
              <a:ea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dirty="0">
                <a:solidFill>
                  <a:srgbClr val="404040"/>
                </a:solidFill>
                <a:latin typeface="Calibri" panose="020F0502020204030204" pitchFamily="34" charset="0"/>
                <a:ea typeface="Calibri" panose="020F0502020204030204" pitchFamily="34" charset="0"/>
                <a:cs typeface="Calibri" panose="020F0502020204030204" pitchFamily="34" charset="0"/>
              </a:rPr>
              <a:t>Parlamento Europeo y Consejo de la Unión Europea. (2021). </a:t>
            </a:r>
            <a:r>
              <a:rPr lang="en-GB" sz="1100" i="1" dirty="0">
                <a:solidFill>
                  <a:srgbClr val="404040"/>
                </a:solidFill>
                <a:latin typeface="Calibri" panose="020F0502020204030204" pitchFamily="34" charset="0"/>
                <a:ea typeface="Calibri" panose="020F0502020204030204" pitchFamily="34" charset="0"/>
                <a:cs typeface="Calibri" panose="020F0502020204030204" pitchFamily="34" charset="0"/>
              </a:rPr>
              <a:t>Reglamento (UE) 2021/1119 por el que se establece el marco para alcanzar la neutralidad climática y se modifican los Reglamentos (CE) n.º 401/2009 y (UE) 2018/1999 (Ley Europea del Clima)</a:t>
            </a:r>
            <a:r>
              <a:rPr lang="en-GB" sz="1100" dirty="0">
                <a:solidFill>
                  <a:srgbClr val="404040"/>
                </a:solidFill>
                <a:latin typeface="Calibri" panose="020F0502020204030204" pitchFamily="34" charset="0"/>
                <a:ea typeface="Calibri" panose="020F0502020204030204" pitchFamily="34" charset="0"/>
                <a:cs typeface="Calibri" panose="020F0502020204030204" pitchFamily="34" charset="0"/>
              </a:rPr>
              <a:t>. Diario Oficial de la Unión Europea, L 243, 1-17. </a:t>
            </a:r>
            <a:r>
              <a:rPr lang="en-GB" sz="1100" u="sng" dirty="0">
                <a:solidFill>
                  <a:srgbClr val="ED4D24"/>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https://eur-lex.europa.eu/legal-content/EN/TXT/?uri=CELEX:32021R1119</a:t>
            </a:r>
            <a:endParaRPr lang="en-IE" sz="1100" dirty="0">
              <a:solidFill>
                <a:srgbClr val="ED4D24"/>
              </a:solidFill>
              <a:latin typeface="Calibri" panose="020F0502020204030204" pitchFamily="34" charset="0"/>
              <a:ea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dirty="0">
                <a:solidFill>
                  <a:srgbClr val="404040"/>
                </a:solidFill>
                <a:latin typeface="Calibri" panose="020F0502020204030204" pitchFamily="34" charset="0"/>
                <a:ea typeface="Calibri" panose="020F0502020204030204" pitchFamily="34" charset="0"/>
                <a:cs typeface="Calibri" panose="020F0502020204030204" pitchFamily="34" charset="0"/>
              </a:rPr>
              <a:t>Comisión Europea. (14 de octubre de 2020). </a:t>
            </a:r>
            <a:r>
              <a:rPr lang="en-GB" sz="1100" i="1" dirty="0">
                <a:solidFill>
                  <a:srgbClr val="404040"/>
                </a:solidFill>
                <a:latin typeface="Calibri" panose="020F0502020204030204" pitchFamily="34" charset="0"/>
                <a:ea typeface="Calibri" panose="020F0502020204030204" pitchFamily="34" charset="0"/>
                <a:cs typeface="Calibri" panose="020F0502020204030204" pitchFamily="34" charset="0"/>
              </a:rPr>
              <a:t>La Comisión acoge con satisfacción el acuerdo político sobre el Mecanismo de Recuperación y Resiliencia </a:t>
            </a:r>
            <a:r>
              <a:rPr lang="en-GB" sz="1100" dirty="0">
                <a:solidFill>
                  <a:srgbClr val="404040"/>
                </a:solidFill>
                <a:latin typeface="Calibri" panose="020F0502020204030204" pitchFamily="34" charset="0"/>
                <a:ea typeface="Calibri" panose="020F0502020204030204" pitchFamily="34" charset="0"/>
                <a:cs typeface="Calibri" panose="020F0502020204030204" pitchFamily="34" charset="0"/>
              </a:rPr>
              <a:t>[Comunicado de prensa]. Comisión Europea.</a:t>
            </a:r>
            <a:r>
              <a:rPr lang="en-GB" sz="1100" u="sng" dirty="0">
                <a:solidFill>
                  <a:srgbClr val="ED4D24"/>
                </a:solidFill>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 https://ec.europa.eu/commission/presscorner/detail/en/ip_20_1835</a:t>
            </a:r>
            <a:endParaRPr lang="en-IE" sz="1100" dirty="0">
              <a:solidFill>
                <a:srgbClr val="ED4D24"/>
              </a:solidFill>
              <a:latin typeface="Calibri" panose="020F0502020204030204" pitchFamily="34" charset="0"/>
              <a:ea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dirty="0">
                <a:solidFill>
                  <a:srgbClr val="404040"/>
                </a:solidFill>
                <a:latin typeface="Calibri" panose="020F0502020204030204" pitchFamily="34" charset="0"/>
                <a:cs typeface="Calibri" panose="020F0502020204030204" pitchFamily="34" charset="0"/>
              </a:rPr>
              <a:t>Comisión Europea. (s. f.). </a:t>
            </a:r>
            <a:r>
              <a:rPr lang="en-GB" sz="1100" i="1" dirty="0">
                <a:solidFill>
                  <a:srgbClr val="404040"/>
                </a:solidFill>
                <a:latin typeface="Calibri" panose="020F0502020204030204" pitchFamily="34" charset="0"/>
                <a:cs typeface="Calibri" panose="020F0502020204030204" pitchFamily="34" charset="0"/>
              </a:rPr>
              <a:t>REPowerEU: Energía asequible, segura y sostenible para Europa</a:t>
            </a:r>
            <a:r>
              <a:rPr lang="en-GB" sz="1100" dirty="0">
                <a:solidFill>
                  <a:srgbClr val="404040"/>
                </a:solidFill>
                <a:latin typeface="Calibri" panose="020F0502020204030204" pitchFamily="34" charset="0"/>
                <a:cs typeface="Calibri" panose="020F0502020204030204" pitchFamily="34" charset="0"/>
              </a:rPr>
              <a:t>. Comisión Europea.</a:t>
            </a:r>
            <a:r>
              <a:rPr lang="en-GB" sz="1100" u="sng" dirty="0">
                <a:solidFill>
                  <a:srgbClr val="ED4D24"/>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 https://commission.europa.eu/topics/energy/repowereu_en</a:t>
            </a:r>
            <a:endParaRPr lang="en-IE" sz="1100" dirty="0">
              <a:solidFill>
                <a:srgbClr val="ED4D24"/>
              </a:solidFill>
              <a:latin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dirty="0">
                <a:solidFill>
                  <a:srgbClr val="404040"/>
                </a:solidFill>
                <a:latin typeface="Calibri" panose="020F0502020204030204" pitchFamily="34" charset="0"/>
                <a:cs typeface="Calibri" panose="020F0502020204030204" pitchFamily="34" charset="0"/>
              </a:rPr>
              <a:t>Pacto de los Alcaldes para el Clima y la Energía. (Abril de 2024). </a:t>
            </a:r>
            <a:r>
              <a:rPr lang="en-GB" sz="1100" i="1" dirty="0">
                <a:solidFill>
                  <a:srgbClr val="404040"/>
                </a:solidFill>
                <a:latin typeface="Calibri" panose="020F0502020204030204" pitchFamily="34" charset="0"/>
                <a:cs typeface="Calibri" panose="020F0502020204030204" pitchFamily="34" charset="0"/>
              </a:rPr>
              <a:t>Resumen estructurado sobre calefacción y refrigeración</a:t>
            </a:r>
            <a:r>
              <a:rPr lang="en-GB" sz="1100" dirty="0">
                <a:solidFill>
                  <a:srgbClr val="404040"/>
                </a:solidFill>
                <a:latin typeface="Calibri" panose="020F0502020204030204" pitchFamily="34" charset="0"/>
                <a:cs typeface="Calibri" panose="020F0502020204030204" pitchFamily="34" charset="0"/>
              </a:rPr>
              <a:t>.</a:t>
            </a:r>
            <a:r>
              <a:rPr lang="lv-LV" sz="1100" u="sng" dirty="0">
                <a:solidFill>
                  <a:srgbClr val="ED4D24"/>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 https://eu-mayors.ec.europa.eu/sites/default/files/2024-04/Heating%20and%20Cooling%20Structured%20Summary%20Final.pdf</a:t>
            </a:r>
            <a:r>
              <a:rPr lang="lv-LV" sz="1100" dirty="0">
                <a:solidFill>
                  <a:srgbClr val="ED4D24"/>
                </a:solidFill>
                <a:latin typeface="Calibri" panose="020F0502020204030204" pitchFamily="34" charset="0"/>
                <a:cs typeface="Calibri" panose="020F0502020204030204" pitchFamily="34" charset="0"/>
              </a:rPr>
              <a:t> </a:t>
            </a:r>
            <a:endParaRPr lang="en-IE" sz="1100" dirty="0">
              <a:solidFill>
                <a:srgbClr val="ED4D24"/>
              </a:solidFill>
              <a:latin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dirty="0">
                <a:solidFill>
                  <a:srgbClr val="404040"/>
                </a:solidFill>
                <a:latin typeface="Calibri" panose="020F0502020204030204" pitchFamily="34" charset="0"/>
                <a:cs typeface="Calibri" panose="020F0502020204030204" pitchFamily="34" charset="0"/>
              </a:rPr>
              <a:t>Comisión Europea. (s. f.). </a:t>
            </a:r>
            <a:r>
              <a:rPr lang="en-GB" sz="1100" i="1" dirty="0">
                <a:solidFill>
                  <a:srgbClr val="404040"/>
                </a:solidFill>
                <a:latin typeface="Calibri" panose="020F0502020204030204" pitchFamily="34" charset="0"/>
                <a:cs typeface="Calibri" panose="020F0502020204030204" pitchFamily="34" charset="0"/>
              </a:rPr>
              <a:t>Directiva sobre eficiencia energética</a:t>
            </a:r>
            <a:r>
              <a:rPr lang="en-GB" sz="1100" dirty="0">
                <a:solidFill>
                  <a:srgbClr val="404040"/>
                </a:solidFill>
                <a:latin typeface="Calibri" panose="020F0502020204030204" pitchFamily="34" charset="0"/>
                <a:cs typeface="Calibri" panose="020F0502020204030204" pitchFamily="34" charset="0"/>
              </a:rPr>
              <a:t>. Energía.</a:t>
            </a:r>
            <a:r>
              <a:rPr lang="en-GB" sz="1100" u="sng" dirty="0">
                <a:solidFill>
                  <a:srgbClr val="ED4D24"/>
                </a:solid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 https://energy.ec.europa.eu/topics/energy-efficiency/energy-efficiency-targets-directive-and-rules/energy-efficiency-directive_en</a:t>
            </a:r>
            <a:r>
              <a:rPr lang="lv-LV" sz="1100" dirty="0">
                <a:solidFill>
                  <a:srgbClr val="ED4D24"/>
                </a:solidFill>
                <a:latin typeface="Calibri" panose="020F0502020204030204" pitchFamily="34" charset="0"/>
                <a:cs typeface="Calibri" panose="020F0502020204030204" pitchFamily="34" charset="0"/>
              </a:rPr>
              <a:t> </a:t>
            </a:r>
            <a:endParaRPr lang="en-IE" sz="1100" dirty="0">
              <a:solidFill>
                <a:srgbClr val="ED4D24"/>
              </a:solidFill>
              <a:latin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dirty="0">
                <a:solidFill>
                  <a:srgbClr val="404040"/>
                </a:solidFill>
                <a:latin typeface="Calibri" panose="020F0502020204030204" pitchFamily="34" charset="0"/>
                <a:cs typeface="Calibri" panose="020F0502020204030204" pitchFamily="34" charset="0"/>
              </a:rPr>
              <a:t>Comisión Europea. (2024). </a:t>
            </a:r>
            <a:r>
              <a:rPr lang="en-GB" sz="1100" i="1" dirty="0">
                <a:solidFill>
                  <a:srgbClr val="404040"/>
                </a:solidFill>
                <a:latin typeface="Calibri" panose="020F0502020204030204" pitchFamily="34" charset="0"/>
                <a:cs typeface="Calibri" panose="020F0502020204030204" pitchFamily="34" charset="0"/>
              </a:rPr>
              <a:t>Ley de Industria Cero Emisiones Netas</a:t>
            </a:r>
            <a:r>
              <a:rPr lang="en-GB" sz="1100" dirty="0">
                <a:solidFill>
                  <a:srgbClr val="404040"/>
                </a:solidFill>
                <a:latin typeface="Calibri" panose="020F0502020204030204" pitchFamily="34" charset="0"/>
                <a:cs typeface="Calibri" panose="020F0502020204030204" pitchFamily="34" charset="0"/>
              </a:rPr>
              <a:t>. Single-Market-Economy.ec.europa.eu.</a:t>
            </a:r>
            <a:r>
              <a:rPr lang="lv-LV" sz="1100" u="sng" dirty="0">
                <a:solidFill>
                  <a:srgbClr val="ED4D24"/>
                </a:solidFill>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 https://single-market-economy.ec.europa.eu/industry/sustainability/net-zero-industry-act_en</a:t>
            </a:r>
            <a:r>
              <a:rPr lang="lv-LV" sz="1100" dirty="0">
                <a:solidFill>
                  <a:srgbClr val="ED4D24"/>
                </a:solidFill>
                <a:latin typeface="Calibri" panose="020F0502020204030204" pitchFamily="34" charset="0"/>
                <a:cs typeface="Calibri" panose="020F0502020204030204" pitchFamily="34" charset="0"/>
              </a:rPr>
              <a:t> </a:t>
            </a:r>
            <a:endParaRPr lang="en-IE" sz="1100" dirty="0">
              <a:solidFill>
                <a:srgbClr val="ED4D24"/>
              </a:solidFill>
              <a:latin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dirty="0">
                <a:solidFill>
                  <a:srgbClr val="404040"/>
                </a:solidFill>
                <a:latin typeface="Calibri" panose="020F0502020204030204" pitchFamily="34" charset="0"/>
                <a:cs typeface="Calibri" panose="020F0502020204030204" pitchFamily="34" charset="0"/>
              </a:rPr>
              <a:t>Comisión Europea. (s. f.). </a:t>
            </a:r>
            <a:r>
              <a:rPr lang="en-GB" sz="1100" i="1" dirty="0">
                <a:solidFill>
                  <a:srgbClr val="404040"/>
                </a:solidFill>
                <a:latin typeface="Calibri" panose="020F0502020204030204" pitchFamily="34" charset="0"/>
                <a:cs typeface="Calibri" panose="020F0502020204030204" pitchFamily="34" charset="0"/>
              </a:rPr>
              <a:t>Directiva sobre energías renovables</a:t>
            </a:r>
            <a:r>
              <a:rPr lang="en-GB" sz="1100" dirty="0">
                <a:solidFill>
                  <a:srgbClr val="404040"/>
                </a:solidFill>
                <a:latin typeface="Calibri" panose="020F0502020204030204" pitchFamily="34" charset="0"/>
                <a:cs typeface="Calibri" panose="020F0502020204030204" pitchFamily="34" charset="0"/>
              </a:rPr>
              <a:t>. Energía.</a:t>
            </a:r>
            <a:r>
              <a:rPr lang="en-GB" sz="1100" u="sng" dirty="0">
                <a:solidFill>
                  <a:srgbClr val="ED4D24"/>
                </a:solidFill>
                <a:latin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 https://energy.ec.europa.eu/topics/renewable-energy/renewable-energy-directive-targets-and-rules/renewable-energy-directive_en</a:t>
            </a:r>
            <a:r>
              <a:rPr lang="lv-LV" sz="1100" dirty="0">
                <a:solidFill>
                  <a:srgbClr val="ED4D24"/>
                </a:solidFill>
                <a:latin typeface="Calibri" panose="020F0502020204030204" pitchFamily="34" charset="0"/>
                <a:cs typeface="Calibri" panose="020F0502020204030204" pitchFamily="34" charset="0"/>
              </a:rPr>
              <a:t> </a:t>
            </a:r>
            <a:endParaRPr lang="en-IE" sz="1100" dirty="0">
              <a:solidFill>
                <a:srgbClr val="ED4D24"/>
              </a:solidFill>
              <a:latin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dirty="0">
                <a:solidFill>
                  <a:srgbClr val="404040"/>
                </a:solidFill>
                <a:latin typeface="Calibri" panose="020F0502020204030204" pitchFamily="34" charset="0"/>
                <a:cs typeface="Calibri" panose="020F0502020204030204" pitchFamily="34" charset="0"/>
              </a:rPr>
              <a:t>Comisión Europea. (s. f.). </a:t>
            </a:r>
            <a:r>
              <a:rPr lang="en-GB" sz="1100" i="1" dirty="0">
                <a:solidFill>
                  <a:srgbClr val="404040"/>
                </a:solidFill>
                <a:latin typeface="Calibri" panose="020F0502020204030204" pitchFamily="34" charset="0"/>
                <a:cs typeface="Calibri" panose="020F0502020204030204" pitchFamily="34" charset="0"/>
              </a:rPr>
              <a:t>Directiva sobre el rendimiento energético de los edificios</a:t>
            </a:r>
            <a:r>
              <a:rPr lang="en-GB" sz="1100" dirty="0">
                <a:solidFill>
                  <a:srgbClr val="404040"/>
                </a:solidFill>
                <a:latin typeface="Calibri" panose="020F0502020204030204" pitchFamily="34" charset="0"/>
                <a:cs typeface="Calibri" panose="020F0502020204030204" pitchFamily="34" charset="0"/>
              </a:rPr>
              <a:t>. Energía.</a:t>
            </a:r>
            <a:r>
              <a:rPr lang="en-GB" sz="1100" u="sng" dirty="0">
                <a:solidFill>
                  <a:srgbClr val="ED4D24"/>
                </a:solidFill>
                <a:latin typeface="Calibri" panose="020F0502020204030204" pitchFamily="34" charset="0"/>
                <a:cs typeface="Calibri" panose="020F0502020204030204" pitchFamily="34" charset="0"/>
                <a:hlinkClick r:id="rId10">
                  <a:extLst>
                    <a:ext uri="{A12FA001-AC4F-418D-AE19-62706E023703}">
                      <ahyp:hlinkClr xmlns:ahyp="http://schemas.microsoft.com/office/drawing/2018/hyperlinkcolor" val="tx"/>
                    </a:ext>
                  </a:extLst>
                </a:hlinkClick>
              </a:rPr>
              <a:t> https://energy.ec.europa.eu/topics/energy-efficiency/energy-performance-buildings/energy-performance-buildings-directive_en</a:t>
            </a:r>
            <a:r>
              <a:rPr lang="lv-LV" sz="1100" dirty="0">
                <a:solidFill>
                  <a:srgbClr val="ED4D24"/>
                </a:solidFill>
                <a:latin typeface="Calibri" panose="020F0502020204030204" pitchFamily="34" charset="0"/>
                <a:cs typeface="Calibri" panose="020F0502020204030204" pitchFamily="34" charset="0"/>
              </a:rPr>
              <a:t> </a:t>
            </a:r>
            <a:endParaRPr lang="en-IE" sz="1100" dirty="0">
              <a:solidFill>
                <a:srgbClr val="ED4D24"/>
              </a:solidFill>
              <a:latin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dirty="0">
                <a:solidFill>
                  <a:srgbClr val="404040"/>
                </a:solidFill>
                <a:latin typeface="Calibri" panose="020F0502020204030204" pitchFamily="34" charset="0"/>
                <a:cs typeface="Calibri" panose="020F0502020204030204" pitchFamily="34" charset="0"/>
              </a:rPr>
              <a:t>Comisión Europea. (s. f.-a). </a:t>
            </a:r>
            <a:r>
              <a:rPr lang="en-GB" sz="1100" i="1" dirty="0">
                <a:solidFill>
                  <a:srgbClr val="404040"/>
                </a:solidFill>
                <a:latin typeface="Calibri" panose="020F0502020204030204" pitchFamily="34" charset="0"/>
                <a:cs typeface="Calibri" panose="020F0502020204030204" pitchFamily="34" charset="0"/>
              </a:rPr>
              <a:t>Bombas de calor</a:t>
            </a:r>
            <a:r>
              <a:rPr lang="en-GB" sz="1100" dirty="0">
                <a:solidFill>
                  <a:srgbClr val="404040"/>
                </a:solidFill>
                <a:latin typeface="Calibri" panose="020F0502020204030204" pitchFamily="34" charset="0"/>
                <a:cs typeface="Calibri" panose="020F0502020204030204" pitchFamily="34" charset="0"/>
              </a:rPr>
              <a:t>. Energy.ec.europa.eu. Consultado el 10 de agosto de 2025, en</a:t>
            </a:r>
            <a:r>
              <a:rPr lang="en-GB" sz="1100" u="sng" dirty="0">
                <a:solidFill>
                  <a:srgbClr val="ED4D24"/>
                </a:solidFill>
                <a:latin typeface="Calibri" panose="020F0502020204030204" pitchFamily="34" charset="0"/>
                <a:cs typeface="Calibri" panose="020F0502020204030204" pitchFamily="34" charset="0"/>
                <a:hlinkClick r:id="rId11">
                  <a:extLst>
                    <a:ext uri="{A12FA001-AC4F-418D-AE19-62706E023703}">
                      <ahyp:hlinkClr xmlns:ahyp="http://schemas.microsoft.com/office/drawing/2018/hyperlinkcolor" val="tx"/>
                    </a:ext>
                  </a:extLst>
                </a:hlinkClick>
              </a:rPr>
              <a:t> https://energy.ec.europa.eu/topics/energy-efficiency/heat-pumps_en</a:t>
            </a:r>
            <a:r>
              <a:rPr lang="lv-LV" sz="1100" dirty="0">
                <a:solidFill>
                  <a:srgbClr val="ED4D24"/>
                </a:solidFill>
                <a:latin typeface="Calibri" panose="020F0502020204030204" pitchFamily="34" charset="0"/>
                <a:cs typeface="Calibri" panose="020F0502020204030204" pitchFamily="34" charset="0"/>
              </a:rPr>
              <a:t> </a:t>
            </a:r>
          </a:p>
          <a:p>
            <a:pPr marL="171450" indent="-171450">
              <a:lnSpc>
                <a:spcPts val="1220"/>
              </a:lnSpc>
              <a:spcAft>
                <a:spcPts val="400"/>
              </a:spcAft>
              <a:buClr>
                <a:srgbClr val="2D62AE"/>
              </a:buClr>
              <a:buFont typeface="Arial" panose="020B0604020202020204" pitchFamily="34" charset="0"/>
              <a:buChar char="•"/>
            </a:pPr>
            <a:endParaRPr lang="lv-LV" sz="1100" dirty="0">
              <a:solidFill>
                <a:srgbClr val="404040"/>
              </a:solidFill>
              <a:latin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endParaRPr lang="lv-LV" sz="1100" dirty="0">
              <a:solidFill>
                <a:srgbClr val="404040"/>
              </a:solidFill>
              <a:latin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endParaRPr lang="en-IE" sz="1100" dirty="0">
              <a:solidFill>
                <a:srgbClr val="404040"/>
              </a:solidFill>
              <a:latin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dirty="0">
                <a:solidFill>
                  <a:srgbClr val="404040"/>
                </a:solidFill>
                <a:latin typeface="Calibri" panose="020F0502020204030204" pitchFamily="34" charset="0"/>
                <a:cs typeface="Calibri" panose="020F0502020204030204" pitchFamily="34" charset="0"/>
              </a:rPr>
              <a:t>Comisión Europea. (s. f.-b). </a:t>
            </a:r>
            <a:r>
              <a:rPr lang="en-GB" sz="1100" i="1" dirty="0">
                <a:solidFill>
                  <a:srgbClr val="404040"/>
                </a:solidFill>
                <a:latin typeface="Calibri" panose="020F0502020204030204" pitchFamily="34" charset="0"/>
                <a:cs typeface="Calibri" panose="020F0502020204030204" pitchFamily="34" charset="0"/>
              </a:rPr>
              <a:t>Mercado del hidrógeno y el gas descarbonizado</a:t>
            </a:r>
            <a:r>
              <a:rPr lang="en-GB" sz="1100" dirty="0">
                <a:solidFill>
                  <a:srgbClr val="404040"/>
                </a:solidFill>
                <a:latin typeface="Calibri" panose="020F0502020204030204" pitchFamily="34" charset="0"/>
                <a:cs typeface="Calibri" panose="020F0502020204030204" pitchFamily="34" charset="0"/>
              </a:rPr>
              <a:t>. Energía.</a:t>
            </a:r>
            <a:r>
              <a:rPr lang="en-GB" sz="1100" u="sng" dirty="0">
                <a:solidFill>
                  <a:srgbClr val="ED4D24"/>
                </a:solidFill>
                <a:latin typeface="Calibri" panose="020F0502020204030204" pitchFamily="34" charset="0"/>
                <a:cs typeface="Calibri" panose="020F0502020204030204" pitchFamily="34" charset="0"/>
                <a:hlinkClick r:id="rId12">
                  <a:extLst>
                    <a:ext uri="{A12FA001-AC4F-418D-AE19-62706E023703}">
                      <ahyp:hlinkClr xmlns:ahyp="http://schemas.microsoft.com/office/drawing/2018/hyperlinkcolor" val="tx"/>
                    </a:ext>
                  </a:extLst>
                </a:hlinkClick>
              </a:rPr>
              <a:t> https://energy.ec.europa.eu/topics/markets-and-consumers/hydrogen-and-decarbonised-gas-market_en</a:t>
            </a:r>
            <a:r>
              <a:rPr lang="lv-LV" sz="1100" dirty="0">
                <a:solidFill>
                  <a:srgbClr val="ED4D24"/>
                </a:solidFill>
                <a:latin typeface="Calibri" panose="020F0502020204030204" pitchFamily="34" charset="0"/>
                <a:cs typeface="Calibri" panose="020F0502020204030204" pitchFamily="34" charset="0"/>
              </a:rPr>
              <a:t> </a:t>
            </a:r>
            <a:endParaRPr lang="en-IE" sz="1100" dirty="0">
              <a:solidFill>
                <a:srgbClr val="ED4D24"/>
              </a:solidFill>
              <a:latin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b="1" dirty="0">
                <a:solidFill>
                  <a:srgbClr val="404040"/>
                </a:solidFill>
                <a:latin typeface="Calibri" panose="020F0502020204030204" pitchFamily="34" charset="0"/>
                <a:cs typeface="Calibri" panose="020F0502020204030204" pitchFamily="34" charset="0"/>
              </a:rPr>
              <a:t>Comisión Europea. </a:t>
            </a:r>
            <a:r>
              <a:rPr lang="en-GB" sz="1100" dirty="0">
                <a:solidFill>
                  <a:srgbClr val="404040"/>
                </a:solidFill>
                <a:latin typeface="Calibri" panose="020F0502020204030204" pitchFamily="34" charset="0"/>
                <a:cs typeface="Calibri" panose="020F0502020204030204" pitchFamily="34" charset="0"/>
              </a:rPr>
              <a:t>(s. f.). </a:t>
            </a:r>
            <a:r>
              <a:rPr lang="en-GB" sz="1100" i="1" dirty="0">
                <a:solidFill>
                  <a:srgbClr val="404040"/>
                </a:solidFill>
                <a:latin typeface="Calibri" panose="020F0502020204030204" pitchFamily="34" charset="0"/>
                <a:cs typeface="Calibri" panose="020F0502020204030204" pitchFamily="34" charset="0"/>
              </a:rPr>
              <a:t>Digitalización del sistema energético</a:t>
            </a:r>
            <a:r>
              <a:rPr lang="en-GB" sz="1100" dirty="0">
                <a:solidFill>
                  <a:srgbClr val="404040"/>
                </a:solidFill>
                <a:latin typeface="Calibri" panose="020F0502020204030204" pitchFamily="34" charset="0"/>
                <a:cs typeface="Calibri" panose="020F0502020204030204" pitchFamily="34" charset="0"/>
              </a:rPr>
              <a:t>. Consultado en</a:t>
            </a:r>
            <a:r>
              <a:rPr lang="en-GB" sz="1100" u="sng" dirty="0">
                <a:solidFill>
                  <a:srgbClr val="ED4D24"/>
                </a:solidFill>
                <a:latin typeface="Calibri" panose="020F0502020204030204" pitchFamily="34" charset="0"/>
                <a:cs typeface="Calibri" panose="020F0502020204030204" pitchFamily="34" charset="0"/>
                <a:hlinkClick r:id="rId13">
                  <a:extLst>
                    <a:ext uri="{A12FA001-AC4F-418D-AE19-62706E023703}">
                      <ahyp:hlinkClr xmlns:ahyp="http://schemas.microsoft.com/office/drawing/2018/hyperlinkcolor" val="tx"/>
                    </a:ext>
                  </a:extLst>
                </a:hlinkClick>
              </a:rPr>
              <a:t> https://energy.ec.europa.eu/topics/eus-energy-system/digitalisation-energy-system_en</a:t>
            </a:r>
            <a:endParaRPr lang="en-IE" sz="1100" dirty="0">
              <a:solidFill>
                <a:srgbClr val="ED4D24"/>
              </a:solidFill>
              <a:latin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b="1" dirty="0">
                <a:solidFill>
                  <a:srgbClr val="404040"/>
                </a:solidFill>
                <a:latin typeface="Calibri" panose="020F0502020204030204" pitchFamily="34" charset="0"/>
                <a:cs typeface="Calibri" panose="020F0502020204030204" pitchFamily="34" charset="0"/>
              </a:rPr>
              <a:t>Centro Común de Investigación de la Comisión Europea. </a:t>
            </a:r>
            <a:r>
              <a:rPr lang="en-GB" sz="1100" dirty="0">
                <a:solidFill>
                  <a:srgbClr val="404040"/>
                </a:solidFill>
                <a:latin typeface="Calibri" panose="020F0502020204030204" pitchFamily="34" charset="0"/>
                <a:cs typeface="Calibri" panose="020F0502020204030204" pitchFamily="34" charset="0"/>
              </a:rPr>
              <a:t>(2024). </a:t>
            </a:r>
            <a:r>
              <a:rPr lang="en-GB" sz="1100" i="1" dirty="0">
                <a:solidFill>
                  <a:srgbClr val="404040"/>
                </a:solidFill>
                <a:latin typeface="Calibri" panose="020F0502020204030204" pitchFamily="34" charset="0"/>
                <a:cs typeface="Calibri" panose="020F0502020204030204" pitchFamily="34" charset="0"/>
              </a:rPr>
              <a:t>¿Quiénes son los pobres energéticos en la UE? Es más complejo de lo que parece</a:t>
            </a:r>
            <a:r>
              <a:rPr lang="en-GB" sz="1100" dirty="0">
                <a:solidFill>
                  <a:srgbClr val="404040"/>
                </a:solidFill>
                <a:latin typeface="Calibri" panose="020F0502020204030204" pitchFamily="34" charset="0"/>
                <a:cs typeface="Calibri" panose="020F0502020204030204" pitchFamily="34" charset="0"/>
              </a:rPr>
              <a:t>. Obtenido de</a:t>
            </a:r>
            <a:r>
              <a:rPr lang="en-GB" sz="1100" u="sng" dirty="0">
                <a:solidFill>
                  <a:srgbClr val="ED4D24"/>
                </a:solidFill>
                <a:latin typeface="Calibri" panose="020F0502020204030204" pitchFamily="34" charset="0"/>
                <a:cs typeface="Calibri" panose="020F0502020204030204" pitchFamily="34" charset="0"/>
                <a:hlinkClick r:id="rId14">
                  <a:extLst>
                    <a:ext uri="{A12FA001-AC4F-418D-AE19-62706E023703}">
                      <ahyp:hlinkClr xmlns:ahyp="http://schemas.microsoft.com/office/drawing/2018/hyperlinkcolor" val="tx"/>
                    </a:ext>
                  </a:extLst>
                </a:hlinkClick>
              </a:rPr>
              <a:t> https://joint-research-centre.ec.europa.eu/jrc-news-and-updates/whos-energy-poor-eu-its-more-complex-it-seems-2024-09-25_en</a:t>
            </a:r>
            <a:r>
              <a:rPr lang="lv-LV" sz="1100" dirty="0">
                <a:solidFill>
                  <a:srgbClr val="ED4D24"/>
                </a:solidFill>
                <a:latin typeface="Calibri" panose="020F0502020204030204" pitchFamily="34" charset="0"/>
                <a:cs typeface="Calibri" panose="020F0502020204030204" pitchFamily="34" charset="0"/>
              </a:rPr>
              <a:t> </a:t>
            </a:r>
            <a:endParaRPr lang="en-IE" sz="1100" dirty="0">
              <a:solidFill>
                <a:srgbClr val="ED4D24"/>
              </a:solidFill>
              <a:latin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dirty="0">
                <a:solidFill>
                  <a:srgbClr val="404040"/>
                </a:solidFill>
                <a:latin typeface="Calibri" panose="020F0502020204030204" pitchFamily="34" charset="0"/>
                <a:cs typeface="Calibri" panose="020F0502020204030204" pitchFamily="34" charset="0"/>
              </a:rPr>
              <a:t>Parlamento Europeo. (2024). </a:t>
            </a:r>
            <a:r>
              <a:rPr lang="en-GB" sz="1100" i="1" dirty="0">
                <a:solidFill>
                  <a:srgbClr val="404040"/>
                </a:solidFill>
                <a:latin typeface="Calibri" panose="020F0502020204030204" pitchFamily="34" charset="0"/>
                <a:cs typeface="Calibri" panose="020F0502020204030204" pitchFamily="34" charset="0"/>
              </a:rPr>
              <a:t>Resolución del Parlamento Europeo, de 18 de enero de 2024, sobre la energía geotérmica</a:t>
            </a:r>
            <a:r>
              <a:rPr lang="en-GB" sz="1100" dirty="0">
                <a:solidFill>
                  <a:srgbClr val="404040"/>
                </a:solidFill>
                <a:latin typeface="Calibri" panose="020F0502020204030204" pitchFamily="34" charset="0"/>
                <a:cs typeface="Calibri" panose="020F0502020204030204" pitchFamily="34" charset="0"/>
              </a:rPr>
              <a:t>. </a:t>
            </a:r>
            <a:r>
              <a:rPr lang="de-DE" sz="1100" dirty="0" err="1">
                <a:solidFill>
                  <a:srgbClr val="404040"/>
                </a:solidFill>
                <a:latin typeface="Calibri" panose="020F0502020204030204" pitchFamily="34" charset="0"/>
                <a:cs typeface="Calibri" panose="020F0502020204030204" pitchFamily="34" charset="0"/>
              </a:rPr>
              <a:t>Europa.eu</a:t>
            </a:r>
            <a:r>
              <a:rPr lang="de-DE" sz="1100" dirty="0">
                <a:solidFill>
                  <a:srgbClr val="404040"/>
                </a:solidFill>
                <a:latin typeface="Calibri" panose="020F0502020204030204" pitchFamily="34" charset="0"/>
                <a:cs typeface="Calibri" panose="020F0502020204030204" pitchFamily="34" charset="0"/>
              </a:rPr>
              <a:t>.</a:t>
            </a:r>
            <a:r>
              <a:rPr lang="de-DE" sz="1100" u="sng" dirty="0">
                <a:solidFill>
                  <a:srgbClr val="ED4D24"/>
                </a:solidFill>
                <a:latin typeface="Calibri" panose="020F0502020204030204" pitchFamily="34" charset="0"/>
                <a:cs typeface="Calibri" panose="020F0502020204030204" pitchFamily="34" charset="0"/>
                <a:hlinkClick r:id="rId15">
                  <a:extLst>
                    <a:ext uri="{A12FA001-AC4F-418D-AE19-62706E023703}">
                      <ahyp:hlinkClr xmlns:ahyp="http://schemas.microsoft.com/office/drawing/2018/hyperlinkcolor" val="tx"/>
                    </a:ext>
                  </a:extLst>
                </a:hlinkClick>
              </a:rPr>
              <a:t> https://www.europarl.europa.eu/doceo/document/TA-9-2024-0049_EN.html</a:t>
            </a:r>
            <a:r>
              <a:rPr lang="lv-LV" sz="1100" dirty="0">
                <a:solidFill>
                  <a:srgbClr val="ED4D24"/>
                </a:solidFill>
                <a:latin typeface="Calibri" panose="020F0502020204030204" pitchFamily="34" charset="0"/>
                <a:cs typeface="Calibri" panose="020F0502020204030204" pitchFamily="34" charset="0"/>
              </a:rPr>
              <a:t> </a:t>
            </a:r>
            <a:endParaRPr lang="en-IE" sz="1100" dirty="0">
              <a:solidFill>
                <a:srgbClr val="ED4D24"/>
              </a:solidFill>
              <a:latin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dirty="0">
                <a:solidFill>
                  <a:srgbClr val="404040"/>
                </a:solidFill>
                <a:latin typeface="Calibri" panose="020F0502020204030204" pitchFamily="34" charset="0"/>
                <a:cs typeface="Calibri" panose="020F0502020204030204" pitchFamily="34" charset="0"/>
              </a:rPr>
              <a:t>Unión Europea. (2020). </a:t>
            </a:r>
            <a:r>
              <a:rPr lang="en-GB" sz="1100" i="1" dirty="0">
                <a:solidFill>
                  <a:srgbClr val="404040"/>
                </a:solidFill>
                <a:latin typeface="Calibri" panose="020F0502020204030204" pitchFamily="34" charset="0"/>
                <a:cs typeface="Calibri" panose="020F0502020204030204" pitchFamily="34" charset="0"/>
              </a:rPr>
              <a:t>Reglamento (UE) 2020/852 del Parlamento Europeo y del Consejo, de 18 de junio de 2020, por el que se establece un marco para facilitar la inversión sostenible</a:t>
            </a:r>
            <a:r>
              <a:rPr lang="en-GB" sz="1100" dirty="0">
                <a:solidFill>
                  <a:srgbClr val="404040"/>
                </a:solidFill>
                <a:latin typeface="Calibri" panose="020F0502020204030204" pitchFamily="34" charset="0"/>
                <a:cs typeface="Calibri" panose="020F0502020204030204" pitchFamily="34" charset="0"/>
              </a:rPr>
              <a:t>. Diario Oficial de la Unión Europea, L 198, 13-43. </a:t>
            </a:r>
            <a:r>
              <a:rPr lang="en-GB" sz="1100" u="sng" dirty="0">
                <a:solidFill>
                  <a:srgbClr val="ED4D24"/>
                </a:solidFill>
                <a:latin typeface="Calibri" panose="020F0502020204030204" pitchFamily="34" charset="0"/>
                <a:cs typeface="Calibri" panose="020F0502020204030204" pitchFamily="34" charset="0"/>
                <a:hlinkClick r:id="rId16">
                  <a:extLst>
                    <a:ext uri="{A12FA001-AC4F-418D-AE19-62706E023703}">
                      <ahyp:hlinkClr xmlns:ahyp="http://schemas.microsoft.com/office/drawing/2018/hyperlinkcolor" val="tx"/>
                    </a:ext>
                  </a:extLst>
                </a:hlinkClick>
              </a:rPr>
              <a:t>https://eur-lex.europa.eu/legal-content/EN/TXT/?uri=CELEX%3A32020R0852</a:t>
            </a:r>
            <a:r>
              <a:rPr lang="lv-LV" sz="1100" dirty="0">
                <a:solidFill>
                  <a:srgbClr val="ED4D24"/>
                </a:solidFill>
                <a:latin typeface="Calibri" panose="020F0502020204030204" pitchFamily="34" charset="0"/>
                <a:cs typeface="Calibri" panose="020F0502020204030204" pitchFamily="34" charset="0"/>
              </a:rPr>
              <a:t> </a:t>
            </a:r>
          </a:p>
          <a:p>
            <a:pPr marL="171450" indent="-171450">
              <a:lnSpc>
                <a:spcPts val="1220"/>
              </a:lnSpc>
              <a:spcAft>
                <a:spcPts val="400"/>
              </a:spcAft>
              <a:buClr>
                <a:srgbClr val="2D62AE"/>
              </a:buClr>
              <a:buFont typeface="Arial" panose="020B0604020202020204" pitchFamily="34" charset="0"/>
              <a:buChar char="•"/>
            </a:pPr>
            <a:r>
              <a:rPr lang="en-GB" sz="1100" dirty="0">
                <a:solidFill>
                  <a:srgbClr val="404040"/>
                </a:solidFill>
                <a:latin typeface="Calibri" panose="020F0502020204030204" pitchFamily="34" charset="0"/>
                <a:cs typeface="Calibri" panose="020F0502020204030204" pitchFamily="34" charset="0"/>
              </a:rPr>
              <a:t>Eurostat. (3 de febrero de 2023). </a:t>
            </a:r>
            <a:r>
              <a:rPr lang="en-GB" sz="1100" i="1" dirty="0">
                <a:solidFill>
                  <a:srgbClr val="404040"/>
                </a:solidFill>
                <a:latin typeface="Calibri" panose="020F0502020204030204" pitchFamily="34" charset="0"/>
                <a:cs typeface="Calibri" panose="020F0502020204030204" pitchFamily="34" charset="0"/>
              </a:rPr>
              <a:t>La calefacción y la refrigeración a partir de energías renovables aumentan gradualmente - Productos Noticias Eurostat - Eurostat</a:t>
            </a:r>
            <a:r>
              <a:rPr lang="en-GB" sz="1100" dirty="0">
                <a:solidFill>
                  <a:srgbClr val="404040"/>
                </a:solidFill>
                <a:latin typeface="Calibri" panose="020F0502020204030204" pitchFamily="34" charset="0"/>
                <a:cs typeface="Calibri" panose="020F0502020204030204" pitchFamily="34" charset="0"/>
              </a:rPr>
              <a:t>. </a:t>
            </a:r>
            <a:r>
              <a:rPr lang="de-DE" sz="1100" dirty="0" err="1">
                <a:solidFill>
                  <a:srgbClr val="404040"/>
                </a:solidFill>
                <a:latin typeface="Calibri" panose="020F0502020204030204" pitchFamily="34" charset="0"/>
                <a:cs typeface="Calibri" panose="020F0502020204030204" pitchFamily="34" charset="0"/>
              </a:rPr>
              <a:t>Ec.europa.eu</a:t>
            </a:r>
            <a:r>
              <a:rPr lang="de-DE" sz="1100" dirty="0">
                <a:solidFill>
                  <a:srgbClr val="404040"/>
                </a:solidFill>
                <a:latin typeface="Calibri" panose="020F0502020204030204" pitchFamily="34" charset="0"/>
                <a:cs typeface="Calibri" panose="020F0502020204030204" pitchFamily="34" charset="0"/>
              </a:rPr>
              <a:t>.</a:t>
            </a:r>
            <a:r>
              <a:rPr lang="de-DE" sz="1100" u="sng" dirty="0">
                <a:solidFill>
                  <a:srgbClr val="ED4D24"/>
                </a:solidFill>
                <a:latin typeface="Calibri" panose="020F0502020204030204" pitchFamily="34" charset="0"/>
                <a:cs typeface="Calibri" panose="020F0502020204030204" pitchFamily="34" charset="0"/>
                <a:hlinkClick r:id="rId17">
                  <a:extLst>
                    <a:ext uri="{A12FA001-AC4F-418D-AE19-62706E023703}">
                      <ahyp:hlinkClr xmlns:ahyp="http://schemas.microsoft.com/office/drawing/2018/hyperlinkcolor" val="tx"/>
                    </a:ext>
                  </a:extLst>
                </a:hlinkClick>
              </a:rPr>
              <a:t> https://ec.europa.eu/eurostat/web/products-eurostat-news/w/DDN-20230203-1</a:t>
            </a:r>
            <a:endParaRPr lang="de-DE" sz="1100" u="sng" dirty="0">
              <a:solidFill>
                <a:srgbClr val="ED4D24"/>
              </a:solidFill>
              <a:latin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b="1" dirty="0">
                <a:solidFill>
                  <a:srgbClr val="404040"/>
                </a:solidFill>
                <a:latin typeface="Calibri" panose="020F0502020204030204" pitchFamily="34" charset="0"/>
                <a:cs typeface="Calibri" panose="020F0502020204030204" pitchFamily="34" charset="0"/>
              </a:rPr>
              <a:t>Eurostat. </a:t>
            </a:r>
            <a:r>
              <a:rPr lang="en-GB" sz="1100" dirty="0">
                <a:solidFill>
                  <a:srgbClr val="404040"/>
                </a:solidFill>
                <a:latin typeface="Calibri" panose="020F0502020204030204" pitchFamily="34" charset="0"/>
                <a:cs typeface="Calibri" panose="020F0502020204030204" pitchFamily="34" charset="0"/>
              </a:rPr>
              <a:t>(5 de marzo de 2025). </a:t>
            </a:r>
            <a:r>
              <a:rPr lang="en-GB" sz="1100" i="1" dirty="0">
                <a:solidFill>
                  <a:srgbClr val="404040"/>
                </a:solidFill>
                <a:latin typeface="Calibri" panose="020F0502020204030204" pitchFamily="34" charset="0"/>
                <a:cs typeface="Calibri" panose="020F0502020204030204" pitchFamily="34" charset="0"/>
              </a:rPr>
              <a:t>La energía renovable de la UE para calefacción y refrigeración alcanza el 26 %. </a:t>
            </a:r>
            <a:r>
              <a:rPr lang="en-GB" sz="1100" dirty="0">
                <a:solidFill>
                  <a:srgbClr val="404040"/>
                </a:solidFill>
                <a:latin typeface="Calibri" panose="020F0502020204030204" pitchFamily="34" charset="0"/>
                <a:cs typeface="Calibri" panose="020F0502020204030204" pitchFamily="34" charset="0"/>
              </a:rPr>
              <a:t>Obtenido de</a:t>
            </a:r>
            <a:r>
              <a:rPr lang="en-GB" sz="1100" u="sng" dirty="0">
                <a:solidFill>
                  <a:srgbClr val="ED4D24"/>
                </a:solidFill>
                <a:latin typeface="Calibri" panose="020F0502020204030204" pitchFamily="34" charset="0"/>
                <a:cs typeface="Calibri" panose="020F0502020204030204" pitchFamily="34" charset="0"/>
                <a:hlinkClick r:id="rId18">
                  <a:extLst>
                    <a:ext uri="{A12FA001-AC4F-418D-AE19-62706E023703}">
                      <ahyp:hlinkClr xmlns:ahyp="http://schemas.microsoft.com/office/drawing/2018/hyperlinkcolor" val="tx"/>
                    </a:ext>
                  </a:extLst>
                </a:hlinkClick>
              </a:rPr>
              <a:t> https://ec.europa.eu/eurostat/web/products-eurostat-news/w/ddn-20250305-1</a:t>
            </a:r>
            <a:endParaRPr lang="en-IE" sz="1100" dirty="0">
              <a:solidFill>
                <a:srgbClr val="ED4D24"/>
              </a:solidFill>
              <a:latin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b="1" dirty="0">
                <a:solidFill>
                  <a:srgbClr val="404040"/>
                </a:solidFill>
                <a:latin typeface="Calibri" panose="020F0502020204030204" pitchFamily="34" charset="0"/>
                <a:cs typeface="Calibri" panose="020F0502020204030204" pitchFamily="34" charset="0"/>
              </a:rPr>
              <a:t>Eurostat. </a:t>
            </a:r>
            <a:r>
              <a:rPr lang="en-GB" sz="1100" dirty="0">
                <a:solidFill>
                  <a:srgbClr val="404040"/>
                </a:solidFill>
                <a:latin typeface="Calibri" panose="020F0502020204030204" pitchFamily="34" charset="0"/>
                <a:cs typeface="Calibri" panose="020F0502020204030204" pitchFamily="34" charset="0"/>
              </a:rPr>
              <a:t>(25 de junio de 2025). </a:t>
            </a:r>
            <a:r>
              <a:rPr lang="en-GB" sz="1100" i="1" dirty="0">
                <a:solidFill>
                  <a:srgbClr val="404040"/>
                </a:solidFill>
                <a:latin typeface="Calibri" panose="020F0502020204030204" pitchFamily="34" charset="0"/>
                <a:cs typeface="Calibri" panose="020F0502020204030204" pitchFamily="34" charset="0"/>
              </a:rPr>
              <a:t>Calefacción urbana en la UE: un análisis detallado de las tendencias del consumo energético</a:t>
            </a:r>
            <a:r>
              <a:rPr lang="en-GB" sz="1100" dirty="0">
                <a:solidFill>
                  <a:srgbClr val="404040"/>
                </a:solidFill>
                <a:latin typeface="Calibri" panose="020F0502020204030204" pitchFamily="34" charset="0"/>
                <a:cs typeface="Calibri" panose="020F0502020204030204" pitchFamily="34" charset="0"/>
              </a:rPr>
              <a:t>. Obtenido de</a:t>
            </a:r>
            <a:r>
              <a:rPr lang="en-GB" sz="1100" u="sng" dirty="0">
                <a:solidFill>
                  <a:srgbClr val="ED4D24"/>
                </a:solidFill>
                <a:latin typeface="Calibri" panose="020F0502020204030204" pitchFamily="34" charset="0"/>
                <a:cs typeface="Calibri" panose="020F0502020204030204" pitchFamily="34" charset="0"/>
                <a:hlinkClick r:id="rId19">
                  <a:extLst>
                    <a:ext uri="{A12FA001-AC4F-418D-AE19-62706E023703}">
                      <ahyp:hlinkClr xmlns:ahyp="http://schemas.microsoft.com/office/drawing/2018/hyperlinkcolor" val="tx"/>
                    </a:ext>
                  </a:extLst>
                </a:hlinkClick>
              </a:rPr>
              <a:t> https://ec.europa.eu/eurostat/en/web/products-eurostat-news/w/ddn-20250625-2</a:t>
            </a:r>
            <a:r>
              <a:rPr lang="lv-LV" sz="1100" dirty="0">
                <a:solidFill>
                  <a:srgbClr val="ED4D24"/>
                </a:solidFill>
                <a:latin typeface="Calibri" panose="020F0502020204030204" pitchFamily="34" charset="0"/>
                <a:cs typeface="Calibri" panose="020F0502020204030204" pitchFamily="34" charset="0"/>
              </a:rPr>
              <a:t> </a:t>
            </a:r>
            <a:endParaRPr lang="en-IE" sz="1100" dirty="0">
              <a:solidFill>
                <a:srgbClr val="ED4D24"/>
              </a:solidFill>
              <a:latin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b="1" dirty="0">
                <a:solidFill>
                  <a:srgbClr val="404040"/>
                </a:solidFill>
                <a:latin typeface="Calibri" panose="020F0502020204030204" pitchFamily="34" charset="0"/>
                <a:cs typeface="Calibri" panose="020F0502020204030204" pitchFamily="34" charset="0"/>
              </a:rPr>
              <a:t>Eurostat. </a:t>
            </a:r>
            <a:r>
              <a:rPr lang="en-GB" sz="1100" dirty="0">
                <a:solidFill>
                  <a:srgbClr val="404040"/>
                </a:solidFill>
                <a:latin typeface="Calibri" panose="020F0502020204030204" pitchFamily="34" charset="0"/>
                <a:cs typeface="Calibri" panose="020F0502020204030204" pitchFamily="34" charset="0"/>
              </a:rPr>
              <a:t>(s. f.). </a:t>
            </a:r>
            <a:r>
              <a:rPr lang="en-GB" sz="1100" i="1" dirty="0">
                <a:solidFill>
                  <a:srgbClr val="404040"/>
                </a:solidFill>
                <a:latin typeface="Calibri" panose="020F0502020204030204" pitchFamily="34" charset="0"/>
                <a:cs typeface="Calibri" panose="020F0502020204030204" pitchFamily="34" charset="0"/>
              </a:rPr>
              <a:t>Porcentaje de calefacción urbana en el consumo final de energía</a:t>
            </a:r>
            <a:r>
              <a:rPr lang="en-GB" sz="1100" dirty="0">
                <a:solidFill>
                  <a:srgbClr val="404040"/>
                </a:solidFill>
                <a:latin typeface="Calibri" panose="020F0502020204030204" pitchFamily="34" charset="0"/>
                <a:cs typeface="Calibri" panose="020F0502020204030204" pitchFamily="34" charset="0"/>
              </a:rPr>
              <a:t>. Obtenido de</a:t>
            </a:r>
            <a:r>
              <a:rPr lang="en-GB" sz="1100" u="sng" dirty="0">
                <a:solidFill>
                  <a:srgbClr val="ED4D24"/>
                </a:solidFill>
                <a:latin typeface="Calibri" panose="020F0502020204030204" pitchFamily="34" charset="0"/>
                <a:cs typeface="Calibri" panose="020F0502020204030204" pitchFamily="34" charset="0"/>
                <a:hlinkClick r:id="rId20">
                  <a:extLst>
                    <a:ext uri="{A12FA001-AC4F-418D-AE19-62706E023703}">
                      <ahyp:hlinkClr xmlns:ahyp="http://schemas.microsoft.com/office/drawing/2018/hyperlinkcolor" val="tx"/>
                    </a:ext>
                  </a:extLst>
                </a:hlinkClick>
              </a:rPr>
              <a:t> https://ec.europa.eu/eurostat/databrowser/view/nrg_chdd_a/default/map?lang=en</a:t>
            </a:r>
            <a:r>
              <a:rPr lang="lv-LV" sz="1100" dirty="0">
                <a:solidFill>
                  <a:srgbClr val="ED4D24"/>
                </a:solidFill>
                <a:latin typeface="Calibri" panose="020F0502020204030204" pitchFamily="34" charset="0"/>
                <a:cs typeface="Calibri" panose="020F0502020204030204" pitchFamily="34" charset="0"/>
              </a:rPr>
              <a:t> </a:t>
            </a:r>
          </a:p>
          <a:p>
            <a:pPr marL="171450" indent="-171450">
              <a:lnSpc>
                <a:spcPts val="1220"/>
              </a:lnSpc>
              <a:spcAft>
                <a:spcPts val="400"/>
              </a:spcAft>
              <a:buClr>
                <a:srgbClr val="2D62AE"/>
              </a:buClr>
              <a:buFont typeface="Arial" panose="020B0604020202020204" pitchFamily="34" charset="0"/>
              <a:buChar char="•"/>
            </a:pPr>
            <a:r>
              <a:rPr lang="en-GB" sz="1100" dirty="0">
                <a:solidFill>
                  <a:srgbClr val="404040"/>
                </a:solidFill>
                <a:latin typeface="Calibri" panose="020F0502020204030204" pitchFamily="34" charset="0"/>
                <a:cs typeface="Calibri" panose="020F0502020204030204" pitchFamily="34" charset="0"/>
              </a:rPr>
              <a:t>Fernandes, J., Remédios, S., Gérard, F., Andro Bačan, Stroleny, M., Vassiliki Drosou y Christodoulaki, R. (2025). La descarbonización de la calefacción y la refrigeración tras las directivas de la UE. </a:t>
            </a:r>
            <a:r>
              <a:rPr lang="en-GB" sz="1100" i="1" dirty="0">
                <a:solidFill>
                  <a:srgbClr val="404040"/>
                </a:solidFill>
                <a:latin typeface="Calibri" panose="020F0502020204030204" pitchFamily="34" charset="0"/>
                <a:cs typeface="Calibri" panose="020F0502020204030204" pitchFamily="34" charset="0"/>
              </a:rPr>
              <a:t>Energies</a:t>
            </a:r>
            <a:r>
              <a:rPr lang="en-GB" sz="1100" dirty="0">
                <a:solidFill>
                  <a:srgbClr val="404040"/>
                </a:solidFill>
                <a:latin typeface="Calibri" panose="020F0502020204030204" pitchFamily="34" charset="0"/>
                <a:cs typeface="Calibri" panose="020F0502020204030204" pitchFamily="34" charset="0"/>
              </a:rPr>
              <a:t>,</a:t>
            </a:r>
            <a:r>
              <a:rPr lang="en-GB" sz="1100" i="1" dirty="0">
                <a:solidFill>
                  <a:srgbClr val="404040"/>
                </a:solidFill>
                <a:latin typeface="Calibri" panose="020F0502020204030204" pitchFamily="34" charset="0"/>
                <a:cs typeface="Calibri" panose="020F0502020204030204" pitchFamily="34" charset="0"/>
              </a:rPr>
              <a:t> 18</a:t>
            </a:r>
            <a:r>
              <a:rPr lang="en-GB" sz="1100" dirty="0">
                <a:solidFill>
                  <a:srgbClr val="404040"/>
                </a:solidFill>
                <a:latin typeface="Calibri" panose="020F0502020204030204" pitchFamily="34" charset="0"/>
                <a:cs typeface="Calibri" panose="020F0502020204030204" pitchFamily="34" charset="0"/>
              </a:rPr>
              <a:t>(13), 3432-3432. </a:t>
            </a:r>
            <a:r>
              <a:rPr lang="en-GB" sz="1100" u="sng" dirty="0">
                <a:solidFill>
                  <a:srgbClr val="ED4D24"/>
                </a:solidFill>
                <a:latin typeface="Calibri" panose="020F0502020204030204" pitchFamily="34" charset="0"/>
                <a:cs typeface="Calibri" panose="020F0502020204030204" pitchFamily="34" charset="0"/>
                <a:hlinkClick r:id="rId21">
                  <a:extLst>
                    <a:ext uri="{A12FA001-AC4F-418D-AE19-62706E023703}">
                      <ahyp:hlinkClr xmlns:ahyp="http://schemas.microsoft.com/office/drawing/2018/hyperlinkcolor" val="tx"/>
                    </a:ext>
                  </a:extLst>
                </a:hlinkClick>
              </a:rPr>
              <a:t>https://doi.org/10.3390/en18133432</a:t>
            </a:r>
            <a:r>
              <a:rPr lang="lv-LV" sz="1100" dirty="0">
                <a:solidFill>
                  <a:srgbClr val="ED4D24"/>
                </a:solidFill>
                <a:latin typeface="Calibri" panose="020F0502020204030204" pitchFamily="34" charset="0"/>
                <a:cs typeface="Calibri" panose="020F0502020204030204" pitchFamily="34" charset="0"/>
              </a:rPr>
              <a:t> </a:t>
            </a:r>
          </a:p>
          <a:p>
            <a:pPr marL="171450" indent="-171450">
              <a:lnSpc>
                <a:spcPts val="1220"/>
              </a:lnSpc>
              <a:spcAft>
                <a:spcPts val="400"/>
              </a:spcAft>
              <a:buClr>
                <a:srgbClr val="2D62AE"/>
              </a:buClr>
              <a:buFont typeface="Arial" panose="020B0604020202020204" pitchFamily="34" charset="0"/>
              <a:buChar char="•"/>
            </a:pPr>
            <a:r>
              <a:rPr lang="en-GB" sz="1100" dirty="0">
                <a:solidFill>
                  <a:srgbClr val="404040"/>
                </a:solidFill>
                <a:latin typeface="Calibri" panose="020F0502020204030204" pitchFamily="34" charset="0"/>
                <a:cs typeface="Calibri" panose="020F0502020204030204" pitchFamily="34" charset="0"/>
              </a:rPr>
              <a:t>Fry, N., Adebayo, P., Tian, R., Shor, R. y Mwesigye, A. (2024). Una revisión de la tecnología energética distrital con integración de almacenamiento térmico subterráneo. </a:t>
            </a:r>
            <a:r>
              <a:rPr lang="en-GB" sz="1100" i="1" dirty="0">
                <a:solidFill>
                  <a:srgbClr val="404040"/>
                </a:solidFill>
                <a:latin typeface="Calibri" panose="020F0502020204030204" pitchFamily="34" charset="0"/>
                <a:cs typeface="Calibri" panose="020F0502020204030204" pitchFamily="34" charset="0"/>
              </a:rPr>
              <a:t>Geothermal Energy</a:t>
            </a:r>
            <a:r>
              <a:rPr lang="en-GB" sz="1100" dirty="0">
                <a:solidFill>
                  <a:srgbClr val="404040"/>
                </a:solidFill>
                <a:latin typeface="Calibri" panose="020F0502020204030204" pitchFamily="34" charset="0"/>
                <a:cs typeface="Calibri" panose="020F0502020204030204" pitchFamily="34" charset="0"/>
              </a:rPr>
              <a:t>,</a:t>
            </a:r>
            <a:r>
              <a:rPr lang="en-GB" sz="1100" i="1" dirty="0">
                <a:solidFill>
                  <a:srgbClr val="404040"/>
                </a:solidFill>
                <a:latin typeface="Calibri" panose="020F0502020204030204" pitchFamily="34" charset="0"/>
                <a:cs typeface="Calibri" panose="020F0502020204030204" pitchFamily="34" charset="0"/>
              </a:rPr>
              <a:t> 12</a:t>
            </a:r>
            <a:r>
              <a:rPr lang="en-GB" sz="1100" dirty="0">
                <a:solidFill>
                  <a:srgbClr val="404040"/>
                </a:solidFill>
                <a:latin typeface="Calibri" panose="020F0502020204030204" pitchFamily="34" charset="0"/>
                <a:cs typeface="Calibri" panose="020F0502020204030204" pitchFamily="34" charset="0"/>
              </a:rPr>
              <a:t>(1). </a:t>
            </a:r>
            <a:r>
              <a:rPr lang="en-GB" sz="1100" u="sng" dirty="0">
                <a:solidFill>
                  <a:srgbClr val="ED4D24"/>
                </a:solidFill>
                <a:latin typeface="Calibri" panose="020F0502020204030204" pitchFamily="34" charset="0"/>
                <a:cs typeface="Calibri" panose="020F0502020204030204" pitchFamily="34" charset="0"/>
                <a:hlinkClick r:id="rId22">
                  <a:extLst>
                    <a:ext uri="{A12FA001-AC4F-418D-AE19-62706E023703}">
                      <ahyp:hlinkClr xmlns:ahyp="http://schemas.microsoft.com/office/drawing/2018/hyperlinkcolor" val="tx"/>
                    </a:ext>
                  </a:extLst>
                </a:hlinkClick>
              </a:rPr>
              <a:t>https://doi.org/10.1186/s40517-024-00308-3</a:t>
            </a:r>
            <a:r>
              <a:rPr lang="lv-LV" sz="1100" dirty="0">
                <a:solidFill>
                  <a:srgbClr val="ED4D24"/>
                </a:solidFill>
                <a:latin typeface="Calibri" panose="020F0502020204030204" pitchFamily="34" charset="0"/>
                <a:cs typeface="Calibri" panose="020F0502020204030204" pitchFamily="34" charset="0"/>
              </a:rPr>
              <a:t> </a:t>
            </a:r>
            <a:endParaRPr lang="en-IE" sz="1100" dirty="0">
              <a:solidFill>
                <a:srgbClr val="ED4D24"/>
              </a:solidFill>
              <a:latin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endParaRPr lang="en-IE" sz="1100" dirty="0">
              <a:solidFill>
                <a:srgbClr val="404040"/>
              </a:solidFill>
              <a:latin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endParaRPr lang="en-IE" sz="1100" dirty="0">
              <a:solidFill>
                <a:srgbClr val="404040"/>
              </a:solidFill>
              <a:latin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endParaRPr lang="en-IE" sz="1100" dirty="0">
              <a:solidFill>
                <a:srgbClr val="404040"/>
              </a:solidFill>
              <a:latin typeface="Calibri" panose="020F0502020204030204" pitchFamily="34" charset="0"/>
              <a:cs typeface="Calibri" panose="020F0502020204030204" pitchFamily="34" charset="0"/>
            </a:endParaRPr>
          </a:p>
        </p:txBody>
      </p:sp>
      <p:sp>
        <p:nvSpPr>
          <p:cNvPr id="13" name="Freeform 12">
            <a:extLst>
              <a:ext uri="{FF2B5EF4-FFF2-40B4-BE49-F238E27FC236}">
                <a16:creationId xmlns:a16="http://schemas.microsoft.com/office/drawing/2014/main" id="{97A8D48E-FAB1-2AA7-5DC5-5D37E36864F8}"/>
              </a:ext>
            </a:extLst>
          </p:cNvPr>
          <p:cNvSpPr/>
          <p:nvPr/>
        </p:nvSpPr>
        <p:spPr>
          <a:xfrm rot="16200000" flipV="1">
            <a:off x="-5104401" y="5103728"/>
            <a:ext cx="10691816" cy="484356"/>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grpSp>
        <p:nvGrpSpPr>
          <p:cNvPr id="14" name="Group 13">
            <a:extLst>
              <a:ext uri="{FF2B5EF4-FFF2-40B4-BE49-F238E27FC236}">
                <a16:creationId xmlns:a16="http://schemas.microsoft.com/office/drawing/2014/main" id="{69E97CBA-4FAA-F975-D0D3-D5E79FDE3EEF}"/>
              </a:ext>
            </a:extLst>
          </p:cNvPr>
          <p:cNvGrpSpPr/>
          <p:nvPr/>
        </p:nvGrpSpPr>
        <p:grpSpPr>
          <a:xfrm rot="16200000">
            <a:off x="-638143" y="1286103"/>
            <a:ext cx="2352359" cy="569191"/>
            <a:chOff x="4711701" y="556033"/>
            <a:chExt cx="2352359" cy="569191"/>
          </a:xfrm>
        </p:grpSpPr>
        <p:sp>
          <p:nvSpPr>
            <p:cNvPr id="15" name="Text Placeholder 32">
              <a:extLst>
                <a:ext uri="{FF2B5EF4-FFF2-40B4-BE49-F238E27FC236}">
                  <a16:creationId xmlns:a16="http://schemas.microsoft.com/office/drawing/2014/main" id="{995BC235-A023-B7A6-BB48-AA5D5E3C90C3}"/>
                </a:ext>
              </a:extLst>
            </p:cNvPr>
            <p:cNvSpPr txBox="1">
              <a:spLocks/>
            </p:cNvSpPr>
            <p:nvPr/>
          </p:nvSpPr>
          <p:spPr>
            <a:xfrm>
              <a:off x="4711701" y="582401"/>
              <a:ext cx="2352356" cy="542823"/>
            </a:xfrm>
            <a:prstGeom prst="rect">
              <a:avLst/>
            </a:prstGeom>
            <a:gradFill>
              <a:gsLst>
                <a:gs pos="3000">
                  <a:srgbClr val="EE2D24"/>
                </a:gs>
                <a:gs pos="68000">
                  <a:srgbClr val="F37321"/>
                </a:gs>
                <a:gs pos="100000">
                  <a:srgbClr val="FFCD05"/>
                </a:gs>
              </a:gsLst>
              <a:lin ang="2700000" scaled="0"/>
            </a:gradFill>
          </p:spPr>
          <p:txBody>
            <a:bodyPr anchor="t">
              <a:noAutofit/>
            </a:bodyPr>
            <a:lstStyle>
              <a:lvl1pPr marL="0" indent="0" algn="ctr" defTabSz="2072941" rtl="0" eaLnBrk="1" latinLnBrk="0" hangingPunct="1">
                <a:lnSpc>
                  <a:spcPct val="100000"/>
                </a:lnSpc>
                <a:spcBef>
                  <a:spcPts val="0"/>
                </a:spcBef>
                <a:buFont typeface="Arial" panose="020B0604020202020204" pitchFamily="34" charset="0"/>
                <a:buNone/>
                <a:defRPr sz="24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223838" algn="l">
                <a:lnSpc>
                  <a:spcPct val="107000"/>
                </a:lnSpc>
                <a:spcAft>
                  <a:spcPts val="800"/>
                </a:spcAft>
              </a:pP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 Placeholder 11">
              <a:extLst>
                <a:ext uri="{FF2B5EF4-FFF2-40B4-BE49-F238E27FC236}">
                  <a16:creationId xmlns:a16="http://schemas.microsoft.com/office/drawing/2014/main" id="{BF10CAE7-C725-70D4-CFF2-872F48C8AC0D}"/>
                </a:ext>
              </a:extLst>
            </p:cNvPr>
            <p:cNvSpPr txBox="1">
              <a:spLocks/>
            </p:cNvSpPr>
            <p:nvPr/>
          </p:nvSpPr>
          <p:spPr>
            <a:xfrm>
              <a:off x="4711702" y="556033"/>
              <a:ext cx="2352358" cy="542823"/>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60BB47"/>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US" sz="3000" dirty="0">
                  <a:solidFill>
                    <a:schemeClr val="bg1"/>
                  </a:solidFill>
                </a:rPr>
                <a:t>Referencias</a:t>
              </a:r>
            </a:p>
            <a:p>
              <a:endParaRPr lang="en-US" sz="3000" dirty="0">
                <a:solidFill>
                  <a:schemeClr val="bg1"/>
                </a:solidFill>
              </a:endParaRPr>
            </a:p>
          </p:txBody>
        </p:sp>
      </p:grpSp>
      <p:grpSp>
        <p:nvGrpSpPr>
          <p:cNvPr id="18" name="Graphic 40">
            <a:extLst>
              <a:ext uri="{FF2B5EF4-FFF2-40B4-BE49-F238E27FC236}">
                <a16:creationId xmlns:a16="http://schemas.microsoft.com/office/drawing/2014/main" id="{DE5F2E6F-21D7-C2E5-AD46-706C8DDEDBC1}"/>
              </a:ext>
            </a:extLst>
          </p:cNvPr>
          <p:cNvGrpSpPr/>
          <p:nvPr/>
        </p:nvGrpSpPr>
        <p:grpSpPr>
          <a:xfrm>
            <a:off x="-2546155" y="8258696"/>
            <a:ext cx="3924090" cy="2433120"/>
            <a:chOff x="-3997860" y="6017904"/>
            <a:chExt cx="935163" cy="579845"/>
          </a:xfrm>
          <a:solidFill>
            <a:schemeClr val="bg1">
              <a:alpha val="29965"/>
            </a:schemeClr>
          </a:solidFill>
        </p:grpSpPr>
        <p:sp>
          <p:nvSpPr>
            <p:cNvPr id="26" name="Freeform 25">
              <a:extLst>
                <a:ext uri="{FF2B5EF4-FFF2-40B4-BE49-F238E27FC236}">
                  <a16:creationId xmlns:a16="http://schemas.microsoft.com/office/drawing/2014/main" id="{D11CE17D-FB56-23D1-325A-5100F3A6270C}"/>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27" name="Freeform 26">
              <a:extLst>
                <a:ext uri="{FF2B5EF4-FFF2-40B4-BE49-F238E27FC236}">
                  <a16:creationId xmlns:a16="http://schemas.microsoft.com/office/drawing/2014/main" id="{8E72823F-5F7D-5B4B-F0D7-86ACD5A6676A}"/>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28" name="Freeform 27">
              <a:extLst>
                <a:ext uri="{FF2B5EF4-FFF2-40B4-BE49-F238E27FC236}">
                  <a16:creationId xmlns:a16="http://schemas.microsoft.com/office/drawing/2014/main" id="{F00B3C61-F3BC-FB51-D652-64484441AF09}"/>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29" name="Freeform 28">
              <a:extLst>
                <a:ext uri="{FF2B5EF4-FFF2-40B4-BE49-F238E27FC236}">
                  <a16:creationId xmlns:a16="http://schemas.microsoft.com/office/drawing/2014/main" id="{887DDF53-928A-195E-F05D-E85C75A238FE}"/>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37651794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F4729-4EF1-44AC-0EA1-EF6F07328187}"/>
            </a:ext>
          </a:extLst>
        </p:cNvPr>
        <p:cNvGrpSpPr/>
        <p:nvPr/>
      </p:nvGrpSpPr>
      <p:grpSpPr>
        <a:xfrm>
          <a:off x="0" y="0"/>
          <a:ext cx="0" cy="0"/>
          <a:chOff x="0" y="0"/>
          <a:chExt cx="0" cy="0"/>
        </a:xfrm>
      </p:grpSpPr>
      <p:sp>
        <p:nvSpPr>
          <p:cNvPr id="17" name="Freeform 16">
            <a:extLst>
              <a:ext uri="{FF2B5EF4-FFF2-40B4-BE49-F238E27FC236}">
                <a16:creationId xmlns:a16="http://schemas.microsoft.com/office/drawing/2014/main" id="{61E13025-BBDB-7DC4-DA55-574CE6FA51E2}"/>
              </a:ext>
            </a:extLst>
          </p:cNvPr>
          <p:cNvSpPr/>
          <p:nvPr/>
        </p:nvSpPr>
        <p:spPr>
          <a:xfrm rot="16200000" flipV="1">
            <a:off x="-5104401" y="5103728"/>
            <a:ext cx="10691816" cy="484356"/>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grpSp>
        <p:nvGrpSpPr>
          <p:cNvPr id="2" name="Group 1">
            <a:extLst>
              <a:ext uri="{FF2B5EF4-FFF2-40B4-BE49-F238E27FC236}">
                <a16:creationId xmlns:a16="http://schemas.microsoft.com/office/drawing/2014/main" id="{F1493C85-5B1F-D404-232D-CA6C62AAC576}"/>
              </a:ext>
            </a:extLst>
          </p:cNvPr>
          <p:cNvGrpSpPr/>
          <p:nvPr/>
        </p:nvGrpSpPr>
        <p:grpSpPr>
          <a:xfrm rot="16200000">
            <a:off x="-638143" y="1286103"/>
            <a:ext cx="2352359" cy="569191"/>
            <a:chOff x="4711701" y="556033"/>
            <a:chExt cx="2352359" cy="569191"/>
          </a:xfrm>
        </p:grpSpPr>
        <p:sp>
          <p:nvSpPr>
            <p:cNvPr id="19" name="Text Placeholder 32">
              <a:extLst>
                <a:ext uri="{FF2B5EF4-FFF2-40B4-BE49-F238E27FC236}">
                  <a16:creationId xmlns:a16="http://schemas.microsoft.com/office/drawing/2014/main" id="{45481E60-612A-BD42-DD11-C901D9FA349C}"/>
                </a:ext>
              </a:extLst>
            </p:cNvPr>
            <p:cNvSpPr txBox="1">
              <a:spLocks/>
            </p:cNvSpPr>
            <p:nvPr/>
          </p:nvSpPr>
          <p:spPr>
            <a:xfrm>
              <a:off x="4711701" y="582401"/>
              <a:ext cx="2352356" cy="542823"/>
            </a:xfrm>
            <a:prstGeom prst="rect">
              <a:avLst/>
            </a:prstGeom>
            <a:gradFill>
              <a:gsLst>
                <a:gs pos="3000">
                  <a:srgbClr val="EE2D24"/>
                </a:gs>
                <a:gs pos="68000">
                  <a:srgbClr val="F37321"/>
                </a:gs>
                <a:gs pos="100000">
                  <a:srgbClr val="FFCD05"/>
                </a:gs>
              </a:gsLst>
              <a:lin ang="2700000" scaled="0"/>
            </a:gradFill>
          </p:spPr>
          <p:txBody>
            <a:bodyPr anchor="t">
              <a:noAutofit/>
            </a:bodyPr>
            <a:lstStyle>
              <a:lvl1pPr marL="0" indent="0" algn="ctr" defTabSz="2072941" rtl="0" eaLnBrk="1" latinLnBrk="0" hangingPunct="1">
                <a:lnSpc>
                  <a:spcPct val="100000"/>
                </a:lnSpc>
                <a:spcBef>
                  <a:spcPts val="0"/>
                </a:spcBef>
                <a:buFont typeface="Arial" panose="020B0604020202020204" pitchFamily="34" charset="0"/>
                <a:buNone/>
                <a:defRPr sz="24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223838" algn="l">
                <a:lnSpc>
                  <a:spcPct val="107000"/>
                </a:lnSpc>
                <a:spcAft>
                  <a:spcPts val="800"/>
                </a:spcAft>
              </a:pP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 Placeholder 11">
              <a:extLst>
                <a:ext uri="{FF2B5EF4-FFF2-40B4-BE49-F238E27FC236}">
                  <a16:creationId xmlns:a16="http://schemas.microsoft.com/office/drawing/2014/main" id="{80A434EB-F776-D5FE-B6C8-34EE87AC020B}"/>
                </a:ext>
              </a:extLst>
            </p:cNvPr>
            <p:cNvSpPr txBox="1">
              <a:spLocks/>
            </p:cNvSpPr>
            <p:nvPr/>
          </p:nvSpPr>
          <p:spPr>
            <a:xfrm>
              <a:off x="4711702" y="556033"/>
              <a:ext cx="2352358" cy="542823"/>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60BB47"/>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US" sz="3000" dirty="0">
                  <a:solidFill>
                    <a:schemeClr val="bg1"/>
                  </a:solidFill>
                </a:rPr>
                <a:t>Referencias</a:t>
              </a:r>
            </a:p>
            <a:p>
              <a:endParaRPr lang="en-US" sz="3000" dirty="0">
                <a:solidFill>
                  <a:schemeClr val="bg1"/>
                </a:solidFill>
              </a:endParaRPr>
            </a:p>
          </p:txBody>
        </p:sp>
      </p:grpSp>
      <p:grpSp>
        <p:nvGrpSpPr>
          <p:cNvPr id="21" name="Graphic 40">
            <a:extLst>
              <a:ext uri="{FF2B5EF4-FFF2-40B4-BE49-F238E27FC236}">
                <a16:creationId xmlns:a16="http://schemas.microsoft.com/office/drawing/2014/main" id="{AC9493DF-FB4D-B138-AACA-555E293F2F78}"/>
              </a:ext>
            </a:extLst>
          </p:cNvPr>
          <p:cNvGrpSpPr/>
          <p:nvPr/>
        </p:nvGrpSpPr>
        <p:grpSpPr>
          <a:xfrm>
            <a:off x="-2546155" y="8258696"/>
            <a:ext cx="3924090" cy="2433120"/>
            <a:chOff x="-3997860" y="6017904"/>
            <a:chExt cx="935163" cy="579845"/>
          </a:xfrm>
          <a:solidFill>
            <a:schemeClr val="bg1">
              <a:alpha val="29965"/>
            </a:schemeClr>
          </a:solidFill>
        </p:grpSpPr>
        <p:sp>
          <p:nvSpPr>
            <p:cNvPr id="22" name="Freeform 21">
              <a:extLst>
                <a:ext uri="{FF2B5EF4-FFF2-40B4-BE49-F238E27FC236}">
                  <a16:creationId xmlns:a16="http://schemas.microsoft.com/office/drawing/2014/main" id="{0B06BD67-DD8D-4498-12D4-1AB3059D331B}"/>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23" name="Freeform 22">
              <a:extLst>
                <a:ext uri="{FF2B5EF4-FFF2-40B4-BE49-F238E27FC236}">
                  <a16:creationId xmlns:a16="http://schemas.microsoft.com/office/drawing/2014/main" id="{03062585-B105-E624-7089-6974D19ED6F9}"/>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24" name="Freeform 23">
              <a:extLst>
                <a:ext uri="{FF2B5EF4-FFF2-40B4-BE49-F238E27FC236}">
                  <a16:creationId xmlns:a16="http://schemas.microsoft.com/office/drawing/2014/main" id="{394FF537-1BA0-6AEE-BCD5-0A069D7EA964}"/>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25" name="Freeform 24">
              <a:extLst>
                <a:ext uri="{FF2B5EF4-FFF2-40B4-BE49-F238E27FC236}">
                  <a16:creationId xmlns:a16="http://schemas.microsoft.com/office/drawing/2014/main" id="{7C287876-886E-0C7E-7B09-990EBE30BDB4}"/>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
        <p:nvSpPr>
          <p:cNvPr id="3" name="TextBox 2">
            <a:extLst>
              <a:ext uri="{FF2B5EF4-FFF2-40B4-BE49-F238E27FC236}">
                <a16:creationId xmlns:a16="http://schemas.microsoft.com/office/drawing/2014/main" id="{CA4885CD-24E1-C452-4B7D-C2096E92E9E7}"/>
              </a:ext>
            </a:extLst>
          </p:cNvPr>
          <p:cNvSpPr txBox="1"/>
          <p:nvPr/>
        </p:nvSpPr>
        <p:spPr>
          <a:xfrm>
            <a:off x="918496" y="308796"/>
            <a:ext cx="6482429" cy="10248960"/>
          </a:xfrm>
          <a:prstGeom prst="rect">
            <a:avLst/>
          </a:prstGeom>
          <a:noFill/>
        </p:spPr>
        <p:txBody>
          <a:bodyPr wrap="square" numCol="2" spcCol="144000">
            <a:spAutoFit/>
          </a:bodyPr>
          <a:lstStyle/>
          <a:p>
            <a:pPr marL="171450" indent="-171450">
              <a:lnSpc>
                <a:spcPts val="1220"/>
              </a:lnSpc>
              <a:spcAft>
                <a:spcPts val="400"/>
              </a:spcAft>
              <a:buClr>
                <a:srgbClr val="2D62AE"/>
              </a:buClr>
              <a:buFont typeface="Arial" panose="020B0604020202020204" pitchFamily="34" charset="0"/>
              <a:buChar char="•"/>
            </a:pPr>
            <a:r>
              <a:rPr lang="en-GB" sz="1100" dirty="0">
                <a:solidFill>
                  <a:srgbClr val="404040"/>
                </a:solidFill>
                <a:latin typeface="Calibri" panose="020F0502020204030204" pitchFamily="34" charset="0"/>
                <a:cs typeface="Calibri" panose="020F0502020204030204" pitchFamily="34" charset="0"/>
              </a:rPr>
              <a:t>IEA. (2023). </a:t>
            </a:r>
            <a:r>
              <a:rPr lang="en-GB" sz="1100" i="1" dirty="0">
                <a:solidFill>
                  <a:srgbClr val="404040"/>
                </a:solidFill>
                <a:latin typeface="Calibri" panose="020F0502020204030204" pitchFamily="34" charset="0"/>
                <a:cs typeface="Calibri" panose="020F0502020204030204" pitchFamily="34" charset="0"/>
              </a:rPr>
              <a:t>Calefacción urbana: sistema energético</a:t>
            </a:r>
            <a:r>
              <a:rPr lang="en-GB" sz="1100" dirty="0">
                <a:solidFill>
                  <a:srgbClr val="404040"/>
                </a:solidFill>
                <a:latin typeface="Calibri" panose="020F0502020204030204" pitchFamily="34" charset="0"/>
                <a:cs typeface="Calibri" panose="020F0502020204030204" pitchFamily="34" charset="0"/>
              </a:rPr>
              <a:t>. </a:t>
            </a:r>
            <a:r>
              <a:rPr lang="es-ES" sz="1100" dirty="0">
                <a:solidFill>
                  <a:srgbClr val="404040"/>
                </a:solidFill>
                <a:latin typeface="Calibri" panose="020F0502020204030204" pitchFamily="34" charset="0"/>
                <a:cs typeface="Calibri" panose="020F0502020204030204" pitchFamily="34" charset="0"/>
              </a:rPr>
              <a:t>IEA.</a:t>
            </a:r>
            <a:r>
              <a:rPr lang="es-ES" sz="1100" u="sng" dirty="0">
                <a:solidFill>
                  <a:srgbClr val="ED4D24"/>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 https://www.iea.org/energy-system/buildings/district-heating</a:t>
            </a:r>
            <a:r>
              <a:rPr lang="lv-LV" sz="1100" dirty="0">
                <a:solidFill>
                  <a:srgbClr val="ED4D24"/>
                </a:solidFill>
                <a:latin typeface="Calibri" panose="020F0502020204030204" pitchFamily="34" charset="0"/>
                <a:cs typeface="Calibri" panose="020F0502020204030204" pitchFamily="34" charset="0"/>
              </a:rPr>
              <a:t> </a:t>
            </a:r>
            <a:endParaRPr lang="en-IE" sz="1100" dirty="0">
              <a:solidFill>
                <a:srgbClr val="ED4D24"/>
              </a:solidFill>
              <a:latin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dirty="0">
                <a:solidFill>
                  <a:srgbClr val="404040"/>
                </a:solidFill>
                <a:latin typeface="Calibri" panose="020F0502020204030204" pitchFamily="34" charset="0"/>
                <a:cs typeface="Calibri" panose="020F0502020204030204" pitchFamily="34" charset="0"/>
              </a:rPr>
              <a:t>AIE. (26 de marzo de 2024). </a:t>
            </a:r>
            <a:r>
              <a:rPr lang="en-GB" sz="1100" i="1" dirty="0">
                <a:solidFill>
                  <a:srgbClr val="404040"/>
                </a:solidFill>
                <a:latin typeface="Calibri" panose="020F0502020204030204" pitchFamily="34" charset="0"/>
                <a:cs typeface="Calibri" panose="020F0502020204030204" pitchFamily="34" charset="0"/>
              </a:rPr>
              <a:t>El futuro de las bombas de calor en China</a:t>
            </a:r>
            <a:r>
              <a:rPr lang="en-GB" sz="1100" dirty="0">
                <a:solidFill>
                  <a:srgbClr val="404040"/>
                </a:solidFill>
                <a:latin typeface="Calibri" panose="020F0502020204030204" pitchFamily="34" charset="0"/>
                <a:cs typeface="Calibri" panose="020F0502020204030204" pitchFamily="34" charset="0"/>
              </a:rPr>
              <a:t>. </a:t>
            </a:r>
            <a:r>
              <a:rPr lang="es-ES" sz="1100" dirty="0">
                <a:solidFill>
                  <a:srgbClr val="404040"/>
                </a:solidFill>
                <a:latin typeface="Calibri" panose="020F0502020204030204" pitchFamily="34" charset="0"/>
                <a:cs typeface="Calibri" panose="020F0502020204030204" pitchFamily="34" charset="0"/>
              </a:rPr>
              <a:t>AIE.</a:t>
            </a:r>
            <a:r>
              <a:rPr lang="es-ES" sz="1100" u="sng" dirty="0">
                <a:solidFill>
                  <a:srgbClr val="ED4D24"/>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 https://www.iea.org/reports/the-future-of-heat-pumps-in-china</a:t>
            </a:r>
            <a:r>
              <a:rPr lang="lv-LV" sz="1100" dirty="0">
                <a:solidFill>
                  <a:srgbClr val="ED4D24"/>
                </a:solidFill>
                <a:latin typeface="Calibri" panose="020F0502020204030204" pitchFamily="34" charset="0"/>
                <a:cs typeface="Calibri" panose="020F0502020204030204" pitchFamily="34" charset="0"/>
              </a:rPr>
              <a:t> </a:t>
            </a:r>
            <a:endParaRPr lang="en-IE" sz="1100" dirty="0">
              <a:solidFill>
                <a:srgbClr val="ED4D24"/>
              </a:solidFill>
              <a:latin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b="1" dirty="0">
                <a:solidFill>
                  <a:srgbClr val="404040"/>
                </a:solidFill>
                <a:latin typeface="Calibri" panose="020F0502020204030204" pitchFamily="34" charset="0"/>
                <a:cs typeface="Calibri" panose="020F0502020204030204" pitchFamily="34" charset="0"/>
              </a:rPr>
              <a:t>Instituto Internacional del Frío. </a:t>
            </a:r>
            <a:r>
              <a:rPr lang="en-GB" sz="1100" dirty="0">
                <a:solidFill>
                  <a:srgbClr val="404040"/>
                </a:solidFill>
                <a:latin typeface="Calibri" panose="020F0502020204030204" pitchFamily="34" charset="0"/>
                <a:cs typeface="Calibri" panose="020F0502020204030204" pitchFamily="34" charset="0"/>
              </a:rPr>
              <a:t>(30 de julio de 2025). </a:t>
            </a:r>
            <a:r>
              <a:rPr lang="en-GB" sz="1100" i="1" dirty="0">
                <a:solidFill>
                  <a:srgbClr val="404040"/>
                </a:solidFill>
                <a:latin typeface="Calibri" panose="020F0502020204030204" pitchFamily="34" charset="0"/>
                <a:cs typeface="Calibri" panose="020F0502020204030204" pitchFamily="34" charset="0"/>
              </a:rPr>
              <a:t>Las energías renovables suministran el 26,2 % de la calefacción y la refrigeración de la UE: Suecia a la cabeza</a:t>
            </a:r>
            <a:r>
              <a:rPr lang="en-GB" sz="1100" dirty="0">
                <a:solidFill>
                  <a:srgbClr val="404040"/>
                </a:solidFill>
                <a:latin typeface="Calibri" panose="020F0502020204030204" pitchFamily="34" charset="0"/>
                <a:cs typeface="Calibri" panose="020F0502020204030204" pitchFamily="34" charset="0"/>
              </a:rPr>
              <a:t>. Obtenido de</a:t>
            </a:r>
            <a:r>
              <a:rPr lang="en-GB" sz="1100" u="sng" dirty="0">
                <a:solidFill>
                  <a:srgbClr val="ED4D24"/>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 https://iifiir.org/en/news/renewables-power-26-2-of-eu-heating-and-cooling-sweden-leads-the-way</a:t>
            </a:r>
            <a:endParaRPr lang="en-IE" sz="1100" dirty="0">
              <a:solidFill>
                <a:srgbClr val="ED4D24"/>
              </a:solidFill>
              <a:latin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dirty="0">
                <a:solidFill>
                  <a:srgbClr val="404040"/>
                </a:solidFill>
                <a:latin typeface="Calibri" panose="020F0502020204030204" pitchFamily="34" charset="0"/>
                <a:cs typeface="Calibri" panose="020F0502020204030204" pitchFamily="34" charset="0"/>
              </a:rPr>
              <a:t>IPCC. (2022). </a:t>
            </a:r>
            <a:r>
              <a:rPr lang="en-GB" sz="1100" i="1" dirty="0">
                <a:solidFill>
                  <a:srgbClr val="404040"/>
                </a:solidFill>
                <a:latin typeface="Calibri" panose="020F0502020204030204" pitchFamily="34" charset="0"/>
                <a:cs typeface="Calibri" panose="020F0502020204030204" pitchFamily="34" charset="0"/>
              </a:rPr>
              <a:t>Cambio climático 2022: impactos, adaptación y vulnerabilidad</a:t>
            </a:r>
            <a:r>
              <a:rPr lang="en-GB" sz="1100" dirty="0">
                <a:solidFill>
                  <a:srgbClr val="404040"/>
                </a:solidFill>
                <a:latin typeface="Calibri" panose="020F0502020204030204" pitchFamily="34" charset="0"/>
                <a:cs typeface="Calibri" panose="020F0502020204030204" pitchFamily="34" charset="0"/>
              </a:rPr>
              <a:t>. Contribución del Grupo de Trabajo II al Sexto Informe de Evaluación del Grupo Intergubernamental de Expertos sobre el Cambio Climático (H.-O. Pörtner, D.C. Roberts, M. Tignor, E.S. Poloczanska, K. Mintenbeck, A. Alegría, M. Craig, S. Langsdorf, S. Löschke, V. Möller, A. Okem y B. Rama, eds.). Cambridge University Press.</a:t>
            </a:r>
            <a:r>
              <a:rPr lang="en-GB" sz="1100" u="sng" dirty="0">
                <a:solidFill>
                  <a:srgbClr val="ED4D24"/>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 https://doi.org/10.1017/9781009325844</a:t>
            </a:r>
            <a:r>
              <a:rPr lang="lv-LV" sz="1100" dirty="0">
                <a:solidFill>
                  <a:srgbClr val="ED4D24"/>
                </a:solidFill>
                <a:latin typeface="Calibri" panose="020F0502020204030204" pitchFamily="34" charset="0"/>
                <a:cs typeface="Calibri" panose="020F0502020204030204" pitchFamily="34" charset="0"/>
              </a:rPr>
              <a:t> </a:t>
            </a:r>
            <a:endParaRPr lang="en-IE" sz="1100" dirty="0">
              <a:solidFill>
                <a:srgbClr val="ED4D24"/>
              </a:solidFill>
              <a:latin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dirty="0">
                <a:solidFill>
                  <a:srgbClr val="404040"/>
                </a:solidFill>
                <a:latin typeface="Calibri" panose="020F0502020204030204" pitchFamily="34" charset="0"/>
                <a:cs typeface="Calibri" panose="020F0502020204030204" pitchFamily="34" charset="0"/>
              </a:rPr>
              <a:t>IEA Global Energy Review. (31 de marzo de 2025). </a:t>
            </a:r>
            <a:r>
              <a:rPr lang="en-GB" sz="1100" i="1" dirty="0">
                <a:solidFill>
                  <a:srgbClr val="404040"/>
                </a:solidFill>
                <a:latin typeface="Calibri" panose="020F0502020204030204" pitchFamily="34" charset="0"/>
                <a:cs typeface="Calibri" panose="020F0502020204030204" pitchFamily="34" charset="0"/>
              </a:rPr>
              <a:t>IEA Global Energy Review 2025: Conclusiones principales sobre las bombas de calor - HPT - Heat Pumping Technologies</a:t>
            </a:r>
            <a:r>
              <a:rPr lang="en-GB" sz="1100" dirty="0">
                <a:solidFill>
                  <a:srgbClr val="404040"/>
                </a:solidFill>
                <a:latin typeface="Calibri" panose="020F0502020204030204" pitchFamily="34" charset="0"/>
                <a:cs typeface="Calibri" panose="020F0502020204030204" pitchFamily="34" charset="0"/>
              </a:rPr>
              <a:t>. HPT - Heat Pumping Technologies.</a:t>
            </a:r>
            <a:r>
              <a:rPr lang="en-GB" sz="1100" u="sng" dirty="0">
                <a:solidFill>
                  <a:srgbClr val="ED4D24"/>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 https://heatpumpingtechnologies.org/iea-global-energy-review-2025-main-takeaways-for-heat-pumps/</a:t>
            </a:r>
            <a:r>
              <a:rPr lang="lv-LV" sz="1100" dirty="0">
                <a:solidFill>
                  <a:srgbClr val="ED4D24"/>
                </a:solidFill>
                <a:latin typeface="Calibri" panose="020F0502020204030204" pitchFamily="34" charset="0"/>
                <a:cs typeface="Calibri" panose="020F0502020204030204" pitchFamily="34" charset="0"/>
              </a:rPr>
              <a:t> </a:t>
            </a:r>
            <a:endParaRPr lang="en-IE" sz="1100" dirty="0">
              <a:solidFill>
                <a:srgbClr val="ED4D24"/>
              </a:solidFill>
              <a:latin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dirty="0">
                <a:solidFill>
                  <a:srgbClr val="404040"/>
                </a:solidFill>
                <a:latin typeface="Calibri" panose="020F0502020204030204" pitchFamily="34" charset="0"/>
                <a:cs typeface="Calibri" panose="020F0502020204030204" pitchFamily="34" charset="0"/>
              </a:rPr>
              <a:t>IRS. (28 de enero de 2025). </a:t>
            </a:r>
            <a:r>
              <a:rPr lang="en-GB" sz="1100" i="1" dirty="0">
                <a:solidFill>
                  <a:srgbClr val="404040"/>
                </a:solidFill>
                <a:latin typeface="Calibri" panose="020F0502020204030204" pitchFamily="34" charset="0"/>
                <a:cs typeface="Calibri" panose="020F0502020204030204" pitchFamily="34" charset="0"/>
              </a:rPr>
              <a:t>Crédito por mejoras energéticas en el hogar | Servicio de Impuestos Internos</a:t>
            </a:r>
            <a:r>
              <a:rPr lang="en-GB" sz="1100" dirty="0">
                <a:solidFill>
                  <a:srgbClr val="404040"/>
                </a:solidFill>
                <a:latin typeface="Calibri" panose="020F0502020204030204" pitchFamily="34" charset="0"/>
                <a:cs typeface="Calibri" panose="020F0502020204030204" pitchFamily="34" charset="0"/>
              </a:rPr>
              <a:t>. Www.irs.gov.</a:t>
            </a:r>
            <a:r>
              <a:rPr lang="en-GB" sz="1100" u="sng" dirty="0">
                <a:solidFill>
                  <a:srgbClr val="ED4D24"/>
                </a:solid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 https://www.irs.gov/credits-deductions/energy-efficient-home-improvement-credit</a:t>
            </a:r>
            <a:r>
              <a:rPr lang="lv-LV" sz="1100" dirty="0">
                <a:solidFill>
                  <a:srgbClr val="ED4D24"/>
                </a:solidFill>
                <a:latin typeface="Calibri" panose="020F0502020204030204" pitchFamily="34" charset="0"/>
                <a:cs typeface="Calibri" panose="020F0502020204030204" pitchFamily="34" charset="0"/>
              </a:rPr>
              <a:t> </a:t>
            </a:r>
            <a:endParaRPr lang="en-IE" sz="1100" dirty="0">
              <a:solidFill>
                <a:srgbClr val="ED4D24"/>
              </a:solidFill>
              <a:latin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dirty="0">
                <a:solidFill>
                  <a:srgbClr val="404040"/>
                </a:solidFill>
                <a:latin typeface="Calibri" panose="020F0502020204030204" pitchFamily="34" charset="0"/>
                <a:cs typeface="Calibri" panose="020F0502020204030204" pitchFamily="34" charset="0"/>
              </a:rPr>
              <a:t>Kaspar, F. (12 de mayo de 2025). </a:t>
            </a:r>
            <a:r>
              <a:rPr lang="en-GB" sz="1100" i="1" dirty="0">
                <a:solidFill>
                  <a:srgbClr val="404040"/>
                </a:solidFill>
                <a:latin typeface="Calibri" panose="020F0502020204030204" pitchFamily="34" charset="0"/>
                <a:cs typeface="Calibri" panose="020F0502020204030204" pitchFamily="34" charset="0"/>
              </a:rPr>
              <a:t>Hogares inteligentes y climatización: cómo la gestión energética está configurando el gasto futuro</a:t>
            </a:r>
            <a:r>
              <a:rPr lang="en-GB" sz="1100" dirty="0">
                <a:solidFill>
                  <a:srgbClr val="404040"/>
                </a:solidFill>
                <a:latin typeface="Calibri" panose="020F0502020204030204" pitchFamily="34" charset="0"/>
                <a:cs typeface="Calibri" panose="020F0502020204030204" pitchFamily="34" charset="0"/>
              </a:rPr>
              <a:t>. The Chill Brothers.</a:t>
            </a:r>
            <a:r>
              <a:rPr lang="en-GB" sz="1100" u="sng" dirty="0">
                <a:solidFill>
                  <a:srgbClr val="ED4D24"/>
                </a:solidFill>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 https://thechillbrothers.com/smart-home-and-hvac-how-energy-management-is-shaping-future-spending/</a:t>
            </a:r>
            <a:r>
              <a:rPr lang="lv-LV" sz="1100" dirty="0">
                <a:solidFill>
                  <a:srgbClr val="ED4D24"/>
                </a:solidFill>
                <a:latin typeface="Calibri" panose="020F0502020204030204" pitchFamily="34" charset="0"/>
                <a:cs typeface="Calibri" panose="020F0502020204030204" pitchFamily="34" charset="0"/>
              </a:rPr>
              <a:t> </a:t>
            </a:r>
            <a:endParaRPr lang="en-IE" sz="1100" dirty="0">
              <a:solidFill>
                <a:srgbClr val="ED4D24"/>
              </a:solidFill>
              <a:latin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s-ES" sz="1100" dirty="0">
                <a:solidFill>
                  <a:srgbClr val="404040"/>
                </a:solidFill>
                <a:latin typeface="Calibri" panose="020F0502020204030204" pitchFamily="34" charset="0"/>
                <a:cs typeface="Calibri" panose="020F0502020204030204" pitchFamily="34" charset="0"/>
              </a:rPr>
              <a:t>Mišík, M., Oravcová, V. y Vicenová, R. (2024). </a:t>
            </a:r>
            <a:r>
              <a:rPr lang="en-GB" sz="1100" dirty="0">
                <a:solidFill>
                  <a:srgbClr val="404040"/>
                </a:solidFill>
                <a:latin typeface="Calibri" panose="020F0502020204030204" pitchFamily="34" charset="0"/>
                <a:cs typeface="Calibri" panose="020F0502020204030204" pitchFamily="34" charset="0"/>
              </a:rPr>
              <a:t>Eficiencia energética de los edificios en Europa Central y Oriental: margen de mejora. </a:t>
            </a:r>
            <a:r>
              <a:rPr lang="en-GB" sz="1100" i="1" dirty="0">
                <a:solidFill>
                  <a:srgbClr val="404040"/>
                </a:solidFill>
                <a:latin typeface="Calibri" panose="020F0502020204030204" pitchFamily="34" charset="0"/>
                <a:cs typeface="Calibri" panose="020F0502020204030204" pitchFamily="34" charset="0"/>
              </a:rPr>
              <a:t>Eficiencia energética</a:t>
            </a:r>
            <a:r>
              <a:rPr lang="en-GB" sz="1100" dirty="0">
                <a:solidFill>
                  <a:srgbClr val="404040"/>
                </a:solidFill>
                <a:latin typeface="Calibri" panose="020F0502020204030204" pitchFamily="34" charset="0"/>
                <a:cs typeface="Calibri" panose="020F0502020204030204" pitchFamily="34" charset="0"/>
              </a:rPr>
              <a:t>,</a:t>
            </a:r>
            <a:r>
              <a:rPr lang="en-GB" sz="1100" i="1" dirty="0">
                <a:solidFill>
                  <a:srgbClr val="404040"/>
                </a:solidFill>
                <a:latin typeface="Calibri" panose="020F0502020204030204" pitchFamily="34" charset="0"/>
                <a:cs typeface="Calibri" panose="020F0502020204030204" pitchFamily="34" charset="0"/>
              </a:rPr>
              <a:t> 17</a:t>
            </a:r>
            <a:r>
              <a:rPr lang="en-GB" sz="1100" dirty="0">
                <a:solidFill>
                  <a:srgbClr val="404040"/>
                </a:solidFill>
                <a:latin typeface="Calibri" panose="020F0502020204030204" pitchFamily="34" charset="0"/>
                <a:cs typeface="Calibri" panose="020F0502020204030204" pitchFamily="34" charset="0"/>
              </a:rPr>
              <a:t>(4).</a:t>
            </a:r>
            <a:r>
              <a:rPr lang="en-GB" sz="1100" u="sng" dirty="0">
                <a:solidFill>
                  <a:srgbClr val="ED4D24"/>
                </a:solidFill>
                <a:latin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 https://doi.org/10.1007/s12053-024-10215-y</a:t>
            </a:r>
            <a:r>
              <a:rPr lang="lv-LV" sz="1100" dirty="0">
                <a:solidFill>
                  <a:srgbClr val="ED4D24"/>
                </a:solidFill>
                <a:latin typeface="Calibri" panose="020F0502020204030204" pitchFamily="34" charset="0"/>
                <a:cs typeface="Calibri" panose="020F0502020204030204" pitchFamily="34" charset="0"/>
              </a:rPr>
              <a:t> </a:t>
            </a:r>
            <a:endParaRPr lang="en-IE" sz="1100" dirty="0">
              <a:solidFill>
                <a:srgbClr val="ED4D24"/>
              </a:solidFill>
              <a:latin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dirty="0">
                <a:solidFill>
                  <a:srgbClr val="404040"/>
                </a:solidFill>
                <a:latin typeface="Calibri" panose="020F0502020204030204" pitchFamily="34" charset="0"/>
                <a:cs typeface="Calibri" panose="020F0502020204030204" pitchFamily="34" charset="0"/>
              </a:rPr>
              <a:t>Newton, E. (8 de abril de 2025). </a:t>
            </a:r>
            <a:r>
              <a:rPr lang="en-GB" sz="1100" i="1" dirty="0">
                <a:solidFill>
                  <a:srgbClr val="404040"/>
                </a:solidFill>
                <a:latin typeface="Calibri" panose="020F0502020204030204" pitchFamily="34" charset="0"/>
                <a:cs typeface="Calibri" panose="020F0502020204030204" pitchFamily="34" charset="0"/>
              </a:rPr>
              <a:t>Por qué 2025 es el punto de inflexión para la integración de sistemas HVAC inteligentes en todos los edificios</a:t>
            </a:r>
            <a:r>
              <a:rPr lang="en-GB" sz="1100" dirty="0">
                <a:solidFill>
                  <a:srgbClr val="404040"/>
                </a:solidFill>
                <a:latin typeface="Calibri" panose="020F0502020204030204" pitchFamily="34" charset="0"/>
                <a:cs typeface="Calibri" panose="020F0502020204030204" pitchFamily="34" charset="0"/>
              </a:rPr>
              <a:t>. Buildings.com; Buildings. </a:t>
            </a:r>
            <a:r>
              <a:rPr lang="en-GB" sz="1100" u="sng" dirty="0">
                <a:solidFill>
                  <a:srgbClr val="ED4D24"/>
                </a:solidFill>
                <a:latin typeface="Calibri" panose="020F0502020204030204" pitchFamily="34" charset="0"/>
                <a:cs typeface="Calibri" panose="020F0502020204030204" pitchFamily="34" charset="0"/>
                <a:hlinkClick r:id="rId10">
                  <a:extLst>
                    <a:ext uri="{A12FA001-AC4F-418D-AE19-62706E023703}">
                      <ahyp:hlinkClr xmlns:ahyp="http://schemas.microsoft.com/office/drawing/2018/hyperlinkcolor" val="tx"/>
                    </a:ext>
                  </a:extLst>
                </a:hlinkClick>
              </a:rPr>
              <a:t>https://www.buildings.com/building-systems-om/hvac/article/55280698/why-2025-is-the-tipping-point-for-smart-hvac-integration-in-every-building</a:t>
            </a:r>
            <a:r>
              <a:rPr lang="lv-LV" sz="1100" dirty="0">
                <a:solidFill>
                  <a:srgbClr val="ED4D24"/>
                </a:solidFill>
                <a:latin typeface="Calibri" panose="020F0502020204030204" pitchFamily="34" charset="0"/>
                <a:cs typeface="Calibri" panose="020F0502020204030204" pitchFamily="34" charset="0"/>
              </a:rPr>
              <a:t> </a:t>
            </a:r>
            <a:endParaRPr lang="en-IE" sz="1100" dirty="0">
              <a:solidFill>
                <a:srgbClr val="ED4D24"/>
              </a:solidFill>
              <a:latin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dirty="0">
                <a:solidFill>
                  <a:srgbClr val="404040"/>
                </a:solidFill>
                <a:latin typeface="Calibri" panose="020F0502020204030204" pitchFamily="34" charset="0"/>
                <a:cs typeface="Calibri" panose="020F0502020204030204" pitchFamily="34" charset="0"/>
              </a:rPr>
              <a:t>Pastore, L. M., Groppi, D. y Feijoo, F. (2024). Implantación de la calefacción urbana y medidas de ahorro energético para descarbonizar el parque inmobiliario en sistemas de energía 100 % renovables. </a:t>
            </a:r>
            <a:r>
              <a:rPr lang="en-GB" sz="1100" i="1" dirty="0">
                <a:solidFill>
                  <a:srgbClr val="404040"/>
                </a:solidFill>
                <a:latin typeface="Calibri" panose="020F0502020204030204" pitchFamily="34" charset="0"/>
                <a:cs typeface="Calibri" panose="020F0502020204030204" pitchFamily="34" charset="0"/>
              </a:rPr>
              <a:t>Buildings</a:t>
            </a:r>
            <a:r>
              <a:rPr lang="en-GB" sz="1100" dirty="0">
                <a:solidFill>
                  <a:srgbClr val="404040"/>
                </a:solidFill>
                <a:latin typeface="Calibri" panose="020F0502020204030204" pitchFamily="34" charset="0"/>
                <a:cs typeface="Calibri" panose="020F0502020204030204" pitchFamily="34" charset="0"/>
              </a:rPr>
              <a:t>,</a:t>
            </a:r>
            <a:r>
              <a:rPr lang="en-GB" sz="1100" i="1" dirty="0">
                <a:solidFill>
                  <a:srgbClr val="404040"/>
                </a:solidFill>
                <a:latin typeface="Calibri" panose="020F0502020204030204" pitchFamily="34" charset="0"/>
                <a:cs typeface="Calibri" panose="020F0502020204030204" pitchFamily="34" charset="0"/>
              </a:rPr>
              <a:t> 14</a:t>
            </a:r>
            <a:r>
              <a:rPr lang="en-GB" sz="1100" dirty="0">
                <a:solidFill>
                  <a:srgbClr val="404040"/>
                </a:solidFill>
                <a:latin typeface="Calibri" panose="020F0502020204030204" pitchFamily="34" charset="0"/>
                <a:cs typeface="Calibri" panose="020F0502020204030204" pitchFamily="34" charset="0"/>
              </a:rPr>
              <a:t>(8), 2267-2267. </a:t>
            </a:r>
            <a:r>
              <a:rPr lang="en-GB" sz="1100" u="sng" dirty="0">
                <a:solidFill>
                  <a:srgbClr val="ED4D24"/>
                </a:solidFill>
                <a:latin typeface="Calibri" panose="020F0502020204030204" pitchFamily="34" charset="0"/>
                <a:cs typeface="Calibri" panose="020F0502020204030204" pitchFamily="34" charset="0"/>
                <a:hlinkClick r:id="rId11">
                  <a:extLst>
                    <a:ext uri="{A12FA001-AC4F-418D-AE19-62706E023703}">
                      <ahyp:hlinkClr xmlns:ahyp="http://schemas.microsoft.com/office/drawing/2018/hyperlinkcolor" val="tx"/>
                    </a:ext>
                  </a:extLst>
                </a:hlinkClick>
              </a:rPr>
              <a:t>https://doi.org/10.3390/buildings14082267</a:t>
            </a:r>
            <a:r>
              <a:rPr lang="lv-LV" sz="1100" dirty="0">
                <a:solidFill>
                  <a:srgbClr val="ED4D24"/>
                </a:solidFill>
                <a:latin typeface="Calibri" panose="020F0502020204030204" pitchFamily="34" charset="0"/>
                <a:cs typeface="Calibri" panose="020F0502020204030204" pitchFamily="34" charset="0"/>
              </a:rPr>
              <a:t> </a:t>
            </a:r>
            <a:endParaRPr lang="lv-LV" sz="1100" dirty="0">
              <a:solidFill>
                <a:srgbClr val="404040"/>
              </a:solidFill>
              <a:latin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dirty="0">
                <a:solidFill>
                  <a:srgbClr val="404040"/>
                </a:solidFill>
                <a:latin typeface="Calibri" panose="020F0502020204030204" pitchFamily="34" charset="0"/>
                <a:cs typeface="Calibri" panose="020F0502020204030204" pitchFamily="34" charset="0"/>
              </a:rPr>
              <a:t>REHVA. (2024). </a:t>
            </a:r>
            <a:r>
              <a:rPr lang="en-GB" sz="1100" i="1" dirty="0">
                <a:solidFill>
                  <a:srgbClr val="404040"/>
                </a:solidFill>
                <a:latin typeface="Calibri" panose="020F0502020204030204" pitchFamily="34" charset="0"/>
                <a:cs typeface="Calibri" panose="020F0502020204030204" pitchFamily="34" charset="0"/>
              </a:rPr>
              <a:t>Guía n.º 34: Recuperación instantánea del calor residual del agua en edificios</a:t>
            </a:r>
            <a:r>
              <a:rPr lang="en-GB" sz="1100" dirty="0">
                <a:solidFill>
                  <a:srgbClr val="404040"/>
                </a:solidFill>
                <a:latin typeface="Calibri" panose="020F0502020204030204" pitchFamily="34" charset="0"/>
                <a:cs typeface="Calibri" panose="020F0502020204030204" pitchFamily="34" charset="0"/>
              </a:rPr>
              <a:t>. Federación Europea de Asociaciones de Calefacción, Ventilación y Aire Acondicionado. Obtenido de</a:t>
            </a:r>
            <a:r>
              <a:rPr lang="en-GB" sz="1100" u="sng" dirty="0">
                <a:solidFill>
                  <a:srgbClr val="ED4D24"/>
                </a:solidFill>
                <a:latin typeface="Calibri" panose="020F0502020204030204" pitchFamily="34" charset="0"/>
                <a:cs typeface="Calibri" panose="020F0502020204030204" pitchFamily="34" charset="0"/>
                <a:hlinkClick r:id="rId12">
                  <a:extLst>
                    <a:ext uri="{A12FA001-AC4F-418D-AE19-62706E023703}">
                      <ahyp:hlinkClr xmlns:ahyp="http://schemas.microsoft.com/office/drawing/2018/hyperlinkcolor" val="tx"/>
                    </a:ext>
                  </a:extLst>
                </a:hlinkClick>
              </a:rPr>
              <a:t> https://www.rehva.eu/fileadmin/user_upload/2024/GB34_WWHR-1-24_protected.pdf</a:t>
            </a:r>
            <a:endParaRPr lang="en-IE" sz="1100" dirty="0">
              <a:solidFill>
                <a:srgbClr val="ED4D24"/>
              </a:solidFill>
              <a:latin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dirty="0">
                <a:solidFill>
                  <a:srgbClr val="404040"/>
                </a:solidFill>
                <a:latin typeface="Calibri" panose="020F0502020204030204" pitchFamily="34" charset="0"/>
                <a:cs typeface="Calibri" panose="020F0502020204030204" pitchFamily="34" charset="0"/>
              </a:rPr>
              <a:t>Rosenow, J., Gibb, D. y Thomas, S. (2025). De la calefacción renovable ineficiente a la eficiente: una evaluación crítica de la Directiva sobre energías renovables de la UE. </a:t>
            </a:r>
            <a:r>
              <a:rPr lang="en-GB" sz="1100" i="1" dirty="0">
                <a:solidFill>
                  <a:srgbClr val="404040"/>
                </a:solidFill>
                <a:latin typeface="Calibri" panose="020F0502020204030204" pitchFamily="34" charset="0"/>
                <a:cs typeface="Calibri" panose="020F0502020204030204" pitchFamily="34" charset="0"/>
              </a:rPr>
              <a:t>Sostenibilidad</a:t>
            </a:r>
            <a:r>
              <a:rPr lang="en-GB" sz="1100" dirty="0">
                <a:solidFill>
                  <a:srgbClr val="404040"/>
                </a:solidFill>
                <a:latin typeface="Calibri" panose="020F0502020204030204" pitchFamily="34" charset="0"/>
                <a:cs typeface="Calibri" panose="020F0502020204030204" pitchFamily="34" charset="0"/>
              </a:rPr>
              <a:t>,</a:t>
            </a:r>
            <a:r>
              <a:rPr lang="en-GB" sz="1100" i="1" dirty="0">
                <a:solidFill>
                  <a:srgbClr val="404040"/>
                </a:solidFill>
                <a:latin typeface="Calibri" panose="020F0502020204030204" pitchFamily="34" charset="0"/>
                <a:cs typeface="Calibri" panose="020F0502020204030204" pitchFamily="34" charset="0"/>
              </a:rPr>
              <a:t> 17</a:t>
            </a:r>
            <a:r>
              <a:rPr lang="en-GB" sz="1100" dirty="0">
                <a:solidFill>
                  <a:srgbClr val="404040"/>
                </a:solidFill>
                <a:latin typeface="Calibri" panose="020F0502020204030204" pitchFamily="34" charset="0"/>
                <a:cs typeface="Calibri" panose="020F0502020204030204" pitchFamily="34" charset="0"/>
              </a:rPr>
              <a:t>(9), 4164.</a:t>
            </a:r>
            <a:r>
              <a:rPr lang="en-GB" sz="1100" u="sng" dirty="0">
                <a:solidFill>
                  <a:srgbClr val="ED4D24"/>
                </a:solidFill>
                <a:latin typeface="Calibri" panose="020F0502020204030204" pitchFamily="34" charset="0"/>
                <a:cs typeface="Calibri" panose="020F0502020204030204" pitchFamily="34" charset="0"/>
                <a:hlinkClick r:id="rId13">
                  <a:extLst>
                    <a:ext uri="{A12FA001-AC4F-418D-AE19-62706E023703}">
                      <ahyp:hlinkClr xmlns:ahyp="http://schemas.microsoft.com/office/drawing/2018/hyperlinkcolor" val="tx"/>
                    </a:ext>
                  </a:extLst>
                </a:hlinkClick>
              </a:rPr>
              <a:t> https://doi.org/10.3390/su17094164</a:t>
            </a:r>
            <a:r>
              <a:rPr lang="lv-LV" sz="1100" dirty="0">
                <a:solidFill>
                  <a:srgbClr val="ED4D24"/>
                </a:solidFill>
                <a:latin typeface="Calibri" panose="020F0502020204030204" pitchFamily="34" charset="0"/>
                <a:cs typeface="Calibri" panose="020F0502020204030204" pitchFamily="34" charset="0"/>
              </a:rPr>
              <a:t> </a:t>
            </a:r>
            <a:endParaRPr lang="en-IE" sz="1100" dirty="0">
              <a:solidFill>
                <a:srgbClr val="ED4D24"/>
              </a:solidFill>
              <a:latin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dirty="0">
                <a:solidFill>
                  <a:srgbClr val="404040"/>
                </a:solidFill>
                <a:latin typeface="Calibri" panose="020F0502020204030204" pitchFamily="34" charset="0"/>
                <a:cs typeface="Calibri" panose="020F0502020204030204" pitchFamily="34" charset="0"/>
              </a:rPr>
              <a:t>Rosenqvist, F. (13 de diciembre de 2023). </a:t>
            </a:r>
            <a:r>
              <a:rPr lang="en-GB" sz="1100" i="1" dirty="0">
                <a:solidFill>
                  <a:srgbClr val="404040"/>
                </a:solidFill>
                <a:latin typeface="Calibri" panose="020F0502020204030204" pitchFamily="34" charset="0"/>
                <a:cs typeface="Calibri" panose="020F0502020204030204" pitchFamily="34" charset="0"/>
              </a:rPr>
              <a:t>Las bombas de calor y la calefacción urbana como piedra angular de las ciudades sostenibles</a:t>
            </a:r>
            <a:r>
              <a:rPr lang="en-GB" sz="1100" dirty="0">
                <a:solidFill>
                  <a:srgbClr val="404040"/>
                </a:solidFill>
                <a:latin typeface="Calibri" panose="020F0502020204030204" pitchFamily="34" charset="0"/>
                <a:cs typeface="Calibri" panose="020F0502020204030204" pitchFamily="34" charset="0"/>
              </a:rPr>
              <a:t>. Open Access Government.</a:t>
            </a:r>
            <a:r>
              <a:rPr lang="en-GB" sz="1100" u="sng" dirty="0">
                <a:solidFill>
                  <a:srgbClr val="ED4D24"/>
                </a:solidFill>
                <a:latin typeface="Calibri" panose="020F0502020204030204" pitchFamily="34" charset="0"/>
                <a:cs typeface="Calibri" panose="020F0502020204030204" pitchFamily="34" charset="0"/>
                <a:hlinkClick r:id="rId14">
                  <a:extLst>
                    <a:ext uri="{A12FA001-AC4F-418D-AE19-62706E023703}">
                      <ahyp:hlinkClr xmlns:ahyp="http://schemas.microsoft.com/office/drawing/2018/hyperlinkcolor" val="tx"/>
                    </a:ext>
                  </a:extLst>
                </a:hlinkClick>
              </a:rPr>
              <a:t> https://www.openaccessgovernment.org/heat-pumps-and-urban-heating-as-a-cornerstone-of-sustainable-cities/171234/</a:t>
            </a:r>
            <a:r>
              <a:rPr lang="lv-LV" sz="1100" dirty="0">
                <a:solidFill>
                  <a:srgbClr val="ED4D24"/>
                </a:solidFill>
                <a:latin typeface="Calibri" panose="020F0502020204030204" pitchFamily="34" charset="0"/>
                <a:cs typeface="Calibri" panose="020F0502020204030204" pitchFamily="34" charset="0"/>
              </a:rPr>
              <a:t> </a:t>
            </a:r>
            <a:endParaRPr lang="en-IE" sz="1100" dirty="0">
              <a:solidFill>
                <a:srgbClr val="ED4D24"/>
              </a:solidFill>
              <a:latin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dirty="0">
                <a:solidFill>
                  <a:srgbClr val="404040"/>
                </a:solidFill>
                <a:latin typeface="Calibri" panose="020F0502020204030204" pitchFamily="34" charset="0"/>
                <a:cs typeface="Calibri" panose="020F0502020204030204" pitchFamily="34" charset="0"/>
              </a:rPr>
              <a:t>St. John, J. (18 de diciembre de 2024). </a:t>
            </a:r>
            <a:r>
              <a:rPr lang="en-GB" sz="1100" i="1" dirty="0">
                <a:solidFill>
                  <a:srgbClr val="404040"/>
                </a:solidFill>
                <a:latin typeface="Calibri" panose="020F0502020204030204" pitchFamily="34" charset="0"/>
                <a:cs typeface="Calibri" panose="020F0502020204030204" pitchFamily="34" charset="0"/>
              </a:rPr>
              <a:t>Cómo las bombas de calor pueden mantener su impulso en 2025 y más allá</a:t>
            </a:r>
            <a:r>
              <a:rPr lang="en-GB" sz="1100" dirty="0">
                <a:solidFill>
                  <a:srgbClr val="404040"/>
                </a:solidFill>
                <a:latin typeface="Calibri" panose="020F0502020204030204" pitchFamily="34" charset="0"/>
                <a:cs typeface="Calibri" panose="020F0502020204030204" pitchFamily="34" charset="0"/>
              </a:rPr>
              <a:t>. </a:t>
            </a:r>
            <a:r>
              <a:rPr lang="es-ES" sz="1100" dirty="0">
                <a:solidFill>
                  <a:srgbClr val="404040"/>
                </a:solidFill>
                <a:latin typeface="Calibri" panose="020F0502020204030204" pitchFamily="34" charset="0"/>
                <a:cs typeface="Calibri" panose="020F0502020204030204" pitchFamily="34" charset="0"/>
              </a:rPr>
              <a:t>Canary Media; canarymedia.</a:t>
            </a:r>
            <a:r>
              <a:rPr lang="es-ES" sz="1100" u="sng" dirty="0">
                <a:solidFill>
                  <a:srgbClr val="ED4D24"/>
                </a:solidFill>
                <a:latin typeface="Calibri" panose="020F0502020204030204" pitchFamily="34" charset="0"/>
                <a:cs typeface="Calibri" panose="020F0502020204030204" pitchFamily="34" charset="0"/>
                <a:hlinkClick r:id="rId15">
                  <a:extLst>
                    <a:ext uri="{A12FA001-AC4F-418D-AE19-62706E023703}">
                      <ahyp:hlinkClr xmlns:ahyp="http://schemas.microsoft.com/office/drawing/2018/hyperlinkcolor" val="tx"/>
                    </a:ext>
                  </a:extLst>
                </a:hlinkClick>
              </a:rPr>
              <a:t> https://www.canarymedia.com/articles/heat-pumps/how-heat-pumps-can-maintain-their-momentum-in-2025-and-beyond</a:t>
            </a:r>
            <a:r>
              <a:rPr lang="lv-LV" sz="1100" dirty="0">
                <a:solidFill>
                  <a:srgbClr val="ED4D24"/>
                </a:solidFill>
                <a:latin typeface="Calibri" panose="020F0502020204030204" pitchFamily="34" charset="0"/>
                <a:cs typeface="Calibri" panose="020F0502020204030204" pitchFamily="34" charset="0"/>
              </a:rPr>
              <a:t> </a:t>
            </a:r>
            <a:endParaRPr lang="en-IE" sz="1100" dirty="0">
              <a:solidFill>
                <a:srgbClr val="ED4D24"/>
              </a:solidFill>
              <a:latin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b="1" dirty="0">
                <a:solidFill>
                  <a:srgbClr val="404040"/>
                </a:solidFill>
                <a:latin typeface="Calibri" panose="020F0502020204030204" pitchFamily="34" charset="0"/>
                <a:cs typeface="Calibri" panose="020F0502020204030204" pitchFamily="34" charset="0"/>
              </a:rPr>
              <a:t>Schmidt, D. </a:t>
            </a:r>
            <a:r>
              <a:rPr lang="en-GB" sz="1100" dirty="0">
                <a:solidFill>
                  <a:srgbClr val="404040"/>
                </a:solidFill>
                <a:latin typeface="Calibri" panose="020F0502020204030204" pitchFamily="34" charset="0"/>
                <a:cs typeface="Calibri" panose="020F0502020204030204" pitchFamily="34" charset="0"/>
              </a:rPr>
              <a:t>(Ed.). (2023). </a:t>
            </a:r>
            <a:r>
              <a:rPr lang="en-GB" sz="1100" i="1" dirty="0">
                <a:solidFill>
                  <a:srgbClr val="404040"/>
                </a:solidFill>
                <a:latin typeface="Calibri" panose="020F0502020204030204" pitchFamily="34" charset="0"/>
                <a:cs typeface="Calibri" panose="020F0502020204030204" pitchFamily="34" charset="0"/>
              </a:rPr>
              <a:t>Guía para la digitalización de la calefacción urbana: Transformar las redes de calefacción para un futuro sostenible </a:t>
            </a:r>
            <a:r>
              <a:rPr lang="en-GB" sz="1100" dirty="0">
                <a:solidFill>
                  <a:srgbClr val="404040"/>
                </a:solidFill>
                <a:latin typeface="Calibri" panose="020F0502020204030204" pitchFamily="34" charset="0"/>
                <a:cs typeface="Calibri" panose="020F0502020204030204" pitchFamily="34" charset="0"/>
              </a:rPr>
              <a:t>(Informe final del anexo TS4 del DHC). AGFW Project Company. Obtenido de</a:t>
            </a:r>
            <a:r>
              <a:rPr lang="en-GB" sz="1100" u="sng" dirty="0">
                <a:solidFill>
                  <a:srgbClr val="ED4D24"/>
                </a:solidFill>
                <a:latin typeface="Calibri" panose="020F0502020204030204" pitchFamily="34" charset="0"/>
                <a:cs typeface="Calibri" panose="020F0502020204030204" pitchFamily="34" charset="0"/>
                <a:hlinkClick r:id="rId16">
                  <a:extLst>
                    <a:ext uri="{A12FA001-AC4F-418D-AE19-62706E023703}">
                      <ahyp:hlinkClr xmlns:ahyp="http://schemas.microsoft.com/office/drawing/2018/hyperlinkcolor" val="tx"/>
                    </a:ext>
                  </a:extLst>
                </a:hlinkClick>
              </a:rPr>
              <a:t> https://www.iea-dhc.org/fileadmin/documents/Annex_TS4/IEA_DHC_Annex_TS4_Guidebook_2023.pdf</a:t>
            </a:r>
            <a:endParaRPr lang="en-IE" sz="1100" dirty="0">
              <a:solidFill>
                <a:srgbClr val="ED4D24"/>
              </a:solidFill>
              <a:latin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dirty="0">
                <a:solidFill>
                  <a:srgbClr val="404040"/>
                </a:solidFill>
                <a:latin typeface="Calibri" panose="020F0502020204030204" pitchFamily="34" charset="0"/>
                <a:cs typeface="Calibri" panose="020F0502020204030204" pitchFamily="34" charset="0"/>
              </a:rPr>
              <a:t>Taušová, M., Domaracká, L., Čulková, K., Tauš, P. y Kaňuch, P. (2024). Desarrollo de la pobreza energética y sus soluciones mediante el uso de energías renovables: el caso de la UE con especial atención a Eslovaquia. </a:t>
            </a:r>
            <a:r>
              <a:rPr lang="en-GB" sz="1100" i="1" dirty="0">
                <a:solidFill>
                  <a:srgbClr val="404040"/>
                </a:solidFill>
                <a:latin typeface="Calibri" panose="020F0502020204030204" pitchFamily="34" charset="0"/>
                <a:cs typeface="Calibri" panose="020F0502020204030204" pitchFamily="34" charset="0"/>
              </a:rPr>
              <a:t>Energies</a:t>
            </a:r>
            <a:r>
              <a:rPr lang="en-GB" sz="1100" dirty="0">
                <a:solidFill>
                  <a:srgbClr val="404040"/>
                </a:solidFill>
                <a:latin typeface="Calibri" panose="020F0502020204030204" pitchFamily="34" charset="0"/>
                <a:cs typeface="Calibri" panose="020F0502020204030204" pitchFamily="34" charset="0"/>
              </a:rPr>
              <a:t>,</a:t>
            </a:r>
            <a:r>
              <a:rPr lang="en-GB" sz="1100" i="1" dirty="0">
                <a:solidFill>
                  <a:srgbClr val="404040"/>
                </a:solidFill>
                <a:latin typeface="Calibri" panose="020F0502020204030204" pitchFamily="34" charset="0"/>
                <a:cs typeface="Calibri" panose="020F0502020204030204" pitchFamily="34" charset="0"/>
              </a:rPr>
              <a:t> 17</a:t>
            </a:r>
            <a:r>
              <a:rPr lang="en-GB" sz="1100" dirty="0">
                <a:solidFill>
                  <a:srgbClr val="404040"/>
                </a:solidFill>
                <a:latin typeface="Calibri" panose="020F0502020204030204" pitchFamily="34" charset="0"/>
                <a:cs typeface="Calibri" panose="020F0502020204030204" pitchFamily="34" charset="0"/>
              </a:rPr>
              <a:t>(15), 3762-3762. </a:t>
            </a:r>
            <a:r>
              <a:rPr lang="en-GB" sz="1100" u="sng" dirty="0">
                <a:solidFill>
                  <a:srgbClr val="ED4D24"/>
                </a:solidFill>
                <a:latin typeface="Calibri" panose="020F0502020204030204" pitchFamily="34" charset="0"/>
                <a:cs typeface="Calibri" panose="020F0502020204030204" pitchFamily="34" charset="0"/>
                <a:hlinkClick r:id="rId17">
                  <a:extLst>
                    <a:ext uri="{A12FA001-AC4F-418D-AE19-62706E023703}">
                      <ahyp:hlinkClr xmlns:ahyp="http://schemas.microsoft.com/office/drawing/2018/hyperlinkcolor" val="tx"/>
                    </a:ext>
                  </a:extLst>
                </a:hlinkClick>
              </a:rPr>
              <a:t>https://doi.org/10.3390/en17153762</a:t>
            </a:r>
            <a:r>
              <a:rPr lang="lv-LV" sz="1100" dirty="0">
                <a:solidFill>
                  <a:srgbClr val="ED4D24"/>
                </a:solidFill>
                <a:latin typeface="Calibri" panose="020F0502020204030204" pitchFamily="34" charset="0"/>
                <a:cs typeface="Calibri" panose="020F0502020204030204" pitchFamily="34" charset="0"/>
              </a:rPr>
              <a:t> </a:t>
            </a:r>
            <a:endParaRPr lang="en-IE" sz="1100" dirty="0">
              <a:solidFill>
                <a:srgbClr val="ED4D24"/>
              </a:solidFill>
              <a:latin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dirty="0">
                <a:solidFill>
                  <a:srgbClr val="404040"/>
                </a:solidFill>
                <a:latin typeface="Calibri" panose="020F0502020204030204" pitchFamily="34" charset="0"/>
                <a:cs typeface="Calibri" panose="020F0502020204030204" pitchFamily="34" charset="0"/>
              </a:rPr>
              <a:t>Taylor, C. (2025). </a:t>
            </a:r>
            <a:r>
              <a:rPr lang="en-GB" sz="1100" i="1" dirty="0">
                <a:solidFill>
                  <a:srgbClr val="404040"/>
                </a:solidFill>
                <a:latin typeface="Calibri" panose="020F0502020204030204" pitchFamily="34" charset="0"/>
                <a:cs typeface="Calibri" panose="020F0502020204030204" pitchFamily="34" charset="0"/>
              </a:rPr>
              <a:t>Up in Smoke: The Biomass Energy Paradox</a:t>
            </a:r>
            <a:r>
              <a:rPr lang="en-GB" sz="1100" dirty="0">
                <a:solidFill>
                  <a:srgbClr val="404040"/>
                </a:solidFill>
                <a:latin typeface="Calibri" panose="020F0502020204030204" pitchFamily="34" charset="0"/>
                <a:cs typeface="Calibri" panose="020F0502020204030204" pitchFamily="34" charset="0"/>
              </a:rPr>
              <a:t>. Green European Journal.</a:t>
            </a:r>
            <a:r>
              <a:rPr lang="en-GB" sz="1100" u="sng" dirty="0">
                <a:solidFill>
                  <a:srgbClr val="ED4D24"/>
                </a:solidFill>
                <a:latin typeface="Calibri" panose="020F0502020204030204" pitchFamily="34" charset="0"/>
                <a:cs typeface="Calibri" panose="020F0502020204030204" pitchFamily="34" charset="0"/>
                <a:hlinkClick r:id="rId18">
                  <a:extLst>
                    <a:ext uri="{A12FA001-AC4F-418D-AE19-62706E023703}">
                      <ahyp:hlinkClr xmlns:ahyp="http://schemas.microsoft.com/office/drawing/2018/hyperlinkcolor" val="tx"/>
                    </a:ext>
                  </a:extLst>
                </a:hlinkClick>
              </a:rPr>
              <a:t> https://www.greeneuropeanjournal.eu/up-in-smoke-the-biomass-energy-paradox/</a:t>
            </a:r>
            <a:r>
              <a:rPr lang="lv-LV" sz="1100" dirty="0">
                <a:solidFill>
                  <a:srgbClr val="ED4D24"/>
                </a:solidFill>
                <a:latin typeface="Calibri" panose="020F0502020204030204" pitchFamily="34" charset="0"/>
                <a:cs typeface="Calibri" panose="020F0502020204030204" pitchFamily="34" charset="0"/>
              </a:rPr>
              <a:t> </a:t>
            </a:r>
            <a:endParaRPr lang="en-IE" sz="1100" dirty="0">
              <a:solidFill>
                <a:srgbClr val="ED4D24"/>
              </a:solidFill>
              <a:latin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de-DE" sz="1100" dirty="0">
                <a:solidFill>
                  <a:srgbClr val="404040"/>
                </a:solidFill>
                <a:latin typeface="Calibri" panose="020F0502020204030204" pitchFamily="34" charset="0"/>
                <a:cs typeface="Calibri" panose="020F0502020204030204" pitchFamily="34" charset="0"/>
              </a:rPr>
              <a:t>Verheyen, J., Thommessen, C., Roes, J. y Hoster, H. (2025). </a:t>
            </a:r>
            <a:r>
              <a:rPr lang="en-GB" sz="1100" dirty="0">
                <a:solidFill>
                  <a:srgbClr val="404040"/>
                </a:solidFill>
                <a:latin typeface="Calibri" panose="020F0502020204030204" pitchFamily="34" charset="0"/>
                <a:cs typeface="Calibri" panose="020F0502020204030204" pitchFamily="34" charset="0"/>
              </a:rPr>
              <a:t>Efectos sobre el compromiso unitario de un sistema de calefacción urbana debido al almacenamiento estacional de energía térmica en acuíferos y la integración de la energía solar térmica. </a:t>
            </a:r>
            <a:r>
              <a:rPr lang="de-DE" sz="1100" i="1" dirty="0">
                <a:solidFill>
                  <a:srgbClr val="404040"/>
                </a:solidFill>
                <a:latin typeface="Calibri" panose="020F0502020204030204" pitchFamily="34" charset="0"/>
                <a:cs typeface="Calibri" panose="020F0502020204030204" pitchFamily="34" charset="0"/>
              </a:rPr>
              <a:t>Energías</a:t>
            </a:r>
            <a:r>
              <a:rPr lang="de-DE" sz="1100" dirty="0">
                <a:solidFill>
                  <a:srgbClr val="404040"/>
                </a:solidFill>
                <a:latin typeface="Calibri" panose="020F0502020204030204" pitchFamily="34" charset="0"/>
                <a:cs typeface="Calibri" panose="020F0502020204030204" pitchFamily="34" charset="0"/>
              </a:rPr>
              <a:t>,</a:t>
            </a:r>
            <a:r>
              <a:rPr lang="de-DE" sz="1100" i="1" dirty="0">
                <a:solidFill>
                  <a:srgbClr val="404040"/>
                </a:solidFill>
                <a:latin typeface="Calibri" panose="020F0502020204030204" pitchFamily="34" charset="0"/>
                <a:cs typeface="Calibri" panose="020F0502020204030204" pitchFamily="34" charset="0"/>
              </a:rPr>
              <a:t> 18</a:t>
            </a:r>
            <a:r>
              <a:rPr lang="de-DE" sz="1100" dirty="0">
                <a:solidFill>
                  <a:srgbClr val="404040"/>
                </a:solidFill>
                <a:latin typeface="Calibri" panose="020F0502020204030204" pitchFamily="34" charset="0"/>
                <a:cs typeface="Calibri" panose="020F0502020204030204" pitchFamily="34" charset="0"/>
              </a:rPr>
              <a:t>(3), 645-645. </a:t>
            </a:r>
            <a:r>
              <a:rPr lang="de-DE" sz="1100" u="sng" dirty="0">
                <a:solidFill>
                  <a:srgbClr val="ED4D24"/>
                </a:solidFill>
                <a:latin typeface="Calibri" panose="020F0502020204030204" pitchFamily="34" charset="0"/>
                <a:cs typeface="Calibri" panose="020F0502020204030204" pitchFamily="34" charset="0"/>
                <a:hlinkClick r:id="rId19">
                  <a:extLst>
                    <a:ext uri="{A12FA001-AC4F-418D-AE19-62706E023703}">
                      <ahyp:hlinkClr xmlns:ahyp="http://schemas.microsoft.com/office/drawing/2018/hyperlinkcolor" val="tx"/>
                    </a:ext>
                  </a:extLst>
                </a:hlinkClick>
              </a:rPr>
              <a:t>https://doi.org/10.3390/en18030645</a:t>
            </a:r>
            <a:r>
              <a:rPr lang="lv-LV" sz="1100" dirty="0">
                <a:solidFill>
                  <a:srgbClr val="ED4D24"/>
                </a:solidFill>
                <a:latin typeface="Calibri" panose="020F0502020204030204" pitchFamily="34" charset="0"/>
                <a:cs typeface="Calibri" panose="020F0502020204030204" pitchFamily="34" charset="0"/>
              </a:rPr>
              <a:t> </a:t>
            </a:r>
            <a:endParaRPr lang="en-IE" sz="1100" dirty="0">
              <a:solidFill>
                <a:srgbClr val="ED4D24"/>
              </a:solidFill>
              <a:latin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de-DE" sz="1100" b="1" dirty="0">
                <a:solidFill>
                  <a:srgbClr val="404040"/>
                </a:solidFill>
                <a:latin typeface="Calibri" panose="020F0502020204030204" pitchFamily="34" charset="0"/>
                <a:cs typeface="Calibri" panose="020F0502020204030204" pitchFamily="34" charset="0"/>
              </a:rPr>
              <a:t>Voswinkel, F., Senat, D., Della Valle, N., </a:t>
            </a:r>
            <a:r>
              <a:rPr lang="de-DE" sz="1100" b="1" dirty="0" err="1">
                <a:solidFill>
                  <a:srgbClr val="404040"/>
                </a:solidFill>
                <a:latin typeface="Calibri" panose="020F0502020204030204" pitchFamily="34" charset="0"/>
                <a:cs typeface="Calibri" panose="020F0502020204030204" pitchFamily="34" charset="0"/>
              </a:rPr>
              <a:t>D’Angiolini</a:t>
            </a:r>
            <a:r>
              <a:rPr lang="de-DE" sz="1100" b="1" dirty="0">
                <a:solidFill>
                  <a:srgbClr val="404040"/>
                </a:solidFill>
                <a:latin typeface="Calibri" panose="020F0502020204030204" pitchFamily="34" charset="0"/>
                <a:cs typeface="Calibri" panose="020F0502020204030204" pitchFamily="34" charset="0"/>
              </a:rPr>
              <a:t>, G. y </a:t>
            </a:r>
            <a:r>
              <a:rPr lang="de-DE" sz="1100" b="1" dirty="0" err="1">
                <a:solidFill>
                  <a:srgbClr val="404040"/>
                </a:solidFill>
                <a:latin typeface="Calibri" panose="020F0502020204030204" pitchFamily="34" charset="0"/>
                <a:cs typeface="Calibri" panose="020F0502020204030204" pitchFamily="34" charset="0"/>
              </a:rPr>
              <a:t>Callioni</a:t>
            </a:r>
            <a:r>
              <a:rPr lang="de-DE" sz="1100" b="1" dirty="0">
                <a:solidFill>
                  <a:srgbClr val="404040"/>
                </a:solidFill>
                <a:latin typeface="Calibri" panose="020F0502020204030204" pitchFamily="34" charset="0"/>
                <a:cs typeface="Calibri" panose="020F0502020204030204" pitchFamily="34" charset="0"/>
              </a:rPr>
              <a:t>, F. </a:t>
            </a:r>
            <a:r>
              <a:rPr lang="de-DE" sz="1100" dirty="0">
                <a:solidFill>
                  <a:srgbClr val="404040"/>
                </a:solidFill>
                <a:latin typeface="Calibri" panose="020F0502020204030204" pitchFamily="34" charset="0"/>
                <a:cs typeface="Calibri" panose="020F0502020204030204" pitchFamily="34" charset="0"/>
              </a:rPr>
              <a:t>(28 </a:t>
            </a:r>
            <a:r>
              <a:rPr lang="de-DE" sz="1100" dirty="0" err="1">
                <a:solidFill>
                  <a:srgbClr val="404040"/>
                </a:solidFill>
                <a:latin typeface="Calibri" panose="020F0502020204030204" pitchFamily="34" charset="0"/>
                <a:cs typeface="Calibri" panose="020F0502020204030204" pitchFamily="34" charset="0"/>
              </a:rPr>
              <a:t>de julio</a:t>
            </a:r>
            <a:r>
              <a:rPr lang="de-DE" sz="1100" dirty="0">
                <a:solidFill>
                  <a:srgbClr val="404040"/>
                </a:solidFill>
                <a:latin typeface="Calibri" panose="020F0502020204030204" pitchFamily="34" charset="0"/>
                <a:cs typeface="Calibri" panose="020F0502020204030204" pitchFamily="34" charset="0"/>
              </a:rPr>
              <a:t> de 2025). </a:t>
            </a:r>
            <a:r>
              <a:rPr lang="en-GB" sz="1100" i="1" dirty="0">
                <a:solidFill>
                  <a:srgbClr val="404040"/>
                </a:solidFill>
                <a:latin typeface="Calibri" panose="020F0502020204030204" pitchFamily="34" charset="0"/>
                <a:cs typeface="Calibri" panose="020F0502020204030204" pitchFamily="34" charset="0"/>
              </a:rPr>
              <a:t>Mantener el frescor sin sobrecalentar el sistema energético</a:t>
            </a:r>
            <a:r>
              <a:rPr lang="en-GB" sz="1100" dirty="0">
                <a:solidFill>
                  <a:srgbClr val="404040"/>
                </a:solidFill>
                <a:latin typeface="Calibri" panose="020F0502020204030204" pitchFamily="34" charset="0"/>
                <a:cs typeface="Calibri" panose="020F0502020204030204" pitchFamily="34" charset="0"/>
              </a:rPr>
              <a:t>. Agencia Internacional de la Energía. Obtenido de</a:t>
            </a:r>
            <a:r>
              <a:rPr lang="en-GB" sz="1100" u="sng" dirty="0">
                <a:solidFill>
                  <a:srgbClr val="ED4D24"/>
                </a:solidFill>
                <a:latin typeface="Calibri" panose="020F0502020204030204" pitchFamily="34" charset="0"/>
                <a:cs typeface="Calibri" panose="020F0502020204030204" pitchFamily="34" charset="0"/>
                <a:hlinkClick r:id="rId20">
                  <a:extLst>
                    <a:ext uri="{A12FA001-AC4F-418D-AE19-62706E023703}">
                      <ahyp:hlinkClr xmlns:ahyp="http://schemas.microsoft.com/office/drawing/2018/hyperlinkcolor" val="tx"/>
                    </a:ext>
                  </a:extLst>
                </a:hlinkClick>
              </a:rPr>
              <a:t> https://www.iea.org/commentaries/staying-cool-without-overheating-the-energy-system</a:t>
            </a:r>
            <a:endParaRPr lang="en-IE" sz="1100" dirty="0">
              <a:solidFill>
                <a:srgbClr val="ED4D24"/>
              </a:solidFill>
              <a:latin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de-DE" sz="1100" dirty="0" err="1">
                <a:solidFill>
                  <a:srgbClr val="404040"/>
                </a:solidFill>
                <a:latin typeface="Calibri" panose="020F0502020204030204" pitchFamily="34" charset="0"/>
                <a:cs typeface="Calibri" panose="020F0502020204030204" pitchFamily="34" charset="0"/>
              </a:rPr>
              <a:t>Zirne</a:t>
            </a:r>
            <a:r>
              <a:rPr lang="de-DE" sz="1100" dirty="0">
                <a:solidFill>
                  <a:srgbClr val="404040"/>
                </a:solidFill>
                <a:latin typeface="Calibri" panose="020F0502020204030204" pitchFamily="34" charset="0"/>
                <a:cs typeface="Calibri" panose="020F0502020204030204" pitchFamily="34" charset="0"/>
              </a:rPr>
              <a:t>, M. A. y </a:t>
            </a:r>
            <a:r>
              <a:rPr lang="de-DE" sz="1100" dirty="0" err="1">
                <a:solidFill>
                  <a:srgbClr val="404040"/>
                </a:solidFill>
                <a:latin typeface="Calibri" panose="020F0502020204030204" pitchFamily="34" charset="0"/>
                <a:cs typeface="Calibri" panose="020F0502020204030204" pitchFamily="34" charset="0"/>
              </a:rPr>
              <a:t>Pakere</a:t>
            </a:r>
            <a:r>
              <a:rPr lang="de-DE" sz="1100" dirty="0">
                <a:solidFill>
                  <a:srgbClr val="404040"/>
                </a:solidFill>
                <a:latin typeface="Calibri" panose="020F0502020204030204" pitchFamily="34" charset="0"/>
                <a:cs typeface="Calibri" panose="020F0502020204030204" pitchFamily="34" charset="0"/>
              </a:rPr>
              <a:t>, I. (2024). </a:t>
            </a:r>
            <a:r>
              <a:rPr lang="en-GB" sz="1100" dirty="0">
                <a:solidFill>
                  <a:srgbClr val="404040"/>
                </a:solidFill>
                <a:latin typeface="Calibri" panose="020F0502020204030204" pitchFamily="34" charset="0"/>
                <a:cs typeface="Calibri" panose="020F0502020204030204" pitchFamily="34" charset="0"/>
              </a:rPr>
              <a:t>Integración del calor residual a baja temperatura en los sistemas de calefacción urbana. Marco jurídico y fijación de precios. </a:t>
            </a:r>
            <a:r>
              <a:rPr lang="en-GB" sz="1100" i="1" dirty="0">
                <a:solidFill>
                  <a:srgbClr val="404040"/>
                </a:solidFill>
                <a:latin typeface="Calibri" panose="020F0502020204030204" pitchFamily="34" charset="0"/>
                <a:cs typeface="Calibri" panose="020F0502020204030204" pitchFamily="34" charset="0"/>
              </a:rPr>
              <a:t>Tecnologías medioambientales y climáticas</a:t>
            </a:r>
            <a:r>
              <a:rPr lang="en-GB" sz="1100" dirty="0">
                <a:solidFill>
                  <a:srgbClr val="404040"/>
                </a:solidFill>
                <a:latin typeface="Calibri" panose="020F0502020204030204" pitchFamily="34" charset="0"/>
                <a:cs typeface="Calibri" panose="020F0502020204030204" pitchFamily="34" charset="0"/>
              </a:rPr>
              <a:t>,</a:t>
            </a:r>
            <a:r>
              <a:rPr lang="en-GB" sz="1100" i="1" dirty="0">
                <a:solidFill>
                  <a:srgbClr val="404040"/>
                </a:solidFill>
                <a:latin typeface="Calibri" panose="020F0502020204030204" pitchFamily="34" charset="0"/>
                <a:cs typeface="Calibri" panose="020F0502020204030204" pitchFamily="34" charset="0"/>
              </a:rPr>
              <a:t> 28</a:t>
            </a:r>
            <a:r>
              <a:rPr lang="en-GB" sz="1100" dirty="0">
                <a:solidFill>
                  <a:srgbClr val="404040"/>
                </a:solidFill>
                <a:latin typeface="Calibri" panose="020F0502020204030204" pitchFamily="34" charset="0"/>
                <a:cs typeface="Calibri" panose="020F0502020204030204" pitchFamily="34" charset="0"/>
              </a:rPr>
              <a:t>(1).</a:t>
            </a:r>
            <a:r>
              <a:rPr lang="en-GB" sz="1100" u="sng" dirty="0">
                <a:solidFill>
                  <a:srgbClr val="ED4D24"/>
                </a:solidFill>
                <a:latin typeface="Calibri" panose="020F0502020204030204" pitchFamily="34" charset="0"/>
                <a:cs typeface="Calibri" panose="020F0502020204030204" pitchFamily="34" charset="0"/>
                <a:hlinkClick r:id="rId21">
                  <a:extLst>
                    <a:ext uri="{A12FA001-AC4F-418D-AE19-62706E023703}">
                      <ahyp:hlinkClr xmlns:ahyp="http://schemas.microsoft.com/office/drawing/2018/hyperlinkcolor" val="tx"/>
                    </a:ext>
                  </a:extLst>
                </a:hlinkClick>
              </a:rPr>
              <a:t> https://doi.org/10.2478/rtuect-2024-0067</a:t>
            </a:r>
            <a:r>
              <a:rPr lang="lv-LV" sz="1100" dirty="0">
                <a:solidFill>
                  <a:srgbClr val="ED4D24"/>
                </a:solidFill>
                <a:latin typeface="Calibri" panose="020F0502020204030204" pitchFamily="34" charset="0"/>
                <a:cs typeface="Calibri" panose="020F0502020204030204" pitchFamily="34" charset="0"/>
              </a:rPr>
              <a:t> </a:t>
            </a:r>
            <a:endParaRPr lang="en-IE" sz="1100" dirty="0">
              <a:solidFill>
                <a:srgbClr val="ED4D24"/>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498865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9146E5EC-23AC-17D8-F543-BCDC971C70AF}"/>
              </a:ext>
            </a:extLst>
          </p:cNvPr>
          <p:cNvSpPr/>
          <p:nvPr/>
        </p:nvSpPr>
        <p:spPr>
          <a:xfrm>
            <a:off x="1" y="766389"/>
            <a:ext cx="6603966" cy="3301531"/>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sp>
        <p:nvSpPr>
          <p:cNvPr id="13" name="Text Placeholder 20">
            <a:extLst>
              <a:ext uri="{FF2B5EF4-FFF2-40B4-BE49-F238E27FC236}">
                <a16:creationId xmlns:a16="http://schemas.microsoft.com/office/drawing/2014/main" id="{4AEEC325-D759-A8BF-0CB2-290D6E5BE1F7}"/>
              </a:ext>
            </a:extLst>
          </p:cNvPr>
          <p:cNvSpPr txBox="1">
            <a:spLocks/>
          </p:cNvSpPr>
          <p:nvPr/>
        </p:nvSpPr>
        <p:spPr>
          <a:xfrm>
            <a:off x="566944" y="1396328"/>
            <a:ext cx="1878082" cy="1625674"/>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2267"/>
              </a:spcBef>
              <a:buFont typeface="Arial" panose="020B0604020202020204" pitchFamily="34" charset="0"/>
              <a:buNone/>
              <a:defRPr sz="1800" b="1" i="0" kern="1200">
                <a:solidFill>
                  <a:srgbClr val="55BCC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2800"/>
              </a:lnSpc>
              <a:spcBef>
                <a:spcPts val="0"/>
              </a:spcBef>
            </a:pPr>
            <a:r>
              <a:rPr lang="en-GB" sz="3000" dirty="0">
                <a:solidFill>
                  <a:schemeClr val="bg1"/>
                </a:solidFill>
              </a:rPr>
              <a:t>Número de casos prácticos:</a:t>
            </a:r>
            <a:r>
              <a:rPr lang="lv-LV" sz="3000" dirty="0">
                <a:solidFill>
                  <a:schemeClr val="bg1"/>
                </a:solidFill>
              </a:rPr>
              <a:t> 68</a:t>
            </a:r>
            <a:endParaRPr lang="en-IE" sz="3000" dirty="0">
              <a:solidFill>
                <a:schemeClr val="bg1"/>
              </a:solidFill>
            </a:endParaRPr>
          </a:p>
          <a:p>
            <a:pPr>
              <a:lnSpc>
                <a:spcPts val="2800"/>
              </a:lnSpc>
              <a:spcBef>
                <a:spcPts val="0"/>
              </a:spcBef>
            </a:pPr>
            <a:endParaRPr lang="en-US" sz="3000" i="1" dirty="0">
              <a:solidFill>
                <a:schemeClr val="bg1"/>
              </a:solidFill>
            </a:endParaRPr>
          </a:p>
        </p:txBody>
      </p:sp>
      <p:sp>
        <p:nvSpPr>
          <p:cNvPr id="14" name="Text Placeholder 32">
            <a:extLst>
              <a:ext uri="{FF2B5EF4-FFF2-40B4-BE49-F238E27FC236}">
                <a16:creationId xmlns:a16="http://schemas.microsoft.com/office/drawing/2014/main" id="{3A25D361-73AC-EE34-A19E-AFBAC59C70D1}"/>
              </a:ext>
            </a:extLst>
          </p:cNvPr>
          <p:cNvSpPr txBox="1">
            <a:spLocks/>
          </p:cNvSpPr>
          <p:nvPr/>
        </p:nvSpPr>
        <p:spPr>
          <a:xfrm>
            <a:off x="538771" y="466986"/>
            <a:ext cx="1818308" cy="542823"/>
          </a:xfrm>
          <a:prstGeom prst="rect">
            <a:avLst/>
          </a:prstGeom>
          <a:gradFill>
            <a:gsLst>
              <a:gs pos="3000">
                <a:srgbClr val="EE2D24"/>
              </a:gs>
              <a:gs pos="68000">
                <a:srgbClr val="F37321"/>
              </a:gs>
              <a:gs pos="100000">
                <a:srgbClr val="FFCD05"/>
              </a:gs>
            </a:gsLst>
            <a:lin ang="2700000" scaled="0"/>
          </a:gradFill>
        </p:spPr>
        <p:txBody>
          <a:bodyPr anchor="t">
            <a:noAutofit/>
          </a:bodyPr>
          <a:lstStyle>
            <a:lvl1pPr marL="0" indent="0" algn="ctr" defTabSz="2072941" rtl="0" eaLnBrk="1" latinLnBrk="0" hangingPunct="1">
              <a:lnSpc>
                <a:spcPct val="100000"/>
              </a:lnSpc>
              <a:spcBef>
                <a:spcPts val="0"/>
              </a:spcBef>
              <a:buFont typeface="Arial" panose="020B0604020202020204" pitchFamily="34" charset="0"/>
              <a:buNone/>
              <a:defRPr sz="24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223838" algn="l">
              <a:lnSpc>
                <a:spcPct val="107000"/>
              </a:lnSpc>
              <a:spcAft>
                <a:spcPts val="800"/>
              </a:spcAft>
            </a:pP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 Placeholder 11">
            <a:extLst>
              <a:ext uri="{FF2B5EF4-FFF2-40B4-BE49-F238E27FC236}">
                <a16:creationId xmlns:a16="http://schemas.microsoft.com/office/drawing/2014/main" id="{FEDA7B8C-E488-7116-975E-00683E0C08B3}"/>
              </a:ext>
            </a:extLst>
          </p:cNvPr>
          <p:cNvSpPr txBox="1">
            <a:spLocks/>
          </p:cNvSpPr>
          <p:nvPr/>
        </p:nvSpPr>
        <p:spPr>
          <a:xfrm>
            <a:off x="538772" y="429008"/>
            <a:ext cx="1818308" cy="542823"/>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60BB47"/>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US" sz="3000" dirty="0">
                <a:solidFill>
                  <a:schemeClr val="bg1"/>
                </a:solidFill>
              </a:rPr>
              <a:t>Anexo</a:t>
            </a:r>
          </a:p>
          <a:p>
            <a:pPr algn="ctr"/>
            <a:endParaRPr lang="en-US" sz="3000" dirty="0">
              <a:solidFill>
                <a:schemeClr val="bg1"/>
              </a:solidFill>
            </a:endParaRPr>
          </a:p>
        </p:txBody>
      </p:sp>
      <p:grpSp>
        <p:nvGrpSpPr>
          <p:cNvPr id="16" name="Graphic 40">
            <a:extLst>
              <a:ext uri="{FF2B5EF4-FFF2-40B4-BE49-F238E27FC236}">
                <a16:creationId xmlns:a16="http://schemas.microsoft.com/office/drawing/2014/main" id="{DB6D7048-1DBE-8D53-E6D2-B87082031F18}"/>
              </a:ext>
            </a:extLst>
          </p:cNvPr>
          <p:cNvGrpSpPr/>
          <p:nvPr/>
        </p:nvGrpSpPr>
        <p:grpSpPr>
          <a:xfrm>
            <a:off x="-2610250" y="1813279"/>
            <a:ext cx="3924090" cy="2433120"/>
            <a:chOff x="-3997860" y="6017904"/>
            <a:chExt cx="935163" cy="579845"/>
          </a:xfrm>
          <a:solidFill>
            <a:schemeClr val="bg1">
              <a:alpha val="29965"/>
            </a:schemeClr>
          </a:solidFill>
        </p:grpSpPr>
        <p:sp>
          <p:nvSpPr>
            <p:cNvPr id="17" name="Freeform 16">
              <a:extLst>
                <a:ext uri="{FF2B5EF4-FFF2-40B4-BE49-F238E27FC236}">
                  <a16:creationId xmlns:a16="http://schemas.microsoft.com/office/drawing/2014/main" id="{C62FA2D0-9E17-4A6F-CBBF-626AA5D8689B}"/>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18" name="Freeform 17">
              <a:extLst>
                <a:ext uri="{FF2B5EF4-FFF2-40B4-BE49-F238E27FC236}">
                  <a16:creationId xmlns:a16="http://schemas.microsoft.com/office/drawing/2014/main" id="{8D278620-F492-D8A3-D7F6-26E00E898881}"/>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19" name="Freeform 18">
              <a:extLst>
                <a:ext uri="{FF2B5EF4-FFF2-40B4-BE49-F238E27FC236}">
                  <a16:creationId xmlns:a16="http://schemas.microsoft.com/office/drawing/2014/main" id="{18F69A3C-D629-F7C6-A6FD-6F9A5BDB30D8}"/>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20" name="Freeform 19">
              <a:extLst>
                <a:ext uri="{FF2B5EF4-FFF2-40B4-BE49-F238E27FC236}">
                  <a16:creationId xmlns:a16="http://schemas.microsoft.com/office/drawing/2014/main" id="{0D2F49FB-1A1A-099C-B21B-D21F721D2F7D}"/>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cxnSp>
        <p:nvCxnSpPr>
          <p:cNvPr id="26" name="Straight Connector 25">
            <a:extLst>
              <a:ext uri="{FF2B5EF4-FFF2-40B4-BE49-F238E27FC236}">
                <a16:creationId xmlns:a16="http://schemas.microsoft.com/office/drawing/2014/main" id="{BAE17F0C-DB03-1E1D-52F7-8B9A9062D30F}"/>
              </a:ext>
            </a:extLst>
          </p:cNvPr>
          <p:cNvCxnSpPr>
            <a:cxnSpLocks/>
          </p:cNvCxnSpPr>
          <p:nvPr/>
        </p:nvCxnSpPr>
        <p:spPr>
          <a:xfrm>
            <a:off x="0" y="4296707"/>
            <a:ext cx="559085"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4C8946D-AD48-855B-77A9-2FCEB1F0D7DE}"/>
              </a:ext>
            </a:extLst>
          </p:cNvPr>
          <p:cNvCxnSpPr>
            <a:cxnSpLocks/>
          </p:cNvCxnSpPr>
          <p:nvPr/>
        </p:nvCxnSpPr>
        <p:spPr>
          <a:xfrm>
            <a:off x="559085" y="4296707"/>
            <a:ext cx="16991" cy="5901414"/>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28" name="Triangle 27">
            <a:extLst>
              <a:ext uri="{FF2B5EF4-FFF2-40B4-BE49-F238E27FC236}">
                <a16:creationId xmlns:a16="http://schemas.microsoft.com/office/drawing/2014/main" id="{F20D0962-7039-E968-081D-C93E8553DADE}"/>
              </a:ext>
            </a:extLst>
          </p:cNvPr>
          <p:cNvSpPr/>
          <p:nvPr/>
        </p:nvSpPr>
        <p:spPr>
          <a:xfrm rot="5400000">
            <a:off x="202418" y="4211081"/>
            <a:ext cx="217346" cy="187367"/>
          </a:xfrm>
          <a:prstGeom prst="triangle">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4" name="Group 43">
            <a:extLst>
              <a:ext uri="{FF2B5EF4-FFF2-40B4-BE49-F238E27FC236}">
                <a16:creationId xmlns:a16="http://schemas.microsoft.com/office/drawing/2014/main" id="{C96C81C8-599C-A513-2A45-1419B6472050}"/>
              </a:ext>
            </a:extLst>
          </p:cNvPr>
          <p:cNvGrpSpPr/>
          <p:nvPr/>
        </p:nvGrpSpPr>
        <p:grpSpPr>
          <a:xfrm>
            <a:off x="576076" y="10006950"/>
            <a:ext cx="7020904" cy="400869"/>
            <a:chOff x="576076" y="9606081"/>
            <a:chExt cx="7020904" cy="400869"/>
          </a:xfrm>
        </p:grpSpPr>
        <p:cxnSp>
          <p:nvCxnSpPr>
            <p:cNvPr id="29" name="Straight Connector 28">
              <a:extLst>
                <a:ext uri="{FF2B5EF4-FFF2-40B4-BE49-F238E27FC236}">
                  <a16:creationId xmlns:a16="http://schemas.microsoft.com/office/drawing/2014/main" id="{E4B519E5-66C2-9FF1-B123-EFA22698C930}"/>
                </a:ext>
              </a:extLst>
            </p:cNvPr>
            <p:cNvCxnSpPr>
              <a:cxnSpLocks/>
            </p:cNvCxnSpPr>
            <p:nvPr/>
          </p:nvCxnSpPr>
          <p:spPr>
            <a:xfrm>
              <a:off x="576076" y="9797252"/>
              <a:ext cx="7020904"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7D650EF3-9147-1D79-7EFF-8656C4AE1681}"/>
                </a:ext>
              </a:extLst>
            </p:cNvPr>
            <p:cNvSpPr/>
            <p:nvPr/>
          </p:nvSpPr>
          <p:spPr>
            <a:xfrm>
              <a:off x="6603966" y="9606081"/>
              <a:ext cx="578970" cy="4008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Placeholder 20">
            <a:extLst>
              <a:ext uri="{FF2B5EF4-FFF2-40B4-BE49-F238E27FC236}">
                <a16:creationId xmlns:a16="http://schemas.microsoft.com/office/drawing/2014/main" id="{BD130951-CCA8-0C4C-3AD3-00D0D4B93128}"/>
              </a:ext>
            </a:extLst>
          </p:cNvPr>
          <p:cNvSpPr txBox="1">
            <a:spLocks/>
          </p:cNvSpPr>
          <p:nvPr/>
        </p:nvSpPr>
        <p:spPr>
          <a:xfrm>
            <a:off x="2381122" y="1284755"/>
            <a:ext cx="3943475" cy="1625674"/>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2267"/>
              </a:spcBef>
              <a:buFont typeface="Arial" panose="020B0604020202020204" pitchFamily="34" charset="0"/>
              <a:buNone/>
              <a:defRPr sz="1800" b="1" i="0" kern="1200">
                <a:solidFill>
                  <a:srgbClr val="55BCC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560"/>
              </a:lnSpc>
              <a:spcBef>
                <a:spcPts val="0"/>
              </a:spcBef>
            </a:pPr>
            <a:r>
              <a:rPr lang="en-US" sz="1500" b="0" i="1" dirty="0">
                <a:solidFill>
                  <a:schemeClr val="bg1"/>
                </a:solidFill>
              </a:rPr>
              <a:t>Los casos incluyen información sobre el tipo de edificio, la ubicación, una descripción general y el contexto de la situación. La información general sobre los sistemas internos de calefacción, ventilación y refrigeración, incluida la información técnica sobre los equipos y los principios de funcionamiento. Los detalles técnicos incluyen descripciones de buenas prácticas, y muchos casos incluyen información sobre retos y malas prácticas (antes de la renovación o sobre problemas aún sin resolver).</a:t>
            </a:r>
          </a:p>
          <a:p>
            <a:pPr>
              <a:lnSpc>
                <a:spcPts val="1560"/>
              </a:lnSpc>
              <a:spcBef>
                <a:spcPts val="0"/>
              </a:spcBef>
            </a:pPr>
            <a:endParaRPr lang="en-US" sz="1500" i="1" dirty="0">
              <a:solidFill>
                <a:schemeClr val="bg1"/>
              </a:solidFill>
            </a:endParaRPr>
          </a:p>
        </p:txBody>
      </p:sp>
      <p:cxnSp>
        <p:nvCxnSpPr>
          <p:cNvPr id="33" name="Straight Connector 32">
            <a:extLst>
              <a:ext uri="{FF2B5EF4-FFF2-40B4-BE49-F238E27FC236}">
                <a16:creationId xmlns:a16="http://schemas.microsoft.com/office/drawing/2014/main" id="{D83A9BFF-8F45-23AE-9EDE-4723E2B3A190}"/>
              </a:ext>
            </a:extLst>
          </p:cNvPr>
          <p:cNvCxnSpPr>
            <a:cxnSpLocks/>
          </p:cNvCxnSpPr>
          <p:nvPr/>
        </p:nvCxnSpPr>
        <p:spPr>
          <a:xfrm>
            <a:off x="2270587" y="1396328"/>
            <a:ext cx="0" cy="2041281"/>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B6FAB8F-193A-C7CA-3086-B5E3E8162EC7}"/>
              </a:ext>
            </a:extLst>
          </p:cNvPr>
          <p:cNvSpPr txBox="1"/>
          <p:nvPr/>
        </p:nvSpPr>
        <p:spPr>
          <a:xfrm>
            <a:off x="778610" y="4842437"/>
            <a:ext cx="6255241" cy="4811574"/>
          </a:xfrm>
          <a:prstGeom prst="rect">
            <a:avLst/>
          </a:prstGeom>
          <a:noFill/>
        </p:spPr>
        <p:txBody>
          <a:bodyPr wrap="square" rtlCol="0">
            <a:spAutoFit/>
          </a:bodyPr>
          <a:lstStyle/>
          <a:p>
            <a:pPr marL="177800" lvl="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Letonia Caso 8</a:t>
            </a:r>
            <a:r>
              <a:rPr lang="en-IE" sz="135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complejo empresarial de uso mixto (oficinas, locales comerciales, almacenes), 2025</a:t>
            </a:r>
          </a:p>
          <a:p>
            <a:pPr marL="177800" lvl="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Caso 1 de Chequia</a:t>
            </a:r>
            <a:r>
              <a:rPr lang="en-IE" sz="135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grandes almacenes típicos de 1-2 plantas, 2003</a:t>
            </a:r>
          </a:p>
          <a:p>
            <a:pPr marL="177800" lvl="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República Checa, caso 2</a:t>
            </a:r>
            <a:r>
              <a:rPr lang="en-IE" sz="135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edificio de oficinas, 2008</a:t>
            </a:r>
          </a:p>
          <a:p>
            <a:pPr marL="177800" lvl="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Dinamarca, caso 6</a:t>
            </a:r>
            <a:r>
              <a:rPr lang="en-IE" sz="135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edificio de oficinas moderno, 2010</a:t>
            </a:r>
          </a:p>
          <a:p>
            <a:pPr marL="177800" lvl="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Italia, caso 1</a:t>
            </a:r>
            <a:r>
              <a:rPr lang="en-IE" sz="135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campus de edificios de oficinas, bares y restaurantes, renovado en 2013</a:t>
            </a:r>
          </a:p>
          <a:p>
            <a:pPr marL="177800" lvl="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Japón, Arabia Saudí, caso</a:t>
            </a:r>
            <a:r>
              <a:rPr lang="en-IE" sz="135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1: aplicación de láminas de protección solar</a:t>
            </a:r>
          </a:p>
          <a:p>
            <a:pPr marL="177800" lvl="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Londres, Gotemburgo, Fráncfort, caso 1</a:t>
            </a:r>
            <a:r>
              <a:rPr lang="en-IE" sz="135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selección correcta de las bobinas de calefacción y refrigeración</a:t>
            </a:r>
          </a:p>
          <a:p>
            <a:pPr marL="177800" lvl="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Noruega, caso 2</a:t>
            </a:r>
            <a:r>
              <a:rPr lang="en-IE" sz="135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edificio de oficinas multifuncional, 2019</a:t>
            </a:r>
          </a:p>
          <a:p>
            <a:pPr marL="177800" lvl="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Noruega, caso 4</a:t>
            </a:r>
            <a:r>
              <a:rPr lang="en-IE" sz="135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taller, laboratorios, oficinas, 1956, renovación del sistema de climatización en 2013</a:t>
            </a:r>
          </a:p>
          <a:p>
            <a:pPr marL="177800" lvl="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Noruega, caso 5</a:t>
            </a:r>
            <a:r>
              <a:rPr lang="en-IE" sz="135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oficinas y taller, 1992, ampliado en 2024</a:t>
            </a:r>
          </a:p>
          <a:p>
            <a:pPr marL="177800" lvl="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Noruega, caso 8</a:t>
            </a:r>
            <a:r>
              <a:rPr lang="en-IE" sz="135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edificio de oficinas, 1978, renovado en 2022</a:t>
            </a:r>
          </a:p>
          <a:p>
            <a:pPr marL="177800" lvl="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Caso 9 de Noruega</a:t>
            </a:r>
            <a:r>
              <a:rPr lang="en-IE" sz="135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hotel, 1966, renovado en 2016</a:t>
            </a:r>
          </a:p>
          <a:p>
            <a:pPr marL="177800" lvl="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Irlanda, caso 1</a:t>
            </a:r>
            <a:r>
              <a:rPr lang="en-IE" sz="135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planta de procesamiento de leche, 1972, renovada en 2019</a:t>
            </a:r>
          </a:p>
          <a:p>
            <a:pPr marL="177800" lvl="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Irlanda, caso 2</a:t>
            </a:r>
            <a:r>
              <a:rPr lang="en-IE" sz="135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planta de fabricación de dispositivos médicos, 1974, renovada en 2023</a:t>
            </a:r>
          </a:p>
          <a:p>
            <a:pPr marL="177800" lvl="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Irlanda, caso 3</a:t>
            </a:r>
            <a:r>
              <a:rPr lang="en-IE" sz="135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empresa de dispositivos médicos, 1999, renovada en 2023</a:t>
            </a:r>
          </a:p>
          <a:p>
            <a:pPr marL="177800" lvl="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Irlanda, caso 4</a:t>
            </a:r>
            <a:r>
              <a:rPr lang="en-IE" sz="135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edificio corporativo, 1970, ampliado en 2015, renovado en 2022</a:t>
            </a:r>
          </a:p>
          <a:p>
            <a:pPr marL="177800" lvl="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Irlanda, caso 6</a:t>
            </a:r>
            <a:r>
              <a:rPr lang="en-IE" sz="135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oficinas/instalaciones administrativas portuarias, 1981, modernizadas en 2013-2014</a:t>
            </a:r>
          </a:p>
          <a:p>
            <a:pPr marL="177800" lvl="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Polonia, caso 3</a:t>
            </a:r>
            <a:r>
              <a:rPr lang="en-IE" sz="135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edificio de oficinas, 2019</a:t>
            </a:r>
          </a:p>
          <a:p>
            <a:pPr marL="177800" lvl="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España, caso 8</a:t>
            </a:r>
            <a:r>
              <a:rPr lang="en-IE" sz="135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almacenes con oficinas, 2022</a:t>
            </a:r>
          </a:p>
          <a:p>
            <a:pPr lvl="0">
              <a:lnSpc>
                <a:spcPts val="1480"/>
              </a:lnSpc>
              <a:spcAft>
                <a:spcPts val="200"/>
              </a:spcAft>
              <a:buClr>
                <a:srgbClr val="ED4D24"/>
              </a:buClr>
              <a:tabLst>
                <a:tab pos="533400" algn="l"/>
                <a:tab pos="574675" algn="l"/>
              </a:tabLst>
            </a:pPr>
            <a:endParaRPr lang="en-IE" sz="135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36" name="Text Placeholder 32">
            <a:extLst>
              <a:ext uri="{FF2B5EF4-FFF2-40B4-BE49-F238E27FC236}">
                <a16:creationId xmlns:a16="http://schemas.microsoft.com/office/drawing/2014/main" id="{775D47B9-0404-020D-845C-DA4D19B3B150}"/>
              </a:ext>
            </a:extLst>
          </p:cNvPr>
          <p:cNvSpPr txBox="1">
            <a:spLocks/>
          </p:cNvSpPr>
          <p:nvPr/>
        </p:nvSpPr>
        <p:spPr>
          <a:xfrm>
            <a:off x="778610" y="4380804"/>
            <a:ext cx="4333461" cy="346963"/>
          </a:xfrm>
          <a:prstGeom prst="rect">
            <a:avLst/>
          </a:prstGeom>
          <a:noFill/>
        </p:spPr>
        <p:txBody>
          <a:bodyPr anchor="t">
            <a:noAutofit/>
          </a:bodyPr>
          <a:lstStyle>
            <a:lvl1pPr marL="0" indent="0" algn="ctr" defTabSz="2072941" rtl="0" eaLnBrk="1" latinLnBrk="0" hangingPunct="1">
              <a:lnSpc>
                <a:spcPct val="100000"/>
              </a:lnSpc>
              <a:spcBef>
                <a:spcPts val="0"/>
              </a:spcBef>
              <a:buFont typeface="Arial" panose="020B0604020202020204" pitchFamily="34" charset="0"/>
              <a:buNone/>
              <a:defRPr sz="24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9525" algn="l"/>
            <a:r>
              <a:rPr lang="en-GB" sz="1600" b="1" dirty="0">
                <a:solidFill>
                  <a:srgbClr val="ED4D24"/>
                </a:solidFill>
              </a:rPr>
              <a:t>Edificios comerciales/industriales (19)</a:t>
            </a:r>
          </a:p>
          <a:p>
            <a:pPr marL="363538" algn="l"/>
            <a:endParaRPr lang="en-GB" sz="1800" b="1" dirty="0">
              <a:latin typeface="Calibri" panose="020F0502020204030204" pitchFamily="34" charset="0"/>
              <a:cs typeface="Calibri" panose="020F0502020204030204" pitchFamily="34" charset="0"/>
            </a:endParaRPr>
          </a:p>
        </p:txBody>
      </p:sp>
      <p:sp>
        <p:nvSpPr>
          <p:cNvPr id="43" name="Freeform 42">
            <a:extLst>
              <a:ext uri="{FF2B5EF4-FFF2-40B4-BE49-F238E27FC236}">
                <a16:creationId xmlns:a16="http://schemas.microsoft.com/office/drawing/2014/main" id="{DABBC34F-98F6-C772-F2BB-EDD0C521897F}"/>
              </a:ext>
            </a:extLst>
          </p:cNvPr>
          <p:cNvSpPr/>
          <p:nvPr/>
        </p:nvSpPr>
        <p:spPr>
          <a:xfrm>
            <a:off x="6548247" y="9822002"/>
            <a:ext cx="690408" cy="542824"/>
          </a:xfrm>
          <a:custGeom>
            <a:avLst/>
            <a:gdLst>
              <a:gd name="connsiteX0" fmla="*/ 1065444 w 1092242"/>
              <a:gd name="connsiteY0" fmla="*/ 834291 h 858760"/>
              <a:gd name="connsiteX1" fmla="*/ 1038645 w 1092242"/>
              <a:gd name="connsiteY1" fmla="*/ 833126 h 858760"/>
              <a:gd name="connsiteX2" fmla="*/ 1028484 w 1092242"/>
              <a:gd name="connsiteY2" fmla="*/ 365220 h 858760"/>
              <a:gd name="connsiteX3" fmla="*/ 939931 w 1092242"/>
              <a:gd name="connsiteY3" fmla="*/ 392346 h 858760"/>
              <a:gd name="connsiteX4" fmla="*/ 800948 w 1092242"/>
              <a:gd name="connsiteY4" fmla="*/ 447139 h 858760"/>
              <a:gd name="connsiteX5" fmla="*/ 741524 w 1092242"/>
              <a:gd name="connsiteY5" fmla="*/ 469609 h 858760"/>
              <a:gd name="connsiteX6" fmla="*/ 740438 w 1092242"/>
              <a:gd name="connsiteY6" fmla="*/ 426468 h 858760"/>
              <a:gd name="connsiteX7" fmla="*/ 734612 w 1092242"/>
              <a:gd name="connsiteY7" fmla="*/ 377450 h 858760"/>
              <a:gd name="connsiteX8" fmla="*/ 718221 w 1092242"/>
              <a:gd name="connsiteY8" fmla="*/ 371624 h 858760"/>
              <a:gd name="connsiteX9" fmla="*/ 705553 w 1092242"/>
              <a:gd name="connsiteY9" fmla="*/ 354225 h 858760"/>
              <a:gd name="connsiteX10" fmla="*/ 693691 w 1092242"/>
              <a:gd name="connsiteY10" fmla="*/ 234209 h 858760"/>
              <a:gd name="connsiteX11" fmla="*/ 681890 w 1092242"/>
              <a:gd name="connsiteY11" fmla="*/ 121183 h 858760"/>
              <a:gd name="connsiteX12" fmla="*/ 619409 w 1092242"/>
              <a:gd name="connsiteY12" fmla="*/ 110697 h 858760"/>
              <a:gd name="connsiteX13" fmla="*/ 556270 w 1092242"/>
              <a:gd name="connsiteY13" fmla="*/ 115833 h 858760"/>
              <a:gd name="connsiteX14" fmla="*/ 549172 w 1092242"/>
              <a:gd name="connsiteY14" fmla="*/ 172928 h 858760"/>
              <a:gd name="connsiteX15" fmla="*/ 539627 w 1092242"/>
              <a:gd name="connsiteY15" fmla="*/ 301791 h 858760"/>
              <a:gd name="connsiteX16" fmla="*/ 531354 w 1092242"/>
              <a:gd name="connsiteY16" fmla="*/ 403961 h 858760"/>
              <a:gd name="connsiteX17" fmla="*/ 528297 w 1092242"/>
              <a:gd name="connsiteY17" fmla="*/ 429232 h 858760"/>
              <a:gd name="connsiteX18" fmla="*/ 438210 w 1092242"/>
              <a:gd name="connsiteY18" fmla="*/ 452620 h 858760"/>
              <a:gd name="connsiteX19" fmla="*/ 424004 w 1092242"/>
              <a:gd name="connsiteY19" fmla="*/ 298813 h 858760"/>
              <a:gd name="connsiteX20" fmla="*/ 407691 w 1092242"/>
              <a:gd name="connsiteY20" fmla="*/ 144180 h 858760"/>
              <a:gd name="connsiteX21" fmla="*/ 348859 w 1092242"/>
              <a:gd name="connsiteY21" fmla="*/ 139519 h 858760"/>
              <a:gd name="connsiteX22" fmla="*/ 295261 w 1092242"/>
              <a:gd name="connsiteY22" fmla="*/ 140992 h 858760"/>
              <a:gd name="connsiteX23" fmla="*/ 276772 w 1092242"/>
              <a:gd name="connsiteY23" fmla="*/ 369373 h 858760"/>
              <a:gd name="connsiteX24" fmla="*/ 265926 w 1092242"/>
              <a:gd name="connsiteY24" fmla="*/ 465941 h 858760"/>
              <a:gd name="connsiteX25" fmla="*/ 169422 w 1092242"/>
              <a:gd name="connsiteY25" fmla="*/ 470602 h 858760"/>
              <a:gd name="connsiteX26" fmla="*/ 76207 w 1092242"/>
              <a:gd name="connsiteY26" fmla="*/ 471911 h 858760"/>
              <a:gd name="connsiteX27" fmla="*/ 73877 w 1092242"/>
              <a:gd name="connsiteY27" fmla="*/ 833126 h 858760"/>
              <a:gd name="connsiteX28" fmla="*/ 4791 w 1092242"/>
              <a:gd name="connsiteY28" fmla="*/ 836692 h 858760"/>
              <a:gd name="connsiteX29" fmla="*/ 196 w 1092242"/>
              <a:gd name="connsiteY29" fmla="*/ 849439 h 858760"/>
              <a:gd name="connsiteX30" fmla="*/ 547005 w 1092242"/>
              <a:gd name="connsiteY30" fmla="*/ 858761 h 858760"/>
              <a:gd name="connsiteX31" fmla="*/ 1092243 w 1092242"/>
              <a:gd name="connsiteY31" fmla="*/ 858761 h 858760"/>
              <a:gd name="connsiteX32" fmla="*/ 1065444 w 1092242"/>
              <a:gd name="connsiteY32" fmla="*/ 834291 h 858760"/>
              <a:gd name="connsiteX33" fmla="*/ 577234 w 1092242"/>
              <a:gd name="connsiteY33" fmla="*/ 164296 h 858760"/>
              <a:gd name="connsiteX34" fmla="*/ 577234 w 1092242"/>
              <a:gd name="connsiteY34" fmla="*/ 134001 h 858760"/>
              <a:gd name="connsiteX35" fmla="*/ 616850 w 1092242"/>
              <a:gd name="connsiteY35" fmla="*/ 134001 h 858760"/>
              <a:gd name="connsiteX36" fmla="*/ 658731 w 1092242"/>
              <a:gd name="connsiteY36" fmla="*/ 144488 h 858760"/>
              <a:gd name="connsiteX37" fmla="*/ 661127 w 1092242"/>
              <a:gd name="connsiteY37" fmla="*/ 194592 h 858760"/>
              <a:gd name="connsiteX38" fmla="*/ 577234 w 1092242"/>
              <a:gd name="connsiteY38" fmla="*/ 194592 h 858760"/>
              <a:gd name="connsiteX39" fmla="*/ 577234 w 1092242"/>
              <a:gd name="connsiteY39" fmla="*/ 164296 h 858760"/>
              <a:gd name="connsiteX40" fmla="*/ 563042 w 1092242"/>
              <a:gd name="connsiteY40" fmla="*/ 343738 h 858760"/>
              <a:gd name="connsiteX41" fmla="*/ 570732 w 1092242"/>
              <a:gd name="connsiteY41" fmla="*/ 244696 h 858760"/>
              <a:gd name="connsiteX42" fmla="*/ 573398 w 1092242"/>
              <a:gd name="connsiteY42" fmla="*/ 217896 h 858760"/>
              <a:gd name="connsiteX43" fmla="*/ 619591 w 1092242"/>
              <a:gd name="connsiteY43" fmla="*/ 217896 h 858760"/>
              <a:gd name="connsiteX44" fmla="*/ 665885 w 1092242"/>
              <a:gd name="connsiteY44" fmla="*/ 226052 h 858760"/>
              <a:gd name="connsiteX45" fmla="*/ 672737 w 1092242"/>
              <a:gd name="connsiteY45" fmla="*/ 299460 h 858760"/>
              <a:gd name="connsiteX46" fmla="*/ 679630 w 1092242"/>
              <a:gd name="connsiteY46" fmla="*/ 372869 h 858760"/>
              <a:gd name="connsiteX47" fmla="*/ 620346 w 1092242"/>
              <a:gd name="connsiteY47" fmla="*/ 399524 h 858760"/>
              <a:gd name="connsiteX48" fmla="*/ 559472 w 1092242"/>
              <a:gd name="connsiteY48" fmla="*/ 417002 h 858760"/>
              <a:gd name="connsiteX49" fmla="*/ 563042 w 1092242"/>
              <a:gd name="connsiteY49" fmla="*/ 343738 h 858760"/>
              <a:gd name="connsiteX50" fmla="*/ 317348 w 1092242"/>
              <a:gd name="connsiteY50" fmla="*/ 200502 h 858760"/>
              <a:gd name="connsiteX51" fmla="*/ 320844 w 1092242"/>
              <a:gd name="connsiteY51" fmla="*/ 174783 h 858760"/>
              <a:gd name="connsiteX52" fmla="*/ 383815 w 1092242"/>
              <a:gd name="connsiteY52" fmla="*/ 166408 h 858760"/>
              <a:gd name="connsiteX53" fmla="*/ 387366 w 1092242"/>
              <a:gd name="connsiteY53" fmla="*/ 181667 h 858760"/>
              <a:gd name="connsiteX54" fmla="*/ 390862 w 1092242"/>
              <a:gd name="connsiteY54" fmla="*/ 207409 h 858760"/>
              <a:gd name="connsiteX55" fmla="*/ 313904 w 1092242"/>
              <a:gd name="connsiteY55" fmla="*/ 218068 h 858760"/>
              <a:gd name="connsiteX56" fmla="*/ 317348 w 1092242"/>
              <a:gd name="connsiteY56" fmla="*/ 200502 h 858760"/>
              <a:gd name="connsiteX57" fmla="*/ 299866 w 1092242"/>
              <a:gd name="connsiteY57" fmla="*/ 440451 h 858760"/>
              <a:gd name="connsiteX58" fmla="*/ 307174 w 1092242"/>
              <a:gd name="connsiteY58" fmla="*/ 336747 h 858760"/>
              <a:gd name="connsiteX59" fmla="*/ 314104 w 1092242"/>
              <a:gd name="connsiteY59" fmla="*/ 251687 h 858760"/>
              <a:gd name="connsiteX60" fmla="*/ 353403 w 1092242"/>
              <a:gd name="connsiteY60" fmla="*/ 245861 h 858760"/>
              <a:gd name="connsiteX61" fmla="*/ 392791 w 1092242"/>
              <a:gd name="connsiteY61" fmla="*/ 256348 h 858760"/>
              <a:gd name="connsiteX62" fmla="*/ 400048 w 1092242"/>
              <a:gd name="connsiteY62" fmla="*/ 341408 h 858760"/>
              <a:gd name="connsiteX63" fmla="*/ 411779 w 1092242"/>
              <a:gd name="connsiteY63" fmla="*/ 465037 h 858760"/>
              <a:gd name="connsiteX64" fmla="*/ 297591 w 1092242"/>
              <a:gd name="connsiteY64" fmla="*/ 464920 h 858760"/>
              <a:gd name="connsiteX65" fmla="*/ 299866 w 1092242"/>
              <a:gd name="connsiteY65" fmla="*/ 440451 h 858760"/>
              <a:gd name="connsiteX66" fmla="*/ 101841 w 1092242"/>
              <a:gd name="connsiteY66" fmla="*/ 833126 h 858760"/>
              <a:gd name="connsiteX67" fmla="*/ 101841 w 1092242"/>
              <a:gd name="connsiteY67" fmla="*/ 497546 h 858760"/>
              <a:gd name="connsiteX68" fmla="*/ 409448 w 1092242"/>
              <a:gd name="connsiteY68" fmla="*/ 497546 h 858760"/>
              <a:gd name="connsiteX69" fmla="*/ 552765 w 1092242"/>
              <a:gd name="connsiteY69" fmla="*/ 450905 h 858760"/>
              <a:gd name="connsiteX70" fmla="*/ 704239 w 1092242"/>
              <a:gd name="connsiteY70" fmla="*/ 401966 h 858760"/>
              <a:gd name="connsiteX71" fmla="*/ 712665 w 1092242"/>
              <a:gd name="connsiteY71" fmla="*/ 431129 h 858760"/>
              <a:gd name="connsiteX72" fmla="*/ 716221 w 1092242"/>
              <a:gd name="connsiteY72" fmla="*/ 481233 h 858760"/>
              <a:gd name="connsiteX73" fmla="*/ 728772 w 1092242"/>
              <a:gd name="connsiteY73" fmla="*/ 501172 h 858760"/>
              <a:gd name="connsiteX74" fmla="*/ 870859 w 1092242"/>
              <a:gd name="connsiteY74" fmla="*/ 449227 h 858760"/>
              <a:gd name="connsiteX75" fmla="*/ 1007185 w 1092242"/>
              <a:gd name="connsiteY75" fmla="*/ 395492 h 858760"/>
              <a:gd name="connsiteX76" fmla="*/ 1010680 w 1092242"/>
              <a:gd name="connsiteY76" fmla="*/ 833126 h 858760"/>
              <a:gd name="connsiteX77" fmla="*/ 101841 w 1092242"/>
              <a:gd name="connsiteY77" fmla="*/ 833126 h 858760"/>
              <a:gd name="connsiteX78" fmla="*/ 361676 w 1092242"/>
              <a:gd name="connsiteY78" fmla="*/ 96849 h 858760"/>
              <a:gd name="connsiteX79" fmla="*/ 381484 w 1092242"/>
              <a:gd name="connsiteY79" fmla="*/ 79520 h 858760"/>
              <a:gd name="connsiteX80" fmla="*/ 409448 w 1092242"/>
              <a:gd name="connsiteY80" fmla="*/ 51206 h 858760"/>
              <a:gd name="connsiteX81" fmla="*/ 444404 w 1092242"/>
              <a:gd name="connsiteY81" fmla="*/ 34930 h 858760"/>
              <a:gd name="connsiteX82" fmla="*/ 514314 w 1092242"/>
              <a:gd name="connsiteY82" fmla="*/ 29929 h 858760"/>
              <a:gd name="connsiteX83" fmla="*/ 581895 w 1092242"/>
              <a:gd name="connsiteY83" fmla="*/ 32078 h 858760"/>
              <a:gd name="connsiteX84" fmla="*/ 598207 w 1092242"/>
              <a:gd name="connsiteY84" fmla="*/ 24532 h 858760"/>
              <a:gd name="connsiteX85" fmla="*/ 584225 w 1092242"/>
              <a:gd name="connsiteY85" fmla="*/ 8242 h 858760"/>
              <a:gd name="connsiteX86" fmla="*/ 521306 w 1092242"/>
              <a:gd name="connsiteY86" fmla="*/ 132 h 858760"/>
              <a:gd name="connsiteX87" fmla="*/ 449065 w 1092242"/>
              <a:gd name="connsiteY87" fmla="*/ 5613 h 858760"/>
              <a:gd name="connsiteX88" fmla="*/ 409448 w 1092242"/>
              <a:gd name="connsiteY88" fmla="*/ 18920 h 858760"/>
              <a:gd name="connsiteX89" fmla="*/ 377383 w 1092242"/>
              <a:gd name="connsiteY89" fmla="*/ 41381 h 858760"/>
              <a:gd name="connsiteX90" fmla="*/ 354871 w 1092242"/>
              <a:gd name="connsiteY90" fmla="*/ 71079 h 858760"/>
              <a:gd name="connsiteX91" fmla="*/ 350821 w 1092242"/>
              <a:gd name="connsiteY91" fmla="*/ 90888 h 858760"/>
              <a:gd name="connsiteX92" fmla="*/ 361676 w 1092242"/>
              <a:gd name="connsiteY92" fmla="*/ 96849 h 858760"/>
              <a:gd name="connsiteX93" fmla="*/ 645980 w 1092242"/>
              <a:gd name="connsiteY93" fmla="*/ 59325 h 858760"/>
              <a:gd name="connsiteX94" fmla="*/ 675109 w 1092242"/>
              <a:gd name="connsiteY94" fmla="*/ 46810 h 858760"/>
              <a:gd name="connsiteX95" fmla="*/ 717055 w 1092242"/>
              <a:gd name="connsiteY95" fmla="*/ 34203 h 858760"/>
              <a:gd name="connsiteX96" fmla="*/ 777645 w 1092242"/>
              <a:gd name="connsiteY96" fmla="*/ 49472 h 858760"/>
              <a:gd name="connsiteX97" fmla="*/ 845225 w 1092242"/>
              <a:gd name="connsiteY97" fmla="*/ 64941 h 858760"/>
              <a:gd name="connsiteX98" fmla="*/ 884841 w 1092242"/>
              <a:gd name="connsiteY98" fmla="*/ 60462 h 858760"/>
              <a:gd name="connsiteX99" fmla="*/ 902319 w 1092242"/>
              <a:gd name="connsiteY99" fmla="*/ 48381 h 858760"/>
              <a:gd name="connsiteX100" fmla="*/ 905814 w 1092242"/>
              <a:gd name="connsiteY100" fmla="*/ 33793 h 858760"/>
              <a:gd name="connsiteX101" fmla="*/ 894163 w 1092242"/>
              <a:gd name="connsiteY101" fmla="*/ 26802 h 858760"/>
              <a:gd name="connsiteX102" fmla="*/ 882511 w 1092242"/>
              <a:gd name="connsiteY102" fmla="*/ 31462 h 858760"/>
              <a:gd name="connsiteX103" fmla="*/ 849886 w 1092242"/>
              <a:gd name="connsiteY103" fmla="*/ 36123 h 858760"/>
              <a:gd name="connsiteX104" fmla="*/ 777645 w 1092242"/>
              <a:gd name="connsiteY104" fmla="*/ 19810 h 858760"/>
              <a:gd name="connsiteX105" fmla="*/ 718099 w 1092242"/>
              <a:gd name="connsiteY105" fmla="*/ 3497 h 858760"/>
              <a:gd name="connsiteX106" fmla="*/ 671492 w 1092242"/>
              <a:gd name="connsiteY106" fmla="*/ 17480 h 858760"/>
              <a:gd name="connsiteX107" fmla="*/ 637823 w 1092242"/>
              <a:gd name="connsiteY107" fmla="*/ 40784 h 858760"/>
              <a:gd name="connsiteX108" fmla="*/ 635493 w 1092242"/>
              <a:gd name="connsiteY108" fmla="*/ 54767 h 858760"/>
              <a:gd name="connsiteX109" fmla="*/ 645980 w 1092242"/>
              <a:gd name="connsiteY109" fmla="*/ 59325 h 858760"/>
              <a:gd name="connsiteX110" fmla="*/ 700743 w 1092242"/>
              <a:gd name="connsiteY110" fmla="*/ 593093 h 858760"/>
              <a:gd name="connsiteX111" fmla="*/ 593686 w 1092242"/>
              <a:gd name="connsiteY111" fmla="*/ 593727 h 858760"/>
              <a:gd name="connsiteX112" fmla="*/ 590442 w 1092242"/>
              <a:gd name="connsiteY112" fmla="*/ 649797 h 858760"/>
              <a:gd name="connsiteX113" fmla="*/ 598207 w 1092242"/>
              <a:gd name="connsiteY113" fmla="*/ 704953 h 858760"/>
              <a:gd name="connsiteX114" fmla="*/ 648310 w 1092242"/>
              <a:gd name="connsiteY114" fmla="*/ 707489 h 858760"/>
              <a:gd name="connsiteX115" fmla="*/ 697205 w 1092242"/>
              <a:gd name="connsiteY115" fmla="*/ 701663 h 858760"/>
              <a:gd name="connsiteX116" fmla="*/ 701866 w 1092242"/>
              <a:gd name="connsiteY116" fmla="*/ 644362 h 858760"/>
              <a:gd name="connsiteX117" fmla="*/ 700743 w 1092242"/>
              <a:gd name="connsiteY117" fmla="*/ 593093 h 858760"/>
              <a:gd name="connsiteX118" fmla="*/ 675109 w 1092242"/>
              <a:gd name="connsiteY118" fmla="*/ 674658 h 858760"/>
              <a:gd name="connsiteX119" fmla="*/ 619181 w 1092242"/>
              <a:gd name="connsiteY119" fmla="*/ 674658 h 858760"/>
              <a:gd name="connsiteX120" fmla="*/ 619181 w 1092242"/>
              <a:gd name="connsiteY120" fmla="*/ 618728 h 858760"/>
              <a:gd name="connsiteX121" fmla="*/ 675109 w 1092242"/>
              <a:gd name="connsiteY121" fmla="*/ 618728 h 858760"/>
              <a:gd name="connsiteX122" fmla="*/ 675109 w 1092242"/>
              <a:gd name="connsiteY122" fmla="*/ 674658 h 858760"/>
              <a:gd name="connsiteX123" fmla="*/ 910475 w 1092242"/>
              <a:gd name="connsiteY123" fmla="*/ 593093 h 858760"/>
              <a:gd name="connsiteX124" fmla="*/ 803418 w 1092242"/>
              <a:gd name="connsiteY124" fmla="*/ 593727 h 858760"/>
              <a:gd name="connsiteX125" fmla="*/ 800095 w 1092242"/>
              <a:gd name="connsiteY125" fmla="*/ 646301 h 858760"/>
              <a:gd name="connsiteX126" fmla="*/ 806695 w 1092242"/>
              <a:gd name="connsiteY126" fmla="*/ 701532 h 858760"/>
              <a:gd name="connsiteX127" fmla="*/ 854546 w 1092242"/>
              <a:gd name="connsiteY127" fmla="*/ 707438 h 858760"/>
              <a:gd name="connsiteX128" fmla="*/ 904798 w 1092242"/>
              <a:gd name="connsiteY128" fmla="*/ 701537 h 858760"/>
              <a:gd name="connsiteX129" fmla="*/ 911789 w 1092242"/>
              <a:gd name="connsiteY129" fmla="*/ 644362 h 858760"/>
              <a:gd name="connsiteX130" fmla="*/ 910475 w 1092242"/>
              <a:gd name="connsiteY130" fmla="*/ 593093 h 858760"/>
              <a:gd name="connsiteX131" fmla="*/ 884841 w 1092242"/>
              <a:gd name="connsiteY131" fmla="*/ 674658 h 858760"/>
              <a:gd name="connsiteX132" fmla="*/ 828913 w 1092242"/>
              <a:gd name="connsiteY132" fmla="*/ 674658 h 858760"/>
              <a:gd name="connsiteX133" fmla="*/ 828913 w 1092242"/>
              <a:gd name="connsiteY133" fmla="*/ 618728 h 858760"/>
              <a:gd name="connsiteX134" fmla="*/ 884841 w 1092242"/>
              <a:gd name="connsiteY134" fmla="*/ 618728 h 858760"/>
              <a:gd name="connsiteX135" fmla="*/ 884841 w 1092242"/>
              <a:gd name="connsiteY135" fmla="*/ 674658 h 858760"/>
              <a:gd name="connsiteX136" fmla="*/ 234285 w 1092242"/>
              <a:gd name="connsiteY136" fmla="*/ 590683 h 858760"/>
              <a:gd name="connsiteX137" fmla="*/ 183404 w 1092242"/>
              <a:gd name="connsiteY137" fmla="*/ 593871 h 858760"/>
              <a:gd name="connsiteX138" fmla="*/ 180300 w 1092242"/>
              <a:gd name="connsiteY138" fmla="*/ 649797 h 858760"/>
              <a:gd name="connsiteX139" fmla="*/ 188065 w 1092242"/>
              <a:gd name="connsiteY139" fmla="*/ 704953 h 858760"/>
              <a:gd name="connsiteX140" fmla="*/ 238400 w 1092242"/>
              <a:gd name="connsiteY140" fmla="*/ 707284 h 858760"/>
              <a:gd name="connsiteX141" fmla="*/ 287417 w 1092242"/>
              <a:gd name="connsiteY141" fmla="*/ 701458 h 858760"/>
              <a:gd name="connsiteX142" fmla="*/ 293089 w 1092242"/>
              <a:gd name="connsiteY142" fmla="*/ 649023 h 858760"/>
              <a:gd name="connsiteX143" fmla="*/ 287184 w 1092242"/>
              <a:gd name="connsiteY143" fmla="*/ 596509 h 858760"/>
              <a:gd name="connsiteX144" fmla="*/ 234285 w 1092242"/>
              <a:gd name="connsiteY144" fmla="*/ 590683 h 858760"/>
              <a:gd name="connsiteX145" fmla="*/ 264966 w 1092242"/>
              <a:gd name="connsiteY145" fmla="*/ 674658 h 858760"/>
              <a:gd name="connsiteX146" fmla="*/ 209038 w 1092242"/>
              <a:gd name="connsiteY146" fmla="*/ 674658 h 858760"/>
              <a:gd name="connsiteX147" fmla="*/ 209038 w 1092242"/>
              <a:gd name="connsiteY147" fmla="*/ 618728 h 858760"/>
              <a:gd name="connsiteX148" fmla="*/ 264966 w 1092242"/>
              <a:gd name="connsiteY148" fmla="*/ 618728 h 858760"/>
              <a:gd name="connsiteX149" fmla="*/ 264966 w 1092242"/>
              <a:gd name="connsiteY149" fmla="*/ 674658 h 858760"/>
              <a:gd name="connsiteX150" fmla="*/ 491011 w 1092242"/>
              <a:gd name="connsiteY150" fmla="*/ 593093 h 858760"/>
              <a:gd name="connsiteX151" fmla="*/ 390950 w 1092242"/>
              <a:gd name="connsiteY151" fmla="*/ 596202 h 858760"/>
              <a:gd name="connsiteX152" fmla="*/ 385138 w 1092242"/>
              <a:gd name="connsiteY152" fmla="*/ 648790 h 858760"/>
              <a:gd name="connsiteX153" fmla="*/ 391892 w 1092242"/>
              <a:gd name="connsiteY153" fmla="*/ 701532 h 858760"/>
              <a:gd name="connsiteX154" fmla="*/ 439743 w 1092242"/>
              <a:gd name="connsiteY154" fmla="*/ 707568 h 858760"/>
              <a:gd name="connsiteX155" fmla="*/ 487473 w 1092242"/>
              <a:gd name="connsiteY155" fmla="*/ 701663 h 858760"/>
              <a:gd name="connsiteX156" fmla="*/ 492134 w 1092242"/>
              <a:gd name="connsiteY156" fmla="*/ 644362 h 858760"/>
              <a:gd name="connsiteX157" fmla="*/ 491011 w 1092242"/>
              <a:gd name="connsiteY157" fmla="*/ 593093 h 858760"/>
              <a:gd name="connsiteX158" fmla="*/ 414109 w 1092242"/>
              <a:gd name="connsiteY158" fmla="*/ 674658 h 858760"/>
              <a:gd name="connsiteX159" fmla="*/ 414352 w 1092242"/>
              <a:gd name="connsiteY159" fmla="*/ 646460 h 858760"/>
              <a:gd name="connsiteX160" fmla="*/ 414589 w 1092242"/>
              <a:gd name="connsiteY160" fmla="*/ 618262 h 858760"/>
              <a:gd name="connsiteX161" fmla="*/ 467707 w 1092242"/>
              <a:gd name="connsiteY161" fmla="*/ 621058 h 858760"/>
              <a:gd name="connsiteX162" fmla="*/ 470038 w 1092242"/>
              <a:gd name="connsiteY162" fmla="*/ 674658 h 858760"/>
              <a:gd name="connsiteX163" fmla="*/ 414109 w 1092242"/>
              <a:gd name="connsiteY163" fmla="*/ 674658 h 858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Lst>
            <a:rect l="l" t="t" r="r" b="b"/>
            <a:pathLst>
              <a:path w="1092242" h="858760">
                <a:moveTo>
                  <a:pt x="1065444" y="834291"/>
                </a:moveTo>
                <a:lnTo>
                  <a:pt x="1038645" y="833126"/>
                </a:lnTo>
                <a:cubicBezTo>
                  <a:pt x="1036417" y="390990"/>
                  <a:pt x="1035615" y="369928"/>
                  <a:pt x="1028484" y="365220"/>
                </a:cubicBezTo>
                <a:cubicBezTo>
                  <a:pt x="1022239" y="361100"/>
                  <a:pt x="1004258" y="366609"/>
                  <a:pt x="939931" y="392346"/>
                </a:cubicBezTo>
                <a:cubicBezTo>
                  <a:pt x="895533" y="410109"/>
                  <a:pt x="832991" y="434764"/>
                  <a:pt x="800948" y="447139"/>
                </a:cubicBezTo>
                <a:cubicBezTo>
                  <a:pt x="768906" y="459513"/>
                  <a:pt x="742167" y="469623"/>
                  <a:pt x="741524" y="469609"/>
                </a:cubicBezTo>
                <a:cubicBezTo>
                  <a:pt x="740886" y="469595"/>
                  <a:pt x="740396" y="450178"/>
                  <a:pt x="740438" y="426468"/>
                </a:cubicBezTo>
                <a:cubicBezTo>
                  <a:pt x="740489" y="397795"/>
                  <a:pt x="738537" y="381379"/>
                  <a:pt x="734612" y="377450"/>
                </a:cubicBezTo>
                <a:cubicBezTo>
                  <a:pt x="731364" y="374206"/>
                  <a:pt x="723990" y="371582"/>
                  <a:pt x="718221" y="371624"/>
                </a:cubicBezTo>
                <a:cubicBezTo>
                  <a:pt x="709580" y="371689"/>
                  <a:pt x="707352" y="368627"/>
                  <a:pt x="705553" y="354225"/>
                </a:cubicBezTo>
                <a:cubicBezTo>
                  <a:pt x="704350" y="344610"/>
                  <a:pt x="699014" y="290605"/>
                  <a:pt x="693691" y="234209"/>
                </a:cubicBezTo>
                <a:cubicBezTo>
                  <a:pt x="688369" y="177813"/>
                  <a:pt x="683060" y="126949"/>
                  <a:pt x="681890" y="121183"/>
                </a:cubicBezTo>
                <a:cubicBezTo>
                  <a:pt x="679821" y="110957"/>
                  <a:pt x="678269" y="110697"/>
                  <a:pt x="619409" y="110697"/>
                </a:cubicBezTo>
                <a:cubicBezTo>
                  <a:pt x="580231" y="110697"/>
                  <a:pt x="558074" y="112500"/>
                  <a:pt x="556270" y="115833"/>
                </a:cubicBezTo>
                <a:cubicBezTo>
                  <a:pt x="554746" y="118657"/>
                  <a:pt x="551549" y="144348"/>
                  <a:pt x="549172" y="172928"/>
                </a:cubicBezTo>
                <a:cubicBezTo>
                  <a:pt x="546795" y="201504"/>
                  <a:pt x="542498" y="259494"/>
                  <a:pt x="539627" y="301791"/>
                </a:cubicBezTo>
                <a:cubicBezTo>
                  <a:pt x="536760" y="344088"/>
                  <a:pt x="533032" y="390067"/>
                  <a:pt x="531354" y="403961"/>
                </a:cubicBezTo>
                <a:lnTo>
                  <a:pt x="528297" y="429232"/>
                </a:lnTo>
                <a:cubicBezTo>
                  <a:pt x="454121" y="453711"/>
                  <a:pt x="440419" y="456367"/>
                  <a:pt x="438210" y="452620"/>
                </a:cubicBezTo>
                <a:cubicBezTo>
                  <a:pt x="436490" y="449702"/>
                  <a:pt x="430095" y="380489"/>
                  <a:pt x="424004" y="298813"/>
                </a:cubicBezTo>
                <a:cubicBezTo>
                  <a:pt x="417530" y="212070"/>
                  <a:pt x="410744" y="147764"/>
                  <a:pt x="407691" y="144180"/>
                </a:cubicBezTo>
                <a:cubicBezTo>
                  <a:pt x="403781" y="139603"/>
                  <a:pt x="388885" y="138424"/>
                  <a:pt x="348859" y="139519"/>
                </a:cubicBezTo>
                <a:lnTo>
                  <a:pt x="295261" y="140992"/>
                </a:lnTo>
                <a:cubicBezTo>
                  <a:pt x="286788" y="245744"/>
                  <a:pt x="280929" y="318104"/>
                  <a:pt x="276772" y="369373"/>
                </a:cubicBezTo>
                <a:cubicBezTo>
                  <a:pt x="272615" y="420642"/>
                  <a:pt x="267735" y="464095"/>
                  <a:pt x="265926" y="465941"/>
                </a:cubicBezTo>
                <a:cubicBezTo>
                  <a:pt x="264118" y="467782"/>
                  <a:pt x="220690" y="469879"/>
                  <a:pt x="169422" y="470602"/>
                </a:cubicBezTo>
                <a:lnTo>
                  <a:pt x="76207" y="471911"/>
                </a:lnTo>
                <a:lnTo>
                  <a:pt x="73877" y="833126"/>
                </a:lnTo>
                <a:cubicBezTo>
                  <a:pt x="25117" y="833238"/>
                  <a:pt x="8184" y="834809"/>
                  <a:pt x="4791" y="836692"/>
                </a:cubicBezTo>
                <a:cubicBezTo>
                  <a:pt x="1398" y="838575"/>
                  <a:pt x="-666" y="844312"/>
                  <a:pt x="196" y="849439"/>
                </a:cubicBezTo>
                <a:cubicBezTo>
                  <a:pt x="1753" y="858696"/>
                  <a:pt x="5393" y="858761"/>
                  <a:pt x="547005" y="858761"/>
                </a:cubicBezTo>
                <a:lnTo>
                  <a:pt x="1092243" y="858761"/>
                </a:lnTo>
                <a:cubicBezTo>
                  <a:pt x="1092243" y="836165"/>
                  <a:pt x="1090612" y="835387"/>
                  <a:pt x="1065444" y="834291"/>
                </a:cubicBezTo>
                <a:close/>
                <a:moveTo>
                  <a:pt x="577234" y="164296"/>
                </a:moveTo>
                <a:lnTo>
                  <a:pt x="577234" y="134001"/>
                </a:lnTo>
                <a:lnTo>
                  <a:pt x="616850" y="134001"/>
                </a:lnTo>
                <a:cubicBezTo>
                  <a:pt x="654154" y="134001"/>
                  <a:pt x="656601" y="134611"/>
                  <a:pt x="658731" y="144488"/>
                </a:cubicBezTo>
                <a:cubicBezTo>
                  <a:pt x="659980" y="150253"/>
                  <a:pt x="661029" y="163886"/>
                  <a:pt x="661127" y="194592"/>
                </a:cubicBezTo>
                <a:lnTo>
                  <a:pt x="577234" y="194592"/>
                </a:lnTo>
                <a:lnTo>
                  <a:pt x="577234" y="164296"/>
                </a:lnTo>
                <a:close/>
                <a:moveTo>
                  <a:pt x="563042" y="343738"/>
                </a:moveTo>
                <a:cubicBezTo>
                  <a:pt x="565806" y="304005"/>
                  <a:pt x="569264" y="259433"/>
                  <a:pt x="570732" y="244696"/>
                </a:cubicBezTo>
                <a:lnTo>
                  <a:pt x="573398" y="217896"/>
                </a:lnTo>
                <a:lnTo>
                  <a:pt x="619591" y="217896"/>
                </a:lnTo>
                <a:cubicBezTo>
                  <a:pt x="660446" y="217896"/>
                  <a:pt x="665802" y="218837"/>
                  <a:pt x="665885" y="226052"/>
                </a:cubicBezTo>
                <a:cubicBezTo>
                  <a:pt x="665937" y="230536"/>
                  <a:pt x="669022" y="263572"/>
                  <a:pt x="672737" y="299460"/>
                </a:cubicBezTo>
                <a:cubicBezTo>
                  <a:pt x="676456" y="335349"/>
                  <a:pt x="679555" y="368380"/>
                  <a:pt x="679630" y="372869"/>
                </a:cubicBezTo>
                <a:cubicBezTo>
                  <a:pt x="679742" y="379273"/>
                  <a:pt x="667009" y="384996"/>
                  <a:pt x="620346" y="399524"/>
                </a:cubicBezTo>
                <a:cubicBezTo>
                  <a:pt x="587665" y="409694"/>
                  <a:pt x="560269" y="417561"/>
                  <a:pt x="559472" y="417002"/>
                </a:cubicBezTo>
                <a:cubicBezTo>
                  <a:pt x="558675" y="416438"/>
                  <a:pt x="560283" y="383472"/>
                  <a:pt x="563042" y="343738"/>
                </a:cubicBezTo>
                <a:close/>
                <a:moveTo>
                  <a:pt x="317348" y="200502"/>
                </a:moveTo>
                <a:cubicBezTo>
                  <a:pt x="319245" y="190844"/>
                  <a:pt x="320816" y="179267"/>
                  <a:pt x="320844" y="174783"/>
                </a:cubicBezTo>
                <a:cubicBezTo>
                  <a:pt x="320886" y="167834"/>
                  <a:pt x="325560" y="166608"/>
                  <a:pt x="383815" y="166408"/>
                </a:cubicBezTo>
                <a:lnTo>
                  <a:pt x="387366" y="181667"/>
                </a:lnTo>
                <a:cubicBezTo>
                  <a:pt x="389323" y="190057"/>
                  <a:pt x="390894" y="201639"/>
                  <a:pt x="390862" y="207409"/>
                </a:cubicBezTo>
                <a:cubicBezTo>
                  <a:pt x="390810" y="217425"/>
                  <a:pt x="389081" y="217900"/>
                  <a:pt x="313904" y="218068"/>
                </a:cubicBezTo>
                <a:lnTo>
                  <a:pt x="317348" y="200502"/>
                </a:lnTo>
                <a:close/>
                <a:moveTo>
                  <a:pt x="299866" y="440451"/>
                </a:moveTo>
                <a:cubicBezTo>
                  <a:pt x="301115" y="426990"/>
                  <a:pt x="304405" y="380326"/>
                  <a:pt x="307174" y="336747"/>
                </a:cubicBezTo>
                <a:cubicBezTo>
                  <a:pt x="309942" y="293168"/>
                  <a:pt x="313060" y="254889"/>
                  <a:pt x="314104" y="251687"/>
                </a:cubicBezTo>
                <a:cubicBezTo>
                  <a:pt x="315414" y="247669"/>
                  <a:pt x="327602" y="245861"/>
                  <a:pt x="353403" y="245861"/>
                </a:cubicBezTo>
                <a:cubicBezTo>
                  <a:pt x="388494" y="245861"/>
                  <a:pt x="390927" y="246509"/>
                  <a:pt x="392791" y="256348"/>
                </a:cubicBezTo>
                <a:cubicBezTo>
                  <a:pt x="393886" y="262113"/>
                  <a:pt x="397149" y="300393"/>
                  <a:pt x="400048" y="341408"/>
                </a:cubicBezTo>
                <a:cubicBezTo>
                  <a:pt x="402942" y="382423"/>
                  <a:pt x="406768" y="427018"/>
                  <a:pt x="411779" y="465037"/>
                </a:cubicBezTo>
                <a:lnTo>
                  <a:pt x="297591" y="464920"/>
                </a:lnTo>
                <a:lnTo>
                  <a:pt x="299866" y="440451"/>
                </a:lnTo>
                <a:close/>
                <a:moveTo>
                  <a:pt x="101841" y="833126"/>
                </a:moveTo>
                <a:lnTo>
                  <a:pt x="101841" y="497546"/>
                </a:lnTo>
                <a:lnTo>
                  <a:pt x="409448" y="497546"/>
                </a:lnTo>
                <a:lnTo>
                  <a:pt x="552765" y="450905"/>
                </a:lnTo>
                <a:cubicBezTo>
                  <a:pt x="631592" y="425256"/>
                  <a:pt x="699755" y="403234"/>
                  <a:pt x="704239" y="401966"/>
                </a:cubicBezTo>
                <a:cubicBezTo>
                  <a:pt x="711411" y="399944"/>
                  <a:pt x="712427" y="403462"/>
                  <a:pt x="712665" y="431129"/>
                </a:cubicBezTo>
                <a:cubicBezTo>
                  <a:pt x="712810" y="448430"/>
                  <a:pt x="714413" y="470979"/>
                  <a:pt x="716221" y="481233"/>
                </a:cubicBezTo>
                <a:cubicBezTo>
                  <a:pt x="718635" y="494908"/>
                  <a:pt x="721977" y="500221"/>
                  <a:pt x="728772" y="501172"/>
                </a:cubicBezTo>
                <a:cubicBezTo>
                  <a:pt x="733862" y="501885"/>
                  <a:pt x="797802" y="478511"/>
                  <a:pt x="870859" y="449227"/>
                </a:cubicBezTo>
                <a:cubicBezTo>
                  <a:pt x="943916" y="419943"/>
                  <a:pt x="1005264" y="395763"/>
                  <a:pt x="1007185" y="395492"/>
                </a:cubicBezTo>
                <a:cubicBezTo>
                  <a:pt x="1009110" y="395227"/>
                  <a:pt x="1010680" y="493584"/>
                  <a:pt x="1010680" y="833126"/>
                </a:cubicBezTo>
                <a:lnTo>
                  <a:pt x="101841" y="833126"/>
                </a:lnTo>
                <a:close/>
                <a:moveTo>
                  <a:pt x="361676" y="96849"/>
                </a:moveTo>
                <a:cubicBezTo>
                  <a:pt x="366164" y="96924"/>
                  <a:pt x="375076" y="89126"/>
                  <a:pt x="381484" y="79520"/>
                </a:cubicBezTo>
                <a:cubicBezTo>
                  <a:pt x="387893" y="69914"/>
                  <a:pt x="400476" y="57176"/>
                  <a:pt x="409448" y="51206"/>
                </a:cubicBezTo>
                <a:cubicBezTo>
                  <a:pt x="418420" y="45240"/>
                  <a:pt x="434150" y="37913"/>
                  <a:pt x="444404" y="34930"/>
                </a:cubicBezTo>
                <a:cubicBezTo>
                  <a:pt x="454657" y="31942"/>
                  <a:pt x="486117" y="29696"/>
                  <a:pt x="514314" y="29929"/>
                </a:cubicBezTo>
                <a:cubicBezTo>
                  <a:pt x="542512" y="30167"/>
                  <a:pt x="572923" y="31132"/>
                  <a:pt x="581895" y="32078"/>
                </a:cubicBezTo>
                <a:cubicBezTo>
                  <a:pt x="595639" y="33523"/>
                  <a:pt x="598207" y="32334"/>
                  <a:pt x="598207" y="24532"/>
                </a:cubicBezTo>
                <a:cubicBezTo>
                  <a:pt x="598207" y="18915"/>
                  <a:pt x="592708" y="12507"/>
                  <a:pt x="584225" y="8242"/>
                </a:cubicBezTo>
                <a:cubicBezTo>
                  <a:pt x="574960" y="3581"/>
                  <a:pt x="553739" y="845"/>
                  <a:pt x="521306" y="132"/>
                </a:cubicBezTo>
                <a:cubicBezTo>
                  <a:pt x="490219" y="-553"/>
                  <a:pt x="463867" y="1447"/>
                  <a:pt x="449065" y="5613"/>
                </a:cubicBezTo>
                <a:cubicBezTo>
                  <a:pt x="436248" y="9216"/>
                  <a:pt x="418420" y="15205"/>
                  <a:pt x="409448" y="18920"/>
                </a:cubicBezTo>
                <a:cubicBezTo>
                  <a:pt x="400476" y="22630"/>
                  <a:pt x="386047" y="32739"/>
                  <a:pt x="377383" y="41381"/>
                </a:cubicBezTo>
                <a:cubicBezTo>
                  <a:pt x="368714" y="50026"/>
                  <a:pt x="358586" y="63389"/>
                  <a:pt x="354871" y="71079"/>
                </a:cubicBezTo>
                <a:cubicBezTo>
                  <a:pt x="351157" y="78770"/>
                  <a:pt x="349335" y="87681"/>
                  <a:pt x="350821" y="90888"/>
                </a:cubicBezTo>
                <a:cubicBezTo>
                  <a:pt x="352303" y="94090"/>
                  <a:pt x="357193" y="96775"/>
                  <a:pt x="361676" y="96849"/>
                </a:cubicBezTo>
                <a:close/>
                <a:moveTo>
                  <a:pt x="645980" y="59325"/>
                </a:moveTo>
                <a:cubicBezTo>
                  <a:pt x="650468" y="59269"/>
                  <a:pt x="663574" y="53639"/>
                  <a:pt x="675109" y="46810"/>
                </a:cubicBezTo>
                <a:cubicBezTo>
                  <a:pt x="689198" y="38472"/>
                  <a:pt x="702966" y="34333"/>
                  <a:pt x="717055" y="34203"/>
                </a:cubicBezTo>
                <a:cubicBezTo>
                  <a:pt x="730138" y="34077"/>
                  <a:pt x="752934" y="39824"/>
                  <a:pt x="777645" y="49472"/>
                </a:cubicBezTo>
                <a:cubicBezTo>
                  <a:pt x="806825" y="60868"/>
                  <a:pt x="824629" y="64941"/>
                  <a:pt x="845225" y="64941"/>
                </a:cubicBezTo>
                <a:cubicBezTo>
                  <a:pt x="860605" y="64946"/>
                  <a:pt x="878433" y="62928"/>
                  <a:pt x="884841" y="60462"/>
                </a:cubicBezTo>
                <a:cubicBezTo>
                  <a:pt x="891250" y="58001"/>
                  <a:pt x="899117" y="52562"/>
                  <a:pt x="902319" y="48381"/>
                </a:cubicBezTo>
                <a:cubicBezTo>
                  <a:pt x="905525" y="44205"/>
                  <a:pt x="907096" y="37638"/>
                  <a:pt x="905814" y="33793"/>
                </a:cubicBezTo>
                <a:cubicBezTo>
                  <a:pt x="904532" y="29948"/>
                  <a:pt x="899289" y="26802"/>
                  <a:pt x="894163" y="26802"/>
                </a:cubicBezTo>
                <a:cubicBezTo>
                  <a:pt x="889036" y="26802"/>
                  <a:pt x="883792" y="28899"/>
                  <a:pt x="882511" y="31462"/>
                </a:cubicBezTo>
                <a:cubicBezTo>
                  <a:pt x="881229" y="34026"/>
                  <a:pt x="866548" y="36123"/>
                  <a:pt x="849886" y="36123"/>
                </a:cubicBezTo>
                <a:cubicBezTo>
                  <a:pt x="826358" y="36123"/>
                  <a:pt x="810218" y="32479"/>
                  <a:pt x="777645" y="19810"/>
                </a:cubicBezTo>
                <a:cubicBezTo>
                  <a:pt x="754574" y="10838"/>
                  <a:pt x="727780" y="3497"/>
                  <a:pt x="718099" y="3497"/>
                </a:cubicBezTo>
                <a:cubicBezTo>
                  <a:pt x="708098" y="3497"/>
                  <a:pt x="687977" y="9533"/>
                  <a:pt x="671492" y="17480"/>
                </a:cubicBezTo>
                <a:cubicBezTo>
                  <a:pt x="655539" y="25170"/>
                  <a:pt x="640387" y="35657"/>
                  <a:pt x="637823" y="40784"/>
                </a:cubicBezTo>
                <a:cubicBezTo>
                  <a:pt x="635260" y="45911"/>
                  <a:pt x="634211" y="52203"/>
                  <a:pt x="635493" y="54767"/>
                </a:cubicBezTo>
                <a:cubicBezTo>
                  <a:pt x="636775" y="57330"/>
                  <a:pt x="641496" y="59381"/>
                  <a:pt x="645980" y="59325"/>
                </a:cubicBezTo>
                <a:close/>
                <a:moveTo>
                  <a:pt x="700743" y="593093"/>
                </a:moveTo>
                <a:cubicBezTo>
                  <a:pt x="620891" y="591061"/>
                  <a:pt x="595900" y="591937"/>
                  <a:pt x="593686" y="593727"/>
                </a:cubicBezTo>
                <a:cubicBezTo>
                  <a:pt x="591473" y="595512"/>
                  <a:pt x="590014" y="620746"/>
                  <a:pt x="590442" y="649797"/>
                </a:cubicBezTo>
                <a:cubicBezTo>
                  <a:pt x="591062" y="692127"/>
                  <a:pt x="592605" y="703084"/>
                  <a:pt x="598207" y="704953"/>
                </a:cubicBezTo>
                <a:cubicBezTo>
                  <a:pt x="602052" y="706235"/>
                  <a:pt x="624601" y="707377"/>
                  <a:pt x="648310" y="707489"/>
                </a:cubicBezTo>
                <a:cubicBezTo>
                  <a:pt x="677742" y="707633"/>
                  <a:pt x="693258" y="705783"/>
                  <a:pt x="697205" y="701663"/>
                </a:cubicBezTo>
                <a:cubicBezTo>
                  <a:pt x="701251" y="697449"/>
                  <a:pt x="702654" y="680185"/>
                  <a:pt x="701866" y="644362"/>
                </a:cubicBezTo>
                <a:lnTo>
                  <a:pt x="700743" y="593093"/>
                </a:lnTo>
                <a:close/>
                <a:moveTo>
                  <a:pt x="675109" y="674658"/>
                </a:moveTo>
                <a:lnTo>
                  <a:pt x="619181" y="674658"/>
                </a:lnTo>
                <a:lnTo>
                  <a:pt x="619181" y="618728"/>
                </a:lnTo>
                <a:lnTo>
                  <a:pt x="675109" y="618728"/>
                </a:lnTo>
                <a:lnTo>
                  <a:pt x="675109" y="674658"/>
                </a:lnTo>
                <a:close/>
                <a:moveTo>
                  <a:pt x="910475" y="593093"/>
                </a:moveTo>
                <a:cubicBezTo>
                  <a:pt x="830628" y="591061"/>
                  <a:pt x="805632" y="591937"/>
                  <a:pt x="803418" y="593727"/>
                </a:cubicBezTo>
                <a:cubicBezTo>
                  <a:pt x="801205" y="595512"/>
                  <a:pt x="799708" y="619175"/>
                  <a:pt x="800095" y="646301"/>
                </a:cubicBezTo>
                <a:cubicBezTo>
                  <a:pt x="800557" y="679062"/>
                  <a:pt x="802775" y="697612"/>
                  <a:pt x="806695" y="701532"/>
                </a:cubicBezTo>
                <a:cubicBezTo>
                  <a:pt x="810587" y="705424"/>
                  <a:pt x="826913" y="707438"/>
                  <a:pt x="854546" y="707438"/>
                </a:cubicBezTo>
                <a:cubicBezTo>
                  <a:pt x="880931" y="707442"/>
                  <a:pt x="899574" y="705251"/>
                  <a:pt x="904798" y="701537"/>
                </a:cubicBezTo>
                <a:cubicBezTo>
                  <a:pt x="912050" y="696377"/>
                  <a:pt x="912936" y="689139"/>
                  <a:pt x="911789" y="644362"/>
                </a:cubicBezTo>
                <a:lnTo>
                  <a:pt x="910475" y="593093"/>
                </a:lnTo>
                <a:close/>
                <a:moveTo>
                  <a:pt x="884841" y="674658"/>
                </a:moveTo>
                <a:lnTo>
                  <a:pt x="828913" y="674658"/>
                </a:lnTo>
                <a:lnTo>
                  <a:pt x="828913" y="618728"/>
                </a:lnTo>
                <a:lnTo>
                  <a:pt x="884841" y="618728"/>
                </a:lnTo>
                <a:lnTo>
                  <a:pt x="884841" y="674658"/>
                </a:lnTo>
                <a:close/>
                <a:moveTo>
                  <a:pt x="234285" y="590683"/>
                </a:moveTo>
                <a:cubicBezTo>
                  <a:pt x="208437" y="590725"/>
                  <a:pt x="185543" y="592161"/>
                  <a:pt x="183404" y="593871"/>
                </a:cubicBezTo>
                <a:cubicBezTo>
                  <a:pt x="181269" y="595577"/>
                  <a:pt x="179871" y="620746"/>
                  <a:pt x="180300" y="649797"/>
                </a:cubicBezTo>
                <a:cubicBezTo>
                  <a:pt x="180920" y="692127"/>
                  <a:pt x="182462" y="703084"/>
                  <a:pt x="188065" y="704953"/>
                </a:cubicBezTo>
                <a:cubicBezTo>
                  <a:pt x="191910" y="706235"/>
                  <a:pt x="214561" y="707284"/>
                  <a:pt x="238400" y="707284"/>
                </a:cubicBezTo>
                <a:cubicBezTo>
                  <a:pt x="266947" y="707284"/>
                  <a:pt x="283684" y="705293"/>
                  <a:pt x="287417" y="701458"/>
                </a:cubicBezTo>
                <a:cubicBezTo>
                  <a:pt x="291104" y="697668"/>
                  <a:pt x="293089" y="679328"/>
                  <a:pt x="293089" y="649023"/>
                </a:cubicBezTo>
                <a:cubicBezTo>
                  <a:pt x="293089" y="617623"/>
                  <a:pt x="291160" y="600485"/>
                  <a:pt x="287184" y="596509"/>
                </a:cubicBezTo>
                <a:cubicBezTo>
                  <a:pt x="283190" y="592515"/>
                  <a:pt x="266090" y="590632"/>
                  <a:pt x="234285" y="590683"/>
                </a:cubicBezTo>
                <a:close/>
                <a:moveTo>
                  <a:pt x="264966" y="674658"/>
                </a:moveTo>
                <a:lnTo>
                  <a:pt x="209038" y="674658"/>
                </a:lnTo>
                <a:lnTo>
                  <a:pt x="209038" y="618728"/>
                </a:lnTo>
                <a:lnTo>
                  <a:pt x="264966" y="618728"/>
                </a:lnTo>
                <a:lnTo>
                  <a:pt x="264966" y="674658"/>
                </a:lnTo>
                <a:close/>
                <a:moveTo>
                  <a:pt x="491011" y="593093"/>
                </a:moveTo>
                <a:cubicBezTo>
                  <a:pt x="412329" y="590875"/>
                  <a:pt x="395518" y="592268"/>
                  <a:pt x="390950" y="596202"/>
                </a:cubicBezTo>
                <a:cubicBezTo>
                  <a:pt x="385870" y="600579"/>
                  <a:pt x="384486" y="613121"/>
                  <a:pt x="385138" y="648790"/>
                </a:cubicBezTo>
                <a:cubicBezTo>
                  <a:pt x="385693" y="679347"/>
                  <a:pt x="388042" y="697682"/>
                  <a:pt x="391892" y="701532"/>
                </a:cubicBezTo>
                <a:cubicBezTo>
                  <a:pt x="395760" y="705401"/>
                  <a:pt x="412264" y="707484"/>
                  <a:pt x="439743" y="707568"/>
                </a:cubicBezTo>
                <a:cubicBezTo>
                  <a:pt x="468131" y="707657"/>
                  <a:pt x="483558" y="705745"/>
                  <a:pt x="487473" y="701663"/>
                </a:cubicBezTo>
                <a:cubicBezTo>
                  <a:pt x="491519" y="697449"/>
                  <a:pt x="492922" y="680185"/>
                  <a:pt x="492134" y="644362"/>
                </a:cubicBezTo>
                <a:lnTo>
                  <a:pt x="491011" y="593093"/>
                </a:lnTo>
                <a:close/>
                <a:moveTo>
                  <a:pt x="414109" y="674658"/>
                </a:moveTo>
                <a:lnTo>
                  <a:pt x="414352" y="646460"/>
                </a:lnTo>
                <a:lnTo>
                  <a:pt x="414589" y="618262"/>
                </a:lnTo>
                <a:lnTo>
                  <a:pt x="467707" y="621058"/>
                </a:lnTo>
                <a:lnTo>
                  <a:pt x="470038" y="674658"/>
                </a:lnTo>
                <a:lnTo>
                  <a:pt x="414109" y="674658"/>
                </a:lnTo>
                <a:close/>
              </a:path>
            </a:pathLst>
          </a:custGeom>
          <a:solidFill>
            <a:srgbClr val="ED4D24"/>
          </a:solidFill>
          <a:ln w="4657" cap="flat">
            <a:noFill/>
            <a:prstDash val="solid"/>
            <a:miter/>
          </a:ln>
        </p:spPr>
        <p:txBody>
          <a:bodyPr rtlCol="0" anchor="ctr"/>
          <a:lstStyle/>
          <a:p>
            <a:endParaRPr lang="en-US" dirty="0"/>
          </a:p>
        </p:txBody>
      </p:sp>
    </p:spTree>
    <p:extLst>
      <p:ext uri="{BB962C8B-B14F-4D97-AF65-F5344CB8AC3E}">
        <p14:creationId xmlns:p14="http://schemas.microsoft.com/office/powerpoint/2010/main" val="35482795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A8F889-4D1E-1068-79DA-6B97B681C0DA}"/>
            </a:ext>
          </a:extLst>
        </p:cNvPr>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0D5B31E7-B30E-BE0C-8915-D957BE141A84}"/>
              </a:ext>
            </a:extLst>
          </p:cNvPr>
          <p:cNvCxnSpPr>
            <a:cxnSpLocks/>
          </p:cNvCxnSpPr>
          <p:nvPr/>
        </p:nvCxnSpPr>
        <p:spPr>
          <a:xfrm>
            <a:off x="-5141" y="2697699"/>
            <a:ext cx="559085"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84799FA-AD9D-3D9F-8AE9-46939F0FE31B}"/>
              </a:ext>
            </a:extLst>
          </p:cNvPr>
          <p:cNvCxnSpPr>
            <a:cxnSpLocks/>
          </p:cNvCxnSpPr>
          <p:nvPr/>
        </p:nvCxnSpPr>
        <p:spPr>
          <a:xfrm>
            <a:off x="553944" y="2697699"/>
            <a:ext cx="0" cy="7180334"/>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28" name="Triangle 27">
            <a:extLst>
              <a:ext uri="{FF2B5EF4-FFF2-40B4-BE49-F238E27FC236}">
                <a16:creationId xmlns:a16="http://schemas.microsoft.com/office/drawing/2014/main" id="{B1EF5082-41E5-69AD-8828-F663FF96AC33}"/>
              </a:ext>
            </a:extLst>
          </p:cNvPr>
          <p:cNvSpPr/>
          <p:nvPr/>
        </p:nvSpPr>
        <p:spPr>
          <a:xfrm rot="5400000">
            <a:off x="197277" y="2612073"/>
            <a:ext cx="217346" cy="187367"/>
          </a:xfrm>
          <a:prstGeom prst="triangle">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4" name="Group 43">
            <a:extLst>
              <a:ext uri="{FF2B5EF4-FFF2-40B4-BE49-F238E27FC236}">
                <a16:creationId xmlns:a16="http://schemas.microsoft.com/office/drawing/2014/main" id="{974C7962-C970-D9E6-B400-119D96A73FAC}"/>
              </a:ext>
            </a:extLst>
          </p:cNvPr>
          <p:cNvGrpSpPr/>
          <p:nvPr/>
        </p:nvGrpSpPr>
        <p:grpSpPr>
          <a:xfrm>
            <a:off x="553944" y="9686862"/>
            <a:ext cx="7020904" cy="400869"/>
            <a:chOff x="576076" y="9606081"/>
            <a:chExt cx="7020904" cy="400869"/>
          </a:xfrm>
        </p:grpSpPr>
        <p:cxnSp>
          <p:nvCxnSpPr>
            <p:cNvPr id="29" name="Straight Connector 28">
              <a:extLst>
                <a:ext uri="{FF2B5EF4-FFF2-40B4-BE49-F238E27FC236}">
                  <a16:creationId xmlns:a16="http://schemas.microsoft.com/office/drawing/2014/main" id="{D006D584-62EF-D978-9FED-65C17B0DB3CB}"/>
                </a:ext>
              </a:extLst>
            </p:cNvPr>
            <p:cNvCxnSpPr>
              <a:cxnSpLocks/>
            </p:cNvCxnSpPr>
            <p:nvPr/>
          </p:nvCxnSpPr>
          <p:spPr>
            <a:xfrm>
              <a:off x="576076" y="9797252"/>
              <a:ext cx="7020904"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DE357A58-6FC7-A2BD-8D76-A3C81D0DBE9A}"/>
                </a:ext>
              </a:extLst>
            </p:cNvPr>
            <p:cNvSpPr/>
            <p:nvPr/>
          </p:nvSpPr>
          <p:spPr>
            <a:xfrm>
              <a:off x="6603966" y="9606081"/>
              <a:ext cx="578970" cy="4008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F5BBF6DD-EA44-7F52-AF48-766381AEFB1A}"/>
              </a:ext>
            </a:extLst>
          </p:cNvPr>
          <p:cNvSpPr txBox="1"/>
          <p:nvPr/>
        </p:nvSpPr>
        <p:spPr>
          <a:xfrm>
            <a:off x="773469" y="3243429"/>
            <a:ext cx="6255241" cy="7107074"/>
          </a:xfrm>
          <a:prstGeom prst="rect">
            <a:avLst/>
          </a:prstGeom>
          <a:noFill/>
        </p:spPr>
        <p:txBody>
          <a:bodyPr wrap="square" lIns="91440" tIns="45720" rIns="91440" bIns="45720" rtlCol="0" anchor="t">
            <a:spAutoFit/>
          </a:bodyPr>
          <a:lstStyle/>
          <a:p>
            <a:pPr marL="17780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latin typeface="Calibri"/>
                <a:ea typeface="Calibri"/>
                <a:cs typeface="Calibri"/>
              </a:rPr>
              <a:t>Alemania, </a:t>
            </a:r>
            <a:r>
              <a:rPr lang="en-IE" sz="1350" b="1" dirty="0" err="1">
                <a:solidFill>
                  <a:srgbClr val="404040"/>
                </a:solidFill>
                <a:latin typeface="Calibri"/>
                <a:ea typeface="Calibri"/>
                <a:cs typeface="Calibri"/>
              </a:rPr>
              <a:t>caso</a:t>
            </a:r>
            <a:r>
              <a:rPr lang="en-IE" sz="1350" b="1" dirty="0">
                <a:solidFill>
                  <a:srgbClr val="404040"/>
                </a:solidFill>
                <a:latin typeface="Calibri"/>
                <a:ea typeface="Calibri"/>
                <a:cs typeface="Calibri"/>
              </a:rPr>
              <a:t> 1</a:t>
            </a:r>
            <a:r>
              <a:rPr lang="en-IE" sz="1350" dirty="0">
                <a:solidFill>
                  <a:srgbClr val="404040"/>
                </a:solidFill>
                <a:latin typeface="Calibri"/>
                <a:ea typeface="Calibri"/>
                <a:cs typeface="Calibri"/>
              </a:rPr>
              <a:t>: </a:t>
            </a:r>
            <a:r>
              <a:rPr lang="en-IE" sz="1350" dirty="0" err="1">
                <a:solidFill>
                  <a:srgbClr val="404040"/>
                </a:solidFill>
                <a:latin typeface="Calibri"/>
                <a:ea typeface="Calibri"/>
                <a:cs typeface="Calibri"/>
              </a:rPr>
              <a:t>balneario</a:t>
            </a:r>
            <a:r>
              <a:rPr lang="en-IE" sz="1350" dirty="0">
                <a:solidFill>
                  <a:srgbClr val="404040"/>
                </a:solidFill>
                <a:latin typeface="Calibri"/>
                <a:ea typeface="Calibri"/>
                <a:cs typeface="Calibri"/>
              </a:rPr>
              <a:t> </a:t>
            </a:r>
            <a:r>
              <a:rPr lang="en-IE" sz="1350" dirty="0" err="1">
                <a:solidFill>
                  <a:srgbClr val="404040"/>
                </a:solidFill>
                <a:latin typeface="Calibri"/>
                <a:ea typeface="Calibri"/>
                <a:cs typeface="Calibri"/>
              </a:rPr>
              <a:t>termal</a:t>
            </a:r>
            <a:r>
              <a:rPr lang="en-IE" sz="1350" dirty="0">
                <a:solidFill>
                  <a:srgbClr val="404040"/>
                </a:solidFill>
                <a:latin typeface="Calibri"/>
                <a:ea typeface="Calibri"/>
                <a:cs typeface="Calibri"/>
              </a:rPr>
              <a:t> (SPA), piscina </a:t>
            </a:r>
            <a:r>
              <a:rPr lang="en-IE" sz="1350" dirty="0" err="1">
                <a:solidFill>
                  <a:srgbClr val="404040"/>
                </a:solidFill>
                <a:latin typeface="Calibri"/>
                <a:ea typeface="Calibri"/>
                <a:cs typeface="Calibri"/>
              </a:rPr>
              <a:t>pública</a:t>
            </a:r>
            <a:r>
              <a:rPr lang="en-IE" sz="1350" dirty="0">
                <a:solidFill>
                  <a:srgbClr val="404040"/>
                </a:solidFill>
                <a:latin typeface="Calibri"/>
                <a:ea typeface="Calibri"/>
                <a:cs typeface="Calibri"/>
              </a:rPr>
              <a:t>, 1989, </a:t>
            </a:r>
            <a:r>
              <a:rPr lang="en-IE" sz="1350" dirty="0" err="1">
                <a:solidFill>
                  <a:srgbClr val="404040"/>
                </a:solidFill>
                <a:latin typeface="Calibri"/>
                <a:ea typeface="Calibri"/>
                <a:cs typeface="Calibri"/>
              </a:rPr>
              <a:t>renovada</a:t>
            </a:r>
            <a:r>
              <a:rPr lang="en-IE" sz="1350" dirty="0">
                <a:solidFill>
                  <a:srgbClr val="404040"/>
                </a:solidFill>
                <a:latin typeface="Calibri"/>
                <a:ea typeface="Calibri"/>
                <a:cs typeface="Calibri"/>
              </a:rPr>
              <a:t> </a:t>
            </a:r>
            <a:r>
              <a:rPr lang="en-IE" sz="1350" dirty="0" err="1">
                <a:solidFill>
                  <a:srgbClr val="404040"/>
                </a:solidFill>
                <a:latin typeface="Calibri"/>
                <a:ea typeface="Calibri"/>
                <a:cs typeface="Calibri"/>
              </a:rPr>
              <a:t>parcialmente</a:t>
            </a:r>
            <a:r>
              <a:rPr lang="en-IE" sz="1350" dirty="0">
                <a:solidFill>
                  <a:srgbClr val="404040"/>
                </a:solidFill>
                <a:latin typeface="Calibri"/>
                <a:ea typeface="Calibri"/>
                <a:cs typeface="Calibri"/>
              </a:rPr>
              <a:t> </a:t>
            </a:r>
            <a:r>
              <a:rPr lang="en-IE" sz="1350" dirty="0" err="1">
                <a:solidFill>
                  <a:srgbClr val="404040"/>
                </a:solidFill>
                <a:latin typeface="Calibri"/>
                <a:ea typeface="Calibri"/>
                <a:cs typeface="Calibri"/>
              </a:rPr>
              <a:t>en</a:t>
            </a:r>
            <a:r>
              <a:rPr lang="en-IE" sz="1350" dirty="0">
                <a:solidFill>
                  <a:srgbClr val="404040"/>
                </a:solidFill>
                <a:latin typeface="Calibri"/>
                <a:ea typeface="Calibri"/>
                <a:cs typeface="Calibri"/>
              </a:rPr>
              <a:t> 2003 y 2017</a:t>
            </a:r>
          </a:p>
          <a:p>
            <a:pPr marL="17780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Alemania, caso 5</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universidad, 1970, renovaciones del sistema de climatización en 2018</a:t>
            </a:r>
          </a:p>
          <a:p>
            <a:pPr marL="17780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latin typeface="Calibri"/>
                <a:ea typeface="Calibri"/>
                <a:cs typeface="Calibri"/>
              </a:rPr>
              <a:t>Dinamarca, caso 1</a:t>
            </a:r>
            <a:r>
              <a:rPr lang="en-IE" sz="1350" dirty="0">
                <a:solidFill>
                  <a:srgbClr val="404040"/>
                </a:solidFill>
                <a:latin typeface="Calibri"/>
                <a:ea typeface="Calibri"/>
                <a:cs typeface="Calibri"/>
              </a:rPr>
              <a:t>: varios edificios públicos (ejemplos típicos).</a:t>
            </a:r>
          </a:p>
          <a:p>
            <a:pPr marL="17780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latin typeface="Calibri"/>
                <a:ea typeface="Calibri"/>
                <a:cs typeface="Calibri"/>
              </a:rPr>
              <a:t>Dinamarca, caso 2</a:t>
            </a:r>
            <a:r>
              <a:rPr lang="en-IE" sz="1350" dirty="0">
                <a:solidFill>
                  <a:srgbClr val="404040"/>
                </a:solidFill>
                <a:latin typeface="Calibri"/>
                <a:ea typeface="Calibri"/>
                <a:cs typeface="Calibri"/>
              </a:rPr>
              <a:t>: edificio del campus universitario, 2009</a:t>
            </a:r>
          </a:p>
          <a:p>
            <a:pPr marL="17780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Dinamarca, caso 3</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edificio del campus universitario, principios de la década de 2000</a:t>
            </a:r>
          </a:p>
          <a:p>
            <a:pPr marL="17780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latin typeface="Calibri"/>
                <a:ea typeface="Calibri"/>
                <a:cs typeface="Calibri"/>
              </a:rPr>
              <a:t>Dinamarca, caso 5</a:t>
            </a:r>
            <a:r>
              <a:rPr lang="en-IE" sz="1350" dirty="0">
                <a:solidFill>
                  <a:srgbClr val="404040"/>
                </a:solidFill>
                <a:latin typeface="Calibri"/>
                <a:ea typeface="Calibri"/>
                <a:cs typeface="Calibri"/>
              </a:rPr>
              <a:t>: centro cultural y comunitario, 1953, renovado en 2009</a:t>
            </a:r>
          </a:p>
          <a:p>
            <a:pPr marL="17780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latin typeface="Calibri"/>
                <a:ea typeface="Calibri"/>
                <a:cs typeface="Calibri"/>
              </a:rPr>
              <a:t>Caso 9 de Dinamarca</a:t>
            </a:r>
            <a:r>
              <a:rPr lang="en-IE" sz="1350" dirty="0">
                <a:solidFill>
                  <a:srgbClr val="404040"/>
                </a:solidFill>
                <a:latin typeface="Calibri"/>
                <a:ea typeface="Calibri"/>
                <a:cs typeface="Calibri"/>
              </a:rPr>
              <a:t>: escuela pública, década de 1960, renovada en 2016-2018</a:t>
            </a:r>
          </a:p>
          <a:p>
            <a:pPr marL="17780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latin typeface="Calibri"/>
                <a:ea typeface="Calibri"/>
                <a:cs typeface="Calibri"/>
              </a:rPr>
              <a:t>Letonia, caso 1</a:t>
            </a:r>
            <a:r>
              <a:rPr lang="en-IE" sz="1350" dirty="0">
                <a:solidFill>
                  <a:srgbClr val="404040"/>
                </a:solidFill>
                <a:latin typeface="Calibri"/>
                <a:ea typeface="Calibri"/>
                <a:cs typeface="Calibri"/>
              </a:rPr>
              <a:t>: universidad, 1975, renovada en 2022</a:t>
            </a:r>
          </a:p>
          <a:p>
            <a:pPr marL="17780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latin typeface="Calibri"/>
                <a:ea typeface="Calibri"/>
                <a:cs typeface="Calibri"/>
              </a:rPr>
              <a:t>Letonia, caso 2</a:t>
            </a:r>
            <a:r>
              <a:rPr lang="en-IE" sz="1350" dirty="0">
                <a:solidFill>
                  <a:srgbClr val="404040"/>
                </a:solidFill>
                <a:latin typeface="Calibri"/>
                <a:ea typeface="Calibri"/>
                <a:cs typeface="Calibri"/>
              </a:rPr>
              <a:t>: Biblioteca Nacional de Letonia, 2014</a:t>
            </a:r>
          </a:p>
          <a:p>
            <a:pPr marL="17780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latin typeface="Calibri"/>
                <a:ea typeface="Calibri"/>
                <a:cs typeface="Calibri"/>
              </a:rPr>
              <a:t>Letonia, caso 7</a:t>
            </a:r>
            <a:r>
              <a:rPr lang="en-IE" sz="1350" dirty="0">
                <a:solidFill>
                  <a:srgbClr val="404040"/>
                </a:solidFill>
                <a:latin typeface="Calibri"/>
                <a:ea typeface="Calibri"/>
                <a:cs typeface="Calibri"/>
              </a:rPr>
              <a:t>: escuela pública, 1937, renovada en 2008</a:t>
            </a:r>
          </a:p>
          <a:p>
            <a:pPr marL="17780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latin typeface="Calibri"/>
                <a:ea typeface="Calibri"/>
                <a:cs typeface="Calibri"/>
              </a:rPr>
              <a:t>Noruega, caso 1</a:t>
            </a:r>
            <a:r>
              <a:rPr lang="en-IE" sz="1350" dirty="0">
                <a:solidFill>
                  <a:srgbClr val="404040"/>
                </a:solidFill>
                <a:latin typeface="Calibri"/>
                <a:ea typeface="Calibri"/>
                <a:cs typeface="Calibri"/>
              </a:rPr>
              <a:t>: escuela, oficinas y aulas combinadas, 1955, renovación del sistema de climatización en 2012</a:t>
            </a:r>
          </a:p>
          <a:p>
            <a:pPr marL="17780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latin typeface="Calibri"/>
                <a:ea typeface="Calibri"/>
                <a:cs typeface="Calibri"/>
              </a:rPr>
              <a:t>Noruega, caso 3</a:t>
            </a:r>
            <a:r>
              <a:rPr lang="en-IE" sz="1350" dirty="0">
                <a:solidFill>
                  <a:srgbClr val="404040"/>
                </a:solidFill>
                <a:latin typeface="Calibri"/>
                <a:ea typeface="Calibri"/>
                <a:cs typeface="Calibri"/>
              </a:rPr>
              <a:t>: centro de cursos, 2005</a:t>
            </a:r>
          </a:p>
          <a:p>
            <a:pPr marL="17780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latin typeface="Calibri"/>
                <a:ea typeface="Calibri"/>
                <a:cs typeface="Calibri"/>
              </a:rPr>
              <a:t>Noruega, caso 6</a:t>
            </a:r>
            <a:r>
              <a:rPr lang="en-IE" sz="1350" dirty="0">
                <a:solidFill>
                  <a:srgbClr val="404040"/>
                </a:solidFill>
                <a:latin typeface="Calibri"/>
                <a:ea typeface="Calibri"/>
                <a:cs typeface="Calibri"/>
              </a:rPr>
              <a:t>: escuela, oficinas y aulas combinadas, 1985, ampliada en 2022</a:t>
            </a:r>
          </a:p>
          <a:p>
            <a:pPr marL="17780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latin typeface="Calibri"/>
                <a:ea typeface="Calibri"/>
                <a:cs typeface="Calibri"/>
              </a:rPr>
              <a:t>Noruega, caso 7</a:t>
            </a:r>
            <a:r>
              <a:rPr lang="en-IE" sz="1350" dirty="0">
                <a:solidFill>
                  <a:srgbClr val="404040"/>
                </a:solidFill>
                <a:latin typeface="Calibri"/>
                <a:ea typeface="Calibri"/>
                <a:cs typeface="Calibri"/>
              </a:rPr>
              <a:t>: residencia de ancianos, 2018</a:t>
            </a:r>
          </a:p>
          <a:p>
            <a:pPr marL="17780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latin typeface="Calibri"/>
                <a:ea typeface="Calibri"/>
                <a:cs typeface="Calibri"/>
              </a:rPr>
              <a:t>Irlanda, caso 5</a:t>
            </a:r>
            <a:r>
              <a:rPr lang="en-IE" sz="1350" dirty="0">
                <a:solidFill>
                  <a:srgbClr val="404040"/>
                </a:solidFill>
                <a:latin typeface="Calibri"/>
                <a:ea typeface="Calibri"/>
                <a:cs typeface="Calibri"/>
              </a:rPr>
              <a:t>: biblioteca de educación superior, 1984, renovada en 2022.</a:t>
            </a:r>
          </a:p>
          <a:p>
            <a:pPr marL="17780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latin typeface="Calibri"/>
                <a:ea typeface="Calibri"/>
                <a:cs typeface="Calibri"/>
              </a:rPr>
              <a:t>Polonia, caso 1</a:t>
            </a:r>
            <a:r>
              <a:rPr lang="en-IE" sz="1350" dirty="0">
                <a:solidFill>
                  <a:srgbClr val="404040"/>
                </a:solidFill>
                <a:latin typeface="Calibri"/>
                <a:ea typeface="Calibri"/>
                <a:cs typeface="Calibri"/>
              </a:rPr>
              <a:t>: escuela primaria, 1963, renovada en 2023</a:t>
            </a:r>
          </a:p>
          <a:p>
            <a:pPr marL="17780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latin typeface="Calibri"/>
                <a:ea typeface="Calibri"/>
                <a:cs typeface="Calibri"/>
              </a:rPr>
              <a:t>Polonia, caso 2</a:t>
            </a:r>
            <a:r>
              <a:rPr lang="en-IE" sz="1350" dirty="0">
                <a:solidFill>
                  <a:srgbClr val="404040"/>
                </a:solidFill>
                <a:latin typeface="Calibri"/>
                <a:ea typeface="Calibri"/>
                <a:cs typeface="Calibri"/>
              </a:rPr>
              <a:t>: centro científico y cultural, 1849, renovado en 2021</a:t>
            </a:r>
          </a:p>
          <a:p>
            <a:pPr marL="17780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Polonia, caso 4</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centro científico y de conferencias, institución cultural y educativa, 2024</a:t>
            </a:r>
          </a:p>
          <a:p>
            <a:pPr marL="17780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latin typeface="Calibri"/>
                <a:ea typeface="Calibri"/>
                <a:cs typeface="Calibri"/>
              </a:rPr>
              <a:t>Polonia, caso 5</a:t>
            </a:r>
            <a:r>
              <a:rPr lang="en-IE" sz="1350" dirty="0">
                <a:solidFill>
                  <a:srgbClr val="404040"/>
                </a:solidFill>
                <a:latin typeface="Calibri"/>
                <a:ea typeface="Calibri"/>
                <a:cs typeface="Calibri"/>
              </a:rPr>
              <a:t>: centro de educación medioambiental, 2020</a:t>
            </a:r>
          </a:p>
          <a:p>
            <a:pPr marL="17780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latin typeface="Calibri"/>
                <a:ea typeface="Calibri"/>
                <a:cs typeface="Calibri"/>
              </a:rPr>
              <a:t>Polonia, caso 6</a:t>
            </a:r>
            <a:r>
              <a:rPr lang="en-IE" sz="1350" dirty="0">
                <a:solidFill>
                  <a:srgbClr val="404040"/>
                </a:solidFill>
                <a:latin typeface="Calibri"/>
                <a:ea typeface="Calibri"/>
                <a:cs typeface="Calibri"/>
              </a:rPr>
              <a:t>: residencia de asistencia social, mediados del siglo XVII, reconstruida en 1922, renovada en 1994</a:t>
            </a:r>
          </a:p>
          <a:p>
            <a:pPr marL="17780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latin typeface="Calibri"/>
                <a:ea typeface="Calibri"/>
                <a:cs typeface="Calibri"/>
              </a:rPr>
              <a:t>Polonia, caso 7</a:t>
            </a:r>
            <a:r>
              <a:rPr lang="en-IE" sz="1350" dirty="0">
                <a:solidFill>
                  <a:srgbClr val="404040"/>
                </a:solidFill>
                <a:latin typeface="Calibri"/>
                <a:ea typeface="Calibri"/>
                <a:cs typeface="Calibri"/>
              </a:rPr>
              <a:t>: Hospital regional, 1996, renovado y ampliado entre 2014 y 2020</a:t>
            </a:r>
          </a:p>
          <a:p>
            <a:pPr marL="17780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latin typeface="Calibri"/>
                <a:ea typeface="Calibri"/>
                <a:cs typeface="Calibri"/>
              </a:rPr>
              <a:t>Polonia, caso 8</a:t>
            </a:r>
            <a:r>
              <a:rPr lang="en-IE" sz="1350" dirty="0">
                <a:solidFill>
                  <a:srgbClr val="404040"/>
                </a:solidFill>
                <a:latin typeface="Calibri"/>
                <a:ea typeface="Calibri"/>
                <a:cs typeface="Calibri"/>
              </a:rPr>
              <a:t>: centro preescolar, 2022</a:t>
            </a:r>
            <a:endParaRPr lang="lv-LV" sz="1350" dirty="0">
              <a:solidFill>
                <a:srgbClr val="404040"/>
              </a:solidFill>
              <a:latin typeface="Calibri"/>
              <a:ea typeface="Calibri"/>
              <a:cs typeface="Calibri"/>
            </a:endParaRPr>
          </a:p>
          <a:p>
            <a:pPr marL="177800" indent="-177800">
              <a:lnSpc>
                <a:spcPts val="1480"/>
              </a:lnSpc>
              <a:spcAft>
                <a:spcPts val="200"/>
              </a:spcAft>
              <a:buClr>
                <a:srgbClr val="ED4D24"/>
              </a:buClr>
              <a:buFont typeface="Arial" panose="020B0604020202020204" pitchFamily="34" charset="0"/>
              <a:buChar char="•"/>
              <a:tabLst>
                <a:tab pos="533400" algn="l"/>
                <a:tab pos="574675" algn="l"/>
              </a:tabLst>
            </a:pPr>
            <a:r>
              <a:rPr lang="lv-LV" sz="1350" b="1" dirty="0" err="1">
                <a:solidFill>
                  <a:srgbClr val="404040"/>
                </a:solidFill>
                <a:latin typeface="Calibri"/>
                <a:ea typeface="Calibri"/>
                <a:cs typeface="Calibri"/>
              </a:rPr>
              <a:t>Serbia</a:t>
            </a:r>
            <a:r>
              <a:rPr lang="lv-LV" sz="1350" b="1" dirty="0">
                <a:solidFill>
                  <a:srgbClr val="404040"/>
                </a:solidFill>
                <a:latin typeface="Calibri"/>
                <a:ea typeface="Calibri"/>
                <a:cs typeface="Calibri"/>
              </a:rPr>
              <a:t>, </a:t>
            </a:r>
            <a:r>
              <a:rPr lang="en-IE" sz="1350" b="1" dirty="0">
                <a:solidFill>
                  <a:srgbClr val="404040"/>
                </a:solidFill>
                <a:latin typeface="Calibri"/>
                <a:ea typeface="Calibri"/>
                <a:cs typeface="Calibri"/>
              </a:rPr>
              <a:t>caso</a:t>
            </a:r>
            <a:r>
              <a:rPr lang="lv-LV" sz="1350" b="1" dirty="0">
                <a:solidFill>
                  <a:srgbClr val="404040"/>
                </a:solidFill>
                <a:latin typeface="Calibri"/>
                <a:ea typeface="Calibri"/>
                <a:cs typeface="Calibri"/>
              </a:rPr>
              <a:t> 2</a:t>
            </a:r>
            <a:r>
              <a:rPr lang="en-IE" sz="1350" dirty="0">
                <a:solidFill>
                  <a:srgbClr val="404040"/>
                </a:solidFill>
                <a:latin typeface="Calibri"/>
                <a:ea typeface="Calibri"/>
                <a:cs typeface="Calibri"/>
              </a:rPr>
              <a:t>: </a:t>
            </a:r>
            <a:r>
              <a:rPr lang="en-GB" sz="1350" dirty="0">
                <a:solidFill>
                  <a:srgbClr val="404040"/>
                </a:solidFill>
                <a:latin typeface="Calibri"/>
                <a:ea typeface="Calibri"/>
                <a:cs typeface="Calibri"/>
              </a:rPr>
              <a:t>escuela técnica</a:t>
            </a:r>
            <a:r>
              <a:rPr lang="en-IE" sz="1350" dirty="0">
                <a:solidFill>
                  <a:srgbClr val="404040"/>
                </a:solidFill>
                <a:latin typeface="Calibri"/>
                <a:ea typeface="Calibri"/>
                <a:cs typeface="Calibri"/>
              </a:rPr>
              <a:t>,</a:t>
            </a:r>
            <a:r>
              <a:rPr lang="lv-LV" sz="1350" dirty="0">
                <a:solidFill>
                  <a:srgbClr val="404040"/>
                </a:solidFill>
                <a:latin typeface="Calibri"/>
                <a:ea typeface="Calibri"/>
                <a:cs typeface="Calibri"/>
              </a:rPr>
              <a:t> 1979</a:t>
            </a:r>
            <a:r>
              <a:rPr lang="en-IE" sz="1350" dirty="0">
                <a:solidFill>
                  <a:srgbClr val="404040"/>
                </a:solidFill>
                <a:latin typeface="Calibri"/>
                <a:ea typeface="Calibri"/>
                <a:cs typeface="Calibri"/>
              </a:rPr>
              <a:t>, renovada en</a:t>
            </a:r>
            <a:r>
              <a:rPr lang="lv-LV" sz="1350" dirty="0">
                <a:solidFill>
                  <a:srgbClr val="404040"/>
                </a:solidFill>
                <a:latin typeface="Calibri"/>
                <a:ea typeface="Calibri"/>
                <a:cs typeface="Calibri"/>
              </a:rPr>
              <a:t> 2018</a:t>
            </a:r>
            <a:endParaRPr lang="en-IE" sz="1350" dirty="0">
              <a:solidFill>
                <a:srgbClr val="404040"/>
              </a:solidFill>
              <a:latin typeface="Calibri"/>
              <a:ea typeface="Calibri"/>
              <a:cs typeface="Calibri"/>
            </a:endParaRPr>
          </a:p>
          <a:p>
            <a:pPr marL="177800" indent="-177800">
              <a:lnSpc>
                <a:spcPts val="1480"/>
              </a:lnSpc>
              <a:spcAft>
                <a:spcPts val="200"/>
              </a:spcAft>
              <a:buClr>
                <a:srgbClr val="ED4D24"/>
              </a:buClr>
              <a:buFont typeface="Arial" panose="020B0604020202020204" pitchFamily="34" charset="0"/>
              <a:buChar char="•"/>
              <a:tabLst>
                <a:tab pos="533400" algn="l"/>
                <a:tab pos="574675" algn="l"/>
              </a:tabLst>
            </a:pPr>
            <a:r>
              <a:rPr lang="lv-LV" sz="1350" b="1" dirty="0" err="1">
                <a:solidFill>
                  <a:srgbClr val="404040"/>
                </a:solidFill>
                <a:latin typeface="Calibri"/>
                <a:ea typeface="Calibri"/>
                <a:cs typeface="Calibri"/>
              </a:rPr>
              <a:t>Serbia</a:t>
            </a:r>
            <a:r>
              <a:rPr lang="lv-LV" sz="1350" b="1" dirty="0">
                <a:solidFill>
                  <a:srgbClr val="404040"/>
                </a:solidFill>
                <a:latin typeface="Calibri"/>
                <a:ea typeface="Calibri"/>
                <a:cs typeface="Calibri"/>
              </a:rPr>
              <a:t>, </a:t>
            </a:r>
            <a:r>
              <a:rPr lang="en-IE" sz="1350" b="1" dirty="0">
                <a:solidFill>
                  <a:srgbClr val="404040"/>
                </a:solidFill>
                <a:latin typeface="Calibri"/>
                <a:ea typeface="Calibri"/>
                <a:cs typeface="Calibri"/>
              </a:rPr>
              <a:t>caso</a:t>
            </a:r>
            <a:r>
              <a:rPr lang="lv-LV" sz="1350" b="1" dirty="0">
                <a:solidFill>
                  <a:srgbClr val="404040"/>
                </a:solidFill>
                <a:latin typeface="Calibri"/>
                <a:ea typeface="Calibri"/>
                <a:cs typeface="Calibri"/>
              </a:rPr>
              <a:t> 3</a:t>
            </a:r>
            <a:r>
              <a:rPr lang="en-IE" sz="1350" dirty="0">
                <a:solidFill>
                  <a:srgbClr val="404040"/>
                </a:solidFill>
                <a:latin typeface="Calibri"/>
                <a:ea typeface="Calibri"/>
                <a:cs typeface="Calibri"/>
              </a:rPr>
              <a:t>: </a:t>
            </a:r>
            <a:r>
              <a:rPr lang="lv-LV" sz="1350" dirty="0" err="1">
                <a:solidFill>
                  <a:srgbClr val="404040"/>
                </a:solidFill>
                <a:latin typeface="Calibri"/>
                <a:ea typeface="Calibri"/>
                <a:cs typeface="Calibri"/>
              </a:rPr>
              <a:t>centro</a:t>
            </a:r>
            <a:r>
              <a:rPr lang="lv-LV" sz="1350" dirty="0">
                <a:solidFill>
                  <a:srgbClr val="404040"/>
                </a:solidFill>
                <a:latin typeface="Calibri"/>
                <a:ea typeface="Calibri"/>
                <a:cs typeface="Calibri"/>
              </a:rPr>
              <a:t> </a:t>
            </a:r>
            <a:r>
              <a:rPr lang="lv-LV" sz="1350" dirty="0" err="1">
                <a:solidFill>
                  <a:srgbClr val="404040"/>
                </a:solidFill>
                <a:latin typeface="Calibri"/>
                <a:ea typeface="Calibri"/>
                <a:cs typeface="Calibri"/>
              </a:rPr>
              <a:t>cultural</a:t>
            </a:r>
            <a:r>
              <a:rPr lang="en-IE" sz="1350" dirty="0">
                <a:solidFill>
                  <a:srgbClr val="404040"/>
                </a:solidFill>
                <a:latin typeface="Calibri"/>
                <a:ea typeface="Calibri"/>
                <a:cs typeface="Calibri"/>
              </a:rPr>
              <a:t>,</a:t>
            </a:r>
            <a:r>
              <a:rPr lang="lv-LV" sz="1350" dirty="0">
                <a:solidFill>
                  <a:srgbClr val="404040"/>
                </a:solidFill>
                <a:latin typeface="Calibri"/>
                <a:ea typeface="Calibri"/>
                <a:cs typeface="Calibri"/>
              </a:rPr>
              <a:t> 1950</a:t>
            </a:r>
            <a:r>
              <a:rPr lang="en-IE" sz="1350" dirty="0">
                <a:solidFill>
                  <a:srgbClr val="404040"/>
                </a:solidFill>
                <a:latin typeface="Calibri"/>
                <a:ea typeface="Calibri"/>
                <a:cs typeface="Calibri"/>
              </a:rPr>
              <a:t>, renovado en</a:t>
            </a:r>
            <a:r>
              <a:rPr lang="lv-LV" sz="1350" dirty="0">
                <a:solidFill>
                  <a:srgbClr val="404040"/>
                </a:solidFill>
                <a:latin typeface="Calibri"/>
                <a:ea typeface="Calibri"/>
                <a:cs typeface="Calibri"/>
              </a:rPr>
              <a:t> 2018</a:t>
            </a:r>
            <a:endParaRPr lang="en-IE" sz="1350" dirty="0">
              <a:solidFill>
                <a:srgbClr val="404040"/>
              </a:solidFill>
              <a:latin typeface="Calibri"/>
              <a:ea typeface="Calibri"/>
              <a:cs typeface="Calibri"/>
            </a:endParaRPr>
          </a:p>
          <a:p>
            <a:pPr marL="177800" indent="-177800">
              <a:lnSpc>
                <a:spcPts val="1480"/>
              </a:lnSpc>
              <a:spcAft>
                <a:spcPts val="200"/>
              </a:spcAft>
              <a:buClr>
                <a:srgbClr val="ED4D24"/>
              </a:buClr>
              <a:buFont typeface="Arial" panose="020B0604020202020204" pitchFamily="34" charset="0"/>
              <a:buChar char="•"/>
              <a:tabLst>
                <a:tab pos="533400" algn="l"/>
                <a:tab pos="574675" algn="l"/>
              </a:tabLst>
            </a:pPr>
            <a:r>
              <a:rPr lang="lv-LV" sz="1350" b="1" dirty="0" err="1">
                <a:solidFill>
                  <a:srgbClr val="404040"/>
                </a:solidFill>
                <a:latin typeface="Calibri"/>
                <a:ea typeface="Calibri"/>
                <a:cs typeface="Calibri"/>
              </a:rPr>
              <a:t>Serbia</a:t>
            </a:r>
            <a:r>
              <a:rPr lang="lv-LV" sz="1350" b="1" dirty="0">
                <a:solidFill>
                  <a:srgbClr val="404040"/>
                </a:solidFill>
                <a:latin typeface="Calibri"/>
                <a:ea typeface="Calibri"/>
                <a:cs typeface="Calibri"/>
              </a:rPr>
              <a:t> </a:t>
            </a:r>
            <a:r>
              <a:rPr lang="en-IE" sz="1350" b="1" dirty="0">
                <a:solidFill>
                  <a:srgbClr val="404040"/>
                </a:solidFill>
                <a:latin typeface="Calibri"/>
                <a:ea typeface="Calibri"/>
                <a:cs typeface="Calibri"/>
              </a:rPr>
              <a:t>Caso</a:t>
            </a:r>
            <a:r>
              <a:rPr lang="lv-LV" sz="1350" b="1" dirty="0">
                <a:solidFill>
                  <a:srgbClr val="404040"/>
                </a:solidFill>
                <a:latin typeface="Calibri"/>
                <a:ea typeface="Calibri"/>
                <a:cs typeface="Calibri"/>
              </a:rPr>
              <a:t> 5 </a:t>
            </a:r>
            <a:r>
              <a:rPr lang="en-IE" sz="1350" dirty="0">
                <a:solidFill>
                  <a:srgbClr val="404040"/>
                </a:solidFill>
                <a:latin typeface="Calibri"/>
                <a:ea typeface="Calibri"/>
                <a:cs typeface="Calibri"/>
              </a:rPr>
              <a:t>– </a:t>
            </a:r>
            <a:r>
              <a:rPr lang="lv-LV" sz="1350" dirty="0">
                <a:solidFill>
                  <a:srgbClr val="404040"/>
                </a:solidFill>
                <a:latin typeface="Calibri"/>
                <a:ea typeface="Calibri"/>
                <a:cs typeface="Calibri"/>
              </a:rPr>
              <a:t>Casa </a:t>
            </a:r>
            <a:r>
              <a:rPr lang="lv-LV" sz="1350" dirty="0" err="1">
                <a:solidFill>
                  <a:srgbClr val="404040"/>
                </a:solidFill>
                <a:latin typeface="Calibri"/>
                <a:ea typeface="Calibri"/>
                <a:cs typeface="Calibri"/>
              </a:rPr>
              <a:t>de</a:t>
            </a:r>
            <a:r>
              <a:rPr lang="lv-LV" sz="1350" dirty="0">
                <a:solidFill>
                  <a:srgbClr val="404040"/>
                </a:solidFill>
                <a:latin typeface="Calibri"/>
                <a:ea typeface="Calibri"/>
                <a:cs typeface="Calibri"/>
              </a:rPr>
              <a:t> las Artes</a:t>
            </a:r>
            <a:r>
              <a:rPr lang="en-IE" sz="1350" dirty="0">
                <a:solidFill>
                  <a:srgbClr val="404040"/>
                </a:solidFill>
                <a:latin typeface="Calibri"/>
                <a:ea typeface="Calibri"/>
                <a:cs typeface="Calibri"/>
              </a:rPr>
              <a:t>,</a:t>
            </a:r>
            <a:r>
              <a:rPr lang="lv-LV" sz="1350" dirty="0">
                <a:solidFill>
                  <a:srgbClr val="404040"/>
                </a:solidFill>
                <a:latin typeface="Calibri"/>
                <a:ea typeface="Calibri"/>
                <a:cs typeface="Calibri"/>
              </a:rPr>
              <a:t> 1987</a:t>
            </a:r>
            <a:r>
              <a:rPr lang="en-IE" sz="1350" dirty="0">
                <a:solidFill>
                  <a:srgbClr val="404040"/>
                </a:solidFill>
                <a:latin typeface="Calibri"/>
                <a:ea typeface="Calibri"/>
                <a:cs typeface="Calibri"/>
              </a:rPr>
              <a:t>, renovada en</a:t>
            </a:r>
            <a:r>
              <a:rPr lang="lv-LV" sz="1350" dirty="0">
                <a:solidFill>
                  <a:srgbClr val="404040"/>
                </a:solidFill>
                <a:latin typeface="Calibri"/>
                <a:ea typeface="Calibri"/>
                <a:cs typeface="Calibri"/>
              </a:rPr>
              <a:t> 2019</a:t>
            </a:r>
            <a:endParaRPr lang="en-IE" sz="1350" dirty="0">
              <a:solidFill>
                <a:srgbClr val="404040"/>
              </a:solidFill>
              <a:latin typeface="Calibri"/>
              <a:ea typeface="Calibri"/>
              <a:cs typeface="Calibri"/>
            </a:endParaRPr>
          </a:p>
          <a:p>
            <a:pPr>
              <a:lnSpc>
                <a:spcPts val="1480"/>
              </a:lnSpc>
              <a:spcAft>
                <a:spcPts val="200"/>
              </a:spcAft>
              <a:buClr>
                <a:srgbClr val="ED4D24"/>
              </a:buClr>
              <a:tabLst>
                <a:tab pos="533400" algn="l"/>
                <a:tab pos="574675" algn="l"/>
              </a:tabLst>
            </a:pPr>
            <a:endPar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177800" indent="-177800">
              <a:lnSpc>
                <a:spcPts val="1480"/>
              </a:lnSpc>
              <a:spcAft>
                <a:spcPts val="200"/>
              </a:spcAft>
              <a:buClr>
                <a:srgbClr val="ED4D24"/>
              </a:buClr>
              <a:buFont typeface="Arial" panose="020B0604020202020204" pitchFamily="34" charset="0"/>
              <a:buChar char="•"/>
              <a:tabLst>
                <a:tab pos="533400" algn="l"/>
                <a:tab pos="574675" algn="l"/>
              </a:tabLst>
            </a:pPr>
            <a:endParaRPr lang="en-IE" sz="135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36" name="Text Placeholder 32">
            <a:extLst>
              <a:ext uri="{FF2B5EF4-FFF2-40B4-BE49-F238E27FC236}">
                <a16:creationId xmlns:a16="http://schemas.microsoft.com/office/drawing/2014/main" id="{FDECC17A-03C8-543B-DC69-C3A09331269C}"/>
              </a:ext>
            </a:extLst>
          </p:cNvPr>
          <p:cNvSpPr txBox="1">
            <a:spLocks/>
          </p:cNvSpPr>
          <p:nvPr/>
        </p:nvSpPr>
        <p:spPr>
          <a:xfrm>
            <a:off x="773469" y="2781796"/>
            <a:ext cx="4876754" cy="346963"/>
          </a:xfrm>
          <a:prstGeom prst="rect">
            <a:avLst/>
          </a:prstGeom>
          <a:noFill/>
        </p:spPr>
        <p:txBody>
          <a:bodyPr anchor="t">
            <a:noAutofit/>
          </a:bodyPr>
          <a:lstStyle>
            <a:lvl1pPr marL="0" indent="0" algn="ctr" defTabSz="2072941" rtl="0" eaLnBrk="1" latinLnBrk="0" hangingPunct="1">
              <a:lnSpc>
                <a:spcPct val="100000"/>
              </a:lnSpc>
              <a:spcBef>
                <a:spcPts val="0"/>
              </a:spcBef>
              <a:buFont typeface="Arial" panose="020B0604020202020204" pitchFamily="34" charset="0"/>
              <a:buNone/>
              <a:defRPr sz="24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9525" algn="l"/>
            <a:r>
              <a:rPr lang="en-GB" sz="1600" b="1" dirty="0">
                <a:solidFill>
                  <a:srgbClr val="ED4D24"/>
                </a:solidFill>
              </a:rPr>
              <a:t>Edificios públicos/institucionales (</a:t>
            </a:r>
            <a:r>
              <a:rPr lang="lv-LV" sz="1600" b="1" dirty="0">
                <a:solidFill>
                  <a:srgbClr val="ED4D24"/>
                </a:solidFill>
              </a:rPr>
              <a:t>25</a:t>
            </a:r>
            <a:r>
              <a:rPr lang="en-GB" sz="1600" b="1" dirty="0">
                <a:solidFill>
                  <a:srgbClr val="ED4D24"/>
                </a:solidFill>
              </a:rPr>
              <a:t>)</a:t>
            </a:r>
          </a:p>
          <a:p>
            <a:pPr marL="9525" algn="l"/>
            <a:endParaRPr lang="en-GB" sz="1800" b="1" dirty="0">
              <a:latin typeface="Calibri" panose="020F0502020204030204" pitchFamily="34" charset="0"/>
              <a:cs typeface="Calibri" panose="020F0502020204030204" pitchFamily="34" charset="0"/>
            </a:endParaRPr>
          </a:p>
        </p:txBody>
      </p:sp>
      <p:sp>
        <p:nvSpPr>
          <p:cNvPr id="2" name="Freeform 1">
            <a:extLst>
              <a:ext uri="{FF2B5EF4-FFF2-40B4-BE49-F238E27FC236}">
                <a16:creationId xmlns:a16="http://schemas.microsoft.com/office/drawing/2014/main" id="{03330A19-E674-7227-7BFD-2653B2B4A3B9}"/>
              </a:ext>
            </a:extLst>
          </p:cNvPr>
          <p:cNvSpPr/>
          <p:nvPr/>
        </p:nvSpPr>
        <p:spPr>
          <a:xfrm>
            <a:off x="6516375" y="9292226"/>
            <a:ext cx="679542" cy="613278"/>
          </a:xfrm>
          <a:custGeom>
            <a:avLst/>
            <a:gdLst>
              <a:gd name="connsiteX0" fmla="*/ 750142 w 978749"/>
              <a:gd name="connsiteY0" fmla="*/ 638406 h 883309"/>
              <a:gd name="connsiteX1" fmla="*/ 696776 w 978749"/>
              <a:gd name="connsiteY1" fmla="*/ 644209 h 883309"/>
              <a:gd name="connsiteX2" fmla="*/ 691253 w 978749"/>
              <a:gd name="connsiteY2" fmla="*/ 694313 h 883309"/>
              <a:gd name="connsiteX3" fmla="*/ 695681 w 978749"/>
              <a:gd name="connsiteY3" fmla="*/ 744678 h 883309"/>
              <a:gd name="connsiteX4" fmla="*/ 752705 w 978749"/>
              <a:gd name="connsiteY4" fmla="*/ 749339 h 883309"/>
              <a:gd name="connsiteX5" fmla="*/ 806303 w 978749"/>
              <a:gd name="connsiteY5" fmla="*/ 748146 h 883309"/>
              <a:gd name="connsiteX6" fmla="*/ 802770 w 978749"/>
              <a:gd name="connsiteY6" fmla="*/ 644232 h 883309"/>
              <a:gd name="connsiteX7" fmla="*/ 750142 w 978749"/>
              <a:gd name="connsiteY7" fmla="*/ 638406 h 883309"/>
              <a:gd name="connsiteX8" fmla="*/ 780669 w 978749"/>
              <a:gd name="connsiteY8" fmla="*/ 727172 h 883309"/>
              <a:gd name="connsiteX9" fmla="*/ 720080 w 978749"/>
              <a:gd name="connsiteY9" fmla="*/ 727172 h 883309"/>
              <a:gd name="connsiteX10" fmla="*/ 720080 w 978749"/>
              <a:gd name="connsiteY10" fmla="*/ 666581 h 883309"/>
              <a:gd name="connsiteX11" fmla="*/ 780669 w 978749"/>
              <a:gd name="connsiteY11" fmla="*/ 666581 h 883309"/>
              <a:gd name="connsiteX12" fmla="*/ 780669 w 978749"/>
              <a:gd name="connsiteY12" fmla="*/ 727172 h 883309"/>
              <a:gd name="connsiteX13" fmla="*/ 940299 w 978749"/>
              <a:gd name="connsiteY13" fmla="*/ 858841 h 883309"/>
              <a:gd name="connsiteX14" fmla="*/ 901848 w 978749"/>
              <a:gd name="connsiteY14" fmla="*/ 857675 h 883309"/>
              <a:gd name="connsiteX15" fmla="*/ 896101 w 978749"/>
              <a:gd name="connsiteY15" fmla="*/ 192262 h 883309"/>
              <a:gd name="connsiteX16" fmla="*/ 870388 w 978749"/>
              <a:gd name="connsiteY16" fmla="*/ 186436 h 883309"/>
              <a:gd name="connsiteX17" fmla="*/ 850580 w 978749"/>
              <a:gd name="connsiteY17" fmla="*/ 186515 h 883309"/>
              <a:gd name="connsiteX18" fmla="*/ 844829 w 978749"/>
              <a:gd name="connsiteY18" fmla="*/ 5828 h 883309"/>
              <a:gd name="connsiteX19" fmla="*/ 493802 w 978749"/>
              <a:gd name="connsiteY19" fmla="*/ 2 h 883309"/>
              <a:gd name="connsiteX20" fmla="*/ 142152 w 978749"/>
              <a:gd name="connsiteY20" fmla="*/ 5674 h 883309"/>
              <a:gd name="connsiteX21" fmla="*/ 136559 w 978749"/>
              <a:gd name="connsiteY21" fmla="*/ 98891 h 883309"/>
              <a:gd name="connsiteX22" fmla="*/ 137491 w 978749"/>
              <a:gd name="connsiteY22" fmla="*/ 186515 h 883309"/>
              <a:gd name="connsiteX23" fmla="*/ 91737 w 978749"/>
              <a:gd name="connsiteY23" fmla="*/ 192341 h 883309"/>
              <a:gd name="connsiteX24" fmla="*/ 86144 w 978749"/>
              <a:gd name="connsiteY24" fmla="*/ 527921 h 883309"/>
              <a:gd name="connsiteX25" fmla="*/ 86223 w 978749"/>
              <a:gd name="connsiteY25" fmla="*/ 857675 h 883309"/>
              <a:gd name="connsiteX26" fmla="*/ 0 w 978749"/>
              <a:gd name="connsiteY26" fmla="*/ 871658 h 883309"/>
              <a:gd name="connsiteX27" fmla="*/ 0 w 978749"/>
              <a:gd name="connsiteY27" fmla="*/ 883310 h 883309"/>
              <a:gd name="connsiteX28" fmla="*/ 978749 w 978749"/>
              <a:gd name="connsiteY28" fmla="*/ 883310 h 883309"/>
              <a:gd name="connsiteX29" fmla="*/ 940299 w 978749"/>
              <a:gd name="connsiteY29" fmla="*/ 858841 h 883309"/>
              <a:gd name="connsiteX30" fmla="*/ 165455 w 978749"/>
              <a:gd name="connsiteY30" fmla="*/ 107281 h 883309"/>
              <a:gd name="connsiteX31" fmla="*/ 165455 w 978749"/>
              <a:gd name="connsiteY31" fmla="*/ 28047 h 883309"/>
              <a:gd name="connsiteX32" fmla="*/ 822616 w 978749"/>
              <a:gd name="connsiteY32" fmla="*/ 28047 h 883309"/>
              <a:gd name="connsiteX33" fmla="*/ 822616 w 978749"/>
              <a:gd name="connsiteY33" fmla="*/ 186515 h 883309"/>
              <a:gd name="connsiteX34" fmla="*/ 165455 w 978749"/>
              <a:gd name="connsiteY34" fmla="*/ 186515 h 883309"/>
              <a:gd name="connsiteX35" fmla="*/ 165455 w 978749"/>
              <a:gd name="connsiteY35" fmla="*/ 107281 h 883309"/>
              <a:gd name="connsiteX36" fmla="*/ 871553 w 978749"/>
              <a:gd name="connsiteY36" fmla="*/ 855345 h 883309"/>
              <a:gd name="connsiteX37" fmla="*/ 114187 w 978749"/>
              <a:gd name="connsiteY37" fmla="*/ 857675 h 883309"/>
              <a:gd name="connsiteX38" fmla="*/ 114187 w 978749"/>
              <a:gd name="connsiteY38" fmla="*/ 214480 h 883309"/>
              <a:gd name="connsiteX39" fmla="*/ 872411 w 978749"/>
              <a:gd name="connsiteY39" fmla="*/ 214480 h 883309"/>
              <a:gd name="connsiteX40" fmla="*/ 871553 w 978749"/>
              <a:gd name="connsiteY40" fmla="*/ 855345 h 883309"/>
              <a:gd name="connsiteX41" fmla="*/ 438107 w 978749"/>
              <a:gd name="connsiteY41" fmla="*/ 65333 h 883309"/>
              <a:gd name="connsiteX42" fmla="*/ 408152 w 978749"/>
              <a:gd name="connsiteY42" fmla="*/ 60672 h 883309"/>
              <a:gd name="connsiteX43" fmla="*/ 372894 w 978749"/>
              <a:gd name="connsiteY43" fmla="*/ 76370 h 883309"/>
              <a:gd name="connsiteX44" fmla="*/ 356242 w 978749"/>
              <a:gd name="connsiteY44" fmla="*/ 113657 h 883309"/>
              <a:gd name="connsiteX45" fmla="*/ 362892 w 978749"/>
              <a:gd name="connsiteY45" fmla="*/ 148063 h 883309"/>
              <a:gd name="connsiteX46" fmla="*/ 386196 w 978749"/>
              <a:gd name="connsiteY46" fmla="*/ 169037 h 883309"/>
              <a:gd name="connsiteX47" fmla="*/ 412473 w 978749"/>
              <a:gd name="connsiteY47" fmla="*/ 177193 h 883309"/>
              <a:gd name="connsiteX48" fmla="*/ 436942 w 978749"/>
              <a:gd name="connsiteY48" fmla="*/ 170281 h 883309"/>
              <a:gd name="connsiteX49" fmla="*/ 460245 w 978749"/>
              <a:gd name="connsiteY49" fmla="*/ 149307 h 883309"/>
              <a:gd name="connsiteX50" fmla="*/ 468383 w 978749"/>
              <a:gd name="connsiteY50" fmla="*/ 117768 h 883309"/>
              <a:gd name="connsiteX51" fmla="*/ 459062 w 978749"/>
              <a:gd name="connsiteY51" fmla="*/ 85142 h 883309"/>
              <a:gd name="connsiteX52" fmla="*/ 438107 w 978749"/>
              <a:gd name="connsiteY52" fmla="*/ 65333 h 883309"/>
              <a:gd name="connsiteX53" fmla="*/ 439738 w 978749"/>
              <a:gd name="connsiteY53" fmla="*/ 136411 h 883309"/>
              <a:gd name="connsiteX54" fmla="*/ 429252 w 978749"/>
              <a:gd name="connsiteY54" fmla="*/ 150319 h 883309"/>
              <a:gd name="connsiteX55" fmla="*/ 411308 w 978749"/>
              <a:gd name="connsiteY55" fmla="*/ 153814 h 883309"/>
              <a:gd name="connsiteX56" fmla="*/ 389169 w 978749"/>
              <a:gd name="connsiteY56" fmla="*/ 144567 h 883309"/>
              <a:gd name="connsiteX57" fmla="*/ 379848 w 978749"/>
              <a:gd name="connsiteY57" fmla="*/ 116602 h 883309"/>
              <a:gd name="connsiteX58" fmla="*/ 389169 w 978749"/>
              <a:gd name="connsiteY58" fmla="*/ 88637 h 883309"/>
              <a:gd name="connsiteX59" fmla="*/ 412473 w 978749"/>
              <a:gd name="connsiteY59" fmla="*/ 79316 h 883309"/>
              <a:gd name="connsiteX60" fmla="*/ 435935 w 978749"/>
              <a:gd name="connsiteY60" fmla="*/ 92133 h 883309"/>
              <a:gd name="connsiteX61" fmla="*/ 445257 w 978749"/>
              <a:gd name="connsiteY61" fmla="*/ 115437 h 883309"/>
              <a:gd name="connsiteX62" fmla="*/ 439738 w 978749"/>
              <a:gd name="connsiteY62" fmla="*/ 136411 h 883309"/>
              <a:gd name="connsiteX63" fmla="*/ 241192 w 978749"/>
              <a:gd name="connsiteY63" fmla="*/ 638686 h 883309"/>
              <a:gd name="connsiteX64" fmla="*/ 184303 w 978749"/>
              <a:gd name="connsiteY64" fmla="*/ 642559 h 883309"/>
              <a:gd name="connsiteX65" fmla="*/ 179642 w 978749"/>
              <a:gd name="connsiteY65" fmla="*/ 697254 h 883309"/>
              <a:gd name="connsiteX66" fmla="*/ 181768 w 978749"/>
              <a:gd name="connsiteY66" fmla="*/ 748146 h 883309"/>
              <a:gd name="connsiteX67" fmla="*/ 293625 w 978749"/>
              <a:gd name="connsiteY67" fmla="*/ 748146 h 883309"/>
              <a:gd name="connsiteX68" fmla="*/ 293825 w 978749"/>
              <a:gd name="connsiteY68" fmla="*/ 649103 h 883309"/>
              <a:gd name="connsiteX69" fmla="*/ 241192 w 978749"/>
              <a:gd name="connsiteY69" fmla="*/ 638686 h 883309"/>
              <a:gd name="connsiteX70" fmla="*/ 267991 w 978749"/>
              <a:gd name="connsiteY70" fmla="*/ 727172 h 883309"/>
              <a:gd name="connsiteX71" fmla="*/ 207402 w 978749"/>
              <a:gd name="connsiteY71" fmla="*/ 727172 h 883309"/>
              <a:gd name="connsiteX72" fmla="*/ 207402 w 978749"/>
              <a:gd name="connsiteY72" fmla="*/ 666581 h 883309"/>
              <a:gd name="connsiteX73" fmla="*/ 267991 w 978749"/>
              <a:gd name="connsiteY73" fmla="*/ 666581 h 883309"/>
              <a:gd name="connsiteX74" fmla="*/ 267991 w 978749"/>
              <a:gd name="connsiteY74" fmla="*/ 727172 h 883309"/>
              <a:gd name="connsiteX75" fmla="*/ 309937 w 978749"/>
              <a:gd name="connsiteY75" fmla="*/ 81646 h 883309"/>
              <a:gd name="connsiteX76" fmla="*/ 309937 w 978749"/>
              <a:gd name="connsiteY76" fmla="*/ 102620 h 883309"/>
              <a:gd name="connsiteX77" fmla="*/ 258669 w 978749"/>
              <a:gd name="connsiteY77" fmla="*/ 102620 h 883309"/>
              <a:gd name="connsiteX78" fmla="*/ 247018 w 978749"/>
              <a:gd name="connsiteY78" fmla="*/ 60672 h 883309"/>
              <a:gd name="connsiteX79" fmla="*/ 235366 w 978749"/>
              <a:gd name="connsiteY79" fmla="*/ 60672 h 883309"/>
              <a:gd name="connsiteX80" fmla="*/ 235366 w 978749"/>
              <a:gd name="connsiteY80" fmla="*/ 172532 h 883309"/>
              <a:gd name="connsiteX81" fmla="*/ 258669 w 978749"/>
              <a:gd name="connsiteY81" fmla="*/ 149228 h 883309"/>
              <a:gd name="connsiteX82" fmla="*/ 258669 w 978749"/>
              <a:gd name="connsiteY82" fmla="*/ 125924 h 883309"/>
              <a:gd name="connsiteX83" fmla="*/ 309937 w 978749"/>
              <a:gd name="connsiteY83" fmla="*/ 125924 h 883309"/>
              <a:gd name="connsiteX84" fmla="*/ 321589 w 978749"/>
              <a:gd name="connsiteY84" fmla="*/ 172532 h 883309"/>
              <a:gd name="connsiteX85" fmla="*/ 333241 w 978749"/>
              <a:gd name="connsiteY85" fmla="*/ 172532 h 883309"/>
              <a:gd name="connsiteX86" fmla="*/ 333241 w 978749"/>
              <a:gd name="connsiteY86" fmla="*/ 60672 h 883309"/>
              <a:gd name="connsiteX87" fmla="*/ 309937 w 978749"/>
              <a:gd name="connsiteY87" fmla="*/ 81646 h 883309"/>
              <a:gd name="connsiteX88" fmla="*/ 525109 w 978749"/>
              <a:gd name="connsiteY88" fmla="*/ 61670 h 883309"/>
              <a:gd name="connsiteX89" fmla="*/ 474274 w 978749"/>
              <a:gd name="connsiteY89" fmla="*/ 67542 h 883309"/>
              <a:gd name="connsiteX90" fmla="*/ 474614 w 978749"/>
              <a:gd name="connsiteY90" fmla="*/ 78192 h 883309"/>
              <a:gd name="connsiteX91" fmla="*/ 495587 w 978749"/>
              <a:gd name="connsiteY91" fmla="*/ 81646 h 883309"/>
              <a:gd name="connsiteX92" fmla="*/ 512678 w 978749"/>
              <a:gd name="connsiteY92" fmla="*/ 81646 h 883309"/>
              <a:gd name="connsiteX93" fmla="*/ 526660 w 978749"/>
              <a:gd name="connsiteY93" fmla="*/ 172532 h 883309"/>
              <a:gd name="connsiteX94" fmla="*/ 538312 w 978749"/>
              <a:gd name="connsiteY94" fmla="*/ 172532 h 883309"/>
              <a:gd name="connsiteX95" fmla="*/ 538312 w 978749"/>
              <a:gd name="connsiteY95" fmla="*/ 79316 h 883309"/>
              <a:gd name="connsiteX96" fmla="*/ 573995 w 978749"/>
              <a:gd name="connsiteY96" fmla="*/ 71159 h 883309"/>
              <a:gd name="connsiteX97" fmla="*/ 525109 w 978749"/>
              <a:gd name="connsiteY97" fmla="*/ 61670 h 883309"/>
              <a:gd name="connsiteX98" fmla="*/ 736392 w 978749"/>
              <a:gd name="connsiteY98" fmla="*/ 153889 h 883309"/>
              <a:gd name="connsiteX99" fmla="*/ 710758 w 978749"/>
              <a:gd name="connsiteY99" fmla="*/ 153889 h 883309"/>
              <a:gd name="connsiteX100" fmla="*/ 698314 w 978749"/>
              <a:gd name="connsiteY100" fmla="*/ 61511 h 883309"/>
              <a:gd name="connsiteX101" fmla="*/ 687828 w 978749"/>
              <a:gd name="connsiteY101" fmla="*/ 116276 h 883309"/>
              <a:gd name="connsiteX102" fmla="*/ 687455 w 978749"/>
              <a:gd name="connsiteY102" fmla="*/ 172532 h 883309"/>
              <a:gd name="connsiteX103" fmla="*/ 762026 w 978749"/>
              <a:gd name="connsiteY103" fmla="*/ 163211 h 883309"/>
              <a:gd name="connsiteX104" fmla="*/ 736392 w 978749"/>
              <a:gd name="connsiteY104" fmla="*/ 153889 h 883309"/>
              <a:gd name="connsiteX105" fmla="*/ 626866 w 978749"/>
              <a:gd name="connsiteY105" fmla="*/ 60672 h 883309"/>
              <a:gd name="connsiteX106" fmla="*/ 589580 w 978749"/>
              <a:gd name="connsiteY106" fmla="*/ 60672 h 883309"/>
              <a:gd name="connsiteX107" fmla="*/ 589580 w 978749"/>
              <a:gd name="connsiteY107" fmla="*/ 172532 h 883309"/>
              <a:gd name="connsiteX108" fmla="*/ 664151 w 978749"/>
              <a:gd name="connsiteY108" fmla="*/ 163211 h 883309"/>
              <a:gd name="connsiteX109" fmla="*/ 638517 w 978749"/>
              <a:gd name="connsiteY109" fmla="*/ 153889 h 883309"/>
              <a:gd name="connsiteX110" fmla="*/ 612884 w 978749"/>
              <a:gd name="connsiteY110" fmla="*/ 139907 h 883309"/>
              <a:gd name="connsiteX111" fmla="*/ 638517 w 978749"/>
              <a:gd name="connsiteY111" fmla="*/ 125924 h 883309"/>
              <a:gd name="connsiteX112" fmla="*/ 664151 w 978749"/>
              <a:gd name="connsiteY112" fmla="*/ 116602 h 883309"/>
              <a:gd name="connsiteX113" fmla="*/ 638517 w 978749"/>
              <a:gd name="connsiteY113" fmla="*/ 107281 h 883309"/>
              <a:gd name="connsiteX114" fmla="*/ 612884 w 978749"/>
              <a:gd name="connsiteY114" fmla="*/ 93298 h 883309"/>
              <a:gd name="connsiteX115" fmla="*/ 612884 w 978749"/>
              <a:gd name="connsiteY115" fmla="*/ 79316 h 883309"/>
              <a:gd name="connsiteX116" fmla="*/ 665317 w 978749"/>
              <a:gd name="connsiteY116" fmla="*/ 77885 h 883309"/>
              <a:gd name="connsiteX117" fmla="*/ 664151 w 978749"/>
              <a:gd name="connsiteY117" fmla="*/ 67664 h 883309"/>
              <a:gd name="connsiteX118" fmla="*/ 626866 w 978749"/>
              <a:gd name="connsiteY118" fmla="*/ 60672 h 883309"/>
              <a:gd name="connsiteX119" fmla="*/ 234084 w 978749"/>
              <a:gd name="connsiteY119" fmla="*/ 461425 h 883309"/>
              <a:gd name="connsiteX120" fmla="*/ 181749 w 978749"/>
              <a:gd name="connsiteY120" fmla="*/ 467628 h 883309"/>
              <a:gd name="connsiteX121" fmla="*/ 180696 w 978749"/>
              <a:gd name="connsiteY121" fmla="*/ 524724 h 883309"/>
              <a:gd name="connsiteX122" fmla="*/ 181768 w 978749"/>
              <a:gd name="connsiteY122" fmla="*/ 575695 h 883309"/>
              <a:gd name="connsiteX123" fmla="*/ 290334 w 978749"/>
              <a:gd name="connsiteY123" fmla="*/ 572157 h 883309"/>
              <a:gd name="connsiteX124" fmla="*/ 296240 w 978749"/>
              <a:gd name="connsiteY124" fmla="*/ 519765 h 883309"/>
              <a:gd name="connsiteX125" fmla="*/ 290204 w 978749"/>
              <a:gd name="connsiteY125" fmla="*/ 467251 h 883309"/>
              <a:gd name="connsiteX126" fmla="*/ 234084 w 978749"/>
              <a:gd name="connsiteY126" fmla="*/ 461425 h 883309"/>
              <a:gd name="connsiteX127" fmla="*/ 267991 w 978749"/>
              <a:gd name="connsiteY127" fmla="*/ 550060 h 883309"/>
              <a:gd name="connsiteX128" fmla="*/ 207402 w 978749"/>
              <a:gd name="connsiteY128" fmla="*/ 550060 h 883309"/>
              <a:gd name="connsiteX129" fmla="*/ 207402 w 978749"/>
              <a:gd name="connsiteY129" fmla="*/ 489469 h 883309"/>
              <a:gd name="connsiteX130" fmla="*/ 267991 w 978749"/>
              <a:gd name="connsiteY130" fmla="*/ 489469 h 883309"/>
              <a:gd name="connsiteX131" fmla="*/ 267991 w 978749"/>
              <a:gd name="connsiteY131" fmla="*/ 550060 h 883309"/>
              <a:gd name="connsiteX132" fmla="*/ 354214 w 978749"/>
              <a:gd name="connsiteY132" fmla="*/ 748146 h 883309"/>
              <a:gd name="connsiteX133" fmla="*/ 461410 w 978749"/>
              <a:gd name="connsiteY133" fmla="*/ 748146 h 883309"/>
              <a:gd name="connsiteX134" fmla="*/ 461410 w 978749"/>
              <a:gd name="connsiteY134" fmla="*/ 640946 h 883309"/>
              <a:gd name="connsiteX135" fmla="*/ 354312 w 978749"/>
              <a:gd name="connsiteY135" fmla="*/ 644601 h 883309"/>
              <a:gd name="connsiteX136" fmla="*/ 353109 w 978749"/>
              <a:gd name="connsiteY136" fmla="*/ 699519 h 883309"/>
              <a:gd name="connsiteX137" fmla="*/ 354214 w 978749"/>
              <a:gd name="connsiteY137" fmla="*/ 748146 h 883309"/>
              <a:gd name="connsiteX138" fmla="*/ 439440 w 978749"/>
              <a:gd name="connsiteY138" fmla="*/ 666581 h 883309"/>
              <a:gd name="connsiteX139" fmla="*/ 438107 w 978749"/>
              <a:gd name="connsiteY139" fmla="*/ 724842 h 883309"/>
              <a:gd name="connsiteX140" fmla="*/ 377518 w 978749"/>
              <a:gd name="connsiteY140" fmla="*/ 724842 h 883309"/>
              <a:gd name="connsiteX141" fmla="*/ 376124 w 978749"/>
              <a:gd name="connsiteY141" fmla="*/ 695711 h 883309"/>
              <a:gd name="connsiteX142" fmla="*/ 374731 w 978749"/>
              <a:gd name="connsiteY142" fmla="*/ 666581 h 883309"/>
              <a:gd name="connsiteX143" fmla="*/ 439440 w 978749"/>
              <a:gd name="connsiteY143" fmla="*/ 666581 h 883309"/>
              <a:gd name="connsiteX144" fmla="*/ 522000 w 978749"/>
              <a:gd name="connsiteY144" fmla="*/ 748146 h 883309"/>
              <a:gd name="connsiteX145" fmla="*/ 634057 w 978749"/>
              <a:gd name="connsiteY145" fmla="*/ 739989 h 883309"/>
              <a:gd name="connsiteX146" fmla="*/ 635222 w 978749"/>
              <a:gd name="connsiteY146" fmla="*/ 685224 h 883309"/>
              <a:gd name="connsiteX147" fmla="*/ 633857 w 978749"/>
              <a:gd name="connsiteY147" fmla="*/ 640946 h 883309"/>
              <a:gd name="connsiteX148" fmla="*/ 522093 w 978749"/>
              <a:gd name="connsiteY148" fmla="*/ 644605 h 883309"/>
              <a:gd name="connsiteX149" fmla="*/ 520895 w 978749"/>
              <a:gd name="connsiteY149" fmla="*/ 699519 h 883309"/>
              <a:gd name="connsiteX150" fmla="*/ 522000 w 978749"/>
              <a:gd name="connsiteY150" fmla="*/ 748146 h 883309"/>
              <a:gd name="connsiteX151" fmla="*/ 547634 w 978749"/>
              <a:gd name="connsiteY151" fmla="*/ 696877 h 883309"/>
              <a:gd name="connsiteX152" fmla="*/ 547634 w 978749"/>
              <a:gd name="connsiteY152" fmla="*/ 666581 h 883309"/>
              <a:gd name="connsiteX153" fmla="*/ 608223 w 978749"/>
              <a:gd name="connsiteY153" fmla="*/ 666581 h 883309"/>
              <a:gd name="connsiteX154" fmla="*/ 608223 w 978749"/>
              <a:gd name="connsiteY154" fmla="*/ 727172 h 883309"/>
              <a:gd name="connsiteX155" fmla="*/ 547634 w 978749"/>
              <a:gd name="connsiteY155" fmla="*/ 727172 h 883309"/>
              <a:gd name="connsiteX156" fmla="*/ 547634 w 978749"/>
              <a:gd name="connsiteY156" fmla="*/ 696877 h 883309"/>
              <a:gd name="connsiteX157" fmla="*/ 522000 w 978749"/>
              <a:gd name="connsiteY157" fmla="*/ 575695 h 883309"/>
              <a:gd name="connsiteX158" fmla="*/ 630319 w 978749"/>
              <a:gd name="connsiteY158" fmla="*/ 572507 h 883309"/>
              <a:gd name="connsiteX159" fmla="*/ 634980 w 978749"/>
              <a:gd name="connsiteY159" fmla="*/ 515104 h 883309"/>
              <a:gd name="connsiteX160" fmla="*/ 633857 w 978749"/>
              <a:gd name="connsiteY160" fmla="*/ 463835 h 883309"/>
              <a:gd name="connsiteX161" fmla="*/ 522130 w 978749"/>
              <a:gd name="connsiteY161" fmla="*/ 467479 h 883309"/>
              <a:gd name="connsiteX162" fmla="*/ 520928 w 978749"/>
              <a:gd name="connsiteY162" fmla="*/ 524724 h 883309"/>
              <a:gd name="connsiteX163" fmla="*/ 522000 w 978749"/>
              <a:gd name="connsiteY163" fmla="*/ 575695 h 883309"/>
              <a:gd name="connsiteX164" fmla="*/ 547634 w 978749"/>
              <a:gd name="connsiteY164" fmla="*/ 519765 h 883309"/>
              <a:gd name="connsiteX165" fmla="*/ 547634 w 978749"/>
              <a:gd name="connsiteY165" fmla="*/ 489469 h 883309"/>
              <a:gd name="connsiteX166" fmla="*/ 608223 w 978749"/>
              <a:gd name="connsiteY166" fmla="*/ 489469 h 883309"/>
              <a:gd name="connsiteX167" fmla="*/ 608223 w 978749"/>
              <a:gd name="connsiteY167" fmla="*/ 550060 h 883309"/>
              <a:gd name="connsiteX168" fmla="*/ 547634 w 978749"/>
              <a:gd name="connsiteY168" fmla="*/ 550060 h 883309"/>
              <a:gd name="connsiteX169" fmla="*/ 547634 w 978749"/>
              <a:gd name="connsiteY169" fmla="*/ 519765 h 883309"/>
              <a:gd name="connsiteX170" fmla="*/ 354214 w 978749"/>
              <a:gd name="connsiteY170" fmla="*/ 398583 h 883309"/>
              <a:gd name="connsiteX171" fmla="*/ 461410 w 978749"/>
              <a:gd name="connsiteY171" fmla="*/ 398583 h 883309"/>
              <a:gd name="connsiteX172" fmla="*/ 461410 w 978749"/>
              <a:gd name="connsiteY172" fmla="*/ 286723 h 883309"/>
              <a:gd name="connsiteX173" fmla="*/ 354349 w 978749"/>
              <a:gd name="connsiteY173" fmla="*/ 290363 h 883309"/>
              <a:gd name="connsiteX174" fmla="*/ 353142 w 978749"/>
              <a:gd name="connsiteY174" fmla="*/ 347612 h 883309"/>
              <a:gd name="connsiteX175" fmla="*/ 354214 w 978749"/>
              <a:gd name="connsiteY175" fmla="*/ 398583 h 883309"/>
              <a:gd name="connsiteX176" fmla="*/ 375187 w 978749"/>
              <a:gd name="connsiteY176" fmla="*/ 342653 h 883309"/>
              <a:gd name="connsiteX177" fmla="*/ 375187 w 978749"/>
              <a:gd name="connsiteY177" fmla="*/ 312358 h 883309"/>
              <a:gd name="connsiteX178" fmla="*/ 440437 w 978749"/>
              <a:gd name="connsiteY178" fmla="*/ 312358 h 883309"/>
              <a:gd name="connsiteX179" fmla="*/ 440437 w 978749"/>
              <a:gd name="connsiteY179" fmla="*/ 372948 h 883309"/>
              <a:gd name="connsiteX180" fmla="*/ 375187 w 978749"/>
              <a:gd name="connsiteY180" fmla="*/ 372948 h 883309"/>
              <a:gd name="connsiteX181" fmla="*/ 375187 w 978749"/>
              <a:gd name="connsiteY181" fmla="*/ 342653 h 883309"/>
              <a:gd name="connsiteX182" fmla="*/ 522000 w 978749"/>
              <a:gd name="connsiteY182" fmla="*/ 398583 h 883309"/>
              <a:gd name="connsiteX183" fmla="*/ 630319 w 978749"/>
              <a:gd name="connsiteY183" fmla="*/ 395395 h 883309"/>
              <a:gd name="connsiteX184" fmla="*/ 634980 w 978749"/>
              <a:gd name="connsiteY184" fmla="*/ 337992 h 883309"/>
              <a:gd name="connsiteX185" fmla="*/ 633857 w 978749"/>
              <a:gd name="connsiteY185" fmla="*/ 286723 h 883309"/>
              <a:gd name="connsiteX186" fmla="*/ 522130 w 978749"/>
              <a:gd name="connsiteY186" fmla="*/ 290368 h 883309"/>
              <a:gd name="connsiteX187" fmla="*/ 520928 w 978749"/>
              <a:gd name="connsiteY187" fmla="*/ 347612 h 883309"/>
              <a:gd name="connsiteX188" fmla="*/ 522000 w 978749"/>
              <a:gd name="connsiteY188" fmla="*/ 398583 h 883309"/>
              <a:gd name="connsiteX189" fmla="*/ 547634 w 978749"/>
              <a:gd name="connsiteY189" fmla="*/ 342653 h 883309"/>
              <a:gd name="connsiteX190" fmla="*/ 547634 w 978749"/>
              <a:gd name="connsiteY190" fmla="*/ 312358 h 883309"/>
              <a:gd name="connsiteX191" fmla="*/ 608223 w 978749"/>
              <a:gd name="connsiteY191" fmla="*/ 312358 h 883309"/>
              <a:gd name="connsiteX192" fmla="*/ 608223 w 978749"/>
              <a:gd name="connsiteY192" fmla="*/ 372948 h 883309"/>
              <a:gd name="connsiteX193" fmla="*/ 547634 w 978749"/>
              <a:gd name="connsiteY193" fmla="*/ 372948 h 883309"/>
              <a:gd name="connsiteX194" fmla="*/ 547634 w 978749"/>
              <a:gd name="connsiteY194" fmla="*/ 342653 h 883309"/>
              <a:gd name="connsiteX195" fmla="*/ 697862 w 978749"/>
              <a:gd name="connsiteY195" fmla="*/ 395162 h 883309"/>
              <a:gd name="connsiteX196" fmla="*/ 750608 w 978749"/>
              <a:gd name="connsiteY196" fmla="*/ 400988 h 883309"/>
              <a:gd name="connsiteX197" fmla="*/ 803120 w 978749"/>
              <a:gd name="connsiteY197" fmla="*/ 395087 h 883309"/>
              <a:gd name="connsiteX198" fmla="*/ 808787 w 978749"/>
              <a:gd name="connsiteY198" fmla="*/ 342653 h 883309"/>
              <a:gd name="connsiteX199" fmla="*/ 802882 w 978749"/>
              <a:gd name="connsiteY199" fmla="*/ 290139 h 883309"/>
              <a:gd name="connsiteX200" fmla="*/ 750142 w 978749"/>
              <a:gd name="connsiteY200" fmla="*/ 284313 h 883309"/>
              <a:gd name="connsiteX201" fmla="*/ 696776 w 978749"/>
              <a:gd name="connsiteY201" fmla="*/ 289985 h 883309"/>
              <a:gd name="connsiteX202" fmla="*/ 691104 w 978749"/>
              <a:gd name="connsiteY202" fmla="*/ 342420 h 883309"/>
              <a:gd name="connsiteX203" fmla="*/ 697862 w 978749"/>
              <a:gd name="connsiteY203" fmla="*/ 395162 h 883309"/>
              <a:gd name="connsiteX204" fmla="*/ 720080 w 978749"/>
              <a:gd name="connsiteY204" fmla="*/ 342653 h 883309"/>
              <a:gd name="connsiteX205" fmla="*/ 720080 w 978749"/>
              <a:gd name="connsiteY205" fmla="*/ 312358 h 883309"/>
              <a:gd name="connsiteX206" fmla="*/ 780669 w 978749"/>
              <a:gd name="connsiteY206" fmla="*/ 312358 h 883309"/>
              <a:gd name="connsiteX207" fmla="*/ 780669 w 978749"/>
              <a:gd name="connsiteY207" fmla="*/ 372948 h 883309"/>
              <a:gd name="connsiteX208" fmla="*/ 720080 w 978749"/>
              <a:gd name="connsiteY208" fmla="*/ 372948 h 883309"/>
              <a:gd name="connsiteX209" fmla="*/ 720080 w 978749"/>
              <a:gd name="connsiteY209" fmla="*/ 342653 h 883309"/>
              <a:gd name="connsiteX210" fmla="*/ 181768 w 978749"/>
              <a:gd name="connsiteY210" fmla="*/ 398583 h 883309"/>
              <a:gd name="connsiteX211" fmla="*/ 290437 w 978749"/>
              <a:gd name="connsiteY211" fmla="*/ 395045 h 883309"/>
              <a:gd name="connsiteX212" fmla="*/ 295098 w 978749"/>
              <a:gd name="connsiteY212" fmla="*/ 337992 h 883309"/>
              <a:gd name="connsiteX213" fmla="*/ 293625 w 978749"/>
              <a:gd name="connsiteY213" fmla="*/ 286723 h 883309"/>
              <a:gd name="connsiteX214" fmla="*/ 183725 w 978749"/>
              <a:gd name="connsiteY214" fmla="*/ 290745 h 883309"/>
              <a:gd name="connsiteX215" fmla="*/ 179563 w 978749"/>
              <a:gd name="connsiteY215" fmla="*/ 347985 h 883309"/>
              <a:gd name="connsiteX216" fmla="*/ 181768 w 978749"/>
              <a:gd name="connsiteY216" fmla="*/ 398583 h 883309"/>
              <a:gd name="connsiteX217" fmla="*/ 207402 w 978749"/>
              <a:gd name="connsiteY217" fmla="*/ 342653 h 883309"/>
              <a:gd name="connsiteX218" fmla="*/ 207402 w 978749"/>
              <a:gd name="connsiteY218" fmla="*/ 312358 h 883309"/>
              <a:gd name="connsiteX219" fmla="*/ 267991 w 978749"/>
              <a:gd name="connsiteY219" fmla="*/ 312358 h 883309"/>
              <a:gd name="connsiteX220" fmla="*/ 267991 w 978749"/>
              <a:gd name="connsiteY220" fmla="*/ 372948 h 883309"/>
              <a:gd name="connsiteX221" fmla="*/ 207402 w 978749"/>
              <a:gd name="connsiteY221" fmla="*/ 372948 h 883309"/>
              <a:gd name="connsiteX222" fmla="*/ 207402 w 978749"/>
              <a:gd name="connsiteY222" fmla="*/ 342653 h 883309"/>
              <a:gd name="connsiteX223" fmla="*/ 697862 w 978749"/>
              <a:gd name="connsiteY223" fmla="*/ 572274 h 883309"/>
              <a:gd name="connsiteX224" fmla="*/ 750608 w 978749"/>
              <a:gd name="connsiteY224" fmla="*/ 578100 h 883309"/>
              <a:gd name="connsiteX225" fmla="*/ 803120 w 978749"/>
              <a:gd name="connsiteY225" fmla="*/ 572199 h 883309"/>
              <a:gd name="connsiteX226" fmla="*/ 808787 w 978749"/>
              <a:gd name="connsiteY226" fmla="*/ 519765 h 883309"/>
              <a:gd name="connsiteX227" fmla="*/ 802882 w 978749"/>
              <a:gd name="connsiteY227" fmla="*/ 467251 h 883309"/>
              <a:gd name="connsiteX228" fmla="*/ 750142 w 978749"/>
              <a:gd name="connsiteY228" fmla="*/ 461425 h 883309"/>
              <a:gd name="connsiteX229" fmla="*/ 696776 w 978749"/>
              <a:gd name="connsiteY229" fmla="*/ 467097 h 883309"/>
              <a:gd name="connsiteX230" fmla="*/ 691104 w 978749"/>
              <a:gd name="connsiteY230" fmla="*/ 519531 h 883309"/>
              <a:gd name="connsiteX231" fmla="*/ 697862 w 978749"/>
              <a:gd name="connsiteY231" fmla="*/ 572274 h 883309"/>
              <a:gd name="connsiteX232" fmla="*/ 720080 w 978749"/>
              <a:gd name="connsiteY232" fmla="*/ 519765 h 883309"/>
              <a:gd name="connsiteX233" fmla="*/ 720080 w 978749"/>
              <a:gd name="connsiteY233" fmla="*/ 489469 h 883309"/>
              <a:gd name="connsiteX234" fmla="*/ 780669 w 978749"/>
              <a:gd name="connsiteY234" fmla="*/ 489469 h 883309"/>
              <a:gd name="connsiteX235" fmla="*/ 780669 w 978749"/>
              <a:gd name="connsiteY235" fmla="*/ 550060 h 883309"/>
              <a:gd name="connsiteX236" fmla="*/ 720080 w 978749"/>
              <a:gd name="connsiteY236" fmla="*/ 550060 h 883309"/>
              <a:gd name="connsiteX237" fmla="*/ 720080 w 978749"/>
              <a:gd name="connsiteY237" fmla="*/ 519765 h 883309"/>
              <a:gd name="connsiteX238" fmla="*/ 354214 w 978749"/>
              <a:gd name="connsiteY238" fmla="*/ 575695 h 883309"/>
              <a:gd name="connsiteX239" fmla="*/ 453254 w 978749"/>
              <a:gd name="connsiteY239" fmla="*/ 575895 h 883309"/>
              <a:gd name="connsiteX240" fmla="*/ 463820 w 978749"/>
              <a:gd name="connsiteY240" fmla="*/ 523260 h 883309"/>
              <a:gd name="connsiteX241" fmla="*/ 457990 w 978749"/>
              <a:gd name="connsiteY241" fmla="*/ 467251 h 883309"/>
              <a:gd name="connsiteX242" fmla="*/ 404200 w 978749"/>
              <a:gd name="connsiteY242" fmla="*/ 461425 h 883309"/>
              <a:gd name="connsiteX243" fmla="*/ 354196 w 978749"/>
              <a:gd name="connsiteY243" fmla="*/ 467628 h 883309"/>
              <a:gd name="connsiteX244" fmla="*/ 353142 w 978749"/>
              <a:gd name="connsiteY244" fmla="*/ 524724 h 883309"/>
              <a:gd name="connsiteX245" fmla="*/ 354214 w 978749"/>
              <a:gd name="connsiteY245" fmla="*/ 575695 h 883309"/>
              <a:gd name="connsiteX246" fmla="*/ 377704 w 978749"/>
              <a:gd name="connsiteY246" fmla="*/ 492377 h 883309"/>
              <a:gd name="connsiteX247" fmla="*/ 438107 w 978749"/>
              <a:gd name="connsiteY247" fmla="*/ 491800 h 883309"/>
              <a:gd name="connsiteX248" fmla="*/ 440437 w 978749"/>
              <a:gd name="connsiteY248" fmla="*/ 550060 h 883309"/>
              <a:gd name="connsiteX249" fmla="*/ 375187 w 978749"/>
              <a:gd name="connsiteY249" fmla="*/ 550060 h 883309"/>
              <a:gd name="connsiteX250" fmla="*/ 374409 w 978749"/>
              <a:gd name="connsiteY250" fmla="*/ 522869 h 883309"/>
              <a:gd name="connsiteX251" fmla="*/ 377704 w 978749"/>
              <a:gd name="connsiteY251" fmla="*/ 492377 h 883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Lst>
            <a:rect l="l" t="t" r="r" b="b"/>
            <a:pathLst>
              <a:path w="978749" h="883309">
                <a:moveTo>
                  <a:pt x="750142" y="638406"/>
                </a:moveTo>
                <a:cubicBezTo>
                  <a:pt x="720728" y="638537"/>
                  <a:pt x="700873" y="640695"/>
                  <a:pt x="696776" y="644209"/>
                </a:cubicBezTo>
                <a:cubicBezTo>
                  <a:pt x="691883" y="648399"/>
                  <a:pt x="690503" y="660951"/>
                  <a:pt x="691253" y="694313"/>
                </a:cubicBezTo>
                <a:cubicBezTo>
                  <a:pt x="691808" y="718792"/>
                  <a:pt x="693798" y="741457"/>
                  <a:pt x="695681" y="744678"/>
                </a:cubicBezTo>
                <a:cubicBezTo>
                  <a:pt x="698184" y="748961"/>
                  <a:pt x="713536" y="750215"/>
                  <a:pt x="752705" y="749339"/>
                </a:cubicBezTo>
                <a:lnTo>
                  <a:pt x="806303" y="748146"/>
                </a:lnTo>
                <a:cubicBezTo>
                  <a:pt x="808214" y="665211"/>
                  <a:pt x="806793" y="648422"/>
                  <a:pt x="802770" y="644232"/>
                </a:cubicBezTo>
                <a:cubicBezTo>
                  <a:pt x="798758" y="640052"/>
                  <a:pt x="782617" y="638262"/>
                  <a:pt x="750142" y="638406"/>
                </a:cubicBezTo>
                <a:close/>
                <a:moveTo>
                  <a:pt x="780669" y="727172"/>
                </a:moveTo>
                <a:lnTo>
                  <a:pt x="720080" y="727172"/>
                </a:lnTo>
                <a:lnTo>
                  <a:pt x="720080" y="666581"/>
                </a:lnTo>
                <a:lnTo>
                  <a:pt x="780669" y="666581"/>
                </a:lnTo>
                <a:lnTo>
                  <a:pt x="780669" y="727172"/>
                </a:lnTo>
                <a:close/>
                <a:moveTo>
                  <a:pt x="940299" y="858841"/>
                </a:moveTo>
                <a:lnTo>
                  <a:pt x="901848" y="857675"/>
                </a:lnTo>
                <a:cubicBezTo>
                  <a:pt x="901988" y="267935"/>
                  <a:pt x="900752" y="196918"/>
                  <a:pt x="896101" y="192262"/>
                </a:cubicBezTo>
                <a:cubicBezTo>
                  <a:pt x="892853" y="189013"/>
                  <a:pt x="881280" y="186394"/>
                  <a:pt x="870388" y="186436"/>
                </a:cubicBezTo>
                <a:lnTo>
                  <a:pt x="850580" y="186515"/>
                </a:lnTo>
                <a:cubicBezTo>
                  <a:pt x="850715" y="34725"/>
                  <a:pt x="849182" y="10177"/>
                  <a:pt x="844829" y="5828"/>
                </a:cubicBezTo>
                <a:cubicBezTo>
                  <a:pt x="840173" y="1167"/>
                  <a:pt x="766193" y="-58"/>
                  <a:pt x="493802" y="2"/>
                </a:cubicBezTo>
                <a:cubicBezTo>
                  <a:pt x="232197" y="63"/>
                  <a:pt x="147097" y="1433"/>
                  <a:pt x="142152" y="5674"/>
                </a:cubicBezTo>
                <a:cubicBezTo>
                  <a:pt x="136923" y="10153"/>
                  <a:pt x="135813" y="28685"/>
                  <a:pt x="136559" y="98891"/>
                </a:cubicBezTo>
                <a:lnTo>
                  <a:pt x="137491" y="186515"/>
                </a:lnTo>
                <a:cubicBezTo>
                  <a:pt x="106427" y="186515"/>
                  <a:pt x="94855" y="189134"/>
                  <a:pt x="91737" y="192341"/>
                </a:cubicBezTo>
                <a:cubicBezTo>
                  <a:pt x="87393" y="196806"/>
                  <a:pt x="86083" y="275145"/>
                  <a:pt x="86144" y="527921"/>
                </a:cubicBezTo>
                <a:lnTo>
                  <a:pt x="86223" y="857675"/>
                </a:lnTo>
                <a:cubicBezTo>
                  <a:pt x="541" y="859987"/>
                  <a:pt x="0" y="860150"/>
                  <a:pt x="0" y="871658"/>
                </a:cubicBezTo>
                <a:lnTo>
                  <a:pt x="0" y="883310"/>
                </a:lnTo>
                <a:lnTo>
                  <a:pt x="978749" y="883310"/>
                </a:lnTo>
                <a:cubicBezTo>
                  <a:pt x="978749" y="860262"/>
                  <a:pt x="977897" y="859978"/>
                  <a:pt x="940299" y="858841"/>
                </a:cubicBezTo>
                <a:close/>
                <a:moveTo>
                  <a:pt x="165455" y="107281"/>
                </a:moveTo>
                <a:lnTo>
                  <a:pt x="165455" y="28047"/>
                </a:lnTo>
                <a:lnTo>
                  <a:pt x="822616" y="28047"/>
                </a:lnTo>
                <a:lnTo>
                  <a:pt x="822616" y="186515"/>
                </a:lnTo>
                <a:lnTo>
                  <a:pt x="165455" y="186515"/>
                </a:lnTo>
                <a:lnTo>
                  <a:pt x="165455" y="107281"/>
                </a:lnTo>
                <a:close/>
                <a:moveTo>
                  <a:pt x="871553" y="855345"/>
                </a:moveTo>
                <a:lnTo>
                  <a:pt x="114187" y="857675"/>
                </a:lnTo>
                <a:lnTo>
                  <a:pt x="114187" y="214480"/>
                </a:lnTo>
                <a:lnTo>
                  <a:pt x="872411" y="214480"/>
                </a:lnTo>
                <a:lnTo>
                  <a:pt x="871553" y="855345"/>
                </a:lnTo>
                <a:close/>
                <a:moveTo>
                  <a:pt x="438107" y="65333"/>
                </a:moveTo>
                <a:cubicBezTo>
                  <a:pt x="431698" y="62770"/>
                  <a:pt x="418220" y="60672"/>
                  <a:pt x="408152" y="60672"/>
                </a:cubicBezTo>
                <a:cubicBezTo>
                  <a:pt x="393839" y="60672"/>
                  <a:pt x="386159" y="64089"/>
                  <a:pt x="372894" y="76370"/>
                </a:cubicBezTo>
                <a:cubicBezTo>
                  <a:pt x="357947" y="90203"/>
                  <a:pt x="355971" y="94626"/>
                  <a:pt x="356242" y="113657"/>
                </a:cubicBezTo>
                <a:cubicBezTo>
                  <a:pt x="356405" y="125528"/>
                  <a:pt x="359402" y="141011"/>
                  <a:pt x="362892" y="148063"/>
                </a:cubicBezTo>
                <a:cubicBezTo>
                  <a:pt x="366383" y="155110"/>
                  <a:pt x="376870" y="164548"/>
                  <a:pt x="386196" y="169037"/>
                </a:cubicBezTo>
                <a:cubicBezTo>
                  <a:pt x="395522" y="173520"/>
                  <a:pt x="407346" y="177193"/>
                  <a:pt x="412473" y="177193"/>
                </a:cubicBezTo>
                <a:cubicBezTo>
                  <a:pt x="417600" y="177193"/>
                  <a:pt x="428608" y="174084"/>
                  <a:pt x="436942" y="170281"/>
                </a:cubicBezTo>
                <a:cubicBezTo>
                  <a:pt x="445271" y="166483"/>
                  <a:pt x="455757" y="157044"/>
                  <a:pt x="460245" y="149307"/>
                </a:cubicBezTo>
                <a:cubicBezTo>
                  <a:pt x="464729" y="141575"/>
                  <a:pt x="468392" y="127378"/>
                  <a:pt x="468383" y="117768"/>
                </a:cubicBezTo>
                <a:cubicBezTo>
                  <a:pt x="468374" y="108152"/>
                  <a:pt x="464179" y="93471"/>
                  <a:pt x="459062" y="85142"/>
                </a:cubicBezTo>
                <a:cubicBezTo>
                  <a:pt x="453944" y="76808"/>
                  <a:pt x="444515" y="67897"/>
                  <a:pt x="438107" y="65333"/>
                </a:cubicBezTo>
                <a:close/>
                <a:moveTo>
                  <a:pt x="439738" y="136411"/>
                </a:moveTo>
                <a:cubicBezTo>
                  <a:pt x="436793" y="142176"/>
                  <a:pt x="432071" y="148436"/>
                  <a:pt x="429252" y="150319"/>
                </a:cubicBezTo>
                <a:cubicBezTo>
                  <a:pt x="426432" y="152202"/>
                  <a:pt x="418355" y="153777"/>
                  <a:pt x="411308" y="153814"/>
                </a:cubicBezTo>
                <a:cubicBezTo>
                  <a:pt x="404256" y="153856"/>
                  <a:pt x="394296" y="149694"/>
                  <a:pt x="389169" y="144567"/>
                </a:cubicBezTo>
                <a:cubicBezTo>
                  <a:pt x="382952" y="138350"/>
                  <a:pt x="379848" y="129028"/>
                  <a:pt x="379848" y="116602"/>
                </a:cubicBezTo>
                <a:cubicBezTo>
                  <a:pt x="379848" y="104172"/>
                  <a:pt x="382952" y="94850"/>
                  <a:pt x="389169" y="88637"/>
                </a:cubicBezTo>
                <a:cubicBezTo>
                  <a:pt x="394347" y="83455"/>
                  <a:pt x="404704" y="79316"/>
                  <a:pt x="412473" y="79316"/>
                </a:cubicBezTo>
                <a:cubicBezTo>
                  <a:pt x="422321" y="79316"/>
                  <a:pt x="429256" y="83105"/>
                  <a:pt x="435935" y="92133"/>
                </a:cubicBezTo>
                <a:cubicBezTo>
                  <a:pt x="441150" y="99180"/>
                  <a:pt x="445345" y="109667"/>
                  <a:pt x="445257" y="115437"/>
                </a:cubicBezTo>
                <a:cubicBezTo>
                  <a:pt x="445168" y="121203"/>
                  <a:pt x="442684" y="130641"/>
                  <a:pt x="439738" y="136411"/>
                </a:cubicBezTo>
                <a:close/>
                <a:moveTo>
                  <a:pt x="241192" y="638686"/>
                </a:moveTo>
                <a:cubicBezTo>
                  <a:pt x="213633" y="638723"/>
                  <a:pt x="188036" y="640466"/>
                  <a:pt x="184303" y="642559"/>
                </a:cubicBezTo>
                <a:cubicBezTo>
                  <a:pt x="178794" y="645645"/>
                  <a:pt x="177918" y="655954"/>
                  <a:pt x="179642" y="697254"/>
                </a:cubicBezTo>
                <a:lnTo>
                  <a:pt x="181768" y="748146"/>
                </a:lnTo>
                <a:lnTo>
                  <a:pt x="293625" y="748146"/>
                </a:lnTo>
                <a:cubicBezTo>
                  <a:pt x="295741" y="679515"/>
                  <a:pt x="295219" y="654868"/>
                  <a:pt x="293825" y="649103"/>
                </a:cubicBezTo>
                <a:cubicBezTo>
                  <a:pt x="291393" y="639026"/>
                  <a:pt x="289318" y="638616"/>
                  <a:pt x="241192" y="638686"/>
                </a:cubicBezTo>
                <a:close/>
                <a:moveTo>
                  <a:pt x="267991" y="727172"/>
                </a:moveTo>
                <a:lnTo>
                  <a:pt x="207402" y="727172"/>
                </a:lnTo>
                <a:lnTo>
                  <a:pt x="207402" y="666581"/>
                </a:lnTo>
                <a:lnTo>
                  <a:pt x="267991" y="666581"/>
                </a:lnTo>
                <a:lnTo>
                  <a:pt x="267991" y="727172"/>
                </a:lnTo>
                <a:close/>
                <a:moveTo>
                  <a:pt x="309937" y="81646"/>
                </a:moveTo>
                <a:lnTo>
                  <a:pt x="309937" y="102620"/>
                </a:lnTo>
                <a:lnTo>
                  <a:pt x="258669" y="102620"/>
                </a:lnTo>
                <a:cubicBezTo>
                  <a:pt x="258669" y="62378"/>
                  <a:pt x="257719" y="60672"/>
                  <a:pt x="247018" y="60672"/>
                </a:cubicBezTo>
                <a:lnTo>
                  <a:pt x="235366" y="60672"/>
                </a:lnTo>
                <a:lnTo>
                  <a:pt x="235366" y="172532"/>
                </a:lnTo>
                <a:cubicBezTo>
                  <a:pt x="257891" y="172532"/>
                  <a:pt x="258669" y="170975"/>
                  <a:pt x="258669" y="149228"/>
                </a:cubicBezTo>
                <a:lnTo>
                  <a:pt x="258669" y="125924"/>
                </a:lnTo>
                <a:lnTo>
                  <a:pt x="309937" y="125924"/>
                </a:lnTo>
                <a:cubicBezTo>
                  <a:pt x="309937" y="170975"/>
                  <a:pt x="310711" y="172532"/>
                  <a:pt x="321589" y="172532"/>
                </a:cubicBezTo>
                <a:lnTo>
                  <a:pt x="333241" y="172532"/>
                </a:lnTo>
                <a:lnTo>
                  <a:pt x="333241" y="60672"/>
                </a:lnTo>
                <a:cubicBezTo>
                  <a:pt x="310888" y="60672"/>
                  <a:pt x="309937" y="62378"/>
                  <a:pt x="309937" y="81646"/>
                </a:cubicBezTo>
                <a:close/>
                <a:moveTo>
                  <a:pt x="525109" y="61670"/>
                </a:moveTo>
                <a:cubicBezTo>
                  <a:pt x="486191" y="60579"/>
                  <a:pt x="477192" y="61619"/>
                  <a:pt x="474274" y="67542"/>
                </a:cubicBezTo>
                <a:cubicBezTo>
                  <a:pt x="472326" y="71504"/>
                  <a:pt x="472480" y="76295"/>
                  <a:pt x="474614" y="78192"/>
                </a:cubicBezTo>
                <a:cubicBezTo>
                  <a:pt x="476754" y="80094"/>
                  <a:pt x="486191" y="81646"/>
                  <a:pt x="495587" y="81646"/>
                </a:cubicBezTo>
                <a:lnTo>
                  <a:pt x="512678" y="81646"/>
                </a:lnTo>
                <a:cubicBezTo>
                  <a:pt x="514999" y="172141"/>
                  <a:pt x="515107" y="172532"/>
                  <a:pt x="526660" y="172532"/>
                </a:cubicBezTo>
                <a:lnTo>
                  <a:pt x="538312" y="172532"/>
                </a:lnTo>
                <a:lnTo>
                  <a:pt x="538312" y="79316"/>
                </a:lnTo>
                <a:cubicBezTo>
                  <a:pt x="572210" y="79316"/>
                  <a:pt x="575304" y="77833"/>
                  <a:pt x="573995" y="71159"/>
                </a:cubicBezTo>
                <a:cubicBezTo>
                  <a:pt x="572620" y="64140"/>
                  <a:pt x="565797" y="62816"/>
                  <a:pt x="525109" y="61670"/>
                </a:cubicBezTo>
                <a:close/>
                <a:moveTo>
                  <a:pt x="736392" y="153889"/>
                </a:moveTo>
                <a:lnTo>
                  <a:pt x="710758" y="153889"/>
                </a:lnTo>
                <a:cubicBezTo>
                  <a:pt x="708498" y="65804"/>
                  <a:pt x="707804" y="62909"/>
                  <a:pt x="698314" y="61511"/>
                </a:cubicBezTo>
                <a:cubicBezTo>
                  <a:pt x="688424" y="60057"/>
                  <a:pt x="688187" y="61297"/>
                  <a:pt x="687828" y="116276"/>
                </a:cubicBezTo>
                <a:lnTo>
                  <a:pt x="687455" y="172532"/>
                </a:lnTo>
                <a:cubicBezTo>
                  <a:pt x="758918" y="172532"/>
                  <a:pt x="762026" y="171754"/>
                  <a:pt x="762026" y="163211"/>
                </a:cubicBezTo>
                <a:cubicBezTo>
                  <a:pt x="762026" y="155017"/>
                  <a:pt x="758918" y="153889"/>
                  <a:pt x="736392" y="153889"/>
                </a:cubicBezTo>
                <a:close/>
                <a:moveTo>
                  <a:pt x="626866" y="60672"/>
                </a:moveTo>
                <a:lnTo>
                  <a:pt x="589580" y="60672"/>
                </a:lnTo>
                <a:lnTo>
                  <a:pt x="589580" y="172532"/>
                </a:lnTo>
                <a:cubicBezTo>
                  <a:pt x="661043" y="172532"/>
                  <a:pt x="664151" y="171754"/>
                  <a:pt x="664151" y="163211"/>
                </a:cubicBezTo>
                <a:cubicBezTo>
                  <a:pt x="664151" y="155017"/>
                  <a:pt x="661043" y="153889"/>
                  <a:pt x="638517" y="153889"/>
                </a:cubicBezTo>
                <a:cubicBezTo>
                  <a:pt x="613140" y="153889"/>
                  <a:pt x="612884" y="153745"/>
                  <a:pt x="612884" y="139907"/>
                </a:cubicBezTo>
                <a:cubicBezTo>
                  <a:pt x="612884" y="126064"/>
                  <a:pt x="613140" y="125924"/>
                  <a:pt x="638517" y="125924"/>
                </a:cubicBezTo>
                <a:cubicBezTo>
                  <a:pt x="661043" y="125924"/>
                  <a:pt x="664151" y="124791"/>
                  <a:pt x="664151" y="116602"/>
                </a:cubicBezTo>
                <a:cubicBezTo>
                  <a:pt x="664151" y="108409"/>
                  <a:pt x="661043" y="107281"/>
                  <a:pt x="638517" y="107281"/>
                </a:cubicBezTo>
                <a:cubicBezTo>
                  <a:pt x="613140" y="107281"/>
                  <a:pt x="612884" y="107136"/>
                  <a:pt x="612884" y="93298"/>
                </a:cubicBezTo>
                <a:lnTo>
                  <a:pt x="612884" y="79316"/>
                </a:lnTo>
                <a:cubicBezTo>
                  <a:pt x="654420" y="80714"/>
                  <a:pt x="665955" y="79665"/>
                  <a:pt x="665317" y="77885"/>
                </a:cubicBezTo>
                <a:cubicBezTo>
                  <a:pt x="664673" y="76109"/>
                  <a:pt x="664151" y="71509"/>
                  <a:pt x="664151" y="67664"/>
                </a:cubicBezTo>
                <a:cubicBezTo>
                  <a:pt x="664151" y="62028"/>
                  <a:pt x="656899" y="60672"/>
                  <a:pt x="626866" y="60672"/>
                </a:cubicBezTo>
                <a:close/>
                <a:moveTo>
                  <a:pt x="234084" y="461425"/>
                </a:moveTo>
                <a:cubicBezTo>
                  <a:pt x="196836" y="461481"/>
                  <a:pt x="183320" y="463084"/>
                  <a:pt x="181749" y="467628"/>
                </a:cubicBezTo>
                <a:cubicBezTo>
                  <a:pt x="180584" y="470998"/>
                  <a:pt x="180109" y="496689"/>
                  <a:pt x="180696" y="524724"/>
                </a:cubicBezTo>
                <a:lnTo>
                  <a:pt x="181768" y="575695"/>
                </a:lnTo>
                <a:cubicBezTo>
                  <a:pt x="268858" y="577601"/>
                  <a:pt x="286121" y="576198"/>
                  <a:pt x="290334" y="572157"/>
                </a:cubicBezTo>
                <a:cubicBezTo>
                  <a:pt x="294506" y="568158"/>
                  <a:pt x="296328" y="551966"/>
                  <a:pt x="296240" y="519765"/>
                </a:cubicBezTo>
                <a:cubicBezTo>
                  <a:pt x="296151" y="488518"/>
                  <a:pt x="294166" y="471208"/>
                  <a:pt x="290204" y="467251"/>
                </a:cubicBezTo>
                <a:cubicBezTo>
                  <a:pt x="286163" y="463205"/>
                  <a:pt x="268490" y="461374"/>
                  <a:pt x="234084" y="461425"/>
                </a:cubicBezTo>
                <a:close/>
                <a:moveTo>
                  <a:pt x="267991" y="550060"/>
                </a:moveTo>
                <a:lnTo>
                  <a:pt x="207402" y="550060"/>
                </a:lnTo>
                <a:lnTo>
                  <a:pt x="207402" y="489469"/>
                </a:lnTo>
                <a:lnTo>
                  <a:pt x="267991" y="489469"/>
                </a:lnTo>
                <a:lnTo>
                  <a:pt x="267991" y="550060"/>
                </a:lnTo>
                <a:close/>
                <a:moveTo>
                  <a:pt x="354214" y="748146"/>
                </a:moveTo>
                <a:lnTo>
                  <a:pt x="461410" y="748146"/>
                </a:lnTo>
                <a:lnTo>
                  <a:pt x="461410" y="640946"/>
                </a:lnTo>
                <a:cubicBezTo>
                  <a:pt x="368345" y="638602"/>
                  <a:pt x="356102" y="639716"/>
                  <a:pt x="354312" y="644601"/>
                </a:cubicBezTo>
                <a:cubicBezTo>
                  <a:pt x="353044" y="648063"/>
                  <a:pt x="352504" y="672775"/>
                  <a:pt x="353109" y="699519"/>
                </a:cubicBezTo>
                <a:lnTo>
                  <a:pt x="354214" y="748146"/>
                </a:lnTo>
                <a:close/>
                <a:moveTo>
                  <a:pt x="439440" y="666581"/>
                </a:moveTo>
                <a:lnTo>
                  <a:pt x="438107" y="724842"/>
                </a:lnTo>
                <a:lnTo>
                  <a:pt x="377518" y="724842"/>
                </a:lnTo>
                <a:lnTo>
                  <a:pt x="376124" y="695711"/>
                </a:lnTo>
                <a:lnTo>
                  <a:pt x="374731" y="666581"/>
                </a:lnTo>
                <a:lnTo>
                  <a:pt x="439440" y="666581"/>
                </a:lnTo>
                <a:close/>
                <a:moveTo>
                  <a:pt x="522000" y="748146"/>
                </a:moveTo>
                <a:cubicBezTo>
                  <a:pt x="630142" y="750443"/>
                  <a:pt x="631587" y="750210"/>
                  <a:pt x="634057" y="739989"/>
                </a:cubicBezTo>
                <a:cubicBezTo>
                  <a:pt x="635451" y="734219"/>
                  <a:pt x="635973" y="709577"/>
                  <a:pt x="635222" y="685224"/>
                </a:cubicBezTo>
                <a:lnTo>
                  <a:pt x="633857" y="640946"/>
                </a:lnTo>
                <a:cubicBezTo>
                  <a:pt x="536518" y="638607"/>
                  <a:pt x="523887" y="639711"/>
                  <a:pt x="522093" y="644605"/>
                </a:cubicBezTo>
                <a:cubicBezTo>
                  <a:pt x="520830" y="648068"/>
                  <a:pt x="520289" y="672775"/>
                  <a:pt x="520895" y="699519"/>
                </a:cubicBezTo>
                <a:lnTo>
                  <a:pt x="522000" y="748146"/>
                </a:lnTo>
                <a:close/>
                <a:moveTo>
                  <a:pt x="547634" y="696877"/>
                </a:moveTo>
                <a:lnTo>
                  <a:pt x="547634" y="666581"/>
                </a:lnTo>
                <a:lnTo>
                  <a:pt x="608223" y="666581"/>
                </a:lnTo>
                <a:lnTo>
                  <a:pt x="608223" y="727172"/>
                </a:lnTo>
                <a:lnTo>
                  <a:pt x="547634" y="727172"/>
                </a:lnTo>
                <a:lnTo>
                  <a:pt x="547634" y="696877"/>
                </a:lnTo>
                <a:close/>
                <a:moveTo>
                  <a:pt x="522000" y="575695"/>
                </a:moveTo>
                <a:cubicBezTo>
                  <a:pt x="611187" y="578258"/>
                  <a:pt x="626041" y="577042"/>
                  <a:pt x="630319" y="572507"/>
                </a:cubicBezTo>
                <a:cubicBezTo>
                  <a:pt x="634356" y="568223"/>
                  <a:pt x="635763" y="550885"/>
                  <a:pt x="634980" y="515104"/>
                </a:cubicBezTo>
                <a:lnTo>
                  <a:pt x="633857" y="463835"/>
                </a:lnTo>
                <a:cubicBezTo>
                  <a:pt x="536574" y="461499"/>
                  <a:pt x="523892" y="462600"/>
                  <a:pt x="522130" y="467479"/>
                </a:cubicBezTo>
                <a:cubicBezTo>
                  <a:pt x="520881" y="470928"/>
                  <a:pt x="520341" y="496689"/>
                  <a:pt x="520928" y="524724"/>
                </a:cubicBezTo>
                <a:lnTo>
                  <a:pt x="522000" y="575695"/>
                </a:lnTo>
                <a:close/>
                <a:moveTo>
                  <a:pt x="547634" y="519765"/>
                </a:moveTo>
                <a:lnTo>
                  <a:pt x="547634" y="489469"/>
                </a:lnTo>
                <a:lnTo>
                  <a:pt x="608223" y="489469"/>
                </a:lnTo>
                <a:lnTo>
                  <a:pt x="608223" y="550060"/>
                </a:lnTo>
                <a:lnTo>
                  <a:pt x="547634" y="550060"/>
                </a:lnTo>
                <a:lnTo>
                  <a:pt x="547634" y="519765"/>
                </a:lnTo>
                <a:close/>
                <a:moveTo>
                  <a:pt x="354214" y="398583"/>
                </a:moveTo>
                <a:lnTo>
                  <a:pt x="461410" y="398583"/>
                </a:lnTo>
                <a:lnTo>
                  <a:pt x="461410" y="286723"/>
                </a:lnTo>
                <a:cubicBezTo>
                  <a:pt x="368397" y="284378"/>
                  <a:pt x="356111" y="285497"/>
                  <a:pt x="354349" y="290363"/>
                </a:cubicBezTo>
                <a:cubicBezTo>
                  <a:pt x="353100" y="293817"/>
                  <a:pt x="352555" y="319577"/>
                  <a:pt x="353142" y="347612"/>
                </a:cubicBezTo>
                <a:lnTo>
                  <a:pt x="354214" y="398583"/>
                </a:lnTo>
                <a:close/>
                <a:moveTo>
                  <a:pt x="375187" y="342653"/>
                </a:moveTo>
                <a:lnTo>
                  <a:pt x="375187" y="312358"/>
                </a:lnTo>
                <a:lnTo>
                  <a:pt x="440437" y="312358"/>
                </a:lnTo>
                <a:lnTo>
                  <a:pt x="440437" y="372948"/>
                </a:lnTo>
                <a:lnTo>
                  <a:pt x="375187" y="372948"/>
                </a:lnTo>
                <a:lnTo>
                  <a:pt x="375187" y="342653"/>
                </a:lnTo>
                <a:close/>
                <a:moveTo>
                  <a:pt x="522000" y="398583"/>
                </a:moveTo>
                <a:cubicBezTo>
                  <a:pt x="611187" y="401146"/>
                  <a:pt x="626041" y="399930"/>
                  <a:pt x="630319" y="395395"/>
                </a:cubicBezTo>
                <a:cubicBezTo>
                  <a:pt x="634356" y="391112"/>
                  <a:pt x="635763" y="373773"/>
                  <a:pt x="634980" y="337992"/>
                </a:cubicBezTo>
                <a:lnTo>
                  <a:pt x="633857" y="286723"/>
                </a:lnTo>
                <a:cubicBezTo>
                  <a:pt x="536574" y="284388"/>
                  <a:pt x="523892" y="285488"/>
                  <a:pt x="522130" y="290368"/>
                </a:cubicBezTo>
                <a:cubicBezTo>
                  <a:pt x="520881" y="293817"/>
                  <a:pt x="520341" y="319577"/>
                  <a:pt x="520928" y="347612"/>
                </a:cubicBezTo>
                <a:lnTo>
                  <a:pt x="522000" y="398583"/>
                </a:lnTo>
                <a:close/>
                <a:moveTo>
                  <a:pt x="547634" y="342653"/>
                </a:moveTo>
                <a:lnTo>
                  <a:pt x="547634" y="312358"/>
                </a:lnTo>
                <a:lnTo>
                  <a:pt x="608223" y="312358"/>
                </a:lnTo>
                <a:lnTo>
                  <a:pt x="608223" y="372948"/>
                </a:lnTo>
                <a:lnTo>
                  <a:pt x="547634" y="372948"/>
                </a:lnTo>
                <a:lnTo>
                  <a:pt x="547634" y="342653"/>
                </a:lnTo>
                <a:close/>
                <a:moveTo>
                  <a:pt x="697862" y="395162"/>
                </a:moveTo>
                <a:cubicBezTo>
                  <a:pt x="701857" y="399156"/>
                  <a:pt x="718929" y="401044"/>
                  <a:pt x="750608" y="400988"/>
                </a:cubicBezTo>
                <a:cubicBezTo>
                  <a:pt x="781858" y="400936"/>
                  <a:pt x="799335" y="398974"/>
                  <a:pt x="803120" y="395087"/>
                </a:cubicBezTo>
                <a:cubicBezTo>
                  <a:pt x="806807" y="391298"/>
                  <a:pt x="808787" y="372957"/>
                  <a:pt x="808787" y="342653"/>
                </a:cubicBezTo>
                <a:cubicBezTo>
                  <a:pt x="808787" y="311253"/>
                  <a:pt x="806863" y="294115"/>
                  <a:pt x="802882" y="290139"/>
                </a:cubicBezTo>
                <a:cubicBezTo>
                  <a:pt x="798893" y="286145"/>
                  <a:pt x="781820" y="284262"/>
                  <a:pt x="750142" y="284313"/>
                </a:cubicBezTo>
                <a:cubicBezTo>
                  <a:pt x="720546" y="284360"/>
                  <a:pt x="700897" y="286448"/>
                  <a:pt x="696776" y="289985"/>
                </a:cubicBezTo>
                <a:cubicBezTo>
                  <a:pt x="691869" y="294190"/>
                  <a:pt x="690461" y="307207"/>
                  <a:pt x="691104" y="342420"/>
                </a:cubicBezTo>
                <a:cubicBezTo>
                  <a:pt x="691664" y="372971"/>
                  <a:pt x="694013" y="391312"/>
                  <a:pt x="697862" y="395162"/>
                </a:cubicBezTo>
                <a:close/>
                <a:moveTo>
                  <a:pt x="720080" y="342653"/>
                </a:moveTo>
                <a:lnTo>
                  <a:pt x="720080" y="312358"/>
                </a:lnTo>
                <a:lnTo>
                  <a:pt x="780669" y="312358"/>
                </a:lnTo>
                <a:lnTo>
                  <a:pt x="780669" y="372948"/>
                </a:lnTo>
                <a:lnTo>
                  <a:pt x="720080" y="372948"/>
                </a:lnTo>
                <a:lnTo>
                  <a:pt x="720080" y="342653"/>
                </a:lnTo>
                <a:close/>
                <a:moveTo>
                  <a:pt x="181768" y="398583"/>
                </a:moveTo>
                <a:cubicBezTo>
                  <a:pt x="268816" y="400489"/>
                  <a:pt x="286154" y="399082"/>
                  <a:pt x="290437" y="395045"/>
                </a:cubicBezTo>
                <a:cubicBezTo>
                  <a:pt x="294972" y="390767"/>
                  <a:pt x="296188" y="375913"/>
                  <a:pt x="295098" y="337992"/>
                </a:cubicBezTo>
                <a:lnTo>
                  <a:pt x="293625" y="286723"/>
                </a:lnTo>
                <a:cubicBezTo>
                  <a:pt x="201813" y="284397"/>
                  <a:pt x="188652" y="285604"/>
                  <a:pt x="183725" y="290745"/>
                </a:cubicBezTo>
                <a:cubicBezTo>
                  <a:pt x="178841" y="295839"/>
                  <a:pt x="177871" y="309179"/>
                  <a:pt x="179563" y="347985"/>
                </a:cubicBezTo>
                <a:lnTo>
                  <a:pt x="181768" y="398583"/>
                </a:lnTo>
                <a:close/>
                <a:moveTo>
                  <a:pt x="207402" y="342653"/>
                </a:moveTo>
                <a:lnTo>
                  <a:pt x="207402" y="312358"/>
                </a:lnTo>
                <a:lnTo>
                  <a:pt x="267991" y="312358"/>
                </a:lnTo>
                <a:lnTo>
                  <a:pt x="267991" y="372948"/>
                </a:lnTo>
                <a:lnTo>
                  <a:pt x="207402" y="372948"/>
                </a:lnTo>
                <a:lnTo>
                  <a:pt x="207402" y="342653"/>
                </a:lnTo>
                <a:close/>
                <a:moveTo>
                  <a:pt x="697862" y="572274"/>
                </a:moveTo>
                <a:cubicBezTo>
                  <a:pt x="701857" y="576268"/>
                  <a:pt x="718929" y="578155"/>
                  <a:pt x="750608" y="578100"/>
                </a:cubicBezTo>
                <a:cubicBezTo>
                  <a:pt x="781858" y="578048"/>
                  <a:pt x="799335" y="576086"/>
                  <a:pt x="803120" y="572199"/>
                </a:cubicBezTo>
                <a:cubicBezTo>
                  <a:pt x="806807" y="568410"/>
                  <a:pt x="808787" y="550069"/>
                  <a:pt x="808787" y="519765"/>
                </a:cubicBezTo>
                <a:cubicBezTo>
                  <a:pt x="808787" y="488365"/>
                  <a:pt x="806863" y="471227"/>
                  <a:pt x="802882" y="467251"/>
                </a:cubicBezTo>
                <a:cubicBezTo>
                  <a:pt x="798893" y="463257"/>
                  <a:pt x="781820" y="461374"/>
                  <a:pt x="750142" y="461425"/>
                </a:cubicBezTo>
                <a:cubicBezTo>
                  <a:pt x="720546" y="461472"/>
                  <a:pt x="700897" y="463564"/>
                  <a:pt x="696776" y="467097"/>
                </a:cubicBezTo>
                <a:cubicBezTo>
                  <a:pt x="691869" y="471301"/>
                  <a:pt x="690461" y="484319"/>
                  <a:pt x="691104" y="519531"/>
                </a:cubicBezTo>
                <a:cubicBezTo>
                  <a:pt x="691664" y="550083"/>
                  <a:pt x="694013" y="568424"/>
                  <a:pt x="697862" y="572274"/>
                </a:cubicBezTo>
                <a:close/>
                <a:moveTo>
                  <a:pt x="720080" y="519765"/>
                </a:moveTo>
                <a:lnTo>
                  <a:pt x="720080" y="489469"/>
                </a:lnTo>
                <a:lnTo>
                  <a:pt x="780669" y="489469"/>
                </a:lnTo>
                <a:lnTo>
                  <a:pt x="780669" y="550060"/>
                </a:lnTo>
                <a:lnTo>
                  <a:pt x="720080" y="550060"/>
                </a:lnTo>
                <a:lnTo>
                  <a:pt x="720080" y="519765"/>
                </a:lnTo>
                <a:close/>
                <a:moveTo>
                  <a:pt x="354214" y="575695"/>
                </a:moveTo>
                <a:cubicBezTo>
                  <a:pt x="422843" y="577811"/>
                  <a:pt x="447484" y="577289"/>
                  <a:pt x="453254" y="575895"/>
                </a:cubicBezTo>
                <a:cubicBezTo>
                  <a:pt x="463317" y="573467"/>
                  <a:pt x="463741" y="571332"/>
                  <a:pt x="463820" y="523260"/>
                </a:cubicBezTo>
                <a:cubicBezTo>
                  <a:pt x="463871" y="488947"/>
                  <a:pt x="462035" y="471292"/>
                  <a:pt x="457990" y="467251"/>
                </a:cubicBezTo>
                <a:cubicBezTo>
                  <a:pt x="453981" y="463243"/>
                  <a:pt x="436723" y="461374"/>
                  <a:pt x="404200" y="461425"/>
                </a:cubicBezTo>
                <a:cubicBezTo>
                  <a:pt x="368877" y="461481"/>
                  <a:pt x="355757" y="463108"/>
                  <a:pt x="354196" y="467628"/>
                </a:cubicBezTo>
                <a:cubicBezTo>
                  <a:pt x="353030" y="470998"/>
                  <a:pt x="352555" y="496689"/>
                  <a:pt x="353142" y="524724"/>
                </a:cubicBezTo>
                <a:lnTo>
                  <a:pt x="354214" y="575695"/>
                </a:lnTo>
                <a:close/>
                <a:moveTo>
                  <a:pt x="377704" y="492377"/>
                </a:moveTo>
                <a:cubicBezTo>
                  <a:pt x="379946" y="490560"/>
                  <a:pt x="394450" y="489688"/>
                  <a:pt x="438107" y="491800"/>
                </a:cubicBezTo>
                <a:lnTo>
                  <a:pt x="440437" y="550060"/>
                </a:lnTo>
                <a:lnTo>
                  <a:pt x="375187" y="550060"/>
                </a:lnTo>
                <a:lnTo>
                  <a:pt x="374409" y="522869"/>
                </a:lnTo>
                <a:cubicBezTo>
                  <a:pt x="373980" y="507917"/>
                  <a:pt x="375467" y="494195"/>
                  <a:pt x="377704" y="492377"/>
                </a:cubicBezTo>
                <a:close/>
              </a:path>
            </a:pathLst>
          </a:custGeom>
          <a:solidFill>
            <a:srgbClr val="ED4D24"/>
          </a:solidFill>
          <a:ln w="4657" cap="flat">
            <a:noFill/>
            <a:prstDash val="solid"/>
            <a:miter/>
          </a:ln>
        </p:spPr>
        <p:txBody>
          <a:bodyPr rtlCol="0" anchor="ctr"/>
          <a:lstStyle/>
          <a:p>
            <a:endParaRPr lang="en-US" dirty="0"/>
          </a:p>
        </p:txBody>
      </p:sp>
      <p:sp>
        <p:nvSpPr>
          <p:cNvPr id="21" name="Freeform 20">
            <a:extLst>
              <a:ext uri="{FF2B5EF4-FFF2-40B4-BE49-F238E27FC236}">
                <a16:creationId xmlns:a16="http://schemas.microsoft.com/office/drawing/2014/main" id="{2C63357D-4A32-49FE-4CE2-47E0F0845617}"/>
              </a:ext>
            </a:extLst>
          </p:cNvPr>
          <p:cNvSpPr/>
          <p:nvPr/>
        </p:nvSpPr>
        <p:spPr>
          <a:xfrm>
            <a:off x="1" y="521968"/>
            <a:ext cx="7559674" cy="803084"/>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sp>
        <p:nvSpPr>
          <p:cNvPr id="22" name="Text Placeholder 32">
            <a:extLst>
              <a:ext uri="{FF2B5EF4-FFF2-40B4-BE49-F238E27FC236}">
                <a16:creationId xmlns:a16="http://schemas.microsoft.com/office/drawing/2014/main" id="{E6B8938B-18CD-50EE-9DA4-DD958313CCC2}"/>
              </a:ext>
            </a:extLst>
          </p:cNvPr>
          <p:cNvSpPr txBox="1">
            <a:spLocks/>
          </p:cNvSpPr>
          <p:nvPr/>
        </p:nvSpPr>
        <p:spPr>
          <a:xfrm>
            <a:off x="557780" y="265451"/>
            <a:ext cx="1818308" cy="542823"/>
          </a:xfrm>
          <a:prstGeom prst="rect">
            <a:avLst/>
          </a:prstGeom>
          <a:gradFill>
            <a:gsLst>
              <a:gs pos="3000">
                <a:srgbClr val="EE2D24"/>
              </a:gs>
              <a:gs pos="68000">
                <a:srgbClr val="F37321"/>
              </a:gs>
              <a:gs pos="100000">
                <a:srgbClr val="FFCD05"/>
              </a:gs>
            </a:gsLst>
            <a:lin ang="2700000" scaled="0"/>
          </a:gradFill>
        </p:spPr>
        <p:txBody>
          <a:bodyPr anchor="t">
            <a:noAutofit/>
          </a:bodyPr>
          <a:lstStyle>
            <a:lvl1pPr marL="0" indent="0" algn="ctr" defTabSz="2072941" rtl="0" eaLnBrk="1" latinLnBrk="0" hangingPunct="1">
              <a:lnSpc>
                <a:spcPct val="100000"/>
              </a:lnSpc>
              <a:spcBef>
                <a:spcPts val="0"/>
              </a:spcBef>
              <a:buFont typeface="Arial" panose="020B0604020202020204" pitchFamily="34" charset="0"/>
              <a:buNone/>
              <a:defRPr sz="24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223838" algn="l">
              <a:lnSpc>
                <a:spcPct val="107000"/>
              </a:lnSpc>
              <a:spcAft>
                <a:spcPts val="800"/>
              </a:spcAft>
            </a:pP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Placeholder 11">
            <a:extLst>
              <a:ext uri="{FF2B5EF4-FFF2-40B4-BE49-F238E27FC236}">
                <a16:creationId xmlns:a16="http://schemas.microsoft.com/office/drawing/2014/main" id="{039470CB-B4E7-70D1-19A2-FC47006FB904}"/>
              </a:ext>
            </a:extLst>
          </p:cNvPr>
          <p:cNvSpPr txBox="1">
            <a:spLocks/>
          </p:cNvSpPr>
          <p:nvPr/>
        </p:nvSpPr>
        <p:spPr>
          <a:xfrm>
            <a:off x="557781" y="227473"/>
            <a:ext cx="1818308" cy="542823"/>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60BB47"/>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US" sz="3000" dirty="0">
                <a:solidFill>
                  <a:schemeClr val="bg1"/>
                </a:solidFill>
              </a:rPr>
              <a:t>Anexo</a:t>
            </a:r>
          </a:p>
          <a:p>
            <a:pPr algn="ctr"/>
            <a:endParaRPr lang="en-US" sz="3000" dirty="0">
              <a:solidFill>
                <a:schemeClr val="bg1"/>
              </a:solidFill>
            </a:endParaRPr>
          </a:p>
        </p:txBody>
      </p:sp>
      <p:grpSp>
        <p:nvGrpSpPr>
          <p:cNvPr id="24" name="Graphic 40">
            <a:extLst>
              <a:ext uri="{FF2B5EF4-FFF2-40B4-BE49-F238E27FC236}">
                <a16:creationId xmlns:a16="http://schemas.microsoft.com/office/drawing/2014/main" id="{C60E09F4-3ECD-C43F-065E-9A295C719065}"/>
              </a:ext>
            </a:extLst>
          </p:cNvPr>
          <p:cNvGrpSpPr/>
          <p:nvPr/>
        </p:nvGrpSpPr>
        <p:grpSpPr>
          <a:xfrm>
            <a:off x="5183587" y="0"/>
            <a:ext cx="3924090" cy="2433120"/>
            <a:chOff x="-3997860" y="6017904"/>
            <a:chExt cx="935163" cy="579845"/>
          </a:xfrm>
          <a:solidFill>
            <a:schemeClr val="bg1">
              <a:alpha val="29965"/>
            </a:schemeClr>
          </a:solidFill>
        </p:grpSpPr>
        <p:sp>
          <p:nvSpPr>
            <p:cNvPr id="25" name="Freeform 24">
              <a:extLst>
                <a:ext uri="{FF2B5EF4-FFF2-40B4-BE49-F238E27FC236}">
                  <a16:creationId xmlns:a16="http://schemas.microsoft.com/office/drawing/2014/main" id="{F1C6C3C3-B601-955E-D2AF-57A9FDBFE3C9}"/>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31" name="Freeform 30">
              <a:extLst>
                <a:ext uri="{FF2B5EF4-FFF2-40B4-BE49-F238E27FC236}">
                  <a16:creationId xmlns:a16="http://schemas.microsoft.com/office/drawing/2014/main" id="{B068EE9A-3ADD-3DC5-E3AB-0CFA31B9DF8F}"/>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34" name="Freeform 33">
              <a:extLst>
                <a:ext uri="{FF2B5EF4-FFF2-40B4-BE49-F238E27FC236}">
                  <a16:creationId xmlns:a16="http://schemas.microsoft.com/office/drawing/2014/main" id="{40C7CE7E-95BF-1B02-D360-FB11C41E98D3}"/>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37" name="Freeform 36">
              <a:extLst>
                <a:ext uri="{FF2B5EF4-FFF2-40B4-BE49-F238E27FC236}">
                  <a16:creationId xmlns:a16="http://schemas.microsoft.com/office/drawing/2014/main" id="{7F8606AD-6FA4-437A-07E8-0674219D6FDC}"/>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37694730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614A9A-BCB7-8D4D-428A-0BDCB18F3D60}"/>
            </a:ext>
          </a:extLst>
        </p:cNvPr>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E668E419-E525-78C2-152C-5C1753139E76}"/>
              </a:ext>
            </a:extLst>
          </p:cNvPr>
          <p:cNvCxnSpPr>
            <a:cxnSpLocks/>
          </p:cNvCxnSpPr>
          <p:nvPr/>
        </p:nvCxnSpPr>
        <p:spPr>
          <a:xfrm>
            <a:off x="10682" y="1768196"/>
            <a:ext cx="559085"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3081B41-F877-13F3-C6FF-E35ED2BA36EF}"/>
              </a:ext>
            </a:extLst>
          </p:cNvPr>
          <p:cNvCxnSpPr>
            <a:cxnSpLocks/>
          </p:cNvCxnSpPr>
          <p:nvPr/>
        </p:nvCxnSpPr>
        <p:spPr>
          <a:xfrm>
            <a:off x="569768" y="1768196"/>
            <a:ext cx="0" cy="5908772"/>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28" name="Triangle 27">
            <a:extLst>
              <a:ext uri="{FF2B5EF4-FFF2-40B4-BE49-F238E27FC236}">
                <a16:creationId xmlns:a16="http://schemas.microsoft.com/office/drawing/2014/main" id="{040C224C-452A-10E3-8186-993873006D72}"/>
              </a:ext>
            </a:extLst>
          </p:cNvPr>
          <p:cNvSpPr/>
          <p:nvPr/>
        </p:nvSpPr>
        <p:spPr>
          <a:xfrm rot="5400000">
            <a:off x="213100" y="1682570"/>
            <a:ext cx="217346" cy="187367"/>
          </a:xfrm>
          <a:prstGeom prst="triangle">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4" name="Group 43">
            <a:extLst>
              <a:ext uri="{FF2B5EF4-FFF2-40B4-BE49-F238E27FC236}">
                <a16:creationId xmlns:a16="http://schemas.microsoft.com/office/drawing/2014/main" id="{A24D2028-5C5E-2C43-4C34-926077F2ED75}"/>
              </a:ext>
            </a:extLst>
          </p:cNvPr>
          <p:cNvGrpSpPr/>
          <p:nvPr/>
        </p:nvGrpSpPr>
        <p:grpSpPr>
          <a:xfrm>
            <a:off x="587837" y="7476533"/>
            <a:ext cx="7020904" cy="400869"/>
            <a:chOff x="576076" y="9606081"/>
            <a:chExt cx="7020904" cy="400869"/>
          </a:xfrm>
        </p:grpSpPr>
        <p:cxnSp>
          <p:nvCxnSpPr>
            <p:cNvPr id="29" name="Straight Connector 28">
              <a:extLst>
                <a:ext uri="{FF2B5EF4-FFF2-40B4-BE49-F238E27FC236}">
                  <a16:creationId xmlns:a16="http://schemas.microsoft.com/office/drawing/2014/main" id="{413A448B-1DEA-62EA-7DBD-4CBFB2CCB8BA}"/>
                </a:ext>
              </a:extLst>
            </p:cNvPr>
            <p:cNvCxnSpPr>
              <a:cxnSpLocks/>
            </p:cNvCxnSpPr>
            <p:nvPr/>
          </p:nvCxnSpPr>
          <p:spPr>
            <a:xfrm>
              <a:off x="576076" y="9797252"/>
              <a:ext cx="7020904"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CED00013-701D-50EA-2413-7BF02AC5A9CE}"/>
                </a:ext>
              </a:extLst>
            </p:cNvPr>
            <p:cNvSpPr/>
            <p:nvPr/>
          </p:nvSpPr>
          <p:spPr>
            <a:xfrm>
              <a:off x="6603966" y="9606081"/>
              <a:ext cx="578970" cy="4008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9163DC82-C3FD-7847-A344-83AC020FB07B}"/>
              </a:ext>
            </a:extLst>
          </p:cNvPr>
          <p:cNvSpPr txBox="1"/>
          <p:nvPr/>
        </p:nvSpPr>
        <p:spPr>
          <a:xfrm>
            <a:off x="789292" y="2169569"/>
            <a:ext cx="5768679" cy="5799023"/>
          </a:xfrm>
          <a:prstGeom prst="rect">
            <a:avLst/>
          </a:prstGeom>
          <a:noFill/>
        </p:spPr>
        <p:txBody>
          <a:bodyPr wrap="square" lIns="91440" tIns="45720" rIns="91440" bIns="45720" rtlCol="0" anchor="t">
            <a:spAutoFit/>
          </a:bodyPr>
          <a:lstStyle/>
          <a:p>
            <a:pPr marL="177800" lvl="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Alemania, caso 3</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vivienda unifamiliar típica, 1980, renovada en 1999</a:t>
            </a:r>
          </a:p>
          <a:p>
            <a:pPr marL="177800" lvl="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Dinamarca, caso 4</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viviendas unifamiliares comunes y edificios de apartamentos de varias plantas</a:t>
            </a:r>
          </a:p>
          <a:p>
            <a:pPr marL="177800" lvl="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Dinamarca, caso 7</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vivienda unifamiliar de energía casi nula, 2015</a:t>
            </a:r>
          </a:p>
          <a:p>
            <a:pPr marL="177800" lvl="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Dinamarca, caso 10</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edificio residencial multifamiliar, principios de la década de 2000</a:t>
            </a:r>
          </a:p>
          <a:p>
            <a:pPr marL="177800" lvl="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Letonia, caso 3</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edificio típico de varios apartamentos, 1973</a:t>
            </a:r>
          </a:p>
          <a:p>
            <a:pPr marL="177800" lvl="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Letonia, caso 4</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edificio de apartamentos, 2008</a:t>
            </a:r>
          </a:p>
          <a:p>
            <a:pPr marL="177800" lvl="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Letonia, caso 5: edificio de apartamentos, 2024</a:t>
            </a:r>
          </a:p>
          <a:p>
            <a:pPr marL="177800" lvl="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Alemania, caso 4</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empresa de producción alimentaria, 2001, ampliación en 2010, nuevo sistema de climatización en 2025</a:t>
            </a:r>
          </a:p>
          <a:p>
            <a:pPr marL="177800" lvl="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Polonia Caso 9</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edificio de apartamentos, 2023</a:t>
            </a:r>
          </a:p>
          <a:p>
            <a:pPr marL="177800" lvl="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España, caso 1</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comunidad residencial, varios edificios de apartamentos, 1970, renovados</a:t>
            </a:r>
          </a:p>
          <a:p>
            <a:pPr marL="17780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latin typeface="Calibri"/>
                <a:ea typeface="Calibri"/>
                <a:cs typeface="Calibri"/>
              </a:rPr>
              <a:t>España Caso 2</a:t>
            </a:r>
            <a:r>
              <a:rPr lang="en-IE" sz="1350" dirty="0">
                <a:solidFill>
                  <a:srgbClr val="404040"/>
                </a:solidFill>
                <a:latin typeface="Calibri"/>
                <a:ea typeface="Calibri"/>
                <a:cs typeface="Calibri"/>
              </a:rPr>
              <a:t>: </a:t>
            </a:r>
            <a:r>
              <a:rPr lang="en-IE" sz="1350" dirty="0" err="1">
                <a:solidFill>
                  <a:srgbClr val="404040"/>
                </a:solidFill>
                <a:latin typeface="Calibri"/>
                <a:ea typeface="Calibri"/>
                <a:cs typeface="Calibri"/>
              </a:rPr>
              <a:t>edificio</a:t>
            </a:r>
            <a:r>
              <a:rPr lang="en-IE" sz="1350" dirty="0">
                <a:solidFill>
                  <a:srgbClr val="404040"/>
                </a:solidFill>
                <a:latin typeface="Calibri"/>
                <a:ea typeface="Calibri"/>
                <a:cs typeface="Calibri"/>
              </a:rPr>
              <a:t> de </a:t>
            </a:r>
            <a:r>
              <a:rPr lang="en-IE" sz="1350" dirty="0" err="1">
                <a:solidFill>
                  <a:srgbClr val="404040"/>
                </a:solidFill>
                <a:latin typeface="Calibri"/>
                <a:ea typeface="Calibri"/>
                <a:cs typeface="Calibri"/>
              </a:rPr>
              <a:t>apartamentos</a:t>
            </a:r>
            <a:r>
              <a:rPr lang="en-IE" sz="1350" dirty="0">
                <a:solidFill>
                  <a:srgbClr val="404040"/>
                </a:solidFill>
                <a:latin typeface="Calibri"/>
                <a:ea typeface="Calibri"/>
                <a:cs typeface="Calibri"/>
              </a:rPr>
              <a:t>, 1960, </a:t>
            </a:r>
            <a:r>
              <a:rPr lang="en-IE" sz="1350" dirty="0" err="1">
                <a:solidFill>
                  <a:srgbClr val="404040"/>
                </a:solidFill>
                <a:latin typeface="Calibri"/>
                <a:ea typeface="Calibri"/>
                <a:cs typeface="Calibri"/>
              </a:rPr>
              <a:t>renovado</a:t>
            </a:r>
            <a:endParaRPr lang="en-IE" sz="1350" dirty="0">
              <a:solidFill>
                <a:srgbClr val="404040"/>
              </a:solidFill>
              <a:latin typeface="Calibri"/>
              <a:ea typeface="Calibri"/>
              <a:cs typeface="Calibri"/>
            </a:endParaRPr>
          </a:p>
          <a:p>
            <a:pPr marL="177800" lvl="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España, caso 3</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edificio de apartamentos, 1976, renovado</a:t>
            </a:r>
          </a:p>
          <a:p>
            <a:pPr marL="177800" lvl="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España, caso 4</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comunidad residencial, varios edificios de apartamentos, 2009, renovada</a:t>
            </a:r>
          </a:p>
          <a:p>
            <a:pPr marL="177800" lvl="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Caso 5 en España</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residencia para personas mayores dependientes, renovada en 2024</a:t>
            </a:r>
          </a:p>
          <a:p>
            <a:pPr marL="177800" lvl="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Caso 6 en España</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vivienda unifamiliar, renovada en 2023</a:t>
            </a:r>
          </a:p>
          <a:p>
            <a:pPr marL="177800" lvl="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Caso 7 en España</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vivienda unifamiliar, 2021</a:t>
            </a:r>
          </a:p>
          <a:p>
            <a:pPr marL="177800" lvl="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Caso 9 en España</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chalet unifamiliar, 2019</a:t>
            </a:r>
          </a:p>
          <a:p>
            <a:pPr marL="177800" lvl="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Caso 10 en España</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vivienda unifamiliar, 2024</a:t>
            </a:r>
          </a:p>
          <a:p>
            <a:pPr marL="177800" indent="-177800">
              <a:lnSpc>
                <a:spcPts val="1480"/>
              </a:lnSpc>
              <a:spcAft>
                <a:spcPts val="200"/>
              </a:spcAft>
              <a:buClr>
                <a:srgbClr val="ED4D24"/>
              </a:buClr>
              <a:buFont typeface="Arial" panose="020B0604020202020204" pitchFamily="34" charset="0"/>
              <a:buChar char="•"/>
              <a:tabLst>
                <a:tab pos="533400" algn="l"/>
                <a:tab pos="574675" algn="l"/>
              </a:tabLst>
            </a:pPr>
            <a:r>
              <a:rPr lang="lv-LV" sz="1350" b="1" dirty="0" err="1">
                <a:solidFill>
                  <a:srgbClr val="404040"/>
                </a:solidFill>
                <a:latin typeface="Calibri"/>
                <a:ea typeface="Calibri"/>
                <a:cs typeface="Calibri"/>
              </a:rPr>
              <a:t>Serbia</a:t>
            </a:r>
            <a:r>
              <a:rPr lang="lv-LV" sz="1350" b="1" dirty="0">
                <a:solidFill>
                  <a:srgbClr val="404040"/>
                </a:solidFill>
                <a:latin typeface="Calibri"/>
                <a:ea typeface="Calibri"/>
                <a:cs typeface="Calibri"/>
              </a:rPr>
              <a:t>, </a:t>
            </a:r>
            <a:r>
              <a:rPr lang="en-IE" sz="1350" b="1" dirty="0">
                <a:solidFill>
                  <a:srgbClr val="404040"/>
                </a:solidFill>
                <a:latin typeface="Calibri"/>
                <a:ea typeface="Calibri"/>
                <a:cs typeface="Calibri"/>
              </a:rPr>
              <a:t>caso 1</a:t>
            </a:r>
            <a:r>
              <a:rPr lang="en-IE" sz="1350" dirty="0">
                <a:solidFill>
                  <a:srgbClr val="404040"/>
                </a:solidFill>
                <a:latin typeface="Calibri"/>
                <a:ea typeface="Calibri"/>
                <a:cs typeface="Calibri"/>
              </a:rPr>
              <a:t>: vivienda unifamiliar,</a:t>
            </a:r>
            <a:r>
              <a:rPr lang="lv-LV" sz="1350" dirty="0">
                <a:solidFill>
                  <a:srgbClr val="404040"/>
                </a:solidFill>
                <a:latin typeface="Calibri"/>
                <a:ea typeface="Calibri"/>
                <a:cs typeface="Calibri"/>
              </a:rPr>
              <a:t> 1980</a:t>
            </a:r>
            <a:r>
              <a:rPr lang="en-IE" sz="1350" dirty="0">
                <a:solidFill>
                  <a:srgbClr val="404040"/>
                </a:solidFill>
                <a:latin typeface="Calibri"/>
                <a:ea typeface="Calibri"/>
                <a:cs typeface="Calibri"/>
              </a:rPr>
              <a:t>, renovada en</a:t>
            </a:r>
            <a:r>
              <a:rPr lang="lv-LV" sz="1350" dirty="0">
                <a:solidFill>
                  <a:srgbClr val="404040"/>
                </a:solidFill>
                <a:latin typeface="Calibri"/>
                <a:ea typeface="Calibri"/>
                <a:cs typeface="Calibri"/>
              </a:rPr>
              <a:t> 2022</a:t>
            </a:r>
            <a:endParaRPr lang="en-IE" sz="1350" dirty="0">
              <a:solidFill>
                <a:srgbClr val="404040"/>
              </a:solidFill>
              <a:latin typeface="Calibri"/>
              <a:ea typeface="Calibri"/>
              <a:cs typeface="Calibri"/>
            </a:endParaRPr>
          </a:p>
          <a:p>
            <a:pPr marL="177800" indent="-177800">
              <a:lnSpc>
                <a:spcPts val="1480"/>
              </a:lnSpc>
              <a:spcAft>
                <a:spcPts val="200"/>
              </a:spcAft>
              <a:buClr>
                <a:srgbClr val="ED4D24"/>
              </a:buClr>
              <a:buFont typeface="Arial" panose="020B0604020202020204" pitchFamily="34" charset="0"/>
              <a:buChar char="•"/>
              <a:tabLst>
                <a:tab pos="533400" algn="l"/>
                <a:tab pos="574675" algn="l"/>
              </a:tabLst>
            </a:pPr>
            <a:r>
              <a:rPr lang="lv-LV" sz="1350" b="1" dirty="0" err="1">
                <a:solidFill>
                  <a:srgbClr val="404040"/>
                </a:solidFill>
                <a:latin typeface="Calibri"/>
                <a:ea typeface="Calibri"/>
                <a:cs typeface="Calibri"/>
              </a:rPr>
              <a:t>Serbia</a:t>
            </a:r>
            <a:r>
              <a:rPr lang="lv-LV" sz="1350" b="1" dirty="0">
                <a:solidFill>
                  <a:srgbClr val="404040"/>
                </a:solidFill>
                <a:latin typeface="Calibri"/>
                <a:ea typeface="Calibri"/>
                <a:cs typeface="Calibri"/>
              </a:rPr>
              <a:t>, </a:t>
            </a:r>
            <a:r>
              <a:rPr lang="en-IE" sz="1350" b="1" dirty="0">
                <a:solidFill>
                  <a:srgbClr val="404040"/>
                </a:solidFill>
                <a:latin typeface="Calibri"/>
                <a:ea typeface="Calibri"/>
                <a:cs typeface="Calibri"/>
              </a:rPr>
              <a:t>caso</a:t>
            </a:r>
            <a:r>
              <a:rPr lang="lv-LV" sz="1350" b="1" dirty="0">
                <a:solidFill>
                  <a:srgbClr val="404040"/>
                </a:solidFill>
                <a:latin typeface="Calibri"/>
                <a:ea typeface="Calibri"/>
                <a:cs typeface="Calibri"/>
              </a:rPr>
              <a:t> 4</a:t>
            </a:r>
            <a:r>
              <a:rPr lang="en-IE" sz="1350" dirty="0">
                <a:solidFill>
                  <a:srgbClr val="404040"/>
                </a:solidFill>
                <a:latin typeface="Calibri"/>
                <a:ea typeface="Calibri"/>
                <a:cs typeface="Calibri"/>
              </a:rPr>
              <a:t>: </a:t>
            </a:r>
            <a:r>
              <a:rPr lang="lv-LV" sz="1350" dirty="0" err="1">
                <a:solidFill>
                  <a:srgbClr val="404040"/>
                </a:solidFill>
                <a:latin typeface="Calibri"/>
                <a:ea typeface="Calibri"/>
                <a:cs typeface="Calibri"/>
              </a:rPr>
              <a:t>edificio</a:t>
            </a:r>
            <a:r>
              <a:rPr lang="lv-LV" sz="1350" dirty="0">
                <a:solidFill>
                  <a:srgbClr val="404040"/>
                </a:solidFill>
                <a:latin typeface="Calibri"/>
                <a:ea typeface="Calibri"/>
                <a:cs typeface="Calibri"/>
              </a:rPr>
              <a:t> </a:t>
            </a:r>
            <a:r>
              <a:rPr lang="lv-LV" sz="1350" dirty="0" err="1">
                <a:solidFill>
                  <a:srgbClr val="404040"/>
                </a:solidFill>
                <a:latin typeface="Calibri"/>
                <a:ea typeface="Calibri"/>
                <a:cs typeface="Calibri"/>
              </a:rPr>
              <a:t>residencial</a:t>
            </a:r>
            <a:r>
              <a:rPr lang="lv-LV" sz="1350" dirty="0">
                <a:solidFill>
                  <a:srgbClr val="404040"/>
                </a:solidFill>
                <a:latin typeface="Calibri"/>
                <a:ea typeface="Calibri"/>
                <a:cs typeface="Calibri"/>
              </a:rPr>
              <a:t> y </a:t>
            </a:r>
            <a:r>
              <a:rPr lang="lv-LV" sz="1350" dirty="0" err="1">
                <a:solidFill>
                  <a:srgbClr val="404040"/>
                </a:solidFill>
                <a:latin typeface="Calibri"/>
                <a:ea typeface="Calibri"/>
                <a:cs typeface="Calibri"/>
              </a:rPr>
              <a:t>comercial</a:t>
            </a:r>
            <a:r>
              <a:rPr lang="en-IE" sz="1350" dirty="0">
                <a:solidFill>
                  <a:srgbClr val="404040"/>
                </a:solidFill>
                <a:latin typeface="Calibri"/>
                <a:ea typeface="Calibri"/>
                <a:cs typeface="Calibri"/>
              </a:rPr>
              <a:t>,</a:t>
            </a:r>
            <a:r>
              <a:rPr lang="lv-LV" sz="1350" dirty="0">
                <a:solidFill>
                  <a:srgbClr val="404040"/>
                </a:solidFill>
                <a:latin typeface="Calibri"/>
                <a:ea typeface="Calibri"/>
                <a:cs typeface="Calibri"/>
              </a:rPr>
              <a:t> 1984</a:t>
            </a:r>
            <a:r>
              <a:rPr lang="en-IE" sz="1350" dirty="0">
                <a:solidFill>
                  <a:srgbClr val="404040"/>
                </a:solidFill>
                <a:latin typeface="Calibri"/>
                <a:ea typeface="Calibri"/>
                <a:cs typeface="Calibri"/>
              </a:rPr>
              <a:t>, renovado en</a:t>
            </a:r>
            <a:r>
              <a:rPr lang="lv-LV" sz="1350" dirty="0">
                <a:solidFill>
                  <a:srgbClr val="404040"/>
                </a:solidFill>
                <a:latin typeface="Calibri"/>
                <a:ea typeface="Calibri"/>
                <a:cs typeface="Calibri"/>
              </a:rPr>
              <a:t> 2017</a:t>
            </a:r>
            <a:endParaRPr lang="en-IE" sz="1350" dirty="0">
              <a:solidFill>
                <a:srgbClr val="404040"/>
              </a:solidFill>
              <a:latin typeface="Calibri"/>
              <a:ea typeface="Calibri"/>
              <a:cs typeface="Calibri"/>
            </a:endParaRPr>
          </a:p>
          <a:p>
            <a:pPr marL="177800" lvl="0" indent="-177800">
              <a:lnSpc>
                <a:spcPts val="1480"/>
              </a:lnSpc>
              <a:spcAft>
                <a:spcPts val="200"/>
              </a:spcAft>
              <a:buClr>
                <a:srgbClr val="ED4D24"/>
              </a:buClr>
              <a:buFont typeface="Arial" panose="020B0604020202020204" pitchFamily="34" charset="0"/>
              <a:buChar char="•"/>
              <a:tabLst>
                <a:tab pos="533400" algn="l"/>
                <a:tab pos="574675" algn="l"/>
              </a:tabLst>
            </a:pPr>
            <a:endParaRPr lang="en-IE" sz="135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36" name="Text Placeholder 32">
            <a:extLst>
              <a:ext uri="{FF2B5EF4-FFF2-40B4-BE49-F238E27FC236}">
                <a16:creationId xmlns:a16="http://schemas.microsoft.com/office/drawing/2014/main" id="{A928E12C-1865-9311-A66D-31F814E90873}"/>
              </a:ext>
            </a:extLst>
          </p:cNvPr>
          <p:cNvSpPr txBox="1">
            <a:spLocks/>
          </p:cNvSpPr>
          <p:nvPr/>
        </p:nvSpPr>
        <p:spPr>
          <a:xfrm>
            <a:off x="789292" y="1852293"/>
            <a:ext cx="4876754" cy="346963"/>
          </a:xfrm>
          <a:prstGeom prst="rect">
            <a:avLst/>
          </a:prstGeom>
          <a:noFill/>
        </p:spPr>
        <p:txBody>
          <a:bodyPr anchor="t">
            <a:noAutofit/>
          </a:bodyPr>
          <a:lstStyle>
            <a:lvl1pPr marL="0" indent="0" algn="ctr" defTabSz="2072941" rtl="0" eaLnBrk="1" latinLnBrk="0" hangingPunct="1">
              <a:lnSpc>
                <a:spcPct val="100000"/>
              </a:lnSpc>
              <a:spcBef>
                <a:spcPts val="0"/>
              </a:spcBef>
              <a:buFont typeface="Arial" panose="020B0604020202020204" pitchFamily="34" charset="0"/>
              <a:buNone/>
              <a:defRPr sz="24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9525" algn="l"/>
            <a:r>
              <a:rPr lang="en-GB" sz="1600" b="1" dirty="0">
                <a:solidFill>
                  <a:srgbClr val="ED4D24"/>
                </a:solidFill>
              </a:rPr>
              <a:t>Edificios residenciales (</a:t>
            </a:r>
            <a:r>
              <a:rPr lang="lv-LV" sz="1600" b="1" dirty="0">
                <a:solidFill>
                  <a:srgbClr val="ED4D24"/>
                </a:solidFill>
              </a:rPr>
              <a:t>20</a:t>
            </a:r>
            <a:r>
              <a:rPr lang="en-GB" sz="1600" b="1" dirty="0">
                <a:solidFill>
                  <a:srgbClr val="ED4D24"/>
                </a:solidFill>
              </a:rPr>
              <a:t>)</a:t>
            </a:r>
          </a:p>
        </p:txBody>
      </p:sp>
      <p:sp>
        <p:nvSpPr>
          <p:cNvPr id="3" name="Freeform 2">
            <a:extLst>
              <a:ext uri="{FF2B5EF4-FFF2-40B4-BE49-F238E27FC236}">
                <a16:creationId xmlns:a16="http://schemas.microsoft.com/office/drawing/2014/main" id="{9076873D-57EB-DEDF-4FE1-00ED570A70D8}"/>
              </a:ext>
            </a:extLst>
          </p:cNvPr>
          <p:cNvSpPr/>
          <p:nvPr/>
        </p:nvSpPr>
        <p:spPr>
          <a:xfrm>
            <a:off x="6604738" y="7126622"/>
            <a:ext cx="645320" cy="553653"/>
          </a:xfrm>
          <a:custGeom>
            <a:avLst/>
            <a:gdLst>
              <a:gd name="connsiteX0" fmla="*/ 856658 w 921871"/>
              <a:gd name="connsiteY0" fmla="*/ 763942 h 790920"/>
              <a:gd name="connsiteX1" fmla="*/ 825198 w 921871"/>
              <a:gd name="connsiteY1" fmla="*/ 764151 h 790920"/>
              <a:gd name="connsiteX2" fmla="*/ 829859 w 921871"/>
              <a:gd name="connsiteY2" fmla="*/ 428571 h 790920"/>
              <a:gd name="connsiteX3" fmla="*/ 836850 w 921871"/>
              <a:gd name="connsiteY3" fmla="*/ 433232 h 790920"/>
              <a:gd name="connsiteX4" fmla="*/ 847337 w 921871"/>
              <a:gd name="connsiteY4" fmla="*/ 438019 h 790920"/>
              <a:gd name="connsiteX5" fmla="*/ 889283 w 921871"/>
              <a:gd name="connsiteY5" fmla="*/ 403062 h 790920"/>
              <a:gd name="connsiteX6" fmla="*/ 921843 w 921871"/>
              <a:gd name="connsiteY6" fmla="*/ 359824 h 790920"/>
              <a:gd name="connsiteX7" fmla="*/ 857758 w 921871"/>
              <a:gd name="connsiteY7" fmla="*/ 303292 h 790920"/>
              <a:gd name="connsiteX8" fmla="*/ 794904 w 921871"/>
              <a:gd name="connsiteY8" fmla="*/ 254918 h 790920"/>
              <a:gd name="connsiteX9" fmla="*/ 790243 w 921871"/>
              <a:gd name="connsiteY9" fmla="*/ 44052 h 790920"/>
              <a:gd name="connsiteX10" fmla="*/ 655082 w 921871"/>
              <a:gd name="connsiteY10" fmla="*/ 44052 h 790920"/>
              <a:gd name="connsiteX11" fmla="*/ 650422 w 921871"/>
              <a:gd name="connsiteY11" fmla="*/ 144260 h 790920"/>
              <a:gd name="connsiteX12" fmla="*/ 556042 w 921871"/>
              <a:gd name="connsiteY12" fmla="*/ 71835 h 790920"/>
              <a:gd name="connsiteX13" fmla="*/ 457002 w 921871"/>
              <a:gd name="connsiteY13" fmla="*/ 2 h 790920"/>
              <a:gd name="connsiteX14" fmla="*/ 326502 w 921871"/>
              <a:gd name="connsiteY14" fmla="*/ 98164 h 790920"/>
              <a:gd name="connsiteX15" fmla="*/ 119138 w 921871"/>
              <a:gd name="connsiteY15" fmla="*/ 259718 h 790920"/>
              <a:gd name="connsiteX16" fmla="*/ 17553 w 921871"/>
              <a:gd name="connsiteY16" fmla="*/ 340015 h 790920"/>
              <a:gd name="connsiteX17" fmla="*/ 1 w 921871"/>
              <a:gd name="connsiteY17" fmla="*/ 363319 h 790920"/>
              <a:gd name="connsiteX18" fmla="*/ 34005 w 921871"/>
              <a:gd name="connsiteY18" fmla="*/ 404064 h 790920"/>
              <a:gd name="connsiteX19" fmla="*/ 72493 w 921871"/>
              <a:gd name="connsiteY19" fmla="*/ 438019 h 790920"/>
              <a:gd name="connsiteX20" fmla="*/ 89971 w 921871"/>
              <a:gd name="connsiteY20" fmla="*/ 428734 h 790920"/>
              <a:gd name="connsiteX21" fmla="*/ 102788 w 921871"/>
              <a:gd name="connsiteY21" fmla="*/ 419249 h 790920"/>
              <a:gd name="connsiteX22" fmla="*/ 102788 w 921871"/>
              <a:gd name="connsiteY22" fmla="*/ 764151 h 790920"/>
              <a:gd name="connsiteX23" fmla="*/ 24721 w 921871"/>
              <a:gd name="connsiteY23" fmla="*/ 779299 h 790920"/>
              <a:gd name="connsiteX24" fmla="*/ 25886 w 921871"/>
              <a:gd name="connsiteY24" fmla="*/ 789786 h 790920"/>
              <a:gd name="connsiteX25" fmla="*/ 897439 w 921871"/>
              <a:gd name="connsiteY25" fmla="*/ 785125 h 790920"/>
              <a:gd name="connsiteX26" fmla="*/ 893944 w 921871"/>
              <a:gd name="connsiteY26" fmla="*/ 770933 h 790920"/>
              <a:gd name="connsiteX27" fmla="*/ 856658 w 921871"/>
              <a:gd name="connsiteY27" fmla="*/ 763942 h 790920"/>
              <a:gd name="connsiteX28" fmla="*/ 680716 w 921871"/>
              <a:gd name="connsiteY28" fmla="*/ 118625 h 790920"/>
              <a:gd name="connsiteX29" fmla="*/ 680716 w 921871"/>
              <a:gd name="connsiteY29" fmla="*/ 69687 h 790920"/>
              <a:gd name="connsiteX30" fmla="*/ 764609 w 921871"/>
              <a:gd name="connsiteY30" fmla="*/ 69687 h 790920"/>
              <a:gd name="connsiteX31" fmla="*/ 764609 w 921871"/>
              <a:gd name="connsiteY31" fmla="*/ 148921 h 790920"/>
              <a:gd name="connsiteX32" fmla="*/ 761114 w 921871"/>
              <a:gd name="connsiteY32" fmla="*/ 228113 h 790920"/>
              <a:gd name="connsiteX33" fmla="*/ 680716 w 921871"/>
              <a:gd name="connsiteY33" fmla="*/ 167564 h 790920"/>
              <a:gd name="connsiteX34" fmla="*/ 680716 w 921871"/>
              <a:gd name="connsiteY34" fmla="*/ 118625 h 790920"/>
              <a:gd name="connsiteX35" fmla="*/ 249600 w 921871"/>
              <a:gd name="connsiteY35" fmla="*/ 764217 h 790920"/>
              <a:gd name="connsiteX36" fmla="*/ 246091 w 921871"/>
              <a:gd name="connsiteY36" fmla="*/ 721071 h 790920"/>
              <a:gd name="connsiteX37" fmla="*/ 241817 w 921871"/>
              <a:gd name="connsiteY37" fmla="*/ 588983 h 790920"/>
              <a:gd name="connsiteX38" fmla="*/ 245038 w 921871"/>
              <a:gd name="connsiteY38" fmla="*/ 496829 h 790920"/>
              <a:gd name="connsiteX39" fmla="*/ 422047 w 921871"/>
              <a:gd name="connsiteY39" fmla="*/ 496153 h 790920"/>
              <a:gd name="connsiteX40" fmla="*/ 424377 w 921871"/>
              <a:gd name="connsiteY40" fmla="*/ 764151 h 790920"/>
              <a:gd name="connsiteX41" fmla="*/ 249600 w 921871"/>
              <a:gd name="connsiteY41" fmla="*/ 764217 h 790920"/>
              <a:gd name="connsiteX42" fmla="*/ 797234 w 921871"/>
              <a:gd name="connsiteY42" fmla="*/ 764151 h 790920"/>
              <a:gd name="connsiteX43" fmla="*/ 452341 w 921871"/>
              <a:gd name="connsiteY43" fmla="*/ 764151 h 790920"/>
              <a:gd name="connsiteX44" fmla="*/ 450011 w 921871"/>
              <a:gd name="connsiteY44" fmla="*/ 468188 h 790920"/>
              <a:gd name="connsiteX45" fmla="*/ 221636 w 921871"/>
              <a:gd name="connsiteY45" fmla="*/ 468188 h 790920"/>
              <a:gd name="connsiteX46" fmla="*/ 219306 w 921871"/>
              <a:gd name="connsiteY46" fmla="*/ 764151 h 790920"/>
              <a:gd name="connsiteX47" fmla="*/ 207654 w 921871"/>
              <a:gd name="connsiteY47" fmla="*/ 766482 h 790920"/>
              <a:gd name="connsiteX48" fmla="*/ 130664 w 921871"/>
              <a:gd name="connsiteY48" fmla="*/ 761821 h 790920"/>
              <a:gd name="connsiteX49" fmla="*/ 130995 w 921871"/>
              <a:gd name="connsiteY49" fmla="*/ 393615 h 790920"/>
              <a:gd name="connsiteX50" fmla="*/ 183307 w 921871"/>
              <a:gd name="connsiteY50" fmla="*/ 352823 h 790920"/>
              <a:gd name="connsiteX51" fmla="*/ 347475 w 921871"/>
              <a:gd name="connsiteY51" fmla="*/ 223713 h 790920"/>
              <a:gd name="connsiteX52" fmla="*/ 460498 w 921871"/>
              <a:gd name="connsiteY52" fmla="*/ 135167 h 790920"/>
              <a:gd name="connsiteX53" fmla="*/ 577016 w 921871"/>
              <a:gd name="connsiteY53" fmla="*/ 227125 h 790920"/>
              <a:gd name="connsiteX54" fmla="*/ 798469 w 921871"/>
              <a:gd name="connsiteY54" fmla="*/ 401212 h 790920"/>
              <a:gd name="connsiteX55" fmla="*/ 797234 w 921871"/>
              <a:gd name="connsiteY55" fmla="*/ 764151 h 790920"/>
              <a:gd name="connsiteX56" fmla="*/ 618617 w 921871"/>
              <a:gd name="connsiteY56" fmla="*/ 223252 h 790920"/>
              <a:gd name="connsiteX57" fmla="*/ 468309 w 921871"/>
              <a:gd name="connsiteY57" fmla="*/ 104643 h 790920"/>
              <a:gd name="connsiteX58" fmla="*/ 454928 w 921871"/>
              <a:gd name="connsiteY58" fmla="*/ 104643 h 790920"/>
              <a:gd name="connsiteX59" fmla="*/ 266169 w 921871"/>
              <a:gd name="connsiteY59" fmla="*/ 252624 h 790920"/>
              <a:gd name="connsiteX60" fmla="*/ 78319 w 921871"/>
              <a:gd name="connsiteY60" fmla="*/ 398387 h 790920"/>
              <a:gd name="connsiteX61" fmla="*/ 54513 w 921871"/>
              <a:gd name="connsiteY61" fmla="*/ 383244 h 790920"/>
              <a:gd name="connsiteX62" fmla="*/ 39365 w 921871"/>
              <a:gd name="connsiteY62" fmla="*/ 359824 h 790920"/>
              <a:gd name="connsiteX63" fmla="*/ 159882 w 921871"/>
              <a:gd name="connsiteY63" fmla="*/ 263349 h 790920"/>
              <a:gd name="connsiteX64" fmla="*/ 366118 w 921871"/>
              <a:gd name="connsiteY64" fmla="*/ 102848 h 790920"/>
              <a:gd name="connsiteX65" fmla="*/ 457002 w 921871"/>
              <a:gd name="connsiteY65" fmla="*/ 32652 h 790920"/>
              <a:gd name="connsiteX66" fmla="*/ 533904 w 921871"/>
              <a:gd name="connsiteY66" fmla="*/ 90549 h 790920"/>
              <a:gd name="connsiteX67" fmla="*/ 655082 w 921871"/>
              <a:gd name="connsiteY67" fmla="*/ 184735 h 790920"/>
              <a:gd name="connsiteX68" fmla="*/ 793492 w 921871"/>
              <a:gd name="connsiteY68" fmla="*/ 290233 h 790920"/>
              <a:gd name="connsiteX69" fmla="*/ 885340 w 921871"/>
              <a:gd name="connsiteY69" fmla="*/ 362718 h 790920"/>
              <a:gd name="connsiteX70" fmla="*/ 849327 w 921871"/>
              <a:gd name="connsiteY70" fmla="*/ 407597 h 790920"/>
              <a:gd name="connsiteX71" fmla="*/ 805805 w 921871"/>
              <a:gd name="connsiteY71" fmla="*/ 372399 h 790920"/>
              <a:gd name="connsiteX72" fmla="*/ 618617 w 921871"/>
              <a:gd name="connsiteY72" fmla="*/ 223252 h 790920"/>
              <a:gd name="connsiteX73" fmla="*/ 520183 w 921871"/>
              <a:gd name="connsiteY73" fmla="*/ 462493 h 790920"/>
              <a:gd name="connsiteX74" fmla="*/ 519134 w 921871"/>
              <a:gd name="connsiteY74" fmla="*/ 561535 h 790920"/>
              <a:gd name="connsiteX75" fmla="*/ 519922 w 921871"/>
              <a:gd name="connsiteY75" fmla="*/ 654622 h 790920"/>
              <a:gd name="connsiteX76" fmla="*/ 712381 w 921871"/>
              <a:gd name="connsiteY76" fmla="*/ 651042 h 790920"/>
              <a:gd name="connsiteX77" fmla="*/ 718287 w 921871"/>
              <a:gd name="connsiteY77" fmla="*/ 556744 h 790920"/>
              <a:gd name="connsiteX78" fmla="*/ 712256 w 921871"/>
              <a:gd name="connsiteY78" fmla="*/ 462283 h 790920"/>
              <a:gd name="connsiteX79" fmla="*/ 614185 w 921871"/>
              <a:gd name="connsiteY79" fmla="*/ 456457 h 790920"/>
              <a:gd name="connsiteX80" fmla="*/ 520183 w 921871"/>
              <a:gd name="connsiteY80" fmla="*/ 462493 h 790920"/>
              <a:gd name="connsiteX81" fmla="*/ 545556 w 921871"/>
              <a:gd name="connsiteY81" fmla="*/ 556744 h 790920"/>
              <a:gd name="connsiteX82" fmla="*/ 545556 w 921871"/>
              <a:gd name="connsiteY82" fmla="*/ 484501 h 790920"/>
              <a:gd name="connsiteX83" fmla="*/ 685377 w 921871"/>
              <a:gd name="connsiteY83" fmla="*/ 484501 h 790920"/>
              <a:gd name="connsiteX84" fmla="*/ 685377 w 921871"/>
              <a:gd name="connsiteY84" fmla="*/ 628987 h 790920"/>
              <a:gd name="connsiteX85" fmla="*/ 545556 w 921871"/>
              <a:gd name="connsiteY85" fmla="*/ 628987 h 790920"/>
              <a:gd name="connsiteX86" fmla="*/ 545556 w 921871"/>
              <a:gd name="connsiteY86" fmla="*/ 556744 h 79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921871" h="790920">
                <a:moveTo>
                  <a:pt x="856658" y="763942"/>
                </a:moveTo>
                <a:lnTo>
                  <a:pt x="825198" y="764151"/>
                </a:lnTo>
                <a:cubicBezTo>
                  <a:pt x="825198" y="487610"/>
                  <a:pt x="826839" y="428571"/>
                  <a:pt x="829859" y="428571"/>
                </a:cubicBezTo>
                <a:cubicBezTo>
                  <a:pt x="832423" y="428571"/>
                  <a:pt x="835569" y="430668"/>
                  <a:pt x="836850" y="433232"/>
                </a:cubicBezTo>
                <a:cubicBezTo>
                  <a:pt x="838132" y="435795"/>
                  <a:pt x="842849" y="437949"/>
                  <a:pt x="847337" y="438019"/>
                </a:cubicBezTo>
                <a:cubicBezTo>
                  <a:pt x="851821" y="438088"/>
                  <a:pt x="870696" y="422358"/>
                  <a:pt x="889283" y="403062"/>
                </a:cubicBezTo>
                <a:cubicBezTo>
                  <a:pt x="909376" y="382205"/>
                  <a:pt x="922575" y="364676"/>
                  <a:pt x="921843" y="359824"/>
                </a:cubicBezTo>
                <a:cubicBezTo>
                  <a:pt x="921163" y="355340"/>
                  <a:pt x="892327" y="329901"/>
                  <a:pt x="857758" y="303292"/>
                </a:cubicBezTo>
                <a:lnTo>
                  <a:pt x="794904" y="254918"/>
                </a:lnTo>
                <a:lnTo>
                  <a:pt x="790243" y="44052"/>
                </a:lnTo>
                <a:lnTo>
                  <a:pt x="655082" y="44052"/>
                </a:lnTo>
                <a:cubicBezTo>
                  <a:pt x="653274" y="121716"/>
                  <a:pt x="651704" y="144260"/>
                  <a:pt x="650422" y="144260"/>
                </a:cubicBezTo>
                <a:cubicBezTo>
                  <a:pt x="649140" y="144260"/>
                  <a:pt x="606667" y="111667"/>
                  <a:pt x="556042" y="71835"/>
                </a:cubicBezTo>
                <a:cubicBezTo>
                  <a:pt x="505413" y="31999"/>
                  <a:pt x="460847" y="-324"/>
                  <a:pt x="457002" y="2"/>
                </a:cubicBezTo>
                <a:cubicBezTo>
                  <a:pt x="453157" y="329"/>
                  <a:pt x="394432" y="44504"/>
                  <a:pt x="326502" y="98164"/>
                </a:cubicBezTo>
                <a:cubicBezTo>
                  <a:pt x="258573" y="151829"/>
                  <a:pt x="165260" y="224529"/>
                  <a:pt x="119138" y="259718"/>
                </a:cubicBezTo>
                <a:cubicBezTo>
                  <a:pt x="73020" y="294908"/>
                  <a:pt x="27308" y="331043"/>
                  <a:pt x="17553" y="340015"/>
                </a:cubicBezTo>
                <a:cubicBezTo>
                  <a:pt x="7803" y="348987"/>
                  <a:pt x="-97" y="359474"/>
                  <a:pt x="1" y="363319"/>
                </a:cubicBezTo>
                <a:cubicBezTo>
                  <a:pt x="94" y="367165"/>
                  <a:pt x="15395" y="385500"/>
                  <a:pt x="34005" y="404064"/>
                </a:cubicBezTo>
                <a:cubicBezTo>
                  <a:pt x="52611" y="422629"/>
                  <a:pt x="69930" y="437907"/>
                  <a:pt x="72493" y="438019"/>
                </a:cubicBezTo>
                <a:cubicBezTo>
                  <a:pt x="75057" y="438126"/>
                  <a:pt x="82919" y="433950"/>
                  <a:pt x="89971" y="428734"/>
                </a:cubicBezTo>
                <a:lnTo>
                  <a:pt x="102788" y="419249"/>
                </a:lnTo>
                <a:lnTo>
                  <a:pt x="102788" y="764151"/>
                </a:lnTo>
                <a:cubicBezTo>
                  <a:pt x="25444" y="768700"/>
                  <a:pt x="23612" y="769311"/>
                  <a:pt x="24721" y="779299"/>
                </a:cubicBezTo>
                <a:lnTo>
                  <a:pt x="25886" y="789786"/>
                </a:lnTo>
                <a:cubicBezTo>
                  <a:pt x="843371" y="791977"/>
                  <a:pt x="895384" y="791287"/>
                  <a:pt x="897439" y="785125"/>
                </a:cubicBezTo>
                <a:cubicBezTo>
                  <a:pt x="898721" y="781280"/>
                  <a:pt x="897146" y="774894"/>
                  <a:pt x="893944" y="770933"/>
                </a:cubicBezTo>
                <a:cubicBezTo>
                  <a:pt x="889698" y="765689"/>
                  <a:pt x="879594" y="763792"/>
                  <a:pt x="856658" y="763942"/>
                </a:cubicBezTo>
                <a:close/>
                <a:moveTo>
                  <a:pt x="680716" y="118625"/>
                </a:moveTo>
                <a:lnTo>
                  <a:pt x="680716" y="69687"/>
                </a:lnTo>
                <a:lnTo>
                  <a:pt x="764609" y="69687"/>
                </a:lnTo>
                <a:lnTo>
                  <a:pt x="764609" y="148921"/>
                </a:lnTo>
                <a:cubicBezTo>
                  <a:pt x="764609" y="192500"/>
                  <a:pt x="763034" y="228137"/>
                  <a:pt x="761114" y="228113"/>
                </a:cubicBezTo>
                <a:cubicBezTo>
                  <a:pt x="759193" y="228090"/>
                  <a:pt x="740313" y="214457"/>
                  <a:pt x="680716" y="167564"/>
                </a:cubicBezTo>
                <a:lnTo>
                  <a:pt x="680716" y="118625"/>
                </a:lnTo>
                <a:close/>
                <a:moveTo>
                  <a:pt x="249600" y="764217"/>
                </a:moveTo>
                <a:lnTo>
                  <a:pt x="246091" y="721071"/>
                </a:lnTo>
                <a:cubicBezTo>
                  <a:pt x="244157" y="697343"/>
                  <a:pt x="242237" y="637903"/>
                  <a:pt x="241817" y="588983"/>
                </a:cubicBezTo>
                <a:cubicBezTo>
                  <a:pt x="241398" y="540063"/>
                  <a:pt x="242847" y="498595"/>
                  <a:pt x="245038" y="496829"/>
                </a:cubicBezTo>
                <a:cubicBezTo>
                  <a:pt x="247228" y="495067"/>
                  <a:pt x="287949" y="494191"/>
                  <a:pt x="422047" y="496153"/>
                </a:cubicBezTo>
                <a:lnTo>
                  <a:pt x="424377" y="764151"/>
                </a:lnTo>
                <a:lnTo>
                  <a:pt x="249600" y="764217"/>
                </a:lnTo>
                <a:close/>
                <a:moveTo>
                  <a:pt x="797234" y="764151"/>
                </a:moveTo>
                <a:lnTo>
                  <a:pt x="452341" y="764151"/>
                </a:lnTo>
                <a:lnTo>
                  <a:pt x="450011" y="468188"/>
                </a:lnTo>
                <a:lnTo>
                  <a:pt x="221636" y="468188"/>
                </a:lnTo>
                <a:lnTo>
                  <a:pt x="219306" y="764151"/>
                </a:lnTo>
                <a:lnTo>
                  <a:pt x="207654" y="766482"/>
                </a:lnTo>
                <a:cubicBezTo>
                  <a:pt x="201246" y="767763"/>
                  <a:pt x="181302" y="767241"/>
                  <a:pt x="130664" y="761821"/>
                </a:cubicBezTo>
                <a:lnTo>
                  <a:pt x="130995" y="393615"/>
                </a:lnTo>
                <a:lnTo>
                  <a:pt x="183307" y="352823"/>
                </a:lnTo>
                <a:cubicBezTo>
                  <a:pt x="212077" y="330386"/>
                  <a:pt x="285954" y="272288"/>
                  <a:pt x="347475" y="223713"/>
                </a:cubicBezTo>
                <a:cubicBezTo>
                  <a:pt x="408997" y="175143"/>
                  <a:pt x="459855" y="135297"/>
                  <a:pt x="460498" y="135167"/>
                </a:cubicBezTo>
                <a:cubicBezTo>
                  <a:pt x="461136" y="135041"/>
                  <a:pt x="513569" y="176424"/>
                  <a:pt x="577016" y="227125"/>
                </a:cubicBezTo>
                <a:cubicBezTo>
                  <a:pt x="640457" y="277830"/>
                  <a:pt x="716240" y="337741"/>
                  <a:pt x="798469" y="401212"/>
                </a:cubicBezTo>
                <a:lnTo>
                  <a:pt x="797234" y="764151"/>
                </a:lnTo>
                <a:close/>
                <a:moveTo>
                  <a:pt x="618617" y="223252"/>
                </a:moveTo>
                <a:cubicBezTo>
                  <a:pt x="539600" y="160582"/>
                  <a:pt x="471963" y="107206"/>
                  <a:pt x="468309" y="104643"/>
                </a:cubicBezTo>
                <a:cubicBezTo>
                  <a:pt x="463877" y="101534"/>
                  <a:pt x="459416" y="101534"/>
                  <a:pt x="454928" y="104643"/>
                </a:cubicBezTo>
                <a:cubicBezTo>
                  <a:pt x="451223" y="107206"/>
                  <a:pt x="366282" y="173800"/>
                  <a:pt x="266169" y="252624"/>
                </a:cubicBezTo>
                <a:cubicBezTo>
                  <a:pt x="166057" y="331453"/>
                  <a:pt x="81521" y="397045"/>
                  <a:pt x="78319" y="398387"/>
                </a:cubicBezTo>
                <a:cubicBezTo>
                  <a:pt x="75113" y="399734"/>
                  <a:pt x="64403" y="392916"/>
                  <a:pt x="54513" y="383244"/>
                </a:cubicBezTo>
                <a:cubicBezTo>
                  <a:pt x="44473" y="373419"/>
                  <a:pt x="37780" y="363077"/>
                  <a:pt x="39365" y="359824"/>
                </a:cubicBezTo>
                <a:cubicBezTo>
                  <a:pt x="40922" y="356622"/>
                  <a:pt x="95154" y="313206"/>
                  <a:pt x="159882" y="263349"/>
                </a:cubicBezTo>
                <a:cubicBezTo>
                  <a:pt x="224605" y="213492"/>
                  <a:pt x="317414" y="141268"/>
                  <a:pt x="366118" y="102848"/>
                </a:cubicBezTo>
                <a:cubicBezTo>
                  <a:pt x="414823" y="64429"/>
                  <a:pt x="455721" y="32843"/>
                  <a:pt x="457002" y="32652"/>
                </a:cubicBezTo>
                <a:cubicBezTo>
                  <a:pt x="458284" y="32465"/>
                  <a:pt x="492890" y="58519"/>
                  <a:pt x="533904" y="90549"/>
                </a:cubicBezTo>
                <a:cubicBezTo>
                  <a:pt x="574918" y="122582"/>
                  <a:pt x="629449" y="164963"/>
                  <a:pt x="655082" y="184735"/>
                </a:cubicBezTo>
                <a:cubicBezTo>
                  <a:pt x="680716" y="204506"/>
                  <a:pt x="743002" y="251977"/>
                  <a:pt x="793492" y="290233"/>
                </a:cubicBezTo>
                <a:cubicBezTo>
                  <a:pt x="843986" y="328484"/>
                  <a:pt x="885317" y="361105"/>
                  <a:pt x="885340" y="362718"/>
                </a:cubicBezTo>
                <a:cubicBezTo>
                  <a:pt x="885368" y="364331"/>
                  <a:pt x="877277" y="375088"/>
                  <a:pt x="849327" y="407597"/>
                </a:cubicBezTo>
                <a:lnTo>
                  <a:pt x="805805" y="372399"/>
                </a:lnTo>
                <a:cubicBezTo>
                  <a:pt x="781863" y="353037"/>
                  <a:pt x="697630" y="285921"/>
                  <a:pt x="618617" y="223252"/>
                </a:cubicBezTo>
                <a:close/>
                <a:moveTo>
                  <a:pt x="520183" y="462493"/>
                </a:moveTo>
                <a:cubicBezTo>
                  <a:pt x="519176" y="465769"/>
                  <a:pt x="518701" y="510341"/>
                  <a:pt x="519134" y="561535"/>
                </a:cubicBezTo>
                <a:lnTo>
                  <a:pt x="519922" y="654622"/>
                </a:lnTo>
                <a:cubicBezTo>
                  <a:pt x="681877" y="656500"/>
                  <a:pt x="707935" y="655279"/>
                  <a:pt x="712381" y="651042"/>
                </a:cubicBezTo>
                <a:cubicBezTo>
                  <a:pt x="716916" y="646726"/>
                  <a:pt x="718384" y="623287"/>
                  <a:pt x="718287" y="556744"/>
                </a:cubicBezTo>
                <a:cubicBezTo>
                  <a:pt x="718193" y="491637"/>
                  <a:pt x="716595" y="466627"/>
                  <a:pt x="712256" y="462283"/>
                </a:cubicBezTo>
                <a:cubicBezTo>
                  <a:pt x="707884" y="457911"/>
                  <a:pt x="682436" y="456401"/>
                  <a:pt x="614185" y="456457"/>
                </a:cubicBezTo>
                <a:cubicBezTo>
                  <a:pt x="543486" y="456517"/>
                  <a:pt x="521590" y="457925"/>
                  <a:pt x="520183" y="462493"/>
                </a:cubicBezTo>
                <a:close/>
                <a:moveTo>
                  <a:pt x="545556" y="556744"/>
                </a:moveTo>
                <a:lnTo>
                  <a:pt x="545556" y="484501"/>
                </a:lnTo>
                <a:lnTo>
                  <a:pt x="685377" y="484501"/>
                </a:lnTo>
                <a:lnTo>
                  <a:pt x="685377" y="628987"/>
                </a:lnTo>
                <a:lnTo>
                  <a:pt x="545556" y="628987"/>
                </a:lnTo>
                <a:lnTo>
                  <a:pt x="545556" y="556744"/>
                </a:lnTo>
                <a:close/>
              </a:path>
            </a:pathLst>
          </a:custGeom>
          <a:solidFill>
            <a:srgbClr val="ED4D24"/>
          </a:solidFill>
          <a:ln w="4657" cap="flat">
            <a:noFill/>
            <a:prstDash val="solid"/>
            <a:miter/>
          </a:ln>
        </p:spPr>
        <p:txBody>
          <a:bodyPr rtlCol="0" anchor="ctr"/>
          <a:lstStyle/>
          <a:p>
            <a:endParaRPr lang="en-US" dirty="0"/>
          </a:p>
        </p:txBody>
      </p:sp>
      <p:cxnSp>
        <p:nvCxnSpPr>
          <p:cNvPr id="5" name="Straight Connector 4">
            <a:extLst>
              <a:ext uri="{FF2B5EF4-FFF2-40B4-BE49-F238E27FC236}">
                <a16:creationId xmlns:a16="http://schemas.microsoft.com/office/drawing/2014/main" id="{9CA1EB7F-08D9-1457-74D0-3EC4FCD0FF57}"/>
              </a:ext>
            </a:extLst>
          </p:cNvPr>
          <p:cNvCxnSpPr>
            <a:cxnSpLocks/>
          </p:cNvCxnSpPr>
          <p:nvPr/>
        </p:nvCxnSpPr>
        <p:spPr>
          <a:xfrm>
            <a:off x="0" y="7794419"/>
            <a:ext cx="559085"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3AD1A86-AEB6-ED1C-4606-394B1F76DE9C}"/>
              </a:ext>
            </a:extLst>
          </p:cNvPr>
          <p:cNvCxnSpPr>
            <a:cxnSpLocks/>
          </p:cNvCxnSpPr>
          <p:nvPr/>
        </p:nvCxnSpPr>
        <p:spPr>
          <a:xfrm>
            <a:off x="559085" y="7794419"/>
            <a:ext cx="10683" cy="1908238"/>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7" name="Triangle 6">
            <a:extLst>
              <a:ext uri="{FF2B5EF4-FFF2-40B4-BE49-F238E27FC236}">
                <a16:creationId xmlns:a16="http://schemas.microsoft.com/office/drawing/2014/main" id="{38258D99-640E-8786-AB4F-35AB4AA7C489}"/>
              </a:ext>
            </a:extLst>
          </p:cNvPr>
          <p:cNvSpPr/>
          <p:nvPr/>
        </p:nvSpPr>
        <p:spPr>
          <a:xfrm rot="5400000">
            <a:off x="202418" y="7708793"/>
            <a:ext cx="217346" cy="187367"/>
          </a:xfrm>
          <a:prstGeom prst="triangle">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072FCCF4-B0FA-70DD-5B10-A1C7089D8D7A}"/>
              </a:ext>
            </a:extLst>
          </p:cNvPr>
          <p:cNvGrpSpPr/>
          <p:nvPr/>
        </p:nvGrpSpPr>
        <p:grpSpPr>
          <a:xfrm>
            <a:off x="569767" y="9502222"/>
            <a:ext cx="7020904" cy="400869"/>
            <a:chOff x="576076" y="9606081"/>
            <a:chExt cx="7020904" cy="400869"/>
          </a:xfrm>
        </p:grpSpPr>
        <p:cxnSp>
          <p:nvCxnSpPr>
            <p:cNvPr id="9" name="Straight Connector 8">
              <a:extLst>
                <a:ext uri="{FF2B5EF4-FFF2-40B4-BE49-F238E27FC236}">
                  <a16:creationId xmlns:a16="http://schemas.microsoft.com/office/drawing/2014/main" id="{66E99B51-9442-A691-B2E8-45C0A5942288}"/>
                </a:ext>
              </a:extLst>
            </p:cNvPr>
            <p:cNvCxnSpPr>
              <a:cxnSpLocks/>
            </p:cNvCxnSpPr>
            <p:nvPr/>
          </p:nvCxnSpPr>
          <p:spPr>
            <a:xfrm>
              <a:off x="576076" y="9797252"/>
              <a:ext cx="7020904"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5619C82C-0A7C-6EEE-9041-940629EAF6A0}"/>
                </a:ext>
              </a:extLst>
            </p:cNvPr>
            <p:cNvSpPr/>
            <p:nvPr/>
          </p:nvSpPr>
          <p:spPr>
            <a:xfrm>
              <a:off x="6603966" y="9606081"/>
              <a:ext cx="578970" cy="4008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9557855D-DE08-59C1-89FF-CEF00E12B0DF}"/>
              </a:ext>
            </a:extLst>
          </p:cNvPr>
          <p:cNvSpPr txBox="1"/>
          <p:nvPr/>
        </p:nvSpPr>
        <p:spPr>
          <a:xfrm>
            <a:off x="789292" y="8225698"/>
            <a:ext cx="4983598" cy="1759456"/>
          </a:xfrm>
          <a:prstGeom prst="rect">
            <a:avLst/>
          </a:prstGeom>
          <a:noFill/>
        </p:spPr>
        <p:txBody>
          <a:bodyPr wrap="square" rtlCol="0">
            <a:spAutoFit/>
          </a:bodyPr>
          <a:lstStyle/>
          <a:p>
            <a:pPr marL="17780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Alemania, caso 2</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central térmica para red de calefacción urbana, 2010</a:t>
            </a:r>
          </a:p>
          <a:p>
            <a:pPr marL="17780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Alemania, caso 6</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aldea bioenergética, renovada en 2013</a:t>
            </a:r>
          </a:p>
          <a:p>
            <a:pPr marL="17780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Dinamarca, caso 8</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edificio patrimonial convertido en centro de calefacción y refrigeración urbana, 2023</a:t>
            </a:r>
          </a:p>
          <a:p>
            <a:pPr marL="17780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Letonia, caso 6</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central térmica con colectores solares, conectada a la red de calefacción urbana, 2019</a:t>
            </a:r>
          </a:p>
          <a:p>
            <a:pPr marL="177800" indent="-177800">
              <a:lnSpc>
                <a:spcPts val="1480"/>
              </a:lnSpc>
              <a:spcAft>
                <a:spcPts val="200"/>
              </a:spcAft>
              <a:buClr>
                <a:srgbClr val="ED4D24"/>
              </a:buClr>
              <a:buFont typeface="Arial" panose="020B0604020202020204" pitchFamily="34" charset="0"/>
              <a:buChar char="•"/>
              <a:tabLst>
                <a:tab pos="533400" algn="l"/>
                <a:tab pos="574675" algn="l"/>
              </a:tabLst>
            </a:pPr>
            <a:endPar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177800" lvl="0" indent="-177800">
              <a:lnSpc>
                <a:spcPts val="1480"/>
              </a:lnSpc>
              <a:spcAft>
                <a:spcPts val="200"/>
              </a:spcAft>
              <a:buClr>
                <a:srgbClr val="ED4D24"/>
              </a:buClr>
              <a:buFont typeface="Arial" panose="020B0604020202020204" pitchFamily="34" charset="0"/>
              <a:buChar char="•"/>
              <a:tabLst>
                <a:tab pos="533400" algn="l"/>
                <a:tab pos="574675" algn="l"/>
              </a:tabLst>
            </a:pPr>
            <a:endParaRPr lang="en-IE" sz="135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2" name="Text Placeholder 32">
            <a:extLst>
              <a:ext uri="{FF2B5EF4-FFF2-40B4-BE49-F238E27FC236}">
                <a16:creationId xmlns:a16="http://schemas.microsoft.com/office/drawing/2014/main" id="{B2F7064F-D8BE-EA24-371D-E862450FFA11}"/>
              </a:ext>
            </a:extLst>
          </p:cNvPr>
          <p:cNvSpPr txBox="1">
            <a:spLocks/>
          </p:cNvSpPr>
          <p:nvPr/>
        </p:nvSpPr>
        <p:spPr>
          <a:xfrm>
            <a:off x="778610" y="7878516"/>
            <a:ext cx="4876754" cy="346963"/>
          </a:xfrm>
          <a:prstGeom prst="rect">
            <a:avLst/>
          </a:prstGeom>
          <a:noFill/>
        </p:spPr>
        <p:txBody>
          <a:bodyPr anchor="t">
            <a:noAutofit/>
          </a:bodyPr>
          <a:lstStyle>
            <a:lvl1pPr marL="0" indent="0" algn="ctr" defTabSz="2072941" rtl="0" eaLnBrk="1" latinLnBrk="0" hangingPunct="1">
              <a:lnSpc>
                <a:spcPct val="100000"/>
              </a:lnSpc>
              <a:spcBef>
                <a:spcPts val="0"/>
              </a:spcBef>
              <a:buFont typeface="Arial" panose="020B0604020202020204" pitchFamily="34" charset="0"/>
              <a:buNone/>
              <a:defRPr sz="24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9525" algn="l"/>
            <a:r>
              <a:rPr lang="en-GB" sz="1600" b="1" dirty="0">
                <a:solidFill>
                  <a:srgbClr val="ED4D24"/>
                </a:solidFill>
              </a:rPr>
              <a:t>Redes externas/distritos (4)</a:t>
            </a:r>
          </a:p>
          <a:p>
            <a:pPr marL="9525" algn="l"/>
            <a:endParaRPr lang="en-GB" sz="1600" b="1" dirty="0">
              <a:solidFill>
                <a:srgbClr val="ED4D24"/>
              </a:solidFill>
            </a:endParaRPr>
          </a:p>
        </p:txBody>
      </p:sp>
      <p:sp>
        <p:nvSpPr>
          <p:cNvPr id="17" name="Freeform 16">
            <a:extLst>
              <a:ext uri="{FF2B5EF4-FFF2-40B4-BE49-F238E27FC236}">
                <a16:creationId xmlns:a16="http://schemas.microsoft.com/office/drawing/2014/main" id="{547D3FF7-E2D8-182A-46B1-F7A9513B00F0}"/>
              </a:ext>
            </a:extLst>
          </p:cNvPr>
          <p:cNvSpPr/>
          <p:nvPr/>
        </p:nvSpPr>
        <p:spPr>
          <a:xfrm>
            <a:off x="6586974" y="9132531"/>
            <a:ext cx="680848" cy="570126"/>
          </a:xfrm>
          <a:custGeom>
            <a:avLst/>
            <a:gdLst>
              <a:gd name="connsiteX0" fmla="*/ 390847 w 990839"/>
              <a:gd name="connsiteY0" fmla="*/ 247026 h 829705"/>
              <a:gd name="connsiteX1" fmla="*/ 339719 w 990839"/>
              <a:gd name="connsiteY1" fmla="*/ 253608 h 829705"/>
              <a:gd name="connsiteX2" fmla="*/ 335665 w 990839"/>
              <a:gd name="connsiteY2" fmla="*/ 308373 h 829705"/>
              <a:gd name="connsiteX3" fmla="*/ 337902 w 990839"/>
              <a:gd name="connsiteY3" fmla="*/ 356631 h 829705"/>
              <a:gd name="connsiteX4" fmla="*/ 441789 w 990839"/>
              <a:gd name="connsiteY4" fmla="*/ 353098 h 829705"/>
              <a:gd name="connsiteX5" fmla="*/ 447708 w 990839"/>
              <a:gd name="connsiteY5" fmla="*/ 303031 h 829705"/>
              <a:gd name="connsiteX6" fmla="*/ 441696 w 990839"/>
              <a:gd name="connsiteY6" fmla="*/ 252852 h 829705"/>
              <a:gd name="connsiteX7" fmla="*/ 390847 w 990839"/>
              <a:gd name="connsiteY7" fmla="*/ 247026 h 829705"/>
              <a:gd name="connsiteX8" fmla="*/ 419464 w 990839"/>
              <a:gd name="connsiteY8" fmla="*/ 330996 h 829705"/>
              <a:gd name="connsiteX9" fmla="*/ 363536 w 990839"/>
              <a:gd name="connsiteY9" fmla="*/ 330996 h 829705"/>
              <a:gd name="connsiteX10" fmla="*/ 363536 w 990839"/>
              <a:gd name="connsiteY10" fmla="*/ 275066 h 829705"/>
              <a:gd name="connsiteX11" fmla="*/ 419464 w 990839"/>
              <a:gd name="connsiteY11" fmla="*/ 275066 h 829705"/>
              <a:gd name="connsiteX12" fmla="*/ 419464 w 990839"/>
              <a:gd name="connsiteY12" fmla="*/ 330996 h 829705"/>
              <a:gd name="connsiteX13" fmla="*/ 986906 w 990839"/>
              <a:gd name="connsiteY13" fmla="*/ 808527 h 829705"/>
              <a:gd name="connsiteX14" fmla="*/ 956611 w 990839"/>
              <a:gd name="connsiteY14" fmla="*/ 801536 h 829705"/>
              <a:gd name="connsiteX15" fmla="*/ 932142 w 990839"/>
              <a:gd name="connsiteY15" fmla="*/ 801740 h 829705"/>
              <a:gd name="connsiteX16" fmla="*/ 929812 w 990839"/>
              <a:gd name="connsiteY16" fmla="*/ 221466 h 829705"/>
              <a:gd name="connsiteX17" fmla="*/ 531321 w 990839"/>
              <a:gd name="connsiteY17" fmla="*/ 219136 h 829705"/>
              <a:gd name="connsiteX18" fmla="*/ 525589 w 990839"/>
              <a:gd name="connsiteY18" fmla="*/ 5828 h 829705"/>
              <a:gd name="connsiteX19" fmla="*/ 309704 w 990839"/>
              <a:gd name="connsiteY19" fmla="*/ 2 h 829705"/>
              <a:gd name="connsiteX20" fmla="*/ 93214 w 990839"/>
              <a:gd name="connsiteY20" fmla="*/ 5670 h 829705"/>
              <a:gd name="connsiteX21" fmla="*/ 87622 w 990839"/>
              <a:gd name="connsiteY21" fmla="*/ 406502 h 829705"/>
              <a:gd name="connsiteX22" fmla="*/ 88554 w 990839"/>
              <a:gd name="connsiteY22" fmla="*/ 801740 h 829705"/>
              <a:gd name="connsiteX23" fmla="*/ 6991 w 990839"/>
              <a:gd name="connsiteY23" fmla="*/ 804071 h 829705"/>
              <a:gd name="connsiteX24" fmla="*/ 0 w 990839"/>
              <a:gd name="connsiteY24" fmla="*/ 818053 h 829705"/>
              <a:gd name="connsiteX25" fmla="*/ 0 w 990839"/>
              <a:gd name="connsiteY25" fmla="*/ 829705 h 829705"/>
              <a:gd name="connsiteX26" fmla="*/ 990401 w 990839"/>
              <a:gd name="connsiteY26" fmla="*/ 822714 h 829705"/>
              <a:gd name="connsiteX27" fmla="*/ 986906 w 990839"/>
              <a:gd name="connsiteY27" fmla="*/ 808527 h 829705"/>
              <a:gd name="connsiteX28" fmla="*/ 247530 w 990839"/>
              <a:gd name="connsiteY28" fmla="*/ 609481 h 829705"/>
              <a:gd name="connsiteX29" fmla="*/ 242357 w 990839"/>
              <a:gd name="connsiteY29" fmla="*/ 801740 h 829705"/>
              <a:gd name="connsiteX30" fmla="*/ 116518 w 990839"/>
              <a:gd name="connsiteY30" fmla="*/ 801740 h 829705"/>
              <a:gd name="connsiteX31" fmla="*/ 116518 w 990839"/>
              <a:gd name="connsiteY31" fmla="*/ 28042 h 829705"/>
              <a:gd name="connsiteX32" fmla="*/ 503357 w 990839"/>
              <a:gd name="connsiteY32" fmla="*/ 28042 h 829705"/>
              <a:gd name="connsiteX33" fmla="*/ 503450 w 990839"/>
              <a:gd name="connsiteY33" fmla="*/ 417221 h 829705"/>
              <a:gd name="connsiteX34" fmla="*/ 467283 w 990839"/>
              <a:gd name="connsiteY34" fmla="*/ 421104 h 829705"/>
              <a:gd name="connsiteX35" fmla="*/ 403152 w 990839"/>
              <a:gd name="connsiteY35" fmla="*/ 435539 h 829705"/>
              <a:gd name="connsiteX36" fmla="*/ 354214 w 990839"/>
              <a:gd name="connsiteY36" fmla="*/ 459244 h 829705"/>
              <a:gd name="connsiteX37" fmla="*/ 309937 w 990839"/>
              <a:gd name="connsiteY37" fmla="*/ 496218 h 829705"/>
              <a:gd name="connsiteX38" fmla="*/ 269669 w 990839"/>
              <a:gd name="connsiteY38" fmla="*/ 552526 h 829705"/>
              <a:gd name="connsiteX39" fmla="*/ 247530 w 990839"/>
              <a:gd name="connsiteY39" fmla="*/ 609481 h 829705"/>
              <a:gd name="connsiteX40" fmla="*/ 554625 w 990839"/>
              <a:gd name="connsiteY40" fmla="*/ 801740 h 829705"/>
              <a:gd name="connsiteX41" fmla="*/ 447428 w 990839"/>
              <a:gd name="connsiteY41" fmla="*/ 801740 h 829705"/>
              <a:gd name="connsiteX42" fmla="*/ 447428 w 990839"/>
              <a:gd name="connsiteY42" fmla="*/ 736489 h 829705"/>
              <a:gd name="connsiteX43" fmla="*/ 554625 w 990839"/>
              <a:gd name="connsiteY43" fmla="*/ 736489 h 829705"/>
              <a:gd name="connsiteX44" fmla="*/ 554625 w 990839"/>
              <a:gd name="connsiteY44" fmla="*/ 801740 h 829705"/>
              <a:gd name="connsiteX45" fmla="*/ 722410 w 990839"/>
              <a:gd name="connsiteY45" fmla="*/ 801740 h 829705"/>
              <a:gd name="connsiteX46" fmla="*/ 582589 w 990839"/>
              <a:gd name="connsiteY46" fmla="*/ 801740 h 829705"/>
              <a:gd name="connsiteX47" fmla="*/ 580259 w 990839"/>
              <a:gd name="connsiteY47" fmla="*/ 710854 h 829705"/>
              <a:gd name="connsiteX48" fmla="*/ 505687 w 990839"/>
              <a:gd name="connsiteY48" fmla="*/ 709759 h 829705"/>
              <a:gd name="connsiteX49" fmla="*/ 425103 w 990839"/>
              <a:gd name="connsiteY49" fmla="*/ 714420 h 829705"/>
              <a:gd name="connsiteX50" fmla="*/ 419464 w 990839"/>
              <a:gd name="connsiteY50" fmla="*/ 801740 h 829705"/>
              <a:gd name="connsiteX51" fmla="*/ 270321 w 990839"/>
              <a:gd name="connsiteY51" fmla="*/ 801740 h 829705"/>
              <a:gd name="connsiteX52" fmla="*/ 270275 w 990839"/>
              <a:gd name="connsiteY52" fmla="*/ 719011 h 829705"/>
              <a:gd name="connsiteX53" fmla="*/ 277266 w 990839"/>
              <a:gd name="connsiteY53" fmla="*/ 609481 h 829705"/>
              <a:gd name="connsiteX54" fmla="*/ 294371 w 990839"/>
              <a:gd name="connsiteY54" fmla="*/ 562873 h 829705"/>
              <a:gd name="connsiteX55" fmla="*/ 328767 w 990839"/>
              <a:gd name="connsiteY55" fmla="*/ 517429 h 829705"/>
              <a:gd name="connsiteX56" fmla="*/ 378170 w 990839"/>
              <a:gd name="connsiteY56" fmla="*/ 478087 h 829705"/>
              <a:gd name="connsiteX57" fmla="*/ 428786 w 990839"/>
              <a:gd name="connsiteY57" fmla="*/ 456200 h 829705"/>
              <a:gd name="connsiteX58" fmla="*/ 489375 w 990839"/>
              <a:gd name="connsiteY58" fmla="*/ 447745 h 829705"/>
              <a:gd name="connsiteX59" fmla="*/ 552294 w 990839"/>
              <a:gd name="connsiteY59" fmla="*/ 454816 h 829705"/>
              <a:gd name="connsiteX60" fmla="*/ 605520 w 990839"/>
              <a:gd name="connsiteY60" fmla="*/ 474648 h 829705"/>
              <a:gd name="connsiteX61" fmla="*/ 652127 w 990839"/>
              <a:gd name="connsiteY61" fmla="*/ 506174 h 829705"/>
              <a:gd name="connsiteX62" fmla="*/ 688434 w 990839"/>
              <a:gd name="connsiteY62" fmla="*/ 548121 h 829705"/>
              <a:gd name="connsiteX63" fmla="*/ 712949 w 990839"/>
              <a:gd name="connsiteY63" fmla="*/ 598994 h 829705"/>
              <a:gd name="connsiteX64" fmla="*/ 722410 w 990839"/>
              <a:gd name="connsiteY64" fmla="*/ 801740 h 829705"/>
              <a:gd name="connsiteX65" fmla="*/ 904178 w 990839"/>
              <a:gd name="connsiteY65" fmla="*/ 801740 h 829705"/>
              <a:gd name="connsiteX66" fmla="*/ 750375 w 990839"/>
              <a:gd name="connsiteY66" fmla="*/ 801740 h 829705"/>
              <a:gd name="connsiteX67" fmla="*/ 750421 w 990839"/>
              <a:gd name="connsiteY67" fmla="*/ 714350 h 829705"/>
              <a:gd name="connsiteX68" fmla="*/ 742964 w 990839"/>
              <a:gd name="connsiteY68" fmla="*/ 601324 h 829705"/>
              <a:gd name="connsiteX69" fmla="*/ 720779 w 990839"/>
              <a:gd name="connsiteY69" fmla="*/ 548336 h 829705"/>
              <a:gd name="connsiteX70" fmla="*/ 678134 w 990839"/>
              <a:gd name="connsiteY70" fmla="*/ 494391 h 829705"/>
              <a:gd name="connsiteX71" fmla="*/ 626866 w 990839"/>
              <a:gd name="connsiteY71" fmla="*/ 454243 h 829705"/>
              <a:gd name="connsiteX72" fmla="*/ 533652 w 990839"/>
              <a:gd name="connsiteY72" fmla="*/ 420601 h 829705"/>
              <a:gd name="connsiteX73" fmla="*/ 532393 w 990839"/>
              <a:gd name="connsiteY73" fmla="*/ 333853 h 829705"/>
              <a:gd name="connsiteX74" fmla="*/ 531135 w 990839"/>
              <a:gd name="connsiteY74" fmla="*/ 247101 h 829705"/>
              <a:gd name="connsiteX75" fmla="*/ 904178 w 990839"/>
              <a:gd name="connsiteY75" fmla="*/ 247101 h 829705"/>
              <a:gd name="connsiteX76" fmla="*/ 904178 w 990839"/>
              <a:gd name="connsiteY76" fmla="*/ 801740 h 829705"/>
              <a:gd name="connsiteX77" fmla="*/ 346058 w 990839"/>
              <a:gd name="connsiteY77" fmla="*/ 191753 h 829705"/>
              <a:gd name="connsiteX78" fmla="*/ 397512 w 990839"/>
              <a:gd name="connsiteY78" fmla="*/ 195249 h 829705"/>
              <a:gd name="connsiteX79" fmla="*/ 442954 w 990839"/>
              <a:gd name="connsiteY79" fmla="*/ 186510 h 829705"/>
              <a:gd name="connsiteX80" fmla="*/ 446263 w 990839"/>
              <a:gd name="connsiteY80" fmla="*/ 132910 h 829705"/>
              <a:gd name="connsiteX81" fmla="*/ 445098 w 990839"/>
              <a:gd name="connsiteY81" fmla="*/ 86302 h 829705"/>
              <a:gd name="connsiteX82" fmla="*/ 338042 w 990839"/>
              <a:gd name="connsiteY82" fmla="*/ 86936 h 829705"/>
              <a:gd name="connsiteX83" fmla="*/ 334779 w 990839"/>
              <a:gd name="connsiteY83" fmla="*/ 138350 h 829705"/>
              <a:gd name="connsiteX84" fmla="*/ 346058 w 990839"/>
              <a:gd name="connsiteY84" fmla="*/ 191753 h 829705"/>
              <a:gd name="connsiteX85" fmla="*/ 364794 w 990839"/>
              <a:gd name="connsiteY85" fmla="*/ 113694 h 829705"/>
              <a:gd name="connsiteX86" fmla="*/ 419464 w 990839"/>
              <a:gd name="connsiteY86" fmla="*/ 107276 h 829705"/>
              <a:gd name="connsiteX87" fmla="*/ 419464 w 990839"/>
              <a:gd name="connsiteY87" fmla="*/ 167867 h 829705"/>
              <a:gd name="connsiteX88" fmla="*/ 365866 w 990839"/>
              <a:gd name="connsiteY88" fmla="*/ 165536 h 829705"/>
              <a:gd name="connsiteX89" fmla="*/ 363722 w 990839"/>
              <a:gd name="connsiteY89" fmla="*/ 142824 h 829705"/>
              <a:gd name="connsiteX90" fmla="*/ 364794 w 990839"/>
              <a:gd name="connsiteY90" fmla="*/ 113694 h 829705"/>
              <a:gd name="connsiteX91" fmla="*/ 228375 w 990839"/>
              <a:gd name="connsiteY91" fmla="*/ 196116 h 829705"/>
              <a:gd name="connsiteX92" fmla="*/ 278431 w 990839"/>
              <a:gd name="connsiteY92" fmla="*/ 190216 h 829705"/>
              <a:gd name="connsiteX93" fmla="*/ 283092 w 990839"/>
              <a:gd name="connsiteY93" fmla="*/ 135241 h 829705"/>
              <a:gd name="connsiteX94" fmla="*/ 281973 w 990839"/>
              <a:gd name="connsiteY94" fmla="*/ 86302 h 829705"/>
              <a:gd name="connsiteX95" fmla="*/ 174917 w 990839"/>
              <a:gd name="connsiteY95" fmla="*/ 86936 h 829705"/>
              <a:gd name="connsiteX96" fmla="*/ 171607 w 990839"/>
              <a:gd name="connsiteY96" fmla="*/ 137185 h 829705"/>
              <a:gd name="connsiteX97" fmla="*/ 178179 w 990839"/>
              <a:gd name="connsiteY97" fmla="*/ 190085 h 829705"/>
              <a:gd name="connsiteX98" fmla="*/ 228375 w 990839"/>
              <a:gd name="connsiteY98" fmla="*/ 196116 h 829705"/>
              <a:gd name="connsiteX99" fmla="*/ 200411 w 990839"/>
              <a:gd name="connsiteY99" fmla="*/ 137571 h 829705"/>
              <a:gd name="connsiteX100" fmla="*/ 200411 w 990839"/>
              <a:gd name="connsiteY100" fmla="*/ 107276 h 829705"/>
              <a:gd name="connsiteX101" fmla="*/ 256339 w 990839"/>
              <a:gd name="connsiteY101" fmla="*/ 107276 h 829705"/>
              <a:gd name="connsiteX102" fmla="*/ 256339 w 990839"/>
              <a:gd name="connsiteY102" fmla="*/ 167867 h 829705"/>
              <a:gd name="connsiteX103" fmla="*/ 200411 w 990839"/>
              <a:gd name="connsiteY103" fmla="*/ 167867 h 829705"/>
              <a:gd name="connsiteX104" fmla="*/ 200411 w 990839"/>
              <a:gd name="connsiteY104" fmla="*/ 137571 h 829705"/>
              <a:gd name="connsiteX105" fmla="*/ 718915 w 990839"/>
              <a:gd name="connsiteY105" fmla="*/ 335867 h 829705"/>
              <a:gd name="connsiteX106" fmla="*/ 842424 w 990839"/>
              <a:gd name="connsiteY106" fmla="*/ 328875 h 829705"/>
              <a:gd name="connsiteX107" fmla="*/ 845919 w 990839"/>
              <a:gd name="connsiteY107" fmla="*/ 314683 h 829705"/>
              <a:gd name="connsiteX108" fmla="*/ 722270 w 990839"/>
              <a:gd name="connsiteY108" fmla="*/ 307692 h 829705"/>
              <a:gd name="connsiteX109" fmla="*/ 598296 w 990839"/>
              <a:gd name="connsiteY109" fmla="*/ 313518 h 829705"/>
              <a:gd name="connsiteX110" fmla="*/ 598389 w 990839"/>
              <a:gd name="connsiteY110" fmla="*/ 327500 h 829705"/>
              <a:gd name="connsiteX111" fmla="*/ 718915 w 990839"/>
              <a:gd name="connsiteY111" fmla="*/ 335867 h 829705"/>
              <a:gd name="connsiteX112" fmla="*/ 281973 w 990839"/>
              <a:gd name="connsiteY112" fmla="*/ 249431 h 829705"/>
              <a:gd name="connsiteX113" fmla="*/ 174870 w 990839"/>
              <a:gd name="connsiteY113" fmla="*/ 253090 h 829705"/>
              <a:gd name="connsiteX114" fmla="*/ 173658 w 990839"/>
              <a:gd name="connsiteY114" fmla="*/ 308009 h 829705"/>
              <a:gd name="connsiteX115" fmla="*/ 174777 w 990839"/>
              <a:gd name="connsiteY115" fmla="*/ 356631 h 829705"/>
              <a:gd name="connsiteX116" fmla="*/ 278804 w 990839"/>
              <a:gd name="connsiteY116" fmla="*/ 353098 h 829705"/>
              <a:gd name="connsiteX117" fmla="*/ 283464 w 990839"/>
              <a:gd name="connsiteY117" fmla="*/ 298370 h 829705"/>
              <a:gd name="connsiteX118" fmla="*/ 281973 w 990839"/>
              <a:gd name="connsiteY118" fmla="*/ 249431 h 829705"/>
              <a:gd name="connsiteX119" fmla="*/ 256339 w 990839"/>
              <a:gd name="connsiteY119" fmla="*/ 330996 h 829705"/>
              <a:gd name="connsiteX120" fmla="*/ 200411 w 990839"/>
              <a:gd name="connsiteY120" fmla="*/ 330996 h 829705"/>
              <a:gd name="connsiteX121" fmla="*/ 200411 w 990839"/>
              <a:gd name="connsiteY121" fmla="*/ 275066 h 829705"/>
              <a:gd name="connsiteX122" fmla="*/ 256339 w 990839"/>
              <a:gd name="connsiteY122" fmla="*/ 275066 h 829705"/>
              <a:gd name="connsiteX123" fmla="*/ 256339 w 990839"/>
              <a:gd name="connsiteY123" fmla="*/ 330996 h 829705"/>
              <a:gd name="connsiteX124" fmla="*/ 598342 w 990839"/>
              <a:gd name="connsiteY124" fmla="*/ 401999 h 829705"/>
              <a:gd name="connsiteX125" fmla="*/ 598389 w 990839"/>
              <a:gd name="connsiteY125" fmla="*/ 416056 h 829705"/>
              <a:gd name="connsiteX126" fmla="*/ 723576 w 990839"/>
              <a:gd name="connsiteY126" fmla="*/ 423047 h 829705"/>
              <a:gd name="connsiteX127" fmla="*/ 845919 w 990839"/>
              <a:gd name="connsiteY127" fmla="*/ 421882 h 829705"/>
              <a:gd name="connsiteX128" fmla="*/ 845919 w 990839"/>
              <a:gd name="connsiteY128" fmla="*/ 398578 h 829705"/>
              <a:gd name="connsiteX129" fmla="*/ 598342 w 990839"/>
              <a:gd name="connsiteY129" fmla="*/ 401999 h 82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990839" h="829705">
                <a:moveTo>
                  <a:pt x="390847" y="247026"/>
                </a:moveTo>
                <a:cubicBezTo>
                  <a:pt x="358595" y="247082"/>
                  <a:pt x="344193" y="248933"/>
                  <a:pt x="339719" y="253608"/>
                </a:cubicBezTo>
                <a:cubicBezTo>
                  <a:pt x="335012" y="258520"/>
                  <a:pt x="333987" y="271957"/>
                  <a:pt x="335665" y="308373"/>
                </a:cubicBezTo>
                <a:lnTo>
                  <a:pt x="337902" y="356631"/>
                </a:lnTo>
                <a:cubicBezTo>
                  <a:pt x="420816" y="358542"/>
                  <a:pt x="437641" y="357120"/>
                  <a:pt x="441789" y="353098"/>
                </a:cubicBezTo>
                <a:cubicBezTo>
                  <a:pt x="445937" y="349141"/>
                  <a:pt x="447801" y="333326"/>
                  <a:pt x="447708" y="303031"/>
                </a:cubicBezTo>
                <a:cubicBezTo>
                  <a:pt x="447615" y="273668"/>
                  <a:pt x="445611" y="256768"/>
                  <a:pt x="441696" y="252852"/>
                </a:cubicBezTo>
                <a:cubicBezTo>
                  <a:pt x="437734" y="248891"/>
                  <a:pt x="421002" y="246971"/>
                  <a:pt x="390847" y="247026"/>
                </a:cubicBezTo>
                <a:close/>
                <a:moveTo>
                  <a:pt x="419464" y="330996"/>
                </a:moveTo>
                <a:lnTo>
                  <a:pt x="363536" y="330996"/>
                </a:lnTo>
                <a:lnTo>
                  <a:pt x="363536" y="275066"/>
                </a:lnTo>
                <a:lnTo>
                  <a:pt x="419464" y="275066"/>
                </a:lnTo>
                <a:lnTo>
                  <a:pt x="419464" y="330996"/>
                </a:lnTo>
                <a:close/>
                <a:moveTo>
                  <a:pt x="986906" y="808527"/>
                </a:moveTo>
                <a:cubicBezTo>
                  <a:pt x="982944" y="803628"/>
                  <a:pt x="973250" y="801396"/>
                  <a:pt x="956611" y="801536"/>
                </a:cubicBezTo>
                <a:lnTo>
                  <a:pt x="932142" y="801740"/>
                </a:lnTo>
                <a:lnTo>
                  <a:pt x="929812" y="221466"/>
                </a:lnTo>
                <a:lnTo>
                  <a:pt x="531321" y="219136"/>
                </a:lnTo>
                <a:cubicBezTo>
                  <a:pt x="531461" y="37871"/>
                  <a:pt x="529969" y="10242"/>
                  <a:pt x="525589" y="5828"/>
                </a:cubicBezTo>
                <a:cubicBezTo>
                  <a:pt x="520975" y="1233"/>
                  <a:pt x="473016" y="-59"/>
                  <a:pt x="309704" y="2"/>
                </a:cubicBezTo>
                <a:cubicBezTo>
                  <a:pt x="153244" y="58"/>
                  <a:pt x="98062" y="1503"/>
                  <a:pt x="93214" y="5670"/>
                </a:cubicBezTo>
                <a:cubicBezTo>
                  <a:pt x="87714" y="10396"/>
                  <a:pt x="86829" y="72665"/>
                  <a:pt x="87622" y="406502"/>
                </a:cubicBezTo>
                <a:lnTo>
                  <a:pt x="88554" y="801740"/>
                </a:lnTo>
                <a:cubicBezTo>
                  <a:pt x="30761" y="801740"/>
                  <a:pt x="10813" y="802789"/>
                  <a:pt x="6991" y="804071"/>
                </a:cubicBezTo>
                <a:cubicBezTo>
                  <a:pt x="3123" y="805353"/>
                  <a:pt x="0" y="811645"/>
                  <a:pt x="0" y="818053"/>
                </a:cubicBezTo>
                <a:lnTo>
                  <a:pt x="0" y="829705"/>
                </a:lnTo>
                <a:cubicBezTo>
                  <a:pt x="929020" y="829705"/>
                  <a:pt x="988351" y="828871"/>
                  <a:pt x="990401" y="822714"/>
                </a:cubicBezTo>
                <a:cubicBezTo>
                  <a:pt x="991660" y="818869"/>
                  <a:pt x="990122" y="812484"/>
                  <a:pt x="986906" y="808527"/>
                </a:cubicBezTo>
                <a:close/>
                <a:moveTo>
                  <a:pt x="247530" y="609481"/>
                </a:moveTo>
                <a:cubicBezTo>
                  <a:pt x="244687" y="622941"/>
                  <a:pt x="242357" y="671703"/>
                  <a:pt x="242357" y="801740"/>
                </a:cubicBezTo>
                <a:lnTo>
                  <a:pt x="116518" y="801740"/>
                </a:lnTo>
                <a:lnTo>
                  <a:pt x="116518" y="28042"/>
                </a:lnTo>
                <a:lnTo>
                  <a:pt x="503357" y="28042"/>
                </a:lnTo>
                <a:lnTo>
                  <a:pt x="503450" y="417221"/>
                </a:lnTo>
                <a:lnTo>
                  <a:pt x="467283" y="421104"/>
                </a:lnTo>
                <a:cubicBezTo>
                  <a:pt x="447382" y="423234"/>
                  <a:pt x="418532" y="429731"/>
                  <a:pt x="403152" y="435539"/>
                </a:cubicBezTo>
                <a:cubicBezTo>
                  <a:pt x="387771" y="441341"/>
                  <a:pt x="365726" y="452010"/>
                  <a:pt x="354214" y="459244"/>
                </a:cubicBezTo>
                <a:cubicBezTo>
                  <a:pt x="342702" y="466482"/>
                  <a:pt x="322754" y="483116"/>
                  <a:pt x="309937" y="496218"/>
                </a:cubicBezTo>
                <a:cubicBezTo>
                  <a:pt x="297120" y="509320"/>
                  <a:pt x="278990" y="534661"/>
                  <a:pt x="269669" y="552526"/>
                </a:cubicBezTo>
                <a:cubicBezTo>
                  <a:pt x="260347" y="570395"/>
                  <a:pt x="250373" y="596025"/>
                  <a:pt x="247530" y="609481"/>
                </a:cubicBezTo>
                <a:close/>
                <a:moveTo>
                  <a:pt x="554625" y="801740"/>
                </a:moveTo>
                <a:lnTo>
                  <a:pt x="447428" y="801740"/>
                </a:lnTo>
                <a:lnTo>
                  <a:pt x="447428" y="736489"/>
                </a:lnTo>
                <a:lnTo>
                  <a:pt x="554625" y="736489"/>
                </a:lnTo>
                <a:lnTo>
                  <a:pt x="554625" y="801740"/>
                </a:lnTo>
                <a:close/>
                <a:moveTo>
                  <a:pt x="722410" y="801740"/>
                </a:moveTo>
                <a:lnTo>
                  <a:pt x="582589" y="801740"/>
                </a:lnTo>
                <a:lnTo>
                  <a:pt x="580259" y="710854"/>
                </a:lnTo>
                <a:lnTo>
                  <a:pt x="505687" y="709759"/>
                </a:lnTo>
                <a:cubicBezTo>
                  <a:pt x="451576" y="708967"/>
                  <a:pt x="429438" y="710244"/>
                  <a:pt x="425103" y="714420"/>
                </a:cubicBezTo>
                <a:cubicBezTo>
                  <a:pt x="421002" y="718307"/>
                  <a:pt x="419138" y="733422"/>
                  <a:pt x="419464" y="801740"/>
                </a:cubicBezTo>
                <a:lnTo>
                  <a:pt x="270321" y="801740"/>
                </a:lnTo>
                <a:lnTo>
                  <a:pt x="270275" y="719011"/>
                </a:lnTo>
                <a:cubicBezTo>
                  <a:pt x="270275" y="660266"/>
                  <a:pt x="272326" y="628516"/>
                  <a:pt x="277266" y="609481"/>
                </a:cubicBezTo>
                <a:cubicBezTo>
                  <a:pt x="281134" y="594743"/>
                  <a:pt x="288824" y="573770"/>
                  <a:pt x="294371" y="562873"/>
                </a:cubicBezTo>
                <a:cubicBezTo>
                  <a:pt x="299870" y="551980"/>
                  <a:pt x="315391" y="531529"/>
                  <a:pt x="328767" y="517429"/>
                </a:cubicBezTo>
                <a:cubicBezTo>
                  <a:pt x="342190" y="503331"/>
                  <a:pt x="364421" y="485629"/>
                  <a:pt x="378170" y="478087"/>
                </a:cubicBezTo>
                <a:cubicBezTo>
                  <a:pt x="391919" y="470546"/>
                  <a:pt x="414663" y="460698"/>
                  <a:pt x="428786" y="456200"/>
                </a:cubicBezTo>
                <a:cubicBezTo>
                  <a:pt x="443234" y="451586"/>
                  <a:pt x="469660" y="447899"/>
                  <a:pt x="489375" y="447745"/>
                </a:cubicBezTo>
                <a:cubicBezTo>
                  <a:pt x="508577" y="447596"/>
                  <a:pt x="536914" y="450775"/>
                  <a:pt x="552294" y="454816"/>
                </a:cubicBezTo>
                <a:cubicBezTo>
                  <a:pt x="567675" y="458852"/>
                  <a:pt x="591631" y="467778"/>
                  <a:pt x="605520" y="474648"/>
                </a:cubicBezTo>
                <a:cubicBezTo>
                  <a:pt x="619455" y="481518"/>
                  <a:pt x="640429" y="495705"/>
                  <a:pt x="652127" y="506174"/>
                </a:cubicBezTo>
                <a:cubicBezTo>
                  <a:pt x="663872" y="516647"/>
                  <a:pt x="680185" y="535523"/>
                  <a:pt x="688434" y="548121"/>
                </a:cubicBezTo>
                <a:cubicBezTo>
                  <a:pt x="696637" y="560724"/>
                  <a:pt x="707682" y="583613"/>
                  <a:pt x="712949" y="598994"/>
                </a:cubicBezTo>
                <a:cubicBezTo>
                  <a:pt x="721339" y="623366"/>
                  <a:pt x="722550" y="638187"/>
                  <a:pt x="722410" y="801740"/>
                </a:cubicBezTo>
                <a:close/>
                <a:moveTo>
                  <a:pt x="904178" y="801740"/>
                </a:moveTo>
                <a:lnTo>
                  <a:pt x="750375" y="801740"/>
                </a:lnTo>
                <a:lnTo>
                  <a:pt x="750421" y="714350"/>
                </a:lnTo>
                <a:cubicBezTo>
                  <a:pt x="750468" y="647774"/>
                  <a:pt x="748697" y="620853"/>
                  <a:pt x="742964" y="601324"/>
                </a:cubicBezTo>
                <a:cubicBezTo>
                  <a:pt x="738863" y="587226"/>
                  <a:pt x="728889" y="563381"/>
                  <a:pt x="720779" y="548336"/>
                </a:cubicBezTo>
                <a:cubicBezTo>
                  <a:pt x="712716" y="533290"/>
                  <a:pt x="693514" y="509017"/>
                  <a:pt x="678134" y="494391"/>
                </a:cubicBezTo>
                <a:cubicBezTo>
                  <a:pt x="662753" y="479765"/>
                  <a:pt x="639683" y="461700"/>
                  <a:pt x="626866" y="454243"/>
                </a:cubicBezTo>
                <a:cubicBezTo>
                  <a:pt x="614049" y="446790"/>
                  <a:pt x="587809" y="436173"/>
                  <a:pt x="533652" y="420601"/>
                </a:cubicBezTo>
                <a:lnTo>
                  <a:pt x="532393" y="333853"/>
                </a:lnTo>
                <a:lnTo>
                  <a:pt x="531135" y="247101"/>
                </a:lnTo>
                <a:lnTo>
                  <a:pt x="904178" y="247101"/>
                </a:lnTo>
                <a:lnTo>
                  <a:pt x="904178" y="801740"/>
                </a:lnTo>
                <a:close/>
                <a:moveTo>
                  <a:pt x="346058" y="191753"/>
                </a:moveTo>
                <a:cubicBezTo>
                  <a:pt x="352350" y="194904"/>
                  <a:pt x="372904" y="196298"/>
                  <a:pt x="397512" y="195249"/>
                </a:cubicBezTo>
                <a:cubicBezTo>
                  <a:pt x="427341" y="193977"/>
                  <a:pt x="439691" y="191604"/>
                  <a:pt x="442954" y="186510"/>
                </a:cubicBezTo>
                <a:cubicBezTo>
                  <a:pt x="445424" y="182665"/>
                  <a:pt x="446916" y="158545"/>
                  <a:pt x="446263" y="132910"/>
                </a:cubicBezTo>
                <a:lnTo>
                  <a:pt x="445098" y="86302"/>
                </a:lnTo>
                <a:cubicBezTo>
                  <a:pt x="365260" y="84275"/>
                  <a:pt x="340232" y="85146"/>
                  <a:pt x="338042" y="86936"/>
                </a:cubicBezTo>
                <a:cubicBezTo>
                  <a:pt x="335851" y="88726"/>
                  <a:pt x="334359" y="111862"/>
                  <a:pt x="334779" y="138350"/>
                </a:cubicBezTo>
                <a:cubicBezTo>
                  <a:pt x="335525" y="183248"/>
                  <a:pt x="336271" y="186864"/>
                  <a:pt x="346058" y="191753"/>
                </a:cubicBezTo>
                <a:close/>
                <a:moveTo>
                  <a:pt x="364794" y="113694"/>
                </a:moveTo>
                <a:cubicBezTo>
                  <a:pt x="366891" y="109401"/>
                  <a:pt x="376492" y="107276"/>
                  <a:pt x="419464" y="107276"/>
                </a:cubicBezTo>
                <a:lnTo>
                  <a:pt x="419464" y="167867"/>
                </a:lnTo>
                <a:lnTo>
                  <a:pt x="365866" y="165536"/>
                </a:lnTo>
                <a:lnTo>
                  <a:pt x="363722" y="142824"/>
                </a:lnTo>
                <a:cubicBezTo>
                  <a:pt x="362557" y="130333"/>
                  <a:pt x="363023" y="117227"/>
                  <a:pt x="364794" y="113694"/>
                </a:cubicBezTo>
                <a:close/>
                <a:moveTo>
                  <a:pt x="228375" y="196116"/>
                </a:moveTo>
                <a:cubicBezTo>
                  <a:pt x="258670" y="196209"/>
                  <a:pt x="274469" y="194345"/>
                  <a:pt x="278431" y="190216"/>
                </a:cubicBezTo>
                <a:cubicBezTo>
                  <a:pt x="282439" y="186026"/>
                  <a:pt x="283884" y="169237"/>
                  <a:pt x="283092" y="135241"/>
                </a:cubicBezTo>
                <a:lnTo>
                  <a:pt x="281973" y="86302"/>
                </a:lnTo>
                <a:cubicBezTo>
                  <a:pt x="202135" y="84275"/>
                  <a:pt x="177107" y="85146"/>
                  <a:pt x="174917" y="86936"/>
                </a:cubicBezTo>
                <a:cubicBezTo>
                  <a:pt x="172726" y="88726"/>
                  <a:pt x="171188" y="111336"/>
                  <a:pt x="171607" y="137185"/>
                </a:cubicBezTo>
                <a:cubicBezTo>
                  <a:pt x="172074" y="168058"/>
                  <a:pt x="174311" y="186207"/>
                  <a:pt x="178179" y="190085"/>
                </a:cubicBezTo>
                <a:cubicBezTo>
                  <a:pt x="182094" y="194000"/>
                  <a:pt x="199012" y="196032"/>
                  <a:pt x="228375" y="196116"/>
                </a:cubicBezTo>
                <a:close/>
                <a:moveTo>
                  <a:pt x="200411" y="137571"/>
                </a:moveTo>
                <a:lnTo>
                  <a:pt x="200411" y="107276"/>
                </a:lnTo>
                <a:lnTo>
                  <a:pt x="256339" y="107276"/>
                </a:lnTo>
                <a:lnTo>
                  <a:pt x="256339" y="167867"/>
                </a:lnTo>
                <a:lnTo>
                  <a:pt x="200411" y="167867"/>
                </a:lnTo>
                <a:lnTo>
                  <a:pt x="200411" y="137571"/>
                </a:lnTo>
                <a:close/>
                <a:moveTo>
                  <a:pt x="718915" y="335867"/>
                </a:moveTo>
                <a:cubicBezTo>
                  <a:pt x="819586" y="336044"/>
                  <a:pt x="837437" y="335032"/>
                  <a:pt x="842424" y="328875"/>
                </a:cubicBezTo>
                <a:cubicBezTo>
                  <a:pt x="845640" y="324914"/>
                  <a:pt x="847224" y="318528"/>
                  <a:pt x="845919" y="314683"/>
                </a:cubicBezTo>
                <a:cubicBezTo>
                  <a:pt x="843915" y="308708"/>
                  <a:pt x="825971" y="307692"/>
                  <a:pt x="722270" y="307692"/>
                </a:cubicBezTo>
                <a:cubicBezTo>
                  <a:pt x="629802" y="307692"/>
                  <a:pt x="600347" y="309076"/>
                  <a:pt x="598296" y="313518"/>
                </a:cubicBezTo>
                <a:cubicBezTo>
                  <a:pt x="596804" y="316725"/>
                  <a:pt x="596851" y="323017"/>
                  <a:pt x="598389" y="327500"/>
                </a:cubicBezTo>
                <a:cubicBezTo>
                  <a:pt x="600999" y="334972"/>
                  <a:pt x="611113" y="335676"/>
                  <a:pt x="718915" y="335867"/>
                </a:cubicBezTo>
                <a:close/>
                <a:moveTo>
                  <a:pt x="281973" y="249431"/>
                </a:moveTo>
                <a:cubicBezTo>
                  <a:pt x="188899" y="247092"/>
                  <a:pt x="176688" y="248205"/>
                  <a:pt x="174870" y="253090"/>
                </a:cubicBezTo>
                <a:cubicBezTo>
                  <a:pt x="173612" y="256553"/>
                  <a:pt x="173052" y="281265"/>
                  <a:pt x="173658" y="308009"/>
                </a:cubicBezTo>
                <a:lnTo>
                  <a:pt x="174777" y="356631"/>
                </a:lnTo>
                <a:cubicBezTo>
                  <a:pt x="257644" y="358542"/>
                  <a:pt x="274516" y="357115"/>
                  <a:pt x="278804" y="353098"/>
                </a:cubicBezTo>
                <a:cubicBezTo>
                  <a:pt x="283325" y="348838"/>
                  <a:pt x="284537" y="334389"/>
                  <a:pt x="283464" y="298370"/>
                </a:cubicBezTo>
                <a:lnTo>
                  <a:pt x="281973" y="249431"/>
                </a:lnTo>
                <a:close/>
                <a:moveTo>
                  <a:pt x="256339" y="330996"/>
                </a:moveTo>
                <a:lnTo>
                  <a:pt x="200411" y="330996"/>
                </a:lnTo>
                <a:lnTo>
                  <a:pt x="200411" y="275066"/>
                </a:lnTo>
                <a:lnTo>
                  <a:pt x="256339" y="275066"/>
                </a:lnTo>
                <a:lnTo>
                  <a:pt x="256339" y="330996"/>
                </a:lnTo>
                <a:close/>
                <a:moveTo>
                  <a:pt x="598342" y="401999"/>
                </a:moveTo>
                <a:cubicBezTo>
                  <a:pt x="596851" y="405243"/>
                  <a:pt x="596851" y="411573"/>
                  <a:pt x="598389" y="416056"/>
                </a:cubicBezTo>
                <a:cubicBezTo>
                  <a:pt x="600999" y="423588"/>
                  <a:pt x="610647" y="424124"/>
                  <a:pt x="723576" y="423047"/>
                </a:cubicBezTo>
                <a:lnTo>
                  <a:pt x="845919" y="421882"/>
                </a:lnTo>
                <a:lnTo>
                  <a:pt x="845919" y="398578"/>
                </a:lnTo>
                <a:cubicBezTo>
                  <a:pt x="628357" y="396369"/>
                  <a:pt x="600533" y="397408"/>
                  <a:pt x="598342" y="401999"/>
                </a:cubicBezTo>
                <a:close/>
              </a:path>
            </a:pathLst>
          </a:custGeom>
          <a:solidFill>
            <a:srgbClr val="ED4D24"/>
          </a:solidFill>
          <a:ln w="4657" cap="flat">
            <a:noFill/>
            <a:prstDash val="solid"/>
            <a:miter/>
          </a:ln>
        </p:spPr>
        <p:txBody>
          <a:bodyPr rtlCol="0" anchor="ctr"/>
          <a:lstStyle/>
          <a:p>
            <a:endParaRPr lang="en-US" dirty="0"/>
          </a:p>
        </p:txBody>
      </p:sp>
      <p:sp>
        <p:nvSpPr>
          <p:cNvPr id="43" name="Freeform 42">
            <a:extLst>
              <a:ext uri="{FF2B5EF4-FFF2-40B4-BE49-F238E27FC236}">
                <a16:creationId xmlns:a16="http://schemas.microsoft.com/office/drawing/2014/main" id="{B4380F4C-7363-636C-0895-ED14233E6982}"/>
              </a:ext>
            </a:extLst>
          </p:cNvPr>
          <p:cNvSpPr/>
          <p:nvPr/>
        </p:nvSpPr>
        <p:spPr>
          <a:xfrm>
            <a:off x="1" y="521968"/>
            <a:ext cx="7559674" cy="803084"/>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sp>
        <p:nvSpPr>
          <p:cNvPr id="45" name="Text Placeholder 32">
            <a:extLst>
              <a:ext uri="{FF2B5EF4-FFF2-40B4-BE49-F238E27FC236}">
                <a16:creationId xmlns:a16="http://schemas.microsoft.com/office/drawing/2014/main" id="{2EF16C75-A94D-9405-A3E6-D6745DF231D8}"/>
              </a:ext>
            </a:extLst>
          </p:cNvPr>
          <p:cNvSpPr txBox="1">
            <a:spLocks/>
          </p:cNvSpPr>
          <p:nvPr/>
        </p:nvSpPr>
        <p:spPr>
          <a:xfrm>
            <a:off x="557780" y="265451"/>
            <a:ext cx="1818308" cy="542823"/>
          </a:xfrm>
          <a:prstGeom prst="rect">
            <a:avLst/>
          </a:prstGeom>
          <a:gradFill>
            <a:gsLst>
              <a:gs pos="3000">
                <a:srgbClr val="EE2D24"/>
              </a:gs>
              <a:gs pos="68000">
                <a:srgbClr val="F37321"/>
              </a:gs>
              <a:gs pos="100000">
                <a:srgbClr val="FFCD05"/>
              </a:gs>
            </a:gsLst>
            <a:lin ang="2700000" scaled="0"/>
          </a:gradFill>
        </p:spPr>
        <p:txBody>
          <a:bodyPr anchor="t">
            <a:noAutofit/>
          </a:bodyPr>
          <a:lstStyle>
            <a:lvl1pPr marL="0" indent="0" algn="ctr" defTabSz="2072941" rtl="0" eaLnBrk="1" latinLnBrk="0" hangingPunct="1">
              <a:lnSpc>
                <a:spcPct val="100000"/>
              </a:lnSpc>
              <a:spcBef>
                <a:spcPts val="0"/>
              </a:spcBef>
              <a:buFont typeface="Arial" panose="020B0604020202020204" pitchFamily="34" charset="0"/>
              <a:buNone/>
              <a:defRPr sz="24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223838" algn="l">
              <a:lnSpc>
                <a:spcPct val="107000"/>
              </a:lnSpc>
              <a:spcAft>
                <a:spcPts val="800"/>
              </a:spcAft>
            </a:pP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6" name="Text Placeholder 11">
            <a:extLst>
              <a:ext uri="{FF2B5EF4-FFF2-40B4-BE49-F238E27FC236}">
                <a16:creationId xmlns:a16="http://schemas.microsoft.com/office/drawing/2014/main" id="{9BD89BD4-7AFD-844E-9D36-3BDC91AC0151}"/>
              </a:ext>
            </a:extLst>
          </p:cNvPr>
          <p:cNvSpPr txBox="1">
            <a:spLocks/>
          </p:cNvSpPr>
          <p:nvPr/>
        </p:nvSpPr>
        <p:spPr>
          <a:xfrm>
            <a:off x="557781" y="227473"/>
            <a:ext cx="1818308" cy="542823"/>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60BB47"/>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US" sz="3000" dirty="0">
                <a:solidFill>
                  <a:schemeClr val="bg1"/>
                </a:solidFill>
              </a:rPr>
              <a:t>Anexo</a:t>
            </a:r>
          </a:p>
          <a:p>
            <a:pPr algn="ctr"/>
            <a:endParaRPr lang="en-US" sz="3000" dirty="0">
              <a:solidFill>
                <a:schemeClr val="bg1"/>
              </a:solidFill>
            </a:endParaRPr>
          </a:p>
        </p:txBody>
      </p:sp>
      <p:grpSp>
        <p:nvGrpSpPr>
          <p:cNvPr id="47" name="Graphic 40">
            <a:extLst>
              <a:ext uri="{FF2B5EF4-FFF2-40B4-BE49-F238E27FC236}">
                <a16:creationId xmlns:a16="http://schemas.microsoft.com/office/drawing/2014/main" id="{3993C31A-6BBA-3958-FB44-107E85003DA2}"/>
              </a:ext>
            </a:extLst>
          </p:cNvPr>
          <p:cNvGrpSpPr/>
          <p:nvPr/>
        </p:nvGrpSpPr>
        <p:grpSpPr>
          <a:xfrm>
            <a:off x="5183587" y="0"/>
            <a:ext cx="3924090" cy="2433120"/>
            <a:chOff x="-3997860" y="6017904"/>
            <a:chExt cx="935163" cy="579845"/>
          </a:xfrm>
          <a:solidFill>
            <a:schemeClr val="bg1">
              <a:alpha val="29965"/>
            </a:schemeClr>
          </a:solidFill>
        </p:grpSpPr>
        <p:sp>
          <p:nvSpPr>
            <p:cNvPr id="48" name="Freeform 47">
              <a:extLst>
                <a:ext uri="{FF2B5EF4-FFF2-40B4-BE49-F238E27FC236}">
                  <a16:creationId xmlns:a16="http://schemas.microsoft.com/office/drawing/2014/main" id="{A052F3E8-FD7E-B073-1F26-FCCF3EBFDF5F}"/>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49" name="Freeform 48">
              <a:extLst>
                <a:ext uri="{FF2B5EF4-FFF2-40B4-BE49-F238E27FC236}">
                  <a16:creationId xmlns:a16="http://schemas.microsoft.com/office/drawing/2014/main" id="{9BCB314F-8B4F-EA78-44DF-84266AB70CB2}"/>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50" name="Freeform 49">
              <a:extLst>
                <a:ext uri="{FF2B5EF4-FFF2-40B4-BE49-F238E27FC236}">
                  <a16:creationId xmlns:a16="http://schemas.microsoft.com/office/drawing/2014/main" id="{CDCD4FC5-78D7-3C45-E508-7317F1F9A431}"/>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51" name="Freeform 50">
              <a:extLst>
                <a:ext uri="{FF2B5EF4-FFF2-40B4-BE49-F238E27FC236}">
                  <a16:creationId xmlns:a16="http://schemas.microsoft.com/office/drawing/2014/main" id="{C7FFF652-B3A8-1517-9EEF-BBCFBD8044D3}"/>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11174536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DAF9EB4-B3EF-B852-A8F3-4EE9231C8520}"/>
            </a:ext>
          </a:extLst>
        </p:cNvPr>
        <p:cNvGrpSpPr/>
        <p:nvPr/>
      </p:nvGrpSpPr>
      <p:grpSpPr>
        <a:xfrm>
          <a:off x="0" y="0"/>
          <a:ext cx="0" cy="0"/>
          <a:chOff x="0" y="0"/>
          <a:chExt cx="0" cy="0"/>
        </a:xfrm>
      </p:grpSpPr>
      <p:sp>
        <p:nvSpPr>
          <p:cNvPr id="33" name="Graphic 4">
            <a:extLst>
              <a:ext uri="{FF2B5EF4-FFF2-40B4-BE49-F238E27FC236}">
                <a16:creationId xmlns:a16="http://schemas.microsoft.com/office/drawing/2014/main" id="{79EFD87C-9D11-2954-C1FE-C11B4F086F0D}"/>
              </a:ext>
            </a:extLst>
          </p:cNvPr>
          <p:cNvSpPr/>
          <p:nvPr/>
        </p:nvSpPr>
        <p:spPr>
          <a:xfrm rot="5400000">
            <a:off x="2238839" y="3805699"/>
            <a:ext cx="4158659" cy="6475033"/>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35000">
                <a:srgbClr val="2D62AE"/>
              </a:gs>
              <a:gs pos="82000">
                <a:srgbClr val="33A5CC"/>
              </a:gs>
              <a:gs pos="100000">
                <a:srgbClr val="77CBC4"/>
              </a:gs>
            </a:gsLst>
            <a:lin ang="2700000" scaled="0"/>
          </a:gradFill>
          <a:ln w="2370" cap="flat">
            <a:noFill/>
            <a:prstDash val="solid"/>
            <a:miter/>
          </a:ln>
        </p:spPr>
        <p:txBody>
          <a:bodyPr rtlCol="0" anchor="ctr"/>
          <a:lstStyle/>
          <a:p>
            <a:endParaRPr lang="en-US" dirty="0"/>
          </a:p>
        </p:txBody>
      </p:sp>
      <p:pic>
        <p:nvPicPr>
          <p:cNvPr id="2" name="Picture 1" descr="Co-funded by the European Union logo in png for web usage">
            <a:extLst>
              <a:ext uri="{FF2B5EF4-FFF2-40B4-BE49-F238E27FC236}">
                <a16:creationId xmlns:a16="http://schemas.microsoft.com/office/drawing/2014/main" id="{6025FDC3-9965-71FA-BCDF-BB59865FB9AB}"/>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390883" y="9749982"/>
            <a:ext cx="1489944" cy="311822"/>
          </a:xfrm>
          <a:prstGeom prst="rect">
            <a:avLst/>
          </a:prstGeom>
          <a:noFill/>
          <a:ln>
            <a:noFill/>
          </a:ln>
        </p:spPr>
      </p:pic>
      <p:sp>
        <p:nvSpPr>
          <p:cNvPr id="15" name="Text Placeholder 7">
            <a:extLst>
              <a:ext uri="{FF2B5EF4-FFF2-40B4-BE49-F238E27FC236}">
                <a16:creationId xmlns:a16="http://schemas.microsoft.com/office/drawing/2014/main" id="{3D542A56-0A84-C606-0087-5EDAD48C3F6E}"/>
              </a:ext>
            </a:extLst>
          </p:cNvPr>
          <p:cNvSpPr txBox="1">
            <a:spLocks/>
          </p:cNvSpPr>
          <p:nvPr/>
        </p:nvSpPr>
        <p:spPr>
          <a:xfrm>
            <a:off x="-66599" y="7755302"/>
            <a:ext cx="3898516" cy="551905"/>
          </a:xfrm>
          <a:prstGeom prst="rect">
            <a:avLst/>
          </a:prstGeom>
          <a:gradFill>
            <a:gsLst>
              <a:gs pos="3000">
                <a:srgbClr val="EE2D24"/>
              </a:gs>
              <a:gs pos="68000">
                <a:srgbClr val="F37321"/>
              </a:gs>
              <a:gs pos="100000">
                <a:srgbClr val="FFCD05"/>
              </a:gs>
            </a:gsLst>
            <a:lin ang="2700000" scaled="0"/>
          </a:gradFill>
        </p:spPr>
        <p:txBody>
          <a:bodyPr anchor="ctr">
            <a:noAutofit/>
          </a:bodyPr>
          <a:lstStyle>
            <a:lvl1pPr marL="20638" indent="-20638" algn="ctr" defTabSz="2073036" rtl="0" eaLnBrk="1" latinLnBrk="0" hangingPunct="1">
              <a:lnSpc>
                <a:spcPts val="3447"/>
              </a:lnSpc>
              <a:spcBef>
                <a:spcPts val="0"/>
              </a:spcBef>
              <a:buFont typeface="Arial" panose="020B0604020202020204" pitchFamily="34" charset="0"/>
              <a:buNone/>
              <a:tabLst>
                <a:tab pos="2970213" algn="l"/>
                <a:tab pos="3055938" algn="l"/>
              </a:tabLst>
              <a:defRPr sz="3175" b="1" i="0" kern="120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49818" indent="0" algn="l" defTabSz="2073036" rtl="0" eaLnBrk="1" latinLnBrk="0" hangingPunct="1">
              <a:lnSpc>
                <a:spcPct val="100000"/>
              </a:lnSpc>
              <a:spcBef>
                <a:spcPts val="1133"/>
              </a:spcBef>
              <a:buFont typeface="Arial" panose="020B0604020202020204" pitchFamily="34" charset="0"/>
              <a:buNone/>
              <a:defRPr sz="2962" kern="1200">
                <a:solidFill>
                  <a:srgbClr val="011E3B"/>
                </a:solidFill>
                <a:latin typeface="Montserrat" pitchFamily="2" charset="77"/>
                <a:ea typeface="+mn-ea"/>
                <a:cs typeface="Poppins" pitchFamily="2" charset="77"/>
              </a:defRPr>
            </a:lvl2pPr>
            <a:lvl3pPr marL="699636" indent="0" algn="l" defTabSz="2073036" rtl="0" eaLnBrk="1" latinLnBrk="0" hangingPunct="1">
              <a:lnSpc>
                <a:spcPct val="100000"/>
              </a:lnSpc>
              <a:spcBef>
                <a:spcPts val="1133"/>
              </a:spcBef>
              <a:buFont typeface="Arial" panose="020B0604020202020204" pitchFamily="34" charset="0"/>
              <a:buNone/>
              <a:defRPr sz="2962" kern="1200">
                <a:solidFill>
                  <a:srgbClr val="011E3B"/>
                </a:solidFill>
                <a:latin typeface="Montserrat" pitchFamily="2" charset="77"/>
                <a:ea typeface="+mn-ea"/>
                <a:cs typeface="Poppins" pitchFamily="2" charset="77"/>
              </a:defRPr>
            </a:lvl3pPr>
            <a:lvl4pPr marL="1049454" indent="0" algn="l" defTabSz="2073036" rtl="0" eaLnBrk="1" latinLnBrk="0" hangingPunct="1">
              <a:lnSpc>
                <a:spcPct val="100000"/>
              </a:lnSpc>
              <a:spcBef>
                <a:spcPts val="1133"/>
              </a:spcBef>
              <a:buFont typeface="Arial" panose="020B0604020202020204" pitchFamily="34" charset="0"/>
              <a:buNone/>
              <a:defRPr sz="2962" kern="1200">
                <a:solidFill>
                  <a:srgbClr val="011E3B"/>
                </a:solidFill>
                <a:latin typeface="Montserrat" pitchFamily="2" charset="77"/>
                <a:ea typeface="+mn-ea"/>
                <a:cs typeface="Poppins" pitchFamily="2" charset="77"/>
              </a:defRPr>
            </a:lvl4pPr>
            <a:lvl5pPr marL="1399273" indent="0" algn="l" defTabSz="2073036" rtl="0" eaLnBrk="1" latinLnBrk="0" hangingPunct="1">
              <a:lnSpc>
                <a:spcPct val="100000"/>
              </a:lnSpc>
              <a:spcBef>
                <a:spcPts val="1133"/>
              </a:spcBef>
              <a:buFont typeface="Arial" panose="020B0604020202020204" pitchFamily="34" charset="0"/>
              <a:buNone/>
              <a:defRPr sz="2962"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22225" indent="0" algn="l">
              <a:lnSpc>
                <a:spcPct val="100000"/>
              </a:lnSpc>
            </a:pPr>
            <a:r>
              <a:rPr lang="en-US" sz="2000" b="0" dirty="0"/>
              <a:t>         </a:t>
            </a:r>
            <a:r>
              <a:rPr lang="en-US" sz="2100" b="0" dirty="0"/>
              <a:t>www.repowerregions.eu</a:t>
            </a:r>
          </a:p>
        </p:txBody>
      </p:sp>
      <p:grpSp>
        <p:nvGrpSpPr>
          <p:cNvPr id="17" name="Graphic 40">
            <a:extLst>
              <a:ext uri="{FF2B5EF4-FFF2-40B4-BE49-F238E27FC236}">
                <a16:creationId xmlns:a16="http://schemas.microsoft.com/office/drawing/2014/main" id="{CA3BF19A-D2D8-4B2A-0461-FCD2EA9F88BC}"/>
              </a:ext>
            </a:extLst>
          </p:cNvPr>
          <p:cNvGrpSpPr/>
          <p:nvPr/>
        </p:nvGrpSpPr>
        <p:grpSpPr>
          <a:xfrm>
            <a:off x="4774909" y="6668957"/>
            <a:ext cx="3924090" cy="2433120"/>
            <a:chOff x="-3997860" y="6017904"/>
            <a:chExt cx="935163" cy="579845"/>
          </a:xfrm>
          <a:solidFill>
            <a:schemeClr val="bg1">
              <a:alpha val="29965"/>
            </a:schemeClr>
          </a:solidFill>
        </p:grpSpPr>
        <p:sp>
          <p:nvSpPr>
            <p:cNvPr id="19" name="Freeform 18">
              <a:extLst>
                <a:ext uri="{FF2B5EF4-FFF2-40B4-BE49-F238E27FC236}">
                  <a16:creationId xmlns:a16="http://schemas.microsoft.com/office/drawing/2014/main" id="{FA00E5B2-3C2D-FB4C-B266-080904E6A9A1}"/>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20" name="Freeform 19">
              <a:extLst>
                <a:ext uri="{FF2B5EF4-FFF2-40B4-BE49-F238E27FC236}">
                  <a16:creationId xmlns:a16="http://schemas.microsoft.com/office/drawing/2014/main" id="{6B284CF1-2569-6D24-4FE7-A0F5413F8E9C}"/>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21" name="Freeform 20">
              <a:extLst>
                <a:ext uri="{FF2B5EF4-FFF2-40B4-BE49-F238E27FC236}">
                  <a16:creationId xmlns:a16="http://schemas.microsoft.com/office/drawing/2014/main" id="{E834C6E0-BE67-8BDA-C7DC-E846D5903BE5}"/>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22" name="Freeform 21">
              <a:extLst>
                <a:ext uri="{FF2B5EF4-FFF2-40B4-BE49-F238E27FC236}">
                  <a16:creationId xmlns:a16="http://schemas.microsoft.com/office/drawing/2014/main" id="{726B4006-0C4E-7A9B-FCC3-194B9A02451A}"/>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grpSp>
        <p:nvGrpSpPr>
          <p:cNvPr id="6" name="Group 5">
            <a:extLst>
              <a:ext uri="{FF2B5EF4-FFF2-40B4-BE49-F238E27FC236}">
                <a16:creationId xmlns:a16="http://schemas.microsoft.com/office/drawing/2014/main" id="{BCE4196E-66CA-A8A4-040F-A17A25F5CB05}"/>
              </a:ext>
            </a:extLst>
          </p:cNvPr>
          <p:cNvGrpSpPr/>
          <p:nvPr/>
        </p:nvGrpSpPr>
        <p:grpSpPr>
          <a:xfrm>
            <a:off x="1327608" y="9619353"/>
            <a:ext cx="405757" cy="406058"/>
            <a:chOff x="-2580842" y="6914463"/>
            <a:chExt cx="405757" cy="406058"/>
          </a:xfrm>
        </p:grpSpPr>
        <p:sp>
          <p:nvSpPr>
            <p:cNvPr id="8" name="TextBox 7">
              <a:extLst>
                <a:ext uri="{FF2B5EF4-FFF2-40B4-BE49-F238E27FC236}">
                  <a16:creationId xmlns:a16="http://schemas.microsoft.com/office/drawing/2014/main" id="{F9E0CC62-D0C9-1841-2F24-69F12BFE953B}"/>
                </a:ext>
              </a:extLst>
            </p:cNvPr>
            <p:cNvSpPr txBox="1"/>
            <p:nvPr/>
          </p:nvSpPr>
          <p:spPr>
            <a:xfrm>
              <a:off x="-2565401" y="6972612"/>
              <a:ext cx="385781" cy="307777"/>
            </a:xfrm>
            <a:prstGeom prst="rect">
              <a:avLst/>
            </a:prstGeom>
            <a:noFill/>
          </p:spPr>
          <p:txBody>
            <a:bodyPr wrap="square">
              <a:spAutoFit/>
            </a:bodyPr>
            <a:lstStyle/>
            <a:p>
              <a:pPr algn="ctr"/>
              <a:r>
                <a:rPr lang="en-US" sz="1400" dirty="0">
                  <a:solidFill>
                    <a:srgbClr val="2D62AE"/>
                  </a:solidFill>
                  <a:hlinkClick r:id="rId3">
                    <a:extLst>
                      <a:ext uri="{A12FA001-AC4F-418D-AE19-62706E023703}">
                        <ahyp:hlinkClr xmlns:ahyp="http://schemas.microsoft.com/office/drawing/2018/hyperlinkcolor" val="tx"/>
                      </a:ext>
                    </a:extLst>
                  </a:hlinkClick>
                </a:rPr>
                <a:t>f</a:t>
              </a:r>
              <a:endParaRPr lang="en-US" sz="1400" dirty="0">
                <a:solidFill>
                  <a:srgbClr val="2D62AE"/>
                </a:solidFill>
              </a:endParaRPr>
            </a:p>
          </p:txBody>
        </p:sp>
        <p:grpSp>
          <p:nvGrpSpPr>
            <p:cNvPr id="9" name="Graphic 3">
              <a:extLst>
                <a:ext uri="{FF2B5EF4-FFF2-40B4-BE49-F238E27FC236}">
                  <a16:creationId xmlns:a16="http://schemas.microsoft.com/office/drawing/2014/main" id="{1379777E-2C45-2486-5DCB-64F54DE91866}"/>
                </a:ext>
              </a:extLst>
            </p:cNvPr>
            <p:cNvGrpSpPr/>
            <p:nvPr/>
          </p:nvGrpSpPr>
          <p:grpSpPr>
            <a:xfrm>
              <a:off x="-2580842" y="6914463"/>
              <a:ext cx="405757" cy="406058"/>
              <a:chOff x="-1196056" y="2499889"/>
              <a:chExt cx="850463" cy="851093"/>
            </a:xfrm>
          </p:grpSpPr>
          <p:sp>
            <p:nvSpPr>
              <p:cNvPr id="10" name="Freeform 9">
                <a:hlinkClick r:id="rId3"/>
                <a:extLst>
                  <a:ext uri="{FF2B5EF4-FFF2-40B4-BE49-F238E27FC236}">
                    <a16:creationId xmlns:a16="http://schemas.microsoft.com/office/drawing/2014/main" id="{66249451-39FC-E2C1-61AB-608D4C7816B1}"/>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gradFill>
                <a:gsLst>
                  <a:gs pos="3000">
                    <a:srgbClr val="EE2D24"/>
                  </a:gs>
                  <a:gs pos="68000">
                    <a:srgbClr val="F37321"/>
                  </a:gs>
                  <a:gs pos="100000">
                    <a:srgbClr val="FFCD05"/>
                  </a:gs>
                </a:gsLst>
                <a:lin ang="2700000" scaled="0"/>
              </a:gra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2" name="Freeform 11">
                <a:extLst>
                  <a:ext uri="{FF2B5EF4-FFF2-40B4-BE49-F238E27FC236}">
                    <a16:creationId xmlns:a16="http://schemas.microsoft.com/office/drawing/2014/main" id="{7BD42992-628F-39D2-2220-B8EF30AB8002}"/>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grpSp>
        <p:nvGrpSpPr>
          <p:cNvPr id="18" name="Group 17">
            <a:extLst>
              <a:ext uri="{FF2B5EF4-FFF2-40B4-BE49-F238E27FC236}">
                <a16:creationId xmlns:a16="http://schemas.microsoft.com/office/drawing/2014/main" id="{C0C2528D-829A-3CDD-061C-CE16A5ECE5FD}"/>
              </a:ext>
            </a:extLst>
          </p:cNvPr>
          <p:cNvGrpSpPr/>
          <p:nvPr/>
        </p:nvGrpSpPr>
        <p:grpSpPr>
          <a:xfrm>
            <a:off x="1848453" y="9619353"/>
            <a:ext cx="405757" cy="405757"/>
            <a:chOff x="-2051142" y="6890300"/>
            <a:chExt cx="405757" cy="405757"/>
          </a:xfrm>
        </p:grpSpPr>
        <p:sp>
          <p:nvSpPr>
            <p:cNvPr id="23" name="TextBox 22">
              <a:extLst>
                <a:ext uri="{FF2B5EF4-FFF2-40B4-BE49-F238E27FC236}">
                  <a16:creationId xmlns:a16="http://schemas.microsoft.com/office/drawing/2014/main" id="{FF75E159-8B11-7A70-9FE2-0B2F05B8C4A7}"/>
                </a:ext>
              </a:extLst>
            </p:cNvPr>
            <p:cNvSpPr txBox="1"/>
            <p:nvPr/>
          </p:nvSpPr>
          <p:spPr>
            <a:xfrm>
              <a:off x="-2037522" y="6942114"/>
              <a:ext cx="385781" cy="307777"/>
            </a:xfrm>
            <a:prstGeom prst="rect">
              <a:avLst/>
            </a:prstGeom>
            <a:noFill/>
          </p:spPr>
          <p:txBody>
            <a:bodyPr wrap="square">
              <a:spAutoFit/>
            </a:bodyPr>
            <a:lstStyle/>
            <a:p>
              <a:pPr algn="ctr"/>
              <a:r>
                <a:rPr lang="en-US" sz="1400" dirty="0">
                  <a:solidFill>
                    <a:srgbClr val="2D62AE"/>
                  </a:solidFill>
                  <a:hlinkClick r:id="rId4">
                    <a:extLst>
                      <a:ext uri="{A12FA001-AC4F-418D-AE19-62706E023703}">
                        <ahyp:hlinkClr xmlns:ahyp="http://schemas.microsoft.com/office/drawing/2018/hyperlinkcolor" val="tx"/>
                      </a:ext>
                    </a:extLst>
                  </a:hlinkClick>
                </a:rPr>
                <a:t>l</a:t>
              </a:r>
              <a:endParaRPr lang="en-US" sz="1400" dirty="0">
                <a:solidFill>
                  <a:srgbClr val="2D62AE"/>
                </a:solidFill>
              </a:endParaRPr>
            </a:p>
          </p:txBody>
        </p:sp>
        <p:grpSp>
          <p:nvGrpSpPr>
            <p:cNvPr id="24" name="Group 23">
              <a:extLst>
                <a:ext uri="{FF2B5EF4-FFF2-40B4-BE49-F238E27FC236}">
                  <a16:creationId xmlns:a16="http://schemas.microsoft.com/office/drawing/2014/main" id="{F22E8B7A-923A-2155-8C3A-2AE22B11D5A0}"/>
                </a:ext>
              </a:extLst>
            </p:cNvPr>
            <p:cNvGrpSpPr/>
            <p:nvPr/>
          </p:nvGrpSpPr>
          <p:grpSpPr>
            <a:xfrm>
              <a:off x="-2051142" y="6890300"/>
              <a:ext cx="405757" cy="405757"/>
              <a:chOff x="3094393" y="4759137"/>
              <a:chExt cx="1074283" cy="1074283"/>
            </a:xfrm>
          </p:grpSpPr>
          <p:sp>
            <p:nvSpPr>
              <p:cNvPr id="25" name="Freeform 24">
                <a:hlinkClick r:id="rId4"/>
                <a:extLst>
                  <a:ext uri="{FF2B5EF4-FFF2-40B4-BE49-F238E27FC236}">
                    <a16:creationId xmlns:a16="http://schemas.microsoft.com/office/drawing/2014/main" id="{C693A08A-5A7E-D6BA-CA82-909DBC0F8657}"/>
                  </a:ext>
                </a:extLst>
              </p:cNvPr>
              <p:cNvSpPr/>
              <p:nvPr/>
            </p:nvSpPr>
            <p:spPr>
              <a:xfrm>
                <a:off x="3094393" y="4759137"/>
                <a:ext cx="1074283" cy="107428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gradFill>
                <a:gsLst>
                  <a:gs pos="3000">
                    <a:srgbClr val="EE2D24"/>
                  </a:gs>
                  <a:gs pos="68000">
                    <a:srgbClr val="F37321"/>
                  </a:gs>
                  <a:gs pos="100000">
                    <a:srgbClr val="FFCD05"/>
                  </a:gs>
                </a:gsLst>
                <a:lin ang="2700000" scaled="0"/>
              </a:gra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26" name="Group 25">
                <a:extLst>
                  <a:ext uri="{FF2B5EF4-FFF2-40B4-BE49-F238E27FC236}">
                    <a16:creationId xmlns:a16="http://schemas.microsoft.com/office/drawing/2014/main" id="{73E7B44B-D791-B820-0FD9-BB5AD6632211}"/>
                  </a:ext>
                </a:extLst>
              </p:cNvPr>
              <p:cNvGrpSpPr/>
              <p:nvPr/>
            </p:nvGrpSpPr>
            <p:grpSpPr>
              <a:xfrm>
                <a:off x="3303016" y="4946695"/>
                <a:ext cx="685139" cy="655838"/>
                <a:chOff x="3303016" y="4946695"/>
                <a:chExt cx="685139" cy="655838"/>
              </a:xfrm>
            </p:grpSpPr>
            <p:sp>
              <p:nvSpPr>
                <p:cNvPr id="27" name="Freeform 26">
                  <a:extLst>
                    <a:ext uri="{FF2B5EF4-FFF2-40B4-BE49-F238E27FC236}">
                      <a16:creationId xmlns:a16="http://schemas.microsoft.com/office/drawing/2014/main" id="{55A3ADB8-09EB-4174-C1A5-D2AEABC0580D}"/>
                    </a:ext>
                  </a:extLst>
                </p:cNvPr>
                <p:cNvSpPr/>
                <p:nvPr/>
              </p:nvSpPr>
              <p:spPr>
                <a:xfrm>
                  <a:off x="3540110" y="5149321"/>
                  <a:ext cx="448045" cy="453212"/>
                </a:xfrm>
                <a:custGeom>
                  <a:avLst/>
                  <a:gdLst>
                    <a:gd name="connsiteX0" fmla="*/ 0 w 448045"/>
                    <a:gd name="connsiteY0" fmla="*/ 452676 h 453212"/>
                    <a:gd name="connsiteX1" fmla="*/ 0 w 448045"/>
                    <a:gd name="connsiteY1" fmla="*/ 10629 h 453212"/>
                    <a:gd name="connsiteX2" fmla="*/ 146311 w 448045"/>
                    <a:gd name="connsiteY2" fmla="*/ 10629 h 453212"/>
                    <a:gd name="connsiteX3" fmla="*/ 146311 w 448045"/>
                    <a:gd name="connsiteY3" fmla="*/ 72248 h 453212"/>
                    <a:gd name="connsiteX4" fmla="*/ 146847 w 448045"/>
                    <a:gd name="connsiteY4" fmla="*/ 72248 h 453212"/>
                    <a:gd name="connsiteX5" fmla="*/ 148455 w 448045"/>
                    <a:gd name="connsiteY5" fmla="*/ 70104 h 453212"/>
                    <a:gd name="connsiteX6" fmla="*/ 191330 w 448045"/>
                    <a:gd name="connsiteY6" fmla="*/ 24560 h 453212"/>
                    <a:gd name="connsiteX7" fmla="*/ 255107 w 448045"/>
                    <a:gd name="connsiteY7" fmla="*/ 1520 h 453212"/>
                    <a:gd name="connsiteX8" fmla="*/ 337642 w 448045"/>
                    <a:gd name="connsiteY8" fmla="*/ 9021 h 453212"/>
                    <a:gd name="connsiteX9" fmla="*/ 428751 w 448045"/>
                    <a:gd name="connsiteY9" fmla="*/ 93680 h 453212"/>
                    <a:gd name="connsiteX10" fmla="*/ 446437 w 448045"/>
                    <a:gd name="connsiteY10" fmla="*/ 163872 h 453212"/>
                    <a:gd name="connsiteX11" fmla="*/ 448045 w 448045"/>
                    <a:gd name="connsiteY11" fmla="*/ 204594 h 453212"/>
                    <a:gd name="connsiteX12" fmla="*/ 448045 w 448045"/>
                    <a:gd name="connsiteY12" fmla="*/ 449461 h 453212"/>
                    <a:gd name="connsiteX13" fmla="*/ 448045 w 448045"/>
                    <a:gd name="connsiteY13" fmla="*/ 453212 h 453212"/>
                    <a:gd name="connsiteX14" fmla="*/ 301198 w 448045"/>
                    <a:gd name="connsiteY14" fmla="*/ 453212 h 453212"/>
                    <a:gd name="connsiteX15" fmla="*/ 301198 w 448045"/>
                    <a:gd name="connsiteY15" fmla="*/ 449461 h 453212"/>
                    <a:gd name="connsiteX16" fmla="*/ 301198 w 448045"/>
                    <a:gd name="connsiteY16" fmla="*/ 214239 h 453212"/>
                    <a:gd name="connsiteX17" fmla="*/ 291551 w 448045"/>
                    <a:gd name="connsiteY17" fmla="*/ 159050 h 453212"/>
                    <a:gd name="connsiteX18" fmla="*/ 232598 w 448045"/>
                    <a:gd name="connsiteY18" fmla="*/ 117256 h 453212"/>
                    <a:gd name="connsiteX19" fmla="*/ 152743 w 448045"/>
                    <a:gd name="connsiteY19" fmla="*/ 167087 h 453212"/>
                    <a:gd name="connsiteX20" fmla="*/ 146311 w 448045"/>
                    <a:gd name="connsiteY20" fmla="*/ 204058 h 453212"/>
                    <a:gd name="connsiteX21" fmla="*/ 146311 w 448045"/>
                    <a:gd name="connsiteY21" fmla="*/ 449461 h 453212"/>
                    <a:gd name="connsiteX22" fmla="*/ 146311 w 448045"/>
                    <a:gd name="connsiteY22" fmla="*/ 453212 h 453212"/>
                    <a:gd name="connsiteX23" fmla="*/ 0 w 448045"/>
                    <a:gd name="connsiteY23" fmla="*/ 452676 h 45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8045" h="453212">
                      <a:moveTo>
                        <a:pt x="0" y="452676"/>
                      </a:moveTo>
                      <a:cubicBezTo>
                        <a:pt x="0" y="305327"/>
                        <a:pt x="0" y="157978"/>
                        <a:pt x="0" y="10629"/>
                      </a:cubicBezTo>
                      <a:cubicBezTo>
                        <a:pt x="48770" y="10629"/>
                        <a:pt x="97541" y="10629"/>
                        <a:pt x="146311" y="10629"/>
                      </a:cubicBezTo>
                      <a:cubicBezTo>
                        <a:pt x="146311" y="30990"/>
                        <a:pt x="146311" y="51351"/>
                        <a:pt x="146311" y="72248"/>
                      </a:cubicBezTo>
                      <a:cubicBezTo>
                        <a:pt x="146311" y="72248"/>
                        <a:pt x="146847" y="72248"/>
                        <a:pt x="146847" y="72248"/>
                      </a:cubicBezTo>
                      <a:cubicBezTo>
                        <a:pt x="147383" y="71712"/>
                        <a:pt x="147919" y="70640"/>
                        <a:pt x="148455" y="70104"/>
                      </a:cubicBezTo>
                      <a:cubicBezTo>
                        <a:pt x="160246" y="52422"/>
                        <a:pt x="174180" y="36884"/>
                        <a:pt x="191330" y="24560"/>
                      </a:cubicBezTo>
                      <a:cubicBezTo>
                        <a:pt x="210624" y="11165"/>
                        <a:pt x="232062" y="4199"/>
                        <a:pt x="255107" y="1520"/>
                      </a:cubicBezTo>
                      <a:cubicBezTo>
                        <a:pt x="282976" y="-1695"/>
                        <a:pt x="310845" y="-87"/>
                        <a:pt x="337642" y="9021"/>
                      </a:cubicBezTo>
                      <a:cubicBezTo>
                        <a:pt x="380517" y="23488"/>
                        <a:pt x="410529" y="52422"/>
                        <a:pt x="428751" y="93680"/>
                      </a:cubicBezTo>
                      <a:cubicBezTo>
                        <a:pt x="438398" y="116184"/>
                        <a:pt x="444294" y="139760"/>
                        <a:pt x="446437" y="163872"/>
                      </a:cubicBezTo>
                      <a:cubicBezTo>
                        <a:pt x="447509" y="177267"/>
                        <a:pt x="448045" y="191198"/>
                        <a:pt x="448045" y="204594"/>
                      </a:cubicBezTo>
                      <a:cubicBezTo>
                        <a:pt x="448045" y="286038"/>
                        <a:pt x="448045" y="368017"/>
                        <a:pt x="448045" y="449461"/>
                      </a:cubicBezTo>
                      <a:cubicBezTo>
                        <a:pt x="448045" y="450533"/>
                        <a:pt x="448045" y="451605"/>
                        <a:pt x="448045" y="453212"/>
                      </a:cubicBezTo>
                      <a:cubicBezTo>
                        <a:pt x="398739" y="453212"/>
                        <a:pt x="349968" y="453212"/>
                        <a:pt x="301198" y="453212"/>
                      </a:cubicBezTo>
                      <a:cubicBezTo>
                        <a:pt x="301198" y="452141"/>
                        <a:pt x="301198" y="451069"/>
                        <a:pt x="301198" y="449461"/>
                      </a:cubicBezTo>
                      <a:cubicBezTo>
                        <a:pt x="301198" y="371232"/>
                        <a:pt x="301198" y="292468"/>
                        <a:pt x="301198" y="214239"/>
                      </a:cubicBezTo>
                      <a:cubicBezTo>
                        <a:pt x="301198" y="195485"/>
                        <a:pt x="299054" y="176732"/>
                        <a:pt x="291551" y="159050"/>
                      </a:cubicBezTo>
                      <a:cubicBezTo>
                        <a:pt x="280832" y="132795"/>
                        <a:pt x="261002" y="118863"/>
                        <a:pt x="232598" y="117256"/>
                      </a:cubicBezTo>
                      <a:cubicBezTo>
                        <a:pt x="196690" y="115113"/>
                        <a:pt x="167749" y="133330"/>
                        <a:pt x="152743" y="167087"/>
                      </a:cubicBezTo>
                      <a:cubicBezTo>
                        <a:pt x="147383" y="178875"/>
                        <a:pt x="146311" y="191198"/>
                        <a:pt x="146311" y="204058"/>
                      </a:cubicBezTo>
                      <a:cubicBezTo>
                        <a:pt x="146311" y="286038"/>
                        <a:pt x="146311" y="368017"/>
                        <a:pt x="146311" y="449461"/>
                      </a:cubicBezTo>
                      <a:cubicBezTo>
                        <a:pt x="146311" y="450533"/>
                        <a:pt x="146311" y="451605"/>
                        <a:pt x="146311" y="453212"/>
                      </a:cubicBezTo>
                      <a:cubicBezTo>
                        <a:pt x="98077" y="452676"/>
                        <a:pt x="48770" y="452676"/>
                        <a:pt x="0" y="452676"/>
                      </a:cubicBezTo>
                      <a:close/>
                    </a:path>
                  </a:pathLst>
                </a:custGeom>
                <a:solidFill>
                  <a:schemeClr val="bg1"/>
                </a:solidFill>
                <a:ln w="5347" cap="flat">
                  <a:noFill/>
                  <a:prstDash val="solid"/>
                  <a:miter/>
                </a:ln>
              </p:spPr>
              <p:txBody>
                <a:bodyPr rtlCol="0" anchor="ctr"/>
                <a:lstStyle/>
                <a:p>
                  <a:endParaRPr lang="en-US" dirty="0"/>
                </a:p>
              </p:txBody>
            </p:sp>
            <p:sp>
              <p:nvSpPr>
                <p:cNvPr id="28" name="Freeform 27">
                  <a:extLst>
                    <a:ext uri="{FF2B5EF4-FFF2-40B4-BE49-F238E27FC236}">
                      <a16:creationId xmlns:a16="http://schemas.microsoft.com/office/drawing/2014/main" id="{829D2F8E-635E-B65E-F0A1-83FF5ECE0A1D}"/>
                    </a:ext>
                  </a:extLst>
                </p:cNvPr>
                <p:cNvSpPr/>
                <p:nvPr/>
              </p:nvSpPr>
              <p:spPr>
                <a:xfrm>
                  <a:off x="3311799" y="5159950"/>
                  <a:ext cx="146847" cy="442047"/>
                </a:xfrm>
                <a:custGeom>
                  <a:avLst/>
                  <a:gdLst>
                    <a:gd name="connsiteX0" fmla="*/ 146847 w 146847"/>
                    <a:gd name="connsiteY0" fmla="*/ 0 h 442047"/>
                    <a:gd name="connsiteX1" fmla="*/ 146847 w 146847"/>
                    <a:gd name="connsiteY1" fmla="*/ 442048 h 442047"/>
                    <a:gd name="connsiteX2" fmla="*/ 0 w 146847"/>
                    <a:gd name="connsiteY2" fmla="*/ 442048 h 442047"/>
                    <a:gd name="connsiteX3" fmla="*/ 0 w 146847"/>
                    <a:gd name="connsiteY3" fmla="*/ 0 h 442047"/>
                    <a:gd name="connsiteX4" fmla="*/ 146847 w 146847"/>
                    <a:gd name="connsiteY4" fmla="*/ 0 h 442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847" h="442047">
                      <a:moveTo>
                        <a:pt x="146847" y="0"/>
                      </a:moveTo>
                      <a:cubicBezTo>
                        <a:pt x="146847" y="147349"/>
                        <a:pt x="146847" y="294698"/>
                        <a:pt x="146847" y="442048"/>
                      </a:cubicBezTo>
                      <a:cubicBezTo>
                        <a:pt x="98077" y="442048"/>
                        <a:pt x="48771" y="442048"/>
                        <a:pt x="0" y="442048"/>
                      </a:cubicBezTo>
                      <a:cubicBezTo>
                        <a:pt x="0" y="294698"/>
                        <a:pt x="0" y="147349"/>
                        <a:pt x="0" y="0"/>
                      </a:cubicBezTo>
                      <a:cubicBezTo>
                        <a:pt x="48771" y="0"/>
                        <a:pt x="97541" y="0"/>
                        <a:pt x="146847" y="0"/>
                      </a:cubicBezTo>
                      <a:close/>
                    </a:path>
                  </a:pathLst>
                </a:custGeom>
                <a:solidFill>
                  <a:schemeClr val="bg1"/>
                </a:solidFill>
                <a:ln w="5347" cap="flat">
                  <a:noFill/>
                  <a:prstDash val="solid"/>
                  <a:miter/>
                </a:ln>
              </p:spPr>
              <p:txBody>
                <a:bodyPr rtlCol="0" anchor="ctr"/>
                <a:lstStyle/>
                <a:p>
                  <a:endParaRPr lang="en-US" dirty="0"/>
                </a:p>
              </p:txBody>
            </p:sp>
            <p:sp>
              <p:nvSpPr>
                <p:cNvPr id="29" name="Freeform 28">
                  <a:extLst>
                    <a:ext uri="{FF2B5EF4-FFF2-40B4-BE49-F238E27FC236}">
                      <a16:creationId xmlns:a16="http://schemas.microsoft.com/office/drawing/2014/main" id="{9B3A7DD6-EACA-A3AB-D6D8-BE93EAC36A53}"/>
                    </a:ext>
                  </a:extLst>
                </p:cNvPr>
                <p:cNvSpPr/>
                <p:nvPr/>
              </p:nvSpPr>
              <p:spPr>
                <a:xfrm>
                  <a:off x="3303016" y="4946695"/>
                  <a:ext cx="165330" cy="153521"/>
                </a:xfrm>
                <a:custGeom>
                  <a:avLst/>
                  <a:gdLst>
                    <a:gd name="connsiteX0" fmla="*/ 83279 w 165330"/>
                    <a:gd name="connsiteY0" fmla="*/ 0 h 153521"/>
                    <a:gd name="connsiteX1" fmla="*/ 122938 w 165330"/>
                    <a:gd name="connsiteY1" fmla="*/ 8573 h 153521"/>
                    <a:gd name="connsiteX2" fmla="*/ 164741 w 165330"/>
                    <a:gd name="connsiteY2" fmla="*/ 68584 h 153521"/>
                    <a:gd name="connsiteX3" fmla="*/ 144912 w 165330"/>
                    <a:gd name="connsiteY3" fmla="*/ 129132 h 153521"/>
                    <a:gd name="connsiteX4" fmla="*/ 101500 w 165330"/>
                    <a:gd name="connsiteY4" fmla="*/ 151636 h 153521"/>
                    <a:gd name="connsiteX5" fmla="*/ 42011 w 165330"/>
                    <a:gd name="connsiteY5" fmla="*/ 144670 h 153521"/>
                    <a:gd name="connsiteX6" fmla="*/ 208 w 165330"/>
                    <a:gd name="connsiteY6" fmla="*/ 71264 h 153521"/>
                    <a:gd name="connsiteX7" fmla="*/ 65057 w 165330"/>
                    <a:gd name="connsiteY7" fmla="*/ 1608 h 153521"/>
                    <a:gd name="connsiteX8" fmla="*/ 83279 w 165330"/>
                    <a:gd name="connsiteY8" fmla="*/ 0 h 15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0" h="153521">
                      <a:moveTo>
                        <a:pt x="83279" y="0"/>
                      </a:moveTo>
                      <a:cubicBezTo>
                        <a:pt x="97213" y="536"/>
                        <a:pt x="110611" y="2679"/>
                        <a:pt x="122938" y="8573"/>
                      </a:cubicBezTo>
                      <a:cubicBezTo>
                        <a:pt x="148127" y="20897"/>
                        <a:pt x="161526" y="41258"/>
                        <a:pt x="164741" y="68584"/>
                      </a:cubicBezTo>
                      <a:cubicBezTo>
                        <a:pt x="167421" y="91624"/>
                        <a:pt x="160990" y="112521"/>
                        <a:pt x="144912" y="129132"/>
                      </a:cubicBezTo>
                      <a:cubicBezTo>
                        <a:pt x="133121" y="141455"/>
                        <a:pt x="118115" y="148421"/>
                        <a:pt x="101500" y="151636"/>
                      </a:cubicBezTo>
                      <a:cubicBezTo>
                        <a:pt x="81135" y="155386"/>
                        <a:pt x="61305" y="153779"/>
                        <a:pt x="42011" y="144670"/>
                      </a:cubicBezTo>
                      <a:cubicBezTo>
                        <a:pt x="12534" y="130739"/>
                        <a:pt x="-1936" y="101805"/>
                        <a:pt x="208" y="71264"/>
                      </a:cubicBezTo>
                      <a:cubicBezTo>
                        <a:pt x="2352" y="35900"/>
                        <a:pt x="27005" y="8037"/>
                        <a:pt x="65057" y="1608"/>
                      </a:cubicBezTo>
                      <a:cubicBezTo>
                        <a:pt x="70952" y="536"/>
                        <a:pt x="76847" y="536"/>
                        <a:pt x="83279" y="0"/>
                      </a:cubicBezTo>
                      <a:close/>
                    </a:path>
                  </a:pathLst>
                </a:custGeom>
                <a:solidFill>
                  <a:schemeClr val="bg1"/>
                </a:solidFill>
                <a:ln w="5347" cap="flat">
                  <a:noFill/>
                  <a:prstDash val="solid"/>
                  <a:miter/>
                </a:ln>
              </p:spPr>
              <p:txBody>
                <a:bodyPr rtlCol="0" anchor="ctr"/>
                <a:lstStyle/>
                <a:p>
                  <a:endParaRPr lang="en-US" dirty="0"/>
                </a:p>
              </p:txBody>
            </p:sp>
          </p:grpSp>
        </p:grpSp>
      </p:grpSp>
      <p:grpSp>
        <p:nvGrpSpPr>
          <p:cNvPr id="30" name="Group 29">
            <a:extLst>
              <a:ext uri="{FF2B5EF4-FFF2-40B4-BE49-F238E27FC236}">
                <a16:creationId xmlns:a16="http://schemas.microsoft.com/office/drawing/2014/main" id="{33827922-CC1B-6649-BC8E-7D9CB826F815}"/>
              </a:ext>
            </a:extLst>
          </p:cNvPr>
          <p:cNvGrpSpPr/>
          <p:nvPr/>
        </p:nvGrpSpPr>
        <p:grpSpPr>
          <a:xfrm flipH="1">
            <a:off x="3724503" y="3868991"/>
            <a:ext cx="3875781" cy="2586001"/>
            <a:chOff x="3740728" y="1343965"/>
            <a:chExt cx="8425220" cy="5621482"/>
          </a:xfrm>
        </p:grpSpPr>
        <p:sp>
          <p:nvSpPr>
            <p:cNvPr id="31" name="Rectangle 30">
              <a:extLst>
                <a:ext uri="{FF2B5EF4-FFF2-40B4-BE49-F238E27FC236}">
                  <a16:creationId xmlns:a16="http://schemas.microsoft.com/office/drawing/2014/main" id="{E0511687-983A-E683-3C10-A74D03379017}"/>
                </a:ext>
              </a:extLst>
            </p:cNvPr>
            <p:cNvSpPr/>
            <p:nvPr/>
          </p:nvSpPr>
          <p:spPr>
            <a:xfrm>
              <a:off x="3740728" y="1621286"/>
              <a:ext cx="6956452" cy="45343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2" name="Picture 31" descr="A computer and a phone&#10;&#10;AI-generated content may be incorrect.">
              <a:extLst>
                <a:ext uri="{FF2B5EF4-FFF2-40B4-BE49-F238E27FC236}">
                  <a16:creationId xmlns:a16="http://schemas.microsoft.com/office/drawing/2014/main" id="{0A09DB28-DDEB-5E11-35F9-D81A1511B250}"/>
                </a:ext>
              </a:extLst>
            </p:cNvPr>
            <p:cNvPicPr>
              <a:picLocks noChangeAspect="1"/>
            </p:cNvPicPr>
            <p:nvPr/>
          </p:nvPicPr>
          <p:blipFill>
            <a:blip r:embed="rId5" cstate="screen">
              <a:extLst>
                <a:ext uri="{28A0092B-C50C-407E-A947-70E740481C1C}">
                  <a14:useLocalDpi xmlns:a14="http://schemas.microsoft.com/office/drawing/2010/main"/>
                </a:ext>
              </a:extLst>
            </a:blip>
            <a:srcRect l="49064" r="6555"/>
            <a:stretch/>
          </p:blipFill>
          <p:spPr>
            <a:xfrm flipH="1">
              <a:off x="3803260" y="1343965"/>
              <a:ext cx="8362688" cy="5621482"/>
            </a:xfrm>
            <a:prstGeom prst="rect">
              <a:avLst/>
            </a:prstGeom>
          </p:spPr>
        </p:pic>
      </p:grpSp>
      <p:pic>
        <p:nvPicPr>
          <p:cNvPr id="34" name="Picture 33" descr="A person wearing a hard hat&#10;&#10;AI-generated content may be incorrect.">
            <a:extLst>
              <a:ext uri="{FF2B5EF4-FFF2-40B4-BE49-F238E27FC236}">
                <a16:creationId xmlns:a16="http://schemas.microsoft.com/office/drawing/2014/main" id="{FB1B1F14-AF6C-BCB5-9144-324752640A8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t="234" b="27870"/>
          <a:stretch/>
        </p:blipFill>
        <p:spPr>
          <a:xfrm>
            <a:off x="4400168" y="3996564"/>
            <a:ext cx="3160627" cy="1966129"/>
          </a:xfrm>
          <a:prstGeom prst="rect">
            <a:avLst/>
          </a:prstGeom>
        </p:spPr>
      </p:pic>
      <p:grpSp>
        <p:nvGrpSpPr>
          <p:cNvPr id="35" name="Group 34">
            <a:extLst>
              <a:ext uri="{FF2B5EF4-FFF2-40B4-BE49-F238E27FC236}">
                <a16:creationId xmlns:a16="http://schemas.microsoft.com/office/drawing/2014/main" id="{A8DE624A-2E77-07D9-3E00-B36EAC7E6F1C}"/>
              </a:ext>
            </a:extLst>
          </p:cNvPr>
          <p:cNvGrpSpPr/>
          <p:nvPr/>
        </p:nvGrpSpPr>
        <p:grpSpPr>
          <a:xfrm>
            <a:off x="3695737" y="4331278"/>
            <a:ext cx="1084282" cy="1047386"/>
            <a:chOff x="244106" y="2056989"/>
            <a:chExt cx="942892" cy="910807"/>
          </a:xfrm>
        </p:grpSpPr>
        <p:sp>
          <p:nvSpPr>
            <p:cNvPr id="36" name="Oval 35">
              <a:extLst>
                <a:ext uri="{FF2B5EF4-FFF2-40B4-BE49-F238E27FC236}">
                  <a16:creationId xmlns:a16="http://schemas.microsoft.com/office/drawing/2014/main" id="{962EB5C1-EC48-C13D-546D-C2DF755A305A}"/>
                </a:ext>
              </a:extLst>
            </p:cNvPr>
            <p:cNvSpPr/>
            <p:nvPr/>
          </p:nvSpPr>
          <p:spPr>
            <a:xfrm>
              <a:off x="276190" y="2056989"/>
              <a:ext cx="910807" cy="910807"/>
            </a:xfrm>
            <a:prstGeom prst="ellipse">
              <a:avLst/>
            </a:prstGeom>
            <a:gradFill>
              <a:gsLst>
                <a:gs pos="3000">
                  <a:srgbClr val="EE2D24"/>
                </a:gs>
                <a:gs pos="68000">
                  <a:srgbClr val="F37321"/>
                </a:gs>
                <a:gs pos="100000">
                  <a:srgbClr val="FFCD05"/>
                </a:gs>
              </a:gsLst>
              <a:lin ang="27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A0F48044-B97E-7AF4-2C10-F497308EEB14}"/>
                </a:ext>
              </a:extLst>
            </p:cNvPr>
            <p:cNvSpPr/>
            <p:nvPr/>
          </p:nvSpPr>
          <p:spPr>
            <a:xfrm>
              <a:off x="244106" y="2244855"/>
              <a:ext cx="942892" cy="454992"/>
            </a:xfrm>
            <a:prstGeom prst="rect">
              <a:avLst/>
            </a:prstGeom>
          </p:spPr>
          <p:txBody>
            <a:bodyPr wrap="square">
              <a:spAutoFit/>
            </a:bodyPr>
            <a:lstStyle/>
            <a:p>
              <a:pPr algn="ctr"/>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HAGA CLIC </a:t>
              </a:r>
            </a:p>
            <a:p>
              <a:pPr algn="ctr"/>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PARA </a:t>
              </a:r>
              <a:r>
                <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7">
                    <a:extLst>
                      <a:ext uri="{A12FA001-AC4F-418D-AE19-62706E023703}">
                        <ahyp:hlinkClr xmlns:ahyp="http://schemas.microsoft.com/office/drawing/2018/hyperlinkcolor" val="tx"/>
                      </a:ext>
                    </a:extLst>
                  </a:hlinkClick>
                </a:rPr>
                <a:t>VER</a:t>
              </a:r>
              <a:endPar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pic>
        <p:nvPicPr>
          <p:cNvPr id="38" name="Picture 37">
            <a:extLst>
              <a:ext uri="{FF2B5EF4-FFF2-40B4-BE49-F238E27FC236}">
                <a16:creationId xmlns:a16="http://schemas.microsoft.com/office/drawing/2014/main" id="{69FCBCA6-9FEF-910C-FB4A-BDDFFB21AEF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98880" y="1113472"/>
            <a:ext cx="3501288" cy="1214732"/>
          </a:xfrm>
          <a:prstGeom prst="rect">
            <a:avLst/>
          </a:prstGeom>
        </p:spPr>
      </p:pic>
    </p:spTree>
    <p:extLst>
      <p:ext uri="{BB962C8B-B14F-4D97-AF65-F5344CB8AC3E}">
        <p14:creationId xmlns:p14="http://schemas.microsoft.com/office/powerpoint/2010/main" val="3994533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399AA5-F3A4-2FFC-B2A1-967CD9413C9B}"/>
            </a:ext>
          </a:extLst>
        </p:cNvPr>
        <p:cNvGrpSpPr/>
        <p:nvPr/>
      </p:nvGrpSpPr>
      <p:grpSpPr>
        <a:xfrm>
          <a:off x="0" y="0"/>
          <a:ext cx="0" cy="0"/>
          <a:chOff x="0" y="0"/>
          <a:chExt cx="0" cy="0"/>
        </a:xfrm>
      </p:grpSpPr>
      <p:sp>
        <p:nvSpPr>
          <p:cNvPr id="13" name="Text Placeholder 1">
            <a:extLst>
              <a:ext uri="{FF2B5EF4-FFF2-40B4-BE49-F238E27FC236}">
                <a16:creationId xmlns:a16="http://schemas.microsoft.com/office/drawing/2014/main" id="{305EB890-9E37-4B97-E25C-CF307C109775}"/>
              </a:ext>
            </a:extLst>
          </p:cNvPr>
          <p:cNvSpPr txBox="1">
            <a:spLocks/>
          </p:cNvSpPr>
          <p:nvPr/>
        </p:nvSpPr>
        <p:spPr>
          <a:xfrm>
            <a:off x="585010" y="817100"/>
            <a:ext cx="6389643" cy="4358642"/>
          </a:xfrm>
          <a:prstGeom prst="rect">
            <a:avLst/>
          </a:prstGeom>
        </p:spPr>
        <p:txBody>
          <a:bodyPr lIns="91440" tIns="45720" rIns="91440" bIns="45720" numCol="2" spcCol="252000" anchor="t">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en-GB" sz="1100" b="0" dirty="0">
                <a:solidFill>
                  <a:srgbClr val="404040"/>
                </a:solidFill>
                <a:latin typeface="Calibri"/>
                <a:ea typeface="Calibri"/>
                <a:cs typeface="Calibri"/>
              </a:rPr>
              <a:t>Sin embargo, la  </a:t>
            </a:r>
            <a:r>
              <a:rPr lang="en-GB" sz="1100" b="0" dirty="0" err="1">
                <a:solidFill>
                  <a:srgbClr val="404040"/>
                </a:solidFill>
                <a:latin typeface="Calibri"/>
                <a:ea typeface="Calibri"/>
                <a:cs typeface="Calibri"/>
              </a:rPr>
              <a:t>normtiva</a:t>
            </a:r>
            <a:r>
              <a:rPr lang="en-GB" sz="1100" b="0" dirty="0">
                <a:solidFill>
                  <a:srgbClr val="404040"/>
                </a:solidFill>
                <a:latin typeface="Calibri"/>
                <a:ea typeface="Calibri"/>
                <a:cs typeface="Calibri"/>
              </a:rPr>
              <a:t> </a:t>
            </a:r>
            <a:r>
              <a:rPr lang="en-GB" sz="1100" b="0" dirty="0" err="1">
                <a:solidFill>
                  <a:srgbClr val="404040"/>
                </a:solidFill>
                <a:latin typeface="Calibri"/>
                <a:ea typeface="Calibri"/>
                <a:cs typeface="Calibri"/>
              </a:rPr>
              <a:t>por</a:t>
            </a:r>
            <a:r>
              <a:rPr lang="en-GB" sz="1100" b="0" dirty="0">
                <a:solidFill>
                  <a:srgbClr val="404040"/>
                </a:solidFill>
                <a:latin typeface="Calibri"/>
                <a:ea typeface="Calibri"/>
                <a:cs typeface="Calibri"/>
              </a:rPr>
              <a:t> </a:t>
            </a:r>
            <a:r>
              <a:rPr lang="en-GB" sz="1100" b="0" dirty="0" err="1">
                <a:solidFill>
                  <a:srgbClr val="404040"/>
                </a:solidFill>
                <a:latin typeface="Calibri"/>
                <a:ea typeface="Calibri"/>
                <a:cs typeface="Calibri"/>
              </a:rPr>
              <a:t>sí</a:t>
            </a:r>
            <a:r>
              <a:rPr lang="en-GB" sz="1100" b="0" dirty="0">
                <a:solidFill>
                  <a:srgbClr val="404040"/>
                </a:solidFill>
                <a:latin typeface="Calibri"/>
                <a:ea typeface="Calibri"/>
                <a:cs typeface="Calibri"/>
              </a:rPr>
              <a:t> sola no es </a:t>
            </a:r>
            <a:r>
              <a:rPr lang="en-GB" sz="1100" b="0" dirty="0" err="1">
                <a:solidFill>
                  <a:srgbClr val="404040"/>
                </a:solidFill>
                <a:latin typeface="Calibri"/>
                <a:ea typeface="Calibri"/>
                <a:cs typeface="Calibri"/>
              </a:rPr>
              <a:t>suficiente</a:t>
            </a:r>
            <a:r>
              <a:rPr lang="en-GB" sz="1100" b="0" dirty="0">
                <a:solidFill>
                  <a:srgbClr val="404040"/>
                </a:solidFill>
                <a:latin typeface="Calibri"/>
                <a:ea typeface="Calibri"/>
                <a:cs typeface="Calibri"/>
              </a:rPr>
              <a:t>. Las </a:t>
            </a:r>
            <a:r>
              <a:rPr lang="en-GB" sz="1100" b="0" dirty="0" err="1">
                <a:solidFill>
                  <a:srgbClr val="404040"/>
                </a:solidFill>
                <a:latin typeface="Calibri"/>
                <a:ea typeface="Calibri"/>
                <a:cs typeface="Calibri"/>
              </a:rPr>
              <a:t>transiciones</a:t>
            </a:r>
            <a:r>
              <a:rPr lang="en-GB" sz="1100" b="0" dirty="0">
                <a:solidFill>
                  <a:srgbClr val="404040"/>
                </a:solidFill>
                <a:latin typeface="Calibri"/>
                <a:ea typeface="Calibri"/>
                <a:cs typeface="Calibri"/>
              </a:rPr>
              <a:t> </a:t>
            </a:r>
            <a:r>
              <a:rPr lang="en-GB" sz="1100" b="0" dirty="0" err="1">
                <a:solidFill>
                  <a:srgbClr val="404040"/>
                </a:solidFill>
                <a:latin typeface="Calibri"/>
                <a:ea typeface="Calibri"/>
                <a:cs typeface="Calibri"/>
              </a:rPr>
              <a:t>ecológica</a:t>
            </a:r>
            <a:r>
              <a:rPr lang="en-GB" sz="1100" b="0" dirty="0">
                <a:solidFill>
                  <a:srgbClr val="404040"/>
                </a:solidFill>
                <a:latin typeface="Calibri"/>
                <a:ea typeface="Calibri"/>
                <a:cs typeface="Calibri"/>
              </a:rPr>
              <a:t> y digital </a:t>
            </a:r>
            <a:r>
              <a:rPr lang="en-GB" sz="1100" b="0" dirty="0" err="1">
                <a:solidFill>
                  <a:srgbClr val="404040"/>
                </a:solidFill>
                <a:latin typeface="Calibri"/>
                <a:ea typeface="Calibri"/>
                <a:cs typeface="Calibri"/>
              </a:rPr>
              <a:t>en</a:t>
            </a:r>
            <a:r>
              <a:rPr lang="en-GB" sz="1100" b="0" dirty="0">
                <a:solidFill>
                  <a:srgbClr val="404040"/>
                </a:solidFill>
                <a:latin typeface="Calibri"/>
                <a:ea typeface="Calibri"/>
                <a:cs typeface="Calibri"/>
              </a:rPr>
              <a:t> </a:t>
            </a:r>
            <a:r>
              <a:rPr lang="en-GB" sz="1100" b="0" dirty="0" err="1">
                <a:solidFill>
                  <a:srgbClr val="404040"/>
                </a:solidFill>
                <a:latin typeface="Calibri"/>
                <a:ea typeface="Calibri"/>
                <a:cs typeface="Calibri"/>
              </a:rPr>
              <a:t>los</a:t>
            </a:r>
            <a:r>
              <a:rPr lang="en-GB" sz="1100" b="0" dirty="0">
                <a:solidFill>
                  <a:srgbClr val="404040"/>
                </a:solidFill>
                <a:latin typeface="Calibri"/>
                <a:ea typeface="Calibri"/>
                <a:cs typeface="Calibri"/>
              </a:rPr>
              <a:t> </a:t>
            </a:r>
            <a:r>
              <a:rPr lang="en-GB" sz="1100" b="0" dirty="0" err="1">
                <a:solidFill>
                  <a:srgbClr val="404040"/>
                </a:solidFill>
                <a:latin typeface="Calibri"/>
                <a:ea typeface="Calibri"/>
                <a:cs typeface="Calibri"/>
              </a:rPr>
              <a:t>sistemas</a:t>
            </a:r>
            <a:r>
              <a:rPr lang="en-GB" sz="1100" b="0" dirty="0">
                <a:solidFill>
                  <a:srgbClr val="404040"/>
                </a:solidFill>
                <a:latin typeface="Calibri"/>
                <a:ea typeface="Calibri"/>
                <a:cs typeface="Calibri"/>
              </a:rPr>
              <a:t> de </a:t>
            </a:r>
            <a:r>
              <a:rPr lang="en-GB" sz="1100" b="0" dirty="0" err="1">
                <a:solidFill>
                  <a:srgbClr val="404040"/>
                </a:solidFill>
                <a:latin typeface="Calibri"/>
                <a:ea typeface="Calibri"/>
                <a:cs typeface="Calibri"/>
              </a:rPr>
              <a:t>calefacción</a:t>
            </a:r>
            <a:r>
              <a:rPr lang="en-GB" sz="1100" b="0" dirty="0">
                <a:solidFill>
                  <a:srgbClr val="404040"/>
                </a:solidFill>
                <a:latin typeface="Calibri"/>
                <a:ea typeface="Calibri"/>
                <a:cs typeface="Calibri"/>
              </a:rPr>
              <a:t> y la climatización está creando nuevos puestos de trabajo, redefiniendo los ya existentes y poniendo de manifiesto graves carencias de competencias en todo el ecosistema de la construcción, desde instaladores de sistemas de climatización e ingenieros de puesta en marcha hasta arquitectos, gestores de instalaciones, planificadores energéticos municipales, financieros y responsables de la toma de decisiones en contacto con los clientes. Las soluciones modernas de calefacción y refrigeración dependen del pensamiento sistémico, la alfabetización digital, la gobernanza de datos y el uso seguro de tecnologías como los controles habilitados para el IoT, la optimización asistida por IA y la medición y verificación avanzadas (M&amp;V). Sin una mano de </a:t>
            </a:r>
            <a:r>
              <a:rPr lang="en-GB" sz="1100" b="0" dirty="0" err="1">
                <a:solidFill>
                  <a:srgbClr val="404040"/>
                </a:solidFill>
                <a:latin typeface="Calibri"/>
                <a:ea typeface="Calibri"/>
                <a:cs typeface="Calibri"/>
              </a:rPr>
              <a:t>obra</a:t>
            </a:r>
            <a:r>
              <a:rPr lang="en-GB" sz="1100" b="0" dirty="0">
                <a:solidFill>
                  <a:srgbClr val="404040"/>
                </a:solidFill>
                <a:latin typeface="Calibri"/>
                <a:ea typeface="Calibri"/>
                <a:cs typeface="Calibri"/>
              </a:rPr>
              <a:t> </a:t>
            </a:r>
            <a:r>
              <a:rPr lang="en-GB" sz="1100" b="0" dirty="0" err="1">
                <a:solidFill>
                  <a:srgbClr val="404040"/>
                </a:solidFill>
                <a:latin typeface="Calibri"/>
                <a:ea typeface="Calibri"/>
                <a:cs typeface="Calibri"/>
              </a:rPr>
              <a:t>capaz</a:t>
            </a:r>
            <a:r>
              <a:rPr lang="en-GB" sz="1100" b="0" dirty="0">
                <a:solidFill>
                  <a:srgbClr val="404040"/>
                </a:solidFill>
                <a:latin typeface="Calibri"/>
                <a:ea typeface="Calibri"/>
                <a:cs typeface="Calibri"/>
              </a:rPr>
              <a:t> de </a:t>
            </a:r>
            <a:r>
              <a:rPr lang="en-GB" sz="1100" b="0" dirty="0" err="1">
                <a:solidFill>
                  <a:srgbClr val="404040"/>
                </a:solidFill>
                <a:latin typeface="Calibri"/>
                <a:ea typeface="Calibri"/>
                <a:cs typeface="Calibri"/>
              </a:rPr>
              <a:t>diseñar</a:t>
            </a:r>
            <a:r>
              <a:rPr lang="en-GB" sz="1100" b="0" dirty="0">
                <a:solidFill>
                  <a:srgbClr val="404040"/>
                </a:solidFill>
                <a:latin typeface="Calibri"/>
                <a:ea typeface="Calibri"/>
                <a:cs typeface="Calibri"/>
              </a:rPr>
              <a:t>, </a:t>
            </a:r>
            <a:r>
              <a:rPr lang="en-GB" sz="1100" b="0" dirty="0" err="1">
                <a:solidFill>
                  <a:srgbClr val="404040"/>
                </a:solidFill>
                <a:latin typeface="Calibri"/>
                <a:ea typeface="Calibri"/>
                <a:cs typeface="Calibri"/>
              </a:rPr>
              <a:t>integrar</a:t>
            </a:r>
            <a:r>
              <a:rPr lang="en-GB" sz="1100" b="0" dirty="0">
                <a:solidFill>
                  <a:srgbClr val="404040"/>
                </a:solidFill>
                <a:latin typeface="Calibri"/>
                <a:ea typeface="Calibri"/>
                <a:cs typeface="Calibri"/>
              </a:rPr>
              <a:t>, </a:t>
            </a:r>
            <a:r>
              <a:rPr lang="en-GB" sz="1100" b="0" dirty="0" err="1">
                <a:solidFill>
                  <a:srgbClr val="404040"/>
                </a:solidFill>
                <a:latin typeface="Calibri"/>
                <a:ea typeface="Calibri"/>
                <a:cs typeface="Calibri"/>
              </a:rPr>
              <a:t>operar</a:t>
            </a:r>
            <a:r>
              <a:rPr lang="en-GB" sz="1100" b="0" dirty="0">
                <a:solidFill>
                  <a:srgbClr val="404040"/>
                </a:solidFill>
                <a:latin typeface="Calibri"/>
                <a:ea typeface="Calibri"/>
                <a:cs typeface="Calibri"/>
              </a:rPr>
              <a:t> e </a:t>
            </a:r>
            <a:r>
              <a:rPr lang="en-GB" sz="1100" b="0" dirty="0" err="1">
                <a:solidFill>
                  <a:srgbClr val="404040"/>
                </a:solidFill>
                <a:latin typeface="Calibri"/>
                <a:ea typeface="Calibri"/>
                <a:cs typeface="Calibri"/>
              </a:rPr>
              <a:t>repetir</a:t>
            </a:r>
            <a:r>
              <a:rPr lang="en-GB" sz="1100" b="0" dirty="0">
                <a:solidFill>
                  <a:srgbClr val="404040"/>
                </a:solidFill>
                <a:latin typeface="Calibri"/>
                <a:ea typeface="Calibri"/>
                <a:cs typeface="Calibri"/>
              </a:rPr>
              <a:t> </a:t>
            </a:r>
            <a:r>
              <a:rPr lang="en-GB" sz="1100" b="0" dirty="0" err="1">
                <a:solidFill>
                  <a:srgbClr val="404040"/>
                </a:solidFill>
                <a:latin typeface="Calibri"/>
                <a:ea typeface="Calibri"/>
                <a:cs typeface="Calibri"/>
              </a:rPr>
              <a:t>estos</a:t>
            </a:r>
            <a:r>
              <a:rPr lang="en-GB" sz="1100" b="0" dirty="0">
                <a:solidFill>
                  <a:srgbClr val="404040"/>
                </a:solidFill>
                <a:latin typeface="Calibri"/>
                <a:ea typeface="Calibri"/>
                <a:cs typeface="Calibri"/>
              </a:rPr>
              <a:t> </a:t>
            </a:r>
            <a:r>
              <a:rPr lang="en-GB" sz="1100" b="0" dirty="0" err="1">
                <a:solidFill>
                  <a:srgbClr val="404040"/>
                </a:solidFill>
                <a:latin typeface="Calibri"/>
                <a:ea typeface="Calibri"/>
                <a:cs typeface="Calibri"/>
              </a:rPr>
              <a:t>sistemas</a:t>
            </a:r>
            <a:r>
              <a:rPr lang="en-GB" sz="1100" b="0" dirty="0">
                <a:solidFill>
                  <a:srgbClr val="404040"/>
                </a:solidFill>
                <a:latin typeface="Calibri"/>
                <a:ea typeface="Calibri"/>
                <a:cs typeface="Calibri"/>
              </a:rPr>
              <a:t>, la </a:t>
            </a:r>
            <a:r>
              <a:rPr lang="en-GB" sz="1100" b="0" dirty="0" err="1">
                <a:solidFill>
                  <a:srgbClr val="404040"/>
                </a:solidFill>
                <a:latin typeface="Calibri"/>
                <a:ea typeface="Calibri"/>
                <a:cs typeface="Calibri"/>
              </a:rPr>
              <a:t>inversión</a:t>
            </a:r>
            <a:r>
              <a:rPr lang="en-GB" sz="1100" b="0" dirty="0">
                <a:solidFill>
                  <a:srgbClr val="404040"/>
                </a:solidFill>
                <a:latin typeface="Calibri"/>
                <a:ea typeface="Calibri"/>
                <a:cs typeface="Calibri"/>
              </a:rPr>
              <a:t> de capital no dará los resultados esperados y el rendimiento se verá afectado. Por eso, la transición energética europea debe ir acompañada de una amplia transición de competencias en la </a:t>
            </a:r>
            <a:r>
              <a:rPr lang="en-GB" sz="1100" b="0" dirty="0" err="1">
                <a:solidFill>
                  <a:srgbClr val="404040"/>
                </a:solidFill>
                <a:latin typeface="Calibri"/>
                <a:ea typeface="Calibri"/>
                <a:cs typeface="Calibri"/>
              </a:rPr>
              <a:t>que</a:t>
            </a:r>
            <a:r>
              <a:rPr lang="en-GB" sz="1100" b="0" dirty="0">
                <a:solidFill>
                  <a:srgbClr val="404040"/>
                </a:solidFill>
                <a:latin typeface="Calibri"/>
                <a:ea typeface="Calibri"/>
                <a:cs typeface="Calibri"/>
              </a:rPr>
              <a:t> las </a:t>
            </a:r>
            <a:r>
              <a:rPr lang="en-GB" sz="1100" b="0" dirty="0" err="1">
                <a:solidFill>
                  <a:srgbClr val="404040"/>
                </a:solidFill>
                <a:latin typeface="Calibri"/>
                <a:ea typeface="Calibri"/>
                <a:cs typeface="Calibri"/>
              </a:rPr>
              <a:t>instituciones</a:t>
            </a:r>
            <a:r>
              <a:rPr lang="en-GB" sz="1100" b="0" dirty="0">
                <a:solidFill>
                  <a:srgbClr val="404040"/>
                </a:solidFill>
                <a:latin typeface="Calibri"/>
                <a:ea typeface="Calibri"/>
                <a:cs typeface="Calibri"/>
              </a:rPr>
              <a:t> </a:t>
            </a:r>
            <a:r>
              <a:rPr lang="en-GB" sz="1100" b="0" dirty="0" err="1">
                <a:solidFill>
                  <a:srgbClr val="404040"/>
                </a:solidFill>
                <a:latin typeface="Calibri"/>
                <a:ea typeface="Calibri"/>
                <a:cs typeface="Calibri"/>
              </a:rPr>
              <a:t>educativas</a:t>
            </a:r>
            <a:r>
              <a:rPr lang="en-GB" sz="1100" b="0" dirty="0">
                <a:solidFill>
                  <a:srgbClr val="404040"/>
                </a:solidFill>
                <a:latin typeface="Calibri"/>
                <a:ea typeface="Calibri"/>
                <a:cs typeface="Calibri"/>
              </a:rPr>
              <a:t>, es </a:t>
            </a:r>
            <a:r>
              <a:rPr lang="en-GB" sz="1100" b="0" dirty="0" err="1">
                <a:solidFill>
                  <a:srgbClr val="404040"/>
                </a:solidFill>
                <a:latin typeface="Calibri"/>
                <a:ea typeface="Calibri"/>
                <a:cs typeface="Calibri"/>
              </a:rPr>
              <a:t>decir</a:t>
            </a:r>
            <a:r>
              <a:rPr lang="en-GB" sz="1100" b="0" dirty="0">
                <a:solidFill>
                  <a:srgbClr val="404040"/>
                </a:solidFill>
                <a:latin typeface="Calibri"/>
                <a:ea typeface="Calibri"/>
                <a:cs typeface="Calibri"/>
              </a:rPr>
              <a:t>, la </a:t>
            </a:r>
            <a:r>
              <a:rPr lang="en-GB" sz="1100" b="0" dirty="0" err="1">
                <a:solidFill>
                  <a:srgbClr val="404040"/>
                </a:solidFill>
                <a:latin typeface="Calibri"/>
                <a:ea typeface="Calibri"/>
                <a:cs typeface="Calibri"/>
              </a:rPr>
              <a:t>educación</a:t>
            </a:r>
            <a:r>
              <a:rPr lang="en-GB" sz="1100" b="0" dirty="0">
                <a:solidFill>
                  <a:srgbClr val="404040"/>
                </a:solidFill>
                <a:latin typeface="Calibri"/>
                <a:ea typeface="Calibri"/>
                <a:cs typeface="Calibri"/>
              </a:rPr>
              <a:t> superior, la </a:t>
            </a:r>
            <a:r>
              <a:rPr lang="en-GB" sz="1100" b="0" dirty="0" err="1">
                <a:solidFill>
                  <a:srgbClr val="404040"/>
                </a:solidFill>
                <a:latin typeface="Calibri"/>
                <a:ea typeface="Calibri"/>
                <a:cs typeface="Calibri"/>
              </a:rPr>
              <a:t>educación</a:t>
            </a:r>
            <a:r>
              <a:rPr lang="en-GB" sz="1100" b="0" dirty="0">
                <a:solidFill>
                  <a:srgbClr val="404040"/>
                </a:solidFill>
                <a:latin typeface="Calibri"/>
                <a:ea typeface="Calibri"/>
                <a:cs typeface="Calibri"/>
              </a:rPr>
              <a:t> y </a:t>
            </a:r>
            <a:r>
              <a:rPr lang="en-GB" sz="1100" b="0" dirty="0" err="1">
                <a:solidFill>
                  <a:srgbClr val="404040"/>
                </a:solidFill>
                <a:latin typeface="Calibri"/>
                <a:ea typeface="Calibri"/>
                <a:cs typeface="Calibri"/>
              </a:rPr>
              <a:t>formación</a:t>
            </a:r>
            <a:r>
              <a:rPr lang="en-GB" sz="1100" b="0" dirty="0">
                <a:solidFill>
                  <a:srgbClr val="404040"/>
                </a:solidFill>
                <a:latin typeface="Calibri"/>
                <a:ea typeface="Calibri"/>
                <a:cs typeface="Calibri"/>
              </a:rPr>
              <a:t> </a:t>
            </a:r>
            <a:r>
              <a:rPr lang="en-GB" sz="1100" b="0" dirty="0" err="1">
                <a:solidFill>
                  <a:srgbClr val="404040"/>
                </a:solidFill>
                <a:latin typeface="Calibri"/>
                <a:ea typeface="Calibri"/>
                <a:cs typeface="Calibri"/>
              </a:rPr>
              <a:t>profesional</a:t>
            </a:r>
            <a:r>
              <a:rPr lang="en-GB" sz="1100" b="0" dirty="0">
                <a:solidFill>
                  <a:srgbClr val="404040"/>
                </a:solidFill>
                <a:latin typeface="Calibri"/>
                <a:ea typeface="Calibri"/>
                <a:cs typeface="Calibri"/>
              </a:rPr>
              <a:t> (FP) y la educación y formación profesional continua (EFPC), desempeñen un papel fundamental. </a:t>
            </a:r>
          </a:p>
          <a:p>
            <a:pPr algn="just">
              <a:lnSpc>
                <a:spcPts val="1120"/>
              </a:lnSpc>
              <a:spcBef>
                <a:spcPts val="0"/>
              </a:spcBef>
            </a:pPr>
            <a:endParaRPr lang="en-IE" sz="1100" b="0" dirty="0">
              <a:solidFill>
                <a:srgbClr val="404040"/>
              </a:solidFill>
            </a:endParaRPr>
          </a:p>
          <a:p>
            <a:pPr algn="just">
              <a:lnSpc>
                <a:spcPts val="1120"/>
              </a:lnSpc>
              <a:spcBef>
                <a:spcPts val="0"/>
              </a:spcBef>
            </a:pPr>
            <a:r>
              <a:rPr lang="en-GB" sz="1100" b="0" dirty="0">
                <a:solidFill>
                  <a:srgbClr val="404040"/>
                </a:solidFill>
              </a:rPr>
              <a:t>Al adaptar los contenidos educativos a las necesidades regionales y a la </a:t>
            </a:r>
            <a:r>
              <a:rPr lang="en-GB" sz="1100" b="0" dirty="0" err="1">
                <a:solidFill>
                  <a:srgbClr val="404040"/>
                </a:solidFill>
              </a:rPr>
              <a:t>Taxonomía</a:t>
            </a:r>
            <a:r>
              <a:rPr lang="en-GB" sz="1100" b="0" dirty="0">
                <a:solidFill>
                  <a:srgbClr val="404040"/>
                </a:solidFill>
              </a:rPr>
              <a:t> Verde de la UE, las instituciones pueden fomentar la innovación en los planes de estudios y la impartición de la formación. Esto incluye </a:t>
            </a:r>
            <a:r>
              <a:rPr lang="en-GB" sz="1100" b="0" dirty="0" err="1">
                <a:solidFill>
                  <a:srgbClr val="404040"/>
                </a:solidFill>
              </a:rPr>
              <a:t>preparar</a:t>
            </a:r>
            <a:r>
              <a:rPr lang="en-GB" sz="1100" b="0" dirty="0">
                <a:solidFill>
                  <a:srgbClr val="404040"/>
                </a:solidFill>
              </a:rPr>
              <a:t> al </a:t>
            </a:r>
            <a:r>
              <a:rPr lang="en-GB" sz="1100" b="0" dirty="0" err="1">
                <a:solidFill>
                  <a:srgbClr val="404040"/>
                </a:solidFill>
              </a:rPr>
              <a:t>alumnado</a:t>
            </a:r>
            <a:r>
              <a:rPr lang="en-GB" sz="1100" b="0" dirty="0">
                <a:solidFill>
                  <a:srgbClr val="404040"/>
                </a:solidFill>
              </a:rPr>
              <a:t> para que se </a:t>
            </a:r>
            <a:r>
              <a:rPr lang="en-GB" sz="1100" b="0" dirty="0" err="1">
                <a:solidFill>
                  <a:srgbClr val="404040"/>
                </a:solidFill>
              </a:rPr>
              <a:t>familiaricen</a:t>
            </a:r>
            <a:r>
              <a:rPr lang="en-GB" sz="1100" b="0" dirty="0">
                <a:solidFill>
                  <a:srgbClr val="404040"/>
                </a:solidFill>
              </a:rPr>
              <a:t> con </a:t>
            </a:r>
            <a:r>
              <a:rPr lang="en-GB" sz="1100" b="0" dirty="0" err="1">
                <a:solidFill>
                  <a:srgbClr val="404040"/>
                </a:solidFill>
              </a:rPr>
              <a:t>los</a:t>
            </a:r>
            <a:r>
              <a:rPr lang="en-GB" sz="1100" b="0" dirty="0">
                <a:solidFill>
                  <a:srgbClr val="404040"/>
                </a:solidFill>
              </a:rPr>
              <a:t> sistemas energéticos flexibles, redes de calefacción y refrigeración urbanas, comunidades energéticas y estructuras del mercado eléctrico en evolución.</a:t>
            </a:r>
          </a:p>
          <a:p>
            <a:pPr algn="just">
              <a:lnSpc>
                <a:spcPts val="1120"/>
              </a:lnSpc>
              <a:spcBef>
                <a:spcPts val="0"/>
              </a:spcBef>
            </a:pPr>
            <a:endParaRPr lang="en-GB" sz="1100" b="0" dirty="0">
              <a:solidFill>
                <a:srgbClr val="404040"/>
              </a:solidFill>
            </a:endParaRPr>
          </a:p>
          <a:p>
            <a:pPr algn="just">
              <a:lnSpc>
                <a:spcPts val="1120"/>
              </a:lnSpc>
              <a:spcBef>
                <a:spcPts val="0"/>
              </a:spcBef>
            </a:pPr>
            <a:r>
              <a:rPr lang="en-GB" sz="1100" b="0" dirty="0">
                <a:solidFill>
                  <a:srgbClr val="404040"/>
                </a:solidFill>
              </a:rPr>
              <a:t>Las estrategias nacionales tradicionales, como el aprendizaje en el puesto de trabajo, no han dotado eficazmente a los trabajadores de las competencias necesarias, especialmente en el contexto de la construcción sostenible. Además, la adquisición de conocimientos es solo una parte del reto. A medida que avanzamos hacia un futuro más digital, es igualmente importante evaluar el impacto de estas competencias tanto a nivel individual como a nivel de tareas.</a:t>
            </a:r>
          </a:p>
          <a:p>
            <a:pPr algn="just">
              <a:lnSpc>
                <a:spcPts val="1120"/>
              </a:lnSpc>
              <a:spcBef>
                <a:spcPts val="0"/>
              </a:spcBef>
            </a:pPr>
            <a:endParaRPr lang="en-IE" sz="1100" b="0" dirty="0">
              <a:solidFill>
                <a:srgbClr val="404040"/>
              </a:solidFill>
            </a:endParaRPr>
          </a:p>
          <a:p>
            <a:pPr algn="just">
              <a:lnSpc>
                <a:spcPts val="1120"/>
              </a:lnSpc>
              <a:spcBef>
                <a:spcPts val="0"/>
              </a:spcBef>
            </a:pPr>
            <a:r>
              <a:rPr lang="en-GB" sz="1100" b="0" dirty="0">
                <a:solidFill>
                  <a:srgbClr val="404040"/>
                </a:solidFill>
                <a:latin typeface="Calibri"/>
                <a:ea typeface="Calibri"/>
                <a:cs typeface="Calibri"/>
              </a:rPr>
              <a:t>Este informe forma parte del paquete de trabajo 2 (WP2), dirigido por la Universidad Técnica de Riga (Letonia), cuyo objetivo es dotar a las universidades y a los proveedores de FP y FP continua de conocimientos actualizados sobre los avances tecnológicos, las perspectivas del sector y los marcos políticos que impulsan la descarbonización de la calefacción y la refrigeración. Para abordar con éxito este paquete de trabajo, fue necesario recopilar información y conocimientos de diversas partes interesadas, entre ellas universidades, centros de FP, proveedores de FP continua, expertos del sector y empresas locales. Se prestó especial atención a la comprensión de los avances tecnológicos, los progresos del sector y la vision </a:t>
            </a:r>
            <a:r>
              <a:rPr lang="en-GB" sz="1100" b="0" dirty="0" err="1">
                <a:solidFill>
                  <a:srgbClr val="404040"/>
                </a:solidFill>
                <a:latin typeface="Calibri"/>
                <a:ea typeface="Calibri"/>
                <a:cs typeface="Calibri"/>
              </a:rPr>
              <a:t>empresarial</a:t>
            </a:r>
            <a:r>
              <a:rPr lang="en-GB" sz="1100" b="0" dirty="0">
                <a:solidFill>
                  <a:srgbClr val="404040"/>
                </a:solidFill>
                <a:latin typeface="Calibri"/>
                <a:ea typeface="Calibri"/>
                <a:cs typeface="Calibri"/>
              </a:rPr>
              <a:t> que </a:t>
            </a:r>
            <a:r>
              <a:rPr lang="en-GB" sz="1100" b="0" dirty="0" err="1">
                <a:solidFill>
                  <a:srgbClr val="404040"/>
                </a:solidFill>
                <a:latin typeface="Calibri"/>
                <a:ea typeface="Calibri"/>
                <a:cs typeface="Calibri"/>
              </a:rPr>
              <a:t>impulsa</a:t>
            </a:r>
            <a:r>
              <a:rPr lang="en-GB" sz="1100" b="0" dirty="0">
                <a:solidFill>
                  <a:srgbClr val="404040"/>
                </a:solidFill>
                <a:latin typeface="Calibri"/>
                <a:ea typeface="Calibri"/>
                <a:cs typeface="Calibri"/>
              </a:rPr>
              <a:t> la descarbonización de la calefacción y la refrigeración en la región. Además, fue fundamental conocer cómo estos avances se ajustan a la </a:t>
            </a:r>
            <a:r>
              <a:rPr lang="en-GB" sz="1100" b="0" i="1" u="sng" dirty="0">
                <a:solidFill>
                  <a:srgbClr val="404040"/>
                </a:solidFill>
                <a:latin typeface="Calibri"/>
                <a:ea typeface="Calibri"/>
                <a:cs typeface="Calibri"/>
              </a:rPr>
              <a:t>T</a:t>
            </a:r>
            <a:r>
              <a:rPr lang="en-GB" sz="1100" b="0" i="1" u="sng" dirty="0">
                <a:solidFill>
                  <a:srgbClr val="404040"/>
                </a:solidFill>
                <a:latin typeface="Calibri"/>
                <a:ea typeface="Calibri"/>
                <a:cs typeface="Calibri"/>
                <a:hlinkClick r:id="rId2">
                  <a:extLst>
                    <a:ext uri="{A12FA001-AC4F-418D-AE19-62706E023703}">
                      <ahyp:hlinkClr xmlns:ahyp="http://schemas.microsoft.com/office/drawing/2018/hyperlinkcolor" val="tx"/>
                    </a:ext>
                  </a:extLst>
                </a:hlinkClick>
              </a:rPr>
              <a:t>axonomía «Verde» de la UE </a:t>
            </a:r>
            <a:r>
              <a:rPr lang="en-GB" sz="1100" b="0" dirty="0">
                <a:solidFill>
                  <a:srgbClr val="404040"/>
                </a:solidFill>
                <a:latin typeface="Calibri"/>
                <a:ea typeface="Calibri"/>
                <a:cs typeface="Calibri"/>
              </a:rPr>
              <a:t>y su aplicación en el diseño de los planes de estudios y la oferta formativa. </a:t>
            </a:r>
            <a:endParaRPr lang="en-IE" sz="1100" b="0" dirty="0">
              <a:solidFill>
                <a:srgbClr val="404040"/>
              </a:solidFill>
              <a:latin typeface="Calibri"/>
              <a:ea typeface="Calibri"/>
              <a:cs typeface="Calibri"/>
            </a:endParaRPr>
          </a:p>
        </p:txBody>
      </p:sp>
      <p:pic>
        <p:nvPicPr>
          <p:cNvPr id="14" name="Picture 13" descr="A person wearing a hard hat and standing in front of a row of power lines&#10;&#10;AI-generated content may be incorrect.">
            <a:extLst>
              <a:ext uri="{FF2B5EF4-FFF2-40B4-BE49-F238E27FC236}">
                <a16:creationId xmlns:a16="http://schemas.microsoft.com/office/drawing/2014/main" id="{1CBEF00E-0534-5A9D-3D2D-564E3882E00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2548" b="22548"/>
          <a:stretch>
            <a:fillRect/>
          </a:stretch>
        </p:blipFill>
        <p:spPr>
          <a:xfrm flipH="1">
            <a:off x="-5" y="6655632"/>
            <a:ext cx="7559675" cy="3250368"/>
          </a:xfrm>
          <a:prstGeom prst="rect">
            <a:avLst/>
          </a:prstGeom>
        </p:spPr>
      </p:pic>
      <p:sp>
        <p:nvSpPr>
          <p:cNvPr id="2" name="Freeform 1">
            <a:extLst>
              <a:ext uri="{FF2B5EF4-FFF2-40B4-BE49-F238E27FC236}">
                <a16:creationId xmlns:a16="http://schemas.microsoft.com/office/drawing/2014/main" id="{5E6F7FE6-7769-D727-BAE7-AA8FB1C1FC1C}"/>
              </a:ext>
            </a:extLst>
          </p:cNvPr>
          <p:cNvSpPr/>
          <p:nvPr/>
        </p:nvSpPr>
        <p:spPr>
          <a:xfrm>
            <a:off x="-5" y="5974857"/>
            <a:ext cx="4597403" cy="3250367"/>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sp>
        <p:nvSpPr>
          <p:cNvPr id="3" name="Text Placeholder 20">
            <a:extLst>
              <a:ext uri="{FF2B5EF4-FFF2-40B4-BE49-F238E27FC236}">
                <a16:creationId xmlns:a16="http://schemas.microsoft.com/office/drawing/2014/main" id="{80E00789-DC9A-CDE0-E85B-D47471587CAB}"/>
              </a:ext>
            </a:extLst>
          </p:cNvPr>
          <p:cNvSpPr txBox="1">
            <a:spLocks/>
          </p:cNvSpPr>
          <p:nvPr/>
        </p:nvSpPr>
        <p:spPr>
          <a:xfrm>
            <a:off x="468604" y="6154441"/>
            <a:ext cx="3903371" cy="1903797"/>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2267"/>
              </a:spcBef>
              <a:buFont typeface="Arial" panose="020B0604020202020204" pitchFamily="34" charset="0"/>
              <a:buNone/>
              <a:defRPr sz="1800" b="1" i="0" kern="1200">
                <a:solidFill>
                  <a:srgbClr val="55BCC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660"/>
              </a:lnSpc>
              <a:spcBef>
                <a:spcPts val="0"/>
              </a:spcBef>
            </a:pPr>
            <a:r>
              <a:rPr lang="en-US" sz="1700" b="0" i="1" dirty="0">
                <a:solidFill>
                  <a:schemeClr val="bg1"/>
                </a:solidFill>
              </a:rPr>
              <a:t>Este informe sintetiza la investigación documental internacional, las consultas a expertos y los </a:t>
            </a:r>
            <a:r>
              <a:rPr lang="en-US" sz="1700" b="0" i="1" dirty="0" err="1">
                <a:solidFill>
                  <a:schemeClr val="bg1"/>
                </a:solidFill>
              </a:rPr>
              <a:t>casos</a:t>
            </a:r>
            <a:r>
              <a:rPr lang="en-US" sz="1700" b="0" i="1" dirty="0">
                <a:solidFill>
                  <a:schemeClr val="bg1"/>
                </a:solidFill>
              </a:rPr>
              <a:t>  de </a:t>
            </a:r>
            <a:r>
              <a:rPr lang="en-US" sz="1700" b="0" i="1" dirty="0" err="1">
                <a:solidFill>
                  <a:schemeClr val="bg1"/>
                </a:solidFill>
              </a:rPr>
              <a:t>estudio</a:t>
            </a:r>
            <a:r>
              <a:rPr lang="en-US" sz="1700" b="0" i="1" dirty="0">
                <a:solidFill>
                  <a:schemeClr val="bg1"/>
                </a:solidFill>
              </a:rPr>
              <a:t> </a:t>
            </a:r>
            <a:r>
              <a:rPr lang="en-US" sz="1700" b="0" i="1" dirty="0" err="1">
                <a:solidFill>
                  <a:schemeClr val="bg1"/>
                </a:solidFill>
              </a:rPr>
              <a:t>regionales</a:t>
            </a:r>
            <a:r>
              <a:rPr lang="en-US" sz="1700" b="0" i="1" dirty="0">
                <a:solidFill>
                  <a:schemeClr val="bg1"/>
                </a:solidFill>
              </a:rPr>
              <a:t> para proporcionar conocimientos actualizados que puedan utilizarse directamente para innovar los planes de estudios y la formación en la educación superior, la formación profesional y la formación profesional continua en las nueve regiones asociadas al </a:t>
            </a:r>
            <a:r>
              <a:rPr lang="en-US" sz="1700" b="0" i="1" dirty="0" err="1">
                <a:solidFill>
                  <a:schemeClr val="bg1"/>
                </a:solidFill>
              </a:rPr>
              <a:t>proyecto</a:t>
            </a:r>
            <a:r>
              <a:rPr lang="en-US" sz="1700" b="0" i="1" dirty="0">
                <a:solidFill>
                  <a:schemeClr val="bg1"/>
                </a:solidFill>
              </a:rPr>
              <a:t> (República Checa, Dinamarca, Alemania, Irlanda, Letonia, Noruega, Polonia, Serbia y España). </a:t>
            </a:r>
            <a:endParaRPr lang="en-US" sz="1700" i="1" dirty="0">
              <a:solidFill>
                <a:schemeClr val="bg1"/>
              </a:solidFill>
            </a:endParaRPr>
          </a:p>
        </p:txBody>
      </p:sp>
      <p:grpSp>
        <p:nvGrpSpPr>
          <p:cNvPr id="4" name="Graphic 40">
            <a:extLst>
              <a:ext uri="{FF2B5EF4-FFF2-40B4-BE49-F238E27FC236}">
                <a16:creationId xmlns:a16="http://schemas.microsoft.com/office/drawing/2014/main" id="{1C005298-89FB-E917-C200-210A40E3D192}"/>
              </a:ext>
            </a:extLst>
          </p:cNvPr>
          <p:cNvGrpSpPr/>
          <p:nvPr/>
        </p:nvGrpSpPr>
        <p:grpSpPr>
          <a:xfrm>
            <a:off x="-1553936" y="8071563"/>
            <a:ext cx="3924090" cy="2433120"/>
            <a:chOff x="-3997860" y="6017904"/>
            <a:chExt cx="935163" cy="579845"/>
          </a:xfrm>
          <a:solidFill>
            <a:schemeClr val="bg1">
              <a:alpha val="29965"/>
            </a:schemeClr>
          </a:solidFill>
        </p:grpSpPr>
        <p:sp>
          <p:nvSpPr>
            <p:cNvPr id="5" name="Freeform 4">
              <a:extLst>
                <a:ext uri="{FF2B5EF4-FFF2-40B4-BE49-F238E27FC236}">
                  <a16:creationId xmlns:a16="http://schemas.microsoft.com/office/drawing/2014/main" id="{7E993DAD-C374-AB6D-04D2-78860EEA56AF}"/>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6" name="Freeform 5">
              <a:extLst>
                <a:ext uri="{FF2B5EF4-FFF2-40B4-BE49-F238E27FC236}">
                  <a16:creationId xmlns:a16="http://schemas.microsoft.com/office/drawing/2014/main" id="{CACF0BB8-01F4-5679-ACF6-F8F433B15ECF}"/>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7" name="Freeform 6">
              <a:extLst>
                <a:ext uri="{FF2B5EF4-FFF2-40B4-BE49-F238E27FC236}">
                  <a16:creationId xmlns:a16="http://schemas.microsoft.com/office/drawing/2014/main" id="{CC8D5386-EA72-D992-9EE2-B126B3D83325}"/>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8" name="Freeform 7">
              <a:extLst>
                <a:ext uri="{FF2B5EF4-FFF2-40B4-BE49-F238E27FC236}">
                  <a16:creationId xmlns:a16="http://schemas.microsoft.com/office/drawing/2014/main" id="{97390D11-384A-8543-3500-DF48982E92CC}"/>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3090600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330ACDE-4A6A-DDA0-FCDE-103E81BD67A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5234" t="-541" r="29020" b="541"/>
          <a:stretch/>
        </p:blipFill>
        <p:spPr>
          <a:xfrm>
            <a:off x="8976" y="4923636"/>
            <a:ext cx="2231467" cy="5778336"/>
          </a:xfrm>
          <a:prstGeom prst="rect">
            <a:avLst/>
          </a:prstGeom>
        </p:spPr>
      </p:pic>
      <p:sp>
        <p:nvSpPr>
          <p:cNvPr id="7" name="Rectangle 6">
            <a:extLst>
              <a:ext uri="{FF2B5EF4-FFF2-40B4-BE49-F238E27FC236}">
                <a16:creationId xmlns:a16="http://schemas.microsoft.com/office/drawing/2014/main" id="{8BE21BC4-87E6-BE50-D6F0-98ED1830BD4C}"/>
              </a:ext>
            </a:extLst>
          </p:cNvPr>
          <p:cNvSpPr/>
          <p:nvPr/>
        </p:nvSpPr>
        <p:spPr>
          <a:xfrm rot="5400000">
            <a:off x="-4227190" y="4227186"/>
            <a:ext cx="10701973" cy="2247603"/>
          </a:xfrm>
          <a:prstGeom prst="rect">
            <a:avLst/>
          </a:prstGeom>
          <a:gradFill>
            <a:gsLst>
              <a:gs pos="50000">
                <a:srgbClr val="2D62AE"/>
              </a:gs>
              <a:gs pos="75000">
                <a:srgbClr val="33A5CC">
                  <a:alpha val="0"/>
                </a:srgbClr>
              </a:gs>
              <a:gs pos="100000">
                <a:srgbClr val="77CBC4">
                  <a:alpha val="63176"/>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88952DA0-3543-37D5-47C1-F792F9D1AC29}"/>
              </a:ext>
            </a:extLst>
          </p:cNvPr>
          <p:cNvCxnSpPr>
            <a:cxnSpLocks/>
          </p:cNvCxnSpPr>
          <p:nvPr/>
        </p:nvCxnSpPr>
        <p:spPr>
          <a:xfrm>
            <a:off x="2715216" y="1128537"/>
            <a:ext cx="0" cy="9563275"/>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EDF48B7-DBE1-6251-61D4-6CCC5D1E1DFC}"/>
              </a:ext>
            </a:extLst>
          </p:cNvPr>
          <p:cNvSpPr txBox="1"/>
          <p:nvPr/>
        </p:nvSpPr>
        <p:spPr>
          <a:xfrm>
            <a:off x="2994960" y="1733920"/>
            <a:ext cx="4151335" cy="9069149"/>
          </a:xfrm>
          <a:prstGeom prst="rect">
            <a:avLst/>
          </a:prstGeom>
          <a:noFill/>
        </p:spPr>
        <p:txBody>
          <a:bodyPr wrap="square">
            <a:spAutoFit/>
          </a:bodyPr>
          <a:lstStyle/>
          <a:p>
            <a:pPr>
              <a:lnSpc>
                <a:spcPts val="1340"/>
              </a:lnSpc>
            </a:pPr>
            <a:r>
              <a:rPr lang="en-IE" sz="1600" b="1" dirty="0">
                <a:solidFill>
                  <a:srgbClr val="ED4D24"/>
                </a:solidFill>
                <a:effectLst/>
                <a:latin typeface="Calibri" panose="020F0502020204030204" pitchFamily="34" charset="0"/>
                <a:ea typeface="Calibri" panose="020F0502020204030204" pitchFamily="34" charset="0"/>
                <a:cs typeface="Times New Roman" panose="02020603050405020304" pitchFamily="18" charset="0"/>
              </a:rPr>
              <a:t>Mapear el ecosistema de partes interesadas</a:t>
            </a:r>
          </a:p>
          <a:p>
            <a:endParaRPr lang="en-IE" sz="800" b="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ts val="1240"/>
              </a:lnSpc>
            </a:pPr>
            <a:r>
              <a:rPr lang="en-IE"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Es decir, identificar y perfilar a los principales actores nacionales de la industria, el sector público, los organismos profesionales y la educación (enseñanza superior/</a:t>
            </a:r>
            <a:r>
              <a:rPr lang="en-IE"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formación</a:t>
            </a:r>
            <a:r>
              <a:rPr lang="en-IE"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t>
            </a:r>
            <a:r>
              <a:rPr lang="en-IE"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profesional</a:t>
            </a:r>
            <a:r>
              <a:rPr lang="en-IE"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/formación profesional continua) que influyen o contribuyen a la descarbonización de la calefacción y la refrigeración y al desarrollo de competencias. </a:t>
            </a:r>
          </a:p>
          <a:p>
            <a:pPr>
              <a:lnSpc>
                <a:spcPts val="1340"/>
              </a:lnSpc>
            </a:pPr>
            <a:endParaRPr lang="en-IE" sz="1600" b="1" dirty="0">
              <a:solidFill>
                <a:srgbClr val="ED4D24"/>
              </a:solidFill>
              <a:effectLst/>
              <a:latin typeface="Calibri" panose="020F0502020204030204" pitchFamily="34" charset="0"/>
              <a:ea typeface="Calibri" panose="020F0502020204030204" pitchFamily="34" charset="0"/>
              <a:cs typeface="Times New Roman" panose="02020603050405020304" pitchFamily="18" charset="0"/>
            </a:endParaRPr>
          </a:p>
          <a:p>
            <a:pPr>
              <a:lnSpc>
                <a:spcPts val="1340"/>
              </a:lnSpc>
            </a:pPr>
            <a:endParaRPr lang="en-IE" sz="1600" b="1" dirty="0">
              <a:solidFill>
                <a:srgbClr val="ED4D24"/>
              </a:solidFill>
              <a:effectLst/>
              <a:latin typeface="Calibri" panose="020F0502020204030204" pitchFamily="34" charset="0"/>
              <a:ea typeface="Calibri" panose="020F0502020204030204" pitchFamily="34" charset="0"/>
              <a:cs typeface="Times New Roman" panose="02020603050405020304" pitchFamily="18" charset="0"/>
            </a:endParaRPr>
          </a:p>
          <a:p>
            <a:pPr>
              <a:lnSpc>
                <a:spcPts val="1340"/>
              </a:lnSpc>
            </a:pPr>
            <a:r>
              <a:rPr lang="en-IE" sz="1600" b="1" dirty="0">
                <a:solidFill>
                  <a:srgbClr val="ED4D24"/>
                </a:solidFill>
                <a:effectLst/>
                <a:latin typeface="Calibri" panose="020F0502020204030204" pitchFamily="34" charset="0"/>
                <a:ea typeface="Calibri" panose="020F0502020204030204" pitchFamily="34" charset="0"/>
                <a:cs typeface="Times New Roman" panose="02020603050405020304" pitchFamily="18" charset="0"/>
              </a:rPr>
              <a:t>Realizar una investigación documental estructurada</a:t>
            </a:r>
          </a:p>
          <a:p>
            <a:endParaRPr lang="en-IE" sz="800" b="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ts val="1240"/>
              </a:lnSpc>
            </a:pPr>
            <a:r>
              <a:rPr lang="en-IE"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Es decir, recopilar y analizar críticamente los informes, documentos de investigación, textos normativos y reglamentarios, estudios de mercado y normas técnicas existentes relacionados con la descarbonización de la calefacción y la refrigeración, y elaborar una base empírica consolidada para su posterior validación.</a:t>
            </a:r>
          </a:p>
          <a:p>
            <a:pPr>
              <a:lnSpc>
                <a:spcPts val="1240"/>
              </a:lnSpc>
            </a:pPr>
            <a:endParaRPr lang="en-IE" sz="1150" b="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ts val="1240"/>
              </a:lnSpc>
            </a:pPr>
            <a:endParaRPr lang="en-IE" sz="1150" b="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ts val="1640"/>
              </a:lnSpc>
            </a:pPr>
            <a:r>
              <a:rPr lang="en-IE" sz="1600" b="1" dirty="0">
                <a:solidFill>
                  <a:srgbClr val="ED4D24"/>
                </a:solidFill>
                <a:effectLst/>
                <a:latin typeface="Calibri" panose="020F0502020204030204" pitchFamily="34" charset="0"/>
                <a:ea typeface="Calibri" panose="020F0502020204030204" pitchFamily="34" charset="0"/>
                <a:cs typeface="Times New Roman" panose="02020603050405020304" pitchFamily="18" charset="0"/>
              </a:rPr>
              <a:t>Recopilar estudios de casos reales y actuales sobre prácticas sostenibles de calefacción y refrigeración</a:t>
            </a:r>
          </a:p>
          <a:p>
            <a:endParaRPr lang="en-IE" sz="800" b="1" dirty="0">
              <a:solidFill>
                <a:srgbClr val="ED4D24"/>
              </a:solidFill>
              <a:effectLst/>
              <a:latin typeface="Calibri" panose="020F0502020204030204" pitchFamily="34" charset="0"/>
              <a:ea typeface="Calibri" panose="020F0502020204030204" pitchFamily="34" charset="0"/>
              <a:cs typeface="Times New Roman" panose="02020603050405020304" pitchFamily="18" charset="0"/>
            </a:endParaRPr>
          </a:p>
          <a:p>
            <a:pPr>
              <a:lnSpc>
                <a:spcPts val="1240"/>
              </a:lnSpc>
            </a:pPr>
            <a:r>
              <a:rPr lang="en-IE"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Es decir, crear un conjunto de datos de ≥60 prácticas emergentes/usos de tecnología en las regiones asociadas.</a:t>
            </a:r>
          </a:p>
          <a:p>
            <a:pPr>
              <a:lnSpc>
                <a:spcPts val="1240"/>
              </a:lnSpc>
            </a:pPr>
            <a:endParaRPr lang="en-IE" sz="1150" dirty="0">
              <a:solidFill>
                <a:srgbClr val="404040"/>
              </a:solidFill>
              <a:latin typeface="Calibri" panose="020F0502020204030204" pitchFamily="34" charset="0"/>
              <a:ea typeface="Calibri" panose="020F0502020204030204" pitchFamily="34" charset="0"/>
              <a:cs typeface="Times New Roman" panose="02020603050405020304" pitchFamily="18" charset="0"/>
            </a:endParaRPr>
          </a:p>
          <a:p>
            <a:pPr>
              <a:lnSpc>
                <a:spcPts val="1240"/>
              </a:lnSpc>
            </a:pPr>
            <a:endParaRPr lang="en-IE" sz="115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ts val="1640"/>
              </a:lnSpc>
            </a:pPr>
            <a:r>
              <a:rPr lang="en-IE" sz="1600" b="1" dirty="0">
                <a:solidFill>
                  <a:srgbClr val="ED4D24"/>
                </a:solidFill>
                <a:latin typeface="Calibri" panose="020F0502020204030204" pitchFamily="34" charset="0"/>
                <a:ea typeface="Calibri" panose="020F0502020204030204" pitchFamily="34" charset="0"/>
                <a:cs typeface="Times New Roman" panose="02020603050405020304" pitchFamily="18" charset="0"/>
              </a:rPr>
              <a:t>Realizar trabajo de campo (evidencia primaria) para validar y profundizar en los resultados</a:t>
            </a:r>
          </a:p>
          <a:p>
            <a:endParaRPr lang="en-IE" sz="800" b="1" dirty="0">
              <a:solidFill>
                <a:srgbClr val="ED4D24"/>
              </a:solidFill>
              <a:latin typeface="Calibri" panose="020F0502020204030204" pitchFamily="34" charset="0"/>
              <a:ea typeface="Calibri" panose="020F0502020204030204" pitchFamily="34" charset="0"/>
              <a:cs typeface="Times New Roman" panose="02020603050405020304" pitchFamily="18" charset="0"/>
            </a:endParaRPr>
          </a:p>
          <a:p>
            <a:pPr lvl="0">
              <a:lnSpc>
                <a:spcPts val="1240"/>
              </a:lnSpc>
            </a:pPr>
            <a:r>
              <a:rPr lang="en-IE" sz="1100" dirty="0">
                <a:solidFill>
                  <a:srgbClr val="404040"/>
                </a:solidFill>
                <a:latin typeface="Calibri" panose="020F0502020204030204" pitchFamily="34" charset="0"/>
                <a:ea typeface="Calibri" panose="020F0502020204030204" pitchFamily="34" charset="0"/>
                <a:cs typeface="Times New Roman" panose="02020603050405020304" pitchFamily="18" charset="0"/>
              </a:rPr>
              <a:t>Es decir, realizar entrevistas, encuestas y grupos de discusión con más de 48 expertos para:</a:t>
            </a:r>
          </a:p>
          <a:p>
            <a:pPr marL="171450" lvl="0" indent="-171450">
              <a:lnSpc>
                <a:spcPts val="1240"/>
              </a:lnSpc>
              <a:buClr>
                <a:srgbClr val="ED4D24"/>
              </a:buClr>
              <a:buFont typeface="Arial" panose="020B0604020202020204" pitchFamily="34" charset="0"/>
              <a:buChar char="•"/>
            </a:pPr>
            <a:r>
              <a:rPr lang="en-IE" sz="1100" dirty="0">
                <a:solidFill>
                  <a:srgbClr val="404040"/>
                </a:solidFill>
                <a:latin typeface="Calibri" panose="020F0502020204030204" pitchFamily="34" charset="0"/>
                <a:ea typeface="Calibri" panose="020F0502020204030204" pitchFamily="34" charset="0"/>
                <a:cs typeface="Times New Roman" panose="02020603050405020304" pitchFamily="18" charset="0"/>
              </a:rPr>
              <a:t>verificar y perfeccionar los conocimientos obtenidos de la investigación documental;</a:t>
            </a:r>
          </a:p>
          <a:p>
            <a:pPr marL="171450" lvl="0" indent="-171450">
              <a:lnSpc>
                <a:spcPts val="1240"/>
              </a:lnSpc>
              <a:buClr>
                <a:srgbClr val="ED4D24"/>
              </a:buClr>
              <a:buFont typeface="Arial" panose="020B0604020202020204" pitchFamily="34" charset="0"/>
              <a:buChar char="•"/>
            </a:pPr>
            <a:r>
              <a:rPr lang="en-IE" sz="1100" dirty="0">
                <a:solidFill>
                  <a:srgbClr val="404040"/>
                </a:solidFill>
                <a:latin typeface="Calibri" panose="020F0502020204030204" pitchFamily="34" charset="0"/>
                <a:ea typeface="Calibri" panose="020F0502020204030204" pitchFamily="34" charset="0"/>
                <a:cs typeface="Times New Roman" panose="02020603050405020304" pitchFamily="18" charset="0"/>
              </a:rPr>
              <a:t>recopilar datos cualitativos y cuantitativos sobre las lagunas actuales y emergentes en materia de competencias/conocimientos relevantes para la transición hacia la energía limpia;</a:t>
            </a:r>
          </a:p>
          <a:p>
            <a:pPr marL="171450" lvl="0" indent="-171450">
              <a:lnSpc>
                <a:spcPts val="1240"/>
              </a:lnSpc>
              <a:buClr>
                <a:srgbClr val="ED4D24"/>
              </a:buClr>
              <a:buFont typeface="Arial" panose="020B0604020202020204" pitchFamily="34" charset="0"/>
              <a:buChar char="•"/>
            </a:pPr>
            <a:r>
              <a:rPr lang="en-IE" sz="1100" dirty="0" err="1">
                <a:solidFill>
                  <a:srgbClr val="404040"/>
                </a:solidFill>
                <a:latin typeface="Calibri" panose="020F0502020204030204" pitchFamily="34" charset="0"/>
                <a:ea typeface="Calibri" panose="020F0502020204030204" pitchFamily="34" charset="0"/>
                <a:cs typeface="Times New Roman" panose="02020603050405020304" pitchFamily="18" charset="0"/>
              </a:rPr>
              <a:t>recopilar</a:t>
            </a:r>
            <a:r>
              <a:rPr lang="en-IE" sz="1100" dirty="0">
                <a:solidFill>
                  <a:srgbClr val="404040"/>
                </a:solidFill>
                <a:latin typeface="Calibri" panose="020F0502020204030204" pitchFamily="34" charset="0"/>
                <a:ea typeface="Calibri" panose="020F0502020204030204" pitchFamily="34" charset="0"/>
                <a:cs typeface="Times New Roman" panose="02020603050405020304" pitchFamily="18" charset="0"/>
              </a:rPr>
              <a:t> las expectativas de los empleados actuales y futuros con respecto a las competencias requeridas.</a:t>
            </a:r>
          </a:p>
          <a:p>
            <a:pPr>
              <a:lnSpc>
                <a:spcPts val="1240"/>
              </a:lnSpc>
            </a:pPr>
            <a:endParaRPr lang="en-IE" sz="1150" dirty="0">
              <a:solidFill>
                <a:srgbClr val="404040"/>
              </a:solidFill>
              <a:latin typeface="Calibri" panose="020F0502020204030204" pitchFamily="34" charset="0"/>
              <a:ea typeface="Calibri" panose="020F0502020204030204" pitchFamily="34" charset="0"/>
              <a:cs typeface="Times New Roman" panose="02020603050405020304" pitchFamily="18" charset="0"/>
            </a:endParaRPr>
          </a:p>
          <a:p>
            <a:pPr>
              <a:lnSpc>
                <a:spcPts val="1240"/>
              </a:lnSpc>
            </a:pPr>
            <a:endParaRPr lang="en-IE" sz="1150" dirty="0">
              <a:solidFill>
                <a:srgbClr val="404040"/>
              </a:solidFill>
              <a:latin typeface="Calibri" panose="020F0502020204030204" pitchFamily="34" charset="0"/>
              <a:ea typeface="Calibri" panose="020F0502020204030204" pitchFamily="34" charset="0"/>
              <a:cs typeface="Times New Roman" panose="02020603050405020304" pitchFamily="18" charset="0"/>
            </a:endParaRPr>
          </a:p>
          <a:p>
            <a:pPr>
              <a:lnSpc>
                <a:spcPts val="1340"/>
              </a:lnSpc>
            </a:pPr>
            <a:r>
              <a:rPr lang="en-IE" sz="1600" b="1" dirty="0" err="1">
                <a:solidFill>
                  <a:srgbClr val="ED4D24"/>
                </a:solidFill>
                <a:latin typeface="Calibri" panose="020F0502020204030204" pitchFamily="34" charset="0"/>
                <a:ea typeface="Calibri" panose="020F0502020204030204" pitchFamily="34" charset="0"/>
                <a:cs typeface="Times New Roman" panose="02020603050405020304" pitchFamily="18" charset="0"/>
              </a:rPr>
              <a:t>Obtener</a:t>
            </a:r>
            <a:r>
              <a:rPr lang="en-IE" sz="1600" b="1" dirty="0">
                <a:solidFill>
                  <a:srgbClr val="ED4D24"/>
                </a:solidFill>
                <a:latin typeface="Calibri" panose="020F0502020204030204" pitchFamily="34" charset="0"/>
                <a:ea typeface="Calibri" panose="020F0502020204030204" pitchFamily="34" charset="0"/>
                <a:cs typeface="Times New Roman" panose="02020603050405020304" pitchFamily="18" charset="0"/>
              </a:rPr>
              <a:t> un </a:t>
            </a:r>
            <a:r>
              <a:rPr lang="en-IE" sz="1600" b="1" dirty="0" err="1">
                <a:solidFill>
                  <a:srgbClr val="ED4D24"/>
                </a:solidFill>
                <a:latin typeface="Calibri" panose="020F0502020204030204" pitchFamily="34" charset="0"/>
                <a:ea typeface="Calibri" panose="020F0502020204030204" pitchFamily="34" charset="0"/>
                <a:cs typeface="Times New Roman" panose="02020603050405020304" pitchFamily="18" charset="0"/>
              </a:rPr>
              <a:t>resumen</a:t>
            </a:r>
            <a:r>
              <a:rPr lang="en-IE" sz="1600" b="1" dirty="0">
                <a:solidFill>
                  <a:srgbClr val="ED4D24"/>
                </a:solidFill>
                <a:latin typeface="Calibri" panose="020F0502020204030204" pitchFamily="34" charset="0"/>
                <a:ea typeface="Calibri" panose="020F0502020204030204" pitchFamily="34" charset="0"/>
                <a:cs typeface="Times New Roman" panose="02020603050405020304" pitchFamily="18" charset="0"/>
              </a:rPr>
              <a:t> final con recomendaciones prácticas</a:t>
            </a:r>
          </a:p>
          <a:p>
            <a:endParaRPr lang="en-IE" sz="800" b="1" dirty="0">
              <a:solidFill>
                <a:srgbClr val="ED4D24"/>
              </a:solidFill>
              <a:latin typeface="Calibri" panose="020F0502020204030204" pitchFamily="34" charset="0"/>
              <a:ea typeface="Calibri" panose="020F0502020204030204" pitchFamily="34" charset="0"/>
              <a:cs typeface="Times New Roman" panose="02020603050405020304" pitchFamily="18" charset="0"/>
            </a:endParaRPr>
          </a:p>
          <a:p>
            <a:pPr>
              <a:lnSpc>
                <a:spcPts val="1240"/>
              </a:lnSpc>
            </a:pPr>
            <a:r>
              <a:rPr lang="en-IE" sz="1100" dirty="0">
                <a:solidFill>
                  <a:srgbClr val="404040"/>
                </a:solidFill>
                <a:latin typeface="Calibri" panose="020F0502020204030204" pitchFamily="34" charset="0"/>
                <a:ea typeface="Calibri" panose="020F0502020204030204" pitchFamily="34" charset="0"/>
                <a:cs typeface="Times New Roman" panose="02020603050405020304" pitchFamily="18" charset="0"/>
              </a:rPr>
              <a:t>Es decir, elaborar el informe final que resuma las principales conclusiones y buenas prácticas, y ofrecer </a:t>
            </a:r>
            <a:r>
              <a:rPr lang="en-IE" sz="1100" dirty="0" err="1">
                <a:solidFill>
                  <a:srgbClr val="404040"/>
                </a:solidFill>
                <a:latin typeface="Calibri" panose="020F0502020204030204" pitchFamily="34" charset="0"/>
                <a:ea typeface="Calibri" panose="020F0502020204030204" pitchFamily="34" charset="0"/>
                <a:cs typeface="Times New Roman" panose="02020603050405020304" pitchFamily="18" charset="0"/>
              </a:rPr>
              <a:t>recomendaciones</a:t>
            </a:r>
            <a:r>
              <a:rPr lang="en-IE" sz="1100" dirty="0">
                <a:solidFill>
                  <a:srgbClr val="404040"/>
                </a:solidFill>
                <a:latin typeface="Calibri" panose="020F0502020204030204" pitchFamily="34" charset="0"/>
                <a:ea typeface="Calibri" panose="020F0502020204030204" pitchFamily="34" charset="0"/>
                <a:cs typeface="Times New Roman" panose="02020603050405020304" pitchFamily="18" charset="0"/>
              </a:rPr>
              <a:t> para reforzar el intercambio de conocimientos y la colaboración entre las empresas y las instituciones educativas (enseñanza superior, formación profesional y formación profesional continua), incluidas propuestas para planes de estudios, itinerarios formativos y la </a:t>
            </a:r>
            <a:r>
              <a:rPr lang="en-IE" sz="1100" dirty="0" err="1">
                <a:solidFill>
                  <a:srgbClr val="404040"/>
                </a:solidFill>
                <a:latin typeface="Calibri" panose="020F0502020204030204" pitchFamily="34" charset="0"/>
                <a:ea typeface="Calibri" panose="020F0502020204030204" pitchFamily="34" charset="0"/>
                <a:cs typeface="Times New Roman" panose="02020603050405020304" pitchFamily="18" charset="0"/>
              </a:rPr>
              <a:t>participación</a:t>
            </a:r>
            <a:r>
              <a:rPr lang="en-IE" sz="1100" dirty="0">
                <a:solidFill>
                  <a:srgbClr val="404040"/>
                </a:solidFill>
                <a:latin typeface="Calibri" panose="020F0502020204030204" pitchFamily="34" charset="0"/>
                <a:ea typeface="Calibri" panose="020F0502020204030204" pitchFamily="34" charset="0"/>
                <a:cs typeface="Times New Roman" panose="02020603050405020304" pitchFamily="18" charset="0"/>
              </a:rPr>
              <a:t> continua de las partes interesadas.</a:t>
            </a:r>
          </a:p>
          <a:p>
            <a:pPr>
              <a:lnSpc>
                <a:spcPts val="1240"/>
              </a:lnSpc>
            </a:pPr>
            <a:endParaRPr lang="en-IE" sz="115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ts val="1240"/>
              </a:lnSpc>
            </a:pPr>
            <a:endParaRPr lang="en-IE" sz="115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ts val="1240"/>
              </a:lnSpc>
            </a:pPr>
            <a:endParaRPr lang="en-IE" sz="115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ts val="1340"/>
              </a:lnSpc>
            </a:pPr>
            <a:endParaRPr lang="en-IE" sz="115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2" name="Graphic 40">
            <a:extLst>
              <a:ext uri="{FF2B5EF4-FFF2-40B4-BE49-F238E27FC236}">
                <a16:creationId xmlns:a16="http://schemas.microsoft.com/office/drawing/2014/main" id="{39074D7E-CBBA-AEAC-C55A-9F0B3B4129B2}"/>
              </a:ext>
            </a:extLst>
          </p:cNvPr>
          <p:cNvGrpSpPr/>
          <p:nvPr/>
        </p:nvGrpSpPr>
        <p:grpSpPr>
          <a:xfrm>
            <a:off x="-1487288" y="-84051"/>
            <a:ext cx="3924090" cy="2433120"/>
            <a:chOff x="-3997860" y="6017904"/>
            <a:chExt cx="935163" cy="579845"/>
          </a:xfrm>
          <a:solidFill>
            <a:schemeClr val="bg1">
              <a:alpha val="13000"/>
            </a:schemeClr>
          </a:solidFill>
        </p:grpSpPr>
        <p:sp>
          <p:nvSpPr>
            <p:cNvPr id="13" name="Freeform 12">
              <a:extLst>
                <a:ext uri="{FF2B5EF4-FFF2-40B4-BE49-F238E27FC236}">
                  <a16:creationId xmlns:a16="http://schemas.microsoft.com/office/drawing/2014/main" id="{C632D0D5-ADFE-3AC5-8096-02616B3F0533}"/>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9E961575-326B-63BC-4A4E-FA323AA8FF07}"/>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15" name="Freeform 14">
              <a:extLst>
                <a:ext uri="{FF2B5EF4-FFF2-40B4-BE49-F238E27FC236}">
                  <a16:creationId xmlns:a16="http://schemas.microsoft.com/office/drawing/2014/main" id="{542DECFE-9B87-F054-41E2-7F9D080215C2}"/>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16" name="Freeform 15">
              <a:extLst>
                <a:ext uri="{FF2B5EF4-FFF2-40B4-BE49-F238E27FC236}">
                  <a16:creationId xmlns:a16="http://schemas.microsoft.com/office/drawing/2014/main" id="{AC523C8A-1AAB-E499-AF50-3E11399FCF2A}"/>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
        <p:nvSpPr>
          <p:cNvPr id="17" name="Text Placeholder 18">
            <a:extLst>
              <a:ext uri="{FF2B5EF4-FFF2-40B4-BE49-F238E27FC236}">
                <a16:creationId xmlns:a16="http://schemas.microsoft.com/office/drawing/2014/main" id="{D0361721-EEDF-CF9D-4091-74A94A712695}"/>
              </a:ext>
            </a:extLst>
          </p:cNvPr>
          <p:cNvSpPr txBox="1">
            <a:spLocks/>
          </p:cNvSpPr>
          <p:nvPr/>
        </p:nvSpPr>
        <p:spPr>
          <a:xfrm>
            <a:off x="904690" y="852043"/>
            <a:ext cx="4407387" cy="320178"/>
          </a:xfrm>
          <a:prstGeom prst="rect">
            <a:avLst/>
          </a:prstGeom>
          <a:gradFill>
            <a:gsLst>
              <a:gs pos="3000">
                <a:srgbClr val="EE2D24"/>
              </a:gs>
              <a:gs pos="68000">
                <a:srgbClr val="F37321"/>
              </a:gs>
              <a:gs pos="100000">
                <a:srgbClr val="FFCD05"/>
              </a:gs>
            </a:gsLst>
            <a:lin ang="2700000" scaled="0"/>
          </a:gradFill>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4C4547"/>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dirty="0">
                <a:solidFill>
                  <a:schemeClr val="bg1"/>
                </a:solidFill>
              </a:rPr>
              <a:t>Los objetivos del análisis eran los siguientes:</a:t>
            </a:r>
          </a:p>
        </p:txBody>
      </p:sp>
      <p:grpSp>
        <p:nvGrpSpPr>
          <p:cNvPr id="31" name="Group 30">
            <a:extLst>
              <a:ext uri="{FF2B5EF4-FFF2-40B4-BE49-F238E27FC236}">
                <a16:creationId xmlns:a16="http://schemas.microsoft.com/office/drawing/2014/main" id="{168014BA-AC7B-59FF-D481-0C31F9DED0EB}"/>
              </a:ext>
            </a:extLst>
          </p:cNvPr>
          <p:cNvGrpSpPr/>
          <p:nvPr/>
        </p:nvGrpSpPr>
        <p:grpSpPr>
          <a:xfrm>
            <a:off x="2508219" y="1733920"/>
            <a:ext cx="5059350" cy="288000"/>
            <a:chOff x="650198" y="1858107"/>
            <a:chExt cx="5059350" cy="288000"/>
          </a:xfrm>
        </p:grpSpPr>
        <p:cxnSp>
          <p:nvCxnSpPr>
            <p:cNvPr id="32" name="Straight Connector 31">
              <a:extLst>
                <a:ext uri="{FF2B5EF4-FFF2-40B4-BE49-F238E27FC236}">
                  <a16:creationId xmlns:a16="http://schemas.microsoft.com/office/drawing/2014/main" id="{89BC448C-81E7-9816-5BE9-7B90004BCD41}"/>
                </a:ext>
              </a:extLst>
            </p:cNvPr>
            <p:cNvCxnSpPr>
              <a:cxnSpLocks/>
            </p:cNvCxnSpPr>
            <p:nvPr/>
          </p:nvCxnSpPr>
          <p:spPr>
            <a:xfrm>
              <a:off x="796374" y="2116700"/>
              <a:ext cx="4913174"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CCCD38D5-BB83-EDEC-2D89-82BAE71FF58D}"/>
                </a:ext>
              </a:extLst>
            </p:cNvPr>
            <p:cNvSpPr/>
            <p:nvPr/>
          </p:nvSpPr>
          <p:spPr>
            <a:xfrm>
              <a:off x="650198" y="1858107"/>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01</a:t>
              </a:r>
              <a:endParaRPr lang="en-US" sz="1800" dirty="0"/>
            </a:p>
          </p:txBody>
        </p:sp>
      </p:grpSp>
      <p:grpSp>
        <p:nvGrpSpPr>
          <p:cNvPr id="35" name="Group 34">
            <a:extLst>
              <a:ext uri="{FF2B5EF4-FFF2-40B4-BE49-F238E27FC236}">
                <a16:creationId xmlns:a16="http://schemas.microsoft.com/office/drawing/2014/main" id="{39FDF9D1-8FB8-D6FB-1610-951BEA903F65}"/>
              </a:ext>
            </a:extLst>
          </p:cNvPr>
          <p:cNvGrpSpPr/>
          <p:nvPr/>
        </p:nvGrpSpPr>
        <p:grpSpPr>
          <a:xfrm>
            <a:off x="2509204" y="3443384"/>
            <a:ext cx="5051509" cy="288000"/>
            <a:chOff x="658039" y="1831887"/>
            <a:chExt cx="5051509" cy="288000"/>
          </a:xfrm>
        </p:grpSpPr>
        <p:cxnSp>
          <p:nvCxnSpPr>
            <p:cNvPr id="36" name="Straight Connector 35">
              <a:extLst>
                <a:ext uri="{FF2B5EF4-FFF2-40B4-BE49-F238E27FC236}">
                  <a16:creationId xmlns:a16="http://schemas.microsoft.com/office/drawing/2014/main" id="{2450BA22-F08B-6249-AEB7-676FFFBFB2D7}"/>
                </a:ext>
              </a:extLst>
            </p:cNvPr>
            <p:cNvCxnSpPr>
              <a:cxnSpLocks/>
            </p:cNvCxnSpPr>
            <p:nvPr/>
          </p:nvCxnSpPr>
          <p:spPr>
            <a:xfrm>
              <a:off x="796374" y="2116700"/>
              <a:ext cx="4913174"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AF6F4FFA-531C-D157-36B8-9CAA6A15FAB9}"/>
                </a:ext>
              </a:extLst>
            </p:cNvPr>
            <p:cNvSpPr/>
            <p:nvPr/>
          </p:nvSpPr>
          <p:spPr>
            <a:xfrm>
              <a:off x="658039" y="1831887"/>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02</a:t>
              </a:r>
              <a:endParaRPr lang="en-US" sz="1800" dirty="0"/>
            </a:p>
          </p:txBody>
        </p:sp>
      </p:grpSp>
      <p:grpSp>
        <p:nvGrpSpPr>
          <p:cNvPr id="38" name="Group 37">
            <a:extLst>
              <a:ext uri="{FF2B5EF4-FFF2-40B4-BE49-F238E27FC236}">
                <a16:creationId xmlns:a16="http://schemas.microsoft.com/office/drawing/2014/main" id="{CCA517C9-7CF5-3ED1-E812-0C6142E0B308}"/>
              </a:ext>
            </a:extLst>
          </p:cNvPr>
          <p:cNvGrpSpPr/>
          <p:nvPr/>
        </p:nvGrpSpPr>
        <p:grpSpPr>
          <a:xfrm>
            <a:off x="2508219" y="5466307"/>
            <a:ext cx="5065221" cy="288000"/>
            <a:chOff x="644327" y="1972700"/>
            <a:chExt cx="5065221" cy="288000"/>
          </a:xfrm>
        </p:grpSpPr>
        <p:cxnSp>
          <p:nvCxnSpPr>
            <p:cNvPr id="39" name="Straight Connector 38">
              <a:extLst>
                <a:ext uri="{FF2B5EF4-FFF2-40B4-BE49-F238E27FC236}">
                  <a16:creationId xmlns:a16="http://schemas.microsoft.com/office/drawing/2014/main" id="{2070574E-CE9B-C919-21F4-466A6575C047}"/>
                </a:ext>
              </a:extLst>
            </p:cNvPr>
            <p:cNvCxnSpPr>
              <a:cxnSpLocks/>
            </p:cNvCxnSpPr>
            <p:nvPr/>
          </p:nvCxnSpPr>
          <p:spPr>
            <a:xfrm>
              <a:off x="796374" y="2116700"/>
              <a:ext cx="4913174"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4D6445F9-2261-08C3-2732-A7B4CBFEFE61}"/>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03</a:t>
              </a:r>
              <a:endParaRPr lang="en-US" sz="1800" dirty="0"/>
            </a:p>
          </p:txBody>
        </p:sp>
      </p:grpSp>
      <p:grpSp>
        <p:nvGrpSpPr>
          <p:cNvPr id="41" name="Group 40">
            <a:extLst>
              <a:ext uri="{FF2B5EF4-FFF2-40B4-BE49-F238E27FC236}">
                <a16:creationId xmlns:a16="http://schemas.microsoft.com/office/drawing/2014/main" id="{684E7B33-6D26-FCFF-9731-454490ED19A0}"/>
              </a:ext>
            </a:extLst>
          </p:cNvPr>
          <p:cNvGrpSpPr/>
          <p:nvPr/>
        </p:nvGrpSpPr>
        <p:grpSpPr>
          <a:xfrm>
            <a:off x="2508219" y="6516967"/>
            <a:ext cx="5059350" cy="288000"/>
            <a:chOff x="650198" y="1871578"/>
            <a:chExt cx="5059350" cy="288000"/>
          </a:xfrm>
        </p:grpSpPr>
        <p:cxnSp>
          <p:nvCxnSpPr>
            <p:cNvPr id="42" name="Straight Connector 41">
              <a:extLst>
                <a:ext uri="{FF2B5EF4-FFF2-40B4-BE49-F238E27FC236}">
                  <a16:creationId xmlns:a16="http://schemas.microsoft.com/office/drawing/2014/main" id="{391FDE03-7C58-D3BF-88A8-D6E31454AE7C}"/>
                </a:ext>
              </a:extLst>
            </p:cNvPr>
            <p:cNvCxnSpPr>
              <a:cxnSpLocks/>
            </p:cNvCxnSpPr>
            <p:nvPr/>
          </p:nvCxnSpPr>
          <p:spPr>
            <a:xfrm>
              <a:off x="796374" y="2116700"/>
              <a:ext cx="4913174"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4A1BFD88-93B2-8904-B8AE-D824839EF821}"/>
                </a:ext>
              </a:extLst>
            </p:cNvPr>
            <p:cNvSpPr/>
            <p:nvPr/>
          </p:nvSpPr>
          <p:spPr>
            <a:xfrm>
              <a:off x="650198" y="1871578"/>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04</a:t>
              </a:r>
              <a:endParaRPr lang="en-US" sz="1800" dirty="0"/>
            </a:p>
          </p:txBody>
        </p:sp>
      </p:grpSp>
      <p:grpSp>
        <p:nvGrpSpPr>
          <p:cNvPr id="44" name="Group 43">
            <a:extLst>
              <a:ext uri="{FF2B5EF4-FFF2-40B4-BE49-F238E27FC236}">
                <a16:creationId xmlns:a16="http://schemas.microsoft.com/office/drawing/2014/main" id="{F768A968-C379-30DC-44CD-C7B3F2BB40DE}"/>
              </a:ext>
            </a:extLst>
          </p:cNvPr>
          <p:cNvGrpSpPr/>
          <p:nvPr/>
        </p:nvGrpSpPr>
        <p:grpSpPr>
          <a:xfrm>
            <a:off x="2510290" y="8742866"/>
            <a:ext cx="5096991" cy="288000"/>
            <a:chOff x="612557" y="1892817"/>
            <a:chExt cx="5096991" cy="288000"/>
          </a:xfrm>
        </p:grpSpPr>
        <p:cxnSp>
          <p:nvCxnSpPr>
            <p:cNvPr id="45" name="Straight Connector 44">
              <a:extLst>
                <a:ext uri="{FF2B5EF4-FFF2-40B4-BE49-F238E27FC236}">
                  <a16:creationId xmlns:a16="http://schemas.microsoft.com/office/drawing/2014/main" id="{294FC712-DB42-1FB0-DB71-6178CA8BEB37}"/>
                </a:ext>
              </a:extLst>
            </p:cNvPr>
            <p:cNvCxnSpPr>
              <a:cxnSpLocks/>
            </p:cNvCxnSpPr>
            <p:nvPr/>
          </p:nvCxnSpPr>
          <p:spPr>
            <a:xfrm>
              <a:off x="796374" y="2116700"/>
              <a:ext cx="4913174"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A4F6A177-501B-013C-0E6F-D298A4EF952F}"/>
                </a:ext>
              </a:extLst>
            </p:cNvPr>
            <p:cNvSpPr/>
            <p:nvPr/>
          </p:nvSpPr>
          <p:spPr>
            <a:xfrm>
              <a:off x="612557" y="1892817"/>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05</a:t>
              </a:r>
              <a:endParaRPr lang="en-US" sz="1800" dirty="0"/>
            </a:p>
          </p:txBody>
        </p:sp>
      </p:grpSp>
    </p:spTree>
    <p:extLst>
      <p:ext uri="{BB962C8B-B14F-4D97-AF65-F5344CB8AC3E}">
        <p14:creationId xmlns:p14="http://schemas.microsoft.com/office/powerpoint/2010/main" val="1067445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05F1C1-E0E1-D956-6038-2AF02F1B0786}"/>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67F80A53-BF05-CE8C-67B0-702382F3923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511" b="1511"/>
          <a:stretch>
            <a:fillRect/>
          </a:stretch>
        </p:blipFill>
        <p:spPr>
          <a:xfrm>
            <a:off x="-5" y="1574362"/>
            <a:ext cx="7559675" cy="3865811"/>
          </a:xfrm>
          <a:prstGeom prst="rect">
            <a:avLst/>
          </a:prstGeom>
        </p:spPr>
      </p:pic>
      <p:sp>
        <p:nvSpPr>
          <p:cNvPr id="22" name="Freeform 21">
            <a:extLst>
              <a:ext uri="{FF2B5EF4-FFF2-40B4-BE49-F238E27FC236}">
                <a16:creationId xmlns:a16="http://schemas.microsoft.com/office/drawing/2014/main" id="{4DEAAF60-1A1D-BDEE-7535-F45B6D5C7957}"/>
              </a:ext>
            </a:extLst>
          </p:cNvPr>
          <p:cNvSpPr/>
          <p:nvPr/>
        </p:nvSpPr>
        <p:spPr>
          <a:xfrm>
            <a:off x="-5" y="5062092"/>
            <a:ext cx="1842899" cy="5004330"/>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sp>
        <p:nvSpPr>
          <p:cNvPr id="13" name="Rectangle 12">
            <a:extLst>
              <a:ext uri="{FF2B5EF4-FFF2-40B4-BE49-F238E27FC236}">
                <a16:creationId xmlns:a16="http://schemas.microsoft.com/office/drawing/2014/main" id="{4ADEA21C-39D7-FA57-1521-D8272E760E91}"/>
              </a:ext>
            </a:extLst>
          </p:cNvPr>
          <p:cNvSpPr/>
          <p:nvPr/>
        </p:nvSpPr>
        <p:spPr>
          <a:xfrm>
            <a:off x="1328821" y="6098212"/>
            <a:ext cx="431548" cy="31350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12">
            <a:extLst>
              <a:ext uri="{FF2B5EF4-FFF2-40B4-BE49-F238E27FC236}">
                <a16:creationId xmlns:a16="http://schemas.microsoft.com/office/drawing/2014/main" id="{39F68B81-35CE-6F4C-BD20-02C8A8A0F8FC}"/>
              </a:ext>
            </a:extLst>
          </p:cNvPr>
          <p:cNvSpPr txBox="1">
            <a:spLocks/>
          </p:cNvSpPr>
          <p:nvPr/>
        </p:nvSpPr>
        <p:spPr>
          <a:xfrm>
            <a:off x="2203424" y="6081783"/>
            <a:ext cx="4793686" cy="2551606"/>
          </a:xfrm>
          <a:prstGeom prst="rect">
            <a:avLst/>
          </a:prstGeom>
        </p:spPr>
        <p:txBody>
          <a:bodyPr numCol="1"/>
          <a:lstStyle>
            <a:lvl1pPr marL="518236" indent="-518236" algn="l" defTabSz="2072941" rtl="0" eaLnBrk="1" latinLnBrk="0" hangingPunct="1">
              <a:lnSpc>
                <a:spcPct val="100000"/>
              </a:lnSpc>
              <a:spcBef>
                <a:spcPts val="2267"/>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2pPr>
            <a:lvl3pPr marL="2591176"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3pPr>
            <a:lvl4pPr marL="3627646"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4pPr>
            <a:lvl5pPr marL="4664118"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lvl="1" indent="0">
              <a:lnSpc>
                <a:spcPts val="1940"/>
              </a:lnSpc>
              <a:spcBef>
                <a:spcPts val="0"/>
              </a:spcBef>
              <a:buNone/>
              <a:tabLst>
                <a:tab pos="4129088" algn="l"/>
                <a:tab pos="4791075" algn="l"/>
              </a:tabLst>
            </a:pPr>
            <a:r>
              <a:rPr lang="es-ES" sz="1500" b="1" dirty="0">
                <a:solidFill>
                  <a:srgbClr val="404040"/>
                </a:solidFill>
              </a:rPr>
              <a:t>El clima europeo y la demanda energética estacional para calefacción y refrigeración</a:t>
            </a:r>
            <a:r>
              <a:rPr lang="en-US" sz="1500" b="1" dirty="0">
                <a:solidFill>
                  <a:srgbClr val="404040"/>
                </a:solidFill>
              </a:rPr>
              <a:t> </a:t>
            </a:r>
            <a:r>
              <a:rPr lang="es-ES" sz="1500" b="1" dirty="0">
                <a:solidFill>
                  <a:schemeClr val="tx1"/>
                </a:solidFill>
              </a:rPr>
              <a:t>	</a:t>
            </a:r>
            <a:r>
              <a:rPr lang="lv-LV" sz="1500" dirty="0">
                <a:solidFill>
                  <a:schemeClr val="tx1"/>
                </a:solidFill>
                <a:hlinkClick r:id="rId3" action="ppaction://hlinksldjump">
                  <a:extLst>
                    <a:ext uri="{A12FA001-AC4F-418D-AE19-62706E023703}">
                      <ahyp:hlinkClr xmlns:ahyp="http://schemas.microsoft.com/office/drawing/2018/hyperlinkcolor" val="tx"/>
                    </a:ext>
                  </a:extLst>
                </a:hlinkClick>
              </a:rPr>
              <a:t>8</a:t>
            </a:r>
            <a:endParaRPr lang="en-US" sz="1500" dirty="0">
              <a:solidFill>
                <a:schemeClr val="tx1"/>
              </a:solidFill>
            </a:endParaRPr>
          </a:p>
          <a:p>
            <a:pPr marL="0" lvl="1" indent="0">
              <a:lnSpc>
                <a:spcPts val="1940"/>
              </a:lnSpc>
              <a:spcBef>
                <a:spcPts val="0"/>
              </a:spcBef>
              <a:buNone/>
              <a:tabLst>
                <a:tab pos="4129088" algn="l"/>
                <a:tab pos="4791075" algn="l"/>
              </a:tabLst>
            </a:pPr>
            <a:r>
              <a:rPr lang="en-US" sz="1500" dirty="0">
                <a:solidFill>
                  <a:srgbClr val="404040"/>
                </a:solidFill>
              </a:rPr>
              <a:t>	</a:t>
            </a:r>
          </a:p>
          <a:p>
            <a:pPr marL="0" lvl="1" indent="0">
              <a:lnSpc>
                <a:spcPts val="1940"/>
              </a:lnSpc>
              <a:spcBef>
                <a:spcPts val="0"/>
              </a:spcBef>
              <a:buNone/>
              <a:tabLst>
                <a:tab pos="4129088" algn="l"/>
                <a:tab pos="4791075" algn="l"/>
              </a:tabLst>
            </a:pPr>
            <a:endParaRPr lang="lv-LV" sz="1500" b="1" dirty="0">
              <a:solidFill>
                <a:srgbClr val="404040"/>
              </a:solidFill>
            </a:endParaRPr>
          </a:p>
          <a:p>
            <a:pPr marL="0" lvl="1" indent="0">
              <a:lnSpc>
                <a:spcPts val="1940"/>
              </a:lnSpc>
              <a:spcBef>
                <a:spcPts val="0"/>
              </a:spcBef>
              <a:buNone/>
              <a:tabLst>
                <a:tab pos="4129088" algn="l"/>
                <a:tab pos="4791075" algn="l"/>
              </a:tabLst>
            </a:pPr>
            <a:r>
              <a:rPr lang="en-US" sz="1500" b="1" dirty="0" err="1">
                <a:solidFill>
                  <a:srgbClr val="404040"/>
                </a:solidFill>
              </a:rPr>
              <a:t>Factores</a:t>
            </a:r>
            <a:r>
              <a:rPr lang="en-US" sz="1500" b="1" dirty="0">
                <a:solidFill>
                  <a:srgbClr val="404040"/>
                </a:solidFill>
              </a:rPr>
              <a:t> políticos y </a:t>
            </a:r>
            <a:r>
              <a:rPr lang="en-US" sz="1500" b="1" dirty="0" err="1">
                <a:solidFill>
                  <a:srgbClr val="404040"/>
                </a:solidFill>
              </a:rPr>
              <a:t>legislativos</a:t>
            </a:r>
            <a:r>
              <a:rPr lang="en-US" sz="1500" b="1" dirty="0">
                <a:solidFill>
                  <a:srgbClr val="404040"/>
                </a:solidFill>
              </a:rPr>
              <a:t> </a:t>
            </a:r>
            <a:r>
              <a:rPr lang="es-ES" sz="1500" b="1" dirty="0">
                <a:solidFill>
                  <a:srgbClr val="404040"/>
                </a:solidFill>
              </a:rPr>
              <a:t>	</a:t>
            </a:r>
            <a:r>
              <a:rPr lang="lv-LV" sz="1500" dirty="0">
                <a:solidFill>
                  <a:srgbClr val="404040"/>
                </a:solidFill>
                <a:hlinkClick r:id="rId4" action="ppaction://hlinksldjump">
                  <a:extLst>
                    <a:ext uri="{A12FA001-AC4F-418D-AE19-62706E023703}">
                      <ahyp:hlinkClr xmlns:ahyp="http://schemas.microsoft.com/office/drawing/2018/hyperlinkcolor" val="tx"/>
                    </a:ext>
                  </a:extLst>
                </a:hlinkClick>
              </a:rPr>
              <a:t>9</a:t>
            </a:r>
            <a:endParaRPr lang="en-US" sz="1500" b="1" dirty="0">
              <a:solidFill>
                <a:srgbClr val="404040"/>
              </a:solidFill>
            </a:endParaRPr>
          </a:p>
          <a:p>
            <a:pPr marL="0" lvl="1" indent="0">
              <a:lnSpc>
                <a:spcPts val="1940"/>
              </a:lnSpc>
              <a:spcBef>
                <a:spcPts val="0"/>
              </a:spcBef>
              <a:buNone/>
              <a:tabLst>
                <a:tab pos="4129088" algn="l"/>
                <a:tab pos="4791075" algn="l"/>
              </a:tabLst>
            </a:pPr>
            <a:endParaRPr lang="lv-LV" sz="1500" b="1" dirty="0">
              <a:solidFill>
                <a:srgbClr val="404040"/>
              </a:solidFill>
            </a:endParaRPr>
          </a:p>
          <a:p>
            <a:pPr marL="0" lvl="1" indent="0">
              <a:lnSpc>
                <a:spcPts val="1940"/>
              </a:lnSpc>
              <a:spcBef>
                <a:spcPts val="0"/>
              </a:spcBef>
              <a:buNone/>
              <a:tabLst>
                <a:tab pos="4129088" algn="l"/>
                <a:tab pos="4791075" algn="l"/>
              </a:tabLst>
            </a:pPr>
            <a:endParaRPr lang="lv-LV" sz="1500" b="1" dirty="0">
              <a:solidFill>
                <a:srgbClr val="404040"/>
              </a:solidFill>
            </a:endParaRPr>
          </a:p>
          <a:p>
            <a:pPr marL="0" lvl="1" indent="0">
              <a:lnSpc>
                <a:spcPts val="1940"/>
              </a:lnSpc>
              <a:spcBef>
                <a:spcPts val="0"/>
              </a:spcBef>
              <a:buNone/>
              <a:tabLst>
                <a:tab pos="4129088" algn="l"/>
                <a:tab pos="4791075" algn="l"/>
              </a:tabLst>
            </a:pPr>
            <a:r>
              <a:rPr lang="en-US" sz="1500" b="1" dirty="0">
                <a:solidFill>
                  <a:srgbClr val="404040"/>
                </a:solidFill>
              </a:rPr>
              <a:t>Pobreza energética y dimensiones </a:t>
            </a:r>
            <a:r>
              <a:rPr lang="en-US" sz="1500" b="1" dirty="0" err="1">
                <a:solidFill>
                  <a:srgbClr val="404040"/>
                </a:solidFill>
              </a:rPr>
              <a:t>sociales</a:t>
            </a:r>
            <a:r>
              <a:rPr lang="en-US" sz="1500" b="1" dirty="0">
                <a:solidFill>
                  <a:srgbClr val="404040"/>
                </a:solidFill>
              </a:rPr>
              <a:t> </a:t>
            </a:r>
            <a:r>
              <a:rPr lang="es-ES" sz="1500" b="1" dirty="0">
                <a:solidFill>
                  <a:srgbClr val="404040"/>
                </a:solidFill>
              </a:rPr>
              <a:t>	</a:t>
            </a:r>
            <a:r>
              <a:rPr lang="lv-LV" sz="1500" dirty="0">
                <a:solidFill>
                  <a:srgbClr val="404040"/>
                </a:solidFill>
                <a:hlinkClick r:id="rId4" action="ppaction://hlinksldjump">
                  <a:extLst>
                    <a:ext uri="{A12FA001-AC4F-418D-AE19-62706E023703}">
                      <ahyp:hlinkClr xmlns:ahyp="http://schemas.microsoft.com/office/drawing/2018/hyperlinkcolor" val="tx"/>
                    </a:ext>
                  </a:extLst>
                </a:hlinkClick>
              </a:rPr>
              <a:t>9</a:t>
            </a:r>
            <a:endParaRPr lang="en-US" sz="1500" b="1" dirty="0">
              <a:solidFill>
                <a:srgbClr val="404040"/>
              </a:solidFill>
            </a:endParaRPr>
          </a:p>
          <a:p>
            <a:pPr marL="0" lvl="1" indent="0">
              <a:lnSpc>
                <a:spcPts val="1940"/>
              </a:lnSpc>
              <a:spcBef>
                <a:spcPts val="0"/>
              </a:spcBef>
              <a:buNone/>
              <a:tabLst>
                <a:tab pos="4129088" algn="l"/>
                <a:tab pos="4791075" algn="l"/>
              </a:tabLst>
            </a:pPr>
            <a:endParaRPr lang="lv-LV" sz="1500" b="1" dirty="0">
              <a:solidFill>
                <a:srgbClr val="404040"/>
              </a:solidFill>
            </a:endParaRPr>
          </a:p>
          <a:p>
            <a:pPr marL="0" lvl="1" indent="0">
              <a:lnSpc>
                <a:spcPts val="1940"/>
              </a:lnSpc>
              <a:spcBef>
                <a:spcPts val="0"/>
              </a:spcBef>
              <a:buNone/>
              <a:tabLst>
                <a:tab pos="4129088" algn="l"/>
                <a:tab pos="4791075" algn="l"/>
              </a:tabLst>
            </a:pPr>
            <a:endParaRPr lang="lv-LV" sz="1500" b="1" dirty="0">
              <a:solidFill>
                <a:srgbClr val="404040"/>
              </a:solidFill>
            </a:endParaRPr>
          </a:p>
          <a:p>
            <a:pPr marL="0" lvl="1" indent="0">
              <a:lnSpc>
                <a:spcPts val="1940"/>
              </a:lnSpc>
              <a:spcBef>
                <a:spcPts val="0"/>
              </a:spcBef>
              <a:buNone/>
              <a:tabLst>
                <a:tab pos="4129088" algn="l"/>
                <a:tab pos="4791075" algn="l"/>
              </a:tabLst>
            </a:pPr>
            <a:r>
              <a:rPr lang="en-US" sz="1500" b="1" dirty="0">
                <a:solidFill>
                  <a:srgbClr val="404040"/>
                </a:solidFill>
              </a:rPr>
              <a:t>Estado actual de las tecnologías </a:t>
            </a:r>
            <a:r>
              <a:rPr lang="en-US" sz="1500" b="1" dirty="0" err="1">
                <a:solidFill>
                  <a:srgbClr val="404040"/>
                </a:solidFill>
              </a:rPr>
              <a:t>digitales</a:t>
            </a:r>
            <a:r>
              <a:rPr lang="en-US" sz="1500" b="1" dirty="0">
                <a:solidFill>
                  <a:srgbClr val="404040"/>
                </a:solidFill>
              </a:rPr>
              <a:t> </a:t>
            </a:r>
            <a:r>
              <a:rPr lang="es-ES" sz="1500" b="1" dirty="0">
                <a:solidFill>
                  <a:schemeClr val="tx1"/>
                </a:solidFill>
              </a:rPr>
              <a:t>	</a:t>
            </a:r>
            <a:r>
              <a:rPr lang="lv-LV" sz="1500" dirty="0">
                <a:solidFill>
                  <a:schemeClr val="tx1"/>
                </a:solidFill>
                <a:hlinkClick r:id="rId5" action="ppaction://hlinksldjump">
                  <a:extLst>
                    <a:ext uri="{A12FA001-AC4F-418D-AE19-62706E023703}">
                      <ahyp:hlinkClr xmlns:ahyp="http://schemas.microsoft.com/office/drawing/2018/hyperlinkcolor" val="tx"/>
                    </a:ext>
                  </a:extLst>
                </a:hlinkClick>
              </a:rPr>
              <a:t>10</a:t>
            </a:r>
            <a:endParaRPr lang="en-US" sz="1500" b="1" dirty="0">
              <a:solidFill>
                <a:schemeClr val="tx1"/>
              </a:solidFill>
            </a:endParaRPr>
          </a:p>
          <a:p>
            <a:pPr marL="0" lvl="1" indent="0">
              <a:lnSpc>
                <a:spcPts val="1940"/>
              </a:lnSpc>
              <a:spcBef>
                <a:spcPts val="0"/>
              </a:spcBef>
              <a:buNone/>
              <a:tabLst>
                <a:tab pos="4129088" algn="l"/>
                <a:tab pos="4791075" algn="l"/>
              </a:tabLst>
            </a:pPr>
            <a:r>
              <a:rPr lang="en-US" sz="1500" b="1" dirty="0">
                <a:solidFill>
                  <a:srgbClr val="404040"/>
                </a:solidFill>
              </a:rPr>
              <a:t>que apoyan la </a:t>
            </a:r>
            <a:r>
              <a:rPr lang="en-US" sz="1500" b="1" dirty="0" err="1">
                <a:solidFill>
                  <a:srgbClr val="404040"/>
                </a:solidFill>
              </a:rPr>
              <a:t>descarbonización</a:t>
            </a:r>
            <a:r>
              <a:rPr lang="en-US" sz="1500" b="1" dirty="0">
                <a:solidFill>
                  <a:srgbClr val="404040"/>
                </a:solidFill>
              </a:rPr>
              <a:t> </a:t>
            </a:r>
            <a:r>
              <a:rPr lang="en-US" sz="1500" b="1" dirty="0" err="1">
                <a:solidFill>
                  <a:srgbClr val="404040"/>
                </a:solidFill>
              </a:rPr>
              <a:t>en</a:t>
            </a:r>
            <a:r>
              <a:rPr lang="en-US" sz="1500" b="1" dirty="0">
                <a:solidFill>
                  <a:srgbClr val="404040"/>
                </a:solidFill>
              </a:rPr>
              <a:t> Europa</a:t>
            </a:r>
            <a:r>
              <a:rPr lang="en-US" sz="1500" dirty="0">
                <a:solidFill>
                  <a:srgbClr val="404040"/>
                </a:solidFill>
              </a:rPr>
              <a:t>	</a:t>
            </a:r>
          </a:p>
          <a:p>
            <a:pPr marL="0" lvl="1" indent="0">
              <a:lnSpc>
                <a:spcPts val="1940"/>
              </a:lnSpc>
              <a:spcBef>
                <a:spcPts val="0"/>
              </a:spcBef>
              <a:buNone/>
              <a:tabLst>
                <a:tab pos="4129088" algn="l"/>
                <a:tab pos="4791075" algn="l"/>
              </a:tabLst>
            </a:pPr>
            <a:endParaRPr lang="en-US" sz="1500" dirty="0">
              <a:solidFill>
                <a:srgbClr val="404040"/>
              </a:solidFill>
            </a:endParaRPr>
          </a:p>
        </p:txBody>
      </p:sp>
      <p:cxnSp>
        <p:nvCxnSpPr>
          <p:cNvPr id="12" name="Straight Connector 11">
            <a:extLst>
              <a:ext uri="{FF2B5EF4-FFF2-40B4-BE49-F238E27FC236}">
                <a16:creationId xmlns:a16="http://schemas.microsoft.com/office/drawing/2014/main" id="{B36E5AF6-5C18-7CF3-5446-EC0E7DAC4F26}"/>
              </a:ext>
            </a:extLst>
          </p:cNvPr>
          <p:cNvCxnSpPr>
            <a:cxnSpLocks/>
          </p:cNvCxnSpPr>
          <p:nvPr/>
        </p:nvCxnSpPr>
        <p:spPr>
          <a:xfrm>
            <a:off x="2203424" y="6755370"/>
            <a:ext cx="462554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7" name="Graphic 40">
            <a:extLst>
              <a:ext uri="{FF2B5EF4-FFF2-40B4-BE49-F238E27FC236}">
                <a16:creationId xmlns:a16="http://schemas.microsoft.com/office/drawing/2014/main" id="{B41AFB3E-81F1-4ADA-799A-A35798C2AC60}"/>
              </a:ext>
            </a:extLst>
          </p:cNvPr>
          <p:cNvGrpSpPr/>
          <p:nvPr/>
        </p:nvGrpSpPr>
        <p:grpSpPr>
          <a:xfrm>
            <a:off x="-1866912" y="7357586"/>
            <a:ext cx="3924090" cy="2433120"/>
            <a:chOff x="-3997860" y="6017904"/>
            <a:chExt cx="935163" cy="579845"/>
          </a:xfrm>
          <a:solidFill>
            <a:schemeClr val="bg1">
              <a:alpha val="13000"/>
            </a:schemeClr>
          </a:solidFill>
        </p:grpSpPr>
        <p:sp>
          <p:nvSpPr>
            <p:cNvPr id="8" name="Freeform 7">
              <a:extLst>
                <a:ext uri="{FF2B5EF4-FFF2-40B4-BE49-F238E27FC236}">
                  <a16:creationId xmlns:a16="http://schemas.microsoft.com/office/drawing/2014/main" id="{BBC3DC3A-C73F-FAA9-C582-A151B8D295E9}"/>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9" name="Freeform 8">
              <a:extLst>
                <a:ext uri="{FF2B5EF4-FFF2-40B4-BE49-F238E27FC236}">
                  <a16:creationId xmlns:a16="http://schemas.microsoft.com/office/drawing/2014/main" id="{04B396B0-696A-95C5-09B7-76BBA0E1B89E}"/>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23" name="Freeform 22">
              <a:extLst>
                <a:ext uri="{FF2B5EF4-FFF2-40B4-BE49-F238E27FC236}">
                  <a16:creationId xmlns:a16="http://schemas.microsoft.com/office/drawing/2014/main" id="{92681311-D783-880A-5B0C-A892B211870B}"/>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24" name="Freeform 23">
              <a:extLst>
                <a:ext uri="{FF2B5EF4-FFF2-40B4-BE49-F238E27FC236}">
                  <a16:creationId xmlns:a16="http://schemas.microsoft.com/office/drawing/2014/main" id="{7E21A808-F2A0-2280-2DE8-B1E73A19A757}"/>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grpSp>
        <p:nvGrpSpPr>
          <p:cNvPr id="27" name="Group 26">
            <a:extLst>
              <a:ext uri="{FF2B5EF4-FFF2-40B4-BE49-F238E27FC236}">
                <a16:creationId xmlns:a16="http://schemas.microsoft.com/office/drawing/2014/main" id="{675F9507-6A2E-3353-277C-65FAFECDDC63}"/>
              </a:ext>
            </a:extLst>
          </p:cNvPr>
          <p:cNvGrpSpPr/>
          <p:nvPr/>
        </p:nvGrpSpPr>
        <p:grpSpPr>
          <a:xfrm>
            <a:off x="1555049" y="6169832"/>
            <a:ext cx="648000" cy="361384"/>
            <a:chOff x="1416431" y="5629720"/>
            <a:chExt cx="648000" cy="361384"/>
          </a:xfrm>
        </p:grpSpPr>
        <p:sp>
          <p:nvSpPr>
            <p:cNvPr id="25" name="Rectangle 24">
              <a:extLst>
                <a:ext uri="{FF2B5EF4-FFF2-40B4-BE49-F238E27FC236}">
                  <a16:creationId xmlns:a16="http://schemas.microsoft.com/office/drawing/2014/main" id="{5B582326-D00D-FCFB-2A9E-A760AFE7C908}"/>
                </a:ext>
              </a:extLst>
            </p:cNvPr>
            <p:cNvSpPr/>
            <p:nvPr/>
          </p:nvSpPr>
          <p:spPr>
            <a:xfrm>
              <a:off x="1441479" y="5629720"/>
              <a:ext cx="461757" cy="349398"/>
            </a:xfrm>
            <a:prstGeom prst="rect">
              <a:avLst/>
            </a:prstGeom>
            <a:gradFill>
              <a:gsLst>
                <a:gs pos="3000">
                  <a:srgbClr val="EE2D24"/>
                </a:gs>
                <a:gs pos="68000">
                  <a:srgbClr val="F37321"/>
                </a:gs>
                <a:gs pos="100000">
                  <a:srgbClr val="FFCD05"/>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Placeholder 8">
              <a:extLst>
                <a:ext uri="{FF2B5EF4-FFF2-40B4-BE49-F238E27FC236}">
                  <a16:creationId xmlns:a16="http://schemas.microsoft.com/office/drawing/2014/main" id="{FBD795B8-B900-065D-8CEE-CC05E3F995E1}"/>
                </a:ext>
              </a:extLst>
            </p:cNvPr>
            <p:cNvSpPr txBox="1">
              <a:spLocks/>
            </p:cNvSpPr>
            <p:nvPr/>
          </p:nvSpPr>
          <p:spPr>
            <a:xfrm>
              <a:off x="1416431" y="5642704"/>
              <a:ext cx="648000" cy="348400"/>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2000" dirty="0">
                  <a:solidFill>
                    <a:schemeClr val="bg1"/>
                  </a:solidFill>
                </a:rPr>
                <a:t>1.1</a:t>
              </a:r>
            </a:p>
          </p:txBody>
        </p:sp>
      </p:grpSp>
      <p:grpSp>
        <p:nvGrpSpPr>
          <p:cNvPr id="28" name="Group 27">
            <a:extLst>
              <a:ext uri="{FF2B5EF4-FFF2-40B4-BE49-F238E27FC236}">
                <a16:creationId xmlns:a16="http://schemas.microsoft.com/office/drawing/2014/main" id="{196C2A56-A64B-07FA-F1C8-618C418820B6}"/>
              </a:ext>
            </a:extLst>
          </p:cNvPr>
          <p:cNvGrpSpPr/>
          <p:nvPr/>
        </p:nvGrpSpPr>
        <p:grpSpPr>
          <a:xfrm>
            <a:off x="1518894" y="7032716"/>
            <a:ext cx="648000" cy="361384"/>
            <a:chOff x="1416431" y="5629720"/>
            <a:chExt cx="648000" cy="361384"/>
          </a:xfrm>
        </p:grpSpPr>
        <p:sp>
          <p:nvSpPr>
            <p:cNvPr id="29" name="Rectangle 28">
              <a:extLst>
                <a:ext uri="{FF2B5EF4-FFF2-40B4-BE49-F238E27FC236}">
                  <a16:creationId xmlns:a16="http://schemas.microsoft.com/office/drawing/2014/main" id="{6D109C4A-DAE7-47D3-7B89-5F808F414146}"/>
                </a:ext>
              </a:extLst>
            </p:cNvPr>
            <p:cNvSpPr/>
            <p:nvPr/>
          </p:nvSpPr>
          <p:spPr>
            <a:xfrm>
              <a:off x="1441479" y="5629720"/>
              <a:ext cx="461757" cy="349398"/>
            </a:xfrm>
            <a:prstGeom prst="rect">
              <a:avLst/>
            </a:prstGeom>
            <a:gradFill>
              <a:gsLst>
                <a:gs pos="3000">
                  <a:srgbClr val="EE2D24"/>
                </a:gs>
                <a:gs pos="68000">
                  <a:srgbClr val="F37321"/>
                </a:gs>
                <a:gs pos="100000">
                  <a:srgbClr val="FFCD05"/>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Placeholder 8">
              <a:extLst>
                <a:ext uri="{FF2B5EF4-FFF2-40B4-BE49-F238E27FC236}">
                  <a16:creationId xmlns:a16="http://schemas.microsoft.com/office/drawing/2014/main" id="{983D3A3A-393F-F721-90F4-D4A954B6E4B3}"/>
                </a:ext>
              </a:extLst>
            </p:cNvPr>
            <p:cNvSpPr txBox="1">
              <a:spLocks/>
            </p:cNvSpPr>
            <p:nvPr/>
          </p:nvSpPr>
          <p:spPr>
            <a:xfrm>
              <a:off x="1416431" y="5642704"/>
              <a:ext cx="648000" cy="348400"/>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2000" dirty="0">
                  <a:solidFill>
                    <a:schemeClr val="bg1"/>
                  </a:solidFill>
                </a:rPr>
                <a:t>1.</a:t>
              </a:r>
              <a:r>
                <a:rPr lang="lv-LV" sz="2000" dirty="0">
                  <a:solidFill>
                    <a:schemeClr val="bg1"/>
                  </a:solidFill>
                </a:rPr>
                <a:t>2</a:t>
              </a:r>
              <a:endParaRPr lang="en-US" sz="2000" dirty="0">
                <a:solidFill>
                  <a:schemeClr val="bg1"/>
                </a:solidFill>
              </a:endParaRPr>
            </a:p>
          </p:txBody>
        </p:sp>
      </p:grpSp>
      <p:sp>
        <p:nvSpPr>
          <p:cNvPr id="38" name="Text Placeholder 2">
            <a:extLst>
              <a:ext uri="{FF2B5EF4-FFF2-40B4-BE49-F238E27FC236}">
                <a16:creationId xmlns:a16="http://schemas.microsoft.com/office/drawing/2014/main" id="{901573E6-622D-5F0C-9C4C-57693B91BB04}"/>
              </a:ext>
            </a:extLst>
          </p:cNvPr>
          <p:cNvSpPr txBox="1">
            <a:spLocks/>
          </p:cNvSpPr>
          <p:nvPr/>
        </p:nvSpPr>
        <p:spPr>
          <a:xfrm>
            <a:off x="58599" y="902931"/>
            <a:ext cx="6034539" cy="939590"/>
          </a:xfrm>
          <a:prstGeom prst="rect">
            <a:avLst/>
          </a:prstGeo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nSpc>
                <a:spcPts val="3320"/>
              </a:lnSpc>
              <a:spcBef>
                <a:spcPts val="0"/>
              </a:spcBef>
              <a:buNone/>
            </a:pPr>
            <a:r>
              <a:rPr lang="en-US" sz="3200" b="1" dirty="0">
                <a:solidFill>
                  <a:srgbClr val="2D62AE"/>
                </a:solidFill>
                <a:latin typeface="Calibri" panose="020F0502020204030204" pitchFamily="34" charset="0"/>
                <a:cs typeface="Calibri" panose="020F0502020204030204" pitchFamily="34" charset="0"/>
              </a:rPr>
              <a:t>Contexto y necesidades regionales</a:t>
            </a:r>
          </a:p>
          <a:p>
            <a:pPr marL="0" indent="0">
              <a:lnSpc>
                <a:spcPts val="3320"/>
              </a:lnSpc>
              <a:spcBef>
                <a:spcPts val="0"/>
              </a:spcBef>
              <a:buNone/>
            </a:pPr>
            <a:endParaRPr lang="en-US" sz="2800" i="1" dirty="0">
              <a:solidFill>
                <a:srgbClr val="0289AE"/>
              </a:solidFill>
              <a:latin typeface="Calibri" panose="020F0502020204030204" pitchFamily="34" charset="0"/>
              <a:cs typeface="Calibri" panose="020F0502020204030204" pitchFamily="34" charset="0"/>
            </a:endParaRPr>
          </a:p>
        </p:txBody>
      </p:sp>
      <p:grpSp>
        <p:nvGrpSpPr>
          <p:cNvPr id="41" name="Group 40">
            <a:extLst>
              <a:ext uri="{FF2B5EF4-FFF2-40B4-BE49-F238E27FC236}">
                <a16:creationId xmlns:a16="http://schemas.microsoft.com/office/drawing/2014/main" id="{AC519758-5824-DDE8-79F1-D64B0AD21AD3}"/>
              </a:ext>
            </a:extLst>
          </p:cNvPr>
          <p:cNvGrpSpPr/>
          <p:nvPr/>
        </p:nvGrpSpPr>
        <p:grpSpPr>
          <a:xfrm>
            <a:off x="5990087" y="544530"/>
            <a:ext cx="1402960" cy="1297991"/>
            <a:chOff x="288508" y="575831"/>
            <a:chExt cx="1402960" cy="1297991"/>
          </a:xfrm>
        </p:grpSpPr>
        <p:sp>
          <p:nvSpPr>
            <p:cNvPr id="43" name="Rectangle 42">
              <a:extLst>
                <a:ext uri="{FF2B5EF4-FFF2-40B4-BE49-F238E27FC236}">
                  <a16:creationId xmlns:a16="http://schemas.microsoft.com/office/drawing/2014/main" id="{30DF3F67-5CB2-431D-82F3-42EA7323C168}"/>
                </a:ext>
              </a:extLst>
            </p:cNvPr>
            <p:cNvSpPr/>
            <p:nvPr/>
          </p:nvSpPr>
          <p:spPr>
            <a:xfrm>
              <a:off x="408135" y="643323"/>
              <a:ext cx="1163707" cy="1095515"/>
            </a:xfrm>
            <a:prstGeom prst="rect">
              <a:avLst/>
            </a:prstGeom>
            <a:gradFill>
              <a:gsLst>
                <a:gs pos="3000">
                  <a:srgbClr val="EE2D24"/>
                </a:gs>
                <a:gs pos="68000">
                  <a:srgbClr val="F37321"/>
                </a:gs>
                <a:gs pos="100000">
                  <a:srgbClr val="FFCD05"/>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 Placeholder 32">
              <a:extLst>
                <a:ext uri="{FF2B5EF4-FFF2-40B4-BE49-F238E27FC236}">
                  <a16:creationId xmlns:a16="http://schemas.microsoft.com/office/drawing/2014/main" id="{FDCA90F3-FF55-BDC1-C629-C9F50B9AC278}"/>
                </a:ext>
              </a:extLst>
            </p:cNvPr>
            <p:cNvSpPr txBox="1">
              <a:spLocks/>
            </p:cNvSpPr>
            <p:nvPr/>
          </p:nvSpPr>
          <p:spPr>
            <a:xfrm>
              <a:off x="288508" y="575831"/>
              <a:ext cx="1402960"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GB" sz="7000" dirty="0">
                  <a:solidFill>
                    <a:schemeClr val="bg1"/>
                  </a:solidFill>
                </a:rPr>
                <a:t>01</a:t>
              </a:r>
              <a:endParaRPr lang="en-US" sz="7000" dirty="0">
                <a:solidFill>
                  <a:schemeClr val="bg1"/>
                </a:solidFill>
              </a:endParaRPr>
            </a:p>
          </p:txBody>
        </p:sp>
      </p:grpSp>
      <p:grpSp>
        <p:nvGrpSpPr>
          <p:cNvPr id="31" name="Group 30">
            <a:extLst>
              <a:ext uri="{FF2B5EF4-FFF2-40B4-BE49-F238E27FC236}">
                <a16:creationId xmlns:a16="http://schemas.microsoft.com/office/drawing/2014/main" id="{7047AB8D-8D22-4805-A493-73339FF5A3D6}"/>
              </a:ext>
            </a:extLst>
          </p:cNvPr>
          <p:cNvGrpSpPr/>
          <p:nvPr/>
        </p:nvGrpSpPr>
        <p:grpSpPr>
          <a:xfrm>
            <a:off x="1521729" y="8609292"/>
            <a:ext cx="648000" cy="361384"/>
            <a:chOff x="1416431" y="5629720"/>
            <a:chExt cx="648000" cy="361384"/>
          </a:xfrm>
        </p:grpSpPr>
        <p:sp>
          <p:nvSpPr>
            <p:cNvPr id="32" name="Rectangle 31">
              <a:extLst>
                <a:ext uri="{FF2B5EF4-FFF2-40B4-BE49-F238E27FC236}">
                  <a16:creationId xmlns:a16="http://schemas.microsoft.com/office/drawing/2014/main" id="{EB3B4E0C-8FBB-4B67-A5E3-DA639AD32DCB}"/>
                </a:ext>
              </a:extLst>
            </p:cNvPr>
            <p:cNvSpPr/>
            <p:nvPr/>
          </p:nvSpPr>
          <p:spPr>
            <a:xfrm>
              <a:off x="1441479" y="5629720"/>
              <a:ext cx="461757" cy="349398"/>
            </a:xfrm>
            <a:prstGeom prst="rect">
              <a:avLst/>
            </a:prstGeom>
            <a:gradFill>
              <a:gsLst>
                <a:gs pos="3000">
                  <a:srgbClr val="EE2D24"/>
                </a:gs>
                <a:gs pos="68000">
                  <a:srgbClr val="F37321"/>
                </a:gs>
                <a:gs pos="100000">
                  <a:srgbClr val="FFCD05"/>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Placeholder 8">
              <a:extLst>
                <a:ext uri="{FF2B5EF4-FFF2-40B4-BE49-F238E27FC236}">
                  <a16:creationId xmlns:a16="http://schemas.microsoft.com/office/drawing/2014/main" id="{063C4CED-E7EC-4CE2-B339-AAB89B2330DC}"/>
                </a:ext>
              </a:extLst>
            </p:cNvPr>
            <p:cNvSpPr txBox="1">
              <a:spLocks/>
            </p:cNvSpPr>
            <p:nvPr/>
          </p:nvSpPr>
          <p:spPr>
            <a:xfrm>
              <a:off x="1416431" y="5642704"/>
              <a:ext cx="648000" cy="348400"/>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2000" dirty="0">
                  <a:solidFill>
                    <a:schemeClr val="bg1"/>
                  </a:solidFill>
                </a:rPr>
                <a:t>1.</a:t>
              </a:r>
              <a:r>
                <a:rPr lang="lv-LV" sz="2000" dirty="0">
                  <a:solidFill>
                    <a:schemeClr val="bg1"/>
                  </a:solidFill>
                </a:rPr>
                <a:t>4</a:t>
              </a:r>
              <a:endParaRPr lang="en-US" sz="2000" dirty="0">
                <a:solidFill>
                  <a:schemeClr val="bg1"/>
                </a:solidFill>
              </a:endParaRPr>
            </a:p>
          </p:txBody>
        </p:sp>
      </p:grpSp>
      <p:grpSp>
        <p:nvGrpSpPr>
          <p:cNvPr id="34" name="Group 33">
            <a:extLst>
              <a:ext uri="{FF2B5EF4-FFF2-40B4-BE49-F238E27FC236}">
                <a16:creationId xmlns:a16="http://schemas.microsoft.com/office/drawing/2014/main" id="{E52EA3BE-5578-4EE1-901E-D62D203C363C}"/>
              </a:ext>
            </a:extLst>
          </p:cNvPr>
          <p:cNvGrpSpPr/>
          <p:nvPr/>
        </p:nvGrpSpPr>
        <p:grpSpPr>
          <a:xfrm>
            <a:off x="1522995" y="7804571"/>
            <a:ext cx="648000" cy="361384"/>
            <a:chOff x="1416431" y="5629720"/>
            <a:chExt cx="648000" cy="361384"/>
          </a:xfrm>
        </p:grpSpPr>
        <p:sp>
          <p:nvSpPr>
            <p:cNvPr id="35" name="Rectangle 34">
              <a:extLst>
                <a:ext uri="{FF2B5EF4-FFF2-40B4-BE49-F238E27FC236}">
                  <a16:creationId xmlns:a16="http://schemas.microsoft.com/office/drawing/2014/main" id="{1628A541-C915-417F-8875-2D7E53600456}"/>
                </a:ext>
              </a:extLst>
            </p:cNvPr>
            <p:cNvSpPr/>
            <p:nvPr/>
          </p:nvSpPr>
          <p:spPr>
            <a:xfrm>
              <a:off x="1441479" y="5629720"/>
              <a:ext cx="461757" cy="349398"/>
            </a:xfrm>
            <a:prstGeom prst="rect">
              <a:avLst/>
            </a:prstGeom>
            <a:gradFill>
              <a:gsLst>
                <a:gs pos="3000">
                  <a:srgbClr val="EE2D24"/>
                </a:gs>
                <a:gs pos="68000">
                  <a:srgbClr val="F37321"/>
                </a:gs>
                <a:gs pos="100000">
                  <a:srgbClr val="FFCD05"/>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Placeholder 8">
              <a:extLst>
                <a:ext uri="{FF2B5EF4-FFF2-40B4-BE49-F238E27FC236}">
                  <a16:creationId xmlns:a16="http://schemas.microsoft.com/office/drawing/2014/main" id="{B39B4ACB-8C17-43E8-BD78-5ED538DC2DE2}"/>
                </a:ext>
              </a:extLst>
            </p:cNvPr>
            <p:cNvSpPr txBox="1">
              <a:spLocks/>
            </p:cNvSpPr>
            <p:nvPr/>
          </p:nvSpPr>
          <p:spPr>
            <a:xfrm>
              <a:off x="1416431" y="5642704"/>
              <a:ext cx="648000" cy="348400"/>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2000" dirty="0">
                  <a:solidFill>
                    <a:schemeClr val="bg1"/>
                  </a:solidFill>
                </a:rPr>
                <a:t>1.</a:t>
              </a:r>
              <a:r>
                <a:rPr lang="lv-LV" sz="2000" dirty="0">
                  <a:solidFill>
                    <a:schemeClr val="bg1"/>
                  </a:solidFill>
                </a:rPr>
                <a:t>3</a:t>
              </a:r>
              <a:endParaRPr lang="en-US" sz="2000" dirty="0">
                <a:solidFill>
                  <a:schemeClr val="bg1"/>
                </a:solidFill>
              </a:endParaRPr>
            </a:p>
          </p:txBody>
        </p:sp>
      </p:grpSp>
      <p:cxnSp>
        <p:nvCxnSpPr>
          <p:cNvPr id="37" name="Straight Connector 36">
            <a:extLst>
              <a:ext uri="{FF2B5EF4-FFF2-40B4-BE49-F238E27FC236}">
                <a16:creationId xmlns:a16="http://schemas.microsoft.com/office/drawing/2014/main" id="{8B643F48-3C0B-42A2-B3A3-ADADAC4534AD}"/>
              </a:ext>
            </a:extLst>
          </p:cNvPr>
          <p:cNvCxnSpPr>
            <a:cxnSpLocks/>
          </p:cNvCxnSpPr>
          <p:nvPr/>
        </p:nvCxnSpPr>
        <p:spPr>
          <a:xfrm>
            <a:off x="2229363" y="7608164"/>
            <a:ext cx="462554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69278E3-D09D-427F-8932-118007CDE98A}"/>
              </a:ext>
            </a:extLst>
          </p:cNvPr>
          <p:cNvCxnSpPr>
            <a:cxnSpLocks/>
          </p:cNvCxnSpPr>
          <p:nvPr/>
        </p:nvCxnSpPr>
        <p:spPr>
          <a:xfrm>
            <a:off x="2206661" y="8295585"/>
            <a:ext cx="462554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7318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7F00D3-B83E-9F75-AF91-C3482484BB9D}"/>
            </a:ext>
          </a:extLst>
        </p:cNvPr>
        <p:cNvGrpSpPr/>
        <p:nvPr/>
      </p:nvGrpSpPr>
      <p:grpSpPr>
        <a:xfrm>
          <a:off x="0" y="0"/>
          <a:ext cx="0" cy="0"/>
          <a:chOff x="0" y="0"/>
          <a:chExt cx="0" cy="0"/>
        </a:xfrm>
      </p:grpSpPr>
      <p:sp>
        <p:nvSpPr>
          <p:cNvPr id="47" name="Graphic 4">
            <a:extLst>
              <a:ext uri="{FF2B5EF4-FFF2-40B4-BE49-F238E27FC236}">
                <a16:creationId xmlns:a16="http://schemas.microsoft.com/office/drawing/2014/main" id="{E7623A04-00E4-48FF-35D3-5E1E1A380FF5}"/>
              </a:ext>
            </a:extLst>
          </p:cNvPr>
          <p:cNvSpPr/>
          <p:nvPr/>
        </p:nvSpPr>
        <p:spPr>
          <a:xfrm rot="10800000">
            <a:off x="0" y="386907"/>
            <a:ext cx="7559675" cy="415497"/>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35000">
                <a:srgbClr val="2D62AE"/>
              </a:gs>
              <a:gs pos="82000">
                <a:srgbClr val="33A5CC"/>
              </a:gs>
              <a:gs pos="100000">
                <a:srgbClr val="77CBC4"/>
              </a:gs>
            </a:gsLst>
            <a:lin ang="2700000" scaled="0"/>
          </a:gradFill>
          <a:ln w="2370" cap="flat">
            <a:noFill/>
            <a:prstDash val="solid"/>
            <a:miter/>
          </a:ln>
        </p:spPr>
        <p:txBody>
          <a:bodyPr rtlCol="0" anchor="ctr"/>
          <a:lstStyle/>
          <a:p>
            <a:endParaRPr lang="en-US" dirty="0"/>
          </a:p>
        </p:txBody>
      </p:sp>
      <p:sp>
        <p:nvSpPr>
          <p:cNvPr id="48" name="TextBox 47">
            <a:extLst>
              <a:ext uri="{FF2B5EF4-FFF2-40B4-BE49-F238E27FC236}">
                <a16:creationId xmlns:a16="http://schemas.microsoft.com/office/drawing/2014/main" id="{A09A59EE-EB26-12CD-A839-6C53B9A84786}"/>
              </a:ext>
            </a:extLst>
          </p:cNvPr>
          <p:cNvSpPr txBox="1"/>
          <p:nvPr/>
        </p:nvSpPr>
        <p:spPr>
          <a:xfrm>
            <a:off x="681937" y="509479"/>
            <a:ext cx="631928" cy="415498"/>
          </a:xfrm>
          <a:prstGeom prst="rect">
            <a:avLst/>
          </a:prstGeom>
          <a:gradFill>
            <a:gsLst>
              <a:gs pos="3000">
                <a:srgbClr val="EE2D24"/>
              </a:gs>
              <a:gs pos="68000">
                <a:srgbClr val="F37321"/>
              </a:gs>
              <a:gs pos="100000">
                <a:srgbClr val="FFCD05"/>
              </a:gs>
            </a:gsLst>
            <a:lin ang="2700000" scaled="0"/>
          </a:gradFill>
        </p:spPr>
        <p:txBody>
          <a:bodyPr wrap="square" rtlCol="0" anchor="ctr">
            <a:spAutoFit/>
          </a:bodyPr>
          <a:lstStyle/>
          <a:p>
            <a:pPr marL="6350">
              <a:tabLst>
                <a:tab pos="611188" algn="l"/>
              </a:tabLst>
            </a:pPr>
            <a:r>
              <a:rPr lang="en-US" sz="2100" b="1" dirty="0">
                <a:solidFill>
                  <a:schemeClr val="bg1"/>
                </a:solidFill>
                <a:latin typeface="Calibri" panose="020F0502020204030204" pitchFamily="34" charset="0"/>
                <a:cs typeface="Calibri" panose="020F0502020204030204" pitchFamily="34" charset="0"/>
              </a:rPr>
              <a:t> 1.1 </a:t>
            </a:r>
            <a:endParaRPr lang="en-US" sz="2000" b="1" dirty="0">
              <a:solidFill>
                <a:schemeClr val="bg1"/>
              </a:solidFill>
              <a:latin typeface="Calibri" panose="020F0502020204030204" pitchFamily="34" charset="0"/>
              <a:cs typeface="Calibri" panose="020F0502020204030204" pitchFamily="34" charset="0"/>
            </a:endParaRPr>
          </a:p>
        </p:txBody>
      </p:sp>
      <p:grpSp>
        <p:nvGrpSpPr>
          <p:cNvPr id="11" name="Graphic 40">
            <a:extLst>
              <a:ext uri="{FF2B5EF4-FFF2-40B4-BE49-F238E27FC236}">
                <a16:creationId xmlns:a16="http://schemas.microsoft.com/office/drawing/2014/main" id="{32E749DF-E86F-71D5-DD79-38FD9E73DA77}"/>
              </a:ext>
            </a:extLst>
          </p:cNvPr>
          <p:cNvGrpSpPr/>
          <p:nvPr/>
        </p:nvGrpSpPr>
        <p:grpSpPr>
          <a:xfrm>
            <a:off x="4947944" y="-96139"/>
            <a:ext cx="3293668" cy="2042232"/>
            <a:chOff x="-3997861" y="6017904"/>
            <a:chExt cx="935163" cy="579846"/>
          </a:xfrm>
          <a:solidFill>
            <a:schemeClr val="bg1">
              <a:alpha val="9824"/>
            </a:schemeClr>
          </a:solidFill>
        </p:grpSpPr>
        <p:sp>
          <p:nvSpPr>
            <p:cNvPr id="12" name="Freeform 11">
              <a:extLst>
                <a:ext uri="{FF2B5EF4-FFF2-40B4-BE49-F238E27FC236}">
                  <a16:creationId xmlns:a16="http://schemas.microsoft.com/office/drawing/2014/main" id="{2EC02622-F957-FD0A-86C0-40A833F9E7C8}"/>
                </a:ext>
              </a:extLst>
            </p:cNvPr>
            <p:cNvSpPr/>
            <p:nvPr/>
          </p:nvSpPr>
          <p:spPr>
            <a:xfrm>
              <a:off x="-3997861"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13" name="Freeform 12">
              <a:extLst>
                <a:ext uri="{FF2B5EF4-FFF2-40B4-BE49-F238E27FC236}">
                  <a16:creationId xmlns:a16="http://schemas.microsoft.com/office/drawing/2014/main" id="{D45F4055-4F42-1DB1-0B96-89D8765E8844}"/>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DFE28AAE-6F5B-C463-8D06-A2BAC9A9CDEB}"/>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15" name="Freeform 14">
              <a:extLst>
                <a:ext uri="{FF2B5EF4-FFF2-40B4-BE49-F238E27FC236}">
                  <a16:creationId xmlns:a16="http://schemas.microsoft.com/office/drawing/2014/main" id="{90648590-106B-BE40-80D0-6C221E0CEB5D}"/>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
        <p:nvSpPr>
          <p:cNvPr id="17" name="TextBox 16">
            <a:extLst>
              <a:ext uri="{FF2B5EF4-FFF2-40B4-BE49-F238E27FC236}">
                <a16:creationId xmlns:a16="http://schemas.microsoft.com/office/drawing/2014/main" id="{5B14939D-C3BF-5EFA-CA87-A2ACBE5F59EE}"/>
              </a:ext>
            </a:extLst>
          </p:cNvPr>
          <p:cNvSpPr txBox="1"/>
          <p:nvPr/>
        </p:nvSpPr>
        <p:spPr>
          <a:xfrm>
            <a:off x="585015" y="1173966"/>
            <a:ext cx="4837885" cy="631327"/>
          </a:xfrm>
          <a:prstGeom prst="rect">
            <a:avLst/>
          </a:prstGeom>
          <a:noFill/>
        </p:spPr>
        <p:txBody>
          <a:bodyPr wrap="square" rtlCol="0" anchor="t">
            <a:spAutoFit/>
          </a:bodyPr>
          <a:lstStyle/>
          <a:p>
            <a:pPr marL="6350">
              <a:lnSpc>
                <a:spcPts val="2100"/>
              </a:lnSpc>
              <a:tabLst>
                <a:tab pos="611188" algn="l"/>
              </a:tabLst>
            </a:pPr>
            <a:r>
              <a:rPr lang="en-US" sz="2000" b="1" dirty="0">
                <a:solidFill>
                  <a:srgbClr val="ED4D24"/>
                </a:solidFill>
                <a:latin typeface="Calibri" panose="020F0502020204030204" pitchFamily="34" charset="0"/>
                <a:cs typeface="Calibri" panose="020F0502020204030204" pitchFamily="34" charset="0"/>
              </a:rPr>
              <a:t>El clima europeo y la demanda energética estacional para calefacción y refrigeración</a:t>
            </a:r>
          </a:p>
        </p:txBody>
      </p:sp>
      <p:sp>
        <p:nvSpPr>
          <p:cNvPr id="10" name="Text Placeholder 1">
            <a:extLst>
              <a:ext uri="{FF2B5EF4-FFF2-40B4-BE49-F238E27FC236}">
                <a16:creationId xmlns:a16="http://schemas.microsoft.com/office/drawing/2014/main" id="{5E16E1EE-4528-41A4-B349-3AEB32ADE6EC}"/>
              </a:ext>
            </a:extLst>
          </p:cNvPr>
          <p:cNvSpPr txBox="1">
            <a:spLocks/>
          </p:cNvSpPr>
          <p:nvPr/>
        </p:nvSpPr>
        <p:spPr>
          <a:xfrm>
            <a:off x="504836" y="3461047"/>
            <a:ext cx="6648435" cy="5507350"/>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es-ES" sz="1100" b="0" dirty="0">
                <a:solidFill>
                  <a:srgbClr val="404040"/>
                </a:solidFill>
              </a:rPr>
              <a:t>En toda la UE, los hogares siguen utilizando la mayor parte de su energía para mantener sus viviendas calientes. En 2023, la calefacción de estancias y el calentamiento de agua representaron conjuntamente el 77,6 % del consumo final de energía de los hogares (62,5 % calefacción de estancias; 15,1 % calentamiento de agua). La refrigeración de ambientes siguió representando una pequeña parte a nivel de la UE. Estas cifras se reflejan en la página de calefacción y refrigeración de la Comisión Europea y en las actualizaciones anuales de Eurostat (Eurostat, 2025).Los grados-día de calefacción (HDD) y los grados-día de refrigeración (CDD) son indicadores acumulativos de la demanda energética estacional, más que mediciones directas de la temperatura. Reflejan en qué medida y durante cuánto tiempo las temperaturas exteriores se desvían del umbral de confort estándar de 18 °C, que es la referencia utilizada por Eurostat. Cuando la temperatura media diaria es inferior a 18 °C, la diferencia se añade a los HDD, lo que indica la necesidad de calefacción. Por el contrario, cuando la media diaria supera los 18 °C, la diferencia se añade a los CDD, lo que indica la necesidad de refrigeración.</a:t>
            </a:r>
          </a:p>
          <a:p>
            <a:pPr algn="just">
              <a:lnSpc>
                <a:spcPts val="1120"/>
              </a:lnSpc>
              <a:spcBef>
                <a:spcPts val="0"/>
              </a:spcBef>
            </a:pPr>
            <a:endParaRPr lang="en-US" sz="1100" b="0" dirty="0">
              <a:solidFill>
                <a:srgbClr val="404040"/>
              </a:solidFill>
            </a:endParaRPr>
          </a:p>
          <a:p>
            <a:pPr algn="just">
              <a:lnSpc>
                <a:spcPts val="1120"/>
              </a:lnSpc>
              <a:spcBef>
                <a:spcPts val="0"/>
              </a:spcBef>
            </a:pPr>
            <a:r>
              <a:rPr lang="en-GB" sz="1100" b="0" dirty="0">
                <a:solidFill>
                  <a:srgbClr val="404040"/>
                </a:solidFill>
              </a:rPr>
              <a:t>La Agencia Europea de Medio Ambiente señala que los HDD son un indicador fiable de las necesidades de calefacción y los CDD de las de refrigeración; a medida que los veranos se calientan, los CDD tienden al alza, lo que hace que algunas partes de Europa alcancen picos de consumo eléctrico más altos en verano. Durante el caluroso verano de 2025, por ejemplo, las repetidas olas de calor provocaron un aumento interanual del 7,5 % en la demanda de electricidad de la UE, con un aumento del 16 % en España, lo que supuso una carga para la generación y las redes, lo que demuestra el creciente impacto del sistema de refrigeración (</a:t>
            </a:r>
            <a:r>
              <a:rPr lang="en-GB" sz="1100" b="0" u="sng" dirty="0">
                <a:solidFill>
                  <a:srgbClr val="404040"/>
                </a:solidFill>
                <a:hlinkClick r:id="rId2">
                  <a:extLst>
                    <a:ext uri="{A12FA001-AC4F-418D-AE19-62706E023703}">
                      <ahyp:hlinkClr xmlns:ahyp="http://schemas.microsoft.com/office/drawing/2018/hyperlinkcolor" val="tx"/>
                    </a:ext>
                  </a:extLst>
                </a:hlinkClick>
              </a:rPr>
              <a:t>EnergyWorld</a:t>
            </a:r>
            <a:r>
              <a:rPr lang="en-GB" sz="1100" b="0" dirty="0">
                <a:solidFill>
                  <a:srgbClr val="404040"/>
                </a:solidFill>
              </a:rPr>
              <a:t>, 2025; </a:t>
            </a:r>
            <a:r>
              <a:rPr lang="en-GB" sz="1100" b="0" u="sng" dirty="0">
                <a:solidFill>
                  <a:srgbClr val="404040"/>
                </a:solidFill>
                <a:hlinkClick r:id="rId3">
                  <a:extLst>
                    <a:ext uri="{A12FA001-AC4F-418D-AE19-62706E023703}">
                      <ahyp:hlinkClr xmlns:ahyp="http://schemas.microsoft.com/office/drawing/2018/hyperlinkcolor" val="tx"/>
                    </a:ext>
                  </a:extLst>
                </a:hlinkClick>
              </a:rPr>
              <a:t>Ember</a:t>
            </a:r>
            <a:r>
              <a:rPr lang="en-GB" sz="1100" b="0" dirty="0">
                <a:solidFill>
                  <a:srgbClr val="404040"/>
                </a:solidFill>
              </a:rPr>
              <a:t>, 2025).</a:t>
            </a:r>
          </a:p>
          <a:p>
            <a:pPr algn="just">
              <a:lnSpc>
                <a:spcPts val="1120"/>
              </a:lnSpc>
              <a:spcBef>
                <a:spcPts val="0"/>
              </a:spcBef>
            </a:pPr>
            <a:r>
              <a:rPr lang="es-ES" sz="1100" b="0" dirty="0">
                <a:solidFill>
                  <a:srgbClr val="404040"/>
                </a:solidFill>
              </a:rPr>
              <a:t>La demanda de refrigeración es el uso final de los edificios que más rápido crece a nivel mundial, y Europa no es una excepción. La Agencia Internacional de la Energía (AIE) destaca que, con las políticas actuales, la refrigeración de espacios aumentará aproximadamente un 4 % anual hasta 2035, y que el aire acondicionado es uno de los principales factores que provocan picos en la demanda de electricidad. Los comentarios europeos en 2025 subrayaron la misma cuestión, ya que las olas de calor se intensificaron (</a:t>
            </a:r>
            <a:r>
              <a:rPr lang="es-ES" sz="1100" b="0" dirty="0" err="1">
                <a:solidFill>
                  <a:srgbClr val="404040"/>
                </a:solidFill>
              </a:rPr>
              <a:t>Voswinkel</a:t>
            </a:r>
            <a:r>
              <a:rPr lang="es-ES" sz="1100" b="0" dirty="0">
                <a:solidFill>
                  <a:srgbClr val="404040"/>
                </a:solidFill>
              </a:rPr>
              <a:t> et al., 2025).</a:t>
            </a:r>
          </a:p>
          <a:p>
            <a:pPr algn="just">
              <a:lnSpc>
                <a:spcPts val="1120"/>
              </a:lnSpc>
              <a:spcBef>
                <a:spcPts val="0"/>
              </a:spcBef>
            </a:pPr>
            <a:endParaRPr lang="en-IE" sz="1100" b="0" dirty="0">
              <a:solidFill>
                <a:srgbClr val="404040"/>
              </a:solidFill>
            </a:endParaRPr>
          </a:p>
          <a:p>
            <a:pPr algn="just">
              <a:lnSpc>
                <a:spcPts val="1120"/>
              </a:lnSpc>
              <a:spcBef>
                <a:spcPts val="0"/>
              </a:spcBef>
            </a:pPr>
            <a:r>
              <a:rPr lang="es-ES" sz="1100" b="0" dirty="0">
                <a:solidFill>
                  <a:srgbClr val="404040"/>
                </a:solidFill>
              </a:rPr>
              <a:t>La calefacción y la refrigeración representan juntas alrededor de la mitad del consumo final bruto de energía de la UE, por lo que es fundamental trasladar estas demandas a fuentes bajas en carbono. Las energías renovables en la calefacción y la refrigeración de la UE alcanzaron el 26 % en 2023 (frente al 24,8 % en 2022), impulsadas principalmente por la biomasa y las bombas de calor, aunque su adopción varía según el país (Eurostat, 2025; Instituto Internacional del Frío, 2025).</a:t>
            </a:r>
            <a:endParaRPr lang="en-US" sz="1100" b="0" dirty="0">
              <a:solidFill>
                <a:srgbClr val="404040"/>
              </a:solidFill>
            </a:endParaRPr>
          </a:p>
        </p:txBody>
      </p:sp>
      <p:cxnSp>
        <p:nvCxnSpPr>
          <p:cNvPr id="16" name="Straight Connector 15">
            <a:extLst>
              <a:ext uri="{FF2B5EF4-FFF2-40B4-BE49-F238E27FC236}">
                <a16:creationId xmlns:a16="http://schemas.microsoft.com/office/drawing/2014/main" id="{748F28DB-8B1E-430B-AD34-A342BBF6240E}"/>
              </a:ext>
            </a:extLst>
          </p:cNvPr>
          <p:cNvCxnSpPr>
            <a:cxnSpLocks/>
          </p:cNvCxnSpPr>
          <p:nvPr/>
        </p:nvCxnSpPr>
        <p:spPr>
          <a:xfrm>
            <a:off x="-1106" y="9077070"/>
            <a:ext cx="336257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8" name="Triangle 2">
            <a:extLst>
              <a:ext uri="{FF2B5EF4-FFF2-40B4-BE49-F238E27FC236}">
                <a16:creationId xmlns:a16="http://schemas.microsoft.com/office/drawing/2014/main" id="{26BF014B-435D-4F4D-BDC3-6BD4D515766E}"/>
              </a:ext>
            </a:extLst>
          </p:cNvPr>
          <p:cNvSpPr/>
          <p:nvPr/>
        </p:nvSpPr>
        <p:spPr>
          <a:xfrm rot="5400000">
            <a:off x="2961735" y="8983387"/>
            <a:ext cx="217346" cy="187367"/>
          </a:xfrm>
          <a:prstGeom prst="triangle">
            <a:avLst/>
          </a:prstGeom>
          <a:gradFill>
            <a:gsLst>
              <a:gs pos="35000">
                <a:srgbClr val="2D62AE"/>
              </a:gs>
              <a:gs pos="82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6353E1D-C24E-4A72-A3DC-A6CD436D8204}"/>
              </a:ext>
            </a:extLst>
          </p:cNvPr>
          <p:cNvSpPr txBox="1"/>
          <p:nvPr/>
        </p:nvSpPr>
        <p:spPr>
          <a:xfrm>
            <a:off x="569948" y="8828413"/>
            <a:ext cx="2150889" cy="710772"/>
          </a:xfrm>
          <a:prstGeom prst="rect">
            <a:avLst/>
          </a:prstGeom>
          <a:noFill/>
          <a:ln>
            <a:noFill/>
          </a:ln>
        </p:spPr>
        <p:txBody>
          <a:bodyPr wrap="square" rtlCol="0">
            <a:spAutoFit/>
          </a:bodyPr>
          <a:lstStyle/>
          <a:p>
            <a:pPr>
              <a:lnSpc>
                <a:spcPts val="1580"/>
              </a:lnSpc>
            </a:pPr>
            <a:r>
              <a:rPr lang="en-US" sz="1600" b="1" dirty="0">
                <a:solidFill>
                  <a:srgbClr val="2D62AE"/>
                </a:solidFill>
                <a:highlight>
                  <a:srgbClr val="FFFFFF"/>
                </a:highlight>
                <a:latin typeface="Calibri" panose="020F0502020204030204" pitchFamily="34" charset="0"/>
                <a:cs typeface="Calibri" panose="020F0502020204030204" pitchFamily="34" charset="0"/>
              </a:rPr>
              <a:t>Qué significa esto para la planificación:</a:t>
            </a:r>
          </a:p>
          <a:p>
            <a:pPr>
              <a:lnSpc>
                <a:spcPts val="1580"/>
              </a:lnSpc>
            </a:pPr>
            <a:endParaRPr lang="en-US" sz="1600" dirty="0">
              <a:solidFill>
                <a:srgbClr val="2D62AE"/>
              </a:solidFill>
              <a:highlight>
                <a:srgbClr val="FFFFFF"/>
              </a:highlight>
              <a:latin typeface="Calibri" panose="020F0502020204030204" pitchFamily="34" charset="0"/>
              <a:cs typeface="Calibri" panose="020F0502020204030204" pitchFamily="34" charset="0"/>
            </a:endParaRPr>
          </a:p>
        </p:txBody>
      </p:sp>
      <p:cxnSp>
        <p:nvCxnSpPr>
          <p:cNvPr id="20" name="Straight Connector 19">
            <a:extLst>
              <a:ext uri="{FF2B5EF4-FFF2-40B4-BE49-F238E27FC236}">
                <a16:creationId xmlns:a16="http://schemas.microsoft.com/office/drawing/2014/main" id="{37D50D75-8BB9-481B-8CBD-4AC9C702176B}"/>
              </a:ext>
            </a:extLst>
          </p:cNvPr>
          <p:cNvCxnSpPr>
            <a:cxnSpLocks/>
          </p:cNvCxnSpPr>
          <p:nvPr/>
        </p:nvCxnSpPr>
        <p:spPr>
          <a:xfrm>
            <a:off x="3361464" y="9077070"/>
            <a:ext cx="0" cy="1208387"/>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21" name="Text Placeholder 1">
            <a:extLst>
              <a:ext uri="{FF2B5EF4-FFF2-40B4-BE49-F238E27FC236}">
                <a16:creationId xmlns:a16="http://schemas.microsoft.com/office/drawing/2014/main" id="{76E28CFF-1D89-43D5-8F6E-55BA09AE43DD}"/>
              </a:ext>
            </a:extLst>
          </p:cNvPr>
          <p:cNvSpPr txBox="1">
            <a:spLocks/>
          </p:cNvSpPr>
          <p:nvPr/>
        </p:nvSpPr>
        <p:spPr>
          <a:xfrm>
            <a:off x="3748869" y="6759233"/>
            <a:ext cx="3362571" cy="2382536"/>
          </a:xfrm>
          <a:prstGeom prst="rect">
            <a:avLst/>
          </a:prstGeom>
        </p:spPr>
        <p:txBody>
          <a:bodyPr numCol="1"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171450" indent="-171450">
              <a:lnSpc>
                <a:spcPts val="1220"/>
              </a:lnSpc>
              <a:spcBef>
                <a:spcPts val="0"/>
              </a:spcBef>
              <a:buClr>
                <a:srgbClr val="ED4D24"/>
              </a:buClr>
              <a:buFont typeface="Arial" panose="020B0604020202020204" pitchFamily="34" charset="0"/>
              <a:buChar char="•"/>
            </a:pPr>
            <a:r>
              <a:rPr lang="es-ES" sz="1200" b="0" dirty="0">
                <a:solidFill>
                  <a:srgbClr val="404040"/>
                </a:solidFill>
              </a:rPr>
              <a:t>En las regiones con mayor demanda de calefacción, hay que centrarse en mejorar el aislamiento de los edificios, utilizar sistemas de calefacción de baja temperatura (calefacción centralizada y bombas de calor) y controles inteligentes para reducir las cargas estacionales prolongadas.</a:t>
            </a:r>
          </a:p>
          <a:p>
            <a:pPr marL="171450" indent="-171450">
              <a:lnSpc>
                <a:spcPts val="1220"/>
              </a:lnSpc>
              <a:spcBef>
                <a:spcPts val="0"/>
              </a:spcBef>
              <a:buClr>
                <a:srgbClr val="ED4D24"/>
              </a:buClr>
              <a:buFont typeface="Arial" panose="020B0604020202020204" pitchFamily="34" charset="0"/>
              <a:buChar char="•"/>
            </a:pPr>
            <a:endParaRPr lang="en-US" sz="1200" b="0" dirty="0">
              <a:solidFill>
                <a:srgbClr val="404040"/>
              </a:solidFill>
            </a:endParaRPr>
          </a:p>
          <a:p>
            <a:pPr marL="171450" indent="-171450">
              <a:lnSpc>
                <a:spcPts val="1220"/>
              </a:lnSpc>
              <a:spcBef>
                <a:spcPts val="0"/>
              </a:spcBef>
              <a:buClr>
                <a:srgbClr val="ED4D24"/>
              </a:buClr>
              <a:buFont typeface="Arial" panose="020B0604020202020204" pitchFamily="34" charset="0"/>
              <a:buChar char="•"/>
            </a:pPr>
            <a:r>
              <a:rPr lang="es-ES" sz="1200" b="0" dirty="0">
                <a:solidFill>
                  <a:srgbClr val="404040"/>
                </a:solidFill>
              </a:rPr>
              <a:t>En las regiones con un uso elevado de la refrigeración, priorizar la climatización de alta eficiencia (bombas de calor reversibles, medidas pasivas) y la gestión de la demanda para gestionar los picos de consumo en las redes.</a:t>
            </a:r>
          </a:p>
          <a:p>
            <a:pPr marL="171450" indent="-171450">
              <a:lnSpc>
                <a:spcPts val="1220"/>
              </a:lnSpc>
              <a:spcBef>
                <a:spcPts val="0"/>
              </a:spcBef>
              <a:buClr>
                <a:srgbClr val="ED4D24"/>
              </a:buClr>
              <a:buFont typeface="Arial" panose="020B0604020202020204" pitchFamily="34" charset="0"/>
              <a:buChar char="•"/>
            </a:pPr>
            <a:endParaRPr lang="en-US" sz="1200" b="0" dirty="0">
              <a:solidFill>
                <a:srgbClr val="404040"/>
              </a:solidFill>
            </a:endParaRPr>
          </a:p>
          <a:p>
            <a:pPr marL="171450" indent="-171450">
              <a:lnSpc>
                <a:spcPts val="1220"/>
              </a:lnSpc>
              <a:spcBef>
                <a:spcPts val="0"/>
              </a:spcBef>
              <a:buClr>
                <a:srgbClr val="ED4D24"/>
              </a:buClr>
              <a:buFont typeface="Arial" panose="020B0604020202020204" pitchFamily="34" charset="0"/>
              <a:buChar char="•"/>
            </a:pPr>
            <a:r>
              <a:rPr lang="es-ES" sz="1200" b="0" dirty="0">
                <a:solidFill>
                  <a:srgbClr val="404040"/>
                </a:solidFill>
              </a:rPr>
              <a:t>En todas partes, la digitalización (contadores inteligentes, sistemas de análisis) ayuda a realizar un seguimiento de las cargas impulsadas por HDD/CDD y a optimizar el funcionamiento a medida que las estaciones en Europa se vuelven más cálidas y los máximos estivales son cada vez más pronunciados.</a:t>
            </a:r>
            <a:r>
              <a:rPr lang="en-US" sz="1200" b="0" dirty="0">
                <a:solidFill>
                  <a:srgbClr val="404040"/>
                </a:solidFill>
              </a:rPr>
              <a:t> </a:t>
            </a:r>
          </a:p>
          <a:p>
            <a:pPr marL="171450" indent="-171450">
              <a:lnSpc>
                <a:spcPts val="1220"/>
              </a:lnSpc>
              <a:spcBef>
                <a:spcPts val="0"/>
              </a:spcBef>
              <a:buClr>
                <a:srgbClr val="ED4D24"/>
              </a:buClr>
              <a:buFont typeface="Arial" panose="020B0604020202020204" pitchFamily="34" charset="0"/>
              <a:buChar char="•"/>
            </a:pPr>
            <a:endParaRPr lang="en-US" sz="1200" b="0" dirty="0">
              <a:solidFill>
                <a:srgbClr val="404040"/>
              </a:solidFill>
            </a:endParaRPr>
          </a:p>
          <a:p>
            <a:pPr marL="171450" lvl="0" indent="-171450">
              <a:lnSpc>
                <a:spcPts val="1220"/>
              </a:lnSpc>
              <a:spcBef>
                <a:spcPts val="0"/>
              </a:spcBef>
              <a:buClr>
                <a:srgbClr val="ED4D24"/>
              </a:buClr>
              <a:buFont typeface="Arial" panose="020B0604020202020204" pitchFamily="34" charset="0"/>
              <a:buChar char="•"/>
            </a:pPr>
            <a:endParaRPr lang="en-US" sz="1200" b="0" dirty="0">
              <a:solidFill>
                <a:srgbClr val="404040"/>
              </a:solidFill>
            </a:endParaRPr>
          </a:p>
        </p:txBody>
      </p:sp>
      <p:cxnSp>
        <p:nvCxnSpPr>
          <p:cNvPr id="22" name="Straight Connector 21">
            <a:extLst>
              <a:ext uri="{FF2B5EF4-FFF2-40B4-BE49-F238E27FC236}">
                <a16:creationId xmlns:a16="http://schemas.microsoft.com/office/drawing/2014/main" id="{732DC7A8-0E4D-41CD-9AEF-B778A99478BE}"/>
              </a:ext>
            </a:extLst>
          </p:cNvPr>
          <p:cNvCxnSpPr>
            <a:cxnSpLocks/>
          </p:cNvCxnSpPr>
          <p:nvPr/>
        </p:nvCxnSpPr>
        <p:spPr>
          <a:xfrm>
            <a:off x="3361464" y="10285457"/>
            <a:ext cx="4174355"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3C787C97-18D2-4213-BC86-3AA9D7F67CA7}"/>
              </a:ext>
            </a:extLst>
          </p:cNvPr>
          <p:cNvGrpSpPr>
            <a:grpSpLocks noChangeAspect="1"/>
          </p:cNvGrpSpPr>
          <p:nvPr/>
        </p:nvGrpSpPr>
        <p:grpSpPr>
          <a:xfrm>
            <a:off x="893769" y="9294140"/>
            <a:ext cx="935691" cy="1010767"/>
            <a:chOff x="8865150" y="2423597"/>
            <a:chExt cx="667915" cy="746005"/>
          </a:xfrm>
          <a:solidFill>
            <a:srgbClr val="404040"/>
          </a:solidFill>
        </p:grpSpPr>
        <p:sp>
          <p:nvSpPr>
            <p:cNvPr id="24" name="Freeform 22">
              <a:extLst>
                <a:ext uri="{FF2B5EF4-FFF2-40B4-BE49-F238E27FC236}">
                  <a16:creationId xmlns:a16="http://schemas.microsoft.com/office/drawing/2014/main" id="{58685FE1-82E8-4402-9923-DCC91626E21A}"/>
                </a:ext>
              </a:extLst>
            </p:cNvPr>
            <p:cNvSpPr/>
            <p:nvPr/>
          </p:nvSpPr>
          <p:spPr>
            <a:xfrm>
              <a:off x="9086825" y="2589670"/>
              <a:ext cx="283642" cy="260156"/>
            </a:xfrm>
            <a:custGeom>
              <a:avLst/>
              <a:gdLst>
                <a:gd name="connsiteX0" fmla="*/ 68652 w 283642"/>
                <a:gd name="connsiteY0" fmla="*/ 84912 h 260156"/>
                <a:gd name="connsiteX1" fmla="*/ 141821 w 283642"/>
                <a:gd name="connsiteY1" fmla="*/ 2710 h 260156"/>
                <a:gd name="connsiteX2" fmla="*/ 214990 w 283642"/>
                <a:gd name="connsiteY2" fmla="*/ 84912 h 260156"/>
                <a:gd name="connsiteX3" fmla="*/ 68652 w 283642"/>
                <a:gd name="connsiteY3" fmla="*/ 84912 h 260156"/>
                <a:gd name="connsiteX4" fmla="*/ 221314 w 283642"/>
                <a:gd name="connsiteY4" fmla="*/ 110205 h 260156"/>
                <a:gd name="connsiteX5" fmla="*/ 140918 w 283642"/>
                <a:gd name="connsiteY5" fmla="*/ 260156 h 260156"/>
                <a:gd name="connsiteX6" fmla="*/ 60522 w 283642"/>
                <a:gd name="connsiteY6" fmla="*/ 110205 h 260156"/>
                <a:gd name="connsiteX7" fmla="*/ 221314 w 283642"/>
                <a:gd name="connsiteY7" fmla="*/ 110205 h 260156"/>
                <a:gd name="connsiteX8" fmla="*/ 53296 w 283642"/>
                <a:gd name="connsiteY8" fmla="*/ 64136 h 260156"/>
                <a:gd name="connsiteX9" fmla="*/ 53296 w 283642"/>
                <a:gd name="connsiteY9" fmla="*/ 7226 h 260156"/>
                <a:gd name="connsiteX10" fmla="*/ 110205 w 283642"/>
                <a:gd name="connsiteY10" fmla="*/ 0 h 260156"/>
                <a:gd name="connsiteX11" fmla="*/ 53296 w 283642"/>
                <a:gd name="connsiteY11" fmla="*/ 64136 h 260156"/>
                <a:gd name="connsiteX12" fmla="*/ 28003 w 283642"/>
                <a:gd name="connsiteY12" fmla="*/ 84912 h 260156"/>
                <a:gd name="connsiteX13" fmla="*/ 0 w 283642"/>
                <a:gd name="connsiteY13" fmla="*/ 84912 h 260156"/>
                <a:gd name="connsiteX14" fmla="*/ 28003 w 283642"/>
                <a:gd name="connsiteY14" fmla="*/ 40649 h 260156"/>
                <a:gd name="connsiteX15" fmla="*/ 28003 w 283642"/>
                <a:gd name="connsiteY15" fmla="*/ 84912 h 260156"/>
                <a:gd name="connsiteX16" fmla="*/ 32519 w 283642"/>
                <a:gd name="connsiteY16" fmla="*/ 110205 h 260156"/>
                <a:gd name="connsiteX17" fmla="*/ 76782 w 283642"/>
                <a:gd name="connsiteY17" fmla="*/ 194214 h 260156"/>
                <a:gd name="connsiteX18" fmla="*/ 4517 w 283642"/>
                <a:gd name="connsiteY18" fmla="*/ 110205 h 260156"/>
                <a:gd name="connsiteX19" fmla="*/ 32519 w 283642"/>
                <a:gd name="connsiteY19" fmla="*/ 110205 h 260156"/>
                <a:gd name="connsiteX20" fmla="*/ 250220 w 283642"/>
                <a:gd name="connsiteY20" fmla="*/ 110205 h 260156"/>
                <a:gd name="connsiteX21" fmla="*/ 278223 w 283642"/>
                <a:gd name="connsiteY21" fmla="*/ 110205 h 260156"/>
                <a:gd name="connsiteX22" fmla="*/ 205957 w 283642"/>
                <a:gd name="connsiteY22" fmla="*/ 194214 h 260156"/>
                <a:gd name="connsiteX23" fmla="*/ 250220 w 283642"/>
                <a:gd name="connsiteY23" fmla="*/ 110205 h 260156"/>
                <a:gd name="connsiteX24" fmla="*/ 255640 w 283642"/>
                <a:gd name="connsiteY24" fmla="*/ 84912 h 260156"/>
                <a:gd name="connsiteX25" fmla="*/ 255640 w 283642"/>
                <a:gd name="connsiteY25" fmla="*/ 40649 h 260156"/>
                <a:gd name="connsiteX26" fmla="*/ 283643 w 283642"/>
                <a:gd name="connsiteY26" fmla="*/ 84912 h 260156"/>
                <a:gd name="connsiteX27" fmla="*/ 255640 w 283642"/>
                <a:gd name="connsiteY27" fmla="*/ 84912 h 260156"/>
                <a:gd name="connsiteX28" fmla="*/ 230347 w 283642"/>
                <a:gd name="connsiteY28" fmla="*/ 64136 h 260156"/>
                <a:gd name="connsiteX29" fmla="*/ 173437 w 283642"/>
                <a:gd name="connsiteY29" fmla="*/ 0 h 260156"/>
                <a:gd name="connsiteX30" fmla="*/ 230347 w 283642"/>
                <a:gd name="connsiteY30" fmla="*/ 7226 h 260156"/>
                <a:gd name="connsiteX31" fmla="*/ 230347 w 283642"/>
                <a:gd name="connsiteY31" fmla="*/ 64136 h 260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83642" h="260156">
                  <a:moveTo>
                    <a:pt x="68652" y="84912"/>
                  </a:moveTo>
                  <a:lnTo>
                    <a:pt x="141821" y="2710"/>
                  </a:lnTo>
                  <a:lnTo>
                    <a:pt x="214990" y="84912"/>
                  </a:lnTo>
                  <a:lnTo>
                    <a:pt x="68652" y="84912"/>
                  </a:lnTo>
                  <a:close/>
                  <a:moveTo>
                    <a:pt x="221314" y="110205"/>
                  </a:moveTo>
                  <a:lnTo>
                    <a:pt x="140918" y="260156"/>
                  </a:lnTo>
                  <a:lnTo>
                    <a:pt x="60522" y="110205"/>
                  </a:lnTo>
                  <a:lnTo>
                    <a:pt x="221314" y="110205"/>
                  </a:lnTo>
                  <a:close/>
                  <a:moveTo>
                    <a:pt x="53296" y="64136"/>
                  </a:moveTo>
                  <a:lnTo>
                    <a:pt x="53296" y="7226"/>
                  </a:lnTo>
                  <a:lnTo>
                    <a:pt x="110205" y="0"/>
                  </a:lnTo>
                  <a:lnTo>
                    <a:pt x="53296" y="64136"/>
                  </a:lnTo>
                  <a:close/>
                  <a:moveTo>
                    <a:pt x="28003" y="84912"/>
                  </a:moveTo>
                  <a:lnTo>
                    <a:pt x="0" y="84912"/>
                  </a:lnTo>
                  <a:lnTo>
                    <a:pt x="28003" y="40649"/>
                  </a:lnTo>
                  <a:lnTo>
                    <a:pt x="28003" y="84912"/>
                  </a:lnTo>
                  <a:close/>
                  <a:moveTo>
                    <a:pt x="32519" y="110205"/>
                  </a:moveTo>
                  <a:lnTo>
                    <a:pt x="76782" y="194214"/>
                  </a:lnTo>
                  <a:lnTo>
                    <a:pt x="4517" y="110205"/>
                  </a:lnTo>
                  <a:lnTo>
                    <a:pt x="32519" y="110205"/>
                  </a:lnTo>
                  <a:close/>
                  <a:moveTo>
                    <a:pt x="250220" y="110205"/>
                  </a:moveTo>
                  <a:lnTo>
                    <a:pt x="278223" y="110205"/>
                  </a:lnTo>
                  <a:lnTo>
                    <a:pt x="205957" y="194214"/>
                  </a:lnTo>
                  <a:lnTo>
                    <a:pt x="250220" y="110205"/>
                  </a:lnTo>
                  <a:close/>
                  <a:moveTo>
                    <a:pt x="255640" y="84912"/>
                  </a:moveTo>
                  <a:lnTo>
                    <a:pt x="255640" y="40649"/>
                  </a:lnTo>
                  <a:lnTo>
                    <a:pt x="283643" y="84912"/>
                  </a:lnTo>
                  <a:lnTo>
                    <a:pt x="255640" y="84912"/>
                  </a:lnTo>
                  <a:close/>
                  <a:moveTo>
                    <a:pt x="230347" y="64136"/>
                  </a:moveTo>
                  <a:lnTo>
                    <a:pt x="173437" y="0"/>
                  </a:lnTo>
                  <a:lnTo>
                    <a:pt x="230347" y="7226"/>
                  </a:lnTo>
                  <a:lnTo>
                    <a:pt x="230347" y="64136"/>
                  </a:lnTo>
                  <a:close/>
                </a:path>
              </a:pathLst>
            </a:custGeom>
            <a:solidFill>
              <a:srgbClr val="ED4D24"/>
            </a:solid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25" name="Graphic 2">
              <a:extLst>
                <a:ext uri="{FF2B5EF4-FFF2-40B4-BE49-F238E27FC236}">
                  <a16:creationId xmlns:a16="http://schemas.microsoft.com/office/drawing/2014/main" id="{EE7E6D5E-A41C-4A2B-8CC7-E1917C56F83E}"/>
                </a:ext>
              </a:extLst>
            </p:cNvPr>
            <p:cNvGrpSpPr/>
            <p:nvPr/>
          </p:nvGrpSpPr>
          <p:grpSpPr>
            <a:xfrm>
              <a:off x="8865150" y="2423597"/>
              <a:ext cx="667915" cy="746005"/>
              <a:chOff x="8865150" y="2423597"/>
              <a:chExt cx="667915" cy="746005"/>
            </a:xfrm>
            <a:grpFill/>
          </p:grpSpPr>
          <p:sp>
            <p:nvSpPr>
              <p:cNvPr id="26" name="Freeform 24">
                <a:extLst>
                  <a:ext uri="{FF2B5EF4-FFF2-40B4-BE49-F238E27FC236}">
                    <a16:creationId xmlns:a16="http://schemas.microsoft.com/office/drawing/2014/main" id="{A2C8DCED-1A94-4DDE-B4CD-0B98FD951F9F}"/>
                  </a:ext>
                </a:extLst>
              </p:cNvPr>
              <p:cNvSpPr/>
              <p:nvPr/>
            </p:nvSpPr>
            <p:spPr>
              <a:xfrm>
                <a:off x="9507773" y="2947385"/>
                <a:ext cx="25293" cy="25293"/>
              </a:xfrm>
              <a:custGeom>
                <a:avLst/>
                <a:gdLst>
                  <a:gd name="connsiteX0" fmla="*/ 25293 w 25293"/>
                  <a:gd name="connsiteY0" fmla="*/ 12647 h 25293"/>
                  <a:gd name="connsiteX1" fmla="*/ 12646 w 25293"/>
                  <a:gd name="connsiteY1" fmla="*/ 25293 h 25293"/>
                  <a:gd name="connsiteX2" fmla="*/ -1 w 25293"/>
                  <a:gd name="connsiteY2" fmla="*/ 12647 h 25293"/>
                  <a:gd name="connsiteX3" fmla="*/ 12646 w 25293"/>
                  <a:gd name="connsiteY3" fmla="*/ 0 h 25293"/>
                  <a:gd name="connsiteX4" fmla="*/ 25293 w 25293"/>
                  <a:gd name="connsiteY4" fmla="*/ 12647 h 25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93" h="25293">
                    <a:moveTo>
                      <a:pt x="25293" y="12647"/>
                    </a:moveTo>
                    <a:cubicBezTo>
                      <a:pt x="25293" y="19631"/>
                      <a:pt x="19631" y="25293"/>
                      <a:pt x="12646" y="25293"/>
                    </a:cubicBezTo>
                    <a:cubicBezTo>
                      <a:pt x="5662" y="25293"/>
                      <a:pt x="-1" y="19631"/>
                      <a:pt x="-1" y="12647"/>
                    </a:cubicBezTo>
                    <a:cubicBezTo>
                      <a:pt x="-1" y="5662"/>
                      <a:pt x="5662" y="0"/>
                      <a:pt x="12646" y="0"/>
                    </a:cubicBezTo>
                    <a:cubicBezTo>
                      <a:pt x="19631" y="0"/>
                      <a:pt x="25293" y="5662"/>
                      <a:pt x="25293" y="12647"/>
                    </a:cubicBezTo>
                    <a:close/>
                  </a:path>
                </a:pathLst>
              </a:custGeom>
              <a:grp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7" name="Freeform 25">
                <a:extLst>
                  <a:ext uri="{FF2B5EF4-FFF2-40B4-BE49-F238E27FC236}">
                    <a16:creationId xmlns:a16="http://schemas.microsoft.com/office/drawing/2014/main" id="{942D2F2C-1907-4ADE-9A02-95E277BF54D8}"/>
                  </a:ext>
                </a:extLst>
              </p:cNvPr>
              <p:cNvSpPr/>
              <p:nvPr/>
            </p:nvSpPr>
            <p:spPr>
              <a:xfrm>
                <a:off x="8875448" y="2466818"/>
                <a:ext cx="75879" cy="75879"/>
              </a:xfrm>
              <a:custGeom>
                <a:avLst/>
                <a:gdLst>
                  <a:gd name="connsiteX0" fmla="*/ 37940 w 75879"/>
                  <a:gd name="connsiteY0" fmla="*/ 75879 h 75879"/>
                  <a:gd name="connsiteX1" fmla="*/ 75879 w 75879"/>
                  <a:gd name="connsiteY1" fmla="*/ 37940 h 75879"/>
                  <a:gd name="connsiteX2" fmla="*/ 37940 w 75879"/>
                  <a:gd name="connsiteY2" fmla="*/ 0 h 75879"/>
                  <a:gd name="connsiteX3" fmla="*/ 0 w 75879"/>
                  <a:gd name="connsiteY3" fmla="*/ 37940 h 75879"/>
                  <a:gd name="connsiteX4" fmla="*/ 37940 w 75879"/>
                  <a:gd name="connsiteY4" fmla="*/ 75879 h 75879"/>
                  <a:gd name="connsiteX5" fmla="*/ 37940 w 75879"/>
                  <a:gd name="connsiteY5" fmla="*/ 25293 h 75879"/>
                  <a:gd name="connsiteX6" fmla="*/ 50586 w 75879"/>
                  <a:gd name="connsiteY6" fmla="*/ 37940 h 75879"/>
                  <a:gd name="connsiteX7" fmla="*/ 37940 w 75879"/>
                  <a:gd name="connsiteY7" fmla="*/ 50586 h 75879"/>
                  <a:gd name="connsiteX8" fmla="*/ 25293 w 75879"/>
                  <a:gd name="connsiteY8" fmla="*/ 37940 h 75879"/>
                  <a:gd name="connsiteX9" fmla="*/ 37940 w 75879"/>
                  <a:gd name="connsiteY9" fmla="*/ 25293 h 7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879" h="75879">
                    <a:moveTo>
                      <a:pt x="37940" y="75879"/>
                    </a:moveTo>
                    <a:cubicBezTo>
                      <a:pt x="58716" y="75879"/>
                      <a:pt x="75879" y="58716"/>
                      <a:pt x="75879" y="37940"/>
                    </a:cubicBezTo>
                    <a:cubicBezTo>
                      <a:pt x="75879" y="17163"/>
                      <a:pt x="58716" y="0"/>
                      <a:pt x="37940" y="0"/>
                    </a:cubicBezTo>
                    <a:cubicBezTo>
                      <a:pt x="17163" y="0"/>
                      <a:pt x="0" y="17163"/>
                      <a:pt x="0" y="37940"/>
                    </a:cubicBezTo>
                    <a:cubicBezTo>
                      <a:pt x="0" y="58716"/>
                      <a:pt x="17163" y="75879"/>
                      <a:pt x="37940" y="75879"/>
                    </a:cubicBezTo>
                    <a:close/>
                    <a:moveTo>
                      <a:pt x="37940" y="25293"/>
                    </a:moveTo>
                    <a:cubicBezTo>
                      <a:pt x="45166" y="25293"/>
                      <a:pt x="50586" y="30713"/>
                      <a:pt x="50586" y="37940"/>
                    </a:cubicBezTo>
                    <a:cubicBezTo>
                      <a:pt x="50586" y="45166"/>
                      <a:pt x="45166" y="50586"/>
                      <a:pt x="37940" y="50586"/>
                    </a:cubicBezTo>
                    <a:cubicBezTo>
                      <a:pt x="30713" y="50586"/>
                      <a:pt x="25293" y="45166"/>
                      <a:pt x="25293" y="37940"/>
                    </a:cubicBezTo>
                    <a:cubicBezTo>
                      <a:pt x="25293" y="30713"/>
                      <a:pt x="31616" y="25293"/>
                      <a:pt x="37940" y="25293"/>
                    </a:cubicBezTo>
                    <a:close/>
                  </a:path>
                </a:pathLst>
              </a:custGeom>
              <a:grp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8" name="Freeform 26">
                <a:extLst>
                  <a:ext uri="{FF2B5EF4-FFF2-40B4-BE49-F238E27FC236}">
                    <a16:creationId xmlns:a16="http://schemas.microsoft.com/office/drawing/2014/main" id="{75C1C320-2A96-44DE-91B6-688E2694845F}"/>
                  </a:ext>
                </a:extLst>
              </p:cNvPr>
              <p:cNvSpPr/>
              <p:nvPr/>
            </p:nvSpPr>
            <p:spPr>
              <a:xfrm>
                <a:off x="8865150" y="2423597"/>
                <a:ext cx="640413" cy="746005"/>
              </a:xfrm>
              <a:custGeom>
                <a:avLst/>
                <a:gdLst>
                  <a:gd name="connsiteX0" fmla="*/ 368917 w 640413"/>
                  <a:gd name="connsiteY0" fmla="*/ 765 h 746005"/>
                  <a:gd name="connsiteX1" fmla="*/ 167476 w 640413"/>
                  <a:gd name="connsiteY1" fmla="*/ 67611 h 746005"/>
                  <a:gd name="connsiteX2" fmla="*/ 67207 w 640413"/>
                  <a:gd name="connsiteY2" fmla="*/ 286215 h 746005"/>
                  <a:gd name="connsiteX3" fmla="*/ 3071 w 640413"/>
                  <a:gd name="connsiteY3" fmla="*/ 412680 h 746005"/>
                  <a:gd name="connsiteX4" fmla="*/ 2168 w 640413"/>
                  <a:gd name="connsiteY4" fmla="*/ 414486 h 746005"/>
                  <a:gd name="connsiteX5" fmla="*/ 4878 w 640413"/>
                  <a:gd name="connsiteY5" fmla="*/ 443393 h 746005"/>
                  <a:gd name="connsiteX6" fmla="*/ 27461 w 640413"/>
                  <a:gd name="connsiteY6" fmla="*/ 460556 h 746005"/>
                  <a:gd name="connsiteX7" fmla="*/ 75337 w 640413"/>
                  <a:gd name="connsiteY7" fmla="*/ 471396 h 746005"/>
                  <a:gd name="connsiteX8" fmla="*/ 88887 w 640413"/>
                  <a:gd name="connsiteY8" fmla="*/ 624057 h 746005"/>
                  <a:gd name="connsiteX9" fmla="*/ 123213 w 640413"/>
                  <a:gd name="connsiteY9" fmla="*/ 655673 h 746005"/>
                  <a:gd name="connsiteX10" fmla="*/ 125020 w 640413"/>
                  <a:gd name="connsiteY10" fmla="*/ 655673 h 746005"/>
                  <a:gd name="connsiteX11" fmla="*/ 225288 w 640413"/>
                  <a:gd name="connsiteY11" fmla="*/ 644833 h 746005"/>
                  <a:gd name="connsiteX12" fmla="*/ 225288 w 640413"/>
                  <a:gd name="connsiteY12" fmla="*/ 731552 h 746005"/>
                  <a:gd name="connsiteX13" fmla="*/ 237935 w 640413"/>
                  <a:gd name="connsiteY13" fmla="*/ 744199 h 746005"/>
                  <a:gd name="connsiteX14" fmla="*/ 250581 w 640413"/>
                  <a:gd name="connsiteY14" fmla="*/ 731552 h 746005"/>
                  <a:gd name="connsiteX15" fmla="*/ 250581 w 640413"/>
                  <a:gd name="connsiteY15" fmla="*/ 630380 h 746005"/>
                  <a:gd name="connsiteX16" fmla="*/ 246065 w 640413"/>
                  <a:gd name="connsiteY16" fmla="*/ 621347 h 746005"/>
                  <a:gd name="connsiteX17" fmla="*/ 236128 w 640413"/>
                  <a:gd name="connsiteY17" fmla="*/ 618637 h 746005"/>
                  <a:gd name="connsiteX18" fmla="*/ 122310 w 640413"/>
                  <a:gd name="connsiteY18" fmla="*/ 631284 h 746005"/>
                  <a:gd name="connsiteX19" fmla="*/ 114180 w 640413"/>
                  <a:gd name="connsiteY19" fmla="*/ 623153 h 746005"/>
                  <a:gd name="connsiteX20" fmla="*/ 99727 w 640413"/>
                  <a:gd name="connsiteY20" fmla="*/ 461459 h 746005"/>
                  <a:gd name="connsiteX21" fmla="*/ 89790 w 640413"/>
                  <a:gd name="connsiteY21" fmla="*/ 450619 h 746005"/>
                  <a:gd name="connsiteX22" fmla="*/ 32881 w 640413"/>
                  <a:gd name="connsiteY22" fmla="*/ 437069 h 746005"/>
                  <a:gd name="connsiteX23" fmla="*/ 27461 w 640413"/>
                  <a:gd name="connsiteY23" fmla="*/ 432553 h 746005"/>
                  <a:gd name="connsiteX24" fmla="*/ 26558 w 640413"/>
                  <a:gd name="connsiteY24" fmla="*/ 424423 h 746005"/>
                  <a:gd name="connsiteX25" fmla="*/ 90694 w 640413"/>
                  <a:gd name="connsiteY25" fmla="*/ 298861 h 746005"/>
                  <a:gd name="connsiteX26" fmla="*/ 93404 w 640413"/>
                  <a:gd name="connsiteY26" fmla="*/ 291634 h 746005"/>
                  <a:gd name="connsiteX27" fmla="*/ 185542 w 640413"/>
                  <a:gd name="connsiteY27" fmla="*/ 87484 h 746005"/>
                  <a:gd name="connsiteX28" fmla="*/ 368013 w 640413"/>
                  <a:gd name="connsiteY28" fmla="*/ 26961 h 746005"/>
                  <a:gd name="connsiteX29" fmla="*/ 615523 w 640413"/>
                  <a:gd name="connsiteY29" fmla="*/ 289828 h 746005"/>
                  <a:gd name="connsiteX30" fmla="*/ 547774 w 640413"/>
                  <a:gd name="connsiteY30" fmla="*/ 488559 h 746005"/>
                  <a:gd name="connsiteX31" fmla="*/ 517965 w 640413"/>
                  <a:gd name="connsiteY31" fmla="*/ 568954 h 746005"/>
                  <a:gd name="connsiteX32" fmla="*/ 517965 w 640413"/>
                  <a:gd name="connsiteY32" fmla="*/ 733359 h 746005"/>
                  <a:gd name="connsiteX33" fmla="*/ 530611 w 640413"/>
                  <a:gd name="connsiteY33" fmla="*/ 746005 h 746005"/>
                  <a:gd name="connsiteX34" fmla="*/ 543258 w 640413"/>
                  <a:gd name="connsiteY34" fmla="*/ 733359 h 746005"/>
                  <a:gd name="connsiteX35" fmla="*/ 543258 w 640413"/>
                  <a:gd name="connsiteY35" fmla="*/ 568954 h 746005"/>
                  <a:gd name="connsiteX36" fmla="*/ 566744 w 640413"/>
                  <a:gd name="connsiteY36" fmla="*/ 504819 h 746005"/>
                  <a:gd name="connsiteX37" fmla="*/ 639913 w 640413"/>
                  <a:gd name="connsiteY37" fmla="*/ 288924 h 746005"/>
                  <a:gd name="connsiteX38" fmla="*/ 368917 w 640413"/>
                  <a:gd name="connsiteY38" fmla="*/ 765 h 746005"/>
                  <a:gd name="connsiteX39" fmla="*/ 368917 w 640413"/>
                  <a:gd name="connsiteY39" fmla="*/ 765 h 746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40413" h="746005">
                    <a:moveTo>
                      <a:pt x="368917" y="765"/>
                    </a:moveTo>
                    <a:cubicBezTo>
                      <a:pt x="293941" y="-4655"/>
                      <a:pt x="222578" y="18832"/>
                      <a:pt x="167476" y="67611"/>
                    </a:cubicBezTo>
                    <a:cubicBezTo>
                      <a:pt x="107856" y="120907"/>
                      <a:pt x="70821" y="200399"/>
                      <a:pt x="67207" y="286215"/>
                    </a:cubicBezTo>
                    <a:lnTo>
                      <a:pt x="3071" y="412680"/>
                    </a:lnTo>
                    <a:cubicBezTo>
                      <a:pt x="3071" y="413583"/>
                      <a:pt x="2168" y="413583"/>
                      <a:pt x="2168" y="414486"/>
                    </a:cubicBezTo>
                    <a:cubicBezTo>
                      <a:pt x="-1445" y="424423"/>
                      <a:pt x="-542" y="434360"/>
                      <a:pt x="4878" y="443393"/>
                    </a:cubicBezTo>
                    <a:cubicBezTo>
                      <a:pt x="9395" y="452426"/>
                      <a:pt x="17524" y="457846"/>
                      <a:pt x="27461" y="460556"/>
                    </a:cubicBezTo>
                    <a:lnTo>
                      <a:pt x="75337" y="471396"/>
                    </a:lnTo>
                    <a:lnTo>
                      <a:pt x="88887" y="624057"/>
                    </a:lnTo>
                    <a:cubicBezTo>
                      <a:pt x="90694" y="642124"/>
                      <a:pt x="105147" y="655673"/>
                      <a:pt x="123213" y="655673"/>
                    </a:cubicBezTo>
                    <a:cubicBezTo>
                      <a:pt x="124116" y="655673"/>
                      <a:pt x="124116" y="655673"/>
                      <a:pt x="125020" y="655673"/>
                    </a:cubicBezTo>
                    <a:lnTo>
                      <a:pt x="225288" y="644833"/>
                    </a:lnTo>
                    <a:lnTo>
                      <a:pt x="225288" y="731552"/>
                    </a:lnTo>
                    <a:cubicBezTo>
                      <a:pt x="225288" y="738778"/>
                      <a:pt x="230709" y="744199"/>
                      <a:pt x="237935" y="744199"/>
                    </a:cubicBezTo>
                    <a:cubicBezTo>
                      <a:pt x="245161" y="744199"/>
                      <a:pt x="250581" y="738778"/>
                      <a:pt x="250581" y="731552"/>
                    </a:cubicBezTo>
                    <a:lnTo>
                      <a:pt x="250581" y="630380"/>
                    </a:lnTo>
                    <a:cubicBezTo>
                      <a:pt x="250581" y="626767"/>
                      <a:pt x="248775" y="623153"/>
                      <a:pt x="246065" y="621347"/>
                    </a:cubicBezTo>
                    <a:cubicBezTo>
                      <a:pt x="243355" y="618637"/>
                      <a:pt x="239742" y="617734"/>
                      <a:pt x="236128" y="618637"/>
                    </a:cubicBezTo>
                    <a:lnTo>
                      <a:pt x="122310" y="631284"/>
                    </a:lnTo>
                    <a:cubicBezTo>
                      <a:pt x="117793" y="631284"/>
                      <a:pt x="114180" y="627670"/>
                      <a:pt x="114180" y="623153"/>
                    </a:cubicBezTo>
                    <a:lnTo>
                      <a:pt x="99727" y="461459"/>
                    </a:lnTo>
                    <a:cubicBezTo>
                      <a:pt x="98823" y="456039"/>
                      <a:pt x="95210" y="451522"/>
                      <a:pt x="89790" y="450619"/>
                    </a:cubicBezTo>
                    <a:lnTo>
                      <a:pt x="32881" y="437069"/>
                    </a:lnTo>
                    <a:cubicBezTo>
                      <a:pt x="29267" y="436166"/>
                      <a:pt x="27461" y="433456"/>
                      <a:pt x="27461" y="432553"/>
                    </a:cubicBezTo>
                    <a:cubicBezTo>
                      <a:pt x="26558" y="429843"/>
                      <a:pt x="25654" y="427133"/>
                      <a:pt x="26558" y="424423"/>
                    </a:cubicBezTo>
                    <a:lnTo>
                      <a:pt x="90694" y="298861"/>
                    </a:lnTo>
                    <a:cubicBezTo>
                      <a:pt x="92500" y="297055"/>
                      <a:pt x="93404" y="294345"/>
                      <a:pt x="93404" y="291634"/>
                    </a:cubicBezTo>
                    <a:cubicBezTo>
                      <a:pt x="97017" y="211239"/>
                      <a:pt x="130440" y="137167"/>
                      <a:pt x="185542" y="87484"/>
                    </a:cubicBezTo>
                    <a:cubicBezTo>
                      <a:pt x="235225" y="43221"/>
                      <a:pt x="300264" y="21542"/>
                      <a:pt x="368013" y="26961"/>
                    </a:cubicBezTo>
                    <a:cubicBezTo>
                      <a:pt x="502608" y="36898"/>
                      <a:pt x="608297" y="149813"/>
                      <a:pt x="615523" y="289828"/>
                    </a:cubicBezTo>
                    <a:cubicBezTo>
                      <a:pt x="619137" y="362997"/>
                      <a:pt x="594747" y="433456"/>
                      <a:pt x="547774" y="488559"/>
                    </a:cubicBezTo>
                    <a:cubicBezTo>
                      <a:pt x="528805" y="511142"/>
                      <a:pt x="517965" y="539145"/>
                      <a:pt x="517965" y="568954"/>
                    </a:cubicBezTo>
                    <a:lnTo>
                      <a:pt x="517965" y="733359"/>
                    </a:lnTo>
                    <a:cubicBezTo>
                      <a:pt x="517965" y="740585"/>
                      <a:pt x="523384" y="746005"/>
                      <a:pt x="530611" y="746005"/>
                    </a:cubicBezTo>
                    <a:cubicBezTo>
                      <a:pt x="537838" y="746005"/>
                      <a:pt x="543258" y="740585"/>
                      <a:pt x="543258" y="733359"/>
                    </a:cubicBezTo>
                    <a:lnTo>
                      <a:pt x="543258" y="568954"/>
                    </a:lnTo>
                    <a:cubicBezTo>
                      <a:pt x="543258" y="545468"/>
                      <a:pt x="551388" y="522885"/>
                      <a:pt x="566744" y="504819"/>
                    </a:cubicBezTo>
                    <a:cubicBezTo>
                      <a:pt x="618233" y="445199"/>
                      <a:pt x="644430" y="368417"/>
                      <a:pt x="639913" y="288924"/>
                    </a:cubicBezTo>
                    <a:cubicBezTo>
                      <a:pt x="632687" y="135360"/>
                      <a:pt x="516158" y="11605"/>
                      <a:pt x="368917" y="765"/>
                    </a:cubicBezTo>
                    <a:lnTo>
                      <a:pt x="368917" y="765"/>
                    </a:lnTo>
                    <a:close/>
                  </a:path>
                </a:pathLst>
              </a:custGeom>
              <a:grp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9" name="Freeform 27">
                <a:extLst>
                  <a:ext uri="{FF2B5EF4-FFF2-40B4-BE49-F238E27FC236}">
                    <a16:creationId xmlns:a16="http://schemas.microsoft.com/office/drawing/2014/main" id="{CCD00462-5220-4D88-B585-44B626A3120C}"/>
                  </a:ext>
                </a:extLst>
              </p:cNvPr>
              <p:cNvSpPr/>
              <p:nvPr/>
            </p:nvSpPr>
            <p:spPr>
              <a:xfrm>
                <a:off x="9002816" y="2492111"/>
                <a:ext cx="429981" cy="429980"/>
              </a:xfrm>
              <a:custGeom>
                <a:avLst/>
                <a:gdLst>
                  <a:gd name="connsiteX0" fmla="*/ 333326 w 429981"/>
                  <a:gd name="connsiteY0" fmla="*/ 36133 h 429980"/>
                  <a:gd name="connsiteX1" fmla="*/ 316163 w 429981"/>
                  <a:gd name="connsiteY1" fmla="*/ 39746 h 429980"/>
                  <a:gd name="connsiteX2" fmla="*/ 319776 w 429981"/>
                  <a:gd name="connsiteY2" fmla="*/ 56909 h 429980"/>
                  <a:gd name="connsiteX3" fmla="*/ 404688 w 429981"/>
                  <a:gd name="connsiteY3" fmla="*/ 214990 h 429980"/>
                  <a:gd name="connsiteX4" fmla="*/ 214991 w 429981"/>
                  <a:gd name="connsiteY4" fmla="*/ 404688 h 429980"/>
                  <a:gd name="connsiteX5" fmla="*/ 25293 w 429981"/>
                  <a:gd name="connsiteY5" fmla="*/ 214990 h 429980"/>
                  <a:gd name="connsiteX6" fmla="*/ 214991 w 429981"/>
                  <a:gd name="connsiteY6" fmla="*/ 25293 h 429980"/>
                  <a:gd name="connsiteX7" fmla="*/ 280933 w 429981"/>
                  <a:gd name="connsiteY7" fmla="*/ 37036 h 429980"/>
                  <a:gd name="connsiteX8" fmla="*/ 297193 w 429981"/>
                  <a:gd name="connsiteY8" fmla="*/ 29809 h 429980"/>
                  <a:gd name="connsiteX9" fmla="*/ 289967 w 429981"/>
                  <a:gd name="connsiteY9" fmla="*/ 13550 h 429980"/>
                  <a:gd name="connsiteX10" fmla="*/ 214991 w 429981"/>
                  <a:gd name="connsiteY10" fmla="*/ 0 h 429980"/>
                  <a:gd name="connsiteX11" fmla="*/ 0 w 429981"/>
                  <a:gd name="connsiteY11" fmla="*/ 214990 h 429980"/>
                  <a:gd name="connsiteX12" fmla="*/ 214991 w 429981"/>
                  <a:gd name="connsiteY12" fmla="*/ 429981 h 429980"/>
                  <a:gd name="connsiteX13" fmla="*/ 429981 w 429981"/>
                  <a:gd name="connsiteY13" fmla="*/ 214990 h 429980"/>
                  <a:gd name="connsiteX14" fmla="*/ 333326 w 429981"/>
                  <a:gd name="connsiteY14" fmla="*/ 36133 h 429980"/>
                  <a:gd name="connsiteX15" fmla="*/ 333326 w 429981"/>
                  <a:gd name="connsiteY15" fmla="*/ 36133 h 429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9981" h="429980">
                    <a:moveTo>
                      <a:pt x="333326" y="36133"/>
                    </a:moveTo>
                    <a:cubicBezTo>
                      <a:pt x="327906" y="32519"/>
                      <a:pt x="319776" y="33422"/>
                      <a:pt x="316163" y="39746"/>
                    </a:cubicBezTo>
                    <a:cubicBezTo>
                      <a:pt x="312550" y="45166"/>
                      <a:pt x="313453" y="53296"/>
                      <a:pt x="319776" y="56909"/>
                    </a:cubicBezTo>
                    <a:cubicBezTo>
                      <a:pt x="373072" y="92138"/>
                      <a:pt x="404688" y="151758"/>
                      <a:pt x="404688" y="214990"/>
                    </a:cubicBezTo>
                    <a:cubicBezTo>
                      <a:pt x="404688" y="319775"/>
                      <a:pt x="319776" y="404688"/>
                      <a:pt x="214991" y="404688"/>
                    </a:cubicBezTo>
                    <a:cubicBezTo>
                      <a:pt x="110205" y="404688"/>
                      <a:pt x="25293" y="319775"/>
                      <a:pt x="25293" y="214990"/>
                    </a:cubicBezTo>
                    <a:cubicBezTo>
                      <a:pt x="25293" y="110205"/>
                      <a:pt x="110205" y="25293"/>
                      <a:pt x="214991" y="25293"/>
                    </a:cubicBezTo>
                    <a:cubicBezTo>
                      <a:pt x="237574" y="25293"/>
                      <a:pt x="260157" y="28906"/>
                      <a:pt x="280933" y="37036"/>
                    </a:cubicBezTo>
                    <a:cubicBezTo>
                      <a:pt x="287257" y="39746"/>
                      <a:pt x="294483" y="36133"/>
                      <a:pt x="297193" y="29809"/>
                    </a:cubicBezTo>
                    <a:cubicBezTo>
                      <a:pt x="299903" y="23486"/>
                      <a:pt x="296290" y="16260"/>
                      <a:pt x="289967" y="13550"/>
                    </a:cubicBezTo>
                    <a:cubicBezTo>
                      <a:pt x="265577" y="4517"/>
                      <a:pt x="240284" y="0"/>
                      <a:pt x="214991" y="0"/>
                    </a:cubicBezTo>
                    <a:cubicBezTo>
                      <a:pt x="96656" y="0"/>
                      <a:pt x="0" y="96655"/>
                      <a:pt x="0" y="214990"/>
                    </a:cubicBezTo>
                    <a:cubicBezTo>
                      <a:pt x="0" y="333325"/>
                      <a:pt x="96656" y="429981"/>
                      <a:pt x="214991" y="429981"/>
                    </a:cubicBezTo>
                    <a:cubicBezTo>
                      <a:pt x="333326" y="429981"/>
                      <a:pt x="429981" y="333325"/>
                      <a:pt x="429981" y="214990"/>
                    </a:cubicBezTo>
                    <a:cubicBezTo>
                      <a:pt x="429078" y="142725"/>
                      <a:pt x="393849" y="75879"/>
                      <a:pt x="333326" y="36133"/>
                    </a:cubicBezTo>
                    <a:lnTo>
                      <a:pt x="333326" y="36133"/>
                    </a:lnTo>
                    <a:close/>
                  </a:path>
                </a:pathLst>
              </a:custGeom>
              <a:grp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0" name="Freeform 28">
                <a:extLst>
                  <a:ext uri="{FF2B5EF4-FFF2-40B4-BE49-F238E27FC236}">
                    <a16:creationId xmlns:a16="http://schemas.microsoft.com/office/drawing/2014/main" id="{ED07D370-310A-4F2E-8CFB-B456ECA259CB}"/>
                  </a:ext>
                </a:extLst>
              </p:cNvPr>
              <p:cNvSpPr/>
              <p:nvPr/>
            </p:nvSpPr>
            <p:spPr>
              <a:xfrm>
                <a:off x="9046954" y="2555344"/>
                <a:ext cx="354720" cy="328808"/>
              </a:xfrm>
              <a:custGeom>
                <a:avLst/>
                <a:gdLst>
                  <a:gd name="connsiteX0" fmla="*/ 175369 w 354720"/>
                  <a:gd name="connsiteY0" fmla="*/ 0 h 328808"/>
                  <a:gd name="connsiteX1" fmla="*/ 74197 w 354720"/>
                  <a:gd name="connsiteY1" fmla="*/ 12646 h 328808"/>
                  <a:gd name="connsiteX2" fmla="*/ 65164 w 354720"/>
                  <a:gd name="connsiteY2" fmla="*/ 18066 h 328808"/>
                  <a:gd name="connsiteX3" fmla="*/ 1932 w 354720"/>
                  <a:gd name="connsiteY3" fmla="*/ 119238 h 328808"/>
                  <a:gd name="connsiteX4" fmla="*/ 2835 w 354720"/>
                  <a:gd name="connsiteY4" fmla="*/ 134595 h 328808"/>
                  <a:gd name="connsiteX5" fmla="*/ 167239 w 354720"/>
                  <a:gd name="connsiteY5" fmla="*/ 324292 h 328808"/>
                  <a:gd name="connsiteX6" fmla="*/ 177176 w 354720"/>
                  <a:gd name="connsiteY6" fmla="*/ 328809 h 328808"/>
                  <a:gd name="connsiteX7" fmla="*/ 187113 w 354720"/>
                  <a:gd name="connsiteY7" fmla="*/ 324292 h 328808"/>
                  <a:gd name="connsiteX8" fmla="*/ 351517 w 354720"/>
                  <a:gd name="connsiteY8" fmla="*/ 134595 h 328808"/>
                  <a:gd name="connsiteX9" fmla="*/ 352420 w 354720"/>
                  <a:gd name="connsiteY9" fmla="*/ 119238 h 328808"/>
                  <a:gd name="connsiteX10" fmla="*/ 289188 w 354720"/>
                  <a:gd name="connsiteY10" fmla="*/ 18066 h 328808"/>
                  <a:gd name="connsiteX11" fmla="*/ 280155 w 354720"/>
                  <a:gd name="connsiteY11" fmla="*/ 12646 h 328808"/>
                  <a:gd name="connsiteX12" fmla="*/ 178982 w 354720"/>
                  <a:gd name="connsiteY12" fmla="*/ 0 h 328808"/>
                  <a:gd name="connsiteX13" fmla="*/ 175369 w 354720"/>
                  <a:gd name="connsiteY13" fmla="*/ 0 h 328808"/>
                  <a:gd name="connsiteX14" fmla="*/ 175369 w 354720"/>
                  <a:gd name="connsiteY14" fmla="*/ 0 h 328808"/>
                  <a:gd name="connsiteX15" fmla="*/ 104007 w 354720"/>
                  <a:gd name="connsiteY15" fmla="*/ 113818 h 328808"/>
                  <a:gd name="connsiteX16" fmla="*/ 177176 w 354720"/>
                  <a:gd name="connsiteY16" fmla="*/ 31616 h 328808"/>
                  <a:gd name="connsiteX17" fmla="*/ 250345 w 354720"/>
                  <a:gd name="connsiteY17" fmla="*/ 113818 h 328808"/>
                  <a:gd name="connsiteX18" fmla="*/ 104007 w 354720"/>
                  <a:gd name="connsiteY18" fmla="*/ 113818 h 328808"/>
                  <a:gd name="connsiteX19" fmla="*/ 256668 w 354720"/>
                  <a:gd name="connsiteY19" fmla="*/ 139111 h 328808"/>
                  <a:gd name="connsiteX20" fmla="*/ 176273 w 354720"/>
                  <a:gd name="connsiteY20" fmla="*/ 289063 h 328808"/>
                  <a:gd name="connsiteX21" fmla="*/ 95877 w 354720"/>
                  <a:gd name="connsiteY21" fmla="*/ 139111 h 328808"/>
                  <a:gd name="connsiteX22" fmla="*/ 256668 w 354720"/>
                  <a:gd name="connsiteY22" fmla="*/ 139111 h 328808"/>
                  <a:gd name="connsiteX23" fmla="*/ 87747 w 354720"/>
                  <a:gd name="connsiteY23" fmla="*/ 93042 h 328808"/>
                  <a:gd name="connsiteX24" fmla="*/ 87747 w 354720"/>
                  <a:gd name="connsiteY24" fmla="*/ 36133 h 328808"/>
                  <a:gd name="connsiteX25" fmla="*/ 144656 w 354720"/>
                  <a:gd name="connsiteY25" fmla="*/ 28906 h 328808"/>
                  <a:gd name="connsiteX26" fmla="*/ 87747 w 354720"/>
                  <a:gd name="connsiteY26" fmla="*/ 93042 h 328808"/>
                  <a:gd name="connsiteX27" fmla="*/ 62454 w 354720"/>
                  <a:gd name="connsiteY27" fmla="*/ 113818 h 328808"/>
                  <a:gd name="connsiteX28" fmla="*/ 34451 w 354720"/>
                  <a:gd name="connsiteY28" fmla="*/ 113818 h 328808"/>
                  <a:gd name="connsiteX29" fmla="*/ 62454 w 354720"/>
                  <a:gd name="connsiteY29" fmla="*/ 69555 h 328808"/>
                  <a:gd name="connsiteX30" fmla="*/ 62454 w 354720"/>
                  <a:gd name="connsiteY30" fmla="*/ 113818 h 328808"/>
                  <a:gd name="connsiteX31" fmla="*/ 67874 w 354720"/>
                  <a:gd name="connsiteY31" fmla="*/ 139111 h 328808"/>
                  <a:gd name="connsiteX32" fmla="*/ 112137 w 354720"/>
                  <a:gd name="connsiteY32" fmla="*/ 223120 h 328808"/>
                  <a:gd name="connsiteX33" fmla="*/ 39871 w 354720"/>
                  <a:gd name="connsiteY33" fmla="*/ 139111 h 328808"/>
                  <a:gd name="connsiteX34" fmla="*/ 67874 w 354720"/>
                  <a:gd name="connsiteY34" fmla="*/ 139111 h 328808"/>
                  <a:gd name="connsiteX35" fmla="*/ 285574 w 354720"/>
                  <a:gd name="connsiteY35" fmla="*/ 139111 h 328808"/>
                  <a:gd name="connsiteX36" fmla="*/ 313578 w 354720"/>
                  <a:gd name="connsiteY36" fmla="*/ 139111 h 328808"/>
                  <a:gd name="connsiteX37" fmla="*/ 241312 w 354720"/>
                  <a:gd name="connsiteY37" fmla="*/ 223120 h 328808"/>
                  <a:gd name="connsiteX38" fmla="*/ 285574 w 354720"/>
                  <a:gd name="connsiteY38" fmla="*/ 139111 h 328808"/>
                  <a:gd name="connsiteX39" fmla="*/ 290091 w 354720"/>
                  <a:gd name="connsiteY39" fmla="*/ 113818 h 328808"/>
                  <a:gd name="connsiteX40" fmla="*/ 290091 w 354720"/>
                  <a:gd name="connsiteY40" fmla="*/ 69555 h 328808"/>
                  <a:gd name="connsiteX41" fmla="*/ 318094 w 354720"/>
                  <a:gd name="connsiteY41" fmla="*/ 113818 h 328808"/>
                  <a:gd name="connsiteX42" fmla="*/ 290091 w 354720"/>
                  <a:gd name="connsiteY42" fmla="*/ 113818 h 328808"/>
                  <a:gd name="connsiteX43" fmla="*/ 264798 w 354720"/>
                  <a:gd name="connsiteY43" fmla="*/ 93042 h 328808"/>
                  <a:gd name="connsiteX44" fmla="*/ 207889 w 354720"/>
                  <a:gd name="connsiteY44" fmla="*/ 28906 h 328808"/>
                  <a:gd name="connsiteX45" fmla="*/ 264798 w 354720"/>
                  <a:gd name="connsiteY45" fmla="*/ 36133 h 328808"/>
                  <a:gd name="connsiteX46" fmla="*/ 264798 w 354720"/>
                  <a:gd name="connsiteY46" fmla="*/ 93042 h 328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4720" h="328808">
                    <a:moveTo>
                      <a:pt x="175369" y="0"/>
                    </a:moveTo>
                    <a:lnTo>
                      <a:pt x="74197" y="12646"/>
                    </a:lnTo>
                    <a:cubicBezTo>
                      <a:pt x="70584" y="13550"/>
                      <a:pt x="66971" y="15356"/>
                      <a:pt x="65164" y="18066"/>
                    </a:cubicBezTo>
                    <a:lnTo>
                      <a:pt x="1932" y="119238"/>
                    </a:lnTo>
                    <a:cubicBezTo>
                      <a:pt x="-778" y="123755"/>
                      <a:pt x="-778" y="130078"/>
                      <a:pt x="2835" y="134595"/>
                    </a:cubicBezTo>
                    <a:lnTo>
                      <a:pt x="167239" y="324292"/>
                    </a:lnTo>
                    <a:cubicBezTo>
                      <a:pt x="169949" y="327002"/>
                      <a:pt x="173563" y="328809"/>
                      <a:pt x="177176" y="328809"/>
                    </a:cubicBezTo>
                    <a:cubicBezTo>
                      <a:pt x="180789" y="328809"/>
                      <a:pt x="184403" y="327002"/>
                      <a:pt x="187113" y="324292"/>
                    </a:cubicBezTo>
                    <a:lnTo>
                      <a:pt x="351517" y="134595"/>
                    </a:lnTo>
                    <a:cubicBezTo>
                      <a:pt x="355130" y="130078"/>
                      <a:pt x="356034" y="124658"/>
                      <a:pt x="352420" y="119238"/>
                    </a:cubicBezTo>
                    <a:lnTo>
                      <a:pt x="289188" y="18066"/>
                    </a:lnTo>
                    <a:cubicBezTo>
                      <a:pt x="287381" y="14453"/>
                      <a:pt x="283768" y="12646"/>
                      <a:pt x="280155" y="12646"/>
                    </a:cubicBezTo>
                    <a:lnTo>
                      <a:pt x="178982" y="0"/>
                    </a:lnTo>
                    <a:cubicBezTo>
                      <a:pt x="177176" y="0"/>
                      <a:pt x="176273" y="0"/>
                      <a:pt x="175369" y="0"/>
                    </a:cubicBezTo>
                    <a:lnTo>
                      <a:pt x="175369" y="0"/>
                    </a:lnTo>
                    <a:close/>
                    <a:moveTo>
                      <a:pt x="104007" y="113818"/>
                    </a:moveTo>
                    <a:lnTo>
                      <a:pt x="177176" y="31616"/>
                    </a:lnTo>
                    <a:lnTo>
                      <a:pt x="250345" y="113818"/>
                    </a:lnTo>
                    <a:lnTo>
                      <a:pt x="104007" y="113818"/>
                    </a:lnTo>
                    <a:close/>
                    <a:moveTo>
                      <a:pt x="256668" y="139111"/>
                    </a:moveTo>
                    <a:lnTo>
                      <a:pt x="176273" y="289063"/>
                    </a:lnTo>
                    <a:lnTo>
                      <a:pt x="95877" y="139111"/>
                    </a:lnTo>
                    <a:lnTo>
                      <a:pt x="256668" y="139111"/>
                    </a:lnTo>
                    <a:close/>
                    <a:moveTo>
                      <a:pt x="87747" y="93042"/>
                    </a:moveTo>
                    <a:lnTo>
                      <a:pt x="87747" y="36133"/>
                    </a:lnTo>
                    <a:lnTo>
                      <a:pt x="144656" y="28906"/>
                    </a:lnTo>
                    <a:lnTo>
                      <a:pt x="87747" y="93042"/>
                    </a:lnTo>
                    <a:close/>
                    <a:moveTo>
                      <a:pt x="62454" y="113818"/>
                    </a:moveTo>
                    <a:lnTo>
                      <a:pt x="34451" y="113818"/>
                    </a:lnTo>
                    <a:lnTo>
                      <a:pt x="62454" y="69555"/>
                    </a:lnTo>
                    <a:lnTo>
                      <a:pt x="62454" y="113818"/>
                    </a:lnTo>
                    <a:close/>
                    <a:moveTo>
                      <a:pt x="67874" y="139111"/>
                    </a:moveTo>
                    <a:lnTo>
                      <a:pt x="112137" y="223120"/>
                    </a:lnTo>
                    <a:lnTo>
                      <a:pt x="39871" y="139111"/>
                    </a:lnTo>
                    <a:lnTo>
                      <a:pt x="67874" y="139111"/>
                    </a:lnTo>
                    <a:close/>
                    <a:moveTo>
                      <a:pt x="285574" y="139111"/>
                    </a:moveTo>
                    <a:lnTo>
                      <a:pt x="313578" y="139111"/>
                    </a:lnTo>
                    <a:lnTo>
                      <a:pt x="241312" y="223120"/>
                    </a:lnTo>
                    <a:lnTo>
                      <a:pt x="285574" y="139111"/>
                    </a:lnTo>
                    <a:close/>
                    <a:moveTo>
                      <a:pt x="290091" y="113818"/>
                    </a:moveTo>
                    <a:lnTo>
                      <a:pt x="290091" y="69555"/>
                    </a:lnTo>
                    <a:lnTo>
                      <a:pt x="318094" y="113818"/>
                    </a:lnTo>
                    <a:lnTo>
                      <a:pt x="290091" y="113818"/>
                    </a:lnTo>
                    <a:close/>
                    <a:moveTo>
                      <a:pt x="264798" y="93042"/>
                    </a:moveTo>
                    <a:lnTo>
                      <a:pt x="207889" y="28906"/>
                    </a:lnTo>
                    <a:lnTo>
                      <a:pt x="264798" y="36133"/>
                    </a:lnTo>
                    <a:lnTo>
                      <a:pt x="264798" y="93042"/>
                    </a:lnTo>
                    <a:close/>
                  </a:path>
                </a:pathLst>
              </a:custGeom>
              <a:grp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cxnSp>
        <p:nvCxnSpPr>
          <p:cNvPr id="34" name="Straight Connector 33">
            <a:extLst>
              <a:ext uri="{FF2B5EF4-FFF2-40B4-BE49-F238E27FC236}">
                <a16:creationId xmlns:a16="http://schemas.microsoft.com/office/drawing/2014/main" id="{38B60F3A-9F6E-4A29-A3DF-63ADEDDC6A0E}"/>
              </a:ext>
            </a:extLst>
          </p:cNvPr>
          <p:cNvCxnSpPr>
            <a:cxnSpLocks/>
          </p:cNvCxnSpPr>
          <p:nvPr/>
        </p:nvCxnSpPr>
        <p:spPr>
          <a:xfrm>
            <a:off x="-20409" y="3393584"/>
            <a:ext cx="430106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35" name="Text Placeholder 29">
            <a:extLst>
              <a:ext uri="{FF2B5EF4-FFF2-40B4-BE49-F238E27FC236}">
                <a16:creationId xmlns:a16="http://schemas.microsoft.com/office/drawing/2014/main" id="{7E068524-ABF8-4FF1-96AC-7181FAF10114}"/>
              </a:ext>
            </a:extLst>
          </p:cNvPr>
          <p:cNvSpPr txBox="1">
            <a:spLocks/>
          </p:cNvSpPr>
          <p:nvPr/>
        </p:nvSpPr>
        <p:spPr>
          <a:xfrm>
            <a:off x="605427" y="1820335"/>
            <a:ext cx="6201774" cy="1180493"/>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r>
              <a:rPr lang="en-IE" sz="1600" b="1" dirty="0">
                <a:solidFill>
                  <a:srgbClr val="404040"/>
                </a:solidFill>
                <a:ea typeface="Calibri" panose="020F0502020204030204" pitchFamily="34" charset="0"/>
                <a:cs typeface="Times New Roman" panose="02020603050405020304" pitchFamily="18" charset="0"/>
              </a:rPr>
              <a:t>Europa abarca climas marítimos, continentales y mediterráneos, lo que produce claros gradientes norte-sur y </a:t>
            </a:r>
            <a:r>
              <a:rPr lang="en-IE" sz="1600" b="1" dirty="0" err="1">
                <a:solidFill>
                  <a:srgbClr val="404040"/>
                </a:solidFill>
                <a:ea typeface="Calibri" panose="020F0502020204030204" pitchFamily="34" charset="0"/>
                <a:cs typeface="Times New Roman" panose="02020603050405020304" pitchFamily="18" charset="0"/>
              </a:rPr>
              <a:t>litoral</a:t>
            </a:r>
            <a:r>
              <a:rPr lang="en-IE" sz="1600" b="1" dirty="0">
                <a:solidFill>
                  <a:srgbClr val="404040"/>
                </a:solidFill>
                <a:ea typeface="Calibri" panose="020F0502020204030204" pitchFamily="34" charset="0"/>
                <a:cs typeface="Times New Roman" panose="02020603050405020304" pitchFamily="18" charset="0"/>
              </a:rPr>
              <a:t>-interior en la demanda estacional. Un indicador sencillo son </a:t>
            </a:r>
            <a:r>
              <a:rPr lang="en-IE" sz="1600" b="1" dirty="0" err="1">
                <a:solidFill>
                  <a:srgbClr val="404040"/>
                </a:solidFill>
                <a:ea typeface="Calibri" panose="020F0502020204030204" pitchFamily="34" charset="0"/>
                <a:cs typeface="Times New Roman" panose="02020603050405020304" pitchFamily="18" charset="0"/>
              </a:rPr>
              <a:t>los</a:t>
            </a:r>
            <a:r>
              <a:rPr lang="en-IE" sz="1600" b="1" dirty="0">
                <a:solidFill>
                  <a:srgbClr val="404040"/>
                </a:solidFill>
                <a:ea typeface="Calibri" panose="020F0502020204030204" pitchFamily="34" charset="0"/>
                <a:cs typeface="Times New Roman" panose="02020603050405020304" pitchFamily="18" charset="0"/>
              </a:rPr>
              <a:t> Grados-Día de </a:t>
            </a:r>
            <a:r>
              <a:rPr lang="en-IE" sz="1600" b="1" dirty="0" err="1">
                <a:solidFill>
                  <a:srgbClr val="404040"/>
                </a:solidFill>
                <a:ea typeface="Calibri" panose="020F0502020204030204" pitchFamily="34" charset="0"/>
                <a:cs typeface="Times New Roman" panose="02020603050405020304" pitchFamily="18" charset="0"/>
              </a:rPr>
              <a:t>Calefacción</a:t>
            </a:r>
            <a:r>
              <a:rPr lang="en-IE" sz="1600" b="1" dirty="0">
                <a:solidFill>
                  <a:srgbClr val="404040"/>
                </a:solidFill>
                <a:ea typeface="Calibri" panose="020F0502020204030204" pitchFamily="34" charset="0"/>
                <a:cs typeface="Times New Roman" panose="02020603050405020304" pitchFamily="18" charset="0"/>
              </a:rPr>
              <a:t> y </a:t>
            </a:r>
            <a:r>
              <a:rPr lang="en-IE" sz="1600" b="1" dirty="0" err="1">
                <a:solidFill>
                  <a:srgbClr val="404040"/>
                </a:solidFill>
                <a:ea typeface="Calibri" panose="020F0502020204030204" pitchFamily="34" charset="0"/>
                <a:cs typeface="Times New Roman" panose="02020603050405020304" pitchFamily="18" charset="0"/>
              </a:rPr>
              <a:t>Refrigeración</a:t>
            </a:r>
            <a:r>
              <a:rPr lang="en-IE" sz="1600" b="1" dirty="0">
                <a:solidFill>
                  <a:srgbClr val="404040"/>
                </a:solidFill>
                <a:ea typeface="Calibri" panose="020F0502020204030204" pitchFamily="34" charset="0"/>
                <a:cs typeface="Times New Roman" panose="02020603050405020304" pitchFamily="18" charset="0"/>
              </a:rPr>
              <a:t> (HDD/CDD): los países del norte y del centro registran altos valores de HDD (estaciones largas y frías), mientras que el interior del sur y las costas mediterráneas acumulan ahora importantes valores de CDD durante los veranos más calurosos. </a:t>
            </a:r>
          </a:p>
          <a:p>
            <a:pPr marL="6350" marR="9525" algn="l">
              <a:lnSpc>
                <a:spcPts val="1720"/>
              </a:lnSpc>
            </a:pPr>
            <a:endParaRPr lang="en-IE" sz="1600" dirty="0">
              <a:solidFill>
                <a:srgbClr val="404040"/>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63805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B1D9DE-8C7D-BC30-6F4C-66300B32A78F}"/>
            </a:ext>
          </a:extLst>
        </p:cNvPr>
        <p:cNvGrpSpPr/>
        <p:nvPr/>
      </p:nvGrpSpPr>
      <p:grpSpPr>
        <a:xfrm>
          <a:off x="0" y="0"/>
          <a:ext cx="0" cy="0"/>
          <a:chOff x="0" y="0"/>
          <a:chExt cx="0" cy="0"/>
        </a:xfrm>
      </p:grpSpPr>
      <p:sp>
        <p:nvSpPr>
          <p:cNvPr id="31" name="Text Placeholder 1">
            <a:extLst>
              <a:ext uri="{FF2B5EF4-FFF2-40B4-BE49-F238E27FC236}">
                <a16:creationId xmlns:a16="http://schemas.microsoft.com/office/drawing/2014/main" id="{CF0FB35A-3150-51D6-98B2-2BFD19D6B693}"/>
              </a:ext>
            </a:extLst>
          </p:cNvPr>
          <p:cNvSpPr txBox="1">
            <a:spLocks/>
          </p:cNvSpPr>
          <p:nvPr/>
        </p:nvSpPr>
        <p:spPr>
          <a:xfrm>
            <a:off x="583620" y="7549301"/>
            <a:ext cx="6389643" cy="2413114"/>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en-GB" sz="1100" b="0" dirty="0">
                <a:solidFill>
                  <a:srgbClr val="404040"/>
                </a:solidFill>
              </a:rPr>
              <a:t>La descarbonización está íntimamente ligada a la equidad social, ya que la pobreza energética persiste en toda la UE y afecta de manera desproporcionada a las poblaciones vulnerables. Se estima que </a:t>
            </a:r>
            <a:r>
              <a:rPr lang="en-GB" sz="1100" b="0" i="1" dirty="0">
                <a:solidFill>
                  <a:srgbClr val="404040"/>
                </a:solidFill>
              </a:rPr>
              <a:t>la pobreza energética</a:t>
            </a:r>
            <a:r>
              <a:rPr lang="en-GB" sz="1100" b="0" dirty="0">
                <a:solidFill>
                  <a:srgbClr val="404040"/>
                </a:solidFill>
              </a:rPr>
              <a:t>, es decir, la imposibilidad de permitirse una calefacción o refrigeración adecuadas, afecta a entre 35 y 72 millones de personas. </a:t>
            </a:r>
          </a:p>
          <a:p>
            <a:pPr algn="just">
              <a:lnSpc>
                <a:spcPts val="1120"/>
              </a:lnSpc>
              <a:spcBef>
                <a:spcPts val="0"/>
              </a:spcBef>
            </a:pPr>
            <a:r>
              <a:rPr lang="en-GB" sz="1100" b="0" dirty="0">
                <a:solidFill>
                  <a:srgbClr val="404040"/>
                </a:solidFill>
              </a:rPr>
              <a:t>Para hacer frente a estas desigualdades es necesario acelerar los esfuerzos de renovación, conceder subvenciones específicas y desarrollar tecnologías de calefacción renovables asequibles, sobre todo teniendo en cuenta que las </a:t>
            </a:r>
            <a:r>
              <a:rPr lang="en-GB" sz="1100" b="0" dirty="0" err="1">
                <a:solidFill>
                  <a:srgbClr val="404040"/>
                </a:solidFill>
              </a:rPr>
              <a:t>unidades</a:t>
            </a:r>
            <a:r>
              <a:rPr lang="en-GB" sz="1100" b="0" dirty="0">
                <a:solidFill>
                  <a:srgbClr val="404040"/>
                </a:solidFill>
              </a:rPr>
              <a:t> </a:t>
            </a:r>
            <a:r>
              <a:rPr lang="en-GB" sz="1100" b="0" dirty="0" err="1">
                <a:solidFill>
                  <a:srgbClr val="404040"/>
                </a:solidFill>
              </a:rPr>
              <a:t>familiares</a:t>
            </a:r>
            <a:r>
              <a:rPr lang="en-GB" sz="1100" b="0" dirty="0">
                <a:solidFill>
                  <a:srgbClr val="404040"/>
                </a:solidFill>
              </a:rPr>
              <a:t> con bajos ingresos suelen habitar en los edificios menos eficientes.</a:t>
            </a:r>
          </a:p>
          <a:p>
            <a:pPr algn="just">
              <a:lnSpc>
                <a:spcPts val="1120"/>
              </a:lnSpc>
              <a:spcBef>
                <a:spcPts val="0"/>
              </a:spcBef>
            </a:pPr>
            <a:r>
              <a:rPr lang="en-GB" sz="1100" b="0" dirty="0">
                <a:solidFill>
                  <a:srgbClr val="404040"/>
                </a:solidFill>
              </a:rPr>
              <a:t>El problema es más grave en el sur y el este de Europa, donde más del 20 % de los hogares de Portugal, Bulgaria, Grecia, Letonia y Lituania no pueden mantener unas condiciones interiores confortables (</a:t>
            </a:r>
            <a:r>
              <a:rPr lang="en-GB" sz="1100" b="0" u="sng" dirty="0">
                <a:solidFill>
                  <a:srgbClr val="404040"/>
                </a:solidFill>
                <a:hlinkClick r:id="rId2">
                  <a:extLst>
                    <a:ext uri="{A12FA001-AC4F-418D-AE19-62706E023703}">
                      <ahyp:hlinkClr xmlns:ahyp="http://schemas.microsoft.com/office/drawing/2018/hyperlinkcolor" val="tx"/>
                    </a:ext>
                  </a:extLst>
                </a:hlinkClick>
              </a:rPr>
              <a:t>Centro Común de Investigación de la Comisión Europea</a:t>
            </a:r>
            <a:r>
              <a:rPr lang="en-GB" sz="1100" b="0" dirty="0">
                <a:solidFill>
                  <a:srgbClr val="404040"/>
                </a:solidFill>
              </a:rPr>
              <a:t>, 2024). </a:t>
            </a:r>
            <a:endParaRPr lang="lv-LV" sz="1100" b="0" dirty="0">
              <a:solidFill>
                <a:srgbClr val="404040"/>
              </a:solidFill>
            </a:endParaRPr>
          </a:p>
          <a:p>
            <a:pPr algn="just">
              <a:lnSpc>
                <a:spcPts val="1120"/>
              </a:lnSpc>
              <a:spcBef>
                <a:spcPts val="0"/>
              </a:spcBef>
            </a:pPr>
            <a:r>
              <a:rPr lang="en-GB" sz="1100" b="0" dirty="0">
                <a:solidFill>
                  <a:srgbClr val="404040"/>
                </a:solidFill>
              </a:rPr>
              <a:t>El aumento de las temperaturas en verano agrava este problema, ya que expone a la población al estrés térmico sin una refrigeración adecuada. </a:t>
            </a:r>
            <a:endParaRPr lang="lv-LV" sz="1100" b="0" dirty="0">
              <a:solidFill>
                <a:srgbClr val="404040"/>
              </a:solidFill>
            </a:endParaRPr>
          </a:p>
          <a:p>
            <a:pPr algn="just">
              <a:lnSpc>
                <a:spcPts val="1120"/>
              </a:lnSpc>
              <a:spcBef>
                <a:spcPts val="0"/>
              </a:spcBef>
            </a:pPr>
            <a:r>
              <a:rPr lang="en-GB" sz="1100" b="0" dirty="0">
                <a:solidFill>
                  <a:srgbClr val="404040"/>
                </a:solidFill>
              </a:rPr>
              <a:t>Así pues, la pobreza energética se cruza con la desigualdad socioeconómica y las preocupaciones de salud pública. Las investigaciones muestran que los hogares con bajos ingresos suelen habitar en los edificios menos eficientes y gastan una parte desproporcionada de sus ingresos en energía (</a:t>
            </a:r>
            <a:r>
              <a:rPr lang="en-GB" sz="1100" b="0" u="sng" dirty="0">
                <a:solidFill>
                  <a:srgbClr val="404040"/>
                </a:solidFill>
                <a:hlinkClick r:id="rId3">
                  <a:extLst>
                    <a:ext uri="{A12FA001-AC4F-418D-AE19-62706E023703}">
                      <ahyp:hlinkClr xmlns:ahyp="http://schemas.microsoft.com/office/drawing/2018/hyperlinkcolor" val="tx"/>
                    </a:ext>
                  </a:extLst>
                </a:hlinkClick>
              </a:rPr>
              <a:t>Taušová et al</a:t>
            </a:r>
            <a:r>
              <a:rPr lang="en-GB" sz="1100" b="0" dirty="0">
                <a:solidFill>
                  <a:srgbClr val="404040"/>
                </a:solidFill>
              </a:rPr>
              <a:t>., 2024). Para abordar estas desigualdades </a:t>
            </a:r>
            <a:r>
              <a:rPr lang="en-GB" sz="1100" b="0" dirty="0">
                <a:solidFill>
                  <a:srgbClr val="404040"/>
                </a:solidFill>
                <a:ea typeface="Calibri" panose="020F0502020204030204" pitchFamily="34" charset="0"/>
              </a:rPr>
              <a:t>se necesitan tecnologías de calefacción renovables asequibles y mecanismos financieros accesibles</a:t>
            </a:r>
            <a:r>
              <a:rPr lang="en-GB" sz="1100" b="0" dirty="0">
                <a:solidFill>
                  <a:schemeClr val="tx1">
                    <a:lumMod val="50000"/>
                    <a:lumOff val="50000"/>
                  </a:schemeClr>
                </a:solidFill>
                <a:ea typeface="Calibri" panose="020F0502020204030204" pitchFamily="34" charset="0"/>
              </a:rPr>
              <a:t>. </a:t>
            </a:r>
            <a:endParaRPr lang="en-IE" sz="1100" b="0" dirty="0">
              <a:solidFill>
                <a:schemeClr val="tx1">
                  <a:lumMod val="50000"/>
                  <a:lumOff val="50000"/>
                </a:schemeClr>
              </a:solidFill>
              <a:ea typeface="Calibri" panose="020F0502020204030204" pitchFamily="34" charset="0"/>
            </a:endParaRPr>
          </a:p>
        </p:txBody>
      </p:sp>
      <p:sp>
        <p:nvSpPr>
          <p:cNvPr id="16" name="Text Placeholder 29">
            <a:extLst>
              <a:ext uri="{FF2B5EF4-FFF2-40B4-BE49-F238E27FC236}">
                <a16:creationId xmlns:a16="http://schemas.microsoft.com/office/drawing/2014/main" id="{A6CCB1C7-0875-1D8C-BACA-885203D0F3BF}"/>
              </a:ext>
            </a:extLst>
          </p:cNvPr>
          <p:cNvSpPr txBox="1">
            <a:spLocks/>
          </p:cNvSpPr>
          <p:nvPr/>
        </p:nvSpPr>
        <p:spPr>
          <a:xfrm>
            <a:off x="583619" y="6574958"/>
            <a:ext cx="6255411" cy="1180493"/>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l">
              <a:lnSpc>
                <a:spcPts val="1720"/>
              </a:lnSpc>
            </a:pPr>
            <a:r>
              <a:rPr lang="en-GB" sz="1600" b="1" dirty="0">
                <a:solidFill>
                  <a:srgbClr val="404040"/>
                </a:solidFill>
              </a:rPr>
              <a:t>La pobreza energética sigue afectando entre el 8 % y el 16 % de los ciudadanos de la UE, lo que supone entre 35 y 72 millones de personas, que tienen dificultades para calentar o refrigerar adecuadamente sus hogares (</a:t>
            </a:r>
            <a:r>
              <a:rPr lang="en-GB" sz="1600" b="1" u="sng" dirty="0">
                <a:solidFill>
                  <a:srgbClr val="404040"/>
                </a:solidFill>
                <a:hlinkClick r:id="rId4">
                  <a:extLst>
                    <a:ext uri="{A12FA001-AC4F-418D-AE19-62706E023703}">
                      <ahyp:hlinkClr xmlns:ahyp="http://schemas.microsoft.com/office/drawing/2018/hyperlinkcolor" val="tx"/>
                    </a:ext>
                  </a:extLst>
                </a:hlinkClick>
              </a:rPr>
              <a:t>IPCC</a:t>
            </a:r>
            <a:r>
              <a:rPr lang="en-GB" sz="1600" b="1" dirty="0">
                <a:solidFill>
                  <a:srgbClr val="404040"/>
                </a:solidFill>
              </a:rPr>
              <a:t>, 2022).</a:t>
            </a:r>
            <a:endParaRPr lang="en-IE" sz="1600" b="1" dirty="0">
              <a:solidFill>
                <a:srgbClr val="404040"/>
              </a:solidFill>
            </a:endParaRPr>
          </a:p>
        </p:txBody>
      </p:sp>
      <p:cxnSp>
        <p:nvCxnSpPr>
          <p:cNvPr id="23" name="Straight Connector 22">
            <a:extLst>
              <a:ext uri="{FF2B5EF4-FFF2-40B4-BE49-F238E27FC236}">
                <a16:creationId xmlns:a16="http://schemas.microsoft.com/office/drawing/2014/main" id="{CB0318FB-637B-9F69-D0F6-966EB179545C}"/>
              </a:ext>
            </a:extLst>
          </p:cNvPr>
          <p:cNvCxnSpPr>
            <a:cxnSpLocks/>
          </p:cNvCxnSpPr>
          <p:nvPr/>
        </p:nvCxnSpPr>
        <p:spPr>
          <a:xfrm>
            <a:off x="13838" y="1619246"/>
            <a:ext cx="83651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C9415FAC-0DE7-2DCD-C135-78DB45D62AC8}"/>
              </a:ext>
            </a:extLst>
          </p:cNvPr>
          <p:cNvSpPr txBox="1"/>
          <p:nvPr/>
        </p:nvSpPr>
        <p:spPr>
          <a:xfrm>
            <a:off x="1407043" y="6034499"/>
            <a:ext cx="5052744" cy="900631"/>
          </a:xfrm>
          <a:prstGeom prst="rect">
            <a:avLst/>
          </a:prstGeom>
          <a:noFill/>
        </p:spPr>
        <p:txBody>
          <a:bodyPr wrap="square" rtlCol="0" anchor="t">
            <a:spAutoFit/>
          </a:bodyPr>
          <a:lstStyle/>
          <a:p>
            <a:pPr marL="6350">
              <a:lnSpc>
                <a:spcPts val="2100"/>
              </a:lnSpc>
              <a:tabLst>
                <a:tab pos="611188" algn="l"/>
              </a:tabLst>
            </a:pPr>
            <a:r>
              <a:rPr lang="en-US" sz="2000" b="1" dirty="0">
                <a:solidFill>
                  <a:srgbClr val="ED4D24"/>
                </a:solidFill>
                <a:latin typeface="Calibri" panose="020F0502020204030204" pitchFamily="34" charset="0"/>
                <a:cs typeface="Calibri" panose="020F0502020204030204" pitchFamily="34" charset="0"/>
              </a:rPr>
              <a:t>Pobreza energética y dimensiones sociales</a:t>
            </a:r>
          </a:p>
          <a:p>
            <a:pPr marL="6350">
              <a:lnSpc>
                <a:spcPts val="2100"/>
              </a:lnSpc>
              <a:tabLst>
                <a:tab pos="611188" algn="l"/>
              </a:tabLst>
            </a:pPr>
            <a:endParaRPr lang="en-US" sz="2000" b="1" dirty="0">
              <a:solidFill>
                <a:srgbClr val="ED4D24"/>
              </a:solidFill>
              <a:latin typeface="Calibri" panose="020F0502020204030204" pitchFamily="34" charset="0"/>
              <a:cs typeface="Calibri" panose="020F0502020204030204" pitchFamily="34" charset="0"/>
            </a:endParaRPr>
          </a:p>
          <a:p>
            <a:pPr marL="6350">
              <a:lnSpc>
                <a:spcPts val="2100"/>
              </a:lnSpc>
              <a:tabLst>
                <a:tab pos="611188" algn="l"/>
              </a:tabLst>
            </a:pPr>
            <a:endParaRPr lang="en-US" sz="2000" b="1" dirty="0">
              <a:solidFill>
                <a:srgbClr val="ED4D24"/>
              </a:solidFill>
              <a:latin typeface="Calibri" panose="020F0502020204030204" pitchFamily="34" charset="0"/>
              <a:cs typeface="Calibri" panose="020F0502020204030204" pitchFamily="34" charset="0"/>
            </a:endParaRPr>
          </a:p>
        </p:txBody>
      </p:sp>
      <p:sp>
        <p:nvSpPr>
          <p:cNvPr id="38" name="Text Placeholder 1">
            <a:extLst>
              <a:ext uri="{FF2B5EF4-FFF2-40B4-BE49-F238E27FC236}">
                <a16:creationId xmlns:a16="http://schemas.microsoft.com/office/drawing/2014/main" id="{FE0F0376-ED3B-16CC-358E-F7CAADDC21D4}"/>
              </a:ext>
            </a:extLst>
          </p:cNvPr>
          <p:cNvSpPr txBox="1">
            <a:spLocks/>
          </p:cNvSpPr>
          <p:nvPr/>
        </p:nvSpPr>
        <p:spPr>
          <a:xfrm>
            <a:off x="582751" y="3506876"/>
            <a:ext cx="6389643" cy="1749995"/>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171450" indent="-171450" algn="just">
              <a:lnSpc>
                <a:spcPts val="1120"/>
              </a:lnSpc>
              <a:spcBef>
                <a:spcPts val="0"/>
              </a:spcBef>
              <a:spcAft>
                <a:spcPts val="600"/>
              </a:spcAft>
              <a:buFont typeface="Arial" panose="020B0604020202020204" pitchFamily="34" charset="0"/>
              <a:buChar char="•"/>
            </a:pPr>
            <a:r>
              <a:rPr lang="en-GB" sz="1100" b="0" i="1" dirty="0">
                <a:solidFill>
                  <a:srgbClr val="404040"/>
                </a:solidFill>
              </a:rPr>
              <a:t>La Directiva sobre energías renovables III </a:t>
            </a:r>
            <a:r>
              <a:rPr lang="en-GB" sz="1100" b="0" dirty="0">
                <a:solidFill>
                  <a:srgbClr val="404040"/>
                </a:solidFill>
              </a:rPr>
              <a:t>(</a:t>
            </a:r>
            <a:r>
              <a:rPr lang="en-GB" sz="1100" b="0" u="sng" dirty="0">
                <a:solidFill>
                  <a:srgbClr val="404040"/>
                </a:solidFill>
                <a:hlinkClick r:id="rId5">
                  <a:extLst>
                    <a:ext uri="{A12FA001-AC4F-418D-AE19-62706E023703}">
                      <ahyp:hlinkClr xmlns:ahyp="http://schemas.microsoft.com/office/drawing/2018/hyperlinkcolor" val="tx"/>
                    </a:ext>
                  </a:extLst>
                </a:hlinkClick>
              </a:rPr>
              <a:t>RED III</a:t>
            </a:r>
            <a:r>
              <a:rPr lang="en-GB" sz="1100" b="0" dirty="0">
                <a:solidFill>
                  <a:srgbClr val="404040"/>
                </a:solidFill>
              </a:rPr>
              <a:t>) obliga a los Estados miembros a aumentar la cuota de energías renovables en la calefacción y la refrigeración en 0,8 puntos porcentuales al año hasta 2025 y en 1,1 puntos a partir de entonces, tras alcanzar una cuota de energías renovables del 26,2 % en 2023 (</a:t>
            </a:r>
            <a:r>
              <a:rPr lang="en-GB" sz="1100" b="0" u="sng" dirty="0">
                <a:solidFill>
                  <a:srgbClr val="404040"/>
                </a:solidFill>
                <a:hlinkClick r:id="rId6">
                  <a:extLst>
                    <a:ext uri="{A12FA001-AC4F-418D-AE19-62706E023703}">
                      <ahyp:hlinkClr xmlns:ahyp="http://schemas.microsoft.com/office/drawing/2018/hyperlinkcolor" val="tx"/>
                    </a:ext>
                  </a:extLst>
                </a:hlinkClick>
              </a:rPr>
              <a:t>Eurostat</a:t>
            </a:r>
            <a:r>
              <a:rPr lang="en-GB" sz="1100" b="0" dirty="0">
                <a:solidFill>
                  <a:srgbClr val="404040"/>
                </a:solidFill>
              </a:rPr>
              <a:t>, 2025). </a:t>
            </a:r>
            <a:endParaRPr lang="lv-LV" sz="1100" b="0" dirty="0">
              <a:solidFill>
                <a:srgbClr val="404040"/>
              </a:solidFill>
            </a:endParaRPr>
          </a:p>
          <a:p>
            <a:pPr marL="171450" indent="-171450" algn="just">
              <a:lnSpc>
                <a:spcPts val="1120"/>
              </a:lnSpc>
              <a:spcBef>
                <a:spcPts val="0"/>
              </a:spcBef>
              <a:spcAft>
                <a:spcPts val="600"/>
              </a:spcAft>
              <a:buFont typeface="Arial" panose="020B0604020202020204" pitchFamily="34" charset="0"/>
              <a:buChar char="•"/>
            </a:pPr>
            <a:r>
              <a:rPr lang="en-GB" sz="1100" b="0" i="1" dirty="0">
                <a:solidFill>
                  <a:srgbClr val="404040"/>
                </a:solidFill>
              </a:rPr>
              <a:t>La Directiva sobre eficiencia energética (</a:t>
            </a:r>
            <a:r>
              <a:rPr lang="en-GB" sz="1100" b="0" u="sng" dirty="0">
                <a:solidFill>
                  <a:srgbClr val="404040"/>
                </a:solidFill>
                <a:hlinkClick r:id="rId7">
                  <a:extLst>
                    <a:ext uri="{A12FA001-AC4F-418D-AE19-62706E023703}">
                      <ahyp:hlinkClr xmlns:ahyp="http://schemas.microsoft.com/office/drawing/2018/hyperlinkcolor" val="tx"/>
                    </a:ext>
                  </a:extLst>
                </a:hlinkClick>
              </a:rPr>
              <a:t>EED</a:t>
            </a:r>
            <a:r>
              <a:rPr lang="en-GB" sz="1100" b="0" i="1" dirty="0">
                <a:solidFill>
                  <a:srgbClr val="404040"/>
                </a:solidFill>
              </a:rPr>
              <a:t>) </a:t>
            </a:r>
            <a:r>
              <a:rPr lang="lv-LV" sz="1100" b="0" dirty="0" err="1">
                <a:solidFill>
                  <a:srgbClr val="404040"/>
                </a:solidFill>
              </a:rPr>
              <a:t>impone objetivos de ahorro vinculantes y exige a los municipios de más de</a:t>
            </a:r>
            <a:r>
              <a:rPr lang="lv-LV" sz="1100" b="0" dirty="0">
                <a:solidFill>
                  <a:srgbClr val="404040"/>
                </a:solidFill>
              </a:rPr>
              <a:t> 45 000 </a:t>
            </a:r>
            <a:r>
              <a:rPr lang="lv-LV" sz="1100" b="0" dirty="0" err="1">
                <a:solidFill>
                  <a:srgbClr val="404040"/>
                </a:solidFill>
              </a:rPr>
              <a:t>habitantes </a:t>
            </a:r>
            <a:r>
              <a:rPr lang="lv-LV" sz="1100" b="0" dirty="0">
                <a:solidFill>
                  <a:srgbClr val="404040"/>
                </a:solidFill>
              </a:rPr>
              <a:t>que </a:t>
            </a:r>
            <a:r>
              <a:rPr lang="lv-LV" sz="1100" b="0" dirty="0" err="1">
                <a:solidFill>
                  <a:srgbClr val="404040"/>
                </a:solidFill>
              </a:rPr>
              <a:t>elaboren planes locales de calefacción y refrigeración</a:t>
            </a:r>
            <a:r>
              <a:rPr lang="lv-LV" sz="1100" b="0" dirty="0">
                <a:solidFill>
                  <a:srgbClr val="404040"/>
                </a:solidFill>
              </a:rPr>
              <a:t>.</a:t>
            </a:r>
          </a:p>
          <a:p>
            <a:pPr marL="171450" indent="-171450" algn="just">
              <a:lnSpc>
                <a:spcPts val="1120"/>
              </a:lnSpc>
              <a:spcBef>
                <a:spcPts val="0"/>
              </a:spcBef>
              <a:spcAft>
                <a:spcPts val="600"/>
              </a:spcAft>
              <a:buFont typeface="Arial" panose="020B0604020202020204" pitchFamily="34" charset="0"/>
              <a:buChar char="•"/>
            </a:pPr>
            <a:endParaRPr lang="lv-LV" sz="1100" b="0" i="1" dirty="0">
              <a:solidFill>
                <a:srgbClr val="404040"/>
              </a:solidFill>
            </a:endParaRPr>
          </a:p>
          <a:p>
            <a:pPr marL="171450" indent="-171450" algn="just">
              <a:lnSpc>
                <a:spcPts val="1120"/>
              </a:lnSpc>
              <a:spcBef>
                <a:spcPts val="0"/>
              </a:spcBef>
              <a:spcAft>
                <a:spcPts val="600"/>
              </a:spcAft>
              <a:buFont typeface="Arial" panose="020B0604020202020204" pitchFamily="34" charset="0"/>
              <a:buChar char="•"/>
            </a:pPr>
            <a:endParaRPr lang="lv-LV" sz="1100" b="0" i="1" dirty="0">
              <a:solidFill>
                <a:srgbClr val="404040"/>
              </a:solidFill>
            </a:endParaRPr>
          </a:p>
          <a:p>
            <a:pPr marL="171450" indent="-171450" algn="just">
              <a:lnSpc>
                <a:spcPts val="1120"/>
              </a:lnSpc>
              <a:spcBef>
                <a:spcPts val="0"/>
              </a:spcBef>
              <a:spcAft>
                <a:spcPts val="600"/>
              </a:spcAft>
              <a:buFont typeface="Arial" panose="020B0604020202020204" pitchFamily="34" charset="0"/>
              <a:buChar char="•"/>
            </a:pPr>
            <a:r>
              <a:rPr lang="en-GB" sz="1100" b="0" i="1" dirty="0">
                <a:solidFill>
                  <a:srgbClr val="404040"/>
                </a:solidFill>
              </a:rPr>
              <a:t>La Directiva sobre </a:t>
            </a:r>
            <a:r>
              <a:rPr lang="en-GB" sz="1100" b="0" i="1" dirty="0" err="1">
                <a:solidFill>
                  <a:srgbClr val="404040"/>
                </a:solidFill>
              </a:rPr>
              <a:t>el</a:t>
            </a:r>
            <a:r>
              <a:rPr lang="en-GB" sz="1100" b="0" i="1" dirty="0">
                <a:solidFill>
                  <a:srgbClr val="404040"/>
                </a:solidFill>
              </a:rPr>
              <a:t> </a:t>
            </a:r>
            <a:r>
              <a:rPr lang="en-GB" sz="1100" b="0" i="1" dirty="0" err="1">
                <a:solidFill>
                  <a:srgbClr val="404040"/>
                </a:solidFill>
              </a:rPr>
              <a:t>Rendimiento</a:t>
            </a:r>
            <a:r>
              <a:rPr lang="en-GB" sz="1100" b="0" i="1" dirty="0">
                <a:solidFill>
                  <a:srgbClr val="404040"/>
                </a:solidFill>
              </a:rPr>
              <a:t> </a:t>
            </a:r>
            <a:r>
              <a:rPr lang="en-GB" sz="1100" b="0" i="1" dirty="0" err="1">
                <a:solidFill>
                  <a:srgbClr val="404040"/>
                </a:solidFill>
              </a:rPr>
              <a:t>Energético</a:t>
            </a:r>
            <a:r>
              <a:rPr lang="en-GB" sz="1100" b="0" i="1" dirty="0">
                <a:solidFill>
                  <a:srgbClr val="404040"/>
                </a:solidFill>
              </a:rPr>
              <a:t> de </a:t>
            </a:r>
            <a:r>
              <a:rPr lang="en-GB" sz="1100" b="0" i="1" dirty="0" err="1">
                <a:solidFill>
                  <a:srgbClr val="404040"/>
                </a:solidFill>
              </a:rPr>
              <a:t>los</a:t>
            </a:r>
            <a:r>
              <a:rPr lang="en-GB" sz="1100" b="0" i="1" dirty="0">
                <a:solidFill>
                  <a:srgbClr val="404040"/>
                </a:solidFill>
              </a:rPr>
              <a:t> </a:t>
            </a:r>
            <a:r>
              <a:rPr lang="en-GB" sz="1100" b="0" i="1" dirty="0" err="1">
                <a:solidFill>
                  <a:srgbClr val="404040"/>
                </a:solidFill>
              </a:rPr>
              <a:t>Edificios</a:t>
            </a:r>
            <a:r>
              <a:rPr lang="en-GB" sz="1100" b="0" i="1" dirty="0">
                <a:solidFill>
                  <a:srgbClr val="404040"/>
                </a:solidFill>
              </a:rPr>
              <a:t> (</a:t>
            </a:r>
            <a:r>
              <a:rPr lang="en-GB" sz="1100" b="0" u="sng" dirty="0">
                <a:solidFill>
                  <a:srgbClr val="404040"/>
                </a:solidFill>
                <a:hlinkClick r:id="rId8">
                  <a:extLst>
                    <a:ext uri="{A12FA001-AC4F-418D-AE19-62706E023703}">
                      <ahyp:hlinkClr xmlns:ahyp="http://schemas.microsoft.com/office/drawing/2018/hyperlinkcolor" val="tx"/>
                    </a:ext>
                  </a:extLst>
                </a:hlinkClick>
              </a:rPr>
              <a:t>EPBD</a:t>
            </a:r>
            <a:r>
              <a:rPr lang="en-GB" sz="1100" b="0" i="1" dirty="0">
                <a:solidFill>
                  <a:srgbClr val="404040"/>
                </a:solidFill>
              </a:rPr>
              <a:t>) </a:t>
            </a:r>
            <a:r>
              <a:rPr lang="lv-LV" sz="1100" b="0" dirty="0" err="1">
                <a:solidFill>
                  <a:srgbClr val="404040"/>
                </a:solidFill>
              </a:rPr>
              <a:t>exige que los edificios nuevos sean de cero emisiones para</a:t>
            </a:r>
            <a:r>
              <a:rPr lang="lv-LV" sz="1100" b="0" dirty="0">
                <a:solidFill>
                  <a:srgbClr val="404040"/>
                </a:solidFill>
              </a:rPr>
              <a:t> 2030 </a:t>
            </a:r>
            <a:r>
              <a:rPr lang="lv-LV" sz="1100" b="0" dirty="0" err="1">
                <a:solidFill>
                  <a:srgbClr val="404040"/>
                </a:solidFill>
              </a:rPr>
              <a:t>y </a:t>
            </a:r>
            <a:r>
              <a:rPr lang="lv-LV" sz="1100" b="0" dirty="0">
                <a:solidFill>
                  <a:srgbClr val="404040"/>
                </a:solidFill>
              </a:rPr>
              <a:t>establece </a:t>
            </a:r>
            <a:r>
              <a:rPr lang="lv-LV" sz="1100" b="0" dirty="0" err="1">
                <a:solidFill>
                  <a:srgbClr val="404040"/>
                </a:solidFill>
              </a:rPr>
              <a:t>normas</a:t>
            </a:r>
            <a:r>
              <a:rPr lang="lv-LV" sz="1100" b="0" dirty="0">
                <a:solidFill>
                  <a:srgbClr val="404040"/>
                </a:solidFill>
              </a:rPr>
              <a:t> mínimas de rendimiento </a:t>
            </a:r>
            <a:r>
              <a:rPr lang="lv-LV" sz="1100" b="0" dirty="0" err="1">
                <a:solidFill>
                  <a:srgbClr val="404040"/>
                </a:solidFill>
              </a:rPr>
              <a:t>más estrictas para las renovaciones</a:t>
            </a:r>
            <a:r>
              <a:rPr lang="lv-LV" sz="1100" b="0" dirty="0">
                <a:solidFill>
                  <a:srgbClr val="404040"/>
                </a:solidFill>
              </a:rPr>
              <a:t>. También impulsa edificios automatizados y preparados para la tecnología inteligente, y establece requisitos mínimos para los sistemas técnicos de los edificios.</a:t>
            </a:r>
          </a:p>
          <a:p>
            <a:pPr marL="171450" indent="-171450" algn="just">
              <a:lnSpc>
                <a:spcPts val="1120"/>
              </a:lnSpc>
              <a:spcBef>
                <a:spcPts val="0"/>
              </a:spcBef>
              <a:spcAft>
                <a:spcPts val="600"/>
              </a:spcAft>
              <a:buFont typeface="Arial" panose="020B0604020202020204" pitchFamily="34" charset="0"/>
              <a:buChar char="•"/>
            </a:pPr>
            <a:r>
              <a:rPr lang="lv-LV" sz="1100" b="0" i="1" dirty="0" err="1">
                <a:solidFill>
                  <a:srgbClr val="404040"/>
                </a:solidFill>
              </a:rPr>
              <a:t>REPowerEU</a:t>
            </a:r>
            <a:r>
              <a:rPr lang="lv-LV" sz="1100" b="0" dirty="0">
                <a:solidFill>
                  <a:srgbClr val="404040"/>
                </a:solidFill>
              </a:rPr>
              <a:t>: </a:t>
            </a:r>
            <a:r>
              <a:rPr lang="lv-LV" sz="1100" b="0" dirty="0" err="1">
                <a:solidFill>
                  <a:srgbClr val="404040"/>
                </a:solidFill>
              </a:rPr>
              <a:t>vincula la calefacción limpia con la seguridad energética</a:t>
            </a:r>
            <a:r>
              <a:rPr lang="lv-LV" sz="1100" b="0" dirty="0">
                <a:solidFill>
                  <a:srgbClr val="404040"/>
                </a:solidFill>
              </a:rPr>
              <a:t>, </a:t>
            </a:r>
            <a:r>
              <a:rPr lang="lv-LV" sz="1100" b="0" dirty="0" err="1">
                <a:solidFill>
                  <a:srgbClr val="404040"/>
                </a:solidFill>
              </a:rPr>
              <a:t>impulsando la rápida adopción de tecnologías bajas en carbono en la construcción y </a:t>
            </a:r>
            <a:r>
              <a:rPr lang="lv-LV" sz="1100" b="0" dirty="0">
                <a:solidFill>
                  <a:srgbClr val="404040"/>
                </a:solidFill>
              </a:rPr>
              <a:t>la climatización.</a:t>
            </a:r>
          </a:p>
          <a:p>
            <a:pPr algn="just">
              <a:lnSpc>
                <a:spcPts val="1120"/>
              </a:lnSpc>
              <a:spcBef>
                <a:spcPts val="0"/>
              </a:spcBef>
              <a:spcAft>
                <a:spcPts val="600"/>
              </a:spcAft>
            </a:pPr>
            <a:endParaRPr lang="lv-LV" sz="1100" b="0" dirty="0">
              <a:solidFill>
                <a:srgbClr val="404040"/>
              </a:solidFill>
            </a:endParaRPr>
          </a:p>
          <a:p>
            <a:pPr algn="just">
              <a:lnSpc>
                <a:spcPts val="1120"/>
              </a:lnSpc>
              <a:spcBef>
                <a:spcPts val="0"/>
              </a:spcBef>
              <a:spcAft>
                <a:spcPts val="600"/>
              </a:spcAft>
            </a:pPr>
            <a:endParaRPr lang="en-IE" sz="1100" b="0" dirty="0">
              <a:solidFill>
                <a:srgbClr val="404040"/>
              </a:solidFill>
            </a:endParaRPr>
          </a:p>
        </p:txBody>
      </p:sp>
      <p:sp>
        <p:nvSpPr>
          <p:cNvPr id="39" name="Text Placeholder 29">
            <a:extLst>
              <a:ext uri="{FF2B5EF4-FFF2-40B4-BE49-F238E27FC236}">
                <a16:creationId xmlns:a16="http://schemas.microsoft.com/office/drawing/2014/main" id="{EDB63A05-5001-5A9A-DEEC-91375600B267}"/>
              </a:ext>
            </a:extLst>
          </p:cNvPr>
          <p:cNvSpPr txBox="1">
            <a:spLocks/>
          </p:cNvSpPr>
          <p:nvPr/>
        </p:nvSpPr>
        <p:spPr>
          <a:xfrm>
            <a:off x="583620" y="1992202"/>
            <a:ext cx="6138138" cy="1133728"/>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l">
              <a:lnSpc>
                <a:spcPts val="1720"/>
              </a:lnSpc>
            </a:pPr>
            <a:r>
              <a:rPr lang="en-GB" sz="1600" b="1" dirty="0">
                <a:solidFill>
                  <a:srgbClr val="404040"/>
                </a:solidFill>
              </a:rPr>
              <a:t>El marco político de la UE para la descarbonización de la calefacción y la refrigeración </a:t>
            </a:r>
            <a:r>
              <a:rPr lang="lv-LV" sz="1600" b="1" dirty="0">
                <a:solidFill>
                  <a:srgbClr val="404040"/>
                </a:solidFill>
              </a:rPr>
              <a:t>se</a:t>
            </a:r>
            <a:r>
              <a:rPr lang="en-GB" sz="1600" b="1" dirty="0">
                <a:solidFill>
                  <a:srgbClr val="404040"/>
                </a:solidFill>
              </a:rPr>
              <a:t> ha ampliado rápidamente. </a:t>
            </a:r>
            <a:r>
              <a:rPr lang="lv-LV" sz="1600" b="1" dirty="0" err="1">
                <a:solidFill>
                  <a:srgbClr val="404040"/>
                </a:solidFill>
              </a:rPr>
              <a:t>Impulsado por </a:t>
            </a:r>
            <a:r>
              <a:rPr lang="en-GB" sz="1600" b="1" dirty="0">
                <a:solidFill>
                  <a:srgbClr val="404040"/>
                </a:solidFill>
              </a:rPr>
              <a:t>el </a:t>
            </a:r>
            <a:r>
              <a:rPr lang="en-GB" sz="1600" b="1" i="1" dirty="0">
                <a:solidFill>
                  <a:srgbClr val="404040"/>
                </a:solidFill>
              </a:rPr>
              <a:t>Pacto Verde Europeo </a:t>
            </a:r>
            <a:r>
              <a:rPr lang="en-GB" sz="1600" b="1" dirty="0">
                <a:solidFill>
                  <a:srgbClr val="404040"/>
                </a:solidFill>
              </a:rPr>
              <a:t>y </a:t>
            </a:r>
            <a:r>
              <a:rPr lang="lv-LV" sz="1600" b="1" dirty="0" err="1">
                <a:solidFill>
                  <a:srgbClr val="404040"/>
                </a:solidFill>
              </a:rPr>
              <a:t>el objetivo de la neutralidad climática</a:t>
            </a:r>
            <a:r>
              <a:rPr lang="lv-LV" sz="1600" b="1" dirty="0">
                <a:solidFill>
                  <a:srgbClr val="404040"/>
                </a:solidFill>
              </a:rPr>
              <a:t>, </a:t>
            </a:r>
            <a:r>
              <a:rPr lang="lv-LV" sz="1600" b="1" dirty="0" err="1">
                <a:solidFill>
                  <a:srgbClr val="404040"/>
                </a:solidFill>
              </a:rPr>
              <a:t>establece directrices claras para los sistemas de energía térmica sostenibles</a:t>
            </a:r>
            <a:r>
              <a:rPr lang="lv-LV" sz="1600" b="1" dirty="0">
                <a:solidFill>
                  <a:srgbClr val="404040"/>
                </a:solidFill>
              </a:rPr>
              <a:t>. </a:t>
            </a:r>
          </a:p>
          <a:p>
            <a:pPr algn="l">
              <a:lnSpc>
                <a:spcPts val="1720"/>
              </a:lnSpc>
            </a:pPr>
            <a:endParaRPr lang="lv-LV" sz="1600" b="1" dirty="0">
              <a:solidFill>
                <a:srgbClr val="404040"/>
              </a:solidFill>
            </a:endParaRPr>
          </a:p>
          <a:p>
            <a:pPr algn="l">
              <a:lnSpc>
                <a:spcPts val="1720"/>
              </a:lnSpc>
            </a:pPr>
            <a:r>
              <a:rPr lang="lv-LV" sz="1600" b="1" dirty="0" err="1">
                <a:solidFill>
                  <a:srgbClr val="404040"/>
                </a:solidFill>
              </a:rPr>
              <a:t>Entre las principales leyes se incluyen</a:t>
            </a:r>
            <a:r>
              <a:rPr lang="lv-LV" sz="1600" b="1" dirty="0">
                <a:solidFill>
                  <a:srgbClr val="404040"/>
                </a:solidFill>
              </a:rPr>
              <a:t>:</a:t>
            </a:r>
          </a:p>
          <a:p>
            <a:pPr algn="l">
              <a:lnSpc>
                <a:spcPts val="1720"/>
              </a:lnSpc>
            </a:pPr>
            <a:endParaRPr lang="en-IE" sz="1600" b="1" dirty="0">
              <a:solidFill>
                <a:srgbClr val="404040"/>
              </a:solidFill>
            </a:endParaRPr>
          </a:p>
        </p:txBody>
      </p:sp>
      <p:cxnSp>
        <p:nvCxnSpPr>
          <p:cNvPr id="40" name="Straight Connector 39">
            <a:extLst>
              <a:ext uri="{FF2B5EF4-FFF2-40B4-BE49-F238E27FC236}">
                <a16:creationId xmlns:a16="http://schemas.microsoft.com/office/drawing/2014/main" id="{DD014336-2679-51FB-B1F8-CACF7460EAF5}"/>
              </a:ext>
            </a:extLst>
          </p:cNvPr>
          <p:cNvCxnSpPr>
            <a:cxnSpLocks/>
          </p:cNvCxnSpPr>
          <p:nvPr/>
        </p:nvCxnSpPr>
        <p:spPr>
          <a:xfrm>
            <a:off x="13838" y="6145719"/>
            <a:ext cx="83651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5A13693D-602C-72CB-42A0-AD36AFC73126}"/>
              </a:ext>
            </a:extLst>
          </p:cNvPr>
          <p:cNvSpPr txBox="1"/>
          <p:nvPr/>
        </p:nvSpPr>
        <p:spPr>
          <a:xfrm>
            <a:off x="1407043" y="1460417"/>
            <a:ext cx="5052744" cy="362022"/>
          </a:xfrm>
          <a:prstGeom prst="rect">
            <a:avLst/>
          </a:prstGeom>
          <a:noFill/>
        </p:spPr>
        <p:txBody>
          <a:bodyPr wrap="square" rtlCol="0" anchor="t">
            <a:spAutoFit/>
          </a:bodyPr>
          <a:lstStyle/>
          <a:p>
            <a:pPr marL="6350">
              <a:lnSpc>
                <a:spcPts val="2100"/>
              </a:lnSpc>
              <a:tabLst>
                <a:tab pos="611188" algn="l"/>
              </a:tabLst>
            </a:pPr>
            <a:r>
              <a:rPr lang="en-US" sz="2000" b="1" dirty="0" err="1">
                <a:solidFill>
                  <a:srgbClr val="ED4D24"/>
                </a:solidFill>
                <a:latin typeface="Calibri" panose="020F0502020204030204" pitchFamily="34" charset="0"/>
                <a:cs typeface="Calibri" panose="020F0502020204030204" pitchFamily="34" charset="0"/>
              </a:rPr>
              <a:t>Factores</a:t>
            </a:r>
            <a:r>
              <a:rPr lang="en-US" sz="2000" b="1" dirty="0">
                <a:solidFill>
                  <a:srgbClr val="ED4D24"/>
                </a:solidFill>
                <a:latin typeface="Calibri" panose="020F0502020204030204" pitchFamily="34" charset="0"/>
                <a:cs typeface="Calibri" panose="020F0502020204030204" pitchFamily="34" charset="0"/>
              </a:rPr>
              <a:t> políticos y legislativos</a:t>
            </a:r>
          </a:p>
        </p:txBody>
      </p:sp>
      <p:sp>
        <p:nvSpPr>
          <p:cNvPr id="53" name="Graphic 4">
            <a:extLst>
              <a:ext uri="{FF2B5EF4-FFF2-40B4-BE49-F238E27FC236}">
                <a16:creationId xmlns:a16="http://schemas.microsoft.com/office/drawing/2014/main" id="{36A0D531-D25E-4A93-8ADD-9B14B5B9EBD0}"/>
              </a:ext>
            </a:extLst>
          </p:cNvPr>
          <p:cNvSpPr/>
          <p:nvPr/>
        </p:nvSpPr>
        <p:spPr>
          <a:xfrm rot="10800000">
            <a:off x="-2263" y="-8214"/>
            <a:ext cx="7559675" cy="1161214"/>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35000">
                <a:srgbClr val="2D62AE"/>
              </a:gs>
              <a:gs pos="82000">
                <a:srgbClr val="33A5CC"/>
              </a:gs>
              <a:gs pos="100000">
                <a:srgbClr val="77CBC4"/>
              </a:gs>
            </a:gsLst>
            <a:lin ang="2700000" scaled="0"/>
          </a:gradFill>
          <a:ln w="2370" cap="flat">
            <a:noFill/>
            <a:prstDash val="solid"/>
            <a:miter/>
          </a:ln>
        </p:spPr>
        <p:txBody>
          <a:bodyPr rtlCol="0" anchor="ctr"/>
          <a:lstStyle/>
          <a:p>
            <a:endParaRPr lang="en-US" dirty="0"/>
          </a:p>
        </p:txBody>
      </p:sp>
      <p:grpSp>
        <p:nvGrpSpPr>
          <p:cNvPr id="54" name="Graphic 40">
            <a:extLst>
              <a:ext uri="{FF2B5EF4-FFF2-40B4-BE49-F238E27FC236}">
                <a16:creationId xmlns:a16="http://schemas.microsoft.com/office/drawing/2014/main" id="{6442EBDE-4C99-6AE2-2C20-910CA6C89EB8}"/>
              </a:ext>
            </a:extLst>
          </p:cNvPr>
          <p:cNvGrpSpPr/>
          <p:nvPr/>
        </p:nvGrpSpPr>
        <p:grpSpPr>
          <a:xfrm>
            <a:off x="4856670" y="-288383"/>
            <a:ext cx="3293668" cy="2042232"/>
            <a:chOff x="-3997861" y="6017904"/>
            <a:chExt cx="935163" cy="579846"/>
          </a:xfrm>
          <a:solidFill>
            <a:schemeClr val="bg1">
              <a:alpha val="9824"/>
            </a:schemeClr>
          </a:solidFill>
        </p:grpSpPr>
        <p:sp>
          <p:nvSpPr>
            <p:cNvPr id="55" name="Freeform 54">
              <a:extLst>
                <a:ext uri="{FF2B5EF4-FFF2-40B4-BE49-F238E27FC236}">
                  <a16:creationId xmlns:a16="http://schemas.microsoft.com/office/drawing/2014/main" id="{3752E592-B864-6979-CB05-555E30865617}"/>
                </a:ext>
              </a:extLst>
            </p:cNvPr>
            <p:cNvSpPr/>
            <p:nvPr/>
          </p:nvSpPr>
          <p:spPr>
            <a:xfrm>
              <a:off x="-3997861"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56" name="Freeform 55">
              <a:extLst>
                <a:ext uri="{FF2B5EF4-FFF2-40B4-BE49-F238E27FC236}">
                  <a16:creationId xmlns:a16="http://schemas.microsoft.com/office/drawing/2014/main" id="{FE0468D9-3AB7-31E6-33AE-1E20D3A118DF}"/>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57" name="Freeform 56">
              <a:extLst>
                <a:ext uri="{FF2B5EF4-FFF2-40B4-BE49-F238E27FC236}">
                  <a16:creationId xmlns:a16="http://schemas.microsoft.com/office/drawing/2014/main" id="{09845F28-8372-FB2C-412C-D9663C92FD55}"/>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58" name="Freeform 57">
              <a:extLst>
                <a:ext uri="{FF2B5EF4-FFF2-40B4-BE49-F238E27FC236}">
                  <a16:creationId xmlns:a16="http://schemas.microsoft.com/office/drawing/2014/main" id="{66877D93-8696-5F35-7C0A-C6A6E6D6B4CD}"/>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
        <p:nvSpPr>
          <p:cNvPr id="22" name="TextBox 21">
            <a:extLst>
              <a:ext uri="{FF2B5EF4-FFF2-40B4-BE49-F238E27FC236}">
                <a16:creationId xmlns:a16="http://schemas.microsoft.com/office/drawing/2014/main" id="{777824C4-A470-4876-8532-1B8C45B4417D}"/>
              </a:ext>
            </a:extLst>
          </p:cNvPr>
          <p:cNvSpPr txBox="1"/>
          <p:nvPr/>
        </p:nvSpPr>
        <p:spPr>
          <a:xfrm>
            <a:off x="681937" y="1414153"/>
            <a:ext cx="631928" cy="415498"/>
          </a:xfrm>
          <a:prstGeom prst="rect">
            <a:avLst/>
          </a:prstGeom>
          <a:gradFill>
            <a:gsLst>
              <a:gs pos="3000">
                <a:srgbClr val="EE2D24"/>
              </a:gs>
              <a:gs pos="68000">
                <a:srgbClr val="F37321"/>
              </a:gs>
              <a:gs pos="100000">
                <a:srgbClr val="FFCD05"/>
              </a:gs>
            </a:gsLst>
            <a:lin ang="2700000" scaled="0"/>
          </a:gradFill>
        </p:spPr>
        <p:txBody>
          <a:bodyPr wrap="square" rtlCol="0" anchor="ctr">
            <a:spAutoFit/>
          </a:bodyPr>
          <a:lstStyle/>
          <a:p>
            <a:pPr marL="6350">
              <a:tabLst>
                <a:tab pos="611188" algn="l"/>
              </a:tabLst>
            </a:pPr>
            <a:r>
              <a:rPr lang="en-US" sz="2100" b="1" dirty="0">
                <a:solidFill>
                  <a:schemeClr val="bg1"/>
                </a:solidFill>
                <a:latin typeface="Calibri" panose="020F0502020204030204" pitchFamily="34" charset="0"/>
                <a:cs typeface="Calibri" panose="020F0502020204030204" pitchFamily="34" charset="0"/>
              </a:rPr>
              <a:t> 1.</a:t>
            </a:r>
            <a:r>
              <a:rPr lang="lv-LV" sz="2100" b="1" dirty="0">
                <a:solidFill>
                  <a:schemeClr val="bg1"/>
                </a:solidFill>
                <a:latin typeface="Calibri" panose="020F0502020204030204" pitchFamily="34" charset="0"/>
                <a:cs typeface="Calibri" panose="020F0502020204030204" pitchFamily="34" charset="0"/>
              </a:rPr>
              <a:t>2</a:t>
            </a:r>
            <a:r>
              <a:rPr lang="en-US" sz="2100" b="1" dirty="0">
                <a:solidFill>
                  <a:schemeClr val="bg1"/>
                </a:solidFill>
                <a:latin typeface="Calibri" panose="020F0502020204030204" pitchFamily="34" charset="0"/>
                <a:cs typeface="Calibri" panose="020F0502020204030204" pitchFamily="34" charset="0"/>
              </a:rPr>
              <a:t> </a:t>
            </a:r>
            <a:endParaRPr lang="en-US" sz="2000" b="1" dirty="0">
              <a:solidFill>
                <a:schemeClr val="bg1"/>
              </a:solidFill>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9C9CC01A-2F58-4D05-9E4B-CD5256E58EF4}"/>
              </a:ext>
            </a:extLst>
          </p:cNvPr>
          <p:cNvSpPr txBox="1"/>
          <p:nvPr/>
        </p:nvSpPr>
        <p:spPr>
          <a:xfrm>
            <a:off x="681937" y="5945676"/>
            <a:ext cx="631928" cy="415498"/>
          </a:xfrm>
          <a:prstGeom prst="rect">
            <a:avLst/>
          </a:prstGeom>
          <a:gradFill>
            <a:gsLst>
              <a:gs pos="3000">
                <a:srgbClr val="EE2D24"/>
              </a:gs>
              <a:gs pos="68000">
                <a:srgbClr val="F37321"/>
              </a:gs>
              <a:gs pos="100000">
                <a:srgbClr val="FFCD05"/>
              </a:gs>
            </a:gsLst>
            <a:lin ang="2700000" scaled="0"/>
          </a:gradFill>
        </p:spPr>
        <p:txBody>
          <a:bodyPr wrap="square" rtlCol="0" anchor="ctr">
            <a:spAutoFit/>
          </a:bodyPr>
          <a:lstStyle/>
          <a:p>
            <a:pPr marL="6350">
              <a:tabLst>
                <a:tab pos="611188" algn="l"/>
              </a:tabLst>
            </a:pPr>
            <a:r>
              <a:rPr lang="en-US" sz="2100" b="1" dirty="0">
                <a:solidFill>
                  <a:schemeClr val="bg1"/>
                </a:solidFill>
                <a:latin typeface="Calibri" panose="020F0502020204030204" pitchFamily="34" charset="0"/>
                <a:cs typeface="Calibri" panose="020F0502020204030204" pitchFamily="34" charset="0"/>
              </a:rPr>
              <a:t> 1.</a:t>
            </a:r>
            <a:r>
              <a:rPr lang="lv-LV" sz="2100" b="1" dirty="0">
                <a:solidFill>
                  <a:schemeClr val="bg1"/>
                </a:solidFill>
                <a:latin typeface="Calibri" panose="020F0502020204030204" pitchFamily="34" charset="0"/>
                <a:cs typeface="Calibri" panose="020F0502020204030204" pitchFamily="34" charset="0"/>
              </a:rPr>
              <a:t>3</a:t>
            </a:r>
            <a:r>
              <a:rPr lang="en-US" sz="2100" b="1" dirty="0">
                <a:solidFill>
                  <a:schemeClr val="bg1"/>
                </a:solidFill>
                <a:latin typeface="Calibri" panose="020F0502020204030204" pitchFamily="34" charset="0"/>
                <a:cs typeface="Calibri" panose="020F0502020204030204" pitchFamily="34" charset="0"/>
              </a:rPr>
              <a:t> </a:t>
            </a:r>
            <a:endParaRPr lang="en-US" sz="2000" b="1" dirty="0">
              <a:solidFill>
                <a:schemeClr val="bg1"/>
              </a:solidFill>
              <a:latin typeface="Calibri" panose="020F050202020403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id="{E14A1345-0145-4A88-9076-FAA98B62ED99}"/>
              </a:ext>
            </a:extLst>
          </p:cNvPr>
          <p:cNvSpPr txBox="1"/>
          <p:nvPr/>
        </p:nvSpPr>
        <p:spPr>
          <a:xfrm>
            <a:off x="716116" y="5547639"/>
            <a:ext cx="6122915" cy="235385"/>
          </a:xfrm>
          <a:prstGeom prst="rect">
            <a:avLst/>
          </a:prstGeom>
          <a:noFill/>
        </p:spPr>
        <p:txBody>
          <a:bodyPr wrap="square">
            <a:spAutoFit/>
          </a:bodyPr>
          <a:lstStyle/>
          <a:p>
            <a:pPr algn="just">
              <a:lnSpc>
                <a:spcPts val="1120"/>
              </a:lnSpc>
              <a:spcBef>
                <a:spcPts val="0"/>
              </a:spcBef>
              <a:spcAft>
                <a:spcPts val="600"/>
              </a:spcAft>
            </a:pPr>
            <a:r>
              <a:rPr lang="en-GB" sz="1100" dirty="0">
                <a:solidFill>
                  <a:srgbClr val="404040"/>
                </a:solidFill>
                <a:latin typeface="Calibri" panose="020F0502020204030204" pitchFamily="34" charset="0"/>
                <a:cs typeface="Calibri" panose="020F0502020204030204" pitchFamily="34" charset="0"/>
              </a:rPr>
              <a:t>En conjunto, estos instrumentos constituyen la base del objetivo de neutralidad climática de la UE para 2050.</a:t>
            </a:r>
            <a:endParaRPr lang="lv-LV" sz="1100" dirty="0">
              <a:solidFill>
                <a:srgbClr val="40404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26052004"/>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c6dc0c2-662f-483e-a2ac-c4906ac02010">
      <Terms xmlns="http://schemas.microsoft.com/office/infopath/2007/PartnerControls"/>
    </lcf76f155ced4ddcb4097134ff3c332f>
    <TaxCatchAll xmlns="02ef16f0-a918-4a7c-ac07-b4517a8518d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02253C9AEBC71C47A227A4829C21DF97" ma:contentTypeVersion="12" ma:contentTypeDescription="Ein neues Dokument erstellen." ma:contentTypeScope="" ma:versionID="454e5ffd51eb7919e1c21d2bc3220604">
  <xsd:schema xmlns:xsd="http://www.w3.org/2001/XMLSchema" xmlns:xs="http://www.w3.org/2001/XMLSchema" xmlns:p="http://schemas.microsoft.com/office/2006/metadata/properties" xmlns:ns2="6c6dc0c2-662f-483e-a2ac-c4906ac02010" xmlns:ns3="02ef16f0-a918-4a7c-ac07-b4517a8518d9" targetNamespace="http://schemas.microsoft.com/office/2006/metadata/properties" ma:root="true" ma:fieldsID="9cd45429d7e555a04f333f6785083c28" ns2:_="" ns3:_="">
    <xsd:import namespace="6c6dc0c2-662f-483e-a2ac-c4906ac02010"/>
    <xsd:import namespace="02ef16f0-a918-4a7c-ac07-b4517a8518d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6dc0c2-662f-483e-a2ac-c4906ac020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Bildmarkierungen" ma:readOnly="false" ma:fieldId="{5cf76f15-5ced-4ddc-b409-7134ff3c332f}" ma:taxonomyMulti="true" ma:sspId="130c09f6-3d71-40eb-857e-9c2f3277beda"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2ef16f0-a918-4a7c-ac07-b4517a8518d9"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1720744f-9884-408f-a7c8-a5d3396591a8}" ma:internalName="TaxCatchAll" ma:showField="CatchAllData" ma:web="02ef16f0-a918-4a7c-ac07-b4517a8518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39800E7-4362-4A70-9B48-B5AE1C9F476B}">
  <ds:schemaRefs>
    <ds:schemaRef ds:uri="http://schemas.microsoft.com/sharepoint/v3/contenttype/forms"/>
  </ds:schemaRefs>
</ds:datastoreItem>
</file>

<file path=customXml/itemProps2.xml><?xml version="1.0" encoding="utf-8"?>
<ds:datastoreItem xmlns:ds="http://schemas.openxmlformats.org/officeDocument/2006/customXml" ds:itemID="{969AD2B3-D789-4FC7-A14D-89ADA76B73A8}">
  <ds:schemaRefs>
    <ds:schemaRef ds:uri="7f3bedcb-157a-4981-96fe-9f21b79149a7"/>
    <ds:schemaRef ds:uri="http://schemas.microsoft.com/office/2006/documentManagement/types"/>
    <ds:schemaRef ds:uri="http://purl.org/dc/elements/1.1/"/>
    <ds:schemaRef ds:uri="http://schemas.microsoft.com/office/2006/metadata/properties"/>
    <ds:schemaRef ds:uri="http://www.w3.org/XML/1998/namespace"/>
    <ds:schemaRef ds:uri="http://purl.org/dc/terms/"/>
    <ds:schemaRef ds:uri="http://schemas.microsoft.com/office/infopath/2007/PartnerControls"/>
    <ds:schemaRef ds:uri="d70da48b-2876-4d9c-9cdb-f5c2a59cede8"/>
    <ds:schemaRef ds:uri="http://schemas.openxmlformats.org/package/2006/metadata/core-properties"/>
    <ds:schemaRef ds:uri="17cae7ef-1499-4618-aa30-4c44e2dedc48"/>
    <ds:schemaRef ds:uri="http://purl.org/dc/dcmitype/"/>
    <ds:schemaRef ds:uri="6c6dc0c2-662f-483e-a2ac-c4906ac02010"/>
    <ds:schemaRef ds:uri="02ef16f0-a918-4a7c-ac07-b4517a8518d9"/>
  </ds:schemaRefs>
</ds:datastoreItem>
</file>

<file path=customXml/itemProps3.xml><?xml version="1.0" encoding="utf-8"?>
<ds:datastoreItem xmlns:ds="http://schemas.openxmlformats.org/officeDocument/2006/customXml" ds:itemID="{ECEEF6C9-2243-4A2B-9904-2D1EAE828F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6dc0c2-662f-483e-a2ac-c4906ac02010"/>
    <ds:schemaRef ds:uri="02ef16f0-a918-4a7c-ac07-b4517a8518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Magazine layout</Template>
  <TotalTime>1202</TotalTime>
  <Words>22780</Words>
  <Application>Microsoft Office PowerPoint</Application>
  <PresentationFormat>Personalizado</PresentationFormat>
  <Paragraphs>991</Paragraphs>
  <Slides>49</Slides>
  <Notes>0</Notes>
  <HiddenSlides>0</HiddenSlides>
  <MMClips>0</MMClips>
  <ScaleCrop>false</ScaleCrop>
  <HeadingPairs>
    <vt:vector size="4" baseType="variant">
      <vt:variant>
        <vt:lpstr>Tema</vt:lpstr>
      </vt:variant>
      <vt:variant>
        <vt:i4>1</vt:i4>
      </vt:variant>
      <vt:variant>
        <vt:lpstr>Títulos de diapositiva</vt:lpstr>
      </vt:variant>
      <vt:variant>
        <vt:i4>49</vt:i4>
      </vt:variant>
    </vt:vector>
  </HeadingPairs>
  <TitlesOfParts>
    <vt:vector size="50" baseType="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 cover</dc:title>
  <dc:creator>Samantha Carty</dc:creator>
  <cp:keywords>, docId:B56A5DF55A0625A2146979D6D5310196</cp:keywords>
  <cp:lastModifiedBy>GEMA MARTIN CANO</cp:lastModifiedBy>
  <cp:revision>893</cp:revision>
  <cp:lastPrinted>2022-04-20T17:04:48Z</cp:lastPrinted>
  <dcterms:created xsi:type="dcterms:W3CDTF">2021-06-15T11:45:52Z</dcterms:created>
  <dcterms:modified xsi:type="dcterms:W3CDTF">2026-01-19T13:19:11Z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0x01010002253C9AEBC71C47A227A4829C21DF97</vt:lpwstr>
  </property>
  <property fmtid="{D5CDD505-2E9C-101B-9397-08002B2CF9AE}" pid="3" name="MediaServiceImageTags">
    <vt:lpwstr/>
  </property>
</Properties>
</file>